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xml" ContentType="application/vnd.openxmlformats-officedocument.presentationml.tags+xml"/>
  <Override PartName="/ppt/notesSlides/notesSlide65.xml" ContentType="application/vnd.openxmlformats-officedocument.presentationml.notesSlide+xml"/>
  <Override PartName="/ppt/tags/tag2.xml" ContentType="application/vnd.openxmlformats-officedocument.presentationml.tags+xml"/>
  <Override PartName="/ppt/notesSlides/notesSlide66.xml" ContentType="application/vnd.openxmlformats-officedocument.presentationml.notesSlide+xml"/>
  <Override PartName="/ppt/tags/tag3.xml" ContentType="application/vnd.openxmlformats-officedocument.presentationml.tags+xml"/>
  <Override PartName="/ppt/notesSlides/notesSlide67.xml" ContentType="application/vnd.openxmlformats-officedocument.presentationml.notesSlide+xml"/>
  <Override PartName="/ppt/tags/tag4.xml" ContentType="application/vnd.openxmlformats-officedocument.presentationml.tags+xml"/>
  <Override PartName="/ppt/notesSlides/notesSlide68.xml" ContentType="application/vnd.openxmlformats-officedocument.presentationml.notesSlide+xml"/>
  <Override PartName="/ppt/tags/tag5.xml" ContentType="application/vnd.openxmlformats-officedocument.presentationml.tags+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1"/>
  </p:notesMasterIdLst>
  <p:handoutMasterIdLst>
    <p:handoutMasterId r:id="rId102"/>
  </p:handoutMasterIdLst>
  <p:sldIdLst>
    <p:sldId id="467" r:id="rId2"/>
    <p:sldId id="620" r:id="rId3"/>
    <p:sldId id="621" r:id="rId4"/>
    <p:sldId id="630" r:id="rId5"/>
    <p:sldId id="631" r:id="rId6"/>
    <p:sldId id="633" r:id="rId7"/>
    <p:sldId id="501" r:id="rId8"/>
    <p:sldId id="504" r:id="rId9"/>
    <p:sldId id="506" r:id="rId10"/>
    <p:sldId id="507" r:id="rId11"/>
    <p:sldId id="508" r:id="rId12"/>
    <p:sldId id="509" r:id="rId13"/>
    <p:sldId id="510" r:id="rId14"/>
    <p:sldId id="610" r:id="rId15"/>
    <p:sldId id="611" r:id="rId16"/>
    <p:sldId id="616" r:id="rId17"/>
    <p:sldId id="617" r:id="rId18"/>
    <p:sldId id="511" r:id="rId19"/>
    <p:sldId id="512" r:id="rId20"/>
    <p:sldId id="513" r:id="rId21"/>
    <p:sldId id="514" r:id="rId22"/>
    <p:sldId id="515" r:id="rId23"/>
    <p:sldId id="516" r:id="rId24"/>
    <p:sldId id="517" r:id="rId25"/>
    <p:sldId id="518" r:id="rId26"/>
    <p:sldId id="519" r:id="rId27"/>
    <p:sldId id="520" r:id="rId28"/>
    <p:sldId id="521" r:id="rId29"/>
    <p:sldId id="522" r:id="rId30"/>
    <p:sldId id="523" r:id="rId31"/>
    <p:sldId id="524" r:id="rId32"/>
    <p:sldId id="525" r:id="rId33"/>
    <p:sldId id="526" r:id="rId34"/>
    <p:sldId id="527" r:id="rId35"/>
    <p:sldId id="528" r:id="rId36"/>
    <p:sldId id="529" r:id="rId37"/>
    <p:sldId id="530" r:id="rId38"/>
    <p:sldId id="531" r:id="rId39"/>
    <p:sldId id="532" r:id="rId40"/>
    <p:sldId id="566" r:id="rId41"/>
    <p:sldId id="567" r:id="rId42"/>
    <p:sldId id="568" r:id="rId43"/>
    <p:sldId id="647" r:id="rId44"/>
    <p:sldId id="648" r:id="rId45"/>
    <p:sldId id="649" r:id="rId46"/>
    <p:sldId id="650" r:id="rId47"/>
    <p:sldId id="651" r:id="rId48"/>
    <p:sldId id="652" r:id="rId49"/>
    <p:sldId id="653" r:id="rId50"/>
    <p:sldId id="654" r:id="rId51"/>
    <p:sldId id="655" r:id="rId52"/>
    <p:sldId id="656" r:id="rId53"/>
    <p:sldId id="657" r:id="rId54"/>
    <p:sldId id="658" r:id="rId55"/>
    <p:sldId id="659" r:id="rId56"/>
    <p:sldId id="660" r:id="rId57"/>
    <p:sldId id="661" r:id="rId58"/>
    <p:sldId id="534" r:id="rId59"/>
    <p:sldId id="535" r:id="rId60"/>
    <p:sldId id="536" r:id="rId61"/>
    <p:sldId id="537" r:id="rId62"/>
    <p:sldId id="538" r:id="rId63"/>
    <p:sldId id="539" r:id="rId64"/>
    <p:sldId id="540" r:id="rId65"/>
    <p:sldId id="541" r:id="rId66"/>
    <p:sldId id="542" r:id="rId67"/>
    <p:sldId id="543" r:id="rId68"/>
    <p:sldId id="544" r:id="rId69"/>
    <p:sldId id="545" r:id="rId70"/>
    <p:sldId id="546" r:id="rId71"/>
    <p:sldId id="547" r:id="rId72"/>
    <p:sldId id="548" r:id="rId73"/>
    <p:sldId id="549" r:id="rId74"/>
    <p:sldId id="550" r:id="rId75"/>
    <p:sldId id="551" r:id="rId76"/>
    <p:sldId id="553" r:id="rId77"/>
    <p:sldId id="554" r:id="rId78"/>
    <p:sldId id="555" r:id="rId79"/>
    <p:sldId id="556" r:id="rId80"/>
    <p:sldId id="557" r:id="rId81"/>
    <p:sldId id="558" r:id="rId82"/>
    <p:sldId id="559" r:id="rId83"/>
    <p:sldId id="560" r:id="rId84"/>
    <p:sldId id="561" r:id="rId85"/>
    <p:sldId id="562" r:id="rId86"/>
    <p:sldId id="563" r:id="rId87"/>
    <p:sldId id="662" r:id="rId88"/>
    <p:sldId id="663" r:id="rId89"/>
    <p:sldId id="664" r:id="rId90"/>
    <p:sldId id="665" r:id="rId91"/>
    <p:sldId id="666" r:id="rId92"/>
    <p:sldId id="641" r:id="rId93"/>
    <p:sldId id="638" r:id="rId94"/>
    <p:sldId id="639" r:id="rId95"/>
    <p:sldId id="640" r:id="rId96"/>
    <p:sldId id="642" r:id="rId97"/>
    <p:sldId id="643" r:id="rId98"/>
    <p:sldId id="644" r:id="rId99"/>
    <p:sldId id="645" r:id="rId100"/>
  </p:sldIdLst>
  <p:sldSz cx="9144000" cy="6858000" type="screen4x3"/>
  <p:notesSz cx="6858000" cy="9080500"/>
  <p:defaultTex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r" rtl="0" fontAlgn="base">
      <a:spcBef>
        <a:spcPct val="0"/>
      </a:spcBef>
      <a:spcAft>
        <a:spcPct val="0"/>
      </a:spcAft>
      <a:defRPr sz="1400" kern="1200">
        <a:solidFill>
          <a:schemeClr val="tx1"/>
        </a:solidFill>
        <a:latin typeface="Arial" charset="0"/>
        <a:ea typeface="+mn-ea"/>
        <a:cs typeface="+mn-cs"/>
      </a:defRPr>
    </a:lvl2pPr>
    <a:lvl3pPr marL="914400" algn="r" rtl="0" fontAlgn="base">
      <a:spcBef>
        <a:spcPct val="0"/>
      </a:spcBef>
      <a:spcAft>
        <a:spcPct val="0"/>
      </a:spcAft>
      <a:defRPr sz="1400" kern="1200">
        <a:solidFill>
          <a:schemeClr val="tx1"/>
        </a:solidFill>
        <a:latin typeface="Arial" charset="0"/>
        <a:ea typeface="+mn-ea"/>
        <a:cs typeface="+mn-cs"/>
      </a:defRPr>
    </a:lvl3pPr>
    <a:lvl4pPr marL="1371600" algn="r" rtl="0" fontAlgn="base">
      <a:spcBef>
        <a:spcPct val="0"/>
      </a:spcBef>
      <a:spcAft>
        <a:spcPct val="0"/>
      </a:spcAft>
      <a:defRPr sz="1400" kern="1200">
        <a:solidFill>
          <a:schemeClr val="tx1"/>
        </a:solidFill>
        <a:latin typeface="Arial" charset="0"/>
        <a:ea typeface="+mn-ea"/>
        <a:cs typeface="+mn-cs"/>
      </a:defRPr>
    </a:lvl4pPr>
    <a:lvl5pPr marL="1828800" algn="r"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6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5" autoAdjust="0"/>
    <p:restoredTop sz="88007" autoAdjust="0"/>
  </p:normalViewPr>
  <p:slideViewPr>
    <p:cSldViewPr>
      <p:cViewPr varScale="1">
        <p:scale>
          <a:sx n="74" d="100"/>
          <a:sy n="74" d="100"/>
        </p:scale>
        <p:origin x="990"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54" d="100"/>
          <a:sy n="54" d="100"/>
        </p:scale>
        <p:origin x="-1194" y="-90"/>
      </p:cViewPr>
      <p:guideLst>
        <p:guide orient="horz" pos="286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image" Target="../media/image105.png"/></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r>
              <a:rPr lang="en-US"/>
              <a:t>test header</a:t>
            </a:r>
          </a:p>
        </p:txBody>
      </p:sp>
      <p:sp>
        <p:nvSpPr>
          <p:cNvPr id="265219" name="Rectangle 3"/>
          <p:cNvSpPr>
            <a:spLocks noGrp="1" noChangeArrowheads="1"/>
          </p:cNvSpPr>
          <p:nvPr>
            <p:ph type="dt" sz="quarter"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65220" name="Rectangle 4"/>
          <p:cNvSpPr>
            <a:spLocks noGrp="1" noChangeArrowheads="1"/>
          </p:cNvSpPr>
          <p:nvPr>
            <p:ph type="ftr" sz="quarter" idx="2"/>
          </p:nvPr>
        </p:nvSpPr>
        <p:spPr bwMode="auto">
          <a:xfrm>
            <a:off x="0"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r>
              <a:rPr lang="en-US"/>
              <a:t>test footer</a:t>
            </a:r>
          </a:p>
        </p:txBody>
      </p:sp>
      <p:sp>
        <p:nvSpPr>
          <p:cNvPr id="265221" name="Rectangle 5"/>
          <p:cNvSpPr>
            <a:spLocks noGrp="1" noChangeArrowheads="1"/>
          </p:cNvSpPr>
          <p:nvPr>
            <p:ph type="sldNum" sz="quarter" idx="3"/>
          </p:nvPr>
        </p:nvSpPr>
        <p:spPr bwMode="auto">
          <a:xfrm>
            <a:off x="3884613"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1A4A95EA-EDD9-4365-ADC2-D6E36CB790F9}" type="slidenum">
              <a:rPr lang="en-US"/>
              <a:pPr>
                <a:defRPr/>
              </a:pPr>
              <a:t>‹Nº›</a:t>
            </a:fld>
            <a:endParaRPr lang="en-US"/>
          </a:p>
        </p:txBody>
      </p:sp>
    </p:spTree>
    <p:extLst>
      <p:ext uri="{BB962C8B-B14F-4D97-AF65-F5344CB8AC3E}">
        <p14:creationId xmlns:p14="http://schemas.microsoft.com/office/powerpoint/2010/main" val="4114339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6477000" cy="577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chemeClr val="bg1"/>
                </a:solidFill>
              </a:defRPr>
            </a:lvl1pPr>
          </a:lstStyle>
          <a:p>
            <a:pPr>
              <a:defRPr/>
            </a:pPr>
            <a:r>
              <a:rPr lang="en-US"/>
              <a:t>MI 58B: Dise</a:t>
            </a:r>
            <a:r>
              <a:rPr lang="es-CL"/>
              <a:t>ño de Minas Subterráneas</a:t>
            </a:r>
            <a:endParaRPr lang="en-US"/>
          </a:p>
        </p:txBody>
      </p:sp>
      <p:sp>
        <p:nvSpPr>
          <p:cNvPr id="50179" name="Rectangle 4"/>
          <p:cNvSpPr>
            <a:spLocks noGrp="1" noRot="1" noChangeAspect="1" noChangeArrowheads="1" noTextEdit="1"/>
          </p:cNvSpPr>
          <p:nvPr>
            <p:ph type="sldImg" idx="2"/>
          </p:nvPr>
        </p:nvSpPr>
        <p:spPr bwMode="auto">
          <a:xfrm>
            <a:off x="1158875" y="681038"/>
            <a:ext cx="4540250" cy="340518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13238"/>
            <a:ext cx="5486400" cy="408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bg2"/>
                </a:solidFill>
              </a:defRPr>
            </a:lvl1pPr>
          </a:lstStyle>
          <a:p>
            <a:pPr>
              <a:defRPr/>
            </a:pPr>
            <a:r>
              <a:rPr lang="es-CL"/>
              <a:t>Cátedra Codelco de Tecnología Minera</a:t>
            </a:r>
          </a:p>
          <a:p>
            <a:pPr>
              <a:defRPr/>
            </a:pPr>
            <a:r>
              <a:rPr lang="es-CL"/>
              <a:t>Instructor: Enrique Rubio</a:t>
            </a:r>
            <a:endParaRPr lang="en-US"/>
          </a:p>
        </p:txBody>
      </p:sp>
      <p:sp>
        <p:nvSpPr>
          <p:cNvPr id="14343" name="Rectangle 7"/>
          <p:cNvSpPr>
            <a:spLocks noGrp="1" noChangeArrowheads="1"/>
          </p:cNvSpPr>
          <p:nvPr>
            <p:ph type="sldNum" sz="quarter" idx="5"/>
          </p:nvPr>
        </p:nvSpPr>
        <p:spPr bwMode="auto">
          <a:xfrm>
            <a:off x="3884613"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t>Página </a:t>
            </a:r>
            <a:fld id="{3556D19D-B4FE-4B2C-BAA3-AA46E15A6F11}" type="slidenum">
              <a:rPr lang="en-US"/>
              <a:pPr>
                <a:defRPr/>
              </a:pPr>
              <a:t>‹Nº›</a:t>
            </a:fld>
            <a:endParaRPr lang="en-US"/>
          </a:p>
        </p:txBody>
      </p:sp>
    </p:spTree>
    <p:extLst>
      <p:ext uri="{BB962C8B-B14F-4D97-AF65-F5344CB8AC3E}">
        <p14:creationId xmlns:p14="http://schemas.microsoft.com/office/powerpoint/2010/main" val="2450985608"/>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p:spPr>
        <p:txBody>
          <a:bodyPr/>
          <a:lstStyle/>
          <a:p>
            <a:r>
              <a:rPr lang="en-US" smtClean="0"/>
              <a:t>MI 58B: Dise</a:t>
            </a:r>
            <a:r>
              <a:rPr lang="es-CL" smtClean="0"/>
              <a:t>ño de Minas Subterráneas</a:t>
            </a:r>
            <a:endParaRPr lang="en-US" smtClean="0"/>
          </a:p>
        </p:txBody>
      </p:sp>
      <p:sp>
        <p:nvSpPr>
          <p:cNvPr id="51203" name="Rectangle 6"/>
          <p:cNvSpPr>
            <a:spLocks noGrp="1" noChangeArrowheads="1"/>
          </p:cNvSpPr>
          <p:nvPr>
            <p:ph type="ftr" sz="quarter" idx="4"/>
          </p:nvPr>
        </p:nvSpPr>
        <p:spPr>
          <a:noFill/>
        </p:spPr>
        <p:txBody>
          <a:bodyPr/>
          <a:lstStyle/>
          <a:p>
            <a:r>
              <a:rPr lang="es-CL" smtClean="0"/>
              <a:t>Cátedra Codelco de Tecnología Minera</a:t>
            </a:r>
          </a:p>
          <a:p>
            <a:r>
              <a:rPr lang="es-CL" smtClean="0"/>
              <a:t>Instructor: Enrique Rubio</a:t>
            </a:r>
            <a:endParaRPr lang="en-US" smtClean="0">
              <a:solidFill>
                <a:schemeClr val="tx1"/>
              </a:solidFill>
            </a:endParaRPr>
          </a:p>
        </p:txBody>
      </p:sp>
      <p:sp>
        <p:nvSpPr>
          <p:cNvPr id="51204" name="Rectangle 7"/>
          <p:cNvSpPr>
            <a:spLocks noGrp="1" noChangeArrowheads="1"/>
          </p:cNvSpPr>
          <p:nvPr>
            <p:ph type="sldNum" sz="quarter" idx="5"/>
          </p:nvPr>
        </p:nvSpPr>
        <p:spPr>
          <a:noFill/>
        </p:spPr>
        <p:txBody>
          <a:bodyPr/>
          <a:lstStyle/>
          <a:p>
            <a:r>
              <a:rPr lang="en-US" smtClean="0"/>
              <a:t>Página </a:t>
            </a:r>
            <a:fld id="{3264A887-459D-4303-B9EF-175081CC06B7}" type="slidenum">
              <a:rPr lang="en-US" smtClean="0"/>
              <a:pPr/>
              <a:t>1</a:t>
            </a:fld>
            <a:endParaRPr lang="en-US" smtClean="0"/>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p:spPr>
        <p:txBody>
          <a:bodyPr/>
          <a:lstStyle/>
          <a:p>
            <a:pPr eaLnBrk="1" hangingPunct="1"/>
            <a:endParaRPr lang="es-ES" smtClean="0"/>
          </a:p>
        </p:txBody>
      </p:sp>
    </p:spTree>
    <p:extLst>
      <p:ext uri="{BB962C8B-B14F-4D97-AF65-F5344CB8AC3E}">
        <p14:creationId xmlns:p14="http://schemas.microsoft.com/office/powerpoint/2010/main" val="256565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0A909-027F-4E7B-997A-1EE193B01B7D}" type="slidenum">
              <a:rPr lang="es-ES"/>
              <a:pPr/>
              <a:t>12</a:t>
            </a:fld>
            <a:endParaRPr lang="es-E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63418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3397-8CE0-4A44-A2A1-78C5C0159960}" type="slidenum">
              <a:rPr lang="es-ES"/>
              <a:pPr/>
              <a:t>13</a:t>
            </a:fld>
            <a:endParaRPr lang="es-E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242882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AA47C-6473-4D02-9F61-1D870F4E4420}" type="slidenum">
              <a:rPr lang="es-ES"/>
              <a:pPr/>
              <a:t>18</a:t>
            </a:fld>
            <a:endParaRPr lang="es-E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827727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491508-62BB-4F82-BF31-4EC11267222A}" type="slidenum">
              <a:rPr lang="es-ES"/>
              <a:pPr/>
              <a:t>19</a:t>
            </a:fld>
            <a:endParaRPr lang="es-E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55467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75B8B-279A-4244-9FBA-5D1417FC92F1}" type="slidenum">
              <a:rPr lang="es-ES"/>
              <a:pPr/>
              <a:t>20</a:t>
            </a:fld>
            <a:endParaRPr lang="es-E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520934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00EC1-9D36-4FB0-9606-C7BB5D40C782}" type="slidenum">
              <a:rPr lang="es-ES"/>
              <a:pPr/>
              <a:t>21</a:t>
            </a:fld>
            <a:endParaRPr lang="es-E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19060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7FEDB-EE44-494C-8197-A5B16CF0C8D1}" type="slidenum">
              <a:rPr lang="es-ES"/>
              <a:pPr/>
              <a:t>22</a:t>
            </a:fld>
            <a:endParaRPr lang="es-E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848091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33118-F5A7-4CF9-AE8C-97964E63C013}" type="slidenum">
              <a:rPr lang="es-ES"/>
              <a:pPr/>
              <a:t>23</a:t>
            </a:fld>
            <a:endParaRPr lang="es-E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535613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502DB-3EDE-4C03-80D2-0004B10E1749}" type="slidenum">
              <a:rPr lang="es-ES"/>
              <a:pPr/>
              <a:t>24</a:t>
            </a:fld>
            <a:endParaRPr lang="es-E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426829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F20D95-6FA8-46B0-9731-8C2A977D585F}" type="slidenum">
              <a:rPr lang="es-ES"/>
              <a:pPr/>
              <a:t>25</a:t>
            </a:fld>
            <a:endParaRPr lang="es-E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90113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n-US" sz="1200" smtClean="0">
                <a:solidFill>
                  <a:schemeClr val="bg1"/>
                </a:solidFill>
              </a:rPr>
              <a:t>MI 58B: Dise</a:t>
            </a:r>
            <a:r>
              <a:rPr lang="es-CL" sz="1200" smtClean="0">
                <a:solidFill>
                  <a:schemeClr val="bg1"/>
                </a:solidFill>
              </a:rPr>
              <a:t>ño de Minas Subterráneas</a:t>
            </a:r>
            <a:endParaRPr lang="en-US" sz="1200" smtClean="0">
              <a:solidFill>
                <a:schemeClr val="bg1"/>
              </a:solidFill>
            </a:endParaRPr>
          </a:p>
        </p:txBody>
      </p:sp>
      <p:sp>
        <p:nvSpPr>
          <p:cNvPr id="931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s-CL" sz="1200" smtClean="0">
                <a:solidFill>
                  <a:schemeClr val="bg2"/>
                </a:solidFill>
              </a:rPr>
              <a:t>Cátedra Codelco de Tecnología Minera</a:t>
            </a:r>
          </a:p>
          <a:p>
            <a:pPr eaLnBrk="1" hangingPunct="1"/>
            <a:r>
              <a:rPr lang="es-CL" sz="1200" smtClean="0">
                <a:solidFill>
                  <a:schemeClr val="bg2"/>
                </a:solidFill>
              </a:rPr>
              <a:t>Instructor: Enrique Rubio</a:t>
            </a:r>
            <a:endParaRPr lang="en-US" sz="1200" smtClean="0"/>
          </a:p>
        </p:txBody>
      </p:sp>
      <p:sp>
        <p:nvSpPr>
          <p:cNvPr id="9318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n-US" sz="1200" smtClean="0"/>
              <a:t>Página </a:t>
            </a:r>
            <a:fld id="{421B068D-6B66-4601-994F-FD6C211F1DB0}" type="slidenum">
              <a:rPr lang="en-US" sz="1200" smtClean="0"/>
              <a:pPr eaLnBrk="1" hangingPunct="1"/>
              <a:t>3</a:t>
            </a:fld>
            <a:endParaRPr lang="en-US" sz="1200" smtClean="0"/>
          </a:p>
        </p:txBody>
      </p:sp>
      <p:sp>
        <p:nvSpPr>
          <p:cNvPr id="93189" name="Rectangle 2"/>
          <p:cNvSpPr>
            <a:spLocks noGrp="1" noRot="1" noChangeAspect="1" noChangeArrowheads="1" noTextEdit="1"/>
          </p:cNvSpPr>
          <p:nvPr>
            <p:ph type="sldImg"/>
          </p:nvPr>
        </p:nvSpPr>
        <p:spPr>
          <a:xfrm>
            <a:off x="1162050" y="604838"/>
            <a:ext cx="4540250" cy="3405187"/>
          </a:xfrm>
          <a:ln/>
        </p:spPr>
      </p:sp>
      <p:sp>
        <p:nvSpPr>
          <p:cNvPr id="93190" name="Rectangle 3"/>
          <p:cNvSpPr>
            <a:spLocks noGrp="1" noChangeArrowheads="1"/>
          </p:cNvSpPr>
          <p:nvPr>
            <p:ph type="body" idx="1"/>
          </p:nvPr>
        </p:nvSpPr>
        <p:spPr>
          <a:xfrm>
            <a:off x="855663" y="4148138"/>
            <a:ext cx="5141912"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 general for underground mines:</a:t>
            </a:r>
          </a:p>
          <a:p>
            <a:pPr eaLnBrk="1" hangingPunct="1"/>
            <a:endParaRPr lang="en-US" smtClean="0"/>
          </a:p>
          <a:p>
            <a:pPr lvl="1" eaLnBrk="1" hangingPunct="1"/>
            <a:r>
              <a:rPr lang="en-US" smtClean="0"/>
              <a:t>Small output mines (&lt;4,000 tpd) - hauling is done on several levels, tonnage handled on each level is small, and light equipment is used. </a:t>
            </a:r>
          </a:p>
          <a:p>
            <a:pPr lvl="1" eaLnBrk="1" hangingPunct="1"/>
            <a:r>
              <a:rPr lang="en-US" smtClean="0"/>
              <a:t>High output mines (&gt;4,000 tpd) - a main haulage level is used and all the ore is dropped to that haulage level via </a:t>
            </a:r>
            <a:r>
              <a:rPr lang="en-US" b="1" smtClean="0"/>
              <a:t>ore passes</a:t>
            </a:r>
            <a:r>
              <a:rPr lang="en-US" smtClean="0"/>
              <a:t>.</a:t>
            </a:r>
          </a:p>
          <a:p>
            <a:pPr eaLnBrk="1" hangingPunct="1"/>
            <a:endParaRPr lang="en-US" smtClean="0"/>
          </a:p>
          <a:p>
            <a:pPr eaLnBrk="1" hangingPunct="1"/>
            <a:r>
              <a:rPr lang="en-US" smtClean="0"/>
              <a:t>A </a:t>
            </a:r>
            <a:r>
              <a:rPr lang="en-US" b="1" smtClean="0"/>
              <a:t>level</a:t>
            </a:r>
            <a:r>
              <a:rPr lang="en-US" smtClean="0"/>
              <a:t> includes all the horizontal workings tributary to a </a:t>
            </a:r>
            <a:r>
              <a:rPr lang="en-US" b="1" smtClean="0"/>
              <a:t>shaft</a:t>
            </a:r>
            <a:r>
              <a:rPr lang="en-US" smtClean="0"/>
              <a:t> station. Ore excavated in a level is transported to the shaft to be hoisted to the surface.</a:t>
            </a:r>
          </a:p>
          <a:p>
            <a:pPr eaLnBrk="1" hangingPunct="1"/>
            <a:endParaRPr lang="en-US" smtClean="0"/>
          </a:p>
          <a:p>
            <a:pPr eaLnBrk="1" hangingPunct="1"/>
            <a:r>
              <a:rPr lang="en-US" smtClean="0"/>
              <a:t>Note the different types of drilling: </a:t>
            </a:r>
            <a:r>
              <a:rPr lang="en-US" b="1" smtClean="0"/>
              <a:t>development drilling</a:t>
            </a:r>
            <a:r>
              <a:rPr lang="en-US" smtClean="0"/>
              <a:t> to open up the orebody and </a:t>
            </a:r>
            <a:r>
              <a:rPr lang="en-US" b="1" smtClean="0"/>
              <a:t>exploration drilling</a:t>
            </a:r>
            <a:r>
              <a:rPr lang="en-US" smtClean="0"/>
              <a:t> to better define the limits of the orebody.</a:t>
            </a:r>
          </a:p>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3213334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19E317-2D9A-4378-B09F-0220B8C8ED14}" type="slidenum">
              <a:rPr lang="es-ES"/>
              <a:pPr/>
              <a:t>26</a:t>
            </a:fld>
            <a:endParaRPr lang="es-E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71573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CD21D-0781-4618-A725-E1715D334AFB}" type="slidenum">
              <a:rPr lang="es-ES"/>
              <a:pPr/>
              <a:t>27</a:t>
            </a:fld>
            <a:endParaRPr lang="es-E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745125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B3BF28-808B-4D3A-AC45-8713CC49F27D}" type="slidenum">
              <a:rPr lang="es-ES"/>
              <a:pPr/>
              <a:t>28</a:t>
            </a:fld>
            <a:endParaRPr lang="es-E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932393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19B8D-B7E0-4862-B17B-152E982F43C9}" type="slidenum">
              <a:rPr lang="es-ES"/>
              <a:pPr/>
              <a:t>29</a:t>
            </a:fld>
            <a:endParaRPr lang="es-E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748511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8054C-DA74-441A-808D-B7AB06D81B6A}" type="slidenum">
              <a:rPr lang="es-ES"/>
              <a:pPr/>
              <a:t>30</a:t>
            </a:fld>
            <a:endParaRPr lang="es-E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848103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D91CD-2019-44AD-8447-B06ACA8C4557}" type="slidenum">
              <a:rPr lang="es-ES"/>
              <a:pPr/>
              <a:t>31</a:t>
            </a:fld>
            <a:endParaRPr lang="es-E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459986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4DE30-18C4-446B-A004-03F87C2E0C39}" type="slidenum">
              <a:rPr lang="es-ES"/>
              <a:pPr/>
              <a:t>32</a:t>
            </a:fld>
            <a:endParaRPr lang="es-E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748663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EDE293-5A94-415B-84B4-65347E1A589D}" type="slidenum">
              <a:rPr lang="es-ES"/>
              <a:pPr/>
              <a:t>33</a:t>
            </a:fld>
            <a:endParaRPr lang="es-E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608070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93B28B-3610-4BF5-BDD8-4151CED27E41}" type="slidenum">
              <a:rPr lang="es-ES"/>
              <a:pPr/>
              <a:t>34</a:t>
            </a:fld>
            <a:endParaRPr lang="es-E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269690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BD7F5-A636-40B5-B93D-6539A9563F93}" type="slidenum">
              <a:rPr lang="es-ES"/>
              <a:pPr/>
              <a:t>35</a:t>
            </a:fld>
            <a:endParaRPr lang="es-E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871299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n-US" sz="1200" smtClean="0">
                <a:solidFill>
                  <a:schemeClr val="bg1"/>
                </a:solidFill>
              </a:rPr>
              <a:t>MI 58B: Dise</a:t>
            </a:r>
            <a:r>
              <a:rPr lang="es-CL" sz="1200" smtClean="0">
                <a:solidFill>
                  <a:schemeClr val="bg1"/>
                </a:solidFill>
              </a:rPr>
              <a:t>ño de Minas Subterráneas</a:t>
            </a:r>
            <a:endParaRPr lang="en-US" sz="1200" smtClean="0">
              <a:solidFill>
                <a:schemeClr val="bg1"/>
              </a:solidFill>
            </a:endParaRPr>
          </a:p>
        </p:txBody>
      </p:sp>
      <p:sp>
        <p:nvSpPr>
          <p:cNvPr id="583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s-CL" sz="1200" smtClean="0">
                <a:solidFill>
                  <a:schemeClr val="bg2"/>
                </a:solidFill>
              </a:rPr>
              <a:t>Cátedra Codelco de Tecnología Minera</a:t>
            </a:r>
          </a:p>
          <a:p>
            <a:pPr eaLnBrk="1" hangingPunct="1"/>
            <a:r>
              <a:rPr lang="es-CL" sz="1200" smtClean="0">
                <a:solidFill>
                  <a:schemeClr val="bg2"/>
                </a:solidFill>
              </a:rPr>
              <a:t>Instructor: Enrique Rubio</a:t>
            </a:r>
            <a:endParaRPr lang="en-US" sz="1200" smtClean="0"/>
          </a:p>
        </p:txBody>
      </p:sp>
      <p:sp>
        <p:nvSpPr>
          <p:cNvPr id="583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n-US" sz="1200" smtClean="0"/>
              <a:t>Página </a:t>
            </a:r>
            <a:fld id="{5AB6929A-65C3-425F-BA74-DD413E8E2E32}" type="slidenum">
              <a:rPr lang="en-US" sz="1200" smtClean="0"/>
              <a:pPr eaLnBrk="1" hangingPunct="1"/>
              <a:t>5</a:t>
            </a:fld>
            <a:endParaRPr lang="en-US" sz="1200" smtClean="0"/>
          </a:p>
        </p:txBody>
      </p:sp>
      <p:sp>
        <p:nvSpPr>
          <p:cNvPr id="58373" name="Rectangle 2"/>
          <p:cNvSpPr>
            <a:spLocks noGrp="1" noRot="1" noChangeAspect="1" noChangeArrowheads="1" noTextEdit="1"/>
          </p:cNvSpPr>
          <p:nvPr>
            <p:ph type="sldImg"/>
          </p:nvPr>
        </p:nvSpPr>
        <p:spPr>
          <a:xfrm>
            <a:off x="1146175" y="669925"/>
            <a:ext cx="4565650" cy="3424238"/>
          </a:xfrm>
          <a:ln/>
        </p:spPr>
      </p:sp>
      <p:sp>
        <p:nvSpPr>
          <p:cNvPr id="58374" name="Rectangle 3"/>
          <p:cNvSpPr>
            <a:spLocks noGrp="1" noChangeArrowheads="1"/>
          </p:cNvSpPr>
          <p:nvPr>
            <p:ph type="body" idx="1"/>
          </p:nvPr>
        </p:nvSpPr>
        <p:spPr>
          <a:xfrm>
            <a:off x="893763" y="4316413"/>
            <a:ext cx="5070475" cy="409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Cut-and-fill mining is applied for mining of steeply dipping orebodies, in strata with good to moderate stability, and a comparatively high grade mineralization. </a:t>
            </a:r>
          </a:p>
          <a:p>
            <a:pPr eaLnBrk="1" hangingPunct="1"/>
            <a:r>
              <a:rPr lang="en-US" smtClean="0"/>
              <a:t>Cut-and-fill is therefore preferred for orebodies where with irregular shape and scattered mineralization. Cut-and-fill allows selective mining.</a:t>
            </a:r>
          </a:p>
        </p:txBody>
      </p:sp>
    </p:spTree>
    <p:extLst>
      <p:ext uri="{BB962C8B-B14F-4D97-AF65-F5344CB8AC3E}">
        <p14:creationId xmlns:p14="http://schemas.microsoft.com/office/powerpoint/2010/main" val="217148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B25DB2-5FA5-434D-8FB5-A3B20CA15A3F}" type="slidenum">
              <a:rPr lang="es-ES"/>
              <a:pPr/>
              <a:t>36</a:t>
            </a:fld>
            <a:endParaRPr lang="es-E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990501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1B0CD-9405-4167-80F4-19C7BCB1F575}" type="slidenum">
              <a:rPr lang="es-ES"/>
              <a:pPr/>
              <a:t>37</a:t>
            </a:fld>
            <a:endParaRPr lang="es-E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885094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781AF-3ACE-48ED-9E55-F777EC8841C0}" type="slidenum">
              <a:rPr lang="es-ES"/>
              <a:pPr/>
              <a:t>38</a:t>
            </a:fld>
            <a:endParaRPr lang="es-E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102243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5808E1-4ECA-40D5-A07A-AABA8BA12501}" type="slidenum">
              <a:rPr lang="es-ES"/>
              <a:pPr/>
              <a:t>39</a:t>
            </a:fld>
            <a:endParaRPr lang="es-E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710482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8AC5D9D5-EA57-4D92-B2AD-3C3065BDD3DE}" type="slidenum">
              <a:rPr lang="es-CL" smtClean="0"/>
              <a:pPr/>
              <a:t>44</a:t>
            </a:fld>
            <a:endParaRPr lang="es-CL"/>
          </a:p>
        </p:txBody>
      </p:sp>
    </p:spTree>
    <p:extLst>
      <p:ext uri="{BB962C8B-B14F-4D97-AF65-F5344CB8AC3E}">
        <p14:creationId xmlns:p14="http://schemas.microsoft.com/office/powerpoint/2010/main" val="3601236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8AC5D9D5-EA57-4D92-B2AD-3C3065BDD3DE}" type="slidenum">
              <a:rPr lang="es-CL" smtClean="0"/>
              <a:pPr/>
              <a:t>51</a:t>
            </a:fld>
            <a:endParaRPr lang="es-CL"/>
          </a:p>
        </p:txBody>
      </p:sp>
    </p:spTree>
    <p:extLst>
      <p:ext uri="{BB962C8B-B14F-4D97-AF65-F5344CB8AC3E}">
        <p14:creationId xmlns:p14="http://schemas.microsoft.com/office/powerpoint/2010/main" val="3446044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53D5F2-FE68-4F2B-B7CF-22144EA7804F}" type="slidenum">
              <a:rPr lang="es-ES"/>
              <a:pPr/>
              <a:t>58</a:t>
            </a:fld>
            <a:endParaRPr lang="es-E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663233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E75CB-557B-4DFD-A882-5B9A39B15611}" type="slidenum">
              <a:rPr lang="es-ES"/>
              <a:pPr/>
              <a:t>59</a:t>
            </a:fld>
            <a:endParaRPr lang="es-E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477563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0E6F7-A32B-4D65-86FD-D0A4544A3CBA}" type="slidenum">
              <a:rPr lang="es-ES"/>
              <a:pPr/>
              <a:t>60</a:t>
            </a:fld>
            <a:endParaRPr lang="es-E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194417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476D2-9EF0-4264-9B0A-D2616869BCAD}" type="slidenum">
              <a:rPr lang="es-ES"/>
              <a:pPr/>
              <a:t>61</a:t>
            </a:fld>
            <a:endParaRPr lang="es-E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31823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n-US" sz="1200" smtClean="0">
                <a:solidFill>
                  <a:schemeClr val="bg1"/>
                </a:solidFill>
              </a:rPr>
              <a:t>MI 58B: Dise</a:t>
            </a:r>
            <a:r>
              <a:rPr lang="es-CL" sz="1200" smtClean="0">
                <a:solidFill>
                  <a:schemeClr val="bg1"/>
                </a:solidFill>
              </a:rPr>
              <a:t>ño de Minas Subterráneas</a:t>
            </a:r>
            <a:endParaRPr lang="en-US" sz="1200" smtClean="0">
              <a:solidFill>
                <a:schemeClr val="bg1"/>
              </a:solidFill>
            </a:endParaRPr>
          </a:p>
        </p:txBody>
      </p:sp>
      <p:sp>
        <p:nvSpPr>
          <p:cNvPr id="593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s-CL" sz="1200" smtClean="0">
                <a:solidFill>
                  <a:schemeClr val="bg2"/>
                </a:solidFill>
              </a:rPr>
              <a:t>Cátedra Codelco de Tecnología Minera</a:t>
            </a:r>
          </a:p>
          <a:p>
            <a:pPr eaLnBrk="1" hangingPunct="1"/>
            <a:r>
              <a:rPr lang="es-CL" sz="1200" smtClean="0">
                <a:solidFill>
                  <a:schemeClr val="bg2"/>
                </a:solidFill>
              </a:rPr>
              <a:t>Instructor: Enrique Rubio</a:t>
            </a:r>
            <a:endParaRPr lang="en-US" sz="1200" smtClean="0"/>
          </a:p>
        </p:txBody>
      </p:sp>
      <p:sp>
        <p:nvSpPr>
          <p:cNvPr id="593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eaLnBrk="1" hangingPunct="1"/>
            <a:r>
              <a:rPr lang="en-US" sz="1200" smtClean="0"/>
              <a:t>Página </a:t>
            </a:r>
            <a:fld id="{D95F3590-6D5F-4AB8-92A1-5758CE1AA68C}" type="slidenum">
              <a:rPr lang="en-US" sz="1200" smtClean="0"/>
              <a:pPr eaLnBrk="1" hangingPunct="1"/>
              <a:t>6</a:t>
            </a:fld>
            <a:endParaRPr lang="en-US" sz="1200" smtClean="0"/>
          </a:p>
        </p:txBody>
      </p:sp>
      <p:sp>
        <p:nvSpPr>
          <p:cNvPr id="59397" name="Rectangle 2"/>
          <p:cNvSpPr>
            <a:spLocks noGrp="1" noRot="1" noChangeAspect="1" noChangeArrowheads="1" noTextEdit="1"/>
          </p:cNvSpPr>
          <p:nvPr>
            <p:ph type="sldImg"/>
          </p:nvPr>
        </p:nvSpPr>
        <p:spPr>
          <a:ln/>
        </p:spPr>
      </p:sp>
      <p:sp>
        <p:nvSpPr>
          <p:cNvPr id="593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Sublevel caving is used to mine large orebodies with steep dip and continuation at depth. The ore Is extracted via sublevels which are developed in the orebody at a regular vertical spacing. Each sublevel has a systematic layout of parallel drifts, along or across the orebody. </a:t>
            </a:r>
          </a:p>
          <a:p>
            <a:pPr eaLnBrk="1" hangingPunct="1"/>
            <a:r>
              <a:rPr lang="en-US" smtClean="0"/>
              <a:t>Longhole rigs drill the ore section above a drift. Blasting on each sublevel starts at the hanging wall and mining then proceeds toward the footwall. The blasting removes support for the hanging wall which collapses into the drift. Loading continues until it is decided that waste dilution is too high. Work then begins on a nearby drift heading with a fresh cave. </a:t>
            </a:r>
          </a:p>
          <a:p>
            <a:pPr eaLnBrk="1" hangingPunct="1"/>
            <a:endParaRPr lang="en-US" smtClean="0"/>
          </a:p>
        </p:txBody>
      </p:sp>
    </p:spTree>
    <p:extLst>
      <p:ext uri="{BB962C8B-B14F-4D97-AF65-F5344CB8AC3E}">
        <p14:creationId xmlns:p14="http://schemas.microsoft.com/office/powerpoint/2010/main" val="2160287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9BD90-5952-4667-8D00-29CE6B6EB119}" type="slidenum">
              <a:rPr lang="es-ES"/>
              <a:pPr/>
              <a:t>62</a:t>
            </a:fld>
            <a:endParaRPr lang="es-E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387705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229A7-FE59-485F-BFC8-1F82B8042BA3}" type="slidenum">
              <a:rPr lang="es-ES"/>
              <a:pPr/>
              <a:t>63</a:t>
            </a:fld>
            <a:endParaRPr lang="es-E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7036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38008C-B547-4710-8572-13F6AF57E21F}" type="slidenum">
              <a:rPr lang="es-ES"/>
              <a:pPr/>
              <a:t>64</a:t>
            </a:fld>
            <a:endParaRPr lang="es-E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747646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04A5D3-3E5B-4073-8F61-B2E2EB44C620}" type="slidenum">
              <a:rPr lang="es-ES"/>
              <a:pPr/>
              <a:t>65</a:t>
            </a:fld>
            <a:endParaRPr lang="es-E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029328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940C6-171B-42C3-9A9E-9E5E78A50CB0}" type="slidenum">
              <a:rPr lang="es-ES"/>
              <a:pPr/>
              <a:t>66</a:t>
            </a:fld>
            <a:endParaRPr lang="es-E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284454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476BC-096C-4610-BB3D-8B0A4F33BFED}" type="slidenum">
              <a:rPr lang="es-ES"/>
              <a:pPr/>
              <a:t>67</a:t>
            </a:fld>
            <a:endParaRPr lang="es-E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771134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FC445-8765-4F90-8234-4C524B6E6D36}" type="slidenum">
              <a:rPr lang="es-ES"/>
              <a:pPr/>
              <a:t>68</a:t>
            </a:fld>
            <a:endParaRPr lang="es-E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904743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D05FF3-9705-4D69-B75A-F1D9942F0EE8}" type="slidenum">
              <a:rPr lang="es-ES"/>
              <a:pPr/>
              <a:t>69</a:t>
            </a:fld>
            <a:endParaRPr lang="es-E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693860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B3DC1-1C9E-429C-891E-45B5B609A1A0}" type="slidenum">
              <a:rPr lang="es-ES"/>
              <a:pPr/>
              <a:t>70</a:t>
            </a:fld>
            <a:endParaRPr lang="es-E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115589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AEEFBD-40DD-48FF-B249-43A15D0BE717}" type="slidenum">
              <a:rPr lang="es-ES"/>
              <a:pPr/>
              <a:t>71</a:t>
            </a:fld>
            <a:endParaRPr lang="es-E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3461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F918FD-DB48-4C56-997C-6F6B42D4DC27}" type="slidenum">
              <a:rPr lang="es-ES"/>
              <a:pPr/>
              <a:t>7</a:t>
            </a:fld>
            <a:endParaRPr lang="es-E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356431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B57F46-BE64-4CF6-B71A-54D12CAB6635}" type="slidenum">
              <a:rPr lang="es-ES"/>
              <a:pPr/>
              <a:t>72</a:t>
            </a:fld>
            <a:endParaRPr lang="es-E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833008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A38A9-4B33-4534-8896-0458528EF93B}" type="slidenum">
              <a:rPr lang="es-ES"/>
              <a:pPr/>
              <a:t>73</a:t>
            </a:fld>
            <a:endParaRPr lang="es-E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966157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4A779-B92A-4BE2-80A4-1A950DA2A70D}" type="slidenum">
              <a:rPr lang="es-ES"/>
              <a:pPr/>
              <a:t>74</a:t>
            </a:fld>
            <a:endParaRPr lang="es-E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498446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CBBE69-5D5B-4848-B7E5-BBE918A9490C}" type="slidenum">
              <a:rPr lang="es-ES"/>
              <a:pPr/>
              <a:t>75</a:t>
            </a:fld>
            <a:endParaRPr lang="es-E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3429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519B4-96FF-4EB8-9901-097E2E71A65B}" type="slidenum">
              <a:rPr lang="es-ES"/>
              <a:pPr/>
              <a:t>76</a:t>
            </a:fld>
            <a:endParaRPr lang="es-E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806848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B1C20-CAFC-4F0F-92ED-AE512CE87E45}" type="slidenum">
              <a:rPr lang="es-ES"/>
              <a:pPr/>
              <a:t>77</a:t>
            </a:fld>
            <a:endParaRPr lang="es-E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679615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24A6E6-BC1F-4426-A35E-EFF8C9E24FB3}" type="slidenum">
              <a:rPr lang="es-ES"/>
              <a:pPr/>
              <a:t>78</a:t>
            </a:fld>
            <a:endParaRPr lang="es-E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045285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AB18C9-F5C9-4260-9DBF-837F3BC2D4E6}" type="slidenum">
              <a:rPr lang="es-ES"/>
              <a:pPr/>
              <a:t>79</a:t>
            </a:fld>
            <a:endParaRPr lang="es-E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629801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1263B-61B5-43DA-AC8B-CABA079934C7}" type="slidenum">
              <a:rPr lang="es-ES"/>
              <a:pPr/>
              <a:t>80</a:t>
            </a:fld>
            <a:endParaRPr lang="es-E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221292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83FC33-5EA4-4FDF-9599-4CB12BFEE2E8}" type="slidenum">
              <a:rPr lang="es-ES"/>
              <a:pPr/>
              <a:t>81</a:t>
            </a:fld>
            <a:endParaRPr lang="es-E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72983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9B94A-3353-4605-8939-EEA565CD5B8B}" type="slidenum">
              <a:rPr lang="es-ES"/>
              <a:pPr/>
              <a:t>8</a:t>
            </a:fld>
            <a:endParaRPr lang="es-E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40055973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DE06A-D00A-49C5-8A9E-AD5915309587}" type="slidenum">
              <a:rPr lang="es-ES"/>
              <a:pPr/>
              <a:t>82</a:t>
            </a:fld>
            <a:endParaRPr lang="es-E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852357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8EB394-3737-477A-AF1A-A864D3DE824C}" type="slidenum">
              <a:rPr lang="es-ES"/>
              <a:pPr/>
              <a:t>83</a:t>
            </a:fld>
            <a:endParaRPr lang="es-E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4025994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1768C-AB6A-4C69-9AF8-E115894507EE}" type="slidenum">
              <a:rPr lang="es-ES"/>
              <a:pPr/>
              <a:t>84</a:t>
            </a:fld>
            <a:endParaRPr lang="es-E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0365837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13E97-FDAB-4789-9D4E-F1B06B123C41}" type="slidenum">
              <a:rPr lang="es-ES"/>
              <a:pPr/>
              <a:t>85</a:t>
            </a:fld>
            <a:endParaRPr lang="es-E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844442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F4F66-6161-4E04-94A1-F4F535B08A70}" type="slidenum">
              <a:rPr lang="es-ES"/>
              <a:pPr/>
              <a:t>86</a:t>
            </a:fld>
            <a:endParaRPr lang="es-E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2700433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pPr>
              <a:defRPr/>
            </a:pPr>
            <a:fld id="{3B24E951-BD16-4B1C-A1A3-DD933B555B8D}" type="slidenum">
              <a:rPr lang="es-ES_tradnl" smtClean="0"/>
              <a:pPr>
                <a:defRPr/>
              </a:pPr>
              <a:t>87</a:t>
            </a:fld>
            <a:endParaRPr lang="es-ES_tradnl" dirty="0"/>
          </a:p>
        </p:txBody>
      </p:sp>
    </p:spTree>
    <p:extLst>
      <p:ext uri="{BB962C8B-B14F-4D97-AF65-F5344CB8AC3E}">
        <p14:creationId xmlns:p14="http://schemas.microsoft.com/office/powerpoint/2010/main" val="601934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pPr>
              <a:defRPr/>
            </a:pPr>
            <a:fld id="{3B24E951-BD16-4B1C-A1A3-DD933B555B8D}" type="slidenum">
              <a:rPr lang="es-ES_tradnl" smtClean="0"/>
              <a:pPr>
                <a:defRPr/>
              </a:pPr>
              <a:t>88</a:t>
            </a:fld>
            <a:endParaRPr lang="es-ES_tradnl" dirty="0"/>
          </a:p>
        </p:txBody>
      </p:sp>
    </p:spTree>
    <p:extLst>
      <p:ext uri="{BB962C8B-B14F-4D97-AF65-F5344CB8AC3E}">
        <p14:creationId xmlns:p14="http://schemas.microsoft.com/office/powerpoint/2010/main" val="6710343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pPr>
              <a:defRPr/>
            </a:pPr>
            <a:fld id="{3B24E951-BD16-4B1C-A1A3-DD933B555B8D}" type="slidenum">
              <a:rPr lang="es-ES_tradnl" smtClean="0"/>
              <a:pPr>
                <a:defRPr/>
              </a:pPr>
              <a:t>89</a:t>
            </a:fld>
            <a:endParaRPr lang="es-ES_tradnl" dirty="0"/>
          </a:p>
        </p:txBody>
      </p:sp>
    </p:spTree>
    <p:extLst>
      <p:ext uri="{BB962C8B-B14F-4D97-AF65-F5344CB8AC3E}">
        <p14:creationId xmlns:p14="http://schemas.microsoft.com/office/powerpoint/2010/main" val="41023675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pPr>
              <a:defRPr/>
            </a:pPr>
            <a:fld id="{3B24E951-BD16-4B1C-A1A3-DD933B555B8D}" type="slidenum">
              <a:rPr lang="es-ES_tradnl" smtClean="0"/>
              <a:pPr>
                <a:defRPr/>
              </a:pPr>
              <a:t>90</a:t>
            </a:fld>
            <a:endParaRPr lang="es-ES_tradnl" dirty="0"/>
          </a:p>
        </p:txBody>
      </p:sp>
    </p:spTree>
    <p:extLst>
      <p:ext uri="{BB962C8B-B14F-4D97-AF65-F5344CB8AC3E}">
        <p14:creationId xmlns:p14="http://schemas.microsoft.com/office/powerpoint/2010/main" val="20062454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pPr>
              <a:defRPr/>
            </a:pPr>
            <a:fld id="{3B24E951-BD16-4B1C-A1A3-DD933B555B8D}" type="slidenum">
              <a:rPr lang="es-ES_tradnl" smtClean="0"/>
              <a:pPr>
                <a:defRPr/>
              </a:pPr>
              <a:t>91</a:t>
            </a:fld>
            <a:endParaRPr lang="es-ES_tradnl" dirty="0"/>
          </a:p>
        </p:txBody>
      </p:sp>
    </p:spTree>
    <p:extLst>
      <p:ext uri="{BB962C8B-B14F-4D97-AF65-F5344CB8AC3E}">
        <p14:creationId xmlns:p14="http://schemas.microsoft.com/office/powerpoint/2010/main" val="4102367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E2D87-AF33-42D7-97BC-BFF3D1ADC086}" type="slidenum">
              <a:rPr lang="es-ES"/>
              <a:pPr/>
              <a:t>9</a:t>
            </a:fld>
            <a:endParaRPr lang="es-E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3098369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B0751-47A8-4DE3-8E4A-09D1723245B0}" type="slidenum">
              <a:rPr lang="es-ES"/>
              <a:pPr/>
              <a:t>10</a:t>
            </a:fld>
            <a:endParaRPr lang="es-E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1077974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C27F4C-CB0D-46CF-8789-EF5F7D5298B1}" type="slidenum">
              <a:rPr lang="es-ES"/>
              <a:pPr/>
              <a:t>11</a:t>
            </a:fld>
            <a:endParaRPr lang="es-E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s-CL"/>
          </a:p>
        </p:txBody>
      </p:sp>
    </p:spTree>
    <p:extLst>
      <p:ext uri="{BB962C8B-B14F-4D97-AF65-F5344CB8AC3E}">
        <p14:creationId xmlns:p14="http://schemas.microsoft.com/office/powerpoint/2010/main" val="55234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745162"/>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7451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524000" y="274638"/>
            <a:ext cx="7162800" cy="11430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457200" y="1600200"/>
            <a:ext cx="40386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536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9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91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520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74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744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74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gina 3">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15736" y="292807"/>
            <a:ext cx="8028264" cy="457065"/>
          </a:xfrm>
        </p:spPr>
        <p:txBody>
          <a:bodyPr>
            <a:noAutofit/>
          </a:bodyPr>
          <a:lstStyle>
            <a:lvl1pPr algn="l">
              <a:defRPr sz="2400" b="1">
                <a:solidFill>
                  <a:schemeClr val="tx1">
                    <a:lumMod val="75000"/>
                    <a:lumOff val="25000"/>
                  </a:schemeClr>
                </a:solidFill>
              </a:defRPr>
            </a:lvl1pPr>
          </a:lstStyle>
          <a:p>
            <a:r>
              <a:rPr lang="es-ES" dirty="0" smtClean="0"/>
              <a:t>S</a:t>
            </a:r>
            <a:r>
              <a:rPr lang="es-ES_tradnl" dirty="0" err="1" smtClean="0"/>
              <a:t>ubtítulo</a:t>
            </a:r>
            <a:endParaRPr lang="es-ES" dirty="0"/>
          </a:p>
        </p:txBody>
      </p:sp>
      <p:sp>
        <p:nvSpPr>
          <p:cNvPr id="3" name="Marcador de texto 2"/>
          <p:cNvSpPr>
            <a:spLocks noGrp="1"/>
          </p:cNvSpPr>
          <p:nvPr>
            <p:ph type="body" idx="1" hasCustomPrompt="1"/>
          </p:nvPr>
        </p:nvSpPr>
        <p:spPr>
          <a:xfrm>
            <a:off x="1115735" y="1286635"/>
            <a:ext cx="7467548" cy="4769109"/>
          </a:xfrm>
        </p:spPr>
        <p:txBody>
          <a:bodyPr anchor="t" anchorCtr="0">
            <a:normAutofit/>
          </a:bodyPr>
          <a:lstStyle>
            <a:lvl1pPr marL="0" indent="0" algn="l">
              <a:buFont typeface="Arial"/>
              <a:buNone/>
              <a:defRPr sz="24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zxckvnñzdfnvpaodsnjgpaojdfnvpñajfdnvñaojkdfnvñoakdnvpñaokdsnvpaoskdnvpoaskdnvpokansdvpokandspvoknaspdovknposdknvpoaskdnvponpoasdnvpoaskndvponoasdjnvpposndvpoasnjdvpoinjsdvosdnvposndjv</a:t>
            </a:r>
          </a:p>
        </p:txBody>
      </p:sp>
      <p:sp>
        <p:nvSpPr>
          <p:cNvPr id="10" name="CuadroTexto 9"/>
          <p:cNvSpPr txBox="1"/>
          <p:nvPr userDrawn="1"/>
        </p:nvSpPr>
        <p:spPr>
          <a:xfrm>
            <a:off x="2043084" y="6496580"/>
            <a:ext cx="5870632" cy="338554"/>
          </a:xfrm>
          <a:prstGeom prst="rect">
            <a:avLst/>
          </a:prstGeom>
          <a:noFill/>
        </p:spPr>
        <p:txBody>
          <a:bodyPr wrap="square" rtlCol="0">
            <a:spAutoFit/>
          </a:bodyPr>
          <a:lstStyle/>
          <a:p>
            <a:pPr algn="r"/>
            <a:r>
              <a:rPr lang="es-ES_tradnl" sz="800" b="1" dirty="0" smtClean="0">
                <a:solidFill>
                  <a:schemeClr val="tx1">
                    <a:lumMod val="50000"/>
                    <a:lumOff val="50000"/>
                  </a:schemeClr>
                </a:solidFill>
              </a:rPr>
              <a:t>Copyrights © 2014  CODELCO-CHILE.  Todos los Derechos Reservados. |  Copyrights © 2014 by CODELCO-CHILE.  All Rights Reserved.</a:t>
            </a:r>
            <a:endParaRPr lang="es-ES_tradnl" sz="800" b="1" dirty="0">
              <a:solidFill>
                <a:schemeClr val="tx1">
                  <a:lumMod val="50000"/>
                  <a:lumOff val="50000"/>
                </a:schemeClr>
              </a:solidFill>
            </a:endParaRPr>
          </a:p>
        </p:txBody>
      </p:sp>
      <p:cxnSp>
        <p:nvCxnSpPr>
          <p:cNvPr id="6" name="5 Conector recto"/>
          <p:cNvCxnSpPr/>
          <p:nvPr userDrawn="1"/>
        </p:nvCxnSpPr>
        <p:spPr>
          <a:xfrm>
            <a:off x="1115736" y="741083"/>
            <a:ext cx="8028264"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534929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824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824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8243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8243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193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274638"/>
            <a:ext cx="716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0" name="Picture 10"/>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0" y="0"/>
            <a:ext cx="1052513" cy="1295400"/>
          </a:xfrm>
          <a:prstGeom prst="rect">
            <a:avLst/>
          </a:prstGeom>
          <a:noFill/>
          <a:ln w="9525">
            <a:noFill/>
            <a:miter lim="800000"/>
            <a:headEnd/>
            <a:tailEnd/>
          </a:ln>
        </p:spPr>
      </p:pic>
      <p:pic>
        <p:nvPicPr>
          <p:cNvPr id="4101" name="Picture 6" descr="IngMinas1"/>
          <p:cNvPicPr>
            <a:picLocks noChangeAspect="1" noChangeArrowheads="1"/>
          </p:cNvPicPr>
          <p:nvPr userDrawn="1"/>
        </p:nvPicPr>
        <p:blipFill>
          <a:blip r:embed="rId28" cstate="email">
            <a:extLst>
              <a:ext uri="{28A0092B-C50C-407E-A947-70E740481C1C}">
                <a14:useLocalDpi xmlns:a14="http://schemas.microsoft.com/office/drawing/2010/main"/>
              </a:ext>
            </a:extLst>
          </a:blip>
          <a:srcRect/>
          <a:stretch>
            <a:fillRect/>
          </a:stretch>
        </p:blipFill>
        <p:spPr bwMode="auto">
          <a:xfrm>
            <a:off x="0" y="6019800"/>
            <a:ext cx="1676400" cy="781050"/>
          </a:xfrm>
          <a:prstGeom prst="rect">
            <a:avLst/>
          </a:prstGeom>
          <a:noFill/>
          <a:ln w="9525">
            <a:noFill/>
            <a:miter lim="800000"/>
            <a:headEnd/>
            <a:tailEnd/>
          </a:ln>
        </p:spPr>
      </p:pic>
      <p:sp>
        <p:nvSpPr>
          <p:cNvPr id="8" name="Line 10"/>
          <p:cNvSpPr>
            <a:spLocks noChangeShapeType="1"/>
          </p:cNvSpPr>
          <p:nvPr userDrawn="1"/>
        </p:nvSpPr>
        <p:spPr bwMode="auto">
          <a:xfrm>
            <a:off x="1752600" y="6553200"/>
            <a:ext cx="6781800" cy="0"/>
          </a:xfrm>
          <a:prstGeom prst="line">
            <a:avLst/>
          </a:prstGeom>
          <a:noFill/>
          <a:ln w="57150" cmpd="thinThick">
            <a:solidFill>
              <a:srgbClr val="CC3300"/>
            </a:solidFill>
            <a:round/>
            <a:headEnd/>
            <a:tailEnd/>
          </a:ln>
          <a:effectLst/>
        </p:spPr>
        <p:txBody>
          <a:bodyPr/>
          <a:lstStyle/>
          <a:p>
            <a:pPr>
              <a:defRPr/>
            </a:pPr>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6.emf"/></Relationships>
</file>

<file path=ppt/slides/_rels/slide3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image" Target="../media/image28.wmf"/></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5.xml"/><Relationship Id="rId5" Type="http://schemas.openxmlformats.org/officeDocument/2006/relationships/image" Target="../media/image39.emf"/><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46.emf"/><Relationship Id="rId4" Type="http://schemas.openxmlformats.org/officeDocument/2006/relationships/image" Target="../media/image45.emf"/></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wmf"/><Relationship Id="rId9" Type="http://schemas.openxmlformats.org/officeDocument/2006/relationships/image" Target="../media/image60.emf"/></Relationships>
</file>

<file path=ppt/slides/_rels/slide5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97.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96.png"/><Relationship Id="rId4"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1.wmf"/></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06.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05.png"/><Relationship Id="rId4" Type="http://schemas.openxmlformats.org/officeDocument/2006/relationships/oleObject" Target="../embeddings/oleObject5.bin"/></Relationships>
</file>

<file path=ppt/slides/_rels/slide86.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09.png"/><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08.jpeg"/><Relationship Id="rId4"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09.png"/><Relationship Id="rId2" Type="http://schemas.openxmlformats.org/officeDocument/2006/relationships/tags" Target="../tags/tag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10.jpeg"/><Relationship Id="rId4" Type="http://schemas.openxmlformats.org/officeDocument/2006/relationships/notesSlide" Target="../notesSlides/notesSlide66.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9.png"/><Relationship Id="rId2" Type="http://schemas.openxmlformats.org/officeDocument/2006/relationships/tags" Target="../tags/tag3.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111.jpg"/><Relationship Id="rId4" Type="http://schemas.openxmlformats.org/officeDocument/2006/relationships/notesSlide" Target="../notesSlides/notesSlide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09.png"/><Relationship Id="rId2" Type="http://schemas.openxmlformats.org/officeDocument/2006/relationships/tags" Target="../tags/tag4.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112.jpeg"/><Relationship Id="rId4" Type="http://schemas.openxmlformats.org/officeDocument/2006/relationships/notesSlide" Target="../notesSlides/notesSlide68.xml"/></Relationships>
</file>

<file path=ppt/slides/_rels/slide9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slideLayout" Target="../slideLayouts/slideLayout25.xml"/><Relationship Id="rId7" Type="http://schemas.openxmlformats.org/officeDocument/2006/relationships/oleObject" Target="../embeddings/oleObject11.bin"/><Relationship Id="rId2" Type="http://schemas.openxmlformats.org/officeDocument/2006/relationships/tags" Target="../tags/tag5.xml"/><Relationship Id="rId1" Type="http://schemas.openxmlformats.org/officeDocument/2006/relationships/vmlDrawing" Target="../drawings/vmlDrawing8.vml"/><Relationship Id="rId6" Type="http://schemas.microsoft.com/office/2007/relationships/hdphoto" Target="../media/hdphoto1.wdp"/><Relationship Id="rId5" Type="http://schemas.openxmlformats.org/officeDocument/2006/relationships/image" Target="../media/image113.png"/><Relationship Id="rId4" Type="http://schemas.openxmlformats.org/officeDocument/2006/relationships/notesSlide" Target="../notesSlides/notesSlide69.xml"/><Relationship Id="rId9" Type="http://schemas.openxmlformats.org/officeDocument/2006/relationships/image" Target="../media/image11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4.xml"/><Relationship Id="rId5" Type="http://schemas.openxmlformats.org/officeDocument/2006/relationships/image" Target="../media/image119.png"/><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8.png"/></Relationships>
</file>

<file path=ppt/slides/_rels/slide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29000"/>
            <a:ext cx="9144000" cy="3429000"/>
          </a:xfrm>
          <a:prstGeom prst="rect">
            <a:avLst/>
          </a:prstGeom>
          <a:noFill/>
          <a:ln w="9525" algn="ctr">
            <a:noFill/>
            <a:miter lim="800000"/>
            <a:headEnd/>
            <a:tailEnd/>
          </a:ln>
        </p:spPr>
      </p:pic>
      <p:pic>
        <p:nvPicPr>
          <p:cNvPr id="5123" name="Picture 3" descr="fondo"/>
          <p:cNvPicPr>
            <a:picLocks noChangeAspect="1" noChangeArrowheads="1"/>
          </p:cNvPicPr>
          <p:nvPr/>
        </p:nvPicPr>
        <p:blipFill>
          <a:blip r:embed="rId4" cstate="email">
            <a:lum bright="-40000"/>
            <a:extLst>
              <a:ext uri="{28A0092B-C50C-407E-A947-70E740481C1C}">
                <a14:useLocalDpi xmlns:a14="http://schemas.microsoft.com/office/drawing/2010/main"/>
              </a:ext>
            </a:extLst>
          </a:blip>
          <a:srcRect/>
          <a:stretch>
            <a:fillRect/>
          </a:stretch>
        </p:blipFill>
        <p:spPr bwMode="auto">
          <a:xfrm>
            <a:off x="0" y="0"/>
            <a:ext cx="9144000" cy="3429000"/>
          </a:xfrm>
          <a:prstGeom prst="rect">
            <a:avLst/>
          </a:prstGeom>
          <a:noFill/>
          <a:ln w="9525">
            <a:noFill/>
            <a:miter lim="800000"/>
            <a:headEnd/>
            <a:tailEnd/>
          </a:ln>
        </p:spPr>
      </p:pic>
      <p:sp>
        <p:nvSpPr>
          <p:cNvPr id="5124" name="Rectangle 6"/>
          <p:cNvSpPr>
            <a:spLocks noChangeArrowheads="1"/>
          </p:cNvSpPr>
          <p:nvPr/>
        </p:nvSpPr>
        <p:spPr bwMode="auto">
          <a:xfrm>
            <a:off x="685800" y="-152400"/>
            <a:ext cx="7772400" cy="1470025"/>
          </a:xfrm>
          <a:prstGeom prst="rect">
            <a:avLst/>
          </a:prstGeom>
          <a:noFill/>
          <a:ln w="9525">
            <a:noFill/>
            <a:miter lim="800000"/>
            <a:headEnd/>
            <a:tailEnd/>
          </a:ln>
        </p:spPr>
        <p:txBody>
          <a:bodyPr anchor="ctr"/>
          <a:lstStyle/>
          <a:p>
            <a:pPr algn="ctr"/>
            <a:r>
              <a:rPr lang="en-US" sz="4400" b="1">
                <a:solidFill>
                  <a:schemeClr val="bg1"/>
                </a:solidFill>
              </a:rPr>
              <a:t>MI 6072: Dise</a:t>
            </a:r>
            <a:r>
              <a:rPr lang="es-CL" sz="4400" b="1">
                <a:solidFill>
                  <a:schemeClr val="bg1"/>
                </a:solidFill>
              </a:rPr>
              <a:t>ño de Minero</a:t>
            </a:r>
            <a:endParaRPr lang="en-US" sz="4400" b="1">
              <a:solidFill>
                <a:schemeClr val="bg1"/>
              </a:solidFill>
            </a:endParaRPr>
          </a:p>
        </p:txBody>
      </p:sp>
      <p:sp>
        <p:nvSpPr>
          <p:cNvPr id="5125" name="Rectangle 7"/>
          <p:cNvSpPr>
            <a:spLocks noChangeArrowheads="1"/>
          </p:cNvSpPr>
          <p:nvPr/>
        </p:nvSpPr>
        <p:spPr bwMode="auto">
          <a:xfrm>
            <a:off x="914400" y="1371600"/>
            <a:ext cx="7391400" cy="1752600"/>
          </a:xfrm>
          <a:prstGeom prst="rect">
            <a:avLst/>
          </a:prstGeom>
          <a:noFill/>
          <a:ln w="9525">
            <a:noFill/>
            <a:miter lim="800000"/>
            <a:headEnd/>
            <a:tailEnd/>
          </a:ln>
        </p:spPr>
        <p:txBody>
          <a:bodyPr/>
          <a:lstStyle/>
          <a:p>
            <a:pPr algn="ctr">
              <a:spcBef>
                <a:spcPct val="20000"/>
              </a:spcBef>
            </a:pPr>
            <a:endParaRPr lang="en-US" sz="2000" dirty="0">
              <a:solidFill>
                <a:schemeClr val="bg1"/>
              </a:solidFill>
            </a:endParaRPr>
          </a:p>
          <a:p>
            <a:pPr algn="l">
              <a:spcBef>
                <a:spcPct val="20000"/>
              </a:spcBef>
            </a:pPr>
            <a:endParaRPr lang="en-US" sz="2000" dirty="0">
              <a:solidFill>
                <a:schemeClr val="bg1"/>
              </a:solidFill>
            </a:endParaRPr>
          </a:p>
          <a:p>
            <a:pPr algn="l">
              <a:spcBef>
                <a:spcPct val="20000"/>
              </a:spcBef>
            </a:pPr>
            <a:r>
              <a:rPr lang="en-US" sz="2000" dirty="0">
                <a:solidFill>
                  <a:schemeClr val="bg1"/>
                </a:solidFill>
              </a:rPr>
              <a:t>Marcelo Vargas Vergara</a:t>
            </a:r>
          </a:p>
        </p:txBody>
      </p:sp>
      <p:pic>
        <p:nvPicPr>
          <p:cNvPr id="5126" name="Picture 8" descr="logo"/>
          <p:cNvPicPr>
            <a:picLocks noChangeAspect="1" noChangeArrowheads="1"/>
          </p:cNvPicPr>
          <p:nvPr/>
        </p:nvPicPr>
        <p:blipFill>
          <a:blip r:embed="rId5" cstate="email">
            <a:clrChange>
              <a:clrFrom>
                <a:srgbClr val="FFFBFF"/>
              </a:clrFrom>
              <a:clrTo>
                <a:srgbClr val="FFFBFF">
                  <a:alpha val="0"/>
                </a:srgbClr>
              </a:clrTo>
            </a:clrChange>
            <a:extLst>
              <a:ext uri="{28A0092B-C50C-407E-A947-70E740481C1C}">
                <a14:useLocalDpi xmlns:a14="http://schemas.microsoft.com/office/drawing/2010/main"/>
              </a:ext>
            </a:extLst>
          </a:blip>
          <a:srcRect/>
          <a:stretch>
            <a:fillRect/>
          </a:stretch>
        </p:blipFill>
        <p:spPr bwMode="auto">
          <a:xfrm>
            <a:off x="0" y="5676900"/>
            <a:ext cx="1219200" cy="118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76200"/>
            <a:ext cx="2054225" cy="2519363"/>
            <a:chOff x="187" y="167"/>
            <a:chExt cx="4000" cy="5413"/>
          </a:xfrm>
        </p:grpSpPr>
        <p:grpSp>
          <p:nvGrpSpPr>
            <p:cNvPr id="3" name="Group 3"/>
            <p:cNvGrpSpPr>
              <a:grpSpLocks/>
            </p:cNvGrpSpPr>
            <p:nvPr/>
          </p:nvGrpSpPr>
          <p:grpSpPr bwMode="auto">
            <a:xfrm>
              <a:off x="187" y="167"/>
              <a:ext cx="4000" cy="5413"/>
              <a:chOff x="187" y="167"/>
              <a:chExt cx="4000" cy="5413"/>
            </a:xfrm>
          </p:grpSpPr>
          <p:sp>
            <p:nvSpPr>
              <p:cNvPr id="26628" name="Rectangle 4"/>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629" name="Line 5"/>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630" name="Rectangle 6"/>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631" name="Freeform 7"/>
            <p:cNvSpPr>
              <a:spLocks/>
            </p:cNvSpPr>
            <p:nvPr/>
          </p:nvSpPr>
          <p:spPr bwMode="auto">
            <a:xfrm>
              <a:off x="1473" y="4226"/>
              <a:ext cx="1422" cy="874"/>
            </a:xfrm>
            <a:custGeom>
              <a:avLst/>
              <a:gdLst/>
              <a:ahLst/>
              <a:cxnLst>
                <a:cxn ang="0">
                  <a:pos x="0" y="862"/>
                </a:cxn>
                <a:cxn ang="0">
                  <a:pos x="72" y="568"/>
                </a:cxn>
                <a:cxn ang="0">
                  <a:pos x="306" y="226"/>
                </a:cxn>
                <a:cxn ang="0">
                  <a:pos x="540" y="58"/>
                </a:cxn>
                <a:cxn ang="0">
                  <a:pos x="774" y="4"/>
                </a:cxn>
                <a:cxn ang="0">
                  <a:pos x="1014" y="82"/>
                </a:cxn>
                <a:cxn ang="0">
                  <a:pos x="1248" y="274"/>
                </a:cxn>
                <a:cxn ang="0">
                  <a:pos x="1362" y="496"/>
                </a:cxn>
                <a:cxn ang="0">
                  <a:pos x="1422" y="874"/>
                </a:cxn>
              </a:cxnLst>
              <a:rect l="0" t="0" r="r" b="b"/>
              <a:pathLst>
                <a:path w="1422" h="874">
                  <a:moveTo>
                    <a:pt x="0" y="862"/>
                  </a:moveTo>
                  <a:cubicBezTo>
                    <a:pt x="12" y="813"/>
                    <a:pt x="21" y="674"/>
                    <a:pt x="72" y="568"/>
                  </a:cubicBezTo>
                  <a:cubicBezTo>
                    <a:pt x="123" y="462"/>
                    <a:pt x="228" y="311"/>
                    <a:pt x="306" y="226"/>
                  </a:cubicBezTo>
                  <a:cubicBezTo>
                    <a:pt x="384" y="141"/>
                    <a:pt x="462" y="95"/>
                    <a:pt x="540" y="58"/>
                  </a:cubicBezTo>
                  <a:cubicBezTo>
                    <a:pt x="618" y="21"/>
                    <a:pt x="695" y="0"/>
                    <a:pt x="774" y="4"/>
                  </a:cubicBezTo>
                  <a:cubicBezTo>
                    <a:pt x="853" y="8"/>
                    <a:pt x="935" y="37"/>
                    <a:pt x="1014" y="82"/>
                  </a:cubicBezTo>
                  <a:cubicBezTo>
                    <a:pt x="1093" y="127"/>
                    <a:pt x="1190" y="205"/>
                    <a:pt x="1248" y="274"/>
                  </a:cubicBezTo>
                  <a:cubicBezTo>
                    <a:pt x="1306" y="343"/>
                    <a:pt x="1333" y="396"/>
                    <a:pt x="1362" y="496"/>
                  </a:cubicBezTo>
                  <a:cubicBezTo>
                    <a:pt x="1391" y="596"/>
                    <a:pt x="1409" y="795"/>
                    <a:pt x="1422" y="874"/>
                  </a:cubicBezTo>
                </a:path>
              </a:pathLst>
            </a:custGeom>
            <a:noFill/>
            <a:ln w="3175" cap="flat">
              <a:solidFill>
                <a:schemeClr val="tx1"/>
              </a:solidFill>
              <a:prstDash val="dash"/>
              <a:round/>
              <a:headEnd/>
              <a:tailEnd/>
            </a:ln>
            <a:effectLst/>
          </p:spPr>
          <p:txBody>
            <a:bodyPr wrap="none" anchor="ctr"/>
            <a:lstStyle/>
            <a:p>
              <a:endParaRPr lang="es-CL"/>
            </a:p>
          </p:txBody>
        </p:sp>
        <p:sp>
          <p:nvSpPr>
            <p:cNvPr id="26632" name="Line 8"/>
            <p:cNvSpPr>
              <a:spLocks noChangeShapeType="1"/>
            </p:cNvSpPr>
            <p:nvPr/>
          </p:nvSpPr>
          <p:spPr bwMode="auto">
            <a:xfrm>
              <a:off x="2733" y="477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33" name="Line 9"/>
            <p:cNvSpPr>
              <a:spLocks noChangeShapeType="1"/>
            </p:cNvSpPr>
            <p:nvPr/>
          </p:nvSpPr>
          <p:spPr bwMode="auto">
            <a:xfrm>
              <a:off x="1713" y="477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34" name="Line 10"/>
            <p:cNvSpPr>
              <a:spLocks noChangeShapeType="1"/>
            </p:cNvSpPr>
            <p:nvPr/>
          </p:nvSpPr>
          <p:spPr bwMode="auto">
            <a:xfrm>
              <a:off x="1968" y="477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35" name="Line 11"/>
            <p:cNvSpPr>
              <a:spLocks noChangeShapeType="1"/>
            </p:cNvSpPr>
            <p:nvPr/>
          </p:nvSpPr>
          <p:spPr bwMode="auto">
            <a:xfrm>
              <a:off x="2223" y="477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36" name="Line 12"/>
            <p:cNvSpPr>
              <a:spLocks noChangeShapeType="1"/>
            </p:cNvSpPr>
            <p:nvPr/>
          </p:nvSpPr>
          <p:spPr bwMode="auto">
            <a:xfrm>
              <a:off x="2478" y="477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37" name="Line 13"/>
            <p:cNvSpPr>
              <a:spLocks noChangeShapeType="1"/>
            </p:cNvSpPr>
            <p:nvPr/>
          </p:nvSpPr>
          <p:spPr bwMode="auto">
            <a:xfrm>
              <a:off x="1827" y="453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38" name="Line 14"/>
            <p:cNvSpPr>
              <a:spLocks noChangeShapeType="1"/>
            </p:cNvSpPr>
            <p:nvPr/>
          </p:nvSpPr>
          <p:spPr bwMode="auto">
            <a:xfrm>
              <a:off x="2082" y="453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39" name="Line 15"/>
            <p:cNvSpPr>
              <a:spLocks noChangeShapeType="1"/>
            </p:cNvSpPr>
            <p:nvPr/>
          </p:nvSpPr>
          <p:spPr bwMode="auto">
            <a:xfrm>
              <a:off x="2337" y="453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40" name="Line 16"/>
            <p:cNvSpPr>
              <a:spLocks noChangeShapeType="1"/>
            </p:cNvSpPr>
            <p:nvPr/>
          </p:nvSpPr>
          <p:spPr bwMode="auto">
            <a:xfrm>
              <a:off x="2592" y="453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41" name="Line 17"/>
            <p:cNvSpPr>
              <a:spLocks noChangeShapeType="1"/>
            </p:cNvSpPr>
            <p:nvPr/>
          </p:nvSpPr>
          <p:spPr bwMode="auto">
            <a:xfrm>
              <a:off x="1962" y="428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42" name="Line 18"/>
            <p:cNvSpPr>
              <a:spLocks noChangeShapeType="1"/>
            </p:cNvSpPr>
            <p:nvPr/>
          </p:nvSpPr>
          <p:spPr bwMode="auto">
            <a:xfrm>
              <a:off x="2217" y="428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43" name="Line 19"/>
            <p:cNvSpPr>
              <a:spLocks noChangeShapeType="1"/>
            </p:cNvSpPr>
            <p:nvPr/>
          </p:nvSpPr>
          <p:spPr bwMode="auto">
            <a:xfrm>
              <a:off x="2472" y="4284"/>
              <a:ext cx="0" cy="294"/>
            </a:xfrm>
            <a:prstGeom prst="line">
              <a:avLst/>
            </a:prstGeom>
            <a:noFill/>
            <a:ln w="3175">
              <a:solidFill>
                <a:schemeClr val="tx1"/>
              </a:solidFill>
              <a:round/>
              <a:headEnd/>
              <a:tailEnd type="triangle" w="med" len="med"/>
            </a:ln>
            <a:effectLst/>
          </p:spPr>
          <p:txBody>
            <a:bodyPr wrap="none" anchor="ctr"/>
            <a:lstStyle/>
            <a:p>
              <a:endParaRPr lang="es-CL"/>
            </a:p>
          </p:txBody>
        </p:sp>
      </p:grpSp>
      <p:grpSp>
        <p:nvGrpSpPr>
          <p:cNvPr id="4" name="Group 20"/>
          <p:cNvGrpSpPr>
            <a:grpSpLocks/>
          </p:cNvGrpSpPr>
          <p:nvPr/>
        </p:nvGrpSpPr>
        <p:grpSpPr bwMode="auto">
          <a:xfrm>
            <a:off x="2438400" y="76200"/>
            <a:ext cx="2054225" cy="2519363"/>
            <a:chOff x="199" y="206"/>
            <a:chExt cx="4000" cy="5413"/>
          </a:xfrm>
        </p:grpSpPr>
        <p:grpSp>
          <p:nvGrpSpPr>
            <p:cNvPr id="5" name="Group 21"/>
            <p:cNvGrpSpPr>
              <a:grpSpLocks/>
            </p:cNvGrpSpPr>
            <p:nvPr/>
          </p:nvGrpSpPr>
          <p:grpSpPr bwMode="auto">
            <a:xfrm>
              <a:off x="199" y="206"/>
              <a:ext cx="4000" cy="5413"/>
              <a:chOff x="187" y="167"/>
              <a:chExt cx="4000" cy="5413"/>
            </a:xfrm>
          </p:grpSpPr>
          <p:sp>
            <p:nvSpPr>
              <p:cNvPr id="26646" name="Rectangle 22"/>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647" name="Line 23"/>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648" name="Rectangle 24"/>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649" name="Freeform 25"/>
            <p:cNvSpPr>
              <a:spLocks/>
            </p:cNvSpPr>
            <p:nvPr/>
          </p:nvSpPr>
          <p:spPr bwMode="auto">
            <a:xfrm>
              <a:off x="1473" y="2971"/>
              <a:ext cx="1422" cy="2129"/>
            </a:xfrm>
            <a:custGeom>
              <a:avLst/>
              <a:gdLst/>
              <a:ahLst/>
              <a:cxnLst>
                <a:cxn ang="0">
                  <a:pos x="0" y="862"/>
                </a:cxn>
                <a:cxn ang="0">
                  <a:pos x="72" y="568"/>
                </a:cxn>
                <a:cxn ang="0">
                  <a:pos x="306" y="226"/>
                </a:cxn>
                <a:cxn ang="0">
                  <a:pos x="540" y="58"/>
                </a:cxn>
                <a:cxn ang="0">
                  <a:pos x="774" y="4"/>
                </a:cxn>
                <a:cxn ang="0">
                  <a:pos x="1014" y="82"/>
                </a:cxn>
                <a:cxn ang="0">
                  <a:pos x="1248" y="274"/>
                </a:cxn>
                <a:cxn ang="0">
                  <a:pos x="1362" y="496"/>
                </a:cxn>
                <a:cxn ang="0">
                  <a:pos x="1422" y="874"/>
                </a:cxn>
              </a:cxnLst>
              <a:rect l="0" t="0" r="r" b="b"/>
              <a:pathLst>
                <a:path w="1422" h="874">
                  <a:moveTo>
                    <a:pt x="0" y="862"/>
                  </a:moveTo>
                  <a:cubicBezTo>
                    <a:pt x="12" y="813"/>
                    <a:pt x="21" y="674"/>
                    <a:pt x="72" y="568"/>
                  </a:cubicBezTo>
                  <a:cubicBezTo>
                    <a:pt x="123" y="462"/>
                    <a:pt x="228" y="311"/>
                    <a:pt x="306" y="226"/>
                  </a:cubicBezTo>
                  <a:cubicBezTo>
                    <a:pt x="384" y="141"/>
                    <a:pt x="462" y="95"/>
                    <a:pt x="540" y="58"/>
                  </a:cubicBezTo>
                  <a:cubicBezTo>
                    <a:pt x="618" y="21"/>
                    <a:pt x="695" y="0"/>
                    <a:pt x="774" y="4"/>
                  </a:cubicBezTo>
                  <a:cubicBezTo>
                    <a:pt x="853" y="8"/>
                    <a:pt x="935" y="37"/>
                    <a:pt x="1014" y="82"/>
                  </a:cubicBezTo>
                  <a:cubicBezTo>
                    <a:pt x="1093" y="127"/>
                    <a:pt x="1190" y="205"/>
                    <a:pt x="1248" y="274"/>
                  </a:cubicBezTo>
                  <a:cubicBezTo>
                    <a:pt x="1306" y="343"/>
                    <a:pt x="1333" y="396"/>
                    <a:pt x="1362" y="496"/>
                  </a:cubicBezTo>
                  <a:cubicBezTo>
                    <a:pt x="1391" y="596"/>
                    <a:pt x="1409" y="795"/>
                    <a:pt x="1422" y="874"/>
                  </a:cubicBezTo>
                </a:path>
              </a:pathLst>
            </a:custGeom>
            <a:noFill/>
            <a:ln w="3175" cap="flat">
              <a:solidFill>
                <a:schemeClr val="tx1"/>
              </a:solidFill>
              <a:prstDash val="dash"/>
              <a:round/>
              <a:headEnd/>
              <a:tailEnd/>
            </a:ln>
            <a:effectLst/>
          </p:spPr>
          <p:txBody>
            <a:bodyPr wrap="none" anchor="ctr"/>
            <a:lstStyle/>
            <a:p>
              <a:endParaRPr lang="es-CL"/>
            </a:p>
          </p:txBody>
        </p:sp>
        <p:sp>
          <p:nvSpPr>
            <p:cNvPr id="26650" name="Freeform 26"/>
            <p:cNvSpPr>
              <a:spLocks/>
            </p:cNvSpPr>
            <p:nvPr/>
          </p:nvSpPr>
          <p:spPr bwMode="auto">
            <a:xfrm>
              <a:off x="1478" y="4226"/>
              <a:ext cx="1419" cy="876"/>
            </a:xfrm>
            <a:custGeom>
              <a:avLst/>
              <a:gdLst/>
              <a:ahLst/>
              <a:cxnLst>
                <a:cxn ang="0">
                  <a:pos x="0" y="870"/>
                </a:cxn>
                <a:cxn ang="0">
                  <a:pos x="67" y="568"/>
                </a:cxn>
                <a:cxn ang="0">
                  <a:pos x="301" y="226"/>
                </a:cxn>
                <a:cxn ang="0">
                  <a:pos x="535" y="58"/>
                </a:cxn>
                <a:cxn ang="0">
                  <a:pos x="769" y="4"/>
                </a:cxn>
                <a:cxn ang="0">
                  <a:pos x="1009" y="82"/>
                </a:cxn>
                <a:cxn ang="0">
                  <a:pos x="1243" y="274"/>
                </a:cxn>
                <a:cxn ang="0">
                  <a:pos x="1357" y="496"/>
                </a:cxn>
                <a:cxn ang="0">
                  <a:pos x="1419" y="876"/>
                </a:cxn>
              </a:cxnLst>
              <a:rect l="0" t="0" r="r" b="b"/>
              <a:pathLst>
                <a:path w="1419" h="876">
                  <a:moveTo>
                    <a:pt x="0" y="870"/>
                  </a:moveTo>
                  <a:cubicBezTo>
                    <a:pt x="11" y="820"/>
                    <a:pt x="17" y="675"/>
                    <a:pt x="67" y="568"/>
                  </a:cubicBezTo>
                  <a:cubicBezTo>
                    <a:pt x="117" y="461"/>
                    <a:pt x="223" y="311"/>
                    <a:pt x="301" y="226"/>
                  </a:cubicBezTo>
                  <a:cubicBezTo>
                    <a:pt x="379" y="141"/>
                    <a:pt x="457" y="95"/>
                    <a:pt x="535" y="58"/>
                  </a:cubicBezTo>
                  <a:cubicBezTo>
                    <a:pt x="613" y="21"/>
                    <a:pt x="690" y="0"/>
                    <a:pt x="769" y="4"/>
                  </a:cubicBezTo>
                  <a:cubicBezTo>
                    <a:pt x="848" y="8"/>
                    <a:pt x="930" y="37"/>
                    <a:pt x="1009" y="82"/>
                  </a:cubicBezTo>
                  <a:cubicBezTo>
                    <a:pt x="1088" y="127"/>
                    <a:pt x="1185" y="205"/>
                    <a:pt x="1243" y="274"/>
                  </a:cubicBezTo>
                  <a:cubicBezTo>
                    <a:pt x="1301" y="343"/>
                    <a:pt x="1328" y="396"/>
                    <a:pt x="1357" y="496"/>
                  </a:cubicBezTo>
                  <a:cubicBezTo>
                    <a:pt x="1386" y="596"/>
                    <a:pt x="1406" y="797"/>
                    <a:pt x="1419" y="876"/>
                  </a:cubicBezTo>
                </a:path>
              </a:pathLst>
            </a:custGeom>
            <a:solidFill>
              <a:schemeClr val="bg1"/>
            </a:solidFill>
            <a:ln w="3175" cap="flat">
              <a:solidFill>
                <a:schemeClr val="tx1"/>
              </a:solidFill>
              <a:prstDash val="solid"/>
              <a:round/>
              <a:headEnd/>
              <a:tailEnd/>
            </a:ln>
            <a:effectLst/>
          </p:spPr>
          <p:txBody>
            <a:bodyPr wrap="none" anchor="ctr"/>
            <a:lstStyle/>
            <a:p>
              <a:endParaRPr lang="es-CL"/>
            </a:p>
          </p:txBody>
        </p:sp>
        <p:sp>
          <p:nvSpPr>
            <p:cNvPr id="26651" name="Line 27"/>
            <p:cNvSpPr>
              <a:spLocks noChangeShapeType="1"/>
            </p:cNvSpPr>
            <p:nvPr/>
          </p:nvSpPr>
          <p:spPr bwMode="auto">
            <a:xfrm rot="1491955">
              <a:off x="2718" y="385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2" name="Line 28"/>
            <p:cNvSpPr>
              <a:spLocks noChangeShapeType="1"/>
            </p:cNvSpPr>
            <p:nvPr/>
          </p:nvSpPr>
          <p:spPr bwMode="auto">
            <a:xfrm rot="-1090073">
              <a:off x="1698" y="385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3" name="Line 29"/>
            <p:cNvSpPr>
              <a:spLocks noChangeShapeType="1"/>
            </p:cNvSpPr>
            <p:nvPr/>
          </p:nvSpPr>
          <p:spPr bwMode="auto">
            <a:xfrm>
              <a:off x="1953" y="385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4" name="Line 30"/>
            <p:cNvSpPr>
              <a:spLocks noChangeShapeType="1"/>
            </p:cNvSpPr>
            <p:nvPr/>
          </p:nvSpPr>
          <p:spPr bwMode="auto">
            <a:xfrm>
              <a:off x="2208" y="385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5" name="Line 31"/>
            <p:cNvSpPr>
              <a:spLocks noChangeShapeType="1"/>
            </p:cNvSpPr>
            <p:nvPr/>
          </p:nvSpPr>
          <p:spPr bwMode="auto">
            <a:xfrm>
              <a:off x="2463" y="3856"/>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6" name="Line 32"/>
            <p:cNvSpPr>
              <a:spLocks noChangeShapeType="1"/>
            </p:cNvSpPr>
            <p:nvPr/>
          </p:nvSpPr>
          <p:spPr bwMode="auto">
            <a:xfrm rot="-225050">
              <a:off x="1860" y="360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7" name="Line 33"/>
            <p:cNvSpPr>
              <a:spLocks noChangeShapeType="1"/>
            </p:cNvSpPr>
            <p:nvPr/>
          </p:nvSpPr>
          <p:spPr bwMode="auto">
            <a:xfrm>
              <a:off x="2115" y="36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8" name="Line 34"/>
            <p:cNvSpPr>
              <a:spLocks noChangeShapeType="1"/>
            </p:cNvSpPr>
            <p:nvPr/>
          </p:nvSpPr>
          <p:spPr bwMode="auto">
            <a:xfrm>
              <a:off x="2370" y="36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59" name="Line 35"/>
            <p:cNvSpPr>
              <a:spLocks noChangeShapeType="1"/>
            </p:cNvSpPr>
            <p:nvPr/>
          </p:nvSpPr>
          <p:spPr bwMode="auto">
            <a:xfrm rot="587280">
              <a:off x="2625" y="360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60" name="Line 36"/>
            <p:cNvSpPr>
              <a:spLocks noChangeShapeType="1"/>
            </p:cNvSpPr>
            <p:nvPr/>
          </p:nvSpPr>
          <p:spPr bwMode="auto">
            <a:xfrm>
              <a:off x="1963" y="33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61" name="Line 37"/>
            <p:cNvSpPr>
              <a:spLocks noChangeShapeType="1"/>
            </p:cNvSpPr>
            <p:nvPr/>
          </p:nvSpPr>
          <p:spPr bwMode="auto">
            <a:xfrm>
              <a:off x="2218" y="33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62" name="Line 38"/>
            <p:cNvSpPr>
              <a:spLocks noChangeShapeType="1"/>
            </p:cNvSpPr>
            <p:nvPr/>
          </p:nvSpPr>
          <p:spPr bwMode="auto">
            <a:xfrm>
              <a:off x="2473" y="33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63" name="Freeform 39" descr="Large confetti"/>
            <p:cNvSpPr>
              <a:spLocks/>
            </p:cNvSpPr>
            <p:nvPr/>
          </p:nvSpPr>
          <p:spPr bwMode="auto">
            <a:xfrm>
              <a:off x="1473" y="4426"/>
              <a:ext cx="1425" cy="754"/>
            </a:xfrm>
            <a:custGeom>
              <a:avLst/>
              <a:gdLst/>
              <a:ahLst/>
              <a:cxnLst>
                <a:cxn ang="0">
                  <a:pos x="8" y="754"/>
                </a:cxn>
                <a:cxn ang="0">
                  <a:pos x="11" y="661"/>
                </a:cxn>
                <a:cxn ang="0">
                  <a:pos x="72" y="438"/>
                </a:cxn>
                <a:cxn ang="0">
                  <a:pos x="306" y="174"/>
                </a:cxn>
                <a:cxn ang="0">
                  <a:pos x="540" y="45"/>
                </a:cxn>
                <a:cxn ang="0">
                  <a:pos x="774" y="3"/>
                </a:cxn>
                <a:cxn ang="0">
                  <a:pos x="1014" y="63"/>
                </a:cxn>
                <a:cxn ang="0">
                  <a:pos x="1248" y="211"/>
                </a:cxn>
                <a:cxn ang="0">
                  <a:pos x="1362" y="382"/>
                </a:cxn>
                <a:cxn ang="0">
                  <a:pos x="1415" y="679"/>
                </a:cxn>
                <a:cxn ang="0">
                  <a:pos x="1424" y="754"/>
                </a:cxn>
              </a:cxnLst>
              <a:rect l="0" t="0" r="r" b="b"/>
              <a:pathLst>
                <a:path w="1425" h="754">
                  <a:moveTo>
                    <a:pt x="8" y="754"/>
                  </a:moveTo>
                  <a:cubicBezTo>
                    <a:pt x="8" y="739"/>
                    <a:pt x="0" y="714"/>
                    <a:pt x="11" y="661"/>
                  </a:cubicBezTo>
                  <a:cubicBezTo>
                    <a:pt x="22" y="608"/>
                    <a:pt x="23" y="519"/>
                    <a:pt x="72" y="438"/>
                  </a:cubicBezTo>
                  <a:cubicBezTo>
                    <a:pt x="121" y="357"/>
                    <a:pt x="228" y="240"/>
                    <a:pt x="306" y="174"/>
                  </a:cubicBezTo>
                  <a:cubicBezTo>
                    <a:pt x="384" y="109"/>
                    <a:pt x="462" y="73"/>
                    <a:pt x="540" y="45"/>
                  </a:cubicBezTo>
                  <a:cubicBezTo>
                    <a:pt x="618" y="16"/>
                    <a:pt x="695" y="0"/>
                    <a:pt x="774" y="3"/>
                  </a:cubicBezTo>
                  <a:cubicBezTo>
                    <a:pt x="853" y="6"/>
                    <a:pt x="935" y="29"/>
                    <a:pt x="1014" y="63"/>
                  </a:cubicBezTo>
                  <a:cubicBezTo>
                    <a:pt x="1093" y="98"/>
                    <a:pt x="1190" y="158"/>
                    <a:pt x="1248" y="211"/>
                  </a:cubicBezTo>
                  <a:cubicBezTo>
                    <a:pt x="1306" y="265"/>
                    <a:pt x="1334" y="304"/>
                    <a:pt x="1362" y="382"/>
                  </a:cubicBezTo>
                  <a:cubicBezTo>
                    <a:pt x="1390" y="460"/>
                    <a:pt x="1405" y="617"/>
                    <a:pt x="1415" y="679"/>
                  </a:cubicBezTo>
                  <a:cubicBezTo>
                    <a:pt x="1425" y="741"/>
                    <a:pt x="1422" y="739"/>
                    <a:pt x="1424" y="754"/>
                  </a:cubicBezTo>
                </a:path>
              </a:pathLst>
            </a:custGeom>
            <a:pattFill prst="lgConfetti">
              <a:fgClr>
                <a:schemeClr val="folHlink"/>
              </a:fgClr>
              <a:bgClr>
                <a:srgbClr val="FFFFFF"/>
              </a:bgClr>
            </a:pattFill>
            <a:ln w="3175" cap="flat">
              <a:noFill/>
              <a:prstDash val="solid"/>
              <a:round/>
              <a:headEnd/>
              <a:tailEnd/>
            </a:ln>
            <a:effectLst/>
          </p:spPr>
          <p:txBody>
            <a:bodyPr wrap="none" anchor="ctr"/>
            <a:lstStyle/>
            <a:p>
              <a:endParaRPr lang="es-CL"/>
            </a:p>
          </p:txBody>
        </p:sp>
      </p:grpSp>
      <p:grpSp>
        <p:nvGrpSpPr>
          <p:cNvPr id="6" name="Group 40"/>
          <p:cNvGrpSpPr>
            <a:grpSpLocks/>
          </p:cNvGrpSpPr>
          <p:nvPr/>
        </p:nvGrpSpPr>
        <p:grpSpPr bwMode="auto">
          <a:xfrm>
            <a:off x="4649788" y="76200"/>
            <a:ext cx="2054225" cy="2519363"/>
            <a:chOff x="199" y="206"/>
            <a:chExt cx="4000" cy="5413"/>
          </a:xfrm>
        </p:grpSpPr>
        <p:grpSp>
          <p:nvGrpSpPr>
            <p:cNvPr id="7" name="Group 41"/>
            <p:cNvGrpSpPr>
              <a:grpSpLocks/>
            </p:cNvGrpSpPr>
            <p:nvPr/>
          </p:nvGrpSpPr>
          <p:grpSpPr bwMode="auto">
            <a:xfrm>
              <a:off x="199" y="206"/>
              <a:ext cx="4000" cy="5413"/>
              <a:chOff x="187" y="167"/>
              <a:chExt cx="4000" cy="5413"/>
            </a:xfrm>
          </p:grpSpPr>
          <p:sp>
            <p:nvSpPr>
              <p:cNvPr id="26666" name="Rectangle 42"/>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667" name="Line 43"/>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668" name="Rectangle 44"/>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669" name="Freeform 45"/>
            <p:cNvSpPr>
              <a:spLocks/>
            </p:cNvSpPr>
            <p:nvPr/>
          </p:nvSpPr>
          <p:spPr bwMode="auto">
            <a:xfrm>
              <a:off x="1473" y="843"/>
              <a:ext cx="1422" cy="4257"/>
            </a:xfrm>
            <a:custGeom>
              <a:avLst/>
              <a:gdLst/>
              <a:ahLst/>
              <a:cxnLst>
                <a:cxn ang="0">
                  <a:pos x="0" y="862"/>
                </a:cxn>
                <a:cxn ang="0">
                  <a:pos x="72" y="568"/>
                </a:cxn>
                <a:cxn ang="0">
                  <a:pos x="306" y="226"/>
                </a:cxn>
                <a:cxn ang="0">
                  <a:pos x="540" y="58"/>
                </a:cxn>
                <a:cxn ang="0">
                  <a:pos x="774" y="4"/>
                </a:cxn>
                <a:cxn ang="0">
                  <a:pos x="1014" y="82"/>
                </a:cxn>
                <a:cxn ang="0">
                  <a:pos x="1248" y="274"/>
                </a:cxn>
                <a:cxn ang="0">
                  <a:pos x="1362" y="496"/>
                </a:cxn>
                <a:cxn ang="0">
                  <a:pos x="1422" y="874"/>
                </a:cxn>
              </a:cxnLst>
              <a:rect l="0" t="0" r="r" b="b"/>
              <a:pathLst>
                <a:path w="1422" h="874">
                  <a:moveTo>
                    <a:pt x="0" y="862"/>
                  </a:moveTo>
                  <a:cubicBezTo>
                    <a:pt x="12" y="813"/>
                    <a:pt x="21" y="674"/>
                    <a:pt x="72" y="568"/>
                  </a:cubicBezTo>
                  <a:cubicBezTo>
                    <a:pt x="123" y="462"/>
                    <a:pt x="228" y="311"/>
                    <a:pt x="306" y="226"/>
                  </a:cubicBezTo>
                  <a:cubicBezTo>
                    <a:pt x="384" y="141"/>
                    <a:pt x="462" y="95"/>
                    <a:pt x="540" y="58"/>
                  </a:cubicBezTo>
                  <a:cubicBezTo>
                    <a:pt x="618" y="21"/>
                    <a:pt x="695" y="0"/>
                    <a:pt x="774" y="4"/>
                  </a:cubicBezTo>
                  <a:cubicBezTo>
                    <a:pt x="853" y="8"/>
                    <a:pt x="935" y="37"/>
                    <a:pt x="1014" y="82"/>
                  </a:cubicBezTo>
                  <a:cubicBezTo>
                    <a:pt x="1093" y="127"/>
                    <a:pt x="1190" y="205"/>
                    <a:pt x="1248" y="274"/>
                  </a:cubicBezTo>
                  <a:cubicBezTo>
                    <a:pt x="1306" y="343"/>
                    <a:pt x="1333" y="396"/>
                    <a:pt x="1362" y="496"/>
                  </a:cubicBezTo>
                  <a:cubicBezTo>
                    <a:pt x="1391" y="596"/>
                    <a:pt x="1409" y="795"/>
                    <a:pt x="1422" y="874"/>
                  </a:cubicBezTo>
                </a:path>
              </a:pathLst>
            </a:custGeom>
            <a:noFill/>
            <a:ln w="3175" cap="flat">
              <a:solidFill>
                <a:schemeClr val="tx1"/>
              </a:solidFill>
              <a:prstDash val="dash"/>
              <a:round/>
              <a:headEnd/>
              <a:tailEnd/>
            </a:ln>
            <a:effectLst/>
          </p:spPr>
          <p:txBody>
            <a:bodyPr wrap="none" anchor="ctr"/>
            <a:lstStyle/>
            <a:p>
              <a:endParaRPr lang="es-CL"/>
            </a:p>
          </p:txBody>
        </p:sp>
        <p:sp>
          <p:nvSpPr>
            <p:cNvPr id="26670" name="Freeform 46"/>
            <p:cNvSpPr>
              <a:spLocks/>
            </p:cNvSpPr>
            <p:nvPr/>
          </p:nvSpPr>
          <p:spPr bwMode="auto">
            <a:xfrm>
              <a:off x="1473" y="2971"/>
              <a:ext cx="1422" cy="2129"/>
            </a:xfrm>
            <a:custGeom>
              <a:avLst/>
              <a:gdLst/>
              <a:ahLst/>
              <a:cxnLst>
                <a:cxn ang="0">
                  <a:pos x="0" y="862"/>
                </a:cxn>
                <a:cxn ang="0">
                  <a:pos x="72" y="568"/>
                </a:cxn>
                <a:cxn ang="0">
                  <a:pos x="306" y="226"/>
                </a:cxn>
                <a:cxn ang="0">
                  <a:pos x="540" y="58"/>
                </a:cxn>
                <a:cxn ang="0">
                  <a:pos x="774" y="4"/>
                </a:cxn>
                <a:cxn ang="0">
                  <a:pos x="1014" y="82"/>
                </a:cxn>
                <a:cxn ang="0">
                  <a:pos x="1248" y="274"/>
                </a:cxn>
                <a:cxn ang="0">
                  <a:pos x="1362" y="496"/>
                </a:cxn>
                <a:cxn ang="0">
                  <a:pos x="1422" y="874"/>
                </a:cxn>
              </a:cxnLst>
              <a:rect l="0" t="0" r="r" b="b"/>
              <a:pathLst>
                <a:path w="1422" h="874">
                  <a:moveTo>
                    <a:pt x="0" y="862"/>
                  </a:moveTo>
                  <a:cubicBezTo>
                    <a:pt x="12" y="813"/>
                    <a:pt x="21" y="674"/>
                    <a:pt x="72" y="568"/>
                  </a:cubicBezTo>
                  <a:cubicBezTo>
                    <a:pt x="123" y="462"/>
                    <a:pt x="228" y="311"/>
                    <a:pt x="306" y="226"/>
                  </a:cubicBezTo>
                  <a:cubicBezTo>
                    <a:pt x="384" y="141"/>
                    <a:pt x="462" y="95"/>
                    <a:pt x="540" y="58"/>
                  </a:cubicBezTo>
                  <a:cubicBezTo>
                    <a:pt x="618" y="21"/>
                    <a:pt x="695" y="0"/>
                    <a:pt x="774" y="4"/>
                  </a:cubicBezTo>
                  <a:cubicBezTo>
                    <a:pt x="853" y="8"/>
                    <a:pt x="935" y="37"/>
                    <a:pt x="1014" y="82"/>
                  </a:cubicBezTo>
                  <a:cubicBezTo>
                    <a:pt x="1093" y="127"/>
                    <a:pt x="1190" y="205"/>
                    <a:pt x="1248" y="274"/>
                  </a:cubicBezTo>
                  <a:cubicBezTo>
                    <a:pt x="1306" y="343"/>
                    <a:pt x="1333" y="396"/>
                    <a:pt x="1362" y="496"/>
                  </a:cubicBezTo>
                  <a:cubicBezTo>
                    <a:pt x="1391" y="596"/>
                    <a:pt x="1409" y="795"/>
                    <a:pt x="1422" y="874"/>
                  </a:cubicBezTo>
                </a:path>
              </a:pathLst>
            </a:custGeom>
            <a:solidFill>
              <a:schemeClr val="bg1"/>
            </a:solidFill>
            <a:ln w="3175" cap="flat">
              <a:solidFill>
                <a:schemeClr val="tx1"/>
              </a:solidFill>
              <a:prstDash val="solid"/>
              <a:round/>
              <a:headEnd/>
              <a:tailEnd/>
            </a:ln>
            <a:effectLst/>
          </p:spPr>
          <p:txBody>
            <a:bodyPr wrap="none" anchor="ctr"/>
            <a:lstStyle/>
            <a:p>
              <a:endParaRPr lang="es-CL"/>
            </a:p>
          </p:txBody>
        </p:sp>
        <p:sp>
          <p:nvSpPr>
            <p:cNvPr id="26671" name="Line 47"/>
            <p:cNvSpPr>
              <a:spLocks noChangeShapeType="1"/>
            </p:cNvSpPr>
            <p:nvPr/>
          </p:nvSpPr>
          <p:spPr bwMode="auto">
            <a:xfrm rot="1491955">
              <a:off x="2886" y="257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2" name="Line 48"/>
            <p:cNvSpPr>
              <a:spLocks noChangeShapeType="1"/>
            </p:cNvSpPr>
            <p:nvPr/>
          </p:nvSpPr>
          <p:spPr bwMode="auto">
            <a:xfrm rot="-1090073">
              <a:off x="1518" y="2648"/>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3" name="Line 49"/>
            <p:cNvSpPr>
              <a:spLocks noChangeShapeType="1"/>
            </p:cNvSpPr>
            <p:nvPr/>
          </p:nvSpPr>
          <p:spPr bwMode="auto">
            <a:xfrm>
              <a:off x="1929" y="2672"/>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4" name="Line 50"/>
            <p:cNvSpPr>
              <a:spLocks noChangeShapeType="1"/>
            </p:cNvSpPr>
            <p:nvPr/>
          </p:nvSpPr>
          <p:spPr bwMode="auto">
            <a:xfrm>
              <a:off x="2184" y="2672"/>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5" name="Line 51"/>
            <p:cNvSpPr>
              <a:spLocks noChangeShapeType="1"/>
            </p:cNvSpPr>
            <p:nvPr/>
          </p:nvSpPr>
          <p:spPr bwMode="auto">
            <a:xfrm>
              <a:off x="2439" y="2672"/>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6" name="Line 52"/>
            <p:cNvSpPr>
              <a:spLocks noChangeShapeType="1"/>
            </p:cNvSpPr>
            <p:nvPr/>
          </p:nvSpPr>
          <p:spPr bwMode="auto">
            <a:xfrm rot="-225050">
              <a:off x="1848" y="238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7" name="Line 53"/>
            <p:cNvSpPr>
              <a:spLocks noChangeShapeType="1"/>
            </p:cNvSpPr>
            <p:nvPr/>
          </p:nvSpPr>
          <p:spPr bwMode="auto">
            <a:xfrm>
              <a:off x="2103" y="238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8" name="Line 54"/>
            <p:cNvSpPr>
              <a:spLocks noChangeShapeType="1"/>
            </p:cNvSpPr>
            <p:nvPr/>
          </p:nvSpPr>
          <p:spPr bwMode="auto">
            <a:xfrm>
              <a:off x="2358" y="238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79" name="Line 55"/>
            <p:cNvSpPr>
              <a:spLocks noChangeShapeType="1"/>
            </p:cNvSpPr>
            <p:nvPr/>
          </p:nvSpPr>
          <p:spPr bwMode="auto">
            <a:xfrm rot="587280">
              <a:off x="2613" y="238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0" name="Line 56"/>
            <p:cNvSpPr>
              <a:spLocks noChangeShapeType="1"/>
            </p:cNvSpPr>
            <p:nvPr/>
          </p:nvSpPr>
          <p:spPr bwMode="auto">
            <a:xfrm>
              <a:off x="1975" y="210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1" name="Line 57"/>
            <p:cNvSpPr>
              <a:spLocks noChangeShapeType="1"/>
            </p:cNvSpPr>
            <p:nvPr/>
          </p:nvSpPr>
          <p:spPr bwMode="auto">
            <a:xfrm>
              <a:off x="2230" y="210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2" name="Line 58"/>
            <p:cNvSpPr>
              <a:spLocks noChangeShapeType="1"/>
            </p:cNvSpPr>
            <p:nvPr/>
          </p:nvSpPr>
          <p:spPr bwMode="auto">
            <a:xfrm>
              <a:off x="2485" y="210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3" name="Freeform 59" descr="Large confetti"/>
            <p:cNvSpPr>
              <a:spLocks/>
            </p:cNvSpPr>
            <p:nvPr/>
          </p:nvSpPr>
          <p:spPr bwMode="auto">
            <a:xfrm>
              <a:off x="1479" y="3186"/>
              <a:ext cx="1418" cy="2039"/>
            </a:xfrm>
            <a:custGeom>
              <a:avLst/>
              <a:gdLst/>
              <a:ahLst/>
              <a:cxnLst>
                <a:cxn ang="0">
                  <a:pos x="2" y="1994"/>
                </a:cxn>
                <a:cxn ang="0">
                  <a:pos x="5" y="1901"/>
                </a:cxn>
                <a:cxn ang="0">
                  <a:pos x="30" y="1548"/>
                </a:cxn>
                <a:cxn ang="0">
                  <a:pos x="102" y="1146"/>
                </a:cxn>
                <a:cxn ang="0">
                  <a:pos x="324" y="540"/>
                </a:cxn>
                <a:cxn ang="0">
                  <a:pos x="516" y="204"/>
                </a:cxn>
                <a:cxn ang="0">
                  <a:pos x="642" y="66"/>
                </a:cxn>
                <a:cxn ang="0">
                  <a:pos x="750" y="18"/>
                </a:cxn>
                <a:cxn ang="0">
                  <a:pos x="930" y="174"/>
                </a:cxn>
                <a:cxn ang="0">
                  <a:pos x="1032" y="306"/>
                </a:cxn>
                <a:cxn ang="0">
                  <a:pos x="1134" y="450"/>
                </a:cxn>
                <a:cxn ang="0">
                  <a:pos x="1266" y="714"/>
                </a:cxn>
                <a:cxn ang="0">
                  <a:pos x="1332" y="1002"/>
                </a:cxn>
                <a:cxn ang="0">
                  <a:pos x="1362" y="1272"/>
                </a:cxn>
                <a:cxn ang="0">
                  <a:pos x="1409" y="1919"/>
                </a:cxn>
                <a:cxn ang="0">
                  <a:pos x="1418" y="1994"/>
                </a:cxn>
              </a:cxnLst>
              <a:rect l="0" t="0" r="r" b="b"/>
              <a:pathLst>
                <a:path w="1418" h="2039">
                  <a:moveTo>
                    <a:pt x="2" y="1994"/>
                  </a:moveTo>
                  <a:cubicBezTo>
                    <a:pt x="2" y="1979"/>
                    <a:pt x="0" y="1975"/>
                    <a:pt x="5" y="1901"/>
                  </a:cubicBezTo>
                  <a:cubicBezTo>
                    <a:pt x="10" y="1827"/>
                    <a:pt x="14" y="1674"/>
                    <a:pt x="30" y="1548"/>
                  </a:cubicBezTo>
                  <a:cubicBezTo>
                    <a:pt x="46" y="1422"/>
                    <a:pt x="53" y="1314"/>
                    <a:pt x="102" y="1146"/>
                  </a:cubicBezTo>
                  <a:cubicBezTo>
                    <a:pt x="151" y="978"/>
                    <a:pt x="255" y="697"/>
                    <a:pt x="324" y="540"/>
                  </a:cubicBezTo>
                  <a:cubicBezTo>
                    <a:pt x="393" y="383"/>
                    <a:pt x="463" y="283"/>
                    <a:pt x="516" y="204"/>
                  </a:cubicBezTo>
                  <a:cubicBezTo>
                    <a:pt x="569" y="125"/>
                    <a:pt x="603" y="97"/>
                    <a:pt x="642" y="66"/>
                  </a:cubicBezTo>
                  <a:cubicBezTo>
                    <a:pt x="681" y="35"/>
                    <a:pt x="702" y="0"/>
                    <a:pt x="750" y="18"/>
                  </a:cubicBezTo>
                  <a:cubicBezTo>
                    <a:pt x="798" y="36"/>
                    <a:pt x="883" y="126"/>
                    <a:pt x="930" y="174"/>
                  </a:cubicBezTo>
                  <a:cubicBezTo>
                    <a:pt x="977" y="222"/>
                    <a:pt x="998" y="260"/>
                    <a:pt x="1032" y="306"/>
                  </a:cubicBezTo>
                  <a:cubicBezTo>
                    <a:pt x="1066" y="352"/>
                    <a:pt x="1095" y="382"/>
                    <a:pt x="1134" y="450"/>
                  </a:cubicBezTo>
                  <a:cubicBezTo>
                    <a:pt x="1173" y="518"/>
                    <a:pt x="1233" y="622"/>
                    <a:pt x="1266" y="714"/>
                  </a:cubicBezTo>
                  <a:cubicBezTo>
                    <a:pt x="1299" y="806"/>
                    <a:pt x="1316" y="909"/>
                    <a:pt x="1332" y="1002"/>
                  </a:cubicBezTo>
                  <a:cubicBezTo>
                    <a:pt x="1348" y="1095"/>
                    <a:pt x="1349" y="1119"/>
                    <a:pt x="1362" y="1272"/>
                  </a:cubicBezTo>
                  <a:cubicBezTo>
                    <a:pt x="1375" y="1425"/>
                    <a:pt x="1400" y="1799"/>
                    <a:pt x="1409" y="1919"/>
                  </a:cubicBezTo>
                  <a:cubicBezTo>
                    <a:pt x="1418" y="2039"/>
                    <a:pt x="1416" y="1979"/>
                    <a:pt x="1418" y="1994"/>
                  </a:cubicBezTo>
                </a:path>
              </a:pathLst>
            </a:custGeom>
            <a:pattFill prst="lgConfetti">
              <a:fgClr>
                <a:schemeClr val="folHlink"/>
              </a:fgClr>
              <a:bgClr>
                <a:srgbClr val="FFFFFF"/>
              </a:bgClr>
            </a:pattFill>
            <a:ln w="3175" cap="flat">
              <a:noFill/>
              <a:prstDash val="solid"/>
              <a:round/>
              <a:headEnd/>
              <a:tailEnd/>
            </a:ln>
            <a:effectLst/>
          </p:spPr>
          <p:txBody>
            <a:bodyPr wrap="none" anchor="ctr"/>
            <a:lstStyle/>
            <a:p>
              <a:endParaRPr lang="es-CL"/>
            </a:p>
          </p:txBody>
        </p:sp>
        <p:sp>
          <p:nvSpPr>
            <p:cNvPr id="26684" name="Line 60"/>
            <p:cNvSpPr>
              <a:spLocks noChangeShapeType="1"/>
            </p:cNvSpPr>
            <p:nvPr/>
          </p:nvSpPr>
          <p:spPr bwMode="auto">
            <a:xfrm rot="1491955">
              <a:off x="2970" y="293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5" name="Line 61"/>
            <p:cNvSpPr>
              <a:spLocks noChangeShapeType="1"/>
            </p:cNvSpPr>
            <p:nvPr/>
          </p:nvSpPr>
          <p:spPr bwMode="auto">
            <a:xfrm rot="1491955">
              <a:off x="2790" y="227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6" name="Line 62"/>
            <p:cNvSpPr>
              <a:spLocks noChangeShapeType="1"/>
            </p:cNvSpPr>
            <p:nvPr/>
          </p:nvSpPr>
          <p:spPr bwMode="auto">
            <a:xfrm rot="-1090073">
              <a:off x="1458" y="308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7" name="Line 63"/>
            <p:cNvSpPr>
              <a:spLocks noChangeShapeType="1"/>
            </p:cNvSpPr>
            <p:nvPr/>
          </p:nvSpPr>
          <p:spPr bwMode="auto">
            <a:xfrm rot="-1090073">
              <a:off x="1590" y="225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8" name="Line 64"/>
            <p:cNvSpPr>
              <a:spLocks noChangeShapeType="1"/>
            </p:cNvSpPr>
            <p:nvPr/>
          </p:nvSpPr>
          <p:spPr bwMode="auto">
            <a:xfrm rot="3826995" flipH="1">
              <a:off x="3060" y="356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89" name="Line 65"/>
            <p:cNvSpPr>
              <a:spLocks noChangeShapeType="1"/>
            </p:cNvSpPr>
            <p:nvPr/>
          </p:nvSpPr>
          <p:spPr bwMode="auto">
            <a:xfrm>
              <a:off x="2011" y="15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0" name="Line 66"/>
            <p:cNvSpPr>
              <a:spLocks noChangeShapeType="1"/>
            </p:cNvSpPr>
            <p:nvPr/>
          </p:nvSpPr>
          <p:spPr bwMode="auto">
            <a:xfrm>
              <a:off x="2266" y="15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1" name="Line 67"/>
            <p:cNvSpPr>
              <a:spLocks noChangeShapeType="1"/>
            </p:cNvSpPr>
            <p:nvPr/>
          </p:nvSpPr>
          <p:spPr bwMode="auto">
            <a:xfrm>
              <a:off x="2521" y="15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2" name="Line 68"/>
            <p:cNvSpPr>
              <a:spLocks noChangeShapeType="1"/>
            </p:cNvSpPr>
            <p:nvPr/>
          </p:nvSpPr>
          <p:spPr bwMode="auto">
            <a:xfrm>
              <a:off x="2131" y="1288"/>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3" name="Line 69"/>
            <p:cNvSpPr>
              <a:spLocks noChangeShapeType="1"/>
            </p:cNvSpPr>
            <p:nvPr/>
          </p:nvSpPr>
          <p:spPr bwMode="auto">
            <a:xfrm>
              <a:off x="2386" y="1288"/>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4" name="Line 70"/>
            <p:cNvSpPr>
              <a:spLocks noChangeShapeType="1"/>
            </p:cNvSpPr>
            <p:nvPr/>
          </p:nvSpPr>
          <p:spPr bwMode="auto">
            <a:xfrm>
              <a:off x="2257" y="10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5" name="Line 71"/>
            <p:cNvSpPr>
              <a:spLocks noChangeShapeType="1"/>
            </p:cNvSpPr>
            <p:nvPr/>
          </p:nvSpPr>
          <p:spPr bwMode="auto">
            <a:xfrm rot="1491955">
              <a:off x="2790" y="297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6" name="Line 72"/>
            <p:cNvSpPr>
              <a:spLocks noChangeShapeType="1"/>
            </p:cNvSpPr>
            <p:nvPr/>
          </p:nvSpPr>
          <p:spPr bwMode="auto">
            <a:xfrm rot="1491955">
              <a:off x="2874" y="333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7" name="Line 73"/>
            <p:cNvSpPr>
              <a:spLocks noChangeShapeType="1"/>
            </p:cNvSpPr>
            <p:nvPr/>
          </p:nvSpPr>
          <p:spPr bwMode="auto">
            <a:xfrm rot="1491955">
              <a:off x="2694" y="267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8" name="Line 74"/>
            <p:cNvSpPr>
              <a:spLocks noChangeShapeType="1"/>
            </p:cNvSpPr>
            <p:nvPr/>
          </p:nvSpPr>
          <p:spPr bwMode="auto">
            <a:xfrm rot="-1090073">
              <a:off x="1602" y="3068"/>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699" name="Line 75"/>
            <p:cNvSpPr>
              <a:spLocks noChangeShapeType="1"/>
            </p:cNvSpPr>
            <p:nvPr/>
          </p:nvSpPr>
          <p:spPr bwMode="auto">
            <a:xfrm rot="-1090073">
              <a:off x="1542" y="350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0" name="Line 76"/>
            <p:cNvSpPr>
              <a:spLocks noChangeShapeType="1"/>
            </p:cNvSpPr>
            <p:nvPr/>
          </p:nvSpPr>
          <p:spPr bwMode="auto">
            <a:xfrm rot="-1090073">
              <a:off x="1674" y="267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1" name="Line 77"/>
            <p:cNvSpPr>
              <a:spLocks noChangeShapeType="1"/>
            </p:cNvSpPr>
            <p:nvPr/>
          </p:nvSpPr>
          <p:spPr bwMode="auto">
            <a:xfrm>
              <a:off x="1879" y="180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2" name="Line 78"/>
            <p:cNvSpPr>
              <a:spLocks noChangeShapeType="1"/>
            </p:cNvSpPr>
            <p:nvPr/>
          </p:nvSpPr>
          <p:spPr bwMode="auto">
            <a:xfrm>
              <a:off x="2125" y="180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3" name="Line 79"/>
            <p:cNvSpPr>
              <a:spLocks noChangeShapeType="1"/>
            </p:cNvSpPr>
            <p:nvPr/>
          </p:nvSpPr>
          <p:spPr bwMode="auto">
            <a:xfrm>
              <a:off x="2371" y="180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4" name="Line 80"/>
            <p:cNvSpPr>
              <a:spLocks noChangeShapeType="1"/>
            </p:cNvSpPr>
            <p:nvPr/>
          </p:nvSpPr>
          <p:spPr bwMode="auto">
            <a:xfrm>
              <a:off x="2617" y="1804"/>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5" name="Line 81"/>
            <p:cNvSpPr>
              <a:spLocks noChangeShapeType="1"/>
            </p:cNvSpPr>
            <p:nvPr/>
          </p:nvSpPr>
          <p:spPr bwMode="auto">
            <a:xfrm rot="3826995" flipH="1">
              <a:off x="3060" y="378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6" name="Line 82"/>
            <p:cNvSpPr>
              <a:spLocks noChangeShapeType="1"/>
            </p:cNvSpPr>
            <p:nvPr/>
          </p:nvSpPr>
          <p:spPr bwMode="auto">
            <a:xfrm rot="3826995" flipH="1">
              <a:off x="3060" y="400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7" name="Line 83"/>
            <p:cNvSpPr>
              <a:spLocks noChangeShapeType="1"/>
            </p:cNvSpPr>
            <p:nvPr/>
          </p:nvSpPr>
          <p:spPr bwMode="auto">
            <a:xfrm rot="3826995" flipH="1">
              <a:off x="3060" y="421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8" name="Line 84"/>
            <p:cNvSpPr>
              <a:spLocks noChangeShapeType="1"/>
            </p:cNvSpPr>
            <p:nvPr/>
          </p:nvSpPr>
          <p:spPr bwMode="auto">
            <a:xfrm rot="-25437253">
              <a:off x="1344" y="374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09" name="Line 85"/>
            <p:cNvSpPr>
              <a:spLocks noChangeShapeType="1"/>
            </p:cNvSpPr>
            <p:nvPr/>
          </p:nvSpPr>
          <p:spPr bwMode="auto">
            <a:xfrm rot="-25437253">
              <a:off x="1344" y="396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10" name="Line 86"/>
            <p:cNvSpPr>
              <a:spLocks noChangeShapeType="1"/>
            </p:cNvSpPr>
            <p:nvPr/>
          </p:nvSpPr>
          <p:spPr bwMode="auto">
            <a:xfrm rot="-25437253">
              <a:off x="1344" y="418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11" name="Line 87"/>
            <p:cNvSpPr>
              <a:spLocks noChangeShapeType="1"/>
            </p:cNvSpPr>
            <p:nvPr/>
          </p:nvSpPr>
          <p:spPr bwMode="auto">
            <a:xfrm rot="-25437253">
              <a:off x="1344" y="4397"/>
              <a:ext cx="1" cy="294"/>
            </a:xfrm>
            <a:prstGeom prst="line">
              <a:avLst/>
            </a:prstGeom>
            <a:noFill/>
            <a:ln w="3175">
              <a:solidFill>
                <a:schemeClr val="tx1"/>
              </a:solidFill>
              <a:round/>
              <a:headEnd/>
              <a:tailEnd type="triangle" w="med" len="med"/>
            </a:ln>
            <a:effectLst/>
          </p:spPr>
          <p:txBody>
            <a:bodyPr wrap="none" anchor="ctr"/>
            <a:lstStyle/>
            <a:p>
              <a:endParaRPr lang="es-CL"/>
            </a:p>
          </p:txBody>
        </p:sp>
      </p:grpSp>
      <p:grpSp>
        <p:nvGrpSpPr>
          <p:cNvPr id="8" name="Group 88"/>
          <p:cNvGrpSpPr>
            <a:grpSpLocks/>
          </p:cNvGrpSpPr>
          <p:nvPr/>
        </p:nvGrpSpPr>
        <p:grpSpPr bwMode="auto">
          <a:xfrm>
            <a:off x="6861175" y="76200"/>
            <a:ext cx="2054225" cy="2519363"/>
            <a:chOff x="199" y="206"/>
            <a:chExt cx="4000" cy="5413"/>
          </a:xfrm>
        </p:grpSpPr>
        <p:grpSp>
          <p:nvGrpSpPr>
            <p:cNvPr id="9" name="Group 89"/>
            <p:cNvGrpSpPr>
              <a:grpSpLocks/>
            </p:cNvGrpSpPr>
            <p:nvPr/>
          </p:nvGrpSpPr>
          <p:grpSpPr bwMode="auto">
            <a:xfrm>
              <a:off x="199" y="206"/>
              <a:ext cx="4000" cy="5413"/>
              <a:chOff x="187" y="167"/>
              <a:chExt cx="4000" cy="5413"/>
            </a:xfrm>
          </p:grpSpPr>
          <p:sp>
            <p:nvSpPr>
              <p:cNvPr id="26714" name="Rectangle 90"/>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715" name="Line 91"/>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716" name="Rectangle 92"/>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717" name="Freeform 93"/>
            <p:cNvSpPr>
              <a:spLocks/>
            </p:cNvSpPr>
            <p:nvPr/>
          </p:nvSpPr>
          <p:spPr bwMode="auto">
            <a:xfrm>
              <a:off x="1473" y="806"/>
              <a:ext cx="1422" cy="4276"/>
            </a:xfrm>
            <a:custGeom>
              <a:avLst/>
              <a:gdLst/>
              <a:ahLst/>
              <a:cxnLst>
                <a:cxn ang="0">
                  <a:pos x="0" y="4247"/>
                </a:cxn>
                <a:cxn ang="0">
                  <a:pos x="18" y="3521"/>
                </a:cxn>
                <a:cxn ang="0">
                  <a:pos x="91" y="2630"/>
                </a:cxn>
                <a:cxn ang="0">
                  <a:pos x="273" y="1285"/>
                </a:cxn>
                <a:cxn ang="0">
                  <a:pos x="745" y="30"/>
                </a:cxn>
                <a:cxn ang="0">
                  <a:pos x="1200" y="1103"/>
                </a:cxn>
                <a:cxn ang="0">
                  <a:pos x="1364" y="2448"/>
                </a:cxn>
                <a:cxn ang="0">
                  <a:pos x="1400" y="3357"/>
                </a:cxn>
                <a:cxn ang="0">
                  <a:pos x="1422" y="4276"/>
                </a:cxn>
              </a:cxnLst>
              <a:rect l="0" t="0" r="r" b="b"/>
              <a:pathLst>
                <a:path w="1422" h="4276">
                  <a:moveTo>
                    <a:pt x="0" y="4247"/>
                  </a:moveTo>
                  <a:cubicBezTo>
                    <a:pt x="3" y="4126"/>
                    <a:pt x="3" y="3790"/>
                    <a:pt x="18" y="3521"/>
                  </a:cubicBezTo>
                  <a:cubicBezTo>
                    <a:pt x="33" y="3252"/>
                    <a:pt x="49" y="3003"/>
                    <a:pt x="91" y="2630"/>
                  </a:cubicBezTo>
                  <a:cubicBezTo>
                    <a:pt x="133" y="2257"/>
                    <a:pt x="164" y="1718"/>
                    <a:pt x="273" y="1285"/>
                  </a:cubicBezTo>
                  <a:cubicBezTo>
                    <a:pt x="382" y="852"/>
                    <a:pt x="591" y="60"/>
                    <a:pt x="745" y="30"/>
                  </a:cubicBezTo>
                  <a:cubicBezTo>
                    <a:pt x="899" y="0"/>
                    <a:pt x="1097" y="700"/>
                    <a:pt x="1200" y="1103"/>
                  </a:cubicBezTo>
                  <a:cubicBezTo>
                    <a:pt x="1303" y="1506"/>
                    <a:pt x="1331" y="2072"/>
                    <a:pt x="1364" y="2448"/>
                  </a:cubicBezTo>
                  <a:cubicBezTo>
                    <a:pt x="1397" y="2824"/>
                    <a:pt x="1390" y="3052"/>
                    <a:pt x="1400" y="3357"/>
                  </a:cubicBezTo>
                  <a:cubicBezTo>
                    <a:pt x="1410" y="3662"/>
                    <a:pt x="1417" y="4085"/>
                    <a:pt x="1422" y="4276"/>
                  </a:cubicBezTo>
                </a:path>
              </a:pathLst>
            </a:custGeom>
            <a:solidFill>
              <a:schemeClr val="bg1"/>
            </a:solidFill>
            <a:ln w="3175" cap="flat">
              <a:solidFill>
                <a:schemeClr val="tx1"/>
              </a:solidFill>
              <a:prstDash val="solid"/>
              <a:round/>
              <a:headEnd/>
              <a:tailEnd/>
            </a:ln>
            <a:effectLst/>
          </p:spPr>
          <p:txBody>
            <a:bodyPr wrap="none" anchor="ctr"/>
            <a:lstStyle/>
            <a:p>
              <a:endParaRPr lang="es-CL"/>
            </a:p>
          </p:txBody>
        </p:sp>
        <p:sp>
          <p:nvSpPr>
            <p:cNvPr id="26718" name="Line 94"/>
            <p:cNvSpPr>
              <a:spLocks noChangeShapeType="1"/>
            </p:cNvSpPr>
            <p:nvPr/>
          </p:nvSpPr>
          <p:spPr bwMode="auto">
            <a:xfrm rot="1491955">
              <a:off x="2922" y="108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19" name="Line 95"/>
            <p:cNvSpPr>
              <a:spLocks noChangeShapeType="1"/>
            </p:cNvSpPr>
            <p:nvPr/>
          </p:nvSpPr>
          <p:spPr bwMode="auto">
            <a:xfrm rot="-1090073">
              <a:off x="1573" y="106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0" name="Freeform 96" descr="Large confetti"/>
            <p:cNvSpPr>
              <a:spLocks/>
            </p:cNvSpPr>
            <p:nvPr/>
          </p:nvSpPr>
          <p:spPr bwMode="auto">
            <a:xfrm>
              <a:off x="1479" y="1006"/>
              <a:ext cx="1418" cy="4229"/>
            </a:xfrm>
            <a:custGeom>
              <a:avLst/>
              <a:gdLst/>
              <a:ahLst/>
              <a:cxnLst>
                <a:cxn ang="0">
                  <a:pos x="2" y="4174"/>
                </a:cxn>
                <a:cxn ang="0">
                  <a:pos x="5" y="4081"/>
                </a:cxn>
                <a:cxn ang="0">
                  <a:pos x="30" y="3284"/>
                </a:cxn>
                <a:cxn ang="0">
                  <a:pos x="139" y="2321"/>
                </a:cxn>
                <a:cxn ang="0">
                  <a:pos x="267" y="1430"/>
                </a:cxn>
                <a:cxn ang="0">
                  <a:pos x="448" y="630"/>
                </a:cxn>
                <a:cxn ang="0">
                  <a:pos x="758" y="30"/>
                </a:cxn>
                <a:cxn ang="0">
                  <a:pos x="994" y="448"/>
                </a:cxn>
                <a:cxn ang="0">
                  <a:pos x="1139" y="1048"/>
                </a:cxn>
                <a:cxn ang="0">
                  <a:pos x="1285" y="1830"/>
                </a:cxn>
                <a:cxn ang="0">
                  <a:pos x="1376" y="2757"/>
                </a:cxn>
                <a:cxn ang="0">
                  <a:pos x="1394" y="3448"/>
                </a:cxn>
                <a:cxn ang="0">
                  <a:pos x="1409" y="4099"/>
                </a:cxn>
                <a:cxn ang="0">
                  <a:pos x="1418" y="4174"/>
                </a:cxn>
              </a:cxnLst>
              <a:rect l="0" t="0" r="r" b="b"/>
              <a:pathLst>
                <a:path w="1418" h="4229">
                  <a:moveTo>
                    <a:pt x="2" y="4174"/>
                  </a:moveTo>
                  <a:cubicBezTo>
                    <a:pt x="2" y="4159"/>
                    <a:pt x="0" y="4229"/>
                    <a:pt x="5" y="4081"/>
                  </a:cubicBezTo>
                  <a:cubicBezTo>
                    <a:pt x="10" y="3933"/>
                    <a:pt x="8" y="3577"/>
                    <a:pt x="30" y="3284"/>
                  </a:cubicBezTo>
                  <a:cubicBezTo>
                    <a:pt x="52" y="2991"/>
                    <a:pt x="100" y="2630"/>
                    <a:pt x="139" y="2321"/>
                  </a:cubicBezTo>
                  <a:cubicBezTo>
                    <a:pt x="178" y="2012"/>
                    <a:pt x="216" y="1712"/>
                    <a:pt x="267" y="1430"/>
                  </a:cubicBezTo>
                  <a:cubicBezTo>
                    <a:pt x="318" y="1148"/>
                    <a:pt x="366" y="863"/>
                    <a:pt x="448" y="630"/>
                  </a:cubicBezTo>
                  <a:cubicBezTo>
                    <a:pt x="530" y="397"/>
                    <a:pt x="667" y="60"/>
                    <a:pt x="758" y="30"/>
                  </a:cubicBezTo>
                  <a:cubicBezTo>
                    <a:pt x="849" y="0"/>
                    <a:pt x="931" y="278"/>
                    <a:pt x="994" y="448"/>
                  </a:cubicBezTo>
                  <a:cubicBezTo>
                    <a:pt x="1057" y="618"/>
                    <a:pt x="1091" y="818"/>
                    <a:pt x="1139" y="1048"/>
                  </a:cubicBezTo>
                  <a:cubicBezTo>
                    <a:pt x="1187" y="1278"/>
                    <a:pt x="1246" y="1545"/>
                    <a:pt x="1285" y="1830"/>
                  </a:cubicBezTo>
                  <a:cubicBezTo>
                    <a:pt x="1324" y="2115"/>
                    <a:pt x="1358" y="2487"/>
                    <a:pt x="1376" y="2757"/>
                  </a:cubicBezTo>
                  <a:cubicBezTo>
                    <a:pt x="1394" y="3027"/>
                    <a:pt x="1389" y="3224"/>
                    <a:pt x="1394" y="3448"/>
                  </a:cubicBezTo>
                  <a:cubicBezTo>
                    <a:pt x="1399" y="3672"/>
                    <a:pt x="1405" y="3978"/>
                    <a:pt x="1409" y="4099"/>
                  </a:cubicBezTo>
                  <a:cubicBezTo>
                    <a:pt x="1413" y="4220"/>
                    <a:pt x="1416" y="4159"/>
                    <a:pt x="1418" y="4174"/>
                  </a:cubicBezTo>
                </a:path>
              </a:pathLst>
            </a:custGeom>
            <a:pattFill prst="lgConfetti">
              <a:fgClr>
                <a:schemeClr val="folHlink"/>
              </a:fgClr>
              <a:bgClr>
                <a:srgbClr val="FFFFFF"/>
              </a:bgClr>
            </a:pattFill>
            <a:ln w="3175" cap="flat">
              <a:noFill/>
              <a:prstDash val="solid"/>
              <a:round/>
              <a:headEnd/>
              <a:tailEnd/>
            </a:ln>
            <a:effectLst/>
          </p:spPr>
          <p:txBody>
            <a:bodyPr wrap="none" anchor="ctr"/>
            <a:lstStyle/>
            <a:p>
              <a:endParaRPr lang="es-CL"/>
            </a:p>
          </p:txBody>
        </p:sp>
        <p:sp>
          <p:nvSpPr>
            <p:cNvPr id="26721" name="Line 97"/>
            <p:cNvSpPr>
              <a:spLocks noChangeShapeType="1"/>
            </p:cNvSpPr>
            <p:nvPr/>
          </p:nvSpPr>
          <p:spPr bwMode="auto">
            <a:xfrm rot="1491955">
              <a:off x="3006" y="144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2" name="Line 98"/>
            <p:cNvSpPr>
              <a:spLocks noChangeShapeType="1"/>
            </p:cNvSpPr>
            <p:nvPr/>
          </p:nvSpPr>
          <p:spPr bwMode="auto">
            <a:xfrm rot="1491955">
              <a:off x="2826" y="78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3" name="Line 99"/>
            <p:cNvSpPr>
              <a:spLocks noChangeShapeType="1"/>
            </p:cNvSpPr>
            <p:nvPr/>
          </p:nvSpPr>
          <p:spPr bwMode="auto">
            <a:xfrm rot="-1090073">
              <a:off x="1513" y="149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4" name="Line 100"/>
            <p:cNvSpPr>
              <a:spLocks noChangeShapeType="1"/>
            </p:cNvSpPr>
            <p:nvPr/>
          </p:nvSpPr>
          <p:spPr bwMode="auto">
            <a:xfrm rot="-1090073">
              <a:off x="1645" y="67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5" name="Line 101"/>
            <p:cNvSpPr>
              <a:spLocks noChangeShapeType="1"/>
            </p:cNvSpPr>
            <p:nvPr/>
          </p:nvSpPr>
          <p:spPr bwMode="auto">
            <a:xfrm rot="3826995" flipH="1">
              <a:off x="3097" y="309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6" name="Line 102"/>
            <p:cNvSpPr>
              <a:spLocks noChangeShapeType="1"/>
            </p:cNvSpPr>
            <p:nvPr/>
          </p:nvSpPr>
          <p:spPr bwMode="auto">
            <a:xfrm>
              <a:off x="2095" y="397"/>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7" name="Line 103"/>
            <p:cNvSpPr>
              <a:spLocks noChangeShapeType="1"/>
            </p:cNvSpPr>
            <p:nvPr/>
          </p:nvSpPr>
          <p:spPr bwMode="auto">
            <a:xfrm>
              <a:off x="2350" y="397"/>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8" name="Line 104"/>
            <p:cNvSpPr>
              <a:spLocks noChangeShapeType="1"/>
            </p:cNvSpPr>
            <p:nvPr/>
          </p:nvSpPr>
          <p:spPr bwMode="auto">
            <a:xfrm rot="1491955">
              <a:off x="2826" y="148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29" name="Line 105"/>
            <p:cNvSpPr>
              <a:spLocks noChangeShapeType="1"/>
            </p:cNvSpPr>
            <p:nvPr/>
          </p:nvSpPr>
          <p:spPr bwMode="auto">
            <a:xfrm rot="1491955">
              <a:off x="2910" y="184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0" name="Line 106"/>
            <p:cNvSpPr>
              <a:spLocks noChangeShapeType="1"/>
            </p:cNvSpPr>
            <p:nvPr/>
          </p:nvSpPr>
          <p:spPr bwMode="auto">
            <a:xfrm rot="1491955">
              <a:off x="2730" y="118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1" name="Line 107"/>
            <p:cNvSpPr>
              <a:spLocks noChangeShapeType="1"/>
            </p:cNvSpPr>
            <p:nvPr/>
          </p:nvSpPr>
          <p:spPr bwMode="auto">
            <a:xfrm rot="-1090073">
              <a:off x="1657" y="148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2" name="Line 108"/>
            <p:cNvSpPr>
              <a:spLocks noChangeShapeType="1"/>
            </p:cNvSpPr>
            <p:nvPr/>
          </p:nvSpPr>
          <p:spPr bwMode="auto">
            <a:xfrm rot="-1090073">
              <a:off x="1597" y="191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3" name="Line 109"/>
            <p:cNvSpPr>
              <a:spLocks noChangeShapeType="1"/>
            </p:cNvSpPr>
            <p:nvPr/>
          </p:nvSpPr>
          <p:spPr bwMode="auto">
            <a:xfrm rot="-1090073">
              <a:off x="1729" y="109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4" name="Line 110"/>
            <p:cNvSpPr>
              <a:spLocks noChangeShapeType="1"/>
            </p:cNvSpPr>
            <p:nvPr/>
          </p:nvSpPr>
          <p:spPr bwMode="auto">
            <a:xfrm rot="3826995" flipH="1">
              <a:off x="3097" y="331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5" name="Line 111"/>
            <p:cNvSpPr>
              <a:spLocks noChangeShapeType="1"/>
            </p:cNvSpPr>
            <p:nvPr/>
          </p:nvSpPr>
          <p:spPr bwMode="auto">
            <a:xfrm rot="3826995" flipH="1">
              <a:off x="3097" y="3528"/>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6" name="Line 112"/>
            <p:cNvSpPr>
              <a:spLocks noChangeShapeType="1"/>
            </p:cNvSpPr>
            <p:nvPr/>
          </p:nvSpPr>
          <p:spPr bwMode="auto">
            <a:xfrm rot="3826995" flipH="1">
              <a:off x="3097" y="3744"/>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7" name="Line 113"/>
            <p:cNvSpPr>
              <a:spLocks noChangeShapeType="1"/>
            </p:cNvSpPr>
            <p:nvPr/>
          </p:nvSpPr>
          <p:spPr bwMode="auto">
            <a:xfrm rot="-25437253">
              <a:off x="1343" y="318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8" name="Line 114"/>
            <p:cNvSpPr>
              <a:spLocks noChangeShapeType="1"/>
            </p:cNvSpPr>
            <p:nvPr/>
          </p:nvSpPr>
          <p:spPr bwMode="auto">
            <a:xfrm rot="-25437253">
              <a:off x="1343" y="340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39" name="Line 115"/>
            <p:cNvSpPr>
              <a:spLocks noChangeShapeType="1"/>
            </p:cNvSpPr>
            <p:nvPr/>
          </p:nvSpPr>
          <p:spPr bwMode="auto">
            <a:xfrm rot="-25437253">
              <a:off x="1343" y="3618"/>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0" name="Line 116"/>
            <p:cNvSpPr>
              <a:spLocks noChangeShapeType="1"/>
            </p:cNvSpPr>
            <p:nvPr/>
          </p:nvSpPr>
          <p:spPr bwMode="auto">
            <a:xfrm rot="-25437253">
              <a:off x="1343" y="3834"/>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1" name="Line 117"/>
            <p:cNvSpPr>
              <a:spLocks noChangeShapeType="1"/>
            </p:cNvSpPr>
            <p:nvPr/>
          </p:nvSpPr>
          <p:spPr bwMode="auto">
            <a:xfrm rot="3826995" flipH="1">
              <a:off x="3024" y="218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2" name="Line 118"/>
            <p:cNvSpPr>
              <a:spLocks noChangeShapeType="1"/>
            </p:cNvSpPr>
            <p:nvPr/>
          </p:nvSpPr>
          <p:spPr bwMode="auto">
            <a:xfrm rot="3826995" flipH="1">
              <a:off x="3024" y="240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3" name="Line 119"/>
            <p:cNvSpPr>
              <a:spLocks noChangeShapeType="1"/>
            </p:cNvSpPr>
            <p:nvPr/>
          </p:nvSpPr>
          <p:spPr bwMode="auto">
            <a:xfrm rot="3826995" flipH="1">
              <a:off x="3024" y="261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4" name="Line 120"/>
            <p:cNvSpPr>
              <a:spLocks noChangeShapeType="1"/>
            </p:cNvSpPr>
            <p:nvPr/>
          </p:nvSpPr>
          <p:spPr bwMode="auto">
            <a:xfrm rot="3826995" flipH="1">
              <a:off x="3024" y="283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5" name="Line 121"/>
            <p:cNvSpPr>
              <a:spLocks noChangeShapeType="1"/>
            </p:cNvSpPr>
            <p:nvPr/>
          </p:nvSpPr>
          <p:spPr bwMode="auto">
            <a:xfrm rot="3826995" flipH="1">
              <a:off x="3133" y="4132"/>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6" name="Line 122"/>
            <p:cNvSpPr>
              <a:spLocks noChangeShapeType="1"/>
            </p:cNvSpPr>
            <p:nvPr/>
          </p:nvSpPr>
          <p:spPr bwMode="auto">
            <a:xfrm rot="3826995" flipH="1">
              <a:off x="3133" y="4348"/>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7" name="Line 123"/>
            <p:cNvSpPr>
              <a:spLocks noChangeShapeType="1"/>
            </p:cNvSpPr>
            <p:nvPr/>
          </p:nvSpPr>
          <p:spPr bwMode="auto">
            <a:xfrm rot="3826995" flipH="1">
              <a:off x="3133" y="4564"/>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8" name="Line 124"/>
            <p:cNvSpPr>
              <a:spLocks noChangeShapeType="1"/>
            </p:cNvSpPr>
            <p:nvPr/>
          </p:nvSpPr>
          <p:spPr bwMode="auto">
            <a:xfrm rot="3826995" flipH="1">
              <a:off x="3133" y="478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49" name="Line 125"/>
            <p:cNvSpPr>
              <a:spLocks noChangeShapeType="1"/>
            </p:cNvSpPr>
            <p:nvPr/>
          </p:nvSpPr>
          <p:spPr bwMode="auto">
            <a:xfrm rot="-25437253">
              <a:off x="1435" y="231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50" name="Line 126"/>
            <p:cNvSpPr>
              <a:spLocks noChangeShapeType="1"/>
            </p:cNvSpPr>
            <p:nvPr/>
          </p:nvSpPr>
          <p:spPr bwMode="auto">
            <a:xfrm rot="-25437253">
              <a:off x="1435" y="252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51" name="Line 127"/>
            <p:cNvSpPr>
              <a:spLocks noChangeShapeType="1"/>
            </p:cNvSpPr>
            <p:nvPr/>
          </p:nvSpPr>
          <p:spPr bwMode="auto">
            <a:xfrm rot="-25437253">
              <a:off x="1435" y="274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52" name="Line 128"/>
            <p:cNvSpPr>
              <a:spLocks noChangeShapeType="1"/>
            </p:cNvSpPr>
            <p:nvPr/>
          </p:nvSpPr>
          <p:spPr bwMode="auto">
            <a:xfrm rot="-25437253">
              <a:off x="1435" y="296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53" name="Line 129"/>
            <p:cNvSpPr>
              <a:spLocks noChangeShapeType="1"/>
            </p:cNvSpPr>
            <p:nvPr/>
          </p:nvSpPr>
          <p:spPr bwMode="auto">
            <a:xfrm rot="-25437253">
              <a:off x="1235" y="4168"/>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54" name="Line 130"/>
            <p:cNvSpPr>
              <a:spLocks noChangeShapeType="1"/>
            </p:cNvSpPr>
            <p:nvPr/>
          </p:nvSpPr>
          <p:spPr bwMode="auto">
            <a:xfrm rot="-25437253">
              <a:off x="1235" y="4384"/>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55" name="Line 131"/>
            <p:cNvSpPr>
              <a:spLocks noChangeShapeType="1"/>
            </p:cNvSpPr>
            <p:nvPr/>
          </p:nvSpPr>
          <p:spPr bwMode="auto">
            <a:xfrm rot="-25437253">
              <a:off x="1235" y="460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56" name="Line 132"/>
            <p:cNvSpPr>
              <a:spLocks noChangeShapeType="1"/>
            </p:cNvSpPr>
            <p:nvPr/>
          </p:nvSpPr>
          <p:spPr bwMode="auto">
            <a:xfrm rot="-25437253">
              <a:off x="1235" y="4816"/>
              <a:ext cx="1" cy="294"/>
            </a:xfrm>
            <a:prstGeom prst="line">
              <a:avLst/>
            </a:prstGeom>
            <a:noFill/>
            <a:ln w="3175">
              <a:solidFill>
                <a:schemeClr val="tx1"/>
              </a:solidFill>
              <a:round/>
              <a:headEnd/>
              <a:tailEnd type="triangle" w="med" len="med"/>
            </a:ln>
            <a:effectLst/>
          </p:spPr>
          <p:txBody>
            <a:bodyPr wrap="none" anchor="ctr"/>
            <a:lstStyle/>
            <a:p>
              <a:endParaRPr lang="es-CL"/>
            </a:p>
          </p:txBody>
        </p:sp>
      </p:grpSp>
      <p:grpSp>
        <p:nvGrpSpPr>
          <p:cNvPr id="10" name="Group 133"/>
          <p:cNvGrpSpPr>
            <a:grpSpLocks/>
          </p:cNvGrpSpPr>
          <p:nvPr/>
        </p:nvGrpSpPr>
        <p:grpSpPr bwMode="auto">
          <a:xfrm>
            <a:off x="228600" y="2662237"/>
            <a:ext cx="2054225" cy="2519363"/>
            <a:chOff x="199" y="206"/>
            <a:chExt cx="4000" cy="5413"/>
          </a:xfrm>
        </p:grpSpPr>
        <p:grpSp>
          <p:nvGrpSpPr>
            <p:cNvPr id="11" name="Group 134"/>
            <p:cNvGrpSpPr>
              <a:grpSpLocks/>
            </p:cNvGrpSpPr>
            <p:nvPr/>
          </p:nvGrpSpPr>
          <p:grpSpPr bwMode="auto">
            <a:xfrm>
              <a:off x="199" y="206"/>
              <a:ext cx="4000" cy="5413"/>
              <a:chOff x="187" y="167"/>
              <a:chExt cx="4000" cy="5413"/>
            </a:xfrm>
          </p:grpSpPr>
          <p:sp>
            <p:nvSpPr>
              <p:cNvPr id="26759" name="Rectangle 135"/>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760" name="Line 136"/>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761" name="Rectangle 137"/>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762" name="Freeform 138"/>
            <p:cNvSpPr>
              <a:spLocks/>
            </p:cNvSpPr>
            <p:nvPr/>
          </p:nvSpPr>
          <p:spPr bwMode="auto">
            <a:xfrm>
              <a:off x="1473" y="210"/>
              <a:ext cx="1422" cy="4890"/>
            </a:xfrm>
            <a:custGeom>
              <a:avLst/>
              <a:gdLst/>
              <a:ahLst/>
              <a:cxnLst>
                <a:cxn ang="0">
                  <a:pos x="0" y="4832"/>
                </a:cxn>
                <a:cxn ang="0">
                  <a:pos x="72" y="3400"/>
                </a:cxn>
                <a:cxn ang="0">
                  <a:pos x="306" y="1734"/>
                </a:cxn>
                <a:cxn ang="0">
                  <a:pos x="375" y="950"/>
                </a:cxn>
                <a:cxn ang="0">
                  <a:pos x="486" y="0"/>
                </a:cxn>
                <a:cxn ang="0">
                  <a:pos x="1002" y="0"/>
                </a:cxn>
                <a:cxn ang="0">
                  <a:pos x="1159" y="998"/>
                </a:cxn>
                <a:cxn ang="0">
                  <a:pos x="1248" y="1968"/>
                </a:cxn>
                <a:cxn ang="0">
                  <a:pos x="1362" y="3049"/>
                </a:cxn>
                <a:cxn ang="0">
                  <a:pos x="1422" y="4890"/>
                </a:cxn>
              </a:cxnLst>
              <a:rect l="0" t="0" r="r" b="b"/>
              <a:pathLst>
                <a:path w="1422" h="4890">
                  <a:moveTo>
                    <a:pt x="0" y="4832"/>
                  </a:moveTo>
                  <a:cubicBezTo>
                    <a:pt x="12" y="4593"/>
                    <a:pt x="21" y="3916"/>
                    <a:pt x="72" y="3400"/>
                  </a:cubicBezTo>
                  <a:cubicBezTo>
                    <a:pt x="123" y="2883"/>
                    <a:pt x="255" y="2142"/>
                    <a:pt x="306" y="1734"/>
                  </a:cubicBezTo>
                  <a:cubicBezTo>
                    <a:pt x="357" y="1326"/>
                    <a:pt x="345" y="1239"/>
                    <a:pt x="375" y="950"/>
                  </a:cubicBezTo>
                  <a:cubicBezTo>
                    <a:pt x="405" y="661"/>
                    <a:pt x="382" y="158"/>
                    <a:pt x="486" y="0"/>
                  </a:cubicBezTo>
                  <a:lnTo>
                    <a:pt x="1002" y="0"/>
                  </a:lnTo>
                  <a:cubicBezTo>
                    <a:pt x="1114" y="166"/>
                    <a:pt x="1118" y="670"/>
                    <a:pt x="1159" y="998"/>
                  </a:cubicBezTo>
                  <a:cubicBezTo>
                    <a:pt x="1200" y="1326"/>
                    <a:pt x="1214" y="1626"/>
                    <a:pt x="1248" y="1968"/>
                  </a:cubicBezTo>
                  <a:cubicBezTo>
                    <a:pt x="1282" y="2310"/>
                    <a:pt x="1333" y="2562"/>
                    <a:pt x="1362" y="3049"/>
                  </a:cubicBezTo>
                  <a:cubicBezTo>
                    <a:pt x="1391" y="3536"/>
                    <a:pt x="1409" y="4505"/>
                    <a:pt x="1422" y="4890"/>
                  </a:cubicBezTo>
                </a:path>
              </a:pathLst>
            </a:custGeom>
            <a:solidFill>
              <a:schemeClr val="bg1"/>
            </a:solidFill>
            <a:ln w="3175" cap="flat">
              <a:solidFill>
                <a:schemeClr val="tx1"/>
              </a:solidFill>
              <a:prstDash val="solid"/>
              <a:round/>
              <a:headEnd/>
              <a:tailEnd/>
            </a:ln>
            <a:effectLst/>
          </p:spPr>
          <p:txBody>
            <a:bodyPr wrap="none" anchor="ctr"/>
            <a:lstStyle/>
            <a:p>
              <a:endParaRPr lang="es-CL"/>
            </a:p>
          </p:txBody>
        </p:sp>
        <p:sp>
          <p:nvSpPr>
            <p:cNvPr id="26763" name="Freeform 139" descr="Large confetti"/>
            <p:cNvSpPr>
              <a:spLocks/>
            </p:cNvSpPr>
            <p:nvPr/>
          </p:nvSpPr>
          <p:spPr bwMode="auto">
            <a:xfrm>
              <a:off x="1479" y="892"/>
              <a:ext cx="1418" cy="4330"/>
            </a:xfrm>
            <a:custGeom>
              <a:avLst/>
              <a:gdLst/>
              <a:ahLst/>
              <a:cxnLst>
                <a:cxn ang="0">
                  <a:pos x="2" y="4288"/>
                </a:cxn>
                <a:cxn ang="0">
                  <a:pos x="5" y="4195"/>
                </a:cxn>
                <a:cxn ang="0">
                  <a:pos x="30" y="3842"/>
                </a:cxn>
                <a:cxn ang="0">
                  <a:pos x="45" y="3332"/>
                </a:cxn>
                <a:cxn ang="0">
                  <a:pos x="153" y="2252"/>
                </a:cxn>
                <a:cxn ang="0">
                  <a:pos x="369" y="788"/>
                </a:cxn>
                <a:cxn ang="0">
                  <a:pos x="489" y="392"/>
                </a:cxn>
                <a:cxn ang="0">
                  <a:pos x="585" y="176"/>
                </a:cxn>
                <a:cxn ang="0">
                  <a:pos x="753" y="8"/>
                </a:cxn>
                <a:cxn ang="0">
                  <a:pos x="933" y="224"/>
                </a:cxn>
                <a:cxn ang="0">
                  <a:pos x="1041" y="500"/>
                </a:cxn>
                <a:cxn ang="0">
                  <a:pos x="1149" y="944"/>
                </a:cxn>
                <a:cxn ang="0">
                  <a:pos x="1293" y="1916"/>
                </a:cxn>
                <a:cxn ang="0">
                  <a:pos x="1353" y="3068"/>
                </a:cxn>
                <a:cxn ang="0">
                  <a:pos x="1365" y="3584"/>
                </a:cxn>
                <a:cxn ang="0">
                  <a:pos x="1409" y="4213"/>
                </a:cxn>
                <a:cxn ang="0">
                  <a:pos x="1418" y="4288"/>
                </a:cxn>
              </a:cxnLst>
              <a:rect l="0" t="0" r="r" b="b"/>
              <a:pathLst>
                <a:path w="1418" h="4330">
                  <a:moveTo>
                    <a:pt x="2" y="4288"/>
                  </a:moveTo>
                  <a:cubicBezTo>
                    <a:pt x="2" y="4273"/>
                    <a:pt x="0" y="4269"/>
                    <a:pt x="5" y="4195"/>
                  </a:cubicBezTo>
                  <a:cubicBezTo>
                    <a:pt x="10" y="4121"/>
                    <a:pt x="23" y="3986"/>
                    <a:pt x="30" y="3842"/>
                  </a:cubicBezTo>
                  <a:cubicBezTo>
                    <a:pt x="37" y="3698"/>
                    <a:pt x="25" y="3597"/>
                    <a:pt x="45" y="3332"/>
                  </a:cubicBezTo>
                  <a:cubicBezTo>
                    <a:pt x="65" y="3067"/>
                    <a:pt x="99" y="2676"/>
                    <a:pt x="153" y="2252"/>
                  </a:cubicBezTo>
                  <a:cubicBezTo>
                    <a:pt x="207" y="1828"/>
                    <a:pt x="313" y="1098"/>
                    <a:pt x="369" y="788"/>
                  </a:cubicBezTo>
                  <a:cubicBezTo>
                    <a:pt x="425" y="478"/>
                    <a:pt x="453" y="494"/>
                    <a:pt x="489" y="392"/>
                  </a:cubicBezTo>
                  <a:cubicBezTo>
                    <a:pt x="525" y="290"/>
                    <a:pt x="541" y="240"/>
                    <a:pt x="585" y="176"/>
                  </a:cubicBezTo>
                  <a:cubicBezTo>
                    <a:pt x="629" y="112"/>
                    <a:pt x="695" y="0"/>
                    <a:pt x="753" y="8"/>
                  </a:cubicBezTo>
                  <a:cubicBezTo>
                    <a:pt x="811" y="16"/>
                    <a:pt x="885" y="142"/>
                    <a:pt x="933" y="224"/>
                  </a:cubicBezTo>
                  <a:cubicBezTo>
                    <a:pt x="981" y="306"/>
                    <a:pt x="1005" y="380"/>
                    <a:pt x="1041" y="500"/>
                  </a:cubicBezTo>
                  <a:cubicBezTo>
                    <a:pt x="1077" y="620"/>
                    <a:pt x="1107" y="708"/>
                    <a:pt x="1149" y="944"/>
                  </a:cubicBezTo>
                  <a:cubicBezTo>
                    <a:pt x="1191" y="1180"/>
                    <a:pt x="1259" y="1562"/>
                    <a:pt x="1293" y="1916"/>
                  </a:cubicBezTo>
                  <a:cubicBezTo>
                    <a:pt x="1327" y="2270"/>
                    <a:pt x="1341" y="2790"/>
                    <a:pt x="1353" y="3068"/>
                  </a:cubicBezTo>
                  <a:cubicBezTo>
                    <a:pt x="1365" y="3346"/>
                    <a:pt x="1356" y="3393"/>
                    <a:pt x="1365" y="3584"/>
                  </a:cubicBezTo>
                  <a:cubicBezTo>
                    <a:pt x="1374" y="3775"/>
                    <a:pt x="1400" y="4096"/>
                    <a:pt x="1409" y="4213"/>
                  </a:cubicBezTo>
                  <a:cubicBezTo>
                    <a:pt x="1418" y="4330"/>
                    <a:pt x="1416" y="4273"/>
                    <a:pt x="1418" y="4288"/>
                  </a:cubicBezTo>
                </a:path>
              </a:pathLst>
            </a:custGeom>
            <a:pattFill prst="lgConfetti">
              <a:fgClr>
                <a:schemeClr val="folHlink"/>
              </a:fgClr>
              <a:bgClr>
                <a:srgbClr val="FFFFFF"/>
              </a:bgClr>
            </a:pattFill>
            <a:ln w="3175" cap="flat">
              <a:noFill/>
              <a:prstDash val="solid"/>
              <a:round/>
              <a:headEnd/>
              <a:tailEnd/>
            </a:ln>
            <a:effectLst/>
          </p:spPr>
          <p:txBody>
            <a:bodyPr wrap="none" anchor="ctr"/>
            <a:lstStyle/>
            <a:p>
              <a:endParaRPr lang="es-CL"/>
            </a:p>
          </p:txBody>
        </p:sp>
        <p:sp>
          <p:nvSpPr>
            <p:cNvPr id="26764" name="Line 140"/>
            <p:cNvSpPr>
              <a:spLocks noChangeShapeType="1"/>
            </p:cNvSpPr>
            <p:nvPr/>
          </p:nvSpPr>
          <p:spPr bwMode="auto">
            <a:xfrm rot="3826995" flipH="1">
              <a:off x="2804" y="33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65" name="Line 141"/>
            <p:cNvSpPr>
              <a:spLocks noChangeShapeType="1"/>
            </p:cNvSpPr>
            <p:nvPr/>
          </p:nvSpPr>
          <p:spPr bwMode="auto">
            <a:xfrm rot="5400000" flipH="1">
              <a:off x="3089" y="42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66" name="Line 142"/>
            <p:cNvSpPr>
              <a:spLocks noChangeShapeType="1"/>
            </p:cNvSpPr>
            <p:nvPr/>
          </p:nvSpPr>
          <p:spPr bwMode="auto">
            <a:xfrm rot="3826995" flipH="1">
              <a:off x="2804" y="55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67" name="Line 143"/>
            <p:cNvSpPr>
              <a:spLocks noChangeShapeType="1"/>
            </p:cNvSpPr>
            <p:nvPr/>
          </p:nvSpPr>
          <p:spPr bwMode="auto">
            <a:xfrm rot="3826995" flipH="1">
              <a:off x="2804" y="76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68" name="Line 144"/>
            <p:cNvSpPr>
              <a:spLocks noChangeShapeType="1"/>
            </p:cNvSpPr>
            <p:nvPr/>
          </p:nvSpPr>
          <p:spPr bwMode="auto">
            <a:xfrm rot="3826995" flipH="1">
              <a:off x="2804" y="98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69" name="Line 145"/>
            <p:cNvSpPr>
              <a:spLocks noChangeShapeType="1"/>
            </p:cNvSpPr>
            <p:nvPr/>
          </p:nvSpPr>
          <p:spPr bwMode="auto">
            <a:xfrm rot="-25437253">
              <a:off x="1632" y="30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0" name="Line 146"/>
            <p:cNvSpPr>
              <a:spLocks noChangeShapeType="1"/>
            </p:cNvSpPr>
            <p:nvPr/>
          </p:nvSpPr>
          <p:spPr bwMode="auto">
            <a:xfrm rot="-25437253">
              <a:off x="1632" y="52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1" name="Line 147"/>
            <p:cNvSpPr>
              <a:spLocks noChangeShapeType="1"/>
            </p:cNvSpPr>
            <p:nvPr/>
          </p:nvSpPr>
          <p:spPr bwMode="auto">
            <a:xfrm rot="-25437253">
              <a:off x="1632" y="74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2" name="Line 148"/>
            <p:cNvSpPr>
              <a:spLocks noChangeShapeType="1"/>
            </p:cNvSpPr>
            <p:nvPr/>
          </p:nvSpPr>
          <p:spPr bwMode="auto">
            <a:xfrm rot="-25437253">
              <a:off x="1632" y="95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3" name="Line 149"/>
            <p:cNvSpPr>
              <a:spLocks noChangeShapeType="1"/>
            </p:cNvSpPr>
            <p:nvPr/>
          </p:nvSpPr>
          <p:spPr bwMode="auto">
            <a:xfrm rot="-25437253">
              <a:off x="1600" y="120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4" name="Line 150"/>
            <p:cNvSpPr>
              <a:spLocks noChangeShapeType="1"/>
            </p:cNvSpPr>
            <p:nvPr/>
          </p:nvSpPr>
          <p:spPr bwMode="auto">
            <a:xfrm rot="-25437253">
              <a:off x="1600" y="142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5" name="Line 151"/>
            <p:cNvSpPr>
              <a:spLocks noChangeShapeType="1"/>
            </p:cNvSpPr>
            <p:nvPr/>
          </p:nvSpPr>
          <p:spPr bwMode="auto">
            <a:xfrm rot="-25437253">
              <a:off x="1600" y="163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6" name="Line 152"/>
            <p:cNvSpPr>
              <a:spLocks noChangeShapeType="1"/>
            </p:cNvSpPr>
            <p:nvPr/>
          </p:nvSpPr>
          <p:spPr bwMode="auto">
            <a:xfrm rot="-25437253">
              <a:off x="1600" y="185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7" name="Line 153"/>
            <p:cNvSpPr>
              <a:spLocks noChangeShapeType="1"/>
            </p:cNvSpPr>
            <p:nvPr/>
          </p:nvSpPr>
          <p:spPr bwMode="auto">
            <a:xfrm rot="-25437253">
              <a:off x="1360" y="27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8" name="Line 154"/>
            <p:cNvSpPr>
              <a:spLocks noChangeShapeType="1"/>
            </p:cNvSpPr>
            <p:nvPr/>
          </p:nvSpPr>
          <p:spPr bwMode="auto">
            <a:xfrm rot="-25437253">
              <a:off x="1360" y="49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79" name="Line 155"/>
            <p:cNvSpPr>
              <a:spLocks noChangeShapeType="1"/>
            </p:cNvSpPr>
            <p:nvPr/>
          </p:nvSpPr>
          <p:spPr bwMode="auto">
            <a:xfrm rot="-25437253">
              <a:off x="1360" y="70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0" name="Line 156"/>
            <p:cNvSpPr>
              <a:spLocks noChangeShapeType="1"/>
            </p:cNvSpPr>
            <p:nvPr/>
          </p:nvSpPr>
          <p:spPr bwMode="auto">
            <a:xfrm rot="-25437253">
              <a:off x="1360" y="92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1" name="Line 157"/>
            <p:cNvSpPr>
              <a:spLocks noChangeShapeType="1"/>
            </p:cNvSpPr>
            <p:nvPr/>
          </p:nvSpPr>
          <p:spPr bwMode="auto">
            <a:xfrm rot="-25437253">
              <a:off x="1456" y="208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2" name="Line 158"/>
            <p:cNvSpPr>
              <a:spLocks noChangeShapeType="1"/>
            </p:cNvSpPr>
            <p:nvPr/>
          </p:nvSpPr>
          <p:spPr bwMode="auto">
            <a:xfrm rot="-25437253">
              <a:off x="1456" y="230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3" name="Line 159"/>
            <p:cNvSpPr>
              <a:spLocks noChangeShapeType="1"/>
            </p:cNvSpPr>
            <p:nvPr/>
          </p:nvSpPr>
          <p:spPr bwMode="auto">
            <a:xfrm rot="-25437253">
              <a:off x="1456" y="251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4" name="Line 160"/>
            <p:cNvSpPr>
              <a:spLocks noChangeShapeType="1"/>
            </p:cNvSpPr>
            <p:nvPr/>
          </p:nvSpPr>
          <p:spPr bwMode="auto">
            <a:xfrm rot="-25437253">
              <a:off x="1456" y="273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5" name="Line 161"/>
            <p:cNvSpPr>
              <a:spLocks noChangeShapeType="1"/>
            </p:cNvSpPr>
            <p:nvPr/>
          </p:nvSpPr>
          <p:spPr bwMode="auto">
            <a:xfrm rot="5400000" flipH="1">
              <a:off x="3089" y="44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6" name="Line 162"/>
            <p:cNvSpPr>
              <a:spLocks noChangeShapeType="1"/>
            </p:cNvSpPr>
            <p:nvPr/>
          </p:nvSpPr>
          <p:spPr bwMode="auto">
            <a:xfrm rot="5400000" flipH="1">
              <a:off x="3089" y="468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7" name="Line 163"/>
            <p:cNvSpPr>
              <a:spLocks noChangeShapeType="1"/>
            </p:cNvSpPr>
            <p:nvPr/>
          </p:nvSpPr>
          <p:spPr bwMode="auto">
            <a:xfrm rot="5400000" flipH="1">
              <a:off x="3089" y="492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8" name="Line 164"/>
            <p:cNvSpPr>
              <a:spLocks noChangeShapeType="1"/>
            </p:cNvSpPr>
            <p:nvPr/>
          </p:nvSpPr>
          <p:spPr bwMode="auto">
            <a:xfrm rot="4671053" flipH="1">
              <a:off x="3040" y="300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89" name="Line 165"/>
            <p:cNvSpPr>
              <a:spLocks noChangeShapeType="1"/>
            </p:cNvSpPr>
            <p:nvPr/>
          </p:nvSpPr>
          <p:spPr bwMode="auto">
            <a:xfrm rot="5400000" flipH="1">
              <a:off x="3121" y="348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0" name="Line 166"/>
            <p:cNvSpPr>
              <a:spLocks noChangeShapeType="1"/>
            </p:cNvSpPr>
            <p:nvPr/>
          </p:nvSpPr>
          <p:spPr bwMode="auto">
            <a:xfrm rot="5400000" flipH="1">
              <a:off x="3121" y="372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1" name="Line 167"/>
            <p:cNvSpPr>
              <a:spLocks noChangeShapeType="1"/>
            </p:cNvSpPr>
            <p:nvPr/>
          </p:nvSpPr>
          <p:spPr bwMode="auto">
            <a:xfrm rot="5400000" flipH="1">
              <a:off x="3121" y="396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2" name="Line 168"/>
            <p:cNvSpPr>
              <a:spLocks noChangeShapeType="1"/>
            </p:cNvSpPr>
            <p:nvPr/>
          </p:nvSpPr>
          <p:spPr bwMode="auto">
            <a:xfrm rot="5400000" flipH="1">
              <a:off x="3121" y="32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3" name="Line 169"/>
            <p:cNvSpPr>
              <a:spLocks noChangeShapeType="1"/>
            </p:cNvSpPr>
            <p:nvPr/>
          </p:nvSpPr>
          <p:spPr bwMode="auto">
            <a:xfrm rot="3826995" flipH="1">
              <a:off x="2900" y="123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4" name="Line 170"/>
            <p:cNvSpPr>
              <a:spLocks noChangeShapeType="1"/>
            </p:cNvSpPr>
            <p:nvPr/>
          </p:nvSpPr>
          <p:spPr bwMode="auto">
            <a:xfrm rot="3826995" flipH="1">
              <a:off x="2900" y="144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5" name="Line 171"/>
            <p:cNvSpPr>
              <a:spLocks noChangeShapeType="1"/>
            </p:cNvSpPr>
            <p:nvPr/>
          </p:nvSpPr>
          <p:spPr bwMode="auto">
            <a:xfrm rot="3826995" flipH="1">
              <a:off x="2900" y="166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6" name="Line 172"/>
            <p:cNvSpPr>
              <a:spLocks noChangeShapeType="1"/>
            </p:cNvSpPr>
            <p:nvPr/>
          </p:nvSpPr>
          <p:spPr bwMode="auto">
            <a:xfrm rot="3826995" flipH="1">
              <a:off x="2900" y="188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7" name="Line 173"/>
            <p:cNvSpPr>
              <a:spLocks noChangeShapeType="1"/>
            </p:cNvSpPr>
            <p:nvPr/>
          </p:nvSpPr>
          <p:spPr bwMode="auto">
            <a:xfrm rot="3826995" flipH="1">
              <a:off x="3092" y="30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8" name="Line 174"/>
            <p:cNvSpPr>
              <a:spLocks noChangeShapeType="1"/>
            </p:cNvSpPr>
            <p:nvPr/>
          </p:nvSpPr>
          <p:spPr bwMode="auto">
            <a:xfrm rot="3826995" flipH="1">
              <a:off x="3092" y="52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799" name="Line 175"/>
            <p:cNvSpPr>
              <a:spLocks noChangeShapeType="1"/>
            </p:cNvSpPr>
            <p:nvPr/>
          </p:nvSpPr>
          <p:spPr bwMode="auto">
            <a:xfrm rot="3826995" flipH="1">
              <a:off x="3092" y="73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0" name="Line 176"/>
            <p:cNvSpPr>
              <a:spLocks noChangeShapeType="1"/>
            </p:cNvSpPr>
            <p:nvPr/>
          </p:nvSpPr>
          <p:spPr bwMode="auto">
            <a:xfrm rot="3826995" flipH="1">
              <a:off x="3092" y="95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1" name="Line 177"/>
            <p:cNvSpPr>
              <a:spLocks noChangeShapeType="1"/>
            </p:cNvSpPr>
            <p:nvPr/>
          </p:nvSpPr>
          <p:spPr bwMode="auto">
            <a:xfrm rot="3826995" flipH="1">
              <a:off x="2980" y="212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2" name="Line 178"/>
            <p:cNvSpPr>
              <a:spLocks noChangeShapeType="1"/>
            </p:cNvSpPr>
            <p:nvPr/>
          </p:nvSpPr>
          <p:spPr bwMode="auto">
            <a:xfrm rot="3826995" flipH="1">
              <a:off x="2980" y="234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3" name="Line 179"/>
            <p:cNvSpPr>
              <a:spLocks noChangeShapeType="1"/>
            </p:cNvSpPr>
            <p:nvPr/>
          </p:nvSpPr>
          <p:spPr bwMode="auto">
            <a:xfrm rot="3826995" flipH="1">
              <a:off x="2980" y="256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4" name="Line 180"/>
            <p:cNvSpPr>
              <a:spLocks noChangeShapeType="1"/>
            </p:cNvSpPr>
            <p:nvPr/>
          </p:nvSpPr>
          <p:spPr bwMode="auto">
            <a:xfrm rot="3826995" flipH="1">
              <a:off x="2980" y="277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5" name="Line 181"/>
            <p:cNvSpPr>
              <a:spLocks noChangeShapeType="1"/>
            </p:cNvSpPr>
            <p:nvPr/>
          </p:nvSpPr>
          <p:spPr bwMode="auto">
            <a:xfrm rot="-5400000">
              <a:off x="1249" y="412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6" name="Line 182"/>
            <p:cNvSpPr>
              <a:spLocks noChangeShapeType="1"/>
            </p:cNvSpPr>
            <p:nvPr/>
          </p:nvSpPr>
          <p:spPr bwMode="auto">
            <a:xfrm rot="-5400000">
              <a:off x="1249" y="436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7" name="Line 183"/>
            <p:cNvSpPr>
              <a:spLocks noChangeShapeType="1"/>
            </p:cNvSpPr>
            <p:nvPr/>
          </p:nvSpPr>
          <p:spPr bwMode="auto">
            <a:xfrm rot="-5400000">
              <a:off x="1249" y="46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8" name="Line 184"/>
            <p:cNvSpPr>
              <a:spLocks noChangeShapeType="1"/>
            </p:cNvSpPr>
            <p:nvPr/>
          </p:nvSpPr>
          <p:spPr bwMode="auto">
            <a:xfrm rot="-5400000">
              <a:off x="1249" y="48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09" name="Line 185"/>
            <p:cNvSpPr>
              <a:spLocks noChangeShapeType="1"/>
            </p:cNvSpPr>
            <p:nvPr/>
          </p:nvSpPr>
          <p:spPr bwMode="auto">
            <a:xfrm rot="-5400000">
              <a:off x="1281" y="34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10" name="Line 186"/>
            <p:cNvSpPr>
              <a:spLocks noChangeShapeType="1"/>
            </p:cNvSpPr>
            <p:nvPr/>
          </p:nvSpPr>
          <p:spPr bwMode="auto">
            <a:xfrm rot="-5400000">
              <a:off x="1281" y="36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11" name="Line 187"/>
            <p:cNvSpPr>
              <a:spLocks noChangeShapeType="1"/>
            </p:cNvSpPr>
            <p:nvPr/>
          </p:nvSpPr>
          <p:spPr bwMode="auto">
            <a:xfrm rot="-5400000">
              <a:off x="1281" y="388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12" name="Line 188"/>
            <p:cNvSpPr>
              <a:spLocks noChangeShapeType="1"/>
            </p:cNvSpPr>
            <p:nvPr/>
          </p:nvSpPr>
          <p:spPr bwMode="auto">
            <a:xfrm rot="-5400000">
              <a:off x="1281" y="316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13" name="Line 189"/>
            <p:cNvSpPr>
              <a:spLocks noChangeShapeType="1"/>
            </p:cNvSpPr>
            <p:nvPr/>
          </p:nvSpPr>
          <p:spPr bwMode="auto">
            <a:xfrm rot="-26271053">
              <a:off x="1344" y="2937"/>
              <a:ext cx="1" cy="294"/>
            </a:xfrm>
            <a:prstGeom prst="line">
              <a:avLst/>
            </a:prstGeom>
            <a:noFill/>
            <a:ln w="3175">
              <a:solidFill>
                <a:schemeClr val="tx1"/>
              </a:solidFill>
              <a:round/>
              <a:headEnd/>
              <a:tailEnd type="triangle" w="med" len="med"/>
            </a:ln>
            <a:effectLst/>
          </p:spPr>
          <p:txBody>
            <a:bodyPr wrap="none" anchor="ctr"/>
            <a:lstStyle/>
            <a:p>
              <a:endParaRPr lang="es-CL"/>
            </a:p>
          </p:txBody>
        </p:sp>
      </p:grpSp>
      <p:grpSp>
        <p:nvGrpSpPr>
          <p:cNvPr id="12" name="Group 190"/>
          <p:cNvGrpSpPr>
            <a:grpSpLocks/>
          </p:cNvGrpSpPr>
          <p:nvPr/>
        </p:nvGrpSpPr>
        <p:grpSpPr bwMode="auto">
          <a:xfrm>
            <a:off x="2438400" y="2662237"/>
            <a:ext cx="2054225" cy="2519363"/>
            <a:chOff x="199" y="206"/>
            <a:chExt cx="4000" cy="5413"/>
          </a:xfrm>
        </p:grpSpPr>
        <p:grpSp>
          <p:nvGrpSpPr>
            <p:cNvPr id="13" name="Group 191"/>
            <p:cNvGrpSpPr>
              <a:grpSpLocks/>
            </p:cNvGrpSpPr>
            <p:nvPr/>
          </p:nvGrpSpPr>
          <p:grpSpPr bwMode="auto">
            <a:xfrm>
              <a:off x="199" y="206"/>
              <a:ext cx="4000" cy="5413"/>
              <a:chOff x="187" y="167"/>
              <a:chExt cx="4000" cy="5413"/>
            </a:xfrm>
          </p:grpSpPr>
          <p:sp>
            <p:nvSpPr>
              <p:cNvPr id="26816" name="Rectangle 192"/>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817" name="Line 193"/>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818" name="Rectangle 194"/>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819" name="Freeform 195"/>
            <p:cNvSpPr>
              <a:spLocks/>
            </p:cNvSpPr>
            <p:nvPr/>
          </p:nvSpPr>
          <p:spPr bwMode="auto">
            <a:xfrm>
              <a:off x="1206" y="210"/>
              <a:ext cx="2076" cy="4890"/>
            </a:xfrm>
            <a:custGeom>
              <a:avLst/>
              <a:gdLst/>
              <a:ahLst/>
              <a:cxnLst>
                <a:cxn ang="0">
                  <a:pos x="273" y="4884"/>
                </a:cxn>
                <a:cxn ang="0">
                  <a:pos x="339" y="3400"/>
                </a:cxn>
                <a:cxn ang="0">
                  <a:pos x="396" y="1908"/>
                </a:cxn>
                <a:cxn ang="0">
                  <a:pos x="180" y="924"/>
                </a:cxn>
                <a:cxn ang="0">
                  <a:pos x="0" y="0"/>
                </a:cxn>
                <a:cxn ang="0">
                  <a:pos x="2076" y="0"/>
                </a:cxn>
                <a:cxn ang="0">
                  <a:pos x="1656" y="1068"/>
                </a:cxn>
                <a:cxn ang="0">
                  <a:pos x="1500" y="1632"/>
                </a:cxn>
                <a:cxn ang="0">
                  <a:pos x="1515" y="1968"/>
                </a:cxn>
                <a:cxn ang="0">
                  <a:pos x="1629" y="3049"/>
                </a:cxn>
                <a:cxn ang="0">
                  <a:pos x="1689" y="4890"/>
                </a:cxn>
              </a:cxnLst>
              <a:rect l="0" t="0" r="r" b="b"/>
              <a:pathLst>
                <a:path w="2076" h="4890">
                  <a:moveTo>
                    <a:pt x="273" y="4884"/>
                  </a:moveTo>
                  <a:cubicBezTo>
                    <a:pt x="284" y="4638"/>
                    <a:pt x="318" y="3896"/>
                    <a:pt x="339" y="3400"/>
                  </a:cubicBezTo>
                  <a:cubicBezTo>
                    <a:pt x="360" y="2904"/>
                    <a:pt x="422" y="2321"/>
                    <a:pt x="396" y="1908"/>
                  </a:cubicBezTo>
                  <a:cubicBezTo>
                    <a:pt x="370" y="1495"/>
                    <a:pt x="246" y="1242"/>
                    <a:pt x="180" y="924"/>
                  </a:cubicBezTo>
                  <a:lnTo>
                    <a:pt x="0" y="0"/>
                  </a:lnTo>
                  <a:lnTo>
                    <a:pt x="2076" y="0"/>
                  </a:lnTo>
                  <a:lnTo>
                    <a:pt x="1656" y="1068"/>
                  </a:lnTo>
                  <a:cubicBezTo>
                    <a:pt x="1560" y="1340"/>
                    <a:pt x="1523" y="1482"/>
                    <a:pt x="1500" y="1632"/>
                  </a:cubicBezTo>
                  <a:cubicBezTo>
                    <a:pt x="1477" y="1782"/>
                    <a:pt x="1494" y="1732"/>
                    <a:pt x="1515" y="1968"/>
                  </a:cubicBezTo>
                  <a:cubicBezTo>
                    <a:pt x="1536" y="2204"/>
                    <a:pt x="1600" y="2562"/>
                    <a:pt x="1629" y="3049"/>
                  </a:cubicBezTo>
                  <a:cubicBezTo>
                    <a:pt x="1658" y="3536"/>
                    <a:pt x="1676" y="4505"/>
                    <a:pt x="1689" y="4890"/>
                  </a:cubicBezTo>
                </a:path>
              </a:pathLst>
            </a:custGeom>
            <a:solidFill>
              <a:schemeClr val="bg1"/>
            </a:solidFill>
            <a:ln w="3175" cap="flat">
              <a:solidFill>
                <a:schemeClr val="tx1"/>
              </a:solidFill>
              <a:prstDash val="solid"/>
              <a:round/>
              <a:headEnd/>
              <a:tailEnd/>
            </a:ln>
            <a:effectLst/>
          </p:spPr>
          <p:txBody>
            <a:bodyPr wrap="none" anchor="ctr"/>
            <a:lstStyle/>
            <a:p>
              <a:endParaRPr lang="es-CL"/>
            </a:p>
          </p:txBody>
        </p:sp>
        <p:sp>
          <p:nvSpPr>
            <p:cNvPr id="26820" name="Line 196"/>
            <p:cNvSpPr>
              <a:spLocks noChangeShapeType="1"/>
            </p:cNvSpPr>
            <p:nvPr/>
          </p:nvSpPr>
          <p:spPr bwMode="auto">
            <a:xfrm rot="-25437253">
              <a:off x="1360" y="251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1" name="Line 197"/>
            <p:cNvSpPr>
              <a:spLocks noChangeShapeType="1"/>
            </p:cNvSpPr>
            <p:nvPr/>
          </p:nvSpPr>
          <p:spPr bwMode="auto">
            <a:xfrm rot="-25437253">
              <a:off x="1360" y="273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2" name="Line 198"/>
            <p:cNvSpPr>
              <a:spLocks noChangeShapeType="1"/>
            </p:cNvSpPr>
            <p:nvPr/>
          </p:nvSpPr>
          <p:spPr bwMode="auto">
            <a:xfrm rot="4671053" flipH="1">
              <a:off x="3040" y="300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3" name="Line 199"/>
            <p:cNvSpPr>
              <a:spLocks noChangeShapeType="1"/>
            </p:cNvSpPr>
            <p:nvPr/>
          </p:nvSpPr>
          <p:spPr bwMode="auto">
            <a:xfrm rot="5400000" flipH="1">
              <a:off x="3121" y="348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4" name="Line 200"/>
            <p:cNvSpPr>
              <a:spLocks noChangeShapeType="1"/>
            </p:cNvSpPr>
            <p:nvPr/>
          </p:nvSpPr>
          <p:spPr bwMode="auto">
            <a:xfrm rot="5400000" flipH="1">
              <a:off x="3121" y="372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5" name="Line 201"/>
            <p:cNvSpPr>
              <a:spLocks noChangeShapeType="1"/>
            </p:cNvSpPr>
            <p:nvPr/>
          </p:nvSpPr>
          <p:spPr bwMode="auto">
            <a:xfrm rot="5400000" flipH="1">
              <a:off x="3121" y="32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6" name="Line 202"/>
            <p:cNvSpPr>
              <a:spLocks noChangeShapeType="1"/>
            </p:cNvSpPr>
            <p:nvPr/>
          </p:nvSpPr>
          <p:spPr bwMode="auto">
            <a:xfrm rot="3826995" flipH="1">
              <a:off x="2980" y="256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7" name="Line 203"/>
            <p:cNvSpPr>
              <a:spLocks noChangeShapeType="1"/>
            </p:cNvSpPr>
            <p:nvPr/>
          </p:nvSpPr>
          <p:spPr bwMode="auto">
            <a:xfrm rot="3826995" flipH="1">
              <a:off x="2980" y="277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8" name="Line 204"/>
            <p:cNvSpPr>
              <a:spLocks noChangeShapeType="1"/>
            </p:cNvSpPr>
            <p:nvPr/>
          </p:nvSpPr>
          <p:spPr bwMode="auto">
            <a:xfrm rot="-5400000">
              <a:off x="1281" y="340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29" name="Line 205"/>
            <p:cNvSpPr>
              <a:spLocks noChangeShapeType="1"/>
            </p:cNvSpPr>
            <p:nvPr/>
          </p:nvSpPr>
          <p:spPr bwMode="auto">
            <a:xfrm rot="-5400000">
              <a:off x="1281" y="364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0" name="Line 206"/>
            <p:cNvSpPr>
              <a:spLocks noChangeShapeType="1"/>
            </p:cNvSpPr>
            <p:nvPr/>
          </p:nvSpPr>
          <p:spPr bwMode="auto">
            <a:xfrm rot="-5400000">
              <a:off x="1281" y="3160"/>
              <a:ext cx="0"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1" name="Line 207"/>
            <p:cNvSpPr>
              <a:spLocks noChangeShapeType="1"/>
            </p:cNvSpPr>
            <p:nvPr/>
          </p:nvSpPr>
          <p:spPr bwMode="auto">
            <a:xfrm rot="-26271053">
              <a:off x="1344" y="293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2" name="Freeform 208" descr="Large confetti"/>
            <p:cNvSpPr>
              <a:spLocks/>
            </p:cNvSpPr>
            <p:nvPr/>
          </p:nvSpPr>
          <p:spPr bwMode="auto">
            <a:xfrm>
              <a:off x="1353" y="957"/>
              <a:ext cx="1602" cy="4227"/>
            </a:xfrm>
            <a:custGeom>
              <a:avLst/>
              <a:gdLst/>
              <a:ahLst/>
              <a:cxnLst>
                <a:cxn ang="0">
                  <a:pos x="126" y="4227"/>
                </a:cxn>
                <a:cxn ang="0">
                  <a:pos x="120" y="4065"/>
                </a:cxn>
                <a:cxn ang="0">
                  <a:pos x="144" y="3471"/>
                </a:cxn>
                <a:cxn ang="0">
                  <a:pos x="168" y="2913"/>
                </a:cxn>
                <a:cxn ang="0">
                  <a:pos x="186" y="2403"/>
                </a:cxn>
                <a:cxn ang="0">
                  <a:pos x="222" y="1839"/>
                </a:cxn>
                <a:cxn ang="0">
                  <a:pos x="240" y="1455"/>
                </a:cxn>
                <a:cxn ang="0">
                  <a:pos x="234" y="1155"/>
                </a:cxn>
                <a:cxn ang="0">
                  <a:pos x="120" y="672"/>
                </a:cxn>
                <a:cxn ang="0">
                  <a:pos x="0" y="0"/>
                </a:cxn>
                <a:cxn ang="0">
                  <a:pos x="300" y="477"/>
                </a:cxn>
                <a:cxn ang="0">
                  <a:pos x="630" y="723"/>
                </a:cxn>
                <a:cxn ang="0">
                  <a:pos x="894" y="588"/>
                </a:cxn>
                <a:cxn ang="0">
                  <a:pos x="1332" y="300"/>
                </a:cxn>
                <a:cxn ang="0">
                  <a:pos x="1602" y="81"/>
                </a:cxn>
                <a:cxn ang="0">
                  <a:pos x="1512" y="315"/>
                </a:cxn>
                <a:cxn ang="0">
                  <a:pos x="1434" y="597"/>
                </a:cxn>
                <a:cxn ang="0">
                  <a:pos x="1362" y="867"/>
                </a:cxn>
                <a:cxn ang="0">
                  <a:pos x="1356" y="1029"/>
                </a:cxn>
                <a:cxn ang="0">
                  <a:pos x="1386" y="1431"/>
                </a:cxn>
                <a:cxn ang="0">
                  <a:pos x="1428" y="1683"/>
                </a:cxn>
                <a:cxn ang="0">
                  <a:pos x="1482" y="2157"/>
                </a:cxn>
                <a:cxn ang="0">
                  <a:pos x="1512" y="2499"/>
                </a:cxn>
                <a:cxn ang="0">
                  <a:pos x="1524" y="3195"/>
                </a:cxn>
                <a:cxn ang="0">
                  <a:pos x="1554" y="4005"/>
                </a:cxn>
                <a:cxn ang="0">
                  <a:pos x="1544" y="4223"/>
                </a:cxn>
              </a:cxnLst>
              <a:rect l="0" t="0" r="r" b="b"/>
              <a:pathLst>
                <a:path w="1602" h="4227">
                  <a:moveTo>
                    <a:pt x="126" y="4227"/>
                  </a:moveTo>
                  <a:lnTo>
                    <a:pt x="120" y="4065"/>
                  </a:lnTo>
                  <a:lnTo>
                    <a:pt x="144" y="3471"/>
                  </a:lnTo>
                  <a:lnTo>
                    <a:pt x="168" y="2913"/>
                  </a:lnTo>
                  <a:lnTo>
                    <a:pt x="186" y="2403"/>
                  </a:lnTo>
                  <a:lnTo>
                    <a:pt x="222" y="1839"/>
                  </a:lnTo>
                  <a:lnTo>
                    <a:pt x="240" y="1455"/>
                  </a:lnTo>
                  <a:lnTo>
                    <a:pt x="234" y="1155"/>
                  </a:lnTo>
                  <a:lnTo>
                    <a:pt x="120" y="672"/>
                  </a:lnTo>
                  <a:lnTo>
                    <a:pt x="0" y="0"/>
                  </a:lnTo>
                  <a:lnTo>
                    <a:pt x="300" y="477"/>
                  </a:lnTo>
                  <a:cubicBezTo>
                    <a:pt x="405" y="597"/>
                    <a:pt x="531" y="705"/>
                    <a:pt x="630" y="723"/>
                  </a:cubicBezTo>
                  <a:cubicBezTo>
                    <a:pt x="729" y="741"/>
                    <a:pt x="777" y="659"/>
                    <a:pt x="894" y="588"/>
                  </a:cubicBezTo>
                  <a:cubicBezTo>
                    <a:pt x="1011" y="517"/>
                    <a:pt x="1214" y="384"/>
                    <a:pt x="1332" y="300"/>
                  </a:cubicBezTo>
                  <a:lnTo>
                    <a:pt x="1602" y="81"/>
                  </a:lnTo>
                  <a:lnTo>
                    <a:pt x="1512" y="315"/>
                  </a:lnTo>
                  <a:lnTo>
                    <a:pt x="1434" y="597"/>
                  </a:lnTo>
                  <a:lnTo>
                    <a:pt x="1362" y="867"/>
                  </a:lnTo>
                  <a:lnTo>
                    <a:pt x="1356" y="1029"/>
                  </a:lnTo>
                  <a:lnTo>
                    <a:pt x="1386" y="1431"/>
                  </a:lnTo>
                  <a:lnTo>
                    <a:pt x="1428" y="1683"/>
                  </a:lnTo>
                  <a:lnTo>
                    <a:pt x="1482" y="2157"/>
                  </a:lnTo>
                  <a:lnTo>
                    <a:pt x="1512" y="2499"/>
                  </a:lnTo>
                  <a:lnTo>
                    <a:pt x="1524" y="3195"/>
                  </a:lnTo>
                  <a:lnTo>
                    <a:pt x="1554" y="4005"/>
                  </a:lnTo>
                  <a:lnTo>
                    <a:pt x="1544" y="4223"/>
                  </a:lnTo>
                </a:path>
              </a:pathLst>
            </a:custGeom>
            <a:pattFill prst="lgConfetti">
              <a:fgClr>
                <a:schemeClr val="folHlink"/>
              </a:fgClr>
              <a:bgClr>
                <a:srgbClr val="FFFFFF"/>
              </a:bgClr>
            </a:pattFill>
            <a:ln w="3175" cap="flat">
              <a:solidFill>
                <a:schemeClr val="tx1"/>
              </a:solidFill>
              <a:prstDash val="solid"/>
              <a:round/>
              <a:headEnd/>
              <a:tailEnd/>
            </a:ln>
            <a:effectLst/>
          </p:spPr>
          <p:txBody>
            <a:bodyPr wrap="none" anchor="ctr"/>
            <a:lstStyle/>
            <a:p>
              <a:endParaRPr lang="es-CL"/>
            </a:p>
          </p:txBody>
        </p:sp>
        <p:sp>
          <p:nvSpPr>
            <p:cNvPr id="26833" name="Line 209"/>
            <p:cNvSpPr>
              <a:spLocks noChangeShapeType="1"/>
            </p:cNvSpPr>
            <p:nvPr/>
          </p:nvSpPr>
          <p:spPr bwMode="auto">
            <a:xfrm rot="-25437253">
              <a:off x="756" y="23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4" name="Line 210"/>
            <p:cNvSpPr>
              <a:spLocks noChangeShapeType="1"/>
            </p:cNvSpPr>
            <p:nvPr/>
          </p:nvSpPr>
          <p:spPr bwMode="auto">
            <a:xfrm rot="-25437253">
              <a:off x="768" y="47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5" name="Line 211"/>
            <p:cNvSpPr>
              <a:spLocks noChangeShapeType="1"/>
            </p:cNvSpPr>
            <p:nvPr/>
          </p:nvSpPr>
          <p:spPr bwMode="auto">
            <a:xfrm rot="-25437253">
              <a:off x="780" y="65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6" name="Line 212"/>
            <p:cNvSpPr>
              <a:spLocks noChangeShapeType="1"/>
            </p:cNvSpPr>
            <p:nvPr/>
          </p:nvSpPr>
          <p:spPr bwMode="auto">
            <a:xfrm rot="-25437253">
              <a:off x="1260" y="92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7" name="Line 213"/>
            <p:cNvSpPr>
              <a:spLocks noChangeShapeType="1"/>
            </p:cNvSpPr>
            <p:nvPr/>
          </p:nvSpPr>
          <p:spPr bwMode="auto">
            <a:xfrm rot="-25437253">
              <a:off x="1228" y="116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8" name="Line 214"/>
            <p:cNvSpPr>
              <a:spLocks noChangeShapeType="1"/>
            </p:cNvSpPr>
            <p:nvPr/>
          </p:nvSpPr>
          <p:spPr bwMode="auto">
            <a:xfrm rot="-25437253">
              <a:off x="1228" y="138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39" name="Line 215"/>
            <p:cNvSpPr>
              <a:spLocks noChangeShapeType="1"/>
            </p:cNvSpPr>
            <p:nvPr/>
          </p:nvSpPr>
          <p:spPr bwMode="auto">
            <a:xfrm rot="-25437253">
              <a:off x="1228" y="160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0" name="Line 216"/>
            <p:cNvSpPr>
              <a:spLocks noChangeShapeType="1"/>
            </p:cNvSpPr>
            <p:nvPr/>
          </p:nvSpPr>
          <p:spPr bwMode="auto">
            <a:xfrm rot="-25437253">
              <a:off x="1396" y="188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1" name="Line 217"/>
            <p:cNvSpPr>
              <a:spLocks noChangeShapeType="1"/>
            </p:cNvSpPr>
            <p:nvPr/>
          </p:nvSpPr>
          <p:spPr bwMode="auto">
            <a:xfrm rot="-25437253">
              <a:off x="988" y="24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2" name="Line 218"/>
            <p:cNvSpPr>
              <a:spLocks noChangeShapeType="1"/>
            </p:cNvSpPr>
            <p:nvPr/>
          </p:nvSpPr>
          <p:spPr bwMode="auto">
            <a:xfrm rot="-25437253">
              <a:off x="988" y="45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3" name="Line 219"/>
            <p:cNvSpPr>
              <a:spLocks noChangeShapeType="1"/>
            </p:cNvSpPr>
            <p:nvPr/>
          </p:nvSpPr>
          <p:spPr bwMode="auto">
            <a:xfrm rot="-25437253">
              <a:off x="988" y="673"/>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4" name="Line 220"/>
            <p:cNvSpPr>
              <a:spLocks noChangeShapeType="1"/>
            </p:cNvSpPr>
            <p:nvPr/>
          </p:nvSpPr>
          <p:spPr bwMode="auto">
            <a:xfrm rot="-25437253">
              <a:off x="988" y="88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5" name="Line 221"/>
            <p:cNvSpPr>
              <a:spLocks noChangeShapeType="1"/>
            </p:cNvSpPr>
            <p:nvPr/>
          </p:nvSpPr>
          <p:spPr bwMode="auto">
            <a:xfrm rot="-25437253">
              <a:off x="1360" y="208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6" name="Line 222"/>
            <p:cNvSpPr>
              <a:spLocks noChangeShapeType="1"/>
            </p:cNvSpPr>
            <p:nvPr/>
          </p:nvSpPr>
          <p:spPr bwMode="auto">
            <a:xfrm rot="-25437253">
              <a:off x="1360" y="230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7" name="Line 223"/>
            <p:cNvSpPr>
              <a:spLocks noChangeShapeType="1"/>
            </p:cNvSpPr>
            <p:nvPr/>
          </p:nvSpPr>
          <p:spPr bwMode="auto">
            <a:xfrm rot="3826995" flipH="1">
              <a:off x="3560" y="20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8" name="Line 224"/>
            <p:cNvSpPr>
              <a:spLocks noChangeShapeType="1"/>
            </p:cNvSpPr>
            <p:nvPr/>
          </p:nvSpPr>
          <p:spPr bwMode="auto">
            <a:xfrm rot="3826995" flipH="1">
              <a:off x="3476" y="44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49" name="Line 225"/>
            <p:cNvSpPr>
              <a:spLocks noChangeShapeType="1"/>
            </p:cNvSpPr>
            <p:nvPr/>
          </p:nvSpPr>
          <p:spPr bwMode="auto">
            <a:xfrm rot="3826995" flipH="1">
              <a:off x="3428" y="697"/>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0" name="Line 226"/>
            <p:cNvSpPr>
              <a:spLocks noChangeShapeType="1"/>
            </p:cNvSpPr>
            <p:nvPr/>
          </p:nvSpPr>
          <p:spPr bwMode="auto">
            <a:xfrm rot="3826995" flipH="1">
              <a:off x="3164" y="144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1" name="Line 227"/>
            <p:cNvSpPr>
              <a:spLocks noChangeShapeType="1"/>
            </p:cNvSpPr>
            <p:nvPr/>
          </p:nvSpPr>
          <p:spPr bwMode="auto">
            <a:xfrm rot="3826995" flipH="1">
              <a:off x="3068" y="116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2" name="Line 228"/>
            <p:cNvSpPr>
              <a:spLocks noChangeShapeType="1"/>
            </p:cNvSpPr>
            <p:nvPr/>
          </p:nvSpPr>
          <p:spPr bwMode="auto">
            <a:xfrm rot="3826995" flipH="1">
              <a:off x="3008" y="136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3" name="Line 229"/>
            <p:cNvSpPr>
              <a:spLocks noChangeShapeType="1"/>
            </p:cNvSpPr>
            <p:nvPr/>
          </p:nvSpPr>
          <p:spPr bwMode="auto">
            <a:xfrm rot="3826995" flipH="1">
              <a:off x="2900" y="166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4" name="Line 230"/>
            <p:cNvSpPr>
              <a:spLocks noChangeShapeType="1"/>
            </p:cNvSpPr>
            <p:nvPr/>
          </p:nvSpPr>
          <p:spPr bwMode="auto">
            <a:xfrm rot="3826995" flipH="1">
              <a:off x="2900" y="188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5" name="Line 231"/>
            <p:cNvSpPr>
              <a:spLocks noChangeShapeType="1"/>
            </p:cNvSpPr>
            <p:nvPr/>
          </p:nvSpPr>
          <p:spPr bwMode="auto">
            <a:xfrm rot="3826995" flipH="1">
              <a:off x="3404" y="16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6" name="Line 232"/>
            <p:cNvSpPr>
              <a:spLocks noChangeShapeType="1"/>
            </p:cNvSpPr>
            <p:nvPr/>
          </p:nvSpPr>
          <p:spPr bwMode="auto">
            <a:xfrm rot="3826995" flipH="1">
              <a:off x="3356" y="38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7" name="Line 233"/>
            <p:cNvSpPr>
              <a:spLocks noChangeShapeType="1"/>
            </p:cNvSpPr>
            <p:nvPr/>
          </p:nvSpPr>
          <p:spPr bwMode="auto">
            <a:xfrm rot="3826995" flipH="1">
              <a:off x="3260" y="66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8" name="Line 234"/>
            <p:cNvSpPr>
              <a:spLocks noChangeShapeType="1"/>
            </p:cNvSpPr>
            <p:nvPr/>
          </p:nvSpPr>
          <p:spPr bwMode="auto">
            <a:xfrm rot="3826995" flipH="1">
              <a:off x="3260" y="881"/>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59" name="Line 235"/>
            <p:cNvSpPr>
              <a:spLocks noChangeShapeType="1"/>
            </p:cNvSpPr>
            <p:nvPr/>
          </p:nvSpPr>
          <p:spPr bwMode="auto">
            <a:xfrm rot="3826995" flipH="1">
              <a:off x="2980" y="212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60" name="Line 236"/>
            <p:cNvSpPr>
              <a:spLocks noChangeShapeType="1"/>
            </p:cNvSpPr>
            <p:nvPr/>
          </p:nvSpPr>
          <p:spPr bwMode="auto">
            <a:xfrm rot="3826995" flipH="1">
              <a:off x="2980" y="2345"/>
              <a:ext cx="1" cy="294"/>
            </a:xfrm>
            <a:prstGeom prst="line">
              <a:avLst/>
            </a:prstGeom>
            <a:noFill/>
            <a:ln w="3175">
              <a:solidFill>
                <a:schemeClr val="tx1"/>
              </a:solidFill>
              <a:round/>
              <a:headEnd/>
              <a:tailEnd type="triangle" w="med" len="med"/>
            </a:ln>
            <a:effectLst/>
          </p:spPr>
          <p:txBody>
            <a:bodyPr wrap="none" anchor="ctr"/>
            <a:lstStyle/>
            <a:p>
              <a:endParaRPr lang="es-CL"/>
            </a:p>
          </p:txBody>
        </p:sp>
      </p:grpSp>
      <p:grpSp>
        <p:nvGrpSpPr>
          <p:cNvPr id="14" name="Group 237"/>
          <p:cNvGrpSpPr>
            <a:grpSpLocks/>
          </p:cNvGrpSpPr>
          <p:nvPr/>
        </p:nvGrpSpPr>
        <p:grpSpPr bwMode="auto">
          <a:xfrm>
            <a:off x="4649788" y="2662237"/>
            <a:ext cx="2054225" cy="2519363"/>
            <a:chOff x="199" y="206"/>
            <a:chExt cx="4000" cy="5413"/>
          </a:xfrm>
        </p:grpSpPr>
        <p:grpSp>
          <p:nvGrpSpPr>
            <p:cNvPr id="15" name="Group 238"/>
            <p:cNvGrpSpPr>
              <a:grpSpLocks/>
            </p:cNvGrpSpPr>
            <p:nvPr/>
          </p:nvGrpSpPr>
          <p:grpSpPr bwMode="auto">
            <a:xfrm>
              <a:off x="199" y="206"/>
              <a:ext cx="4000" cy="5413"/>
              <a:chOff x="187" y="167"/>
              <a:chExt cx="4000" cy="5413"/>
            </a:xfrm>
          </p:grpSpPr>
          <p:sp>
            <p:nvSpPr>
              <p:cNvPr id="26863" name="Rectangle 239"/>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864" name="Line 240"/>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865" name="Rectangle 241"/>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866" name="Freeform 242"/>
            <p:cNvSpPr>
              <a:spLocks/>
            </p:cNvSpPr>
            <p:nvPr/>
          </p:nvSpPr>
          <p:spPr bwMode="auto">
            <a:xfrm>
              <a:off x="618" y="216"/>
              <a:ext cx="3276" cy="4884"/>
            </a:xfrm>
            <a:custGeom>
              <a:avLst/>
              <a:gdLst/>
              <a:ahLst/>
              <a:cxnLst>
                <a:cxn ang="0">
                  <a:pos x="861" y="4878"/>
                </a:cxn>
                <a:cxn ang="0">
                  <a:pos x="828" y="3468"/>
                </a:cxn>
                <a:cxn ang="0">
                  <a:pos x="720" y="2244"/>
                </a:cxn>
                <a:cxn ang="0">
                  <a:pos x="552" y="1032"/>
                </a:cxn>
                <a:cxn ang="0">
                  <a:pos x="288" y="420"/>
                </a:cxn>
                <a:cxn ang="0">
                  <a:pos x="0" y="0"/>
                </a:cxn>
                <a:cxn ang="0">
                  <a:pos x="3276" y="0"/>
                </a:cxn>
                <a:cxn ang="0">
                  <a:pos x="2820" y="1344"/>
                </a:cxn>
                <a:cxn ang="0">
                  <a:pos x="2544" y="2736"/>
                </a:cxn>
                <a:cxn ang="0">
                  <a:pos x="2364" y="3960"/>
                </a:cxn>
                <a:cxn ang="0">
                  <a:pos x="2277" y="4884"/>
                </a:cxn>
              </a:cxnLst>
              <a:rect l="0" t="0" r="r" b="b"/>
              <a:pathLst>
                <a:path w="3276" h="4884">
                  <a:moveTo>
                    <a:pt x="861" y="4878"/>
                  </a:moveTo>
                  <a:cubicBezTo>
                    <a:pt x="856" y="4643"/>
                    <a:pt x="852" y="3907"/>
                    <a:pt x="828" y="3468"/>
                  </a:cubicBezTo>
                  <a:cubicBezTo>
                    <a:pt x="804" y="3029"/>
                    <a:pt x="766" y="2650"/>
                    <a:pt x="720" y="2244"/>
                  </a:cubicBezTo>
                  <a:lnTo>
                    <a:pt x="552" y="1032"/>
                  </a:lnTo>
                  <a:lnTo>
                    <a:pt x="288" y="420"/>
                  </a:lnTo>
                  <a:lnTo>
                    <a:pt x="0" y="0"/>
                  </a:lnTo>
                  <a:lnTo>
                    <a:pt x="3276" y="0"/>
                  </a:lnTo>
                  <a:lnTo>
                    <a:pt x="2820" y="1344"/>
                  </a:lnTo>
                  <a:lnTo>
                    <a:pt x="2544" y="2736"/>
                  </a:lnTo>
                  <a:lnTo>
                    <a:pt x="2364" y="3960"/>
                  </a:lnTo>
                  <a:lnTo>
                    <a:pt x="2277" y="4884"/>
                  </a:lnTo>
                </a:path>
              </a:pathLst>
            </a:custGeom>
            <a:solidFill>
              <a:schemeClr val="bg1"/>
            </a:solidFill>
            <a:ln w="3175" cap="flat">
              <a:solidFill>
                <a:schemeClr val="tx1"/>
              </a:solidFill>
              <a:prstDash val="solid"/>
              <a:round/>
              <a:headEnd/>
              <a:tailEnd/>
            </a:ln>
            <a:effectLst/>
          </p:spPr>
          <p:txBody>
            <a:bodyPr wrap="none" anchor="ctr"/>
            <a:lstStyle/>
            <a:p>
              <a:endParaRPr lang="es-CL"/>
            </a:p>
          </p:txBody>
        </p:sp>
        <p:sp>
          <p:nvSpPr>
            <p:cNvPr id="26867" name="Freeform 243" descr="Large confetti"/>
            <p:cNvSpPr>
              <a:spLocks/>
            </p:cNvSpPr>
            <p:nvPr/>
          </p:nvSpPr>
          <p:spPr bwMode="auto">
            <a:xfrm>
              <a:off x="1050" y="972"/>
              <a:ext cx="2400" cy="4208"/>
            </a:xfrm>
            <a:custGeom>
              <a:avLst/>
              <a:gdLst/>
              <a:ahLst/>
              <a:cxnLst>
                <a:cxn ang="0">
                  <a:pos x="426" y="4208"/>
                </a:cxn>
                <a:cxn ang="0">
                  <a:pos x="423" y="4038"/>
                </a:cxn>
                <a:cxn ang="0">
                  <a:pos x="408" y="3528"/>
                </a:cxn>
                <a:cxn ang="0">
                  <a:pos x="408" y="3060"/>
                </a:cxn>
                <a:cxn ang="0">
                  <a:pos x="372" y="2376"/>
                </a:cxn>
                <a:cxn ang="0">
                  <a:pos x="300" y="1776"/>
                </a:cxn>
                <a:cxn ang="0">
                  <a:pos x="216" y="1176"/>
                </a:cxn>
                <a:cxn ang="0">
                  <a:pos x="144" y="684"/>
                </a:cxn>
                <a:cxn ang="0">
                  <a:pos x="0" y="0"/>
                </a:cxn>
                <a:cxn ang="0">
                  <a:pos x="528" y="624"/>
                </a:cxn>
                <a:cxn ang="0">
                  <a:pos x="864" y="984"/>
                </a:cxn>
                <a:cxn ang="0">
                  <a:pos x="1212" y="1212"/>
                </a:cxn>
                <a:cxn ang="0">
                  <a:pos x="1584" y="1176"/>
                </a:cxn>
                <a:cxn ang="0">
                  <a:pos x="2088" y="888"/>
                </a:cxn>
                <a:cxn ang="0">
                  <a:pos x="2400" y="564"/>
                </a:cxn>
                <a:cxn ang="0">
                  <a:pos x="2244" y="1332"/>
                </a:cxn>
                <a:cxn ang="0">
                  <a:pos x="2076" y="2256"/>
                </a:cxn>
                <a:cxn ang="0">
                  <a:pos x="1944" y="3120"/>
                </a:cxn>
                <a:cxn ang="0">
                  <a:pos x="1857" y="3978"/>
                </a:cxn>
                <a:cxn ang="0">
                  <a:pos x="1846" y="4204"/>
                </a:cxn>
              </a:cxnLst>
              <a:rect l="0" t="0" r="r" b="b"/>
              <a:pathLst>
                <a:path w="2400" h="4208">
                  <a:moveTo>
                    <a:pt x="426" y="4208"/>
                  </a:moveTo>
                  <a:lnTo>
                    <a:pt x="423" y="4038"/>
                  </a:lnTo>
                  <a:lnTo>
                    <a:pt x="408" y="3528"/>
                  </a:lnTo>
                  <a:lnTo>
                    <a:pt x="408" y="3060"/>
                  </a:lnTo>
                  <a:lnTo>
                    <a:pt x="372" y="2376"/>
                  </a:lnTo>
                  <a:lnTo>
                    <a:pt x="300" y="1776"/>
                  </a:lnTo>
                  <a:lnTo>
                    <a:pt x="216" y="1176"/>
                  </a:lnTo>
                  <a:lnTo>
                    <a:pt x="144" y="684"/>
                  </a:lnTo>
                  <a:lnTo>
                    <a:pt x="0" y="0"/>
                  </a:lnTo>
                  <a:lnTo>
                    <a:pt x="528" y="624"/>
                  </a:lnTo>
                  <a:cubicBezTo>
                    <a:pt x="672" y="788"/>
                    <a:pt x="750" y="886"/>
                    <a:pt x="864" y="984"/>
                  </a:cubicBezTo>
                  <a:cubicBezTo>
                    <a:pt x="978" y="1082"/>
                    <a:pt x="1092" y="1180"/>
                    <a:pt x="1212" y="1212"/>
                  </a:cubicBezTo>
                  <a:cubicBezTo>
                    <a:pt x="1332" y="1244"/>
                    <a:pt x="1438" y="1230"/>
                    <a:pt x="1584" y="1176"/>
                  </a:cubicBezTo>
                  <a:lnTo>
                    <a:pt x="2088" y="888"/>
                  </a:lnTo>
                  <a:lnTo>
                    <a:pt x="2400" y="564"/>
                  </a:lnTo>
                  <a:lnTo>
                    <a:pt x="2244" y="1332"/>
                  </a:lnTo>
                  <a:lnTo>
                    <a:pt x="2076" y="2256"/>
                  </a:lnTo>
                  <a:lnTo>
                    <a:pt x="1944" y="3120"/>
                  </a:lnTo>
                  <a:lnTo>
                    <a:pt x="1857" y="3978"/>
                  </a:lnTo>
                  <a:lnTo>
                    <a:pt x="1846" y="4204"/>
                  </a:lnTo>
                </a:path>
              </a:pathLst>
            </a:custGeom>
            <a:pattFill prst="lgConfetti">
              <a:fgClr>
                <a:schemeClr val="folHlink"/>
              </a:fgClr>
              <a:bgClr>
                <a:srgbClr val="FFFFFF"/>
              </a:bgClr>
            </a:pattFill>
            <a:ln w="3175" cap="flat">
              <a:solidFill>
                <a:schemeClr val="tx1"/>
              </a:solidFill>
              <a:prstDash val="solid"/>
              <a:round/>
              <a:headEnd/>
              <a:tailEnd/>
            </a:ln>
            <a:effectLst/>
          </p:spPr>
          <p:txBody>
            <a:bodyPr wrap="none" anchor="ctr"/>
            <a:lstStyle/>
            <a:p>
              <a:endParaRPr lang="es-CL"/>
            </a:p>
          </p:txBody>
        </p:sp>
        <p:sp>
          <p:nvSpPr>
            <p:cNvPr id="26868" name="Line 244"/>
            <p:cNvSpPr>
              <a:spLocks noChangeShapeType="1"/>
            </p:cNvSpPr>
            <p:nvPr/>
          </p:nvSpPr>
          <p:spPr bwMode="auto">
            <a:xfrm rot="-25822165">
              <a:off x="571" y="205"/>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69" name="Line 245"/>
            <p:cNvSpPr>
              <a:spLocks noChangeShapeType="1"/>
            </p:cNvSpPr>
            <p:nvPr/>
          </p:nvSpPr>
          <p:spPr bwMode="auto">
            <a:xfrm rot="-25822165">
              <a:off x="662" y="439"/>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70" name="Line 246"/>
            <p:cNvSpPr>
              <a:spLocks noChangeShapeType="1"/>
            </p:cNvSpPr>
            <p:nvPr/>
          </p:nvSpPr>
          <p:spPr bwMode="auto">
            <a:xfrm rot="-25822165">
              <a:off x="790" y="71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71" name="Line 247"/>
            <p:cNvSpPr>
              <a:spLocks noChangeShapeType="1"/>
            </p:cNvSpPr>
            <p:nvPr/>
          </p:nvSpPr>
          <p:spPr bwMode="auto">
            <a:xfrm rot="3826995" flipH="1">
              <a:off x="4016" y="216"/>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72" name="Line 248"/>
            <p:cNvSpPr>
              <a:spLocks noChangeShapeType="1"/>
            </p:cNvSpPr>
            <p:nvPr/>
          </p:nvSpPr>
          <p:spPr bwMode="auto">
            <a:xfrm rot="3826995" flipH="1">
              <a:off x="3968" y="444"/>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73" name="Line 249"/>
            <p:cNvSpPr>
              <a:spLocks noChangeShapeType="1"/>
            </p:cNvSpPr>
            <p:nvPr/>
          </p:nvSpPr>
          <p:spPr bwMode="auto">
            <a:xfrm rot="3826995" flipH="1">
              <a:off x="3872" y="720"/>
              <a:ext cx="1" cy="294"/>
            </a:xfrm>
            <a:prstGeom prst="line">
              <a:avLst/>
            </a:prstGeom>
            <a:noFill/>
            <a:ln w="3175">
              <a:solidFill>
                <a:schemeClr val="tx1"/>
              </a:solidFill>
              <a:round/>
              <a:headEnd/>
              <a:tailEnd type="triangle" w="med" len="med"/>
            </a:ln>
            <a:effectLst/>
          </p:spPr>
          <p:txBody>
            <a:bodyPr wrap="none" anchor="ctr"/>
            <a:lstStyle/>
            <a:p>
              <a:endParaRPr lang="es-CL"/>
            </a:p>
          </p:txBody>
        </p:sp>
        <p:sp>
          <p:nvSpPr>
            <p:cNvPr id="26874" name="Line 250"/>
            <p:cNvSpPr>
              <a:spLocks noChangeShapeType="1"/>
            </p:cNvSpPr>
            <p:nvPr/>
          </p:nvSpPr>
          <p:spPr bwMode="auto">
            <a:xfrm rot="3826995" flipH="1">
              <a:off x="3745" y="973"/>
              <a:ext cx="1" cy="294"/>
            </a:xfrm>
            <a:prstGeom prst="line">
              <a:avLst/>
            </a:prstGeom>
            <a:noFill/>
            <a:ln w="3175">
              <a:solidFill>
                <a:schemeClr val="tx1"/>
              </a:solidFill>
              <a:round/>
              <a:headEnd/>
              <a:tailEnd type="triangle" w="med" len="med"/>
            </a:ln>
            <a:effectLst/>
          </p:spPr>
          <p:txBody>
            <a:bodyPr wrap="none" anchor="ctr"/>
            <a:lstStyle/>
            <a:p>
              <a:endParaRPr lang="es-CL"/>
            </a:p>
          </p:txBody>
        </p:sp>
      </p:grpSp>
      <p:grpSp>
        <p:nvGrpSpPr>
          <p:cNvPr id="16" name="Group 251"/>
          <p:cNvGrpSpPr>
            <a:grpSpLocks/>
          </p:cNvGrpSpPr>
          <p:nvPr/>
        </p:nvGrpSpPr>
        <p:grpSpPr bwMode="auto">
          <a:xfrm>
            <a:off x="6861175" y="2662237"/>
            <a:ext cx="2054225" cy="2519363"/>
            <a:chOff x="199" y="206"/>
            <a:chExt cx="4000" cy="5413"/>
          </a:xfrm>
        </p:grpSpPr>
        <p:grpSp>
          <p:nvGrpSpPr>
            <p:cNvPr id="17" name="Group 252"/>
            <p:cNvGrpSpPr>
              <a:grpSpLocks/>
            </p:cNvGrpSpPr>
            <p:nvPr/>
          </p:nvGrpSpPr>
          <p:grpSpPr bwMode="auto">
            <a:xfrm>
              <a:off x="199" y="206"/>
              <a:ext cx="4000" cy="5413"/>
              <a:chOff x="187" y="167"/>
              <a:chExt cx="4000" cy="5413"/>
            </a:xfrm>
          </p:grpSpPr>
          <p:sp>
            <p:nvSpPr>
              <p:cNvPr id="26877" name="Rectangle 253"/>
              <p:cNvSpPr>
                <a:spLocks noChangeArrowheads="1"/>
              </p:cNvSpPr>
              <p:nvPr/>
            </p:nvSpPr>
            <p:spPr bwMode="auto">
              <a:xfrm>
                <a:off x="187" y="167"/>
                <a:ext cx="4000" cy="5413"/>
              </a:xfrm>
              <a:prstGeom prst="rect">
                <a:avLst/>
              </a:prstGeom>
              <a:solidFill>
                <a:srgbClr val="FFFFCC"/>
              </a:solidFill>
              <a:ln w="3175">
                <a:solidFill>
                  <a:schemeClr val="tx1"/>
                </a:solidFill>
                <a:miter lim="800000"/>
                <a:headEnd/>
                <a:tailEnd/>
              </a:ln>
              <a:effectLst/>
            </p:spPr>
            <p:txBody>
              <a:bodyPr wrap="none" anchor="ctr"/>
              <a:lstStyle/>
              <a:p>
                <a:endParaRPr lang="es-CL"/>
              </a:p>
            </p:txBody>
          </p:sp>
          <p:sp>
            <p:nvSpPr>
              <p:cNvPr id="26878" name="Line 254"/>
              <p:cNvSpPr>
                <a:spLocks noChangeShapeType="1"/>
              </p:cNvSpPr>
              <p:nvPr/>
            </p:nvSpPr>
            <p:spPr bwMode="auto">
              <a:xfrm flipV="1">
                <a:off x="192" y="168"/>
                <a:ext cx="3992" cy="0"/>
              </a:xfrm>
              <a:prstGeom prst="line">
                <a:avLst/>
              </a:prstGeom>
              <a:noFill/>
              <a:ln w="3175">
                <a:solidFill>
                  <a:schemeClr val="tx1"/>
                </a:solidFill>
                <a:round/>
                <a:headEnd/>
                <a:tailEnd/>
              </a:ln>
              <a:effectLst/>
            </p:spPr>
            <p:txBody>
              <a:bodyPr wrap="none" anchor="ctr"/>
              <a:lstStyle/>
              <a:p>
                <a:endParaRPr lang="es-CL"/>
              </a:p>
            </p:txBody>
          </p:sp>
        </p:grpSp>
        <p:sp>
          <p:nvSpPr>
            <p:cNvPr id="26879" name="Rectangle 255"/>
            <p:cNvSpPr>
              <a:spLocks noChangeArrowheads="1"/>
            </p:cNvSpPr>
            <p:nvPr/>
          </p:nvSpPr>
          <p:spPr bwMode="auto">
            <a:xfrm>
              <a:off x="1475" y="5104"/>
              <a:ext cx="1424" cy="80"/>
            </a:xfrm>
            <a:prstGeom prst="rect">
              <a:avLst/>
            </a:prstGeom>
            <a:solidFill>
              <a:schemeClr val="bg1"/>
            </a:solidFill>
            <a:ln w="3175">
              <a:solidFill>
                <a:schemeClr val="tx1"/>
              </a:solidFill>
              <a:miter lim="800000"/>
              <a:headEnd/>
              <a:tailEnd/>
            </a:ln>
            <a:effectLst/>
          </p:spPr>
          <p:txBody>
            <a:bodyPr wrap="none" anchor="ctr"/>
            <a:lstStyle/>
            <a:p>
              <a:endParaRPr lang="es-CL"/>
            </a:p>
          </p:txBody>
        </p:sp>
        <p:sp>
          <p:nvSpPr>
            <p:cNvPr id="26880" name="Freeform 256"/>
            <p:cNvSpPr>
              <a:spLocks/>
            </p:cNvSpPr>
            <p:nvPr/>
          </p:nvSpPr>
          <p:spPr bwMode="auto">
            <a:xfrm>
              <a:off x="364" y="218"/>
              <a:ext cx="3764" cy="4882"/>
            </a:xfrm>
            <a:custGeom>
              <a:avLst/>
              <a:gdLst/>
              <a:ahLst/>
              <a:cxnLst>
                <a:cxn ang="0">
                  <a:pos x="1115" y="4876"/>
                </a:cxn>
                <a:cxn ang="0">
                  <a:pos x="1000" y="3563"/>
                </a:cxn>
                <a:cxn ang="0">
                  <a:pos x="872" y="2545"/>
                </a:cxn>
                <a:cxn ang="0">
                  <a:pos x="691" y="1600"/>
                </a:cxn>
                <a:cxn ang="0">
                  <a:pos x="436" y="818"/>
                </a:cxn>
                <a:cxn ang="0">
                  <a:pos x="0" y="0"/>
                </a:cxn>
                <a:cxn ang="0">
                  <a:pos x="3764" y="0"/>
                </a:cxn>
                <a:cxn ang="0">
                  <a:pos x="3145" y="1655"/>
                </a:cxn>
                <a:cxn ang="0">
                  <a:pos x="2818" y="2818"/>
                </a:cxn>
                <a:cxn ang="0">
                  <a:pos x="2618" y="3958"/>
                </a:cxn>
                <a:cxn ang="0">
                  <a:pos x="2531" y="4882"/>
                </a:cxn>
              </a:cxnLst>
              <a:rect l="0" t="0" r="r" b="b"/>
              <a:pathLst>
                <a:path w="3764" h="4882">
                  <a:moveTo>
                    <a:pt x="1115" y="4876"/>
                  </a:moveTo>
                  <a:cubicBezTo>
                    <a:pt x="1096" y="4657"/>
                    <a:pt x="1040" y="3951"/>
                    <a:pt x="1000" y="3563"/>
                  </a:cubicBezTo>
                  <a:cubicBezTo>
                    <a:pt x="960" y="3175"/>
                    <a:pt x="923" y="2872"/>
                    <a:pt x="872" y="2545"/>
                  </a:cubicBezTo>
                  <a:lnTo>
                    <a:pt x="691" y="1600"/>
                  </a:lnTo>
                  <a:lnTo>
                    <a:pt x="436" y="818"/>
                  </a:lnTo>
                  <a:lnTo>
                    <a:pt x="0" y="0"/>
                  </a:lnTo>
                  <a:lnTo>
                    <a:pt x="3764" y="0"/>
                  </a:lnTo>
                  <a:lnTo>
                    <a:pt x="3145" y="1655"/>
                  </a:lnTo>
                  <a:lnTo>
                    <a:pt x="2818" y="2818"/>
                  </a:lnTo>
                  <a:lnTo>
                    <a:pt x="2618" y="3958"/>
                  </a:lnTo>
                  <a:lnTo>
                    <a:pt x="2531" y="4882"/>
                  </a:lnTo>
                </a:path>
              </a:pathLst>
            </a:custGeom>
            <a:solidFill>
              <a:schemeClr val="bg1"/>
            </a:solidFill>
            <a:ln w="3175" cap="flat">
              <a:solidFill>
                <a:schemeClr val="tx1"/>
              </a:solidFill>
              <a:prstDash val="solid"/>
              <a:round/>
              <a:headEnd/>
              <a:tailEnd/>
            </a:ln>
            <a:effectLst/>
          </p:spPr>
          <p:txBody>
            <a:bodyPr wrap="none" anchor="ctr"/>
            <a:lstStyle/>
            <a:p>
              <a:endParaRPr lang="es-CL"/>
            </a:p>
          </p:txBody>
        </p:sp>
        <p:sp>
          <p:nvSpPr>
            <p:cNvPr id="26881" name="Freeform 257" descr="Large confetti"/>
            <p:cNvSpPr>
              <a:spLocks/>
            </p:cNvSpPr>
            <p:nvPr/>
          </p:nvSpPr>
          <p:spPr bwMode="auto">
            <a:xfrm>
              <a:off x="960" y="1530"/>
              <a:ext cx="2490" cy="3650"/>
            </a:xfrm>
            <a:custGeom>
              <a:avLst/>
              <a:gdLst/>
              <a:ahLst/>
              <a:cxnLst>
                <a:cxn ang="0">
                  <a:pos x="516" y="3650"/>
                </a:cxn>
                <a:cxn ang="0">
                  <a:pos x="513" y="3480"/>
                </a:cxn>
                <a:cxn ang="0">
                  <a:pos x="456" y="2976"/>
                </a:cxn>
                <a:cxn ang="0">
                  <a:pos x="396" y="2316"/>
                </a:cxn>
                <a:cxn ang="0">
                  <a:pos x="324" y="1716"/>
                </a:cxn>
                <a:cxn ang="0">
                  <a:pos x="216" y="1056"/>
                </a:cxn>
                <a:cxn ang="0">
                  <a:pos x="168" y="672"/>
                </a:cxn>
                <a:cxn ang="0">
                  <a:pos x="120" y="420"/>
                </a:cxn>
                <a:cxn ang="0">
                  <a:pos x="0" y="0"/>
                </a:cxn>
                <a:cxn ang="0">
                  <a:pos x="312" y="444"/>
                </a:cxn>
                <a:cxn ang="0">
                  <a:pos x="600" y="708"/>
                </a:cxn>
                <a:cxn ang="0">
                  <a:pos x="1176" y="1068"/>
                </a:cxn>
                <a:cxn ang="0">
                  <a:pos x="1812" y="996"/>
                </a:cxn>
                <a:cxn ang="0">
                  <a:pos x="2094" y="870"/>
                </a:cxn>
                <a:cxn ang="0">
                  <a:pos x="2490" y="558"/>
                </a:cxn>
                <a:cxn ang="0">
                  <a:pos x="2386" y="961"/>
                </a:cxn>
                <a:cxn ang="0">
                  <a:pos x="2186" y="1742"/>
                </a:cxn>
                <a:cxn ang="0">
                  <a:pos x="2034" y="2562"/>
                </a:cxn>
                <a:cxn ang="0">
                  <a:pos x="1947" y="3420"/>
                </a:cxn>
                <a:cxn ang="0">
                  <a:pos x="1936" y="3646"/>
                </a:cxn>
              </a:cxnLst>
              <a:rect l="0" t="0" r="r" b="b"/>
              <a:pathLst>
                <a:path w="2490" h="3650">
                  <a:moveTo>
                    <a:pt x="516" y="3650"/>
                  </a:moveTo>
                  <a:lnTo>
                    <a:pt x="513" y="3480"/>
                  </a:lnTo>
                  <a:lnTo>
                    <a:pt x="456" y="2976"/>
                  </a:lnTo>
                  <a:lnTo>
                    <a:pt x="396" y="2316"/>
                  </a:lnTo>
                  <a:lnTo>
                    <a:pt x="324" y="1716"/>
                  </a:lnTo>
                  <a:lnTo>
                    <a:pt x="216" y="1056"/>
                  </a:lnTo>
                  <a:lnTo>
                    <a:pt x="168" y="672"/>
                  </a:lnTo>
                  <a:lnTo>
                    <a:pt x="120" y="420"/>
                  </a:lnTo>
                  <a:lnTo>
                    <a:pt x="0" y="0"/>
                  </a:lnTo>
                  <a:lnTo>
                    <a:pt x="312" y="444"/>
                  </a:lnTo>
                  <a:cubicBezTo>
                    <a:pt x="412" y="562"/>
                    <a:pt x="456" y="604"/>
                    <a:pt x="600" y="708"/>
                  </a:cubicBezTo>
                  <a:cubicBezTo>
                    <a:pt x="744" y="812"/>
                    <a:pt x="974" y="1020"/>
                    <a:pt x="1176" y="1068"/>
                  </a:cubicBezTo>
                  <a:cubicBezTo>
                    <a:pt x="1378" y="1116"/>
                    <a:pt x="1659" y="1029"/>
                    <a:pt x="1812" y="996"/>
                  </a:cubicBezTo>
                  <a:lnTo>
                    <a:pt x="2094" y="870"/>
                  </a:lnTo>
                  <a:lnTo>
                    <a:pt x="2490" y="558"/>
                  </a:lnTo>
                  <a:lnTo>
                    <a:pt x="2386" y="961"/>
                  </a:lnTo>
                  <a:lnTo>
                    <a:pt x="2186" y="1742"/>
                  </a:lnTo>
                  <a:lnTo>
                    <a:pt x="2034" y="2562"/>
                  </a:lnTo>
                  <a:lnTo>
                    <a:pt x="1947" y="3420"/>
                  </a:lnTo>
                  <a:lnTo>
                    <a:pt x="1936" y="3646"/>
                  </a:lnTo>
                </a:path>
              </a:pathLst>
            </a:custGeom>
            <a:pattFill prst="lgConfetti">
              <a:fgClr>
                <a:schemeClr val="folHlink"/>
              </a:fgClr>
              <a:bgClr>
                <a:srgbClr val="FFFFFF"/>
              </a:bgClr>
            </a:pattFill>
            <a:ln w="3175" cap="flat">
              <a:solidFill>
                <a:schemeClr val="tx1"/>
              </a:solidFill>
              <a:prstDash val="solid"/>
              <a:round/>
              <a:headEnd/>
              <a:tailEnd/>
            </a:ln>
            <a:effectLst/>
          </p:spPr>
          <p:txBody>
            <a:bodyPr wrap="none" anchor="ctr"/>
            <a:lstStyle/>
            <a:p>
              <a:endParaRPr lang="es-CL"/>
            </a:p>
          </p:txBody>
        </p:sp>
      </p:grpSp>
      <p:sp>
        <p:nvSpPr>
          <p:cNvPr id="26882" name="Text Box 258"/>
          <p:cNvSpPr txBox="1">
            <a:spLocks noChangeArrowheads="1"/>
          </p:cNvSpPr>
          <p:nvPr/>
        </p:nvSpPr>
        <p:spPr bwMode="auto">
          <a:xfrm>
            <a:off x="152400" y="136525"/>
            <a:ext cx="7272337" cy="396875"/>
          </a:xfrm>
          <a:prstGeom prst="rect">
            <a:avLst/>
          </a:prstGeom>
          <a:noFill/>
          <a:ln w="9525">
            <a:noFill/>
            <a:miter lim="800000"/>
            <a:headEnd/>
            <a:tailEnd/>
          </a:ln>
          <a:effectLst/>
        </p:spPr>
        <p:txBody>
          <a:bodyPr>
            <a:spAutoFit/>
          </a:bodyPr>
          <a:lstStyle/>
          <a:p>
            <a:pPr algn="ctr">
              <a:spcBef>
                <a:spcPct val="50000"/>
              </a:spcBef>
            </a:pPr>
            <a:r>
              <a:rPr lang="es-ES" sz="2000" b="1" dirty="0"/>
              <a:t>Método BC/PC: Propagación del hundimiento en altura</a:t>
            </a:r>
          </a:p>
        </p:txBody>
      </p:sp>
      <p:sp>
        <p:nvSpPr>
          <p:cNvPr id="26883" name="Rectangle 259"/>
          <p:cNvSpPr>
            <a:spLocks noChangeArrowheads="1"/>
          </p:cNvSpPr>
          <p:nvPr/>
        </p:nvSpPr>
        <p:spPr bwMode="auto">
          <a:xfrm>
            <a:off x="338138" y="5181600"/>
            <a:ext cx="8424862" cy="1006475"/>
          </a:xfrm>
          <a:prstGeom prst="rect">
            <a:avLst/>
          </a:prstGeom>
          <a:noFill/>
          <a:ln w="9525" algn="ctr">
            <a:noFill/>
            <a:miter lim="800000"/>
            <a:headEnd/>
            <a:tailEnd/>
          </a:ln>
          <a:effectLst/>
        </p:spPr>
        <p:txBody>
          <a:bodyPr>
            <a:spAutoFit/>
          </a:bodyPr>
          <a:lstStyle/>
          <a:p>
            <a:pPr algn="just">
              <a:spcBef>
                <a:spcPct val="50000"/>
              </a:spcBef>
            </a:pPr>
            <a:r>
              <a:rPr lang="es-ES" sz="1500" b="1" dirty="0"/>
              <a:t>Subsidencia: es el quiebre del macizo rocoso en altura por efecto de la socavación y posterior extracción de mineral, lo cual produce una cavidad de mineral fracturado, cuya manifestación inicial en la superficie topográfica es la depresión del terreno y posteriormente la generación de una gran cavidad, llamada “Cráter de Subsidencia”.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82" name="Text Box 22"/>
          <p:cNvSpPr txBox="1">
            <a:spLocks noChangeArrowheads="1"/>
          </p:cNvSpPr>
          <p:nvPr/>
        </p:nvSpPr>
        <p:spPr bwMode="auto">
          <a:xfrm>
            <a:off x="900113" y="117475"/>
            <a:ext cx="7272337" cy="396875"/>
          </a:xfrm>
          <a:prstGeom prst="rect">
            <a:avLst/>
          </a:prstGeom>
          <a:noFill/>
          <a:ln w="9525">
            <a:noFill/>
            <a:miter lim="800000"/>
            <a:headEnd/>
            <a:tailEnd/>
          </a:ln>
          <a:effectLst/>
        </p:spPr>
        <p:txBody>
          <a:bodyPr>
            <a:spAutoFit/>
          </a:bodyPr>
          <a:lstStyle/>
          <a:p>
            <a:pPr algn="ctr">
              <a:spcBef>
                <a:spcPct val="50000"/>
              </a:spcBef>
            </a:pPr>
            <a:r>
              <a:rPr lang="es-ES" sz="2000" b="1">
                <a:solidFill>
                  <a:schemeClr val="bg1"/>
                </a:solidFill>
              </a:rPr>
              <a:t>Efecto de la subsidencia en superficie (Karzulovic, 1999)</a:t>
            </a:r>
          </a:p>
        </p:txBody>
      </p:sp>
      <p:pic>
        <p:nvPicPr>
          <p:cNvPr id="778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838200"/>
            <a:ext cx="7610475" cy="5393832"/>
          </a:xfrm>
          <a:prstGeom prst="rect">
            <a:avLst/>
          </a:prstGeom>
          <a:noFill/>
          <a:ln w="9525" cap="flat" cmpd="sng" algn="ctr">
            <a:noFill/>
            <a:prstDash val="solid"/>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10809" t="17972" r="26727" b="26572"/>
          <a:stretch>
            <a:fillRect/>
          </a:stretch>
        </p:blipFill>
        <p:spPr bwMode="auto">
          <a:xfrm>
            <a:off x="931412" y="685800"/>
            <a:ext cx="7907788" cy="5334000"/>
          </a:xfrm>
          <a:prstGeom prst="rect">
            <a:avLst/>
          </a:prstGeom>
          <a:solidFill>
            <a:schemeClr val="bg1"/>
          </a:solidFill>
          <a:ln w="25400">
            <a:solidFill>
              <a:srgbClr val="000080"/>
            </a:solidFill>
            <a:miter lim="800000"/>
            <a:headEnd/>
            <a:tailEnd/>
          </a:ln>
          <a:effectLst/>
        </p:spPr>
      </p:pic>
      <p:sp>
        <p:nvSpPr>
          <p:cNvPr id="75779" name="Text Box 3"/>
          <p:cNvSpPr txBox="1">
            <a:spLocks noChangeArrowheads="1"/>
          </p:cNvSpPr>
          <p:nvPr/>
        </p:nvSpPr>
        <p:spPr bwMode="auto">
          <a:xfrm>
            <a:off x="900113" y="260350"/>
            <a:ext cx="7272337" cy="396875"/>
          </a:xfrm>
          <a:prstGeom prst="rect">
            <a:avLst/>
          </a:prstGeom>
          <a:noFill/>
          <a:ln w="9525">
            <a:noFill/>
            <a:miter lim="800000"/>
            <a:headEnd/>
            <a:tailEnd/>
          </a:ln>
          <a:effectLst/>
        </p:spPr>
        <p:txBody>
          <a:bodyPr>
            <a:spAutoFit/>
          </a:bodyPr>
          <a:lstStyle/>
          <a:p>
            <a:pPr algn="ctr">
              <a:spcBef>
                <a:spcPct val="50000"/>
              </a:spcBef>
            </a:pPr>
            <a:r>
              <a:rPr lang="es-ES" sz="2000" b="1"/>
              <a:t>Método BC/PC: Efecto de la subsidencia en superficie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439738" y="4029070"/>
            <a:ext cx="2952750" cy="327025"/>
            <a:chOff x="277" y="2538"/>
            <a:chExt cx="1860" cy="206"/>
          </a:xfrm>
        </p:grpSpPr>
        <p:sp>
          <p:nvSpPr>
            <p:cNvPr id="103428" name="Rectangle 4"/>
            <p:cNvSpPr>
              <a:spLocks noChangeArrowheads="1"/>
            </p:cNvSpPr>
            <p:nvPr/>
          </p:nvSpPr>
          <p:spPr bwMode="auto">
            <a:xfrm>
              <a:off x="277" y="2563"/>
              <a:ext cx="1860" cy="181"/>
            </a:xfrm>
            <a:prstGeom prst="rect">
              <a:avLst/>
            </a:prstGeom>
            <a:solidFill>
              <a:srgbClr val="333333"/>
            </a:solidFill>
            <a:ln w="9525">
              <a:solidFill>
                <a:schemeClr val="tx1"/>
              </a:solidFill>
              <a:miter lim="800000"/>
              <a:headEnd/>
              <a:tailEnd/>
            </a:ln>
            <a:effectLst/>
          </p:spPr>
          <p:txBody>
            <a:bodyPr wrap="none" anchor="ctr"/>
            <a:lstStyle/>
            <a:p>
              <a:endParaRPr lang="es-CL"/>
            </a:p>
          </p:txBody>
        </p:sp>
        <p:sp>
          <p:nvSpPr>
            <p:cNvPr id="103429" name="Text Box 5"/>
            <p:cNvSpPr txBox="1">
              <a:spLocks noChangeArrowheads="1"/>
            </p:cNvSpPr>
            <p:nvPr/>
          </p:nvSpPr>
          <p:spPr bwMode="auto">
            <a:xfrm>
              <a:off x="685" y="2538"/>
              <a:ext cx="1044" cy="194"/>
            </a:xfrm>
            <a:prstGeom prst="rect">
              <a:avLst/>
            </a:prstGeom>
            <a:noFill/>
            <a:ln w="9525">
              <a:noFill/>
              <a:miter lim="800000"/>
              <a:headEnd/>
              <a:tailEnd/>
            </a:ln>
            <a:effectLst/>
          </p:spPr>
          <p:txBody>
            <a:bodyPr>
              <a:spAutoFit/>
            </a:bodyPr>
            <a:lstStyle/>
            <a:p>
              <a:pPr algn="ctr">
                <a:spcBef>
                  <a:spcPct val="50000"/>
                </a:spcBef>
              </a:pPr>
              <a:r>
                <a:rPr lang="es-ES" b="1" dirty="0">
                  <a:solidFill>
                    <a:schemeClr val="bg1"/>
                  </a:solidFill>
                </a:rPr>
                <a:t>socavación</a:t>
              </a:r>
            </a:p>
          </p:txBody>
        </p:sp>
      </p:grpSp>
      <p:sp>
        <p:nvSpPr>
          <p:cNvPr id="103430" name="Line 6"/>
          <p:cNvSpPr>
            <a:spLocks noChangeShapeType="1"/>
          </p:cNvSpPr>
          <p:nvPr/>
        </p:nvSpPr>
        <p:spPr bwMode="auto">
          <a:xfrm>
            <a:off x="107950" y="3700463"/>
            <a:ext cx="8640763" cy="0"/>
          </a:xfrm>
          <a:prstGeom prst="line">
            <a:avLst/>
          </a:prstGeom>
          <a:noFill/>
          <a:ln w="38100">
            <a:solidFill>
              <a:schemeClr val="accent6">
                <a:lumMod val="75000"/>
              </a:schemeClr>
            </a:solidFill>
            <a:round/>
            <a:headEnd/>
            <a:tailEnd/>
          </a:ln>
          <a:effectLst/>
        </p:spPr>
        <p:txBody>
          <a:bodyPr/>
          <a:lstStyle/>
          <a:p>
            <a:endParaRPr lang="es-CL"/>
          </a:p>
        </p:txBody>
      </p:sp>
      <p:sp>
        <p:nvSpPr>
          <p:cNvPr id="103432" name="Text Box 8"/>
          <p:cNvSpPr txBox="1">
            <a:spLocks noChangeArrowheads="1"/>
          </p:cNvSpPr>
          <p:nvPr/>
        </p:nvSpPr>
        <p:spPr bwMode="auto">
          <a:xfrm>
            <a:off x="169863" y="1839913"/>
            <a:ext cx="3492500" cy="307777"/>
          </a:xfrm>
          <a:prstGeom prst="rect">
            <a:avLst/>
          </a:prstGeom>
          <a:noFill/>
          <a:ln w="9525">
            <a:noFill/>
            <a:miter lim="800000"/>
            <a:headEnd/>
            <a:tailEnd/>
          </a:ln>
          <a:effectLst/>
        </p:spPr>
        <p:txBody>
          <a:bodyPr>
            <a:spAutoFit/>
          </a:bodyPr>
          <a:lstStyle/>
          <a:p>
            <a:pPr algn="ctr">
              <a:spcBef>
                <a:spcPct val="50000"/>
              </a:spcBef>
            </a:pPr>
            <a:r>
              <a:rPr lang="es-ES" b="1" dirty="0"/>
              <a:t>Propagación del hundimiento</a:t>
            </a:r>
          </a:p>
        </p:txBody>
      </p:sp>
      <p:sp>
        <p:nvSpPr>
          <p:cNvPr id="103433" name="Text Box 9"/>
          <p:cNvSpPr txBox="1">
            <a:spLocks noChangeArrowheads="1"/>
          </p:cNvSpPr>
          <p:nvPr/>
        </p:nvSpPr>
        <p:spPr bwMode="auto">
          <a:xfrm>
            <a:off x="168275" y="5446713"/>
            <a:ext cx="3492500" cy="307777"/>
          </a:xfrm>
          <a:prstGeom prst="rect">
            <a:avLst/>
          </a:prstGeom>
          <a:noFill/>
          <a:ln w="9525">
            <a:noFill/>
            <a:miter lim="800000"/>
            <a:headEnd/>
            <a:tailEnd/>
          </a:ln>
          <a:effectLst/>
        </p:spPr>
        <p:txBody>
          <a:bodyPr>
            <a:spAutoFit/>
          </a:bodyPr>
          <a:lstStyle/>
          <a:p>
            <a:pPr algn="ctr">
              <a:spcBef>
                <a:spcPct val="50000"/>
              </a:spcBef>
            </a:pPr>
            <a:r>
              <a:rPr lang="es-ES" b="1"/>
              <a:t>Extracción del mineral</a:t>
            </a:r>
          </a:p>
        </p:txBody>
      </p:sp>
      <p:sp>
        <p:nvSpPr>
          <p:cNvPr id="103434" name="Text Box 10"/>
          <p:cNvSpPr txBox="1">
            <a:spLocks noChangeArrowheads="1"/>
          </p:cNvSpPr>
          <p:nvPr/>
        </p:nvSpPr>
        <p:spPr bwMode="auto">
          <a:xfrm>
            <a:off x="4284663" y="788988"/>
            <a:ext cx="4679950" cy="2139047"/>
          </a:xfrm>
          <a:prstGeom prst="rect">
            <a:avLst/>
          </a:prstGeom>
          <a:noFill/>
          <a:ln w="9525" algn="ctr">
            <a:noFill/>
            <a:miter lim="800000"/>
            <a:headEnd/>
            <a:tailEnd/>
          </a:ln>
          <a:effectLst/>
        </p:spPr>
        <p:txBody>
          <a:bodyPr>
            <a:spAutoFit/>
          </a:bodyPr>
          <a:lstStyle/>
          <a:p>
            <a:pPr marL="261938" indent="-261938" algn="l">
              <a:spcBef>
                <a:spcPct val="50000"/>
              </a:spcBef>
              <a:buFontTx/>
              <a:buChar char="•"/>
            </a:pPr>
            <a:r>
              <a:rPr lang="es-ES" b="1" dirty="0" err="1"/>
              <a:t>Hundibilidad</a:t>
            </a:r>
            <a:r>
              <a:rPr lang="es-ES" b="1" dirty="0"/>
              <a:t> (asegurar la propagación del hundimiento en altura)</a:t>
            </a:r>
          </a:p>
          <a:p>
            <a:pPr marL="261938" indent="-261938" algn="l">
              <a:spcBef>
                <a:spcPct val="50000"/>
              </a:spcBef>
              <a:buFontTx/>
              <a:buChar char="•"/>
            </a:pPr>
            <a:r>
              <a:rPr lang="es-ES" b="1" dirty="0"/>
              <a:t>Fragmentación</a:t>
            </a:r>
          </a:p>
          <a:p>
            <a:pPr marL="261938" indent="-261938" algn="l">
              <a:spcBef>
                <a:spcPct val="50000"/>
              </a:spcBef>
              <a:buFontTx/>
              <a:buChar char="•"/>
            </a:pPr>
            <a:r>
              <a:rPr lang="es-ES" b="1" dirty="0"/>
              <a:t>Subsidencia</a:t>
            </a:r>
          </a:p>
          <a:p>
            <a:pPr marL="261938" indent="-261938" algn="l">
              <a:spcBef>
                <a:spcPct val="50000"/>
              </a:spcBef>
              <a:buFontTx/>
              <a:buChar char="•"/>
            </a:pPr>
            <a:r>
              <a:rPr lang="es-ES" b="1" dirty="0"/>
              <a:t>Sismicidad (roca dura)</a:t>
            </a:r>
          </a:p>
          <a:p>
            <a:pPr marL="261938" indent="-261938" algn="l">
              <a:spcBef>
                <a:spcPct val="50000"/>
              </a:spcBef>
              <a:buFontTx/>
              <a:buChar char="•"/>
            </a:pPr>
            <a:r>
              <a:rPr lang="es-ES" b="1" dirty="0"/>
              <a:t>Colgaduras</a:t>
            </a:r>
          </a:p>
          <a:p>
            <a:pPr marL="261938" indent="-261938" algn="l">
              <a:spcBef>
                <a:spcPct val="50000"/>
              </a:spcBef>
              <a:buFontTx/>
              <a:buChar char="•"/>
            </a:pPr>
            <a:r>
              <a:rPr lang="es-ES" b="1" dirty="0"/>
              <a:t>Métodos de inducción</a:t>
            </a:r>
          </a:p>
        </p:txBody>
      </p:sp>
      <p:sp>
        <p:nvSpPr>
          <p:cNvPr id="103435" name="Text Box 11"/>
          <p:cNvSpPr txBox="1">
            <a:spLocks noChangeArrowheads="1"/>
          </p:cNvSpPr>
          <p:nvPr/>
        </p:nvSpPr>
        <p:spPr bwMode="auto">
          <a:xfrm>
            <a:off x="4284663" y="3800475"/>
            <a:ext cx="3671887" cy="630942"/>
          </a:xfrm>
          <a:prstGeom prst="rect">
            <a:avLst/>
          </a:prstGeom>
          <a:noFill/>
          <a:ln w="9525">
            <a:noFill/>
            <a:miter lim="800000"/>
            <a:headEnd/>
            <a:tailEnd/>
          </a:ln>
          <a:effectLst/>
        </p:spPr>
        <p:txBody>
          <a:bodyPr>
            <a:spAutoFit/>
          </a:bodyPr>
          <a:lstStyle/>
          <a:p>
            <a:pPr marL="261938" indent="-261938" algn="l">
              <a:spcBef>
                <a:spcPct val="50000"/>
              </a:spcBef>
              <a:buFontTx/>
              <a:buChar char="•"/>
            </a:pPr>
            <a:r>
              <a:rPr lang="es-ES" b="1" dirty="0"/>
              <a:t>Asegurar la socavación basal</a:t>
            </a:r>
          </a:p>
          <a:p>
            <a:pPr marL="261938" indent="-261938" algn="l">
              <a:spcBef>
                <a:spcPct val="50000"/>
              </a:spcBef>
              <a:buFontTx/>
              <a:buChar char="•"/>
            </a:pPr>
            <a:r>
              <a:rPr lang="es-ES" b="1" dirty="0"/>
              <a:t>Estabilidad del nivel</a:t>
            </a:r>
          </a:p>
        </p:txBody>
      </p:sp>
      <p:sp>
        <p:nvSpPr>
          <p:cNvPr id="103436" name="Text Box 12"/>
          <p:cNvSpPr txBox="1">
            <a:spLocks noChangeArrowheads="1"/>
          </p:cNvSpPr>
          <p:nvPr/>
        </p:nvSpPr>
        <p:spPr bwMode="auto">
          <a:xfrm>
            <a:off x="4284663" y="4875213"/>
            <a:ext cx="3959225" cy="1492716"/>
          </a:xfrm>
          <a:prstGeom prst="rect">
            <a:avLst/>
          </a:prstGeom>
          <a:noFill/>
          <a:ln w="9525">
            <a:noFill/>
            <a:miter lim="800000"/>
            <a:headEnd/>
            <a:tailEnd/>
          </a:ln>
          <a:effectLst/>
        </p:spPr>
        <p:txBody>
          <a:bodyPr>
            <a:spAutoFit/>
          </a:bodyPr>
          <a:lstStyle/>
          <a:p>
            <a:pPr marL="261938" indent="-261938" algn="l">
              <a:spcBef>
                <a:spcPct val="50000"/>
              </a:spcBef>
              <a:buFontTx/>
              <a:buChar char="•"/>
            </a:pPr>
            <a:r>
              <a:rPr lang="es-ES" b="1" dirty="0"/>
              <a:t>Flujo gravitacional</a:t>
            </a:r>
          </a:p>
          <a:p>
            <a:pPr marL="261938" indent="-261938" algn="l">
              <a:spcBef>
                <a:spcPct val="50000"/>
              </a:spcBef>
              <a:buFontTx/>
              <a:buChar char="•"/>
            </a:pPr>
            <a:r>
              <a:rPr lang="es-ES" b="1" dirty="0"/>
              <a:t>Diseños ad-hoc para la granulometría mineral</a:t>
            </a:r>
          </a:p>
          <a:p>
            <a:pPr marL="261938" indent="-261938" algn="l">
              <a:spcBef>
                <a:spcPct val="50000"/>
              </a:spcBef>
              <a:buFontTx/>
              <a:buChar char="•"/>
            </a:pPr>
            <a:r>
              <a:rPr lang="es-ES" b="1" dirty="0"/>
              <a:t>Estabilidad del nivel</a:t>
            </a:r>
          </a:p>
          <a:p>
            <a:pPr marL="261938" indent="-261938" algn="l">
              <a:spcBef>
                <a:spcPct val="50000"/>
              </a:spcBef>
              <a:buFontTx/>
              <a:buChar char="•"/>
            </a:pPr>
            <a:r>
              <a:rPr lang="es-ES" b="1" dirty="0"/>
              <a:t>Manejo de materiales</a:t>
            </a:r>
          </a:p>
        </p:txBody>
      </p:sp>
      <p:sp>
        <p:nvSpPr>
          <p:cNvPr id="103437" name="Line 13"/>
          <p:cNvSpPr>
            <a:spLocks noChangeShapeType="1"/>
          </p:cNvSpPr>
          <p:nvPr/>
        </p:nvSpPr>
        <p:spPr bwMode="auto">
          <a:xfrm>
            <a:off x="107950" y="4724400"/>
            <a:ext cx="8640763" cy="0"/>
          </a:xfrm>
          <a:prstGeom prst="line">
            <a:avLst/>
          </a:prstGeom>
          <a:noFill/>
          <a:ln w="38100">
            <a:solidFill>
              <a:schemeClr val="accent6">
                <a:lumMod val="75000"/>
              </a:schemeClr>
            </a:solidFill>
            <a:round/>
            <a:headEnd/>
            <a:tailEnd/>
          </a:ln>
          <a:effectLst/>
        </p:spPr>
        <p:txBody>
          <a:bodyPr/>
          <a:lstStyle/>
          <a:p>
            <a:endParaRPr lang="es-CL"/>
          </a:p>
        </p:txBody>
      </p:sp>
      <p:sp>
        <p:nvSpPr>
          <p:cNvPr id="103438" name="Text Box 14"/>
          <p:cNvSpPr txBox="1">
            <a:spLocks noChangeArrowheads="1"/>
          </p:cNvSpPr>
          <p:nvPr/>
        </p:nvSpPr>
        <p:spPr bwMode="auto">
          <a:xfrm>
            <a:off x="914400" y="188913"/>
            <a:ext cx="4679950" cy="457200"/>
          </a:xfrm>
          <a:prstGeom prst="rect">
            <a:avLst/>
          </a:prstGeom>
          <a:noFill/>
          <a:ln w="9525">
            <a:noFill/>
            <a:miter lim="800000"/>
            <a:headEnd/>
            <a:tailEnd/>
          </a:ln>
          <a:effectLst/>
        </p:spPr>
        <p:txBody>
          <a:bodyPr>
            <a:spAutoFit/>
          </a:bodyPr>
          <a:lstStyle/>
          <a:p>
            <a:pPr algn="ctr">
              <a:spcBef>
                <a:spcPct val="50000"/>
              </a:spcBef>
            </a:pPr>
            <a:r>
              <a:rPr lang="es-ES" sz="2400" b="1" dirty="0"/>
              <a:t>Conceptualización del BC/PC</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Text Box 2"/>
          <p:cNvSpPr txBox="1">
            <a:spLocks noChangeArrowheads="1"/>
          </p:cNvSpPr>
          <p:nvPr/>
        </p:nvSpPr>
        <p:spPr bwMode="auto">
          <a:xfrm>
            <a:off x="1371600" y="0"/>
            <a:ext cx="6408738" cy="566738"/>
          </a:xfrm>
          <a:prstGeom prst="rect">
            <a:avLst/>
          </a:prstGeom>
          <a:noFill/>
          <a:ln w="9525">
            <a:noFill/>
            <a:miter lim="800000"/>
            <a:headEnd/>
            <a:tailEnd/>
          </a:ln>
          <a:effectLst/>
        </p:spPr>
        <p:txBody>
          <a:bodyPr lIns="0" tIns="0" rIns="0" bIns="0" anchor="ctr"/>
          <a:lstStyle/>
          <a:p>
            <a:pPr algn="ctr" defTabSz="452438" eaLnBrk="0" hangingPunct="0">
              <a:spcBef>
                <a:spcPct val="0"/>
              </a:spcBef>
              <a:buClr>
                <a:srgbClr val="FFFF00"/>
              </a:buClr>
              <a:buSzPct val="90000"/>
              <a:buFont typeface="Monotype Sorts" charset="2"/>
              <a:buNone/>
            </a:pPr>
            <a:r>
              <a:rPr lang="es-ES_tradnl" sz="2000" b="1" dirty="0"/>
              <a:t>CONDICIONES  DE INICIO DE CAVING</a:t>
            </a:r>
            <a:endParaRPr lang="es-ES_tradnl" sz="3600" b="1" dirty="0">
              <a:latin typeface="Times New Roman" pitchFamily="18" charset="0"/>
            </a:endParaRPr>
          </a:p>
        </p:txBody>
      </p:sp>
      <p:grpSp>
        <p:nvGrpSpPr>
          <p:cNvPr id="2" name="Group 3"/>
          <p:cNvGrpSpPr>
            <a:grpSpLocks/>
          </p:cNvGrpSpPr>
          <p:nvPr/>
        </p:nvGrpSpPr>
        <p:grpSpPr bwMode="auto">
          <a:xfrm>
            <a:off x="219075" y="635000"/>
            <a:ext cx="4589463" cy="2362200"/>
            <a:chOff x="192" y="576"/>
            <a:chExt cx="2891" cy="1488"/>
          </a:xfrm>
        </p:grpSpPr>
        <p:sp>
          <p:nvSpPr>
            <p:cNvPr id="1155076" name="Freeform 4"/>
            <p:cNvSpPr>
              <a:spLocks/>
            </p:cNvSpPr>
            <p:nvPr/>
          </p:nvSpPr>
          <p:spPr bwMode="auto">
            <a:xfrm>
              <a:off x="224" y="576"/>
              <a:ext cx="2859" cy="1488"/>
            </a:xfrm>
            <a:custGeom>
              <a:avLst/>
              <a:gdLst/>
              <a:ahLst/>
              <a:cxnLst>
                <a:cxn ang="0">
                  <a:pos x="618" y="0"/>
                </a:cxn>
                <a:cxn ang="0">
                  <a:pos x="0" y="0"/>
                </a:cxn>
                <a:cxn ang="0">
                  <a:pos x="0" y="1535"/>
                </a:cxn>
                <a:cxn ang="0">
                  <a:pos x="2712" y="1535"/>
                </a:cxn>
                <a:cxn ang="0">
                  <a:pos x="2712" y="0"/>
                </a:cxn>
                <a:cxn ang="0">
                  <a:pos x="2176" y="0"/>
                </a:cxn>
                <a:cxn ang="0">
                  <a:pos x="2176" y="0"/>
                </a:cxn>
                <a:cxn ang="0">
                  <a:pos x="618" y="0"/>
                </a:cxn>
                <a:cxn ang="0">
                  <a:pos x="618" y="0"/>
                </a:cxn>
              </a:cxnLst>
              <a:rect l="0" t="0" r="r" b="b"/>
              <a:pathLst>
                <a:path w="2713" h="1536">
                  <a:moveTo>
                    <a:pt x="618" y="0"/>
                  </a:moveTo>
                  <a:lnTo>
                    <a:pt x="0" y="0"/>
                  </a:lnTo>
                  <a:lnTo>
                    <a:pt x="0" y="1535"/>
                  </a:lnTo>
                  <a:lnTo>
                    <a:pt x="2712" y="1535"/>
                  </a:lnTo>
                  <a:lnTo>
                    <a:pt x="2712" y="0"/>
                  </a:lnTo>
                  <a:lnTo>
                    <a:pt x="2176" y="0"/>
                  </a:lnTo>
                  <a:lnTo>
                    <a:pt x="2176" y="0"/>
                  </a:lnTo>
                  <a:lnTo>
                    <a:pt x="618" y="0"/>
                  </a:lnTo>
                  <a:lnTo>
                    <a:pt x="618" y="0"/>
                  </a:lnTo>
                </a:path>
              </a:pathLst>
            </a:custGeom>
            <a:solidFill>
              <a:srgbClr val="FFFFD0"/>
            </a:solidFill>
            <a:ln w="63341" cap="flat" cmpd="sng">
              <a:solidFill>
                <a:srgbClr val="008250"/>
              </a:solidFill>
              <a:prstDash val="solid"/>
              <a:round/>
              <a:headEnd type="none" w="med" len="med"/>
              <a:tailEnd type="none" w="med" len="med"/>
            </a:ln>
            <a:effectLst/>
          </p:spPr>
          <p:txBody>
            <a:bodyPr lIns="0" tIns="0" rIns="0" bIns="0" anchor="b"/>
            <a:lstStyle/>
            <a:p>
              <a:endParaRPr lang="es-CL"/>
            </a:p>
          </p:txBody>
        </p:sp>
        <p:sp>
          <p:nvSpPr>
            <p:cNvPr id="1155077" name="Line 5"/>
            <p:cNvSpPr>
              <a:spLocks noChangeShapeType="1"/>
            </p:cNvSpPr>
            <p:nvPr/>
          </p:nvSpPr>
          <p:spPr bwMode="auto">
            <a:xfrm>
              <a:off x="192" y="952"/>
              <a:ext cx="2830" cy="0"/>
            </a:xfrm>
            <a:prstGeom prst="line">
              <a:avLst/>
            </a:prstGeom>
            <a:noFill/>
            <a:ln w="18930">
              <a:solidFill>
                <a:srgbClr val="000040"/>
              </a:solidFill>
              <a:prstDash val="dash"/>
              <a:round/>
              <a:headEnd/>
              <a:tailEnd/>
            </a:ln>
            <a:effectLst/>
          </p:spPr>
          <p:txBody>
            <a:bodyPr lIns="0" tIns="0" rIns="0" bIns="0" anchor="b"/>
            <a:lstStyle/>
            <a:p>
              <a:endParaRPr lang="es-CL"/>
            </a:p>
          </p:txBody>
        </p:sp>
        <p:sp>
          <p:nvSpPr>
            <p:cNvPr id="1155078" name="Line 6"/>
            <p:cNvSpPr>
              <a:spLocks noChangeShapeType="1"/>
            </p:cNvSpPr>
            <p:nvPr/>
          </p:nvSpPr>
          <p:spPr bwMode="auto">
            <a:xfrm>
              <a:off x="246" y="1886"/>
              <a:ext cx="2830" cy="0"/>
            </a:xfrm>
            <a:prstGeom prst="line">
              <a:avLst/>
            </a:prstGeom>
            <a:noFill/>
            <a:ln w="18930">
              <a:solidFill>
                <a:srgbClr val="000040"/>
              </a:solidFill>
              <a:round/>
              <a:headEnd/>
              <a:tailEnd/>
            </a:ln>
            <a:effectLst/>
          </p:spPr>
          <p:txBody>
            <a:bodyPr lIns="0" tIns="0" rIns="0" bIns="0" anchor="b"/>
            <a:lstStyle/>
            <a:p>
              <a:endParaRPr lang="es-CL"/>
            </a:p>
          </p:txBody>
        </p:sp>
        <p:sp>
          <p:nvSpPr>
            <p:cNvPr id="1155079" name="Text Box 7"/>
            <p:cNvSpPr txBox="1">
              <a:spLocks noChangeArrowheads="1"/>
            </p:cNvSpPr>
            <p:nvPr/>
          </p:nvSpPr>
          <p:spPr bwMode="auto">
            <a:xfrm>
              <a:off x="2121" y="1756"/>
              <a:ext cx="244" cy="101"/>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1100">
                  <a:solidFill>
                    <a:srgbClr val="FF0000"/>
                  </a:solidFill>
                  <a:latin typeface="Times New Roman" pitchFamily="18" charset="0"/>
                </a:rPr>
                <a:t>UCL.</a:t>
              </a:r>
              <a:endParaRPr lang="es-ES_tradnl" sz="2400" b="0">
                <a:latin typeface="Times New Roman" pitchFamily="18" charset="0"/>
              </a:endParaRPr>
            </a:p>
          </p:txBody>
        </p:sp>
        <p:sp>
          <p:nvSpPr>
            <p:cNvPr id="1155080" name="Text Box 8"/>
            <p:cNvSpPr txBox="1">
              <a:spLocks noChangeArrowheads="1"/>
            </p:cNvSpPr>
            <p:nvPr/>
          </p:nvSpPr>
          <p:spPr bwMode="auto">
            <a:xfrm>
              <a:off x="2124" y="1390"/>
              <a:ext cx="932" cy="183"/>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  DE  DESPLOME</a:t>
              </a:r>
              <a:endParaRPr lang="es-ES_tradnl" sz="2400" b="0">
                <a:latin typeface="Times New Roman" pitchFamily="18" charset="0"/>
              </a:endParaRPr>
            </a:p>
          </p:txBody>
        </p:sp>
        <p:sp>
          <p:nvSpPr>
            <p:cNvPr id="1155081" name="Text Box 9"/>
            <p:cNvSpPr txBox="1">
              <a:spLocks noChangeArrowheads="1"/>
            </p:cNvSpPr>
            <p:nvPr/>
          </p:nvSpPr>
          <p:spPr bwMode="auto">
            <a:xfrm>
              <a:off x="2417" y="1103"/>
              <a:ext cx="389" cy="189"/>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a:t>
              </a:r>
            </a:p>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ACTIVO</a:t>
              </a:r>
              <a:endParaRPr lang="es-ES_tradnl" sz="2400" b="0">
                <a:latin typeface="Times New Roman" pitchFamily="18" charset="0"/>
              </a:endParaRPr>
            </a:p>
          </p:txBody>
        </p:sp>
        <p:sp>
          <p:nvSpPr>
            <p:cNvPr id="1155082" name="Text Box 10"/>
            <p:cNvSpPr txBox="1">
              <a:spLocks noChangeArrowheads="1"/>
            </p:cNvSpPr>
            <p:nvPr/>
          </p:nvSpPr>
          <p:spPr bwMode="auto">
            <a:xfrm>
              <a:off x="912" y="1869"/>
              <a:ext cx="1344" cy="194"/>
            </a:xfrm>
            <a:prstGeom prst="rect">
              <a:avLst/>
            </a:prstGeom>
            <a:noFill/>
            <a:ln w="9525">
              <a:noFill/>
              <a:miter lim="800000"/>
              <a:headEnd/>
              <a:tailEnd/>
            </a:ln>
            <a:effectLst/>
          </p:spPr>
          <p:txBody>
            <a:bodyPr lIns="0" tIns="0" rIns="0" bIns="0" anchor="b"/>
            <a:lstStyle/>
            <a:p>
              <a:pPr algn="ctr" defTabSz="452438" eaLnBrk="0" hangingPunct="0">
                <a:spcBef>
                  <a:spcPct val="0"/>
                </a:spcBef>
                <a:buClr>
                  <a:srgbClr val="FFFFFF"/>
                </a:buClr>
                <a:buSzPct val="90000"/>
                <a:buFont typeface="Monotype Sorts" charset="2"/>
                <a:buNone/>
              </a:pPr>
              <a:r>
                <a:rPr lang="es-ES_tradnl" sz="1900">
                  <a:solidFill>
                    <a:srgbClr val="0000FF"/>
                  </a:solidFill>
                  <a:latin typeface="Perpetua" pitchFamily="18" charset="0"/>
                </a:rPr>
                <a:t>CAVING VIRGEN</a:t>
              </a:r>
              <a:endParaRPr lang="es-ES_tradnl" sz="2400" b="0">
                <a:latin typeface="Times New Roman" pitchFamily="18" charset="0"/>
              </a:endParaRPr>
            </a:p>
          </p:txBody>
        </p:sp>
        <p:sp>
          <p:nvSpPr>
            <p:cNvPr id="1155083" name="Freeform 11"/>
            <p:cNvSpPr>
              <a:spLocks/>
            </p:cNvSpPr>
            <p:nvPr/>
          </p:nvSpPr>
          <p:spPr bwMode="auto">
            <a:xfrm>
              <a:off x="493" y="1050"/>
              <a:ext cx="1743" cy="730"/>
            </a:xfrm>
            <a:custGeom>
              <a:avLst/>
              <a:gdLst/>
              <a:ahLst/>
              <a:cxnLst>
                <a:cxn ang="0">
                  <a:pos x="0" y="0"/>
                </a:cxn>
                <a:cxn ang="0">
                  <a:pos x="1652" y="0"/>
                </a:cxn>
                <a:cxn ang="0">
                  <a:pos x="1271" y="749"/>
                </a:cxn>
                <a:cxn ang="0">
                  <a:pos x="809" y="750"/>
                </a:cxn>
                <a:cxn ang="0">
                  <a:pos x="379" y="753"/>
                </a:cxn>
                <a:cxn ang="0">
                  <a:pos x="0" y="0"/>
                </a:cxn>
                <a:cxn ang="0">
                  <a:pos x="0" y="0"/>
                </a:cxn>
              </a:cxnLst>
              <a:rect l="0" t="0" r="r" b="b"/>
              <a:pathLst>
                <a:path w="1653" h="754">
                  <a:moveTo>
                    <a:pt x="0" y="0"/>
                  </a:moveTo>
                  <a:lnTo>
                    <a:pt x="1652" y="0"/>
                  </a:lnTo>
                  <a:lnTo>
                    <a:pt x="1271" y="749"/>
                  </a:lnTo>
                  <a:lnTo>
                    <a:pt x="809" y="750"/>
                  </a:lnTo>
                  <a:lnTo>
                    <a:pt x="379" y="753"/>
                  </a:lnTo>
                  <a:lnTo>
                    <a:pt x="0" y="0"/>
                  </a:lnTo>
                  <a:lnTo>
                    <a:pt x="0" y="0"/>
                  </a:lnTo>
                </a:path>
              </a:pathLst>
            </a:custGeom>
            <a:solidFill>
              <a:srgbClr val="FF0000"/>
            </a:solidFill>
            <a:ln w="31353" cap="flat" cmpd="sng">
              <a:solidFill>
                <a:srgbClr val="FF0000"/>
              </a:solidFill>
              <a:prstDash val="solid"/>
              <a:round/>
              <a:headEnd type="none" w="med" len="med"/>
              <a:tailEnd type="none" w="med" len="med"/>
            </a:ln>
            <a:effectLst/>
          </p:spPr>
          <p:txBody>
            <a:bodyPr lIns="0" tIns="0" rIns="0" bIns="0" anchor="b"/>
            <a:lstStyle/>
            <a:p>
              <a:endParaRPr lang="es-CL"/>
            </a:p>
          </p:txBody>
        </p:sp>
        <p:sp>
          <p:nvSpPr>
            <p:cNvPr id="1155084" name="Freeform 12"/>
            <p:cNvSpPr>
              <a:spLocks/>
            </p:cNvSpPr>
            <p:nvPr/>
          </p:nvSpPr>
          <p:spPr bwMode="auto">
            <a:xfrm>
              <a:off x="1244" y="1361"/>
              <a:ext cx="667" cy="418"/>
            </a:xfrm>
            <a:custGeom>
              <a:avLst/>
              <a:gdLst/>
              <a:ahLst/>
              <a:cxnLst>
                <a:cxn ang="0">
                  <a:pos x="45" y="409"/>
                </a:cxn>
                <a:cxn ang="0">
                  <a:pos x="45" y="378"/>
                </a:cxn>
                <a:cxn ang="0">
                  <a:pos x="25" y="347"/>
                </a:cxn>
                <a:cxn ang="0">
                  <a:pos x="13" y="324"/>
                </a:cxn>
                <a:cxn ang="0">
                  <a:pos x="13" y="285"/>
                </a:cxn>
                <a:cxn ang="0">
                  <a:pos x="49" y="263"/>
                </a:cxn>
                <a:cxn ang="0">
                  <a:pos x="80" y="238"/>
                </a:cxn>
                <a:cxn ang="0">
                  <a:pos x="96" y="206"/>
                </a:cxn>
                <a:cxn ang="0">
                  <a:pos x="106" y="174"/>
                </a:cxn>
                <a:cxn ang="0">
                  <a:pos x="107" y="145"/>
                </a:cxn>
                <a:cxn ang="0">
                  <a:pos x="111" y="111"/>
                </a:cxn>
                <a:cxn ang="0">
                  <a:pos x="133" y="83"/>
                </a:cxn>
                <a:cxn ang="0">
                  <a:pos x="170" y="58"/>
                </a:cxn>
                <a:cxn ang="0">
                  <a:pos x="203" y="37"/>
                </a:cxn>
                <a:cxn ang="0">
                  <a:pos x="239" y="24"/>
                </a:cxn>
                <a:cxn ang="0">
                  <a:pos x="275" y="12"/>
                </a:cxn>
                <a:cxn ang="0">
                  <a:pos x="302" y="11"/>
                </a:cxn>
                <a:cxn ang="0">
                  <a:pos x="326" y="12"/>
                </a:cxn>
                <a:cxn ang="0">
                  <a:pos x="346" y="9"/>
                </a:cxn>
                <a:cxn ang="0">
                  <a:pos x="372" y="4"/>
                </a:cxn>
                <a:cxn ang="0">
                  <a:pos x="388" y="2"/>
                </a:cxn>
                <a:cxn ang="0">
                  <a:pos x="403" y="0"/>
                </a:cxn>
                <a:cxn ang="0">
                  <a:pos x="425" y="4"/>
                </a:cxn>
                <a:cxn ang="0">
                  <a:pos x="442" y="4"/>
                </a:cxn>
                <a:cxn ang="0">
                  <a:pos x="456" y="4"/>
                </a:cxn>
                <a:cxn ang="0">
                  <a:pos x="483" y="9"/>
                </a:cxn>
                <a:cxn ang="0">
                  <a:pos x="521" y="11"/>
                </a:cxn>
                <a:cxn ang="0">
                  <a:pos x="549" y="21"/>
                </a:cxn>
                <a:cxn ang="0">
                  <a:pos x="593" y="36"/>
                </a:cxn>
                <a:cxn ang="0">
                  <a:pos x="607" y="56"/>
                </a:cxn>
                <a:cxn ang="0">
                  <a:pos x="609" y="73"/>
                </a:cxn>
                <a:cxn ang="0">
                  <a:pos x="611" y="84"/>
                </a:cxn>
                <a:cxn ang="0">
                  <a:pos x="616" y="99"/>
                </a:cxn>
                <a:cxn ang="0">
                  <a:pos x="609" y="114"/>
                </a:cxn>
                <a:cxn ang="0">
                  <a:pos x="607" y="124"/>
                </a:cxn>
                <a:cxn ang="0">
                  <a:pos x="605" y="137"/>
                </a:cxn>
                <a:cxn ang="0">
                  <a:pos x="599" y="150"/>
                </a:cxn>
                <a:cxn ang="0">
                  <a:pos x="605" y="160"/>
                </a:cxn>
                <a:cxn ang="0">
                  <a:pos x="609" y="167"/>
                </a:cxn>
                <a:cxn ang="0">
                  <a:pos x="611" y="185"/>
                </a:cxn>
                <a:cxn ang="0">
                  <a:pos x="616" y="209"/>
                </a:cxn>
                <a:cxn ang="0">
                  <a:pos x="624" y="226"/>
                </a:cxn>
                <a:cxn ang="0">
                  <a:pos x="624" y="245"/>
                </a:cxn>
                <a:cxn ang="0">
                  <a:pos x="628" y="258"/>
                </a:cxn>
                <a:cxn ang="0">
                  <a:pos x="631" y="269"/>
                </a:cxn>
                <a:cxn ang="0">
                  <a:pos x="628" y="290"/>
                </a:cxn>
                <a:cxn ang="0">
                  <a:pos x="622" y="303"/>
                </a:cxn>
                <a:cxn ang="0">
                  <a:pos x="619" y="327"/>
                </a:cxn>
                <a:cxn ang="0">
                  <a:pos x="611" y="346"/>
                </a:cxn>
                <a:cxn ang="0">
                  <a:pos x="602" y="402"/>
                </a:cxn>
                <a:cxn ang="0">
                  <a:pos x="581" y="425"/>
                </a:cxn>
              </a:cxnLst>
              <a:rect l="0" t="0" r="r" b="b"/>
              <a:pathLst>
                <a:path w="633" h="432">
                  <a:moveTo>
                    <a:pt x="56" y="431"/>
                  </a:moveTo>
                  <a:lnTo>
                    <a:pt x="45" y="409"/>
                  </a:lnTo>
                  <a:lnTo>
                    <a:pt x="37" y="395"/>
                  </a:lnTo>
                  <a:lnTo>
                    <a:pt x="45" y="378"/>
                  </a:lnTo>
                  <a:lnTo>
                    <a:pt x="37" y="359"/>
                  </a:lnTo>
                  <a:lnTo>
                    <a:pt x="25" y="347"/>
                  </a:lnTo>
                  <a:lnTo>
                    <a:pt x="19" y="335"/>
                  </a:lnTo>
                  <a:lnTo>
                    <a:pt x="13" y="324"/>
                  </a:lnTo>
                  <a:lnTo>
                    <a:pt x="0" y="307"/>
                  </a:lnTo>
                  <a:lnTo>
                    <a:pt x="13" y="285"/>
                  </a:lnTo>
                  <a:lnTo>
                    <a:pt x="29" y="273"/>
                  </a:lnTo>
                  <a:lnTo>
                    <a:pt x="49" y="263"/>
                  </a:lnTo>
                  <a:lnTo>
                    <a:pt x="54" y="247"/>
                  </a:lnTo>
                  <a:lnTo>
                    <a:pt x="80" y="238"/>
                  </a:lnTo>
                  <a:lnTo>
                    <a:pt x="90" y="226"/>
                  </a:lnTo>
                  <a:lnTo>
                    <a:pt x="96" y="206"/>
                  </a:lnTo>
                  <a:lnTo>
                    <a:pt x="98" y="192"/>
                  </a:lnTo>
                  <a:lnTo>
                    <a:pt x="106" y="174"/>
                  </a:lnTo>
                  <a:lnTo>
                    <a:pt x="110" y="157"/>
                  </a:lnTo>
                  <a:lnTo>
                    <a:pt x="107" y="145"/>
                  </a:lnTo>
                  <a:lnTo>
                    <a:pt x="105" y="123"/>
                  </a:lnTo>
                  <a:lnTo>
                    <a:pt x="111" y="111"/>
                  </a:lnTo>
                  <a:lnTo>
                    <a:pt x="124" y="94"/>
                  </a:lnTo>
                  <a:lnTo>
                    <a:pt x="133" y="83"/>
                  </a:lnTo>
                  <a:lnTo>
                    <a:pt x="147" y="66"/>
                  </a:lnTo>
                  <a:lnTo>
                    <a:pt x="170" y="58"/>
                  </a:lnTo>
                  <a:lnTo>
                    <a:pt x="185" y="51"/>
                  </a:lnTo>
                  <a:lnTo>
                    <a:pt x="203" y="37"/>
                  </a:lnTo>
                  <a:lnTo>
                    <a:pt x="223" y="27"/>
                  </a:lnTo>
                  <a:lnTo>
                    <a:pt x="239" y="24"/>
                  </a:lnTo>
                  <a:lnTo>
                    <a:pt x="261" y="16"/>
                  </a:lnTo>
                  <a:lnTo>
                    <a:pt x="275" y="12"/>
                  </a:lnTo>
                  <a:lnTo>
                    <a:pt x="294" y="9"/>
                  </a:lnTo>
                  <a:lnTo>
                    <a:pt x="302" y="11"/>
                  </a:lnTo>
                  <a:lnTo>
                    <a:pt x="312" y="12"/>
                  </a:lnTo>
                  <a:lnTo>
                    <a:pt x="326" y="12"/>
                  </a:lnTo>
                  <a:lnTo>
                    <a:pt x="336" y="10"/>
                  </a:lnTo>
                  <a:lnTo>
                    <a:pt x="346" y="9"/>
                  </a:lnTo>
                  <a:lnTo>
                    <a:pt x="358" y="7"/>
                  </a:lnTo>
                  <a:lnTo>
                    <a:pt x="372" y="4"/>
                  </a:lnTo>
                  <a:lnTo>
                    <a:pt x="380" y="3"/>
                  </a:lnTo>
                  <a:lnTo>
                    <a:pt x="388" y="2"/>
                  </a:lnTo>
                  <a:lnTo>
                    <a:pt x="396" y="0"/>
                  </a:lnTo>
                  <a:lnTo>
                    <a:pt x="403" y="0"/>
                  </a:lnTo>
                  <a:lnTo>
                    <a:pt x="412" y="2"/>
                  </a:lnTo>
                  <a:lnTo>
                    <a:pt x="425" y="4"/>
                  </a:lnTo>
                  <a:lnTo>
                    <a:pt x="433" y="4"/>
                  </a:lnTo>
                  <a:lnTo>
                    <a:pt x="442" y="4"/>
                  </a:lnTo>
                  <a:lnTo>
                    <a:pt x="447" y="4"/>
                  </a:lnTo>
                  <a:lnTo>
                    <a:pt x="456" y="4"/>
                  </a:lnTo>
                  <a:lnTo>
                    <a:pt x="470" y="6"/>
                  </a:lnTo>
                  <a:lnTo>
                    <a:pt x="483" y="9"/>
                  </a:lnTo>
                  <a:lnTo>
                    <a:pt x="500" y="10"/>
                  </a:lnTo>
                  <a:lnTo>
                    <a:pt x="521" y="11"/>
                  </a:lnTo>
                  <a:lnTo>
                    <a:pt x="531" y="14"/>
                  </a:lnTo>
                  <a:lnTo>
                    <a:pt x="549" y="21"/>
                  </a:lnTo>
                  <a:lnTo>
                    <a:pt x="574" y="27"/>
                  </a:lnTo>
                  <a:lnTo>
                    <a:pt x="593" y="36"/>
                  </a:lnTo>
                  <a:lnTo>
                    <a:pt x="602" y="46"/>
                  </a:lnTo>
                  <a:lnTo>
                    <a:pt x="607" y="56"/>
                  </a:lnTo>
                  <a:lnTo>
                    <a:pt x="609" y="65"/>
                  </a:lnTo>
                  <a:lnTo>
                    <a:pt x="609" y="73"/>
                  </a:lnTo>
                  <a:lnTo>
                    <a:pt x="610" y="79"/>
                  </a:lnTo>
                  <a:lnTo>
                    <a:pt x="611" y="84"/>
                  </a:lnTo>
                  <a:lnTo>
                    <a:pt x="615" y="91"/>
                  </a:lnTo>
                  <a:lnTo>
                    <a:pt x="616" y="99"/>
                  </a:lnTo>
                  <a:lnTo>
                    <a:pt x="613" y="106"/>
                  </a:lnTo>
                  <a:lnTo>
                    <a:pt x="609" y="114"/>
                  </a:lnTo>
                  <a:lnTo>
                    <a:pt x="607" y="119"/>
                  </a:lnTo>
                  <a:lnTo>
                    <a:pt x="607" y="124"/>
                  </a:lnTo>
                  <a:lnTo>
                    <a:pt x="607" y="130"/>
                  </a:lnTo>
                  <a:lnTo>
                    <a:pt x="605" y="137"/>
                  </a:lnTo>
                  <a:lnTo>
                    <a:pt x="602" y="144"/>
                  </a:lnTo>
                  <a:lnTo>
                    <a:pt x="599" y="150"/>
                  </a:lnTo>
                  <a:lnTo>
                    <a:pt x="600" y="154"/>
                  </a:lnTo>
                  <a:lnTo>
                    <a:pt x="605" y="160"/>
                  </a:lnTo>
                  <a:lnTo>
                    <a:pt x="608" y="162"/>
                  </a:lnTo>
                  <a:lnTo>
                    <a:pt x="609" y="167"/>
                  </a:lnTo>
                  <a:lnTo>
                    <a:pt x="610" y="177"/>
                  </a:lnTo>
                  <a:lnTo>
                    <a:pt x="611" y="185"/>
                  </a:lnTo>
                  <a:lnTo>
                    <a:pt x="614" y="190"/>
                  </a:lnTo>
                  <a:lnTo>
                    <a:pt x="616" y="209"/>
                  </a:lnTo>
                  <a:lnTo>
                    <a:pt x="623" y="220"/>
                  </a:lnTo>
                  <a:lnTo>
                    <a:pt x="624" y="226"/>
                  </a:lnTo>
                  <a:lnTo>
                    <a:pt x="623" y="235"/>
                  </a:lnTo>
                  <a:lnTo>
                    <a:pt x="624" y="245"/>
                  </a:lnTo>
                  <a:lnTo>
                    <a:pt x="626" y="251"/>
                  </a:lnTo>
                  <a:lnTo>
                    <a:pt x="628" y="258"/>
                  </a:lnTo>
                  <a:lnTo>
                    <a:pt x="630" y="263"/>
                  </a:lnTo>
                  <a:lnTo>
                    <a:pt x="631" y="269"/>
                  </a:lnTo>
                  <a:lnTo>
                    <a:pt x="632" y="280"/>
                  </a:lnTo>
                  <a:lnTo>
                    <a:pt x="628" y="290"/>
                  </a:lnTo>
                  <a:lnTo>
                    <a:pt x="625" y="294"/>
                  </a:lnTo>
                  <a:lnTo>
                    <a:pt x="622" y="303"/>
                  </a:lnTo>
                  <a:lnTo>
                    <a:pt x="622" y="319"/>
                  </a:lnTo>
                  <a:lnTo>
                    <a:pt x="619" y="327"/>
                  </a:lnTo>
                  <a:lnTo>
                    <a:pt x="613" y="337"/>
                  </a:lnTo>
                  <a:lnTo>
                    <a:pt x="611" y="346"/>
                  </a:lnTo>
                  <a:lnTo>
                    <a:pt x="609" y="352"/>
                  </a:lnTo>
                  <a:lnTo>
                    <a:pt x="602" y="402"/>
                  </a:lnTo>
                  <a:lnTo>
                    <a:pt x="584" y="425"/>
                  </a:lnTo>
                  <a:lnTo>
                    <a:pt x="581" y="425"/>
                  </a:lnTo>
                </a:path>
              </a:pathLst>
            </a:custGeom>
            <a:noFill/>
            <a:ln w="31353"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85" name="Freeform 13"/>
            <p:cNvSpPr>
              <a:spLocks/>
            </p:cNvSpPr>
            <p:nvPr/>
          </p:nvSpPr>
          <p:spPr bwMode="auto">
            <a:xfrm>
              <a:off x="323" y="947"/>
              <a:ext cx="2162" cy="915"/>
            </a:xfrm>
            <a:custGeom>
              <a:avLst/>
              <a:gdLst/>
              <a:ahLst/>
              <a:cxnLst>
                <a:cxn ang="0">
                  <a:pos x="0" y="0"/>
                </a:cxn>
                <a:cxn ang="0">
                  <a:pos x="2050" y="0"/>
                </a:cxn>
                <a:cxn ang="0">
                  <a:pos x="1577" y="940"/>
                </a:cxn>
                <a:cxn ang="0">
                  <a:pos x="471" y="943"/>
                </a:cxn>
                <a:cxn ang="0">
                  <a:pos x="0" y="0"/>
                </a:cxn>
                <a:cxn ang="0">
                  <a:pos x="0" y="0"/>
                </a:cxn>
              </a:cxnLst>
              <a:rect l="0" t="0" r="r" b="b"/>
              <a:pathLst>
                <a:path w="2051" h="944">
                  <a:moveTo>
                    <a:pt x="0" y="0"/>
                  </a:moveTo>
                  <a:lnTo>
                    <a:pt x="2050" y="0"/>
                  </a:lnTo>
                  <a:lnTo>
                    <a:pt x="1577" y="940"/>
                  </a:lnTo>
                  <a:lnTo>
                    <a:pt x="471" y="943"/>
                  </a:lnTo>
                  <a:lnTo>
                    <a:pt x="0" y="0"/>
                  </a:lnTo>
                  <a:lnTo>
                    <a:pt x="0" y="0"/>
                  </a:lnTo>
                </a:path>
              </a:pathLst>
            </a:custGeom>
            <a:noFill/>
            <a:ln w="31353" cap="flat">
              <a:solidFill>
                <a:srgbClr val="000040"/>
              </a:solidFill>
              <a:prstDash val="dash"/>
              <a:round/>
              <a:headEnd type="none" w="med" len="med"/>
              <a:tailEnd type="none" w="med" len="med"/>
            </a:ln>
            <a:effectLst/>
          </p:spPr>
          <p:txBody>
            <a:bodyPr lIns="0" tIns="0" rIns="0" bIns="0" anchor="b"/>
            <a:lstStyle/>
            <a:p>
              <a:endParaRPr lang="es-CL"/>
            </a:p>
          </p:txBody>
        </p:sp>
        <p:sp>
          <p:nvSpPr>
            <p:cNvPr id="1155086" name="Freeform 14"/>
            <p:cNvSpPr>
              <a:spLocks/>
            </p:cNvSpPr>
            <p:nvPr/>
          </p:nvSpPr>
          <p:spPr bwMode="auto">
            <a:xfrm>
              <a:off x="1827" y="1315"/>
              <a:ext cx="986" cy="53"/>
            </a:xfrm>
            <a:custGeom>
              <a:avLst/>
              <a:gdLst/>
              <a:ahLst/>
              <a:cxnLst>
                <a:cxn ang="0">
                  <a:pos x="935" y="0"/>
                </a:cxn>
                <a:cxn ang="0">
                  <a:pos x="286" y="1"/>
                </a:cxn>
                <a:cxn ang="0">
                  <a:pos x="0" y="54"/>
                </a:cxn>
              </a:cxnLst>
              <a:rect l="0" t="0" r="r" b="b"/>
              <a:pathLst>
                <a:path w="936" h="55">
                  <a:moveTo>
                    <a:pt x="935" y="0"/>
                  </a:moveTo>
                  <a:lnTo>
                    <a:pt x="286" y="1"/>
                  </a:lnTo>
                  <a:lnTo>
                    <a:pt x="0" y="54"/>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087" name="Freeform 15"/>
            <p:cNvSpPr>
              <a:spLocks/>
            </p:cNvSpPr>
            <p:nvPr/>
          </p:nvSpPr>
          <p:spPr bwMode="auto">
            <a:xfrm>
              <a:off x="1246" y="1361"/>
              <a:ext cx="665" cy="415"/>
            </a:xfrm>
            <a:custGeom>
              <a:avLst/>
              <a:gdLst/>
              <a:ahLst/>
              <a:cxnLst>
                <a:cxn ang="0">
                  <a:pos x="36" y="398"/>
                </a:cxn>
                <a:cxn ang="0">
                  <a:pos x="43" y="369"/>
                </a:cxn>
                <a:cxn ang="0">
                  <a:pos x="33" y="359"/>
                </a:cxn>
                <a:cxn ang="0">
                  <a:pos x="27" y="351"/>
                </a:cxn>
                <a:cxn ang="0">
                  <a:pos x="21" y="343"/>
                </a:cxn>
                <a:cxn ang="0">
                  <a:pos x="17" y="336"/>
                </a:cxn>
                <a:cxn ang="0">
                  <a:pos x="12" y="326"/>
                </a:cxn>
                <a:cxn ang="0">
                  <a:pos x="6" y="316"/>
                </a:cxn>
                <a:cxn ang="0">
                  <a:pos x="0" y="306"/>
                </a:cxn>
                <a:cxn ang="0">
                  <a:pos x="10" y="288"/>
                </a:cxn>
                <a:cxn ang="0">
                  <a:pos x="33" y="266"/>
                </a:cxn>
                <a:cxn ang="0">
                  <a:pos x="46" y="264"/>
                </a:cxn>
                <a:cxn ang="0">
                  <a:pos x="54" y="248"/>
                </a:cxn>
                <a:cxn ang="0">
                  <a:pos x="73" y="240"/>
                </a:cxn>
                <a:cxn ang="0">
                  <a:pos x="88" y="234"/>
                </a:cxn>
                <a:cxn ang="0">
                  <a:pos x="101" y="183"/>
                </a:cxn>
                <a:cxn ang="0">
                  <a:pos x="107" y="147"/>
                </a:cxn>
                <a:cxn ang="0">
                  <a:pos x="113" y="106"/>
                </a:cxn>
                <a:cxn ang="0">
                  <a:pos x="129" y="86"/>
                </a:cxn>
                <a:cxn ang="0">
                  <a:pos x="149" y="62"/>
                </a:cxn>
                <a:cxn ang="0">
                  <a:pos x="194" y="44"/>
                </a:cxn>
                <a:cxn ang="0">
                  <a:pos x="222" y="27"/>
                </a:cxn>
                <a:cxn ang="0">
                  <a:pos x="278" y="11"/>
                </a:cxn>
                <a:cxn ang="0">
                  <a:pos x="314" y="13"/>
                </a:cxn>
                <a:cxn ang="0">
                  <a:pos x="418" y="4"/>
                </a:cxn>
                <a:cxn ang="0">
                  <a:pos x="454" y="4"/>
                </a:cxn>
                <a:cxn ang="0">
                  <a:pos x="491" y="9"/>
                </a:cxn>
                <a:cxn ang="0">
                  <a:pos x="524" y="13"/>
                </a:cxn>
                <a:cxn ang="0">
                  <a:pos x="572" y="27"/>
                </a:cxn>
                <a:cxn ang="0">
                  <a:pos x="602" y="49"/>
                </a:cxn>
                <a:cxn ang="0">
                  <a:pos x="609" y="86"/>
                </a:cxn>
                <a:cxn ang="0">
                  <a:pos x="605" y="121"/>
                </a:cxn>
                <a:cxn ang="0">
                  <a:pos x="597" y="151"/>
                </a:cxn>
                <a:cxn ang="0">
                  <a:pos x="609" y="185"/>
                </a:cxn>
                <a:cxn ang="0">
                  <a:pos x="612" y="206"/>
                </a:cxn>
                <a:cxn ang="0">
                  <a:pos x="622" y="222"/>
                </a:cxn>
                <a:cxn ang="0">
                  <a:pos x="624" y="260"/>
                </a:cxn>
                <a:cxn ang="0">
                  <a:pos x="630" y="278"/>
                </a:cxn>
                <a:cxn ang="0">
                  <a:pos x="619" y="308"/>
                </a:cxn>
                <a:cxn ang="0">
                  <a:pos x="584" y="428"/>
                </a:cxn>
                <a:cxn ang="0">
                  <a:pos x="58" y="428"/>
                </a:cxn>
              </a:cxnLst>
              <a:rect l="0" t="0" r="r" b="b"/>
              <a:pathLst>
                <a:path w="631" h="429">
                  <a:moveTo>
                    <a:pt x="58" y="428"/>
                  </a:moveTo>
                  <a:lnTo>
                    <a:pt x="36" y="398"/>
                  </a:lnTo>
                  <a:lnTo>
                    <a:pt x="43" y="378"/>
                  </a:lnTo>
                  <a:lnTo>
                    <a:pt x="43" y="369"/>
                  </a:lnTo>
                  <a:lnTo>
                    <a:pt x="33" y="359"/>
                  </a:lnTo>
                  <a:lnTo>
                    <a:pt x="33" y="359"/>
                  </a:lnTo>
                  <a:lnTo>
                    <a:pt x="31" y="356"/>
                  </a:lnTo>
                  <a:lnTo>
                    <a:pt x="27" y="351"/>
                  </a:lnTo>
                  <a:lnTo>
                    <a:pt x="23" y="345"/>
                  </a:lnTo>
                  <a:lnTo>
                    <a:pt x="21" y="343"/>
                  </a:lnTo>
                  <a:lnTo>
                    <a:pt x="21" y="341"/>
                  </a:lnTo>
                  <a:lnTo>
                    <a:pt x="17" y="336"/>
                  </a:lnTo>
                  <a:lnTo>
                    <a:pt x="12" y="330"/>
                  </a:lnTo>
                  <a:lnTo>
                    <a:pt x="12" y="326"/>
                  </a:lnTo>
                  <a:lnTo>
                    <a:pt x="10" y="321"/>
                  </a:lnTo>
                  <a:lnTo>
                    <a:pt x="6" y="316"/>
                  </a:lnTo>
                  <a:lnTo>
                    <a:pt x="0" y="309"/>
                  </a:lnTo>
                  <a:lnTo>
                    <a:pt x="0" y="306"/>
                  </a:lnTo>
                  <a:lnTo>
                    <a:pt x="0" y="305"/>
                  </a:lnTo>
                  <a:lnTo>
                    <a:pt x="10" y="288"/>
                  </a:lnTo>
                  <a:lnTo>
                    <a:pt x="27" y="272"/>
                  </a:lnTo>
                  <a:lnTo>
                    <a:pt x="33" y="266"/>
                  </a:lnTo>
                  <a:lnTo>
                    <a:pt x="38" y="264"/>
                  </a:lnTo>
                  <a:lnTo>
                    <a:pt x="46" y="264"/>
                  </a:lnTo>
                  <a:lnTo>
                    <a:pt x="54" y="256"/>
                  </a:lnTo>
                  <a:lnTo>
                    <a:pt x="54" y="248"/>
                  </a:lnTo>
                  <a:lnTo>
                    <a:pt x="54" y="247"/>
                  </a:lnTo>
                  <a:lnTo>
                    <a:pt x="73" y="240"/>
                  </a:lnTo>
                  <a:lnTo>
                    <a:pt x="73" y="238"/>
                  </a:lnTo>
                  <a:lnTo>
                    <a:pt x="88" y="234"/>
                  </a:lnTo>
                  <a:lnTo>
                    <a:pt x="92" y="213"/>
                  </a:lnTo>
                  <a:lnTo>
                    <a:pt x="101" y="183"/>
                  </a:lnTo>
                  <a:lnTo>
                    <a:pt x="108" y="162"/>
                  </a:lnTo>
                  <a:lnTo>
                    <a:pt x="107" y="147"/>
                  </a:lnTo>
                  <a:lnTo>
                    <a:pt x="103" y="121"/>
                  </a:lnTo>
                  <a:lnTo>
                    <a:pt x="113" y="106"/>
                  </a:lnTo>
                  <a:lnTo>
                    <a:pt x="118" y="99"/>
                  </a:lnTo>
                  <a:lnTo>
                    <a:pt x="129" y="86"/>
                  </a:lnTo>
                  <a:lnTo>
                    <a:pt x="133" y="79"/>
                  </a:lnTo>
                  <a:lnTo>
                    <a:pt x="149" y="62"/>
                  </a:lnTo>
                  <a:lnTo>
                    <a:pt x="179" y="53"/>
                  </a:lnTo>
                  <a:lnTo>
                    <a:pt x="194" y="44"/>
                  </a:lnTo>
                  <a:lnTo>
                    <a:pt x="210" y="32"/>
                  </a:lnTo>
                  <a:lnTo>
                    <a:pt x="222" y="27"/>
                  </a:lnTo>
                  <a:lnTo>
                    <a:pt x="259" y="16"/>
                  </a:lnTo>
                  <a:lnTo>
                    <a:pt x="278" y="11"/>
                  </a:lnTo>
                  <a:lnTo>
                    <a:pt x="292" y="9"/>
                  </a:lnTo>
                  <a:lnTo>
                    <a:pt x="314" y="13"/>
                  </a:lnTo>
                  <a:lnTo>
                    <a:pt x="398" y="0"/>
                  </a:lnTo>
                  <a:lnTo>
                    <a:pt x="418" y="4"/>
                  </a:lnTo>
                  <a:lnTo>
                    <a:pt x="450" y="4"/>
                  </a:lnTo>
                  <a:lnTo>
                    <a:pt x="454" y="4"/>
                  </a:lnTo>
                  <a:lnTo>
                    <a:pt x="481" y="9"/>
                  </a:lnTo>
                  <a:lnTo>
                    <a:pt x="491" y="9"/>
                  </a:lnTo>
                  <a:lnTo>
                    <a:pt x="519" y="11"/>
                  </a:lnTo>
                  <a:lnTo>
                    <a:pt x="524" y="13"/>
                  </a:lnTo>
                  <a:lnTo>
                    <a:pt x="561" y="25"/>
                  </a:lnTo>
                  <a:lnTo>
                    <a:pt x="572" y="27"/>
                  </a:lnTo>
                  <a:lnTo>
                    <a:pt x="591" y="36"/>
                  </a:lnTo>
                  <a:lnTo>
                    <a:pt x="602" y="49"/>
                  </a:lnTo>
                  <a:lnTo>
                    <a:pt x="606" y="63"/>
                  </a:lnTo>
                  <a:lnTo>
                    <a:pt x="609" y="86"/>
                  </a:lnTo>
                  <a:lnTo>
                    <a:pt x="615" y="99"/>
                  </a:lnTo>
                  <a:lnTo>
                    <a:pt x="605" y="121"/>
                  </a:lnTo>
                  <a:lnTo>
                    <a:pt x="605" y="132"/>
                  </a:lnTo>
                  <a:lnTo>
                    <a:pt x="597" y="151"/>
                  </a:lnTo>
                  <a:lnTo>
                    <a:pt x="606" y="163"/>
                  </a:lnTo>
                  <a:lnTo>
                    <a:pt x="609" y="185"/>
                  </a:lnTo>
                  <a:lnTo>
                    <a:pt x="612" y="190"/>
                  </a:lnTo>
                  <a:lnTo>
                    <a:pt x="612" y="206"/>
                  </a:lnTo>
                  <a:lnTo>
                    <a:pt x="622" y="220"/>
                  </a:lnTo>
                  <a:lnTo>
                    <a:pt x="622" y="222"/>
                  </a:lnTo>
                  <a:lnTo>
                    <a:pt x="622" y="247"/>
                  </a:lnTo>
                  <a:lnTo>
                    <a:pt x="624" y="260"/>
                  </a:lnTo>
                  <a:lnTo>
                    <a:pt x="630" y="272"/>
                  </a:lnTo>
                  <a:lnTo>
                    <a:pt x="630" y="278"/>
                  </a:lnTo>
                  <a:lnTo>
                    <a:pt x="622" y="292"/>
                  </a:lnTo>
                  <a:lnTo>
                    <a:pt x="619" y="308"/>
                  </a:lnTo>
                  <a:lnTo>
                    <a:pt x="619" y="319"/>
                  </a:lnTo>
                  <a:lnTo>
                    <a:pt x="584" y="428"/>
                  </a:lnTo>
                  <a:lnTo>
                    <a:pt x="56" y="428"/>
                  </a:lnTo>
                  <a:lnTo>
                    <a:pt x="58" y="428"/>
                  </a:lnTo>
                  <a:lnTo>
                    <a:pt x="58" y="428"/>
                  </a:lnTo>
                </a:path>
              </a:pathLst>
            </a:custGeom>
            <a:solidFill>
              <a:srgbClr val="E0FFDF"/>
            </a:solidFill>
            <a:ln w="9525">
              <a:noFill/>
              <a:round/>
              <a:headEnd type="none" w="med" len="med"/>
              <a:tailEnd type="none" w="med" len="med"/>
            </a:ln>
            <a:effectLst/>
          </p:spPr>
          <p:txBody>
            <a:bodyPr lIns="0" tIns="0" rIns="0" bIns="0" anchor="b"/>
            <a:lstStyle/>
            <a:p>
              <a:endParaRPr lang="es-CL"/>
            </a:p>
          </p:txBody>
        </p:sp>
        <p:sp>
          <p:nvSpPr>
            <p:cNvPr id="1155088" name="Freeform 16"/>
            <p:cNvSpPr>
              <a:spLocks/>
            </p:cNvSpPr>
            <p:nvPr/>
          </p:nvSpPr>
          <p:spPr bwMode="auto">
            <a:xfrm>
              <a:off x="1303" y="1638"/>
              <a:ext cx="565" cy="139"/>
            </a:xfrm>
            <a:custGeom>
              <a:avLst/>
              <a:gdLst/>
              <a:ahLst/>
              <a:cxnLst>
                <a:cxn ang="0">
                  <a:pos x="23" y="129"/>
                </a:cxn>
                <a:cxn ang="0">
                  <a:pos x="53" y="119"/>
                </a:cxn>
                <a:cxn ang="0">
                  <a:pos x="68" y="102"/>
                </a:cxn>
                <a:cxn ang="0">
                  <a:pos x="78" y="97"/>
                </a:cxn>
                <a:cxn ang="0">
                  <a:pos x="102" y="93"/>
                </a:cxn>
                <a:cxn ang="0">
                  <a:pos x="126" y="79"/>
                </a:cxn>
                <a:cxn ang="0">
                  <a:pos x="154" y="65"/>
                </a:cxn>
                <a:cxn ang="0">
                  <a:pos x="190" y="53"/>
                </a:cxn>
                <a:cxn ang="0">
                  <a:pos x="205" y="34"/>
                </a:cxn>
                <a:cxn ang="0">
                  <a:pos x="208" y="25"/>
                </a:cxn>
                <a:cxn ang="0">
                  <a:pos x="209" y="20"/>
                </a:cxn>
                <a:cxn ang="0">
                  <a:pos x="215" y="13"/>
                </a:cxn>
                <a:cxn ang="0">
                  <a:pos x="228" y="4"/>
                </a:cxn>
                <a:cxn ang="0">
                  <a:pos x="244" y="0"/>
                </a:cxn>
                <a:cxn ang="0">
                  <a:pos x="260" y="2"/>
                </a:cxn>
                <a:cxn ang="0">
                  <a:pos x="280" y="3"/>
                </a:cxn>
                <a:cxn ang="0">
                  <a:pos x="302" y="4"/>
                </a:cxn>
                <a:cxn ang="0">
                  <a:pos x="317" y="2"/>
                </a:cxn>
                <a:cxn ang="0">
                  <a:pos x="337" y="3"/>
                </a:cxn>
                <a:cxn ang="0">
                  <a:pos x="355" y="10"/>
                </a:cxn>
                <a:cxn ang="0">
                  <a:pos x="367" y="13"/>
                </a:cxn>
                <a:cxn ang="0">
                  <a:pos x="389" y="23"/>
                </a:cxn>
                <a:cxn ang="0">
                  <a:pos x="406" y="34"/>
                </a:cxn>
                <a:cxn ang="0">
                  <a:pos x="414" y="34"/>
                </a:cxn>
                <a:cxn ang="0">
                  <a:pos x="427" y="34"/>
                </a:cxn>
                <a:cxn ang="0">
                  <a:pos x="437" y="41"/>
                </a:cxn>
                <a:cxn ang="0">
                  <a:pos x="451" y="49"/>
                </a:cxn>
                <a:cxn ang="0">
                  <a:pos x="459" y="53"/>
                </a:cxn>
                <a:cxn ang="0">
                  <a:pos x="476" y="56"/>
                </a:cxn>
                <a:cxn ang="0">
                  <a:pos x="498" y="61"/>
                </a:cxn>
                <a:cxn ang="0">
                  <a:pos x="506" y="63"/>
                </a:cxn>
                <a:cxn ang="0">
                  <a:pos x="514" y="65"/>
                </a:cxn>
                <a:cxn ang="0">
                  <a:pos x="525" y="69"/>
                </a:cxn>
                <a:cxn ang="0">
                  <a:pos x="525" y="74"/>
                </a:cxn>
                <a:cxn ang="0">
                  <a:pos x="528" y="84"/>
                </a:cxn>
                <a:cxn ang="0">
                  <a:pos x="535" y="88"/>
                </a:cxn>
                <a:cxn ang="0">
                  <a:pos x="532" y="96"/>
                </a:cxn>
                <a:cxn ang="0">
                  <a:pos x="533" y="109"/>
                </a:cxn>
                <a:cxn ang="0">
                  <a:pos x="527" y="124"/>
                </a:cxn>
                <a:cxn ang="0">
                  <a:pos x="528" y="133"/>
                </a:cxn>
                <a:cxn ang="0">
                  <a:pos x="1" y="143"/>
                </a:cxn>
                <a:cxn ang="0">
                  <a:pos x="0" y="141"/>
                </a:cxn>
              </a:cxnLst>
              <a:rect l="0" t="0" r="r" b="b"/>
              <a:pathLst>
                <a:path w="536" h="144">
                  <a:moveTo>
                    <a:pt x="0" y="141"/>
                  </a:moveTo>
                  <a:lnTo>
                    <a:pt x="23" y="129"/>
                  </a:lnTo>
                  <a:lnTo>
                    <a:pt x="42" y="123"/>
                  </a:lnTo>
                  <a:lnTo>
                    <a:pt x="53" y="119"/>
                  </a:lnTo>
                  <a:lnTo>
                    <a:pt x="58" y="110"/>
                  </a:lnTo>
                  <a:lnTo>
                    <a:pt x="68" y="102"/>
                  </a:lnTo>
                  <a:lnTo>
                    <a:pt x="70" y="97"/>
                  </a:lnTo>
                  <a:lnTo>
                    <a:pt x="78" y="97"/>
                  </a:lnTo>
                  <a:lnTo>
                    <a:pt x="90" y="97"/>
                  </a:lnTo>
                  <a:lnTo>
                    <a:pt x="102" y="93"/>
                  </a:lnTo>
                  <a:lnTo>
                    <a:pt x="114" y="88"/>
                  </a:lnTo>
                  <a:lnTo>
                    <a:pt x="126" y="79"/>
                  </a:lnTo>
                  <a:lnTo>
                    <a:pt x="139" y="75"/>
                  </a:lnTo>
                  <a:lnTo>
                    <a:pt x="154" y="65"/>
                  </a:lnTo>
                  <a:lnTo>
                    <a:pt x="163" y="61"/>
                  </a:lnTo>
                  <a:lnTo>
                    <a:pt x="190" y="53"/>
                  </a:lnTo>
                  <a:lnTo>
                    <a:pt x="200" y="41"/>
                  </a:lnTo>
                  <a:lnTo>
                    <a:pt x="205" y="34"/>
                  </a:lnTo>
                  <a:lnTo>
                    <a:pt x="209" y="28"/>
                  </a:lnTo>
                  <a:lnTo>
                    <a:pt x="208" y="25"/>
                  </a:lnTo>
                  <a:lnTo>
                    <a:pt x="209" y="23"/>
                  </a:lnTo>
                  <a:lnTo>
                    <a:pt x="209" y="20"/>
                  </a:lnTo>
                  <a:lnTo>
                    <a:pt x="212" y="17"/>
                  </a:lnTo>
                  <a:lnTo>
                    <a:pt x="215" y="13"/>
                  </a:lnTo>
                  <a:lnTo>
                    <a:pt x="222" y="11"/>
                  </a:lnTo>
                  <a:lnTo>
                    <a:pt x="228" y="4"/>
                  </a:lnTo>
                  <a:lnTo>
                    <a:pt x="236" y="2"/>
                  </a:lnTo>
                  <a:lnTo>
                    <a:pt x="244" y="0"/>
                  </a:lnTo>
                  <a:lnTo>
                    <a:pt x="251" y="0"/>
                  </a:lnTo>
                  <a:lnTo>
                    <a:pt x="260" y="2"/>
                  </a:lnTo>
                  <a:lnTo>
                    <a:pt x="269" y="2"/>
                  </a:lnTo>
                  <a:lnTo>
                    <a:pt x="280" y="3"/>
                  </a:lnTo>
                  <a:lnTo>
                    <a:pt x="294" y="4"/>
                  </a:lnTo>
                  <a:lnTo>
                    <a:pt x="302" y="4"/>
                  </a:lnTo>
                  <a:lnTo>
                    <a:pt x="311" y="3"/>
                  </a:lnTo>
                  <a:lnTo>
                    <a:pt x="317" y="2"/>
                  </a:lnTo>
                  <a:lnTo>
                    <a:pt x="332" y="2"/>
                  </a:lnTo>
                  <a:lnTo>
                    <a:pt x="337" y="3"/>
                  </a:lnTo>
                  <a:lnTo>
                    <a:pt x="343" y="8"/>
                  </a:lnTo>
                  <a:lnTo>
                    <a:pt x="355" y="10"/>
                  </a:lnTo>
                  <a:lnTo>
                    <a:pt x="364" y="13"/>
                  </a:lnTo>
                  <a:lnTo>
                    <a:pt x="367" y="13"/>
                  </a:lnTo>
                  <a:lnTo>
                    <a:pt x="384" y="15"/>
                  </a:lnTo>
                  <a:lnTo>
                    <a:pt x="389" y="23"/>
                  </a:lnTo>
                  <a:lnTo>
                    <a:pt x="395" y="28"/>
                  </a:lnTo>
                  <a:lnTo>
                    <a:pt x="406" y="34"/>
                  </a:lnTo>
                  <a:lnTo>
                    <a:pt x="406" y="34"/>
                  </a:lnTo>
                  <a:lnTo>
                    <a:pt x="414" y="34"/>
                  </a:lnTo>
                  <a:lnTo>
                    <a:pt x="425" y="34"/>
                  </a:lnTo>
                  <a:lnTo>
                    <a:pt x="427" y="34"/>
                  </a:lnTo>
                  <a:lnTo>
                    <a:pt x="433" y="38"/>
                  </a:lnTo>
                  <a:lnTo>
                    <a:pt x="437" y="41"/>
                  </a:lnTo>
                  <a:lnTo>
                    <a:pt x="441" y="45"/>
                  </a:lnTo>
                  <a:lnTo>
                    <a:pt x="451" y="49"/>
                  </a:lnTo>
                  <a:lnTo>
                    <a:pt x="456" y="51"/>
                  </a:lnTo>
                  <a:lnTo>
                    <a:pt x="459" y="53"/>
                  </a:lnTo>
                  <a:lnTo>
                    <a:pt x="476" y="56"/>
                  </a:lnTo>
                  <a:lnTo>
                    <a:pt x="476" y="56"/>
                  </a:lnTo>
                  <a:lnTo>
                    <a:pt x="491" y="60"/>
                  </a:lnTo>
                  <a:lnTo>
                    <a:pt x="498" y="61"/>
                  </a:lnTo>
                  <a:lnTo>
                    <a:pt x="502" y="63"/>
                  </a:lnTo>
                  <a:lnTo>
                    <a:pt x="506" y="63"/>
                  </a:lnTo>
                  <a:lnTo>
                    <a:pt x="512" y="63"/>
                  </a:lnTo>
                  <a:lnTo>
                    <a:pt x="514" y="65"/>
                  </a:lnTo>
                  <a:lnTo>
                    <a:pt x="521" y="66"/>
                  </a:lnTo>
                  <a:lnTo>
                    <a:pt x="525" y="69"/>
                  </a:lnTo>
                  <a:lnTo>
                    <a:pt x="525" y="71"/>
                  </a:lnTo>
                  <a:lnTo>
                    <a:pt x="525" y="74"/>
                  </a:lnTo>
                  <a:lnTo>
                    <a:pt x="525" y="79"/>
                  </a:lnTo>
                  <a:lnTo>
                    <a:pt x="528" y="84"/>
                  </a:lnTo>
                  <a:lnTo>
                    <a:pt x="532" y="85"/>
                  </a:lnTo>
                  <a:lnTo>
                    <a:pt x="535" y="88"/>
                  </a:lnTo>
                  <a:lnTo>
                    <a:pt x="533" y="92"/>
                  </a:lnTo>
                  <a:lnTo>
                    <a:pt x="532" y="96"/>
                  </a:lnTo>
                  <a:lnTo>
                    <a:pt x="532" y="101"/>
                  </a:lnTo>
                  <a:lnTo>
                    <a:pt x="533" y="109"/>
                  </a:lnTo>
                  <a:lnTo>
                    <a:pt x="532" y="116"/>
                  </a:lnTo>
                  <a:lnTo>
                    <a:pt x="527" y="124"/>
                  </a:lnTo>
                  <a:lnTo>
                    <a:pt x="527" y="128"/>
                  </a:lnTo>
                  <a:lnTo>
                    <a:pt x="528" y="133"/>
                  </a:lnTo>
                  <a:lnTo>
                    <a:pt x="525" y="142"/>
                  </a:lnTo>
                  <a:lnTo>
                    <a:pt x="1" y="143"/>
                  </a:lnTo>
                  <a:lnTo>
                    <a:pt x="0" y="141"/>
                  </a:lnTo>
                  <a:lnTo>
                    <a:pt x="0" y="141"/>
                  </a:lnTo>
                </a:path>
              </a:pathLst>
            </a:custGeom>
            <a:solidFill>
              <a:srgbClr val="C2FF91"/>
            </a:solidFill>
            <a:ln w="18930" cap="flat" cmpd="sng">
              <a:solidFill>
                <a:srgbClr val="0020C2"/>
              </a:solidFill>
              <a:prstDash val="solid"/>
              <a:round/>
              <a:headEnd type="none" w="med" len="med"/>
              <a:tailEnd type="none" w="med" len="med"/>
            </a:ln>
            <a:effectLst/>
          </p:spPr>
          <p:txBody>
            <a:bodyPr lIns="0" tIns="0" rIns="0" bIns="0" anchor="b"/>
            <a:lstStyle/>
            <a:p>
              <a:endParaRPr lang="es-CL"/>
            </a:p>
          </p:txBody>
        </p:sp>
        <p:sp>
          <p:nvSpPr>
            <p:cNvPr id="1155089" name="Freeform 17"/>
            <p:cNvSpPr>
              <a:spLocks/>
            </p:cNvSpPr>
            <p:nvPr/>
          </p:nvSpPr>
          <p:spPr bwMode="auto">
            <a:xfrm>
              <a:off x="1315" y="1641"/>
              <a:ext cx="550" cy="134"/>
            </a:xfrm>
            <a:custGeom>
              <a:avLst/>
              <a:gdLst/>
              <a:ahLst/>
              <a:cxnLst>
                <a:cxn ang="0">
                  <a:pos x="0" y="138"/>
                </a:cxn>
                <a:cxn ang="0">
                  <a:pos x="516" y="138"/>
                </a:cxn>
                <a:cxn ang="0">
                  <a:pos x="517" y="123"/>
                </a:cxn>
                <a:cxn ang="0">
                  <a:pos x="519" y="107"/>
                </a:cxn>
                <a:cxn ang="0">
                  <a:pos x="521" y="94"/>
                </a:cxn>
                <a:cxn ang="0">
                  <a:pos x="521" y="83"/>
                </a:cxn>
                <a:cxn ang="0">
                  <a:pos x="516" y="73"/>
                </a:cxn>
                <a:cxn ang="0">
                  <a:pos x="510" y="68"/>
                </a:cxn>
                <a:cxn ang="0">
                  <a:pos x="492" y="62"/>
                </a:cxn>
                <a:cxn ang="0">
                  <a:pos x="472" y="59"/>
                </a:cxn>
                <a:cxn ang="0">
                  <a:pos x="462" y="55"/>
                </a:cxn>
                <a:cxn ang="0">
                  <a:pos x="445" y="53"/>
                </a:cxn>
                <a:cxn ang="0">
                  <a:pos x="436" y="48"/>
                </a:cxn>
                <a:cxn ang="0">
                  <a:pos x="432" y="43"/>
                </a:cxn>
                <a:cxn ang="0">
                  <a:pos x="423" y="38"/>
                </a:cxn>
                <a:cxn ang="0">
                  <a:pos x="411" y="35"/>
                </a:cxn>
                <a:cxn ang="0">
                  <a:pos x="405" y="34"/>
                </a:cxn>
                <a:cxn ang="0">
                  <a:pos x="391" y="31"/>
                </a:cxn>
                <a:cxn ang="0">
                  <a:pos x="376" y="23"/>
                </a:cxn>
                <a:cxn ang="0">
                  <a:pos x="375" y="15"/>
                </a:cxn>
                <a:cxn ang="0">
                  <a:pos x="366" y="14"/>
                </a:cxn>
                <a:cxn ang="0">
                  <a:pos x="349" y="12"/>
                </a:cxn>
                <a:cxn ang="0">
                  <a:pos x="331" y="4"/>
                </a:cxn>
                <a:cxn ang="0">
                  <a:pos x="326" y="3"/>
                </a:cxn>
                <a:cxn ang="0">
                  <a:pos x="312" y="2"/>
                </a:cxn>
                <a:cxn ang="0">
                  <a:pos x="291" y="2"/>
                </a:cxn>
                <a:cxn ang="0">
                  <a:pos x="270" y="3"/>
                </a:cxn>
                <a:cxn ang="0">
                  <a:pos x="254" y="0"/>
                </a:cxn>
                <a:cxn ang="0">
                  <a:pos x="229" y="0"/>
                </a:cxn>
                <a:cxn ang="0">
                  <a:pos x="217" y="3"/>
                </a:cxn>
                <a:cxn ang="0">
                  <a:pos x="205" y="12"/>
                </a:cxn>
                <a:cxn ang="0">
                  <a:pos x="198" y="20"/>
                </a:cxn>
                <a:cxn ang="0">
                  <a:pos x="197" y="25"/>
                </a:cxn>
                <a:cxn ang="0">
                  <a:pos x="187" y="41"/>
                </a:cxn>
                <a:cxn ang="0">
                  <a:pos x="181" y="47"/>
                </a:cxn>
                <a:cxn ang="0">
                  <a:pos x="176" y="53"/>
                </a:cxn>
                <a:cxn ang="0">
                  <a:pos x="168" y="55"/>
                </a:cxn>
                <a:cxn ang="0">
                  <a:pos x="156" y="59"/>
                </a:cxn>
                <a:cxn ang="0">
                  <a:pos x="127" y="75"/>
                </a:cxn>
                <a:cxn ang="0">
                  <a:pos x="121" y="76"/>
                </a:cxn>
                <a:cxn ang="0">
                  <a:pos x="102" y="89"/>
                </a:cxn>
                <a:cxn ang="0">
                  <a:pos x="79" y="96"/>
                </a:cxn>
                <a:cxn ang="0">
                  <a:pos x="59" y="98"/>
                </a:cxn>
                <a:cxn ang="0">
                  <a:pos x="40" y="117"/>
                </a:cxn>
                <a:cxn ang="0">
                  <a:pos x="0" y="138"/>
                </a:cxn>
                <a:cxn ang="0">
                  <a:pos x="0" y="138"/>
                </a:cxn>
              </a:cxnLst>
              <a:rect l="0" t="0" r="r" b="b"/>
              <a:pathLst>
                <a:path w="522" h="139">
                  <a:moveTo>
                    <a:pt x="0" y="138"/>
                  </a:moveTo>
                  <a:lnTo>
                    <a:pt x="516" y="138"/>
                  </a:lnTo>
                  <a:lnTo>
                    <a:pt x="517" y="123"/>
                  </a:lnTo>
                  <a:lnTo>
                    <a:pt x="519" y="107"/>
                  </a:lnTo>
                  <a:lnTo>
                    <a:pt x="521" y="94"/>
                  </a:lnTo>
                  <a:lnTo>
                    <a:pt x="521" y="83"/>
                  </a:lnTo>
                  <a:lnTo>
                    <a:pt x="516" y="73"/>
                  </a:lnTo>
                  <a:lnTo>
                    <a:pt x="510" y="68"/>
                  </a:lnTo>
                  <a:lnTo>
                    <a:pt x="492" y="62"/>
                  </a:lnTo>
                  <a:lnTo>
                    <a:pt x="472" y="59"/>
                  </a:lnTo>
                  <a:lnTo>
                    <a:pt x="462" y="55"/>
                  </a:lnTo>
                  <a:lnTo>
                    <a:pt x="445" y="53"/>
                  </a:lnTo>
                  <a:lnTo>
                    <a:pt x="436" y="48"/>
                  </a:lnTo>
                  <a:lnTo>
                    <a:pt x="432" y="43"/>
                  </a:lnTo>
                  <a:lnTo>
                    <a:pt x="423" y="38"/>
                  </a:lnTo>
                  <a:lnTo>
                    <a:pt x="411" y="35"/>
                  </a:lnTo>
                  <a:lnTo>
                    <a:pt x="405" y="34"/>
                  </a:lnTo>
                  <a:lnTo>
                    <a:pt x="391" y="31"/>
                  </a:lnTo>
                  <a:lnTo>
                    <a:pt x="376" y="23"/>
                  </a:lnTo>
                  <a:lnTo>
                    <a:pt x="375" y="15"/>
                  </a:lnTo>
                  <a:lnTo>
                    <a:pt x="366" y="14"/>
                  </a:lnTo>
                  <a:lnTo>
                    <a:pt x="349" y="12"/>
                  </a:lnTo>
                  <a:lnTo>
                    <a:pt x="331" y="4"/>
                  </a:lnTo>
                  <a:lnTo>
                    <a:pt x="326" y="3"/>
                  </a:lnTo>
                  <a:lnTo>
                    <a:pt x="312" y="2"/>
                  </a:lnTo>
                  <a:lnTo>
                    <a:pt x="291" y="2"/>
                  </a:lnTo>
                  <a:lnTo>
                    <a:pt x="270" y="3"/>
                  </a:lnTo>
                  <a:lnTo>
                    <a:pt x="254" y="0"/>
                  </a:lnTo>
                  <a:lnTo>
                    <a:pt x="229" y="0"/>
                  </a:lnTo>
                  <a:lnTo>
                    <a:pt x="217" y="3"/>
                  </a:lnTo>
                  <a:lnTo>
                    <a:pt x="205" y="12"/>
                  </a:lnTo>
                  <a:lnTo>
                    <a:pt x="198" y="20"/>
                  </a:lnTo>
                  <a:lnTo>
                    <a:pt x="197" y="25"/>
                  </a:lnTo>
                  <a:lnTo>
                    <a:pt x="187" y="41"/>
                  </a:lnTo>
                  <a:lnTo>
                    <a:pt x="181" y="47"/>
                  </a:lnTo>
                  <a:lnTo>
                    <a:pt x="176" y="53"/>
                  </a:lnTo>
                  <a:lnTo>
                    <a:pt x="168" y="55"/>
                  </a:lnTo>
                  <a:lnTo>
                    <a:pt x="156" y="59"/>
                  </a:lnTo>
                  <a:lnTo>
                    <a:pt x="127" y="75"/>
                  </a:lnTo>
                  <a:lnTo>
                    <a:pt x="121" y="76"/>
                  </a:lnTo>
                  <a:lnTo>
                    <a:pt x="102" y="89"/>
                  </a:lnTo>
                  <a:lnTo>
                    <a:pt x="79" y="96"/>
                  </a:lnTo>
                  <a:lnTo>
                    <a:pt x="59" y="98"/>
                  </a:lnTo>
                  <a:lnTo>
                    <a:pt x="40" y="117"/>
                  </a:lnTo>
                  <a:lnTo>
                    <a:pt x="0" y="138"/>
                  </a:lnTo>
                  <a:lnTo>
                    <a:pt x="0" y="13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0" name="Freeform 18"/>
            <p:cNvSpPr>
              <a:spLocks/>
            </p:cNvSpPr>
            <p:nvPr/>
          </p:nvSpPr>
          <p:spPr bwMode="auto">
            <a:xfrm>
              <a:off x="1775" y="1654"/>
              <a:ext cx="36" cy="28"/>
            </a:xfrm>
            <a:custGeom>
              <a:avLst/>
              <a:gdLst/>
              <a:ahLst/>
              <a:cxnLst>
                <a:cxn ang="0">
                  <a:pos x="33" y="28"/>
                </a:cxn>
                <a:cxn ang="0">
                  <a:pos x="0" y="21"/>
                </a:cxn>
                <a:cxn ang="0">
                  <a:pos x="25" y="0"/>
                </a:cxn>
                <a:cxn ang="0">
                  <a:pos x="33" y="28"/>
                </a:cxn>
                <a:cxn ang="0">
                  <a:pos x="33" y="28"/>
                </a:cxn>
              </a:cxnLst>
              <a:rect l="0" t="0" r="r" b="b"/>
              <a:pathLst>
                <a:path w="34" h="29">
                  <a:moveTo>
                    <a:pt x="33" y="28"/>
                  </a:moveTo>
                  <a:lnTo>
                    <a:pt x="0" y="21"/>
                  </a:lnTo>
                  <a:lnTo>
                    <a:pt x="25" y="0"/>
                  </a:lnTo>
                  <a:lnTo>
                    <a:pt x="33" y="28"/>
                  </a:lnTo>
                  <a:lnTo>
                    <a:pt x="33" y="2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1" name="Freeform 19"/>
            <p:cNvSpPr>
              <a:spLocks/>
            </p:cNvSpPr>
            <p:nvPr/>
          </p:nvSpPr>
          <p:spPr bwMode="auto">
            <a:xfrm>
              <a:off x="1357" y="1754"/>
              <a:ext cx="38" cy="19"/>
            </a:xfrm>
            <a:custGeom>
              <a:avLst/>
              <a:gdLst/>
              <a:ahLst/>
              <a:cxnLst>
                <a:cxn ang="0">
                  <a:pos x="12" y="0"/>
                </a:cxn>
                <a:cxn ang="0">
                  <a:pos x="0" y="6"/>
                </a:cxn>
                <a:cxn ang="0">
                  <a:pos x="3" y="12"/>
                </a:cxn>
                <a:cxn ang="0">
                  <a:pos x="4" y="14"/>
                </a:cxn>
                <a:cxn ang="0">
                  <a:pos x="7" y="16"/>
                </a:cxn>
                <a:cxn ang="0">
                  <a:pos x="12" y="19"/>
                </a:cxn>
                <a:cxn ang="0">
                  <a:pos x="19" y="19"/>
                </a:cxn>
                <a:cxn ang="0">
                  <a:pos x="24" y="19"/>
                </a:cxn>
                <a:cxn ang="0">
                  <a:pos x="32" y="17"/>
                </a:cxn>
                <a:cxn ang="0">
                  <a:pos x="35" y="14"/>
                </a:cxn>
                <a:cxn ang="0">
                  <a:pos x="32" y="11"/>
                </a:cxn>
                <a:cxn ang="0">
                  <a:pos x="31" y="9"/>
                </a:cxn>
                <a:cxn ang="0">
                  <a:pos x="21" y="4"/>
                </a:cxn>
                <a:cxn ang="0">
                  <a:pos x="17" y="2"/>
                </a:cxn>
                <a:cxn ang="0">
                  <a:pos x="17" y="2"/>
                </a:cxn>
                <a:cxn ang="0">
                  <a:pos x="12" y="0"/>
                </a:cxn>
                <a:cxn ang="0">
                  <a:pos x="12" y="0"/>
                </a:cxn>
              </a:cxnLst>
              <a:rect l="0" t="0" r="r" b="b"/>
              <a:pathLst>
                <a:path w="36" h="20">
                  <a:moveTo>
                    <a:pt x="12" y="0"/>
                  </a:moveTo>
                  <a:lnTo>
                    <a:pt x="0" y="6"/>
                  </a:lnTo>
                  <a:lnTo>
                    <a:pt x="3" y="12"/>
                  </a:lnTo>
                  <a:lnTo>
                    <a:pt x="4" y="14"/>
                  </a:lnTo>
                  <a:lnTo>
                    <a:pt x="7" y="16"/>
                  </a:lnTo>
                  <a:lnTo>
                    <a:pt x="12" y="19"/>
                  </a:lnTo>
                  <a:lnTo>
                    <a:pt x="19" y="19"/>
                  </a:lnTo>
                  <a:lnTo>
                    <a:pt x="24" y="19"/>
                  </a:lnTo>
                  <a:lnTo>
                    <a:pt x="32" y="17"/>
                  </a:lnTo>
                  <a:lnTo>
                    <a:pt x="35" y="14"/>
                  </a:lnTo>
                  <a:lnTo>
                    <a:pt x="32" y="11"/>
                  </a:lnTo>
                  <a:lnTo>
                    <a:pt x="31" y="9"/>
                  </a:lnTo>
                  <a:lnTo>
                    <a:pt x="21" y="4"/>
                  </a:lnTo>
                  <a:lnTo>
                    <a:pt x="17" y="2"/>
                  </a:lnTo>
                  <a:lnTo>
                    <a:pt x="17" y="2"/>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2" name="Freeform 20"/>
            <p:cNvSpPr>
              <a:spLocks/>
            </p:cNvSpPr>
            <p:nvPr/>
          </p:nvSpPr>
          <p:spPr bwMode="auto">
            <a:xfrm>
              <a:off x="1384" y="1753"/>
              <a:ext cx="42" cy="17"/>
            </a:xfrm>
            <a:custGeom>
              <a:avLst/>
              <a:gdLst/>
              <a:ahLst/>
              <a:cxnLst>
                <a:cxn ang="0">
                  <a:pos x="6" y="1"/>
                </a:cxn>
                <a:cxn ang="0">
                  <a:pos x="9" y="7"/>
                </a:cxn>
                <a:cxn ang="0">
                  <a:pos x="18" y="13"/>
                </a:cxn>
                <a:cxn ang="0">
                  <a:pos x="24" y="15"/>
                </a:cxn>
                <a:cxn ang="0">
                  <a:pos x="39" y="17"/>
                </a:cxn>
                <a:cxn ang="0">
                  <a:pos x="39" y="8"/>
                </a:cxn>
                <a:cxn ang="0">
                  <a:pos x="36" y="7"/>
                </a:cxn>
                <a:cxn ang="0">
                  <a:pos x="25" y="1"/>
                </a:cxn>
                <a:cxn ang="0">
                  <a:pos x="16" y="1"/>
                </a:cxn>
                <a:cxn ang="0">
                  <a:pos x="7" y="0"/>
                </a:cxn>
                <a:cxn ang="0">
                  <a:pos x="0" y="3"/>
                </a:cxn>
                <a:cxn ang="0">
                  <a:pos x="6" y="1"/>
                </a:cxn>
                <a:cxn ang="0">
                  <a:pos x="6" y="1"/>
                </a:cxn>
              </a:cxnLst>
              <a:rect l="0" t="0" r="r" b="b"/>
              <a:pathLst>
                <a:path w="40" h="18">
                  <a:moveTo>
                    <a:pt x="6" y="1"/>
                  </a:moveTo>
                  <a:lnTo>
                    <a:pt x="9" y="7"/>
                  </a:lnTo>
                  <a:lnTo>
                    <a:pt x="18" y="13"/>
                  </a:lnTo>
                  <a:lnTo>
                    <a:pt x="24" y="15"/>
                  </a:lnTo>
                  <a:lnTo>
                    <a:pt x="39" y="17"/>
                  </a:lnTo>
                  <a:lnTo>
                    <a:pt x="39" y="8"/>
                  </a:lnTo>
                  <a:lnTo>
                    <a:pt x="36" y="7"/>
                  </a:lnTo>
                  <a:lnTo>
                    <a:pt x="25" y="1"/>
                  </a:lnTo>
                  <a:lnTo>
                    <a:pt x="16" y="1"/>
                  </a:lnTo>
                  <a:lnTo>
                    <a:pt x="7" y="0"/>
                  </a:lnTo>
                  <a:lnTo>
                    <a:pt x="0" y="3"/>
                  </a:lnTo>
                  <a:lnTo>
                    <a:pt x="6" y="1"/>
                  </a:lnTo>
                  <a:lnTo>
                    <a:pt x="6"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3" name="Freeform 21"/>
            <p:cNvSpPr>
              <a:spLocks/>
            </p:cNvSpPr>
            <p:nvPr/>
          </p:nvSpPr>
          <p:spPr bwMode="auto">
            <a:xfrm>
              <a:off x="1388" y="1739"/>
              <a:ext cx="16" cy="13"/>
            </a:xfrm>
            <a:custGeom>
              <a:avLst/>
              <a:gdLst/>
              <a:ahLst/>
              <a:cxnLst>
                <a:cxn ang="0">
                  <a:pos x="0" y="5"/>
                </a:cxn>
                <a:cxn ang="0">
                  <a:pos x="0" y="10"/>
                </a:cxn>
                <a:cxn ang="0">
                  <a:pos x="3" y="12"/>
                </a:cxn>
                <a:cxn ang="0">
                  <a:pos x="10" y="11"/>
                </a:cxn>
                <a:cxn ang="0">
                  <a:pos x="14" y="6"/>
                </a:cxn>
                <a:cxn ang="0">
                  <a:pos x="5" y="0"/>
                </a:cxn>
                <a:cxn ang="0">
                  <a:pos x="5" y="0"/>
                </a:cxn>
                <a:cxn ang="0">
                  <a:pos x="1" y="3"/>
                </a:cxn>
                <a:cxn ang="0">
                  <a:pos x="0" y="5"/>
                </a:cxn>
                <a:cxn ang="0">
                  <a:pos x="0" y="5"/>
                </a:cxn>
              </a:cxnLst>
              <a:rect l="0" t="0" r="r" b="b"/>
              <a:pathLst>
                <a:path w="15" h="13">
                  <a:moveTo>
                    <a:pt x="0" y="5"/>
                  </a:moveTo>
                  <a:lnTo>
                    <a:pt x="0" y="10"/>
                  </a:lnTo>
                  <a:lnTo>
                    <a:pt x="3" y="12"/>
                  </a:lnTo>
                  <a:lnTo>
                    <a:pt x="10" y="11"/>
                  </a:lnTo>
                  <a:lnTo>
                    <a:pt x="14" y="6"/>
                  </a:lnTo>
                  <a:lnTo>
                    <a:pt x="5" y="0"/>
                  </a:lnTo>
                  <a:lnTo>
                    <a:pt x="5" y="0"/>
                  </a:lnTo>
                  <a:lnTo>
                    <a:pt x="1" y="3"/>
                  </a:lnTo>
                  <a:lnTo>
                    <a:pt x="0" y="5"/>
                  </a:lnTo>
                  <a:lnTo>
                    <a:pt x="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4" name="Freeform 22"/>
            <p:cNvSpPr>
              <a:spLocks/>
            </p:cNvSpPr>
            <p:nvPr/>
          </p:nvSpPr>
          <p:spPr bwMode="auto">
            <a:xfrm>
              <a:off x="1410" y="1736"/>
              <a:ext cx="20" cy="14"/>
            </a:xfrm>
            <a:custGeom>
              <a:avLst/>
              <a:gdLst/>
              <a:ahLst/>
              <a:cxnLst>
                <a:cxn ang="0">
                  <a:pos x="4" y="2"/>
                </a:cxn>
                <a:cxn ang="0">
                  <a:pos x="0" y="7"/>
                </a:cxn>
                <a:cxn ang="0">
                  <a:pos x="4" y="11"/>
                </a:cxn>
                <a:cxn ang="0">
                  <a:pos x="7" y="14"/>
                </a:cxn>
                <a:cxn ang="0">
                  <a:pos x="18" y="5"/>
                </a:cxn>
                <a:cxn ang="0">
                  <a:pos x="18" y="4"/>
                </a:cxn>
                <a:cxn ang="0">
                  <a:pos x="11" y="1"/>
                </a:cxn>
                <a:cxn ang="0">
                  <a:pos x="6" y="0"/>
                </a:cxn>
                <a:cxn ang="0">
                  <a:pos x="4" y="3"/>
                </a:cxn>
                <a:cxn ang="0">
                  <a:pos x="4" y="2"/>
                </a:cxn>
                <a:cxn ang="0">
                  <a:pos x="4" y="2"/>
                </a:cxn>
              </a:cxnLst>
              <a:rect l="0" t="0" r="r" b="b"/>
              <a:pathLst>
                <a:path w="19" h="15">
                  <a:moveTo>
                    <a:pt x="4" y="2"/>
                  </a:moveTo>
                  <a:lnTo>
                    <a:pt x="0" y="7"/>
                  </a:lnTo>
                  <a:lnTo>
                    <a:pt x="4" y="11"/>
                  </a:lnTo>
                  <a:lnTo>
                    <a:pt x="7" y="14"/>
                  </a:lnTo>
                  <a:lnTo>
                    <a:pt x="18" y="5"/>
                  </a:lnTo>
                  <a:lnTo>
                    <a:pt x="18" y="4"/>
                  </a:lnTo>
                  <a:lnTo>
                    <a:pt x="11" y="1"/>
                  </a:lnTo>
                  <a:lnTo>
                    <a:pt x="6" y="0"/>
                  </a:lnTo>
                  <a:lnTo>
                    <a:pt x="4" y="3"/>
                  </a:lnTo>
                  <a:lnTo>
                    <a:pt x="4" y="2"/>
                  </a:lnTo>
                  <a:lnTo>
                    <a:pt x="4"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5" name="Freeform 23"/>
            <p:cNvSpPr>
              <a:spLocks/>
            </p:cNvSpPr>
            <p:nvPr/>
          </p:nvSpPr>
          <p:spPr bwMode="auto">
            <a:xfrm>
              <a:off x="1758" y="1724"/>
              <a:ext cx="19" cy="14"/>
            </a:xfrm>
            <a:custGeom>
              <a:avLst/>
              <a:gdLst/>
              <a:ahLst/>
              <a:cxnLst>
                <a:cxn ang="0">
                  <a:pos x="3" y="1"/>
                </a:cxn>
                <a:cxn ang="0">
                  <a:pos x="0" y="6"/>
                </a:cxn>
                <a:cxn ang="0">
                  <a:pos x="4" y="12"/>
                </a:cxn>
                <a:cxn ang="0">
                  <a:pos x="7" y="13"/>
                </a:cxn>
                <a:cxn ang="0">
                  <a:pos x="17" y="5"/>
                </a:cxn>
                <a:cxn ang="0">
                  <a:pos x="17" y="5"/>
                </a:cxn>
                <a:cxn ang="0">
                  <a:pos x="11" y="0"/>
                </a:cxn>
                <a:cxn ang="0">
                  <a:pos x="6" y="0"/>
                </a:cxn>
                <a:cxn ang="0">
                  <a:pos x="3" y="2"/>
                </a:cxn>
                <a:cxn ang="0">
                  <a:pos x="3" y="1"/>
                </a:cxn>
                <a:cxn ang="0">
                  <a:pos x="3" y="1"/>
                </a:cxn>
              </a:cxnLst>
              <a:rect l="0" t="0" r="r" b="b"/>
              <a:pathLst>
                <a:path w="18" h="14">
                  <a:moveTo>
                    <a:pt x="3" y="1"/>
                  </a:moveTo>
                  <a:lnTo>
                    <a:pt x="0" y="6"/>
                  </a:lnTo>
                  <a:lnTo>
                    <a:pt x="4" y="12"/>
                  </a:lnTo>
                  <a:lnTo>
                    <a:pt x="7" y="13"/>
                  </a:lnTo>
                  <a:lnTo>
                    <a:pt x="17" y="5"/>
                  </a:lnTo>
                  <a:lnTo>
                    <a:pt x="17" y="5"/>
                  </a:lnTo>
                  <a:lnTo>
                    <a:pt x="11" y="0"/>
                  </a:lnTo>
                  <a:lnTo>
                    <a:pt x="6" y="0"/>
                  </a:lnTo>
                  <a:lnTo>
                    <a:pt x="3" y="2"/>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6" name="Freeform 24"/>
            <p:cNvSpPr>
              <a:spLocks/>
            </p:cNvSpPr>
            <p:nvPr/>
          </p:nvSpPr>
          <p:spPr bwMode="auto">
            <a:xfrm>
              <a:off x="1437" y="1742"/>
              <a:ext cx="37" cy="27"/>
            </a:xfrm>
            <a:custGeom>
              <a:avLst/>
              <a:gdLst/>
              <a:ahLst/>
              <a:cxnLst>
                <a:cxn ang="0">
                  <a:pos x="9" y="0"/>
                </a:cxn>
                <a:cxn ang="0">
                  <a:pos x="2" y="3"/>
                </a:cxn>
                <a:cxn ang="0">
                  <a:pos x="6" y="7"/>
                </a:cxn>
                <a:cxn ang="0">
                  <a:pos x="1" y="12"/>
                </a:cxn>
                <a:cxn ang="0">
                  <a:pos x="0" y="21"/>
                </a:cxn>
                <a:cxn ang="0">
                  <a:pos x="6" y="26"/>
                </a:cxn>
                <a:cxn ang="0">
                  <a:pos x="11" y="26"/>
                </a:cxn>
                <a:cxn ang="0">
                  <a:pos x="22" y="26"/>
                </a:cxn>
                <a:cxn ang="0">
                  <a:pos x="34" y="26"/>
                </a:cxn>
                <a:cxn ang="0">
                  <a:pos x="34" y="15"/>
                </a:cxn>
                <a:cxn ang="0">
                  <a:pos x="25" y="10"/>
                </a:cxn>
                <a:cxn ang="0">
                  <a:pos x="17" y="9"/>
                </a:cxn>
                <a:cxn ang="0">
                  <a:pos x="14" y="8"/>
                </a:cxn>
                <a:cxn ang="0">
                  <a:pos x="9" y="4"/>
                </a:cxn>
                <a:cxn ang="0">
                  <a:pos x="8" y="4"/>
                </a:cxn>
                <a:cxn ang="0">
                  <a:pos x="9" y="0"/>
                </a:cxn>
                <a:cxn ang="0">
                  <a:pos x="9" y="0"/>
                </a:cxn>
              </a:cxnLst>
              <a:rect l="0" t="0" r="r" b="b"/>
              <a:pathLst>
                <a:path w="35" h="27">
                  <a:moveTo>
                    <a:pt x="9" y="0"/>
                  </a:moveTo>
                  <a:lnTo>
                    <a:pt x="2" y="3"/>
                  </a:lnTo>
                  <a:lnTo>
                    <a:pt x="6" y="7"/>
                  </a:lnTo>
                  <a:lnTo>
                    <a:pt x="1" y="12"/>
                  </a:lnTo>
                  <a:lnTo>
                    <a:pt x="0" y="21"/>
                  </a:lnTo>
                  <a:lnTo>
                    <a:pt x="6" y="26"/>
                  </a:lnTo>
                  <a:lnTo>
                    <a:pt x="11" y="26"/>
                  </a:lnTo>
                  <a:lnTo>
                    <a:pt x="22" y="26"/>
                  </a:lnTo>
                  <a:lnTo>
                    <a:pt x="34" y="26"/>
                  </a:lnTo>
                  <a:lnTo>
                    <a:pt x="34" y="15"/>
                  </a:lnTo>
                  <a:lnTo>
                    <a:pt x="25" y="10"/>
                  </a:lnTo>
                  <a:lnTo>
                    <a:pt x="17" y="9"/>
                  </a:lnTo>
                  <a:lnTo>
                    <a:pt x="14" y="8"/>
                  </a:lnTo>
                  <a:lnTo>
                    <a:pt x="9" y="4"/>
                  </a:lnTo>
                  <a:lnTo>
                    <a:pt x="8" y="4"/>
                  </a:lnTo>
                  <a:lnTo>
                    <a:pt x="9" y="0"/>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7" name="Freeform 25"/>
            <p:cNvSpPr>
              <a:spLocks/>
            </p:cNvSpPr>
            <p:nvPr/>
          </p:nvSpPr>
          <p:spPr bwMode="auto">
            <a:xfrm>
              <a:off x="1784" y="1730"/>
              <a:ext cx="38" cy="28"/>
            </a:xfrm>
            <a:custGeom>
              <a:avLst/>
              <a:gdLst/>
              <a:ahLst/>
              <a:cxnLst>
                <a:cxn ang="0">
                  <a:pos x="10" y="0"/>
                </a:cxn>
                <a:cxn ang="0">
                  <a:pos x="4" y="4"/>
                </a:cxn>
                <a:cxn ang="0">
                  <a:pos x="7" y="7"/>
                </a:cxn>
                <a:cxn ang="0">
                  <a:pos x="1" y="14"/>
                </a:cxn>
                <a:cxn ang="0">
                  <a:pos x="0" y="22"/>
                </a:cxn>
                <a:cxn ang="0">
                  <a:pos x="7" y="26"/>
                </a:cxn>
                <a:cxn ang="0">
                  <a:pos x="13" y="26"/>
                </a:cxn>
                <a:cxn ang="0">
                  <a:pos x="22" y="28"/>
                </a:cxn>
                <a:cxn ang="0">
                  <a:pos x="35" y="28"/>
                </a:cxn>
                <a:cxn ang="0">
                  <a:pos x="35" y="16"/>
                </a:cxn>
                <a:cxn ang="0">
                  <a:pos x="25" y="11"/>
                </a:cxn>
                <a:cxn ang="0">
                  <a:pos x="17" y="10"/>
                </a:cxn>
                <a:cxn ang="0">
                  <a:pos x="14" y="9"/>
                </a:cxn>
                <a:cxn ang="0">
                  <a:pos x="10" y="6"/>
                </a:cxn>
                <a:cxn ang="0">
                  <a:pos x="9" y="6"/>
                </a:cxn>
                <a:cxn ang="0">
                  <a:pos x="10" y="0"/>
                </a:cxn>
                <a:cxn ang="0">
                  <a:pos x="10" y="0"/>
                </a:cxn>
              </a:cxnLst>
              <a:rect l="0" t="0" r="r" b="b"/>
              <a:pathLst>
                <a:path w="36" h="29">
                  <a:moveTo>
                    <a:pt x="10" y="0"/>
                  </a:moveTo>
                  <a:lnTo>
                    <a:pt x="4" y="4"/>
                  </a:lnTo>
                  <a:lnTo>
                    <a:pt x="7" y="7"/>
                  </a:lnTo>
                  <a:lnTo>
                    <a:pt x="1" y="14"/>
                  </a:lnTo>
                  <a:lnTo>
                    <a:pt x="0" y="22"/>
                  </a:lnTo>
                  <a:lnTo>
                    <a:pt x="7" y="26"/>
                  </a:lnTo>
                  <a:lnTo>
                    <a:pt x="13" y="26"/>
                  </a:lnTo>
                  <a:lnTo>
                    <a:pt x="22" y="28"/>
                  </a:lnTo>
                  <a:lnTo>
                    <a:pt x="35" y="28"/>
                  </a:lnTo>
                  <a:lnTo>
                    <a:pt x="35" y="16"/>
                  </a:lnTo>
                  <a:lnTo>
                    <a:pt x="25" y="11"/>
                  </a:lnTo>
                  <a:lnTo>
                    <a:pt x="17" y="10"/>
                  </a:lnTo>
                  <a:lnTo>
                    <a:pt x="14" y="9"/>
                  </a:lnTo>
                  <a:lnTo>
                    <a:pt x="10" y="6"/>
                  </a:lnTo>
                  <a:lnTo>
                    <a:pt x="9" y="6"/>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8" name="Freeform 26"/>
            <p:cNvSpPr>
              <a:spLocks/>
            </p:cNvSpPr>
            <p:nvPr/>
          </p:nvSpPr>
          <p:spPr bwMode="auto">
            <a:xfrm>
              <a:off x="1425" y="1744"/>
              <a:ext cx="15" cy="8"/>
            </a:xfrm>
            <a:custGeom>
              <a:avLst/>
              <a:gdLst/>
              <a:ahLst/>
              <a:cxnLst>
                <a:cxn ang="0">
                  <a:pos x="0" y="0"/>
                </a:cxn>
                <a:cxn ang="0">
                  <a:pos x="0" y="1"/>
                </a:cxn>
                <a:cxn ang="0">
                  <a:pos x="7" y="2"/>
                </a:cxn>
                <a:cxn ang="0">
                  <a:pos x="12" y="5"/>
                </a:cxn>
                <a:cxn ang="0">
                  <a:pos x="13" y="7"/>
                </a:cxn>
                <a:cxn ang="0">
                  <a:pos x="13" y="7"/>
                </a:cxn>
                <a:cxn ang="0">
                  <a:pos x="0" y="0"/>
                </a:cxn>
                <a:cxn ang="0">
                  <a:pos x="0" y="0"/>
                </a:cxn>
              </a:cxnLst>
              <a:rect l="0" t="0" r="r" b="b"/>
              <a:pathLst>
                <a:path w="14" h="8">
                  <a:moveTo>
                    <a:pt x="0" y="0"/>
                  </a:moveTo>
                  <a:lnTo>
                    <a:pt x="0" y="1"/>
                  </a:lnTo>
                  <a:lnTo>
                    <a:pt x="7" y="2"/>
                  </a:lnTo>
                  <a:lnTo>
                    <a:pt x="12" y="5"/>
                  </a:lnTo>
                  <a:lnTo>
                    <a:pt x="13" y="7"/>
                  </a:lnTo>
                  <a:lnTo>
                    <a:pt x="13" y="7"/>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099" name="Freeform 27"/>
            <p:cNvSpPr>
              <a:spLocks/>
            </p:cNvSpPr>
            <p:nvPr/>
          </p:nvSpPr>
          <p:spPr bwMode="auto">
            <a:xfrm>
              <a:off x="1773" y="1732"/>
              <a:ext cx="16" cy="8"/>
            </a:xfrm>
            <a:custGeom>
              <a:avLst/>
              <a:gdLst/>
              <a:ahLst/>
              <a:cxnLst>
                <a:cxn ang="0">
                  <a:pos x="0" y="0"/>
                </a:cxn>
                <a:cxn ang="0">
                  <a:pos x="0" y="2"/>
                </a:cxn>
                <a:cxn ang="0">
                  <a:pos x="6" y="4"/>
                </a:cxn>
                <a:cxn ang="0">
                  <a:pos x="11" y="5"/>
                </a:cxn>
                <a:cxn ang="0">
                  <a:pos x="14" y="8"/>
                </a:cxn>
                <a:cxn ang="0">
                  <a:pos x="14" y="8"/>
                </a:cxn>
                <a:cxn ang="0">
                  <a:pos x="0" y="0"/>
                </a:cxn>
                <a:cxn ang="0">
                  <a:pos x="0" y="0"/>
                </a:cxn>
              </a:cxnLst>
              <a:rect l="0" t="0" r="r" b="b"/>
              <a:pathLst>
                <a:path w="15" h="9">
                  <a:moveTo>
                    <a:pt x="0" y="0"/>
                  </a:moveTo>
                  <a:lnTo>
                    <a:pt x="0" y="2"/>
                  </a:lnTo>
                  <a:lnTo>
                    <a:pt x="6" y="4"/>
                  </a:lnTo>
                  <a:lnTo>
                    <a:pt x="11" y="5"/>
                  </a:lnTo>
                  <a:lnTo>
                    <a:pt x="14" y="8"/>
                  </a:lnTo>
                  <a:lnTo>
                    <a:pt x="14" y="8"/>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0" name="Freeform 28"/>
            <p:cNvSpPr>
              <a:spLocks/>
            </p:cNvSpPr>
            <p:nvPr/>
          </p:nvSpPr>
          <p:spPr bwMode="auto">
            <a:xfrm>
              <a:off x="1418" y="1750"/>
              <a:ext cx="8" cy="11"/>
            </a:xfrm>
            <a:custGeom>
              <a:avLst/>
              <a:gdLst/>
              <a:ahLst/>
              <a:cxnLst>
                <a:cxn ang="0">
                  <a:pos x="3" y="0"/>
                </a:cxn>
                <a:cxn ang="0">
                  <a:pos x="0" y="0"/>
                </a:cxn>
                <a:cxn ang="0">
                  <a:pos x="5" y="3"/>
                </a:cxn>
                <a:cxn ang="0">
                  <a:pos x="7" y="7"/>
                </a:cxn>
                <a:cxn ang="0">
                  <a:pos x="5" y="10"/>
                </a:cxn>
                <a:cxn ang="0">
                  <a:pos x="5" y="10"/>
                </a:cxn>
                <a:cxn ang="0">
                  <a:pos x="3" y="0"/>
                </a:cxn>
                <a:cxn ang="0">
                  <a:pos x="3" y="0"/>
                </a:cxn>
              </a:cxnLst>
              <a:rect l="0" t="0" r="r" b="b"/>
              <a:pathLst>
                <a:path w="8" h="11">
                  <a:moveTo>
                    <a:pt x="3" y="0"/>
                  </a:moveTo>
                  <a:lnTo>
                    <a:pt x="0" y="0"/>
                  </a:lnTo>
                  <a:lnTo>
                    <a:pt x="5" y="3"/>
                  </a:lnTo>
                  <a:lnTo>
                    <a:pt x="7" y="7"/>
                  </a:lnTo>
                  <a:lnTo>
                    <a:pt x="5" y="10"/>
                  </a:lnTo>
                  <a:lnTo>
                    <a:pt x="5" y="10"/>
                  </a:lnTo>
                  <a:lnTo>
                    <a:pt x="3" y="0"/>
                  </a:lnTo>
                  <a:lnTo>
                    <a:pt x="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1" name="Freeform 29"/>
            <p:cNvSpPr>
              <a:spLocks/>
            </p:cNvSpPr>
            <p:nvPr/>
          </p:nvSpPr>
          <p:spPr bwMode="auto">
            <a:xfrm>
              <a:off x="1766" y="1739"/>
              <a:ext cx="8" cy="9"/>
            </a:xfrm>
            <a:custGeom>
              <a:avLst/>
              <a:gdLst/>
              <a:ahLst/>
              <a:cxnLst>
                <a:cxn ang="0">
                  <a:pos x="3" y="0"/>
                </a:cxn>
                <a:cxn ang="0">
                  <a:pos x="0" y="0"/>
                </a:cxn>
                <a:cxn ang="0">
                  <a:pos x="7" y="3"/>
                </a:cxn>
                <a:cxn ang="0">
                  <a:pos x="7" y="7"/>
                </a:cxn>
                <a:cxn ang="0">
                  <a:pos x="7" y="9"/>
                </a:cxn>
                <a:cxn ang="0">
                  <a:pos x="5" y="9"/>
                </a:cxn>
                <a:cxn ang="0">
                  <a:pos x="3" y="0"/>
                </a:cxn>
                <a:cxn ang="0">
                  <a:pos x="3" y="0"/>
                </a:cxn>
              </a:cxnLst>
              <a:rect l="0" t="0" r="r" b="b"/>
              <a:pathLst>
                <a:path w="8" h="10">
                  <a:moveTo>
                    <a:pt x="3" y="0"/>
                  </a:moveTo>
                  <a:lnTo>
                    <a:pt x="0" y="0"/>
                  </a:lnTo>
                  <a:lnTo>
                    <a:pt x="7" y="3"/>
                  </a:lnTo>
                  <a:lnTo>
                    <a:pt x="7" y="7"/>
                  </a:lnTo>
                  <a:lnTo>
                    <a:pt x="7" y="9"/>
                  </a:lnTo>
                  <a:lnTo>
                    <a:pt x="5" y="9"/>
                  </a:lnTo>
                  <a:lnTo>
                    <a:pt x="3" y="0"/>
                  </a:lnTo>
                  <a:lnTo>
                    <a:pt x="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2" name="Freeform 30"/>
            <p:cNvSpPr>
              <a:spLocks/>
            </p:cNvSpPr>
            <p:nvPr/>
          </p:nvSpPr>
          <p:spPr bwMode="auto">
            <a:xfrm>
              <a:off x="1423" y="1768"/>
              <a:ext cx="18" cy="3"/>
            </a:xfrm>
            <a:custGeom>
              <a:avLst/>
              <a:gdLst/>
              <a:ahLst/>
              <a:cxnLst>
                <a:cxn ang="0">
                  <a:pos x="0" y="0"/>
                </a:cxn>
                <a:cxn ang="0">
                  <a:pos x="6" y="3"/>
                </a:cxn>
                <a:cxn ang="0">
                  <a:pos x="13" y="2"/>
                </a:cxn>
                <a:cxn ang="0">
                  <a:pos x="14" y="0"/>
                </a:cxn>
                <a:cxn ang="0">
                  <a:pos x="15" y="0"/>
                </a:cxn>
                <a:cxn ang="0">
                  <a:pos x="16" y="0"/>
                </a:cxn>
                <a:cxn ang="0">
                  <a:pos x="0" y="0"/>
                </a:cxn>
                <a:cxn ang="0">
                  <a:pos x="0" y="0"/>
                </a:cxn>
              </a:cxnLst>
              <a:rect l="0" t="0" r="r" b="b"/>
              <a:pathLst>
                <a:path w="17" h="4">
                  <a:moveTo>
                    <a:pt x="0" y="0"/>
                  </a:moveTo>
                  <a:lnTo>
                    <a:pt x="6" y="3"/>
                  </a:lnTo>
                  <a:lnTo>
                    <a:pt x="13" y="2"/>
                  </a:lnTo>
                  <a:lnTo>
                    <a:pt x="14" y="0"/>
                  </a:lnTo>
                  <a:lnTo>
                    <a:pt x="15" y="0"/>
                  </a:lnTo>
                  <a:lnTo>
                    <a:pt x="16" y="0"/>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3" name="Freeform 31"/>
            <p:cNvSpPr>
              <a:spLocks/>
            </p:cNvSpPr>
            <p:nvPr/>
          </p:nvSpPr>
          <p:spPr bwMode="auto">
            <a:xfrm>
              <a:off x="1773" y="1755"/>
              <a:ext cx="19" cy="6"/>
            </a:xfrm>
            <a:custGeom>
              <a:avLst/>
              <a:gdLst/>
              <a:ahLst/>
              <a:cxnLst>
                <a:cxn ang="0">
                  <a:pos x="0" y="2"/>
                </a:cxn>
                <a:cxn ang="0">
                  <a:pos x="4" y="5"/>
                </a:cxn>
                <a:cxn ang="0">
                  <a:pos x="10" y="3"/>
                </a:cxn>
                <a:cxn ang="0">
                  <a:pos x="11" y="2"/>
                </a:cxn>
                <a:cxn ang="0">
                  <a:pos x="14" y="0"/>
                </a:cxn>
                <a:cxn ang="0">
                  <a:pos x="17" y="0"/>
                </a:cxn>
                <a:cxn ang="0">
                  <a:pos x="0" y="2"/>
                </a:cxn>
                <a:cxn ang="0">
                  <a:pos x="0" y="2"/>
                </a:cxn>
              </a:cxnLst>
              <a:rect l="0" t="0" r="r" b="b"/>
              <a:pathLst>
                <a:path w="18" h="6">
                  <a:moveTo>
                    <a:pt x="0" y="2"/>
                  </a:moveTo>
                  <a:lnTo>
                    <a:pt x="4" y="5"/>
                  </a:lnTo>
                  <a:lnTo>
                    <a:pt x="10" y="3"/>
                  </a:lnTo>
                  <a:lnTo>
                    <a:pt x="11" y="2"/>
                  </a:lnTo>
                  <a:lnTo>
                    <a:pt x="14" y="0"/>
                  </a:lnTo>
                  <a:lnTo>
                    <a:pt x="17" y="0"/>
                  </a:lnTo>
                  <a:lnTo>
                    <a:pt x="0" y="2"/>
                  </a:lnTo>
                  <a:lnTo>
                    <a:pt x="0"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4" name="Freeform 32"/>
            <p:cNvSpPr>
              <a:spLocks/>
            </p:cNvSpPr>
            <p:nvPr/>
          </p:nvSpPr>
          <p:spPr bwMode="auto">
            <a:xfrm>
              <a:off x="1478" y="1761"/>
              <a:ext cx="19" cy="14"/>
            </a:xfrm>
            <a:custGeom>
              <a:avLst/>
              <a:gdLst/>
              <a:ahLst/>
              <a:cxnLst>
                <a:cxn ang="0">
                  <a:pos x="0" y="0"/>
                </a:cxn>
                <a:cxn ang="0">
                  <a:pos x="14" y="3"/>
                </a:cxn>
                <a:cxn ang="0">
                  <a:pos x="14" y="4"/>
                </a:cxn>
                <a:cxn ang="0">
                  <a:pos x="11" y="7"/>
                </a:cxn>
                <a:cxn ang="0">
                  <a:pos x="17" y="12"/>
                </a:cxn>
                <a:cxn ang="0">
                  <a:pos x="14" y="14"/>
                </a:cxn>
                <a:cxn ang="0">
                  <a:pos x="0" y="0"/>
                </a:cxn>
                <a:cxn ang="0">
                  <a:pos x="0" y="0"/>
                </a:cxn>
              </a:cxnLst>
              <a:rect l="0" t="0" r="r" b="b"/>
              <a:pathLst>
                <a:path w="18" h="15">
                  <a:moveTo>
                    <a:pt x="0" y="0"/>
                  </a:moveTo>
                  <a:lnTo>
                    <a:pt x="14" y="3"/>
                  </a:lnTo>
                  <a:lnTo>
                    <a:pt x="14" y="4"/>
                  </a:lnTo>
                  <a:lnTo>
                    <a:pt x="11" y="7"/>
                  </a:lnTo>
                  <a:lnTo>
                    <a:pt x="17" y="12"/>
                  </a:lnTo>
                  <a:lnTo>
                    <a:pt x="14" y="14"/>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5" name="Freeform 33"/>
            <p:cNvSpPr>
              <a:spLocks/>
            </p:cNvSpPr>
            <p:nvPr/>
          </p:nvSpPr>
          <p:spPr bwMode="auto">
            <a:xfrm>
              <a:off x="1825" y="1750"/>
              <a:ext cx="20" cy="14"/>
            </a:xfrm>
            <a:custGeom>
              <a:avLst/>
              <a:gdLst/>
              <a:ahLst/>
              <a:cxnLst>
                <a:cxn ang="0">
                  <a:pos x="0" y="0"/>
                </a:cxn>
                <a:cxn ang="0">
                  <a:pos x="13" y="2"/>
                </a:cxn>
                <a:cxn ang="0">
                  <a:pos x="13" y="3"/>
                </a:cxn>
                <a:cxn ang="0">
                  <a:pos x="12" y="7"/>
                </a:cxn>
                <a:cxn ang="0">
                  <a:pos x="18" y="10"/>
                </a:cxn>
                <a:cxn ang="0">
                  <a:pos x="16" y="13"/>
                </a:cxn>
                <a:cxn ang="0">
                  <a:pos x="0" y="0"/>
                </a:cxn>
                <a:cxn ang="0">
                  <a:pos x="0" y="0"/>
                </a:cxn>
              </a:cxnLst>
              <a:rect l="0" t="0" r="r" b="b"/>
              <a:pathLst>
                <a:path w="19" h="14">
                  <a:moveTo>
                    <a:pt x="0" y="0"/>
                  </a:moveTo>
                  <a:lnTo>
                    <a:pt x="13" y="2"/>
                  </a:lnTo>
                  <a:lnTo>
                    <a:pt x="13" y="3"/>
                  </a:lnTo>
                  <a:lnTo>
                    <a:pt x="12" y="7"/>
                  </a:lnTo>
                  <a:lnTo>
                    <a:pt x="18" y="10"/>
                  </a:lnTo>
                  <a:lnTo>
                    <a:pt x="16" y="13"/>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6" name="Freeform 34"/>
            <p:cNvSpPr>
              <a:spLocks/>
            </p:cNvSpPr>
            <p:nvPr/>
          </p:nvSpPr>
          <p:spPr bwMode="auto">
            <a:xfrm>
              <a:off x="1493" y="1754"/>
              <a:ext cx="40" cy="19"/>
            </a:xfrm>
            <a:custGeom>
              <a:avLst/>
              <a:gdLst/>
              <a:ahLst/>
              <a:cxnLst>
                <a:cxn ang="0">
                  <a:pos x="0" y="11"/>
                </a:cxn>
                <a:cxn ang="0">
                  <a:pos x="0" y="6"/>
                </a:cxn>
                <a:cxn ang="0">
                  <a:pos x="3" y="3"/>
                </a:cxn>
                <a:cxn ang="0">
                  <a:pos x="4" y="4"/>
                </a:cxn>
                <a:cxn ang="0">
                  <a:pos x="19" y="4"/>
                </a:cxn>
                <a:cxn ang="0">
                  <a:pos x="27" y="0"/>
                </a:cxn>
                <a:cxn ang="0">
                  <a:pos x="27" y="0"/>
                </a:cxn>
                <a:cxn ang="0">
                  <a:pos x="28" y="2"/>
                </a:cxn>
                <a:cxn ang="0">
                  <a:pos x="34" y="9"/>
                </a:cxn>
                <a:cxn ang="0">
                  <a:pos x="37" y="10"/>
                </a:cxn>
                <a:cxn ang="0">
                  <a:pos x="36" y="12"/>
                </a:cxn>
                <a:cxn ang="0">
                  <a:pos x="37" y="17"/>
                </a:cxn>
                <a:cxn ang="0">
                  <a:pos x="37" y="17"/>
                </a:cxn>
                <a:cxn ang="0">
                  <a:pos x="35" y="19"/>
                </a:cxn>
                <a:cxn ang="0">
                  <a:pos x="27" y="17"/>
                </a:cxn>
                <a:cxn ang="0">
                  <a:pos x="15" y="19"/>
                </a:cxn>
                <a:cxn ang="0">
                  <a:pos x="13" y="19"/>
                </a:cxn>
                <a:cxn ang="0">
                  <a:pos x="8" y="16"/>
                </a:cxn>
                <a:cxn ang="0">
                  <a:pos x="0" y="16"/>
                </a:cxn>
                <a:cxn ang="0">
                  <a:pos x="0" y="16"/>
                </a:cxn>
                <a:cxn ang="0">
                  <a:pos x="0" y="11"/>
                </a:cxn>
                <a:cxn ang="0">
                  <a:pos x="0" y="11"/>
                </a:cxn>
              </a:cxnLst>
              <a:rect l="0" t="0" r="r" b="b"/>
              <a:pathLst>
                <a:path w="38" h="20">
                  <a:moveTo>
                    <a:pt x="0" y="11"/>
                  </a:moveTo>
                  <a:lnTo>
                    <a:pt x="0" y="6"/>
                  </a:lnTo>
                  <a:lnTo>
                    <a:pt x="3" y="3"/>
                  </a:lnTo>
                  <a:lnTo>
                    <a:pt x="4" y="4"/>
                  </a:lnTo>
                  <a:lnTo>
                    <a:pt x="19" y="4"/>
                  </a:lnTo>
                  <a:lnTo>
                    <a:pt x="27" y="0"/>
                  </a:lnTo>
                  <a:lnTo>
                    <a:pt x="27" y="0"/>
                  </a:lnTo>
                  <a:lnTo>
                    <a:pt x="28" y="2"/>
                  </a:lnTo>
                  <a:lnTo>
                    <a:pt x="34" y="9"/>
                  </a:lnTo>
                  <a:lnTo>
                    <a:pt x="37" y="10"/>
                  </a:lnTo>
                  <a:lnTo>
                    <a:pt x="36" y="12"/>
                  </a:lnTo>
                  <a:lnTo>
                    <a:pt x="37" y="17"/>
                  </a:lnTo>
                  <a:lnTo>
                    <a:pt x="37" y="17"/>
                  </a:lnTo>
                  <a:lnTo>
                    <a:pt x="35" y="19"/>
                  </a:lnTo>
                  <a:lnTo>
                    <a:pt x="27" y="17"/>
                  </a:lnTo>
                  <a:lnTo>
                    <a:pt x="15" y="19"/>
                  </a:lnTo>
                  <a:lnTo>
                    <a:pt x="13" y="19"/>
                  </a:lnTo>
                  <a:lnTo>
                    <a:pt x="8" y="16"/>
                  </a:lnTo>
                  <a:lnTo>
                    <a:pt x="0" y="16"/>
                  </a:lnTo>
                  <a:lnTo>
                    <a:pt x="0" y="16"/>
                  </a:lnTo>
                  <a:lnTo>
                    <a:pt x="0" y="11"/>
                  </a:lnTo>
                  <a:lnTo>
                    <a:pt x="0" y="1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7" name="Freeform 35"/>
            <p:cNvSpPr>
              <a:spLocks/>
            </p:cNvSpPr>
            <p:nvPr/>
          </p:nvSpPr>
          <p:spPr bwMode="auto">
            <a:xfrm>
              <a:off x="1660" y="1750"/>
              <a:ext cx="42" cy="19"/>
            </a:xfrm>
            <a:custGeom>
              <a:avLst/>
              <a:gdLst/>
              <a:ahLst/>
              <a:cxnLst>
                <a:cxn ang="0">
                  <a:pos x="39" y="10"/>
                </a:cxn>
                <a:cxn ang="0">
                  <a:pos x="38" y="3"/>
                </a:cxn>
                <a:cxn ang="0">
                  <a:pos x="35" y="2"/>
                </a:cxn>
                <a:cxn ang="0">
                  <a:pos x="33" y="3"/>
                </a:cxn>
                <a:cxn ang="0">
                  <a:pos x="18" y="3"/>
                </a:cxn>
                <a:cxn ang="0">
                  <a:pos x="10" y="0"/>
                </a:cxn>
                <a:cxn ang="0">
                  <a:pos x="10" y="0"/>
                </a:cxn>
                <a:cxn ang="0">
                  <a:pos x="9" y="1"/>
                </a:cxn>
                <a:cxn ang="0">
                  <a:pos x="4" y="8"/>
                </a:cxn>
                <a:cxn ang="0">
                  <a:pos x="0" y="10"/>
                </a:cxn>
                <a:cxn ang="0">
                  <a:pos x="1" y="11"/>
                </a:cxn>
                <a:cxn ang="0">
                  <a:pos x="0" y="16"/>
                </a:cxn>
                <a:cxn ang="0">
                  <a:pos x="0" y="16"/>
                </a:cxn>
                <a:cxn ang="0">
                  <a:pos x="3" y="18"/>
                </a:cxn>
                <a:cxn ang="0">
                  <a:pos x="10" y="16"/>
                </a:cxn>
                <a:cxn ang="0">
                  <a:pos x="22" y="18"/>
                </a:cxn>
                <a:cxn ang="0">
                  <a:pos x="25" y="17"/>
                </a:cxn>
                <a:cxn ang="0">
                  <a:pos x="29" y="15"/>
                </a:cxn>
                <a:cxn ang="0">
                  <a:pos x="38" y="15"/>
                </a:cxn>
                <a:cxn ang="0">
                  <a:pos x="39" y="15"/>
                </a:cxn>
                <a:cxn ang="0">
                  <a:pos x="39" y="10"/>
                </a:cxn>
                <a:cxn ang="0">
                  <a:pos x="39" y="10"/>
                </a:cxn>
              </a:cxnLst>
              <a:rect l="0" t="0" r="r" b="b"/>
              <a:pathLst>
                <a:path w="40" h="19">
                  <a:moveTo>
                    <a:pt x="39" y="10"/>
                  </a:moveTo>
                  <a:lnTo>
                    <a:pt x="38" y="3"/>
                  </a:lnTo>
                  <a:lnTo>
                    <a:pt x="35" y="2"/>
                  </a:lnTo>
                  <a:lnTo>
                    <a:pt x="33" y="3"/>
                  </a:lnTo>
                  <a:lnTo>
                    <a:pt x="18" y="3"/>
                  </a:lnTo>
                  <a:lnTo>
                    <a:pt x="10" y="0"/>
                  </a:lnTo>
                  <a:lnTo>
                    <a:pt x="10" y="0"/>
                  </a:lnTo>
                  <a:lnTo>
                    <a:pt x="9" y="1"/>
                  </a:lnTo>
                  <a:lnTo>
                    <a:pt x="4" y="8"/>
                  </a:lnTo>
                  <a:lnTo>
                    <a:pt x="0" y="10"/>
                  </a:lnTo>
                  <a:lnTo>
                    <a:pt x="1" y="11"/>
                  </a:lnTo>
                  <a:lnTo>
                    <a:pt x="0" y="16"/>
                  </a:lnTo>
                  <a:lnTo>
                    <a:pt x="0" y="16"/>
                  </a:lnTo>
                  <a:lnTo>
                    <a:pt x="3" y="18"/>
                  </a:lnTo>
                  <a:lnTo>
                    <a:pt x="10" y="16"/>
                  </a:lnTo>
                  <a:lnTo>
                    <a:pt x="22" y="18"/>
                  </a:lnTo>
                  <a:lnTo>
                    <a:pt x="25" y="17"/>
                  </a:lnTo>
                  <a:lnTo>
                    <a:pt x="29" y="15"/>
                  </a:lnTo>
                  <a:lnTo>
                    <a:pt x="38" y="15"/>
                  </a:lnTo>
                  <a:lnTo>
                    <a:pt x="39" y="15"/>
                  </a:lnTo>
                  <a:lnTo>
                    <a:pt x="39" y="10"/>
                  </a:lnTo>
                  <a:lnTo>
                    <a:pt x="39" y="1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8" name="Freeform 36"/>
            <p:cNvSpPr>
              <a:spLocks/>
            </p:cNvSpPr>
            <p:nvPr/>
          </p:nvSpPr>
          <p:spPr bwMode="auto">
            <a:xfrm>
              <a:off x="1576" y="1709"/>
              <a:ext cx="44" cy="20"/>
            </a:xfrm>
            <a:custGeom>
              <a:avLst/>
              <a:gdLst/>
              <a:ahLst/>
              <a:cxnLst>
                <a:cxn ang="0">
                  <a:pos x="41" y="9"/>
                </a:cxn>
                <a:cxn ang="0">
                  <a:pos x="37" y="14"/>
                </a:cxn>
                <a:cxn ang="0">
                  <a:pos x="35" y="16"/>
                </a:cxn>
                <a:cxn ang="0">
                  <a:pos x="34" y="15"/>
                </a:cxn>
                <a:cxn ang="0">
                  <a:pos x="19" y="15"/>
                </a:cxn>
                <a:cxn ang="0">
                  <a:pos x="12" y="19"/>
                </a:cxn>
                <a:cxn ang="0">
                  <a:pos x="12" y="19"/>
                </a:cxn>
                <a:cxn ang="0">
                  <a:pos x="11" y="17"/>
                </a:cxn>
                <a:cxn ang="0">
                  <a:pos x="4" y="11"/>
                </a:cxn>
                <a:cxn ang="0">
                  <a:pos x="0" y="10"/>
                </a:cxn>
                <a:cxn ang="0">
                  <a:pos x="2" y="7"/>
                </a:cxn>
                <a:cxn ang="0">
                  <a:pos x="0" y="2"/>
                </a:cxn>
                <a:cxn ang="0">
                  <a:pos x="0" y="2"/>
                </a:cxn>
                <a:cxn ang="0">
                  <a:pos x="4" y="0"/>
                </a:cxn>
                <a:cxn ang="0">
                  <a:pos x="12" y="2"/>
                </a:cxn>
                <a:cxn ang="0">
                  <a:pos x="23" y="0"/>
                </a:cxn>
                <a:cxn ang="0">
                  <a:pos x="26" y="2"/>
                </a:cxn>
                <a:cxn ang="0">
                  <a:pos x="29" y="4"/>
                </a:cxn>
                <a:cxn ang="0">
                  <a:pos x="37" y="4"/>
                </a:cxn>
                <a:cxn ang="0">
                  <a:pos x="41" y="4"/>
                </a:cxn>
                <a:cxn ang="0">
                  <a:pos x="41" y="9"/>
                </a:cxn>
                <a:cxn ang="0">
                  <a:pos x="41" y="9"/>
                </a:cxn>
              </a:cxnLst>
              <a:rect l="0" t="0" r="r" b="b"/>
              <a:pathLst>
                <a:path w="42" h="20">
                  <a:moveTo>
                    <a:pt x="41" y="9"/>
                  </a:moveTo>
                  <a:lnTo>
                    <a:pt x="37" y="14"/>
                  </a:lnTo>
                  <a:lnTo>
                    <a:pt x="35" y="16"/>
                  </a:lnTo>
                  <a:lnTo>
                    <a:pt x="34" y="15"/>
                  </a:lnTo>
                  <a:lnTo>
                    <a:pt x="19" y="15"/>
                  </a:lnTo>
                  <a:lnTo>
                    <a:pt x="12" y="19"/>
                  </a:lnTo>
                  <a:lnTo>
                    <a:pt x="12" y="19"/>
                  </a:lnTo>
                  <a:lnTo>
                    <a:pt x="11" y="17"/>
                  </a:lnTo>
                  <a:lnTo>
                    <a:pt x="4" y="11"/>
                  </a:lnTo>
                  <a:lnTo>
                    <a:pt x="0" y="10"/>
                  </a:lnTo>
                  <a:lnTo>
                    <a:pt x="2" y="7"/>
                  </a:lnTo>
                  <a:lnTo>
                    <a:pt x="0" y="2"/>
                  </a:lnTo>
                  <a:lnTo>
                    <a:pt x="0" y="2"/>
                  </a:lnTo>
                  <a:lnTo>
                    <a:pt x="4" y="0"/>
                  </a:lnTo>
                  <a:lnTo>
                    <a:pt x="12" y="2"/>
                  </a:lnTo>
                  <a:lnTo>
                    <a:pt x="23" y="0"/>
                  </a:lnTo>
                  <a:lnTo>
                    <a:pt x="26" y="2"/>
                  </a:lnTo>
                  <a:lnTo>
                    <a:pt x="29" y="4"/>
                  </a:lnTo>
                  <a:lnTo>
                    <a:pt x="37" y="4"/>
                  </a:lnTo>
                  <a:lnTo>
                    <a:pt x="41" y="4"/>
                  </a:lnTo>
                  <a:lnTo>
                    <a:pt x="41" y="9"/>
                  </a:lnTo>
                  <a:lnTo>
                    <a:pt x="41" y="9"/>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09" name="Freeform 37"/>
            <p:cNvSpPr>
              <a:spLocks/>
            </p:cNvSpPr>
            <p:nvPr/>
          </p:nvSpPr>
          <p:spPr bwMode="auto">
            <a:xfrm>
              <a:off x="1460" y="1729"/>
              <a:ext cx="57" cy="30"/>
            </a:xfrm>
            <a:custGeom>
              <a:avLst/>
              <a:gdLst/>
              <a:ahLst/>
              <a:cxnLst>
                <a:cxn ang="0">
                  <a:pos x="5" y="0"/>
                </a:cxn>
                <a:cxn ang="0">
                  <a:pos x="0" y="3"/>
                </a:cxn>
                <a:cxn ang="0">
                  <a:pos x="1" y="10"/>
                </a:cxn>
                <a:cxn ang="0">
                  <a:pos x="1" y="16"/>
                </a:cxn>
                <a:cxn ang="0">
                  <a:pos x="3" y="22"/>
                </a:cxn>
                <a:cxn ang="0">
                  <a:pos x="3" y="23"/>
                </a:cxn>
                <a:cxn ang="0">
                  <a:pos x="6" y="26"/>
                </a:cxn>
                <a:cxn ang="0">
                  <a:pos x="8" y="26"/>
                </a:cxn>
                <a:cxn ang="0">
                  <a:pos x="9" y="28"/>
                </a:cxn>
                <a:cxn ang="0">
                  <a:pos x="9" y="29"/>
                </a:cxn>
                <a:cxn ang="0">
                  <a:pos x="11" y="29"/>
                </a:cxn>
                <a:cxn ang="0">
                  <a:pos x="23" y="30"/>
                </a:cxn>
                <a:cxn ang="0">
                  <a:pos x="24" y="30"/>
                </a:cxn>
                <a:cxn ang="0">
                  <a:pos x="31" y="29"/>
                </a:cxn>
                <a:cxn ang="0">
                  <a:pos x="33" y="30"/>
                </a:cxn>
                <a:cxn ang="0">
                  <a:pos x="39" y="29"/>
                </a:cxn>
                <a:cxn ang="0">
                  <a:pos x="42" y="26"/>
                </a:cxn>
                <a:cxn ang="0">
                  <a:pos x="53" y="26"/>
                </a:cxn>
                <a:cxn ang="0">
                  <a:pos x="50" y="23"/>
                </a:cxn>
                <a:cxn ang="0">
                  <a:pos x="46" y="19"/>
                </a:cxn>
                <a:cxn ang="0">
                  <a:pos x="41" y="14"/>
                </a:cxn>
                <a:cxn ang="0">
                  <a:pos x="33" y="5"/>
                </a:cxn>
                <a:cxn ang="0">
                  <a:pos x="27" y="1"/>
                </a:cxn>
                <a:cxn ang="0">
                  <a:pos x="22" y="0"/>
                </a:cxn>
                <a:cxn ang="0">
                  <a:pos x="15" y="3"/>
                </a:cxn>
                <a:cxn ang="0">
                  <a:pos x="9" y="0"/>
                </a:cxn>
                <a:cxn ang="0">
                  <a:pos x="8" y="0"/>
                </a:cxn>
                <a:cxn ang="0">
                  <a:pos x="5" y="0"/>
                </a:cxn>
                <a:cxn ang="0">
                  <a:pos x="5" y="0"/>
                </a:cxn>
              </a:cxnLst>
              <a:rect l="0" t="0" r="r" b="b"/>
              <a:pathLst>
                <a:path w="54" h="31">
                  <a:moveTo>
                    <a:pt x="5" y="0"/>
                  </a:moveTo>
                  <a:lnTo>
                    <a:pt x="0" y="3"/>
                  </a:lnTo>
                  <a:lnTo>
                    <a:pt x="1" y="10"/>
                  </a:lnTo>
                  <a:lnTo>
                    <a:pt x="1" y="16"/>
                  </a:lnTo>
                  <a:lnTo>
                    <a:pt x="3" y="22"/>
                  </a:lnTo>
                  <a:lnTo>
                    <a:pt x="3" y="23"/>
                  </a:lnTo>
                  <a:lnTo>
                    <a:pt x="6" y="26"/>
                  </a:lnTo>
                  <a:lnTo>
                    <a:pt x="8" y="26"/>
                  </a:lnTo>
                  <a:lnTo>
                    <a:pt x="9" y="28"/>
                  </a:lnTo>
                  <a:lnTo>
                    <a:pt x="9" y="29"/>
                  </a:lnTo>
                  <a:lnTo>
                    <a:pt x="11" y="29"/>
                  </a:lnTo>
                  <a:lnTo>
                    <a:pt x="23" y="30"/>
                  </a:lnTo>
                  <a:lnTo>
                    <a:pt x="24" y="30"/>
                  </a:lnTo>
                  <a:lnTo>
                    <a:pt x="31" y="29"/>
                  </a:lnTo>
                  <a:lnTo>
                    <a:pt x="33" y="30"/>
                  </a:lnTo>
                  <a:lnTo>
                    <a:pt x="39" y="29"/>
                  </a:lnTo>
                  <a:lnTo>
                    <a:pt x="42" y="26"/>
                  </a:lnTo>
                  <a:lnTo>
                    <a:pt x="53" y="26"/>
                  </a:lnTo>
                  <a:lnTo>
                    <a:pt x="50" y="23"/>
                  </a:lnTo>
                  <a:lnTo>
                    <a:pt x="46" y="19"/>
                  </a:lnTo>
                  <a:lnTo>
                    <a:pt x="41" y="14"/>
                  </a:lnTo>
                  <a:lnTo>
                    <a:pt x="33" y="5"/>
                  </a:lnTo>
                  <a:lnTo>
                    <a:pt x="27" y="1"/>
                  </a:lnTo>
                  <a:lnTo>
                    <a:pt x="22" y="0"/>
                  </a:lnTo>
                  <a:lnTo>
                    <a:pt x="15" y="3"/>
                  </a:lnTo>
                  <a:lnTo>
                    <a:pt x="9" y="0"/>
                  </a:lnTo>
                  <a:lnTo>
                    <a:pt x="8" y="0"/>
                  </a:lnTo>
                  <a:lnTo>
                    <a:pt x="5" y="0"/>
                  </a:lnTo>
                  <a:lnTo>
                    <a:pt x="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0" name="Freeform 38"/>
            <p:cNvSpPr>
              <a:spLocks/>
            </p:cNvSpPr>
            <p:nvPr/>
          </p:nvSpPr>
          <p:spPr bwMode="auto">
            <a:xfrm>
              <a:off x="1807" y="1716"/>
              <a:ext cx="58" cy="30"/>
            </a:xfrm>
            <a:custGeom>
              <a:avLst/>
              <a:gdLst/>
              <a:ahLst/>
              <a:cxnLst>
                <a:cxn ang="0">
                  <a:pos x="6" y="0"/>
                </a:cxn>
                <a:cxn ang="0">
                  <a:pos x="0" y="6"/>
                </a:cxn>
                <a:cxn ang="0">
                  <a:pos x="2" y="10"/>
                </a:cxn>
                <a:cxn ang="0">
                  <a:pos x="2" y="16"/>
                </a:cxn>
                <a:cxn ang="0">
                  <a:pos x="3" y="23"/>
                </a:cxn>
                <a:cxn ang="0">
                  <a:pos x="3" y="24"/>
                </a:cxn>
                <a:cxn ang="0">
                  <a:pos x="7" y="28"/>
                </a:cxn>
                <a:cxn ang="0">
                  <a:pos x="10" y="28"/>
                </a:cxn>
                <a:cxn ang="0">
                  <a:pos x="10" y="29"/>
                </a:cxn>
                <a:cxn ang="0">
                  <a:pos x="11" y="30"/>
                </a:cxn>
                <a:cxn ang="0">
                  <a:pos x="13" y="30"/>
                </a:cxn>
                <a:cxn ang="0">
                  <a:pos x="25" y="30"/>
                </a:cxn>
                <a:cxn ang="0">
                  <a:pos x="26" y="30"/>
                </a:cxn>
                <a:cxn ang="0">
                  <a:pos x="33" y="30"/>
                </a:cxn>
                <a:cxn ang="0">
                  <a:pos x="34" y="30"/>
                </a:cxn>
                <a:cxn ang="0">
                  <a:pos x="41" y="30"/>
                </a:cxn>
                <a:cxn ang="0">
                  <a:pos x="43" y="28"/>
                </a:cxn>
                <a:cxn ang="0">
                  <a:pos x="54" y="28"/>
                </a:cxn>
                <a:cxn ang="0">
                  <a:pos x="50" y="24"/>
                </a:cxn>
                <a:cxn ang="0">
                  <a:pos x="45" y="21"/>
                </a:cxn>
                <a:cxn ang="0">
                  <a:pos x="42" y="14"/>
                </a:cxn>
                <a:cxn ang="0">
                  <a:pos x="34" y="7"/>
                </a:cxn>
                <a:cxn ang="0">
                  <a:pos x="28" y="3"/>
                </a:cxn>
                <a:cxn ang="0">
                  <a:pos x="22" y="2"/>
                </a:cxn>
                <a:cxn ang="0">
                  <a:pos x="15" y="4"/>
                </a:cxn>
                <a:cxn ang="0">
                  <a:pos x="10" y="2"/>
                </a:cxn>
                <a:cxn ang="0">
                  <a:pos x="10" y="2"/>
                </a:cxn>
                <a:cxn ang="0">
                  <a:pos x="6" y="0"/>
                </a:cxn>
                <a:cxn ang="0">
                  <a:pos x="6" y="0"/>
                </a:cxn>
              </a:cxnLst>
              <a:rect l="0" t="0" r="r" b="b"/>
              <a:pathLst>
                <a:path w="55" h="31">
                  <a:moveTo>
                    <a:pt x="6" y="0"/>
                  </a:moveTo>
                  <a:lnTo>
                    <a:pt x="0" y="6"/>
                  </a:lnTo>
                  <a:lnTo>
                    <a:pt x="2" y="10"/>
                  </a:lnTo>
                  <a:lnTo>
                    <a:pt x="2" y="16"/>
                  </a:lnTo>
                  <a:lnTo>
                    <a:pt x="3" y="23"/>
                  </a:lnTo>
                  <a:lnTo>
                    <a:pt x="3" y="24"/>
                  </a:lnTo>
                  <a:lnTo>
                    <a:pt x="7" y="28"/>
                  </a:lnTo>
                  <a:lnTo>
                    <a:pt x="10" y="28"/>
                  </a:lnTo>
                  <a:lnTo>
                    <a:pt x="10" y="29"/>
                  </a:lnTo>
                  <a:lnTo>
                    <a:pt x="11" y="30"/>
                  </a:lnTo>
                  <a:lnTo>
                    <a:pt x="13" y="30"/>
                  </a:lnTo>
                  <a:lnTo>
                    <a:pt x="25" y="30"/>
                  </a:lnTo>
                  <a:lnTo>
                    <a:pt x="26" y="30"/>
                  </a:lnTo>
                  <a:lnTo>
                    <a:pt x="33" y="30"/>
                  </a:lnTo>
                  <a:lnTo>
                    <a:pt x="34" y="30"/>
                  </a:lnTo>
                  <a:lnTo>
                    <a:pt x="41" y="30"/>
                  </a:lnTo>
                  <a:lnTo>
                    <a:pt x="43" y="28"/>
                  </a:lnTo>
                  <a:lnTo>
                    <a:pt x="54" y="28"/>
                  </a:lnTo>
                  <a:lnTo>
                    <a:pt x="50" y="24"/>
                  </a:lnTo>
                  <a:lnTo>
                    <a:pt x="45" y="21"/>
                  </a:lnTo>
                  <a:lnTo>
                    <a:pt x="42" y="14"/>
                  </a:lnTo>
                  <a:lnTo>
                    <a:pt x="34" y="7"/>
                  </a:lnTo>
                  <a:lnTo>
                    <a:pt x="28" y="3"/>
                  </a:lnTo>
                  <a:lnTo>
                    <a:pt x="22" y="2"/>
                  </a:lnTo>
                  <a:lnTo>
                    <a:pt x="15" y="4"/>
                  </a:lnTo>
                  <a:lnTo>
                    <a:pt x="10" y="2"/>
                  </a:lnTo>
                  <a:lnTo>
                    <a:pt x="10" y="2"/>
                  </a:lnTo>
                  <a:lnTo>
                    <a:pt x="6" y="0"/>
                  </a:lnTo>
                  <a:lnTo>
                    <a:pt x="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1" name="Freeform 39"/>
            <p:cNvSpPr>
              <a:spLocks/>
            </p:cNvSpPr>
            <p:nvPr/>
          </p:nvSpPr>
          <p:spPr bwMode="auto">
            <a:xfrm>
              <a:off x="1433" y="1724"/>
              <a:ext cx="16" cy="11"/>
            </a:xfrm>
            <a:custGeom>
              <a:avLst/>
              <a:gdLst/>
              <a:ahLst/>
              <a:cxnLst>
                <a:cxn ang="0">
                  <a:pos x="10" y="0"/>
                </a:cxn>
                <a:cxn ang="0">
                  <a:pos x="2" y="2"/>
                </a:cxn>
                <a:cxn ang="0">
                  <a:pos x="0" y="2"/>
                </a:cxn>
                <a:cxn ang="0">
                  <a:pos x="4" y="8"/>
                </a:cxn>
                <a:cxn ang="0">
                  <a:pos x="6" y="10"/>
                </a:cxn>
                <a:cxn ang="0">
                  <a:pos x="13" y="10"/>
                </a:cxn>
                <a:cxn ang="0">
                  <a:pos x="15" y="6"/>
                </a:cxn>
                <a:cxn ang="0">
                  <a:pos x="7" y="2"/>
                </a:cxn>
                <a:cxn ang="0">
                  <a:pos x="12" y="5"/>
                </a:cxn>
                <a:cxn ang="0">
                  <a:pos x="10" y="0"/>
                </a:cxn>
                <a:cxn ang="0">
                  <a:pos x="10" y="0"/>
                </a:cxn>
              </a:cxnLst>
              <a:rect l="0" t="0" r="r" b="b"/>
              <a:pathLst>
                <a:path w="16" h="11">
                  <a:moveTo>
                    <a:pt x="10" y="0"/>
                  </a:moveTo>
                  <a:lnTo>
                    <a:pt x="2" y="2"/>
                  </a:lnTo>
                  <a:lnTo>
                    <a:pt x="0" y="2"/>
                  </a:lnTo>
                  <a:lnTo>
                    <a:pt x="4" y="8"/>
                  </a:lnTo>
                  <a:lnTo>
                    <a:pt x="6" y="10"/>
                  </a:lnTo>
                  <a:lnTo>
                    <a:pt x="13" y="10"/>
                  </a:lnTo>
                  <a:lnTo>
                    <a:pt x="15" y="6"/>
                  </a:lnTo>
                  <a:lnTo>
                    <a:pt x="7" y="2"/>
                  </a:lnTo>
                  <a:lnTo>
                    <a:pt x="12" y="5"/>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2" name="Freeform 40"/>
            <p:cNvSpPr>
              <a:spLocks/>
            </p:cNvSpPr>
            <p:nvPr/>
          </p:nvSpPr>
          <p:spPr bwMode="auto">
            <a:xfrm>
              <a:off x="1779" y="1713"/>
              <a:ext cx="19" cy="11"/>
            </a:xfrm>
            <a:custGeom>
              <a:avLst/>
              <a:gdLst/>
              <a:ahLst/>
              <a:cxnLst>
                <a:cxn ang="0">
                  <a:pos x="11" y="0"/>
                </a:cxn>
                <a:cxn ang="0">
                  <a:pos x="4" y="1"/>
                </a:cxn>
                <a:cxn ang="0">
                  <a:pos x="0" y="2"/>
                </a:cxn>
                <a:cxn ang="0">
                  <a:pos x="4" y="7"/>
                </a:cxn>
                <a:cxn ang="0">
                  <a:pos x="7" y="10"/>
                </a:cxn>
                <a:cxn ang="0">
                  <a:pos x="14" y="10"/>
                </a:cxn>
                <a:cxn ang="0">
                  <a:pos x="17" y="6"/>
                </a:cxn>
                <a:cxn ang="0">
                  <a:pos x="11" y="1"/>
                </a:cxn>
                <a:cxn ang="0">
                  <a:pos x="13" y="3"/>
                </a:cxn>
                <a:cxn ang="0">
                  <a:pos x="11" y="0"/>
                </a:cxn>
                <a:cxn ang="0">
                  <a:pos x="11" y="0"/>
                </a:cxn>
              </a:cxnLst>
              <a:rect l="0" t="0" r="r" b="b"/>
              <a:pathLst>
                <a:path w="18" h="11">
                  <a:moveTo>
                    <a:pt x="11" y="0"/>
                  </a:moveTo>
                  <a:lnTo>
                    <a:pt x="4" y="1"/>
                  </a:lnTo>
                  <a:lnTo>
                    <a:pt x="0" y="2"/>
                  </a:lnTo>
                  <a:lnTo>
                    <a:pt x="4" y="7"/>
                  </a:lnTo>
                  <a:lnTo>
                    <a:pt x="7" y="10"/>
                  </a:lnTo>
                  <a:lnTo>
                    <a:pt x="14" y="10"/>
                  </a:lnTo>
                  <a:lnTo>
                    <a:pt x="17" y="6"/>
                  </a:lnTo>
                  <a:lnTo>
                    <a:pt x="11" y="1"/>
                  </a:lnTo>
                  <a:lnTo>
                    <a:pt x="13" y="3"/>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3" name="Freeform 41"/>
            <p:cNvSpPr>
              <a:spLocks/>
            </p:cNvSpPr>
            <p:nvPr/>
          </p:nvSpPr>
          <p:spPr bwMode="auto">
            <a:xfrm>
              <a:off x="1773" y="1696"/>
              <a:ext cx="19" cy="10"/>
            </a:xfrm>
            <a:custGeom>
              <a:avLst/>
              <a:gdLst/>
              <a:ahLst/>
              <a:cxnLst>
                <a:cxn ang="0">
                  <a:pos x="10" y="0"/>
                </a:cxn>
                <a:cxn ang="0">
                  <a:pos x="2" y="2"/>
                </a:cxn>
                <a:cxn ang="0">
                  <a:pos x="0" y="3"/>
                </a:cxn>
                <a:cxn ang="0">
                  <a:pos x="4" y="7"/>
                </a:cxn>
                <a:cxn ang="0">
                  <a:pos x="7" y="9"/>
                </a:cxn>
                <a:cxn ang="0">
                  <a:pos x="14" y="9"/>
                </a:cxn>
                <a:cxn ang="0">
                  <a:pos x="17" y="6"/>
                </a:cxn>
                <a:cxn ang="0">
                  <a:pos x="10" y="2"/>
                </a:cxn>
                <a:cxn ang="0">
                  <a:pos x="13" y="4"/>
                </a:cxn>
                <a:cxn ang="0">
                  <a:pos x="10" y="0"/>
                </a:cxn>
                <a:cxn ang="0">
                  <a:pos x="10" y="0"/>
                </a:cxn>
              </a:cxnLst>
              <a:rect l="0" t="0" r="r" b="b"/>
              <a:pathLst>
                <a:path w="18" h="10">
                  <a:moveTo>
                    <a:pt x="10" y="0"/>
                  </a:moveTo>
                  <a:lnTo>
                    <a:pt x="2" y="2"/>
                  </a:lnTo>
                  <a:lnTo>
                    <a:pt x="0" y="3"/>
                  </a:lnTo>
                  <a:lnTo>
                    <a:pt x="4" y="7"/>
                  </a:lnTo>
                  <a:lnTo>
                    <a:pt x="7" y="9"/>
                  </a:lnTo>
                  <a:lnTo>
                    <a:pt x="14" y="9"/>
                  </a:lnTo>
                  <a:lnTo>
                    <a:pt x="17" y="6"/>
                  </a:lnTo>
                  <a:lnTo>
                    <a:pt x="10" y="2"/>
                  </a:lnTo>
                  <a:lnTo>
                    <a:pt x="13" y="4"/>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4" name="Freeform 42"/>
            <p:cNvSpPr>
              <a:spLocks/>
            </p:cNvSpPr>
            <p:nvPr/>
          </p:nvSpPr>
          <p:spPr bwMode="auto">
            <a:xfrm>
              <a:off x="1788" y="1694"/>
              <a:ext cx="18" cy="10"/>
            </a:xfrm>
            <a:custGeom>
              <a:avLst/>
              <a:gdLst/>
              <a:ahLst/>
              <a:cxnLst>
                <a:cxn ang="0">
                  <a:pos x="10" y="0"/>
                </a:cxn>
                <a:cxn ang="0">
                  <a:pos x="3" y="1"/>
                </a:cxn>
                <a:cxn ang="0">
                  <a:pos x="0" y="2"/>
                </a:cxn>
                <a:cxn ang="0">
                  <a:pos x="3" y="6"/>
                </a:cxn>
                <a:cxn ang="0">
                  <a:pos x="6" y="9"/>
                </a:cxn>
                <a:cxn ang="0">
                  <a:pos x="14" y="9"/>
                </a:cxn>
                <a:cxn ang="0">
                  <a:pos x="16" y="5"/>
                </a:cxn>
                <a:cxn ang="0">
                  <a:pos x="10" y="1"/>
                </a:cxn>
                <a:cxn ang="0">
                  <a:pos x="13" y="4"/>
                </a:cxn>
                <a:cxn ang="0">
                  <a:pos x="10" y="0"/>
                </a:cxn>
                <a:cxn ang="0">
                  <a:pos x="10" y="0"/>
                </a:cxn>
              </a:cxnLst>
              <a:rect l="0" t="0" r="r" b="b"/>
              <a:pathLst>
                <a:path w="17" h="10">
                  <a:moveTo>
                    <a:pt x="10" y="0"/>
                  </a:moveTo>
                  <a:lnTo>
                    <a:pt x="3" y="1"/>
                  </a:lnTo>
                  <a:lnTo>
                    <a:pt x="0" y="2"/>
                  </a:lnTo>
                  <a:lnTo>
                    <a:pt x="3" y="6"/>
                  </a:lnTo>
                  <a:lnTo>
                    <a:pt x="6" y="9"/>
                  </a:lnTo>
                  <a:lnTo>
                    <a:pt x="14" y="9"/>
                  </a:lnTo>
                  <a:lnTo>
                    <a:pt x="16" y="5"/>
                  </a:lnTo>
                  <a:lnTo>
                    <a:pt x="10" y="1"/>
                  </a:lnTo>
                  <a:lnTo>
                    <a:pt x="13" y="4"/>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5" name="Freeform 43"/>
            <p:cNvSpPr>
              <a:spLocks/>
            </p:cNvSpPr>
            <p:nvPr/>
          </p:nvSpPr>
          <p:spPr bwMode="auto">
            <a:xfrm>
              <a:off x="1773" y="1705"/>
              <a:ext cx="11" cy="7"/>
            </a:xfrm>
            <a:custGeom>
              <a:avLst/>
              <a:gdLst/>
              <a:ahLst/>
              <a:cxnLst>
                <a:cxn ang="0">
                  <a:pos x="5" y="3"/>
                </a:cxn>
                <a:cxn ang="0">
                  <a:pos x="1" y="0"/>
                </a:cxn>
                <a:cxn ang="0">
                  <a:pos x="0" y="2"/>
                </a:cxn>
                <a:cxn ang="0">
                  <a:pos x="0" y="7"/>
                </a:cxn>
                <a:cxn ang="0">
                  <a:pos x="1" y="7"/>
                </a:cxn>
                <a:cxn ang="0">
                  <a:pos x="9" y="7"/>
                </a:cxn>
                <a:cxn ang="0">
                  <a:pos x="9" y="7"/>
                </a:cxn>
                <a:cxn ang="0">
                  <a:pos x="5" y="3"/>
                </a:cxn>
                <a:cxn ang="0">
                  <a:pos x="5" y="2"/>
                </a:cxn>
                <a:cxn ang="0">
                  <a:pos x="4" y="2"/>
                </a:cxn>
                <a:cxn ang="0">
                  <a:pos x="5" y="3"/>
                </a:cxn>
                <a:cxn ang="0">
                  <a:pos x="5" y="3"/>
                </a:cxn>
              </a:cxnLst>
              <a:rect l="0" t="0" r="r" b="b"/>
              <a:pathLst>
                <a:path w="10" h="8">
                  <a:moveTo>
                    <a:pt x="5" y="3"/>
                  </a:moveTo>
                  <a:lnTo>
                    <a:pt x="1" y="0"/>
                  </a:lnTo>
                  <a:lnTo>
                    <a:pt x="0" y="2"/>
                  </a:lnTo>
                  <a:lnTo>
                    <a:pt x="0" y="7"/>
                  </a:lnTo>
                  <a:lnTo>
                    <a:pt x="1" y="7"/>
                  </a:lnTo>
                  <a:lnTo>
                    <a:pt x="9" y="7"/>
                  </a:lnTo>
                  <a:lnTo>
                    <a:pt x="9" y="7"/>
                  </a:lnTo>
                  <a:lnTo>
                    <a:pt x="5" y="3"/>
                  </a:lnTo>
                  <a:lnTo>
                    <a:pt x="5" y="2"/>
                  </a:lnTo>
                  <a:lnTo>
                    <a:pt x="4" y="2"/>
                  </a:lnTo>
                  <a:lnTo>
                    <a:pt x="5" y="3"/>
                  </a:lnTo>
                  <a:lnTo>
                    <a:pt x="5"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6" name="Freeform 44"/>
            <p:cNvSpPr>
              <a:spLocks/>
            </p:cNvSpPr>
            <p:nvPr/>
          </p:nvSpPr>
          <p:spPr bwMode="auto">
            <a:xfrm>
              <a:off x="1787" y="1707"/>
              <a:ext cx="12" cy="7"/>
            </a:xfrm>
            <a:custGeom>
              <a:avLst/>
              <a:gdLst/>
              <a:ahLst/>
              <a:cxnLst>
                <a:cxn ang="0">
                  <a:pos x="3" y="1"/>
                </a:cxn>
                <a:cxn ang="0">
                  <a:pos x="1" y="0"/>
                </a:cxn>
                <a:cxn ang="0">
                  <a:pos x="0" y="1"/>
                </a:cxn>
                <a:cxn ang="0">
                  <a:pos x="3" y="5"/>
                </a:cxn>
                <a:cxn ang="0">
                  <a:pos x="4" y="7"/>
                </a:cxn>
                <a:cxn ang="0">
                  <a:pos x="11" y="3"/>
                </a:cxn>
                <a:cxn ang="0">
                  <a:pos x="9" y="1"/>
                </a:cxn>
                <a:cxn ang="0">
                  <a:pos x="8" y="0"/>
                </a:cxn>
                <a:cxn ang="0">
                  <a:pos x="3" y="2"/>
                </a:cxn>
                <a:cxn ang="0">
                  <a:pos x="1" y="2"/>
                </a:cxn>
                <a:cxn ang="0">
                  <a:pos x="3" y="1"/>
                </a:cxn>
                <a:cxn ang="0">
                  <a:pos x="3" y="1"/>
                </a:cxn>
              </a:cxnLst>
              <a:rect l="0" t="0" r="r" b="b"/>
              <a:pathLst>
                <a:path w="12" h="8">
                  <a:moveTo>
                    <a:pt x="3" y="1"/>
                  </a:moveTo>
                  <a:lnTo>
                    <a:pt x="1" y="0"/>
                  </a:lnTo>
                  <a:lnTo>
                    <a:pt x="0" y="1"/>
                  </a:lnTo>
                  <a:lnTo>
                    <a:pt x="3" y="5"/>
                  </a:lnTo>
                  <a:lnTo>
                    <a:pt x="4" y="7"/>
                  </a:lnTo>
                  <a:lnTo>
                    <a:pt x="11" y="3"/>
                  </a:lnTo>
                  <a:lnTo>
                    <a:pt x="9" y="1"/>
                  </a:lnTo>
                  <a:lnTo>
                    <a:pt x="8" y="0"/>
                  </a:lnTo>
                  <a:lnTo>
                    <a:pt x="3" y="2"/>
                  </a:lnTo>
                  <a:lnTo>
                    <a:pt x="1" y="2"/>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7" name="Freeform 45"/>
            <p:cNvSpPr>
              <a:spLocks/>
            </p:cNvSpPr>
            <p:nvPr/>
          </p:nvSpPr>
          <p:spPr bwMode="auto">
            <a:xfrm>
              <a:off x="1805" y="1700"/>
              <a:ext cx="19" cy="10"/>
            </a:xfrm>
            <a:custGeom>
              <a:avLst/>
              <a:gdLst/>
              <a:ahLst/>
              <a:cxnLst>
                <a:cxn ang="0">
                  <a:pos x="12" y="0"/>
                </a:cxn>
                <a:cxn ang="0">
                  <a:pos x="2" y="2"/>
                </a:cxn>
                <a:cxn ang="0">
                  <a:pos x="0" y="3"/>
                </a:cxn>
                <a:cxn ang="0">
                  <a:pos x="4" y="8"/>
                </a:cxn>
                <a:cxn ang="0">
                  <a:pos x="7" y="10"/>
                </a:cxn>
                <a:cxn ang="0">
                  <a:pos x="14" y="10"/>
                </a:cxn>
                <a:cxn ang="0">
                  <a:pos x="17" y="6"/>
                </a:cxn>
                <a:cxn ang="0">
                  <a:pos x="10" y="2"/>
                </a:cxn>
                <a:cxn ang="0">
                  <a:pos x="13" y="4"/>
                </a:cxn>
                <a:cxn ang="0">
                  <a:pos x="12" y="0"/>
                </a:cxn>
                <a:cxn ang="0">
                  <a:pos x="12" y="0"/>
                </a:cxn>
              </a:cxnLst>
              <a:rect l="0" t="0" r="r" b="b"/>
              <a:pathLst>
                <a:path w="18" h="11">
                  <a:moveTo>
                    <a:pt x="12" y="0"/>
                  </a:moveTo>
                  <a:lnTo>
                    <a:pt x="2" y="2"/>
                  </a:lnTo>
                  <a:lnTo>
                    <a:pt x="0" y="3"/>
                  </a:lnTo>
                  <a:lnTo>
                    <a:pt x="4" y="8"/>
                  </a:lnTo>
                  <a:lnTo>
                    <a:pt x="7" y="10"/>
                  </a:lnTo>
                  <a:lnTo>
                    <a:pt x="14" y="10"/>
                  </a:lnTo>
                  <a:lnTo>
                    <a:pt x="17" y="6"/>
                  </a:lnTo>
                  <a:lnTo>
                    <a:pt x="10" y="2"/>
                  </a:lnTo>
                  <a:lnTo>
                    <a:pt x="13" y="4"/>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8" name="Freeform 46"/>
            <p:cNvSpPr>
              <a:spLocks/>
            </p:cNvSpPr>
            <p:nvPr/>
          </p:nvSpPr>
          <p:spPr bwMode="auto">
            <a:xfrm>
              <a:off x="1819" y="1698"/>
              <a:ext cx="19" cy="10"/>
            </a:xfrm>
            <a:custGeom>
              <a:avLst/>
              <a:gdLst/>
              <a:ahLst/>
              <a:cxnLst>
                <a:cxn ang="0">
                  <a:pos x="11" y="0"/>
                </a:cxn>
                <a:cxn ang="0">
                  <a:pos x="3" y="1"/>
                </a:cxn>
                <a:cxn ang="0">
                  <a:pos x="0" y="2"/>
                </a:cxn>
                <a:cxn ang="0">
                  <a:pos x="5" y="7"/>
                </a:cxn>
                <a:cxn ang="0">
                  <a:pos x="8" y="9"/>
                </a:cxn>
                <a:cxn ang="0">
                  <a:pos x="14" y="9"/>
                </a:cxn>
                <a:cxn ang="0">
                  <a:pos x="17" y="6"/>
                </a:cxn>
                <a:cxn ang="0">
                  <a:pos x="10" y="1"/>
                </a:cxn>
                <a:cxn ang="0">
                  <a:pos x="14" y="3"/>
                </a:cxn>
                <a:cxn ang="0">
                  <a:pos x="11" y="0"/>
                </a:cxn>
                <a:cxn ang="0">
                  <a:pos x="11" y="0"/>
                </a:cxn>
              </a:cxnLst>
              <a:rect l="0" t="0" r="r" b="b"/>
              <a:pathLst>
                <a:path w="18" h="10">
                  <a:moveTo>
                    <a:pt x="11" y="0"/>
                  </a:moveTo>
                  <a:lnTo>
                    <a:pt x="3" y="1"/>
                  </a:lnTo>
                  <a:lnTo>
                    <a:pt x="0" y="2"/>
                  </a:lnTo>
                  <a:lnTo>
                    <a:pt x="5" y="7"/>
                  </a:lnTo>
                  <a:lnTo>
                    <a:pt x="8" y="9"/>
                  </a:lnTo>
                  <a:lnTo>
                    <a:pt x="14" y="9"/>
                  </a:lnTo>
                  <a:lnTo>
                    <a:pt x="17" y="6"/>
                  </a:lnTo>
                  <a:lnTo>
                    <a:pt x="10" y="1"/>
                  </a:lnTo>
                  <a:lnTo>
                    <a:pt x="14" y="3"/>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19" name="Freeform 47"/>
            <p:cNvSpPr>
              <a:spLocks/>
            </p:cNvSpPr>
            <p:nvPr/>
          </p:nvSpPr>
          <p:spPr bwMode="auto">
            <a:xfrm>
              <a:off x="1805" y="1709"/>
              <a:ext cx="9" cy="8"/>
            </a:xfrm>
            <a:custGeom>
              <a:avLst/>
              <a:gdLst/>
              <a:ahLst/>
              <a:cxnLst>
                <a:cxn ang="0">
                  <a:pos x="6" y="2"/>
                </a:cxn>
                <a:cxn ang="0">
                  <a:pos x="1" y="0"/>
                </a:cxn>
                <a:cxn ang="0">
                  <a:pos x="0" y="2"/>
                </a:cxn>
                <a:cxn ang="0">
                  <a:pos x="0" y="6"/>
                </a:cxn>
                <a:cxn ang="0">
                  <a:pos x="1" y="7"/>
                </a:cxn>
                <a:cxn ang="0">
                  <a:pos x="8" y="7"/>
                </a:cxn>
                <a:cxn ang="0">
                  <a:pos x="8" y="6"/>
                </a:cxn>
                <a:cxn ang="0">
                  <a:pos x="6" y="2"/>
                </a:cxn>
                <a:cxn ang="0">
                  <a:pos x="6" y="2"/>
                </a:cxn>
                <a:cxn ang="0">
                  <a:pos x="4" y="2"/>
                </a:cxn>
                <a:cxn ang="0">
                  <a:pos x="6" y="2"/>
                </a:cxn>
                <a:cxn ang="0">
                  <a:pos x="6" y="2"/>
                </a:cxn>
              </a:cxnLst>
              <a:rect l="0" t="0" r="r" b="b"/>
              <a:pathLst>
                <a:path w="9" h="8">
                  <a:moveTo>
                    <a:pt x="6" y="2"/>
                  </a:moveTo>
                  <a:lnTo>
                    <a:pt x="1" y="0"/>
                  </a:lnTo>
                  <a:lnTo>
                    <a:pt x="0" y="2"/>
                  </a:lnTo>
                  <a:lnTo>
                    <a:pt x="0" y="6"/>
                  </a:lnTo>
                  <a:lnTo>
                    <a:pt x="1" y="7"/>
                  </a:lnTo>
                  <a:lnTo>
                    <a:pt x="8" y="7"/>
                  </a:lnTo>
                  <a:lnTo>
                    <a:pt x="8" y="6"/>
                  </a:lnTo>
                  <a:lnTo>
                    <a:pt x="6" y="2"/>
                  </a:lnTo>
                  <a:lnTo>
                    <a:pt x="6" y="2"/>
                  </a:lnTo>
                  <a:lnTo>
                    <a:pt x="4" y="2"/>
                  </a:lnTo>
                  <a:lnTo>
                    <a:pt x="6" y="2"/>
                  </a:lnTo>
                  <a:lnTo>
                    <a:pt x="6"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0" name="Freeform 48"/>
            <p:cNvSpPr>
              <a:spLocks/>
            </p:cNvSpPr>
            <p:nvPr/>
          </p:nvSpPr>
          <p:spPr bwMode="auto">
            <a:xfrm>
              <a:off x="1818" y="1711"/>
              <a:ext cx="13" cy="8"/>
            </a:xfrm>
            <a:custGeom>
              <a:avLst/>
              <a:gdLst/>
              <a:ahLst/>
              <a:cxnLst>
                <a:cxn ang="0">
                  <a:pos x="2" y="0"/>
                </a:cxn>
                <a:cxn ang="0">
                  <a:pos x="1" y="0"/>
                </a:cxn>
                <a:cxn ang="0">
                  <a:pos x="0" y="0"/>
                </a:cxn>
                <a:cxn ang="0">
                  <a:pos x="2" y="5"/>
                </a:cxn>
                <a:cxn ang="0">
                  <a:pos x="6" y="7"/>
                </a:cxn>
                <a:cxn ang="0">
                  <a:pos x="11" y="2"/>
                </a:cxn>
                <a:cxn ang="0">
                  <a:pos x="9" y="0"/>
                </a:cxn>
                <a:cxn ang="0">
                  <a:pos x="9" y="0"/>
                </a:cxn>
                <a:cxn ang="0">
                  <a:pos x="2" y="2"/>
                </a:cxn>
                <a:cxn ang="0">
                  <a:pos x="1" y="2"/>
                </a:cxn>
                <a:cxn ang="0">
                  <a:pos x="2" y="0"/>
                </a:cxn>
                <a:cxn ang="0">
                  <a:pos x="2" y="0"/>
                </a:cxn>
              </a:cxnLst>
              <a:rect l="0" t="0" r="r" b="b"/>
              <a:pathLst>
                <a:path w="12" h="8">
                  <a:moveTo>
                    <a:pt x="2" y="0"/>
                  </a:moveTo>
                  <a:lnTo>
                    <a:pt x="1" y="0"/>
                  </a:lnTo>
                  <a:lnTo>
                    <a:pt x="0" y="0"/>
                  </a:lnTo>
                  <a:lnTo>
                    <a:pt x="2" y="5"/>
                  </a:lnTo>
                  <a:lnTo>
                    <a:pt x="6" y="7"/>
                  </a:lnTo>
                  <a:lnTo>
                    <a:pt x="11" y="2"/>
                  </a:lnTo>
                  <a:lnTo>
                    <a:pt x="9" y="0"/>
                  </a:lnTo>
                  <a:lnTo>
                    <a:pt x="9" y="0"/>
                  </a:lnTo>
                  <a:lnTo>
                    <a:pt x="2" y="2"/>
                  </a:lnTo>
                  <a:lnTo>
                    <a:pt x="1" y="2"/>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1" name="Freeform 49"/>
            <p:cNvSpPr>
              <a:spLocks/>
            </p:cNvSpPr>
            <p:nvPr/>
          </p:nvSpPr>
          <p:spPr bwMode="auto">
            <a:xfrm>
              <a:off x="1812" y="1758"/>
              <a:ext cx="19" cy="10"/>
            </a:xfrm>
            <a:custGeom>
              <a:avLst/>
              <a:gdLst/>
              <a:ahLst/>
              <a:cxnLst>
                <a:cxn ang="0">
                  <a:pos x="12" y="0"/>
                </a:cxn>
                <a:cxn ang="0">
                  <a:pos x="3" y="2"/>
                </a:cxn>
                <a:cxn ang="0">
                  <a:pos x="0" y="2"/>
                </a:cxn>
                <a:cxn ang="0">
                  <a:pos x="5" y="7"/>
                </a:cxn>
                <a:cxn ang="0">
                  <a:pos x="7" y="9"/>
                </a:cxn>
                <a:cxn ang="0">
                  <a:pos x="15" y="9"/>
                </a:cxn>
                <a:cxn ang="0">
                  <a:pos x="17" y="5"/>
                </a:cxn>
                <a:cxn ang="0">
                  <a:pos x="10" y="2"/>
                </a:cxn>
                <a:cxn ang="0">
                  <a:pos x="13" y="3"/>
                </a:cxn>
                <a:cxn ang="0">
                  <a:pos x="12" y="0"/>
                </a:cxn>
                <a:cxn ang="0">
                  <a:pos x="12" y="0"/>
                </a:cxn>
              </a:cxnLst>
              <a:rect l="0" t="0" r="r" b="b"/>
              <a:pathLst>
                <a:path w="18" h="10">
                  <a:moveTo>
                    <a:pt x="12" y="0"/>
                  </a:moveTo>
                  <a:lnTo>
                    <a:pt x="3" y="2"/>
                  </a:lnTo>
                  <a:lnTo>
                    <a:pt x="0" y="2"/>
                  </a:lnTo>
                  <a:lnTo>
                    <a:pt x="5" y="7"/>
                  </a:lnTo>
                  <a:lnTo>
                    <a:pt x="7" y="9"/>
                  </a:lnTo>
                  <a:lnTo>
                    <a:pt x="15" y="9"/>
                  </a:lnTo>
                  <a:lnTo>
                    <a:pt x="17" y="5"/>
                  </a:lnTo>
                  <a:lnTo>
                    <a:pt x="10" y="2"/>
                  </a:lnTo>
                  <a:lnTo>
                    <a:pt x="13" y="3"/>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2" name="Freeform 50"/>
            <p:cNvSpPr>
              <a:spLocks/>
            </p:cNvSpPr>
            <p:nvPr/>
          </p:nvSpPr>
          <p:spPr bwMode="auto">
            <a:xfrm>
              <a:off x="1828" y="1754"/>
              <a:ext cx="17" cy="11"/>
            </a:xfrm>
            <a:custGeom>
              <a:avLst/>
              <a:gdLst/>
              <a:ahLst/>
              <a:cxnLst>
                <a:cxn ang="0">
                  <a:pos x="9" y="0"/>
                </a:cxn>
                <a:cxn ang="0">
                  <a:pos x="2" y="3"/>
                </a:cxn>
                <a:cxn ang="0">
                  <a:pos x="0" y="3"/>
                </a:cxn>
                <a:cxn ang="0">
                  <a:pos x="3" y="7"/>
                </a:cxn>
                <a:cxn ang="0">
                  <a:pos x="6" y="10"/>
                </a:cxn>
                <a:cxn ang="0">
                  <a:pos x="13" y="10"/>
                </a:cxn>
                <a:cxn ang="0">
                  <a:pos x="15" y="7"/>
                </a:cxn>
                <a:cxn ang="0">
                  <a:pos x="9" y="3"/>
                </a:cxn>
                <a:cxn ang="0">
                  <a:pos x="11" y="6"/>
                </a:cxn>
                <a:cxn ang="0">
                  <a:pos x="9" y="0"/>
                </a:cxn>
                <a:cxn ang="0">
                  <a:pos x="9" y="0"/>
                </a:cxn>
              </a:cxnLst>
              <a:rect l="0" t="0" r="r" b="b"/>
              <a:pathLst>
                <a:path w="16" h="11">
                  <a:moveTo>
                    <a:pt x="9" y="0"/>
                  </a:moveTo>
                  <a:lnTo>
                    <a:pt x="2" y="3"/>
                  </a:lnTo>
                  <a:lnTo>
                    <a:pt x="0" y="3"/>
                  </a:lnTo>
                  <a:lnTo>
                    <a:pt x="3" y="7"/>
                  </a:lnTo>
                  <a:lnTo>
                    <a:pt x="6" y="10"/>
                  </a:lnTo>
                  <a:lnTo>
                    <a:pt x="13" y="10"/>
                  </a:lnTo>
                  <a:lnTo>
                    <a:pt x="15" y="7"/>
                  </a:lnTo>
                  <a:lnTo>
                    <a:pt x="9" y="3"/>
                  </a:lnTo>
                  <a:lnTo>
                    <a:pt x="11" y="6"/>
                  </a:lnTo>
                  <a:lnTo>
                    <a:pt x="9" y="0"/>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3" name="Freeform 51"/>
            <p:cNvSpPr>
              <a:spLocks/>
            </p:cNvSpPr>
            <p:nvPr/>
          </p:nvSpPr>
          <p:spPr bwMode="auto">
            <a:xfrm>
              <a:off x="1812" y="1767"/>
              <a:ext cx="10" cy="6"/>
            </a:xfrm>
            <a:custGeom>
              <a:avLst/>
              <a:gdLst/>
              <a:ahLst/>
              <a:cxnLst>
                <a:cxn ang="0">
                  <a:pos x="6" y="2"/>
                </a:cxn>
                <a:cxn ang="0">
                  <a:pos x="1" y="0"/>
                </a:cxn>
                <a:cxn ang="0">
                  <a:pos x="0" y="1"/>
                </a:cxn>
                <a:cxn ang="0">
                  <a:pos x="0" y="6"/>
                </a:cxn>
                <a:cxn ang="0">
                  <a:pos x="1" y="6"/>
                </a:cxn>
                <a:cxn ang="0">
                  <a:pos x="8" y="6"/>
                </a:cxn>
                <a:cxn ang="0">
                  <a:pos x="8" y="6"/>
                </a:cxn>
                <a:cxn ang="0">
                  <a:pos x="6" y="2"/>
                </a:cxn>
                <a:cxn ang="0">
                  <a:pos x="6" y="1"/>
                </a:cxn>
                <a:cxn ang="0">
                  <a:pos x="5" y="1"/>
                </a:cxn>
                <a:cxn ang="0">
                  <a:pos x="6" y="2"/>
                </a:cxn>
                <a:cxn ang="0">
                  <a:pos x="6" y="2"/>
                </a:cxn>
              </a:cxnLst>
              <a:rect l="0" t="0" r="r" b="b"/>
              <a:pathLst>
                <a:path w="9" h="7">
                  <a:moveTo>
                    <a:pt x="6" y="2"/>
                  </a:moveTo>
                  <a:lnTo>
                    <a:pt x="1" y="0"/>
                  </a:lnTo>
                  <a:lnTo>
                    <a:pt x="0" y="1"/>
                  </a:lnTo>
                  <a:lnTo>
                    <a:pt x="0" y="6"/>
                  </a:lnTo>
                  <a:lnTo>
                    <a:pt x="1" y="6"/>
                  </a:lnTo>
                  <a:lnTo>
                    <a:pt x="8" y="6"/>
                  </a:lnTo>
                  <a:lnTo>
                    <a:pt x="8" y="6"/>
                  </a:lnTo>
                  <a:lnTo>
                    <a:pt x="6" y="2"/>
                  </a:lnTo>
                  <a:lnTo>
                    <a:pt x="6" y="1"/>
                  </a:lnTo>
                  <a:lnTo>
                    <a:pt x="5" y="1"/>
                  </a:lnTo>
                  <a:lnTo>
                    <a:pt x="6" y="2"/>
                  </a:lnTo>
                  <a:lnTo>
                    <a:pt x="6"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4" name="Freeform 52"/>
            <p:cNvSpPr>
              <a:spLocks/>
            </p:cNvSpPr>
            <p:nvPr/>
          </p:nvSpPr>
          <p:spPr bwMode="auto">
            <a:xfrm>
              <a:off x="1826" y="1768"/>
              <a:ext cx="12" cy="7"/>
            </a:xfrm>
            <a:custGeom>
              <a:avLst/>
              <a:gdLst/>
              <a:ahLst/>
              <a:cxnLst>
                <a:cxn ang="0">
                  <a:pos x="2" y="1"/>
                </a:cxn>
                <a:cxn ang="0">
                  <a:pos x="2" y="0"/>
                </a:cxn>
                <a:cxn ang="0">
                  <a:pos x="0" y="1"/>
                </a:cxn>
                <a:cxn ang="0">
                  <a:pos x="2" y="5"/>
                </a:cxn>
                <a:cxn ang="0">
                  <a:pos x="5" y="7"/>
                </a:cxn>
                <a:cxn ang="0">
                  <a:pos x="11" y="3"/>
                </a:cxn>
                <a:cxn ang="0">
                  <a:pos x="9" y="1"/>
                </a:cxn>
                <a:cxn ang="0">
                  <a:pos x="8" y="0"/>
                </a:cxn>
                <a:cxn ang="0">
                  <a:pos x="2" y="3"/>
                </a:cxn>
                <a:cxn ang="0">
                  <a:pos x="2" y="3"/>
                </a:cxn>
                <a:cxn ang="0">
                  <a:pos x="2" y="1"/>
                </a:cxn>
                <a:cxn ang="0">
                  <a:pos x="2" y="1"/>
                </a:cxn>
              </a:cxnLst>
              <a:rect l="0" t="0" r="r" b="b"/>
              <a:pathLst>
                <a:path w="12" h="8">
                  <a:moveTo>
                    <a:pt x="2" y="1"/>
                  </a:moveTo>
                  <a:lnTo>
                    <a:pt x="2" y="0"/>
                  </a:lnTo>
                  <a:lnTo>
                    <a:pt x="0" y="1"/>
                  </a:lnTo>
                  <a:lnTo>
                    <a:pt x="2" y="5"/>
                  </a:lnTo>
                  <a:lnTo>
                    <a:pt x="5" y="7"/>
                  </a:lnTo>
                  <a:lnTo>
                    <a:pt x="11" y="3"/>
                  </a:lnTo>
                  <a:lnTo>
                    <a:pt x="9" y="1"/>
                  </a:lnTo>
                  <a:lnTo>
                    <a:pt x="8" y="0"/>
                  </a:lnTo>
                  <a:lnTo>
                    <a:pt x="2" y="3"/>
                  </a:lnTo>
                  <a:lnTo>
                    <a:pt x="2" y="3"/>
                  </a:lnTo>
                  <a:lnTo>
                    <a:pt x="2" y="1"/>
                  </a:lnTo>
                  <a:lnTo>
                    <a:pt x="2"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5" name="Freeform 53"/>
            <p:cNvSpPr>
              <a:spLocks/>
            </p:cNvSpPr>
            <p:nvPr/>
          </p:nvSpPr>
          <p:spPr bwMode="auto">
            <a:xfrm>
              <a:off x="1672" y="1737"/>
              <a:ext cx="20" cy="9"/>
            </a:xfrm>
            <a:custGeom>
              <a:avLst/>
              <a:gdLst/>
              <a:ahLst/>
              <a:cxnLst>
                <a:cxn ang="0">
                  <a:pos x="12" y="0"/>
                </a:cxn>
                <a:cxn ang="0">
                  <a:pos x="4" y="1"/>
                </a:cxn>
                <a:cxn ang="0">
                  <a:pos x="0" y="2"/>
                </a:cxn>
                <a:cxn ang="0">
                  <a:pos x="5" y="8"/>
                </a:cxn>
                <a:cxn ang="0">
                  <a:pos x="8" y="9"/>
                </a:cxn>
                <a:cxn ang="0">
                  <a:pos x="14" y="9"/>
                </a:cxn>
                <a:cxn ang="0">
                  <a:pos x="18" y="7"/>
                </a:cxn>
                <a:cxn ang="0">
                  <a:pos x="11" y="1"/>
                </a:cxn>
                <a:cxn ang="0">
                  <a:pos x="13" y="3"/>
                </a:cxn>
                <a:cxn ang="0">
                  <a:pos x="12" y="0"/>
                </a:cxn>
                <a:cxn ang="0">
                  <a:pos x="12" y="0"/>
                </a:cxn>
              </a:cxnLst>
              <a:rect l="0" t="0" r="r" b="b"/>
              <a:pathLst>
                <a:path w="19" h="10">
                  <a:moveTo>
                    <a:pt x="12" y="0"/>
                  </a:moveTo>
                  <a:lnTo>
                    <a:pt x="4" y="1"/>
                  </a:lnTo>
                  <a:lnTo>
                    <a:pt x="0" y="2"/>
                  </a:lnTo>
                  <a:lnTo>
                    <a:pt x="5" y="8"/>
                  </a:lnTo>
                  <a:lnTo>
                    <a:pt x="8" y="9"/>
                  </a:lnTo>
                  <a:lnTo>
                    <a:pt x="14" y="9"/>
                  </a:lnTo>
                  <a:lnTo>
                    <a:pt x="18" y="7"/>
                  </a:lnTo>
                  <a:lnTo>
                    <a:pt x="11" y="1"/>
                  </a:lnTo>
                  <a:lnTo>
                    <a:pt x="13" y="3"/>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6" name="Freeform 54"/>
            <p:cNvSpPr>
              <a:spLocks/>
            </p:cNvSpPr>
            <p:nvPr/>
          </p:nvSpPr>
          <p:spPr bwMode="auto">
            <a:xfrm>
              <a:off x="1687" y="1734"/>
              <a:ext cx="19" cy="11"/>
            </a:xfrm>
            <a:custGeom>
              <a:avLst/>
              <a:gdLst/>
              <a:ahLst/>
              <a:cxnLst>
                <a:cxn ang="0">
                  <a:pos x="12" y="0"/>
                </a:cxn>
                <a:cxn ang="0">
                  <a:pos x="3" y="2"/>
                </a:cxn>
                <a:cxn ang="0">
                  <a:pos x="0" y="3"/>
                </a:cxn>
                <a:cxn ang="0">
                  <a:pos x="5" y="7"/>
                </a:cxn>
                <a:cxn ang="0">
                  <a:pos x="7" y="11"/>
                </a:cxn>
                <a:cxn ang="0">
                  <a:pos x="14" y="11"/>
                </a:cxn>
                <a:cxn ang="0">
                  <a:pos x="17" y="6"/>
                </a:cxn>
                <a:cxn ang="0">
                  <a:pos x="10" y="2"/>
                </a:cxn>
                <a:cxn ang="0">
                  <a:pos x="13" y="4"/>
                </a:cxn>
                <a:cxn ang="0">
                  <a:pos x="12" y="0"/>
                </a:cxn>
                <a:cxn ang="0">
                  <a:pos x="12" y="0"/>
                </a:cxn>
              </a:cxnLst>
              <a:rect l="0" t="0" r="r" b="b"/>
              <a:pathLst>
                <a:path w="18" h="12">
                  <a:moveTo>
                    <a:pt x="12" y="0"/>
                  </a:moveTo>
                  <a:lnTo>
                    <a:pt x="3" y="2"/>
                  </a:lnTo>
                  <a:lnTo>
                    <a:pt x="0" y="3"/>
                  </a:lnTo>
                  <a:lnTo>
                    <a:pt x="5" y="7"/>
                  </a:lnTo>
                  <a:lnTo>
                    <a:pt x="7" y="11"/>
                  </a:lnTo>
                  <a:lnTo>
                    <a:pt x="14" y="11"/>
                  </a:lnTo>
                  <a:lnTo>
                    <a:pt x="17" y="6"/>
                  </a:lnTo>
                  <a:lnTo>
                    <a:pt x="10" y="2"/>
                  </a:lnTo>
                  <a:lnTo>
                    <a:pt x="13" y="4"/>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7" name="Freeform 55"/>
            <p:cNvSpPr>
              <a:spLocks/>
            </p:cNvSpPr>
            <p:nvPr/>
          </p:nvSpPr>
          <p:spPr bwMode="auto">
            <a:xfrm>
              <a:off x="1672" y="1745"/>
              <a:ext cx="10" cy="8"/>
            </a:xfrm>
            <a:custGeom>
              <a:avLst/>
              <a:gdLst/>
              <a:ahLst/>
              <a:cxnLst>
                <a:cxn ang="0">
                  <a:pos x="6" y="3"/>
                </a:cxn>
                <a:cxn ang="0">
                  <a:pos x="2" y="0"/>
                </a:cxn>
                <a:cxn ang="0">
                  <a:pos x="0" y="1"/>
                </a:cxn>
                <a:cxn ang="0">
                  <a:pos x="0" y="6"/>
                </a:cxn>
                <a:cxn ang="0">
                  <a:pos x="2" y="7"/>
                </a:cxn>
                <a:cxn ang="0">
                  <a:pos x="9" y="7"/>
                </a:cxn>
                <a:cxn ang="0">
                  <a:pos x="9" y="6"/>
                </a:cxn>
                <a:cxn ang="0">
                  <a:pos x="6" y="3"/>
                </a:cxn>
                <a:cxn ang="0">
                  <a:pos x="6" y="1"/>
                </a:cxn>
                <a:cxn ang="0">
                  <a:pos x="5" y="1"/>
                </a:cxn>
                <a:cxn ang="0">
                  <a:pos x="6" y="3"/>
                </a:cxn>
                <a:cxn ang="0">
                  <a:pos x="6" y="3"/>
                </a:cxn>
              </a:cxnLst>
              <a:rect l="0" t="0" r="r" b="b"/>
              <a:pathLst>
                <a:path w="10" h="8">
                  <a:moveTo>
                    <a:pt x="6" y="3"/>
                  </a:moveTo>
                  <a:lnTo>
                    <a:pt x="2" y="0"/>
                  </a:lnTo>
                  <a:lnTo>
                    <a:pt x="0" y="1"/>
                  </a:lnTo>
                  <a:lnTo>
                    <a:pt x="0" y="6"/>
                  </a:lnTo>
                  <a:lnTo>
                    <a:pt x="2" y="7"/>
                  </a:lnTo>
                  <a:lnTo>
                    <a:pt x="9" y="7"/>
                  </a:lnTo>
                  <a:lnTo>
                    <a:pt x="9" y="6"/>
                  </a:lnTo>
                  <a:lnTo>
                    <a:pt x="6" y="3"/>
                  </a:lnTo>
                  <a:lnTo>
                    <a:pt x="6" y="1"/>
                  </a:lnTo>
                  <a:lnTo>
                    <a:pt x="5" y="1"/>
                  </a:lnTo>
                  <a:lnTo>
                    <a:pt x="6" y="3"/>
                  </a:lnTo>
                  <a:lnTo>
                    <a:pt x="6"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8" name="Freeform 56"/>
            <p:cNvSpPr>
              <a:spLocks/>
            </p:cNvSpPr>
            <p:nvPr/>
          </p:nvSpPr>
          <p:spPr bwMode="auto">
            <a:xfrm>
              <a:off x="1686" y="1746"/>
              <a:ext cx="12" cy="8"/>
            </a:xfrm>
            <a:custGeom>
              <a:avLst/>
              <a:gdLst/>
              <a:ahLst/>
              <a:cxnLst>
                <a:cxn ang="0">
                  <a:pos x="2" y="2"/>
                </a:cxn>
                <a:cxn ang="0">
                  <a:pos x="1" y="0"/>
                </a:cxn>
                <a:cxn ang="0">
                  <a:pos x="0" y="2"/>
                </a:cxn>
                <a:cxn ang="0">
                  <a:pos x="2" y="6"/>
                </a:cxn>
                <a:cxn ang="0">
                  <a:pos x="7" y="7"/>
                </a:cxn>
                <a:cxn ang="0">
                  <a:pos x="11" y="4"/>
                </a:cxn>
                <a:cxn ang="0">
                  <a:pos x="10" y="2"/>
                </a:cxn>
                <a:cxn ang="0">
                  <a:pos x="8" y="0"/>
                </a:cxn>
                <a:cxn ang="0">
                  <a:pos x="2" y="4"/>
                </a:cxn>
                <a:cxn ang="0">
                  <a:pos x="1" y="4"/>
                </a:cxn>
                <a:cxn ang="0">
                  <a:pos x="2" y="2"/>
                </a:cxn>
                <a:cxn ang="0">
                  <a:pos x="2" y="2"/>
                </a:cxn>
              </a:cxnLst>
              <a:rect l="0" t="0" r="r" b="b"/>
              <a:pathLst>
                <a:path w="12" h="8">
                  <a:moveTo>
                    <a:pt x="2" y="2"/>
                  </a:moveTo>
                  <a:lnTo>
                    <a:pt x="1" y="0"/>
                  </a:lnTo>
                  <a:lnTo>
                    <a:pt x="0" y="2"/>
                  </a:lnTo>
                  <a:lnTo>
                    <a:pt x="2" y="6"/>
                  </a:lnTo>
                  <a:lnTo>
                    <a:pt x="7" y="7"/>
                  </a:lnTo>
                  <a:lnTo>
                    <a:pt x="11" y="4"/>
                  </a:lnTo>
                  <a:lnTo>
                    <a:pt x="10" y="2"/>
                  </a:lnTo>
                  <a:lnTo>
                    <a:pt x="8" y="0"/>
                  </a:lnTo>
                  <a:lnTo>
                    <a:pt x="2" y="4"/>
                  </a:lnTo>
                  <a:lnTo>
                    <a:pt x="1" y="4"/>
                  </a:lnTo>
                  <a:lnTo>
                    <a:pt x="2" y="2"/>
                  </a:lnTo>
                  <a:lnTo>
                    <a:pt x="2"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29" name="Freeform 57"/>
            <p:cNvSpPr>
              <a:spLocks/>
            </p:cNvSpPr>
            <p:nvPr/>
          </p:nvSpPr>
          <p:spPr bwMode="auto">
            <a:xfrm>
              <a:off x="1635" y="1750"/>
              <a:ext cx="18" cy="11"/>
            </a:xfrm>
            <a:custGeom>
              <a:avLst/>
              <a:gdLst/>
              <a:ahLst/>
              <a:cxnLst>
                <a:cxn ang="0">
                  <a:pos x="11" y="0"/>
                </a:cxn>
                <a:cxn ang="0">
                  <a:pos x="2" y="1"/>
                </a:cxn>
                <a:cxn ang="0">
                  <a:pos x="0" y="2"/>
                </a:cxn>
                <a:cxn ang="0">
                  <a:pos x="4" y="7"/>
                </a:cxn>
                <a:cxn ang="0">
                  <a:pos x="7" y="10"/>
                </a:cxn>
                <a:cxn ang="0">
                  <a:pos x="14" y="10"/>
                </a:cxn>
                <a:cxn ang="0">
                  <a:pos x="16" y="7"/>
                </a:cxn>
                <a:cxn ang="0">
                  <a:pos x="9" y="1"/>
                </a:cxn>
                <a:cxn ang="0">
                  <a:pos x="13" y="3"/>
                </a:cxn>
                <a:cxn ang="0">
                  <a:pos x="11" y="0"/>
                </a:cxn>
                <a:cxn ang="0">
                  <a:pos x="11" y="0"/>
                </a:cxn>
              </a:cxnLst>
              <a:rect l="0" t="0" r="r" b="b"/>
              <a:pathLst>
                <a:path w="17" h="11">
                  <a:moveTo>
                    <a:pt x="11" y="0"/>
                  </a:moveTo>
                  <a:lnTo>
                    <a:pt x="2" y="1"/>
                  </a:lnTo>
                  <a:lnTo>
                    <a:pt x="0" y="2"/>
                  </a:lnTo>
                  <a:lnTo>
                    <a:pt x="4" y="7"/>
                  </a:lnTo>
                  <a:lnTo>
                    <a:pt x="7" y="10"/>
                  </a:lnTo>
                  <a:lnTo>
                    <a:pt x="14" y="10"/>
                  </a:lnTo>
                  <a:lnTo>
                    <a:pt x="16" y="7"/>
                  </a:lnTo>
                  <a:lnTo>
                    <a:pt x="9" y="1"/>
                  </a:lnTo>
                  <a:lnTo>
                    <a:pt x="13" y="3"/>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0" name="Freeform 58"/>
            <p:cNvSpPr>
              <a:spLocks/>
            </p:cNvSpPr>
            <p:nvPr/>
          </p:nvSpPr>
          <p:spPr bwMode="auto">
            <a:xfrm>
              <a:off x="1649" y="1747"/>
              <a:ext cx="19" cy="11"/>
            </a:xfrm>
            <a:custGeom>
              <a:avLst/>
              <a:gdLst/>
              <a:ahLst/>
              <a:cxnLst>
                <a:cxn ang="0">
                  <a:pos x="11" y="0"/>
                </a:cxn>
                <a:cxn ang="0">
                  <a:pos x="2" y="2"/>
                </a:cxn>
                <a:cxn ang="0">
                  <a:pos x="0" y="3"/>
                </a:cxn>
                <a:cxn ang="0">
                  <a:pos x="4" y="7"/>
                </a:cxn>
                <a:cxn ang="0">
                  <a:pos x="7" y="10"/>
                </a:cxn>
                <a:cxn ang="0">
                  <a:pos x="14" y="10"/>
                </a:cxn>
                <a:cxn ang="0">
                  <a:pos x="17" y="6"/>
                </a:cxn>
                <a:cxn ang="0">
                  <a:pos x="9" y="2"/>
                </a:cxn>
                <a:cxn ang="0">
                  <a:pos x="13" y="4"/>
                </a:cxn>
                <a:cxn ang="0">
                  <a:pos x="11" y="0"/>
                </a:cxn>
                <a:cxn ang="0">
                  <a:pos x="11" y="0"/>
                </a:cxn>
              </a:cxnLst>
              <a:rect l="0" t="0" r="r" b="b"/>
              <a:pathLst>
                <a:path w="18" h="11">
                  <a:moveTo>
                    <a:pt x="11" y="0"/>
                  </a:moveTo>
                  <a:lnTo>
                    <a:pt x="2" y="2"/>
                  </a:lnTo>
                  <a:lnTo>
                    <a:pt x="0" y="3"/>
                  </a:lnTo>
                  <a:lnTo>
                    <a:pt x="4" y="7"/>
                  </a:lnTo>
                  <a:lnTo>
                    <a:pt x="7" y="10"/>
                  </a:lnTo>
                  <a:lnTo>
                    <a:pt x="14" y="10"/>
                  </a:lnTo>
                  <a:lnTo>
                    <a:pt x="17" y="6"/>
                  </a:lnTo>
                  <a:lnTo>
                    <a:pt x="9" y="2"/>
                  </a:lnTo>
                  <a:lnTo>
                    <a:pt x="13" y="4"/>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1" name="Freeform 59"/>
            <p:cNvSpPr>
              <a:spLocks/>
            </p:cNvSpPr>
            <p:nvPr/>
          </p:nvSpPr>
          <p:spPr bwMode="auto">
            <a:xfrm>
              <a:off x="1635" y="1760"/>
              <a:ext cx="9" cy="7"/>
            </a:xfrm>
            <a:custGeom>
              <a:avLst/>
              <a:gdLst/>
              <a:ahLst/>
              <a:cxnLst>
                <a:cxn ang="0">
                  <a:pos x="5" y="1"/>
                </a:cxn>
                <a:cxn ang="0">
                  <a:pos x="1" y="0"/>
                </a:cxn>
                <a:cxn ang="0">
                  <a:pos x="0" y="1"/>
                </a:cxn>
                <a:cxn ang="0">
                  <a:pos x="0" y="6"/>
                </a:cxn>
                <a:cxn ang="0">
                  <a:pos x="1" y="6"/>
                </a:cxn>
                <a:cxn ang="0">
                  <a:pos x="8" y="6"/>
                </a:cxn>
                <a:cxn ang="0">
                  <a:pos x="8" y="6"/>
                </a:cxn>
                <a:cxn ang="0">
                  <a:pos x="5" y="1"/>
                </a:cxn>
                <a:cxn ang="0">
                  <a:pos x="5" y="1"/>
                </a:cxn>
                <a:cxn ang="0">
                  <a:pos x="4" y="1"/>
                </a:cxn>
                <a:cxn ang="0">
                  <a:pos x="5" y="1"/>
                </a:cxn>
                <a:cxn ang="0">
                  <a:pos x="5" y="1"/>
                </a:cxn>
              </a:cxnLst>
              <a:rect l="0" t="0" r="r" b="b"/>
              <a:pathLst>
                <a:path w="9" h="7">
                  <a:moveTo>
                    <a:pt x="5" y="1"/>
                  </a:moveTo>
                  <a:lnTo>
                    <a:pt x="1" y="0"/>
                  </a:lnTo>
                  <a:lnTo>
                    <a:pt x="0" y="1"/>
                  </a:lnTo>
                  <a:lnTo>
                    <a:pt x="0" y="6"/>
                  </a:lnTo>
                  <a:lnTo>
                    <a:pt x="1" y="6"/>
                  </a:lnTo>
                  <a:lnTo>
                    <a:pt x="8" y="6"/>
                  </a:lnTo>
                  <a:lnTo>
                    <a:pt x="8" y="6"/>
                  </a:lnTo>
                  <a:lnTo>
                    <a:pt x="5" y="1"/>
                  </a:lnTo>
                  <a:lnTo>
                    <a:pt x="5" y="1"/>
                  </a:lnTo>
                  <a:lnTo>
                    <a:pt x="4" y="1"/>
                  </a:lnTo>
                  <a:lnTo>
                    <a:pt x="5" y="1"/>
                  </a:lnTo>
                  <a:lnTo>
                    <a:pt x="5"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2" name="Freeform 60"/>
            <p:cNvSpPr>
              <a:spLocks/>
            </p:cNvSpPr>
            <p:nvPr/>
          </p:nvSpPr>
          <p:spPr bwMode="auto">
            <a:xfrm>
              <a:off x="1649" y="1761"/>
              <a:ext cx="11" cy="8"/>
            </a:xfrm>
            <a:custGeom>
              <a:avLst/>
              <a:gdLst/>
              <a:ahLst/>
              <a:cxnLst>
                <a:cxn ang="0">
                  <a:pos x="2" y="0"/>
                </a:cxn>
                <a:cxn ang="0">
                  <a:pos x="1" y="0"/>
                </a:cxn>
                <a:cxn ang="0">
                  <a:pos x="0" y="0"/>
                </a:cxn>
                <a:cxn ang="0">
                  <a:pos x="2" y="5"/>
                </a:cxn>
                <a:cxn ang="0">
                  <a:pos x="4" y="7"/>
                </a:cxn>
                <a:cxn ang="0">
                  <a:pos x="10" y="3"/>
                </a:cxn>
                <a:cxn ang="0">
                  <a:pos x="9" y="0"/>
                </a:cxn>
                <a:cxn ang="0">
                  <a:pos x="7" y="0"/>
                </a:cxn>
                <a:cxn ang="0">
                  <a:pos x="2" y="2"/>
                </a:cxn>
                <a:cxn ang="0">
                  <a:pos x="1" y="2"/>
                </a:cxn>
                <a:cxn ang="0">
                  <a:pos x="2" y="0"/>
                </a:cxn>
                <a:cxn ang="0">
                  <a:pos x="2" y="0"/>
                </a:cxn>
              </a:cxnLst>
              <a:rect l="0" t="0" r="r" b="b"/>
              <a:pathLst>
                <a:path w="11" h="8">
                  <a:moveTo>
                    <a:pt x="2" y="0"/>
                  </a:moveTo>
                  <a:lnTo>
                    <a:pt x="1" y="0"/>
                  </a:lnTo>
                  <a:lnTo>
                    <a:pt x="0" y="0"/>
                  </a:lnTo>
                  <a:lnTo>
                    <a:pt x="2" y="5"/>
                  </a:lnTo>
                  <a:lnTo>
                    <a:pt x="4" y="7"/>
                  </a:lnTo>
                  <a:lnTo>
                    <a:pt x="10" y="3"/>
                  </a:lnTo>
                  <a:lnTo>
                    <a:pt x="9" y="0"/>
                  </a:lnTo>
                  <a:lnTo>
                    <a:pt x="7" y="0"/>
                  </a:lnTo>
                  <a:lnTo>
                    <a:pt x="2" y="2"/>
                  </a:lnTo>
                  <a:lnTo>
                    <a:pt x="1" y="2"/>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3" name="Freeform 61"/>
            <p:cNvSpPr>
              <a:spLocks/>
            </p:cNvSpPr>
            <p:nvPr/>
          </p:nvSpPr>
          <p:spPr bwMode="auto">
            <a:xfrm>
              <a:off x="1757" y="1701"/>
              <a:ext cx="18" cy="9"/>
            </a:xfrm>
            <a:custGeom>
              <a:avLst/>
              <a:gdLst/>
              <a:ahLst/>
              <a:cxnLst>
                <a:cxn ang="0">
                  <a:pos x="12" y="0"/>
                </a:cxn>
                <a:cxn ang="0">
                  <a:pos x="2" y="1"/>
                </a:cxn>
                <a:cxn ang="0">
                  <a:pos x="0" y="2"/>
                </a:cxn>
                <a:cxn ang="0">
                  <a:pos x="4" y="7"/>
                </a:cxn>
                <a:cxn ang="0">
                  <a:pos x="6" y="9"/>
                </a:cxn>
                <a:cxn ang="0">
                  <a:pos x="14" y="9"/>
                </a:cxn>
                <a:cxn ang="0">
                  <a:pos x="16" y="6"/>
                </a:cxn>
                <a:cxn ang="0">
                  <a:pos x="10" y="1"/>
                </a:cxn>
                <a:cxn ang="0">
                  <a:pos x="12" y="4"/>
                </a:cxn>
                <a:cxn ang="0">
                  <a:pos x="12" y="0"/>
                </a:cxn>
                <a:cxn ang="0">
                  <a:pos x="12" y="0"/>
                </a:cxn>
              </a:cxnLst>
              <a:rect l="0" t="0" r="r" b="b"/>
              <a:pathLst>
                <a:path w="17" h="10">
                  <a:moveTo>
                    <a:pt x="12" y="0"/>
                  </a:moveTo>
                  <a:lnTo>
                    <a:pt x="2" y="1"/>
                  </a:lnTo>
                  <a:lnTo>
                    <a:pt x="0" y="2"/>
                  </a:lnTo>
                  <a:lnTo>
                    <a:pt x="4" y="7"/>
                  </a:lnTo>
                  <a:lnTo>
                    <a:pt x="6" y="9"/>
                  </a:lnTo>
                  <a:lnTo>
                    <a:pt x="14" y="9"/>
                  </a:lnTo>
                  <a:lnTo>
                    <a:pt x="16" y="6"/>
                  </a:lnTo>
                  <a:lnTo>
                    <a:pt x="10" y="1"/>
                  </a:lnTo>
                  <a:lnTo>
                    <a:pt x="12" y="4"/>
                  </a:lnTo>
                  <a:lnTo>
                    <a:pt x="12" y="0"/>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4" name="Freeform 62"/>
            <p:cNvSpPr>
              <a:spLocks/>
            </p:cNvSpPr>
            <p:nvPr/>
          </p:nvSpPr>
          <p:spPr bwMode="auto">
            <a:xfrm>
              <a:off x="1793" y="1711"/>
              <a:ext cx="19" cy="10"/>
            </a:xfrm>
            <a:custGeom>
              <a:avLst/>
              <a:gdLst/>
              <a:ahLst/>
              <a:cxnLst>
                <a:cxn ang="0">
                  <a:pos x="11" y="0"/>
                </a:cxn>
                <a:cxn ang="0">
                  <a:pos x="3" y="0"/>
                </a:cxn>
                <a:cxn ang="0">
                  <a:pos x="0" y="2"/>
                </a:cxn>
                <a:cxn ang="0">
                  <a:pos x="5" y="7"/>
                </a:cxn>
                <a:cxn ang="0">
                  <a:pos x="8" y="9"/>
                </a:cxn>
                <a:cxn ang="0">
                  <a:pos x="13" y="9"/>
                </a:cxn>
                <a:cxn ang="0">
                  <a:pos x="17" y="5"/>
                </a:cxn>
                <a:cxn ang="0">
                  <a:pos x="10" y="0"/>
                </a:cxn>
                <a:cxn ang="0">
                  <a:pos x="12" y="2"/>
                </a:cxn>
                <a:cxn ang="0">
                  <a:pos x="11" y="0"/>
                </a:cxn>
                <a:cxn ang="0">
                  <a:pos x="11" y="0"/>
                </a:cxn>
              </a:cxnLst>
              <a:rect l="0" t="0" r="r" b="b"/>
              <a:pathLst>
                <a:path w="18" h="10">
                  <a:moveTo>
                    <a:pt x="11" y="0"/>
                  </a:moveTo>
                  <a:lnTo>
                    <a:pt x="3" y="0"/>
                  </a:lnTo>
                  <a:lnTo>
                    <a:pt x="0" y="2"/>
                  </a:lnTo>
                  <a:lnTo>
                    <a:pt x="5" y="7"/>
                  </a:lnTo>
                  <a:lnTo>
                    <a:pt x="8" y="9"/>
                  </a:lnTo>
                  <a:lnTo>
                    <a:pt x="13" y="9"/>
                  </a:lnTo>
                  <a:lnTo>
                    <a:pt x="17" y="5"/>
                  </a:lnTo>
                  <a:lnTo>
                    <a:pt x="10" y="0"/>
                  </a:lnTo>
                  <a:lnTo>
                    <a:pt x="12" y="2"/>
                  </a:lnTo>
                  <a:lnTo>
                    <a:pt x="11" y="0"/>
                  </a:lnTo>
                  <a:lnTo>
                    <a:pt x="1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5" name="Freeform 63"/>
            <p:cNvSpPr>
              <a:spLocks/>
            </p:cNvSpPr>
            <p:nvPr/>
          </p:nvSpPr>
          <p:spPr bwMode="auto">
            <a:xfrm>
              <a:off x="1433" y="1734"/>
              <a:ext cx="7" cy="7"/>
            </a:xfrm>
            <a:custGeom>
              <a:avLst/>
              <a:gdLst/>
              <a:ahLst/>
              <a:cxnLst>
                <a:cxn ang="0">
                  <a:pos x="5" y="3"/>
                </a:cxn>
                <a:cxn ang="0">
                  <a:pos x="0" y="0"/>
                </a:cxn>
                <a:cxn ang="0">
                  <a:pos x="0" y="2"/>
                </a:cxn>
                <a:cxn ang="0">
                  <a:pos x="0" y="6"/>
                </a:cxn>
                <a:cxn ang="0">
                  <a:pos x="0" y="7"/>
                </a:cxn>
                <a:cxn ang="0">
                  <a:pos x="6" y="7"/>
                </a:cxn>
                <a:cxn ang="0">
                  <a:pos x="6" y="6"/>
                </a:cxn>
                <a:cxn ang="0">
                  <a:pos x="5" y="3"/>
                </a:cxn>
                <a:cxn ang="0">
                  <a:pos x="5" y="2"/>
                </a:cxn>
                <a:cxn ang="0">
                  <a:pos x="4" y="2"/>
                </a:cxn>
                <a:cxn ang="0">
                  <a:pos x="5" y="3"/>
                </a:cxn>
                <a:cxn ang="0">
                  <a:pos x="5" y="3"/>
                </a:cxn>
              </a:cxnLst>
              <a:rect l="0" t="0" r="r" b="b"/>
              <a:pathLst>
                <a:path w="7" h="8">
                  <a:moveTo>
                    <a:pt x="5" y="3"/>
                  </a:moveTo>
                  <a:lnTo>
                    <a:pt x="0" y="0"/>
                  </a:lnTo>
                  <a:lnTo>
                    <a:pt x="0" y="2"/>
                  </a:lnTo>
                  <a:lnTo>
                    <a:pt x="0" y="6"/>
                  </a:lnTo>
                  <a:lnTo>
                    <a:pt x="0" y="7"/>
                  </a:lnTo>
                  <a:lnTo>
                    <a:pt x="6" y="7"/>
                  </a:lnTo>
                  <a:lnTo>
                    <a:pt x="6" y="6"/>
                  </a:lnTo>
                  <a:lnTo>
                    <a:pt x="5" y="3"/>
                  </a:lnTo>
                  <a:lnTo>
                    <a:pt x="5" y="2"/>
                  </a:lnTo>
                  <a:lnTo>
                    <a:pt x="4" y="2"/>
                  </a:lnTo>
                  <a:lnTo>
                    <a:pt x="5" y="3"/>
                  </a:lnTo>
                  <a:lnTo>
                    <a:pt x="5"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6" name="Freeform 64"/>
            <p:cNvSpPr>
              <a:spLocks/>
            </p:cNvSpPr>
            <p:nvPr/>
          </p:nvSpPr>
          <p:spPr bwMode="auto">
            <a:xfrm>
              <a:off x="1779" y="1723"/>
              <a:ext cx="10" cy="7"/>
            </a:xfrm>
            <a:custGeom>
              <a:avLst/>
              <a:gdLst/>
              <a:ahLst/>
              <a:cxnLst>
                <a:cxn ang="0">
                  <a:pos x="5" y="1"/>
                </a:cxn>
                <a:cxn ang="0">
                  <a:pos x="1" y="0"/>
                </a:cxn>
                <a:cxn ang="0">
                  <a:pos x="0" y="1"/>
                </a:cxn>
                <a:cxn ang="0">
                  <a:pos x="0" y="6"/>
                </a:cxn>
                <a:cxn ang="0">
                  <a:pos x="1" y="6"/>
                </a:cxn>
                <a:cxn ang="0">
                  <a:pos x="8" y="6"/>
                </a:cxn>
                <a:cxn ang="0">
                  <a:pos x="8" y="6"/>
                </a:cxn>
                <a:cxn ang="0">
                  <a:pos x="5" y="1"/>
                </a:cxn>
                <a:cxn ang="0">
                  <a:pos x="5" y="1"/>
                </a:cxn>
                <a:cxn ang="0">
                  <a:pos x="4" y="1"/>
                </a:cxn>
                <a:cxn ang="0">
                  <a:pos x="5" y="1"/>
                </a:cxn>
                <a:cxn ang="0">
                  <a:pos x="5" y="1"/>
                </a:cxn>
              </a:cxnLst>
              <a:rect l="0" t="0" r="r" b="b"/>
              <a:pathLst>
                <a:path w="9" h="7">
                  <a:moveTo>
                    <a:pt x="5" y="1"/>
                  </a:moveTo>
                  <a:lnTo>
                    <a:pt x="1" y="0"/>
                  </a:lnTo>
                  <a:lnTo>
                    <a:pt x="0" y="1"/>
                  </a:lnTo>
                  <a:lnTo>
                    <a:pt x="0" y="6"/>
                  </a:lnTo>
                  <a:lnTo>
                    <a:pt x="1" y="6"/>
                  </a:lnTo>
                  <a:lnTo>
                    <a:pt x="8" y="6"/>
                  </a:lnTo>
                  <a:lnTo>
                    <a:pt x="8" y="6"/>
                  </a:lnTo>
                  <a:lnTo>
                    <a:pt x="5" y="1"/>
                  </a:lnTo>
                  <a:lnTo>
                    <a:pt x="5" y="1"/>
                  </a:lnTo>
                  <a:lnTo>
                    <a:pt x="4" y="1"/>
                  </a:lnTo>
                  <a:lnTo>
                    <a:pt x="5" y="1"/>
                  </a:lnTo>
                  <a:lnTo>
                    <a:pt x="5"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7" name="Freeform 65"/>
            <p:cNvSpPr>
              <a:spLocks/>
            </p:cNvSpPr>
            <p:nvPr/>
          </p:nvSpPr>
          <p:spPr bwMode="auto">
            <a:xfrm>
              <a:off x="1445" y="1736"/>
              <a:ext cx="12" cy="7"/>
            </a:xfrm>
            <a:custGeom>
              <a:avLst/>
              <a:gdLst/>
              <a:ahLst/>
              <a:cxnLst>
                <a:cxn ang="0">
                  <a:pos x="3" y="1"/>
                </a:cxn>
                <a:cxn ang="0">
                  <a:pos x="1" y="0"/>
                </a:cxn>
                <a:cxn ang="0">
                  <a:pos x="0" y="1"/>
                </a:cxn>
                <a:cxn ang="0">
                  <a:pos x="3" y="5"/>
                </a:cxn>
                <a:cxn ang="0">
                  <a:pos x="6" y="7"/>
                </a:cxn>
                <a:cxn ang="0">
                  <a:pos x="10" y="3"/>
                </a:cxn>
                <a:cxn ang="0">
                  <a:pos x="9" y="1"/>
                </a:cxn>
                <a:cxn ang="0">
                  <a:pos x="9" y="0"/>
                </a:cxn>
                <a:cxn ang="0">
                  <a:pos x="3" y="2"/>
                </a:cxn>
                <a:cxn ang="0">
                  <a:pos x="1" y="2"/>
                </a:cxn>
                <a:cxn ang="0">
                  <a:pos x="3" y="1"/>
                </a:cxn>
                <a:cxn ang="0">
                  <a:pos x="3" y="1"/>
                </a:cxn>
              </a:cxnLst>
              <a:rect l="0" t="0" r="r" b="b"/>
              <a:pathLst>
                <a:path w="11" h="8">
                  <a:moveTo>
                    <a:pt x="3" y="1"/>
                  </a:moveTo>
                  <a:lnTo>
                    <a:pt x="1" y="0"/>
                  </a:lnTo>
                  <a:lnTo>
                    <a:pt x="0" y="1"/>
                  </a:lnTo>
                  <a:lnTo>
                    <a:pt x="3" y="5"/>
                  </a:lnTo>
                  <a:lnTo>
                    <a:pt x="6" y="7"/>
                  </a:lnTo>
                  <a:lnTo>
                    <a:pt x="10" y="3"/>
                  </a:lnTo>
                  <a:lnTo>
                    <a:pt x="9" y="1"/>
                  </a:lnTo>
                  <a:lnTo>
                    <a:pt x="9" y="0"/>
                  </a:lnTo>
                  <a:lnTo>
                    <a:pt x="3" y="2"/>
                  </a:lnTo>
                  <a:lnTo>
                    <a:pt x="1" y="2"/>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8" name="Freeform 66"/>
            <p:cNvSpPr>
              <a:spLocks/>
            </p:cNvSpPr>
            <p:nvPr/>
          </p:nvSpPr>
          <p:spPr bwMode="auto">
            <a:xfrm>
              <a:off x="1793" y="1724"/>
              <a:ext cx="12" cy="7"/>
            </a:xfrm>
            <a:custGeom>
              <a:avLst/>
              <a:gdLst/>
              <a:ahLst/>
              <a:cxnLst>
                <a:cxn ang="0">
                  <a:pos x="2" y="0"/>
                </a:cxn>
                <a:cxn ang="0">
                  <a:pos x="1" y="0"/>
                </a:cxn>
                <a:cxn ang="0">
                  <a:pos x="0" y="0"/>
                </a:cxn>
                <a:cxn ang="0">
                  <a:pos x="2" y="5"/>
                </a:cxn>
                <a:cxn ang="0">
                  <a:pos x="5" y="6"/>
                </a:cxn>
                <a:cxn ang="0">
                  <a:pos x="10" y="2"/>
                </a:cxn>
                <a:cxn ang="0">
                  <a:pos x="10" y="0"/>
                </a:cxn>
                <a:cxn ang="0">
                  <a:pos x="8" y="0"/>
                </a:cxn>
                <a:cxn ang="0">
                  <a:pos x="2" y="1"/>
                </a:cxn>
                <a:cxn ang="0">
                  <a:pos x="1" y="1"/>
                </a:cxn>
                <a:cxn ang="0">
                  <a:pos x="2" y="0"/>
                </a:cxn>
                <a:cxn ang="0">
                  <a:pos x="2" y="0"/>
                </a:cxn>
              </a:cxnLst>
              <a:rect l="0" t="0" r="r" b="b"/>
              <a:pathLst>
                <a:path w="11" h="7">
                  <a:moveTo>
                    <a:pt x="2" y="0"/>
                  </a:moveTo>
                  <a:lnTo>
                    <a:pt x="1" y="0"/>
                  </a:lnTo>
                  <a:lnTo>
                    <a:pt x="0" y="0"/>
                  </a:lnTo>
                  <a:lnTo>
                    <a:pt x="2" y="5"/>
                  </a:lnTo>
                  <a:lnTo>
                    <a:pt x="5" y="6"/>
                  </a:lnTo>
                  <a:lnTo>
                    <a:pt x="10" y="2"/>
                  </a:lnTo>
                  <a:lnTo>
                    <a:pt x="10" y="0"/>
                  </a:lnTo>
                  <a:lnTo>
                    <a:pt x="8" y="0"/>
                  </a:lnTo>
                  <a:lnTo>
                    <a:pt x="2" y="1"/>
                  </a:lnTo>
                  <a:lnTo>
                    <a:pt x="1" y="1"/>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39" name="Freeform 67"/>
            <p:cNvSpPr>
              <a:spLocks/>
            </p:cNvSpPr>
            <p:nvPr/>
          </p:nvSpPr>
          <p:spPr bwMode="auto">
            <a:xfrm>
              <a:off x="1526" y="1705"/>
              <a:ext cx="34" cy="40"/>
            </a:xfrm>
            <a:custGeom>
              <a:avLst/>
              <a:gdLst/>
              <a:ahLst/>
              <a:cxnLst>
                <a:cxn ang="0">
                  <a:pos x="30" y="5"/>
                </a:cxn>
                <a:cxn ang="0">
                  <a:pos x="16" y="0"/>
                </a:cxn>
                <a:cxn ang="0">
                  <a:pos x="5" y="5"/>
                </a:cxn>
                <a:cxn ang="0">
                  <a:pos x="0" y="12"/>
                </a:cxn>
                <a:cxn ang="0">
                  <a:pos x="2" y="20"/>
                </a:cxn>
                <a:cxn ang="0">
                  <a:pos x="10" y="28"/>
                </a:cxn>
                <a:cxn ang="0">
                  <a:pos x="10" y="34"/>
                </a:cxn>
                <a:cxn ang="0">
                  <a:pos x="17" y="41"/>
                </a:cxn>
                <a:cxn ang="0">
                  <a:pos x="28" y="36"/>
                </a:cxn>
                <a:cxn ang="0">
                  <a:pos x="16" y="26"/>
                </a:cxn>
                <a:cxn ang="0">
                  <a:pos x="21" y="22"/>
                </a:cxn>
                <a:cxn ang="0">
                  <a:pos x="23" y="20"/>
                </a:cxn>
                <a:cxn ang="0">
                  <a:pos x="28" y="15"/>
                </a:cxn>
                <a:cxn ang="0">
                  <a:pos x="28" y="7"/>
                </a:cxn>
                <a:cxn ang="0">
                  <a:pos x="31" y="9"/>
                </a:cxn>
                <a:cxn ang="0">
                  <a:pos x="30" y="5"/>
                </a:cxn>
                <a:cxn ang="0">
                  <a:pos x="30" y="5"/>
                </a:cxn>
              </a:cxnLst>
              <a:rect l="0" t="0" r="r" b="b"/>
              <a:pathLst>
                <a:path w="32" h="42">
                  <a:moveTo>
                    <a:pt x="30" y="5"/>
                  </a:moveTo>
                  <a:lnTo>
                    <a:pt x="16" y="0"/>
                  </a:lnTo>
                  <a:lnTo>
                    <a:pt x="5" y="5"/>
                  </a:lnTo>
                  <a:lnTo>
                    <a:pt x="0" y="12"/>
                  </a:lnTo>
                  <a:lnTo>
                    <a:pt x="2" y="20"/>
                  </a:lnTo>
                  <a:lnTo>
                    <a:pt x="10" y="28"/>
                  </a:lnTo>
                  <a:lnTo>
                    <a:pt x="10" y="34"/>
                  </a:lnTo>
                  <a:lnTo>
                    <a:pt x="17" y="41"/>
                  </a:lnTo>
                  <a:lnTo>
                    <a:pt x="28" y="36"/>
                  </a:lnTo>
                  <a:lnTo>
                    <a:pt x="16" y="26"/>
                  </a:lnTo>
                  <a:lnTo>
                    <a:pt x="21" y="22"/>
                  </a:lnTo>
                  <a:lnTo>
                    <a:pt x="23" y="20"/>
                  </a:lnTo>
                  <a:lnTo>
                    <a:pt x="28" y="15"/>
                  </a:lnTo>
                  <a:lnTo>
                    <a:pt x="28" y="7"/>
                  </a:lnTo>
                  <a:lnTo>
                    <a:pt x="31" y="9"/>
                  </a:lnTo>
                  <a:lnTo>
                    <a:pt x="30" y="5"/>
                  </a:lnTo>
                  <a:lnTo>
                    <a:pt x="3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0" name="Freeform 68"/>
            <p:cNvSpPr>
              <a:spLocks/>
            </p:cNvSpPr>
            <p:nvPr/>
          </p:nvSpPr>
          <p:spPr bwMode="auto">
            <a:xfrm>
              <a:off x="1694" y="1701"/>
              <a:ext cx="35" cy="38"/>
            </a:xfrm>
            <a:custGeom>
              <a:avLst/>
              <a:gdLst/>
              <a:ahLst/>
              <a:cxnLst>
                <a:cxn ang="0">
                  <a:pos x="1" y="4"/>
                </a:cxn>
                <a:cxn ang="0">
                  <a:pos x="16" y="0"/>
                </a:cxn>
                <a:cxn ang="0">
                  <a:pos x="25" y="4"/>
                </a:cxn>
                <a:cxn ang="0">
                  <a:pos x="32" y="11"/>
                </a:cxn>
                <a:cxn ang="0">
                  <a:pos x="29" y="20"/>
                </a:cxn>
                <a:cxn ang="0">
                  <a:pos x="20" y="29"/>
                </a:cxn>
                <a:cxn ang="0">
                  <a:pos x="20" y="32"/>
                </a:cxn>
                <a:cxn ang="0">
                  <a:pos x="14" y="39"/>
                </a:cxn>
                <a:cxn ang="0">
                  <a:pos x="2" y="36"/>
                </a:cxn>
                <a:cxn ang="0">
                  <a:pos x="16" y="25"/>
                </a:cxn>
                <a:cxn ang="0">
                  <a:pos x="9" y="22"/>
                </a:cxn>
                <a:cxn ang="0">
                  <a:pos x="8" y="19"/>
                </a:cxn>
                <a:cxn ang="0">
                  <a:pos x="2" y="14"/>
                </a:cxn>
                <a:cxn ang="0">
                  <a:pos x="2" y="6"/>
                </a:cxn>
                <a:cxn ang="0">
                  <a:pos x="0" y="9"/>
                </a:cxn>
                <a:cxn ang="0">
                  <a:pos x="1" y="4"/>
                </a:cxn>
                <a:cxn ang="0">
                  <a:pos x="1" y="4"/>
                </a:cxn>
              </a:cxnLst>
              <a:rect l="0" t="0" r="r" b="b"/>
              <a:pathLst>
                <a:path w="33" h="40">
                  <a:moveTo>
                    <a:pt x="1" y="4"/>
                  </a:moveTo>
                  <a:lnTo>
                    <a:pt x="16" y="0"/>
                  </a:lnTo>
                  <a:lnTo>
                    <a:pt x="25" y="4"/>
                  </a:lnTo>
                  <a:lnTo>
                    <a:pt x="32" y="11"/>
                  </a:lnTo>
                  <a:lnTo>
                    <a:pt x="29" y="20"/>
                  </a:lnTo>
                  <a:lnTo>
                    <a:pt x="20" y="29"/>
                  </a:lnTo>
                  <a:lnTo>
                    <a:pt x="20" y="32"/>
                  </a:lnTo>
                  <a:lnTo>
                    <a:pt x="14" y="39"/>
                  </a:lnTo>
                  <a:lnTo>
                    <a:pt x="2" y="36"/>
                  </a:lnTo>
                  <a:lnTo>
                    <a:pt x="16" y="25"/>
                  </a:lnTo>
                  <a:lnTo>
                    <a:pt x="9" y="22"/>
                  </a:lnTo>
                  <a:lnTo>
                    <a:pt x="8" y="19"/>
                  </a:lnTo>
                  <a:lnTo>
                    <a:pt x="2" y="14"/>
                  </a:lnTo>
                  <a:lnTo>
                    <a:pt x="2" y="6"/>
                  </a:lnTo>
                  <a:lnTo>
                    <a:pt x="0" y="9"/>
                  </a:lnTo>
                  <a:lnTo>
                    <a:pt x="1" y="4"/>
                  </a:lnTo>
                  <a:lnTo>
                    <a:pt x="1" y="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1" name="Freeform 69"/>
            <p:cNvSpPr>
              <a:spLocks/>
            </p:cNvSpPr>
            <p:nvPr/>
          </p:nvSpPr>
          <p:spPr bwMode="auto">
            <a:xfrm>
              <a:off x="1610" y="1660"/>
              <a:ext cx="34" cy="40"/>
            </a:xfrm>
            <a:custGeom>
              <a:avLst/>
              <a:gdLst/>
              <a:ahLst/>
              <a:cxnLst>
                <a:cxn ang="0">
                  <a:pos x="2" y="35"/>
                </a:cxn>
                <a:cxn ang="0">
                  <a:pos x="16" y="40"/>
                </a:cxn>
                <a:cxn ang="0">
                  <a:pos x="25" y="35"/>
                </a:cxn>
                <a:cxn ang="0">
                  <a:pos x="32" y="29"/>
                </a:cxn>
                <a:cxn ang="0">
                  <a:pos x="29" y="20"/>
                </a:cxn>
                <a:cxn ang="0">
                  <a:pos x="22" y="11"/>
                </a:cxn>
                <a:cxn ang="0">
                  <a:pos x="22" y="5"/>
                </a:cxn>
                <a:cxn ang="0">
                  <a:pos x="14" y="0"/>
                </a:cxn>
                <a:cxn ang="0">
                  <a:pos x="3" y="4"/>
                </a:cxn>
                <a:cxn ang="0">
                  <a:pos x="16" y="14"/>
                </a:cxn>
                <a:cxn ang="0">
                  <a:pos x="10" y="18"/>
                </a:cxn>
                <a:cxn ang="0">
                  <a:pos x="9" y="21"/>
                </a:cxn>
                <a:cxn ang="0">
                  <a:pos x="3" y="25"/>
                </a:cxn>
                <a:cxn ang="0">
                  <a:pos x="3" y="34"/>
                </a:cxn>
                <a:cxn ang="0">
                  <a:pos x="0" y="30"/>
                </a:cxn>
                <a:cxn ang="0">
                  <a:pos x="2" y="35"/>
                </a:cxn>
                <a:cxn ang="0">
                  <a:pos x="2" y="35"/>
                </a:cxn>
              </a:cxnLst>
              <a:rect l="0" t="0" r="r" b="b"/>
              <a:pathLst>
                <a:path w="33" h="41">
                  <a:moveTo>
                    <a:pt x="2" y="35"/>
                  </a:moveTo>
                  <a:lnTo>
                    <a:pt x="16" y="40"/>
                  </a:lnTo>
                  <a:lnTo>
                    <a:pt x="25" y="35"/>
                  </a:lnTo>
                  <a:lnTo>
                    <a:pt x="32" y="29"/>
                  </a:lnTo>
                  <a:lnTo>
                    <a:pt x="29" y="20"/>
                  </a:lnTo>
                  <a:lnTo>
                    <a:pt x="22" y="11"/>
                  </a:lnTo>
                  <a:lnTo>
                    <a:pt x="22" y="5"/>
                  </a:lnTo>
                  <a:lnTo>
                    <a:pt x="14" y="0"/>
                  </a:lnTo>
                  <a:lnTo>
                    <a:pt x="3" y="4"/>
                  </a:lnTo>
                  <a:lnTo>
                    <a:pt x="16" y="14"/>
                  </a:lnTo>
                  <a:lnTo>
                    <a:pt x="10" y="18"/>
                  </a:lnTo>
                  <a:lnTo>
                    <a:pt x="9" y="21"/>
                  </a:lnTo>
                  <a:lnTo>
                    <a:pt x="3" y="25"/>
                  </a:lnTo>
                  <a:lnTo>
                    <a:pt x="3" y="34"/>
                  </a:lnTo>
                  <a:lnTo>
                    <a:pt x="0" y="30"/>
                  </a:lnTo>
                  <a:lnTo>
                    <a:pt x="2" y="35"/>
                  </a:lnTo>
                  <a:lnTo>
                    <a:pt x="2" y="3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2" name="Freeform 70"/>
            <p:cNvSpPr>
              <a:spLocks/>
            </p:cNvSpPr>
            <p:nvPr/>
          </p:nvSpPr>
          <p:spPr bwMode="auto">
            <a:xfrm>
              <a:off x="1668" y="1652"/>
              <a:ext cx="33" cy="38"/>
            </a:xfrm>
            <a:custGeom>
              <a:avLst/>
              <a:gdLst/>
              <a:ahLst/>
              <a:cxnLst>
                <a:cxn ang="0">
                  <a:pos x="1" y="34"/>
                </a:cxn>
                <a:cxn ang="0">
                  <a:pos x="15" y="38"/>
                </a:cxn>
                <a:cxn ang="0">
                  <a:pos x="25" y="34"/>
                </a:cxn>
                <a:cxn ang="0">
                  <a:pos x="31" y="29"/>
                </a:cxn>
                <a:cxn ang="0">
                  <a:pos x="28" y="19"/>
                </a:cxn>
                <a:cxn ang="0">
                  <a:pos x="21" y="11"/>
                </a:cxn>
                <a:cxn ang="0">
                  <a:pos x="21" y="6"/>
                </a:cxn>
                <a:cxn ang="0">
                  <a:pos x="14" y="0"/>
                </a:cxn>
                <a:cxn ang="0">
                  <a:pos x="2" y="3"/>
                </a:cxn>
                <a:cxn ang="0">
                  <a:pos x="15" y="12"/>
                </a:cxn>
                <a:cxn ang="0">
                  <a:pos x="10" y="18"/>
                </a:cxn>
                <a:cxn ang="0">
                  <a:pos x="8" y="21"/>
                </a:cxn>
                <a:cxn ang="0">
                  <a:pos x="2" y="25"/>
                </a:cxn>
                <a:cxn ang="0">
                  <a:pos x="2" y="33"/>
                </a:cxn>
                <a:cxn ang="0">
                  <a:pos x="0" y="31"/>
                </a:cxn>
                <a:cxn ang="0">
                  <a:pos x="1" y="34"/>
                </a:cxn>
                <a:cxn ang="0">
                  <a:pos x="1" y="34"/>
                </a:cxn>
              </a:cxnLst>
              <a:rect l="0" t="0" r="r" b="b"/>
              <a:pathLst>
                <a:path w="32" h="39">
                  <a:moveTo>
                    <a:pt x="1" y="34"/>
                  </a:moveTo>
                  <a:lnTo>
                    <a:pt x="15" y="38"/>
                  </a:lnTo>
                  <a:lnTo>
                    <a:pt x="25" y="34"/>
                  </a:lnTo>
                  <a:lnTo>
                    <a:pt x="31" y="29"/>
                  </a:lnTo>
                  <a:lnTo>
                    <a:pt x="28" y="19"/>
                  </a:lnTo>
                  <a:lnTo>
                    <a:pt x="21" y="11"/>
                  </a:lnTo>
                  <a:lnTo>
                    <a:pt x="21" y="6"/>
                  </a:lnTo>
                  <a:lnTo>
                    <a:pt x="14" y="0"/>
                  </a:lnTo>
                  <a:lnTo>
                    <a:pt x="2" y="3"/>
                  </a:lnTo>
                  <a:lnTo>
                    <a:pt x="15" y="12"/>
                  </a:lnTo>
                  <a:lnTo>
                    <a:pt x="10" y="18"/>
                  </a:lnTo>
                  <a:lnTo>
                    <a:pt x="8" y="21"/>
                  </a:lnTo>
                  <a:lnTo>
                    <a:pt x="2" y="25"/>
                  </a:lnTo>
                  <a:lnTo>
                    <a:pt x="2" y="33"/>
                  </a:lnTo>
                  <a:lnTo>
                    <a:pt x="0" y="31"/>
                  </a:lnTo>
                  <a:lnTo>
                    <a:pt x="1" y="34"/>
                  </a:lnTo>
                  <a:lnTo>
                    <a:pt x="1" y="3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3" name="Freeform 71"/>
            <p:cNvSpPr>
              <a:spLocks/>
            </p:cNvSpPr>
            <p:nvPr/>
          </p:nvSpPr>
          <p:spPr bwMode="auto">
            <a:xfrm>
              <a:off x="1508" y="1729"/>
              <a:ext cx="14" cy="14"/>
            </a:xfrm>
            <a:custGeom>
              <a:avLst/>
              <a:gdLst/>
              <a:ahLst/>
              <a:cxnLst>
                <a:cxn ang="0">
                  <a:pos x="10" y="0"/>
                </a:cxn>
                <a:cxn ang="0">
                  <a:pos x="4" y="1"/>
                </a:cxn>
                <a:cxn ang="0">
                  <a:pos x="0" y="8"/>
                </a:cxn>
                <a:cxn ang="0">
                  <a:pos x="8" y="14"/>
                </a:cxn>
                <a:cxn ang="0">
                  <a:pos x="12" y="9"/>
                </a:cxn>
                <a:cxn ang="0">
                  <a:pos x="7" y="3"/>
                </a:cxn>
                <a:cxn ang="0">
                  <a:pos x="7" y="1"/>
                </a:cxn>
                <a:cxn ang="0">
                  <a:pos x="7" y="1"/>
                </a:cxn>
                <a:cxn ang="0">
                  <a:pos x="10" y="0"/>
                </a:cxn>
                <a:cxn ang="0">
                  <a:pos x="10" y="0"/>
                </a:cxn>
              </a:cxnLst>
              <a:rect l="0" t="0" r="r" b="b"/>
              <a:pathLst>
                <a:path w="13" h="15">
                  <a:moveTo>
                    <a:pt x="10" y="0"/>
                  </a:moveTo>
                  <a:lnTo>
                    <a:pt x="4" y="1"/>
                  </a:lnTo>
                  <a:lnTo>
                    <a:pt x="0" y="8"/>
                  </a:lnTo>
                  <a:lnTo>
                    <a:pt x="8" y="14"/>
                  </a:lnTo>
                  <a:lnTo>
                    <a:pt x="12" y="9"/>
                  </a:lnTo>
                  <a:lnTo>
                    <a:pt x="7" y="3"/>
                  </a:lnTo>
                  <a:lnTo>
                    <a:pt x="7" y="1"/>
                  </a:lnTo>
                  <a:lnTo>
                    <a:pt x="7" y="1"/>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4" name="Freeform 72"/>
            <p:cNvSpPr>
              <a:spLocks/>
            </p:cNvSpPr>
            <p:nvPr/>
          </p:nvSpPr>
          <p:spPr bwMode="auto">
            <a:xfrm>
              <a:off x="1857" y="1718"/>
              <a:ext cx="13" cy="13"/>
            </a:xfrm>
            <a:custGeom>
              <a:avLst/>
              <a:gdLst/>
              <a:ahLst/>
              <a:cxnLst>
                <a:cxn ang="0">
                  <a:pos x="9" y="0"/>
                </a:cxn>
                <a:cxn ang="0">
                  <a:pos x="4" y="1"/>
                </a:cxn>
                <a:cxn ang="0">
                  <a:pos x="0" y="6"/>
                </a:cxn>
                <a:cxn ang="0">
                  <a:pos x="8" y="12"/>
                </a:cxn>
                <a:cxn ang="0">
                  <a:pos x="11" y="7"/>
                </a:cxn>
                <a:cxn ang="0">
                  <a:pos x="6" y="4"/>
                </a:cxn>
                <a:cxn ang="0">
                  <a:pos x="6" y="1"/>
                </a:cxn>
                <a:cxn ang="0">
                  <a:pos x="6" y="1"/>
                </a:cxn>
                <a:cxn ang="0">
                  <a:pos x="9" y="0"/>
                </a:cxn>
                <a:cxn ang="0">
                  <a:pos x="9" y="0"/>
                </a:cxn>
              </a:cxnLst>
              <a:rect l="0" t="0" r="r" b="b"/>
              <a:pathLst>
                <a:path w="12" h="13">
                  <a:moveTo>
                    <a:pt x="9" y="0"/>
                  </a:moveTo>
                  <a:lnTo>
                    <a:pt x="4" y="1"/>
                  </a:lnTo>
                  <a:lnTo>
                    <a:pt x="0" y="6"/>
                  </a:lnTo>
                  <a:lnTo>
                    <a:pt x="8" y="12"/>
                  </a:lnTo>
                  <a:lnTo>
                    <a:pt x="11" y="7"/>
                  </a:lnTo>
                  <a:lnTo>
                    <a:pt x="6" y="4"/>
                  </a:lnTo>
                  <a:lnTo>
                    <a:pt x="6" y="1"/>
                  </a:lnTo>
                  <a:lnTo>
                    <a:pt x="6" y="1"/>
                  </a:lnTo>
                  <a:lnTo>
                    <a:pt x="9" y="0"/>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5" name="Freeform 73"/>
            <p:cNvSpPr>
              <a:spLocks/>
            </p:cNvSpPr>
            <p:nvPr/>
          </p:nvSpPr>
          <p:spPr bwMode="auto">
            <a:xfrm>
              <a:off x="1678" y="1724"/>
              <a:ext cx="13" cy="14"/>
            </a:xfrm>
            <a:custGeom>
              <a:avLst/>
              <a:gdLst/>
              <a:ahLst/>
              <a:cxnLst>
                <a:cxn ang="0">
                  <a:pos x="1" y="0"/>
                </a:cxn>
                <a:cxn ang="0">
                  <a:pos x="6" y="1"/>
                </a:cxn>
                <a:cxn ang="0">
                  <a:pos x="11" y="7"/>
                </a:cxn>
                <a:cxn ang="0">
                  <a:pos x="2" y="13"/>
                </a:cxn>
                <a:cxn ang="0">
                  <a:pos x="0" y="8"/>
                </a:cxn>
                <a:cxn ang="0">
                  <a:pos x="4" y="5"/>
                </a:cxn>
                <a:cxn ang="0">
                  <a:pos x="5" y="1"/>
                </a:cxn>
                <a:cxn ang="0">
                  <a:pos x="5" y="1"/>
                </a:cxn>
                <a:cxn ang="0">
                  <a:pos x="1" y="0"/>
                </a:cxn>
                <a:cxn ang="0">
                  <a:pos x="1" y="0"/>
                </a:cxn>
              </a:cxnLst>
              <a:rect l="0" t="0" r="r" b="b"/>
              <a:pathLst>
                <a:path w="12" h="14">
                  <a:moveTo>
                    <a:pt x="1" y="0"/>
                  </a:moveTo>
                  <a:lnTo>
                    <a:pt x="6" y="1"/>
                  </a:lnTo>
                  <a:lnTo>
                    <a:pt x="11" y="7"/>
                  </a:lnTo>
                  <a:lnTo>
                    <a:pt x="2" y="13"/>
                  </a:lnTo>
                  <a:lnTo>
                    <a:pt x="0" y="8"/>
                  </a:lnTo>
                  <a:lnTo>
                    <a:pt x="4" y="5"/>
                  </a:lnTo>
                  <a:lnTo>
                    <a:pt x="5" y="1"/>
                  </a:lnTo>
                  <a:lnTo>
                    <a:pt x="5" y="1"/>
                  </a:lnTo>
                  <a:lnTo>
                    <a:pt x="1" y="0"/>
                  </a:lnTo>
                  <a:lnTo>
                    <a:pt x="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6" name="Freeform 74"/>
            <p:cNvSpPr>
              <a:spLocks/>
            </p:cNvSpPr>
            <p:nvPr/>
          </p:nvSpPr>
          <p:spPr bwMode="auto">
            <a:xfrm>
              <a:off x="1594" y="1684"/>
              <a:ext cx="11" cy="15"/>
            </a:xfrm>
            <a:custGeom>
              <a:avLst/>
              <a:gdLst/>
              <a:ahLst/>
              <a:cxnLst>
                <a:cxn ang="0">
                  <a:pos x="2" y="14"/>
                </a:cxn>
                <a:cxn ang="0">
                  <a:pos x="7" y="12"/>
                </a:cxn>
                <a:cxn ang="0">
                  <a:pos x="10" y="5"/>
                </a:cxn>
                <a:cxn ang="0">
                  <a:pos x="3" y="0"/>
                </a:cxn>
                <a:cxn ang="0">
                  <a:pos x="0" y="5"/>
                </a:cxn>
                <a:cxn ang="0">
                  <a:pos x="3" y="10"/>
                </a:cxn>
                <a:cxn ang="0">
                  <a:pos x="5" y="12"/>
                </a:cxn>
                <a:cxn ang="0">
                  <a:pos x="5" y="12"/>
                </a:cxn>
                <a:cxn ang="0">
                  <a:pos x="2" y="14"/>
                </a:cxn>
                <a:cxn ang="0">
                  <a:pos x="2" y="14"/>
                </a:cxn>
              </a:cxnLst>
              <a:rect l="0" t="0" r="r" b="b"/>
              <a:pathLst>
                <a:path w="11" h="15">
                  <a:moveTo>
                    <a:pt x="2" y="14"/>
                  </a:moveTo>
                  <a:lnTo>
                    <a:pt x="7" y="12"/>
                  </a:lnTo>
                  <a:lnTo>
                    <a:pt x="10" y="5"/>
                  </a:lnTo>
                  <a:lnTo>
                    <a:pt x="3" y="0"/>
                  </a:lnTo>
                  <a:lnTo>
                    <a:pt x="0" y="5"/>
                  </a:lnTo>
                  <a:lnTo>
                    <a:pt x="3" y="10"/>
                  </a:lnTo>
                  <a:lnTo>
                    <a:pt x="5" y="12"/>
                  </a:lnTo>
                  <a:lnTo>
                    <a:pt x="5" y="12"/>
                  </a:lnTo>
                  <a:lnTo>
                    <a:pt x="2" y="14"/>
                  </a:lnTo>
                  <a:lnTo>
                    <a:pt x="2" y="1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7" name="Freeform 75"/>
            <p:cNvSpPr>
              <a:spLocks/>
            </p:cNvSpPr>
            <p:nvPr/>
          </p:nvSpPr>
          <p:spPr bwMode="auto">
            <a:xfrm>
              <a:off x="1540" y="1745"/>
              <a:ext cx="16" cy="16"/>
            </a:xfrm>
            <a:custGeom>
              <a:avLst/>
              <a:gdLst/>
              <a:ahLst/>
              <a:cxnLst>
                <a:cxn ang="0">
                  <a:pos x="10" y="0"/>
                </a:cxn>
                <a:cxn ang="0">
                  <a:pos x="0" y="5"/>
                </a:cxn>
                <a:cxn ang="0">
                  <a:pos x="1" y="11"/>
                </a:cxn>
                <a:cxn ang="0">
                  <a:pos x="14" y="15"/>
                </a:cxn>
                <a:cxn ang="0">
                  <a:pos x="12" y="11"/>
                </a:cxn>
                <a:cxn ang="0">
                  <a:pos x="11" y="8"/>
                </a:cxn>
                <a:cxn ang="0">
                  <a:pos x="6" y="4"/>
                </a:cxn>
                <a:cxn ang="0">
                  <a:pos x="4" y="2"/>
                </a:cxn>
                <a:cxn ang="0">
                  <a:pos x="10" y="0"/>
                </a:cxn>
                <a:cxn ang="0">
                  <a:pos x="10" y="0"/>
                </a:cxn>
              </a:cxnLst>
              <a:rect l="0" t="0" r="r" b="b"/>
              <a:pathLst>
                <a:path w="15" h="16">
                  <a:moveTo>
                    <a:pt x="10" y="0"/>
                  </a:moveTo>
                  <a:lnTo>
                    <a:pt x="0" y="5"/>
                  </a:lnTo>
                  <a:lnTo>
                    <a:pt x="1" y="11"/>
                  </a:lnTo>
                  <a:lnTo>
                    <a:pt x="14" y="15"/>
                  </a:lnTo>
                  <a:lnTo>
                    <a:pt x="12" y="11"/>
                  </a:lnTo>
                  <a:lnTo>
                    <a:pt x="11" y="8"/>
                  </a:lnTo>
                  <a:lnTo>
                    <a:pt x="6" y="4"/>
                  </a:lnTo>
                  <a:lnTo>
                    <a:pt x="4" y="2"/>
                  </a:lnTo>
                  <a:lnTo>
                    <a:pt x="10" y="0"/>
                  </a:lnTo>
                  <a:lnTo>
                    <a:pt x="1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8" name="Freeform 76"/>
            <p:cNvSpPr>
              <a:spLocks/>
            </p:cNvSpPr>
            <p:nvPr/>
          </p:nvSpPr>
          <p:spPr bwMode="auto">
            <a:xfrm>
              <a:off x="1709" y="1740"/>
              <a:ext cx="16" cy="14"/>
            </a:xfrm>
            <a:custGeom>
              <a:avLst/>
              <a:gdLst/>
              <a:ahLst/>
              <a:cxnLst>
                <a:cxn ang="0">
                  <a:pos x="4" y="0"/>
                </a:cxn>
                <a:cxn ang="0">
                  <a:pos x="14" y="5"/>
                </a:cxn>
                <a:cxn ang="0">
                  <a:pos x="13" y="11"/>
                </a:cxn>
                <a:cxn ang="0">
                  <a:pos x="0" y="13"/>
                </a:cxn>
                <a:cxn ang="0">
                  <a:pos x="2" y="11"/>
                </a:cxn>
                <a:cxn ang="0">
                  <a:pos x="2" y="9"/>
                </a:cxn>
                <a:cxn ang="0">
                  <a:pos x="6" y="4"/>
                </a:cxn>
                <a:cxn ang="0">
                  <a:pos x="10" y="3"/>
                </a:cxn>
                <a:cxn ang="0">
                  <a:pos x="4" y="0"/>
                </a:cxn>
                <a:cxn ang="0">
                  <a:pos x="4" y="0"/>
                </a:cxn>
              </a:cxnLst>
              <a:rect l="0" t="0" r="r" b="b"/>
              <a:pathLst>
                <a:path w="15" h="14">
                  <a:moveTo>
                    <a:pt x="4" y="0"/>
                  </a:moveTo>
                  <a:lnTo>
                    <a:pt x="14" y="5"/>
                  </a:lnTo>
                  <a:lnTo>
                    <a:pt x="13" y="11"/>
                  </a:lnTo>
                  <a:lnTo>
                    <a:pt x="0" y="13"/>
                  </a:lnTo>
                  <a:lnTo>
                    <a:pt x="2" y="11"/>
                  </a:lnTo>
                  <a:lnTo>
                    <a:pt x="2" y="9"/>
                  </a:lnTo>
                  <a:lnTo>
                    <a:pt x="6" y="4"/>
                  </a:lnTo>
                  <a:lnTo>
                    <a:pt x="10" y="3"/>
                  </a:lnTo>
                  <a:lnTo>
                    <a:pt x="4" y="0"/>
                  </a:lnTo>
                  <a:lnTo>
                    <a:pt x="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49" name="Freeform 77"/>
            <p:cNvSpPr>
              <a:spLocks/>
            </p:cNvSpPr>
            <p:nvPr/>
          </p:nvSpPr>
          <p:spPr bwMode="auto">
            <a:xfrm>
              <a:off x="1624" y="1700"/>
              <a:ext cx="16" cy="14"/>
            </a:xfrm>
            <a:custGeom>
              <a:avLst/>
              <a:gdLst/>
              <a:ahLst/>
              <a:cxnLst>
                <a:cxn ang="0">
                  <a:pos x="4" y="14"/>
                </a:cxn>
                <a:cxn ang="0">
                  <a:pos x="14" y="10"/>
                </a:cxn>
                <a:cxn ang="0">
                  <a:pos x="12" y="4"/>
                </a:cxn>
                <a:cxn ang="0">
                  <a:pos x="0" y="0"/>
                </a:cxn>
                <a:cxn ang="0">
                  <a:pos x="2" y="4"/>
                </a:cxn>
                <a:cxn ang="0">
                  <a:pos x="3" y="6"/>
                </a:cxn>
                <a:cxn ang="0">
                  <a:pos x="8" y="12"/>
                </a:cxn>
                <a:cxn ang="0">
                  <a:pos x="10" y="12"/>
                </a:cxn>
                <a:cxn ang="0">
                  <a:pos x="4" y="14"/>
                </a:cxn>
                <a:cxn ang="0">
                  <a:pos x="4" y="14"/>
                </a:cxn>
              </a:cxnLst>
              <a:rect l="0" t="0" r="r" b="b"/>
              <a:pathLst>
                <a:path w="15" h="15">
                  <a:moveTo>
                    <a:pt x="4" y="14"/>
                  </a:moveTo>
                  <a:lnTo>
                    <a:pt x="14" y="10"/>
                  </a:lnTo>
                  <a:lnTo>
                    <a:pt x="12" y="4"/>
                  </a:lnTo>
                  <a:lnTo>
                    <a:pt x="0" y="0"/>
                  </a:lnTo>
                  <a:lnTo>
                    <a:pt x="2" y="4"/>
                  </a:lnTo>
                  <a:lnTo>
                    <a:pt x="3" y="6"/>
                  </a:lnTo>
                  <a:lnTo>
                    <a:pt x="8" y="12"/>
                  </a:lnTo>
                  <a:lnTo>
                    <a:pt x="10" y="12"/>
                  </a:lnTo>
                  <a:lnTo>
                    <a:pt x="4" y="14"/>
                  </a:lnTo>
                  <a:lnTo>
                    <a:pt x="4" y="1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0" name="Freeform 78"/>
            <p:cNvSpPr>
              <a:spLocks/>
            </p:cNvSpPr>
            <p:nvPr/>
          </p:nvSpPr>
          <p:spPr bwMode="auto">
            <a:xfrm>
              <a:off x="1682" y="1692"/>
              <a:ext cx="15" cy="15"/>
            </a:xfrm>
            <a:custGeom>
              <a:avLst/>
              <a:gdLst/>
              <a:ahLst/>
              <a:cxnLst>
                <a:cxn ang="0">
                  <a:pos x="4" y="14"/>
                </a:cxn>
                <a:cxn ang="0">
                  <a:pos x="13" y="9"/>
                </a:cxn>
                <a:cxn ang="0">
                  <a:pos x="11" y="4"/>
                </a:cxn>
                <a:cxn ang="0">
                  <a:pos x="0" y="0"/>
                </a:cxn>
                <a:cxn ang="0">
                  <a:pos x="1" y="4"/>
                </a:cxn>
                <a:cxn ang="0">
                  <a:pos x="2" y="6"/>
                </a:cxn>
                <a:cxn ang="0">
                  <a:pos x="7" y="11"/>
                </a:cxn>
                <a:cxn ang="0">
                  <a:pos x="10" y="12"/>
                </a:cxn>
                <a:cxn ang="0">
                  <a:pos x="4" y="14"/>
                </a:cxn>
                <a:cxn ang="0">
                  <a:pos x="4" y="14"/>
                </a:cxn>
              </a:cxnLst>
              <a:rect l="0" t="0" r="r" b="b"/>
              <a:pathLst>
                <a:path w="14" h="15">
                  <a:moveTo>
                    <a:pt x="4" y="14"/>
                  </a:moveTo>
                  <a:lnTo>
                    <a:pt x="13" y="9"/>
                  </a:lnTo>
                  <a:lnTo>
                    <a:pt x="11" y="4"/>
                  </a:lnTo>
                  <a:lnTo>
                    <a:pt x="0" y="0"/>
                  </a:lnTo>
                  <a:lnTo>
                    <a:pt x="1" y="4"/>
                  </a:lnTo>
                  <a:lnTo>
                    <a:pt x="2" y="6"/>
                  </a:lnTo>
                  <a:lnTo>
                    <a:pt x="7" y="11"/>
                  </a:lnTo>
                  <a:lnTo>
                    <a:pt x="10" y="12"/>
                  </a:lnTo>
                  <a:lnTo>
                    <a:pt x="4" y="14"/>
                  </a:lnTo>
                  <a:lnTo>
                    <a:pt x="4" y="1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1" name="Freeform 79"/>
            <p:cNvSpPr>
              <a:spLocks/>
            </p:cNvSpPr>
            <p:nvPr/>
          </p:nvSpPr>
          <p:spPr bwMode="auto">
            <a:xfrm>
              <a:off x="1564" y="1744"/>
              <a:ext cx="25" cy="13"/>
            </a:xfrm>
            <a:custGeom>
              <a:avLst/>
              <a:gdLst/>
              <a:ahLst/>
              <a:cxnLst>
                <a:cxn ang="0">
                  <a:pos x="2" y="3"/>
                </a:cxn>
                <a:cxn ang="0">
                  <a:pos x="3" y="12"/>
                </a:cxn>
                <a:cxn ang="0">
                  <a:pos x="6" y="12"/>
                </a:cxn>
                <a:cxn ang="0">
                  <a:pos x="22" y="7"/>
                </a:cxn>
                <a:cxn ang="0">
                  <a:pos x="21" y="2"/>
                </a:cxn>
                <a:cxn ang="0">
                  <a:pos x="15" y="0"/>
                </a:cxn>
                <a:cxn ang="0">
                  <a:pos x="6" y="0"/>
                </a:cxn>
                <a:cxn ang="0">
                  <a:pos x="0" y="5"/>
                </a:cxn>
                <a:cxn ang="0">
                  <a:pos x="0" y="5"/>
                </a:cxn>
                <a:cxn ang="0">
                  <a:pos x="2" y="3"/>
                </a:cxn>
                <a:cxn ang="0">
                  <a:pos x="2" y="3"/>
                </a:cxn>
              </a:cxnLst>
              <a:rect l="0" t="0" r="r" b="b"/>
              <a:pathLst>
                <a:path w="23" h="13">
                  <a:moveTo>
                    <a:pt x="2" y="3"/>
                  </a:moveTo>
                  <a:lnTo>
                    <a:pt x="3" y="12"/>
                  </a:lnTo>
                  <a:lnTo>
                    <a:pt x="6" y="12"/>
                  </a:lnTo>
                  <a:lnTo>
                    <a:pt x="22" y="7"/>
                  </a:lnTo>
                  <a:lnTo>
                    <a:pt x="21" y="2"/>
                  </a:lnTo>
                  <a:lnTo>
                    <a:pt x="15" y="0"/>
                  </a:lnTo>
                  <a:lnTo>
                    <a:pt x="6" y="0"/>
                  </a:lnTo>
                  <a:lnTo>
                    <a:pt x="0" y="5"/>
                  </a:lnTo>
                  <a:lnTo>
                    <a:pt x="0" y="5"/>
                  </a:lnTo>
                  <a:lnTo>
                    <a:pt x="2" y="3"/>
                  </a:lnTo>
                  <a:lnTo>
                    <a:pt x="2"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2" name="Freeform 80"/>
            <p:cNvSpPr>
              <a:spLocks/>
            </p:cNvSpPr>
            <p:nvPr/>
          </p:nvSpPr>
          <p:spPr bwMode="auto">
            <a:xfrm>
              <a:off x="1733" y="1739"/>
              <a:ext cx="24" cy="13"/>
            </a:xfrm>
            <a:custGeom>
              <a:avLst/>
              <a:gdLst/>
              <a:ahLst/>
              <a:cxnLst>
                <a:cxn ang="0">
                  <a:pos x="20" y="5"/>
                </a:cxn>
                <a:cxn ang="0">
                  <a:pos x="20" y="13"/>
                </a:cxn>
                <a:cxn ang="0">
                  <a:pos x="16" y="13"/>
                </a:cxn>
                <a:cxn ang="0">
                  <a:pos x="0" y="7"/>
                </a:cxn>
                <a:cxn ang="0">
                  <a:pos x="2" y="3"/>
                </a:cxn>
                <a:cxn ang="0">
                  <a:pos x="8" y="0"/>
                </a:cxn>
                <a:cxn ang="0">
                  <a:pos x="16" y="0"/>
                </a:cxn>
                <a:cxn ang="0">
                  <a:pos x="22" y="6"/>
                </a:cxn>
                <a:cxn ang="0">
                  <a:pos x="22" y="6"/>
                </a:cxn>
                <a:cxn ang="0">
                  <a:pos x="20" y="5"/>
                </a:cxn>
                <a:cxn ang="0">
                  <a:pos x="20" y="5"/>
                </a:cxn>
              </a:cxnLst>
              <a:rect l="0" t="0" r="r" b="b"/>
              <a:pathLst>
                <a:path w="23" h="14">
                  <a:moveTo>
                    <a:pt x="20" y="5"/>
                  </a:moveTo>
                  <a:lnTo>
                    <a:pt x="20" y="13"/>
                  </a:lnTo>
                  <a:lnTo>
                    <a:pt x="16" y="13"/>
                  </a:lnTo>
                  <a:lnTo>
                    <a:pt x="0" y="7"/>
                  </a:lnTo>
                  <a:lnTo>
                    <a:pt x="2" y="3"/>
                  </a:lnTo>
                  <a:lnTo>
                    <a:pt x="8" y="0"/>
                  </a:lnTo>
                  <a:lnTo>
                    <a:pt x="16" y="0"/>
                  </a:lnTo>
                  <a:lnTo>
                    <a:pt x="22" y="6"/>
                  </a:lnTo>
                  <a:lnTo>
                    <a:pt x="22" y="6"/>
                  </a:lnTo>
                  <a:lnTo>
                    <a:pt x="20" y="5"/>
                  </a:lnTo>
                  <a:lnTo>
                    <a:pt x="2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3" name="Freeform 81"/>
            <p:cNvSpPr>
              <a:spLocks/>
            </p:cNvSpPr>
            <p:nvPr/>
          </p:nvSpPr>
          <p:spPr bwMode="auto">
            <a:xfrm>
              <a:off x="1669" y="1709"/>
              <a:ext cx="23" cy="15"/>
            </a:xfrm>
            <a:custGeom>
              <a:avLst/>
              <a:gdLst/>
              <a:ahLst/>
              <a:cxnLst>
                <a:cxn ang="0">
                  <a:pos x="20" y="5"/>
                </a:cxn>
                <a:cxn ang="0">
                  <a:pos x="17" y="14"/>
                </a:cxn>
                <a:cxn ang="0">
                  <a:pos x="15" y="14"/>
                </a:cxn>
                <a:cxn ang="0">
                  <a:pos x="0" y="9"/>
                </a:cxn>
                <a:cxn ang="0">
                  <a:pos x="1" y="4"/>
                </a:cxn>
                <a:cxn ang="0">
                  <a:pos x="7" y="0"/>
                </a:cxn>
                <a:cxn ang="0">
                  <a:pos x="15" y="0"/>
                </a:cxn>
                <a:cxn ang="0">
                  <a:pos x="21" y="6"/>
                </a:cxn>
                <a:cxn ang="0">
                  <a:pos x="21" y="6"/>
                </a:cxn>
                <a:cxn ang="0">
                  <a:pos x="20" y="5"/>
                </a:cxn>
                <a:cxn ang="0">
                  <a:pos x="20" y="5"/>
                </a:cxn>
              </a:cxnLst>
              <a:rect l="0" t="0" r="r" b="b"/>
              <a:pathLst>
                <a:path w="22" h="15">
                  <a:moveTo>
                    <a:pt x="20" y="5"/>
                  </a:moveTo>
                  <a:lnTo>
                    <a:pt x="17" y="14"/>
                  </a:lnTo>
                  <a:lnTo>
                    <a:pt x="15" y="14"/>
                  </a:lnTo>
                  <a:lnTo>
                    <a:pt x="0" y="9"/>
                  </a:lnTo>
                  <a:lnTo>
                    <a:pt x="1" y="4"/>
                  </a:lnTo>
                  <a:lnTo>
                    <a:pt x="7" y="0"/>
                  </a:lnTo>
                  <a:lnTo>
                    <a:pt x="15" y="0"/>
                  </a:lnTo>
                  <a:lnTo>
                    <a:pt x="21" y="6"/>
                  </a:lnTo>
                  <a:lnTo>
                    <a:pt x="21" y="6"/>
                  </a:lnTo>
                  <a:lnTo>
                    <a:pt x="20" y="5"/>
                  </a:lnTo>
                  <a:lnTo>
                    <a:pt x="20"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4" name="Freeform 82"/>
            <p:cNvSpPr>
              <a:spLocks/>
            </p:cNvSpPr>
            <p:nvPr/>
          </p:nvSpPr>
          <p:spPr bwMode="auto">
            <a:xfrm>
              <a:off x="1604" y="1694"/>
              <a:ext cx="24" cy="18"/>
            </a:xfrm>
            <a:custGeom>
              <a:avLst/>
              <a:gdLst/>
              <a:ahLst/>
              <a:cxnLst>
                <a:cxn ang="0">
                  <a:pos x="19" y="6"/>
                </a:cxn>
                <a:cxn ang="0">
                  <a:pos x="16" y="18"/>
                </a:cxn>
                <a:cxn ang="0">
                  <a:pos x="15" y="18"/>
                </a:cxn>
                <a:cxn ang="0">
                  <a:pos x="0" y="11"/>
                </a:cxn>
                <a:cxn ang="0">
                  <a:pos x="0" y="5"/>
                </a:cxn>
                <a:cxn ang="0">
                  <a:pos x="7" y="0"/>
                </a:cxn>
                <a:cxn ang="0">
                  <a:pos x="15" y="0"/>
                </a:cxn>
                <a:cxn ang="0">
                  <a:pos x="21" y="8"/>
                </a:cxn>
                <a:cxn ang="0">
                  <a:pos x="21" y="8"/>
                </a:cxn>
                <a:cxn ang="0">
                  <a:pos x="19" y="6"/>
                </a:cxn>
                <a:cxn ang="0">
                  <a:pos x="19" y="6"/>
                </a:cxn>
              </a:cxnLst>
              <a:rect l="0" t="0" r="r" b="b"/>
              <a:pathLst>
                <a:path w="22" h="19">
                  <a:moveTo>
                    <a:pt x="19" y="6"/>
                  </a:moveTo>
                  <a:lnTo>
                    <a:pt x="16" y="18"/>
                  </a:lnTo>
                  <a:lnTo>
                    <a:pt x="15" y="18"/>
                  </a:lnTo>
                  <a:lnTo>
                    <a:pt x="0" y="11"/>
                  </a:lnTo>
                  <a:lnTo>
                    <a:pt x="0" y="5"/>
                  </a:lnTo>
                  <a:lnTo>
                    <a:pt x="7" y="0"/>
                  </a:lnTo>
                  <a:lnTo>
                    <a:pt x="15" y="0"/>
                  </a:lnTo>
                  <a:lnTo>
                    <a:pt x="21" y="8"/>
                  </a:lnTo>
                  <a:lnTo>
                    <a:pt x="21" y="8"/>
                  </a:lnTo>
                  <a:lnTo>
                    <a:pt x="19" y="6"/>
                  </a:lnTo>
                  <a:lnTo>
                    <a:pt x="19" y="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5" name="Freeform 83"/>
            <p:cNvSpPr>
              <a:spLocks/>
            </p:cNvSpPr>
            <p:nvPr/>
          </p:nvSpPr>
          <p:spPr bwMode="auto">
            <a:xfrm>
              <a:off x="1541" y="1648"/>
              <a:ext cx="21" cy="18"/>
            </a:xfrm>
            <a:custGeom>
              <a:avLst/>
              <a:gdLst/>
              <a:ahLst/>
              <a:cxnLst>
                <a:cxn ang="0">
                  <a:pos x="19" y="6"/>
                </a:cxn>
                <a:cxn ang="0">
                  <a:pos x="17" y="17"/>
                </a:cxn>
                <a:cxn ang="0">
                  <a:pos x="15" y="17"/>
                </a:cxn>
                <a:cxn ang="0">
                  <a:pos x="0" y="12"/>
                </a:cxn>
                <a:cxn ang="0">
                  <a:pos x="1" y="5"/>
                </a:cxn>
                <a:cxn ang="0">
                  <a:pos x="6" y="0"/>
                </a:cxn>
                <a:cxn ang="0">
                  <a:pos x="15" y="0"/>
                </a:cxn>
                <a:cxn ang="0">
                  <a:pos x="19" y="7"/>
                </a:cxn>
                <a:cxn ang="0">
                  <a:pos x="19" y="7"/>
                </a:cxn>
                <a:cxn ang="0">
                  <a:pos x="19" y="6"/>
                </a:cxn>
                <a:cxn ang="0">
                  <a:pos x="19" y="6"/>
                </a:cxn>
              </a:cxnLst>
              <a:rect l="0" t="0" r="r" b="b"/>
              <a:pathLst>
                <a:path w="20" h="18">
                  <a:moveTo>
                    <a:pt x="19" y="6"/>
                  </a:moveTo>
                  <a:lnTo>
                    <a:pt x="17" y="17"/>
                  </a:lnTo>
                  <a:lnTo>
                    <a:pt x="15" y="17"/>
                  </a:lnTo>
                  <a:lnTo>
                    <a:pt x="0" y="12"/>
                  </a:lnTo>
                  <a:lnTo>
                    <a:pt x="1" y="5"/>
                  </a:lnTo>
                  <a:lnTo>
                    <a:pt x="6" y="0"/>
                  </a:lnTo>
                  <a:lnTo>
                    <a:pt x="15" y="0"/>
                  </a:lnTo>
                  <a:lnTo>
                    <a:pt x="19" y="7"/>
                  </a:lnTo>
                  <a:lnTo>
                    <a:pt x="19" y="7"/>
                  </a:lnTo>
                  <a:lnTo>
                    <a:pt x="19" y="6"/>
                  </a:lnTo>
                  <a:lnTo>
                    <a:pt x="19" y="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6" name="Freeform 84"/>
            <p:cNvSpPr>
              <a:spLocks/>
            </p:cNvSpPr>
            <p:nvPr/>
          </p:nvSpPr>
          <p:spPr bwMode="auto">
            <a:xfrm>
              <a:off x="1651" y="1699"/>
              <a:ext cx="21" cy="13"/>
            </a:xfrm>
            <a:custGeom>
              <a:avLst/>
              <a:gdLst/>
              <a:ahLst/>
              <a:cxnLst>
                <a:cxn ang="0">
                  <a:pos x="18" y="8"/>
                </a:cxn>
                <a:cxn ang="0">
                  <a:pos x="17" y="0"/>
                </a:cxn>
                <a:cxn ang="0">
                  <a:pos x="14" y="0"/>
                </a:cxn>
                <a:cxn ang="0">
                  <a:pos x="0" y="4"/>
                </a:cxn>
                <a:cxn ang="0">
                  <a:pos x="0" y="9"/>
                </a:cxn>
                <a:cxn ang="0">
                  <a:pos x="5" y="13"/>
                </a:cxn>
                <a:cxn ang="0">
                  <a:pos x="14" y="13"/>
                </a:cxn>
                <a:cxn ang="0">
                  <a:pos x="19" y="6"/>
                </a:cxn>
                <a:cxn ang="0">
                  <a:pos x="19" y="6"/>
                </a:cxn>
                <a:cxn ang="0">
                  <a:pos x="18" y="8"/>
                </a:cxn>
                <a:cxn ang="0">
                  <a:pos x="18" y="8"/>
                </a:cxn>
              </a:cxnLst>
              <a:rect l="0" t="0" r="r" b="b"/>
              <a:pathLst>
                <a:path w="20" h="14">
                  <a:moveTo>
                    <a:pt x="18" y="8"/>
                  </a:moveTo>
                  <a:lnTo>
                    <a:pt x="17" y="0"/>
                  </a:lnTo>
                  <a:lnTo>
                    <a:pt x="14" y="0"/>
                  </a:lnTo>
                  <a:lnTo>
                    <a:pt x="0" y="4"/>
                  </a:lnTo>
                  <a:lnTo>
                    <a:pt x="0" y="9"/>
                  </a:lnTo>
                  <a:lnTo>
                    <a:pt x="5" y="13"/>
                  </a:lnTo>
                  <a:lnTo>
                    <a:pt x="14" y="13"/>
                  </a:lnTo>
                  <a:lnTo>
                    <a:pt x="19" y="6"/>
                  </a:lnTo>
                  <a:lnTo>
                    <a:pt x="19" y="6"/>
                  </a:lnTo>
                  <a:lnTo>
                    <a:pt x="18" y="8"/>
                  </a:lnTo>
                  <a:lnTo>
                    <a:pt x="18" y="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7" name="Freeform 85"/>
            <p:cNvSpPr>
              <a:spLocks/>
            </p:cNvSpPr>
            <p:nvPr/>
          </p:nvSpPr>
          <p:spPr bwMode="auto">
            <a:xfrm>
              <a:off x="1708" y="1689"/>
              <a:ext cx="22" cy="15"/>
            </a:xfrm>
            <a:custGeom>
              <a:avLst/>
              <a:gdLst/>
              <a:ahLst/>
              <a:cxnLst>
                <a:cxn ang="0">
                  <a:pos x="18" y="10"/>
                </a:cxn>
                <a:cxn ang="0">
                  <a:pos x="18" y="0"/>
                </a:cxn>
                <a:cxn ang="0">
                  <a:pos x="15" y="0"/>
                </a:cxn>
                <a:cxn ang="0">
                  <a:pos x="0" y="6"/>
                </a:cxn>
                <a:cxn ang="0">
                  <a:pos x="1" y="11"/>
                </a:cxn>
                <a:cxn ang="0">
                  <a:pos x="7" y="14"/>
                </a:cxn>
                <a:cxn ang="0">
                  <a:pos x="15" y="14"/>
                </a:cxn>
                <a:cxn ang="0">
                  <a:pos x="20" y="9"/>
                </a:cxn>
                <a:cxn ang="0">
                  <a:pos x="20" y="9"/>
                </a:cxn>
                <a:cxn ang="0">
                  <a:pos x="18" y="10"/>
                </a:cxn>
                <a:cxn ang="0">
                  <a:pos x="18" y="10"/>
                </a:cxn>
              </a:cxnLst>
              <a:rect l="0" t="0" r="r" b="b"/>
              <a:pathLst>
                <a:path w="21" h="15">
                  <a:moveTo>
                    <a:pt x="18" y="10"/>
                  </a:moveTo>
                  <a:lnTo>
                    <a:pt x="18" y="0"/>
                  </a:lnTo>
                  <a:lnTo>
                    <a:pt x="15" y="0"/>
                  </a:lnTo>
                  <a:lnTo>
                    <a:pt x="0" y="6"/>
                  </a:lnTo>
                  <a:lnTo>
                    <a:pt x="1" y="11"/>
                  </a:lnTo>
                  <a:lnTo>
                    <a:pt x="7" y="14"/>
                  </a:lnTo>
                  <a:lnTo>
                    <a:pt x="15" y="14"/>
                  </a:lnTo>
                  <a:lnTo>
                    <a:pt x="20" y="9"/>
                  </a:lnTo>
                  <a:lnTo>
                    <a:pt x="20" y="9"/>
                  </a:lnTo>
                  <a:lnTo>
                    <a:pt x="18" y="10"/>
                  </a:lnTo>
                  <a:lnTo>
                    <a:pt x="18" y="1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8" name="Freeform 86"/>
            <p:cNvSpPr>
              <a:spLocks/>
            </p:cNvSpPr>
            <p:nvPr/>
          </p:nvSpPr>
          <p:spPr bwMode="auto">
            <a:xfrm>
              <a:off x="1555" y="1724"/>
              <a:ext cx="34" cy="14"/>
            </a:xfrm>
            <a:custGeom>
              <a:avLst/>
              <a:gdLst/>
              <a:ahLst/>
              <a:cxnLst>
                <a:cxn ang="0">
                  <a:pos x="4" y="2"/>
                </a:cxn>
                <a:cxn ang="0">
                  <a:pos x="6" y="6"/>
                </a:cxn>
                <a:cxn ang="0">
                  <a:pos x="26" y="13"/>
                </a:cxn>
                <a:cxn ang="0">
                  <a:pos x="31" y="6"/>
                </a:cxn>
                <a:cxn ang="0">
                  <a:pos x="24" y="2"/>
                </a:cxn>
                <a:cxn ang="0">
                  <a:pos x="18" y="0"/>
                </a:cxn>
                <a:cxn ang="0">
                  <a:pos x="17" y="0"/>
                </a:cxn>
                <a:cxn ang="0">
                  <a:pos x="0" y="2"/>
                </a:cxn>
                <a:cxn ang="0">
                  <a:pos x="0" y="2"/>
                </a:cxn>
                <a:cxn ang="0">
                  <a:pos x="4" y="2"/>
                </a:cxn>
                <a:cxn ang="0">
                  <a:pos x="4" y="2"/>
                </a:cxn>
              </a:cxnLst>
              <a:rect l="0" t="0" r="r" b="b"/>
              <a:pathLst>
                <a:path w="32" h="14">
                  <a:moveTo>
                    <a:pt x="4" y="2"/>
                  </a:moveTo>
                  <a:lnTo>
                    <a:pt x="6" y="6"/>
                  </a:lnTo>
                  <a:lnTo>
                    <a:pt x="26" y="13"/>
                  </a:lnTo>
                  <a:lnTo>
                    <a:pt x="31" y="6"/>
                  </a:lnTo>
                  <a:lnTo>
                    <a:pt x="24" y="2"/>
                  </a:lnTo>
                  <a:lnTo>
                    <a:pt x="18" y="0"/>
                  </a:lnTo>
                  <a:lnTo>
                    <a:pt x="17" y="0"/>
                  </a:lnTo>
                  <a:lnTo>
                    <a:pt x="0" y="2"/>
                  </a:lnTo>
                  <a:lnTo>
                    <a:pt x="0" y="2"/>
                  </a:lnTo>
                  <a:lnTo>
                    <a:pt x="4" y="2"/>
                  </a:lnTo>
                  <a:lnTo>
                    <a:pt x="4"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59" name="Freeform 87"/>
            <p:cNvSpPr>
              <a:spLocks/>
            </p:cNvSpPr>
            <p:nvPr/>
          </p:nvSpPr>
          <p:spPr bwMode="auto">
            <a:xfrm>
              <a:off x="1723" y="1719"/>
              <a:ext cx="34" cy="13"/>
            </a:xfrm>
            <a:custGeom>
              <a:avLst/>
              <a:gdLst/>
              <a:ahLst/>
              <a:cxnLst>
                <a:cxn ang="0">
                  <a:pos x="26" y="3"/>
                </a:cxn>
                <a:cxn ang="0">
                  <a:pos x="23" y="6"/>
                </a:cxn>
                <a:cxn ang="0">
                  <a:pos x="4" y="12"/>
                </a:cxn>
                <a:cxn ang="0">
                  <a:pos x="0" y="6"/>
                </a:cxn>
                <a:cxn ang="0">
                  <a:pos x="6" y="3"/>
                </a:cxn>
                <a:cxn ang="0">
                  <a:pos x="13" y="1"/>
                </a:cxn>
                <a:cxn ang="0">
                  <a:pos x="15" y="0"/>
                </a:cxn>
                <a:cxn ang="0">
                  <a:pos x="31" y="3"/>
                </a:cxn>
                <a:cxn ang="0">
                  <a:pos x="31" y="3"/>
                </a:cxn>
                <a:cxn ang="0">
                  <a:pos x="26" y="3"/>
                </a:cxn>
                <a:cxn ang="0">
                  <a:pos x="26" y="3"/>
                </a:cxn>
              </a:cxnLst>
              <a:rect l="0" t="0" r="r" b="b"/>
              <a:pathLst>
                <a:path w="32" h="13">
                  <a:moveTo>
                    <a:pt x="26" y="3"/>
                  </a:moveTo>
                  <a:lnTo>
                    <a:pt x="23" y="6"/>
                  </a:lnTo>
                  <a:lnTo>
                    <a:pt x="4" y="12"/>
                  </a:lnTo>
                  <a:lnTo>
                    <a:pt x="0" y="6"/>
                  </a:lnTo>
                  <a:lnTo>
                    <a:pt x="6" y="3"/>
                  </a:lnTo>
                  <a:lnTo>
                    <a:pt x="13" y="1"/>
                  </a:lnTo>
                  <a:lnTo>
                    <a:pt x="15" y="0"/>
                  </a:lnTo>
                  <a:lnTo>
                    <a:pt x="31" y="3"/>
                  </a:lnTo>
                  <a:lnTo>
                    <a:pt x="31" y="3"/>
                  </a:lnTo>
                  <a:lnTo>
                    <a:pt x="26" y="3"/>
                  </a:lnTo>
                  <a:lnTo>
                    <a:pt x="26"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0" name="Freeform 88"/>
            <p:cNvSpPr>
              <a:spLocks/>
            </p:cNvSpPr>
            <p:nvPr/>
          </p:nvSpPr>
          <p:spPr bwMode="auto">
            <a:xfrm>
              <a:off x="1639" y="1679"/>
              <a:ext cx="33" cy="13"/>
            </a:xfrm>
            <a:custGeom>
              <a:avLst/>
              <a:gdLst/>
              <a:ahLst/>
              <a:cxnLst>
                <a:cxn ang="0">
                  <a:pos x="27" y="10"/>
                </a:cxn>
                <a:cxn ang="0">
                  <a:pos x="23" y="5"/>
                </a:cxn>
                <a:cxn ang="0">
                  <a:pos x="4" y="0"/>
                </a:cxn>
                <a:cxn ang="0">
                  <a:pos x="0" y="5"/>
                </a:cxn>
                <a:cxn ang="0">
                  <a:pos x="7" y="10"/>
                </a:cxn>
                <a:cxn ang="0">
                  <a:pos x="12" y="11"/>
                </a:cxn>
                <a:cxn ang="0">
                  <a:pos x="14" y="12"/>
                </a:cxn>
                <a:cxn ang="0">
                  <a:pos x="30" y="10"/>
                </a:cxn>
                <a:cxn ang="0">
                  <a:pos x="30" y="10"/>
                </a:cxn>
                <a:cxn ang="0">
                  <a:pos x="27" y="10"/>
                </a:cxn>
                <a:cxn ang="0">
                  <a:pos x="27" y="10"/>
                </a:cxn>
              </a:cxnLst>
              <a:rect l="0" t="0" r="r" b="b"/>
              <a:pathLst>
                <a:path w="31" h="13">
                  <a:moveTo>
                    <a:pt x="27" y="10"/>
                  </a:moveTo>
                  <a:lnTo>
                    <a:pt x="23" y="5"/>
                  </a:lnTo>
                  <a:lnTo>
                    <a:pt x="4" y="0"/>
                  </a:lnTo>
                  <a:lnTo>
                    <a:pt x="0" y="5"/>
                  </a:lnTo>
                  <a:lnTo>
                    <a:pt x="7" y="10"/>
                  </a:lnTo>
                  <a:lnTo>
                    <a:pt x="12" y="11"/>
                  </a:lnTo>
                  <a:lnTo>
                    <a:pt x="14" y="12"/>
                  </a:lnTo>
                  <a:lnTo>
                    <a:pt x="30" y="10"/>
                  </a:lnTo>
                  <a:lnTo>
                    <a:pt x="30" y="10"/>
                  </a:lnTo>
                  <a:lnTo>
                    <a:pt x="27" y="10"/>
                  </a:lnTo>
                  <a:lnTo>
                    <a:pt x="27" y="1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1" name="Freeform 89"/>
            <p:cNvSpPr>
              <a:spLocks/>
            </p:cNvSpPr>
            <p:nvPr/>
          </p:nvSpPr>
          <p:spPr bwMode="auto">
            <a:xfrm>
              <a:off x="1696" y="1671"/>
              <a:ext cx="34" cy="13"/>
            </a:xfrm>
            <a:custGeom>
              <a:avLst/>
              <a:gdLst/>
              <a:ahLst/>
              <a:cxnLst>
                <a:cxn ang="0">
                  <a:pos x="27" y="11"/>
                </a:cxn>
                <a:cxn ang="0">
                  <a:pos x="24" y="6"/>
                </a:cxn>
                <a:cxn ang="0">
                  <a:pos x="4" y="0"/>
                </a:cxn>
                <a:cxn ang="0">
                  <a:pos x="0" y="6"/>
                </a:cxn>
                <a:cxn ang="0">
                  <a:pos x="7" y="11"/>
                </a:cxn>
                <a:cxn ang="0">
                  <a:pos x="13" y="12"/>
                </a:cxn>
                <a:cxn ang="0">
                  <a:pos x="14" y="13"/>
                </a:cxn>
                <a:cxn ang="0">
                  <a:pos x="31" y="11"/>
                </a:cxn>
                <a:cxn ang="0">
                  <a:pos x="31" y="11"/>
                </a:cxn>
                <a:cxn ang="0">
                  <a:pos x="27" y="11"/>
                </a:cxn>
                <a:cxn ang="0">
                  <a:pos x="27" y="11"/>
                </a:cxn>
              </a:cxnLst>
              <a:rect l="0" t="0" r="r" b="b"/>
              <a:pathLst>
                <a:path w="32" h="14">
                  <a:moveTo>
                    <a:pt x="27" y="11"/>
                  </a:moveTo>
                  <a:lnTo>
                    <a:pt x="24" y="6"/>
                  </a:lnTo>
                  <a:lnTo>
                    <a:pt x="4" y="0"/>
                  </a:lnTo>
                  <a:lnTo>
                    <a:pt x="0" y="6"/>
                  </a:lnTo>
                  <a:lnTo>
                    <a:pt x="7" y="11"/>
                  </a:lnTo>
                  <a:lnTo>
                    <a:pt x="13" y="12"/>
                  </a:lnTo>
                  <a:lnTo>
                    <a:pt x="14" y="13"/>
                  </a:lnTo>
                  <a:lnTo>
                    <a:pt x="31" y="11"/>
                  </a:lnTo>
                  <a:lnTo>
                    <a:pt x="31" y="11"/>
                  </a:lnTo>
                  <a:lnTo>
                    <a:pt x="27" y="11"/>
                  </a:lnTo>
                  <a:lnTo>
                    <a:pt x="27" y="1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2" name="Freeform 90"/>
            <p:cNvSpPr>
              <a:spLocks/>
            </p:cNvSpPr>
            <p:nvPr/>
          </p:nvSpPr>
          <p:spPr bwMode="auto">
            <a:xfrm>
              <a:off x="1613" y="1729"/>
              <a:ext cx="39" cy="18"/>
            </a:xfrm>
            <a:custGeom>
              <a:avLst/>
              <a:gdLst/>
              <a:ahLst/>
              <a:cxnLst>
                <a:cxn ang="0">
                  <a:pos x="16" y="0"/>
                </a:cxn>
                <a:cxn ang="0">
                  <a:pos x="0" y="9"/>
                </a:cxn>
                <a:cxn ang="0">
                  <a:pos x="7" y="16"/>
                </a:cxn>
                <a:cxn ang="0">
                  <a:pos x="20" y="18"/>
                </a:cxn>
                <a:cxn ang="0">
                  <a:pos x="33" y="18"/>
                </a:cxn>
                <a:cxn ang="0">
                  <a:pos x="36" y="12"/>
                </a:cxn>
                <a:cxn ang="0">
                  <a:pos x="20" y="3"/>
                </a:cxn>
                <a:cxn ang="0">
                  <a:pos x="8" y="3"/>
                </a:cxn>
                <a:cxn ang="0">
                  <a:pos x="16" y="0"/>
                </a:cxn>
                <a:cxn ang="0">
                  <a:pos x="16" y="0"/>
                </a:cxn>
              </a:cxnLst>
              <a:rect l="0" t="0" r="r" b="b"/>
              <a:pathLst>
                <a:path w="37" h="19">
                  <a:moveTo>
                    <a:pt x="16" y="0"/>
                  </a:moveTo>
                  <a:lnTo>
                    <a:pt x="0" y="9"/>
                  </a:lnTo>
                  <a:lnTo>
                    <a:pt x="7" y="16"/>
                  </a:lnTo>
                  <a:lnTo>
                    <a:pt x="20" y="18"/>
                  </a:lnTo>
                  <a:lnTo>
                    <a:pt x="33" y="18"/>
                  </a:lnTo>
                  <a:lnTo>
                    <a:pt x="36" y="12"/>
                  </a:lnTo>
                  <a:lnTo>
                    <a:pt x="20" y="3"/>
                  </a:lnTo>
                  <a:lnTo>
                    <a:pt x="8" y="3"/>
                  </a:lnTo>
                  <a:lnTo>
                    <a:pt x="16" y="0"/>
                  </a:lnTo>
                  <a:lnTo>
                    <a:pt x="1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3" name="Freeform 91"/>
            <p:cNvSpPr>
              <a:spLocks/>
            </p:cNvSpPr>
            <p:nvPr/>
          </p:nvSpPr>
          <p:spPr bwMode="auto">
            <a:xfrm>
              <a:off x="1566" y="1650"/>
              <a:ext cx="38" cy="19"/>
            </a:xfrm>
            <a:custGeom>
              <a:avLst/>
              <a:gdLst/>
              <a:ahLst/>
              <a:cxnLst>
                <a:cxn ang="0">
                  <a:pos x="15" y="0"/>
                </a:cxn>
                <a:cxn ang="0">
                  <a:pos x="0" y="8"/>
                </a:cxn>
                <a:cxn ang="0">
                  <a:pos x="6" y="14"/>
                </a:cxn>
                <a:cxn ang="0">
                  <a:pos x="20" y="18"/>
                </a:cxn>
                <a:cxn ang="0">
                  <a:pos x="32" y="18"/>
                </a:cxn>
                <a:cxn ang="0">
                  <a:pos x="35" y="11"/>
                </a:cxn>
                <a:cxn ang="0">
                  <a:pos x="19" y="2"/>
                </a:cxn>
                <a:cxn ang="0">
                  <a:pos x="7" y="2"/>
                </a:cxn>
                <a:cxn ang="0">
                  <a:pos x="15" y="0"/>
                </a:cxn>
                <a:cxn ang="0">
                  <a:pos x="15" y="0"/>
                </a:cxn>
              </a:cxnLst>
              <a:rect l="0" t="0" r="r" b="b"/>
              <a:pathLst>
                <a:path w="36" h="19">
                  <a:moveTo>
                    <a:pt x="15" y="0"/>
                  </a:moveTo>
                  <a:lnTo>
                    <a:pt x="0" y="8"/>
                  </a:lnTo>
                  <a:lnTo>
                    <a:pt x="6" y="14"/>
                  </a:lnTo>
                  <a:lnTo>
                    <a:pt x="20" y="18"/>
                  </a:lnTo>
                  <a:lnTo>
                    <a:pt x="32" y="18"/>
                  </a:lnTo>
                  <a:lnTo>
                    <a:pt x="35" y="11"/>
                  </a:lnTo>
                  <a:lnTo>
                    <a:pt x="19" y="2"/>
                  </a:lnTo>
                  <a:lnTo>
                    <a:pt x="7" y="2"/>
                  </a:lnTo>
                  <a:lnTo>
                    <a:pt x="15" y="0"/>
                  </a:lnTo>
                  <a:lnTo>
                    <a:pt x="1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4" name="Freeform 92"/>
            <p:cNvSpPr>
              <a:spLocks/>
            </p:cNvSpPr>
            <p:nvPr/>
          </p:nvSpPr>
          <p:spPr bwMode="auto">
            <a:xfrm>
              <a:off x="1590" y="1739"/>
              <a:ext cx="24" cy="16"/>
            </a:xfrm>
            <a:custGeom>
              <a:avLst/>
              <a:gdLst/>
              <a:ahLst/>
              <a:cxnLst>
                <a:cxn ang="0">
                  <a:pos x="16" y="5"/>
                </a:cxn>
                <a:cxn ang="0">
                  <a:pos x="6" y="0"/>
                </a:cxn>
                <a:cxn ang="0">
                  <a:pos x="0" y="5"/>
                </a:cxn>
                <a:cxn ang="0">
                  <a:pos x="1" y="13"/>
                </a:cxn>
                <a:cxn ang="0">
                  <a:pos x="21" y="15"/>
                </a:cxn>
                <a:cxn ang="0">
                  <a:pos x="22" y="10"/>
                </a:cxn>
                <a:cxn ang="0">
                  <a:pos x="12" y="5"/>
                </a:cxn>
                <a:cxn ang="0">
                  <a:pos x="16" y="5"/>
                </a:cxn>
                <a:cxn ang="0">
                  <a:pos x="16" y="5"/>
                </a:cxn>
              </a:cxnLst>
              <a:rect l="0" t="0" r="r" b="b"/>
              <a:pathLst>
                <a:path w="23" h="16">
                  <a:moveTo>
                    <a:pt x="16" y="5"/>
                  </a:moveTo>
                  <a:lnTo>
                    <a:pt x="6" y="0"/>
                  </a:lnTo>
                  <a:lnTo>
                    <a:pt x="0" y="5"/>
                  </a:lnTo>
                  <a:lnTo>
                    <a:pt x="1" y="13"/>
                  </a:lnTo>
                  <a:lnTo>
                    <a:pt x="21" y="15"/>
                  </a:lnTo>
                  <a:lnTo>
                    <a:pt x="22" y="10"/>
                  </a:lnTo>
                  <a:lnTo>
                    <a:pt x="12" y="5"/>
                  </a:lnTo>
                  <a:lnTo>
                    <a:pt x="16" y="5"/>
                  </a:lnTo>
                  <a:lnTo>
                    <a:pt x="16"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5" name="Freeform 93"/>
            <p:cNvSpPr>
              <a:spLocks/>
            </p:cNvSpPr>
            <p:nvPr/>
          </p:nvSpPr>
          <p:spPr bwMode="auto">
            <a:xfrm>
              <a:off x="1563" y="1757"/>
              <a:ext cx="40" cy="18"/>
            </a:xfrm>
            <a:custGeom>
              <a:avLst/>
              <a:gdLst/>
              <a:ahLst/>
              <a:cxnLst>
                <a:cxn ang="0">
                  <a:pos x="27" y="1"/>
                </a:cxn>
                <a:cxn ang="0">
                  <a:pos x="6" y="0"/>
                </a:cxn>
                <a:cxn ang="0">
                  <a:pos x="0" y="7"/>
                </a:cxn>
                <a:cxn ang="0">
                  <a:pos x="16" y="16"/>
                </a:cxn>
                <a:cxn ang="0">
                  <a:pos x="25" y="18"/>
                </a:cxn>
                <a:cxn ang="0">
                  <a:pos x="37" y="14"/>
                </a:cxn>
                <a:cxn ang="0">
                  <a:pos x="37" y="8"/>
                </a:cxn>
                <a:cxn ang="0">
                  <a:pos x="32" y="4"/>
                </a:cxn>
                <a:cxn ang="0">
                  <a:pos x="27" y="3"/>
                </a:cxn>
                <a:cxn ang="0">
                  <a:pos x="27" y="1"/>
                </a:cxn>
                <a:cxn ang="0">
                  <a:pos x="27" y="1"/>
                </a:cxn>
              </a:cxnLst>
              <a:rect l="0" t="0" r="r" b="b"/>
              <a:pathLst>
                <a:path w="38" h="19">
                  <a:moveTo>
                    <a:pt x="27" y="1"/>
                  </a:moveTo>
                  <a:lnTo>
                    <a:pt x="6" y="0"/>
                  </a:lnTo>
                  <a:lnTo>
                    <a:pt x="0" y="7"/>
                  </a:lnTo>
                  <a:lnTo>
                    <a:pt x="16" y="16"/>
                  </a:lnTo>
                  <a:lnTo>
                    <a:pt x="25" y="18"/>
                  </a:lnTo>
                  <a:lnTo>
                    <a:pt x="37" y="14"/>
                  </a:lnTo>
                  <a:lnTo>
                    <a:pt x="37" y="8"/>
                  </a:lnTo>
                  <a:lnTo>
                    <a:pt x="32" y="4"/>
                  </a:lnTo>
                  <a:lnTo>
                    <a:pt x="27" y="3"/>
                  </a:lnTo>
                  <a:lnTo>
                    <a:pt x="27" y="1"/>
                  </a:lnTo>
                  <a:lnTo>
                    <a:pt x="27"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6" name="Freeform 94"/>
            <p:cNvSpPr>
              <a:spLocks/>
            </p:cNvSpPr>
            <p:nvPr/>
          </p:nvSpPr>
          <p:spPr bwMode="auto">
            <a:xfrm>
              <a:off x="1600" y="1754"/>
              <a:ext cx="35" cy="19"/>
            </a:xfrm>
            <a:custGeom>
              <a:avLst/>
              <a:gdLst/>
              <a:ahLst/>
              <a:cxnLst>
                <a:cxn ang="0">
                  <a:pos x="23" y="0"/>
                </a:cxn>
                <a:cxn ang="0">
                  <a:pos x="4" y="2"/>
                </a:cxn>
                <a:cxn ang="0">
                  <a:pos x="0" y="9"/>
                </a:cxn>
                <a:cxn ang="0">
                  <a:pos x="4" y="14"/>
                </a:cxn>
                <a:cxn ang="0">
                  <a:pos x="15" y="19"/>
                </a:cxn>
                <a:cxn ang="0">
                  <a:pos x="19" y="19"/>
                </a:cxn>
                <a:cxn ang="0">
                  <a:pos x="25" y="17"/>
                </a:cxn>
                <a:cxn ang="0">
                  <a:pos x="32" y="11"/>
                </a:cxn>
                <a:cxn ang="0">
                  <a:pos x="26" y="6"/>
                </a:cxn>
                <a:cxn ang="0">
                  <a:pos x="22" y="4"/>
                </a:cxn>
                <a:cxn ang="0">
                  <a:pos x="23" y="0"/>
                </a:cxn>
                <a:cxn ang="0">
                  <a:pos x="23" y="0"/>
                </a:cxn>
              </a:cxnLst>
              <a:rect l="0" t="0" r="r" b="b"/>
              <a:pathLst>
                <a:path w="33" h="20">
                  <a:moveTo>
                    <a:pt x="23" y="0"/>
                  </a:moveTo>
                  <a:lnTo>
                    <a:pt x="4" y="2"/>
                  </a:lnTo>
                  <a:lnTo>
                    <a:pt x="0" y="9"/>
                  </a:lnTo>
                  <a:lnTo>
                    <a:pt x="4" y="14"/>
                  </a:lnTo>
                  <a:lnTo>
                    <a:pt x="15" y="19"/>
                  </a:lnTo>
                  <a:lnTo>
                    <a:pt x="19" y="19"/>
                  </a:lnTo>
                  <a:lnTo>
                    <a:pt x="25" y="17"/>
                  </a:lnTo>
                  <a:lnTo>
                    <a:pt x="32" y="11"/>
                  </a:lnTo>
                  <a:lnTo>
                    <a:pt x="26" y="6"/>
                  </a:lnTo>
                  <a:lnTo>
                    <a:pt x="22" y="4"/>
                  </a:lnTo>
                  <a:lnTo>
                    <a:pt x="23" y="0"/>
                  </a:lnTo>
                  <a:lnTo>
                    <a:pt x="2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7" name="Freeform 95"/>
            <p:cNvSpPr>
              <a:spLocks/>
            </p:cNvSpPr>
            <p:nvPr/>
          </p:nvSpPr>
          <p:spPr bwMode="auto">
            <a:xfrm>
              <a:off x="1634" y="1718"/>
              <a:ext cx="34" cy="27"/>
            </a:xfrm>
            <a:custGeom>
              <a:avLst/>
              <a:gdLst/>
              <a:ahLst/>
              <a:cxnLst>
                <a:cxn ang="0">
                  <a:pos x="19" y="5"/>
                </a:cxn>
                <a:cxn ang="0">
                  <a:pos x="7" y="0"/>
                </a:cxn>
                <a:cxn ang="0">
                  <a:pos x="5" y="1"/>
                </a:cxn>
                <a:cxn ang="0">
                  <a:pos x="0" y="8"/>
                </a:cxn>
                <a:cxn ang="0">
                  <a:pos x="5" y="18"/>
                </a:cxn>
                <a:cxn ang="0">
                  <a:pos x="12" y="21"/>
                </a:cxn>
                <a:cxn ang="0">
                  <a:pos x="19" y="27"/>
                </a:cxn>
                <a:cxn ang="0">
                  <a:pos x="31" y="23"/>
                </a:cxn>
                <a:cxn ang="0">
                  <a:pos x="28" y="14"/>
                </a:cxn>
                <a:cxn ang="0">
                  <a:pos x="19" y="6"/>
                </a:cxn>
                <a:cxn ang="0">
                  <a:pos x="16" y="5"/>
                </a:cxn>
                <a:cxn ang="0">
                  <a:pos x="13" y="4"/>
                </a:cxn>
                <a:cxn ang="0">
                  <a:pos x="19" y="5"/>
                </a:cxn>
                <a:cxn ang="0">
                  <a:pos x="19" y="5"/>
                </a:cxn>
              </a:cxnLst>
              <a:rect l="0" t="0" r="r" b="b"/>
              <a:pathLst>
                <a:path w="32" h="28">
                  <a:moveTo>
                    <a:pt x="19" y="5"/>
                  </a:moveTo>
                  <a:lnTo>
                    <a:pt x="7" y="0"/>
                  </a:lnTo>
                  <a:lnTo>
                    <a:pt x="5" y="1"/>
                  </a:lnTo>
                  <a:lnTo>
                    <a:pt x="0" y="8"/>
                  </a:lnTo>
                  <a:lnTo>
                    <a:pt x="5" y="18"/>
                  </a:lnTo>
                  <a:lnTo>
                    <a:pt x="12" y="21"/>
                  </a:lnTo>
                  <a:lnTo>
                    <a:pt x="19" y="27"/>
                  </a:lnTo>
                  <a:lnTo>
                    <a:pt x="31" y="23"/>
                  </a:lnTo>
                  <a:lnTo>
                    <a:pt x="28" y="14"/>
                  </a:lnTo>
                  <a:lnTo>
                    <a:pt x="19" y="6"/>
                  </a:lnTo>
                  <a:lnTo>
                    <a:pt x="16" y="5"/>
                  </a:lnTo>
                  <a:lnTo>
                    <a:pt x="13" y="4"/>
                  </a:lnTo>
                  <a:lnTo>
                    <a:pt x="19" y="5"/>
                  </a:lnTo>
                  <a:lnTo>
                    <a:pt x="19" y="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8" name="Freeform 96"/>
            <p:cNvSpPr>
              <a:spLocks/>
            </p:cNvSpPr>
            <p:nvPr/>
          </p:nvSpPr>
          <p:spPr bwMode="auto">
            <a:xfrm>
              <a:off x="1588" y="1640"/>
              <a:ext cx="32" cy="25"/>
            </a:xfrm>
            <a:custGeom>
              <a:avLst/>
              <a:gdLst/>
              <a:ahLst/>
              <a:cxnLst>
                <a:cxn ang="0">
                  <a:pos x="18" y="4"/>
                </a:cxn>
                <a:cxn ang="0">
                  <a:pos x="6" y="0"/>
                </a:cxn>
                <a:cxn ang="0">
                  <a:pos x="4" y="0"/>
                </a:cxn>
                <a:cxn ang="0">
                  <a:pos x="0" y="9"/>
                </a:cxn>
                <a:cxn ang="0">
                  <a:pos x="4" y="18"/>
                </a:cxn>
                <a:cxn ang="0">
                  <a:pos x="10" y="21"/>
                </a:cxn>
                <a:cxn ang="0">
                  <a:pos x="18" y="25"/>
                </a:cxn>
                <a:cxn ang="0">
                  <a:pos x="30" y="22"/>
                </a:cxn>
                <a:cxn ang="0">
                  <a:pos x="27" y="15"/>
                </a:cxn>
                <a:cxn ang="0">
                  <a:pos x="18" y="6"/>
                </a:cxn>
                <a:cxn ang="0">
                  <a:pos x="15" y="4"/>
                </a:cxn>
                <a:cxn ang="0">
                  <a:pos x="12" y="3"/>
                </a:cxn>
                <a:cxn ang="0">
                  <a:pos x="18" y="4"/>
                </a:cxn>
                <a:cxn ang="0">
                  <a:pos x="18" y="4"/>
                </a:cxn>
              </a:cxnLst>
              <a:rect l="0" t="0" r="r" b="b"/>
              <a:pathLst>
                <a:path w="31" h="26">
                  <a:moveTo>
                    <a:pt x="18" y="4"/>
                  </a:moveTo>
                  <a:lnTo>
                    <a:pt x="6" y="0"/>
                  </a:lnTo>
                  <a:lnTo>
                    <a:pt x="4" y="0"/>
                  </a:lnTo>
                  <a:lnTo>
                    <a:pt x="0" y="9"/>
                  </a:lnTo>
                  <a:lnTo>
                    <a:pt x="4" y="18"/>
                  </a:lnTo>
                  <a:lnTo>
                    <a:pt x="10" y="21"/>
                  </a:lnTo>
                  <a:lnTo>
                    <a:pt x="18" y="25"/>
                  </a:lnTo>
                  <a:lnTo>
                    <a:pt x="30" y="22"/>
                  </a:lnTo>
                  <a:lnTo>
                    <a:pt x="27" y="15"/>
                  </a:lnTo>
                  <a:lnTo>
                    <a:pt x="18" y="6"/>
                  </a:lnTo>
                  <a:lnTo>
                    <a:pt x="15" y="4"/>
                  </a:lnTo>
                  <a:lnTo>
                    <a:pt x="12" y="3"/>
                  </a:lnTo>
                  <a:lnTo>
                    <a:pt x="18" y="4"/>
                  </a:lnTo>
                  <a:lnTo>
                    <a:pt x="18" y="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69" name="Freeform 97"/>
            <p:cNvSpPr>
              <a:spLocks/>
            </p:cNvSpPr>
            <p:nvPr/>
          </p:nvSpPr>
          <p:spPr bwMode="auto">
            <a:xfrm>
              <a:off x="1549" y="1693"/>
              <a:ext cx="50" cy="19"/>
            </a:xfrm>
            <a:custGeom>
              <a:avLst/>
              <a:gdLst/>
              <a:ahLst/>
              <a:cxnLst>
                <a:cxn ang="0">
                  <a:pos x="10" y="1"/>
                </a:cxn>
                <a:cxn ang="0">
                  <a:pos x="6" y="0"/>
                </a:cxn>
                <a:cxn ang="0">
                  <a:pos x="0" y="8"/>
                </a:cxn>
                <a:cxn ang="0">
                  <a:pos x="3" y="10"/>
                </a:cxn>
                <a:cxn ang="0">
                  <a:pos x="18" y="19"/>
                </a:cxn>
                <a:cxn ang="0">
                  <a:pos x="26" y="17"/>
                </a:cxn>
                <a:cxn ang="0">
                  <a:pos x="31" y="17"/>
                </a:cxn>
                <a:cxn ang="0">
                  <a:pos x="47" y="10"/>
                </a:cxn>
                <a:cxn ang="0">
                  <a:pos x="44" y="7"/>
                </a:cxn>
                <a:cxn ang="0">
                  <a:pos x="33" y="4"/>
                </a:cxn>
                <a:cxn ang="0">
                  <a:pos x="18" y="1"/>
                </a:cxn>
                <a:cxn ang="0">
                  <a:pos x="15" y="1"/>
                </a:cxn>
                <a:cxn ang="0">
                  <a:pos x="3" y="1"/>
                </a:cxn>
                <a:cxn ang="0">
                  <a:pos x="10" y="1"/>
                </a:cxn>
                <a:cxn ang="0">
                  <a:pos x="10" y="1"/>
                </a:cxn>
              </a:cxnLst>
              <a:rect l="0" t="0" r="r" b="b"/>
              <a:pathLst>
                <a:path w="48" h="20">
                  <a:moveTo>
                    <a:pt x="10" y="1"/>
                  </a:moveTo>
                  <a:lnTo>
                    <a:pt x="6" y="0"/>
                  </a:lnTo>
                  <a:lnTo>
                    <a:pt x="0" y="8"/>
                  </a:lnTo>
                  <a:lnTo>
                    <a:pt x="3" y="10"/>
                  </a:lnTo>
                  <a:lnTo>
                    <a:pt x="18" y="19"/>
                  </a:lnTo>
                  <a:lnTo>
                    <a:pt x="26" y="17"/>
                  </a:lnTo>
                  <a:lnTo>
                    <a:pt x="31" y="17"/>
                  </a:lnTo>
                  <a:lnTo>
                    <a:pt x="47" y="10"/>
                  </a:lnTo>
                  <a:lnTo>
                    <a:pt x="44" y="7"/>
                  </a:lnTo>
                  <a:lnTo>
                    <a:pt x="33" y="4"/>
                  </a:lnTo>
                  <a:lnTo>
                    <a:pt x="18" y="1"/>
                  </a:lnTo>
                  <a:lnTo>
                    <a:pt x="15" y="1"/>
                  </a:lnTo>
                  <a:lnTo>
                    <a:pt x="3" y="1"/>
                  </a:lnTo>
                  <a:lnTo>
                    <a:pt x="10" y="1"/>
                  </a:lnTo>
                  <a:lnTo>
                    <a:pt x="10"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0" name="Freeform 98"/>
            <p:cNvSpPr>
              <a:spLocks/>
            </p:cNvSpPr>
            <p:nvPr/>
          </p:nvSpPr>
          <p:spPr bwMode="auto">
            <a:xfrm>
              <a:off x="1622" y="1646"/>
              <a:ext cx="51" cy="21"/>
            </a:xfrm>
            <a:custGeom>
              <a:avLst/>
              <a:gdLst/>
              <a:ahLst/>
              <a:cxnLst>
                <a:cxn ang="0">
                  <a:pos x="11" y="2"/>
                </a:cxn>
                <a:cxn ang="0">
                  <a:pos x="7" y="0"/>
                </a:cxn>
                <a:cxn ang="0">
                  <a:pos x="0" y="8"/>
                </a:cxn>
                <a:cxn ang="0">
                  <a:pos x="4" y="11"/>
                </a:cxn>
                <a:cxn ang="0">
                  <a:pos x="19" y="20"/>
                </a:cxn>
                <a:cxn ang="0">
                  <a:pos x="27" y="18"/>
                </a:cxn>
                <a:cxn ang="0">
                  <a:pos x="32" y="18"/>
                </a:cxn>
                <a:cxn ang="0">
                  <a:pos x="47" y="11"/>
                </a:cxn>
                <a:cxn ang="0">
                  <a:pos x="45" y="8"/>
                </a:cxn>
                <a:cxn ang="0">
                  <a:pos x="34" y="4"/>
                </a:cxn>
                <a:cxn ang="0">
                  <a:pos x="19" y="2"/>
                </a:cxn>
                <a:cxn ang="0">
                  <a:pos x="16" y="2"/>
                </a:cxn>
                <a:cxn ang="0">
                  <a:pos x="4" y="2"/>
                </a:cxn>
                <a:cxn ang="0">
                  <a:pos x="11" y="2"/>
                </a:cxn>
                <a:cxn ang="0">
                  <a:pos x="11" y="2"/>
                </a:cxn>
              </a:cxnLst>
              <a:rect l="0" t="0" r="r" b="b"/>
              <a:pathLst>
                <a:path w="48" h="21">
                  <a:moveTo>
                    <a:pt x="11" y="2"/>
                  </a:moveTo>
                  <a:lnTo>
                    <a:pt x="7" y="0"/>
                  </a:lnTo>
                  <a:lnTo>
                    <a:pt x="0" y="8"/>
                  </a:lnTo>
                  <a:lnTo>
                    <a:pt x="4" y="11"/>
                  </a:lnTo>
                  <a:lnTo>
                    <a:pt x="19" y="20"/>
                  </a:lnTo>
                  <a:lnTo>
                    <a:pt x="27" y="18"/>
                  </a:lnTo>
                  <a:lnTo>
                    <a:pt x="32" y="18"/>
                  </a:lnTo>
                  <a:lnTo>
                    <a:pt x="47" y="11"/>
                  </a:lnTo>
                  <a:lnTo>
                    <a:pt x="45" y="8"/>
                  </a:lnTo>
                  <a:lnTo>
                    <a:pt x="34" y="4"/>
                  </a:lnTo>
                  <a:lnTo>
                    <a:pt x="19" y="2"/>
                  </a:lnTo>
                  <a:lnTo>
                    <a:pt x="16" y="2"/>
                  </a:lnTo>
                  <a:lnTo>
                    <a:pt x="4" y="2"/>
                  </a:lnTo>
                  <a:lnTo>
                    <a:pt x="11" y="2"/>
                  </a:lnTo>
                  <a:lnTo>
                    <a:pt x="11"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1" name="Freeform 99"/>
            <p:cNvSpPr>
              <a:spLocks/>
            </p:cNvSpPr>
            <p:nvPr/>
          </p:nvSpPr>
          <p:spPr bwMode="auto">
            <a:xfrm>
              <a:off x="1722" y="1680"/>
              <a:ext cx="50" cy="21"/>
            </a:xfrm>
            <a:custGeom>
              <a:avLst/>
              <a:gdLst/>
              <a:ahLst/>
              <a:cxnLst>
                <a:cxn ang="0">
                  <a:pos x="9" y="1"/>
                </a:cxn>
                <a:cxn ang="0">
                  <a:pos x="4" y="0"/>
                </a:cxn>
                <a:cxn ang="0">
                  <a:pos x="0" y="9"/>
                </a:cxn>
                <a:cxn ang="0">
                  <a:pos x="2" y="10"/>
                </a:cxn>
                <a:cxn ang="0">
                  <a:pos x="18" y="20"/>
                </a:cxn>
                <a:cxn ang="0">
                  <a:pos x="25" y="18"/>
                </a:cxn>
                <a:cxn ang="0">
                  <a:pos x="30" y="18"/>
                </a:cxn>
                <a:cxn ang="0">
                  <a:pos x="46" y="10"/>
                </a:cxn>
                <a:cxn ang="0">
                  <a:pos x="43" y="6"/>
                </a:cxn>
                <a:cxn ang="0">
                  <a:pos x="33" y="3"/>
                </a:cxn>
                <a:cxn ang="0">
                  <a:pos x="18" y="1"/>
                </a:cxn>
                <a:cxn ang="0">
                  <a:pos x="15" y="1"/>
                </a:cxn>
                <a:cxn ang="0">
                  <a:pos x="2" y="1"/>
                </a:cxn>
                <a:cxn ang="0">
                  <a:pos x="9" y="1"/>
                </a:cxn>
                <a:cxn ang="0">
                  <a:pos x="9" y="1"/>
                </a:cxn>
              </a:cxnLst>
              <a:rect l="0" t="0" r="r" b="b"/>
              <a:pathLst>
                <a:path w="47" h="21">
                  <a:moveTo>
                    <a:pt x="9" y="1"/>
                  </a:moveTo>
                  <a:lnTo>
                    <a:pt x="4" y="0"/>
                  </a:lnTo>
                  <a:lnTo>
                    <a:pt x="0" y="9"/>
                  </a:lnTo>
                  <a:lnTo>
                    <a:pt x="2" y="10"/>
                  </a:lnTo>
                  <a:lnTo>
                    <a:pt x="18" y="20"/>
                  </a:lnTo>
                  <a:lnTo>
                    <a:pt x="25" y="18"/>
                  </a:lnTo>
                  <a:lnTo>
                    <a:pt x="30" y="18"/>
                  </a:lnTo>
                  <a:lnTo>
                    <a:pt x="46" y="10"/>
                  </a:lnTo>
                  <a:lnTo>
                    <a:pt x="43" y="6"/>
                  </a:lnTo>
                  <a:lnTo>
                    <a:pt x="33" y="3"/>
                  </a:lnTo>
                  <a:lnTo>
                    <a:pt x="18" y="1"/>
                  </a:lnTo>
                  <a:lnTo>
                    <a:pt x="15" y="1"/>
                  </a:lnTo>
                  <a:lnTo>
                    <a:pt x="2" y="1"/>
                  </a:lnTo>
                  <a:lnTo>
                    <a:pt x="9" y="1"/>
                  </a:lnTo>
                  <a:lnTo>
                    <a:pt x="9"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2" name="Freeform 100"/>
            <p:cNvSpPr>
              <a:spLocks/>
            </p:cNvSpPr>
            <p:nvPr/>
          </p:nvSpPr>
          <p:spPr bwMode="auto">
            <a:xfrm>
              <a:off x="1715" y="1752"/>
              <a:ext cx="52" cy="20"/>
            </a:xfrm>
            <a:custGeom>
              <a:avLst/>
              <a:gdLst/>
              <a:ahLst/>
              <a:cxnLst>
                <a:cxn ang="0">
                  <a:pos x="11" y="1"/>
                </a:cxn>
                <a:cxn ang="0">
                  <a:pos x="6" y="0"/>
                </a:cxn>
                <a:cxn ang="0">
                  <a:pos x="0" y="8"/>
                </a:cxn>
                <a:cxn ang="0">
                  <a:pos x="3" y="11"/>
                </a:cxn>
                <a:cxn ang="0">
                  <a:pos x="19" y="20"/>
                </a:cxn>
                <a:cxn ang="0">
                  <a:pos x="27" y="18"/>
                </a:cxn>
                <a:cxn ang="0">
                  <a:pos x="30" y="18"/>
                </a:cxn>
                <a:cxn ang="0">
                  <a:pos x="48" y="11"/>
                </a:cxn>
                <a:cxn ang="0">
                  <a:pos x="43" y="8"/>
                </a:cxn>
                <a:cxn ang="0">
                  <a:pos x="34" y="3"/>
                </a:cxn>
                <a:cxn ang="0">
                  <a:pos x="19" y="1"/>
                </a:cxn>
                <a:cxn ang="0">
                  <a:pos x="15" y="1"/>
                </a:cxn>
                <a:cxn ang="0">
                  <a:pos x="3" y="1"/>
                </a:cxn>
                <a:cxn ang="0">
                  <a:pos x="11" y="1"/>
                </a:cxn>
                <a:cxn ang="0">
                  <a:pos x="11" y="1"/>
                </a:cxn>
              </a:cxnLst>
              <a:rect l="0" t="0" r="r" b="b"/>
              <a:pathLst>
                <a:path w="49" h="21">
                  <a:moveTo>
                    <a:pt x="11" y="1"/>
                  </a:moveTo>
                  <a:lnTo>
                    <a:pt x="6" y="0"/>
                  </a:lnTo>
                  <a:lnTo>
                    <a:pt x="0" y="8"/>
                  </a:lnTo>
                  <a:lnTo>
                    <a:pt x="3" y="11"/>
                  </a:lnTo>
                  <a:lnTo>
                    <a:pt x="19" y="20"/>
                  </a:lnTo>
                  <a:lnTo>
                    <a:pt x="27" y="18"/>
                  </a:lnTo>
                  <a:lnTo>
                    <a:pt x="30" y="18"/>
                  </a:lnTo>
                  <a:lnTo>
                    <a:pt x="48" y="11"/>
                  </a:lnTo>
                  <a:lnTo>
                    <a:pt x="43" y="8"/>
                  </a:lnTo>
                  <a:lnTo>
                    <a:pt x="34" y="3"/>
                  </a:lnTo>
                  <a:lnTo>
                    <a:pt x="19" y="1"/>
                  </a:lnTo>
                  <a:lnTo>
                    <a:pt x="15" y="1"/>
                  </a:lnTo>
                  <a:lnTo>
                    <a:pt x="3" y="1"/>
                  </a:lnTo>
                  <a:lnTo>
                    <a:pt x="11" y="1"/>
                  </a:lnTo>
                  <a:lnTo>
                    <a:pt x="11"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3" name="Freeform 101"/>
            <p:cNvSpPr>
              <a:spLocks/>
            </p:cNvSpPr>
            <p:nvPr/>
          </p:nvSpPr>
          <p:spPr bwMode="auto">
            <a:xfrm>
              <a:off x="1480" y="1708"/>
              <a:ext cx="37" cy="22"/>
            </a:xfrm>
            <a:custGeom>
              <a:avLst/>
              <a:gdLst/>
              <a:ahLst/>
              <a:cxnLst>
                <a:cxn ang="0">
                  <a:pos x="12" y="2"/>
                </a:cxn>
                <a:cxn ang="0">
                  <a:pos x="9" y="0"/>
                </a:cxn>
                <a:cxn ang="0">
                  <a:pos x="3" y="2"/>
                </a:cxn>
                <a:cxn ang="0">
                  <a:pos x="0" y="7"/>
                </a:cxn>
                <a:cxn ang="0">
                  <a:pos x="1" y="17"/>
                </a:cxn>
                <a:cxn ang="0">
                  <a:pos x="8" y="22"/>
                </a:cxn>
                <a:cxn ang="0">
                  <a:pos x="27" y="22"/>
                </a:cxn>
                <a:cxn ang="0">
                  <a:pos x="34" y="15"/>
                </a:cxn>
                <a:cxn ang="0">
                  <a:pos x="27" y="9"/>
                </a:cxn>
                <a:cxn ang="0">
                  <a:pos x="18" y="2"/>
                </a:cxn>
                <a:cxn ang="0">
                  <a:pos x="15" y="2"/>
                </a:cxn>
                <a:cxn ang="0">
                  <a:pos x="12" y="2"/>
                </a:cxn>
                <a:cxn ang="0">
                  <a:pos x="12" y="2"/>
                </a:cxn>
              </a:cxnLst>
              <a:rect l="0" t="0" r="r" b="b"/>
              <a:pathLst>
                <a:path w="35" h="23">
                  <a:moveTo>
                    <a:pt x="12" y="2"/>
                  </a:moveTo>
                  <a:lnTo>
                    <a:pt x="9" y="0"/>
                  </a:lnTo>
                  <a:lnTo>
                    <a:pt x="3" y="2"/>
                  </a:lnTo>
                  <a:lnTo>
                    <a:pt x="0" y="7"/>
                  </a:lnTo>
                  <a:lnTo>
                    <a:pt x="1" y="17"/>
                  </a:lnTo>
                  <a:lnTo>
                    <a:pt x="8" y="22"/>
                  </a:lnTo>
                  <a:lnTo>
                    <a:pt x="27" y="22"/>
                  </a:lnTo>
                  <a:lnTo>
                    <a:pt x="34" y="15"/>
                  </a:lnTo>
                  <a:lnTo>
                    <a:pt x="27" y="9"/>
                  </a:lnTo>
                  <a:lnTo>
                    <a:pt x="18" y="2"/>
                  </a:lnTo>
                  <a:lnTo>
                    <a:pt x="15" y="2"/>
                  </a:lnTo>
                  <a:lnTo>
                    <a:pt x="12" y="2"/>
                  </a:lnTo>
                  <a:lnTo>
                    <a:pt x="12"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4" name="Freeform 102"/>
            <p:cNvSpPr>
              <a:spLocks/>
            </p:cNvSpPr>
            <p:nvPr/>
          </p:nvSpPr>
          <p:spPr bwMode="auto">
            <a:xfrm>
              <a:off x="1457" y="1709"/>
              <a:ext cx="25" cy="16"/>
            </a:xfrm>
            <a:custGeom>
              <a:avLst/>
              <a:gdLst/>
              <a:ahLst/>
              <a:cxnLst>
                <a:cxn ang="0">
                  <a:pos x="6" y="0"/>
                </a:cxn>
                <a:cxn ang="0">
                  <a:pos x="0" y="10"/>
                </a:cxn>
                <a:cxn ang="0">
                  <a:pos x="4" y="13"/>
                </a:cxn>
                <a:cxn ang="0">
                  <a:pos x="12" y="15"/>
                </a:cxn>
                <a:cxn ang="0">
                  <a:pos x="22" y="15"/>
                </a:cxn>
                <a:cxn ang="0">
                  <a:pos x="23" y="10"/>
                </a:cxn>
                <a:cxn ang="0">
                  <a:pos x="22" y="5"/>
                </a:cxn>
                <a:cxn ang="0">
                  <a:pos x="14" y="0"/>
                </a:cxn>
                <a:cxn ang="0">
                  <a:pos x="8" y="0"/>
                </a:cxn>
                <a:cxn ang="0">
                  <a:pos x="6" y="0"/>
                </a:cxn>
                <a:cxn ang="0">
                  <a:pos x="6" y="0"/>
                </a:cxn>
              </a:cxnLst>
              <a:rect l="0" t="0" r="r" b="b"/>
              <a:pathLst>
                <a:path w="24" h="16">
                  <a:moveTo>
                    <a:pt x="6" y="0"/>
                  </a:moveTo>
                  <a:lnTo>
                    <a:pt x="0" y="10"/>
                  </a:lnTo>
                  <a:lnTo>
                    <a:pt x="4" y="13"/>
                  </a:lnTo>
                  <a:lnTo>
                    <a:pt x="12" y="15"/>
                  </a:lnTo>
                  <a:lnTo>
                    <a:pt x="22" y="15"/>
                  </a:lnTo>
                  <a:lnTo>
                    <a:pt x="23" y="10"/>
                  </a:lnTo>
                  <a:lnTo>
                    <a:pt x="22" y="5"/>
                  </a:lnTo>
                  <a:lnTo>
                    <a:pt x="14" y="0"/>
                  </a:lnTo>
                  <a:lnTo>
                    <a:pt x="8" y="0"/>
                  </a:lnTo>
                  <a:lnTo>
                    <a:pt x="6" y="0"/>
                  </a:lnTo>
                  <a:lnTo>
                    <a:pt x="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5" name="Freeform 103"/>
            <p:cNvSpPr>
              <a:spLocks/>
            </p:cNvSpPr>
            <p:nvPr/>
          </p:nvSpPr>
          <p:spPr bwMode="auto">
            <a:xfrm>
              <a:off x="1501" y="1700"/>
              <a:ext cx="22" cy="15"/>
            </a:xfrm>
            <a:custGeom>
              <a:avLst/>
              <a:gdLst/>
              <a:ahLst/>
              <a:cxnLst>
                <a:cxn ang="0">
                  <a:pos x="2" y="0"/>
                </a:cxn>
                <a:cxn ang="0">
                  <a:pos x="0" y="5"/>
                </a:cxn>
                <a:cxn ang="0">
                  <a:pos x="7" y="12"/>
                </a:cxn>
                <a:cxn ang="0">
                  <a:pos x="15" y="15"/>
                </a:cxn>
                <a:cxn ang="0">
                  <a:pos x="20" y="10"/>
                </a:cxn>
                <a:cxn ang="0">
                  <a:pos x="14" y="3"/>
                </a:cxn>
                <a:cxn ang="0">
                  <a:pos x="3" y="0"/>
                </a:cxn>
                <a:cxn ang="0">
                  <a:pos x="2" y="0"/>
                </a:cxn>
                <a:cxn ang="0">
                  <a:pos x="2" y="0"/>
                </a:cxn>
              </a:cxnLst>
              <a:rect l="0" t="0" r="r" b="b"/>
              <a:pathLst>
                <a:path w="21" h="16">
                  <a:moveTo>
                    <a:pt x="2" y="0"/>
                  </a:moveTo>
                  <a:lnTo>
                    <a:pt x="0" y="5"/>
                  </a:lnTo>
                  <a:lnTo>
                    <a:pt x="7" y="12"/>
                  </a:lnTo>
                  <a:lnTo>
                    <a:pt x="15" y="15"/>
                  </a:lnTo>
                  <a:lnTo>
                    <a:pt x="20" y="10"/>
                  </a:lnTo>
                  <a:lnTo>
                    <a:pt x="14" y="3"/>
                  </a:lnTo>
                  <a:lnTo>
                    <a:pt x="3" y="0"/>
                  </a:lnTo>
                  <a:lnTo>
                    <a:pt x="2" y="0"/>
                  </a:lnTo>
                  <a:lnTo>
                    <a:pt x="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6" name="Freeform 104"/>
            <p:cNvSpPr>
              <a:spLocks/>
            </p:cNvSpPr>
            <p:nvPr/>
          </p:nvSpPr>
          <p:spPr bwMode="auto">
            <a:xfrm>
              <a:off x="1478" y="1698"/>
              <a:ext cx="23" cy="10"/>
            </a:xfrm>
            <a:custGeom>
              <a:avLst/>
              <a:gdLst/>
              <a:ahLst/>
              <a:cxnLst>
                <a:cxn ang="0">
                  <a:pos x="7" y="1"/>
                </a:cxn>
                <a:cxn ang="0">
                  <a:pos x="0" y="2"/>
                </a:cxn>
                <a:cxn ang="0">
                  <a:pos x="14" y="9"/>
                </a:cxn>
                <a:cxn ang="0">
                  <a:pos x="21" y="9"/>
                </a:cxn>
                <a:cxn ang="0">
                  <a:pos x="21" y="3"/>
                </a:cxn>
                <a:cxn ang="0">
                  <a:pos x="18" y="0"/>
                </a:cxn>
                <a:cxn ang="0">
                  <a:pos x="14" y="0"/>
                </a:cxn>
                <a:cxn ang="0">
                  <a:pos x="7" y="1"/>
                </a:cxn>
                <a:cxn ang="0">
                  <a:pos x="7" y="1"/>
                </a:cxn>
              </a:cxnLst>
              <a:rect l="0" t="0" r="r" b="b"/>
              <a:pathLst>
                <a:path w="22" h="10">
                  <a:moveTo>
                    <a:pt x="7" y="1"/>
                  </a:moveTo>
                  <a:lnTo>
                    <a:pt x="0" y="2"/>
                  </a:lnTo>
                  <a:lnTo>
                    <a:pt x="14" y="9"/>
                  </a:lnTo>
                  <a:lnTo>
                    <a:pt x="21" y="9"/>
                  </a:lnTo>
                  <a:lnTo>
                    <a:pt x="21" y="3"/>
                  </a:lnTo>
                  <a:lnTo>
                    <a:pt x="18" y="0"/>
                  </a:lnTo>
                  <a:lnTo>
                    <a:pt x="14" y="0"/>
                  </a:lnTo>
                  <a:lnTo>
                    <a:pt x="7" y="1"/>
                  </a:lnTo>
                  <a:lnTo>
                    <a:pt x="7"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7" name="Freeform 105"/>
            <p:cNvSpPr>
              <a:spLocks/>
            </p:cNvSpPr>
            <p:nvPr/>
          </p:nvSpPr>
          <p:spPr bwMode="auto">
            <a:xfrm>
              <a:off x="1446" y="1722"/>
              <a:ext cx="20" cy="8"/>
            </a:xfrm>
            <a:custGeom>
              <a:avLst/>
              <a:gdLst/>
              <a:ahLst/>
              <a:cxnLst>
                <a:cxn ang="0">
                  <a:pos x="6" y="0"/>
                </a:cxn>
                <a:cxn ang="0">
                  <a:pos x="2" y="0"/>
                </a:cxn>
                <a:cxn ang="0">
                  <a:pos x="0" y="2"/>
                </a:cxn>
                <a:cxn ang="0">
                  <a:pos x="0" y="4"/>
                </a:cxn>
                <a:cxn ang="0">
                  <a:pos x="16" y="7"/>
                </a:cxn>
                <a:cxn ang="0">
                  <a:pos x="18" y="2"/>
                </a:cxn>
                <a:cxn ang="0">
                  <a:pos x="16" y="1"/>
                </a:cxn>
                <a:cxn ang="0">
                  <a:pos x="13" y="1"/>
                </a:cxn>
                <a:cxn ang="0">
                  <a:pos x="6" y="0"/>
                </a:cxn>
                <a:cxn ang="0">
                  <a:pos x="6" y="0"/>
                </a:cxn>
              </a:cxnLst>
              <a:rect l="0" t="0" r="r" b="b"/>
              <a:pathLst>
                <a:path w="19" h="8">
                  <a:moveTo>
                    <a:pt x="6" y="0"/>
                  </a:moveTo>
                  <a:lnTo>
                    <a:pt x="2" y="0"/>
                  </a:lnTo>
                  <a:lnTo>
                    <a:pt x="0" y="2"/>
                  </a:lnTo>
                  <a:lnTo>
                    <a:pt x="0" y="4"/>
                  </a:lnTo>
                  <a:lnTo>
                    <a:pt x="16" y="7"/>
                  </a:lnTo>
                  <a:lnTo>
                    <a:pt x="18" y="2"/>
                  </a:lnTo>
                  <a:lnTo>
                    <a:pt x="16" y="1"/>
                  </a:lnTo>
                  <a:lnTo>
                    <a:pt x="13" y="1"/>
                  </a:lnTo>
                  <a:lnTo>
                    <a:pt x="6" y="0"/>
                  </a:lnTo>
                  <a:lnTo>
                    <a:pt x="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8" name="Freeform 106"/>
            <p:cNvSpPr>
              <a:spLocks/>
            </p:cNvSpPr>
            <p:nvPr/>
          </p:nvSpPr>
          <p:spPr bwMode="auto">
            <a:xfrm>
              <a:off x="1504" y="1740"/>
              <a:ext cx="37" cy="14"/>
            </a:xfrm>
            <a:custGeom>
              <a:avLst/>
              <a:gdLst/>
              <a:ahLst/>
              <a:cxnLst>
                <a:cxn ang="0">
                  <a:pos x="31" y="0"/>
                </a:cxn>
                <a:cxn ang="0">
                  <a:pos x="12" y="0"/>
                </a:cxn>
                <a:cxn ang="0">
                  <a:pos x="8" y="0"/>
                </a:cxn>
                <a:cxn ang="0">
                  <a:pos x="0" y="5"/>
                </a:cxn>
                <a:cxn ang="0">
                  <a:pos x="4" y="10"/>
                </a:cxn>
                <a:cxn ang="0">
                  <a:pos x="26" y="13"/>
                </a:cxn>
                <a:cxn ang="0">
                  <a:pos x="26" y="11"/>
                </a:cxn>
                <a:cxn ang="0">
                  <a:pos x="30" y="5"/>
                </a:cxn>
                <a:cxn ang="0">
                  <a:pos x="31" y="4"/>
                </a:cxn>
                <a:cxn ang="0">
                  <a:pos x="34" y="0"/>
                </a:cxn>
                <a:cxn ang="0">
                  <a:pos x="31" y="0"/>
                </a:cxn>
                <a:cxn ang="0">
                  <a:pos x="31" y="0"/>
                </a:cxn>
              </a:cxnLst>
              <a:rect l="0" t="0" r="r" b="b"/>
              <a:pathLst>
                <a:path w="35" h="14">
                  <a:moveTo>
                    <a:pt x="31" y="0"/>
                  </a:moveTo>
                  <a:lnTo>
                    <a:pt x="12" y="0"/>
                  </a:lnTo>
                  <a:lnTo>
                    <a:pt x="8" y="0"/>
                  </a:lnTo>
                  <a:lnTo>
                    <a:pt x="0" y="5"/>
                  </a:lnTo>
                  <a:lnTo>
                    <a:pt x="4" y="10"/>
                  </a:lnTo>
                  <a:lnTo>
                    <a:pt x="26" y="13"/>
                  </a:lnTo>
                  <a:lnTo>
                    <a:pt x="26" y="11"/>
                  </a:lnTo>
                  <a:lnTo>
                    <a:pt x="30" y="5"/>
                  </a:lnTo>
                  <a:lnTo>
                    <a:pt x="31" y="4"/>
                  </a:lnTo>
                  <a:lnTo>
                    <a:pt x="34" y="0"/>
                  </a:lnTo>
                  <a:lnTo>
                    <a:pt x="31" y="0"/>
                  </a:lnTo>
                  <a:lnTo>
                    <a:pt x="3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79" name="Freeform 107"/>
            <p:cNvSpPr>
              <a:spLocks/>
            </p:cNvSpPr>
            <p:nvPr/>
          </p:nvSpPr>
          <p:spPr bwMode="auto">
            <a:xfrm>
              <a:off x="1531" y="1757"/>
              <a:ext cx="34" cy="13"/>
            </a:xfrm>
            <a:custGeom>
              <a:avLst/>
              <a:gdLst/>
              <a:ahLst/>
              <a:cxnLst>
                <a:cxn ang="0">
                  <a:pos x="28" y="4"/>
                </a:cxn>
                <a:cxn ang="0">
                  <a:pos x="20" y="0"/>
                </a:cxn>
                <a:cxn ang="0">
                  <a:pos x="3" y="0"/>
                </a:cxn>
                <a:cxn ang="0">
                  <a:pos x="0" y="0"/>
                </a:cxn>
                <a:cxn ang="0">
                  <a:pos x="3" y="4"/>
                </a:cxn>
                <a:cxn ang="0">
                  <a:pos x="13" y="8"/>
                </a:cxn>
                <a:cxn ang="0">
                  <a:pos x="19" y="11"/>
                </a:cxn>
                <a:cxn ang="0">
                  <a:pos x="29" y="13"/>
                </a:cxn>
                <a:cxn ang="0">
                  <a:pos x="32" y="9"/>
                </a:cxn>
                <a:cxn ang="0">
                  <a:pos x="27" y="7"/>
                </a:cxn>
                <a:cxn ang="0">
                  <a:pos x="28" y="4"/>
                </a:cxn>
                <a:cxn ang="0">
                  <a:pos x="28" y="4"/>
                </a:cxn>
              </a:cxnLst>
              <a:rect l="0" t="0" r="r" b="b"/>
              <a:pathLst>
                <a:path w="33" h="14">
                  <a:moveTo>
                    <a:pt x="28" y="4"/>
                  </a:moveTo>
                  <a:lnTo>
                    <a:pt x="20" y="0"/>
                  </a:lnTo>
                  <a:lnTo>
                    <a:pt x="3" y="0"/>
                  </a:lnTo>
                  <a:lnTo>
                    <a:pt x="0" y="0"/>
                  </a:lnTo>
                  <a:lnTo>
                    <a:pt x="3" y="4"/>
                  </a:lnTo>
                  <a:lnTo>
                    <a:pt x="13" y="8"/>
                  </a:lnTo>
                  <a:lnTo>
                    <a:pt x="19" y="11"/>
                  </a:lnTo>
                  <a:lnTo>
                    <a:pt x="29" y="13"/>
                  </a:lnTo>
                  <a:lnTo>
                    <a:pt x="32" y="9"/>
                  </a:lnTo>
                  <a:lnTo>
                    <a:pt x="27" y="7"/>
                  </a:lnTo>
                  <a:lnTo>
                    <a:pt x="28" y="4"/>
                  </a:lnTo>
                  <a:lnTo>
                    <a:pt x="28" y="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0" name="Freeform 108"/>
            <p:cNvSpPr>
              <a:spLocks/>
            </p:cNvSpPr>
            <p:nvPr/>
          </p:nvSpPr>
          <p:spPr bwMode="auto">
            <a:xfrm>
              <a:off x="1523" y="1680"/>
              <a:ext cx="24" cy="12"/>
            </a:xfrm>
            <a:custGeom>
              <a:avLst/>
              <a:gdLst/>
              <a:ahLst/>
              <a:cxnLst>
                <a:cxn ang="0">
                  <a:pos x="13" y="0"/>
                </a:cxn>
                <a:cxn ang="0">
                  <a:pos x="0" y="3"/>
                </a:cxn>
                <a:cxn ang="0">
                  <a:pos x="12" y="11"/>
                </a:cxn>
                <a:cxn ang="0">
                  <a:pos x="22" y="6"/>
                </a:cxn>
                <a:cxn ang="0">
                  <a:pos x="13" y="1"/>
                </a:cxn>
                <a:cxn ang="0">
                  <a:pos x="13" y="1"/>
                </a:cxn>
                <a:cxn ang="0">
                  <a:pos x="13" y="0"/>
                </a:cxn>
                <a:cxn ang="0">
                  <a:pos x="13" y="0"/>
                </a:cxn>
              </a:cxnLst>
              <a:rect l="0" t="0" r="r" b="b"/>
              <a:pathLst>
                <a:path w="23" h="12">
                  <a:moveTo>
                    <a:pt x="13" y="0"/>
                  </a:moveTo>
                  <a:lnTo>
                    <a:pt x="0" y="3"/>
                  </a:lnTo>
                  <a:lnTo>
                    <a:pt x="12" y="11"/>
                  </a:lnTo>
                  <a:lnTo>
                    <a:pt x="22" y="6"/>
                  </a:lnTo>
                  <a:lnTo>
                    <a:pt x="13" y="1"/>
                  </a:lnTo>
                  <a:lnTo>
                    <a:pt x="13" y="1"/>
                  </a:lnTo>
                  <a:lnTo>
                    <a:pt x="13" y="0"/>
                  </a:lnTo>
                  <a:lnTo>
                    <a:pt x="1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1" name="Freeform 109"/>
            <p:cNvSpPr>
              <a:spLocks/>
            </p:cNvSpPr>
            <p:nvPr/>
          </p:nvSpPr>
          <p:spPr bwMode="auto">
            <a:xfrm>
              <a:off x="1530" y="1661"/>
              <a:ext cx="50" cy="31"/>
            </a:xfrm>
            <a:custGeom>
              <a:avLst/>
              <a:gdLst/>
              <a:ahLst/>
              <a:cxnLst>
                <a:cxn ang="0">
                  <a:pos x="4" y="0"/>
                </a:cxn>
                <a:cxn ang="0">
                  <a:pos x="0" y="7"/>
                </a:cxn>
                <a:cxn ang="0">
                  <a:pos x="6" y="14"/>
                </a:cxn>
                <a:cxn ang="0">
                  <a:pos x="20" y="20"/>
                </a:cxn>
                <a:cxn ang="0">
                  <a:pos x="28" y="23"/>
                </a:cxn>
                <a:cxn ang="0">
                  <a:pos x="47" y="31"/>
                </a:cxn>
                <a:cxn ang="0">
                  <a:pos x="41" y="20"/>
                </a:cxn>
                <a:cxn ang="0">
                  <a:pos x="30" y="15"/>
                </a:cxn>
                <a:cxn ang="0">
                  <a:pos x="14" y="6"/>
                </a:cxn>
                <a:cxn ang="0">
                  <a:pos x="7" y="2"/>
                </a:cxn>
                <a:cxn ang="0">
                  <a:pos x="7" y="2"/>
                </a:cxn>
                <a:cxn ang="0">
                  <a:pos x="4" y="0"/>
                </a:cxn>
                <a:cxn ang="0">
                  <a:pos x="4" y="0"/>
                </a:cxn>
              </a:cxnLst>
              <a:rect l="0" t="0" r="r" b="b"/>
              <a:pathLst>
                <a:path w="48" h="32">
                  <a:moveTo>
                    <a:pt x="4" y="0"/>
                  </a:moveTo>
                  <a:lnTo>
                    <a:pt x="0" y="7"/>
                  </a:lnTo>
                  <a:lnTo>
                    <a:pt x="6" y="14"/>
                  </a:lnTo>
                  <a:lnTo>
                    <a:pt x="20" y="20"/>
                  </a:lnTo>
                  <a:lnTo>
                    <a:pt x="28" y="23"/>
                  </a:lnTo>
                  <a:lnTo>
                    <a:pt x="47" y="31"/>
                  </a:lnTo>
                  <a:lnTo>
                    <a:pt x="41" y="20"/>
                  </a:lnTo>
                  <a:lnTo>
                    <a:pt x="30" y="15"/>
                  </a:lnTo>
                  <a:lnTo>
                    <a:pt x="14" y="6"/>
                  </a:lnTo>
                  <a:lnTo>
                    <a:pt x="7" y="2"/>
                  </a:lnTo>
                  <a:lnTo>
                    <a:pt x="7" y="2"/>
                  </a:lnTo>
                  <a:lnTo>
                    <a:pt x="4" y="0"/>
                  </a:lnTo>
                  <a:lnTo>
                    <a:pt x="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2" name="Freeform 110"/>
            <p:cNvSpPr>
              <a:spLocks/>
            </p:cNvSpPr>
            <p:nvPr/>
          </p:nvSpPr>
          <p:spPr bwMode="auto">
            <a:xfrm>
              <a:off x="1543" y="1680"/>
              <a:ext cx="29" cy="17"/>
            </a:xfrm>
            <a:custGeom>
              <a:avLst/>
              <a:gdLst/>
              <a:ahLst/>
              <a:cxnLst>
                <a:cxn ang="0">
                  <a:pos x="12" y="2"/>
                </a:cxn>
                <a:cxn ang="0">
                  <a:pos x="5" y="0"/>
                </a:cxn>
                <a:cxn ang="0">
                  <a:pos x="1" y="0"/>
                </a:cxn>
                <a:cxn ang="0">
                  <a:pos x="1" y="5"/>
                </a:cxn>
                <a:cxn ang="0">
                  <a:pos x="0" y="11"/>
                </a:cxn>
                <a:cxn ang="0">
                  <a:pos x="9" y="16"/>
                </a:cxn>
                <a:cxn ang="0">
                  <a:pos x="26" y="11"/>
                </a:cxn>
                <a:cxn ang="0">
                  <a:pos x="26" y="11"/>
                </a:cxn>
                <a:cxn ang="0">
                  <a:pos x="22" y="6"/>
                </a:cxn>
                <a:cxn ang="0">
                  <a:pos x="22" y="6"/>
                </a:cxn>
                <a:cxn ang="0">
                  <a:pos x="12" y="2"/>
                </a:cxn>
                <a:cxn ang="0">
                  <a:pos x="12" y="2"/>
                </a:cxn>
              </a:cxnLst>
              <a:rect l="0" t="0" r="r" b="b"/>
              <a:pathLst>
                <a:path w="27" h="17">
                  <a:moveTo>
                    <a:pt x="12" y="2"/>
                  </a:moveTo>
                  <a:lnTo>
                    <a:pt x="5" y="0"/>
                  </a:lnTo>
                  <a:lnTo>
                    <a:pt x="1" y="0"/>
                  </a:lnTo>
                  <a:lnTo>
                    <a:pt x="1" y="5"/>
                  </a:lnTo>
                  <a:lnTo>
                    <a:pt x="0" y="11"/>
                  </a:lnTo>
                  <a:lnTo>
                    <a:pt x="9" y="16"/>
                  </a:lnTo>
                  <a:lnTo>
                    <a:pt x="26" y="11"/>
                  </a:lnTo>
                  <a:lnTo>
                    <a:pt x="26" y="11"/>
                  </a:lnTo>
                  <a:lnTo>
                    <a:pt x="22" y="6"/>
                  </a:lnTo>
                  <a:lnTo>
                    <a:pt x="22" y="6"/>
                  </a:lnTo>
                  <a:lnTo>
                    <a:pt x="12" y="2"/>
                  </a:lnTo>
                  <a:lnTo>
                    <a:pt x="12"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3" name="Freeform 111"/>
            <p:cNvSpPr>
              <a:spLocks/>
            </p:cNvSpPr>
            <p:nvPr/>
          </p:nvSpPr>
          <p:spPr bwMode="auto">
            <a:xfrm>
              <a:off x="1501" y="1689"/>
              <a:ext cx="53" cy="17"/>
            </a:xfrm>
            <a:custGeom>
              <a:avLst/>
              <a:gdLst/>
              <a:ahLst/>
              <a:cxnLst>
                <a:cxn ang="0">
                  <a:pos x="24" y="0"/>
                </a:cxn>
                <a:cxn ang="0">
                  <a:pos x="19" y="0"/>
                </a:cxn>
                <a:cxn ang="0">
                  <a:pos x="10" y="2"/>
                </a:cxn>
                <a:cxn ang="0">
                  <a:pos x="0" y="10"/>
                </a:cxn>
                <a:cxn ang="0">
                  <a:pos x="7" y="13"/>
                </a:cxn>
                <a:cxn ang="0">
                  <a:pos x="14" y="12"/>
                </a:cxn>
                <a:cxn ang="0">
                  <a:pos x="28" y="16"/>
                </a:cxn>
                <a:cxn ang="0">
                  <a:pos x="38" y="16"/>
                </a:cxn>
                <a:cxn ang="0">
                  <a:pos x="48" y="11"/>
                </a:cxn>
                <a:cxn ang="0">
                  <a:pos x="49" y="9"/>
                </a:cxn>
                <a:cxn ang="0">
                  <a:pos x="45" y="4"/>
                </a:cxn>
                <a:cxn ang="0">
                  <a:pos x="29" y="2"/>
                </a:cxn>
                <a:cxn ang="0">
                  <a:pos x="27" y="2"/>
                </a:cxn>
                <a:cxn ang="0">
                  <a:pos x="24" y="0"/>
                </a:cxn>
                <a:cxn ang="0">
                  <a:pos x="24" y="0"/>
                </a:cxn>
              </a:cxnLst>
              <a:rect l="0" t="0" r="r" b="b"/>
              <a:pathLst>
                <a:path w="50" h="17">
                  <a:moveTo>
                    <a:pt x="24" y="0"/>
                  </a:moveTo>
                  <a:lnTo>
                    <a:pt x="19" y="0"/>
                  </a:lnTo>
                  <a:lnTo>
                    <a:pt x="10" y="2"/>
                  </a:lnTo>
                  <a:lnTo>
                    <a:pt x="0" y="10"/>
                  </a:lnTo>
                  <a:lnTo>
                    <a:pt x="7" y="13"/>
                  </a:lnTo>
                  <a:lnTo>
                    <a:pt x="14" y="12"/>
                  </a:lnTo>
                  <a:lnTo>
                    <a:pt x="28" y="16"/>
                  </a:lnTo>
                  <a:lnTo>
                    <a:pt x="38" y="16"/>
                  </a:lnTo>
                  <a:lnTo>
                    <a:pt x="48" y="11"/>
                  </a:lnTo>
                  <a:lnTo>
                    <a:pt x="49" y="9"/>
                  </a:lnTo>
                  <a:lnTo>
                    <a:pt x="45" y="4"/>
                  </a:lnTo>
                  <a:lnTo>
                    <a:pt x="29" y="2"/>
                  </a:lnTo>
                  <a:lnTo>
                    <a:pt x="27" y="2"/>
                  </a:lnTo>
                  <a:lnTo>
                    <a:pt x="24" y="0"/>
                  </a:lnTo>
                  <a:lnTo>
                    <a:pt x="2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4" name="Freeform 112"/>
            <p:cNvSpPr>
              <a:spLocks/>
            </p:cNvSpPr>
            <p:nvPr/>
          </p:nvSpPr>
          <p:spPr bwMode="auto">
            <a:xfrm>
              <a:off x="1556" y="1663"/>
              <a:ext cx="24" cy="13"/>
            </a:xfrm>
            <a:custGeom>
              <a:avLst/>
              <a:gdLst/>
              <a:ahLst/>
              <a:cxnLst>
                <a:cxn ang="0">
                  <a:pos x="3" y="1"/>
                </a:cxn>
                <a:cxn ang="0">
                  <a:pos x="0" y="7"/>
                </a:cxn>
                <a:cxn ang="0">
                  <a:pos x="8" y="11"/>
                </a:cxn>
                <a:cxn ang="0">
                  <a:pos x="8" y="12"/>
                </a:cxn>
                <a:cxn ang="0">
                  <a:pos x="22" y="10"/>
                </a:cxn>
                <a:cxn ang="0">
                  <a:pos x="19" y="6"/>
                </a:cxn>
                <a:cxn ang="0">
                  <a:pos x="8" y="0"/>
                </a:cxn>
                <a:cxn ang="0">
                  <a:pos x="7" y="1"/>
                </a:cxn>
                <a:cxn ang="0">
                  <a:pos x="3" y="1"/>
                </a:cxn>
                <a:cxn ang="0">
                  <a:pos x="3" y="1"/>
                </a:cxn>
              </a:cxnLst>
              <a:rect l="0" t="0" r="r" b="b"/>
              <a:pathLst>
                <a:path w="23" h="13">
                  <a:moveTo>
                    <a:pt x="3" y="1"/>
                  </a:moveTo>
                  <a:lnTo>
                    <a:pt x="0" y="7"/>
                  </a:lnTo>
                  <a:lnTo>
                    <a:pt x="8" y="11"/>
                  </a:lnTo>
                  <a:lnTo>
                    <a:pt x="8" y="12"/>
                  </a:lnTo>
                  <a:lnTo>
                    <a:pt x="22" y="10"/>
                  </a:lnTo>
                  <a:lnTo>
                    <a:pt x="19" y="6"/>
                  </a:lnTo>
                  <a:lnTo>
                    <a:pt x="8" y="0"/>
                  </a:lnTo>
                  <a:lnTo>
                    <a:pt x="7" y="1"/>
                  </a:lnTo>
                  <a:lnTo>
                    <a:pt x="3" y="1"/>
                  </a:lnTo>
                  <a:lnTo>
                    <a:pt x="3"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5" name="Freeform 113"/>
            <p:cNvSpPr>
              <a:spLocks/>
            </p:cNvSpPr>
            <p:nvPr/>
          </p:nvSpPr>
          <p:spPr bwMode="auto">
            <a:xfrm>
              <a:off x="1570" y="1671"/>
              <a:ext cx="44" cy="12"/>
            </a:xfrm>
            <a:custGeom>
              <a:avLst/>
              <a:gdLst/>
              <a:ahLst/>
              <a:cxnLst>
                <a:cxn ang="0">
                  <a:pos x="17" y="2"/>
                </a:cxn>
                <a:cxn ang="0">
                  <a:pos x="9" y="0"/>
                </a:cxn>
                <a:cxn ang="0">
                  <a:pos x="0" y="5"/>
                </a:cxn>
                <a:cxn ang="0">
                  <a:pos x="9" y="12"/>
                </a:cxn>
                <a:cxn ang="0">
                  <a:pos x="21" y="11"/>
                </a:cxn>
                <a:cxn ang="0">
                  <a:pos x="33" y="10"/>
                </a:cxn>
                <a:cxn ang="0">
                  <a:pos x="41" y="8"/>
                </a:cxn>
                <a:cxn ang="0">
                  <a:pos x="41" y="5"/>
                </a:cxn>
                <a:cxn ang="0">
                  <a:pos x="27" y="0"/>
                </a:cxn>
                <a:cxn ang="0">
                  <a:pos x="20" y="2"/>
                </a:cxn>
                <a:cxn ang="0">
                  <a:pos x="12" y="2"/>
                </a:cxn>
                <a:cxn ang="0">
                  <a:pos x="5" y="0"/>
                </a:cxn>
                <a:cxn ang="0">
                  <a:pos x="5" y="0"/>
                </a:cxn>
                <a:cxn ang="0">
                  <a:pos x="17" y="2"/>
                </a:cxn>
                <a:cxn ang="0">
                  <a:pos x="17" y="2"/>
                </a:cxn>
              </a:cxnLst>
              <a:rect l="0" t="0" r="r" b="b"/>
              <a:pathLst>
                <a:path w="42" h="13">
                  <a:moveTo>
                    <a:pt x="17" y="2"/>
                  </a:moveTo>
                  <a:lnTo>
                    <a:pt x="9" y="0"/>
                  </a:lnTo>
                  <a:lnTo>
                    <a:pt x="0" y="5"/>
                  </a:lnTo>
                  <a:lnTo>
                    <a:pt x="9" y="12"/>
                  </a:lnTo>
                  <a:lnTo>
                    <a:pt x="21" y="11"/>
                  </a:lnTo>
                  <a:lnTo>
                    <a:pt x="33" y="10"/>
                  </a:lnTo>
                  <a:lnTo>
                    <a:pt x="41" y="8"/>
                  </a:lnTo>
                  <a:lnTo>
                    <a:pt x="41" y="5"/>
                  </a:lnTo>
                  <a:lnTo>
                    <a:pt x="27" y="0"/>
                  </a:lnTo>
                  <a:lnTo>
                    <a:pt x="20" y="2"/>
                  </a:lnTo>
                  <a:lnTo>
                    <a:pt x="12" y="2"/>
                  </a:lnTo>
                  <a:lnTo>
                    <a:pt x="5" y="0"/>
                  </a:lnTo>
                  <a:lnTo>
                    <a:pt x="5" y="0"/>
                  </a:lnTo>
                  <a:lnTo>
                    <a:pt x="17" y="2"/>
                  </a:lnTo>
                  <a:lnTo>
                    <a:pt x="17"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6" name="Freeform 114"/>
            <p:cNvSpPr>
              <a:spLocks/>
            </p:cNvSpPr>
            <p:nvPr/>
          </p:nvSpPr>
          <p:spPr bwMode="auto">
            <a:xfrm>
              <a:off x="1745" y="1703"/>
              <a:ext cx="14" cy="9"/>
            </a:xfrm>
            <a:custGeom>
              <a:avLst/>
              <a:gdLst/>
              <a:ahLst/>
              <a:cxnLst>
                <a:cxn ang="0">
                  <a:pos x="5" y="0"/>
                </a:cxn>
                <a:cxn ang="0">
                  <a:pos x="0" y="7"/>
                </a:cxn>
                <a:cxn ang="0">
                  <a:pos x="13" y="9"/>
                </a:cxn>
                <a:cxn ang="0">
                  <a:pos x="12" y="0"/>
                </a:cxn>
                <a:cxn ang="0">
                  <a:pos x="9" y="0"/>
                </a:cxn>
                <a:cxn ang="0">
                  <a:pos x="5" y="0"/>
                </a:cxn>
                <a:cxn ang="0">
                  <a:pos x="5" y="0"/>
                </a:cxn>
              </a:cxnLst>
              <a:rect l="0" t="0" r="r" b="b"/>
              <a:pathLst>
                <a:path w="14" h="10">
                  <a:moveTo>
                    <a:pt x="5" y="0"/>
                  </a:moveTo>
                  <a:lnTo>
                    <a:pt x="0" y="7"/>
                  </a:lnTo>
                  <a:lnTo>
                    <a:pt x="13" y="9"/>
                  </a:lnTo>
                  <a:lnTo>
                    <a:pt x="12" y="0"/>
                  </a:lnTo>
                  <a:lnTo>
                    <a:pt x="9" y="0"/>
                  </a:lnTo>
                  <a:lnTo>
                    <a:pt x="5" y="0"/>
                  </a:lnTo>
                  <a:lnTo>
                    <a:pt x="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7" name="Freeform 115"/>
            <p:cNvSpPr>
              <a:spLocks/>
            </p:cNvSpPr>
            <p:nvPr/>
          </p:nvSpPr>
          <p:spPr bwMode="auto">
            <a:xfrm>
              <a:off x="1288" y="1708"/>
              <a:ext cx="53" cy="46"/>
            </a:xfrm>
            <a:custGeom>
              <a:avLst/>
              <a:gdLst/>
              <a:ahLst/>
              <a:cxnLst>
                <a:cxn ang="0">
                  <a:pos x="49" y="47"/>
                </a:cxn>
                <a:cxn ang="0">
                  <a:pos x="32" y="34"/>
                </a:cxn>
                <a:cxn ang="0">
                  <a:pos x="38" y="31"/>
                </a:cxn>
                <a:cxn ang="0">
                  <a:pos x="38" y="29"/>
                </a:cxn>
                <a:cxn ang="0">
                  <a:pos x="38" y="27"/>
                </a:cxn>
                <a:cxn ang="0">
                  <a:pos x="31" y="22"/>
                </a:cxn>
                <a:cxn ang="0">
                  <a:pos x="25" y="15"/>
                </a:cxn>
                <a:cxn ang="0">
                  <a:pos x="18" y="11"/>
                </a:cxn>
                <a:cxn ang="0">
                  <a:pos x="17" y="11"/>
                </a:cxn>
                <a:cxn ang="0">
                  <a:pos x="4" y="5"/>
                </a:cxn>
                <a:cxn ang="0">
                  <a:pos x="0" y="2"/>
                </a:cxn>
                <a:cxn ang="0">
                  <a:pos x="0" y="0"/>
                </a:cxn>
              </a:cxnLst>
              <a:rect l="0" t="0" r="r" b="b"/>
              <a:pathLst>
                <a:path w="50" h="48">
                  <a:moveTo>
                    <a:pt x="49" y="47"/>
                  </a:moveTo>
                  <a:lnTo>
                    <a:pt x="32" y="34"/>
                  </a:lnTo>
                  <a:lnTo>
                    <a:pt x="38" y="31"/>
                  </a:lnTo>
                  <a:lnTo>
                    <a:pt x="38" y="29"/>
                  </a:lnTo>
                  <a:lnTo>
                    <a:pt x="38" y="27"/>
                  </a:lnTo>
                  <a:lnTo>
                    <a:pt x="31" y="22"/>
                  </a:lnTo>
                  <a:lnTo>
                    <a:pt x="25" y="15"/>
                  </a:lnTo>
                  <a:lnTo>
                    <a:pt x="18" y="11"/>
                  </a:lnTo>
                  <a:lnTo>
                    <a:pt x="17" y="11"/>
                  </a:lnTo>
                  <a:lnTo>
                    <a:pt x="4" y="5"/>
                  </a:lnTo>
                  <a:lnTo>
                    <a:pt x="0" y="2"/>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8" name="Freeform 116"/>
            <p:cNvSpPr>
              <a:spLocks/>
            </p:cNvSpPr>
            <p:nvPr/>
          </p:nvSpPr>
          <p:spPr bwMode="auto">
            <a:xfrm>
              <a:off x="1325" y="1640"/>
              <a:ext cx="55" cy="91"/>
            </a:xfrm>
            <a:custGeom>
              <a:avLst/>
              <a:gdLst/>
              <a:ahLst/>
              <a:cxnLst>
                <a:cxn ang="0">
                  <a:pos x="0" y="93"/>
                </a:cxn>
                <a:cxn ang="0">
                  <a:pos x="0" y="86"/>
                </a:cxn>
                <a:cxn ang="0">
                  <a:pos x="11" y="84"/>
                </a:cxn>
                <a:cxn ang="0">
                  <a:pos x="17" y="76"/>
                </a:cxn>
                <a:cxn ang="0">
                  <a:pos x="19" y="69"/>
                </a:cxn>
                <a:cxn ang="0">
                  <a:pos x="17" y="62"/>
                </a:cxn>
                <a:cxn ang="0">
                  <a:pos x="12" y="54"/>
                </a:cxn>
                <a:cxn ang="0">
                  <a:pos x="21" y="47"/>
                </a:cxn>
                <a:cxn ang="0">
                  <a:pos x="24" y="44"/>
                </a:cxn>
                <a:cxn ang="0">
                  <a:pos x="28" y="35"/>
                </a:cxn>
                <a:cxn ang="0">
                  <a:pos x="37" y="29"/>
                </a:cxn>
                <a:cxn ang="0">
                  <a:pos x="42" y="23"/>
                </a:cxn>
                <a:cxn ang="0">
                  <a:pos x="39" y="13"/>
                </a:cxn>
                <a:cxn ang="0">
                  <a:pos x="45" y="8"/>
                </a:cxn>
                <a:cxn ang="0">
                  <a:pos x="51" y="0"/>
                </a:cxn>
              </a:cxnLst>
              <a:rect l="0" t="0" r="r" b="b"/>
              <a:pathLst>
                <a:path w="52" h="94">
                  <a:moveTo>
                    <a:pt x="0" y="93"/>
                  </a:moveTo>
                  <a:lnTo>
                    <a:pt x="0" y="86"/>
                  </a:lnTo>
                  <a:lnTo>
                    <a:pt x="11" y="84"/>
                  </a:lnTo>
                  <a:lnTo>
                    <a:pt x="17" y="76"/>
                  </a:lnTo>
                  <a:lnTo>
                    <a:pt x="19" y="69"/>
                  </a:lnTo>
                  <a:lnTo>
                    <a:pt x="17" y="62"/>
                  </a:lnTo>
                  <a:lnTo>
                    <a:pt x="12" y="54"/>
                  </a:lnTo>
                  <a:lnTo>
                    <a:pt x="21" y="47"/>
                  </a:lnTo>
                  <a:lnTo>
                    <a:pt x="24" y="44"/>
                  </a:lnTo>
                  <a:lnTo>
                    <a:pt x="28" y="35"/>
                  </a:lnTo>
                  <a:lnTo>
                    <a:pt x="37" y="29"/>
                  </a:lnTo>
                  <a:lnTo>
                    <a:pt x="42" y="23"/>
                  </a:lnTo>
                  <a:lnTo>
                    <a:pt x="39" y="13"/>
                  </a:lnTo>
                  <a:lnTo>
                    <a:pt x="45" y="8"/>
                  </a:lnTo>
                  <a:lnTo>
                    <a:pt x="5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89" name="Freeform 117"/>
            <p:cNvSpPr>
              <a:spLocks/>
            </p:cNvSpPr>
            <p:nvPr/>
          </p:nvSpPr>
          <p:spPr bwMode="auto">
            <a:xfrm>
              <a:off x="1318" y="1618"/>
              <a:ext cx="32" cy="63"/>
            </a:xfrm>
            <a:custGeom>
              <a:avLst/>
              <a:gdLst/>
              <a:ahLst/>
              <a:cxnLst>
                <a:cxn ang="0">
                  <a:pos x="30" y="64"/>
                </a:cxn>
                <a:cxn ang="0">
                  <a:pos x="11" y="57"/>
                </a:cxn>
                <a:cxn ang="0">
                  <a:pos x="13" y="51"/>
                </a:cxn>
                <a:cxn ang="0">
                  <a:pos x="18" y="37"/>
                </a:cxn>
                <a:cxn ang="0">
                  <a:pos x="17" y="31"/>
                </a:cxn>
                <a:cxn ang="0">
                  <a:pos x="17" y="29"/>
                </a:cxn>
                <a:cxn ang="0">
                  <a:pos x="17" y="22"/>
                </a:cxn>
                <a:cxn ang="0">
                  <a:pos x="10" y="12"/>
                </a:cxn>
                <a:cxn ang="0">
                  <a:pos x="7" y="10"/>
                </a:cxn>
                <a:cxn ang="0">
                  <a:pos x="1" y="1"/>
                </a:cxn>
                <a:cxn ang="0">
                  <a:pos x="0" y="0"/>
                </a:cxn>
              </a:cxnLst>
              <a:rect l="0" t="0" r="r" b="b"/>
              <a:pathLst>
                <a:path w="31" h="65">
                  <a:moveTo>
                    <a:pt x="30" y="64"/>
                  </a:moveTo>
                  <a:lnTo>
                    <a:pt x="11" y="57"/>
                  </a:lnTo>
                  <a:lnTo>
                    <a:pt x="13" y="51"/>
                  </a:lnTo>
                  <a:lnTo>
                    <a:pt x="18" y="37"/>
                  </a:lnTo>
                  <a:lnTo>
                    <a:pt x="17" y="31"/>
                  </a:lnTo>
                  <a:lnTo>
                    <a:pt x="17" y="29"/>
                  </a:lnTo>
                  <a:lnTo>
                    <a:pt x="17" y="22"/>
                  </a:lnTo>
                  <a:lnTo>
                    <a:pt x="10" y="12"/>
                  </a:lnTo>
                  <a:lnTo>
                    <a:pt x="7" y="10"/>
                  </a:lnTo>
                  <a:lnTo>
                    <a:pt x="1" y="1"/>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0" name="Freeform 118"/>
            <p:cNvSpPr>
              <a:spLocks/>
            </p:cNvSpPr>
            <p:nvPr/>
          </p:nvSpPr>
          <p:spPr bwMode="auto">
            <a:xfrm>
              <a:off x="1266" y="1646"/>
              <a:ext cx="71" cy="12"/>
            </a:xfrm>
            <a:custGeom>
              <a:avLst/>
              <a:gdLst/>
              <a:ahLst/>
              <a:cxnLst>
                <a:cxn ang="0">
                  <a:pos x="66" y="12"/>
                </a:cxn>
                <a:cxn ang="0">
                  <a:pos x="44" y="1"/>
                </a:cxn>
                <a:cxn ang="0">
                  <a:pos x="22" y="0"/>
                </a:cxn>
                <a:cxn ang="0">
                  <a:pos x="13" y="2"/>
                </a:cxn>
                <a:cxn ang="0">
                  <a:pos x="0" y="2"/>
                </a:cxn>
                <a:cxn ang="0">
                  <a:pos x="0" y="2"/>
                </a:cxn>
              </a:cxnLst>
              <a:rect l="0" t="0" r="r" b="b"/>
              <a:pathLst>
                <a:path w="67" h="13">
                  <a:moveTo>
                    <a:pt x="66" y="12"/>
                  </a:moveTo>
                  <a:lnTo>
                    <a:pt x="44" y="1"/>
                  </a:lnTo>
                  <a:lnTo>
                    <a:pt x="22" y="0"/>
                  </a:lnTo>
                  <a:lnTo>
                    <a:pt x="13" y="2"/>
                  </a:lnTo>
                  <a:lnTo>
                    <a:pt x="0" y="2"/>
                  </a:lnTo>
                  <a:lnTo>
                    <a:pt x="0" y="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1" name="Freeform 119"/>
            <p:cNvSpPr>
              <a:spLocks/>
            </p:cNvSpPr>
            <p:nvPr/>
          </p:nvSpPr>
          <p:spPr bwMode="auto">
            <a:xfrm>
              <a:off x="1401" y="1640"/>
              <a:ext cx="65" cy="61"/>
            </a:xfrm>
            <a:custGeom>
              <a:avLst/>
              <a:gdLst/>
              <a:ahLst/>
              <a:cxnLst>
                <a:cxn ang="0">
                  <a:pos x="61" y="62"/>
                </a:cxn>
                <a:cxn ang="0">
                  <a:pos x="51" y="51"/>
                </a:cxn>
                <a:cxn ang="0">
                  <a:pos x="35" y="40"/>
                </a:cxn>
                <a:cxn ang="0">
                  <a:pos x="11" y="32"/>
                </a:cxn>
                <a:cxn ang="0">
                  <a:pos x="7" y="23"/>
                </a:cxn>
                <a:cxn ang="0">
                  <a:pos x="5" y="8"/>
                </a:cxn>
                <a:cxn ang="0">
                  <a:pos x="0" y="0"/>
                </a:cxn>
                <a:cxn ang="0">
                  <a:pos x="0" y="0"/>
                </a:cxn>
              </a:cxnLst>
              <a:rect l="0" t="0" r="r" b="b"/>
              <a:pathLst>
                <a:path w="62" h="63">
                  <a:moveTo>
                    <a:pt x="61" y="62"/>
                  </a:moveTo>
                  <a:lnTo>
                    <a:pt x="51" y="51"/>
                  </a:lnTo>
                  <a:lnTo>
                    <a:pt x="35" y="40"/>
                  </a:lnTo>
                  <a:lnTo>
                    <a:pt x="11" y="32"/>
                  </a:lnTo>
                  <a:lnTo>
                    <a:pt x="7" y="23"/>
                  </a:lnTo>
                  <a:lnTo>
                    <a:pt x="5" y="8"/>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2" name="Freeform 120"/>
            <p:cNvSpPr>
              <a:spLocks/>
            </p:cNvSpPr>
            <p:nvPr/>
          </p:nvSpPr>
          <p:spPr bwMode="auto">
            <a:xfrm>
              <a:off x="1455" y="1583"/>
              <a:ext cx="35" cy="109"/>
            </a:xfrm>
            <a:custGeom>
              <a:avLst/>
              <a:gdLst/>
              <a:ahLst/>
              <a:cxnLst>
                <a:cxn ang="0">
                  <a:pos x="1" y="112"/>
                </a:cxn>
                <a:cxn ang="0">
                  <a:pos x="24" y="99"/>
                </a:cxn>
                <a:cxn ang="0">
                  <a:pos x="18" y="78"/>
                </a:cxn>
                <a:cxn ang="0">
                  <a:pos x="0" y="58"/>
                </a:cxn>
                <a:cxn ang="0">
                  <a:pos x="7" y="43"/>
                </a:cxn>
                <a:cxn ang="0">
                  <a:pos x="32" y="22"/>
                </a:cxn>
                <a:cxn ang="0">
                  <a:pos x="28" y="0"/>
                </a:cxn>
                <a:cxn ang="0">
                  <a:pos x="28" y="0"/>
                </a:cxn>
              </a:cxnLst>
              <a:rect l="0" t="0" r="r" b="b"/>
              <a:pathLst>
                <a:path w="33" h="113">
                  <a:moveTo>
                    <a:pt x="1" y="112"/>
                  </a:moveTo>
                  <a:lnTo>
                    <a:pt x="24" y="99"/>
                  </a:lnTo>
                  <a:lnTo>
                    <a:pt x="18" y="78"/>
                  </a:lnTo>
                  <a:lnTo>
                    <a:pt x="0" y="58"/>
                  </a:lnTo>
                  <a:lnTo>
                    <a:pt x="7" y="43"/>
                  </a:lnTo>
                  <a:lnTo>
                    <a:pt x="32" y="22"/>
                  </a:lnTo>
                  <a:lnTo>
                    <a:pt x="28" y="0"/>
                  </a:lnTo>
                  <a:lnTo>
                    <a:pt x="28"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3" name="Freeform 121"/>
            <p:cNvSpPr>
              <a:spLocks/>
            </p:cNvSpPr>
            <p:nvPr/>
          </p:nvSpPr>
          <p:spPr bwMode="auto">
            <a:xfrm>
              <a:off x="1359" y="1586"/>
              <a:ext cx="104" cy="36"/>
            </a:xfrm>
            <a:custGeom>
              <a:avLst/>
              <a:gdLst/>
              <a:ahLst/>
              <a:cxnLst>
                <a:cxn ang="0">
                  <a:pos x="98" y="36"/>
                </a:cxn>
                <a:cxn ang="0">
                  <a:pos x="83" y="23"/>
                </a:cxn>
                <a:cxn ang="0">
                  <a:pos x="62" y="21"/>
                </a:cxn>
                <a:cxn ang="0">
                  <a:pos x="33" y="18"/>
                </a:cxn>
                <a:cxn ang="0">
                  <a:pos x="24" y="8"/>
                </a:cxn>
                <a:cxn ang="0">
                  <a:pos x="0" y="0"/>
                </a:cxn>
                <a:cxn ang="0">
                  <a:pos x="0" y="0"/>
                </a:cxn>
              </a:cxnLst>
              <a:rect l="0" t="0" r="r" b="b"/>
              <a:pathLst>
                <a:path w="99" h="37">
                  <a:moveTo>
                    <a:pt x="98" y="36"/>
                  </a:moveTo>
                  <a:lnTo>
                    <a:pt x="83" y="23"/>
                  </a:lnTo>
                  <a:lnTo>
                    <a:pt x="62" y="21"/>
                  </a:lnTo>
                  <a:lnTo>
                    <a:pt x="33" y="18"/>
                  </a:lnTo>
                  <a:lnTo>
                    <a:pt x="24" y="8"/>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4" name="Freeform 122"/>
            <p:cNvSpPr>
              <a:spLocks/>
            </p:cNvSpPr>
            <p:nvPr/>
          </p:nvSpPr>
          <p:spPr bwMode="auto">
            <a:xfrm>
              <a:off x="1369" y="1692"/>
              <a:ext cx="41" cy="37"/>
            </a:xfrm>
            <a:custGeom>
              <a:avLst/>
              <a:gdLst/>
              <a:ahLst/>
              <a:cxnLst>
                <a:cxn ang="0">
                  <a:pos x="38" y="37"/>
                </a:cxn>
                <a:cxn ang="0">
                  <a:pos x="21" y="31"/>
                </a:cxn>
                <a:cxn ang="0">
                  <a:pos x="23" y="22"/>
                </a:cxn>
                <a:cxn ang="0">
                  <a:pos x="19" y="9"/>
                </a:cxn>
                <a:cxn ang="0">
                  <a:pos x="0" y="0"/>
                </a:cxn>
                <a:cxn ang="0">
                  <a:pos x="0" y="0"/>
                </a:cxn>
              </a:cxnLst>
              <a:rect l="0" t="0" r="r" b="b"/>
              <a:pathLst>
                <a:path w="39" h="38">
                  <a:moveTo>
                    <a:pt x="38" y="37"/>
                  </a:moveTo>
                  <a:lnTo>
                    <a:pt x="21" y="31"/>
                  </a:lnTo>
                  <a:lnTo>
                    <a:pt x="23" y="22"/>
                  </a:lnTo>
                  <a:lnTo>
                    <a:pt x="19" y="9"/>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5" name="Freeform 123"/>
            <p:cNvSpPr>
              <a:spLocks/>
            </p:cNvSpPr>
            <p:nvPr/>
          </p:nvSpPr>
          <p:spPr bwMode="auto">
            <a:xfrm>
              <a:off x="1394" y="1699"/>
              <a:ext cx="23" cy="18"/>
            </a:xfrm>
            <a:custGeom>
              <a:avLst/>
              <a:gdLst/>
              <a:ahLst/>
              <a:cxnLst>
                <a:cxn ang="0">
                  <a:pos x="0" y="18"/>
                </a:cxn>
                <a:cxn ang="0">
                  <a:pos x="12" y="11"/>
                </a:cxn>
                <a:cxn ang="0">
                  <a:pos x="21" y="0"/>
                </a:cxn>
                <a:cxn ang="0">
                  <a:pos x="21" y="0"/>
                </a:cxn>
              </a:cxnLst>
              <a:rect l="0" t="0" r="r" b="b"/>
              <a:pathLst>
                <a:path w="22" h="19">
                  <a:moveTo>
                    <a:pt x="0" y="18"/>
                  </a:moveTo>
                  <a:lnTo>
                    <a:pt x="12" y="11"/>
                  </a:lnTo>
                  <a:lnTo>
                    <a:pt x="21" y="0"/>
                  </a:lnTo>
                  <a:lnTo>
                    <a:pt x="21"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6" name="Freeform 124"/>
            <p:cNvSpPr>
              <a:spLocks/>
            </p:cNvSpPr>
            <p:nvPr/>
          </p:nvSpPr>
          <p:spPr bwMode="auto">
            <a:xfrm>
              <a:off x="1364" y="1707"/>
              <a:ext cx="27" cy="1"/>
            </a:xfrm>
            <a:custGeom>
              <a:avLst/>
              <a:gdLst/>
              <a:ahLst/>
              <a:cxnLst>
                <a:cxn ang="0">
                  <a:pos x="25" y="1"/>
                </a:cxn>
                <a:cxn ang="0">
                  <a:pos x="11" y="0"/>
                </a:cxn>
                <a:cxn ang="0">
                  <a:pos x="1" y="1"/>
                </a:cxn>
                <a:cxn ang="0">
                  <a:pos x="0" y="1"/>
                </a:cxn>
                <a:cxn ang="0">
                  <a:pos x="0" y="1"/>
                </a:cxn>
              </a:cxnLst>
              <a:rect l="0" t="0" r="r" b="b"/>
              <a:pathLst>
                <a:path w="26" h="2">
                  <a:moveTo>
                    <a:pt x="25" y="1"/>
                  </a:moveTo>
                  <a:lnTo>
                    <a:pt x="11" y="0"/>
                  </a:lnTo>
                  <a:lnTo>
                    <a:pt x="1" y="1"/>
                  </a:lnTo>
                  <a:lnTo>
                    <a:pt x="0" y="1"/>
                  </a:lnTo>
                  <a:lnTo>
                    <a:pt x="0" y="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7" name="Freeform 125"/>
            <p:cNvSpPr>
              <a:spLocks/>
            </p:cNvSpPr>
            <p:nvPr/>
          </p:nvSpPr>
          <p:spPr bwMode="auto">
            <a:xfrm>
              <a:off x="1561" y="1491"/>
              <a:ext cx="48" cy="150"/>
            </a:xfrm>
            <a:custGeom>
              <a:avLst/>
              <a:gdLst/>
              <a:ahLst/>
              <a:cxnLst>
                <a:cxn ang="0">
                  <a:pos x="6" y="153"/>
                </a:cxn>
                <a:cxn ang="0">
                  <a:pos x="0" y="137"/>
                </a:cxn>
                <a:cxn ang="0">
                  <a:pos x="13" y="127"/>
                </a:cxn>
                <a:cxn ang="0">
                  <a:pos x="18" y="120"/>
                </a:cxn>
                <a:cxn ang="0">
                  <a:pos x="27" y="111"/>
                </a:cxn>
                <a:cxn ang="0">
                  <a:pos x="11" y="92"/>
                </a:cxn>
                <a:cxn ang="0">
                  <a:pos x="12" y="80"/>
                </a:cxn>
                <a:cxn ang="0">
                  <a:pos x="20" y="58"/>
                </a:cxn>
                <a:cxn ang="0">
                  <a:pos x="44" y="32"/>
                </a:cxn>
                <a:cxn ang="0">
                  <a:pos x="36" y="18"/>
                </a:cxn>
                <a:cxn ang="0">
                  <a:pos x="36" y="0"/>
                </a:cxn>
              </a:cxnLst>
              <a:rect l="0" t="0" r="r" b="b"/>
              <a:pathLst>
                <a:path w="45" h="154">
                  <a:moveTo>
                    <a:pt x="6" y="153"/>
                  </a:moveTo>
                  <a:lnTo>
                    <a:pt x="0" y="137"/>
                  </a:lnTo>
                  <a:lnTo>
                    <a:pt x="13" y="127"/>
                  </a:lnTo>
                  <a:lnTo>
                    <a:pt x="18" y="120"/>
                  </a:lnTo>
                  <a:lnTo>
                    <a:pt x="27" y="111"/>
                  </a:lnTo>
                  <a:lnTo>
                    <a:pt x="11" y="92"/>
                  </a:lnTo>
                  <a:lnTo>
                    <a:pt x="12" y="80"/>
                  </a:lnTo>
                  <a:lnTo>
                    <a:pt x="20" y="58"/>
                  </a:lnTo>
                  <a:lnTo>
                    <a:pt x="44" y="32"/>
                  </a:lnTo>
                  <a:lnTo>
                    <a:pt x="36" y="18"/>
                  </a:lnTo>
                  <a:lnTo>
                    <a:pt x="36"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8" name="Freeform 126"/>
            <p:cNvSpPr>
              <a:spLocks/>
            </p:cNvSpPr>
            <p:nvPr/>
          </p:nvSpPr>
          <p:spPr bwMode="auto">
            <a:xfrm>
              <a:off x="1478" y="1412"/>
              <a:ext cx="28" cy="65"/>
            </a:xfrm>
            <a:custGeom>
              <a:avLst/>
              <a:gdLst/>
              <a:ahLst/>
              <a:cxnLst>
                <a:cxn ang="0">
                  <a:pos x="13" y="0"/>
                </a:cxn>
                <a:cxn ang="0">
                  <a:pos x="0" y="17"/>
                </a:cxn>
                <a:cxn ang="0">
                  <a:pos x="1" y="31"/>
                </a:cxn>
                <a:cxn ang="0">
                  <a:pos x="14" y="39"/>
                </a:cxn>
                <a:cxn ang="0">
                  <a:pos x="25" y="56"/>
                </a:cxn>
                <a:cxn ang="0">
                  <a:pos x="26" y="66"/>
                </a:cxn>
              </a:cxnLst>
              <a:rect l="0" t="0" r="r" b="b"/>
              <a:pathLst>
                <a:path w="27" h="67">
                  <a:moveTo>
                    <a:pt x="13" y="0"/>
                  </a:moveTo>
                  <a:lnTo>
                    <a:pt x="0" y="17"/>
                  </a:lnTo>
                  <a:lnTo>
                    <a:pt x="1" y="31"/>
                  </a:lnTo>
                  <a:lnTo>
                    <a:pt x="14" y="39"/>
                  </a:lnTo>
                  <a:lnTo>
                    <a:pt x="25" y="56"/>
                  </a:lnTo>
                  <a:lnTo>
                    <a:pt x="26" y="6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199" name="Freeform 127"/>
            <p:cNvSpPr>
              <a:spLocks/>
            </p:cNvSpPr>
            <p:nvPr/>
          </p:nvSpPr>
          <p:spPr bwMode="auto">
            <a:xfrm>
              <a:off x="1418" y="1476"/>
              <a:ext cx="51" cy="42"/>
            </a:xfrm>
            <a:custGeom>
              <a:avLst/>
              <a:gdLst/>
              <a:ahLst/>
              <a:cxnLst>
                <a:cxn ang="0">
                  <a:pos x="0" y="0"/>
                </a:cxn>
                <a:cxn ang="0">
                  <a:pos x="3" y="16"/>
                </a:cxn>
                <a:cxn ang="0">
                  <a:pos x="18" y="21"/>
                </a:cxn>
                <a:cxn ang="0">
                  <a:pos x="33" y="31"/>
                </a:cxn>
                <a:cxn ang="0">
                  <a:pos x="40" y="32"/>
                </a:cxn>
                <a:cxn ang="0">
                  <a:pos x="48" y="42"/>
                </a:cxn>
                <a:cxn ang="0">
                  <a:pos x="48" y="42"/>
                </a:cxn>
              </a:cxnLst>
              <a:rect l="0" t="0" r="r" b="b"/>
              <a:pathLst>
                <a:path w="49" h="43">
                  <a:moveTo>
                    <a:pt x="0" y="0"/>
                  </a:moveTo>
                  <a:lnTo>
                    <a:pt x="3" y="16"/>
                  </a:lnTo>
                  <a:lnTo>
                    <a:pt x="18" y="21"/>
                  </a:lnTo>
                  <a:lnTo>
                    <a:pt x="33" y="31"/>
                  </a:lnTo>
                  <a:lnTo>
                    <a:pt x="40" y="32"/>
                  </a:lnTo>
                  <a:lnTo>
                    <a:pt x="48" y="42"/>
                  </a:lnTo>
                  <a:lnTo>
                    <a:pt x="48" y="4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0" name="Freeform 128"/>
            <p:cNvSpPr>
              <a:spLocks/>
            </p:cNvSpPr>
            <p:nvPr/>
          </p:nvSpPr>
          <p:spPr bwMode="auto">
            <a:xfrm>
              <a:off x="1486" y="1431"/>
              <a:ext cx="40" cy="18"/>
            </a:xfrm>
            <a:custGeom>
              <a:avLst/>
              <a:gdLst/>
              <a:ahLst/>
              <a:cxnLst>
                <a:cxn ang="0">
                  <a:pos x="0" y="17"/>
                </a:cxn>
                <a:cxn ang="0">
                  <a:pos x="10" y="11"/>
                </a:cxn>
                <a:cxn ang="0">
                  <a:pos x="37" y="0"/>
                </a:cxn>
                <a:cxn ang="0">
                  <a:pos x="37" y="0"/>
                </a:cxn>
              </a:cxnLst>
              <a:rect l="0" t="0" r="r" b="b"/>
              <a:pathLst>
                <a:path w="38" h="18">
                  <a:moveTo>
                    <a:pt x="0" y="17"/>
                  </a:moveTo>
                  <a:lnTo>
                    <a:pt x="10" y="11"/>
                  </a:lnTo>
                  <a:lnTo>
                    <a:pt x="37" y="0"/>
                  </a:lnTo>
                  <a:lnTo>
                    <a:pt x="37"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1" name="Freeform 129"/>
            <p:cNvSpPr>
              <a:spLocks/>
            </p:cNvSpPr>
            <p:nvPr/>
          </p:nvSpPr>
          <p:spPr bwMode="auto">
            <a:xfrm>
              <a:off x="1512" y="1618"/>
              <a:ext cx="18" cy="40"/>
            </a:xfrm>
            <a:custGeom>
              <a:avLst/>
              <a:gdLst/>
              <a:ahLst/>
              <a:cxnLst>
                <a:cxn ang="0">
                  <a:pos x="16" y="40"/>
                </a:cxn>
                <a:cxn ang="0">
                  <a:pos x="0" y="28"/>
                </a:cxn>
                <a:cxn ang="0">
                  <a:pos x="11" y="14"/>
                </a:cxn>
                <a:cxn ang="0">
                  <a:pos x="7" y="2"/>
                </a:cxn>
                <a:cxn ang="0">
                  <a:pos x="4" y="0"/>
                </a:cxn>
              </a:cxnLst>
              <a:rect l="0" t="0" r="r" b="b"/>
              <a:pathLst>
                <a:path w="17" h="41">
                  <a:moveTo>
                    <a:pt x="16" y="40"/>
                  </a:moveTo>
                  <a:lnTo>
                    <a:pt x="0" y="28"/>
                  </a:lnTo>
                  <a:lnTo>
                    <a:pt x="11" y="14"/>
                  </a:lnTo>
                  <a:lnTo>
                    <a:pt x="7" y="2"/>
                  </a:lnTo>
                  <a:lnTo>
                    <a:pt x="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2" name="Freeform 130"/>
            <p:cNvSpPr>
              <a:spLocks/>
            </p:cNvSpPr>
            <p:nvPr/>
          </p:nvSpPr>
          <p:spPr bwMode="auto">
            <a:xfrm>
              <a:off x="1484" y="1624"/>
              <a:ext cx="36" cy="15"/>
            </a:xfrm>
            <a:custGeom>
              <a:avLst/>
              <a:gdLst/>
              <a:ahLst/>
              <a:cxnLst>
                <a:cxn ang="0">
                  <a:pos x="33" y="14"/>
                </a:cxn>
                <a:cxn ang="0">
                  <a:pos x="22" y="6"/>
                </a:cxn>
                <a:cxn ang="0">
                  <a:pos x="4" y="0"/>
                </a:cxn>
                <a:cxn ang="0">
                  <a:pos x="0" y="0"/>
                </a:cxn>
              </a:cxnLst>
              <a:rect l="0" t="0" r="r" b="b"/>
              <a:pathLst>
                <a:path w="34" h="15">
                  <a:moveTo>
                    <a:pt x="33" y="14"/>
                  </a:moveTo>
                  <a:lnTo>
                    <a:pt x="22" y="6"/>
                  </a:lnTo>
                  <a:lnTo>
                    <a:pt x="4"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3" name="Freeform 131"/>
            <p:cNvSpPr>
              <a:spLocks/>
            </p:cNvSpPr>
            <p:nvPr/>
          </p:nvSpPr>
          <p:spPr bwMode="auto">
            <a:xfrm>
              <a:off x="1523" y="1570"/>
              <a:ext cx="28" cy="55"/>
            </a:xfrm>
            <a:custGeom>
              <a:avLst/>
              <a:gdLst/>
              <a:ahLst/>
              <a:cxnLst>
                <a:cxn ang="0">
                  <a:pos x="0" y="56"/>
                </a:cxn>
                <a:cxn ang="0">
                  <a:pos x="18" y="48"/>
                </a:cxn>
                <a:cxn ang="0">
                  <a:pos x="25" y="28"/>
                </a:cxn>
                <a:cxn ang="0">
                  <a:pos x="10" y="14"/>
                </a:cxn>
                <a:cxn ang="0">
                  <a:pos x="8" y="0"/>
                </a:cxn>
                <a:cxn ang="0">
                  <a:pos x="7" y="0"/>
                </a:cxn>
              </a:cxnLst>
              <a:rect l="0" t="0" r="r" b="b"/>
              <a:pathLst>
                <a:path w="26" h="57">
                  <a:moveTo>
                    <a:pt x="0" y="56"/>
                  </a:moveTo>
                  <a:lnTo>
                    <a:pt x="18" y="48"/>
                  </a:lnTo>
                  <a:lnTo>
                    <a:pt x="25" y="28"/>
                  </a:lnTo>
                  <a:lnTo>
                    <a:pt x="10" y="14"/>
                  </a:lnTo>
                  <a:lnTo>
                    <a:pt x="8" y="0"/>
                  </a:lnTo>
                  <a:lnTo>
                    <a:pt x="7"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4" name="Freeform 132"/>
            <p:cNvSpPr>
              <a:spLocks/>
            </p:cNvSpPr>
            <p:nvPr/>
          </p:nvSpPr>
          <p:spPr bwMode="auto">
            <a:xfrm>
              <a:off x="1460" y="1560"/>
              <a:ext cx="23" cy="20"/>
            </a:xfrm>
            <a:custGeom>
              <a:avLst/>
              <a:gdLst/>
              <a:ahLst/>
              <a:cxnLst>
                <a:cxn ang="0">
                  <a:pos x="21" y="19"/>
                </a:cxn>
                <a:cxn ang="0">
                  <a:pos x="9" y="10"/>
                </a:cxn>
                <a:cxn ang="0">
                  <a:pos x="5" y="7"/>
                </a:cxn>
                <a:cxn ang="0">
                  <a:pos x="0" y="0"/>
                </a:cxn>
              </a:cxnLst>
              <a:rect l="0" t="0" r="r" b="b"/>
              <a:pathLst>
                <a:path w="22" h="20">
                  <a:moveTo>
                    <a:pt x="21" y="19"/>
                  </a:moveTo>
                  <a:lnTo>
                    <a:pt x="9" y="10"/>
                  </a:lnTo>
                  <a:lnTo>
                    <a:pt x="5" y="7"/>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5" name="Freeform 133"/>
            <p:cNvSpPr>
              <a:spLocks/>
            </p:cNvSpPr>
            <p:nvPr/>
          </p:nvSpPr>
          <p:spPr bwMode="auto">
            <a:xfrm>
              <a:off x="1573" y="1553"/>
              <a:ext cx="77" cy="64"/>
            </a:xfrm>
            <a:custGeom>
              <a:avLst/>
              <a:gdLst/>
              <a:ahLst/>
              <a:cxnLst>
                <a:cxn ang="0">
                  <a:pos x="0" y="66"/>
                </a:cxn>
                <a:cxn ang="0">
                  <a:pos x="17" y="60"/>
                </a:cxn>
                <a:cxn ang="0">
                  <a:pos x="30" y="50"/>
                </a:cxn>
                <a:cxn ang="0">
                  <a:pos x="37" y="33"/>
                </a:cxn>
                <a:cxn ang="0">
                  <a:pos x="45" y="24"/>
                </a:cxn>
                <a:cxn ang="0">
                  <a:pos x="65" y="8"/>
                </a:cxn>
                <a:cxn ang="0">
                  <a:pos x="72" y="0"/>
                </a:cxn>
              </a:cxnLst>
              <a:rect l="0" t="0" r="r" b="b"/>
              <a:pathLst>
                <a:path w="73" h="67">
                  <a:moveTo>
                    <a:pt x="0" y="66"/>
                  </a:moveTo>
                  <a:lnTo>
                    <a:pt x="17" y="60"/>
                  </a:lnTo>
                  <a:lnTo>
                    <a:pt x="30" y="50"/>
                  </a:lnTo>
                  <a:lnTo>
                    <a:pt x="37" y="33"/>
                  </a:lnTo>
                  <a:lnTo>
                    <a:pt x="45" y="24"/>
                  </a:lnTo>
                  <a:lnTo>
                    <a:pt x="65" y="8"/>
                  </a:lnTo>
                  <a:lnTo>
                    <a:pt x="7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6" name="Freeform 134"/>
            <p:cNvSpPr>
              <a:spLocks/>
            </p:cNvSpPr>
            <p:nvPr/>
          </p:nvSpPr>
          <p:spPr bwMode="auto">
            <a:xfrm>
              <a:off x="1604" y="1577"/>
              <a:ext cx="32" cy="31"/>
            </a:xfrm>
            <a:custGeom>
              <a:avLst/>
              <a:gdLst/>
              <a:ahLst/>
              <a:cxnLst>
                <a:cxn ang="0">
                  <a:pos x="0" y="31"/>
                </a:cxn>
                <a:cxn ang="0">
                  <a:pos x="16" y="28"/>
                </a:cxn>
                <a:cxn ang="0">
                  <a:pos x="29" y="0"/>
                </a:cxn>
                <a:cxn ang="0">
                  <a:pos x="29" y="0"/>
                </a:cxn>
              </a:cxnLst>
              <a:rect l="0" t="0" r="r" b="b"/>
              <a:pathLst>
                <a:path w="30" h="32">
                  <a:moveTo>
                    <a:pt x="0" y="31"/>
                  </a:moveTo>
                  <a:lnTo>
                    <a:pt x="16" y="28"/>
                  </a:lnTo>
                  <a:lnTo>
                    <a:pt x="29" y="0"/>
                  </a:lnTo>
                  <a:lnTo>
                    <a:pt x="2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7" name="Freeform 135"/>
            <p:cNvSpPr>
              <a:spLocks/>
            </p:cNvSpPr>
            <p:nvPr/>
          </p:nvSpPr>
          <p:spPr bwMode="auto">
            <a:xfrm>
              <a:off x="1597" y="1619"/>
              <a:ext cx="11" cy="22"/>
            </a:xfrm>
            <a:custGeom>
              <a:avLst/>
              <a:gdLst/>
              <a:ahLst/>
              <a:cxnLst>
                <a:cxn ang="0">
                  <a:pos x="3" y="21"/>
                </a:cxn>
                <a:cxn ang="0">
                  <a:pos x="0" y="15"/>
                </a:cxn>
                <a:cxn ang="0">
                  <a:pos x="7" y="11"/>
                </a:cxn>
                <a:cxn ang="0">
                  <a:pos x="9" y="0"/>
                </a:cxn>
              </a:cxnLst>
              <a:rect l="0" t="0" r="r" b="b"/>
              <a:pathLst>
                <a:path w="10" h="22">
                  <a:moveTo>
                    <a:pt x="3" y="21"/>
                  </a:moveTo>
                  <a:lnTo>
                    <a:pt x="0" y="15"/>
                  </a:lnTo>
                  <a:lnTo>
                    <a:pt x="7" y="11"/>
                  </a:lnTo>
                  <a:lnTo>
                    <a:pt x="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8" name="Freeform 136"/>
            <p:cNvSpPr>
              <a:spLocks/>
            </p:cNvSpPr>
            <p:nvPr/>
          </p:nvSpPr>
          <p:spPr bwMode="auto">
            <a:xfrm>
              <a:off x="1627" y="1599"/>
              <a:ext cx="32" cy="42"/>
            </a:xfrm>
            <a:custGeom>
              <a:avLst/>
              <a:gdLst/>
              <a:ahLst/>
              <a:cxnLst>
                <a:cxn ang="0">
                  <a:pos x="0" y="42"/>
                </a:cxn>
                <a:cxn ang="0">
                  <a:pos x="1" y="33"/>
                </a:cxn>
                <a:cxn ang="0">
                  <a:pos x="22" y="21"/>
                </a:cxn>
                <a:cxn ang="0">
                  <a:pos x="30" y="0"/>
                </a:cxn>
                <a:cxn ang="0">
                  <a:pos x="30" y="0"/>
                </a:cxn>
              </a:cxnLst>
              <a:rect l="0" t="0" r="r" b="b"/>
              <a:pathLst>
                <a:path w="31" h="43">
                  <a:moveTo>
                    <a:pt x="0" y="42"/>
                  </a:moveTo>
                  <a:lnTo>
                    <a:pt x="1" y="33"/>
                  </a:lnTo>
                  <a:lnTo>
                    <a:pt x="22" y="21"/>
                  </a:lnTo>
                  <a:lnTo>
                    <a:pt x="30" y="0"/>
                  </a:lnTo>
                  <a:lnTo>
                    <a:pt x="3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09" name="Line 137"/>
            <p:cNvSpPr>
              <a:spLocks noChangeShapeType="1"/>
            </p:cNvSpPr>
            <p:nvPr/>
          </p:nvSpPr>
          <p:spPr bwMode="auto">
            <a:xfrm>
              <a:off x="1337" y="1751"/>
              <a:ext cx="7" cy="7"/>
            </a:xfrm>
            <a:prstGeom prst="line">
              <a:avLst/>
            </a:prstGeom>
            <a:noFill/>
            <a:ln w="9128">
              <a:solidFill>
                <a:srgbClr val="0000FF"/>
              </a:solidFill>
              <a:round/>
              <a:headEnd/>
              <a:tailEnd/>
            </a:ln>
            <a:effectLst/>
          </p:spPr>
          <p:txBody>
            <a:bodyPr lIns="0" tIns="0" rIns="0" bIns="0" anchor="b"/>
            <a:lstStyle/>
            <a:p>
              <a:endParaRPr lang="es-CL"/>
            </a:p>
          </p:txBody>
        </p:sp>
        <p:sp>
          <p:nvSpPr>
            <p:cNvPr id="1155210" name="Line 138"/>
            <p:cNvSpPr>
              <a:spLocks noChangeShapeType="1"/>
            </p:cNvSpPr>
            <p:nvPr/>
          </p:nvSpPr>
          <p:spPr bwMode="auto">
            <a:xfrm>
              <a:off x="1335" y="1750"/>
              <a:ext cx="9" cy="8"/>
            </a:xfrm>
            <a:prstGeom prst="line">
              <a:avLst/>
            </a:prstGeom>
            <a:noFill/>
            <a:ln w="9128">
              <a:solidFill>
                <a:srgbClr val="0000FF"/>
              </a:solidFill>
              <a:round/>
              <a:headEnd/>
              <a:tailEnd/>
            </a:ln>
            <a:effectLst/>
          </p:spPr>
          <p:txBody>
            <a:bodyPr lIns="0" tIns="0" rIns="0" bIns="0" anchor="b"/>
            <a:lstStyle/>
            <a:p>
              <a:endParaRPr lang="es-CL"/>
            </a:p>
          </p:txBody>
        </p:sp>
        <p:sp>
          <p:nvSpPr>
            <p:cNvPr id="1155211" name="Line 139"/>
            <p:cNvSpPr>
              <a:spLocks noChangeShapeType="1"/>
            </p:cNvSpPr>
            <p:nvPr/>
          </p:nvSpPr>
          <p:spPr bwMode="auto">
            <a:xfrm>
              <a:off x="1334" y="1750"/>
              <a:ext cx="11" cy="10"/>
            </a:xfrm>
            <a:prstGeom prst="line">
              <a:avLst/>
            </a:prstGeom>
            <a:noFill/>
            <a:ln w="9128">
              <a:solidFill>
                <a:srgbClr val="0000FF"/>
              </a:solidFill>
              <a:round/>
              <a:headEnd/>
              <a:tailEnd/>
            </a:ln>
            <a:effectLst/>
          </p:spPr>
          <p:txBody>
            <a:bodyPr lIns="0" tIns="0" rIns="0" bIns="0" anchor="b"/>
            <a:lstStyle/>
            <a:p>
              <a:endParaRPr lang="es-CL"/>
            </a:p>
          </p:txBody>
        </p:sp>
        <p:sp>
          <p:nvSpPr>
            <p:cNvPr id="1155212" name="Line 140"/>
            <p:cNvSpPr>
              <a:spLocks noChangeShapeType="1"/>
            </p:cNvSpPr>
            <p:nvPr/>
          </p:nvSpPr>
          <p:spPr bwMode="auto">
            <a:xfrm>
              <a:off x="1337" y="1752"/>
              <a:ext cx="6" cy="8"/>
            </a:xfrm>
            <a:prstGeom prst="line">
              <a:avLst/>
            </a:prstGeom>
            <a:noFill/>
            <a:ln w="9128">
              <a:solidFill>
                <a:srgbClr val="0000FF"/>
              </a:solidFill>
              <a:round/>
              <a:headEnd/>
              <a:tailEnd/>
            </a:ln>
            <a:effectLst/>
          </p:spPr>
          <p:txBody>
            <a:bodyPr lIns="0" tIns="0" rIns="0" bIns="0" anchor="b"/>
            <a:lstStyle/>
            <a:p>
              <a:endParaRPr lang="es-CL"/>
            </a:p>
          </p:txBody>
        </p:sp>
        <p:sp>
          <p:nvSpPr>
            <p:cNvPr id="1155213" name="Freeform 141"/>
            <p:cNvSpPr>
              <a:spLocks/>
            </p:cNvSpPr>
            <p:nvPr/>
          </p:nvSpPr>
          <p:spPr bwMode="auto">
            <a:xfrm>
              <a:off x="1337" y="1752"/>
              <a:ext cx="8" cy="9"/>
            </a:xfrm>
            <a:custGeom>
              <a:avLst/>
              <a:gdLst/>
              <a:ahLst/>
              <a:cxnLst>
                <a:cxn ang="0">
                  <a:pos x="0" y="0"/>
                </a:cxn>
                <a:cxn ang="0">
                  <a:pos x="7" y="8"/>
                </a:cxn>
                <a:cxn ang="0">
                  <a:pos x="1" y="1"/>
                </a:cxn>
                <a:cxn ang="0">
                  <a:pos x="6" y="8"/>
                </a:cxn>
              </a:cxnLst>
              <a:rect l="0" t="0" r="r" b="b"/>
              <a:pathLst>
                <a:path w="8" h="9">
                  <a:moveTo>
                    <a:pt x="0" y="0"/>
                  </a:moveTo>
                  <a:lnTo>
                    <a:pt x="7" y="8"/>
                  </a:lnTo>
                  <a:lnTo>
                    <a:pt x="1" y="1"/>
                  </a:lnTo>
                  <a:lnTo>
                    <a:pt x="6" y="8"/>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4" name="Freeform 142"/>
            <p:cNvSpPr>
              <a:spLocks/>
            </p:cNvSpPr>
            <p:nvPr/>
          </p:nvSpPr>
          <p:spPr bwMode="auto">
            <a:xfrm>
              <a:off x="1339" y="1757"/>
              <a:ext cx="5" cy="4"/>
            </a:xfrm>
            <a:custGeom>
              <a:avLst/>
              <a:gdLst/>
              <a:ahLst/>
              <a:cxnLst>
                <a:cxn ang="0">
                  <a:pos x="0" y="0"/>
                </a:cxn>
                <a:cxn ang="0">
                  <a:pos x="4" y="3"/>
                </a:cxn>
                <a:cxn ang="0">
                  <a:pos x="4" y="3"/>
                </a:cxn>
              </a:cxnLst>
              <a:rect l="0" t="0" r="r" b="b"/>
              <a:pathLst>
                <a:path w="5" h="4">
                  <a:moveTo>
                    <a:pt x="0" y="0"/>
                  </a:moveTo>
                  <a:lnTo>
                    <a:pt x="4" y="3"/>
                  </a:lnTo>
                  <a:lnTo>
                    <a:pt x="4"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5" name="Line 143"/>
            <p:cNvSpPr>
              <a:spLocks noChangeShapeType="1"/>
            </p:cNvSpPr>
            <p:nvPr/>
          </p:nvSpPr>
          <p:spPr bwMode="auto">
            <a:xfrm>
              <a:off x="1343" y="1757"/>
              <a:ext cx="1" cy="3"/>
            </a:xfrm>
            <a:prstGeom prst="line">
              <a:avLst/>
            </a:prstGeom>
            <a:noFill/>
            <a:ln w="9128">
              <a:solidFill>
                <a:srgbClr val="0000FF"/>
              </a:solidFill>
              <a:round/>
              <a:headEnd/>
              <a:tailEnd/>
            </a:ln>
            <a:effectLst/>
          </p:spPr>
          <p:txBody>
            <a:bodyPr lIns="0" tIns="0" rIns="0" bIns="0" anchor="b"/>
            <a:lstStyle/>
            <a:p>
              <a:endParaRPr lang="es-CL"/>
            </a:p>
          </p:txBody>
        </p:sp>
        <p:sp>
          <p:nvSpPr>
            <p:cNvPr id="1155216" name="Freeform 144"/>
            <p:cNvSpPr>
              <a:spLocks/>
            </p:cNvSpPr>
            <p:nvPr/>
          </p:nvSpPr>
          <p:spPr bwMode="auto">
            <a:xfrm>
              <a:off x="1351" y="1724"/>
              <a:ext cx="15" cy="22"/>
            </a:xfrm>
            <a:custGeom>
              <a:avLst/>
              <a:gdLst/>
              <a:ahLst/>
              <a:cxnLst>
                <a:cxn ang="0">
                  <a:pos x="0" y="0"/>
                </a:cxn>
                <a:cxn ang="0">
                  <a:pos x="0" y="5"/>
                </a:cxn>
                <a:cxn ang="0">
                  <a:pos x="6" y="8"/>
                </a:cxn>
                <a:cxn ang="0">
                  <a:pos x="7" y="11"/>
                </a:cxn>
                <a:cxn ang="0">
                  <a:pos x="6" y="13"/>
                </a:cxn>
                <a:cxn ang="0">
                  <a:pos x="7" y="15"/>
                </a:cxn>
                <a:cxn ang="0">
                  <a:pos x="8" y="16"/>
                </a:cxn>
                <a:cxn ang="0">
                  <a:pos x="12" y="20"/>
                </a:cxn>
                <a:cxn ang="0">
                  <a:pos x="13" y="22"/>
                </a:cxn>
              </a:cxnLst>
              <a:rect l="0" t="0" r="r" b="b"/>
              <a:pathLst>
                <a:path w="14" h="23">
                  <a:moveTo>
                    <a:pt x="0" y="0"/>
                  </a:moveTo>
                  <a:lnTo>
                    <a:pt x="0" y="5"/>
                  </a:lnTo>
                  <a:lnTo>
                    <a:pt x="6" y="8"/>
                  </a:lnTo>
                  <a:lnTo>
                    <a:pt x="7" y="11"/>
                  </a:lnTo>
                  <a:lnTo>
                    <a:pt x="6" y="13"/>
                  </a:lnTo>
                  <a:lnTo>
                    <a:pt x="7" y="15"/>
                  </a:lnTo>
                  <a:lnTo>
                    <a:pt x="8" y="16"/>
                  </a:lnTo>
                  <a:lnTo>
                    <a:pt x="12" y="20"/>
                  </a:lnTo>
                  <a:lnTo>
                    <a:pt x="13" y="2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7" name="Freeform 145"/>
            <p:cNvSpPr>
              <a:spLocks/>
            </p:cNvSpPr>
            <p:nvPr/>
          </p:nvSpPr>
          <p:spPr bwMode="auto">
            <a:xfrm>
              <a:off x="1337" y="1740"/>
              <a:ext cx="28" cy="13"/>
            </a:xfrm>
            <a:custGeom>
              <a:avLst/>
              <a:gdLst/>
              <a:ahLst/>
              <a:cxnLst>
                <a:cxn ang="0">
                  <a:pos x="0" y="0"/>
                </a:cxn>
                <a:cxn ang="0">
                  <a:pos x="8" y="3"/>
                </a:cxn>
                <a:cxn ang="0">
                  <a:pos x="14" y="4"/>
                </a:cxn>
                <a:cxn ang="0">
                  <a:pos x="14" y="9"/>
                </a:cxn>
                <a:cxn ang="0">
                  <a:pos x="20" y="10"/>
                </a:cxn>
                <a:cxn ang="0">
                  <a:pos x="23" y="10"/>
                </a:cxn>
                <a:cxn ang="0">
                  <a:pos x="26" y="12"/>
                </a:cxn>
              </a:cxnLst>
              <a:rect l="0" t="0" r="r" b="b"/>
              <a:pathLst>
                <a:path w="27" h="13">
                  <a:moveTo>
                    <a:pt x="0" y="0"/>
                  </a:moveTo>
                  <a:lnTo>
                    <a:pt x="8" y="3"/>
                  </a:lnTo>
                  <a:lnTo>
                    <a:pt x="14" y="4"/>
                  </a:lnTo>
                  <a:lnTo>
                    <a:pt x="14" y="9"/>
                  </a:lnTo>
                  <a:lnTo>
                    <a:pt x="20" y="10"/>
                  </a:lnTo>
                  <a:lnTo>
                    <a:pt x="23" y="10"/>
                  </a:lnTo>
                  <a:lnTo>
                    <a:pt x="26" y="1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8" name="Freeform 146"/>
            <p:cNvSpPr>
              <a:spLocks/>
            </p:cNvSpPr>
            <p:nvPr/>
          </p:nvSpPr>
          <p:spPr bwMode="auto">
            <a:xfrm>
              <a:off x="1318" y="1745"/>
              <a:ext cx="11" cy="21"/>
            </a:xfrm>
            <a:custGeom>
              <a:avLst/>
              <a:gdLst/>
              <a:ahLst/>
              <a:cxnLst>
                <a:cxn ang="0">
                  <a:pos x="3" y="0"/>
                </a:cxn>
                <a:cxn ang="0">
                  <a:pos x="3" y="3"/>
                </a:cxn>
                <a:cxn ang="0">
                  <a:pos x="0" y="5"/>
                </a:cxn>
                <a:cxn ang="0">
                  <a:pos x="0" y="7"/>
                </a:cxn>
                <a:cxn ang="0">
                  <a:pos x="3" y="8"/>
                </a:cxn>
                <a:cxn ang="0">
                  <a:pos x="3" y="12"/>
                </a:cxn>
                <a:cxn ang="0">
                  <a:pos x="6" y="15"/>
                </a:cxn>
                <a:cxn ang="0">
                  <a:pos x="10" y="20"/>
                </a:cxn>
              </a:cxnLst>
              <a:rect l="0" t="0" r="r" b="b"/>
              <a:pathLst>
                <a:path w="11" h="21">
                  <a:moveTo>
                    <a:pt x="3" y="0"/>
                  </a:moveTo>
                  <a:lnTo>
                    <a:pt x="3" y="3"/>
                  </a:lnTo>
                  <a:lnTo>
                    <a:pt x="0" y="5"/>
                  </a:lnTo>
                  <a:lnTo>
                    <a:pt x="0" y="7"/>
                  </a:lnTo>
                  <a:lnTo>
                    <a:pt x="3" y="8"/>
                  </a:lnTo>
                  <a:lnTo>
                    <a:pt x="3" y="12"/>
                  </a:lnTo>
                  <a:lnTo>
                    <a:pt x="6" y="15"/>
                  </a:lnTo>
                  <a:lnTo>
                    <a:pt x="10" y="2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19" name="Freeform 147"/>
            <p:cNvSpPr>
              <a:spLocks/>
            </p:cNvSpPr>
            <p:nvPr/>
          </p:nvSpPr>
          <p:spPr bwMode="auto">
            <a:xfrm>
              <a:off x="1292" y="1745"/>
              <a:ext cx="34" cy="24"/>
            </a:xfrm>
            <a:custGeom>
              <a:avLst/>
              <a:gdLst/>
              <a:ahLst/>
              <a:cxnLst>
                <a:cxn ang="0">
                  <a:pos x="31" y="23"/>
                </a:cxn>
                <a:cxn ang="0">
                  <a:pos x="27" y="20"/>
                </a:cxn>
                <a:cxn ang="0">
                  <a:pos x="14" y="15"/>
                </a:cxn>
                <a:cxn ang="0">
                  <a:pos x="13" y="12"/>
                </a:cxn>
                <a:cxn ang="0">
                  <a:pos x="11" y="8"/>
                </a:cxn>
                <a:cxn ang="0">
                  <a:pos x="10" y="6"/>
                </a:cxn>
                <a:cxn ang="0">
                  <a:pos x="5" y="3"/>
                </a:cxn>
                <a:cxn ang="0">
                  <a:pos x="3" y="1"/>
                </a:cxn>
                <a:cxn ang="0">
                  <a:pos x="0" y="0"/>
                </a:cxn>
              </a:cxnLst>
              <a:rect l="0" t="0" r="r" b="b"/>
              <a:pathLst>
                <a:path w="32" h="24">
                  <a:moveTo>
                    <a:pt x="31" y="23"/>
                  </a:moveTo>
                  <a:lnTo>
                    <a:pt x="27" y="20"/>
                  </a:lnTo>
                  <a:lnTo>
                    <a:pt x="14" y="15"/>
                  </a:lnTo>
                  <a:lnTo>
                    <a:pt x="13" y="12"/>
                  </a:lnTo>
                  <a:lnTo>
                    <a:pt x="11" y="8"/>
                  </a:lnTo>
                  <a:lnTo>
                    <a:pt x="10" y="6"/>
                  </a:lnTo>
                  <a:lnTo>
                    <a:pt x="5" y="3"/>
                  </a:lnTo>
                  <a:lnTo>
                    <a:pt x="3" y="1"/>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0" name="Freeform 148"/>
            <p:cNvSpPr>
              <a:spLocks/>
            </p:cNvSpPr>
            <p:nvPr/>
          </p:nvSpPr>
          <p:spPr bwMode="auto">
            <a:xfrm>
              <a:off x="1382" y="1672"/>
              <a:ext cx="34" cy="27"/>
            </a:xfrm>
            <a:custGeom>
              <a:avLst/>
              <a:gdLst/>
              <a:ahLst/>
              <a:cxnLst>
                <a:cxn ang="0">
                  <a:pos x="31" y="27"/>
                </a:cxn>
                <a:cxn ang="0">
                  <a:pos x="26" y="20"/>
                </a:cxn>
                <a:cxn ang="0">
                  <a:pos x="20" y="14"/>
                </a:cxn>
                <a:cxn ang="0">
                  <a:pos x="11" y="11"/>
                </a:cxn>
                <a:cxn ang="0">
                  <a:pos x="3" y="9"/>
                </a:cxn>
                <a:cxn ang="0">
                  <a:pos x="0" y="0"/>
                </a:cxn>
                <a:cxn ang="0">
                  <a:pos x="0" y="0"/>
                </a:cxn>
              </a:cxnLst>
              <a:rect l="0" t="0" r="r" b="b"/>
              <a:pathLst>
                <a:path w="32" h="28">
                  <a:moveTo>
                    <a:pt x="31" y="27"/>
                  </a:moveTo>
                  <a:lnTo>
                    <a:pt x="26" y="20"/>
                  </a:lnTo>
                  <a:lnTo>
                    <a:pt x="20" y="14"/>
                  </a:lnTo>
                  <a:lnTo>
                    <a:pt x="11" y="11"/>
                  </a:lnTo>
                  <a:lnTo>
                    <a:pt x="3" y="9"/>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1" name="Freeform 149"/>
            <p:cNvSpPr>
              <a:spLocks/>
            </p:cNvSpPr>
            <p:nvPr/>
          </p:nvSpPr>
          <p:spPr bwMode="auto">
            <a:xfrm>
              <a:off x="1367" y="1683"/>
              <a:ext cx="3" cy="9"/>
            </a:xfrm>
            <a:custGeom>
              <a:avLst/>
              <a:gdLst/>
              <a:ahLst/>
              <a:cxnLst>
                <a:cxn ang="0">
                  <a:pos x="2" y="8"/>
                </a:cxn>
                <a:cxn ang="0">
                  <a:pos x="0" y="0"/>
                </a:cxn>
                <a:cxn ang="0">
                  <a:pos x="0" y="0"/>
                </a:cxn>
              </a:cxnLst>
              <a:rect l="0" t="0" r="r" b="b"/>
              <a:pathLst>
                <a:path w="3" h="9">
                  <a:moveTo>
                    <a:pt x="2" y="8"/>
                  </a:move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2" name="Freeform 150"/>
            <p:cNvSpPr>
              <a:spLocks/>
            </p:cNvSpPr>
            <p:nvPr/>
          </p:nvSpPr>
          <p:spPr bwMode="auto">
            <a:xfrm>
              <a:off x="1422" y="1696"/>
              <a:ext cx="37" cy="10"/>
            </a:xfrm>
            <a:custGeom>
              <a:avLst/>
              <a:gdLst/>
              <a:ahLst/>
              <a:cxnLst>
                <a:cxn ang="0">
                  <a:pos x="34" y="9"/>
                </a:cxn>
                <a:cxn ang="0">
                  <a:pos x="22" y="7"/>
                </a:cxn>
                <a:cxn ang="0">
                  <a:pos x="20" y="3"/>
                </a:cxn>
                <a:cxn ang="0">
                  <a:pos x="0" y="0"/>
                </a:cxn>
                <a:cxn ang="0">
                  <a:pos x="0" y="0"/>
                </a:cxn>
              </a:cxnLst>
              <a:rect l="0" t="0" r="r" b="b"/>
              <a:pathLst>
                <a:path w="35" h="10">
                  <a:moveTo>
                    <a:pt x="34" y="9"/>
                  </a:moveTo>
                  <a:lnTo>
                    <a:pt x="22" y="7"/>
                  </a:lnTo>
                  <a:lnTo>
                    <a:pt x="20" y="3"/>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3" name="Freeform 151"/>
            <p:cNvSpPr>
              <a:spLocks/>
            </p:cNvSpPr>
            <p:nvPr/>
          </p:nvSpPr>
          <p:spPr bwMode="auto">
            <a:xfrm>
              <a:off x="1424" y="1705"/>
              <a:ext cx="22" cy="9"/>
            </a:xfrm>
            <a:custGeom>
              <a:avLst/>
              <a:gdLst/>
              <a:ahLst/>
              <a:cxnLst>
                <a:cxn ang="0">
                  <a:pos x="20" y="9"/>
                </a:cxn>
                <a:cxn ang="0">
                  <a:pos x="9" y="5"/>
                </a:cxn>
                <a:cxn ang="0">
                  <a:pos x="12" y="3"/>
                </a:cxn>
                <a:cxn ang="0">
                  <a:pos x="1" y="0"/>
                </a:cxn>
                <a:cxn ang="0">
                  <a:pos x="0" y="0"/>
                </a:cxn>
              </a:cxnLst>
              <a:rect l="0" t="0" r="r" b="b"/>
              <a:pathLst>
                <a:path w="21" h="10">
                  <a:moveTo>
                    <a:pt x="20" y="9"/>
                  </a:moveTo>
                  <a:lnTo>
                    <a:pt x="9" y="5"/>
                  </a:lnTo>
                  <a:lnTo>
                    <a:pt x="12" y="3"/>
                  </a:lnTo>
                  <a:lnTo>
                    <a:pt x="1"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4" name="Freeform 152"/>
            <p:cNvSpPr>
              <a:spLocks/>
            </p:cNvSpPr>
            <p:nvPr/>
          </p:nvSpPr>
          <p:spPr bwMode="auto">
            <a:xfrm>
              <a:off x="1480" y="1652"/>
              <a:ext cx="41" cy="12"/>
            </a:xfrm>
            <a:custGeom>
              <a:avLst/>
              <a:gdLst/>
              <a:ahLst/>
              <a:cxnLst>
                <a:cxn ang="0">
                  <a:pos x="38" y="9"/>
                </a:cxn>
                <a:cxn ang="0">
                  <a:pos x="27" y="6"/>
                </a:cxn>
                <a:cxn ang="0">
                  <a:pos x="30" y="11"/>
                </a:cxn>
                <a:cxn ang="0">
                  <a:pos x="0" y="0"/>
                </a:cxn>
                <a:cxn ang="0">
                  <a:pos x="0" y="0"/>
                </a:cxn>
              </a:cxnLst>
              <a:rect l="0" t="0" r="r" b="b"/>
              <a:pathLst>
                <a:path w="39" h="12">
                  <a:moveTo>
                    <a:pt x="38" y="9"/>
                  </a:moveTo>
                  <a:lnTo>
                    <a:pt x="27" y="6"/>
                  </a:lnTo>
                  <a:lnTo>
                    <a:pt x="30" y="11"/>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5" name="Freeform 153"/>
            <p:cNvSpPr>
              <a:spLocks/>
            </p:cNvSpPr>
            <p:nvPr/>
          </p:nvSpPr>
          <p:spPr bwMode="auto">
            <a:xfrm>
              <a:off x="1478" y="1658"/>
              <a:ext cx="36" cy="19"/>
            </a:xfrm>
            <a:custGeom>
              <a:avLst/>
              <a:gdLst/>
              <a:ahLst/>
              <a:cxnLst>
                <a:cxn ang="0">
                  <a:pos x="33" y="16"/>
                </a:cxn>
                <a:cxn ang="0">
                  <a:pos x="26" y="15"/>
                </a:cxn>
                <a:cxn ang="0">
                  <a:pos x="28" y="18"/>
                </a:cxn>
                <a:cxn ang="0">
                  <a:pos x="22" y="16"/>
                </a:cxn>
                <a:cxn ang="0">
                  <a:pos x="15" y="10"/>
                </a:cxn>
                <a:cxn ang="0">
                  <a:pos x="14" y="10"/>
                </a:cxn>
                <a:cxn ang="0">
                  <a:pos x="11" y="11"/>
                </a:cxn>
                <a:cxn ang="0">
                  <a:pos x="1" y="2"/>
                </a:cxn>
                <a:cxn ang="0">
                  <a:pos x="0" y="0"/>
                </a:cxn>
              </a:cxnLst>
              <a:rect l="0" t="0" r="r" b="b"/>
              <a:pathLst>
                <a:path w="34" h="19">
                  <a:moveTo>
                    <a:pt x="33" y="16"/>
                  </a:moveTo>
                  <a:lnTo>
                    <a:pt x="26" y="15"/>
                  </a:lnTo>
                  <a:lnTo>
                    <a:pt x="28" y="18"/>
                  </a:lnTo>
                  <a:lnTo>
                    <a:pt x="22" y="16"/>
                  </a:lnTo>
                  <a:lnTo>
                    <a:pt x="15" y="10"/>
                  </a:lnTo>
                  <a:lnTo>
                    <a:pt x="14" y="10"/>
                  </a:lnTo>
                  <a:lnTo>
                    <a:pt x="11" y="11"/>
                  </a:lnTo>
                  <a:lnTo>
                    <a:pt x="1" y="2"/>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6" name="Freeform 154"/>
            <p:cNvSpPr>
              <a:spLocks/>
            </p:cNvSpPr>
            <p:nvPr/>
          </p:nvSpPr>
          <p:spPr bwMode="auto">
            <a:xfrm>
              <a:off x="1485" y="1676"/>
              <a:ext cx="23" cy="12"/>
            </a:xfrm>
            <a:custGeom>
              <a:avLst/>
              <a:gdLst/>
              <a:ahLst/>
              <a:cxnLst>
                <a:cxn ang="0">
                  <a:pos x="0" y="0"/>
                </a:cxn>
                <a:cxn ang="0">
                  <a:pos x="8" y="5"/>
                </a:cxn>
                <a:cxn ang="0">
                  <a:pos x="13" y="7"/>
                </a:cxn>
                <a:cxn ang="0">
                  <a:pos x="21" y="12"/>
                </a:cxn>
              </a:cxnLst>
              <a:rect l="0" t="0" r="r" b="b"/>
              <a:pathLst>
                <a:path w="22" h="13">
                  <a:moveTo>
                    <a:pt x="0" y="0"/>
                  </a:moveTo>
                  <a:lnTo>
                    <a:pt x="8" y="5"/>
                  </a:lnTo>
                  <a:lnTo>
                    <a:pt x="13" y="7"/>
                  </a:lnTo>
                  <a:lnTo>
                    <a:pt x="21" y="12"/>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7" name="Freeform 155"/>
            <p:cNvSpPr>
              <a:spLocks/>
            </p:cNvSpPr>
            <p:nvPr/>
          </p:nvSpPr>
          <p:spPr bwMode="auto">
            <a:xfrm>
              <a:off x="1646" y="1567"/>
              <a:ext cx="57" cy="57"/>
            </a:xfrm>
            <a:custGeom>
              <a:avLst/>
              <a:gdLst/>
              <a:ahLst/>
              <a:cxnLst>
                <a:cxn ang="0">
                  <a:pos x="0" y="58"/>
                </a:cxn>
                <a:cxn ang="0">
                  <a:pos x="21" y="51"/>
                </a:cxn>
                <a:cxn ang="0">
                  <a:pos x="23" y="26"/>
                </a:cxn>
                <a:cxn ang="0">
                  <a:pos x="46" y="26"/>
                </a:cxn>
                <a:cxn ang="0">
                  <a:pos x="54" y="0"/>
                </a:cxn>
                <a:cxn ang="0">
                  <a:pos x="54" y="0"/>
                </a:cxn>
              </a:cxnLst>
              <a:rect l="0" t="0" r="r" b="b"/>
              <a:pathLst>
                <a:path w="55" h="59">
                  <a:moveTo>
                    <a:pt x="0" y="58"/>
                  </a:moveTo>
                  <a:lnTo>
                    <a:pt x="21" y="51"/>
                  </a:lnTo>
                  <a:lnTo>
                    <a:pt x="23" y="26"/>
                  </a:lnTo>
                  <a:lnTo>
                    <a:pt x="46" y="26"/>
                  </a:lnTo>
                  <a:lnTo>
                    <a:pt x="54" y="0"/>
                  </a:lnTo>
                  <a:lnTo>
                    <a:pt x="5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8" name="Freeform 156"/>
            <p:cNvSpPr>
              <a:spLocks/>
            </p:cNvSpPr>
            <p:nvPr/>
          </p:nvSpPr>
          <p:spPr bwMode="auto">
            <a:xfrm>
              <a:off x="1683" y="1570"/>
              <a:ext cx="69" cy="84"/>
            </a:xfrm>
            <a:custGeom>
              <a:avLst/>
              <a:gdLst/>
              <a:ahLst/>
              <a:cxnLst>
                <a:cxn ang="0">
                  <a:pos x="64" y="0"/>
                </a:cxn>
                <a:cxn ang="0">
                  <a:pos x="16" y="38"/>
                </a:cxn>
                <a:cxn ang="0">
                  <a:pos x="34" y="39"/>
                </a:cxn>
                <a:cxn ang="0">
                  <a:pos x="0" y="65"/>
                </a:cxn>
                <a:cxn ang="0">
                  <a:pos x="7" y="72"/>
                </a:cxn>
                <a:cxn ang="0">
                  <a:pos x="7" y="72"/>
                </a:cxn>
                <a:cxn ang="0">
                  <a:pos x="0" y="86"/>
                </a:cxn>
              </a:cxnLst>
              <a:rect l="0" t="0" r="r" b="b"/>
              <a:pathLst>
                <a:path w="65" h="87">
                  <a:moveTo>
                    <a:pt x="64" y="0"/>
                  </a:moveTo>
                  <a:lnTo>
                    <a:pt x="16" y="38"/>
                  </a:lnTo>
                  <a:lnTo>
                    <a:pt x="34" y="39"/>
                  </a:lnTo>
                  <a:lnTo>
                    <a:pt x="0" y="65"/>
                  </a:lnTo>
                  <a:lnTo>
                    <a:pt x="7" y="72"/>
                  </a:lnTo>
                  <a:lnTo>
                    <a:pt x="7" y="72"/>
                  </a:lnTo>
                  <a:lnTo>
                    <a:pt x="0" y="86"/>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29" name="Freeform 157"/>
            <p:cNvSpPr>
              <a:spLocks/>
            </p:cNvSpPr>
            <p:nvPr/>
          </p:nvSpPr>
          <p:spPr bwMode="auto">
            <a:xfrm>
              <a:off x="1717" y="1574"/>
              <a:ext cx="68" cy="92"/>
            </a:xfrm>
            <a:custGeom>
              <a:avLst/>
              <a:gdLst/>
              <a:ahLst/>
              <a:cxnLst>
                <a:cxn ang="0">
                  <a:pos x="0" y="94"/>
                </a:cxn>
                <a:cxn ang="0">
                  <a:pos x="29" y="79"/>
                </a:cxn>
                <a:cxn ang="0">
                  <a:pos x="21" y="70"/>
                </a:cxn>
                <a:cxn ang="0">
                  <a:pos x="37" y="47"/>
                </a:cxn>
                <a:cxn ang="0">
                  <a:pos x="26" y="34"/>
                </a:cxn>
                <a:cxn ang="0">
                  <a:pos x="59" y="13"/>
                </a:cxn>
                <a:cxn ang="0">
                  <a:pos x="63" y="0"/>
                </a:cxn>
              </a:cxnLst>
              <a:rect l="0" t="0" r="r" b="b"/>
              <a:pathLst>
                <a:path w="64" h="95">
                  <a:moveTo>
                    <a:pt x="0" y="94"/>
                  </a:moveTo>
                  <a:lnTo>
                    <a:pt x="29" y="79"/>
                  </a:lnTo>
                  <a:lnTo>
                    <a:pt x="21" y="70"/>
                  </a:lnTo>
                  <a:lnTo>
                    <a:pt x="37" y="47"/>
                  </a:lnTo>
                  <a:lnTo>
                    <a:pt x="26" y="34"/>
                  </a:lnTo>
                  <a:lnTo>
                    <a:pt x="59" y="13"/>
                  </a:lnTo>
                  <a:lnTo>
                    <a:pt x="6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0" name="Freeform 158"/>
            <p:cNvSpPr>
              <a:spLocks/>
            </p:cNvSpPr>
            <p:nvPr/>
          </p:nvSpPr>
          <p:spPr bwMode="auto">
            <a:xfrm>
              <a:off x="1745" y="1580"/>
              <a:ext cx="77" cy="54"/>
            </a:xfrm>
            <a:custGeom>
              <a:avLst/>
              <a:gdLst/>
              <a:ahLst/>
              <a:cxnLst>
                <a:cxn ang="0">
                  <a:pos x="0" y="55"/>
                </a:cxn>
                <a:cxn ang="0">
                  <a:pos x="29" y="55"/>
                </a:cxn>
                <a:cxn ang="0">
                  <a:pos x="51" y="41"/>
                </a:cxn>
                <a:cxn ang="0">
                  <a:pos x="64" y="28"/>
                </a:cxn>
                <a:cxn ang="0">
                  <a:pos x="71" y="11"/>
                </a:cxn>
                <a:cxn ang="0">
                  <a:pos x="72" y="0"/>
                </a:cxn>
              </a:cxnLst>
              <a:rect l="0" t="0" r="r" b="b"/>
              <a:pathLst>
                <a:path w="73" h="56">
                  <a:moveTo>
                    <a:pt x="0" y="55"/>
                  </a:moveTo>
                  <a:lnTo>
                    <a:pt x="29" y="55"/>
                  </a:lnTo>
                  <a:lnTo>
                    <a:pt x="51" y="41"/>
                  </a:lnTo>
                  <a:lnTo>
                    <a:pt x="64" y="28"/>
                  </a:lnTo>
                  <a:lnTo>
                    <a:pt x="71" y="11"/>
                  </a:lnTo>
                  <a:lnTo>
                    <a:pt x="7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1" name="Freeform 159"/>
            <p:cNvSpPr>
              <a:spLocks/>
            </p:cNvSpPr>
            <p:nvPr/>
          </p:nvSpPr>
          <p:spPr bwMode="auto">
            <a:xfrm>
              <a:off x="1791" y="1567"/>
              <a:ext cx="16" cy="54"/>
            </a:xfrm>
            <a:custGeom>
              <a:avLst/>
              <a:gdLst/>
              <a:ahLst/>
              <a:cxnLst>
                <a:cxn ang="0">
                  <a:pos x="3" y="55"/>
                </a:cxn>
                <a:cxn ang="0">
                  <a:pos x="10" y="26"/>
                </a:cxn>
                <a:cxn ang="0">
                  <a:pos x="0" y="33"/>
                </a:cxn>
                <a:cxn ang="0">
                  <a:pos x="14" y="0"/>
                </a:cxn>
                <a:cxn ang="0">
                  <a:pos x="14" y="0"/>
                </a:cxn>
              </a:cxnLst>
              <a:rect l="0" t="0" r="r" b="b"/>
              <a:pathLst>
                <a:path w="15" h="56">
                  <a:moveTo>
                    <a:pt x="3" y="55"/>
                  </a:moveTo>
                  <a:lnTo>
                    <a:pt x="10" y="26"/>
                  </a:lnTo>
                  <a:lnTo>
                    <a:pt x="0" y="33"/>
                  </a:lnTo>
                  <a:lnTo>
                    <a:pt x="14" y="0"/>
                  </a:lnTo>
                  <a:lnTo>
                    <a:pt x="1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2" name="Freeform 160"/>
            <p:cNvSpPr>
              <a:spLocks/>
            </p:cNvSpPr>
            <p:nvPr/>
          </p:nvSpPr>
          <p:spPr bwMode="auto">
            <a:xfrm>
              <a:off x="1651" y="1495"/>
              <a:ext cx="51" cy="54"/>
            </a:xfrm>
            <a:custGeom>
              <a:avLst/>
              <a:gdLst/>
              <a:ahLst/>
              <a:cxnLst>
                <a:cxn ang="0">
                  <a:pos x="0" y="54"/>
                </a:cxn>
                <a:cxn ang="0">
                  <a:pos x="5" y="41"/>
                </a:cxn>
                <a:cxn ang="0">
                  <a:pos x="18" y="34"/>
                </a:cxn>
                <a:cxn ang="0">
                  <a:pos x="32" y="23"/>
                </a:cxn>
                <a:cxn ang="0">
                  <a:pos x="40" y="13"/>
                </a:cxn>
                <a:cxn ang="0">
                  <a:pos x="48" y="0"/>
                </a:cxn>
              </a:cxnLst>
              <a:rect l="0" t="0" r="r" b="b"/>
              <a:pathLst>
                <a:path w="49" h="55">
                  <a:moveTo>
                    <a:pt x="0" y="54"/>
                  </a:moveTo>
                  <a:lnTo>
                    <a:pt x="5" y="41"/>
                  </a:lnTo>
                  <a:lnTo>
                    <a:pt x="18" y="34"/>
                  </a:lnTo>
                  <a:lnTo>
                    <a:pt x="32" y="23"/>
                  </a:lnTo>
                  <a:lnTo>
                    <a:pt x="40" y="13"/>
                  </a:lnTo>
                  <a:lnTo>
                    <a:pt x="48"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3" name="Freeform 161"/>
            <p:cNvSpPr>
              <a:spLocks/>
            </p:cNvSpPr>
            <p:nvPr/>
          </p:nvSpPr>
          <p:spPr bwMode="auto">
            <a:xfrm>
              <a:off x="1649" y="1430"/>
              <a:ext cx="36" cy="51"/>
            </a:xfrm>
            <a:custGeom>
              <a:avLst/>
              <a:gdLst/>
              <a:ahLst/>
              <a:cxnLst>
                <a:cxn ang="0">
                  <a:pos x="0" y="51"/>
                </a:cxn>
                <a:cxn ang="0">
                  <a:pos x="9" y="40"/>
                </a:cxn>
                <a:cxn ang="0">
                  <a:pos x="20" y="28"/>
                </a:cxn>
                <a:cxn ang="0">
                  <a:pos x="26" y="9"/>
                </a:cxn>
                <a:cxn ang="0">
                  <a:pos x="33" y="0"/>
                </a:cxn>
              </a:cxnLst>
              <a:rect l="0" t="0" r="r" b="b"/>
              <a:pathLst>
                <a:path w="34" h="52">
                  <a:moveTo>
                    <a:pt x="0" y="51"/>
                  </a:moveTo>
                  <a:lnTo>
                    <a:pt x="9" y="40"/>
                  </a:lnTo>
                  <a:lnTo>
                    <a:pt x="20" y="28"/>
                  </a:lnTo>
                  <a:lnTo>
                    <a:pt x="26" y="9"/>
                  </a:lnTo>
                  <a:lnTo>
                    <a:pt x="3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4" name="Freeform 162"/>
            <p:cNvSpPr>
              <a:spLocks/>
            </p:cNvSpPr>
            <p:nvPr/>
          </p:nvSpPr>
          <p:spPr bwMode="auto">
            <a:xfrm>
              <a:off x="1738" y="1413"/>
              <a:ext cx="28" cy="53"/>
            </a:xfrm>
            <a:custGeom>
              <a:avLst/>
              <a:gdLst/>
              <a:ahLst/>
              <a:cxnLst>
                <a:cxn ang="0">
                  <a:pos x="25" y="0"/>
                </a:cxn>
                <a:cxn ang="0">
                  <a:pos x="0" y="44"/>
                </a:cxn>
                <a:cxn ang="0">
                  <a:pos x="12" y="39"/>
                </a:cxn>
                <a:cxn ang="0">
                  <a:pos x="12" y="42"/>
                </a:cxn>
                <a:cxn ang="0">
                  <a:pos x="15" y="54"/>
                </a:cxn>
              </a:cxnLst>
              <a:rect l="0" t="0" r="r" b="b"/>
              <a:pathLst>
                <a:path w="26" h="55">
                  <a:moveTo>
                    <a:pt x="25" y="0"/>
                  </a:moveTo>
                  <a:lnTo>
                    <a:pt x="0" y="44"/>
                  </a:lnTo>
                  <a:lnTo>
                    <a:pt x="12" y="39"/>
                  </a:lnTo>
                  <a:lnTo>
                    <a:pt x="12" y="42"/>
                  </a:lnTo>
                  <a:lnTo>
                    <a:pt x="15" y="5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5" name="Freeform 163"/>
            <p:cNvSpPr>
              <a:spLocks/>
            </p:cNvSpPr>
            <p:nvPr/>
          </p:nvSpPr>
          <p:spPr bwMode="auto">
            <a:xfrm>
              <a:off x="1791" y="1458"/>
              <a:ext cx="19" cy="34"/>
            </a:xfrm>
            <a:custGeom>
              <a:avLst/>
              <a:gdLst/>
              <a:ahLst/>
              <a:cxnLst>
                <a:cxn ang="0">
                  <a:pos x="10" y="0"/>
                </a:cxn>
                <a:cxn ang="0">
                  <a:pos x="0" y="14"/>
                </a:cxn>
                <a:cxn ang="0">
                  <a:pos x="17" y="23"/>
                </a:cxn>
                <a:cxn ang="0">
                  <a:pos x="12" y="34"/>
                </a:cxn>
                <a:cxn ang="0">
                  <a:pos x="12" y="35"/>
                </a:cxn>
              </a:cxnLst>
              <a:rect l="0" t="0" r="r" b="b"/>
              <a:pathLst>
                <a:path w="18" h="36">
                  <a:moveTo>
                    <a:pt x="10" y="0"/>
                  </a:moveTo>
                  <a:lnTo>
                    <a:pt x="0" y="14"/>
                  </a:lnTo>
                  <a:lnTo>
                    <a:pt x="17" y="23"/>
                  </a:lnTo>
                  <a:lnTo>
                    <a:pt x="12" y="34"/>
                  </a:lnTo>
                  <a:lnTo>
                    <a:pt x="12" y="35"/>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6" name="Freeform 164"/>
            <p:cNvSpPr>
              <a:spLocks/>
            </p:cNvSpPr>
            <p:nvPr/>
          </p:nvSpPr>
          <p:spPr bwMode="auto">
            <a:xfrm>
              <a:off x="1596" y="1385"/>
              <a:ext cx="9" cy="37"/>
            </a:xfrm>
            <a:custGeom>
              <a:avLst/>
              <a:gdLst/>
              <a:ahLst/>
              <a:cxnLst>
                <a:cxn ang="0">
                  <a:pos x="0" y="0"/>
                </a:cxn>
                <a:cxn ang="0">
                  <a:pos x="4" y="11"/>
                </a:cxn>
                <a:cxn ang="0">
                  <a:pos x="8" y="16"/>
                </a:cxn>
                <a:cxn ang="0">
                  <a:pos x="1" y="29"/>
                </a:cxn>
                <a:cxn ang="0">
                  <a:pos x="6" y="37"/>
                </a:cxn>
              </a:cxnLst>
              <a:rect l="0" t="0" r="r" b="b"/>
              <a:pathLst>
                <a:path w="9" h="38">
                  <a:moveTo>
                    <a:pt x="0" y="0"/>
                  </a:moveTo>
                  <a:lnTo>
                    <a:pt x="4" y="11"/>
                  </a:lnTo>
                  <a:lnTo>
                    <a:pt x="8" y="16"/>
                  </a:lnTo>
                  <a:lnTo>
                    <a:pt x="1" y="29"/>
                  </a:lnTo>
                  <a:lnTo>
                    <a:pt x="6" y="37"/>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7" name="Freeform 165"/>
            <p:cNvSpPr>
              <a:spLocks/>
            </p:cNvSpPr>
            <p:nvPr/>
          </p:nvSpPr>
          <p:spPr bwMode="auto">
            <a:xfrm>
              <a:off x="1826" y="1571"/>
              <a:ext cx="42" cy="128"/>
            </a:xfrm>
            <a:custGeom>
              <a:avLst/>
              <a:gdLst/>
              <a:ahLst/>
              <a:cxnLst>
                <a:cxn ang="0">
                  <a:pos x="0" y="131"/>
                </a:cxn>
                <a:cxn ang="0">
                  <a:pos x="2" y="100"/>
                </a:cxn>
                <a:cxn ang="0">
                  <a:pos x="2" y="89"/>
                </a:cxn>
                <a:cxn ang="0">
                  <a:pos x="11" y="82"/>
                </a:cxn>
                <a:cxn ang="0">
                  <a:pos x="24" y="76"/>
                </a:cxn>
                <a:cxn ang="0">
                  <a:pos x="18" y="60"/>
                </a:cxn>
                <a:cxn ang="0">
                  <a:pos x="34" y="34"/>
                </a:cxn>
                <a:cxn ang="0">
                  <a:pos x="31" y="20"/>
                </a:cxn>
                <a:cxn ang="0">
                  <a:pos x="39" y="6"/>
                </a:cxn>
                <a:cxn ang="0">
                  <a:pos x="39" y="0"/>
                </a:cxn>
              </a:cxnLst>
              <a:rect l="0" t="0" r="r" b="b"/>
              <a:pathLst>
                <a:path w="40" h="132">
                  <a:moveTo>
                    <a:pt x="0" y="131"/>
                  </a:moveTo>
                  <a:lnTo>
                    <a:pt x="2" y="100"/>
                  </a:lnTo>
                  <a:lnTo>
                    <a:pt x="2" y="89"/>
                  </a:lnTo>
                  <a:lnTo>
                    <a:pt x="11" y="82"/>
                  </a:lnTo>
                  <a:lnTo>
                    <a:pt x="24" y="76"/>
                  </a:lnTo>
                  <a:lnTo>
                    <a:pt x="18" y="60"/>
                  </a:lnTo>
                  <a:lnTo>
                    <a:pt x="34" y="34"/>
                  </a:lnTo>
                  <a:lnTo>
                    <a:pt x="31" y="20"/>
                  </a:lnTo>
                  <a:lnTo>
                    <a:pt x="39" y="6"/>
                  </a:lnTo>
                  <a:lnTo>
                    <a:pt x="39"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8" name="Freeform 166"/>
            <p:cNvSpPr>
              <a:spLocks/>
            </p:cNvSpPr>
            <p:nvPr/>
          </p:nvSpPr>
          <p:spPr bwMode="auto">
            <a:xfrm>
              <a:off x="1835" y="1674"/>
              <a:ext cx="49" cy="27"/>
            </a:xfrm>
            <a:custGeom>
              <a:avLst/>
              <a:gdLst/>
              <a:ahLst/>
              <a:cxnLst>
                <a:cxn ang="0">
                  <a:pos x="0" y="27"/>
                </a:cxn>
                <a:cxn ang="0">
                  <a:pos x="21" y="13"/>
                </a:cxn>
                <a:cxn ang="0">
                  <a:pos x="40" y="5"/>
                </a:cxn>
                <a:cxn ang="0">
                  <a:pos x="45" y="0"/>
                </a:cxn>
              </a:cxnLst>
              <a:rect l="0" t="0" r="r" b="b"/>
              <a:pathLst>
                <a:path w="46" h="28">
                  <a:moveTo>
                    <a:pt x="0" y="27"/>
                  </a:moveTo>
                  <a:lnTo>
                    <a:pt x="21" y="13"/>
                  </a:lnTo>
                  <a:lnTo>
                    <a:pt x="40" y="5"/>
                  </a:lnTo>
                  <a:lnTo>
                    <a:pt x="45"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39" name="Freeform 167"/>
            <p:cNvSpPr>
              <a:spLocks/>
            </p:cNvSpPr>
            <p:nvPr/>
          </p:nvSpPr>
          <p:spPr bwMode="auto">
            <a:xfrm>
              <a:off x="1849" y="1629"/>
              <a:ext cx="37" cy="48"/>
            </a:xfrm>
            <a:custGeom>
              <a:avLst/>
              <a:gdLst/>
              <a:ahLst/>
              <a:cxnLst>
                <a:cxn ang="0">
                  <a:pos x="0" y="48"/>
                </a:cxn>
                <a:cxn ang="0">
                  <a:pos x="2" y="40"/>
                </a:cxn>
                <a:cxn ang="0">
                  <a:pos x="3" y="40"/>
                </a:cxn>
                <a:cxn ang="0">
                  <a:pos x="27" y="22"/>
                </a:cxn>
                <a:cxn ang="0">
                  <a:pos x="29" y="9"/>
                </a:cxn>
                <a:cxn ang="0">
                  <a:pos x="34" y="0"/>
                </a:cxn>
              </a:cxnLst>
              <a:rect l="0" t="0" r="r" b="b"/>
              <a:pathLst>
                <a:path w="35" h="49">
                  <a:moveTo>
                    <a:pt x="0" y="48"/>
                  </a:moveTo>
                  <a:lnTo>
                    <a:pt x="2" y="40"/>
                  </a:lnTo>
                  <a:lnTo>
                    <a:pt x="3" y="40"/>
                  </a:lnTo>
                  <a:lnTo>
                    <a:pt x="27" y="22"/>
                  </a:lnTo>
                  <a:lnTo>
                    <a:pt x="29" y="9"/>
                  </a:lnTo>
                  <a:lnTo>
                    <a:pt x="34"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0" name="Freeform 168"/>
            <p:cNvSpPr>
              <a:spLocks/>
            </p:cNvSpPr>
            <p:nvPr/>
          </p:nvSpPr>
          <p:spPr bwMode="auto">
            <a:xfrm>
              <a:off x="1823" y="1599"/>
              <a:ext cx="13" cy="55"/>
            </a:xfrm>
            <a:custGeom>
              <a:avLst/>
              <a:gdLst/>
              <a:ahLst/>
              <a:cxnLst>
                <a:cxn ang="0">
                  <a:pos x="7" y="56"/>
                </a:cxn>
                <a:cxn ang="0">
                  <a:pos x="0" y="42"/>
                </a:cxn>
                <a:cxn ang="0">
                  <a:pos x="11" y="14"/>
                </a:cxn>
                <a:cxn ang="0">
                  <a:pos x="12" y="0"/>
                </a:cxn>
              </a:cxnLst>
              <a:rect l="0" t="0" r="r" b="b"/>
              <a:pathLst>
                <a:path w="13" h="57">
                  <a:moveTo>
                    <a:pt x="7" y="56"/>
                  </a:moveTo>
                  <a:lnTo>
                    <a:pt x="0" y="42"/>
                  </a:lnTo>
                  <a:lnTo>
                    <a:pt x="11" y="14"/>
                  </a:lnTo>
                  <a:lnTo>
                    <a:pt x="1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1" name="Freeform 169"/>
            <p:cNvSpPr>
              <a:spLocks/>
            </p:cNvSpPr>
            <p:nvPr/>
          </p:nvSpPr>
          <p:spPr bwMode="auto">
            <a:xfrm>
              <a:off x="1819" y="1601"/>
              <a:ext cx="9" cy="24"/>
            </a:xfrm>
            <a:custGeom>
              <a:avLst/>
              <a:gdLst/>
              <a:ahLst/>
              <a:cxnLst>
                <a:cxn ang="0">
                  <a:pos x="7" y="24"/>
                </a:cxn>
                <a:cxn ang="0">
                  <a:pos x="0" y="6"/>
                </a:cxn>
                <a:cxn ang="0">
                  <a:pos x="3" y="0"/>
                </a:cxn>
              </a:cxnLst>
              <a:rect l="0" t="0" r="r" b="b"/>
              <a:pathLst>
                <a:path w="8" h="25">
                  <a:moveTo>
                    <a:pt x="7" y="24"/>
                  </a:moveTo>
                  <a:lnTo>
                    <a:pt x="0" y="6"/>
                  </a:lnTo>
                  <a:lnTo>
                    <a:pt x="3"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2" name="Freeform 170"/>
            <p:cNvSpPr>
              <a:spLocks/>
            </p:cNvSpPr>
            <p:nvPr/>
          </p:nvSpPr>
          <p:spPr bwMode="auto">
            <a:xfrm>
              <a:off x="1753" y="1646"/>
              <a:ext cx="32" cy="25"/>
            </a:xfrm>
            <a:custGeom>
              <a:avLst/>
              <a:gdLst/>
              <a:ahLst/>
              <a:cxnLst>
                <a:cxn ang="0">
                  <a:pos x="17" y="18"/>
                </a:cxn>
                <a:cxn ang="0">
                  <a:pos x="26" y="6"/>
                </a:cxn>
                <a:cxn ang="0">
                  <a:pos x="29" y="0"/>
                </a:cxn>
                <a:cxn ang="0">
                  <a:pos x="0" y="22"/>
                </a:cxn>
                <a:cxn ang="0">
                  <a:pos x="0" y="24"/>
                </a:cxn>
              </a:cxnLst>
              <a:rect l="0" t="0" r="r" b="b"/>
              <a:pathLst>
                <a:path w="30" h="25">
                  <a:moveTo>
                    <a:pt x="17" y="18"/>
                  </a:moveTo>
                  <a:lnTo>
                    <a:pt x="26" y="6"/>
                  </a:lnTo>
                  <a:lnTo>
                    <a:pt x="29" y="0"/>
                  </a:lnTo>
                  <a:lnTo>
                    <a:pt x="0" y="22"/>
                  </a:lnTo>
                  <a:lnTo>
                    <a:pt x="0" y="2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3" name="Freeform 171"/>
            <p:cNvSpPr>
              <a:spLocks/>
            </p:cNvSpPr>
            <p:nvPr/>
          </p:nvSpPr>
          <p:spPr bwMode="auto">
            <a:xfrm>
              <a:off x="1663" y="1611"/>
              <a:ext cx="25" cy="35"/>
            </a:xfrm>
            <a:custGeom>
              <a:avLst/>
              <a:gdLst/>
              <a:ahLst/>
              <a:cxnLst>
                <a:cxn ang="0">
                  <a:pos x="0" y="35"/>
                </a:cxn>
                <a:cxn ang="0">
                  <a:pos x="6" y="28"/>
                </a:cxn>
                <a:cxn ang="0">
                  <a:pos x="14" y="18"/>
                </a:cxn>
                <a:cxn ang="0">
                  <a:pos x="20" y="3"/>
                </a:cxn>
                <a:cxn ang="0">
                  <a:pos x="22" y="0"/>
                </a:cxn>
              </a:cxnLst>
              <a:rect l="0" t="0" r="r" b="b"/>
              <a:pathLst>
                <a:path w="23" h="36">
                  <a:moveTo>
                    <a:pt x="0" y="35"/>
                  </a:moveTo>
                  <a:lnTo>
                    <a:pt x="6" y="28"/>
                  </a:lnTo>
                  <a:lnTo>
                    <a:pt x="14" y="18"/>
                  </a:lnTo>
                  <a:lnTo>
                    <a:pt x="20" y="3"/>
                  </a:lnTo>
                  <a:lnTo>
                    <a:pt x="22"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4" name="Freeform 172"/>
            <p:cNvSpPr>
              <a:spLocks/>
            </p:cNvSpPr>
            <p:nvPr/>
          </p:nvSpPr>
          <p:spPr bwMode="auto">
            <a:xfrm>
              <a:off x="1304" y="1753"/>
              <a:ext cx="20" cy="16"/>
            </a:xfrm>
            <a:custGeom>
              <a:avLst/>
              <a:gdLst/>
              <a:ahLst/>
              <a:cxnLst>
                <a:cxn ang="0">
                  <a:pos x="0" y="0"/>
                </a:cxn>
                <a:cxn ang="0">
                  <a:pos x="2" y="7"/>
                </a:cxn>
                <a:cxn ang="0">
                  <a:pos x="16" y="12"/>
                </a:cxn>
                <a:cxn ang="0">
                  <a:pos x="16" y="15"/>
                </a:cxn>
                <a:cxn ang="0">
                  <a:pos x="18" y="14"/>
                </a:cxn>
                <a:cxn ang="0">
                  <a:pos x="16" y="12"/>
                </a:cxn>
                <a:cxn ang="0">
                  <a:pos x="3" y="7"/>
                </a:cxn>
                <a:cxn ang="0">
                  <a:pos x="0" y="0"/>
                </a:cxn>
                <a:cxn ang="0">
                  <a:pos x="0" y="0"/>
                </a:cxn>
              </a:cxnLst>
              <a:rect l="0" t="0" r="r" b="b"/>
              <a:pathLst>
                <a:path w="19" h="16">
                  <a:moveTo>
                    <a:pt x="0" y="0"/>
                  </a:moveTo>
                  <a:lnTo>
                    <a:pt x="2" y="7"/>
                  </a:lnTo>
                  <a:lnTo>
                    <a:pt x="16" y="12"/>
                  </a:lnTo>
                  <a:lnTo>
                    <a:pt x="16" y="15"/>
                  </a:lnTo>
                  <a:lnTo>
                    <a:pt x="18" y="14"/>
                  </a:lnTo>
                  <a:lnTo>
                    <a:pt x="16" y="12"/>
                  </a:lnTo>
                  <a:lnTo>
                    <a:pt x="3" y="7"/>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5" name="Freeform 173"/>
            <p:cNvSpPr>
              <a:spLocks/>
            </p:cNvSpPr>
            <p:nvPr/>
          </p:nvSpPr>
          <p:spPr bwMode="auto">
            <a:xfrm>
              <a:off x="1321" y="1754"/>
              <a:ext cx="8" cy="13"/>
            </a:xfrm>
            <a:custGeom>
              <a:avLst/>
              <a:gdLst/>
              <a:ahLst/>
              <a:cxnLst>
                <a:cxn ang="0">
                  <a:pos x="0" y="0"/>
                </a:cxn>
                <a:cxn ang="0">
                  <a:pos x="7" y="12"/>
                </a:cxn>
                <a:cxn ang="0">
                  <a:pos x="7" y="11"/>
                </a:cxn>
                <a:cxn ang="0">
                  <a:pos x="0" y="2"/>
                </a:cxn>
                <a:cxn ang="0">
                  <a:pos x="0" y="0"/>
                </a:cxn>
                <a:cxn ang="0">
                  <a:pos x="0" y="0"/>
                </a:cxn>
              </a:cxnLst>
              <a:rect l="0" t="0" r="r" b="b"/>
              <a:pathLst>
                <a:path w="8" h="13">
                  <a:moveTo>
                    <a:pt x="0" y="0"/>
                  </a:moveTo>
                  <a:lnTo>
                    <a:pt x="7" y="12"/>
                  </a:lnTo>
                  <a:lnTo>
                    <a:pt x="7" y="11"/>
                  </a:lnTo>
                  <a:lnTo>
                    <a:pt x="0" y="2"/>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6" name="Freeform 174"/>
            <p:cNvSpPr>
              <a:spLocks/>
            </p:cNvSpPr>
            <p:nvPr/>
          </p:nvSpPr>
          <p:spPr bwMode="auto">
            <a:xfrm>
              <a:off x="1358" y="1732"/>
              <a:ext cx="9" cy="13"/>
            </a:xfrm>
            <a:custGeom>
              <a:avLst/>
              <a:gdLst/>
              <a:ahLst/>
              <a:cxnLst>
                <a:cxn ang="0">
                  <a:pos x="1" y="3"/>
                </a:cxn>
                <a:cxn ang="0">
                  <a:pos x="0" y="5"/>
                </a:cxn>
                <a:cxn ang="0">
                  <a:pos x="7" y="13"/>
                </a:cxn>
                <a:cxn ang="0">
                  <a:pos x="8" y="13"/>
                </a:cxn>
                <a:cxn ang="0">
                  <a:pos x="0" y="6"/>
                </a:cxn>
                <a:cxn ang="0">
                  <a:pos x="2" y="2"/>
                </a:cxn>
                <a:cxn ang="0">
                  <a:pos x="0" y="0"/>
                </a:cxn>
                <a:cxn ang="0">
                  <a:pos x="1" y="3"/>
                </a:cxn>
                <a:cxn ang="0">
                  <a:pos x="1" y="3"/>
                </a:cxn>
              </a:cxnLst>
              <a:rect l="0" t="0" r="r" b="b"/>
              <a:pathLst>
                <a:path w="9" h="14">
                  <a:moveTo>
                    <a:pt x="1" y="3"/>
                  </a:moveTo>
                  <a:lnTo>
                    <a:pt x="0" y="5"/>
                  </a:lnTo>
                  <a:lnTo>
                    <a:pt x="7" y="13"/>
                  </a:lnTo>
                  <a:lnTo>
                    <a:pt x="8" y="13"/>
                  </a:lnTo>
                  <a:lnTo>
                    <a:pt x="0" y="6"/>
                  </a:lnTo>
                  <a:lnTo>
                    <a:pt x="2" y="2"/>
                  </a:lnTo>
                  <a:lnTo>
                    <a:pt x="0" y="0"/>
                  </a:lnTo>
                  <a:lnTo>
                    <a:pt x="1" y="3"/>
                  </a:lnTo>
                  <a:lnTo>
                    <a:pt x="1" y="3"/>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7" name="Line 175"/>
            <p:cNvSpPr>
              <a:spLocks noChangeShapeType="1"/>
            </p:cNvSpPr>
            <p:nvPr/>
          </p:nvSpPr>
          <p:spPr bwMode="auto">
            <a:xfrm flipV="1">
              <a:off x="1455" y="1678"/>
              <a:ext cx="25" cy="11"/>
            </a:xfrm>
            <a:prstGeom prst="line">
              <a:avLst/>
            </a:prstGeom>
            <a:noFill/>
            <a:ln w="9128">
              <a:solidFill>
                <a:srgbClr val="0000FF"/>
              </a:solidFill>
              <a:round/>
              <a:headEnd/>
              <a:tailEnd/>
            </a:ln>
            <a:effectLst/>
          </p:spPr>
          <p:txBody>
            <a:bodyPr lIns="0" tIns="0" rIns="0" bIns="0" anchor="b"/>
            <a:lstStyle/>
            <a:p>
              <a:endParaRPr lang="es-CL"/>
            </a:p>
          </p:txBody>
        </p:sp>
        <p:sp>
          <p:nvSpPr>
            <p:cNvPr id="1155248" name="Freeform 176"/>
            <p:cNvSpPr>
              <a:spLocks/>
            </p:cNvSpPr>
            <p:nvPr/>
          </p:nvSpPr>
          <p:spPr bwMode="auto">
            <a:xfrm>
              <a:off x="1455" y="1678"/>
              <a:ext cx="26" cy="13"/>
            </a:xfrm>
            <a:custGeom>
              <a:avLst/>
              <a:gdLst/>
              <a:ahLst/>
              <a:cxnLst>
                <a:cxn ang="0">
                  <a:pos x="1" y="11"/>
                </a:cxn>
                <a:cxn ang="0">
                  <a:pos x="24" y="0"/>
                </a:cxn>
                <a:cxn ang="0">
                  <a:pos x="2" y="12"/>
                </a:cxn>
                <a:cxn ang="0">
                  <a:pos x="0" y="11"/>
                </a:cxn>
                <a:cxn ang="0">
                  <a:pos x="1" y="11"/>
                </a:cxn>
                <a:cxn ang="0">
                  <a:pos x="1" y="11"/>
                </a:cxn>
              </a:cxnLst>
              <a:rect l="0" t="0" r="r" b="b"/>
              <a:pathLst>
                <a:path w="25" h="13">
                  <a:moveTo>
                    <a:pt x="1" y="11"/>
                  </a:moveTo>
                  <a:lnTo>
                    <a:pt x="24" y="0"/>
                  </a:lnTo>
                  <a:lnTo>
                    <a:pt x="2" y="12"/>
                  </a:lnTo>
                  <a:lnTo>
                    <a:pt x="0" y="11"/>
                  </a:lnTo>
                  <a:lnTo>
                    <a:pt x="1" y="11"/>
                  </a:lnTo>
                  <a:lnTo>
                    <a:pt x="1" y="11"/>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49" name="Freeform 177"/>
            <p:cNvSpPr>
              <a:spLocks/>
            </p:cNvSpPr>
            <p:nvPr/>
          </p:nvSpPr>
          <p:spPr bwMode="auto">
            <a:xfrm>
              <a:off x="1367" y="1683"/>
              <a:ext cx="22" cy="18"/>
            </a:xfrm>
            <a:custGeom>
              <a:avLst/>
              <a:gdLst/>
              <a:ahLst/>
              <a:cxnLst>
                <a:cxn ang="0">
                  <a:pos x="0" y="0"/>
                </a:cxn>
                <a:cxn ang="0">
                  <a:pos x="2" y="9"/>
                </a:cxn>
                <a:cxn ang="0">
                  <a:pos x="20" y="17"/>
                </a:cxn>
                <a:cxn ang="0">
                  <a:pos x="13" y="14"/>
                </a:cxn>
                <a:cxn ang="0">
                  <a:pos x="8" y="12"/>
                </a:cxn>
                <a:cxn ang="0">
                  <a:pos x="8" y="11"/>
                </a:cxn>
                <a:cxn ang="0">
                  <a:pos x="7" y="11"/>
                </a:cxn>
                <a:cxn ang="0">
                  <a:pos x="7" y="10"/>
                </a:cxn>
                <a:cxn ang="0">
                  <a:pos x="5" y="10"/>
                </a:cxn>
                <a:cxn ang="0">
                  <a:pos x="5" y="9"/>
                </a:cxn>
                <a:cxn ang="0">
                  <a:pos x="2" y="9"/>
                </a:cxn>
                <a:cxn ang="0">
                  <a:pos x="2" y="8"/>
                </a:cxn>
                <a:cxn ang="0">
                  <a:pos x="2" y="6"/>
                </a:cxn>
                <a:cxn ang="0">
                  <a:pos x="2" y="6"/>
                </a:cxn>
                <a:cxn ang="0">
                  <a:pos x="2" y="5"/>
                </a:cxn>
                <a:cxn ang="0">
                  <a:pos x="2" y="4"/>
                </a:cxn>
                <a:cxn ang="0">
                  <a:pos x="0" y="3"/>
                </a:cxn>
                <a:cxn ang="0">
                  <a:pos x="0" y="0"/>
                </a:cxn>
                <a:cxn ang="0">
                  <a:pos x="0" y="0"/>
                </a:cxn>
              </a:cxnLst>
              <a:rect l="0" t="0" r="r" b="b"/>
              <a:pathLst>
                <a:path w="21" h="18">
                  <a:moveTo>
                    <a:pt x="0" y="0"/>
                  </a:moveTo>
                  <a:lnTo>
                    <a:pt x="2" y="9"/>
                  </a:lnTo>
                  <a:lnTo>
                    <a:pt x="20" y="17"/>
                  </a:lnTo>
                  <a:lnTo>
                    <a:pt x="13" y="14"/>
                  </a:lnTo>
                  <a:lnTo>
                    <a:pt x="8" y="12"/>
                  </a:lnTo>
                  <a:lnTo>
                    <a:pt x="8" y="11"/>
                  </a:lnTo>
                  <a:lnTo>
                    <a:pt x="7" y="11"/>
                  </a:lnTo>
                  <a:lnTo>
                    <a:pt x="7" y="10"/>
                  </a:lnTo>
                  <a:lnTo>
                    <a:pt x="5" y="10"/>
                  </a:lnTo>
                  <a:lnTo>
                    <a:pt x="5" y="9"/>
                  </a:lnTo>
                  <a:lnTo>
                    <a:pt x="2" y="9"/>
                  </a:lnTo>
                  <a:lnTo>
                    <a:pt x="2" y="8"/>
                  </a:lnTo>
                  <a:lnTo>
                    <a:pt x="2" y="6"/>
                  </a:lnTo>
                  <a:lnTo>
                    <a:pt x="2" y="6"/>
                  </a:lnTo>
                  <a:lnTo>
                    <a:pt x="2" y="5"/>
                  </a:lnTo>
                  <a:lnTo>
                    <a:pt x="2" y="4"/>
                  </a:lnTo>
                  <a:lnTo>
                    <a:pt x="0" y="3"/>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0" name="Freeform 178"/>
            <p:cNvSpPr>
              <a:spLocks/>
            </p:cNvSpPr>
            <p:nvPr/>
          </p:nvSpPr>
          <p:spPr bwMode="auto">
            <a:xfrm>
              <a:off x="1382" y="1673"/>
              <a:ext cx="13" cy="10"/>
            </a:xfrm>
            <a:custGeom>
              <a:avLst/>
              <a:gdLst/>
              <a:ahLst/>
              <a:cxnLst>
                <a:cxn ang="0">
                  <a:pos x="0" y="0"/>
                </a:cxn>
                <a:cxn ang="0">
                  <a:pos x="4" y="8"/>
                </a:cxn>
                <a:cxn ang="0">
                  <a:pos x="11" y="10"/>
                </a:cxn>
                <a:cxn ang="0">
                  <a:pos x="4" y="8"/>
                </a:cxn>
                <a:cxn ang="0">
                  <a:pos x="0" y="0"/>
                </a:cxn>
                <a:cxn ang="0">
                  <a:pos x="0" y="0"/>
                </a:cxn>
                <a:cxn ang="0">
                  <a:pos x="0" y="0"/>
                </a:cxn>
              </a:cxnLst>
              <a:rect l="0" t="0" r="r" b="b"/>
              <a:pathLst>
                <a:path w="12" h="11">
                  <a:moveTo>
                    <a:pt x="0" y="0"/>
                  </a:moveTo>
                  <a:lnTo>
                    <a:pt x="4" y="8"/>
                  </a:lnTo>
                  <a:lnTo>
                    <a:pt x="11" y="10"/>
                  </a:lnTo>
                  <a:lnTo>
                    <a:pt x="4" y="8"/>
                  </a:lnTo>
                  <a:lnTo>
                    <a:pt x="0" y="0"/>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1" name="Freeform 179"/>
            <p:cNvSpPr>
              <a:spLocks/>
            </p:cNvSpPr>
            <p:nvPr/>
          </p:nvSpPr>
          <p:spPr bwMode="auto">
            <a:xfrm>
              <a:off x="1484" y="1674"/>
              <a:ext cx="22" cy="16"/>
            </a:xfrm>
            <a:custGeom>
              <a:avLst/>
              <a:gdLst/>
              <a:ahLst/>
              <a:cxnLst>
                <a:cxn ang="0">
                  <a:pos x="0" y="0"/>
                </a:cxn>
                <a:cxn ang="0">
                  <a:pos x="14" y="10"/>
                </a:cxn>
                <a:cxn ang="0">
                  <a:pos x="20" y="16"/>
                </a:cxn>
                <a:cxn ang="0">
                  <a:pos x="20" y="13"/>
                </a:cxn>
                <a:cxn ang="0">
                  <a:pos x="12" y="8"/>
                </a:cxn>
                <a:cxn ang="0">
                  <a:pos x="1" y="2"/>
                </a:cxn>
                <a:cxn ang="0">
                  <a:pos x="0" y="0"/>
                </a:cxn>
                <a:cxn ang="0">
                  <a:pos x="0" y="0"/>
                </a:cxn>
              </a:cxnLst>
              <a:rect l="0" t="0" r="r" b="b"/>
              <a:pathLst>
                <a:path w="21" h="17">
                  <a:moveTo>
                    <a:pt x="0" y="0"/>
                  </a:moveTo>
                  <a:lnTo>
                    <a:pt x="14" y="10"/>
                  </a:lnTo>
                  <a:lnTo>
                    <a:pt x="20" y="16"/>
                  </a:lnTo>
                  <a:lnTo>
                    <a:pt x="20" y="13"/>
                  </a:lnTo>
                  <a:lnTo>
                    <a:pt x="12" y="8"/>
                  </a:lnTo>
                  <a:lnTo>
                    <a:pt x="1" y="2"/>
                  </a:lnTo>
                  <a:lnTo>
                    <a:pt x="0" y="0"/>
                  </a:lnTo>
                  <a:lnTo>
                    <a:pt x="0" y="0"/>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2" name="Freeform 180"/>
            <p:cNvSpPr>
              <a:spLocks/>
            </p:cNvSpPr>
            <p:nvPr/>
          </p:nvSpPr>
          <p:spPr bwMode="auto">
            <a:xfrm>
              <a:off x="1636" y="1398"/>
              <a:ext cx="121" cy="18"/>
            </a:xfrm>
            <a:custGeom>
              <a:avLst/>
              <a:gdLst/>
              <a:ahLst/>
              <a:cxnLst>
                <a:cxn ang="0">
                  <a:pos x="0" y="0"/>
                </a:cxn>
                <a:cxn ang="0">
                  <a:pos x="26" y="4"/>
                </a:cxn>
                <a:cxn ang="0">
                  <a:pos x="33" y="13"/>
                </a:cxn>
                <a:cxn ang="0">
                  <a:pos x="46" y="17"/>
                </a:cxn>
                <a:cxn ang="0">
                  <a:pos x="58" y="17"/>
                </a:cxn>
                <a:cxn ang="0">
                  <a:pos x="86" y="9"/>
                </a:cxn>
                <a:cxn ang="0">
                  <a:pos x="114" y="17"/>
                </a:cxn>
              </a:cxnLst>
              <a:rect l="0" t="0" r="r" b="b"/>
              <a:pathLst>
                <a:path w="115" h="18">
                  <a:moveTo>
                    <a:pt x="0" y="0"/>
                  </a:moveTo>
                  <a:lnTo>
                    <a:pt x="26" y="4"/>
                  </a:lnTo>
                  <a:lnTo>
                    <a:pt x="33" y="13"/>
                  </a:lnTo>
                  <a:lnTo>
                    <a:pt x="46" y="17"/>
                  </a:lnTo>
                  <a:lnTo>
                    <a:pt x="58" y="17"/>
                  </a:lnTo>
                  <a:lnTo>
                    <a:pt x="86" y="9"/>
                  </a:lnTo>
                  <a:lnTo>
                    <a:pt x="114" y="17"/>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3" name="Freeform 181"/>
            <p:cNvSpPr>
              <a:spLocks/>
            </p:cNvSpPr>
            <p:nvPr/>
          </p:nvSpPr>
          <p:spPr bwMode="auto">
            <a:xfrm>
              <a:off x="1543" y="1453"/>
              <a:ext cx="96" cy="24"/>
            </a:xfrm>
            <a:custGeom>
              <a:avLst/>
              <a:gdLst/>
              <a:ahLst/>
              <a:cxnLst>
                <a:cxn ang="0">
                  <a:pos x="0" y="0"/>
                </a:cxn>
                <a:cxn ang="0">
                  <a:pos x="16" y="7"/>
                </a:cxn>
                <a:cxn ang="0">
                  <a:pos x="28" y="11"/>
                </a:cxn>
                <a:cxn ang="0">
                  <a:pos x="42" y="7"/>
                </a:cxn>
                <a:cxn ang="0">
                  <a:pos x="55" y="12"/>
                </a:cxn>
                <a:cxn ang="0">
                  <a:pos x="74" y="17"/>
                </a:cxn>
                <a:cxn ang="0">
                  <a:pos x="79" y="17"/>
                </a:cxn>
                <a:cxn ang="0">
                  <a:pos x="90" y="24"/>
                </a:cxn>
              </a:cxnLst>
              <a:rect l="0" t="0" r="r" b="b"/>
              <a:pathLst>
                <a:path w="91" h="25">
                  <a:moveTo>
                    <a:pt x="0" y="0"/>
                  </a:moveTo>
                  <a:lnTo>
                    <a:pt x="16" y="7"/>
                  </a:lnTo>
                  <a:lnTo>
                    <a:pt x="28" y="11"/>
                  </a:lnTo>
                  <a:lnTo>
                    <a:pt x="42" y="7"/>
                  </a:lnTo>
                  <a:lnTo>
                    <a:pt x="55" y="12"/>
                  </a:lnTo>
                  <a:lnTo>
                    <a:pt x="74" y="17"/>
                  </a:lnTo>
                  <a:lnTo>
                    <a:pt x="79" y="17"/>
                  </a:lnTo>
                  <a:lnTo>
                    <a:pt x="90" y="24"/>
                  </a:lnTo>
                </a:path>
              </a:pathLst>
            </a:custGeom>
            <a:noFill/>
            <a:ln w="9128"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254" name="Freeform 182"/>
            <p:cNvSpPr>
              <a:spLocks/>
            </p:cNvSpPr>
            <p:nvPr/>
          </p:nvSpPr>
          <p:spPr bwMode="auto">
            <a:xfrm>
              <a:off x="1734" y="1593"/>
              <a:ext cx="939" cy="48"/>
            </a:xfrm>
            <a:custGeom>
              <a:avLst/>
              <a:gdLst/>
              <a:ahLst/>
              <a:cxnLst>
                <a:cxn ang="0">
                  <a:pos x="890" y="0"/>
                </a:cxn>
                <a:cxn ang="0">
                  <a:pos x="251" y="0"/>
                </a:cxn>
                <a:cxn ang="0">
                  <a:pos x="0" y="48"/>
                </a:cxn>
              </a:cxnLst>
              <a:rect l="0" t="0" r="r" b="b"/>
              <a:pathLst>
                <a:path w="891" h="49">
                  <a:moveTo>
                    <a:pt x="890" y="0"/>
                  </a:moveTo>
                  <a:lnTo>
                    <a:pt x="251" y="0"/>
                  </a:lnTo>
                  <a:lnTo>
                    <a:pt x="0" y="48"/>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255" name="Freeform 183" descr="50%"/>
            <p:cNvSpPr>
              <a:spLocks/>
            </p:cNvSpPr>
            <p:nvPr/>
          </p:nvSpPr>
          <p:spPr bwMode="auto">
            <a:xfrm>
              <a:off x="1828" y="712"/>
              <a:ext cx="40" cy="10"/>
            </a:xfrm>
            <a:custGeom>
              <a:avLst/>
              <a:gdLst/>
              <a:ahLst/>
              <a:cxnLst>
                <a:cxn ang="0">
                  <a:pos x="0" y="3"/>
                </a:cxn>
                <a:cxn ang="0">
                  <a:pos x="9" y="10"/>
                </a:cxn>
                <a:cxn ang="0">
                  <a:pos x="37" y="10"/>
                </a:cxn>
                <a:cxn ang="0">
                  <a:pos x="22" y="0"/>
                </a:cxn>
                <a:cxn ang="0">
                  <a:pos x="22" y="0"/>
                </a:cxn>
                <a:cxn ang="0">
                  <a:pos x="18" y="0"/>
                </a:cxn>
                <a:cxn ang="0">
                  <a:pos x="0" y="3"/>
                </a:cxn>
                <a:cxn ang="0">
                  <a:pos x="0" y="3"/>
                </a:cxn>
              </a:cxnLst>
              <a:rect l="0" t="0" r="r" b="b"/>
              <a:pathLst>
                <a:path w="38" h="11">
                  <a:moveTo>
                    <a:pt x="0" y="3"/>
                  </a:moveTo>
                  <a:lnTo>
                    <a:pt x="9" y="10"/>
                  </a:lnTo>
                  <a:lnTo>
                    <a:pt x="37" y="10"/>
                  </a:lnTo>
                  <a:lnTo>
                    <a:pt x="22" y="0"/>
                  </a:lnTo>
                  <a:lnTo>
                    <a:pt x="22" y="0"/>
                  </a:lnTo>
                  <a:lnTo>
                    <a:pt x="18"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56" name="Freeform 184" descr="50%"/>
            <p:cNvSpPr>
              <a:spLocks/>
            </p:cNvSpPr>
            <p:nvPr/>
          </p:nvSpPr>
          <p:spPr bwMode="auto">
            <a:xfrm>
              <a:off x="1881" y="730"/>
              <a:ext cx="34" cy="16"/>
            </a:xfrm>
            <a:custGeom>
              <a:avLst/>
              <a:gdLst/>
              <a:ahLst/>
              <a:cxnLst>
                <a:cxn ang="0">
                  <a:pos x="4" y="0"/>
                </a:cxn>
                <a:cxn ang="0">
                  <a:pos x="0" y="0"/>
                </a:cxn>
                <a:cxn ang="0">
                  <a:pos x="32" y="15"/>
                </a:cxn>
                <a:cxn ang="0">
                  <a:pos x="32" y="3"/>
                </a:cxn>
                <a:cxn ang="0">
                  <a:pos x="21" y="0"/>
                </a:cxn>
                <a:cxn ang="0">
                  <a:pos x="4" y="0"/>
                </a:cxn>
                <a:cxn ang="0">
                  <a:pos x="4" y="0"/>
                </a:cxn>
              </a:cxnLst>
              <a:rect l="0" t="0" r="r" b="b"/>
              <a:pathLst>
                <a:path w="33" h="16">
                  <a:moveTo>
                    <a:pt x="4" y="0"/>
                  </a:moveTo>
                  <a:lnTo>
                    <a:pt x="0" y="0"/>
                  </a:lnTo>
                  <a:lnTo>
                    <a:pt x="32" y="15"/>
                  </a:lnTo>
                  <a:lnTo>
                    <a:pt x="32" y="3"/>
                  </a:lnTo>
                  <a:lnTo>
                    <a:pt x="21" y="0"/>
                  </a:lnTo>
                  <a:lnTo>
                    <a:pt x="4" y="0"/>
                  </a:lnTo>
                  <a:lnTo>
                    <a:pt x="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57" name="Freeform 185" descr="50%"/>
            <p:cNvSpPr>
              <a:spLocks/>
            </p:cNvSpPr>
            <p:nvPr/>
          </p:nvSpPr>
          <p:spPr bwMode="auto">
            <a:xfrm>
              <a:off x="1947" y="751"/>
              <a:ext cx="31" cy="21"/>
            </a:xfrm>
            <a:custGeom>
              <a:avLst/>
              <a:gdLst/>
              <a:ahLst/>
              <a:cxnLst>
                <a:cxn ang="0">
                  <a:pos x="0" y="9"/>
                </a:cxn>
                <a:cxn ang="0">
                  <a:pos x="0" y="9"/>
                </a:cxn>
                <a:cxn ang="0">
                  <a:pos x="5" y="20"/>
                </a:cxn>
                <a:cxn ang="0">
                  <a:pos x="28" y="9"/>
                </a:cxn>
                <a:cxn ang="0">
                  <a:pos x="14" y="0"/>
                </a:cxn>
                <a:cxn ang="0">
                  <a:pos x="9" y="17"/>
                </a:cxn>
                <a:cxn ang="0">
                  <a:pos x="0" y="9"/>
                </a:cxn>
                <a:cxn ang="0">
                  <a:pos x="0" y="9"/>
                </a:cxn>
              </a:cxnLst>
              <a:rect l="0" t="0" r="r" b="b"/>
              <a:pathLst>
                <a:path w="29" h="21">
                  <a:moveTo>
                    <a:pt x="0" y="9"/>
                  </a:moveTo>
                  <a:lnTo>
                    <a:pt x="0" y="9"/>
                  </a:lnTo>
                  <a:lnTo>
                    <a:pt x="5" y="20"/>
                  </a:lnTo>
                  <a:lnTo>
                    <a:pt x="28" y="9"/>
                  </a:lnTo>
                  <a:lnTo>
                    <a:pt x="14" y="0"/>
                  </a:lnTo>
                  <a:lnTo>
                    <a:pt x="9" y="17"/>
                  </a:lnTo>
                  <a:lnTo>
                    <a:pt x="0" y="9"/>
                  </a:lnTo>
                  <a:lnTo>
                    <a:pt x="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58" name="Freeform 186"/>
            <p:cNvSpPr>
              <a:spLocks/>
            </p:cNvSpPr>
            <p:nvPr/>
          </p:nvSpPr>
          <p:spPr bwMode="auto">
            <a:xfrm>
              <a:off x="635" y="703"/>
              <a:ext cx="241" cy="33"/>
            </a:xfrm>
            <a:custGeom>
              <a:avLst/>
              <a:gdLst/>
              <a:ahLst/>
              <a:cxnLst>
                <a:cxn ang="0">
                  <a:pos x="0" y="33"/>
                </a:cxn>
                <a:cxn ang="0">
                  <a:pos x="13" y="27"/>
                </a:cxn>
                <a:cxn ang="0">
                  <a:pos x="47" y="27"/>
                </a:cxn>
                <a:cxn ang="0">
                  <a:pos x="73" y="3"/>
                </a:cxn>
                <a:cxn ang="0">
                  <a:pos x="91" y="3"/>
                </a:cxn>
                <a:cxn ang="0">
                  <a:pos x="100" y="3"/>
                </a:cxn>
                <a:cxn ang="0">
                  <a:pos x="118" y="8"/>
                </a:cxn>
                <a:cxn ang="0">
                  <a:pos x="131" y="3"/>
                </a:cxn>
                <a:cxn ang="0">
                  <a:pos x="137" y="3"/>
                </a:cxn>
                <a:cxn ang="0">
                  <a:pos x="154" y="15"/>
                </a:cxn>
                <a:cxn ang="0">
                  <a:pos x="173" y="18"/>
                </a:cxn>
                <a:cxn ang="0">
                  <a:pos x="182" y="15"/>
                </a:cxn>
                <a:cxn ang="0">
                  <a:pos x="191" y="8"/>
                </a:cxn>
                <a:cxn ang="0">
                  <a:pos x="191" y="3"/>
                </a:cxn>
                <a:cxn ang="0">
                  <a:pos x="191" y="0"/>
                </a:cxn>
                <a:cxn ang="0">
                  <a:pos x="191" y="0"/>
                </a:cxn>
                <a:cxn ang="0">
                  <a:pos x="218" y="3"/>
                </a:cxn>
                <a:cxn ang="0">
                  <a:pos x="228" y="8"/>
                </a:cxn>
                <a:cxn ang="0">
                  <a:pos x="223" y="8"/>
                </a:cxn>
              </a:cxnLst>
              <a:rect l="0" t="0" r="r" b="b"/>
              <a:pathLst>
                <a:path w="229" h="34">
                  <a:moveTo>
                    <a:pt x="0" y="33"/>
                  </a:moveTo>
                  <a:lnTo>
                    <a:pt x="13" y="27"/>
                  </a:lnTo>
                  <a:lnTo>
                    <a:pt x="47" y="27"/>
                  </a:lnTo>
                  <a:lnTo>
                    <a:pt x="73" y="3"/>
                  </a:lnTo>
                  <a:lnTo>
                    <a:pt x="91" y="3"/>
                  </a:lnTo>
                  <a:lnTo>
                    <a:pt x="100" y="3"/>
                  </a:lnTo>
                  <a:lnTo>
                    <a:pt x="118" y="8"/>
                  </a:lnTo>
                  <a:lnTo>
                    <a:pt x="131" y="3"/>
                  </a:lnTo>
                  <a:lnTo>
                    <a:pt x="137" y="3"/>
                  </a:lnTo>
                  <a:lnTo>
                    <a:pt x="154" y="15"/>
                  </a:lnTo>
                  <a:lnTo>
                    <a:pt x="173" y="18"/>
                  </a:lnTo>
                  <a:lnTo>
                    <a:pt x="182" y="15"/>
                  </a:lnTo>
                  <a:lnTo>
                    <a:pt x="191" y="8"/>
                  </a:lnTo>
                  <a:lnTo>
                    <a:pt x="191" y="3"/>
                  </a:lnTo>
                  <a:lnTo>
                    <a:pt x="191" y="0"/>
                  </a:lnTo>
                  <a:lnTo>
                    <a:pt x="191" y="0"/>
                  </a:lnTo>
                  <a:lnTo>
                    <a:pt x="218" y="3"/>
                  </a:lnTo>
                  <a:lnTo>
                    <a:pt x="228" y="8"/>
                  </a:lnTo>
                  <a:lnTo>
                    <a:pt x="223" y="8"/>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59" name="Freeform 187"/>
            <p:cNvSpPr>
              <a:spLocks/>
            </p:cNvSpPr>
            <p:nvPr/>
          </p:nvSpPr>
          <p:spPr bwMode="auto">
            <a:xfrm>
              <a:off x="1694" y="636"/>
              <a:ext cx="130" cy="69"/>
            </a:xfrm>
            <a:custGeom>
              <a:avLst/>
              <a:gdLst/>
              <a:ahLst/>
              <a:cxnLst>
                <a:cxn ang="0">
                  <a:pos x="0" y="8"/>
                </a:cxn>
                <a:cxn ang="0">
                  <a:pos x="0" y="8"/>
                </a:cxn>
                <a:cxn ang="0">
                  <a:pos x="18" y="8"/>
                </a:cxn>
                <a:cxn ang="0">
                  <a:pos x="50" y="0"/>
                </a:cxn>
                <a:cxn ang="0">
                  <a:pos x="68" y="16"/>
                </a:cxn>
                <a:cxn ang="0">
                  <a:pos x="78" y="19"/>
                </a:cxn>
                <a:cxn ang="0">
                  <a:pos x="91" y="28"/>
                </a:cxn>
                <a:cxn ang="0">
                  <a:pos x="91" y="47"/>
                </a:cxn>
                <a:cxn ang="0">
                  <a:pos x="100" y="51"/>
                </a:cxn>
                <a:cxn ang="0">
                  <a:pos x="100" y="54"/>
                </a:cxn>
                <a:cxn ang="0">
                  <a:pos x="112" y="66"/>
                </a:cxn>
                <a:cxn ang="0">
                  <a:pos x="112" y="66"/>
                </a:cxn>
                <a:cxn ang="0">
                  <a:pos x="122" y="70"/>
                </a:cxn>
              </a:cxnLst>
              <a:rect l="0" t="0" r="r" b="b"/>
              <a:pathLst>
                <a:path w="123" h="71">
                  <a:moveTo>
                    <a:pt x="0" y="8"/>
                  </a:moveTo>
                  <a:lnTo>
                    <a:pt x="0" y="8"/>
                  </a:lnTo>
                  <a:lnTo>
                    <a:pt x="18" y="8"/>
                  </a:lnTo>
                  <a:lnTo>
                    <a:pt x="50" y="0"/>
                  </a:lnTo>
                  <a:lnTo>
                    <a:pt x="68" y="16"/>
                  </a:lnTo>
                  <a:lnTo>
                    <a:pt x="78" y="19"/>
                  </a:lnTo>
                  <a:lnTo>
                    <a:pt x="91" y="28"/>
                  </a:lnTo>
                  <a:lnTo>
                    <a:pt x="91" y="47"/>
                  </a:lnTo>
                  <a:lnTo>
                    <a:pt x="100" y="51"/>
                  </a:lnTo>
                  <a:lnTo>
                    <a:pt x="100" y="54"/>
                  </a:lnTo>
                  <a:lnTo>
                    <a:pt x="112" y="66"/>
                  </a:lnTo>
                  <a:lnTo>
                    <a:pt x="112" y="66"/>
                  </a:lnTo>
                  <a:lnTo>
                    <a:pt x="122" y="70"/>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60" name="Freeform 188"/>
            <p:cNvSpPr>
              <a:spLocks/>
            </p:cNvSpPr>
            <p:nvPr/>
          </p:nvSpPr>
          <p:spPr bwMode="auto">
            <a:xfrm>
              <a:off x="1995" y="751"/>
              <a:ext cx="149" cy="35"/>
            </a:xfrm>
            <a:custGeom>
              <a:avLst/>
              <a:gdLst/>
              <a:ahLst/>
              <a:cxnLst>
                <a:cxn ang="0">
                  <a:pos x="0" y="11"/>
                </a:cxn>
                <a:cxn ang="0">
                  <a:pos x="14" y="9"/>
                </a:cxn>
                <a:cxn ang="0">
                  <a:pos x="31" y="0"/>
                </a:cxn>
                <a:cxn ang="0">
                  <a:pos x="40" y="9"/>
                </a:cxn>
                <a:cxn ang="0">
                  <a:pos x="68" y="23"/>
                </a:cxn>
                <a:cxn ang="0">
                  <a:pos x="109" y="23"/>
                </a:cxn>
                <a:cxn ang="0">
                  <a:pos x="126" y="27"/>
                </a:cxn>
                <a:cxn ang="0">
                  <a:pos x="140" y="35"/>
                </a:cxn>
                <a:cxn ang="0">
                  <a:pos x="140" y="35"/>
                </a:cxn>
              </a:cxnLst>
              <a:rect l="0" t="0" r="r" b="b"/>
              <a:pathLst>
                <a:path w="141" h="36">
                  <a:moveTo>
                    <a:pt x="0" y="11"/>
                  </a:moveTo>
                  <a:lnTo>
                    <a:pt x="14" y="9"/>
                  </a:lnTo>
                  <a:lnTo>
                    <a:pt x="31" y="0"/>
                  </a:lnTo>
                  <a:lnTo>
                    <a:pt x="40" y="9"/>
                  </a:lnTo>
                  <a:lnTo>
                    <a:pt x="68" y="23"/>
                  </a:lnTo>
                  <a:lnTo>
                    <a:pt x="109" y="23"/>
                  </a:lnTo>
                  <a:lnTo>
                    <a:pt x="126" y="27"/>
                  </a:lnTo>
                  <a:lnTo>
                    <a:pt x="140" y="35"/>
                  </a:lnTo>
                  <a:lnTo>
                    <a:pt x="140" y="35"/>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61" name="Freeform 189"/>
            <p:cNvSpPr>
              <a:spLocks/>
            </p:cNvSpPr>
            <p:nvPr/>
          </p:nvSpPr>
          <p:spPr bwMode="auto">
            <a:xfrm>
              <a:off x="2340" y="830"/>
              <a:ext cx="62" cy="86"/>
            </a:xfrm>
            <a:custGeom>
              <a:avLst/>
              <a:gdLst/>
              <a:ahLst/>
              <a:cxnLst>
                <a:cxn ang="0">
                  <a:pos x="0" y="0"/>
                </a:cxn>
                <a:cxn ang="0">
                  <a:pos x="13" y="19"/>
                </a:cxn>
                <a:cxn ang="0">
                  <a:pos x="22" y="27"/>
                </a:cxn>
                <a:cxn ang="0">
                  <a:pos x="58" y="50"/>
                </a:cxn>
                <a:cxn ang="0">
                  <a:pos x="58" y="85"/>
                </a:cxn>
                <a:cxn ang="0">
                  <a:pos x="58" y="88"/>
                </a:cxn>
              </a:cxnLst>
              <a:rect l="0" t="0" r="r" b="b"/>
              <a:pathLst>
                <a:path w="59" h="89">
                  <a:moveTo>
                    <a:pt x="0" y="0"/>
                  </a:moveTo>
                  <a:lnTo>
                    <a:pt x="13" y="19"/>
                  </a:lnTo>
                  <a:lnTo>
                    <a:pt x="22" y="27"/>
                  </a:lnTo>
                  <a:lnTo>
                    <a:pt x="58" y="50"/>
                  </a:lnTo>
                  <a:lnTo>
                    <a:pt x="58" y="85"/>
                  </a:lnTo>
                  <a:lnTo>
                    <a:pt x="58" y="88"/>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262" name="Freeform 190" descr="50%"/>
            <p:cNvSpPr>
              <a:spLocks/>
            </p:cNvSpPr>
            <p:nvPr/>
          </p:nvSpPr>
          <p:spPr bwMode="auto">
            <a:xfrm>
              <a:off x="2023" y="768"/>
              <a:ext cx="16" cy="18"/>
            </a:xfrm>
            <a:custGeom>
              <a:avLst/>
              <a:gdLst/>
              <a:ahLst/>
              <a:cxnLst>
                <a:cxn ang="0">
                  <a:pos x="0" y="6"/>
                </a:cxn>
                <a:cxn ang="0">
                  <a:pos x="14" y="0"/>
                </a:cxn>
                <a:cxn ang="0">
                  <a:pos x="0" y="6"/>
                </a:cxn>
                <a:cxn ang="0">
                  <a:pos x="0" y="18"/>
                </a:cxn>
                <a:cxn ang="0">
                  <a:pos x="0" y="6"/>
                </a:cxn>
                <a:cxn ang="0">
                  <a:pos x="0" y="6"/>
                </a:cxn>
              </a:cxnLst>
              <a:rect l="0" t="0" r="r" b="b"/>
              <a:pathLst>
                <a:path w="15" h="19">
                  <a:moveTo>
                    <a:pt x="0" y="6"/>
                  </a:moveTo>
                  <a:lnTo>
                    <a:pt x="14" y="0"/>
                  </a:lnTo>
                  <a:lnTo>
                    <a:pt x="0" y="6"/>
                  </a:lnTo>
                  <a:lnTo>
                    <a:pt x="0" y="18"/>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3" name="Freeform 191" descr="50%"/>
            <p:cNvSpPr>
              <a:spLocks/>
            </p:cNvSpPr>
            <p:nvPr/>
          </p:nvSpPr>
          <p:spPr bwMode="auto">
            <a:xfrm>
              <a:off x="2047" y="774"/>
              <a:ext cx="21" cy="12"/>
            </a:xfrm>
            <a:custGeom>
              <a:avLst/>
              <a:gdLst/>
              <a:ahLst/>
              <a:cxnLst>
                <a:cxn ang="0">
                  <a:pos x="0" y="8"/>
                </a:cxn>
                <a:cxn ang="0">
                  <a:pos x="19" y="12"/>
                </a:cxn>
                <a:cxn ang="0">
                  <a:pos x="19" y="4"/>
                </a:cxn>
                <a:cxn ang="0">
                  <a:pos x="5" y="0"/>
                </a:cxn>
                <a:cxn ang="0">
                  <a:pos x="14" y="8"/>
                </a:cxn>
                <a:cxn ang="0">
                  <a:pos x="0" y="8"/>
                </a:cxn>
                <a:cxn ang="0">
                  <a:pos x="0" y="8"/>
                </a:cxn>
              </a:cxnLst>
              <a:rect l="0" t="0" r="r" b="b"/>
              <a:pathLst>
                <a:path w="20" h="13">
                  <a:moveTo>
                    <a:pt x="0" y="8"/>
                  </a:moveTo>
                  <a:lnTo>
                    <a:pt x="19" y="12"/>
                  </a:lnTo>
                  <a:lnTo>
                    <a:pt x="19" y="4"/>
                  </a:lnTo>
                  <a:lnTo>
                    <a:pt x="5" y="0"/>
                  </a:lnTo>
                  <a:lnTo>
                    <a:pt x="14"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4" name="Freeform 192" descr="50%"/>
            <p:cNvSpPr>
              <a:spLocks/>
            </p:cNvSpPr>
            <p:nvPr/>
          </p:nvSpPr>
          <p:spPr bwMode="auto">
            <a:xfrm>
              <a:off x="1737" y="666"/>
              <a:ext cx="20" cy="17"/>
            </a:xfrm>
            <a:custGeom>
              <a:avLst/>
              <a:gdLst/>
              <a:ahLst/>
              <a:cxnLst>
                <a:cxn ang="0">
                  <a:pos x="0" y="8"/>
                </a:cxn>
                <a:cxn ang="0">
                  <a:pos x="13" y="16"/>
                </a:cxn>
                <a:cxn ang="0">
                  <a:pos x="18" y="0"/>
                </a:cxn>
                <a:cxn ang="0">
                  <a:pos x="9" y="0"/>
                </a:cxn>
                <a:cxn ang="0">
                  <a:pos x="0" y="8"/>
                </a:cxn>
                <a:cxn ang="0">
                  <a:pos x="0" y="8"/>
                </a:cxn>
              </a:cxnLst>
              <a:rect l="0" t="0" r="r" b="b"/>
              <a:pathLst>
                <a:path w="19" h="17">
                  <a:moveTo>
                    <a:pt x="0" y="8"/>
                  </a:moveTo>
                  <a:lnTo>
                    <a:pt x="13" y="16"/>
                  </a:lnTo>
                  <a:lnTo>
                    <a:pt x="18" y="0"/>
                  </a:lnTo>
                  <a:lnTo>
                    <a:pt x="9"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5" name="Freeform 193" descr="50%"/>
            <p:cNvSpPr>
              <a:spLocks/>
            </p:cNvSpPr>
            <p:nvPr/>
          </p:nvSpPr>
          <p:spPr bwMode="auto">
            <a:xfrm>
              <a:off x="1458" y="778"/>
              <a:ext cx="25" cy="11"/>
            </a:xfrm>
            <a:custGeom>
              <a:avLst/>
              <a:gdLst/>
              <a:ahLst/>
              <a:cxnLst>
                <a:cxn ang="0">
                  <a:pos x="0" y="7"/>
                </a:cxn>
                <a:cxn ang="0">
                  <a:pos x="23" y="11"/>
                </a:cxn>
                <a:cxn ang="0">
                  <a:pos x="23" y="3"/>
                </a:cxn>
                <a:cxn ang="0">
                  <a:pos x="13" y="0"/>
                </a:cxn>
                <a:cxn ang="0">
                  <a:pos x="13" y="0"/>
                </a:cxn>
                <a:cxn ang="0">
                  <a:pos x="0" y="7"/>
                </a:cxn>
                <a:cxn ang="0">
                  <a:pos x="0" y="7"/>
                </a:cxn>
              </a:cxnLst>
              <a:rect l="0" t="0" r="r" b="b"/>
              <a:pathLst>
                <a:path w="24" h="12">
                  <a:moveTo>
                    <a:pt x="0" y="7"/>
                  </a:moveTo>
                  <a:lnTo>
                    <a:pt x="23" y="11"/>
                  </a:lnTo>
                  <a:lnTo>
                    <a:pt x="23" y="3"/>
                  </a:lnTo>
                  <a:lnTo>
                    <a:pt x="13" y="0"/>
                  </a:lnTo>
                  <a:lnTo>
                    <a:pt x="13" y="0"/>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6" name="Freeform 194" descr="50%"/>
            <p:cNvSpPr>
              <a:spLocks/>
            </p:cNvSpPr>
            <p:nvPr/>
          </p:nvSpPr>
          <p:spPr bwMode="auto">
            <a:xfrm>
              <a:off x="1405" y="790"/>
              <a:ext cx="19" cy="19"/>
            </a:xfrm>
            <a:custGeom>
              <a:avLst/>
              <a:gdLst/>
              <a:ahLst/>
              <a:cxnLst>
                <a:cxn ang="0">
                  <a:pos x="3" y="0"/>
                </a:cxn>
                <a:cxn ang="0">
                  <a:pos x="3" y="3"/>
                </a:cxn>
                <a:cxn ang="0">
                  <a:pos x="0" y="12"/>
                </a:cxn>
                <a:cxn ang="0">
                  <a:pos x="17" y="18"/>
                </a:cxn>
                <a:cxn ang="0">
                  <a:pos x="17" y="3"/>
                </a:cxn>
                <a:cxn ang="0">
                  <a:pos x="17" y="3"/>
                </a:cxn>
                <a:cxn ang="0">
                  <a:pos x="3" y="0"/>
                </a:cxn>
                <a:cxn ang="0">
                  <a:pos x="3" y="0"/>
                </a:cxn>
              </a:cxnLst>
              <a:rect l="0" t="0" r="r" b="b"/>
              <a:pathLst>
                <a:path w="18" h="19">
                  <a:moveTo>
                    <a:pt x="3" y="0"/>
                  </a:moveTo>
                  <a:lnTo>
                    <a:pt x="3" y="3"/>
                  </a:lnTo>
                  <a:lnTo>
                    <a:pt x="0" y="12"/>
                  </a:lnTo>
                  <a:lnTo>
                    <a:pt x="17" y="18"/>
                  </a:lnTo>
                  <a:lnTo>
                    <a:pt x="17" y="3"/>
                  </a:lnTo>
                  <a:lnTo>
                    <a:pt x="17" y="3"/>
                  </a:lnTo>
                  <a:lnTo>
                    <a:pt x="3" y="0"/>
                  </a:lnTo>
                  <a:lnTo>
                    <a:pt x="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67" name="Line 195"/>
            <p:cNvSpPr>
              <a:spLocks noChangeShapeType="1"/>
            </p:cNvSpPr>
            <p:nvPr/>
          </p:nvSpPr>
          <p:spPr bwMode="auto">
            <a:xfrm flipH="1">
              <a:off x="819" y="670"/>
              <a:ext cx="5" cy="0"/>
            </a:xfrm>
            <a:prstGeom prst="line">
              <a:avLst/>
            </a:prstGeom>
            <a:noFill/>
            <a:ln w="9128">
              <a:solidFill>
                <a:srgbClr val="4F4F4F"/>
              </a:solidFill>
              <a:round/>
              <a:headEnd/>
              <a:tailEnd/>
            </a:ln>
            <a:effectLst/>
          </p:spPr>
          <p:txBody>
            <a:bodyPr lIns="0" tIns="0" rIns="0" bIns="0" anchor="b"/>
            <a:lstStyle/>
            <a:p>
              <a:endParaRPr lang="es-CL"/>
            </a:p>
          </p:txBody>
        </p:sp>
        <p:sp>
          <p:nvSpPr>
            <p:cNvPr id="1155268" name="Line 196"/>
            <p:cNvSpPr>
              <a:spLocks noChangeShapeType="1"/>
            </p:cNvSpPr>
            <p:nvPr/>
          </p:nvSpPr>
          <p:spPr bwMode="auto">
            <a:xfrm flipH="1">
              <a:off x="810" y="670"/>
              <a:ext cx="4" cy="0"/>
            </a:xfrm>
            <a:prstGeom prst="line">
              <a:avLst/>
            </a:prstGeom>
            <a:noFill/>
            <a:ln w="9128">
              <a:solidFill>
                <a:srgbClr val="4F4F4F"/>
              </a:solidFill>
              <a:round/>
              <a:headEnd/>
              <a:tailEnd/>
            </a:ln>
            <a:effectLst/>
          </p:spPr>
          <p:txBody>
            <a:bodyPr lIns="0" tIns="0" rIns="0" bIns="0" anchor="b"/>
            <a:lstStyle/>
            <a:p>
              <a:endParaRPr lang="es-CL"/>
            </a:p>
          </p:txBody>
        </p:sp>
        <p:sp>
          <p:nvSpPr>
            <p:cNvPr id="1155269" name="Line 197"/>
            <p:cNvSpPr>
              <a:spLocks noChangeShapeType="1"/>
            </p:cNvSpPr>
            <p:nvPr/>
          </p:nvSpPr>
          <p:spPr bwMode="auto">
            <a:xfrm flipV="1">
              <a:off x="1108" y="641"/>
              <a:ext cx="23" cy="5"/>
            </a:xfrm>
            <a:prstGeom prst="line">
              <a:avLst/>
            </a:prstGeom>
            <a:noFill/>
            <a:ln w="9128">
              <a:solidFill>
                <a:srgbClr val="4F4F4F"/>
              </a:solidFill>
              <a:round/>
              <a:headEnd/>
              <a:tailEnd/>
            </a:ln>
            <a:effectLst/>
          </p:spPr>
          <p:txBody>
            <a:bodyPr lIns="0" tIns="0" rIns="0" bIns="0" anchor="b"/>
            <a:lstStyle/>
            <a:p>
              <a:endParaRPr lang="es-CL"/>
            </a:p>
          </p:txBody>
        </p:sp>
        <p:sp>
          <p:nvSpPr>
            <p:cNvPr id="1155270" name="Line 198"/>
            <p:cNvSpPr>
              <a:spLocks noChangeShapeType="1"/>
            </p:cNvSpPr>
            <p:nvPr/>
          </p:nvSpPr>
          <p:spPr bwMode="auto">
            <a:xfrm>
              <a:off x="1182" y="652"/>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271" name="Line 199"/>
            <p:cNvSpPr>
              <a:spLocks noChangeShapeType="1"/>
            </p:cNvSpPr>
            <p:nvPr/>
          </p:nvSpPr>
          <p:spPr bwMode="auto">
            <a:xfrm>
              <a:off x="1153" y="635"/>
              <a:ext cx="0" cy="6"/>
            </a:xfrm>
            <a:prstGeom prst="line">
              <a:avLst/>
            </a:prstGeom>
            <a:noFill/>
            <a:ln w="9128">
              <a:solidFill>
                <a:srgbClr val="4F4F4F"/>
              </a:solidFill>
              <a:round/>
              <a:headEnd/>
              <a:tailEnd/>
            </a:ln>
            <a:effectLst/>
          </p:spPr>
          <p:txBody>
            <a:bodyPr lIns="0" tIns="0" rIns="0" bIns="0" anchor="b"/>
            <a:lstStyle/>
            <a:p>
              <a:endParaRPr lang="es-CL"/>
            </a:p>
          </p:txBody>
        </p:sp>
        <p:sp>
          <p:nvSpPr>
            <p:cNvPr id="1155272" name="Line 200"/>
            <p:cNvSpPr>
              <a:spLocks noChangeShapeType="1"/>
            </p:cNvSpPr>
            <p:nvPr/>
          </p:nvSpPr>
          <p:spPr bwMode="auto">
            <a:xfrm>
              <a:off x="1146" y="656"/>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273" name="Freeform 201" descr="50%"/>
            <p:cNvSpPr>
              <a:spLocks/>
            </p:cNvSpPr>
            <p:nvPr/>
          </p:nvSpPr>
          <p:spPr bwMode="auto">
            <a:xfrm>
              <a:off x="666" y="819"/>
              <a:ext cx="132" cy="79"/>
            </a:xfrm>
            <a:custGeom>
              <a:avLst/>
              <a:gdLst/>
              <a:ahLst/>
              <a:cxnLst>
                <a:cxn ang="0">
                  <a:pos x="56" y="4"/>
                </a:cxn>
                <a:cxn ang="0">
                  <a:pos x="0" y="23"/>
                </a:cxn>
                <a:cxn ang="0">
                  <a:pos x="36" y="64"/>
                </a:cxn>
                <a:cxn ang="0">
                  <a:pos x="47" y="73"/>
                </a:cxn>
                <a:cxn ang="0">
                  <a:pos x="70" y="80"/>
                </a:cxn>
                <a:cxn ang="0">
                  <a:pos x="95" y="76"/>
                </a:cxn>
                <a:cxn ang="0">
                  <a:pos x="95" y="57"/>
                </a:cxn>
                <a:cxn ang="0">
                  <a:pos x="124" y="23"/>
                </a:cxn>
                <a:cxn ang="0">
                  <a:pos x="105" y="11"/>
                </a:cxn>
                <a:cxn ang="0">
                  <a:pos x="70" y="11"/>
                </a:cxn>
                <a:cxn ang="0">
                  <a:pos x="64" y="0"/>
                </a:cxn>
                <a:cxn ang="0">
                  <a:pos x="47" y="7"/>
                </a:cxn>
                <a:cxn ang="0">
                  <a:pos x="56" y="4"/>
                </a:cxn>
                <a:cxn ang="0">
                  <a:pos x="56" y="4"/>
                </a:cxn>
              </a:cxnLst>
              <a:rect l="0" t="0" r="r" b="b"/>
              <a:pathLst>
                <a:path w="125" h="81">
                  <a:moveTo>
                    <a:pt x="56" y="4"/>
                  </a:moveTo>
                  <a:lnTo>
                    <a:pt x="0" y="23"/>
                  </a:lnTo>
                  <a:lnTo>
                    <a:pt x="36" y="64"/>
                  </a:lnTo>
                  <a:lnTo>
                    <a:pt x="47" y="73"/>
                  </a:lnTo>
                  <a:lnTo>
                    <a:pt x="70" y="80"/>
                  </a:lnTo>
                  <a:lnTo>
                    <a:pt x="95" y="76"/>
                  </a:lnTo>
                  <a:lnTo>
                    <a:pt x="95" y="57"/>
                  </a:lnTo>
                  <a:lnTo>
                    <a:pt x="124" y="23"/>
                  </a:lnTo>
                  <a:lnTo>
                    <a:pt x="105" y="11"/>
                  </a:lnTo>
                  <a:lnTo>
                    <a:pt x="70" y="11"/>
                  </a:lnTo>
                  <a:lnTo>
                    <a:pt x="64" y="0"/>
                  </a:lnTo>
                  <a:lnTo>
                    <a:pt x="47" y="7"/>
                  </a:lnTo>
                  <a:lnTo>
                    <a:pt x="56" y="4"/>
                  </a:lnTo>
                  <a:lnTo>
                    <a:pt x="56"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4" name="Freeform 202" descr="50%"/>
            <p:cNvSpPr>
              <a:spLocks/>
            </p:cNvSpPr>
            <p:nvPr/>
          </p:nvSpPr>
          <p:spPr bwMode="auto">
            <a:xfrm>
              <a:off x="508" y="807"/>
              <a:ext cx="131" cy="79"/>
            </a:xfrm>
            <a:custGeom>
              <a:avLst/>
              <a:gdLst/>
              <a:ahLst/>
              <a:cxnLst>
                <a:cxn ang="0">
                  <a:pos x="55" y="5"/>
                </a:cxn>
                <a:cxn ang="0">
                  <a:pos x="0" y="23"/>
                </a:cxn>
                <a:cxn ang="0">
                  <a:pos x="36" y="65"/>
                </a:cxn>
                <a:cxn ang="0">
                  <a:pos x="46" y="72"/>
                </a:cxn>
                <a:cxn ang="0">
                  <a:pos x="69" y="81"/>
                </a:cxn>
                <a:cxn ang="0">
                  <a:pos x="96" y="76"/>
                </a:cxn>
                <a:cxn ang="0">
                  <a:pos x="96" y="58"/>
                </a:cxn>
                <a:cxn ang="0">
                  <a:pos x="123" y="23"/>
                </a:cxn>
                <a:cxn ang="0">
                  <a:pos x="104" y="11"/>
                </a:cxn>
                <a:cxn ang="0">
                  <a:pos x="69" y="11"/>
                </a:cxn>
                <a:cxn ang="0">
                  <a:pos x="63" y="0"/>
                </a:cxn>
                <a:cxn ang="0">
                  <a:pos x="46" y="7"/>
                </a:cxn>
                <a:cxn ang="0">
                  <a:pos x="55" y="5"/>
                </a:cxn>
                <a:cxn ang="0">
                  <a:pos x="55" y="5"/>
                </a:cxn>
              </a:cxnLst>
              <a:rect l="0" t="0" r="r" b="b"/>
              <a:pathLst>
                <a:path w="124" h="82">
                  <a:moveTo>
                    <a:pt x="55" y="5"/>
                  </a:moveTo>
                  <a:lnTo>
                    <a:pt x="0" y="23"/>
                  </a:lnTo>
                  <a:lnTo>
                    <a:pt x="36" y="65"/>
                  </a:lnTo>
                  <a:lnTo>
                    <a:pt x="46" y="72"/>
                  </a:lnTo>
                  <a:lnTo>
                    <a:pt x="69" y="81"/>
                  </a:lnTo>
                  <a:lnTo>
                    <a:pt x="96" y="76"/>
                  </a:lnTo>
                  <a:lnTo>
                    <a:pt x="96" y="58"/>
                  </a:lnTo>
                  <a:lnTo>
                    <a:pt x="123" y="23"/>
                  </a:lnTo>
                  <a:lnTo>
                    <a:pt x="104" y="11"/>
                  </a:lnTo>
                  <a:lnTo>
                    <a:pt x="69" y="11"/>
                  </a:lnTo>
                  <a:lnTo>
                    <a:pt x="63" y="0"/>
                  </a:lnTo>
                  <a:lnTo>
                    <a:pt x="46" y="7"/>
                  </a:lnTo>
                  <a:lnTo>
                    <a:pt x="55" y="5"/>
                  </a:lnTo>
                  <a:lnTo>
                    <a:pt x="5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5" name="Freeform 203" descr="50%"/>
            <p:cNvSpPr>
              <a:spLocks/>
            </p:cNvSpPr>
            <p:nvPr/>
          </p:nvSpPr>
          <p:spPr bwMode="auto">
            <a:xfrm>
              <a:off x="1666" y="660"/>
              <a:ext cx="39" cy="38"/>
            </a:xfrm>
            <a:custGeom>
              <a:avLst/>
              <a:gdLst/>
              <a:ahLst/>
              <a:cxnLst>
                <a:cxn ang="0">
                  <a:pos x="23" y="0"/>
                </a:cxn>
                <a:cxn ang="0">
                  <a:pos x="0" y="7"/>
                </a:cxn>
                <a:cxn ang="0">
                  <a:pos x="5" y="12"/>
                </a:cxn>
                <a:cxn ang="0">
                  <a:pos x="23" y="27"/>
                </a:cxn>
                <a:cxn ang="0">
                  <a:pos x="36" y="38"/>
                </a:cxn>
                <a:cxn ang="0">
                  <a:pos x="36" y="31"/>
                </a:cxn>
                <a:cxn ang="0">
                  <a:pos x="36" y="15"/>
                </a:cxn>
                <a:cxn ang="0">
                  <a:pos x="28" y="7"/>
                </a:cxn>
                <a:cxn ang="0">
                  <a:pos x="14" y="0"/>
                </a:cxn>
                <a:cxn ang="0">
                  <a:pos x="23" y="0"/>
                </a:cxn>
                <a:cxn ang="0">
                  <a:pos x="23" y="0"/>
                </a:cxn>
              </a:cxnLst>
              <a:rect l="0" t="0" r="r" b="b"/>
              <a:pathLst>
                <a:path w="37" h="39">
                  <a:moveTo>
                    <a:pt x="23" y="0"/>
                  </a:moveTo>
                  <a:lnTo>
                    <a:pt x="0" y="7"/>
                  </a:lnTo>
                  <a:lnTo>
                    <a:pt x="5" y="12"/>
                  </a:lnTo>
                  <a:lnTo>
                    <a:pt x="23" y="27"/>
                  </a:lnTo>
                  <a:lnTo>
                    <a:pt x="36" y="38"/>
                  </a:lnTo>
                  <a:lnTo>
                    <a:pt x="36" y="31"/>
                  </a:lnTo>
                  <a:lnTo>
                    <a:pt x="36" y="15"/>
                  </a:lnTo>
                  <a:lnTo>
                    <a:pt x="28" y="7"/>
                  </a:lnTo>
                  <a:lnTo>
                    <a:pt x="14" y="0"/>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6" name="Freeform 204" descr="50%"/>
            <p:cNvSpPr>
              <a:spLocks/>
            </p:cNvSpPr>
            <p:nvPr/>
          </p:nvSpPr>
          <p:spPr bwMode="auto">
            <a:xfrm>
              <a:off x="1713" y="871"/>
              <a:ext cx="101" cy="42"/>
            </a:xfrm>
            <a:custGeom>
              <a:avLst/>
              <a:gdLst/>
              <a:ahLst/>
              <a:cxnLst>
                <a:cxn ang="0">
                  <a:pos x="0" y="3"/>
                </a:cxn>
                <a:cxn ang="0">
                  <a:pos x="6" y="7"/>
                </a:cxn>
                <a:cxn ang="0">
                  <a:pos x="28" y="30"/>
                </a:cxn>
                <a:cxn ang="0">
                  <a:pos x="50" y="42"/>
                </a:cxn>
                <a:cxn ang="0">
                  <a:pos x="87" y="38"/>
                </a:cxn>
                <a:cxn ang="0">
                  <a:pos x="95" y="26"/>
                </a:cxn>
                <a:cxn ang="0">
                  <a:pos x="77" y="19"/>
                </a:cxn>
                <a:cxn ang="0">
                  <a:pos x="68" y="3"/>
                </a:cxn>
                <a:cxn ang="0">
                  <a:pos x="55" y="0"/>
                </a:cxn>
                <a:cxn ang="0">
                  <a:pos x="23" y="3"/>
                </a:cxn>
                <a:cxn ang="0">
                  <a:pos x="23" y="3"/>
                </a:cxn>
                <a:cxn ang="0">
                  <a:pos x="0" y="10"/>
                </a:cxn>
                <a:cxn ang="0">
                  <a:pos x="0" y="14"/>
                </a:cxn>
                <a:cxn ang="0">
                  <a:pos x="0" y="3"/>
                </a:cxn>
                <a:cxn ang="0">
                  <a:pos x="0" y="3"/>
                </a:cxn>
              </a:cxnLst>
              <a:rect l="0" t="0" r="r" b="b"/>
              <a:pathLst>
                <a:path w="96" h="43">
                  <a:moveTo>
                    <a:pt x="0" y="3"/>
                  </a:moveTo>
                  <a:lnTo>
                    <a:pt x="6" y="7"/>
                  </a:lnTo>
                  <a:lnTo>
                    <a:pt x="28" y="30"/>
                  </a:lnTo>
                  <a:lnTo>
                    <a:pt x="50" y="42"/>
                  </a:lnTo>
                  <a:lnTo>
                    <a:pt x="87" y="38"/>
                  </a:lnTo>
                  <a:lnTo>
                    <a:pt x="95" y="26"/>
                  </a:lnTo>
                  <a:lnTo>
                    <a:pt x="77" y="19"/>
                  </a:lnTo>
                  <a:lnTo>
                    <a:pt x="68" y="3"/>
                  </a:lnTo>
                  <a:lnTo>
                    <a:pt x="55" y="0"/>
                  </a:lnTo>
                  <a:lnTo>
                    <a:pt x="23" y="3"/>
                  </a:lnTo>
                  <a:lnTo>
                    <a:pt x="23" y="3"/>
                  </a:lnTo>
                  <a:lnTo>
                    <a:pt x="0" y="10"/>
                  </a:lnTo>
                  <a:lnTo>
                    <a:pt x="0" y="14"/>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7" name="Freeform 205" descr="50%"/>
            <p:cNvSpPr>
              <a:spLocks/>
            </p:cNvSpPr>
            <p:nvPr/>
          </p:nvSpPr>
          <p:spPr bwMode="auto">
            <a:xfrm>
              <a:off x="1756" y="796"/>
              <a:ext cx="58" cy="39"/>
            </a:xfrm>
            <a:custGeom>
              <a:avLst/>
              <a:gdLst/>
              <a:ahLst/>
              <a:cxnLst>
                <a:cxn ang="0">
                  <a:pos x="23" y="0"/>
                </a:cxn>
                <a:cxn ang="0">
                  <a:pos x="0" y="16"/>
                </a:cxn>
                <a:cxn ang="0">
                  <a:pos x="36" y="39"/>
                </a:cxn>
                <a:cxn ang="0">
                  <a:pos x="54" y="39"/>
                </a:cxn>
                <a:cxn ang="0">
                  <a:pos x="54" y="23"/>
                </a:cxn>
                <a:cxn ang="0">
                  <a:pos x="41" y="13"/>
                </a:cxn>
                <a:cxn ang="0">
                  <a:pos x="27" y="4"/>
                </a:cxn>
                <a:cxn ang="0">
                  <a:pos x="19" y="4"/>
                </a:cxn>
                <a:cxn ang="0">
                  <a:pos x="23" y="0"/>
                </a:cxn>
                <a:cxn ang="0">
                  <a:pos x="23" y="0"/>
                </a:cxn>
              </a:cxnLst>
              <a:rect l="0" t="0" r="r" b="b"/>
              <a:pathLst>
                <a:path w="55" h="40">
                  <a:moveTo>
                    <a:pt x="23" y="0"/>
                  </a:moveTo>
                  <a:lnTo>
                    <a:pt x="0" y="16"/>
                  </a:lnTo>
                  <a:lnTo>
                    <a:pt x="36" y="39"/>
                  </a:lnTo>
                  <a:lnTo>
                    <a:pt x="54" y="39"/>
                  </a:lnTo>
                  <a:lnTo>
                    <a:pt x="54" y="23"/>
                  </a:lnTo>
                  <a:lnTo>
                    <a:pt x="41" y="13"/>
                  </a:lnTo>
                  <a:lnTo>
                    <a:pt x="27" y="4"/>
                  </a:lnTo>
                  <a:lnTo>
                    <a:pt x="19" y="4"/>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8" name="Freeform 206" descr="50%"/>
            <p:cNvSpPr>
              <a:spLocks/>
            </p:cNvSpPr>
            <p:nvPr/>
          </p:nvSpPr>
          <p:spPr bwMode="auto">
            <a:xfrm>
              <a:off x="1647" y="804"/>
              <a:ext cx="82" cy="41"/>
            </a:xfrm>
            <a:custGeom>
              <a:avLst/>
              <a:gdLst/>
              <a:ahLst/>
              <a:cxnLst>
                <a:cxn ang="0">
                  <a:pos x="69" y="5"/>
                </a:cxn>
                <a:cxn ang="0">
                  <a:pos x="37" y="0"/>
                </a:cxn>
                <a:cxn ang="0">
                  <a:pos x="6" y="13"/>
                </a:cxn>
                <a:cxn ang="0">
                  <a:pos x="6" y="20"/>
                </a:cxn>
                <a:cxn ang="0">
                  <a:pos x="0" y="34"/>
                </a:cxn>
                <a:cxn ang="0">
                  <a:pos x="6" y="42"/>
                </a:cxn>
                <a:cxn ang="0">
                  <a:pos x="32" y="42"/>
                </a:cxn>
                <a:cxn ang="0">
                  <a:pos x="54" y="23"/>
                </a:cxn>
                <a:cxn ang="0">
                  <a:pos x="69" y="13"/>
                </a:cxn>
                <a:cxn ang="0">
                  <a:pos x="77" y="5"/>
                </a:cxn>
                <a:cxn ang="0">
                  <a:pos x="74" y="0"/>
                </a:cxn>
                <a:cxn ang="0">
                  <a:pos x="69" y="5"/>
                </a:cxn>
                <a:cxn ang="0">
                  <a:pos x="69" y="5"/>
                </a:cxn>
              </a:cxnLst>
              <a:rect l="0" t="0" r="r" b="b"/>
              <a:pathLst>
                <a:path w="78" h="43">
                  <a:moveTo>
                    <a:pt x="69" y="5"/>
                  </a:moveTo>
                  <a:lnTo>
                    <a:pt x="37" y="0"/>
                  </a:lnTo>
                  <a:lnTo>
                    <a:pt x="6" y="13"/>
                  </a:lnTo>
                  <a:lnTo>
                    <a:pt x="6" y="20"/>
                  </a:lnTo>
                  <a:lnTo>
                    <a:pt x="0" y="34"/>
                  </a:lnTo>
                  <a:lnTo>
                    <a:pt x="6" y="42"/>
                  </a:lnTo>
                  <a:lnTo>
                    <a:pt x="32" y="42"/>
                  </a:lnTo>
                  <a:lnTo>
                    <a:pt x="54" y="23"/>
                  </a:lnTo>
                  <a:lnTo>
                    <a:pt x="69" y="13"/>
                  </a:lnTo>
                  <a:lnTo>
                    <a:pt x="77" y="5"/>
                  </a:lnTo>
                  <a:lnTo>
                    <a:pt x="74" y="0"/>
                  </a:lnTo>
                  <a:lnTo>
                    <a:pt x="69" y="5"/>
                  </a:lnTo>
                  <a:lnTo>
                    <a:pt x="69"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79" name="Freeform 207" descr="50%"/>
            <p:cNvSpPr>
              <a:spLocks/>
            </p:cNvSpPr>
            <p:nvPr/>
          </p:nvSpPr>
          <p:spPr bwMode="auto">
            <a:xfrm>
              <a:off x="1703" y="816"/>
              <a:ext cx="92" cy="53"/>
            </a:xfrm>
            <a:custGeom>
              <a:avLst/>
              <a:gdLst/>
              <a:ahLst/>
              <a:cxnLst>
                <a:cxn ang="0">
                  <a:pos x="59" y="7"/>
                </a:cxn>
                <a:cxn ang="0">
                  <a:pos x="27" y="0"/>
                </a:cxn>
                <a:cxn ang="0">
                  <a:pos x="0" y="10"/>
                </a:cxn>
                <a:cxn ang="0">
                  <a:pos x="6" y="21"/>
                </a:cxn>
                <a:cxn ang="0">
                  <a:pos x="15" y="33"/>
                </a:cxn>
                <a:cxn ang="0">
                  <a:pos x="27" y="42"/>
                </a:cxn>
                <a:cxn ang="0">
                  <a:pos x="64" y="49"/>
                </a:cxn>
                <a:cxn ang="0">
                  <a:pos x="86" y="53"/>
                </a:cxn>
                <a:cxn ang="0">
                  <a:pos x="82" y="38"/>
                </a:cxn>
                <a:cxn ang="0">
                  <a:pos x="69" y="21"/>
                </a:cxn>
                <a:cxn ang="0">
                  <a:pos x="64" y="10"/>
                </a:cxn>
                <a:cxn ang="0">
                  <a:pos x="59" y="7"/>
                </a:cxn>
                <a:cxn ang="0">
                  <a:pos x="59" y="7"/>
                </a:cxn>
              </a:cxnLst>
              <a:rect l="0" t="0" r="r" b="b"/>
              <a:pathLst>
                <a:path w="87" h="54">
                  <a:moveTo>
                    <a:pt x="59" y="7"/>
                  </a:moveTo>
                  <a:lnTo>
                    <a:pt x="27" y="0"/>
                  </a:lnTo>
                  <a:lnTo>
                    <a:pt x="0" y="10"/>
                  </a:lnTo>
                  <a:lnTo>
                    <a:pt x="6" y="21"/>
                  </a:lnTo>
                  <a:lnTo>
                    <a:pt x="15" y="33"/>
                  </a:lnTo>
                  <a:lnTo>
                    <a:pt x="27" y="42"/>
                  </a:lnTo>
                  <a:lnTo>
                    <a:pt x="64" y="49"/>
                  </a:lnTo>
                  <a:lnTo>
                    <a:pt x="86" y="53"/>
                  </a:lnTo>
                  <a:lnTo>
                    <a:pt x="82" y="38"/>
                  </a:lnTo>
                  <a:lnTo>
                    <a:pt x="69" y="21"/>
                  </a:lnTo>
                  <a:lnTo>
                    <a:pt x="64" y="10"/>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0" name="Freeform 208" descr="50%"/>
            <p:cNvSpPr>
              <a:spLocks/>
            </p:cNvSpPr>
            <p:nvPr/>
          </p:nvSpPr>
          <p:spPr bwMode="auto">
            <a:xfrm>
              <a:off x="470" y="887"/>
              <a:ext cx="62" cy="34"/>
            </a:xfrm>
            <a:custGeom>
              <a:avLst/>
              <a:gdLst/>
              <a:ahLst/>
              <a:cxnLst>
                <a:cxn ang="0">
                  <a:pos x="39" y="7"/>
                </a:cxn>
                <a:cxn ang="0">
                  <a:pos x="17" y="0"/>
                </a:cxn>
                <a:cxn ang="0">
                  <a:pos x="0" y="11"/>
                </a:cxn>
                <a:cxn ang="0">
                  <a:pos x="3" y="18"/>
                </a:cxn>
                <a:cxn ang="0">
                  <a:pos x="17" y="30"/>
                </a:cxn>
                <a:cxn ang="0">
                  <a:pos x="45" y="34"/>
                </a:cxn>
                <a:cxn ang="0">
                  <a:pos x="58" y="23"/>
                </a:cxn>
                <a:cxn ang="0">
                  <a:pos x="54" y="11"/>
                </a:cxn>
                <a:cxn ang="0">
                  <a:pos x="35" y="4"/>
                </a:cxn>
                <a:cxn ang="0">
                  <a:pos x="35" y="4"/>
                </a:cxn>
                <a:cxn ang="0">
                  <a:pos x="39" y="7"/>
                </a:cxn>
                <a:cxn ang="0">
                  <a:pos x="39" y="7"/>
                </a:cxn>
              </a:cxnLst>
              <a:rect l="0" t="0" r="r" b="b"/>
              <a:pathLst>
                <a:path w="59" h="35">
                  <a:moveTo>
                    <a:pt x="39" y="7"/>
                  </a:moveTo>
                  <a:lnTo>
                    <a:pt x="17" y="0"/>
                  </a:lnTo>
                  <a:lnTo>
                    <a:pt x="0" y="11"/>
                  </a:lnTo>
                  <a:lnTo>
                    <a:pt x="3" y="18"/>
                  </a:lnTo>
                  <a:lnTo>
                    <a:pt x="17" y="30"/>
                  </a:lnTo>
                  <a:lnTo>
                    <a:pt x="45" y="34"/>
                  </a:lnTo>
                  <a:lnTo>
                    <a:pt x="58" y="23"/>
                  </a:lnTo>
                  <a:lnTo>
                    <a:pt x="54" y="11"/>
                  </a:lnTo>
                  <a:lnTo>
                    <a:pt x="35" y="4"/>
                  </a:lnTo>
                  <a:lnTo>
                    <a:pt x="35" y="4"/>
                  </a:lnTo>
                  <a:lnTo>
                    <a:pt x="39" y="7"/>
                  </a:lnTo>
                  <a:lnTo>
                    <a:pt x="3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1" name="Freeform 209" descr="50%"/>
            <p:cNvSpPr>
              <a:spLocks/>
            </p:cNvSpPr>
            <p:nvPr/>
          </p:nvSpPr>
          <p:spPr bwMode="auto">
            <a:xfrm>
              <a:off x="604" y="763"/>
              <a:ext cx="87" cy="58"/>
            </a:xfrm>
            <a:custGeom>
              <a:avLst/>
              <a:gdLst/>
              <a:ahLst/>
              <a:cxnLst>
                <a:cxn ang="0">
                  <a:pos x="50" y="9"/>
                </a:cxn>
                <a:cxn ang="0">
                  <a:pos x="23" y="0"/>
                </a:cxn>
                <a:cxn ang="0">
                  <a:pos x="9" y="0"/>
                </a:cxn>
                <a:cxn ang="0">
                  <a:pos x="5" y="4"/>
                </a:cxn>
                <a:cxn ang="0">
                  <a:pos x="0" y="13"/>
                </a:cxn>
                <a:cxn ang="0">
                  <a:pos x="0" y="20"/>
                </a:cxn>
                <a:cxn ang="0">
                  <a:pos x="5" y="36"/>
                </a:cxn>
                <a:cxn ang="0">
                  <a:pos x="18" y="43"/>
                </a:cxn>
                <a:cxn ang="0">
                  <a:pos x="27" y="50"/>
                </a:cxn>
                <a:cxn ang="0">
                  <a:pos x="54" y="59"/>
                </a:cxn>
                <a:cxn ang="0">
                  <a:pos x="77" y="59"/>
                </a:cxn>
                <a:cxn ang="0">
                  <a:pos x="81" y="50"/>
                </a:cxn>
                <a:cxn ang="0">
                  <a:pos x="81" y="39"/>
                </a:cxn>
                <a:cxn ang="0">
                  <a:pos x="69" y="31"/>
                </a:cxn>
                <a:cxn ang="0">
                  <a:pos x="69" y="28"/>
                </a:cxn>
                <a:cxn ang="0">
                  <a:pos x="69" y="28"/>
                </a:cxn>
                <a:cxn ang="0">
                  <a:pos x="50" y="9"/>
                </a:cxn>
                <a:cxn ang="0">
                  <a:pos x="50" y="9"/>
                </a:cxn>
              </a:cxnLst>
              <a:rect l="0" t="0" r="r" b="b"/>
              <a:pathLst>
                <a:path w="82" h="60">
                  <a:moveTo>
                    <a:pt x="50" y="9"/>
                  </a:moveTo>
                  <a:lnTo>
                    <a:pt x="23" y="0"/>
                  </a:lnTo>
                  <a:lnTo>
                    <a:pt x="9" y="0"/>
                  </a:lnTo>
                  <a:lnTo>
                    <a:pt x="5" y="4"/>
                  </a:lnTo>
                  <a:lnTo>
                    <a:pt x="0" y="13"/>
                  </a:lnTo>
                  <a:lnTo>
                    <a:pt x="0" y="20"/>
                  </a:lnTo>
                  <a:lnTo>
                    <a:pt x="5" y="36"/>
                  </a:lnTo>
                  <a:lnTo>
                    <a:pt x="18" y="43"/>
                  </a:lnTo>
                  <a:lnTo>
                    <a:pt x="27" y="50"/>
                  </a:lnTo>
                  <a:lnTo>
                    <a:pt x="54" y="59"/>
                  </a:lnTo>
                  <a:lnTo>
                    <a:pt x="77" y="59"/>
                  </a:lnTo>
                  <a:lnTo>
                    <a:pt x="81" y="50"/>
                  </a:lnTo>
                  <a:lnTo>
                    <a:pt x="81" y="39"/>
                  </a:lnTo>
                  <a:lnTo>
                    <a:pt x="69" y="31"/>
                  </a:lnTo>
                  <a:lnTo>
                    <a:pt x="69" y="28"/>
                  </a:lnTo>
                  <a:lnTo>
                    <a:pt x="69" y="28"/>
                  </a:lnTo>
                  <a:lnTo>
                    <a:pt x="50" y="9"/>
                  </a:lnTo>
                  <a:lnTo>
                    <a:pt x="5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2" name="Freeform 210" descr="50%"/>
            <p:cNvSpPr>
              <a:spLocks/>
            </p:cNvSpPr>
            <p:nvPr/>
          </p:nvSpPr>
          <p:spPr bwMode="auto">
            <a:xfrm>
              <a:off x="1653" y="881"/>
              <a:ext cx="95" cy="54"/>
            </a:xfrm>
            <a:custGeom>
              <a:avLst/>
              <a:gdLst/>
              <a:ahLst/>
              <a:cxnLst>
                <a:cxn ang="0">
                  <a:pos x="57" y="9"/>
                </a:cxn>
                <a:cxn ang="0">
                  <a:pos x="45" y="4"/>
                </a:cxn>
                <a:cxn ang="0">
                  <a:pos x="34" y="4"/>
                </a:cxn>
                <a:cxn ang="0">
                  <a:pos x="17" y="12"/>
                </a:cxn>
                <a:cxn ang="0">
                  <a:pos x="3" y="28"/>
                </a:cxn>
                <a:cxn ang="0">
                  <a:pos x="0" y="40"/>
                </a:cxn>
                <a:cxn ang="0">
                  <a:pos x="17" y="55"/>
                </a:cxn>
                <a:cxn ang="0">
                  <a:pos x="21" y="55"/>
                </a:cxn>
                <a:cxn ang="0">
                  <a:pos x="54" y="55"/>
                </a:cxn>
                <a:cxn ang="0">
                  <a:pos x="80" y="50"/>
                </a:cxn>
                <a:cxn ang="0">
                  <a:pos x="89" y="40"/>
                </a:cxn>
                <a:cxn ang="0">
                  <a:pos x="85" y="35"/>
                </a:cxn>
                <a:cxn ang="0">
                  <a:pos x="80" y="20"/>
                </a:cxn>
                <a:cxn ang="0">
                  <a:pos x="71" y="12"/>
                </a:cxn>
                <a:cxn ang="0">
                  <a:pos x="68" y="9"/>
                </a:cxn>
                <a:cxn ang="0">
                  <a:pos x="63" y="0"/>
                </a:cxn>
                <a:cxn ang="0">
                  <a:pos x="63" y="4"/>
                </a:cxn>
                <a:cxn ang="0">
                  <a:pos x="57" y="9"/>
                </a:cxn>
                <a:cxn ang="0">
                  <a:pos x="57" y="9"/>
                </a:cxn>
              </a:cxnLst>
              <a:rect l="0" t="0" r="r" b="b"/>
              <a:pathLst>
                <a:path w="90" h="56">
                  <a:moveTo>
                    <a:pt x="57" y="9"/>
                  </a:moveTo>
                  <a:lnTo>
                    <a:pt x="45" y="4"/>
                  </a:lnTo>
                  <a:lnTo>
                    <a:pt x="34" y="4"/>
                  </a:lnTo>
                  <a:lnTo>
                    <a:pt x="17" y="12"/>
                  </a:lnTo>
                  <a:lnTo>
                    <a:pt x="3" y="28"/>
                  </a:lnTo>
                  <a:lnTo>
                    <a:pt x="0" y="40"/>
                  </a:lnTo>
                  <a:lnTo>
                    <a:pt x="17" y="55"/>
                  </a:lnTo>
                  <a:lnTo>
                    <a:pt x="21" y="55"/>
                  </a:lnTo>
                  <a:lnTo>
                    <a:pt x="54" y="55"/>
                  </a:lnTo>
                  <a:lnTo>
                    <a:pt x="80" y="50"/>
                  </a:lnTo>
                  <a:lnTo>
                    <a:pt x="89" y="40"/>
                  </a:lnTo>
                  <a:lnTo>
                    <a:pt x="85" y="35"/>
                  </a:lnTo>
                  <a:lnTo>
                    <a:pt x="80" y="20"/>
                  </a:lnTo>
                  <a:lnTo>
                    <a:pt x="71" y="12"/>
                  </a:lnTo>
                  <a:lnTo>
                    <a:pt x="68" y="9"/>
                  </a:lnTo>
                  <a:lnTo>
                    <a:pt x="63" y="0"/>
                  </a:lnTo>
                  <a:lnTo>
                    <a:pt x="63" y="4"/>
                  </a:lnTo>
                  <a:lnTo>
                    <a:pt x="57" y="9"/>
                  </a:lnTo>
                  <a:lnTo>
                    <a:pt x="57"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3" name="Freeform 211" descr="50%"/>
            <p:cNvSpPr>
              <a:spLocks/>
            </p:cNvSpPr>
            <p:nvPr/>
          </p:nvSpPr>
          <p:spPr bwMode="auto">
            <a:xfrm>
              <a:off x="1427" y="667"/>
              <a:ext cx="130" cy="80"/>
            </a:xfrm>
            <a:custGeom>
              <a:avLst/>
              <a:gdLst/>
              <a:ahLst/>
              <a:cxnLst>
                <a:cxn ang="0">
                  <a:pos x="68" y="5"/>
                </a:cxn>
                <a:cxn ang="0">
                  <a:pos x="122" y="23"/>
                </a:cxn>
                <a:cxn ang="0">
                  <a:pos x="87" y="67"/>
                </a:cxn>
                <a:cxn ang="0">
                  <a:pos x="76" y="74"/>
                </a:cxn>
                <a:cxn ang="0">
                  <a:pos x="54" y="81"/>
                </a:cxn>
                <a:cxn ang="0">
                  <a:pos x="27" y="78"/>
                </a:cxn>
                <a:cxn ang="0">
                  <a:pos x="27" y="59"/>
                </a:cxn>
                <a:cxn ang="0">
                  <a:pos x="0" y="23"/>
                </a:cxn>
                <a:cxn ang="0">
                  <a:pos x="18" y="12"/>
                </a:cxn>
                <a:cxn ang="0">
                  <a:pos x="54" y="12"/>
                </a:cxn>
                <a:cxn ang="0">
                  <a:pos x="58" y="0"/>
                </a:cxn>
                <a:cxn ang="0">
                  <a:pos x="76" y="10"/>
                </a:cxn>
                <a:cxn ang="0">
                  <a:pos x="68" y="5"/>
                </a:cxn>
                <a:cxn ang="0">
                  <a:pos x="68" y="5"/>
                </a:cxn>
              </a:cxnLst>
              <a:rect l="0" t="0" r="r" b="b"/>
              <a:pathLst>
                <a:path w="123" h="82">
                  <a:moveTo>
                    <a:pt x="68" y="5"/>
                  </a:moveTo>
                  <a:lnTo>
                    <a:pt x="122" y="23"/>
                  </a:lnTo>
                  <a:lnTo>
                    <a:pt x="87" y="67"/>
                  </a:lnTo>
                  <a:lnTo>
                    <a:pt x="76" y="74"/>
                  </a:lnTo>
                  <a:lnTo>
                    <a:pt x="54" y="81"/>
                  </a:lnTo>
                  <a:lnTo>
                    <a:pt x="27" y="78"/>
                  </a:lnTo>
                  <a:lnTo>
                    <a:pt x="27" y="59"/>
                  </a:lnTo>
                  <a:lnTo>
                    <a:pt x="0" y="23"/>
                  </a:lnTo>
                  <a:lnTo>
                    <a:pt x="18" y="12"/>
                  </a:lnTo>
                  <a:lnTo>
                    <a:pt x="54" y="12"/>
                  </a:lnTo>
                  <a:lnTo>
                    <a:pt x="58" y="0"/>
                  </a:lnTo>
                  <a:lnTo>
                    <a:pt x="76" y="10"/>
                  </a:lnTo>
                  <a:lnTo>
                    <a:pt x="68" y="5"/>
                  </a:lnTo>
                  <a:lnTo>
                    <a:pt x="68"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4" name="Freeform 212" descr="50%"/>
            <p:cNvSpPr>
              <a:spLocks/>
            </p:cNvSpPr>
            <p:nvPr/>
          </p:nvSpPr>
          <p:spPr bwMode="auto">
            <a:xfrm>
              <a:off x="1365" y="704"/>
              <a:ext cx="39" cy="38"/>
            </a:xfrm>
            <a:custGeom>
              <a:avLst/>
              <a:gdLst/>
              <a:ahLst/>
              <a:cxnLst>
                <a:cxn ang="0">
                  <a:pos x="13" y="0"/>
                </a:cxn>
                <a:cxn ang="0">
                  <a:pos x="36" y="8"/>
                </a:cxn>
                <a:cxn ang="0">
                  <a:pos x="32" y="11"/>
                </a:cxn>
                <a:cxn ang="0">
                  <a:pos x="13" y="27"/>
                </a:cxn>
                <a:cxn ang="0">
                  <a:pos x="0" y="38"/>
                </a:cxn>
                <a:cxn ang="0">
                  <a:pos x="0" y="30"/>
                </a:cxn>
                <a:cxn ang="0">
                  <a:pos x="0" y="16"/>
                </a:cxn>
                <a:cxn ang="0">
                  <a:pos x="9" y="8"/>
                </a:cxn>
                <a:cxn ang="0">
                  <a:pos x="22" y="0"/>
                </a:cxn>
                <a:cxn ang="0">
                  <a:pos x="13" y="0"/>
                </a:cxn>
                <a:cxn ang="0">
                  <a:pos x="13" y="0"/>
                </a:cxn>
              </a:cxnLst>
              <a:rect l="0" t="0" r="r" b="b"/>
              <a:pathLst>
                <a:path w="37" h="39">
                  <a:moveTo>
                    <a:pt x="13" y="0"/>
                  </a:moveTo>
                  <a:lnTo>
                    <a:pt x="36" y="8"/>
                  </a:lnTo>
                  <a:lnTo>
                    <a:pt x="32" y="11"/>
                  </a:lnTo>
                  <a:lnTo>
                    <a:pt x="13" y="27"/>
                  </a:lnTo>
                  <a:lnTo>
                    <a:pt x="0" y="38"/>
                  </a:lnTo>
                  <a:lnTo>
                    <a:pt x="0" y="30"/>
                  </a:lnTo>
                  <a:lnTo>
                    <a:pt x="0" y="16"/>
                  </a:lnTo>
                  <a:lnTo>
                    <a:pt x="9" y="8"/>
                  </a:lnTo>
                  <a:lnTo>
                    <a:pt x="22" y="0"/>
                  </a:lnTo>
                  <a:lnTo>
                    <a:pt x="13" y="0"/>
                  </a:lnTo>
                  <a:lnTo>
                    <a:pt x="1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5" name="Freeform 213" descr="50%"/>
            <p:cNvSpPr>
              <a:spLocks/>
            </p:cNvSpPr>
            <p:nvPr/>
          </p:nvSpPr>
          <p:spPr bwMode="auto">
            <a:xfrm>
              <a:off x="1217" y="715"/>
              <a:ext cx="100" cy="42"/>
            </a:xfrm>
            <a:custGeom>
              <a:avLst/>
              <a:gdLst/>
              <a:ahLst/>
              <a:cxnLst>
                <a:cxn ang="0">
                  <a:pos x="94" y="5"/>
                </a:cxn>
                <a:cxn ang="0">
                  <a:pos x="91" y="7"/>
                </a:cxn>
                <a:cxn ang="0">
                  <a:pos x="68" y="31"/>
                </a:cxn>
                <a:cxn ang="0">
                  <a:pos x="45" y="43"/>
                </a:cxn>
                <a:cxn ang="0">
                  <a:pos x="8" y="38"/>
                </a:cxn>
                <a:cxn ang="0">
                  <a:pos x="0" y="27"/>
                </a:cxn>
                <a:cxn ang="0">
                  <a:pos x="18" y="19"/>
                </a:cxn>
                <a:cxn ang="0">
                  <a:pos x="27" y="5"/>
                </a:cxn>
                <a:cxn ang="0">
                  <a:pos x="41" y="0"/>
                </a:cxn>
                <a:cxn ang="0">
                  <a:pos x="71" y="5"/>
                </a:cxn>
                <a:cxn ang="0">
                  <a:pos x="71" y="5"/>
                </a:cxn>
                <a:cxn ang="0">
                  <a:pos x="94" y="12"/>
                </a:cxn>
                <a:cxn ang="0">
                  <a:pos x="94" y="16"/>
                </a:cxn>
                <a:cxn ang="0">
                  <a:pos x="94" y="5"/>
                </a:cxn>
                <a:cxn ang="0">
                  <a:pos x="94" y="5"/>
                </a:cxn>
              </a:cxnLst>
              <a:rect l="0" t="0" r="r" b="b"/>
              <a:pathLst>
                <a:path w="95" h="44">
                  <a:moveTo>
                    <a:pt x="94" y="5"/>
                  </a:moveTo>
                  <a:lnTo>
                    <a:pt x="91" y="7"/>
                  </a:lnTo>
                  <a:lnTo>
                    <a:pt x="68" y="31"/>
                  </a:lnTo>
                  <a:lnTo>
                    <a:pt x="45" y="43"/>
                  </a:lnTo>
                  <a:lnTo>
                    <a:pt x="8" y="38"/>
                  </a:lnTo>
                  <a:lnTo>
                    <a:pt x="0" y="27"/>
                  </a:lnTo>
                  <a:lnTo>
                    <a:pt x="18" y="19"/>
                  </a:lnTo>
                  <a:lnTo>
                    <a:pt x="27" y="5"/>
                  </a:lnTo>
                  <a:lnTo>
                    <a:pt x="41" y="0"/>
                  </a:lnTo>
                  <a:lnTo>
                    <a:pt x="71" y="5"/>
                  </a:lnTo>
                  <a:lnTo>
                    <a:pt x="71" y="5"/>
                  </a:lnTo>
                  <a:lnTo>
                    <a:pt x="94" y="12"/>
                  </a:lnTo>
                  <a:lnTo>
                    <a:pt x="94" y="16"/>
                  </a:lnTo>
                  <a:lnTo>
                    <a:pt x="94" y="5"/>
                  </a:lnTo>
                  <a:lnTo>
                    <a:pt x="94"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6" name="Freeform 214" descr="50%"/>
            <p:cNvSpPr>
              <a:spLocks/>
            </p:cNvSpPr>
            <p:nvPr/>
          </p:nvSpPr>
          <p:spPr bwMode="auto">
            <a:xfrm>
              <a:off x="1217" y="641"/>
              <a:ext cx="57" cy="37"/>
            </a:xfrm>
            <a:custGeom>
              <a:avLst/>
              <a:gdLst/>
              <a:ahLst/>
              <a:cxnLst>
                <a:cxn ang="0">
                  <a:pos x="31" y="0"/>
                </a:cxn>
                <a:cxn ang="0">
                  <a:pos x="54" y="15"/>
                </a:cxn>
                <a:cxn ang="0">
                  <a:pos x="18" y="37"/>
                </a:cxn>
                <a:cxn ang="0">
                  <a:pos x="0" y="37"/>
                </a:cxn>
                <a:cxn ang="0">
                  <a:pos x="0" y="23"/>
                </a:cxn>
                <a:cxn ang="0">
                  <a:pos x="14" y="11"/>
                </a:cxn>
                <a:cxn ang="0">
                  <a:pos x="27" y="3"/>
                </a:cxn>
                <a:cxn ang="0">
                  <a:pos x="37" y="3"/>
                </a:cxn>
                <a:cxn ang="0">
                  <a:pos x="31" y="0"/>
                </a:cxn>
                <a:cxn ang="0">
                  <a:pos x="31" y="0"/>
                </a:cxn>
              </a:cxnLst>
              <a:rect l="0" t="0" r="r" b="b"/>
              <a:pathLst>
                <a:path w="55" h="38">
                  <a:moveTo>
                    <a:pt x="31" y="0"/>
                  </a:moveTo>
                  <a:lnTo>
                    <a:pt x="54" y="15"/>
                  </a:lnTo>
                  <a:lnTo>
                    <a:pt x="18" y="37"/>
                  </a:lnTo>
                  <a:lnTo>
                    <a:pt x="0" y="37"/>
                  </a:lnTo>
                  <a:lnTo>
                    <a:pt x="0" y="23"/>
                  </a:lnTo>
                  <a:lnTo>
                    <a:pt x="14" y="11"/>
                  </a:lnTo>
                  <a:lnTo>
                    <a:pt x="27" y="3"/>
                  </a:lnTo>
                  <a:lnTo>
                    <a:pt x="37" y="3"/>
                  </a:lnTo>
                  <a:lnTo>
                    <a:pt x="31" y="0"/>
                  </a:lnTo>
                  <a:lnTo>
                    <a:pt x="31"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7" name="Freeform 215" descr="50%"/>
            <p:cNvSpPr>
              <a:spLocks/>
            </p:cNvSpPr>
            <p:nvPr/>
          </p:nvSpPr>
          <p:spPr bwMode="auto">
            <a:xfrm>
              <a:off x="1303" y="648"/>
              <a:ext cx="82" cy="41"/>
            </a:xfrm>
            <a:custGeom>
              <a:avLst/>
              <a:gdLst/>
              <a:ahLst/>
              <a:cxnLst>
                <a:cxn ang="0">
                  <a:pos x="9" y="4"/>
                </a:cxn>
                <a:cxn ang="0">
                  <a:pos x="40" y="0"/>
                </a:cxn>
                <a:cxn ang="0">
                  <a:pos x="72" y="12"/>
                </a:cxn>
                <a:cxn ang="0">
                  <a:pos x="72" y="19"/>
                </a:cxn>
                <a:cxn ang="0">
                  <a:pos x="77" y="35"/>
                </a:cxn>
                <a:cxn ang="0">
                  <a:pos x="72" y="42"/>
                </a:cxn>
                <a:cxn ang="0">
                  <a:pos x="46" y="42"/>
                </a:cxn>
                <a:cxn ang="0">
                  <a:pos x="22" y="23"/>
                </a:cxn>
                <a:cxn ang="0">
                  <a:pos x="9" y="12"/>
                </a:cxn>
                <a:cxn ang="0">
                  <a:pos x="0" y="4"/>
                </a:cxn>
                <a:cxn ang="0">
                  <a:pos x="3" y="0"/>
                </a:cxn>
                <a:cxn ang="0">
                  <a:pos x="9" y="4"/>
                </a:cxn>
                <a:cxn ang="0">
                  <a:pos x="9" y="4"/>
                </a:cxn>
              </a:cxnLst>
              <a:rect l="0" t="0" r="r" b="b"/>
              <a:pathLst>
                <a:path w="78" h="43">
                  <a:moveTo>
                    <a:pt x="9" y="4"/>
                  </a:moveTo>
                  <a:lnTo>
                    <a:pt x="40" y="0"/>
                  </a:lnTo>
                  <a:lnTo>
                    <a:pt x="72" y="12"/>
                  </a:lnTo>
                  <a:lnTo>
                    <a:pt x="72" y="19"/>
                  </a:lnTo>
                  <a:lnTo>
                    <a:pt x="77" y="35"/>
                  </a:lnTo>
                  <a:lnTo>
                    <a:pt x="72" y="42"/>
                  </a:lnTo>
                  <a:lnTo>
                    <a:pt x="46" y="42"/>
                  </a:lnTo>
                  <a:lnTo>
                    <a:pt x="22" y="23"/>
                  </a:lnTo>
                  <a:lnTo>
                    <a:pt x="9" y="12"/>
                  </a:lnTo>
                  <a:lnTo>
                    <a:pt x="0" y="4"/>
                  </a:lnTo>
                  <a:lnTo>
                    <a:pt x="3" y="0"/>
                  </a:lnTo>
                  <a:lnTo>
                    <a:pt x="9" y="4"/>
                  </a:lnTo>
                  <a:lnTo>
                    <a:pt x="9"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8" name="Freeform 216" descr="50%"/>
            <p:cNvSpPr>
              <a:spLocks/>
            </p:cNvSpPr>
            <p:nvPr/>
          </p:nvSpPr>
          <p:spPr bwMode="auto">
            <a:xfrm>
              <a:off x="1235" y="659"/>
              <a:ext cx="92" cy="54"/>
            </a:xfrm>
            <a:custGeom>
              <a:avLst/>
              <a:gdLst/>
              <a:ahLst/>
              <a:cxnLst>
                <a:cxn ang="0">
                  <a:pos x="27" y="7"/>
                </a:cxn>
                <a:cxn ang="0">
                  <a:pos x="59" y="0"/>
                </a:cxn>
                <a:cxn ang="0">
                  <a:pos x="86" y="11"/>
                </a:cxn>
                <a:cxn ang="0">
                  <a:pos x="82" y="23"/>
                </a:cxn>
                <a:cxn ang="0">
                  <a:pos x="73" y="34"/>
                </a:cxn>
                <a:cxn ang="0">
                  <a:pos x="59" y="42"/>
                </a:cxn>
                <a:cxn ang="0">
                  <a:pos x="23" y="49"/>
                </a:cxn>
                <a:cxn ang="0">
                  <a:pos x="0" y="54"/>
                </a:cxn>
                <a:cxn ang="0">
                  <a:pos x="4" y="38"/>
                </a:cxn>
                <a:cxn ang="0">
                  <a:pos x="19" y="23"/>
                </a:cxn>
                <a:cxn ang="0">
                  <a:pos x="23" y="11"/>
                </a:cxn>
                <a:cxn ang="0">
                  <a:pos x="27" y="7"/>
                </a:cxn>
                <a:cxn ang="0">
                  <a:pos x="27" y="7"/>
                </a:cxn>
              </a:cxnLst>
              <a:rect l="0" t="0" r="r" b="b"/>
              <a:pathLst>
                <a:path w="87" h="55">
                  <a:moveTo>
                    <a:pt x="27" y="7"/>
                  </a:moveTo>
                  <a:lnTo>
                    <a:pt x="59" y="0"/>
                  </a:lnTo>
                  <a:lnTo>
                    <a:pt x="86" y="11"/>
                  </a:lnTo>
                  <a:lnTo>
                    <a:pt x="82" y="23"/>
                  </a:lnTo>
                  <a:lnTo>
                    <a:pt x="73" y="34"/>
                  </a:lnTo>
                  <a:lnTo>
                    <a:pt x="59" y="42"/>
                  </a:lnTo>
                  <a:lnTo>
                    <a:pt x="23" y="49"/>
                  </a:lnTo>
                  <a:lnTo>
                    <a:pt x="0" y="54"/>
                  </a:lnTo>
                  <a:lnTo>
                    <a:pt x="4" y="38"/>
                  </a:lnTo>
                  <a:lnTo>
                    <a:pt x="19" y="23"/>
                  </a:lnTo>
                  <a:lnTo>
                    <a:pt x="23" y="11"/>
                  </a:lnTo>
                  <a:lnTo>
                    <a:pt x="27" y="7"/>
                  </a:lnTo>
                  <a:lnTo>
                    <a:pt x="27"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89" name="Freeform 217" descr="50%"/>
            <p:cNvSpPr>
              <a:spLocks/>
            </p:cNvSpPr>
            <p:nvPr/>
          </p:nvSpPr>
          <p:spPr bwMode="auto">
            <a:xfrm>
              <a:off x="1534" y="760"/>
              <a:ext cx="220" cy="49"/>
            </a:xfrm>
            <a:custGeom>
              <a:avLst/>
              <a:gdLst/>
              <a:ahLst/>
              <a:cxnLst>
                <a:cxn ang="0">
                  <a:pos x="208" y="39"/>
                </a:cxn>
                <a:cxn ang="0">
                  <a:pos x="190" y="33"/>
                </a:cxn>
                <a:cxn ang="0">
                  <a:pos x="172" y="19"/>
                </a:cxn>
                <a:cxn ang="0">
                  <a:pos x="168" y="15"/>
                </a:cxn>
                <a:cxn ang="0">
                  <a:pos x="158" y="15"/>
                </a:cxn>
                <a:cxn ang="0">
                  <a:pos x="136" y="11"/>
                </a:cxn>
                <a:cxn ang="0">
                  <a:pos x="130" y="0"/>
                </a:cxn>
                <a:cxn ang="0">
                  <a:pos x="122" y="3"/>
                </a:cxn>
                <a:cxn ang="0">
                  <a:pos x="113" y="11"/>
                </a:cxn>
                <a:cxn ang="0">
                  <a:pos x="49" y="15"/>
                </a:cxn>
                <a:cxn ang="0">
                  <a:pos x="37" y="19"/>
                </a:cxn>
                <a:cxn ang="0">
                  <a:pos x="18" y="27"/>
                </a:cxn>
                <a:cxn ang="0">
                  <a:pos x="12" y="30"/>
                </a:cxn>
                <a:cxn ang="0">
                  <a:pos x="12" y="33"/>
                </a:cxn>
                <a:cxn ang="0">
                  <a:pos x="9" y="42"/>
                </a:cxn>
                <a:cxn ang="0">
                  <a:pos x="0" y="42"/>
                </a:cxn>
                <a:cxn ang="0">
                  <a:pos x="9" y="42"/>
                </a:cxn>
                <a:cxn ang="0">
                  <a:pos x="23" y="42"/>
                </a:cxn>
                <a:cxn ang="0">
                  <a:pos x="44" y="45"/>
                </a:cxn>
                <a:cxn ang="0">
                  <a:pos x="68" y="49"/>
                </a:cxn>
                <a:cxn ang="0">
                  <a:pos x="94" y="39"/>
                </a:cxn>
                <a:cxn ang="0">
                  <a:pos x="127" y="39"/>
                </a:cxn>
                <a:cxn ang="0">
                  <a:pos x="154" y="39"/>
                </a:cxn>
                <a:cxn ang="0">
                  <a:pos x="158" y="39"/>
                </a:cxn>
                <a:cxn ang="0">
                  <a:pos x="181" y="49"/>
                </a:cxn>
                <a:cxn ang="0">
                  <a:pos x="190" y="45"/>
                </a:cxn>
                <a:cxn ang="0">
                  <a:pos x="195" y="42"/>
                </a:cxn>
                <a:cxn ang="0">
                  <a:pos x="208" y="39"/>
                </a:cxn>
                <a:cxn ang="0">
                  <a:pos x="208" y="39"/>
                </a:cxn>
              </a:cxnLst>
              <a:rect l="0" t="0" r="r" b="b"/>
              <a:pathLst>
                <a:path w="209" h="50">
                  <a:moveTo>
                    <a:pt x="208" y="39"/>
                  </a:moveTo>
                  <a:lnTo>
                    <a:pt x="190" y="33"/>
                  </a:lnTo>
                  <a:lnTo>
                    <a:pt x="172" y="19"/>
                  </a:lnTo>
                  <a:lnTo>
                    <a:pt x="168" y="15"/>
                  </a:lnTo>
                  <a:lnTo>
                    <a:pt x="158" y="15"/>
                  </a:lnTo>
                  <a:lnTo>
                    <a:pt x="136" y="11"/>
                  </a:lnTo>
                  <a:lnTo>
                    <a:pt x="130" y="0"/>
                  </a:lnTo>
                  <a:lnTo>
                    <a:pt x="122" y="3"/>
                  </a:lnTo>
                  <a:lnTo>
                    <a:pt x="113" y="11"/>
                  </a:lnTo>
                  <a:lnTo>
                    <a:pt x="49" y="15"/>
                  </a:lnTo>
                  <a:lnTo>
                    <a:pt x="37" y="19"/>
                  </a:lnTo>
                  <a:lnTo>
                    <a:pt x="18" y="27"/>
                  </a:lnTo>
                  <a:lnTo>
                    <a:pt x="12" y="30"/>
                  </a:lnTo>
                  <a:lnTo>
                    <a:pt x="12" y="33"/>
                  </a:lnTo>
                  <a:lnTo>
                    <a:pt x="9" y="42"/>
                  </a:lnTo>
                  <a:lnTo>
                    <a:pt x="0" y="42"/>
                  </a:lnTo>
                  <a:lnTo>
                    <a:pt x="9" y="42"/>
                  </a:lnTo>
                  <a:lnTo>
                    <a:pt x="23" y="42"/>
                  </a:lnTo>
                  <a:lnTo>
                    <a:pt x="44" y="45"/>
                  </a:lnTo>
                  <a:lnTo>
                    <a:pt x="68" y="49"/>
                  </a:lnTo>
                  <a:lnTo>
                    <a:pt x="94" y="39"/>
                  </a:lnTo>
                  <a:lnTo>
                    <a:pt x="127" y="39"/>
                  </a:lnTo>
                  <a:lnTo>
                    <a:pt x="154" y="39"/>
                  </a:lnTo>
                  <a:lnTo>
                    <a:pt x="158" y="39"/>
                  </a:lnTo>
                  <a:lnTo>
                    <a:pt x="181" y="49"/>
                  </a:lnTo>
                  <a:lnTo>
                    <a:pt x="190" y="45"/>
                  </a:lnTo>
                  <a:lnTo>
                    <a:pt x="195" y="42"/>
                  </a:lnTo>
                  <a:lnTo>
                    <a:pt x="208" y="39"/>
                  </a:lnTo>
                  <a:lnTo>
                    <a:pt x="208"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0" name="Freeform 218" descr="50%"/>
            <p:cNvSpPr>
              <a:spLocks/>
            </p:cNvSpPr>
            <p:nvPr/>
          </p:nvSpPr>
          <p:spPr bwMode="auto">
            <a:xfrm>
              <a:off x="1388" y="741"/>
              <a:ext cx="64" cy="34"/>
            </a:xfrm>
            <a:custGeom>
              <a:avLst/>
              <a:gdLst/>
              <a:ahLst/>
              <a:cxnLst>
                <a:cxn ang="0">
                  <a:pos x="19" y="8"/>
                </a:cxn>
                <a:cxn ang="0">
                  <a:pos x="41" y="0"/>
                </a:cxn>
                <a:cxn ang="0">
                  <a:pos x="59" y="11"/>
                </a:cxn>
                <a:cxn ang="0">
                  <a:pos x="55" y="20"/>
                </a:cxn>
                <a:cxn ang="0">
                  <a:pos x="41" y="31"/>
                </a:cxn>
                <a:cxn ang="0">
                  <a:pos x="14" y="34"/>
                </a:cxn>
                <a:cxn ang="0">
                  <a:pos x="0" y="22"/>
                </a:cxn>
                <a:cxn ang="0">
                  <a:pos x="4" y="11"/>
                </a:cxn>
                <a:cxn ang="0">
                  <a:pos x="22" y="4"/>
                </a:cxn>
                <a:cxn ang="0">
                  <a:pos x="22" y="4"/>
                </a:cxn>
                <a:cxn ang="0">
                  <a:pos x="19" y="8"/>
                </a:cxn>
                <a:cxn ang="0">
                  <a:pos x="19" y="8"/>
                </a:cxn>
              </a:cxnLst>
              <a:rect l="0" t="0" r="r" b="b"/>
              <a:pathLst>
                <a:path w="60" h="35">
                  <a:moveTo>
                    <a:pt x="19" y="8"/>
                  </a:moveTo>
                  <a:lnTo>
                    <a:pt x="41" y="0"/>
                  </a:lnTo>
                  <a:lnTo>
                    <a:pt x="59" y="11"/>
                  </a:lnTo>
                  <a:lnTo>
                    <a:pt x="55" y="20"/>
                  </a:lnTo>
                  <a:lnTo>
                    <a:pt x="41" y="31"/>
                  </a:lnTo>
                  <a:lnTo>
                    <a:pt x="14" y="34"/>
                  </a:lnTo>
                  <a:lnTo>
                    <a:pt x="0" y="22"/>
                  </a:lnTo>
                  <a:lnTo>
                    <a:pt x="4" y="11"/>
                  </a:lnTo>
                  <a:lnTo>
                    <a:pt x="22" y="4"/>
                  </a:lnTo>
                  <a:lnTo>
                    <a:pt x="22" y="4"/>
                  </a:lnTo>
                  <a:lnTo>
                    <a:pt x="19" y="8"/>
                  </a:lnTo>
                  <a:lnTo>
                    <a:pt x="1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1" name="Freeform 219" descr="50%"/>
            <p:cNvSpPr>
              <a:spLocks/>
            </p:cNvSpPr>
            <p:nvPr/>
          </p:nvSpPr>
          <p:spPr bwMode="auto">
            <a:xfrm>
              <a:off x="1503" y="727"/>
              <a:ext cx="87" cy="56"/>
            </a:xfrm>
            <a:custGeom>
              <a:avLst/>
              <a:gdLst/>
              <a:ahLst/>
              <a:cxnLst>
                <a:cxn ang="0">
                  <a:pos x="32" y="8"/>
                </a:cxn>
                <a:cxn ang="0">
                  <a:pos x="59" y="0"/>
                </a:cxn>
                <a:cxn ang="0">
                  <a:pos x="73" y="0"/>
                </a:cxn>
                <a:cxn ang="0">
                  <a:pos x="78" y="3"/>
                </a:cxn>
                <a:cxn ang="0">
                  <a:pos x="81" y="11"/>
                </a:cxn>
                <a:cxn ang="0">
                  <a:pos x="81" y="18"/>
                </a:cxn>
                <a:cxn ang="0">
                  <a:pos x="78" y="34"/>
                </a:cxn>
                <a:cxn ang="0">
                  <a:pos x="64" y="42"/>
                </a:cxn>
                <a:cxn ang="0">
                  <a:pos x="54" y="49"/>
                </a:cxn>
                <a:cxn ang="0">
                  <a:pos x="26" y="57"/>
                </a:cxn>
                <a:cxn ang="0">
                  <a:pos x="5" y="57"/>
                </a:cxn>
                <a:cxn ang="0">
                  <a:pos x="0" y="49"/>
                </a:cxn>
                <a:cxn ang="0">
                  <a:pos x="0" y="38"/>
                </a:cxn>
                <a:cxn ang="0">
                  <a:pos x="14" y="31"/>
                </a:cxn>
                <a:cxn ang="0">
                  <a:pos x="14" y="26"/>
                </a:cxn>
                <a:cxn ang="0">
                  <a:pos x="14" y="26"/>
                </a:cxn>
                <a:cxn ang="0">
                  <a:pos x="32" y="8"/>
                </a:cxn>
                <a:cxn ang="0">
                  <a:pos x="32" y="8"/>
                </a:cxn>
              </a:cxnLst>
              <a:rect l="0" t="0" r="r" b="b"/>
              <a:pathLst>
                <a:path w="82" h="58">
                  <a:moveTo>
                    <a:pt x="32" y="8"/>
                  </a:moveTo>
                  <a:lnTo>
                    <a:pt x="59" y="0"/>
                  </a:lnTo>
                  <a:lnTo>
                    <a:pt x="73" y="0"/>
                  </a:lnTo>
                  <a:lnTo>
                    <a:pt x="78" y="3"/>
                  </a:lnTo>
                  <a:lnTo>
                    <a:pt x="81" y="11"/>
                  </a:lnTo>
                  <a:lnTo>
                    <a:pt x="81" y="18"/>
                  </a:lnTo>
                  <a:lnTo>
                    <a:pt x="78" y="34"/>
                  </a:lnTo>
                  <a:lnTo>
                    <a:pt x="64" y="42"/>
                  </a:lnTo>
                  <a:lnTo>
                    <a:pt x="54" y="49"/>
                  </a:lnTo>
                  <a:lnTo>
                    <a:pt x="26" y="57"/>
                  </a:lnTo>
                  <a:lnTo>
                    <a:pt x="5" y="57"/>
                  </a:lnTo>
                  <a:lnTo>
                    <a:pt x="0" y="49"/>
                  </a:lnTo>
                  <a:lnTo>
                    <a:pt x="0" y="38"/>
                  </a:lnTo>
                  <a:lnTo>
                    <a:pt x="14" y="31"/>
                  </a:lnTo>
                  <a:lnTo>
                    <a:pt x="14" y="26"/>
                  </a:lnTo>
                  <a:lnTo>
                    <a:pt x="14" y="26"/>
                  </a:lnTo>
                  <a:lnTo>
                    <a:pt x="32" y="8"/>
                  </a:lnTo>
                  <a:lnTo>
                    <a:pt x="32"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2" name="Freeform 220" descr="50%"/>
            <p:cNvSpPr>
              <a:spLocks/>
            </p:cNvSpPr>
            <p:nvPr/>
          </p:nvSpPr>
          <p:spPr bwMode="auto">
            <a:xfrm>
              <a:off x="1284" y="726"/>
              <a:ext cx="96" cy="52"/>
            </a:xfrm>
            <a:custGeom>
              <a:avLst/>
              <a:gdLst/>
              <a:ahLst/>
              <a:cxnLst>
                <a:cxn ang="0">
                  <a:pos x="30" y="7"/>
                </a:cxn>
                <a:cxn ang="0">
                  <a:pos x="45" y="4"/>
                </a:cxn>
                <a:cxn ang="0">
                  <a:pos x="53" y="4"/>
                </a:cxn>
                <a:cxn ang="0">
                  <a:pos x="72" y="11"/>
                </a:cxn>
                <a:cxn ang="0">
                  <a:pos x="86" y="26"/>
                </a:cxn>
                <a:cxn ang="0">
                  <a:pos x="90" y="37"/>
                </a:cxn>
                <a:cxn ang="0">
                  <a:pos x="72" y="53"/>
                </a:cxn>
                <a:cxn ang="0">
                  <a:pos x="67" y="53"/>
                </a:cxn>
                <a:cxn ang="0">
                  <a:pos x="36" y="53"/>
                </a:cxn>
                <a:cxn ang="0">
                  <a:pos x="7" y="49"/>
                </a:cxn>
                <a:cxn ang="0">
                  <a:pos x="0" y="37"/>
                </a:cxn>
                <a:cxn ang="0">
                  <a:pos x="4" y="35"/>
                </a:cxn>
                <a:cxn ang="0">
                  <a:pos x="7" y="19"/>
                </a:cxn>
                <a:cxn ang="0">
                  <a:pos x="18" y="11"/>
                </a:cxn>
                <a:cxn ang="0">
                  <a:pos x="21" y="7"/>
                </a:cxn>
                <a:cxn ang="0">
                  <a:pos x="27" y="0"/>
                </a:cxn>
                <a:cxn ang="0">
                  <a:pos x="27" y="4"/>
                </a:cxn>
                <a:cxn ang="0">
                  <a:pos x="30" y="7"/>
                </a:cxn>
                <a:cxn ang="0">
                  <a:pos x="30" y="7"/>
                </a:cxn>
              </a:cxnLst>
              <a:rect l="0" t="0" r="r" b="b"/>
              <a:pathLst>
                <a:path w="91" h="54">
                  <a:moveTo>
                    <a:pt x="30" y="7"/>
                  </a:moveTo>
                  <a:lnTo>
                    <a:pt x="45" y="4"/>
                  </a:lnTo>
                  <a:lnTo>
                    <a:pt x="53" y="4"/>
                  </a:lnTo>
                  <a:lnTo>
                    <a:pt x="72" y="11"/>
                  </a:lnTo>
                  <a:lnTo>
                    <a:pt x="86" y="26"/>
                  </a:lnTo>
                  <a:lnTo>
                    <a:pt x="90" y="37"/>
                  </a:lnTo>
                  <a:lnTo>
                    <a:pt x="72" y="53"/>
                  </a:lnTo>
                  <a:lnTo>
                    <a:pt x="67" y="53"/>
                  </a:lnTo>
                  <a:lnTo>
                    <a:pt x="36" y="53"/>
                  </a:lnTo>
                  <a:lnTo>
                    <a:pt x="7" y="49"/>
                  </a:lnTo>
                  <a:lnTo>
                    <a:pt x="0" y="37"/>
                  </a:lnTo>
                  <a:lnTo>
                    <a:pt x="4" y="35"/>
                  </a:lnTo>
                  <a:lnTo>
                    <a:pt x="7" y="19"/>
                  </a:lnTo>
                  <a:lnTo>
                    <a:pt x="18" y="11"/>
                  </a:lnTo>
                  <a:lnTo>
                    <a:pt x="21" y="7"/>
                  </a:lnTo>
                  <a:lnTo>
                    <a:pt x="27" y="0"/>
                  </a:lnTo>
                  <a:lnTo>
                    <a:pt x="27" y="4"/>
                  </a:lnTo>
                  <a:lnTo>
                    <a:pt x="30" y="7"/>
                  </a:lnTo>
                  <a:lnTo>
                    <a:pt x="3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3" name="Freeform 221" descr="50%"/>
            <p:cNvSpPr>
              <a:spLocks/>
            </p:cNvSpPr>
            <p:nvPr/>
          </p:nvSpPr>
          <p:spPr bwMode="auto">
            <a:xfrm>
              <a:off x="2059" y="837"/>
              <a:ext cx="129" cy="79"/>
            </a:xfrm>
            <a:custGeom>
              <a:avLst/>
              <a:gdLst/>
              <a:ahLst/>
              <a:cxnLst>
                <a:cxn ang="0">
                  <a:pos x="67" y="78"/>
                </a:cxn>
                <a:cxn ang="0">
                  <a:pos x="122" y="58"/>
                </a:cxn>
                <a:cxn ang="0">
                  <a:pos x="85" y="17"/>
                </a:cxn>
                <a:cxn ang="0">
                  <a:pos x="77" y="8"/>
                </a:cxn>
                <a:cxn ang="0">
                  <a:pos x="54" y="0"/>
                </a:cxn>
                <a:cxn ang="0">
                  <a:pos x="26" y="5"/>
                </a:cxn>
                <a:cxn ang="0">
                  <a:pos x="26" y="24"/>
                </a:cxn>
                <a:cxn ang="0">
                  <a:pos x="0" y="58"/>
                </a:cxn>
                <a:cxn ang="0">
                  <a:pos x="17" y="69"/>
                </a:cxn>
                <a:cxn ang="0">
                  <a:pos x="54" y="69"/>
                </a:cxn>
                <a:cxn ang="0">
                  <a:pos x="58" y="81"/>
                </a:cxn>
                <a:cxn ang="0">
                  <a:pos x="77" y="74"/>
                </a:cxn>
                <a:cxn ang="0">
                  <a:pos x="67" y="78"/>
                </a:cxn>
                <a:cxn ang="0">
                  <a:pos x="67" y="78"/>
                </a:cxn>
              </a:cxnLst>
              <a:rect l="0" t="0" r="r" b="b"/>
              <a:pathLst>
                <a:path w="123" h="82">
                  <a:moveTo>
                    <a:pt x="67" y="78"/>
                  </a:moveTo>
                  <a:lnTo>
                    <a:pt x="122" y="58"/>
                  </a:lnTo>
                  <a:lnTo>
                    <a:pt x="85" y="17"/>
                  </a:lnTo>
                  <a:lnTo>
                    <a:pt x="77" y="8"/>
                  </a:lnTo>
                  <a:lnTo>
                    <a:pt x="54" y="0"/>
                  </a:lnTo>
                  <a:lnTo>
                    <a:pt x="26" y="5"/>
                  </a:lnTo>
                  <a:lnTo>
                    <a:pt x="26" y="24"/>
                  </a:lnTo>
                  <a:lnTo>
                    <a:pt x="0" y="58"/>
                  </a:lnTo>
                  <a:lnTo>
                    <a:pt x="17" y="69"/>
                  </a:lnTo>
                  <a:lnTo>
                    <a:pt x="54" y="69"/>
                  </a:lnTo>
                  <a:lnTo>
                    <a:pt x="58" y="81"/>
                  </a:lnTo>
                  <a:lnTo>
                    <a:pt x="77" y="74"/>
                  </a:lnTo>
                  <a:lnTo>
                    <a:pt x="67" y="78"/>
                  </a:lnTo>
                  <a:lnTo>
                    <a:pt x="67" y="7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4" name="Freeform 222" descr="50%"/>
            <p:cNvSpPr>
              <a:spLocks/>
            </p:cNvSpPr>
            <p:nvPr/>
          </p:nvSpPr>
          <p:spPr bwMode="auto">
            <a:xfrm>
              <a:off x="2025" y="830"/>
              <a:ext cx="38" cy="39"/>
            </a:xfrm>
            <a:custGeom>
              <a:avLst/>
              <a:gdLst/>
              <a:ahLst/>
              <a:cxnLst>
                <a:cxn ang="0">
                  <a:pos x="12" y="39"/>
                </a:cxn>
                <a:cxn ang="0">
                  <a:pos x="35" y="31"/>
                </a:cxn>
                <a:cxn ang="0">
                  <a:pos x="32" y="28"/>
                </a:cxn>
                <a:cxn ang="0">
                  <a:pos x="12" y="12"/>
                </a:cxn>
                <a:cxn ang="0">
                  <a:pos x="0" y="0"/>
                </a:cxn>
                <a:cxn ang="0">
                  <a:pos x="0" y="7"/>
                </a:cxn>
                <a:cxn ang="0">
                  <a:pos x="0" y="24"/>
                </a:cxn>
                <a:cxn ang="0">
                  <a:pos x="9" y="31"/>
                </a:cxn>
                <a:cxn ang="0">
                  <a:pos x="23" y="39"/>
                </a:cxn>
                <a:cxn ang="0">
                  <a:pos x="12" y="39"/>
                </a:cxn>
                <a:cxn ang="0">
                  <a:pos x="12" y="39"/>
                </a:cxn>
              </a:cxnLst>
              <a:rect l="0" t="0" r="r" b="b"/>
              <a:pathLst>
                <a:path w="36" h="40">
                  <a:moveTo>
                    <a:pt x="12" y="39"/>
                  </a:moveTo>
                  <a:lnTo>
                    <a:pt x="35" y="31"/>
                  </a:lnTo>
                  <a:lnTo>
                    <a:pt x="32" y="28"/>
                  </a:lnTo>
                  <a:lnTo>
                    <a:pt x="12" y="12"/>
                  </a:lnTo>
                  <a:lnTo>
                    <a:pt x="0" y="0"/>
                  </a:lnTo>
                  <a:lnTo>
                    <a:pt x="0" y="7"/>
                  </a:lnTo>
                  <a:lnTo>
                    <a:pt x="0" y="24"/>
                  </a:lnTo>
                  <a:lnTo>
                    <a:pt x="9" y="31"/>
                  </a:lnTo>
                  <a:lnTo>
                    <a:pt x="23" y="39"/>
                  </a:lnTo>
                  <a:lnTo>
                    <a:pt x="12" y="39"/>
                  </a:lnTo>
                  <a:lnTo>
                    <a:pt x="12"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5" name="Freeform 223" descr="50%"/>
            <p:cNvSpPr>
              <a:spLocks/>
            </p:cNvSpPr>
            <p:nvPr/>
          </p:nvSpPr>
          <p:spPr bwMode="auto">
            <a:xfrm>
              <a:off x="1876" y="816"/>
              <a:ext cx="102" cy="42"/>
            </a:xfrm>
            <a:custGeom>
              <a:avLst/>
              <a:gdLst/>
              <a:ahLst/>
              <a:cxnLst>
                <a:cxn ang="0">
                  <a:pos x="95" y="38"/>
                </a:cxn>
                <a:cxn ang="0">
                  <a:pos x="90" y="33"/>
                </a:cxn>
                <a:cxn ang="0">
                  <a:pos x="68" y="10"/>
                </a:cxn>
                <a:cxn ang="0">
                  <a:pos x="46" y="0"/>
                </a:cxn>
                <a:cxn ang="0">
                  <a:pos x="8" y="2"/>
                </a:cxn>
                <a:cxn ang="0">
                  <a:pos x="0" y="14"/>
                </a:cxn>
                <a:cxn ang="0">
                  <a:pos x="18" y="21"/>
                </a:cxn>
                <a:cxn ang="0">
                  <a:pos x="26" y="38"/>
                </a:cxn>
                <a:cxn ang="0">
                  <a:pos x="40" y="42"/>
                </a:cxn>
                <a:cxn ang="0">
                  <a:pos x="73" y="38"/>
                </a:cxn>
                <a:cxn ang="0">
                  <a:pos x="73" y="38"/>
                </a:cxn>
                <a:cxn ang="0">
                  <a:pos x="95" y="29"/>
                </a:cxn>
                <a:cxn ang="0">
                  <a:pos x="95" y="26"/>
                </a:cxn>
                <a:cxn ang="0">
                  <a:pos x="95" y="38"/>
                </a:cxn>
                <a:cxn ang="0">
                  <a:pos x="95" y="38"/>
                </a:cxn>
              </a:cxnLst>
              <a:rect l="0" t="0" r="r" b="b"/>
              <a:pathLst>
                <a:path w="96" h="43">
                  <a:moveTo>
                    <a:pt x="95" y="38"/>
                  </a:moveTo>
                  <a:lnTo>
                    <a:pt x="90" y="33"/>
                  </a:lnTo>
                  <a:lnTo>
                    <a:pt x="68" y="10"/>
                  </a:lnTo>
                  <a:lnTo>
                    <a:pt x="46" y="0"/>
                  </a:lnTo>
                  <a:lnTo>
                    <a:pt x="8" y="2"/>
                  </a:lnTo>
                  <a:lnTo>
                    <a:pt x="0" y="14"/>
                  </a:lnTo>
                  <a:lnTo>
                    <a:pt x="18" y="21"/>
                  </a:lnTo>
                  <a:lnTo>
                    <a:pt x="26" y="38"/>
                  </a:lnTo>
                  <a:lnTo>
                    <a:pt x="40" y="42"/>
                  </a:lnTo>
                  <a:lnTo>
                    <a:pt x="73" y="38"/>
                  </a:lnTo>
                  <a:lnTo>
                    <a:pt x="73" y="38"/>
                  </a:lnTo>
                  <a:lnTo>
                    <a:pt x="95" y="29"/>
                  </a:lnTo>
                  <a:lnTo>
                    <a:pt x="95" y="26"/>
                  </a:lnTo>
                  <a:lnTo>
                    <a:pt x="95" y="38"/>
                  </a:lnTo>
                  <a:lnTo>
                    <a:pt x="95"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6" name="Freeform 224" descr="50%"/>
            <p:cNvSpPr>
              <a:spLocks/>
            </p:cNvSpPr>
            <p:nvPr/>
          </p:nvSpPr>
          <p:spPr bwMode="auto">
            <a:xfrm>
              <a:off x="1876" y="893"/>
              <a:ext cx="58" cy="38"/>
            </a:xfrm>
            <a:custGeom>
              <a:avLst/>
              <a:gdLst/>
              <a:ahLst/>
              <a:cxnLst>
                <a:cxn ang="0">
                  <a:pos x="32" y="38"/>
                </a:cxn>
                <a:cxn ang="0">
                  <a:pos x="54" y="23"/>
                </a:cxn>
                <a:cxn ang="0">
                  <a:pos x="18" y="0"/>
                </a:cxn>
                <a:cxn ang="0">
                  <a:pos x="0" y="0"/>
                </a:cxn>
                <a:cxn ang="0">
                  <a:pos x="0" y="16"/>
                </a:cxn>
                <a:cxn ang="0">
                  <a:pos x="14" y="28"/>
                </a:cxn>
                <a:cxn ang="0">
                  <a:pos x="26" y="34"/>
                </a:cxn>
                <a:cxn ang="0">
                  <a:pos x="36" y="34"/>
                </a:cxn>
                <a:cxn ang="0">
                  <a:pos x="32" y="38"/>
                </a:cxn>
                <a:cxn ang="0">
                  <a:pos x="32" y="38"/>
                </a:cxn>
              </a:cxnLst>
              <a:rect l="0" t="0" r="r" b="b"/>
              <a:pathLst>
                <a:path w="55" h="39">
                  <a:moveTo>
                    <a:pt x="32" y="38"/>
                  </a:moveTo>
                  <a:lnTo>
                    <a:pt x="54" y="23"/>
                  </a:lnTo>
                  <a:lnTo>
                    <a:pt x="18" y="0"/>
                  </a:lnTo>
                  <a:lnTo>
                    <a:pt x="0" y="0"/>
                  </a:lnTo>
                  <a:lnTo>
                    <a:pt x="0" y="16"/>
                  </a:lnTo>
                  <a:lnTo>
                    <a:pt x="14" y="28"/>
                  </a:lnTo>
                  <a:lnTo>
                    <a:pt x="26" y="34"/>
                  </a:lnTo>
                  <a:lnTo>
                    <a:pt x="36" y="34"/>
                  </a:lnTo>
                  <a:lnTo>
                    <a:pt x="32" y="38"/>
                  </a:lnTo>
                  <a:lnTo>
                    <a:pt x="32"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7" name="Freeform 225" descr="50%"/>
            <p:cNvSpPr>
              <a:spLocks/>
            </p:cNvSpPr>
            <p:nvPr/>
          </p:nvSpPr>
          <p:spPr bwMode="auto">
            <a:xfrm>
              <a:off x="1962" y="881"/>
              <a:ext cx="82" cy="44"/>
            </a:xfrm>
            <a:custGeom>
              <a:avLst/>
              <a:gdLst/>
              <a:ahLst/>
              <a:cxnLst>
                <a:cxn ang="0">
                  <a:pos x="9" y="40"/>
                </a:cxn>
                <a:cxn ang="0">
                  <a:pos x="41" y="44"/>
                </a:cxn>
                <a:cxn ang="0">
                  <a:pos x="72" y="32"/>
                </a:cxn>
                <a:cxn ang="0">
                  <a:pos x="72" y="23"/>
                </a:cxn>
                <a:cxn ang="0">
                  <a:pos x="77" y="9"/>
                </a:cxn>
                <a:cxn ang="0">
                  <a:pos x="72" y="0"/>
                </a:cxn>
                <a:cxn ang="0">
                  <a:pos x="46" y="0"/>
                </a:cxn>
                <a:cxn ang="0">
                  <a:pos x="23" y="20"/>
                </a:cxn>
                <a:cxn ang="0">
                  <a:pos x="9" y="32"/>
                </a:cxn>
                <a:cxn ang="0">
                  <a:pos x="0" y="40"/>
                </a:cxn>
                <a:cxn ang="0">
                  <a:pos x="5" y="44"/>
                </a:cxn>
                <a:cxn ang="0">
                  <a:pos x="9" y="40"/>
                </a:cxn>
                <a:cxn ang="0">
                  <a:pos x="9" y="40"/>
                </a:cxn>
              </a:cxnLst>
              <a:rect l="0" t="0" r="r" b="b"/>
              <a:pathLst>
                <a:path w="78" h="45">
                  <a:moveTo>
                    <a:pt x="9" y="40"/>
                  </a:moveTo>
                  <a:lnTo>
                    <a:pt x="41" y="44"/>
                  </a:lnTo>
                  <a:lnTo>
                    <a:pt x="72" y="32"/>
                  </a:lnTo>
                  <a:lnTo>
                    <a:pt x="72" y="23"/>
                  </a:lnTo>
                  <a:lnTo>
                    <a:pt x="77" y="9"/>
                  </a:lnTo>
                  <a:lnTo>
                    <a:pt x="72" y="0"/>
                  </a:lnTo>
                  <a:lnTo>
                    <a:pt x="46" y="0"/>
                  </a:lnTo>
                  <a:lnTo>
                    <a:pt x="23" y="20"/>
                  </a:lnTo>
                  <a:lnTo>
                    <a:pt x="9" y="32"/>
                  </a:lnTo>
                  <a:lnTo>
                    <a:pt x="0" y="40"/>
                  </a:lnTo>
                  <a:lnTo>
                    <a:pt x="5" y="44"/>
                  </a:lnTo>
                  <a:lnTo>
                    <a:pt x="9" y="40"/>
                  </a:lnTo>
                  <a:lnTo>
                    <a:pt x="9" y="4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8" name="Freeform 226" descr="50%"/>
            <p:cNvSpPr>
              <a:spLocks/>
            </p:cNvSpPr>
            <p:nvPr/>
          </p:nvSpPr>
          <p:spPr bwMode="auto">
            <a:xfrm>
              <a:off x="1895" y="860"/>
              <a:ext cx="92" cy="53"/>
            </a:xfrm>
            <a:custGeom>
              <a:avLst/>
              <a:gdLst/>
              <a:ahLst/>
              <a:cxnLst>
                <a:cxn ang="0">
                  <a:pos x="28" y="45"/>
                </a:cxn>
                <a:cxn ang="0">
                  <a:pos x="58" y="54"/>
                </a:cxn>
                <a:cxn ang="0">
                  <a:pos x="86" y="42"/>
                </a:cxn>
                <a:cxn ang="0">
                  <a:pos x="81" y="31"/>
                </a:cxn>
                <a:cxn ang="0">
                  <a:pos x="72" y="19"/>
                </a:cxn>
                <a:cxn ang="0">
                  <a:pos x="58" y="12"/>
                </a:cxn>
                <a:cxn ang="0">
                  <a:pos x="22" y="4"/>
                </a:cxn>
                <a:cxn ang="0">
                  <a:pos x="0" y="0"/>
                </a:cxn>
                <a:cxn ang="0">
                  <a:pos x="5" y="15"/>
                </a:cxn>
                <a:cxn ang="0">
                  <a:pos x="18" y="31"/>
                </a:cxn>
                <a:cxn ang="0">
                  <a:pos x="22" y="42"/>
                </a:cxn>
                <a:cxn ang="0">
                  <a:pos x="28" y="45"/>
                </a:cxn>
                <a:cxn ang="0">
                  <a:pos x="28" y="45"/>
                </a:cxn>
              </a:cxnLst>
              <a:rect l="0" t="0" r="r" b="b"/>
              <a:pathLst>
                <a:path w="87" h="55">
                  <a:moveTo>
                    <a:pt x="28" y="45"/>
                  </a:moveTo>
                  <a:lnTo>
                    <a:pt x="58" y="54"/>
                  </a:lnTo>
                  <a:lnTo>
                    <a:pt x="86" y="42"/>
                  </a:lnTo>
                  <a:lnTo>
                    <a:pt x="81" y="31"/>
                  </a:lnTo>
                  <a:lnTo>
                    <a:pt x="72" y="19"/>
                  </a:lnTo>
                  <a:lnTo>
                    <a:pt x="58" y="12"/>
                  </a:lnTo>
                  <a:lnTo>
                    <a:pt x="22" y="4"/>
                  </a:lnTo>
                  <a:lnTo>
                    <a:pt x="0" y="0"/>
                  </a:lnTo>
                  <a:lnTo>
                    <a:pt x="5" y="15"/>
                  </a:lnTo>
                  <a:lnTo>
                    <a:pt x="18" y="31"/>
                  </a:lnTo>
                  <a:lnTo>
                    <a:pt x="22" y="42"/>
                  </a:lnTo>
                  <a:lnTo>
                    <a:pt x="28" y="45"/>
                  </a:lnTo>
                  <a:lnTo>
                    <a:pt x="28"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299" name="Freeform 227" descr="50%"/>
            <p:cNvSpPr>
              <a:spLocks/>
            </p:cNvSpPr>
            <p:nvPr/>
          </p:nvSpPr>
          <p:spPr bwMode="auto">
            <a:xfrm>
              <a:off x="2106" y="793"/>
              <a:ext cx="219" cy="49"/>
            </a:xfrm>
            <a:custGeom>
              <a:avLst/>
              <a:gdLst/>
              <a:ahLst/>
              <a:cxnLst>
                <a:cxn ang="0">
                  <a:pos x="207" y="11"/>
                </a:cxn>
                <a:cxn ang="0">
                  <a:pos x="190" y="16"/>
                </a:cxn>
                <a:cxn ang="0">
                  <a:pos x="170" y="31"/>
                </a:cxn>
                <a:cxn ang="0">
                  <a:pos x="168" y="34"/>
                </a:cxn>
                <a:cxn ang="0">
                  <a:pos x="158" y="34"/>
                </a:cxn>
                <a:cxn ang="0">
                  <a:pos x="135" y="38"/>
                </a:cxn>
                <a:cxn ang="0">
                  <a:pos x="131" y="50"/>
                </a:cxn>
                <a:cxn ang="0">
                  <a:pos x="122" y="45"/>
                </a:cxn>
                <a:cxn ang="0">
                  <a:pos x="112" y="38"/>
                </a:cxn>
                <a:cxn ang="0">
                  <a:pos x="48" y="34"/>
                </a:cxn>
                <a:cxn ang="0">
                  <a:pos x="35" y="31"/>
                </a:cxn>
                <a:cxn ang="0">
                  <a:pos x="18" y="24"/>
                </a:cxn>
                <a:cxn ang="0">
                  <a:pos x="13" y="19"/>
                </a:cxn>
                <a:cxn ang="0">
                  <a:pos x="13" y="16"/>
                </a:cxn>
                <a:cxn ang="0">
                  <a:pos x="9" y="7"/>
                </a:cxn>
                <a:cxn ang="0">
                  <a:pos x="0" y="7"/>
                </a:cxn>
                <a:cxn ang="0">
                  <a:pos x="9" y="7"/>
                </a:cxn>
                <a:cxn ang="0">
                  <a:pos x="22" y="7"/>
                </a:cxn>
                <a:cxn ang="0">
                  <a:pos x="45" y="3"/>
                </a:cxn>
                <a:cxn ang="0">
                  <a:pos x="68" y="0"/>
                </a:cxn>
                <a:cxn ang="0">
                  <a:pos x="95" y="11"/>
                </a:cxn>
                <a:cxn ang="0">
                  <a:pos x="127" y="11"/>
                </a:cxn>
                <a:cxn ang="0">
                  <a:pos x="153" y="11"/>
                </a:cxn>
                <a:cxn ang="0">
                  <a:pos x="158" y="11"/>
                </a:cxn>
                <a:cxn ang="0">
                  <a:pos x="181" y="0"/>
                </a:cxn>
                <a:cxn ang="0">
                  <a:pos x="190" y="3"/>
                </a:cxn>
                <a:cxn ang="0">
                  <a:pos x="195" y="7"/>
                </a:cxn>
                <a:cxn ang="0">
                  <a:pos x="207" y="11"/>
                </a:cxn>
                <a:cxn ang="0">
                  <a:pos x="207" y="11"/>
                </a:cxn>
              </a:cxnLst>
              <a:rect l="0" t="0" r="r" b="b"/>
              <a:pathLst>
                <a:path w="208" h="51">
                  <a:moveTo>
                    <a:pt x="207" y="11"/>
                  </a:moveTo>
                  <a:lnTo>
                    <a:pt x="190" y="16"/>
                  </a:lnTo>
                  <a:lnTo>
                    <a:pt x="170" y="31"/>
                  </a:lnTo>
                  <a:lnTo>
                    <a:pt x="168" y="34"/>
                  </a:lnTo>
                  <a:lnTo>
                    <a:pt x="158" y="34"/>
                  </a:lnTo>
                  <a:lnTo>
                    <a:pt x="135" y="38"/>
                  </a:lnTo>
                  <a:lnTo>
                    <a:pt x="131" y="50"/>
                  </a:lnTo>
                  <a:lnTo>
                    <a:pt x="122" y="45"/>
                  </a:lnTo>
                  <a:lnTo>
                    <a:pt x="112" y="38"/>
                  </a:lnTo>
                  <a:lnTo>
                    <a:pt x="48" y="34"/>
                  </a:lnTo>
                  <a:lnTo>
                    <a:pt x="35" y="31"/>
                  </a:lnTo>
                  <a:lnTo>
                    <a:pt x="18" y="24"/>
                  </a:lnTo>
                  <a:lnTo>
                    <a:pt x="13" y="19"/>
                  </a:lnTo>
                  <a:lnTo>
                    <a:pt x="13" y="16"/>
                  </a:lnTo>
                  <a:lnTo>
                    <a:pt x="9" y="7"/>
                  </a:lnTo>
                  <a:lnTo>
                    <a:pt x="0" y="7"/>
                  </a:lnTo>
                  <a:lnTo>
                    <a:pt x="9" y="7"/>
                  </a:lnTo>
                  <a:lnTo>
                    <a:pt x="22" y="7"/>
                  </a:lnTo>
                  <a:lnTo>
                    <a:pt x="45" y="3"/>
                  </a:lnTo>
                  <a:lnTo>
                    <a:pt x="68" y="0"/>
                  </a:lnTo>
                  <a:lnTo>
                    <a:pt x="95" y="11"/>
                  </a:lnTo>
                  <a:lnTo>
                    <a:pt x="127" y="11"/>
                  </a:lnTo>
                  <a:lnTo>
                    <a:pt x="153" y="11"/>
                  </a:lnTo>
                  <a:lnTo>
                    <a:pt x="158" y="11"/>
                  </a:lnTo>
                  <a:lnTo>
                    <a:pt x="181" y="0"/>
                  </a:lnTo>
                  <a:lnTo>
                    <a:pt x="190" y="3"/>
                  </a:lnTo>
                  <a:lnTo>
                    <a:pt x="195" y="7"/>
                  </a:lnTo>
                  <a:lnTo>
                    <a:pt x="207" y="11"/>
                  </a:lnTo>
                  <a:lnTo>
                    <a:pt x="207"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0" name="Freeform 228" descr="50%"/>
            <p:cNvSpPr>
              <a:spLocks/>
            </p:cNvSpPr>
            <p:nvPr/>
          </p:nvSpPr>
          <p:spPr bwMode="auto">
            <a:xfrm>
              <a:off x="2049" y="796"/>
              <a:ext cx="62" cy="35"/>
            </a:xfrm>
            <a:custGeom>
              <a:avLst/>
              <a:gdLst/>
              <a:ahLst/>
              <a:cxnLst>
                <a:cxn ang="0">
                  <a:pos x="17" y="28"/>
                </a:cxn>
                <a:cxn ang="0">
                  <a:pos x="40" y="35"/>
                </a:cxn>
                <a:cxn ang="0">
                  <a:pos x="58" y="23"/>
                </a:cxn>
                <a:cxn ang="0">
                  <a:pos x="54" y="16"/>
                </a:cxn>
                <a:cxn ang="0">
                  <a:pos x="40" y="4"/>
                </a:cxn>
                <a:cxn ang="0">
                  <a:pos x="12" y="0"/>
                </a:cxn>
                <a:cxn ang="0">
                  <a:pos x="0" y="13"/>
                </a:cxn>
                <a:cxn ang="0">
                  <a:pos x="3" y="23"/>
                </a:cxn>
                <a:cxn ang="0">
                  <a:pos x="21" y="31"/>
                </a:cxn>
                <a:cxn ang="0">
                  <a:pos x="21" y="31"/>
                </a:cxn>
                <a:cxn ang="0">
                  <a:pos x="17" y="28"/>
                </a:cxn>
                <a:cxn ang="0">
                  <a:pos x="17" y="28"/>
                </a:cxn>
              </a:cxnLst>
              <a:rect l="0" t="0" r="r" b="b"/>
              <a:pathLst>
                <a:path w="59" h="36">
                  <a:moveTo>
                    <a:pt x="17" y="28"/>
                  </a:moveTo>
                  <a:lnTo>
                    <a:pt x="40" y="35"/>
                  </a:lnTo>
                  <a:lnTo>
                    <a:pt x="58" y="23"/>
                  </a:lnTo>
                  <a:lnTo>
                    <a:pt x="54" y="16"/>
                  </a:lnTo>
                  <a:lnTo>
                    <a:pt x="40" y="4"/>
                  </a:lnTo>
                  <a:lnTo>
                    <a:pt x="12" y="0"/>
                  </a:lnTo>
                  <a:lnTo>
                    <a:pt x="0" y="13"/>
                  </a:lnTo>
                  <a:lnTo>
                    <a:pt x="3" y="23"/>
                  </a:lnTo>
                  <a:lnTo>
                    <a:pt x="21" y="31"/>
                  </a:lnTo>
                  <a:lnTo>
                    <a:pt x="21" y="31"/>
                  </a:lnTo>
                  <a:lnTo>
                    <a:pt x="17" y="28"/>
                  </a:lnTo>
                  <a:lnTo>
                    <a:pt x="17" y="2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1" name="Freeform 229" descr="50%"/>
            <p:cNvSpPr>
              <a:spLocks/>
            </p:cNvSpPr>
            <p:nvPr/>
          </p:nvSpPr>
          <p:spPr bwMode="auto">
            <a:xfrm>
              <a:off x="2143" y="826"/>
              <a:ext cx="86" cy="56"/>
            </a:xfrm>
            <a:custGeom>
              <a:avLst/>
              <a:gdLst/>
              <a:ahLst/>
              <a:cxnLst>
                <a:cxn ang="0">
                  <a:pos x="33" y="50"/>
                </a:cxn>
                <a:cxn ang="0">
                  <a:pos x="60" y="57"/>
                </a:cxn>
                <a:cxn ang="0">
                  <a:pos x="73" y="57"/>
                </a:cxn>
                <a:cxn ang="0">
                  <a:pos x="77" y="54"/>
                </a:cxn>
                <a:cxn ang="0">
                  <a:pos x="81" y="47"/>
                </a:cxn>
                <a:cxn ang="0">
                  <a:pos x="81" y="39"/>
                </a:cxn>
                <a:cxn ang="0">
                  <a:pos x="77" y="23"/>
                </a:cxn>
                <a:cxn ang="0">
                  <a:pos x="63" y="16"/>
                </a:cxn>
                <a:cxn ang="0">
                  <a:pos x="56" y="8"/>
                </a:cxn>
                <a:cxn ang="0">
                  <a:pos x="28" y="0"/>
                </a:cxn>
                <a:cxn ang="0">
                  <a:pos x="5" y="0"/>
                </a:cxn>
                <a:cxn ang="0">
                  <a:pos x="0" y="8"/>
                </a:cxn>
                <a:cxn ang="0">
                  <a:pos x="0" y="19"/>
                </a:cxn>
                <a:cxn ang="0">
                  <a:pos x="13" y="28"/>
                </a:cxn>
                <a:cxn ang="0">
                  <a:pos x="13" y="32"/>
                </a:cxn>
                <a:cxn ang="0">
                  <a:pos x="13" y="32"/>
                </a:cxn>
                <a:cxn ang="0">
                  <a:pos x="33" y="50"/>
                </a:cxn>
                <a:cxn ang="0">
                  <a:pos x="33" y="50"/>
                </a:cxn>
              </a:cxnLst>
              <a:rect l="0" t="0" r="r" b="b"/>
              <a:pathLst>
                <a:path w="82" h="58">
                  <a:moveTo>
                    <a:pt x="33" y="50"/>
                  </a:moveTo>
                  <a:lnTo>
                    <a:pt x="60" y="57"/>
                  </a:lnTo>
                  <a:lnTo>
                    <a:pt x="73" y="57"/>
                  </a:lnTo>
                  <a:lnTo>
                    <a:pt x="77" y="54"/>
                  </a:lnTo>
                  <a:lnTo>
                    <a:pt x="81" y="47"/>
                  </a:lnTo>
                  <a:lnTo>
                    <a:pt x="81" y="39"/>
                  </a:lnTo>
                  <a:lnTo>
                    <a:pt x="77" y="23"/>
                  </a:lnTo>
                  <a:lnTo>
                    <a:pt x="63" y="16"/>
                  </a:lnTo>
                  <a:lnTo>
                    <a:pt x="56" y="8"/>
                  </a:lnTo>
                  <a:lnTo>
                    <a:pt x="28" y="0"/>
                  </a:lnTo>
                  <a:lnTo>
                    <a:pt x="5" y="0"/>
                  </a:lnTo>
                  <a:lnTo>
                    <a:pt x="0" y="8"/>
                  </a:lnTo>
                  <a:lnTo>
                    <a:pt x="0" y="19"/>
                  </a:lnTo>
                  <a:lnTo>
                    <a:pt x="13" y="28"/>
                  </a:lnTo>
                  <a:lnTo>
                    <a:pt x="13" y="32"/>
                  </a:lnTo>
                  <a:lnTo>
                    <a:pt x="13" y="32"/>
                  </a:lnTo>
                  <a:lnTo>
                    <a:pt x="33" y="50"/>
                  </a:lnTo>
                  <a:lnTo>
                    <a:pt x="33" y="5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2" name="Freeform 230" descr="50%"/>
            <p:cNvSpPr>
              <a:spLocks/>
            </p:cNvSpPr>
            <p:nvPr/>
          </p:nvSpPr>
          <p:spPr bwMode="auto">
            <a:xfrm>
              <a:off x="1943" y="793"/>
              <a:ext cx="96" cy="52"/>
            </a:xfrm>
            <a:custGeom>
              <a:avLst/>
              <a:gdLst/>
              <a:ahLst/>
              <a:cxnLst>
                <a:cxn ang="0">
                  <a:pos x="32" y="45"/>
                </a:cxn>
                <a:cxn ang="0">
                  <a:pos x="46" y="50"/>
                </a:cxn>
                <a:cxn ang="0">
                  <a:pos x="55" y="50"/>
                </a:cxn>
                <a:cxn ang="0">
                  <a:pos x="72" y="42"/>
                </a:cxn>
                <a:cxn ang="0">
                  <a:pos x="87" y="26"/>
                </a:cxn>
                <a:cxn ang="0">
                  <a:pos x="90" y="16"/>
                </a:cxn>
                <a:cxn ang="0">
                  <a:pos x="72" y="0"/>
                </a:cxn>
                <a:cxn ang="0">
                  <a:pos x="68" y="0"/>
                </a:cxn>
                <a:cxn ang="0">
                  <a:pos x="36" y="0"/>
                </a:cxn>
                <a:cxn ang="0">
                  <a:pos x="10" y="3"/>
                </a:cxn>
                <a:cxn ang="0">
                  <a:pos x="0" y="16"/>
                </a:cxn>
                <a:cxn ang="0">
                  <a:pos x="5" y="19"/>
                </a:cxn>
                <a:cxn ang="0">
                  <a:pos x="10" y="34"/>
                </a:cxn>
                <a:cxn ang="0">
                  <a:pos x="18" y="42"/>
                </a:cxn>
                <a:cxn ang="0">
                  <a:pos x="23" y="45"/>
                </a:cxn>
                <a:cxn ang="0">
                  <a:pos x="27" y="53"/>
                </a:cxn>
                <a:cxn ang="0">
                  <a:pos x="27" y="50"/>
                </a:cxn>
                <a:cxn ang="0">
                  <a:pos x="32" y="45"/>
                </a:cxn>
                <a:cxn ang="0">
                  <a:pos x="32" y="45"/>
                </a:cxn>
              </a:cxnLst>
              <a:rect l="0" t="0" r="r" b="b"/>
              <a:pathLst>
                <a:path w="91" h="54">
                  <a:moveTo>
                    <a:pt x="32" y="45"/>
                  </a:moveTo>
                  <a:lnTo>
                    <a:pt x="46" y="50"/>
                  </a:lnTo>
                  <a:lnTo>
                    <a:pt x="55" y="50"/>
                  </a:lnTo>
                  <a:lnTo>
                    <a:pt x="72" y="42"/>
                  </a:lnTo>
                  <a:lnTo>
                    <a:pt x="87" y="26"/>
                  </a:lnTo>
                  <a:lnTo>
                    <a:pt x="90" y="16"/>
                  </a:lnTo>
                  <a:lnTo>
                    <a:pt x="72" y="0"/>
                  </a:lnTo>
                  <a:lnTo>
                    <a:pt x="68" y="0"/>
                  </a:lnTo>
                  <a:lnTo>
                    <a:pt x="36" y="0"/>
                  </a:lnTo>
                  <a:lnTo>
                    <a:pt x="10" y="3"/>
                  </a:lnTo>
                  <a:lnTo>
                    <a:pt x="0" y="16"/>
                  </a:lnTo>
                  <a:lnTo>
                    <a:pt x="5" y="19"/>
                  </a:lnTo>
                  <a:lnTo>
                    <a:pt x="10" y="34"/>
                  </a:lnTo>
                  <a:lnTo>
                    <a:pt x="18" y="42"/>
                  </a:lnTo>
                  <a:lnTo>
                    <a:pt x="23" y="45"/>
                  </a:lnTo>
                  <a:lnTo>
                    <a:pt x="27" y="53"/>
                  </a:lnTo>
                  <a:lnTo>
                    <a:pt x="27" y="50"/>
                  </a:lnTo>
                  <a:lnTo>
                    <a:pt x="32" y="45"/>
                  </a:lnTo>
                  <a:lnTo>
                    <a:pt x="32"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3" name="Freeform 231" descr="50%"/>
            <p:cNvSpPr>
              <a:spLocks/>
            </p:cNvSpPr>
            <p:nvPr/>
          </p:nvSpPr>
          <p:spPr bwMode="auto">
            <a:xfrm>
              <a:off x="792" y="868"/>
              <a:ext cx="38" cy="36"/>
            </a:xfrm>
            <a:custGeom>
              <a:avLst/>
              <a:gdLst/>
              <a:ahLst/>
              <a:cxnLst>
                <a:cxn ang="0">
                  <a:pos x="21" y="0"/>
                </a:cxn>
                <a:cxn ang="0">
                  <a:pos x="0" y="7"/>
                </a:cxn>
                <a:cxn ang="0">
                  <a:pos x="5" y="11"/>
                </a:cxn>
                <a:cxn ang="0">
                  <a:pos x="21" y="26"/>
                </a:cxn>
                <a:cxn ang="0">
                  <a:pos x="35" y="37"/>
                </a:cxn>
                <a:cxn ang="0">
                  <a:pos x="35" y="30"/>
                </a:cxn>
                <a:cxn ang="0">
                  <a:pos x="35" y="14"/>
                </a:cxn>
                <a:cxn ang="0">
                  <a:pos x="26" y="7"/>
                </a:cxn>
                <a:cxn ang="0">
                  <a:pos x="13" y="0"/>
                </a:cxn>
                <a:cxn ang="0">
                  <a:pos x="21" y="0"/>
                </a:cxn>
                <a:cxn ang="0">
                  <a:pos x="21" y="0"/>
                </a:cxn>
              </a:cxnLst>
              <a:rect l="0" t="0" r="r" b="b"/>
              <a:pathLst>
                <a:path w="36" h="38">
                  <a:moveTo>
                    <a:pt x="21" y="0"/>
                  </a:moveTo>
                  <a:lnTo>
                    <a:pt x="0" y="7"/>
                  </a:lnTo>
                  <a:lnTo>
                    <a:pt x="5" y="11"/>
                  </a:lnTo>
                  <a:lnTo>
                    <a:pt x="21" y="26"/>
                  </a:lnTo>
                  <a:lnTo>
                    <a:pt x="35" y="37"/>
                  </a:lnTo>
                  <a:lnTo>
                    <a:pt x="35" y="30"/>
                  </a:lnTo>
                  <a:lnTo>
                    <a:pt x="35" y="14"/>
                  </a:lnTo>
                  <a:lnTo>
                    <a:pt x="26" y="7"/>
                  </a:lnTo>
                  <a:lnTo>
                    <a:pt x="13" y="0"/>
                  </a:lnTo>
                  <a:lnTo>
                    <a:pt x="21" y="0"/>
                  </a:lnTo>
                  <a:lnTo>
                    <a:pt x="21"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4" name="Freeform 232" descr="50%"/>
            <p:cNvSpPr>
              <a:spLocks/>
            </p:cNvSpPr>
            <p:nvPr/>
          </p:nvSpPr>
          <p:spPr bwMode="auto">
            <a:xfrm>
              <a:off x="877" y="878"/>
              <a:ext cx="101" cy="43"/>
            </a:xfrm>
            <a:custGeom>
              <a:avLst/>
              <a:gdLst/>
              <a:ahLst/>
              <a:cxnLst>
                <a:cxn ang="0">
                  <a:pos x="0" y="3"/>
                </a:cxn>
                <a:cxn ang="0">
                  <a:pos x="5" y="7"/>
                </a:cxn>
                <a:cxn ang="0">
                  <a:pos x="27" y="31"/>
                </a:cxn>
                <a:cxn ang="0">
                  <a:pos x="49" y="43"/>
                </a:cxn>
                <a:cxn ang="0">
                  <a:pos x="86" y="38"/>
                </a:cxn>
                <a:cxn ang="0">
                  <a:pos x="95" y="26"/>
                </a:cxn>
                <a:cxn ang="0">
                  <a:pos x="77" y="19"/>
                </a:cxn>
                <a:cxn ang="0">
                  <a:pos x="69" y="3"/>
                </a:cxn>
                <a:cxn ang="0">
                  <a:pos x="54" y="0"/>
                </a:cxn>
                <a:cxn ang="0">
                  <a:pos x="22" y="3"/>
                </a:cxn>
                <a:cxn ang="0">
                  <a:pos x="22" y="3"/>
                </a:cxn>
                <a:cxn ang="0">
                  <a:pos x="0" y="12"/>
                </a:cxn>
                <a:cxn ang="0">
                  <a:pos x="0" y="15"/>
                </a:cxn>
                <a:cxn ang="0">
                  <a:pos x="0" y="3"/>
                </a:cxn>
                <a:cxn ang="0">
                  <a:pos x="0" y="3"/>
                </a:cxn>
              </a:cxnLst>
              <a:rect l="0" t="0" r="r" b="b"/>
              <a:pathLst>
                <a:path w="96" h="44">
                  <a:moveTo>
                    <a:pt x="0" y="3"/>
                  </a:moveTo>
                  <a:lnTo>
                    <a:pt x="5" y="7"/>
                  </a:lnTo>
                  <a:lnTo>
                    <a:pt x="27" y="31"/>
                  </a:lnTo>
                  <a:lnTo>
                    <a:pt x="49" y="43"/>
                  </a:lnTo>
                  <a:lnTo>
                    <a:pt x="86" y="38"/>
                  </a:lnTo>
                  <a:lnTo>
                    <a:pt x="95" y="26"/>
                  </a:lnTo>
                  <a:lnTo>
                    <a:pt x="77" y="19"/>
                  </a:lnTo>
                  <a:lnTo>
                    <a:pt x="69" y="3"/>
                  </a:lnTo>
                  <a:lnTo>
                    <a:pt x="54" y="0"/>
                  </a:lnTo>
                  <a:lnTo>
                    <a:pt x="22" y="3"/>
                  </a:lnTo>
                  <a:lnTo>
                    <a:pt x="22" y="3"/>
                  </a:lnTo>
                  <a:lnTo>
                    <a:pt x="0" y="12"/>
                  </a:lnTo>
                  <a:lnTo>
                    <a:pt x="0" y="15"/>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5" name="Freeform 233" descr="50%"/>
            <p:cNvSpPr>
              <a:spLocks/>
            </p:cNvSpPr>
            <p:nvPr/>
          </p:nvSpPr>
          <p:spPr bwMode="auto">
            <a:xfrm>
              <a:off x="1049" y="878"/>
              <a:ext cx="102" cy="43"/>
            </a:xfrm>
            <a:custGeom>
              <a:avLst/>
              <a:gdLst/>
              <a:ahLst/>
              <a:cxnLst>
                <a:cxn ang="0">
                  <a:pos x="0" y="3"/>
                </a:cxn>
                <a:cxn ang="0">
                  <a:pos x="4" y="7"/>
                </a:cxn>
                <a:cxn ang="0">
                  <a:pos x="27" y="31"/>
                </a:cxn>
                <a:cxn ang="0">
                  <a:pos x="50" y="43"/>
                </a:cxn>
                <a:cxn ang="0">
                  <a:pos x="86" y="38"/>
                </a:cxn>
                <a:cxn ang="0">
                  <a:pos x="96" y="26"/>
                </a:cxn>
                <a:cxn ang="0">
                  <a:pos x="77" y="19"/>
                </a:cxn>
                <a:cxn ang="0">
                  <a:pos x="67" y="3"/>
                </a:cxn>
                <a:cxn ang="0">
                  <a:pos x="54" y="0"/>
                </a:cxn>
                <a:cxn ang="0">
                  <a:pos x="23" y="3"/>
                </a:cxn>
                <a:cxn ang="0">
                  <a:pos x="23" y="3"/>
                </a:cxn>
                <a:cxn ang="0">
                  <a:pos x="0" y="12"/>
                </a:cxn>
                <a:cxn ang="0">
                  <a:pos x="0" y="15"/>
                </a:cxn>
                <a:cxn ang="0">
                  <a:pos x="0" y="3"/>
                </a:cxn>
                <a:cxn ang="0">
                  <a:pos x="0" y="3"/>
                </a:cxn>
              </a:cxnLst>
              <a:rect l="0" t="0" r="r" b="b"/>
              <a:pathLst>
                <a:path w="97" h="44">
                  <a:moveTo>
                    <a:pt x="0" y="3"/>
                  </a:moveTo>
                  <a:lnTo>
                    <a:pt x="4" y="7"/>
                  </a:lnTo>
                  <a:lnTo>
                    <a:pt x="27" y="31"/>
                  </a:lnTo>
                  <a:lnTo>
                    <a:pt x="50" y="43"/>
                  </a:lnTo>
                  <a:lnTo>
                    <a:pt x="86" y="38"/>
                  </a:lnTo>
                  <a:lnTo>
                    <a:pt x="96" y="26"/>
                  </a:lnTo>
                  <a:lnTo>
                    <a:pt x="77" y="19"/>
                  </a:lnTo>
                  <a:lnTo>
                    <a:pt x="67" y="3"/>
                  </a:lnTo>
                  <a:lnTo>
                    <a:pt x="54" y="0"/>
                  </a:lnTo>
                  <a:lnTo>
                    <a:pt x="23" y="3"/>
                  </a:lnTo>
                  <a:lnTo>
                    <a:pt x="23" y="3"/>
                  </a:lnTo>
                  <a:lnTo>
                    <a:pt x="0" y="12"/>
                  </a:lnTo>
                  <a:lnTo>
                    <a:pt x="0" y="15"/>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6" name="Freeform 234" descr="50%"/>
            <p:cNvSpPr>
              <a:spLocks/>
            </p:cNvSpPr>
            <p:nvPr/>
          </p:nvSpPr>
          <p:spPr bwMode="auto">
            <a:xfrm>
              <a:off x="1091" y="804"/>
              <a:ext cx="60" cy="38"/>
            </a:xfrm>
            <a:custGeom>
              <a:avLst/>
              <a:gdLst/>
              <a:ahLst/>
              <a:cxnLst>
                <a:cxn ang="0">
                  <a:pos x="24" y="0"/>
                </a:cxn>
                <a:cxn ang="0">
                  <a:pos x="0" y="16"/>
                </a:cxn>
                <a:cxn ang="0">
                  <a:pos x="37" y="39"/>
                </a:cxn>
                <a:cxn ang="0">
                  <a:pos x="56" y="39"/>
                </a:cxn>
                <a:cxn ang="0">
                  <a:pos x="56" y="23"/>
                </a:cxn>
                <a:cxn ang="0">
                  <a:pos x="42" y="11"/>
                </a:cxn>
                <a:cxn ang="0">
                  <a:pos x="27" y="5"/>
                </a:cxn>
                <a:cxn ang="0">
                  <a:pos x="20" y="5"/>
                </a:cxn>
                <a:cxn ang="0">
                  <a:pos x="24" y="0"/>
                </a:cxn>
                <a:cxn ang="0">
                  <a:pos x="24" y="0"/>
                </a:cxn>
              </a:cxnLst>
              <a:rect l="0" t="0" r="r" b="b"/>
              <a:pathLst>
                <a:path w="57" h="40">
                  <a:moveTo>
                    <a:pt x="24" y="0"/>
                  </a:moveTo>
                  <a:lnTo>
                    <a:pt x="0" y="16"/>
                  </a:lnTo>
                  <a:lnTo>
                    <a:pt x="37" y="39"/>
                  </a:lnTo>
                  <a:lnTo>
                    <a:pt x="56" y="39"/>
                  </a:lnTo>
                  <a:lnTo>
                    <a:pt x="56" y="23"/>
                  </a:lnTo>
                  <a:lnTo>
                    <a:pt x="42" y="11"/>
                  </a:lnTo>
                  <a:lnTo>
                    <a:pt x="27" y="5"/>
                  </a:lnTo>
                  <a:lnTo>
                    <a:pt x="20" y="5"/>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7" name="Freeform 235" descr="50%"/>
            <p:cNvSpPr>
              <a:spLocks/>
            </p:cNvSpPr>
            <p:nvPr/>
          </p:nvSpPr>
          <p:spPr bwMode="auto">
            <a:xfrm>
              <a:off x="983" y="811"/>
              <a:ext cx="81" cy="43"/>
            </a:xfrm>
            <a:custGeom>
              <a:avLst/>
              <a:gdLst/>
              <a:ahLst/>
              <a:cxnLst>
                <a:cxn ang="0">
                  <a:pos x="67" y="3"/>
                </a:cxn>
                <a:cxn ang="0">
                  <a:pos x="35" y="0"/>
                </a:cxn>
                <a:cxn ang="0">
                  <a:pos x="3" y="12"/>
                </a:cxn>
                <a:cxn ang="0">
                  <a:pos x="3" y="19"/>
                </a:cxn>
                <a:cxn ang="0">
                  <a:pos x="0" y="34"/>
                </a:cxn>
                <a:cxn ang="0">
                  <a:pos x="3" y="43"/>
                </a:cxn>
                <a:cxn ang="0">
                  <a:pos x="32" y="43"/>
                </a:cxn>
                <a:cxn ang="0">
                  <a:pos x="54" y="22"/>
                </a:cxn>
                <a:cxn ang="0">
                  <a:pos x="67" y="12"/>
                </a:cxn>
                <a:cxn ang="0">
                  <a:pos x="76" y="3"/>
                </a:cxn>
                <a:cxn ang="0">
                  <a:pos x="71" y="0"/>
                </a:cxn>
                <a:cxn ang="0">
                  <a:pos x="67" y="3"/>
                </a:cxn>
                <a:cxn ang="0">
                  <a:pos x="67" y="3"/>
                </a:cxn>
              </a:cxnLst>
              <a:rect l="0" t="0" r="r" b="b"/>
              <a:pathLst>
                <a:path w="77" h="44">
                  <a:moveTo>
                    <a:pt x="67" y="3"/>
                  </a:moveTo>
                  <a:lnTo>
                    <a:pt x="35" y="0"/>
                  </a:lnTo>
                  <a:lnTo>
                    <a:pt x="3" y="12"/>
                  </a:lnTo>
                  <a:lnTo>
                    <a:pt x="3" y="19"/>
                  </a:lnTo>
                  <a:lnTo>
                    <a:pt x="0" y="34"/>
                  </a:lnTo>
                  <a:lnTo>
                    <a:pt x="3" y="43"/>
                  </a:lnTo>
                  <a:lnTo>
                    <a:pt x="32" y="43"/>
                  </a:lnTo>
                  <a:lnTo>
                    <a:pt x="54" y="22"/>
                  </a:lnTo>
                  <a:lnTo>
                    <a:pt x="67" y="12"/>
                  </a:lnTo>
                  <a:lnTo>
                    <a:pt x="76" y="3"/>
                  </a:lnTo>
                  <a:lnTo>
                    <a:pt x="71" y="0"/>
                  </a:lnTo>
                  <a:lnTo>
                    <a:pt x="67" y="3"/>
                  </a:lnTo>
                  <a:lnTo>
                    <a:pt x="67"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8" name="Freeform 236" descr="50%"/>
            <p:cNvSpPr>
              <a:spLocks/>
            </p:cNvSpPr>
            <p:nvPr/>
          </p:nvSpPr>
          <p:spPr bwMode="auto">
            <a:xfrm>
              <a:off x="1039" y="823"/>
              <a:ext cx="92" cy="52"/>
            </a:xfrm>
            <a:custGeom>
              <a:avLst/>
              <a:gdLst/>
              <a:ahLst/>
              <a:cxnLst>
                <a:cxn ang="0">
                  <a:pos x="59" y="7"/>
                </a:cxn>
                <a:cxn ang="0">
                  <a:pos x="27" y="0"/>
                </a:cxn>
                <a:cxn ang="0">
                  <a:pos x="0" y="10"/>
                </a:cxn>
                <a:cxn ang="0">
                  <a:pos x="4" y="22"/>
                </a:cxn>
                <a:cxn ang="0">
                  <a:pos x="13" y="34"/>
                </a:cxn>
                <a:cxn ang="0">
                  <a:pos x="27" y="42"/>
                </a:cxn>
                <a:cxn ang="0">
                  <a:pos x="63" y="50"/>
                </a:cxn>
                <a:cxn ang="0">
                  <a:pos x="86" y="53"/>
                </a:cxn>
                <a:cxn ang="0">
                  <a:pos x="81" y="38"/>
                </a:cxn>
                <a:cxn ang="0">
                  <a:pos x="69" y="22"/>
                </a:cxn>
                <a:cxn ang="0">
                  <a:pos x="63" y="10"/>
                </a:cxn>
                <a:cxn ang="0">
                  <a:pos x="59" y="7"/>
                </a:cxn>
                <a:cxn ang="0">
                  <a:pos x="59" y="7"/>
                </a:cxn>
              </a:cxnLst>
              <a:rect l="0" t="0" r="r" b="b"/>
              <a:pathLst>
                <a:path w="87" h="54">
                  <a:moveTo>
                    <a:pt x="59" y="7"/>
                  </a:moveTo>
                  <a:lnTo>
                    <a:pt x="27" y="0"/>
                  </a:lnTo>
                  <a:lnTo>
                    <a:pt x="0" y="10"/>
                  </a:lnTo>
                  <a:lnTo>
                    <a:pt x="4" y="22"/>
                  </a:lnTo>
                  <a:lnTo>
                    <a:pt x="13" y="34"/>
                  </a:lnTo>
                  <a:lnTo>
                    <a:pt x="27" y="42"/>
                  </a:lnTo>
                  <a:lnTo>
                    <a:pt x="63" y="50"/>
                  </a:lnTo>
                  <a:lnTo>
                    <a:pt x="86" y="53"/>
                  </a:lnTo>
                  <a:lnTo>
                    <a:pt x="81" y="38"/>
                  </a:lnTo>
                  <a:lnTo>
                    <a:pt x="69" y="22"/>
                  </a:lnTo>
                  <a:lnTo>
                    <a:pt x="63" y="10"/>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09" name="Freeform 237" descr="50%"/>
            <p:cNvSpPr>
              <a:spLocks/>
            </p:cNvSpPr>
            <p:nvPr/>
          </p:nvSpPr>
          <p:spPr bwMode="auto">
            <a:xfrm>
              <a:off x="968" y="789"/>
              <a:ext cx="101" cy="42"/>
            </a:xfrm>
            <a:custGeom>
              <a:avLst/>
              <a:gdLst/>
              <a:ahLst/>
              <a:cxnLst>
                <a:cxn ang="0">
                  <a:pos x="0" y="4"/>
                </a:cxn>
                <a:cxn ang="0">
                  <a:pos x="4" y="7"/>
                </a:cxn>
                <a:cxn ang="0">
                  <a:pos x="27" y="31"/>
                </a:cxn>
                <a:cxn ang="0">
                  <a:pos x="50" y="42"/>
                </a:cxn>
                <a:cxn ang="0">
                  <a:pos x="87" y="38"/>
                </a:cxn>
                <a:cxn ang="0">
                  <a:pos x="95" y="28"/>
                </a:cxn>
                <a:cxn ang="0">
                  <a:pos x="77" y="20"/>
                </a:cxn>
                <a:cxn ang="0">
                  <a:pos x="68" y="4"/>
                </a:cxn>
                <a:cxn ang="0">
                  <a:pos x="54" y="0"/>
                </a:cxn>
                <a:cxn ang="0">
                  <a:pos x="24" y="4"/>
                </a:cxn>
                <a:cxn ang="0">
                  <a:pos x="24" y="4"/>
                </a:cxn>
                <a:cxn ang="0">
                  <a:pos x="0" y="11"/>
                </a:cxn>
                <a:cxn ang="0">
                  <a:pos x="0" y="15"/>
                </a:cxn>
                <a:cxn ang="0">
                  <a:pos x="0" y="4"/>
                </a:cxn>
                <a:cxn ang="0">
                  <a:pos x="0" y="4"/>
                </a:cxn>
              </a:cxnLst>
              <a:rect l="0" t="0" r="r" b="b"/>
              <a:pathLst>
                <a:path w="96" h="43">
                  <a:moveTo>
                    <a:pt x="0" y="4"/>
                  </a:moveTo>
                  <a:lnTo>
                    <a:pt x="4" y="7"/>
                  </a:lnTo>
                  <a:lnTo>
                    <a:pt x="27" y="31"/>
                  </a:lnTo>
                  <a:lnTo>
                    <a:pt x="50" y="42"/>
                  </a:lnTo>
                  <a:lnTo>
                    <a:pt x="87" y="38"/>
                  </a:lnTo>
                  <a:lnTo>
                    <a:pt x="95" y="28"/>
                  </a:lnTo>
                  <a:lnTo>
                    <a:pt x="77" y="20"/>
                  </a:lnTo>
                  <a:lnTo>
                    <a:pt x="68" y="4"/>
                  </a:lnTo>
                  <a:lnTo>
                    <a:pt x="54" y="0"/>
                  </a:lnTo>
                  <a:lnTo>
                    <a:pt x="24" y="4"/>
                  </a:lnTo>
                  <a:lnTo>
                    <a:pt x="24" y="4"/>
                  </a:lnTo>
                  <a:lnTo>
                    <a:pt x="0" y="11"/>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0" name="Freeform 238" descr="50%"/>
            <p:cNvSpPr>
              <a:spLocks/>
            </p:cNvSpPr>
            <p:nvPr/>
          </p:nvSpPr>
          <p:spPr bwMode="auto">
            <a:xfrm>
              <a:off x="1010" y="715"/>
              <a:ext cx="59" cy="37"/>
            </a:xfrm>
            <a:custGeom>
              <a:avLst/>
              <a:gdLst/>
              <a:ahLst/>
              <a:cxnLst>
                <a:cxn ang="0">
                  <a:pos x="23" y="0"/>
                </a:cxn>
                <a:cxn ang="0">
                  <a:pos x="0" y="16"/>
                </a:cxn>
                <a:cxn ang="0">
                  <a:pos x="37" y="38"/>
                </a:cxn>
                <a:cxn ang="0">
                  <a:pos x="55" y="38"/>
                </a:cxn>
                <a:cxn ang="0">
                  <a:pos x="55" y="23"/>
                </a:cxn>
                <a:cxn ang="0">
                  <a:pos x="41" y="12"/>
                </a:cxn>
                <a:cxn ang="0">
                  <a:pos x="28" y="5"/>
                </a:cxn>
                <a:cxn ang="0">
                  <a:pos x="19" y="5"/>
                </a:cxn>
                <a:cxn ang="0">
                  <a:pos x="23" y="0"/>
                </a:cxn>
                <a:cxn ang="0">
                  <a:pos x="23" y="0"/>
                </a:cxn>
              </a:cxnLst>
              <a:rect l="0" t="0" r="r" b="b"/>
              <a:pathLst>
                <a:path w="56" h="39">
                  <a:moveTo>
                    <a:pt x="23" y="0"/>
                  </a:moveTo>
                  <a:lnTo>
                    <a:pt x="0" y="16"/>
                  </a:lnTo>
                  <a:lnTo>
                    <a:pt x="37" y="38"/>
                  </a:lnTo>
                  <a:lnTo>
                    <a:pt x="55" y="38"/>
                  </a:lnTo>
                  <a:lnTo>
                    <a:pt x="55" y="23"/>
                  </a:lnTo>
                  <a:lnTo>
                    <a:pt x="41" y="12"/>
                  </a:lnTo>
                  <a:lnTo>
                    <a:pt x="28" y="5"/>
                  </a:lnTo>
                  <a:lnTo>
                    <a:pt x="19"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1" name="Freeform 239" descr="50%"/>
            <p:cNvSpPr>
              <a:spLocks/>
            </p:cNvSpPr>
            <p:nvPr/>
          </p:nvSpPr>
          <p:spPr bwMode="auto">
            <a:xfrm>
              <a:off x="900" y="721"/>
              <a:ext cx="84" cy="42"/>
            </a:xfrm>
            <a:custGeom>
              <a:avLst/>
              <a:gdLst/>
              <a:ahLst/>
              <a:cxnLst>
                <a:cxn ang="0">
                  <a:pos x="68" y="5"/>
                </a:cxn>
                <a:cxn ang="0">
                  <a:pos x="38" y="0"/>
                </a:cxn>
                <a:cxn ang="0">
                  <a:pos x="5" y="12"/>
                </a:cxn>
                <a:cxn ang="0">
                  <a:pos x="5" y="20"/>
                </a:cxn>
                <a:cxn ang="0">
                  <a:pos x="0" y="36"/>
                </a:cxn>
                <a:cxn ang="0">
                  <a:pos x="5" y="42"/>
                </a:cxn>
                <a:cxn ang="0">
                  <a:pos x="32" y="42"/>
                </a:cxn>
                <a:cxn ang="0">
                  <a:pos x="55" y="24"/>
                </a:cxn>
                <a:cxn ang="0">
                  <a:pos x="68" y="12"/>
                </a:cxn>
                <a:cxn ang="0">
                  <a:pos x="78" y="5"/>
                </a:cxn>
                <a:cxn ang="0">
                  <a:pos x="73" y="0"/>
                </a:cxn>
                <a:cxn ang="0">
                  <a:pos x="68" y="5"/>
                </a:cxn>
                <a:cxn ang="0">
                  <a:pos x="68" y="5"/>
                </a:cxn>
              </a:cxnLst>
              <a:rect l="0" t="0" r="r" b="b"/>
              <a:pathLst>
                <a:path w="79" h="43">
                  <a:moveTo>
                    <a:pt x="68" y="5"/>
                  </a:moveTo>
                  <a:lnTo>
                    <a:pt x="38" y="0"/>
                  </a:lnTo>
                  <a:lnTo>
                    <a:pt x="5" y="12"/>
                  </a:lnTo>
                  <a:lnTo>
                    <a:pt x="5" y="20"/>
                  </a:lnTo>
                  <a:lnTo>
                    <a:pt x="0" y="36"/>
                  </a:lnTo>
                  <a:lnTo>
                    <a:pt x="5" y="42"/>
                  </a:lnTo>
                  <a:lnTo>
                    <a:pt x="32" y="42"/>
                  </a:lnTo>
                  <a:lnTo>
                    <a:pt x="55" y="24"/>
                  </a:lnTo>
                  <a:lnTo>
                    <a:pt x="68" y="12"/>
                  </a:lnTo>
                  <a:lnTo>
                    <a:pt x="78" y="5"/>
                  </a:lnTo>
                  <a:lnTo>
                    <a:pt x="73" y="0"/>
                  </a:lnTo>
                  <a:lnTo>
                    <a:pt x="68" y="5"/>
                  </a:lnTo>
                  <a:lnTo>
                    <a:pt x="68"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2" name="Freeform 240" descr="50%"/>
            <p:cNvSpPr>
              <a:spLocks/>
            </p:cNvSpPr>
            <p:nvPr/>
          </p:nvSpPr>
          <p:spPr bwMode="auto">
            <a:xfrm>
              <a:off x="958" y="733"/>
              <a:ext cx="92" cy="53"/>
            </a:xfrm>
            <a:custGeom>
              <a:avLst/>
              <a:gdLst/>
              <a:ahLst/>
              <a:cxnLst>
                <a:cxn ang="0">
                  <a:pos x="59" y="8"/>
                </a:cxn>
                <a:cxn ang="0">
                  <a:pos x="26" y="0"/>
                </a:cxn>
                <a:cxn ang="0">
                  <a:pos x="0" y="12"/>
                </a:cxn>
                <a:cxn ang="0">
                  <a:pos x="6" y="24"/>
                </a:cxn>
                <a:cxn ang="0">
                  <a:pos x="13" y="36"/>
                </a:cxn>
                <a:cxn ang="0">
                  <a:pos x="26" y="42"/>
                </a:cxn>
                <a:cxn ang="0">
                  <a:pos x="63" y="50"/>
                </a:cxn>
                <a:cxn ang="0">
                  <a:pos x="86" y="54"/>
                </a:cxn>
                <a:cxn ang="0">
                  <a:pos x="81" y="39"/>
                </a:cxn>
                <a:cxn ang="0">
                  <a:pos x="68" y="24"/>
                </a:cxn>
                <a:cxn ang="0">
                  <a:pos x="63" y="12"/>
                </a:cxn>
                <a:cxn ang="0">
                  <a:pos x="59" y="8"/>
                </a:cxn>
                <a:cxn ang="0">
                  <a:pos x="59" y="8"/>
                </a:cxn>
              </a:cxnLst>
              <a:rect l="0" t="0" r="r" b="b"/>
              <a:pathLst>
                <a:path w="87" h="55">
                  <a:moveTo>
                    <a:pt x="59" y="8"/>
                  </a:moveTo>
                  <a:lnTo>
                    <a:pt x="26" y="0"/>
                  </a:lnTo>
                  <a:lnTo>
                    <a:pt x="0" y="12"/>
                  </a:lnTo>
                  <a:lnTo>
                    <a:pt x="6" y="24"/>
                  </a:lnTo>
                  <a:lnTo>
                    <a:pt x="13" y="36"/>
                  </a:lnTo>
                  <a:lnTo>
                    <a:pt x="26" y="42"/>
                  </a:lnTo>
                  <a:lnTo>
                    <a:pt x="63" y="50"/>
                  </a:lnTo>
                  <a:lnTo>
                    <a:pt x="86" y="54"/>
                  </a:lnTo>
                  <a:lnTo>
                    <a:pt x="81" y="39"/>
                  </a:lnTo>
                  <a:lnTo>
                    <a:pt x="68" y="24"/>
                  </a:lnTo>
                  <a:lnTo>
                    <a:pt x="63" y="12"/>
                  </a:lnTo>
                  <a:lnTo>
                    <a:pt x="59" y="8"/>
                  </a:lnTo>
                  <a:lnTo>
                    <a:pt x="5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3" name="Freeform 241" descr="50%"/>
            <p:cNvSpPr>
              <a:spLocks/>
            </p:cNvSpPr>
            <p:nvPr/>
          </p:nvSpPr>
          <p:spPr bwMode="auto">
            <a:xfrm>
              <a:off x="1007" y="853"/>
              <a:ext cx="77" cy="60"/>
            </a:xfrm>
            <a:custGeom>
              <a:avLst/>
              <a:gdLst/>
              <a:ahLst/>
              <a:cxnLst>
                <a:cxn ang="0">
                  <a:pos x="0" y="19"/>
                </a:cxn>
                <a:cxn ang="0">
                  <a:pos x="3" y="38"/>
                </a:cxn>
                <a:cxn ang="0">
                  <a:pos x="50" y="61"/>
                </a:cxn>
                <a:cxn ang="0">
                  <a:pos x="58" y="45"/>
                </a:cxn>
                <a:cxn ang="0">
                  <a:pos x="72" y="29"/>
                </a:cxn>
                <a:cxn ang="0">
                  <a:pos x="17" y="0"/>
                </a:cxn>
                <a:cxn ang="0">
                  <a:pos x="17" y="11"/>
                </a:cxn>
                <a:cxn ang="0">
                  <a:pos x="17" y="19"/>
                </a:cxn>
                <a:cxn ang="0">
                  <a:pos x="0" y="19"/>
                </a:cxn>
                <a:cxn ang="0">
                  <a:pos x="0" y="19"/>
                </a:cxn>
              </a:cxnLst>
              <a:rect l="0" t="0" r="r" b="b"/>
              <a:pathLst>
                <a:path w="73" h="62">
                  <a:moveTo>
                    <a:pt x="0" y="19"/>
                  </a:moveTo>
                  <a:lnTo>
                    <a:pt x="3" y="38"/>
                  </a:lnTo>
                  <a:lnTo>
                    <a:pt x="50" y="61"/>
                  </a:lnTo>
                  <a:lnTo>
                    <a:pt x="58" y="45"/>
                  </a:lnTo>
                  <a:lnTo>
                    <a:pt x="72" y="29"/>
                  </a:lnTo>
                  <a:lnTo>
                    <a:pt x="17" y="0"/>
                  </a:lnTo>
                  <a:lnTo>
                    <a:pt x="17" y="11"/>
                  </a:lnTo>
                  <a:lnTo>
                    <a:pt x="17" y="19"/>
                  </a:lnTo>
                  <a:lnTo>
                    <a:pt x="0" y="19"/>
                  </a:lnTo>
                  <a:lnTo>
                    <a:pt x="0"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4" name="Freeform 242" descr="50%"/>
            <p:cNvSpPr>
              <a:spLocks/>
            </p:cNvSpPr>
            <p:nvPr/>
          </p:nvSpPr>
          <p:spPr bwMode="auto">
            <a:xfrm>
              <a:off x="919" y="804"/>
              <a:ext cx="59" cy="38"/>
            </a:xfrm>
            <a:custGeom>
              <a:avLst/>
              <a:gdLst/>
              <a:ahLst/>
              <a:cxnLst>
                <a:cxn ang="0">
                  <a:pos x="23" y="0"/>
                </a:cxn>
                <a:cxn ang="0">
                  <a:pos x="0" y="16"/>
                </a:cxn>
                <a:cxn ang="0">
                  <a:pos x="37" y="39"/>
                </a:cxn>
                <a:cxn ang="0">
                  <a:pos x="55" y="39"/>
                </a:cxn>
                <a:cxn ang="0">
                  <a:pos x="55" y="23"/>
                </a:cxn>
                <a:cxn ang="0">
                  <a:pos x="43" y="11"/>
                </a:cxn>
                <a:cxn ang="0">
                  <a:pos x="29" y="5"/>
                </a:cxn>
                <a:cxn ang="0">
                  <a:pos x="20" y="5"/>
                </a:cxn>
                <a:cxn ang="0">
                  <a:pos x="23" y="0"/>
                </a:cxn>
                <a:cxn ang="0">
                  <a:pos x="23" y="0"/>
                </a:cxn>
              </a:cxnLst>
              <a:rect l="0" t="0" r="r" b="b"/>
              <a:pathLst>
                <a:path w="56" h="40">
                  <a:moveTo>
                    <a:pt x="23" y="0"/>
                  </a:moveTo>
                  <a:lnTo>
                    <a:pt x="0" y="16"/>
                  </a:lnTo>
                  <a:lnTo>
                    <a:pt x="37" y="39"/>
                  </a:lnTo>
                  <a:lnTo>
                    <a:pt x="55" y="39"/>
                  </a:lnTo>
                  <a:lnTo>
                    <a:pt x="55" y="23"/>
                  </a:lnTo>
                  <a:lnTo>
                    <a:pt x="43" y="11"/>
                  </a:lnTo>
                  <a:lnTo>
                    <a:pt x="29" y="5"/>
                  </a:lnTo>
                  <a:lnTo>
                    <a:pt x="20"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5" name="Freeform 243" descr="50%"/>
            <p:cNvSpPr>
              <a:spLocks/>
            </p:cNvSpPr>
            <p:nvPr/>
          </p:nvSpPr>
          <p:spPr bwMode="auto">
            <a:xfrm>
              <a:off x="1130" y="874"/>
              <a:ext cx="50" cy="17"/>
            </a:xfrm>
            <a:custGeom>
              <a:avLst/>
              <a:gdLst/>
              <a:ahLst/>
              <a:cxnLst>
                <a:cxn ang="0">
                  <a:pos x="0" y="7"/>
                </a:cxn>
                <a:cxn ang="0">
                  <a:pos x="46" y="16"/>
                </a:cxn>
                <a:cxn ang="0">
                  <a:pos x="32" y="0"/>
                </a:cxn>
                <a:cxn ang="0">
                  <a:pos x="0" y="7"/>
                </a:cxn>
                <a:cxn ang="0">
                  <a:pos x="0" y="7"/>
                </a:cxn>
                <a:cxn ang="0">
                  <a:pos x="0" y="7"/>
                </a:cxn>
              </a:cxnLst>
              <a:rect l="0" t="0" r="r" b="b"/>
              <a:pathLst>
                <a:path w="47" h="17">
                  <a:moveTo>
                    <a:pt x="0" y="7"/>
                  </a:moveTo>
                  <a:lnTo>
                    <a:pt x="46" y="16"/>
                  </a:lnTo>
                  <a:lnTo>
                    <a:pt x="32" y="0"/>
                  </a:lnTo>
                  <a:lnTo>
                    <a:pt x="0"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6" name="Freeform 244" descr="50%"/>
            <p:cNvSpPr>
              <a:spLocks/>
            </p:cNvSpPr>
            <p:nvPr/>
          </p:nvSpPr>
          <p:spPr bwMode="auto">
            <a:xfrm>
              <a:off x="1210" y="893"/>
              <a:ext cx="64" cy="23"/>
            </a:xfrm>
            <a:custGeom>
              <a:avLst/>
              <a:gdLst/>
              <a:ahLst/>
              <a:cxnLst>
                <a:cxn ang="0">
                  <a:pos x="0" y="8"/>
                </a:cxn>
                <a:cxn ang="0">
                  <a:pos x="0" y="11"/>
                </a:cxn>
                <a:cxn ang="0">
                  <a:pos x="23" y="23"/>
                </a:cxn>
                <a:cxn ang="0">
                  <a:pos x="60" y="20"/>
                </a:cxn>
                <a:cxn ang="0">
                  <a:pos x="51" y="11"/>
                </a:cxn>
                <a:cxn ang="0">
                  <a:pos x="33" y="0"/>
                </a:cxn>
                <a:cxn ang="0">
                  <a:pos x="11" y="4"/>
                </a:cxn>
                <a:cxn ang="0">
                  <a:pos x="14" y="16"/>
                </a:cxn>
                <a:cxn ang="0">
                  <a:pos x="0" y="8"/>
                </a:cxn>
                <a:cxn ang="0">
                  <a:pos x="0" y="8"/>
                </a:cxn>
              </a:cxnLst>
              <a:rect l="0" t="0" r="r" b="b"/>
              <a:pathLst>
                <a:path w="61" h="24">
                  <a:moveTo>
                    <a:pt x="0" y="8"/>
                  </a:moveTo>
                  <a:lnTo>
                    <a:pt x="0" y="11"/>
                  </a:lnTo>
                  <a:lnTo>
                    <a:pt x="23" y="23"/>
                  </a:lnTo>
                  <a:lnTo>
                    <a:pt x="60" y="20"/>
                  </a:lnTo>
                  <a:lnTo>
                    <a:pt x="51" y="11"/>
                  </a:lnTo>
                  <a:lnTo>
                    <a:pt x="33" y="0"/>
                  </a:lnTo>
                  <a:lnTo>
                    <a:pt x="11" y="4"/>
                  </a:lnTo>
                  <a:lnTo>
                    <a:pt x="14"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7" name="Freeform 245" descr="50%"/>
            <p:cNvSpPr>
              <a:spLocks/>
            </p:cNvSpPr>
            <p:nvPr/>
          </p:nvSpPr>
          <p:spPr bwMode="auto">
            <a:xfrm>
              <a:off x="1222" y="804"/>
              <a:ext cx="43" cy="30"/>
            </a:xfrm>
            <a:custGeom>
              <a:avLst/>
              <a:gdLst/>
              <a:ahLst/>
              <a:cxnLst>
                <a:cxn ang="0">
                  <a:pos x="0" y="8"/>
                </a:cxn>
                <a:cxn ang="0">
                  <a:pos x="0" y="20"/>
                </a:cxn>
                <a:cxn ang="0">
                  <a:pos x="26" y="30"/>
                </a:cxn>
                <a:cxn ang="0">
                  <a:pos x="40" y="30"/>
                </a:cxn>
                <a:cxn ang="0">
                  <a:pos x="40" y="23"/>
                </a:cxn>
                <a:cxn ang="0">
                  <a:pos x="36" y="11"/>
                </a:cxn>
                <a:cxn ang="0">
                  <a:pos x="32" y="8"/>
                </a:cxn>
                <a:cxn ang="0">
                  <a:pos x="17" y="0"/>
                </a:cxn>
                <a:cxn ang="0">
                  <a:pos x="3" y="5"/>
                </a:cxn>
                <a:cxn ang="0">
                  <a:pos x="3" y="8"/>
                </a:cxn>
                <a:cxn ang="0">
                  <a:pos x="0" y="8"/>
                </a:cxn>
                <a:cxn ang="0">
                  <a:pos x="0" y="8"/>
                </a:cxn>
              </a:cxnLst>
              <a:rect l="0" t="0" r="r" b="b"/>
              <a:pathLst>
                <a:path w="41" h="31">
                  <a:moveTo>
                    <a:pt x="0" y="8"/>
                  </a:moveTo>
                  <a:lnTo>
                    <a:pt x="0" y="20"/>
                  </a:lnTo>
                  <a:lnTo>
                    <a:pt x="26" y="30"/>
                  </a:lnTo>
                  <a:lnTo>
                    <a:pt x="40" y="30"/>
                  </a:lnTo>
                  <a:lnTo>
                    <a:pt x="40" y="23"/>
                  </a:lnTo>
                  <a:lnTo>
                    <a:pt x="36" y="11"/>
                  </a:lnTo>
                  <a:lnTo>
                    <a:pt x="32" y="8"/>
                  </a:lnTo>
                  <a:lnTo>
                    <a:pt x="17" y="0"/>
                  </a:lnTo>
                  <a:lnTo>
                    <a:pt x="3" y="5"/>
                  </a:lnTo>
                  <a:lnTo>
                    <a:pt x="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8" name="Freeform 246" descr="50%"/>
            <p:cNvSpPr>
              <a:spLocks/>
            </p:cNvSpPr>
            <p:nvPr/>
          </p:nvSpPr>
          <p:spPr bwMode="auto">
            <a:xfrm>
              <a:off x="810" y="811"/>
              <a:ext cx="83" cy="43"/>
            </a:xfrm>
            <a:custGeom>
              <a:avLst/>
              <a:gdLst/>
              <a:ahLst/>
              <a:cxnLst>
                <a:cxn ang="0">
                  <a:pos x="69" y="3"/>
                </a:cxn>
                <a:cxn ang="0">
                  <a:pos x="36" y="0"/>
                </a:cxn>
                <a:cxn ang="0">
                  <a:pos x="4" y="12"/>
                </a:cxn>
                <a:cxn ang="0">
                  <a:pos x="4" y="19"/>
                </a:cxn>
                <a:cxn ang="0">
                  <a:pos x="0" y="34"/>
                </a:cxn>
                <a:cxn ang="0">
                  <a:pos x="4" y="43"/>
                </a:cxn>
                <a:cxn ang="0">
                  <a:pos x="32" y="43"/>
                </a:cxn>
                <a:cxn ang="0">
                  <a:pos x="54" y="22"/>
                </a:cxn>
                <a:cxn ang="0">
                  <a:pos x="69" y="12"/>
                </a:cxn>
                <a:cxn ang="0">
                  <a:pos x="78" y="3"/>
                </a:cxn>
                <a:cxn ang="0">
                  <a:pos x="73" y="0"/>
                </a:cxn>
                <a:cxn ang="0">
                  <a:pos x="69" y="3"/>
                </a:cxn>
                <a:cxn ang="0">
                  <a:pos x="69" y="3"/>
                </a:cxn>
              </a:cxnLst>
              <a:rect l="0" t="0" r="r" b="b"/>
              <a:pathLst>
                <a:path w="79" h="44">
                  <a:moveTo>
                    <a:pt x="69" y="3"/>
                  </a:moveTo>
                  <a:lnTo>
                    <a:pt x="36" y="0"/>
                  </a:lnTo>
                  <a:lnTo>
                    <a:pt x="4" y="12"/>
                  </a:lnTo>
                  <a:lnTo>
                    <a:pt x="4" y="19"/>
                  </a:lnTo>
                  <a:lnTo>
                    <a:pt x="0" y="34"/>
                  </a:lnTo>
                  <a:lnTo>
                    <a:pt x="4" y="43"/>
                  </a:lnTo>
                  <a:lnTo>
                    <a:pt x="32" y="43"/>
                  </a:lnTo>
                  <a:lnTo>
                    <a:pt x="54" y="22"/>
                  </a:lnTo>
                  <a:lnTo>
                    <a:pt x="69" y="12"/>
                  </a:lnTo>
                  <a:lnTo>
                    <a:pt x="78" y="3"/>
                  </a:lnTo>
                  <a:lnTo>
                    <a:pt x="73" y="0"/>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19" name="Freeform 247" descr="50%"/>
            <p:cNvSpPr>
              <a:spLocks/>
            </p:cNvSpPr>
            <p:nvPr/>
          </p:nvSpPr>
          <p:spPr bwMode="auto">
            <a:xfrm>
              <a:off x="867" y="823"/>
              <a:ext cx="92" cy="52"/>
            </a:xfrm>
            <a:custGeom>
              <a:avLst/>
              <a:gdLst/>
              <a:ahLst/>
              <a:cxnLst>
                <a:cxn ang="0">
                  <a:pos x="59" y="7"/>
                </a:cxn>
                <a:cxn ang="0">
                  <a:pos x="28" y="0"/>
                </a:cxn>
                <a:cxn ang="0">
                  <a:pos x="0" y="10"/>
                </a:cxn>
                <a:cxn ang="0">
                  <a:pos x="6" y="22"/>
                </a:cxn>
                <a:cxn ang="0">
                  <a:pos x="15" y="34"/>
                </a:cxn>
                <a:cxn ang="0">
                  <a:pos x="28" y="42"/>
                </a:cxn>
                <a:cxn ang="0">
                  <a:pos x="64" y="50"/>
                </a:cxn>
                <a:cxn ang="0">
                  <a:pos x="87" y="53"/>
                </a:cxn>
                <a:cxn ang="0">
                  <a:pos x="82" y="38"/>
                </a:cxn>
                <a:cxn ang="0">
                  <a:pos x="70" y="22"/>
                </a:cxn>
                <a:cxn ang="0">
                  <a:pos x="64" y="10"/>
                </a:cxn>
                <a:cxn ang="0">
                  <a:pos x="59" y="7"/>
                </a:cxn>
                <a:cxn ang="0">
                  <a:pos x="59" y="7"/>
                </a:cxn>
              </a:cxnLst>
              <a:rect l="0" t="0" r="r" b="b"/>
              <a:pathLst>
                <a:path w="88" h="54">
                  <a:moveTo>
                    <a:pt x="59" y="7"/>
                  </a:moveTo>
                  <a:lnTo>
                    <a:pt x="28" y="0"/>
                  </a:lnTo>
                  <a:lnTo>
                    <a:pt x="0" y="10"/>
                  </a:lnTo>
                  <a:lnTo>
                    <a:pt x="6" y="22"/>
                  </a:lnTo>
                  <a:lnTo>
                    <a:pt x="15" y="34"/>
                  </a:lnTo>
                  <a:lnTo>
                    <a:pt x="28" y="42"/>
                  </a:lnTo>
                  <a:lnTo>
                    <a:pt x="64" y="50"/>
                  </a:lnTo>
                  <a:lnTo>
                    <a:pt x="87" y="53"/>
                  </a:lnTo>
                  <a:lnTo>
                    <a:pt x="82" y="38"/>
                  </a:lnTo>
                  <a:lnTo>
                    <a:pt x="70" y="22"/>
                  </a:lnTo>
                  <a:lnTo>
                    <a:pt x="64" y="10"/>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0" name="Freeform 248" descr="50%"/>
            <p:cNvSpPr>
              <a:spLocks/>
            </p:cNvSpPr>
            <p:nvPr/>
          </p:nvSpPr>
          <p:spPr bwMode="auto">
            <a:xfrm>
              <a:off x="528" y="893"/>
              <a:ext cx="221" cy="48"/>
            </a:xfrm>
            <a:custGeom>
              <a:avLst/>
              <a:gdLst/>
              <a:ahLst/>
              <a:cxnLst>
                <a:cxn ang="0">
                  <a:pos x="0" y="38"/>
                </a:cxn>
                <a:cxn ang="0">
                  <a:pos x="18" y="34"/>
                </a:cxn>
                <a:cxn ang="0">
                  <a:pos x="36" y="20"/>
                </a:cxn>
                <a:cxn ang="0">
                  <a:pos x="40" y="16"/>
                </a:cxn>
                <a:cxn ang="0">
                  <a:pos x="50" y="16"/>
                </a:cxn>
                <a:cxn ang="0">
                  <a:pos x="73" y="11"/>
                </a:cxn>
                <a:cxn ang="0">
                  <a:pos x="77" y="0"/>
                </a:cxn>
                <a:cxn ang="0">
                  <a:pos x="86" y="4"/>
                </a:cxn>
                <a:cxn ang="0">
                  <a:pos x="95" y="11"/>
                </a:cxn>
                <a:cxn ang="0">
                  <a:pos x="158" y="16"/>
                </a:cxn>
                <a:cxn ang="0">
                  <a:pos x="173" y="20"/>
                </a:cxn>
                <a:cxn ang="0">
                  <a:pos x="190" y="28"/>
                </a:cxn>
                <a:cxn ang="0">
                  <a:pos x="195" y="32"/>
                </a:cxn>
                <a:cxn ang="0">
                  <a:pos x="195" y="34"/>
                </a:cxn>
                <a:cxn ang="0">
                  <a:pos x="201" y="43"/>
                </a:cxn>
                <a:cxn ang="0">
                  <a:pos x="208" y="43"/>
                </a:cxn>
                <a:cxn ang="0">
                  <a:pos x="201" y="43"/>
                </a:cxn>
                <a:cxn ang="0">
                  <a:pos x="187" y="43"/>
                </a:cxn>
                <a:cxn ang="0">
                  <a:pos x="163" y="48"/>
                </a:cxn>
                <a:cxn ang="0">
                  <a:pos x="141" y="49"/>
                </a:cxn>
                <a:cxn ang="0">
                  <a:pos x="113" y="38"/>
                </a:cxn>
                <a:cxn ang="0">
                  <a:pos x="80" y="38"/>
                </a:cxn>
                <a:cxn ang="0">
                  <a:pos x="54" y="38"/>
                </a:cxn>
                <a:cxn ang="0">
                  <a:pos x="50" y="38"/>
                </a:cxn>
                <a:cxn ang="0">
                  <a:pos x="27" y="49"/>
                </a:cxn>
                <a:cxn ang="0">
                  <a:pos x="18" y="48"/>
                </a:cxn>
                <a:cxn ang="0">
                  <a:pos x="13" y="43"/>
                </a:cxn>
                <a:cxn ang="0">
                  <a:pos x="0" y="38"/>
                </a:cxn>
                <a:cxn ang="0">
                  <a:pos x="0" y="38"/>
                </a:cxn>
              </a:cxnLst>
              <a:rect l="0" t="0" r="r" b="b"/>
              <a:pathLst>
                <a:path w="209" h="50">
                  <a:moveTo>
                    <a:pt x="0" y="38"/>
                  </a:moveTo>
                  <a:lnTo>
                    <a:pt x="18" y="34"/>
                  </a:lnTo>
                  <a:lnTo>
                    <a:pt x="36" y="20"/>
                  </a:lnTo>
                  <a:lnTo>
                    <a:pt x="40" y="16"/>
                  </a:lnTo>
                  <a:lnTo>
                    <a:pt x="50" y="16"/>
                  </a:lnTo>
                  <a:lnTo>
                    <a:pt x="73" y="11"/>
                  </a:lnTo>
                  <a:lnTo>
                    <a:pt x="77" y="0"/>
                  </a:lnTo>
                  <a:lnTo>
                    <a:pt x="86" y="4"/>
                  </a:lnTo>
                  <a:lnTo>
                    <a:pt x="95" y="11"/>
                  </a:lnTo>
                  <a:lnTo>
                    <a:pt x="158" y="16"/>
                  </a:lnTo>
                  <a:lnTo>
                    <a:pt x="173" y="20"/>
                  </a:lnTo>
                  <a:lnTo>
                    <a:pt x="190" y="28"/>
                  </a:lnTo>
                  <a:lnTo>
                    <a:pt x="195" y="32"/>
                  </a:lnTo>
                  <a:lnTo>
                    <a:pt x="195" y="34"/>
                  </a:lnTo>
                  <a:lnTo>
                    <a:pt x="201" y="43"/>
                  </a:lnTo>
                  <a:lnTo>
                    <a:pt x="208" y="43"/>
                  </a:lnTo>
                  <a:lnTo>
                    <a:pt x="201" y="43"/>
                  </a:lnTo>
                  <a:lnTo>
                    <a:pt x="187" y="43"/>
                  </a:lnTo>
                  <a:lnTo>
                    <a:pt x="163" y="48"/>
                  </a:lnTo>
                  <a:lnTo>
                    <a:pt x="141" y="49"/>
                  </a:lnTo>
                  <a:lnTo>
                    <a:pt x="113" y="38"/>
                  </a:lnTo>
                  <a:lnTo>
                    <a:pt x="80" y="38"/>
                  </a:lnTo>
                  <a:lnTo>
                    <a:pt x="54" y="38"/>
                  </a:lnTo>
                  <a:lnTo>
                    <a:pt x="50" y="38"/>
                  </a:lnTo>
                  <a:lnTo>
                    <a:pt x="27" y="49"/>
                  </a:lnTo>
                  <a:lnTo>
                    <a:pt x="18" y="48"/>
                  </a:lnTo>
                  <a:lnTo>
                    <a:pt x="13" y="43"/>
                  </a:lnTo>
                  <a:lnTo>
                    <a:pt x="0" y="38"/>
                  </a:lnTo>
                  <a:lnTo>
                    <a:pt x="0"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1" name="Freeform 249" descr="50%"/>
            <p:cNvSpPr>
              <a:spLocks/>
            </p:cNvSpPr>
            <p:nvPr/>
          </p:nvSpPr>
          <p:spPr bwMode="auto">
            <a:xfrm>
              <a:off x="742" y="903"/>
              <a:ext cx="64" cy="37"/>
            </a:xfrm>
            <a:custGeom>
              <a:avLst/>
              <a:gdLst/>
              <a:ahLst/>
              <a:cxnLst>
                <a:cxn ang="0">
                  <a:pos x="41" y="9"/>
                </a:cxn>
                <a:cxn ang="0">
                  <a:pos x="19" y="0"/>
                </a:cxn>
                <a:cxn ang="0">
                  <a:pos x="0" y="12"/>
                </a:cxn>
                <a:cxn ang="0">
                  <a:pos x="5" y="21"/>
                </a:cxn>
                <a:cxn ang="0">
                  <a:pos x="19" y="32"/>
                </a:cxn>
                <a:cxn ang="0">
                  <a:pos x="47" y="37"/>
                </a:cxn>
                <a:cxn ang="0">
                  <a:pos x="60" y="23"/>
                </a:cxn>
                <a:cxn ang="0">
                  <a:pos x="54" y="12"/>
                </a:cxn>
                <a:cxn ang="0">
                  <a:pos x="38" y="5"/>
                </a:cxn>
                <a:cxn ang="0">
                  <a:pos x="38" y="5"/>
                </a:cxn>
                <a:cxn ang="0">
                  <a:pos x="41" y="9"/>
                </a:cxn>
                <a:cxn ang="0">
                  <a:pos x="41" y="9"/>
                </a:cxn>
              </a:cxnLst>
              <a:rect l="0" t="0" r="r" b="b"/>
              <a:pathLst>
                <a:path w="61" h="38">
                  <a:moveTo>
                    <a:pt x="41" y="9"/>
                  </a:moveTo>
                  <a:lnTo>
                    <a:pt x="19" y="0"/>
                  </a:lnTo>
                  <a:lnTo>
                    <a:pt x="0" y="12"/>
                  </a:lnTo>
                  <a:lnTo>
                    <a:pt x="5" y="21"/>
                  </a:lnTo>
                  <a:lnTo>
                    <a:pt x="19" y="32"/>
                  </a:lnTo>
                  <a:lnTo>
                    <a:pt x="47" y="37"/>
                  </a:lnTo>
                  <a:lnTo>
                    <a:pt x="60" y="23"/>
                  </a:lnTo>
                  <a:lnTo>
                    <a:pt x="54" y="12"/>
                  </a:lnTo>
                  <a:lnTo>
                    <a:pt x="38" y="5"/>
                  </a:lnTo>
                  <a:lnTo>
                    <a:pt x="38" y="5"/>
                  </a:lnTo>
                  <a:lnTo>
                    <a:pt x="41" y="9"/>
                  </a:lnTo>
                  <a:lnTo>
                    <a:pt x="41"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2" name="Freeform 250" descr="50%"/>
            <p:cNvSpPr>
              <a:spLocks/>
            </p:cNvSpPr>
            <p:nvPr/>
          </p:nvSpPr>
          <p:spPr bwMode="auto">
            <a:xfrm>
              <a:off x="624" y="853"/>
              <a:ext cx="88" cy="56"/>
            </a:xfrm>
            <a:custGeom>
              <a:avLst/>
              <a:gdLst/>
              <a:ahLst/>
              <a:cxnLst>
                <a:cxn ang="0">
                  <a:pos x="50" y="7"/>
                </a:cxn>
                <a:cxn ang="0">
                  <a:pos x="22" y="0"/>
                </a:cxn>
                <a:cxn ang="0">
                  <a:pos x="8" y="0"/>
                </a:cxn>
                <a:cxn ang="0">
                  <a:pos x="4" y="3"/>
                </a:cxn>
                <a:cxn ang="0">
                  <a:pos x="0" y="11"/>
                </a:cxn>
                <a:cxn ang="0">
                  <a:pos x="0" y="19"/>
                </a:cxn>
                <a:cxn ang="0">
                  <a:pos x="4" y="33"/>
                </a:cxn>
                <a:cxn ang="0">
                  <a:pos x="19" y="41"/>
                </a:cxn>
                <a:cxn ang="0">
                  <a:pos x="27" y="49"/>
                </a:cxn>
                <a:cxn ang="0">
                  <a:pos x="52" y="57"/>
                </a:cxn>
                <a:cxn ang="0">
                  <a:pos x="76" y="57"/>
                </a:cxn>
                <a:cxn ang="0">
                  <a:pos x="82" y="49"/>
                </a:cxn>
                <a:cxn ang="0">
                  <a:pos x="82" y="38"/>
                </a:cxn>
                <a:cxn ang="0">
                  <a:pos x="67" y="29"/>
                </a:cxn>
                <a:cxn ang="0">
                  <a:pos x="67" y="26"/>
                </a:cxn>
                <a:cxn ang="0">
                  <a:pos x="67" y="26"/>
                </a:cxn>
                <a:cxn ang="0">
                  <a:pos x="50" y="7"/>
                </a:cxn>
                <a:cxn ang="0">
                  <a:pos x="50" y="7"/>
                </a:cxn>
              </a:cxnLst>
              <a:rect l="0" t="0" r="r" b="b"/>
              <a:pathLst>
                <a:path w="83" h="58">
                  <a:moveTo>
                    <a:pt x="50" y="7"/>
                  </a:moveTo>
                  <a:lnTo>
                    <a:pt x="22" y="0"/>
                  </a:lnTo>
                  <a:lnTo>
                    <a:pt x="8" y="0"/>
                  </a:lnTo>
                  <a:lnTo>
                    <a:pt x="4" y="3"/>
                  </a:lnTo>
                  <a:lnTo>
                    <a:pt x="0" y="11"/>
                  </a:lnTo>
                  <a:lnTo>
                    <a:pt x="0" y="19"/>
                  </a:lnTo>
                  <a:lnTo>
                    <a:pt x="4" y="33"/>
                  </a:lnTo>
                  <a:lnTo>
                    <a:pt x="19" y="41"/>
                  </a:lnTo>
                  <a:lnTo>
                    <a:pt x="27" y="49"/>
                  </a:lnTo>
                  <a:lnTo>
                    <a:pt x="52" y="57"/>
                  </a:lnTo>
                  <a:lnTo>
                    <a:pt x="76" y="57"/>
                  </a:lnTo>
                  <a:lnTo>
                    <a:pt x="82" y="49"/>
                  </a:lnTo>
                  <a:lnTo>
                    <a:pt x="82" y="38"/>
                  </a:lnTo>
                  <a:lnTo>
                    <a:pt x="67" y="29"/>
                  </a:lnTo>
                  <a:lnTo>
                    <a:pt x="67" y="26"/>
                  </a:lnTo>
                  <a:lnTo>
                    <a:pt x="67" y="26"/>
                  </a:lnTo>
                  <a:lnTo>
                    <a:pt x="50" y="7"/>
                  </a:lnTo>
                  <a:lnTo>
                    <a:pt x="5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3" name="Freeform 251" descr="50%"/>
            <p:cNvSpPr>
              <a:spLocks/>
            </p:cNvSpPr>
            <p:nvPr/>
          </p:nvSpPr>
          <p:spPr bwMode="auto">
            <a:xfrm>
              <a:off x="814" y="890"/>
              <a:ext cx="97" cy="51"/>
            </a:xfrm>
            <a:custGeom>
              <a:avLst/>
              <a:gdLst/>
              <a:ahLst/>
              <a:cxnLst>
                <a:cxn ang="0">
                  <a:pos x="60" y="7"/>
                </a:cxn>
                <a:cxn ang="0">
                  <a:pos x="46" y="3"/>
                </a:cxn>
                <a:cxn ang="0">
                  <a:pos x="37" y="3"/>
                </a:cxn>
                <a:cxn ang="0">
                  <a:pos x="19" y="11"/>
                </a:cxn>
                <a:cxn ang="0">
                  <a:pos x="5" y="26"/>
                </a:cxn>
                <a:cxn ang="0">
                  <a:pos x="0" y="37"/>
                </a:cxn>
                <a:cxn ang="0">
                  <a:pos x="19" y="52"/>
                </a:cxn>
                <a:cxn ang="0">
                  <a:pos x="23" y="52"/>
                </a:cxn>
                <a:cxn ang="0">
                  <a:pos x="56" y="52"/>
                </a:cxn>
                <a:cxn ang="0">
                  <a:pos x="82" y="51"/>
                </a:cxn>
                <a:cxn ang="0">
                  <a:pos x="91" y="37"/>
                </a:cxn>
                <a:cxn ang="0">
                  <a:pos x="87" y="35"/>
                </a:cxn>
                <a:cxn ang="0">
                  <a:pos x="82" y="19"/>
                </a:cxn>
                <a:cxn ang="0">
                  <a:pos x="74" y="11"/>
                </a:cxn>
                <a:cxn ang="0">
                  <a:pos x="69" y="7"/>
                </a:cxn>
                <a:cxn ang="0">
                  <a:pos x="65" y="0"/>
                </a:cxn>
                <a:cxn ang="0">
                  <a:pos x="65" y="3"/>
                </a:cxn>
                <a:cxn ang="0">
                  <a:pos x="60" y="7"/>
                </a:cxn>
                <a:cxn ang="0">
                  <a:pos x="60" y="7"/>
                </a:cxn>
              </a:cxnLst>
              <a:rect l="0" t="0" r="r" b="b"/>
              <a:pathLst>
                <a:path w="92" h="53">
                  <a:moveTo>
                    <a:pt x="60" y="7"/>
                  </a:moveTo>
                  <a:lnTo>
                    <a:pt x="46" y="3"/>
                  </a:lnTo>
                  <a:lnTo>
                    <a:pt x="37" y="3"/>
                  </a:lnTo>
                  <a:lnTo>
                    <a:pt x="19" y="11"/>
                  </a:lnTo>
                  <a:lnTo>
                    <a:pt x="5" y="26"/>
                  </a:lnTo>
                  <a:lnTo>
                    <a:pt x="0" y="37"/>
                  </a:lnTo>
                  <a:lnTo>
                    <a:pt x="19" y="52"/>
                  </a:lnTo>
                  <a:lnTo>
                    <a:pt x="23" y="52"/>
                  </a:lnTo>
                  <a:lnTo>
                    <a:pt x="56" y="52"/>
                  </a:lnTo>
                  <a:lnTo>
                    <a:pt x="82" y="51"/>
                  </a:lnTo>
                  <a:lnTo>
                    <a:pt x="91" y="37"/>
                  </a:lnTo>
                  <a:lnTo>
                    <a:pt x="87" y="35"/>
                  </a:lnTo>
                  <a:lnTo>
                    <a:pt x="82" y="19"/>
                  </a:lnTo>
                  <a:lnTo>
                    <a:pt x="74" y="11"/>
                  </a:lnTo>
                  <a:lnTo>
                    <a:pt x="69" y="7"/>
                  </a:lnTo>
                  <a:lnTo>
                    <a:pt x="65" y="0"/>
                  </a:lnTo>
                  <a:lnTo>
                    <a:pt x="65" y="3"/>
                  </a:lnTo>
                  <a:lnTo>
                    <a:pt x="60" y="7"/>
                  </a:lnTo>
                  <a:lnTo>
                    <a:pt x="6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4" name="Freeform 252" descr="50%"/>
            <p:cNvSpPr>
              <a:spLocks/>
            </p:cNvSpPr>
            <p:nvPr/>
          </p:nvSpPr>
          <p:spPr bwMode="auto">
            <a:xfrm>
              <a:off x="1278" y="774"/>
              <a:ext cx="126" cy="95"/>
            </a:xfrm>
            <a:custGeom>
              <a:avLst/>
              <a:gdLst/>
              <a:ahLst/>
              <a:cxnLst>
                <a:cxn ang="0">
                  <a:pos x="64" y="15"/>
                </a:cxn>
                <a:cxn ang="0">
                  <a:pos x="24" y="0"/>
                </a:cxn>
                <a:cxn ang="0">
                  <a:pos x="13" y="8"/>
                </a:cxn>
                <a:cxn ang="0">
                  <a:pos x="13" y="27"/>
                </a:cxn>
                <a:cxn ang="0">
                  <a:pos x="0" y="47"/>
                </a:cxn>
                <a:cxn ang="0">
                  <a:pos x="27" y="61"/>
                </a:cxn>
                <a:cxn ang="0">
                  <a:pos x="36" y="70"/>
                </a:cxn>
                <a:cxn ang="0">
                  <a:pos x="59" y="97"/>
                </a:cxn>
                <a:cxn ang="0">
                  <a:pos x="96" y="93"/>
                </a:cxn>
                <a:cxn ang="0">
                  <a:pos x="114" y="73"/>
                </a:cxn>
                <a:cxn ang="0">
                  <a:pos x="119" y="61"/>
                </a:cxn>
                <a:cxn ang="0">
                  <a:pos x="96" y="39"/>
                </a:cxn>
                <a:cxn ang="0">
                  <a:pos x="64" y="15"/>
                </a:cxn>
                <a:cxn ang="0">
                  <a:pos x="64" y="15"/>
                </a:cxn>
                <a:cxn ang="0">
                  <a:pos x="64" y="15"/>
                </a:cxn>
              </a:cxnLst>
              <a:rect l="0" t="0" r="r" b="b"/>
              <a:pathLst>
                <a:path w="120" h="98">
                  <a:moveTo>
                    <a:pt x="64" y="15"/>
                  </a:moveTo>
                  <a:lnTo>
                    <a:pt x="24" y="0"/>
                  </a:lnTo>
                  <a:lnTo>
                    <a:pt x="13" y="8"/>
                  </a:lnTo>
                  <a:lnTo>
                    <a:pt x="13" y="27"/>
                  </a:lnTo>
                  <a:lnTo>
                    <a:pt x="0" y="47"/>
                  </a:lnTo>
                  <a:lnTo>
                    <a:pt x="27" y="61"/>
                  </a:lnTo>
                  <a:lnTo>
                    <a:pt x="36" y="70"/>
                  </a:lnTo>
                  <a:lnTo>
                    <a:pt x="59" y="97"/>
                  </a:lnTo>
                  <a:lnTo>
                    <a:pt x="96" y="93"/>
                  </a:lnTo>
                  <a:lnTo>
                    <a:pt x="114" y="73"/>
                  </a:lnTo>
                  <a:lnTo>
                    <a:pt x="119" y="61"/>
                  </a:lnTo>
                  <a:lnTo>
                    <a:pt x="96" y="39"/>
                  </a:lnTo>
                  <a:lnTo>
                    <a:pt x="64" y="15"/>
                  </a:lnTo>
                  <a:lnTo>
                    <a:pt x="64" y="15"/>
                  </a:lnTo>
                  <a:lnTo>
                    <a:pt x="64" y="1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5" name="Freeform 253" descr="50%"/>
            <p:cNvSpPr>
              <a:spLocks/>
            </p:cNvSpPr>
            <p:nvPr/>
          </p:nvSpPr>
          <p:spPr bwMode="auto">
            <a:xfrm>
              <a:off x="1225" y="840"/>
              <a:ext cx="168" cy="61"/>
            </a:xfrm>
            <a:custGeom>
              <a:avLst/>
              <a:gdLst/>
              <a:ahLst/>
              <a:cxnLst>
                <a:cxn ang="0">
                  <a:pos x="57" y="16"/>
                </a:cxn>
                <a:cxn ang="0">
                  <a:pos x="31" y="0"/>
                </a:cxn>
                <a:cxn ang="0">
                  <a:pos x="0" y="3"/>
                </a:cxn>
                <a:cxn ang="0">
                  <a:pos x="14" y="23"/>
                </a:cxn>
                <a:cxn ang="0">
                  <a:pos x="44" y="42"/>
                </a:cxn>
                <a:cxn ang="0">
                  <a:pos x="63" y="61"/>
                </a:cxn>
                <a:cxn ang="0">
                  <a:pos x="158" y="61"/>
                </a:cxn>
                <a:cxn ang="0">
                  <a:pos x="140" y="42"/>
                </a:cxn>
                <a:cxn ang="0">
                  <a:pos x="116" y="30"/>
                </a:cxn>
                <a:cxn ang="0">
                  <a:pos x="108" y="30"/>
                </a:cxn>
                <a:cxn ang="0">
                  <a:pos x="57" y="16"/>
                </a:cxn>
                <a:cxn ang="0">
                  <a:pos x="57" y="16"/>
                </a:cxn>
              </a:cxnLst>
              <a:rect l="0" t="0" r="r" b="b"/>
              <a:pathLst>
                <a:path w="159" h="62">
                  <a:moveTo>
                    <a:pt x="57" y="16"/>
                  </a:moveTo>
                  <a:lnTo>
                    <a:pt x="31" y="0"/>
                  </a:lnTo>
                  <a:lnTo>
                    <a:pt x="0" y="3"/>
                  </a:lnTo>
                  <a:lnTo>
                    <a:pt x="14" y="23"/>
                  </a:lnTo>
                  <a:lnTo>
                    <a:pt x="44" y="42"/>
                  </a:lnTo>
                  <a:lnTo>
                    <a:pt x="63" y="61"/>
                  </a:lnTo>
                  <a:lnTo>
                    <a:pt x="158" y="61"/>
                  </a:lnTo>
                  <a:lnTo>
                    <a:pt x="140" y="42"/>
                  </a:lnTo>
                  <a:lnTo>
                    <a:pt x="116" y="30"/>
                  </a:lnTo>
                  <a:lnTo>
                    <a:pt x="108" y="30"/>
                  </a:lnTo>
                  <a:lnTo>
                    <a:pt x="57" y="16"/>
                  </a:lnTo>
                  <a:lnTo>
                    <a:pt x="57" y="1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6" name="Freeform 254" descr="50%"/>
            <p:cNvSpPr>
              <a:spLocks/>
            </p:cNvSpPr>
            <p:nvPr/>
          </p:nvSpPr>
          <p:spPr bwMode="auto">
            <a:xfrm>
              <a:off x="2074" y="727"/>
              <a:ext cx="124" cy="67"/>
            </a:xfrm>
            <a:custGeom>
              <a:avLst/>
              <a:gdLst/>
              <a:ahLst/>
              <a:cxnLst>
                <a:cxn ang="0">
                  <a:pos x="71" y="11"/>
                </a:cxn>
                <a:cxn ang="0">
                  <a:pos x="0" y="0"/>
                </a:cxn>
                <a:cxn ang="0">
                  <a:pos x="2" y="4"/>
                </a:cxn>
                <a:cxn ang="0">
                  <a:pos x="13" y="27"/>
                </a:cxn>
                <a:cxn ang="0">
                  <a:pos x="31" y="68"/>
                </a:cxn>
                <a:cxn ang="0">
                  <a:pos x="71" y="65"/>
                </a:cxn>
                <a:cxn ang="0">
                  <a:pos x="116" y="38"/>
                </a:cxn>
                <a:cxn ang="0">
                  <a:pos x="80" y="16"/>
                </a:cxn>
                <a:cxn ang="0">
                  <a:pos x="71" y="11"/>
                </a:cxn>
                <a:cxn ang="0">
                  <a:pos x="71" y="11"/>
                </a:cxn>
              </a:cxnLst>
              <a:rect l="0" t="0" r="r" b="b"/>
              <a:pathLst>
                <a:path w="117" h="69">
                  <a:moveTo>
                    <a:pt x="71" y="11"/>
                  </a:moveTo>
                  <a:lnTo>
                    <a:pt x="0" y="0"/>
                  </a:lnTo>
                  <a:lnTo>
                    <a:pt x="2" y="4"/>
                  </a:lnTo>
                  <a:lnTo>
                    <a:pt x="13" y="27"/>
                  </a:lnTo>
                  <a:lnTo>
                    <a:pt x="31" y="68"/>
                  </a:lnTo>
                  <a:lnTo>
                    <a:pt x="71" y="65"/>
                  </a:lnTo>
                  <a:lnTo>
                    <a:pt x="116" y="38"/>
                  </a:lnTo>
                  <a:lnTo>
                    <a:pt x="80" y="16"/>
                  </a:lnTo>
                  <a:lnTo>
                    <a:pt x="71" y="11"/>
                  </a:lnTo>
                  <a:lnTo>
                    <a:pt x="71"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7" name="Freeform 255" descr="50%"/>
            <p:cNvSpPr>
              <a:spLocks/>
            </p:cNvSpPr>
            <p:nvPr/>
          </p:nvSpPr>
          <p:spPr bwMode="auto">
            <a:xfrm>
              <a:off x="1699" y="715"/>
              <a:ext cx="135" cy="71"/>
            </a:xfrm>
            <a:custGeom>
              <a:avLst/>
              <a:gdLst/>
              <a:ahLst/>
              <a:cxnLst>
                <a:cxn ang="0">
                  <a:pos x="45" y="5"/>
                </a:cxn>
                <a:cxn ang="0">
                  <a:pos x="27" y="0"/>
                </a:cxn>
                <a:cxn ang="0">
                  <a:pos x="0" y="19"/>
                </a:cxn>
                <a:cxn ang="0">
                  <a:pos x="54" y="73"/>
                </a:cxn>
                <a:cxn ang="0">
                  <a:pos x="90" y="73"/>
                </a:cxn>
                <a:cxn ang="0">
                  <a:pos x="122" y="65"/>
                </a:cxn>
                <a:cxn ang="0">
                  <a:pos x="127" y="27"/>
                </a:cxn>
                <a:cxn ang="0">
                  <a:pos x="67" y="5"/>
                </a:cxn>
                <a:cxn ang="0">
                  <a:pos x="36" y="7"/>
                </a:cxn>
                <a:cxn ang="0">
                  <a:pos x="45" y="5"/>
                </a:cxn>
                <a:cxn ang="0">
                  <a:pos x="45" y="5"/>
                </a:cxn>
              </a:cxnLst>
              <a:rect l="0" t="0" r="r" b="b"/>
              <a:pathLst>
                <a:path w="128" h="74">
                  <a:moveTo>
                    <a:pt x="45" y="5"/>
                  </a:moveTo>
                  <a:lnTo>
                    <a:pt x="27" y="0"/>
                  </a:lnTo>
                  <a:lnTo>
                    <a:pt x="0" y="19"/>
                  </a:lnTo>
                  <a:lnTo>
                    <a:pt x="54" y="73"/>
                  </a:lnTo>
                  <a:lnTo>
                    <a:pt x="90" y="73"/>
                  </a:lnTo>
                  <a:lnTo>
                    <a:pt x="122" y="65"/>
                  </a:lnTo>
                  <a:lnTo>
                    <a:pt x="127" y="27"/>
                  </a:lnTo>
                  <a:lnTo>
                    <a:pt x="67" y="5"/>
                  </a:lnTo>
                  <a:lnTo>
                    <a:pt x="36" y="7"/>
                  </a:lnTo>
                  <a:lnTo>
                    <a:pt x="45" y="5"/>
                  </a:lnTo>
                  <a:lnTo>
                    <a:pt x="4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8" name="Freeform 256" descr="50%"/>
            <p:cNvSpPr>
              <a:spLocks/>
            </p:cNvSpPr>
            <p:nvPr/>
          </p:nvSpPr>
          <p:spPr bwMode="auto">
            <a:xfrm>
              <a:off x="1599" y="697"/>
              <a:ext cx="88" cy="73"/>
            </a:xfrm>
            <a:custGeom>
              <a:avLst/>
              <a:gdLst/>
              <a:ahLst/>
              <a:cxnLst>
                <a:cxn ang="0">
                  <a:pos x="59" y="0"/>
                </a:cxn>
                <a:cxn ang="0">
                  <a:pos x="29" y="10"/>
                </a:cxn>
                <a:cxn ang="0">
                  <a:pos x="0" y="28"/>
                </a:cxn>
                <a:cxn ang="0">
                  <a:pos x="10" y="54"/>
                </a:cxn>
                <a:cxn ang="0">
                  <a:pos x="51" y="74"/>
                </a:cxn>
                <a:cxn ang="0">
                  <a:pos x="68" y="74"/>
                </a:cxn>
                <a:cxn ang="0">
                  <a:pos x="82" y="32"/>
                </a:cxn>
                <a:cxn ang="0">
                  <a:pos x="68" y="5"/>
                </a:cxn>
                <a:cxn ang="0">
                  <a:pos x="68" y="0"/>
                </a:cxn>
                <a:cxn ang="0">
                  <a:pos x="59" y="0"/>
                </a:cxn>
                <a:cxn ang="0">
                  <a:pos x="59" y="0"/>
                </a:cxn>
              </a:cxnLst>
              <a:rect l="0" t="0" r="r" b="b"/>
              <a:pathLst>
                <a:path w="83" h="75">
                  <a:moveTo>
                    <a:pt x="59" y="0"/>
                  </a:moveTo>
                  <a:lnTo>
                    <a:pt x="29" y="10"/>
                  </a:lnTo>
                  <a:lnTo>
                    <a:pt x="0" y="28"/>
                  </a:lnTo>
                  <a:lnTo>
                    <a:pt x="10" y="54"/>
                  </a:lnTo>
                  <a:lnTo>
                    <a:pt x="51" y="74"/>
                  </a:lnTo>
                  <a:lnTo>
                    <a:pt x="68" y="74"/>
                  </a:lnTo>
                  <a:lnTo>
                    <a:pt x="82" y="32"/>
                  </a:lnTo>
                  <a:lnTo>
                    <a:pt x="68" y="5"/>
                  </a:lnTo>
                  <a:lnTo>
                    <a:pt x="68" y="0"/>
                  </a:lnTo>
                  <a:lnTo>
                    <a:pt x="59" y="0"/>
                  </a:lnTo>
                  <a:lnTo>
                    <a:pt x="59"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29" name="Freeform 257" descr="50%"/>
            <p:cNvSpPr>
              <a:spLocks/>
            </p:cNvSpPr>
            <p:nvPr/>
          </p:nvSpPr>
          <p:spPr bwMode="auto">
            <a:xfrm>
              <a:off x="1875" y="771"/>
              <a:ext cx="59" cy="30"/>
            </a:xfrm>
            <a:custGeom>
              <a:avLst/>
              <a:gdLst/>
              <a:ahLst/>
              <a:cxnLst>
                <a:cxn ang="0">
                  <a:pos x="0" y="3"/>
                </a:cxn>
                <a:cxn ang="0">
                  <a:pos x="0" y="11"/>
                </a:cxn>
                <a:cxn ang="0">
                  <a:pos x="55" y="30"/>
                </a:cxn>
                <a:cxn ang="0">
                  <a:pos x="47" y="18"/>
                </a:cxn>
                <a:cxn ang="0">
                  <a:pos x="9" y="0"/>
                </a:cxn>
                <a:cxn ang="0">
                  <a:pos x="0" y="7"/>
                </a:cxn>
                <a:cxn ang="0">
                  <a:pos x="0" y="3"/>
                </a:cxn>
                <a:cxn ang="0">
                  <a:pos x="0" y="3"/>
                </a:cxn>
              </a:cxnLst>
              <a:rect l="0" t="0" r="r" b="b"/>
              <a:pathLst>
                <a:path w="56" h="31">
                  <a:moveTo>
                    <a:pt x="0" y="3"/>
                  </a:moveTo>
                  <a:lnTo>
                    <a:pt x="0" y="11"/>
                  </a:lnTo>
                  <a:lnTo>
                    <a:pt x="55" y="30"/>
                  </a:lnTo>
                  <a:lnTo>
                    <a:pt x="47" y="18"/>
                  </a:lnTo>
                  <a:lnTo>
                    <a:pt x="9" y="0"/>
                  </a:lnTo>
                  <a:lnTo>
                    <a:pt x="0"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0" name="Freeform 258" descr="50%"/>
            <p:cNvSpPr>
              <a:spLocks/>
            </p:cNvSpPr>
            <p:nvPr/>
          </p:nvSpPr>
          <p:spPr bwMode="auto">
            <a:xfrm>
              <a:off x="1843" y="796"/>
              <a:ext cx="48" cy="19"/>
            </a:xfrm>
            <a:custGeom>
              <a:avLst/>
              <a:gdLst/>
              <a:ahLst/>
              <a:cxnLst>
                <a:cxn ang="0">
                  <a:pos x="0" y="8"/>
                </a:cxn>
                <a:cxn ang="0">
                  <a:pos x="45" y="4"/>
                </a:cxn>
                <a:cxn ang="0">
                  <a:pos x="36" y="4"/>
                </a:cxn>
                <a:cxn ang="0">
                  <a:pos x="31" y="0"/>
                </a:cxn>
                <a:cxn ang="0">
                  <a:pos x="0" y="0"/>
                </a:cxn>
                <a:cxn ang="0">
                  <a:pos x="8" y="16"/>
                </a:cxn>
                <a:cxn ang="0">
                  <a:pos x="17" y="19"/>
                </a:cxn>
                <a:cxn ang="0">
                  <a:pos x="23" y="13"/>
                </a:cxn>
                <a:cxn ang="0">
                  <a:pos x="27" y="4"/>
                </a:cxn>
                <a:cxn ang="0">
                  <a:pos x="27" y="4"/>
                </a:cxn>
                <a:cxn ang="0">
                  <a:pos x="0" y="8"/>
                </a:cxn>
                <a:cxn ang="0">
                  <a:pos x="0" y="8"/>
                </a:cxn>
              </a:cxnLst>
              <a:rect l="0" t="0" r="r" b="b"/>
              <a:pathLst>
                <a:path w="46" h="20">
                  <a:moveTo>
                    <a:pt x="0" y="8"/>
                  </a:moveTo>
                  <a:lnTo>
                    <a:pt x="45" y="4"/>
                  </a:lnTo>
                  <a:lnTo>
                    <a:pt x="36" y="4"/>
                  </a:lnTo>
                  <a:lnTo>
                    <a:pt x="31" y="0"/>
                  </a:lnTo>
                  <a:lnTo>
                    <a:pt x="0" y="0"/>
                  </a:lnTo>
                  <a:lnTo>
                    <a:pt x="8" y="16"/>
                  </a:lnTo>
                  <a:lnTo>
                    <a:pt x="17" y="19"/>
                  </a:lnTo>
                  <a:lnTo>
                    <a:pt x="23" y="13"/>
                  </a:lnTo>
                  <a:lnTo>
                    <a:pt x="27" y="4"/>
                  </a:lnTo>
                  <a:lnTo>
                    <a:pt x="27" y="4"/>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1" name="Freeform 259" descr="50%"/>
            <p:cNvSpPr>
              <a:spLocks/>
            </p:cNvSpPr>
            <p:nvPr/>
          </p:nvSpPr>
          <p:spPr bwMode="auto">
            <a:xfrm>
              <a:off x="1837" y="860"/>
              <a:ext cx="35" cy="19"/>
            </a:xfrm>
            <a:custGeom>
              <a:avLst/>
              <a:gdLst/>
              <a:ahLst/>
              <a:cxnLst>
                <a:cxn ang="0">
                  <a:pos x="0" y="8"/>
                </a:cxn>
                <a:cxn ang="0">
                  <a:pos x="0" y="8"/>
                </a:cxn>
                <a:cxn ang="0">
                  <a:pos x="32" y="19"/>
                </a:cxn>
                <a:cxn ang="0">
                  <a:pos x="28" y="8"/>
                </a:cxn>
                <a:cxn ang="0">
                  <a:pos x="18" y="0"/>
                </a:cxn>
                <a:cxn ang="0">
                  <a:pos x="13" y="0"/>
                </a:cxn>
                <a:cxn ang="0">
                  <a:pos x="0" y="8"/>
                </a:cxn>
                <a:cxn ang="0">
                  <a:pos x="0" y="8"/>
                </a:cxn>
              </a:cxnLst>
              <a:rect l="0" t="0" r="r" b="b"/>
              <a:pathLst>
                <a:path w="33" h="20">
                  <a:moveTo>
                    <a:pt x="0" y="8"/>
                  </a:moveTo>
                  <a:lnTo>
                    <a:pt x="0" y="8"/>
                  </a:lnTo>
                  <a:lnTo>
                    <a:pt x="32" y="19"/>
                  </a:lnTo>
                  <a:lnTo>
                    <a:pt x="28" y="8"/>
                  </a:lnTo>
                  <a:lnTo>
                    <a:pt x="18" y="0"/>
                  </a:lnTo>
                  <a:lnTo>
                    <a:pt x="13"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2" name="Freeform 260" descr="50%"/>
            <p:cNvSpPr>
              <a:spLocks/>
            </p:cNvSpPr>
            <p:nvPr/>
          </p:nvSpPr>
          <p:spPr bwMode="auto">
            <a:xfrm>
              <a:off x="1068" y="745"/>
              <a:ext cx="49" cy="33"/>
            </a:xfrm>
            <a:custGeom>
              <a:avLst/>
              <a:gdLst/>
              <a:ahLst/>
              <a:cxnLst>
                <a:cxn ang="0">
                  <a:pos x="0" y="0"/>
                </a:cxn>
                <a:cxn ang="0">
                  <a:pos x="22" y="34"/>
                </a:cxn>
                <a:cxn ang="0">
                  <a:pos x="46" y="27"/>
                </a:cxn>
                <a:cxn ang="0">
                  <a:pos x="46" y="16"/>
                </a:cxn>
                <a:cxn ang="0">
                  <a:pos x="37" y="7"/>
                </a:cxn>
                <a:cxn ang="0">
                  <a:pos x="28" y="4"/>
                </a:cxn>
                <a:cxn ang="0">
                  <a:pos x="14" y="0"/>
                </a:cxn>
                <a:cxn ang="0">
                  <a:pos x="9" y="0"/>
                </a:cxn>
                <a:cxn ang="0">
                  <a:pos x="0" y="16"/>
                </a:cxn>
                <a:cxn ang="0">
                  <a:pos x="0" y="0"/>
                </a:cxn>
                <a:cxn ang="0">
                  <a:pos x="0" y="0"/>
                </a:cxn>
              </a:cxnLst>
              <a:rect l="0" t="0" r="r" b="b"/>
              <a:pathLst>
                <a:path w="47" h="35">
                  <a:moveTo>
                    <a:pt x="0" y="0"/>
                  </a:moveTo>
                  <a:lnTo>
                    <a:pt x="22" y="34"/>
                  </a:lnTo>
                  <a:lnTo>
                    <a:pt x="46" y="27"/>
                  </a:lnTo>
                  <a:lnTo>
                    <a:pt x="46" y="16"/>
                  </a:lnTo>
                  <a:lnTo>
                    <a:pt x="37" y="7"/>
                  </a:lnTo>
                  <a:lnTo>
                    <a:pt x="28" y="4"/>
                  </a:lnTo>
                  <a:lnTo>
                    <a:pt x="14" y="0"/>
                  </a:lnTo>
                  <a:lnTo>
                    <a:pt x="9" y="0"/>
                  </a:lnTo>
                  <a:lnTo>
                    <a:pt x="0" y="16"/>
                  </a:lnTo>
                  <a:lnTo>
                    <a:pt x="0" y="0"/>
                  </a:lnTo>
                  <a:lnTo>
                    <a:pt x="0"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3" name="Freeform 261" descr="50%"/>
            <p:cNvSpPr>
              <a:spLocks/>
            </p:cNvSpPr>
            <p:nvPr/>
          </p:nvSpPr>
          <p:spPr bwMode="auto">
            <a:xfrm>
              <a:off x="679" y="737"/>
              <a:ext cx="280" cy="90"/>
            </a:xfrm>
            <a:custGeom>
              <a:avLst/>
              <a:gdLst/>
              <a:ahLst/>
              <a:cxnLst>
                <a:cxn ang="0">
                  <a:pos x="219" y="35"/>
                </a:cxn>
                <a:cxn ang="0">
                  <a:pos x="160" y="24"/>
                </a:cxn>
                <a:cxn ang="0">
                  <a:pos x="112" y="4"/>
                </a:cxn>
                <a:cxn ang="0">
                  <a:pos x="74" y="8"/>
                </a:cxn>
                <a:cxn ang="0">
                  <a:pos x="47" y="0"/>
                </a:cxn>
                <a:cxn ang="0">
                  <a:pos x="6" y="12"/>
                </a:cxn>
                <a:cxn ang="0">
                  <a:pos x="0" y="20"/>
                </a:cxn>
                <a:cxn ang="0">
                  <a:pos x="24" y="58"/>
                </a:cxn>
                <a:cxn ang="0">
                  <a:pos x="35" y="65"/>
                </a:cxn>
                <a:cxn ang="0">
                  <a:pos x="38" y="74"/>
                </a:cxn>
                <a:cxn ang="0">
                  <a:pos x="58" y="85"/>
                </a:cxn>
                <a:cxn ang="0">
                  <a:pos x="124" y="85"/>
                </a:cxn>
                <a:cxn ang="0">
                  <a:pos x="128" y="85"/>
                </a:cxn>
                <a:cxn ang="0">
                  <a:pos x="151" y="77"/>
                </a:cxn>
                <a:cxn ang="0">
                  <a:pos x="156" y="77"/>
                </a:cxn>
                <a:cxn ang="0">
                  <a:pos x="193" y="85"/>
                </a:cxn>
                <a:cxn ang="0">
                  <a:pos x="234" y="92"/>
                </a:cxn>
                <a:cxn ang="0">
                  <a:pos x="265" y="53"/>
                </a:cxn>
                <a:cxn ang="0">
                  <a:pos x="248" y="38"/>
                </a:cxn>
                <a:cxn ang="0">
                  <a:pos x="234" y="35"/>
                </a:cxn>
                <a:cxn ang="0">
                  <a:pos x="219" y="32"/>
                </a:cxn>
                <a:cxn ang="0">
                  <a:pos x="219" y="35"/>
                </a:cxn>
                <a:cxn ang="0">
                  <a:pos x="219" y="35"/>
                </a:cxn>
              </a:cxnLst>
              <a:rect l="0" t="0" r="r" b="b"/>
              <a:pathLst>
                <a:path w="266" h="93">
                  <a:moveTo>
                    <a:pt x="219" y="35"/>
                  </a:moveTo>
                  <a:lnTo>
                    <a:pt x="160" y="24"/>
                  </a:lnTo>
                  <a:lnTo>
                    <a:pt x="112" y="4"/>
                  </a:lnTo>
                  <a:lnTo>
                    <a:pt x="74" y="8"/>
                  </a:lnTo>
                  <a:lnTo>
                    <a:pt x="47" y="0"/>
                  </a:lnTo>
                  <a:lnTo>
                    <a:pt x="6" y="12"/>
                  </a:lnTo>
                  <a:lnTo>
                    <a:pt x="0" y="20"/>
                  </a:lnTo>
                  <a:lnTo>
                    <a:pt x="24" y="58"/>
                  </a:lnTo>
                  <a:lnTo>
                    <a:pt x="35" y="65"/>
                  </a:lnTo>
                  <a:lnTo>
                    <a:pt x="38" y="74"/>
                  </a:lnTo>
                  <a:lnTo>
                    <a:pt x="58" y="85"/>
                  </a:lnTo>
                  <a:lnTo>
                    <a:pt x="124" y="85"/>
                  </a:lnTo>
                  <a:lnTo>
                    <a:pt x="128" y="85"/>
                  </a:lnTo>
                  <a:lnTo>
                    <a:pt x="151" y="77"/>
                  </a:lnTo>
                  <a:lnTo>
                    <a:pt x="156" y="77"/>
                  </a:lnTo>
                  <a:lnTo>
                    <a:pt x="193" y="85"/>
                  </a:lnTo>
                  <a:lnTo>
                    <a:pt x="234" y="92"/>
                  </a:lnTo>
                  <a:lnTo>
                    <a:pt x="265" y="53"/>
                  </a:lnTo>
                  <a:lnTo>
                    <a:pt x="248" y="38"/>
                  </a:lnTo>
                  <a:lnTo>
                    <a:pt x="234" y="35"/>
                  </a:lnTo>
                  <a:lnTo>
                    <a:pt x="219" y="32"/>
                  </a:lnTo>
                  <a:lnTo>
                    <a:pt x="219" y="35"/>
                  </a:lnTo>
                  <a:lnTo>
                    <a:pt x="219" y="3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4" name="Freeform 262" descr="50%"/>
            <p:cNvSpPr>
              <a:spLocks/>
            </p:cNvSpPr>
            <p:nvPr/>
          </p:nvSpPr>
          <p:spPr bwMode="auto">
            <a:xfrm>
              <a:off x="1559" y="647"/>
              <a:ext cx="92" cy="61"/>
            </a:xfrm>
            <a:custGeom>
              <a:avLst/>
              <a:gdLst/>
              <a:ahLst/>
              <a:cxnLst>
                <a:cxn ang="0">
                  <a:pos x="17" y="0"/>
                </a:cxn>
                <a:cxn ang="0">
                  <a:pos x="0" y="7"/>
                </a:cxn>
                <a:cxn ang="0">
                  <a:pos x="0" y="22"/>
                </a:cxn>
                <a:cxn ang="0">
                  <a:pos x="10" y="38"/>
                </a:cxn>
                <a:cxn ang="0">
                  <a:pos x="27" y="49"/>
                </a:cxn>
                <a:cxn ang="0">
                  <a:pos x="59" y="62"/>
                </a:cxn>
                <a:cxn ang="0">
                  <a:pos x="86" y="47"/>
                </a:cxn>
                <a:cxn ang="0">
                  <a:pos x="73" y="31"/>
                </a:cxn>
                <a:cxn ang="0">
                  <a:pos x="45" y="11"/>
                </a:cxn>
                <a:cxn ang="0">
                  <a:pos x="17" y="0"/>
                </a:cxn>
                <a:cxn ang="0">
                  <a:pos x="24" y="4"/>
                </a:cxn>
                <a:cxn ang="0">
                  <a:pos x="17" y="0"/>
                </a:cxn>
                <a:cxn ang="0">
                  <a:pos x="17" y="0"/>
                </a:cxn>
              </a:cxnLst>
              <a:rect l="0" t="0" r="r" b="b"/>
              <a:pathLst>
                <a:path w="87" h="63">
                  <a:moveTo>
                    <a:pt x="17" y="0"/>
                  </a:moveTo>
                  <a:lnTo>
                    <a:pt x="0" y="7"/>
                  </a:lnTo>
                  <a:lnTo>
                    <a:pt x="0" y="22"/>
                  </a:lnTo>
                  <a:lnTo>
                    <a:pt x="10" y="38"/>
                  </a:lnTo>
                  <a:lnTo>
                    <a:pt x="27" y="49"/>
                  </a:lnTo>
                  <a:lnTo>
                    <a:pt x="59" y="62"/>
                  </a:lnTo>
                  <a:lnTo>
                    <a:pt x="86" y="47"/>
                  </a:lnTo>
                  <a:lnTo>
                    <a:pt x="73" y="31"/>
                  </a:lnTo>
                  <a:lnTo>
                    <a:pt x="45" y="11"/>
                  </a:lnTo>
                  <a:lnTo>
                    <a:pt x="17" y="0"/>
                  </a:lnTo>
                  <a:lnTo>
                    <a:pt x="24" y="4"/>
                  </a:lnTo>
                  <a:lnTo>
                    <a:pt x="17" y="0"/>
                  </a:lnTo>
                  <a:lnTo>
                    <a:pt x="17"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5" name="Freeform 263" descr="50%"/>
            <p:cNvSpPr>
              <a:spLocks/>
            </p:cNvSpPr>
            <p:nvPr/>
          </p:nvSpPr>
          <p:spPr bwMode="auto">
            <a:xfrm>
              <a:off x="824" y="719"/>
              <a:ext cx="54" cy="27"/>
            </a:xfrm>
            <a:custGeom>
              <a:avLst/>
              <a:gdLst/>
              <a:ahLst/>
              <a:cxnLst>
                <a:cxn ang="0">
                  <a:pos x="22" y="0"/>
                </a:cxn>
                <a:cxn ang="0">
                  <a:pos x="18" y="0"/>
                </a:cxn>
                <a:cxn ang="0">
                  <a:pos x="0" y="2"/>
                </a:cxn>
                <a:cxn ang="0">
                  <a:pos x="9" y="18"/>
                </a:cxn>
                <a:cxn ang="0">
                  <a:pos x="13" y="26"/>
                </a:cxn>
                <a:cxn ang="0">
                  <a:pos x="27" y="26"/>
                </a:cxn>
                <a:cxn ang="0">
                  <a:pos x="50" y="26"/>
                </a:cxn>
                <a:cxn ang="0">
                  <a:pos x="32" y="7"/>
                </a:cxn>
                <a:cxn ang="0">
                  <a:pos x="22" y="0"/>
                </a:cxn>
                <a:cxn ang="0">
                  <a:pos x="22" y="0"/>
                </a:cxn>
              </a:cxnLst>
              <a:rect l="0" t="0" r="r" b="b"/>
              <a:pathLst>
                <a:path w="51" h="27">
                  <a:moveTo>
                    <a:pt x="22" y="0"/>
                  </a:moveTo>
                  <a:lnTo>
                    <a:pt x="18" y="0"/>
                  </a:lnTo>
                  <a:lnTo>
                    <a:pt x="0" y="2"/>
                  </a:lnTo>
                  <a:lnTo>
                    <a:pt x="9" y="18"/>
                  </a:lnTo>
                  <a:lnTo>
                    <a:pt x="13" y="26"/>
                  </a:lnTo>
                  <a:lnTo>
                    <a:pt x="27" y="26"/>
                  </a:lnTo>
                  <a:lnTo>
                    <a:pt x="50" y="26"/>
                  </a:lnTo>
                  <a:lnTo>
                    <a:pt x="32" y="7"/>
                  </a:lnTo>
                  <a:lnTo>
                    <a:pt x="22" y="0"/>
                  </a:lnTo>
                  <a:lnTo>
                    <a:pt x="2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6" name="Freeform 264" descr="50%"/>
            <p:cNvSpPr>
              <a:spLocks/>
            </p:cNvSpPr>
            <p:nvPr/>
          </p:nvSpPr>
          <p:spPr bwMode="auto">
            <a:xfrm>
              <a:off x="950" y="648"/>
              <a:ext cx="100" cy="65"/>
            </a:xfrm>
            <a:custGeom>
              <a:avLst/>
              <a:gdLst/>
              <a:ahLst/>
              <a:cxnLst>
                <a:cxn ang="0">
                  <a:pos x="66" y="12"/>
                </a:cxn>
                <a:cxn ang="0">
                  <a:pos x="17" y="0"/>
                </a:cxn>
                <a:cxn ang="0">
                  <a:pos x="0" y="12"/>
                </a:cxn>
                <a:cxn ang="0">
                  <a:pos x="3" y="35"/>
                </a:cxn>
                <a:cxn ang="0">
                  <a:pos x="31" y="58"/>
                </a:cxn>
                <a:cxn ang="0">
                  <a:pos x="94" y="66"/>
                </a:cxn>
                <a:cxn ang="0">
                  <a:pos x="94" y="35"/>
                </a:cxn>
                <a:cxn ang="0">
                  <a:pos x="89" y="23"/>
                </a:cxn>
                <a:cxn ang="0">
                  <a:pos x="85" y="16"/>
                </a:cxn>
                <a:cxn ang="0">
                  <a:pos x="94" y="23"/>
                </a:cxn>
                <a:cxn ang="0">
                  <a:pos x="66" y="12"/>
                </a:cxn>
                <a:cxn ang="0">
                  <a:pos x="66" y="12"/>
                </a:cxn>
              </a:cxnLst>
              <a:rect l="0" t="0" r="r" b="b"/>
              <a:pathLst>
                <a:path w="95" h="67">
                  <a:moveTo>
                    <a:pt x="66" y="12"/>
                  </a:moveTo>
                  <a:lnTo>
                    <a:pt x="17" y="0"/>
                  </a:lnTo>
                  <a:lnTo>
                    <a:pt x="0" y="12"/>
                  </a:lnTo>
                  <a:lnTo>
                    <a:pt x="3" y="35"/>
                  </a:lnTo>
                  <a:lnTo>
                    <a:pt x="31" y="58"/>
                  </a:lnTo>
                  <a:lnTo>
                    <a:pt x="94" y="66"/>
                  </a:lnTo>
                  <a:lnTo>
                    <a:pt x="94" y="35"/>
                  </a:lnTo>
                  <a:lnTo>
                    <a:pt x="89" y="23"/>
                  </a:lnTo>
                  <a:lnTo>
                    <a:pt x="85" y="16"/>
                  </a:lnTo>
                  <a:lnTo>
                    <a:pt x="94" y="23"/>
                  </a:lnTo>
                  <a:lnTo>
                    <a:pt x="66" y="12"/>
                  </a:lnTo>
                  <a:lnTo>
                    <a:pt x="66"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7" name="Freeform 265" descr="50%"/>
            <p:cNvSpPr>
              <a:spLocks/>
            </p:cNvSpPr>
            <p:nvPr/>
          </p:nvSpPr>
          <p:spPr bwMode="auto">
            <a:xfrm>
              <a:off x="1064" y="668"/>
              <a:ext cx="177" cy="206"/>
            </a:xfrm>
            <a:custGeom>
              <a:avLst/>
              <a:gdLst/>
              <a:ahLst/>
              <a:cxnLst>
                <a:cxn ang="0">
                  <a:pos x="114" y="20"/>
                </a:cxn>
                <a:cxn ang="0">
                  <a:pos x="67" y="0"/>
                </a:cxn>
                <a:cxn ang="0">
                  <a:pos x="36" y="0"/>
                </a:cxn>
                <a:cxn ang="0">
                  <a:pos x="13" y="12"/>
                </a:cxn>
                <a:cxn ang="0">
                  <a:pos x="0" y="23"/>
                </a:cxn>
                <a:cxn ang="0">
                  <a:pos x="13" y="50"/>
                </a:cxn>
                <a:cxn ang="0">
                  <a:pos x="40" y="69"/>
                </a:cxn>
                <a:cxn ang="0">
                  <a:pos x="58" y="127"/>
                </a:cxn>
                <a:cxn ang="0">
                  <a:pos x="63" y="139"/>
                </a:cxn>
                <a:cxn ang="0">
                  <a:pos x="91" y="157"/>
                </a:cxn>
                <a:cxn ang="0">
                  <a:pos x="122" y="188"/>
                </a:cxn>
                <a:cxn ang="0">
                  <a:pos x="126" y="212"/>
                </a:cxn>
                <a:cxn ang="0">
                  <a:pos x="126" y="212"/>
                </a:cxn>
                <a:cxn ang="0">
                  <a:pos x="167" y="212"/>
                </a:cxn>
                <a:cxn ang="0">
                  <a:pos x="122" y="157"/>
                </a:cxn>
                <a:cxn ang="0">
                  <a:pos x="136" y="135"/>
                </a:cxn>
                <a:cxn ang="0">
                  <a:pos x="136" y="111"/>
                </a:cxn>
                <a:cxn ang="0">
                  <a:pos x="149" y="97"/>
                </a:cxn>
                <a:cxn ang="0">
                  <a:pos x="136" y="62"/>
                </a:cxn>
                <a:cxn ang="0">
                  <a:pos x="149" y="39"/>
                </a:cxn>
                <a:cxn ang="0">
                  <a:pos x="140" y="23"/>
                </a:cxn>
                <a:cxn ang="0">
                  <a:pos x="136" y="9"/>
                </a:cxn>
                <a:cxn ang="0">
                  <a:pos x="114" y="20"/>
                </a:cxn>
                <a:cxn ang="0">
                  <a:pos x="114" y="20"/>
                </a:cxn>
              </a:cxnLst>
              <a:rect l="0" t="0" r="r" b="b"/>
              <a:pathLst>
                <a:path w="168" h="213">
                  <a:moveTo>
                    <a:pt x="114" y="20"/>
                  </a:moveTo>
                  <a:lnTo>
                    <a:pt x="67" y="0"/>
                  </a:lnTo>
                  <a:lnTo>
                    <a:pt x="36" y="0"/>
                  </a:lnTo>
                  <a:lnTo>
                    <a:pt x="13" y="12"/>
                  </a:lnTo>
                  <a:lnTo>
                    <a:pt x="0" y="23"/>
                  </a:lnTo>
                  <a:lnTo>
                    <a:pt x="13" y="50"/>
                  </a:lnTo>
                  <a:lnTo>
                    <a:pt x="40" y="69"/>
                  </a:lnTo>
                  <a:lnTo>
                    <a:pt x="58" y="127"/>
                  </a:lnTo>
                  <a:lnTo>
                    <a:pt x="63" y="139"/>
                  </a:lnTo>
                  <a:lnTo>
                    <a:pt x="91" y="157"/>
                  </a:lnTo>
                  <a:lnTo>
                    <a:pt x="122" y="188"/>
                  </a:lnTo>
                  <a:lnTo>
                    <a:pt x="126" y="212"/>
                  </a:lnTo>
                  <a:lnTo>
                    <a:pt x="126" y="212"/>
                  </a:lnTo>
                  <a:lnTo>
                    <a:pt x="167" y="212"/>
                  </a:lnTo>
                  <a:lnTo>
                    <a:pt x="122" y="157"/>
                  </a:lnTo>
                  <a:lnTo>
                    <a:pt x="136" y="135"/>
                  </a:lnTo>
                  <a:lnTo>
                    <a:pt x="136" y="111"/>
                  </a:lnTo>
                  <a:lnTo>
                    <a:pt x="149" y="97"/>
                  </a:lnTo>
                  <a:lnTo>
                    <a:pt x="136" y="62"/>
                  </a:lnTo>
                  <a:lnTo>
                    <a:pt x="149" y="39"/>
                  </a:lnTo>
                  <a:lnTo>
                    <a:pt x="140" y="23"/>
                  </a:lnTo>
                  <a:lnTo>
                    <a:pt x="136" y="9"/>
                  </a:lnTo>
                  <a:lnTo>
                    <a:pt x="114" y="20"/>
                  </a:lnTo>
                  <a:lnTo>
                    <a:pt x="114" y="2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8" name="Freeform 266" descr="50%"/>
            <p:cNvSpPr>
              <a:spLocks/>
            </p:cNvSpPr>
            <p:nvPr/>
          </p:nvSpPr>
          <p:spPr bwMode="auto">
            <a:xfrm>
              <a:off x="892" y="685"/>
              <a:ext cx="35" cy="8"/>
            </a:xfrm>
            <a:custGeom>
              <a:avLst/>
              <a:gdLst/>
              <a:ahLst/>
              <a:cxnLst>
                <a:cxn ang="0">
                  <a:pos x="0" y="3"/>
                </a:cxn>
                <a:cxn ang="0">
                  <a:pos x="32" y="7"/>
                </a:cxn>
                <a:cxn ang="0">
                  <a:pos x="17" y="0"/>
                </a:cxn>
                <a:cxn ang="0">
                  <a:pos x="17" y="0"/>
                </a:cxn>
                <a:cxn ang="0">
                  <a:pos x="8" y="0"/>
                </a:cxn>
                <a:cxn ang="0">
                  <a:pos x="0" y="3"/>
                </a:cxn>
                <a:cxn ang="0">
                  <a:pos x="0" y="3"/>
                </a:cxn>
              </a:cxnLst>
              <a:rect l="0" t="0" r="r" b="b"/>
              <a:pathLst>
                <a:path w="33" h="8">
                  <a:moveTo>
                    <a:pt x="0" y="3"/>
                  </a:moveTo>
                  <a:lnTo>
                    <a:pt x="32" y="7"/>
                  </a:lnTo>
                  <a:lnTo>
                    <a:pt x="17" y="0"/>
                  </a:lnTo>
                  <a:lnTo>
                    <a:pt x="17" y="0"/>
                  </a:lnTo>
                  <a:lnTo>
                    <a:pt x="8"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39" name="Freeform 267" descr="50%"/>
            <p:cNvSpPr>
              <a:spLocks/>
            </p:cNvSpPr>
            <p:nvPr/>
          </p:nvSpPr>
          <p:spPr bwMode="auto">
            <a:xfrm>
              <a:off x="834" y="688"/>
              <a:ext cx="29" cy="9"/>
            </a:xfrm>
            <a:custGeom>
              <a:avLst/>
              <a:gdLst/>
              <a:ahLst/>
              <a:cxnLst>
                <a:cxn ang="0">
                  <a:pos x="0" y="8"/>
                </a:cxn>
                <a:cxn ang="0">
                  <a:pos x="27" y="0"/>
                </a:cxn>
                <a:cxn ang="0">
                  <a:pos x="23" y="0"/>
                </a:cxn>
                <a:cxn ang="0">
                  <a:pos x="13" y="4"/>
                </a:cxn>
                <a:cxn ang="0">
                  <a:pos x="13" y="8"/>
                </a:cxn>
                <a:cxn ang="0">
                  <a:pos x="0" y="8"/>
                </a:cxn>
                <a:cxn ang="0">
                  <a:pos x="0" y="8"/>
                </a:cxn>
              </a:cxnLst>
              <a:rect l="0" t="0" r="r" b="b"/>
              <a:pathLst>
                <a:path w="28" h="9">
                  <a:moveTo>
                    <a:pt x="0" y="8"/>
                  </a:moveTo>
                  <a:lnTo>
                    <a:pt x="27" y="0"/>
                  </a:lnTo>
                  <a:lnTo>
                    <a:pt x="23" y="0"/>
                  </a:lnTo>
                  <a:lnTo>
                    <a:pt x="13" y="4"/>
                  </a:lnTo>
                  <a:lnTo>
                    <a:pt x="1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0" name="Freeform 268" descr="50%"/>
            <p:cNvSpPr>
              <a:spLocks/>
            </p:cNvSpPr>
            <p:nvPr/>
          </p:nvSpPr>
          <p:spPr bwMode="auto">
            <a:xfrm>
              <a:off x="2216" y="860"/>
              <a:ext cx="143" cy="80"/>
            </a:xfrm>
            <a:custGeom>
              <a:avLst/>
              <a:gdLst/>
              <a:ahLst/>
              <a:cxnLst>
                <a:cxn ang="0">
                  <a:pos x="77" y="8"/>
                </a:cxn>
                <a:cxn ang="0">
                  <a:pos x="66" y="0"/>
                </a:cxn>
                <a:cxn ang="0">
                  <a:pos x="17" y="4"/>
                </a:cxn>
                <a:cxn ang="0">
                  <a:pos x="0" y="38"/>
                </a:cxn>
                <a:cxn ang="0">
                  <a:pos x="12" y="54"/>
                </a:cxn>
                <a:cxn ang="0">
                  <a:pos x="17" y="66"/>
                </a:cxn>
                <a:cxn ang="0">
                  <a:pos x="58" y="82"/>
                </a:cxn>
                <a:cxn ang="0">
                  <a:pos x="99" y="66"/>
                </a:cxn>
                <a:cxn ang="0">
                  <a:pos x="135" y="26"/>
                </a:cxn>
                <a:cxn ang="0">
                  <a:pos x="94" y="0"/>
                </a:cxn>
                <a:cxn ang="0">
                  <a:pos x="63" y="4"/>
                </a:cxn>
                <a:cxn ang="0">
                  <a:pos x="77" y="8"/>
                </a:cxn>
                <a:cxn ang="0">
                  <a:pos x="77" y="8"/>
                </a:cxn>
              </a:cxnLst>
              <a:rect l="0" t="0" r="r" b="b"/>
              <a:pathLst>
                <a:path w="136" h="83">
                  <a:moveTo>
                    <a:pt x="77" y="8"/>
                  </a:moveTo>
                  <a:lnTo>
                    <a:pt x="66" y="0"/>
                  </a:lnTo>
                  <a:lnTo>
                    <a:pt x="17" y="4"/>
                  </a:lnTo>
                  <a:lnTo>
                    <a:pt x="0" y="38"/>
                  </a:lnTo>
                  <a:lnTo>
                    <a:pt x="12" y="54"/>
                  </a:lnTo>
                  <a:lnTo>
                    <a:pt x="17" y="66"/>
                  </a:lnTo>
                  <a:lnTo>
                    <a:pt x="58" y="82"/>
                  </a:lnTo>
                  <a:lnTo>
                    <a:pt x="99" y="66"/>
                  </a:lnTo>
                  <a:lnTo>
                    <a:pt x="135" y="26"/>
                  </a:lnTo>
                  <a:lnTo>
                    <a:pt x="94" y="0"/>
                  </a:lnTo>
                  <a:lnTo>
                    <a:pt x="63" y="4"/>
                  </a:lnTo>
                  <a:lnTo>
                    <a:pt x="77" y="8"/>
                  </a:lnTo>
                  <a:lnTo>
                    <a:pt x="7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1" name="Freeform 269" descr="50%"/>
            <p:cNvSpPr>
              <a:spLocks/>
            </p:cNvSpPr>
            <p:nvPr/>
          </p:nvSpPr>
          <p:spPr bwMode="auto">
            <a:xfrm>
              <a:off x="2277" y="819"/>
              <a:ext cx="64" cy="38"/>
            </a:xfrm>
            <a:custGeom>
              <a:avLst/>
              <a:gdLst/>
              <a:ahLst/>
              <a:cxnLst>
                <a:cxn ang="0">
                  <a:pos x="28" y="0"/>
                </a:cxn>
                <a:cxn ang="0">
                  <a:pos x="0" y="7"/>
                </a:cxn>
                <a:cxn ang="0">
                  <a:pos x="8" y="30"/>
                </a:cxn>
                <a:cxn ang="0">
                  <a:pos x="60" y="38"/>
                </a:cxn>
                <a:cxn ang="0">
                  <a:pos x="55" y="30"/>
                </a:cxn>
                <a:cxn ang="0">
                  <a:pos x="41" y="14"/>
                </a:cxn>
                <a:cxn ang="0">
                  <a:pos x="19" y="4"/>
                </a:cxn>
                <a:cxn ang="0">
                  <a:pos x="28" y="0"/>
                </a:cxn>
                <a:cxn ang="0">
                  <a:pos x="28" y="0"/>
                </a:cxn>
              </a:cxnLst>
              <a:rect l="0" t="0" r="r" b="b"/>
              <a:pathLst>
                <a:path w="61" h="39">
                  <a:moveTo>
                    <a:pt x="28" y="0"/>
                  </a:moveTo>
                  <a:lnTo>
                    <a:pt x="0" y="7"/>
                  </a:lnTo>
                  <a:lnTo>
                    <a:pt x="8" y="30"/>
                  </a:lnTo>
                  <a:lnTo>
                    <a:pt x="60" y="38"/>
                  </a:lnTo>
                  <a:lnTo>
                    <a:pt x="55" y="30"/>
                  </a:lnTo>
                  <a:lnTo>
                    <a:pt x="41" y="14"/>
                  </a:lnTo>
                  <a:lnTo>
                    <a:pt x="19" y="4"/>
                  </a:lnTo>
                  <a:lnTo>
                    <a:pt x="28" y="0"/>
                  </a:lnTo>
                  <a:lnTo>
                    <a:pt x="2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2" name="Freeform 270" descr="50%"/>
            <p:cNvSpPr>
              <a:spLocks/>
            </p:cNvSpPr>
            <p:nvPr/>
          </p:nvSpPr>
          <p:spPr bwMode="auto">
            <a:xfrm>
              <a:off x="1896" y="697"/>
              <a:ext cx="155" cy="57"/>
            </a:xfrm>
            <a:custGeom>
              <a:avLst/>
              <a:gdLst/>
              <a:ahLst/>
              <a:cxnLst>
                <a:cxn ang="0">
                  <a:pos x="0" y="12"/>
                </a:cxn>
                <a:cxn ang="0">
                  <a:pos x="28" y="47"/>
                </a:cxn>
                <a:cxn ang="0">
                  <a:pos x="105" y="58"/>
                </a:cxn>
                <a:cxn ang="0">
                  <a:pos x="132" y="53"/>
                </a:cxn>
                <a:cxn ang="0">
                  <a:pos x="146" y="30"/>
                </a:cxn>
                <a:cxn ang="0">
                  <a:pos x="132" y="12"/>
                </a:cxn>
                <a:cxn ang="0">
                  <a:pos x="125" y="0"/>
                </a:cxn>
                <a:cxn ang="0">
                  <a:pos x="43" y="0"/>
                </a:cxn>
                <a:cxn ang="0">
                  <a:pos x="14" y="23"/>
                </a:cxn>
                <a:cxn ang="0">
                  <a:pos x="14" y="23"/>
                </a:cxn>
                <a:cxn ang="0">
                  <a:pos x="0" y="12"/>
                </a:cxn>
                <a:cxn ang="0">
                  <a:pos x="0" y="12"/>
                </a:cxn>
              </a:cxnLst>
              <a:rect l="0" t="0" r="r" b="b"/>
              <a:pathLst>
                <a:path w="147" h="59">
                  <a:moveTo>
                    <a:pt x="0" y="12"/>
                  </a:moveTo>
                  <a:lnTo>
                    <a:pt x="28" y="47"/>
                  </a:lnTo>
                  <a:lnTo>
                    <a:pt x="105" y="58"/>
                  </a:lnTo>
                  <a:lnTo>
                    <a:pt x="132" y="53"/>
                  </a:lnTo>
                  <a:lnTo>
                    <a:pt x="146" y="30"/>
                  </a:lnTo>
                  <a:lnTo>
                    <a:pt x="132" y="12"/>
                  </a:lnTo>
                  <a:lnTo>
                    <a:pt x="125" y="0"/>
                  </a:lnTo>
                  <a:lnTo>
                    <a:pt x="43" y="0"/>
                  </a:lnTo>
                  <a:lnTo>
                    <a:pt x="14" y="23"/>
                  </a:lnTo>
                  <a:lnTo>
                    <a:pt x="14" y="23"/>
                  </a:lnTo>
                  <a:lnTo>
                    <a:pt x="0" y="12"/>
                  </a:lnTo>
                  <a:lnTo>
                    <a:pt x="0"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43" name="Freeform 271" descr="50%"/>
            <p:cNvSpPr>
              <a:spLocks/>
            </p:cNvSpPr>
            <p:nvPr/>
          </p:nvSpPr>
          <p:spPr bwMode="auto">
            <a:xfrm>
              <a:off x="1419" y="805"/>
              <a:ext cx="235" cy="148"/>
            </a:xfrm>
            <a:custGeom>
              <a:avLst/>
              <a:gdLst/>
              <a:ahLst/>
              <a:cxnLst>
                <a:cxn ang="0">
                  <a:pos x="42" y="5"/>
                </a:cxn>
                <a:cxn ang="0">
                  <a:pos x="35" y="17"/>
                </a:cxn>
                <a:cxn ang="0">
                  <a:pos x="0" y="40"/>
                </a:cxn>
                <a:cxn ang="0">
                  <a:pos x="0" y="69"/>
                </a:cxn>
                <a:cxn ang="0">
                  <a:pos x="28" y="111"/>
                </a:cxn>
                <a:cxn ang="0">
                  <a:pos x="56" y="123"/>
                </a:cxn>
                <a:cxn ang="0">
                  <a:pos x="70" y="134"/>
                </a:cxn>
                <a:cxn ang="0">
                  <a:pos x="138" y="152"/>
                </a:cxn>
                <a:cxn ang="0">
                  <a:pos x="159" y="152"/>
                </a:cxn>
                <a:cxn ang="0">
                  <a:pos x="159" y="152"/>
                </a:cxn>
                <a:cxn ang="0">
                  <a:pos x="174" y="146"/>
                </a:cxn>
                <a:cxn ang="0">
                  <a:pos x="208" y="99"/>
                </a:cxn>
                <a:cxn ang="0">
                  <a:pos x="222" y="76"/>
                </a:cxn>
                <a:cxn ang="0">
                  <a:pos x="208" y="29"/>
                </a:cxn>
                <a:cxn ang="0">
                  <a:pos x="159" y="17"/>
                </a:cxn>
                <a:cxn ang="0">
                  <a:pos x="146" y="12"/>
                </a:cxn>
                <a:cxn ang="0">
                  <a:pos x="63" y="0"/>
                </a:cxn>
                <a:cxn ang="0">
                  <a:pos x="28" y="0"/>
                </a:cxn>
                <a:cxn ang="0">
                  <a:pos x="42" y="5"/>
                </a:cxn>
                <a:cxn ang="0">
                  <a:pos x="42" y="5"/>
                </a:cxn>
              </a:cxnLst>
              <a:rect l="0" t="0" r="r" b="b"/>
              <a:pathLst>
                <a:path w="223" h="153">
                  <a:moveTo>
                    <a:pt x="42" y="5"/>
                  </a:moveTo>
                  <a:lnTo>
                    <a:pt x="35" y="17"/>
                  </a:lnTo>
                  <a:lnTo>
                    <a:pt x="0" y="40"/>
                  </a:lnTo>
                  <a:lnTo>
                    <a:pt x="0" y="69"/>
                  </a:lnTo>
                  <a:lnTo>
                    <a:pt x="28" y="111"/>
                  </a:lnTo>
                  <a:lnTo>
                    <a:pt x="56" y="123"/>
                  </a:lnTo>
                  <a:lnTo>
                    <a:pt x="70" y="134"/>
                  </a:lnTo>
                  <a:lnTo>
                    <a:pt x="138" y="152"/>
                  </a:lnTo>
                  <a:lnTo>
                    <a:pt x="159" y="152"/>
                  </a:lnTo>
                  <a:lnTo>
                    <a:pt x="159" y="152"/>
                  </a:lnTo>
                  <a:lnTo>
                    <a:pt x="174" y="146"/>
                  </a:lnTo>
                  <a:lnTo>
                    <a:pt x="208" y="99"/>
                  </a:lnTo>
                  <a:lnTo>
                    <a:pt x="222" y="76"/>
                  </a:lnTo>
                  <a:lnTo>
                    <a:pt x="208" y="29"/>
                  </a:lnTo>
                  <a:lnTo>
                    <a:pt x="159" y="17"/>
                  </a:lnTo>
                  <a:lnTo>
                    <a:pt x="146" y="12"/>
                  </a:lnTo>
                  <a:lnTo>
                    <a:pt x="63" y="0"/>
                  </a:lnTo>
                  <a:lnTo>
                    <a:pt x="28" y="0"/>
                  </a:lnTo>
                  <a:lnTo>
                    <a:pt x="42" y="5"/>
                  </a:lnTo>
                  <a:lnTo>
                    <a:pt x="42"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3" name="Group 272"/>
          <p:cNvGrpSpPr>
            <a:grpSpLocks/>
          </p:cNvGrpSpPr>
          <p:nvPr/>
        </p:nvGrpSpPr>
        <p:grpSpPr bwMode="auto">
          <a:xfrm>
            <a:off x="219075" y="3414713"/>
            <a:ext cx="4602163" cy="2149475"/>
            <a:chOff x="2653" y="2238"/>
            <a:chExt cx="2899" cy="1354"/>
          </a:xfrm>
        </p:grpSpPr>
        <p:sp>
          <p:nvSpPr>
            <p:cNvPr id="1155345" name="Freeform 273"/>
            <p:cNvSpPr>
              <a:spLocks/>
            </p:cNvSpPr>
            <p:nvPr/>
          </p:nvSpPr>
          <p:spPr bwMode="auto">
            <a:xfrm>
              <a:off x="2672" y="2238"/>
              <a:ext cx="2874" cy="1354"/>
            </a:xfrm>
            <a:custGeom>
              <a:avLst/>
              <a:gdLst/>
              <a:ahLst/>
              <a:cxnLst>
                <a:cxn ang="0">
                  <a:pos x="618" y="0"/>
                </a:cxn>
                <a:cxn ang="0">
                  <a:pos x="0" y="0"/>
                </a:cxn>
                <a:cxn ang="0">
                  <a:pos x="0" y="1534"/>
                </a:cxn>
                <a:cxn ang="0">
                  <a:pos x="2711" y="1534"/>
                </a:cxn>
                <a:cxn ang="0">
                  <a:pos x="2711" y="0"/>
                </a:cxn>
                <a:cxn ang="0">
                  <a:pos x="2175" y="0"/>
                </a:cxn>
                <a:cxn ang="0">
                  <a:pos x="2175" y="0"/>
                </a:cxn>
                <a:cxn ang="0">
                  <a:pos x="618" y="0"/>
                </a:cxn>
                <a:cxn ang="0">
                  <a:pos x="618" y="0"/>
                </a:cxn>
              </a:cxnLst>
              <a:rect l="0" t="0" r="r" b="b"/>
              <a:pathLst>
                <a:path w="2712" h="1535">
                  <a:moveTo>
                    <a:pt x="618" y="0"/>
                  </a:moveTo>
                  <a:lnTo>
                    <a:pt x="0" y="0"/>
                  </a:lnTo>
                  <a:lnTo>
                    <a:pt x="0" y="1534"/>
                  </a:lnTo>
                  <a:lnTo>
                    <a:pt x="2711" y="1534"/>
                  </a:lnTo>
                  <a:lnTo>
                    <a:pt x="2711" y="0"/>
                  </a:lnTo>
                  <a:lnTo>
                    <a:pt x="2175" y="0"/>
                  </a:lnTo>
                  <a:lnTo>
                    <a:pt x="2175" y="0"/>
                  </a:lnTo>
                  <a:lnTo>
                    <a:pt x="618" y="0"/>
                  </a:lnTo>
                  <a:lnTo>
                    <a:pt x="618" y="0"/>
                  </a:lnTo>
                </a:path>
              </a:pathLst>
            </a:custGeom>
            <a:solidFill>
              <a:srgbClr val="FFFFD0"/>
            </a:solidFill>
            <a:ln w="63341" cap="flat" cmpd="sng">
              <a:solidFill>
                <a:srgbClr val="008250"/>
              </a:solidFill>
              <a:prstDash val="solid"/>
              <a:round/>
              <a:headEnd type="none" w="med" len="med"/>
              <a:tailEnd type="none" w="med" len="med"/>
            </a:ln>
            <a:effectLst/>
          </p:spPr>
          <p:txBody>
            <a:bodyPr lIns="0" tIns="0" rIns="0" bIns="0" anchor="b"/>
            <a:lstStyle/>
            <a:p>
              <a:endParaRPr lang="es-CL"/>
            </a:p>
          </p:txBody>
        </p:sp>
        <p:sp>
          <p:nvSpPr>
            <p:cNvPr id="1155346" name="Line 274"/>
            <p:cNvSpPr>
              <a:spLocks noChangeShapeType="1"/>
            </p:cNvSpPr>
            <p:nvPr/>
          </p:nvSpPr>
          <p:spPr bwMode="auto">
            <a:xfrm>
              <a:off x="2653" y="2560"/>
              <a:ext cx="2845" cy="0"/>
            </a:xfrm>
            <a:prstGeom prst="line">
              <a:avLst/>
            </a:prstGeom>
            <a:noFill/>
            <a:ln w="18930">
              <a:solidFill>
                <a:srgbClr val="000040"/>
              </a:solidFill>
              <a:prstDash val="dash"/>
              <a:round/>
              <a:headEnd/>
              <a:tailEnd/>
            </a:ln>
            <a:effectLst/>
          </p:spPr>
          <p:txBody>
            <a:bodyPr lIns="0" tIns="0" rIns="0" bIns="0" anchor="b"/>
            <a:lstStyle/>
            <a:p>
              <a:endParaRPr lang="es-CL"/>
            </a:p>
          </p:txBody>
        </p:sp>
        <p:sp>
          <p:nvSpPr>
            <p:cNvPr id="1155347" name="Line 275"/>
            <p:cNvSpPr>
              <a:spLocks noChangeShapeType="1"/>
            </p:cNvSpPr>
            <p:nvPr/>
          </p:nvSpPr>
          <p:spPr bwMode="auto">
            <a:xfrm>
              <a:off x="2699" y="3410"/>
              <a:ext cx="2853" cy="0"/>
            </a:xfrm>
            <a:prstGeom prst="line">
              <a:avLst/>
            </a:prstGeom>
            <a:noFill/>
            <a:ln w="18930">
              <a:solidFill>
                <a:srgbClr val="000040"/>
              </a:solidFill>
              <a:round/>
              <a:headEnd/>
              <a:tailEnd/>
            </a:ln>
            <a:effectLst/>
          </p:spPr>
          <p:txBody>
            <a:bodyPr lIns="0" tIns="0" rIns="0" bIns="0" anchor="b"/>
            <a:lstStyle/>
            <a:p>
              <a:endParaRPr lang="es-CL"/>
            </a:p>
          </p:txBody>
        </p:sp>
        <p:sp>
          <p:nvSpPr>
            <p:cNvPr id="1155348" name="Text Box 276"/>
            <p:cNvSpPr txBox="1">
              <a:spLocks noChangeArrowheads="1"/>
            </p:cNvSpPr>
            <p:nvPr/>
          </p:nvSpPr>
          <p:spPr bwMode="auto">
            <a:xfrm>
              <a:off x="4564" y="3299"/>
              <a:ext cx="247" cy="92"/>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1100">
                  <a:solidFill>
                    <a:srgbClr val="FF0000"/>
                  </a:solidFill>
                  <a:latin typeface="Times New Roman" pitchFamily="18" charset="0"/>
                </a:rPr>
                <a:t>UCL.</a:t>
              </a:r>
              <a:endParaRPr lang="es-ES_tradnl" sz="2400" b="0">
                <a:latin typeface="Times New Roman" pitchFamily="18" charset="0"/>
              </a:endParaRPr>
            </a:p>
          </p:txBody>
        </p:sp>
        <p:sp>
          <p:nvSpPr>
            <p:cNvPr id="1155349" name="Text Box 277"/>
            <p:cNvSpPr txBox="1">
              <a:spLocks noChangeArrowheads="1"/>
            </p:cNvSpPr>
            <p:nvPr/>
          </p:nvSpPr>
          <p:spPr bwMode="auto">
            <a:xfrm>
              <a:off x="4726" y="3036"/>
              <a:ext cx="671" cy="163"/>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  DE  DESPLOME</a:t>
              </a:r>
              <a:endParaRPr lang="es-ES_tradnl" sz="2400" b="0">
                <a:latin typeface="Times New Roman" pitchFamily="18" charset="0"/>
              </a:endParaRPr>
            </a:p>
          </p:txBody>
        </p:sp>
        <p:sp>
          <p:nvSpPr>
            <p:cNvPr id="1155350" name="Text Box 278"/>
            <p:cNvSpPr txBox="1">
              <a:spLocks noChangeArrowheads="1"/>
            </p:cNvSpPr>
            <p:nvPr/>
          </p:nvSpPr>
          <p:spPr bwMode="auto">
            <a:xfrm>
              <a:off x="4869" y="2819"/>
              <a:ext cx="598" cy="150"/>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MATERIAL FRACTURADO</a:t>
              </a:r>
              <a:endParaRPr lang="es-ES_tradnl" sz="2400" b="0">
                <a:latin typeface="Times New Roman" pitchFamily="18" charset="0"/>
              </a:endParaRPr>
            </a:p>
          </p:txBody>
        </p:sp>
        <p:sp>
          <p:nvSpPr>
            <p:cNvPr id="1155351" name="Text Box 279"/>
            <p:cNvSpPr txBox="1">
              <a:spLocks noChangeArrowheads="1"/>
            </p:cNvSpPr>
            <p:nvPr/>
          </p:nvSpPr>
          <p:spPr bwMode="auto">
            <a:xfrm>
              <a:off x="3072" y="3414"/>
              <a:ext cx="2016" cy="176"/>
            </a:xfrm>
            <a:prstGeom prst="rect">
              <a:avLst/>
            </a:prstGeom>
            <a:noFill/>
            <a:ln w="9525">
              <a:noFill/>
              <a:miter lim="800000"/>
              <a:headEnd/>
              <a:tailEnd/>
            </a:ln>
            <a:effectLst/>
          </p:spPr>
          <p:txBody>
            <a:bodyPr lIns="0" tIns="0" rIns="0" bIns="0" anchor="b"/>
            <a:lstStyle/>
            <a:p>
              <a:pPr algn="ctr" defTabSz="452438" eaLnBrk="0" hangingPunct="0">
                <a:spcBef>
                  <a:spcPct val="0"/>
                </a:spcBef>
                <a:buClr>
                  <a:srgbClr val="FFFFFF"/>
                </a:buClr>
                <a:buSzPct val="90000"/>
                <a:buFont typeface="Monotype Sorts" charset="2"/>
                <a:buNone/>
              </a:pPr>
              <a:r>
                <a:rPr lang="es-ES_tradnl" sz="1900">
                  <a:solidFill>
                    <a:srgbClr val="0000FF"/>
                  </a:solidFill>
                  <a:latin typeface="Perpetua" pitchFamily="18" charset="0"/>
                </a:rPr>
                <a:t>CAVING CONECTADO</a:t>
              </a:r>
              <a:endParaRPr lang="es-ES_tradnl" sz="2400" b="0">
                <a:latin typeface="Times New Roman" pitchFamily="18" charset="0"/>
              </a:endParaRPr>
            </a:p>
          </p:txBody>
        </p:sp>
        <p:sp>
          <p:nvSpPr>
            <p:cNvPr id="1155352" name="Freeform 280"/>
            <p:cNvSpPr>
              <a:spLocks/>
            </p:cNvSpPr>
            <p:nvPr/>
          </p:nvSpPr>
          <p:spPr bwMode="auto">
            <a:xfrm>
              <a:off x="2955" y="2649"/>
              <a:ext cx="1751" cy="665"/>
            </a:xfrm>
            <a:custGeom>
              <a:avLst/>
              <a:gdLst/>
              <a:ahLst/>
              <a:cxnLst>
                <a:cxn ang="0">
                  <a:pos x="0" y="0"/>
                </a:cxn>
                <a:cxn ang="0">
                  <a:pos x="1652" y="0"/>
                </a:cxn>
                <a:cxn ang="0">
                  <a:pos x="1271" y="750"/>
                </a:cxn>
                <a:cxn ang="0">
                  <a:pos x="809" y="750"/>
                </a:cxn>
                <a:cxn ang="0">
                  <a:pos x="379" y="753"/>
                </a:cxn>
                <a:cxn ang="0">
                  <a:pos x="0" y="0"/>
                </a:cxn>
                <a:cxn ang="0">
                  <a:pos x="0" y="0"/>
                </a:cxn>
              </a:cxnLst>
              <a:rect l="0" t="0" r="r" b="b"/>
              <a:pathLst>
                <a:path w="1653" h="754">
                  <a:moveTo>
                    <a:pt x="0" y="0"/>
                  </a:moveTo>
                  <a:lnTo>
                    <a:pt x="1652" y="0"/>
                  </a:lnTo>
                  <a:lnTo>
                    <a:pt x="1271" y="750"/>
                  </a:lnTo>
                  <a:lnTo>
                    <a:pt x="809" y="750"/>
                  </a:lnTo>
                  <a:lnTo>
                    <a:pt x="379" y="753"/>
                  </a:lnTo>
                  <a:lnTo>
                    <a:pt x="0" y="0"/>
                  </a:lnTo>
                  <a:lnTo>
                    <a:pt x="0" y="0"/>
                  </a:lnTo>
                </a:path>
              </a:pathLst>
            </a:custGeom>
            <a:solidFill>
              <a:srgbClr val="FF0000"/>
            </a:solidFill>
            <a:ln w="31353" cap="flat" cmpd="sng">
              <a:solidFill>
                <a:srgbClr val="FF0000"/>
              </a:solidFill>
              <a:prstDash val="solid"/>
              <a:round/>
              <a:headEnd type="none" w="med" len="med"/>
              <a:tailEnd type="none" w="med" len="med"/>
            </a:ln>
            <a:effectLst/>
          </p:spPr>
          <p:txBody>
            <a:bodyPr lIns="0" tIns="0" rIns="0" bIns="0" anchor="b"/>
            <a:lstStyle/>
            <a:p>
              <a:endParaRPr lang="es-CL"/>
            </a:p>
          </p:txBody>
        </p:sp>
        <p:sp>
          <p:nvSpPr>
            <p:cNvPr id="1155353" name="Freeform 281"/>
            <p:cNvSpPr>
              <a:spLocks/>
            </p:cNvSpPr>
            <p:nvPr/>
          </p:nvSpPr>
          <p:spPr bwMode="auto">
            <a:xfrm>
              <a:off x="2768" y="2560"/>
              <a:ext cx="2175" cy="833"/>
            </a:xfrm>
            <a:custGeom>
              <a:avLst/>
              <a:gdLst/>
              <a:ahLst/>
              <a:cxnLst>
                <a:cxn ang="0">
                  <a:pos x="0" y="0"/>
                </a:cxn>
                <a:cxn ang="0">
                  <a:pos x="2051" y="0"/>
                </a:cxn>
                <a:cxn ang="0">
                  <a:pos x="1577" y="940"/>
                </a:cxn>
                <a:cxn ang="0">
                  <a:pos x="1005" y="940"/>
                </a:cxn>
                <a:cxn ang="0">
                  <a:pos x="472" y="943"/>
                </a:cxn>
                <a:cxn ang="0">
                  <a:pos x="0" y="0"/>
                </a:cxn>
                <a:cxn ang="0">
                  <a:pos x="0" y="0"/>
                </a:cxn>
              </a:cxnLst>
              <a:rect l="0" t="0" r="r" b="b"/>
              <a:pathLst>
                <a:path w="2052" h="944">
                  <a:moveTo>
                    <a:pt x="0" y="0"/>
                  </a:moveTo>
                  <a:lnTo>
                    <a:pt x="2051" y="0"/>
                  </a:lnTo>
                  <a:lnTo>
                    <a:pt x="1577" y="940"/>
                  </a:lnTo>
                  <a:lnTo>
                    <a:pt x="1005" y="940"/>
                  </a:lnTo>
                  <a:lnTo>
                    <a:pt x="472" y="943"/>
                  </a:lnTo>
                  <a:lnTo>
                    <a:pt x="0" y="0"/>
                  </a:lnTo>
                  <a:lnTo>
                    <a:pt x="0" y="0"/>
                  </a:lnTo>
                </a:path>
              </a:pathLst>
            </a:custGeom>
            <a:noFill/>
            <a:ln w="31353" cap="flat">
              <a:solidFill>
                <a:srgbClr val="000040"/>
              </a:solidFill>
              <a:prstDash val="dash"/>
              <a:round/>
              <a:headEnd type="none" w="med" len="med"/>
              <a:tailEnd type="none" w="med" len="med"/>
            </a:ln>
            <a:effectLst/>
          </p:spPr>
          <p:txBody>
            <a:bodyPr lIns="0" tIns="0" rIns="0" bIns="0" anchor="b"/>
            <a:lstStyle/>
            <a:p>
              <a:endParaRPr lang="es-CL"/>
            </a:p>
          </p:txBody>
        </p:sp>
        <p:sp>
          <p:nvSpPr>
            <p:cNvPr id="1155354" name="Freeform 282"/>
            <p:cNvSpPr>
              <a:spLocks/>
            </p:cNvSpPr>
            <p:nvPr/>
          </p:nvSpPr>
          <p:spPr bwMode="auto">
            <a:xfrm>
              <a:off x="3479" y="2644"/>
              <a:ext cx="1224" cy="667"/>
            </a:xfrm>
            <a:custGeom>
              <a:avLst/>
              <a:gdLst/>
              <a:ahLst/>
              <a:cxnLst>
                <a:cxn ang="0">
                  <a:pos x="277" y="756"/>
                </a:cxn>
                <a:cxn ang="0">
                  <a:pos x="255" y="726"/>
                </a:cxn>
                <a:cxn ang="0">
                  <a:pos x="262" y="696"/>
                </a:cxn>
                <a:cxn ang="0">
                  <a:pos x="252" y="686"/>
                </a:cxn>
                <a:cxn ang="0">
                  <a:pos x="246" y="679"/>
                </a:cxn>
                <a:cxn ang="0">
                  <a:pos x="242" y="672"/>
                </a:cxn>
                <a:cxn ang="0">
                  <a:pos x="240" y="670"/>
                </a:cxn>
                <a:cxn ang="0">
                  <a:pos x="231" y="654"/>
                </a:cxn>
                <a:cxn ang="0">
                  <a:pos x="229" y="648"/>
                </a:cxn>
                <a:cxn ang="0">
                  <a:pos x="225" y="642"/>
                </a:cxn>
                <a:cxn ang="0">
                  <a:pos x="219" y="634"/>
                </a:cxn>
                <a:cxn ang="0">
                  <a:pos x="219" y="632"/>
                </a:cxn>
                <a:cxn ang="0">
                  <a:pos x="195" y="598"/>
                </a:cxn>
                <a:cxn ang="0">
                  <a:pos x="184" y="584"/>
                </a:cxn>
                <a:cxn ang="0">
                  <a:pos x="177" y="577"/>
                </a:cxn>
                <a:cxn ang="0">
                  <a:pos x="174" y="573"/>
                </a:cxn>
                <a:cxn ang="0">
                  <a:pos x="163" y="573"/>
                </a:cxn>
                <a:cxn ang="0">
                  <a:pos x="167" y="573"/>
                </a:cxn>
                <a:cxn ang="0">
                  <a:pos x="146" y="552"/>
                </a:cxn>
                <a:cxn ang="0">
                  <a:pos x="115" y="479"/>
                </a:cxn>
                <a:cxn ang="0">
                  <a:pos x="66" y="414"/>
                </a:cxn>
                <a:cxn ang="0">
                  <a:pos x="38" y="372"/>
                </a:cxn>
                <a:cxn ang="0">
                  <a:pos x="24" y="310"/>
                </a:cxn>
                <a:cxn ang="0">
                  <a:pos x="3" y="278"/>
                </a:cxn>
                <a:cxn ang="0">
                  <a:pos x="0" y="174"/>
                </a:cxn>
                <a:cxn ang="0">
                  <a:pos x="42" y="125"/>
                </a:cxn>
                <a:cxn ang="0">
                  <a:pos x="49" y="77"/>
                </a:cxn>
                <a:cxn ang="0">
                  <a:pos x="111" y="35"/>
                </a:cxn>
                <a:cxn ang="0">
                  <a:pos x="188" y="4"/>
                </a:cxn>
                <a:cxn ang="0">
                  <a:pos x="372" y="4"/>
                </a:cxn>
                <a:cxn ang="0">
                  <a:pos x="612" y="4"/>
                </a:cxn>
                <a:cxn ang="0">
                  <a:pos x="894" y="4"/>
                </a:cxn>
                <a:cxn ang="0">
                  <a:pos x="1067" y="0"/>
                </a:cxn>
                <a:cxn ang="0">
                  <a:pos x="1154" y="4"/>
                </a:cxn>
                <a:cxn ang="0">
                  <a:pos x="1120" y="80"/>
                </a:cxn>
                <a:cxn ang="0">
                  <a:pos x="1088" y="153"/>
                </a:cxn>
                <a:cxn ang="0">
                  <a:pos x="1064" y="198"/>
                </a:cxn>
                <a:cxn ang="0">
                  <a:pos x="976" y="365"/>
                </a:cxn>
                <a:cxn ang="0">
                  <a:pos x="925" y="466"/>
                </a:cxn>
                <a:cxn ang="0">
                  <a:pos x="876" y="563"/>
                </a:cxn>
                <a:cxn ang="0">
                  <a:pos x="806" y="698"/>
                </a:cxn>
                <a:cxn ang="0">
                  <a:pos x="839" y="646"/>
                </a:cxn>
                <a:cxn ang="0">
                  <a:pos x="782" y="754"/>
                </a:cxn>
                <a:cxn ang="0">
                  <a:pos x="275" y="756"/>
                </a:cxn>
                <a:cxn ang="0">
                  <a:pos x="277" y="756"/>
                </a:cxn>
                <a:cxn ang="0">
                  <a:pos x="277" y="756"/>
                </a:cxn>
              </a:cxnLst>
              <a:rect l="0" t="0" r="r" b="b"/>
              <a:pathLst>
                <a:path w="1155" h="757">
                  <a:moveTo>
                    <a:pt x="277" y="756"/>
                  </a:moveTo>
                  <a:lnTo>
                    <a:pt x="255" y="726"/>
                  </a:lnTo>
                  <a:lnTo>
                    <a:pt x="262" y="696"/>
                  </a:lnTo>
                  <a:lnTo>
                    <a:pt x="252" y="686"/>
                  </a:lnTo>
                  <a:lnTo>
                    <a:pt x="246" y="679"/>
                  </a:lnTo>
                  <a:lnTo>
                    <a:pt x="242" y="672"/>
                  </a:lnTo>
                  <a:lnTo>
                    <a:pt x="240" y="670"/>
                  </a:lnTo>
                  <a:lnTo>
                    <a:pt x="231" y="654"/>
                  </a:lnTo>
                  <a:lnTo>
                    <a:pt x="229" y="648"/>
                  </a:lnTo>
                  <a:lnTo>
                    <a:pt x="225" y="642"/>
                  </a:lnTo>
                  <a:lnTo>
                    <a:pt x="219" y="634"/>
                  </a:lnTo>
                  <a:lnTo>
                    <a:pt x="219" y="632"/>
                  </a:lnTo>
                  <a:lnTo>
                    <a:pt x="195" y="598"/>
                  </a:lnTo>
                  <a:lnTo>
                    <a:pt x="184" y="584"/>
                  </a:lnTo>
                  <a:lnTo>
                    <a:pt x="177" y="577"/>
                  </a:lnTo>
                  <a:lnTo>
                    <a:pt x="174" y="573"/>
                  </a:lnTo>
                  <a:lnTo>
                    <a:pt x="163" y="573"/>
                  </a:lnTo>
                  <a:lnTo>
                    <a:pt x="167" y="573"/>
                  </a:lnTo>
                  <a:lnTo>
                    <a:pt x="146" y="552"/>
                  </a:lnTo>
                  <a:lnTo>
                    <a:pt x="115" y="479"/>
                  </a:lnTo>
                  <a:lnTo>
                    <a:pt x="66" y="414"/>
                  </a:lnTo>
                  <a:lnTo>
                    <a:pt x="38" y="372"/>
                  </a:lnTo>
                  <a:lnTo>
                    <a:pt x="24" y="310"/>
                  </a:lnTo>
                  <a:lnTo>
                    <a:pt x="3" y="278"/>
                  </a:lnTo>
                  <a:lnTo>
                    <a:pt x="0" y="174"/>
                  </a:lnTo>
                  <a:lnTo>
                    <a:pt x="42" y="125"/>
                  </a:lnTo>
                  <a:lnTo>
                    <a:pt x="49" y="77"/>
                  </a:lnTo>
                  <a:lnTo>
                    <a:pt x="111" y="35"/>
                  </a:lnTo>
                  <a:lnTo>
                    <a:pt x="188" y="4"/>
                  </a:lnTo>
                  <a:lnTo>
                    <a:pt x="372" y="4"/>
                  </a:lnTo>
                  <a:lnTo>
                    <a:pt x="612" y="4"/>
                  </a:lnTo>
                  <a:lnTo>
                    <a:pt x="894" y="4"/>
                  </a:lnTo>
                  <a:lnTo>
                    <a:pt x="1067" y="0"/>
                  </a:lnTo>
                  <a:lnTo>
                    <a:pt x="1154" y="4"/>
                  </a:lnTo>
                  <a:lnTo>
                    <a:pt x="1120" y="80"/>
                  </a:lnTo>
                  <a:lnTo>
                    <a:pt x="1088" y="153"/>
                  </a:lnTo>
                  <a:lnTo>
                    <a:pt x="1064" y="198"/>
                  </a:lnTo>
                  <a:lnTo>
                    <a:pt x="976" y="365"/>
                  </a:lnTo>
                  <a:lnTo>
                    <a:pt x="925" y="466"/>
                  </a:lnTo>
                  <a:lnTo>
                    <a:pt x="876" y="563"/>
                  </a:lnTo>
                  <a:lnTo>
                    <a:pt x="806" y="698"/>
                  </a:lnTo>
                  <a:lnTo>
                    <a:pt x="839" y="646"/>
                  </a:lnTo>
                  <a:lnTo>
                    <a:pt x="782" y="754"/>
                  </a:lnTo>
                  <a:lnTo>
                    <a:pt x="275" y="756"/>
                  </a:lnTo>
                  <a:lnTo>
                    <a:pt x="277" y="756"/>
                  </a:lnTo>
                  <a:lnTo>
                    <a:pt x="277" y="756"/>
                  </a:lnTo>
                </a:path>
              </a:pathLst>
            </a:custGeom>
            <a:solidFill>
              <a:srgbClr val="E0FFDF"/>
            </a:solidFill>
            <a:ln w="18930" cap="flat" cmpd="sng">
              <a:solidFill>
                <a:srgbClr val="0000FF"/>
              </a:solidFill>
              <a:prstDash val="solid"/>
              <a:round/>
              <a:headEnd type="none" w="med" len="med"/>
              <a:tailEnd type="none" w="med" len="med"/>
            </a:ln>
            <a:effectLst/>
          </p:spPr>
          <p:txBody>
            <a:bodyPr lIns="0" tIns="0" rIns="0" bIns="0" anchor="b"/>
            <a:lstStyle/>
            <a:p>
              <a:endParaRPr lang="es-CL"/>
            </a:p>
          </p:txBody>
        </p:sp>
        <p:sp>
          <p:nvSpPr>
            <p:cNvPr id="1155355" name="Freeform 283" descr="50%"/>
            <p:cNvSpPr>
              <a:spLocks/>
            </p:cNvSpPr>
            <p:nvPr/>
          </p:nvSpPr>
          <p:spPr bwMode="auto">
            <a:xfrm>
              <a:off x="4296" y="2341"/>
              <a:ext cx="41" cy="11"/>
            </a:xfrm>
            <a:custGeom>
              <a:avLst/>
              <a:gdLst/>
              <a:ahLst/>
              <a:cxnLst>
                <a:cxn ang="0">
                  <a:pos x="0" y="3"/>
                </a:cxn>
                <a:cxn ang="0">
                  <a:pos x="9" y="11"/>
                </a:cxn>
                <a:cxn ang="0">
                  <a:pos x="37" y="11"/>
                </a:cxn>
                <a:cxn ang="0">
                  <a:pos x="22" y="0"/>
                </a:cxn>
                <a:cxn ang="0">
                  <a:pos x="22" y="0"/>
                </a:cxn>
                <a:cxn ang="0">
                  <a:pos x="19" y="0"/>
                </a:cxn>
                <a:cxn ang="0">
                  <a:pos x="0" y="3"/>
                </a:cxn>
                <a:cxn ang="0">
                  <a:pos x="0" y="3"/>
                </a:cxn>
              </a:cxnLst>
              <a:rect l="0" t="0" r="r" b="b"/>
              <a:pathLst>
                <a:path w="38" h="12">
                  <a:moveTo>
                    <a:pt x="0" y="3"/>
                  </a:moveTo>
                  <a:lnTo>
                    <a:pt x="9" y="11"/>
                  </a:lnTo>
                  <a:lnTo>
                    <a:pt x="37" y="11"/>
                  </a:lnTo>
                  <a:lnTo>
                    <a:pt x="22" y="0"/>
                  </a:lnTo>
                  <a:lnTo>
                    <a:pt x="22" y="0"/>
                  </a:lnTo>
                  <a:lnTo>
                    <a:pt x="19"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56" name="Freeform 284" descr="50%"/>
            <p:cNvSpPr>
              <a:spLocks/>
            </p:cNvSpPr>
            <p:nvPr/>
          </p:nvSpPr>
          <p:spPr bwMode="auto">
            <a:xfrm>
              <a:off x="4350" y="2358"/>
              <a:ext cx="34" cy="15"/>
            </a:xfrm>
            <a:custGeom>
              <a:avLst/>
              <a:gdLst/>
              <a:ahLst/>
              <a:cxnLst>
                <a:cxn ang="0">
                  <a:pos x="3" y="0"/>
                </a:cxn>
                <a:cxn ang="0">
                  <a:pos x="0" y="0"/>
                </a:cxn>
                <a:cxn ang="0">
                  <a:pos x="31" y="16"/>
                </a:cxn>
                <a:cxn ang="0">
                  <a:pos x="31" y="2"/>
                </a:cxn>
                <a:cxn ang="0">
                  <a:pos x="21" y="0"/>
                </a:cxn>
                <a:cxn ang="0">
                  <a:pos x="3" y="0"/>
                </a:cxn>
                <a:cxn ang="0">
                  <a:pos x="3" y="0"/>
                </a:cxn>
              </a:cxnLst>
              <a:rect l="0" t="0" r="r" b="b"/>
              <a:pathLst>
                <a:path w="32" h="17">
                  <a:moveTo>
                    <a:pt x="3" y="0"/>
                  </a:moveTo>
                  <a:lnTo>
                    <a:pt x="0" y="0"/>
                  </a:lnTo>
                  <a:lnTo>
                    <a:pt x="31" y="16"/>
                  </a:lnTo>
                  <a:lnTo>
                    <a:pt x="31" y="2"/>
                  </a:lnTo>
                  <a:lnTo>
                    <a:pt x="21" y="0"/>
                  </a:lnTo>
                  <a:lnTo>
                    <a:pt x="3" y="0"/>
                  </a:lnTo>
                  <a:lnTo>
                    <a:pt x="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57" name="Freeform 285" descr="50%"/>
            <p:cNvSpPr>
              <a:spLocks/>
            </p:cNvSpPr>
            <p:nvPr/>
          </p:nvSpPr>
          <p:spPr bwMode="auto">
            <a:xfrm>
              <a:off x="4417" y="2378"/>
              <a:ext cx="31" cy="18"/>
            </a:xfrm>
            <a:custGeom>
              <a:avLst/>
              <a:gdLst/>
              <a:ahLst/>
              <a:cxnLst>
                <a:cxn ang="0">
                  <a:pos x="0" y="8"/>
                </a:cxn>
                <a:cxn ang="0">
                  <a:pos x="0" y="8"/>
                </a:cxn>
                <a:cxn ang="0">
                  <a:pos x="4" y="19"/>
                </a:cxn>
                <a:cxn ang="0">
                  <a:pos x="28" y="8"/>
                </a:cxn>
                <a:cxn ang="0">
                  <a:pos x="14" y="0"/>
                </a:cxn>
                <a:cxn ang="0">
                  <a:pos x="9" y="16"/>
                </a:cxn>
                <a:cxn ang="0">
                  <a:pos x="0" y="8"/>
                </a:cxn>
                <a:cxn ang="0">
                  <a:pos x="0" y="8"/>
                </a:cxn>
              </a:cxnLst>
              <a:rect l="0" t="0" r="r" b="b"/>
              <a:pathLst>
                <a:path w="29" h="20">
                  <a:moveTo>
                    <a:pt x="0" y="8"/>
                  </a:moveTo>
                  <a:lnTo>
                    <a:pt x="0" y="8"/>
                  </a:lnTo>
                  <a:lnTo>
                    <a:pt x="4" y="19"/>
                  </a:lnTo>
                  <a:lnTo>
                    <a:pt x="28" y="8"/>
                  </a:lnTo>
                  <a:lnTo>
                    <a:pt x="14" y="0"/>
                  </a:lnTo>
                  <a:lnTo>
                    <a:pt x="9"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58" name="Freeform 286"/>
            <p:cNvSpPr>
              <a:spLocks/>
            </p:cNvSpPr>
            <p:nvPr/>
          </p:nvSpPr>
          <p:spPr bwMode="auto">
            <a:xfrm>
              <a:off x="3097" y="2333"/>
              <a:ext cx="243" cy="31"/>
            </a:xfrm>
            <a:custGeom>
              <a:avLst/>
              <a:gdLst/>
              <a:ahLst/>
              <a:cxnLst>
                <a:cxn ang="0">
                  <a:pos x="0" y="34"/>
                </a:cxn>
                <a:cxn ang="0">
                  <a:pos x="13" y="28"/>
                </a:cxn>
                <a:cxn ang="0">
                  <a:pos x="47" y="28"/>
                </a:cxn>
                <a:cxn ang="0">
                  <a:pos x="73" y="4"/>
                </a:cxn>
                <a:cxn ang="0">
                  <a:pos x="92" y="4"/>
                </a:cxn>
                <a:cxn ang="0">
                  <a:pos x="100" y="4"/>
                </a:cxn>
                <a:cxn ang="0">
                  <a:pos x="118" y="7"/>
                </a:cxn>
                <a:cxn ang="0">
                  <a:pos x="131" y="4"/>
                </a:cxn>
                <a:cxn ang="0">
                  <a:pos x="137" y="4"/>
                </a:cxn>
                <a:cxn ang="0">
                  <a:pos x="154" y="15"/>
                </a:cxn>
                <a:cxn ang="0">
                  <a:pos x="173" y="19"/>
                </a:cxn>
                <a:cxn ang="0">
                  <a:pos x="182" y="15"/>
                </a:cxn>
                <a:cxn ang="0">
                  <a:pos x="191" y="7"/>
                </a:cxn>
                <a:cxn ang="0">
                  <a:pos x="191" y="4"/>
                </a:cxn>
                <a:cxn ang="0">
                  <a:pos x="191" y="0"/>
                </a:cxn>
                <a:cxn ang="0">
                  <a:pos x="191" y="0"/>
                </a:cxn>
                <a:cxn ang="0">
                  <a:pos x="218" y="4"/>
                </a:cxn>
                <a:cxn ang="0">
                  <a:pos x="228" y="7"/>
                </a:cxn>
                <a:cxn ang="0">
                  <a:pos x="224" y="7"/>
                </a:cxn>
              </a:cxnLst>
              <a:rect l="0" t="0" r="r" b="b"/>
              <a:pathLst>
                <a:path w="229" h="35">
                  <a:moveTo>
                    <a:pt x="0" y="34"/>
                  </a:moveTo>
                  <a:lnTo>
                    <a:pt x="13" y="28"/>
                  </a:lnTo>
                  <a:lnTo>
                    <a:pt x="47" y="28"/>
                  </a:lnTo>
                  <a:lnTo>
                    <a:pt x="73" y="4"/>
                  </a:lnTo>
                  <a:lnTo>
                    <a:pt x="92" y="4"/>
                  </a:lnTo>
                  <a:lnTo>
                    <a:pt x="100" y="4"/>
                  </a:lnTo>
                  <a:lnTo>
                    <a:pt x="118" y="7"/>
                  </a:lnTo>
                  <a:lnTo>
                    <a:pt x="131" y="4"/>
                  </a:lnTo>
                  <a:lnTo>
                    <a:pt x="137" y="4"/>
                  </a:lnTo>
                  <a:lnTo>
                    <a:pt x="154" y="15"/>
                  </a:lnTo>
                  <a:lnTo>
                    <a:pt x="173" y="19"/>
                  </a:lnTo>
                  <a:lnTo>
                    <a:pt x="182" y="15"/>
                  </a:lnTo>
                  <a:lnTo>
                    <a:pt x="191" y="7"/>
                  </a:lnTo>
                  <a:lnTo>
                    <a:pt x="191" y="4"/>
                  </a:lnTo>
                  <a:lnTo>
                    <a:pt x="191" y="0"/>
                  </a:lnTo>
                  <a:lnTo>
                    <a:pt x="191" y="0"/>
                  </a:lnTo>
                  <a:lnTo>
                    <a:pt x="218" y="4"/>
                  </a:lnTo>
                  <a:lnTo>
                    <a:pt x="228" y="7"/>
                  </a:lnTo>
                  <a:lnTo>
                    <a:pt x="224" y="7"/>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59" name="Freeform 287"/>
            <p:cNvSpPr>
              <a:spLocks/>
            </p:cNvSpPr>
            <p:nvPr/>
          </p:nvSpPr>
          <p:spPr bwMode="auto">
            <a:xfrm>
              <a:off x="4162" y="2273"/>
              <a:ext cx="131" cy="62"/>
            </a:xfrm>
            <a:custGeom>
              <a:avLst/>
              <a:gdLst/>
              <a:ahLst/>
              <a:cxnLst>
                <a:cxn ang="0">
                  <a:pos x="0" y="8"/>
                </a:cxn>
                <a:cxn ang="0">
                  <a:pos x="0" y="8"/>
                </a:cxn>
                <a:cxn ang="0">
                  <a:pos x="18" y="8"/>
                </a:cxn>
                <a:cxn ang="0">
                  <a:pos x="50" y="0"/>
                </a:cxn>
                <a:cxn ang="0">
                  <a:pos x="69" y="15"/>
                </a:cxn>
                <a:cxn ang="0">
                  <a:pos x="78" y="18"/>
                </a:cxn>
                <a:cxn ang="0">
                  <a:pos x="91" y="27"/>
                </a:cxn>
                <a:cxn ang="0">
                  <a:pos x="91" y="46"/>
                </a:cxn>
                <a:cxn ang="0">
                  <a:pos x="100" y="50"/>
                </a:cxn>
                <a:cxn ang="0">
                  <a:pos x="100" y="54"/>
                </a:cxn>
                <a:cxn ang="0">
                  <a:pos x="113" y="65"/>
                </a:cxn>
                <a:cxn ang="0">
                  <a:pos x="113" y="65"/>
                </a:cxn>
                <a:cxn ang="0">
                  <a:pos x="123" y="69"/>
                </a:cxn>
              </a:cxnLst>
              <a:rect l="0" t="0" r="r" b="b"/>
              <a:pathLst>
                <a:path w="124" h="70">
                  <a:moveTo>
                    <a:pt x="0" y="8"/>
                  </a:moveTo>
                  <a:lnTo>
                    <a:pt x="0" y="8"/>
                  </a:lnTo>
                  <a:lnTo>
                    <a:pt x="18" y="8"/>
                  </a:lnTo>
                  <a:lnTo>
                    <a:pt x="50" y="0"/>
                  </a:lnTo>
                  <a:lnTo>
                    <a:pt x="69" y="15"/>
                  </a:lnTo>
                  <a:lnTo>
                    <a:pt x="78" y="18"/>
                  </a:lnTo>
                  <a:lnTo>
                    <a:pt x="91" y="27"/>
                  </a:lnTo>
                  <a:lnTo>
                    <a:pt x="91" y="46"/>
                  </a:lnTo>
                  <a:lnTo>
                    <a:pt x="100" y="50"/>
                  </a:lnTo>
                  <a:lnTo>
                    <a:pt x="100" y="54"/>
                  </a:lnTo>
                  <a:lnTo>
                    <a:pt x="113" y="65"/>
                  </a:lnTo>
                  <a:lnTo>
                    <a:pt x="113" y="65"/>
                  </a:lnTo>
                  <a:lnTo>
                    <a:pt x="123" y="69"/>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60" name="Freeform 288"/>
            <p:cNvSpPr>
              <a:spLocks/>
            </p:cNvSpPr>
            <p:nvPr/>
          </p:nvSpPr>
          <p:spPr bwMode="auto">
            <a:xfrm>
              <a:off x="4465" y="2378"/>
              <a:ext cx="150" cy="31"/>
            </a:xfrm>
            <a:custGeom>
              <a:avLst/>
              <a:gdLst/>
              <a:ahLst/>
              <a:cxnLst>
                <a:cxn ang="0">
                  <a:pos x="0" y="10"/>
                </a:cxn>
                <a:cxn ang="0">
                  <a:pos x="14" y="8"/>
                </a:cxn>
                <a:cxn ang="0">
                  <a:pos x="31" y="0"/>
                </a:cxn>
                <a:cxn ang="0">
                  <a:pos x="41" y="8"/>
                </a:cxn>
                <a:cxn ang="0">
                  <a:pos x="68" y="23"/>
                </a:cxn>
                <a:cxn ang="0">
                  <a:pos x="109" y="23"/>
                </a:cxn>
                <a:cxn ang="0">
                  <a:pos x="127" y="26"/>
                </a:cxn>
                <a:cxn ang="0">
                  <a:pos x="141" y="34"/>
                </a:cxn>
                <a:cxn ang="0">
                  <a:pos x="141" y="34"/>
                </a:cxn>
              </a:cxnLst>
              <a:rect l="0" t="0" r="r" b="b"/>
              <a:pathLst>
                <a:path w="142" h="35">
                  <a:moveTo>
                    <a:pt x="0" y="10"/>
                  </a:moveTo>
                  <a:lnTo>
                    <a:pt x="14" y="8"/>
                  </a:lnTo>
                  <a:lnTo>
                    <a:pt x="31" y="0"/>
                  </a:lnTo>
                  <a:lnTo>
                    <a:pt x="41" y="8"/>
                  </a:lnTo>
                  <a:lnTo>
                    <a:pt x="68" y="23"/>
                  </a:lnTo>
                  <a:lnTo>
                    <a:pt x="109" y="23"/>
                  </a:lnTo>
                  <a:lnTo>
                    <a:pt x="127" y="26"/>
                  </a:lnTo>
                  <a:lnTo>
                    <a:pt x="141" y="34"/>
                  </a:lnTo>
                  <a:lnTo>
                    <a:pt x="141" y="34"/>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61" name="Freeform 289"/>
            <p:cNvSpPr>
              <a:spLocks/>
            </p:cNvSpPr>
            <p:nvPr/>
          </p:nvSpPr>
          <p:spPr bwMode="auto">
            <a:xfrm>
              <a:off x="4811" y="2449"/>
              <a:ext cx="63" cy="78"/>
            </a:xfrm>
            <a:custGeom>
              <a:avLst/>
              <a:gdLst/>
              <a:ahLst/>
              <a:cxnLst>
                <a:cxn ang="0">
                  <a:pos x="0" y="0"/>
                </a:cxn>
                <a:cxn ang="0">
                  <a:pos x="13" y="19"/>
                </a:cxn>
                <a:cxn ang="0">
                  <a:pos x="22" y="27"/>
                </a:cxn>
                <a:cxn ang="0">
                  <a:pos x="58" y="50"/>
                </a:cxn>
                <a:cxn ang="0">
                  <a:pos x="58" y="85"/>
                </a:cxn>
                <a:cxn ang="0">
                  <a:pos x="58" y="88"/>
                </a:cxn>
              </a:cxnLst>
              <a:rect l="0" t="0" r="r" b="b"/>
              <a:pathLst>
                <a:path w="59" h="89">
                  <a:moveTo>
                    <a:pt x="0" y="0"/>
                  </a:moveTo>
                  <a:lnTo>
                    <a:pt x="13" y="19"/>
                  </a:lnTo>
                  <a:lnTo>
                    <a:pt x="22" y="27"/>
                  </a:lnTo>
                  <a:lnTo>
                    <a:pt x="58" y="50"/>
                  </a:lnTo>
                  <a:lnTo>
                    <a:pt x="58" y="85"/>
                  </a:lnTo>
                  <a:lnTo>
                    <a:pt x="58" y="88"/>
                  </a:lnTo>
                </a:path>
              </a:pathLst>
            </a:custGeom>
            <a:noFill/>
            <a:ln w="9128" cap="flat">
              <a:solidFill>
                <a:srgbClr val="4F4F4F"/>
              </a:solidFill>
              <a:prstDash val="lgDash"/>
              <a:round/>
              <a:headEnd type="none" w="med" len="med"/>
              <a:tailEnd type="none" w="med" len="med"/>
            </a:ln>
            <a:effectLst/>
          </p:spPr>
          <p:txBody>
            <a:bodyPr lIns="0" tIns="0" rIns="0" bIns="0" anchor="b"/>
            <a:lstStyle/>
            <a:p>
              <a:endParaRPr lang="es-CL"/>
            </a:p>
          </p:txBody>
        </p:sp>
        <p:sp>
          <p:nvSpPr>
            <p:cNvPr id="1155362" name="Freeform 290" descr="50%"/>
            <p:cNvSpPr>
              <a:spLocks/>
            </p:cNvSpPr>
            <p:nvPr/>
          </p:nvSpPr>
          <p:spPr bwMode="auto">
            <a:xfrm>
              <a:off x="4493" y="2392"/>
              <a:ext cx="16" cy="17"/>
            </a:xfrm>
            <a:custGeom>
              <a:avLst/>
              <a:gdLst/>
              <a:ahLst/>
              <a:cxnLst>
                <a:cxn ang="0">
                  <a:pos x="0" y="7"/>
                </a:cxn>
                <a:cxn ang="0">
                  <a:pos x="14" y="0"/>
                </a:cxn>
                <a:cxn ang="0">
                  <a:pos x="0" y="7"/>
                </a:cxn>
                <a:cxn ang="0">
                  <a:pos x="0" y="18"/>
                </a:cxn>
                <a:cxn ang="0">
                  <a:pos x="0" y="7"/>
                </a:cxn>
                <a:cxn ang="0">
                  <a:pos x="0" y="7"/>
                </a:cxn>
              </a:cxnLst>
              <a:rect l="0" t="0" r="r" b="b"/>
              <a:pathLst>
                <a:path w="15" h="19">
                  <a:moveTo>
                    <a:pt x="0" y="7"/>
                  </a:moveTo>
                  <a:lnTo>
                    <a:pt x="14" y="0"/>
                  </a:lnTo>
                  <a:lnTo>
                    <a:pt x="0" y="7"/>
                  </a:lnTo>
                  <a:lnTo>
                    <a:pt x="0" y="18"/>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3" name="Freeform 291" descr="50%"/>
            <p:cNvSpPr>
              <a:spLocks/>
            </p:cNvSpPr>
            <p:nvPr/>
          </p:nvSpPr>
          <p:spPr bwMode="auto">
            <a:xfrm>
              <a:off x="4518" y="2399"/>
              <a:ext cx="20" cy="10"/>
            </a:xfrm>
            <a:custGeom>
              <a:avLst/>
              <a:gdLst/>
              <a:ahLst/>
              <a:cxnLst>
                <a:cxn ang="0">
                  <a:pos x="0" y="7"/>
                </a:cxn>
                <a:cxn ang="0">
                  <a:pos x="18" y="11"/>
                </a:cxn>
                <a:cxn ang="0">
                  <a:pos x="18" y="3"/>
                </a:cxn>
                <a:cxn ang="0">
                  <a:pos x="4" y="0"/>
                </a:cxn>
                <a:cxn ang="0">
                  <a:pos x="13" y="7"/>
                </a:cxn>
                <a:cxn ang="0">
                  <a:pos x="0" y="7"/>
                </a:cxn>
                <a:cxn ang="0">
                  <a:pos x="0" y="7"/>
                </a:cxn>
              </a:cxnLst>
              <a:rect l="0" t="0" r="r" b="b"/>
              <a:pathLst>
                <a:path w="19" h="12">
                  <a:moveTo>
                    <a:pt x="0" y="7"/>
                  </a:moveTo>
                  <a:lnTo>
                    <a:pt x="18" y="11"/>
                  </a:lnTo>
                  <a:lnTo>
                    <a:pt x="18" y="3"/>
                  </a:lnTo>
                  <a:lnTo>
                    <a:pt x="4" y="0"/>
                  </a:lnTo>
                  <a:lnTo>
                    <a:pt x="13"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4" name="Freeform 292" descr="50%"/>
            <p:cNvSpPr>
              <a:spLocks/>
            </p:cNvSpPr>
            <p:nvPr/>
          </p:nvSpPr>
          <p:spPr bwMode="auto">
            <a:xfrm>
              <a:off x="4205" y="2300"/>
              <a:ext cx="20" cy="15"/>
            </a:xfrm>
            <a:custGeom>
              <a:avLst/>
              <a:gdLst/>
              <a:ahLst/>
              <a:cxnLst>
                <a:cxn ang="0">
                  <a:pos x="0" y="8"/>
                </a:cxn>
                <a:cxn ang="0">
                  <a:pos x="13" y="16"/>
                </a:cxn>
                <a:cxn ang="0">
                  <a:pos x="18" y="0"/>
                </a:cxn>
                <a:cxn ang="0">
                  <a:pos x="9" y="0"/>
                </a:cxn>
                <a:cxn ang="0">
                  <a:pos x="0" y="8"/>
                </a:cxn>
                <a:cxn ang="0">
                  <a:pos x="0" y="8"/>
                </a:cxn>
              </a:cxnLst>
              <a:rect l="0" t="0" r="r" b="b"/>
              <a:pathLst>
                <a:path w="19" h="17">
                  <a:moveTo>
                    <a:pt x="0" y="8"/>
                  </a:moveTo>
                  <a:lnTo>
                    <a:pt x="13" y="16"/>
                  </a:lnTo>
                  <a:lnTo>
                    <a:pt x="18" y="0"/>
                  </a:lnTo>
                  <a:lnTo>
                    <a:pt x="9"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5" name="Freeform 293" descr="50%"/>
            <p:cNvSpPr>
              <a:spLocks/>
            </p:cNvSpPr>
            <p:nvPr/>
          </p:nvSpPr>
          <p:spPr bwMode="auto">
            <a:xfrm>
              <a:off x="3924" y="2401"/>
              <a:ext cx="26" cy="11"/>
            </a:xfrm>
            <a:custGeom>
              <a:avLst/>
              <a:gdLst/>
              <a:ahLst/>
              <a:cxnLst>
                <a:cxn ang="0">
                  <a:pos x="0" y="7"/>
                </a:cxn>
                <a:cxn ang="0">
                  <a:pos x="23" y="11"/>
                </a:cxn>
                <a:cxn ang="0">
                  <a:pos x="23" y="4"/>
                </a:cxn>
                <a:cxn ang="0">
                  <a:pos x="13" y="0"/>
                </a:cxn>
                <a:cxn ang="0">
                  <a:pos x="13" y="0"/>
                </a:cxn>
                <a:cxn ang="0">
                  <a:pos x="0" y="7"/>
                </a:cxn>
                <a:cxn ang="0">
                  <a:pos x="0" y="7"/>
                </a:cxn>
              </a:cxnLst>
              <a:rect l="0" t="0" r="r" b="b"/>
              <a:pathLst>
                <a:path w="24" h="12">
                  <a:moveTo>
                    <a:pt x="0" y="7"/>
                  </a:moveTo>
                  <a:lnTo>
                    <a:pt x="23" y="11"/>
                  </a:lnTo>
                  <a:lnTo>
                    <a:pt x="23" y="4"/>
                  </a:lnTo>
                  <a:lnTo>
                    <a:pt x="13" y="0"/>
                  </a:lnTo>
                  <a:lnTo>
                    <a:pt x="13" y="0"/>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6" name="Freeform 294" descr="50%"/>
            <p:cNvSpPr>
              <a:spLocks/>
            </p:cNvSpPr>
            <p:nvPr/>
          </p:nvSpPr>
          <p:spPr bwMode="auto">
            <a:xfrm>
              <a:off x="3872" y="2413"/>
              <a:ext cx="19" cy="16"/>
            </a:xfrm>
            <a:custGeom>
              <a:avLst/>
              <a:gdLst/>
              <a:ahLst/>
              <a:cxnLst>
                <a:cxn ang="0">
                  <a:pos x="4" y="0"/>
                </a:cxn>
                <a:cxn ang="0">
                  <a:pos x="4" y="3"/>
                </a:cxn>
                <a:cxn ang="0">
                  <a:pos x="0" y="12"/>
                </a:cxn>
                <a:cxn ang="0">
                  <a:pos x="17" y="18"/>
                </a:cxn>
                <a:cxn ang="0">
                  <a:pos x="17" y="3"/>
                </a:cxn>
                <a:cxn ang="0">
                  <a:pos x="17" y="3"/>
                </a:cxn>
                <a:cxn ang="0">
                  <a:pos x="4" y="0"/>
                </a:cxn>
                <a:cxn ang="0">
                  <a:pos x="4" y="0"/>
                </a:cxn>
              </a:cxnLst>
              <a:rect l="0" t="0" r="r" b="b"/>
              <a:pathLst>
                <a:path w="18" h="19">
                  <a:moveTo>
                    <a:pt x="4" y="0"/>
                  </a:moveTo>
                  <a:lnTo>
                    <a:pt x="4" y="3"/>
                  </a:lnTo>
                  <a:lnTo>
                    <a:pt x="0" y="12"/>
                  </a:lnTo>
                  <a:lnTo>
                    <a:pt x="17" y="18"/>
                  </a:lnTo>
                  <a:lnTo>
                    <a:pt x="17" y="3"/>
                  </a:lnTo>
                  <a:lnTo>
                    <a:pt x="17" y="3"/>
                  </a:lnTo>
                  <a:lnTo>
                    <a:pt x="4" y="0"/>
                  </a:lnTo>
                  <a:lnTo>
                    <a:pt x="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67" name="Line 295"/>
            <p:cNvSpPr>
              <a:spLocks noChangeShapeType="1"/>
            </p:cNvSpPr>
            <p:nvPr/>
          </p:nvSpPr>
          <p:spPr bwMode="auto">
            <a:xfrm flipH="1">
              <a:off x="3282" y="2303"/>
              <a:ext cx="6" cy="0"/>
            </a:xfrm>
            <a:prstGeom prst="line">
              <a:avLst/>
            </a:prstGeom>
            <a:noFill/>
            <a:ln w="9128">
              <a:solidFill>
                <a:srgbClr val="4F4F4F"/>
              </a:solidFill>
              <a:round/>
              <a:headEnd/>
              <a:tailEnd/>
            </a:ln>
            <a:effectLst/>
          </p:spPr>
          <p:txBody>
            <a:bodyPr lIns="0" tIns="0" rIns="0" bIns="0" anchor="b"/>
            <a:lstStyle/>
            <a:p>
              <a:endParaRPr lang="es-CL"/>
            </a:p>
          </p:txBody>
        </p:sp>
        <p:sp>
          <p:nvSpPr>
            <p:cNvPr id="1155368" name="Line 296"/>
            <p:cNvSpPr>
              <a:spLocks noChangeShapeType="1"/>
            </p:cNvSpPr>
            <p:nvPr/>
          </p:nvSpPr>
          <p:spPr bwMode="auto">
            <a:xfrm flipH="1">
              <a:off x="3273" y="2303"/>
              <a:ext cx="5" cy="0"/>
            </a:xfrm>
            <a:prstGeom prst="line">
              <a:avLst/>
            </a:prstGeom>
            <a:noFill/>
            <a:ln w="9128">
              <a:solidFill>
                <a:srgbClr val="4F4F4F"/>
              </a:solidFill>
              <a:round/>
              <a:headEnd/>
              <a:tailEnd/>
            </a:ln>
            <a:effectLst/>
          </p:spPr>
          <p:txBody>
            <a:bodyPr lIns="0" tIns="0" rIns="0" bIns="0" anchor="b"/>
            <a:lstStyle/>
            <a:p>
              <a:endParaRPr lang="es-CL"/>
            </a:p>
          </p:txBody>
        </p:sp>
        <p:sp>
          <p:nvSpPr>
            <p:cNvPr id="1155369" name="Line 297"/>
            <p:cNvSpPr>
              <a:spLocks noChangeShapeType="1"/>
            </p:cNvSpPr>
            <p:nvPr/>
          </p:nvSpPr>
          <p:spPr bwMode="auto">
            <a:xfrm flipV="1">
              <a:off x="3573" y="2276"/>
              <a:ext cx="23" cy="5"/>
            </a:xfrm>
            <a:prstGeom prst="line">
              <a:avLst/>
            </a:prstGeom>
            <a:noFill/>
            <a:ln w="9128">
              <a:solidFill>
                <a:srgbClr val="4F4F4F"/>
              </a:solidFill>
              <a:round/>
              <a:headEnd/>
              <a:tailEnd/>
            </a:ln>
            <a:effectLst/>
          </p:spPr>
          <p:txBody>
            <a:bodyPr lIns="0" tIns="0" rIns="0" bIns="0" anchor="b"/>
            <a:lstStyle/>
            <a:p>
              <a:endParaRPr lang="es-CL"/>
            </a:p>
          </p:txBody>
        </p:sp>
        <p:sp>
          <p:nvSpPr>
            <p:cNvPr id="1155370" name="Line 298"/>
            <p:cNvSpPr>
              <a:spLocks noChangeShapeType="1"/>
            </p:cNvSpPr>
            <p:nvPr/>
          </p:nvSpPr>
          <p:spPr bwMode="auto">
            <a:xfrm>
              <a:off x="3647" y="2287"/>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371" name="Line 299"/>
            <p:cNvSpPr>
              <a:spLocks noChangeShapeType="1"/>
            </p:cNvSpPr>
            <p:nvPr/>
          </p:nvSpPr>
          <p:spPr bwMode="auto">
            <a:xfrm>
              <a:off x="3618" y="2272"/>
              <a:ext cx="0" cy="4"/>
            </a:xfrm>
            <a:prstGeom prst="line">
              <a:avLst/>
            </a:prstGeom>
            <a:noFill/>
            <a:ln w="9128">
              <a:solidFill>
                <a:srgbClr val="4F4F4F"/>
              </a:solidFill>
              <a:round/>
              <a:headEnd/>
              <a:tailEnd/>
            </a:ln>
            <a:effectLst/>
          </p:spPr>
          <p:txBody>
            <a:bodyPr lIns="0" tIns="0" rIns="0" bIns="0" anchor="b"/>
            <a:lstStyle/>
            <a:p>
              <a:endParaRPr lang="es-CL"/>
            </a:p>
          </p:txBody>
        </p:sp>
        <p:sp>
          <p:nvSpPr>
            <p:cNvPr id="1155372" name="Line 300"/>
            <p:cNvSpPr>
              <a:spLocks noChangeShapeType="1"/>
            </p:cNvSpPr>
            <p:nvPr/>
          </p:nvSpPr>
          <p:spPr bwMode="auto">
            <a:xfrm>
              <a:off x="3611" y="2290"/>
              <a:ext cx="0" cy="0"/>
            </a:xfrm>
            <a:prstGeom prst="line">
              <a:avLst/>
            </a:prstGeom>
            <a:noFill/>
            <a:ln w="9128">
              <a:solidFill>
                <a:srgbClr val="4F4F4F"/>
              </a:solidFill>
              <a:round/>
              <a:headEnd/>
              <a:tailEnd/>
            </a:ln>
            <a:effectLst/>
          </p:spPr>
          <p:txBody>
            <a:bodyPr lIns="0" tIns="0" rIns="0" bIns="0" anchor="b"/>
            <a:lstStyle/>
            <a:p>
              <a:endParaRPr lang="es-CL"/>
            </a:p>
          </p:txBody>
        </p:sp>
        <p:sp>
          <p:nvSpPr>
            <p:cNvPr id="1155373" name="Freeform 301" descr="50%"/>
            <p:cNvSpPr>
              <a:spLocks/>
            </p:cNvSpPr>
            <p:nvPr/>
          </p:nvSpPr>
          <p:spPr bwMode="auto">
            <a:xfrm>
              <a:off x="3129" y="2439"/>
              <a:ext cx="132" cy="72"/>
            </a:xfrm>
            <a:custGeom>
              <a:avLst/>
              <a:gdLst/>
              <a:ahLst/>
              <a:cxnLst>
                <a:cxn ang="0">
                  <a:pos x="56" y="4"/>
                </a:cxn>
                <a:cxn ang="0">
                  <a:pos x="0" y="23"/>
                </a:cxn>
                <a:cxn ang="0">
                  <a:pos x="36" y="65"/>
                </a:cxn>
                <a:cxn ang="0">
                  <a:pos x="47" y="73"/>
                </a:cxn>
                <a:cxn ang="0">
                  <a:pos x="70" y="81"/>
                </a:cxn>
                <a:cxn ang="0">
                  <a:pos x="95" y="76"/>
                </a:cxn>
                <a:cxn ang="0">
                  <a:pos x="95" y="57"/>
                </a:cxn>
                <a:cxn ang="0">
                  <a:pos x="124" y="23"/>
                </a:cxn>
                <a:cxn ang="0">
                  <a:pos x="105" y="11"/>
                </a:cxn>
                <a:cxn ang="0">
                  <a:pos x="70" y="11"/>
                </a:cxn>
                <a:cxn ang="0">
                  <a:pos x="64" y="0"/>
                </a:cxn>
                <a:cxn ang="0">
                  <a:pos x="47" y="7"/>
                </a:cxn>
                <a:cxn ang="0">
                  <a:pos x="56" y="4"/>
                </a:cxn>
                <a:cxn ang="0">
                  <a:pos x="56" y="4"/>
                </a:cxn>
              </a:cxnLst>
              <a:rect l="0" t="0" r="r" b="b"/>
              <a:pathLst>
                <a:path w="125" h="82">
                  <a:moveTo>
                    <a:pt x="56" y="4"/>
                  </a:moveTo>
                  <a:lnTo>
                    <a:pt x="0" y="23"/>
                  </a:lnTo>
                  <a:lnTo>
                    <a:pt x="36" y="65"/>
                  </a:lnTo>
                  <a:lnTo>
                    <a:pt x="47" y="73"/>
                  </a:lnTo>
                  <a:lnTo>
                    <a:pt x="70" y="81"/>
                  </a:lnTo>
                  <a:lnTo>
                    <a:pt x="95" y="76"/>
                  </a:lnTo>
                  <a:lnTo>
                    <a:pt x="95" y="57"/>
                  </a:lnTo>
                  <a:lnTo>
                    <a:pt x="124" y="23"/>
                  </a:lnTo>
                  <a:lnTo>
                    <a:pt x="105" y="11"/>
                  </a:lnTo>
                  <a:lnTo>
                    <a:pt x="70" y="11"/>
                  </a:lnTo>
                  <a:lnTo>
                    <a:pt x="64" y="0"/>
                  </a:lnTo>
                  <a:lnTo>
                    <a:pt x="47" y="7"/>
                  </a:lnTo>
                  <a:lnTo>
                    <a:pt x="56" y="4"/>
                  </a:lnTo>
                  <a:lnTo>
                    <a:pt x="56"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4" name="Freeform 302" descr="50%"/>
            <p:cNvSpPr>
              <a:spLocks/>
            </p:cNvSpPr>
            <p:nvPr/>
          </p:nvSpPr>
          <p:spPr bwMode="auto">
            <a:xfrm>
              <a:off x="2970" y="2428"/>
              <a:ext cx="131" cy="72"/>
            </a:xfrm>
            <a:custGeom>
              <a:avLst/>
              <a:gdLst/>
              <a:ahLst/>
              <a:cxnLst>
                <a:cxn ang="0">
                  <a:pos x="55" y="5"/>
                </a:cxn>
                <a:cxn ang="0">
                  <a:pos x="0" y="23"/>
                </a:cxn>
                <a:cxn ang="0">
                  <a:pos x="36" y="65"/>
                </a:cxn>
                <a:cxn ang="0">
                  <a:pos x="47" y="72"/>
                </a:cxn>
                <a:cxn ang="0">
                  <a:pos x="69" y="81"/>
                </a:cxn>
                <a:cxn ang="0">
                  <a:pos x="96" y="76"/>
                </a:cxn>
                <a:cxn ang="0">
                  <a:pos x="96" y="58"/>
                </a:cxn>
                <a:cxn ang="0">
                  <a:pos x="123" y="23"/>
                </a:cxn>
                <a:cxn ang="0">
                  <a:pos x="104" y="11"/>
                </a:cxn>
                <a:cxn ang="0">
                  <a:pos x="69" y="11"/>
                </a:cxn>
                <a:cxn ang="0">
                  <a:pos x="63" y="0"/>
                </a:cxn>
                <a:cxn ang="0">
                  <a:pos x="47" y="7"/>
                </a:cxn>
                <a:cxn ang="0">
                  <a:pos x="55" y="5"/>
                </a:cxn>
                <a:cxn ang="0">
                  <a:pos x="55" y="5"/>
                </a:cxn>
              </a:cxnLst>
              <a:rect l="0" t="0" r="r" b="b"/>
              <a:pathLst>
                <a:path w="124" h="82">
                  <a:moveTo>
                    <a:pt x="55" y="5"/>
                  </a:moveTo>
                  <a:lnTo>
                    <a:pt x="0" y="23"/>
                  </a:lnTo>
                  <a:lnTo>
                    <a:pt x="36" y="65"/>
                  </a:lnTo>
                  <a:lnTo>
                    <a:pt x="47" y="72"/>
                  </a:lnTo>
                  <a:lnTo>
                    <a:pt x="69" y="81"/>
                  </a:lnTo>
                  <a:lnTo>
                    <a:pt x="96" y="76"/>
                  </a:lnTo>
                  <a:lnTo>
                    <a:pt x="96" y="58"/>
                  </a:lnTo>
                  <a:lnTo>
                    <a:pt x="123" y="23"/>
                  </a:lnTo>
                  <a:lnTo>
                    <a:pt x="104" y="11"/>
                  </a:lnTo>
                  <a:lnTo>
                    <a:pt x="69" y="11"/>
                  </a:lnTo>
                  <a:lnTo>
                    <a:pt x="63" y="0"/>
                  </a:lnTo>
                  <a:lnTo>
                    <a:pt x="47" y="7"/>
                  </a:lnTo>
                  <a:lnTo>
                    <a:pt x="55" y="5"/>
                  </a:lnTo>
                  <a:lnTo>
                    <a:pt x="5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5" name="Freeform 303" descr="50%"/>
            <p:cNvSpPr>
              <a:spLocks/>
            </p:cNvSpPr>
            <p:nvPr/>
          </p:nvSpPr>
          <p:spPr bwMode="auto">
            <a:xfrm>
              <a:off x="4134" y="2294"/>
              <a:ext cx="38" cy="36"/>
            </a:xfrm>
            <a:custGeom>
              <a:avLst/>
              <a:gdLst/>
              <a:ahLst/>
              <a:cxnLst>
                <a:cxn ang="0">
                  <a:pos x="23" y="0"/>
                </a:cxn>
                <a:cxn ang="0">
                  <a:pos x="0" y="8"/>
                </a:cxn>
                <a:cxn ang="0">
                  <a:pos x="5" y="12"/>
                </a:cxn>
                <a:cxn ang="0">
                  <a:pos x="23" y="27"/>
                </a:cxn>
                <a:cxn ang="0">
                  <a:pos x="35" y="39"/>
                </a:cxn>
                <a:cxn ang="0">
                  <a:pos x="35" y="31"/>
                </a:cxn>
                <a:cxn ang="0">
                  <a:pos x="35" y="16"/>
                </a:cxn>
                <a:cxn ang="0">
                  <a:pos x="28" y="8"/>
                </a:cxn>
                <a:cxn ang="0">
                  <a:pos x="14" y="0"/>
                </a:cxn>
                <a:cxn ang="0">
                  <a:pos x="23" y="0"/>
                </a:cxn>
                <a:cxn ang="0">
                  <a:pos x="23" y="0"/>
                </a:cxn>
              </a:cxnLst>
              <a:rect l="0" t="0" r="r" b="b"/>
              <a:pathLst>
                <a:path w="36" h="40">
                  <a:moveTo>
                    <a:pt x="23" y="0"/>
                  </a:moveTo>
                  <a:lnTo>
                    <a:pt x="0" y="8"/>
                  </a:lnTo>
                  <a:lnTo>
                    <a:pt x="5" y="12"/>
                  </a:lnTo>
                  <a:lnTo>
                    <a:pt x="23" y="27"/>
                  </a:lnTo>
                  <a:lnTo>
                    <a:pt x="35" y="39"/>
                  </a:lnTo>
                  <a:lnTo>
                    <a:pt x="35" y="31"/>
                  </a:lnTo>
                  <a:lnTo>
                    <a:pt x="35" y="16"/>
                  </a:lnTo>
                  <a:lnTo>
                    <a:pt x="28" y="8"/>
                  </a:lnTo>
                  <a:lnTo>
                    <a:pt x="14" y="0"/>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6" name="Freeform 304" descr="50%"/>
            <p:cNvSpPr>
              <a:spLocks/>
            </p:cNvSpPr>
            <p:nvPr/>
          </p:nvSpPr>
          <p:spPr bwMode="auto">
            <a:xfrm>
              <a:off x="4181" y="2487"/>
              <a:ext cx="102" cy="38"/>
            </a:xfrm>
            <a:custGeom>
              <a:avLst/>
              <a:gdLst/>
              <a:ahLst/>
              <a:cxnLst>
                <a:cxn ang="0">
                  <a:pos x="0" y="3"/>
                </a:cxn>
                <a:cxn ang="0">
                  <a:pos x="6" y="7"/>
                </a:cxn>
                <a:cxn ang="0">
                  <a:pos x="28" y="30"/>
                </a:cxn>
                <a:cxn ang="0">
                  <a:pos x="51" y="42"/>
                </a:cxn>
                <a:cxn ang="0">
                  <a:pos x="87" y="38"/>
                </a:cxn>
                <a:cxn ang="0">
                  <a:pos x="95" y="27"/>
                </a:cxn>
                <a:cxn ang="0">
                  <a:pos x="77" y="19"/>
                </a:cxn>
                <a:cxn ang="0">
                  <a:pos x="68" y="3"/>
                </a:cxn>
                <a:cxn ang="0">
                  <a:pos x="55" y="0"/>
                </a:cxn>
                <a:cxn ang="0">
                  <a:pos x="23" y="3"/>
                </a:cxn>
                <a:cxn ang="0">
                  <a:pos x="23" y="3"/>
                </a:cxn>
                <a:cxn ang="0">
                  <a:pos x="0" y="11"/>
                </a:cxn>
                <a:cxn ang="0">
                  <a:pos x="0" y="14"/>
                </a:cxn>
                <a:cxn ang="0">
                  <a:pos x="0" y="3"/>
                </a:cxn>
                <a:cxn ang="0">
                  <a:pos x="0" y="3"/>
                </a:cxn>
              </a:cxnLst>
              <a:rect l="0" t="0" r="r" b="b"/>
              <a:pathLst>
                <a:path w="96" h="43">
                  <a:moveTo>
                    <a:pt x="0" y="3"/>
                  </a:moveTo>
                  <a:lnTo>
                    <a:pt x="6" y="7"/>
                  </a:lnTo>
                  <a:lnTo>
                    <a:pt x="28" y="30"/>
                  </a:lnTo>
                  <a:lnTo>
                    <a:pt x="51" y="42"/>
                  </a:lnTo>
                  <a:lnTo>
                    <a:pt x="87" y="38"/>
                  </a:lnTo>
                  <a:lnTo>
                    <a:pt x="95" y="27"/>
                  </a:lnTo>
                  <a:lnTo>
                    <a:pt x="77" y="19"/>
                  </a:lnTo>
                  <a:lnTo>
                    <a:pt x="68" y="3"/>
                  </a:lnTo>
                  <a:lnTo>
                    <a:pt x="55" y="0"/>
                  </a:lnTo>
                  <a:lnTo>
                    <a:pt x="23" y="3"/>
                  </a:lnTo>
                  <a:lnTo>
                    <a:pt x="23" y="3"/>
                  </a:lnTo>
                  <a:lnTo>
                    <a:pt x="0" y="11"/>
                  </a:lnTo>
                  <a:lnTo>
                    <a:pt x="0" y="14"/>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7" name="Freeform 305" descr="50%"/>
            <p:cNvSpPr>
              <a:spLocks/>
            </p:cNvSpPr>
            <p:nvPr/>
          </p:nvSpPr>
          <p:spPr bwMode="auto">
            <a:xfrm>
              <a:off x="4224" y="2419"/>
              <a:ext cx="59" cy="34"/>
            </a:xfrm>
            <a:custGeom>
              <a:avLst/>
              <a:gdLst/>
              <a:ahLst/>
              <a:cxnLst>
                <a:cxn ang="0">
                  <a:pos x="24" y="0"/>
                </a:cxn>
                <a:cxn ang="0">
                  <a:pos x="0" y="15"/>
                </a:cxn>
                <a:cxn ang="0">
                  <a:pos x="36" y="38"/>
                </a:cxn>
                <a:cxn ang="0">
                  <a:pos x="54" y="38"/>
                </a:cxn>
                <a:cxn ang="0">
                  <a:pos x="54" y="22"/>
                </a:cxn>
                <a:cxn ang="0">
                  <a:pos x="41" y="12"/>
                </a:cxn>
                <a:cxn ang="0">
                  <a:pos x="27" y="3"/>
                </a:cxn>
                <a:cxn ang="0">
                  <a:pos x="19" y="3"/>
                </a:cxn>
                <a:cxn ang="0">
                  <a:pos x="24" y="0"/>
                </a:cxn>
                <a:cxn ang="0">
                  <a:pos x="24" y="0"/>
                </a:cxn>
              </a:cxnLst>
              <a:rect l="0" t="0" r="r" b="b"/>
              <a:pathLst>
                <a:path w="55" h="39">
                  <a:moveTo>
                    <a:pt x="24" y="0"/>
                  </a:moveTo>
                  <a:lnTo>
                    <a:pt x="0" y="15"/>
                  </a:lnTo>
                  <a:lnTo>
                    <a:pt x="36" y="38"/>
                  </a:lnTo>
                  <a:lnTo>
                    <a:pt x="54" y="38"/>
                  </a:lnTo>
                  <a:lnTo>
                    <a:pt x="54" y="22"/>
                  </a:lnTo>
                  <a:lnTo>
                    <a:pt x="41" y="12"/>
                  </a:lnTo>
                  <a:lnTo>
                    <a:pt x="27" y="3"/>
                  </a:lnTo>
                  <a:lnTo>
                    <a:pt x="19" y="3"/>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8" name="Freeform 306" descr="50%"/>
            <p:cNvSpPr>
              <a:spLocks/>
            </p:cNvSpPr>
            <p:nvPr/>
          </p:nvSpPr>
          <p:spPr bwMode="auto">
            <a:xfrm>
              <a:off x="4114" y="2425"/>
              <a:ext cx="83" cy="38"/>
            </a:xfrm>
            <a:custGeom>
              <a:avLst/>
              <a:gdLst/>
              <a:ahLst/>
              <a:cxnLst>
                <a:cxn ang="0">
                  <a:pos x="69" y="5"/>
                </a:cxn>
                <a:cxn ang="0">
                  <a:pos x="37" y="0"/>
                </a:cxn>
                <a:cxn ang="0">
                  <a:pos x="6" y="12"/>
                </a:cxn>
                <a:cxn ang="0">
                  <a:pos x="6" y="20"/>
                </a:cxn>
                <a:cxn ang="0">
                  <a:pos x="0" y="34"/>
                </a:cxn>
                <a:cxn ang="0">
                  <a:pos x="6" y="42"/>
                </a:cxn>
                <a:cxn ang="0">
                  <a:pos x="32" y="42"/>
                </a:cxn>
                <a:cxn ang="0">
                  <a:pos x="54" y="23"/>
                </a:cxn>
                <a:cxn ang="0">
                  <a:pos x="69" y="12"/>
                </a:cxn>
                <a:cxn ang="0">
                  <a:pos x="77" y="5"/>
                </a:cxn>
                <a:cxn ang="0">
                  <a:pos x="74" y="0"/>
                </a:cxn>
                <a:cxn ang="0">
                  <a:pos x="69" y="5"/>
                </a:cxn>
                <a:cxn ang="0">
                  <a:pos x="69" y="5"/>
                </a:cxn>
              </a:cxnLst>
              <a:rect l="0" t="0" r="r" b="b"/>
              <a:pathLst>
                <a:path w="78" h="43">
                  <a:moveTo>
                    <a:pt x="69" y="5"/>
                  </a:moveTo>
                  <a:lnTo>
                    <a:pt x="37" y="0"/>
                  </a:lnTo>
                  <a:lnTo>
                    <a:pt x="6" y="12"/>
                  </a:lnTo>
                  <a:lnTo>
                    <a:pt x="6" y="20"/>
                  </a:lnTo>
                  <a:lnTo>
                    <a:pt x="0" y="34"/>
                  </a:lnTo>
                  <a:lnTo>
                    <a:pt x="6" y="42"/>
                  </a:lnTo>
                  <a:lnTo>
                    <a:pt x="32" y="42"/>
                  </a:lnTo>
                  <a:lnTo>
                    <a:pt x="54" y="23"/>
                  </a:lnTo>
                  <a:lnTo>
                    <a:pt x="69" y="12"/>
                  </a:lnTo>
                  <a:lnTo>
                    <a:pt x="77" y="5"/>
                  </a:lnTo>
                  <a:lnTo>
                    <a:pt x="74" y="0"/>
                  </a:lnTo>
                  <a:lnTo>
                    <a:pt x="69" y="5"/>
                  </a:lnTo>
                  <a:lnTo>
                    <a:pt x="69"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79" name="Freeform 307" descr="50%"/>
            <p:cNvSpPr>
              <a:spLocks/>
            </p:cNvSpPr>
            <p:nvPr/>
          </p:nvSpPr>
          <p:spPr bwMode="auto">
            <a:xfrm>
              <a:off x="4171" y="2436"/>
              <a:ext cx="93" cy="48"/>
            </a:xfrm>
            <a:custGeom>
              <a:avLst/>
              <a:gdLst/>
              <a:ahLst/>
              <a:cxnLst>
                <a:cxn ang="0">
                  <a:pos x="60" y="8"/>
                </a:cxn>
                <a:cxn ang="0">
                  <a:pos x="28" y="0"/>
                </a:cxn>
                <a:cxn ang="0">
                  <a:pos x="0" y="11"/>
                </a:cxn>
                <a:cxn ang="0">
                  <a:pos x="6" y="22"/>
                </a:cxn>
                <a:cxn ang="0">
                  <a:pos x="15" y="34"/>
                </a:cxn>
                <a:cxn ang="0">
                  <a:pos x="28" y="43"/>
                </a:cxn>
                <a:cxn ang="0">
                  <a:pos x="64" y="50"/>
                </a:cxn>
                <a:cxn ang="0">
                  <a:pos x="86" y="54"/>
                </a:cxn>
                <a:cxn ang="0">
                  <a:pos x="82" y="39"/>
                </a:cxn>
                <a:cxn ang="0">
                  <a:pos x="69" y="22"/>
                </a:cxn>
                <a:cxn ang="0">
                  <a:pos x="64" y="11"/>
                </a:cxn>
                <a:cxn ang="0">
                  <a:pos x="60" y="8"/>
                </a:cxn>
                <a:cxn ang="0">
                  <a:pos x="60" y="8"/>
                </a:cxn>
              </a:cxnLst>
              <a:rect l="0" t="0" r="r" b="b"/>
              <a:pathLst>
                <a:path w="87" h="55">
                  <a:moveTo>
                    <a:pt x="60" y="8"/>
                  </a:moveTo>
                  <a:lnTo>
                    <a:pt x="28" y="0"/>
                  </a:lnTo>
                  <a:lnTo>
                    <a:pt x="0" y="11"/>
                  </a:lnTo>
                  <a:lnTo>
                    <a:pt x="6" y="22"/>
                  </a:lnTo>
                  <a:lnTo>
                    <a:pt x="15" y="34"/>
                  </a:lnTo>
                  <a:lnTo>
                    <a:pt x="28" y="43"/>
                  </a:lnTo>
                  <a:lnTo>
                    <a:pt x="64" y="50"/>
                  </a:lnTo>
                  <a:lnTo>
                    <a:pt x="86" y="54"/>
                  </a:lnTo>
                  <a:lnTo>
                    <a:pt x="82" y="39"/>
                  </a:lnTo>
                  <a:lnTo>
                    <a:pt x="69" y="22"/>
                  </a:lnTo>
                  <a:lnTo>
                    <a:pt x="64" y="11"/>
                  </a:lnTo>
                  <a:lnTo>
                    <a:pt x="60" y="8"/>
                  </a:lnTo>
                  <a:lnTo>
                    <a:pt x="6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0" name="Freeform 308" descr="50%"/>
            <p:cNvSpPr>
              <a:spLocks/>
            </p:cNvSpPr>
            <p:nvPr/>
          </p:nvSpPr>
          <p:spPr bwMode="auto">
            <a:xfrm>
              <a:off x="2932" y="2501"/>
              <a:ext cx="62" cy="31"/>
            </a:xfrm>
            <a:custGeom>
              <a:avLst/>
              <a:gdLst/>
              <a:ahLst/>
              <a:cxnLst>
                <a:cxn ang="0">
                  <a:pos x="40" y="7"/>
                </a:cxn>
                <a:cxn ang="0">
                  <a:pos x="17" y="0"/>
                </a:cxn>
                <a:cxn ang="0">
                  <a:pos x="0" y="11"/>
                </a:cxn>
                <a:cxn ang="0">
                  <a:pos x="3" y="18"/>
                </a:cxn>
                <a:cxn ang="0">
                  <a:pos x="17" y="31"/>
                </a:cxn>
                <a:cxn ang="0">
                  <a:pos x="45" y="34"/>
                </a:cxn>
                <a:cxn ang="0">
                  <a:pos x="58" y="23"/>
                </a:cxn>
                <a:cxn ang="0">
                  <a:pos x="54" y="11"/>
                </a:cxn>
                <a:cxn ang="0">
                  <a:pos x="35" y="4"/>
                </a:cxn>
                <a:cxn ang="0">
                  <a:pos x="35" y="4"/>
                </a:cxn>
                <a:cxn ang="0">
                  <a:pos x="40" y="7"/>
                </a:cxn>
                <a:cxn ang="0">
                  <a:pos x="40" y="7"/>
                </a:cxn>
              </a:cxnLst>
              <a:rect l="0" t="0" r="r" b="b"/>
              <a:pathLst>
                <a:path w="59" h="35">
                  <a:moveTo>
                    <a:pt x="40" y="7"/>
                  </a:moveTo>
                  <a:lnTo>
                    <a:pt x="17" y="0"/>
                  </a:lnTo>
                  <a:lnTo>
                    <a:pt x="0" y="11"/>
                  </a:lnTo>
                  <a:lnTo>
                    <a:pt x="3" y="18"/>
                  </a:lnTo>
                  <a:lnTo>
                    <a:pt x="17" y="31"/>
                  </a:lnTo>
                  <a:lnTo>
                    <a:pt x="45" y="34"/>
                  </a:lnTo>
                  <a:lnTo>
                    <a:pt x="58" y="23"/>
                  </a:lnTo>
                  <a:lnTo>
                    <a:pt x="54" y="11"/>
                  </a:lnTo>
                  <a:lnTo>
                    <a:pt x="35" y="4"/>
                  </a:lnTo>
                  <a:lnTo>
                    <a:pt x="35" y="4"/>
                  </a:lnTo>
                  <a:lnTo>
                    <a:pt x="40" y="7"/>
                  </a:lnTo>
                  <a:lnTo>
                    <a:pt x="4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1" name="Freeform 309" descr="50%"/>
            <p:cNvSpPr>
              <a:spLocks/>
            </p:cNvSpPr>
            <p:nvPr/>
          </p:nvSpPr>
          <p:spPr bwMode="auto">
            <a:xfrm>
              <a:off x="3066" y="2388"/>
              <a:ext cx="87" cy="53"/>
            </a:xfrm>
            <a:custGeom>
              <a:avLst/>
              <a:gdLst/>
              <a:ahLst/>
              <a:cxnLst>
                <a:cxn ang="0">
                  <a:pos x="50" y="9"/>
                </a:cxn>
                <a:cxn ang="0">
                  <a:pos x="23" y="0"/>
                </a:cxn>
                <a:cxn ang="0">
                  <a:pos x="9" y="0"/>
                </a:cxn>
                <a:cxn ang="0">
                  <a:pos x="5" y="5"/>
                </a:cxn>
                <a:cxn ang="0">
                  <a:pos x="0" y="14"/>
                </a:cxn>
                <a:cxn ang="0">
                  <a:pos x="0" y="20"/>
                </a:cxn>
                <a:cxn ang="0">
                  <a:pos x="5" y="36"/>
                </a:cxn>
                <a:cxn ang="0">
                  <a:pos x="18" y="43"/>
                </a:cxn>
                <a:cxn ang="0">
                  <a:pos x="28" y="50"/>
                </a:cxn>
                <a:cxn ang="0">
                  <a:pos x="54" y="59"/>
                </a:cxn>
                <a:cxn ang="0">
                  <a:pos x="77" y="59"/>
                </a:cxn>
                <a:cxn ang="0">
                  <a:pos x="81" y="50"/>
                </a:cxn>
                <a:cxn ang="0">
                  <a:pos x="81" y="39"/>
                </a:cxn>
                <a:cxn ang="0">
                  <a:pos x="69" y="31"/>
                </a:cxn>
                <a:cxn ang="0">
                  <a:pos x="69" y="28"/>
                </a:cxn>
                <a:cxn ang="0">
                  <a:pos x="69" y="28"/>
                </a:cxn>
                <a:cxn ang="0">
                  <a:pos x="50" y="9"/>
                </a:cxn>
                <a:cxn ang="0">
                  <a:pos x="50" y="9"/>
                </a:cxn>
              </a:cxnLst>
              <a:rect l="0" t="0" r="r" b="b"/>
              <a:pathLst>
                <a:path w="82" h="60">
                  <a:moveTo>
                    <a:pt x="50" y="9"/>
                  </a:moveTo>
                  <a:lnTo>
                    <a:pt x="23" y="0"/>
                  </a:lnTo>
                  <a:lnTo>
                    <a:pt x="9" y="0"/>
                  </a:lnTo>
                  <a:lnTo>
                    <a:pt x="5" y="5"/>
                  </a:lnTo>
                  <a:lnTo>
                    <a:pt x="0" y="14"/>
                  </a:lnTo>
                  <a:lnTo>
                    <a:pt x="0" y="20"/>
                  </a:lnTo>
                  <a:lnTo>
                    <a:pt x="5" y="36"/>
                  </a:lnTo>
                  <a:lnTo>
                    <a:pt x="18" y="43"/>
                  </a:lnTo>
                  <a:lnTo>
                    <a:pt x="28" y="50"/>
                  </a:lnTo>
                  <a:lnTo>
                    <a:pt x="54" y="59"/>
                  </a:lnTo>
                  <a:lnTo>
                    <a:pt x="77" y="59"/>
                  </a:lnTo>
                  <a:lnTo>
                    <a:pt x="81" y="50"/>
                  </a:lnTo>
                  <a:lnTo>
                    <a:pt x="81" y="39"/>
                  </a:lnTo>
                  <a:lnTo>
                    <a:pt x="69" y="31"/>
                  </a:lnTo>
                  <a:lnTo>
                    <a:pt x="69" y="28"/>
                  </a:lnTo>
                  <a:lnTo>
                    <a:pt x="69" y="28"/>
                  </a:lnTo>
                  <a:lnTo>
                    <a:pt x="50" y="9"/>
                  </a:lnTo>
                  <a:lnTo>
                    <a:pt x="5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2" name="Freeform 310" descr="50%"/>
            <p:cNvSpPr>
              <a:spLocks/>
            </p:cNvSpPr>
            <p:nvPr/>
          </p:nvSpPr>
          <p:spPr bwMode="auto">
            <a:xfrm>
              <a:off x="4121" y="2496"/>
              <a:ext cx="95" cy="49"/>
            </a:xfrm>
            <a:custGeom>
              <a:avLst/>
              <a:gdLst/>
              <a:ahLst/>
              <a:cxnLst>
                <a:cxn ang="0">
                  <a:pos x="57" y="8"/>
                </a:cxn>
                <a:cxn ang="0">
                  <a:pos x="45" y="3"/>
                </a:cxn>
                <a:cxn ang="0">
                  <a:pos x="34" y="3"/>
                </a:cxn>
                <a:cxn ang="0">
                  <a:pos x="17" y="11"/>
                </a:cxn>
                <a:cxn ang="0">
                  <a:pos x="4" y="27"/>
                </a:cxn>
                <a:cxn ang="0">
                  <a:pos x="0" y="39"/>
                </a:cxn>
                <a:cxn ang="0">
                  <a:pos x="17" y="54"/>
                </a:cxn>
                <a:cxn ang="0">
                  <a:pos x="22" y="54"/>
                </a:cxn>
                <a:cxn ang="0">
                  <a:pos x="54" y="54"/>
                </a:cxn>
                <a:cxn ang="0">
                  <a:pos x="80" y="49"/>
                </a:cxn>
                <a:cxn ang="0">
                  <a:pos x="89" y="39"/>
                </a:cxn>
                <a:cxn ang="0">
                  <a:pos x="85" y="34"/>
                </a:cxn>
                <a:cxn ang="0">
                  <a:pos x="80" y="19"/>
                </a:cxn>
                <a:cxn ang="0">
                  <a:pos x="71" y="11"/>
                </a:cxn>
                <a:cxn ang="0">
                  <a:pos x="68" y="8"/>
                </a:cxn>
                <a:cxn ang="0">
                  <a:pos x="63" y="0"/>
                </a:cxn>
                <a:cxn ang="0">
                  <a:pos x="63" y="3"/>
                </a:cxn>
                <a:cxn ang="0">
                  <a:pos x="57" y="8"/>
                </a:cxn>
                <a:cxn ang="0">
                  <a:pos x="57" y="8"/>
                </a:cxn>
              </a:cxnLst>
              <a:rect l="0" t="0" r="r" b="b"/>
              <a:pathLst>
                <a:path w="90" h="55">
                  <a:moveTo>
                    <a:pt x="57" y="8"/>
                  </a:moveTo>
                  <a:lnTo>
                    <a:pt x="45" y="3"/>
                  </a:lnTo>
                  <a:lnTo>
                    <a:pt x="34" y="3"/>
                  </a:lnTo>
                  <a:lnTo>
                    <a:pt x="17" y="11"/>
                  </a:lnTo>
                  <a:lnTo>
                    <a:pt x="4" y="27"/>
                  </a:lnTo>
                  <a:lnTo>
                    <a:pt x="0" y="39"/>
                  </a:lnTo>
                  <a:lnTo>
                    <a:pt x="17" y="54"/>
                  </a:lnTo>
                  <a:lnTo>
                    <a:pt x="22" y="54"/>
                  </a:lnTo>
                  <a:lnTo>
                    <a:pt x="54" y="54"/>
                  </a:lnTo>
                  <a:lnTo>
                    <a:pt x="80" y="49"/>
                  </a:lnTo>
                  <a:lnTo>
                    <a:pt x="89" y="39"/>
                  </a:lnTo>
                  <a:lnTo>
                    <a:pt x="85" y="34"/>
                  </a:lnTo>
                  <a:lnTo>
                    <a:pt x="80" y="19"/>
                  </a:lnTo>
                  <a:lnTo>
                    <a:pt x="71" y="11"/>
                  </a:lnTo>
                  <a:lnTo>
                    <a:pt x="68" y="8"/>
                  </a:lnTo>
                  <a:lnTo>
                    <a:pt x="63" y="0"/>
                  </a:lnTo>
                  <a:lnTo>
                    <a:pt x="63" y="3"/>
                  </a:lnTo>
                  <a:lnTo>
                    <a:pt x="57" y="8"/>
                  </a:lnTo>
                  <a:lnTo>
                    <a:pt x="5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3" name="Freeform 311" descr="50%"/>
            <p:cNvSpPr>
              <a:spLocks/>
            </p:cNvSpPr>
            <p:nvPr/>
          </p:nvSpPr>
          <p:spPr bwMode="auto">
            <a:xfrm>
              <a:off x="3894" y="2302"/>
              <a:ext cx="130" cy="71"/>
            </a:xfrm>
            <a:custGeom>
              <a:avLst/>
              <a:gdLst/>
              <a:ahLst/>
              <a:cxnLst>
                <a:cxn ang="0">
                  <a:pos x="69" y="3"/>
                </a:cxn>
                <a:cxn ang="0">
                  <a:pos x="122" y="22"/>
                </a:cxn>
                <a:cxn ang="0">
                  <a:pos x="87" y="66"/>
                </a:cxn>
                <a:cxn ang="0">
                  <a:pos x="76" y="73"/>
                </a:cxn>
                <a:cxn ang="0">
                  <a:pos x="55" y="80"/>
                </a:cxn>
                <a:cxn ang="0">
                  <a:pos x="27" y="77"/>
                </a:cxn>
                <a:cxn ang="0">
                  <a:pos x="27" y="58"/>
                </a:cxn>
                <a:cxn ang="0">
                  <a:pos x="0" y="22"/>
                </a:cxn>
                <a:cxn ang="0">
                  <a:pos x="18" y="11"/>
                </a:cxn>
                <a:cxn ang="0">
                  <a:pos x="55" y="11"/>
                </a:cxn>
                <a:cxn ang="0">
                  <a:pos x="58" y="0"/>
                </a:cxn>
                <a:cxn ang="0">
                  <a:pos x="76" y="9"/>
                </a:cxn>
                <a:cxn ang="0">
                  <a:pos x="69" y="3"/>
                </a:cxn>
                <a:cxn ang="0">
                  <a:pos x="69" y="3"/>
                </a:cxn>
              </a:cxnLst>
              <a:rect l="0" t="0" r="r" b="b"/>
              <a:pathLst>
                <a:path w="123" h="81">
                  <a:moveTo>
                    <a:pt x="69" y="3"/>
                  </a:moveTo>
                  <a:lnTo>
                    <a:pt x="122" y="22"/>
                  </a:lnTo>
                  <a:lnTo>
                    <a:pt x="87" y="66"/>
                  </a:lnTo>
                  <a:lnTo>
                    <a:pt x="76" y="73"/>
                  </a:lnTo>
                  <a:lnTo>
                    <a:pt x="55" y="80"/>
                  </a:lnTo>
                  <a:lnTo>
                    <a:pt x="27" y="77"/>
                  </a:lnTo>
                  <a:lnTo>
                    <a:pt x="27" y="58"/>
                  </a:lnTo>
                  <a:lnTo>
                    <a:pt x="0" y="22"/>
                  </a:lnTo>
                  <a:lnTo>
                    <a:pt x="18" y="11"/>
                  </a:lnTo>
                  <a:lnTo>
                    <a:pt x="55" y="11"/>
                  </a:lnTo>
                  <a:lnTo>
                    <a:pt x="58" y="0"/>
                  </a:lnTo>
                  <a:lnTo>
                    <a:pt x="76" y="9"/>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4" name="Freeform 312" descr="50%"/>
            <p:cNvSpPr>
              <a:spLocks/>
            </p:cNvSpPr>
            <p:nvPr/>
          </p:nvSpPr>
          <p:spPr bwMode="auto">
            <a:xfrm>
              <a:off x="3831" y="2334"/>
              <a:ext cx="39" cy="35"/>
            </a:xfrm>
            <a:custGeom>
              <a:avLst/>
              <a:gdLst/>
              <a:ahLst/>
              <a:cxnLst>
                <a:cxn ang="0">
                  <a:pos x="13" y="0"/>
                </a:cxn>
                <a:cxn ang="0">
                  <a:pos x="36" y="8"/>
                </a:cxn>
                <a:cxn ang="0">
                  <a:pos x="32" y="11"/>
                </a:cxn>
                <a:cxn ang="0">
                  <a:pos x="13" y="27"/>
                </a:cxn>
                <a:cxn ang="0">
                  <a:pos x="0" y="38"/>
                </a:cxn>
                <a:cxn ang="0">
                  <a:pos x="0" y="29"/>
                </a:cxn>
                <a:cxn ang="0">
                  <a:pos x="0" y="16"/>
                </a:cxn>
                <a:cxn ang="0">
                  <a:pos x="9" y="8"/>
                </a:cxn>
                <a:cxn ang="0">
                  <a:pos x="22" y="0"/>
                </a:cxn>
                <a:cxn ang="0">
                  <a:pos x="13" y="0"/>
                </a:cxn>
                <a:cxn ang="0">
                  <a:pos x="13" y="0"/>
                </a:cxn>
              </a:cxnLst>
              <a:rect l="0" t="0" r="r" b="b"/>
              <a:pathLst>
                <a:path w="37" h="39">
                  <a:moveTo>
                    <a:pt x="13" y="0"/>
                  </a:moveTo>
                  <a:lnTo>
                    <a:pt x="36" y="8"/>
                  </a:lnTo>
                  <a:lnTo>
                    <a:pt x="32" y="11"/>
                  </a:lnTo>
                  <a:lnTo>
                    <a:pt x="13" y="27"/>
                  </a:lnTo>
                  <a:lnTo>
                    <a:pt x="0" y="38"/>
                  </a:lnTo>
                  <a:lnTo>
                    <a:pt x="0" y="29"/>
                  </a:lnTo>
                  <a:lnTo>
                    <a:pt x="0" y="16"/>
                  </a:lnTo>
                  <a:lnTo>
                    <a:pt x="9" y="8"/>
                  </a:lnTo>
                  <a:lnTo>
                    <a:pt x="22" y="0"/>
                  </a:lnTo>
                  <a:lnTo>
                    <a:pt x="13" y="0"/>
                  </a:lnTo>
                  <a:lnTo>
                    <a:pt x="1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5" name="Freeform 313" descr="50%"/>
            <p:cNvSpPr>
              <a:spLocks/>
            </p:cNvSpPr>
            <p:nvPr/>
          </p:nvSpPr>
          <p:spPr bwMode="auto">
            <a:xfrm>
              <a:off x="3682" y="2344"/>
              <a:ext cx="102" cy="39"/>
            </a:xfrm>
            <a:custGeom>
              <a:avLst/>
              <a:gdLst/>
              <a:ahLst/>
              <a:cxnLst>
                <a:cxn ang="0">
                  <a:pos x="95" y="5"/>
                </a:cxn>
                <a:cxn ang="0">
                  <a:pos x="91" y="8"/>
                </a:cxn>
                <a:cxn ang="0">
                  <a:pos x="68" y="32"/>
                </a:cxn>
                <a:cxn ang="0">
                  <a:pos x="45" y="43"/>
                </a:cxn>
                <a:cxn ang="0">
                  <a:pos x="8" y="39"/>
                </a:cxn>
                <a:cxn ang="0">
                  <a:pos x="0" y="27"/>
                </a:cxn>
                <a:cxn ang="0">
                  <a:pos x="18" y="18"/>
                </a:cxn>
                <a:cxn ang="0">
                  <a:pos x="27" y="5"/>
                </a:cxn>
                <a:cxn ang="0">
                  <a:pos x="41" y="0"/>
                </a:cxn>
                <a:cxn ang="0">
                  <a:pos x="71" y="5"/>
                </a:cxn>
                <a:cxn ang="0">
                  <a:pos x="71" y="5"/>
                </a:cxn>
                <a:cxn ang="0">
                  <a:pos x="95" y="12"/>
                </a:cxn>
                <a:cxn ang="0">
                  <a:pos x="95" y="16"/>
                </a:cxn>
                <a:cxn ang="0">
                  <a:pos x="95" y="5"/>
                </a:cxn>
                <a:cxn ang="0">
                  <a:pos x="95" y="5"/>
                </a:cxn>
              </a:cxnLst>
              <a:rect l="0" t="0" r="r" b="b"/>
              <a:pathLst>
                <a:path w="96" h="44">
                  <a:moveTo>
                    <a:pt x="95" y="5"/>
                  </a:moveTo>
                  <a:lnTo>
                    <a:pt x="91" y="8"/>
                  </a:lnTo>
                  <a:lnTo>
                    <a:pt x="68" y="32"/>
                  </a:lnTo>
                  <a:lnTo>
                    <a:pt x="45" y="43"/>
                  </a:lnTo>
                  <a:lnTo>
                    <a:pt x="8" y="39"/>
                  </a:lnTo>
                  <a:lnTo>
                    <a:pt x="0" y="27"/>
                  </a:lnTo>
                  <a:lnTo>
                    <a:pt x="18" y="18"/>
                  </a:lnTo>
                  <a:lnTo>
                    <a:pt x="27" y="5"/>
                  </a:lnTo>
                  <a:lnTo>
                    <a:pt x="41" y="0"/>
                  </a:lnTo>
                  <a:lnTo>
                    <a:pt x="71" y="5"/>
                  </a:lnTo>
                  <a:lnTo>
                    <a:pt x="71" y="5"/>
                  </a:lnTo>
                  <a:lnTo>
                    <a:pt x="95" y="12"/>
                  </a:lnTo>
                  <a:lnTo>
                    <a:pt x="95" y="16"/>
                  </a:lnTo>
                  <a:lnTo>
                    <a:pt x="95" y="5"/>
                  </a:lnTo>
                  <a:lnTo>
                    <a:pt x="9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6" name="Freeform 314" descr="50%"/>
            <p:cNvSpPr>
              <a:spLocks/>
            </p:cNvSpPr>
            <p:nvPr/>
          </p:nvSpPr>
          <p:spPr bwMode="auto">
            <a:xfrm>
              <a:off x="3682" y="2276"/>
              <a:ext cx="58" cy="34"/>
            </a:xfrm>
            <a:custGeom>
              <a:avLst/>
              <a:gdLst/>
              <a:ahLst/>
              <a:cxnLst>
                <a:cxn ang="0">
                  <a:pos x="32" y="0"/>
                </a:cxn>
                <a:cxn ang="0">
                  <a:pos x="54" y="16"/>
                </a:cxn>
                <a:cxn ang="0">
                  <a:pos x="18" y="38"/>
                </a:cxn>
                <a:cxn ang="0">
                  <a:pos x="0" y="38"/>
                </a:cxn>
                <a:cxn ang="0">
                  <a:pos x="0" y="24"/>
                </a:cxn>
                <a:cxn ang="0">
                  <a:pos x="14" y="12"/>
                </a:cxn>
                <a:cxn ang="0">
                  <a:pos x="27" y="5"/>
                </a:cxn>
                <a:cxn ang="0">
                  <a:pos x="37" y="5"/>
                </a:cxn>
                <a:cxn ang="0">
                  <a:pos x="32" y="0"/>
                </a:cxn>
                <a:cxn ang="0">
                  <a:pos x="32" y="0"/>
                </a:cxn>
              </a:cxnLst>
              <a:rect l="0" t="0" r="r" b="b"/>
              <a:pathLst>
                <a:path w="55" h="39">
                  <a:moveTo>
                    <a:pt x="32" y="0"/>
                  </a:moveTo>
                  <a:lnTo>
                    <a:pt x="54" y="16"/>
                  </a:lnTo>
                  <a:lnTo>
                    <a:pt x="18" y="38"/>
                  </a:lnTo>
                  <a:lnTo>
                    <a:pt x="0" y="38"/>
                  </a:lnTo>
                  <a:lnTo>
                    <a:pt x="0" y="24"/>
                  </a:lnTo>
                  <a:lnTo>
                    <a:pt x="14" y="12"/>
                  </a:lnTo>
                  <a:lnTo>
                    <a:pt x="27" y="5"/>
                  </a:lnTo>
                  <a:lnTo>
                    <a:pt x="37" y="5"/>
                  </a:lnTo>
                  <a:lnTo>
                    <a:pt x="32" y="0"/>
                  </a:lnTo>
                  <a:lnTo>
                    <a:pt x="3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7" name="Freeform 315" descr="50%"/>
            <p:cNvSpPr>
              <a:spLocks/>
            </p:cNvSpPr>
            <p:nvPr/>
          </p:nvSpPr>
          <p:spPr bwMode="auto">
            <a:xfrm>
              <a:off x="3769" y="2283"/>
              <a:ext cx="82" cy="39"/>
            </a:xfrm>
            <a:custGeom>
              <a:avLst/>
              <a:gdLst/>
              <a:ahLst/>
              <a:cxnLst>
                <a:cxn ang="0">
                  <a:pos x="9" y="4"/>
                </a:cxn>
                <a:cxn ang="0">
                  <a:pos x="40" y="0"/>
                </a:cxn>
                <a:cxn ang="0">
                  <a:pos x="72" y="12"/>
                </a:cxn>
                <a:cxn ang="0">
                  <a:pos x="72" y="19"/>
                </a:cxn>
                <a:cxn ang="0">
                  <a:pos x="77" y="35"/>
                </a:cxn>
                <a:cxn ang="0">
                  <a:pos x="72" y="43"/>
                </a:cxn>
                <a:cxn ang="0">
                  <a:pos x="46" y="43"/>
                </a:cxn>
                <a:cxn ang="0">
                  <a:pos x="22" y="23"/>
                </a:cxn>
                <a:cxn ang="0">
                  <a:pos x="9" y="12"/>
                </a:cxn>
                <a:cxn ang="0">
                  <a:pos x="0" y="4"/>
                </a:cxn>
                <a:cxn ang="0">
                  <a:pos x="4" y="0"/>
                </a:cxn>
                <a:cxn ang="0">
                  <a:pos x="9" y="4"/>
                </a:cxn>
                <a:cxn ang="0">
                  <a:pos x="9" y="4"/>
                </a:cxn>
              </a:cxnLst>
              <a:rect l="0" t="0" r="r" b="b"/>
              <a:pathLst>
                <a:path w="78" h="44">
                  <a:moveTo>
                    <a:pt x="9" y="4"/>
                  </a:moveTo>
                  <a:lnTo>
                    <a:pt x="40" y="0"/>
                  </a:lnTo>
                  <a:lnTo>
                    <a:pt x="72" y="12"/>
                  </a:lnTo>
                  <a:lnTo>
                    <a:pt x="72" y="19"/>
                  </a:lnTo>
                  <a:lnTo>
                    <a:pt x="77" y="35"/>
                  </a:lnTo>
                  <a:lnTo>
                    <a:pt x="72" y="43"/>
                  </a:lnTo>
                  <a:lnTo>
                    <a:pt x="46" y="43"/>
                  </a:lnTo>
                  <a:lnTo>
                    <a:pt x="22" y="23"/>
                  </a:lnTo>
                  <a:lnTo>
                    <a:pt x="9" y="12"/>
                  </a:lnTo>
                  <a:lnTo>
                    <a:pt x="0" y="4"/>
                  </a:lnTo>
                  <a:lnTo>
                    <a:pt x="4" y="0"/>
                  </a:lnTo>
                  <a:lnTo>
                    <a:pt x="9" y="4"/>
                  </a:lnTo>
                  <a:lnTo>
                    <a:pt x="9"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8" name="Freeform 316" descr="50%"/>
            <p:cNvSpPr>
              <a:spLocks/>
            </p:cNvSpPr>
            <p:nvPr/>
          </p:nvSpPr>
          <p:spPr bwMode="auto">
            <a:xfrm>
              <a:off x="3701" y="2294"/>
              <a:ext cx="92" cy="48"/>
            </a:xfrm>
            <a:custGeom>
              <a:avLst/>
              <a:gdLst/>
              <a:ahLst/>
              <a:cxnLst>
                <a:cxn ang="0">
                  <a:pos x="27" y="7"/>
                </a:cxn>
                <a:cxn ang="0">
                  <a:pos x="59" y="0"/>
                </a:cxn>
                <a:cxn ang="0">
                  <a:pos x="86" y="11"/>
                </a:cxn>
                <a:cxn ang="0">
                  <a:pos x="82" y="23"/>
                </a:cxn>
                <a:cxn ang="0">
                  <a:pos x="73" y="34"/>
                </a:cxn>
                <a:cxn ang="0">
                  <a:pos x="59" y="42"/>
                </a:cxn>
                <a:cxn ang="0">
                  <a:pos x="23" y="49"/>
                </a:cxn>
                <a:cxn ang="0">
                  <a:pos x="0" y="54"/>
                </a:cxn>
                <a:cxn ang="0">
                  <a:pos x="4" y="38"/>
                </a:cxn>
                <a:cxn ang="0">
                  <a:pos x="19" y="23"/>
                </a:cxn>
                <a:cxn ang="0">
                  <a:pos x="23" y="11"/>
                </a:cxn>
                <a:cxn ang="0">
                  <a:pos x="27" y="7"/>
                </a:cxn>
                <a:cxn ang="0">
                  <a:pos x="27" y="7"/>
                </a:cxn>
              </a:cxnLst>
              <a:rect l="0" t="0" r="r" b="b"/>
              <a:pathLst>
                <a:path w="87" h="55">
                  <a:moveTo>
                    <a:pt x="27" y="7"/>
                  </a:moveTo>
                  <a:lnTo>
                    <a:pt x="59" y="0"/>
                  </a:lnTo>
                  <a:lnTo>
                    <a:pt x="86" y="11"/>
                  </a:lnTo>
                  <a:lnTo>
                    <a:pt x="82" y="23"/>
                  </a:lnTo>
                  <a:lnTo>
                    <a:pt x="73" y="34"/>
                  </a:lnTo>
                  <a:lnTo>
                    <a:pt x="59" y="42"/>
                  </a:lnTo>
                  <a:lnTo>
                    <a:pt x="23" y="49"/>
                  </a:lnTo>
                  <a:lnTo>
                    <a:pt x="0" y="54"/>
                  </a:lnTo>
                  <a:lnTo>
                    <a:pt x="4" y="38"/>
                  </a:lnTo>
                  <a:lnTo>
                    <a:pt x="19" y="23"/>
                  </a:lnTo>
                  <a:lnTo>
                    <a:pt x="23" y="11"/>
                  </a:lnTo>
                  <a:lnTo>
                    <a:pt x="27" y="7"/>
                  </a:lnTo>
                  <a:lnTo>
                    <a:pt x="27"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89" name="Freeform 317" descr="50%"/>
            <p:cNvSpPr>
              <a:spLocks/>
            </p:cNvSpPr>
            <p:nvPr/>
          </p:nvSpPr>
          <p:spPr bwMode="auto">
            <a:xfrm>
              <a:off x="4002" y="2385"/>
              <a:ext cx="220" cy="44"/>
            </a:xfrm>
            <a:custGeom>
              <a:avLst/>
              <a:gdLst/>
              <a:ahLst/>
              <a:cxnLst>
                <a:cxn ang="0">
                  <a:pos x="207" y="39"/>
                </a:cxn>
                <a:cxn ang="0">
                  <a:pos x="189" y="33"/>
                </a:cxn>
                <a:cxn ang="0">
                  <a:pos x="171" y="19"/>
                </a:cxn>
                <a:cxn ang="0">
                  <a:pos x="167" y="15"/>
                </a:cxn>
                <a:cxn ang="0">
                  <a:pos x="157" y="15"/>
                </a:cxn>
                <a:cxn ang="0">
                  <a:pos x="135" y="11"/>
                </a:cxn>
                <a:cxn ang="0">
                  <a:pos x="130" y="0"/>
                </a:cxn>
                <a:cxn ang="0">
                  <a:pos x="121" y="3"/>
                </a:cxn>
                <a:cxn ang="0">
                  <a:pos x="112" y="11"/>
                </a:cxn>
                <a:cxn ang="0">
                  <a:pos x="48" y="15"/>
                </a:cxn>
                <a:cxn ang="0">
                  <a:pos x="36" y="19"/>
                </a:cxn>
                <a:cxn ang="0">
                  <a:pos x="17" y="27"/>
                </a:cxn>
                <a:cxn ang="0">
                  <a:pos x="11" y="31"/>
                </a:cxn>
                <a:cxn ang="0">
                  <a:pos x="11" y="33"/>
                </a:cxn>
                <a:cxn ang="0">
                  <a:pos x="8" y="42"/>
                </a:cxn>
                <a:cxn ang="0">
                  <a:pos x="0" y="42"/>
                </a:cxn>
                <a:cxn ang="0">
                  <a:pos x="8" y="42"/>
                </a:cxn>
                <a:cxn ang="0">
                  <a:pos x="23" y="42"/>
                </a:cxn>
                <a:cxn ang="0">
                  <a:pos x="44" y="46"/>
                </a:cxn>
                <a:cxn ang="0">
                  <a:pos x="67" y="49"/>
                </a:cxn>
                <a:cxn ang="0">
                  <a:pos x="93" y="39"/>
                </a:cxn>
                <a:cxn ang="0">
                  <a:pos x="127" y="39"/>
                </a:cxn>
                <a:cxn ang="0">
                  <a:pos x="153" y="39"/>
                </a:cxn>
                <a:cxn ang="0">
                  <a:pos x="157" y="39"/>
                </a:cxn>
                <a:cxn ang="0">
                  <a:pos x="181" y="49"/>
                </a:cxn>
                <a:cxn ang="0">
                  <a:pos x="189" y="46"/>
                </a:cxn>
                <a:cxn ang="0">
                  <a:pos x="195" y="42"/>
                </a:cxn>
                <a:cxn ang="0">
                  <a:pos x="207" y="39"/>
                </a:cxn>
                <a:cxn ang="0">
                  <a:pos x="207" y="39"/>
                </a:cxn>
              </a:cxnLst>
              <a:rect l="0" t="0" r="r" b="b"/>
              <a:pathLst>
                <a:path w="208" h="50">
                  <a:moveTo>
                    <a:pt x="207" y="39"/>
                  </a:moveTo>
                  <a:lnTo>
                    <a:pt x="189" y="33"/>
                  </a:lnTo>
                  <a:lnTo>
                    <a:pt x="171" y="19"/>
                  </a:lnTo>
                  <a:lnTo>
                    <a:pt x="167" y="15"/>
                  </a:lnTo>
                  <a:lnTo>
                    <a:pt x="157" y="15"/>
                  </a:lnTo>
                  <a:lnTo>
                    <a:pt x="135" y="11"/>
                  </a:lnTo>
                  <a:lnTo>
                    <a:pt x="130" y="0"/>
                  </a:lnTo>
                  <a:lnTo>
                    <a:pt x="121" y="3"/>
                  </a:lnTo>
                  <a:lnTo>
                    <a:pt x="112" y="11"/>
                  </a:lnTo>
                  <a:lnTo>
                    <a:pt x="48" y="15"/>
                  </a:lnTo>
                  <a:lnTo>
                    <a:pt x="36" y="19"/>
                  </a:lnTo>
                  <a:lnTo>
                    <a:pt x="17" y="27"/>
                  </a:lnTo>
                  <a:lnTo>
                    <a:pt x="11" y="31"/>
                  </a:lnTo>
                  <a:lnTo>
                    <a:pt x="11" y="33"/>
                  </a:lnTo>
                  <a:lnTo>
                    <a:pt x="8" y="42"/>
                  </a:lnTo>
                  <a:lnTo>
                    <a:pt x="0" y="42"/>
                  </a:lnTo>
                  <a:lnTo>
                    <a:pt x="8" y="42"/>
                  </a:lnTo>
                  <a:lnTo>
                    <a:pt x="23" y="42"/>
                  </a:lnTo>
                  <a:lnTo>
                    <a:pt x="44" y="46"/>
                  </a:lnTo>
                  <a:lnTo>
                    <a:pt x="67" y="49"/>
                  </a:lnTo>
                  <a:lnTo>
                    <a:pt x="93" y="39"/>
                  </a:lnTo>
                  <a:lnTo>
                    <a:pt x="127" y="39"/>
                  </a:lnTo>
                  <a:lnTo>
                    <a:pt x="153" y="39"/>
                  </a:lnTo>
                  <a:lnTo>
                    <a:pt x="157" y="39"/>
                  </a:lnTo>
                  <a:lnTo>
                    <a:pt x="181" y="49"/>
                  </a:lnTo>
                  <a:lnTo>
                    <a:pt x="189" y="46"/>
                  </a:lnTo>
                  <a:lnTo>
                    <a:pt x="195" y="42"/>
                  </a:lnTo>
                  <a:lnTo>
                    <a:pt x="207" y="39"/>
                  </a:lnTo>
                  <a:lnTo>
                    <a:pt x="207"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0" name="Freeform 318" descr="50%"/>
            <p:cNvSpPr>
              <a:spLocks/>
            </p:cNvSpPr>
            <p:nvPr/>
          </p:nvSpPr>
          <p:spPr bwMode="auto">
            <a:xfrm>
              <a:off x="3855" y="2368"/>
              <a:ext cx="64" cy="31"/>
            </a:xfrm>
            <a:custGeom>
              <a:avLst/>
              <a:gdLst/>
              <a:ahLst/>
              <a:cxnLst>
                <a:cxn ang="0">
                  <a:pos x="19" y="8"/>
                </a:cxn>
                <a:cxn ang="0">
                  <a:pos x="41" y="0"/>
                </a:cxn>
                <a:cxn ang="0">
                  <a:pos x="60" y="12"/>
                </a:cxn>
                <a:cxn ang="0">
                  <a:pos x="55" y="20"/>
                </a:cxn>
                <a:cxn ang="0">
                  <a:pos x="41" y="31"/>
                </a:cxn>
                <a:cxn ang="0">
                  <a:pos x="14" y="35"/>
                </a:cxn>
                <a:cxn ang="0">
                  <a:pos x="0" y="22"/>
                </a:cxn>
                <a:cxn ang="0">
                  <a:pos x="4" y="12"/>
                </a:cxn>
                <a:cxn ang="0">
                  <a:pos x="22" y="5"/>
                </a:cxn>
                <a:cxn ang="0">
                  <a:pos x="22" y="5"/>
                </a:cxn>
                <a:cxn ang="0">
                  <a:pos x="19" y="8"/>
                </a:cxn>
                <a:cxn ang="0">
                  <a:pos x="19" y="8"/>
                </a:cxn>
              </a:cxnLst>
              <a:rect l="0" t="0" r="r" b="b"/>
              <a:pathLst>
                <a:path w="61" h="36">
                  <a:moveTo>
                    <a:pt x="19" y="8"/>
                  </a:moveTo>
                  <a:lnTo>
                    <a:pt x="41" y="0"/>
                  </a:lnTo>
                  <a:lnTo>
                    <a:pt x="60" y="12"/>
                  </a:lnTo>
                  <a:lnTo>
                    <a:pt x="55" y="20"/>
                  </a:lnTo>
                  <a:lnTo>
                    <a:pt x="41" y="31"/>
                  </a:lnTo>
                  <a:lnTo>
                    <a:pt x="14" y="35"/>
                  </a:lnTo>
                  <a:lnTo>
                    <a:pt x="0" y="22"/>
                  </a:lnTo>
                  <a:lnTo>
                    <a:pt x="4" y="12"/>
                  </a:lnTo>
                  <a:lnTo>
                    <a:pt x="22" y="5"/>
                  </a:lnTo>
                  <a:lnTo>
                    <a:pt x="22" y="5"/>
                  </a:lnTo>
                  <a:lnTo>
                    <a:pt x="19" y="8"/>
                  </a:lnTo>
                  <a:lnTo>
                    <a:pt x="1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1" name="Freeform 319" descr="50%"/>
            <p:cNvSpPr>
              <a:spLocks/>
            </p:cNvSpPr>
            <p:nvPr/>
          </p:nvSpPr>
          <p:spPr bwMode="auto">
            <a:xfrm>
              <a:off x="3970" y="2355"/>
              <a:ext cx="87" cy="52"/>
            </a:xfrm>
            <a:custGeom>
              <a:avLst/>
              <a:gdLst/>
              <a:ahLst/>
              <a:cxnLst>
                <a:cxn ang="0">
                  <a:pos x="32" y="8"/>
                </a:cxn>
                <a:cxn ang="0">
                  <a:pos x="59" y="0"/>
                </a:cxn>
                <a:cxn ang="0">
                  <a:pos x="73" y="0"/>
                </a:cxn>
                <a:cxn ang="0">
                  <a:pos x="78" y="3"/>
                </a:cxn>
                <a:cxn ang="0">
                  <a:pos x="81" y="11"/>
                </a:cxn>
                <a:cxn ang="0">
                  <a:pos x="81" y="19"/>
                </a:cxn>
                <a:cxn ang="0">
                  <a:pos x="78" y="34"/>
                </a:cxn>
                <a:cxn ang="0">
                  <a:pos x="64" y="42"/>
                </a:cxn>
                <a:cxn ang="0">
                  <a:pos x="55" y="49"/>
                </a:cxn>
                <a:cxn ang="0">
                  <a:pos x="27" y="58"/>
                </a:cxn>
                <a:cxn ang="0">
                  <a:pos x="6" y="58"/>
                </a:cxn>
                <a:cxn ang="0">
                  <a:pos x="0" y="49"/>
                </a:cxn>
                <a:cxn ang="0">
                  <a:pos x="0" y="38"/>
                </a:cxn>
                <a:cxn ang="0">
                  <a:pos x="14" y="31"/>
                </a:cxn>
                <a:cxn ang="0">
                  <a:pos x="14" y="26"/>
                </a:cxn>
                <a:cxn ang="0">
                  <a:pos x="14" y="26"/>
                </a:cxn>
                <a:cxn ang="0">
                  <a:pos x="32" y="8"/>
                </a:cxn>
                <a:cxn ang="0">
                  <a:pos x="32" y="8"/>
                </a:cxn>
              </a:cxnLst>
              <a:rect l="0" t="0" r="r" b="b"/>
              <a:pathLst>
                <a:path w="82" h="59">
                  <a:moveTo>
                    <a:pt x="32" y="8"/>
                  </a:moveTo>
                  <a:lnTo>
                    <a:pt x="59" y="0"/>
                  </a:lnTo>
                  <a:lnTo>
                    <a:pt x="73" y="0"/>
                  </a:lnTo>
                  <a:lnTo>
                    <a:pt x="78" y="3"/>
                  </a:lnTo>
                  <a:lnTo>
                    <a:pt x="81" y="11"/>
                  </a:lnTo>
                  <a:lnTo>
                    <a:pt x="81" y="19"/>
                  </a:lnTo>
                  <a:lnTo>
                    <a:pt x="78" y="34"/>
                  </a:lnTo>
                  <a:lnTo>
                    <a:pt x="64" y="42"/>
                  </a:lnTo>
                  <a:lnTo>
                    <a:pt x="55" y="49"/>
                  </a:lnTo>
                  <a:lnTo>
                    <a:pt x="27" y="58"/>
                  </a:lnTo>
                  <a:lnTo>
                    <a:pt x="6" y="58"/>
                  </a:lnTo>
                  <a:lnTo>
                    <a:pt x="0" y="49"/>
                  </a:lnTo>
                  <a:lnTo>
                    <a:pt x="0" y="38"/>
                  </a:lnTo>
                  <a:lnTo>
                    <a:pt x="14" y="31"/>
                  </a:lnTo>
                  <a:lnTo>
                    <a:pt x="14" y="26"/>
                  </a:lnTo>
                  <a:lnTo>
                    <a:pt x="14" y="26"/>
                  </a:lnTo>
                  <a:lnTo>
                    <a:pt x="32" y="8"/>
                  </a:lnTo>
                  <a:lnTo>
                    <a:pt x="32"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2" name="Freeform 320" descr="50%"/>
            <p:cNvSpPr>
              <a:spLocks/>
            </p:cNvSpPr>
            <p:nvPr/>
          </p:nvSpPr>
          <p:spPr bwMode="auto">
            <a:xfrm>
              <a:off x="3750" y="2354"/>
              <a:ext cx="96" cy="48"/>
            </a:xfrm>
            <a:custGeom>
              <a:avLst/>
              <a:gdLst/>
              <a:ahLst/>
              <a:cxnLst>
                <a:cxn ang="0">
                  <a:pos x="31" y="6"/>
                </a:cxn>
                <a:cxn ang="0">
                  <a:pos x="45" y="4"/>
                </a:cxn>
                <a:cxn ang="0">
                  <a:pos x="53" y="4"/>
                </a:cxn>
                <a:cxn ang="0">
                  <a:pos x="72" y="11"/>
                </a:cxn>
                <a:cxn ang="0">
                  <a:pos x="86" y="27"/>
                </a:cxn>
                <a:cxn ang="0">
                  <a:pos x="90" y="37"/>
                </a:cxn>
                <a:cxn ang="0">
                  <a:pos x="72" y="53"/>
                </a:cxn>
                <a:cxn ang="0">
                  <a:pos x="67" y="53"/>
                </a:cxn>
                <a:cxn ang="0">
                  <a:pos x="36" y="53"/>
                </a:cxn>
                <a:cxn ang="0">
                  <a:pos x="7" y="50"/>
                </a:cxn>
                <a:cxn ang="0">
                  <a:pos x="0" y="37"/>
                </a:cxn>
                <a:cxn ang="0">
                  <a:pos x="4" y="35"/>
                </a:cxn>
                <a:cxn ang="0">
                  <a:pos x="7" y="20"/>
                </a:cxn>
                <a:cxn ang="0">
                  <a:pos x="18" y="11"/>
                </a:cxn>
                <a:cxn ang="0">
                  <a:pos x="22" y="6"/>
                </a:cxn>
                <a:cxn ang="0">
                  <a:pos x="27" y="0"/>
                </a:cxn>
                <a:cxn ang="0">
                  <a:pos x="27" y="4"/>
                </a:cxn>
                <a:cxn ang="0">
                  <a:pos x="31" y="6"/>
                </a:cxn>
                <a:cxn ang="0">
                  <a:pos x="31" y="6"/>
                </a:cxn>
              </a:cxnLst>
              <a:rect l="0" t="0" r="r" b="b"/>
              <a:pathLst>
                <a:path w="91" h="54">
                  <a:moveTo>
                    <a:pt x="31" y="6"/>
                  </a:moveTo>
                  <a:lnTo>
                    <a:pt x="45" y="4"/>
                  </a:lnTo>
                  <a:lnTo>
                    <a:pt x="53" y="4"/>
                  </a:lnTo>
                  <a:lnTo>
                    <a:pt x="72" y="11"/>
                  </a:lnTo>
                  <a:lnTo>
                    <a:pt x="86" y="27"/>
                  </a:lnTo>
                  <a:lnTo>
                    <a:pt x="90" y="37"/>
                  </a:lnTo>
                  <a:lnTo>
                    <a:pt x="72" y="53"/>
                  </a:lnTo>
                  <a:lnTo>
                    <a:pt x="67" y="53"/>
                  </a:lnTo>
                  <a:lnTo>
                    <a:pt x="36" y="53"/>
                  </a:lnTo>
                  <a:lnTo>
                    <a:pt x="7" y="50"/>
                  </a:lnTo>
                  <a:lnTo>
                    <a:pt x="0" y="37"/>
                  </a:lnTo>
                  <a:lnTo>
                    <a:pt x="4" y="35"/>
                  </a:lnTo>
                  <a:lnTo>
                    <a:pt x="7" y="20"/>
                  </a:lnTo>
                  <a:lnTo>
                    <a:pt x="18" y="11"/>
                  </a:lnTo>
                  <a:lnTo>
                    <a:pt x="22" y="6"/>
                  </a:lnTo>
                  <a:lnTo>
                    <a:pt x="27" y="0"/>
                  </a:lnTo>
                  <a:lnTo>
                    <a:pt x="27" y="4"/>
                  </a:lnTo>
                  <a:lnTo>
                    <a:pt x="31" y="6"/>
                  </a:lnTo>
                  <a:lnTo>
                    <a:pt x="3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3" name="Freeform 321" descr="50%"/>
            <p:cNvSpPr>
              <a:spLocks/>
            </p:cNvSpPr>
            <p:nvPr/>
          </p:nvSpPr>
          <p:spPr bwMode="auto">
            <a:xfrm>
              <a:off x="4528" y="2455"/>
              <a:ext cx="131" cy="72"/>
            </a:xfrm>
            <a:custGeom>
              <a:avLst/>
              <a:gdLst/>
              <a:ahLst/>
              <a:cxnLst>
                <a:cxn ang="0">
                  <a:pos x="67" y="78"/>
                </a:cxn>
                <a:cxn ang="0">
                  <a:pos x="122" y="58"/>
                </a:cxn>
                <a:cxn ang="0">
                  <a:pos x="85" y="17"/>
                </a:cxn>
                <a:cxn ang="0">
                  <a:pos x="77" y="8"/>
                </a:cxn>
                <a:cxn ang="0">
                  <a:pos x="54" y="0"/>
                </a:cxn>
                <a:cxn ang="0">
                  <a:pos x="26" y="5"/>
                </a:cxn>
                <a:cxn ang="0">
                  <a:pos x="26" y="24"/>
                </a:cxn>
                <a:cxn ang="0">
                  <a:pos x="0" y="58"/>
                </a:cxn>
                <a:cxn ang="0">
                  <a:pos x="17" y="70"/>
                </a:cxn>
                <a:cxn ang="0">
                  <a:pos x="54" y="70"/>
                </a:cxn>
                <a:cxn ang="0">
                  <a:pos x="58" y="81"/>
                </a:cxn>
                <a:cxn ang="0">
                  <a:pos x="77" y="74"/>
                </a:cxn>
                <a:cxn ang="0">
                  <a:pos x="67" y="78"/>
                </a:cxn>
                <a:cxn ang="0">
                  <a:pos x="67" y="78"/>
                </a:cxn>
              </a:cxnLst>
              <a:rect l="0" t="0" r="r" b="b"/>
              <a:pathLst>
                <a:path w="123" h="82">
                  <a:moveTo>
                    <a:pt x="67" y="78"/>
                  </a:moveTo>
                  <a:lnTo>
                    <a:pt x="122" y="58"/>
                  </a:lnTo>
                  <a:lnTo>
                    <a:pt x="85" y="17"/>
                  </a:lnTo>
                  <a:lnTo>
                    <a:pt x="77" y="8"/>
                  </a:lnTo>
                  <a:lnTo>
                    <a:pt x="54" y="0"/>
                  </a:lnTo>
                  <a:lnTo>
                    <a:pt x="26" y="5"/>
                  </a:lnTo>
                  <a:lnTo>
                    <a:pt x="26" y="24"/>
                  </a:lnTo>
                  <a:lnTo>
                    <a:pt x="0" y="58"/>
                  </a:lnTo>
                  <a:lnTo>
                    <a:pt x="17" y="70"/>
                  </a:lnTo>
                  <a:lnTo>
                    <a:pt x="54" y="70"/>
                  </a:lnTo>
                  <a:lnTo>
                    <a:pt x="58" y="81"/>
                  </a:lnTo>
                  <a:lnTo>
                    <a:pt x="77" y="74"/>
                  </a:lnTo>
                  <a:lnTo>
                    <a:pt x="67" y="78"/>
                  </a:lnTo>
                  <a:lnTo>
                    <a:pt x="67" y="7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4" name="Freeform 322" descr="50%"/>
            <p:cNvSpPr>
              <a:spLocks/>
            </p:cNvSpPr>
            <p:nvPr/>
          </p:nvSpPr>
          <p:spPr bwMode="auto">
            <a:xfrm>
              <a:off x="4495" y="2449"/>
              <a:ext cx="38" cy="35"/>
            </a:xfrm>
            <a:custGeom>
              <a:avLst/>
              <a:gdLst/>
              <a:ahLst/>
              <a:cxnLst>
                <a:cxn ang="0">
                  <a:pos x="13" y="39"/>
                </a:cxn>
                <a:cxn ang="0">
                  <a:pos x="35" y="31"/>
                </a:cxn>
                <a:cxn ang="0">
                  <a:pos x="32" y="28"/>
                </a:cxn>
                <a:cxn ang="0">
                  <a:pos x="13" y="12"/>
                </a:cxn>
                <a:cxn ang="0">
                  <a:pos x="0" y="0"/>
                </a:cxn>
                <a:cxn ang="0">
                  <a:pos x="0" y="7"/>
                </a:cxn>
                <a:cxn ang="0">
                  <a:pos x="0" y="24"/>
                </a:cxn>
                <a:cxn ang="0">
                  <a:pos x="9" y="31"/>
                </a:cxn>
                <a:cxn ang="0">
                  <a:pos x="23" y="39"/>
                </a:cxn>
                <a:cxn ang="0">
                  <a:pos x="13" y="39"/>
                </a:cxn>
                <a:cxn ang="0">
                  <a:pos x="13" y="39"/>
                </a:cxn>
              </a:cxnLst>
              <a:rect l="0" t="0" r="r" b="b"/>
              <a:pathLst>
                <a:path w="36" h="40">
                  <a:moveTo>
                    <a:pt x="13" y="39"/>
                  </a:moveTo>
                  <a:lnTo>
                    <a:pt x="35" y="31"/>
                  </a:lnTo>
                  <a:lnTo>
                    <a:pt x="32" y="28"/>
                  </a:lnTo>
                  <a:lnTo>
                    <a:pt x="13" y="12"/>
                  </a:lnTo>
                  <a:lnTo>
                    <a:pt x="0" y="0"/>
                  </a:lnTo>
                  <a:lnTo>
                    <a:pt x="0" y="7"/>
                  </a:lnTo>
                  <a:lnTo>
                    <a:pt x="0" y="24"/>
                  </a:lnTo>
                  <a:lnTo>
                    <a:pt x="9" y="31"/>
                  </a:lnTo>
                  <a:lnTo>
                    <a:pt x="23" y="39"/>
                  </a:lnTo>
                  <a:lnTo>
                    <a:pt x="13" y="39"/>
                  </a:lnTo>
                  <a:lnTo>
                    <a:pt x="13"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5" name="Freeform 323" descr="50%"/>
            <p:cNvSpPr>
              <a:spLocks/>
            </p:cNvSpPr>
            <p:nvPr/>
          </p:nvSpPr>
          <p:spPr bwMode="auto">
            <a:xfrm>
              <a:off x="4345" y="2436"/>
              <a:ext cx="103" cy="38"/>
            </a:xfrm>
            <a:custGeom>
              <a:avLst/>
              <a:gdLst/>
              <a:ahLst/>
              <a:cxnLst>
                <a:cxn ang="0">
                  <a:pos x="96" y="39"/>
                </a:cxn>
                <a:cxn ang="0">
                  <a:pos x="91" y="34"/>
                </a:cxn>
                <a:cxn ang="0">
                  <a:pos x="68" y="11"/>
                </a:cxn>
                <a:cxn ang="0">
                  <a:pos x="46" y="0"/>
                </a:cxn>
                <a:cxn ang="0">
                  <a:pos x="8" y="3"/>
                </a:cxn>
                <a:cxn ang="0">
                  <a:pos x="0" y="15"/>
                </a:cxn>
                <a:cxn ang="0">
                  <a:pos x="18" y="22"/>
                </a:cxn>
                <a:cxn ang="0">
                  <a:pos x="26" y="39"/>
                </a:cxn>
                <a:cxn ang="0">
                  <a:pos x="40" y="43"/>
                </a:cxn>
                <a:cxn ang="0">
                  <a:pos x="73" y="39"/>
                </a:cxn>
                <a:cxn ang="0">
                  <a:pos x="73" y="39"/>
                </a:cxn>
                <a:cxn ang="0">
                  <a:pos x="96" y="30"/>
                </a:cxn>
                <a:cxn ang="0">
                  <a:pos x="96" y="27"/>
                </a:cxn>
                <a:cxn ang="0">
                  <a:pos x="96" y="39"/>
                </a:cxn>
                <a:cxn ang="0">
                  <a:pos x="96" y="39"/>
                </a:cxn>
              </a:cxnLst>
              <a:rect l="0" t="0" r="r" b="b"/>
              <a:pathLst>
                <a:path w="97" h="44">
                  <a:moveTo>
                    <a:pt x="96" y="39"/>
                  </a:moveTo>
                  <a:lnTo>
                    <a:pt x="91" y="34"/>
                  </a:lnTo>
                  <a:lnTo>
                    <a:pt x="68" y="11"/>
                  </a:lnTo>
                  <a:lnTo>
                    <a:pt x="46" y="0"/>
                  </a:lnTo>
                  <a:lnTo>
                    <a:pt x="8" y="3"/>
                  </a:lnTo>
                  <a:lnTo>
                    <a:pt x="0" y="15"/>
                  </a:lnTo>
                  <a:lnTo>
                    <a:pt x="18" y="22"/>
                  </a:lnTo>
                  <a:lnTo>
                    <a:pt x="26" y="39"/>
                  </a:lnTo>
                  <a:lnTo>
                    <a:pt x="40" y="43"/>
                  </a:lnTo>
                  <a:lnTo>
                    <a:pt x="73" y="39"/>
                  </a:lnTo>
                  <a:lnTo>
                    <a:pt x="73" y="39"/>
                  </a:lnTo>
                  <a:lnTo>
                    <a:pt x="96" y="30"/>
                  </a:lnTo>
                  <a:lnTo>
                    <a:pt x="96" y="27"/>
                  </a:lnTo>
                  <a:lnTo>
                    <a:pt x="96" y="39"/>
                  </a:lnTo>
                  <a:lnTo>
                    <a:pt x="96"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6" name="Freeform 324" descr="50%"/>
            <p:cNvSpPr>
              <a:spLocks/>
            </p:cNvSpPr>
            <p:nvPr/>
          </p:nvSpPr>
          <p:spPr bwMode="auto">
            <a:xfrm>
              <a:off x="4345" y="2506"/>
              <a:ext cx="58" cy="35"/>
            </a:xfrm>
            <a:custGeom>
              <a:avLst/>
              <a:gdLst/>
              <a:ahLst/>
              <a:cxnLst>
                <a:cxn ang="0">
                  <a:pos x="32" y="38"/>
                </a:cxn>
                <a:cxn ang="0">
                  <a:pos x="54" y="23"/>
                </a:cxn>
                <a:cxn ang="0">
                  <a:pos x="18" y="0"/>
                </a:cxn>
                <a:cxn ang="0">
                  <a:pos x="0" y="0"/>
                </a:cxn>
                <a:cxn ang="0">
                  <a:pos x="0" y="16"/>
                </a:cxn>
                <a:cxn ang="0">
                  <a:pos x="14" y="28"/>
                </a:cxn>
                <a:cxn ang="0">
                  <a:pos x="26" y="35"/>
                </a:cxn>
                <a:cxn ang="0">
                  <a:pos x="36" y="35"/>
                </a:cxn>
                <a:cxn ang="0">
                  <a:pos x="32" y="38"/>
                </a:cxn>
                <a:cxn ang="0">
                  <a:pos x="32" y="38"/>
                </a:cxn>
              </a:cxnLst>
              <a:rect l="0" t="0" r="r" b="b"/>
              <a:pathLst>
                <a:path w="55" h="39">
                  <a:moveTo>
                    <a:pt x="32" y="38"/>
                  </a:moveTo>
                  <a:lnTo>
                    <a:pt x="54" y="23"/>
                  </a:lnTo>
                  <a:lnTo>
                    <a:pt x="18" y="0"/>
                  </a:lnTo>
                  <a:lnTo>
                    <a:pt x="0" y="0"/>
                  </a:lnTo>
                  <a:lnTo>
                    <a:pt x="0" y="16"/>
                  </a:lnTo>
                  <a:lnTo>
                    <a:pt x="14" y="28"/>
                  </a:lnTo>
                  <a:lnTo>
                    <a:pt x="26" y="35"/>
                  </a:lnTo>
                  <a:lnTo>
                    <a:pt x="36" y="35"/>
                  </a:lnTo>
                  <a:lnTo>
                    <a:pt x="32" y="38"/>
                  </a:lnTo>
                  <a:lnTo>
                    <a:pt x="32"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7" name="Freeform 325" descr="50%"/>
            <p:cNvSpPr>
              <a:spLocks/>
            </p:cNvSpPr>
            <p:nvPr/>
          </p:nvSpPr>
          <p:spPr bwMode="auto">
            <a:xfrm>
              <a:off x="4432" y="2496"/>
              <a:ext cx="83" cy="39"/>
            </a:xfrm>
            <a:custGeom>
              <a:avLst/>
              <a:gdLst/>
              <a:ahLst/>
              <a:cxnLst>
                <a:cxn ang="0">
                  <a:pos x="9" y="39"/>
                </a:cxn>
                <a:cxn ang="0">
                  <a:pos x="40" y="43"/>
                </a:cxn>
                <a:cxn ang="0">
                  <a:pos x="72" y="31"/>
                </a:cxn>
                <a:cxn ang="0">
                  <a:pos x="72" y="23"/>
                </a:cxn>
                <a:cxn ang="0">
                  <a:pos x="77" y="8"/>
                </a:cxn>
                <a:cxn ang="0">
                  <a:pos x="72" y="0"/>
                </a:cxn>
                <a:cxn ang="0">
                  <a:pos x="45" y="0"/>
                </a:cxn>
                <a:cxn ang="0">
                  <a:pos x="22" y="19"/>
                </a:cxn>
                <a:cxn ang="0">
                  <a:pos x="9" y="31"/>
                </a:cxn>
                <a:cxn ang="0">
                  <a:pos x="0" y="39"/>
                </a:cxn>
                <a:cxn ang="0">
                  <a:pos x="4" y="43"/>
                </a:cxn>
                <a:cxn ang="0">
                  <a:pos x="9" y="39"/>
                </a:cxn>
                <a:cxn ang="0">
                  <a:pos x="9" y="39"/>
                </a:cxn>
              </a:cxnLst>
              <a:rect l="0" t="0" r="r" b="b"/>
              <a:pathLst>
                <a:path w="78" h="44">
                  <a:moveTo>
                    <a:pt x="9" y="39"/>
                  </a:moveTo>
                  <a:lnTo>
                    <a:pt x="40" y="43"/>
                  </a:lnTo>
                  <a:lnTo>
                    <a:pt x="72" y="31"/>
                  </a:lnTo>
                  <a:lnTo>
                    <a:pt x="72" y="23"/>
                  </a:lnTo>
                  <a:lnTo>
                    <a:pt x="77" y="8"/>
                  </a:lnTo>
                  <a:lnTo>
                    <a:pt x="72" y="0"/>
                  </a:lnTo>
                  <a:lnTo>
                    <a:pt x="45" y="0"/>
                  </a:lnTo>
                  <a:lnTo>
                    <a:pt x="22" y="19"/>
                  </a:lnTo>
                  <a:lnTo>
                    <a:pt x="9" y="31"/>
                  </a:lnTo>
                  <a:lnTo>
                    <a:pt x="0" y="39"/>
                  </a:lnTo>
                  <a:lnTo>
                    <a:pt x="4" y="43"/>
                  </a:lnTo>
                  <a:lnTo>
                    <a:pt x="9" y="39"/>
                  </a:lnTo>
                  <a:lnTo>
                    <a:pt x="9"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8" name="Freeform 326" descr="50%"/>
            <p:cNvSpPr>
              <a:spLocks/>
            </p:cNvSpPr>
            <p:nvPr/>
          </p:nvSpPr>
          <p:spPr bwMode="auto">
            <a:xfrm>
              <a:off x="4364" y="2476"/>
              <a:ext cx="92" cy="49"/>
            </a:xfrm>
            <a:custGeom>
              <a:avLst/>
              <a:gdLst/>
              <a:ahLst/>
              <a:cxnLst>
                <a:cxn ang="0">
                  <a:pos x="28" y="46"/>
                </a:cxn>
                <a:cxn ang="0">
                  <a:pos x="59" y="54"/>
                </a:cxn>
                <a:cxn ang="0">
                  <a:pos x="86" y="42"/>
                </a:cxn>
                <a:cxn ang="0">
                  <a:pos x="81" y="31"/>
                </a:cxn>
                <a:cxn ang="0">
                  <a:pos x="73" y="19"/>
                </a:cxn>
                <a:cxn ang="0">
                  <a:pos x="59" y="12"/>
                </a:cxn>
                <a:cxn ang="0">
                  <a:pos x="22" y="4"/>
                </a:cxn>
                <a:cxn ang="0">
                  <a:pos x="0" y="0"/>
                </a:cxn>
                <a:cxn ang="0">
                  <a:pos x="5" y="15"/>
                </a:cxn>
                <a:cxn ang="0">
                  <a:pos x="18" y="31"/>
                </a:cxn>
                <a:cxn ang="0">
                  <a:pos x="22" y="42"/>
                </a:cxn>
                <a:cxn ang="0">
                  <a:pos x="28" y="46"/>
                </a:cxn>
                <a:cxn ang="0">
                  <a:pos x="28" y="46"/>
                </a:cxn>
              </a:cxnLst>
              <a:rect l="0" t="0" r="r" b="b"/>
              <a:pathLst>
                <a:path w="87" h="55">
                  <a:moveTo>
                    <a:pt x="28" y="46"/>
                  </a:moveTo>
                  <a:lnTo>
                    <a:pt x="59" y="54"/>
                  </a:lnTo>
                  <a:lnTo>
                    <a:pt x="86" y="42"/>
                  </a:lnTo>
                  <a:lnTo>
                    <a:pt x="81" y="31"/>
                  </a:lnTo>
                  <a:lnTo>
                    <a:pt x="73" y="19"/>
                  </a:lnTo>
                  <a:lnTo>
                    <a:pt x="59" y="12"/>
                  </a:lnTo>
                  <a:lnTo>
                    <a:pt x="22" y="4"/>
                  </a:lnTo>
                  <a:lnTo>
                    <a:pt x="0" y="0"/>
                  </a:lnTo>
                  <a:lnTo>
                    <a:pt x="5" y="15"/>
                  </a:lnTo>
                  <a:lnTo>
                    <a:pt x="18" y="31"/>
                  </a:lnTo>
                  <a:lnTo>
                    <a:pt x="22" y="42"/>
                  </a:lnTo>
                  <a:lnTo>
                    <a:pt x="28" y="46"/>
                  </a:lnTo>
                  <a:lnTo>
                    <a:pt x="28" y="4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399" name="Freeform 327" descr="50%"/>
            <p:cNvSpPr>
              <a:spLocks/>
            </p:cNvSpPr>
            <p:nvPr/>
          </p:nvSpPr>
          <p:spPr bwMode="auto">
            <a:xfrm>
              <a:off x="4576" y="2415"/>
              <a:ext cx="222" cy="45"/>
            </a:xfrm>
            <a:custGeom>
              <a:avLst/>
              <a:gdLst/>
              <a:ahLst/>
              <a:cxnLst>
                <a:cxn ang="0">
                  <a:pos x="208" y="11"/>
                </a:cxn>
                <a:cxn ang="0">
                  <a:pos x="190" y="16"/>
                </a:cxn>
                <a:cxn ang="0">
                  <a:pos x="171" y="31"/>
                </a:cxn>
                <a:cxn ang="0">
                  <a:pos x="168" y="34"/>
                </a:cxn>
                <a:cxn ang="0">
                  <a:pos x="158" y="34"/>
                </a:cxn>
                <a:cxn ang="0">
                  <a:pos x="135" y="38"/>
                </a:cxn>
                <a:cxn ang="0">
                  <a:pos x="131" y="50"/>
                </a:cxn>
                <a:cxn ang="0">
                  <a:pos x="122" y="45"/>
                </a:cxn>
                <a:cxn ang="0">
                  <a:pos x="112" y="38"/>
                </a:cxn>
                <a:cxn ang="0">
                  <a:pos x="48" y="34"/>
                </a:cxn>
                <a:cxn ang="0">
                  <a:pos x="36" y="31"/>
                </a:cxn>
                <a:cxn ang="0">
                  <a:pos x="18" y="23"/>
                </a:cxn>
                <a:cxn ang="0">
                  <a:pos x="13" y="19"/>
                </a:cxn>
                <a:cxn ang="0">
                  <a:pos x="13" y="16"/>
                </a:cxn>
                <a:cxn ang="0">
                  <a:pos x="9" y="7"/>
                </a:cxn>
                <a:cxn ang="0">
                  <a:pos x="0" y="7"/>
                </a:cxn>
                <a:cxn ang="0">
                  <a:pos x="9" y="7"/>
                </a:cxn>
                <a:cxn ang="0">
                  <a:pos x="22" y="7"/>
                </a:cxn>
                <a:cxn ang="0">
                  <a:pos x="45" y="4"/>
                </a:cxn>
                <a:cxn ang="0">
                  <a:pos x="68" y="0"/>
                </a:cxn>
                <a:cxn ang="0">
                  <a:pos x="95" y="11"/>
                </a:cxn>
                <a:cxn ang="0">
                  <a:pos x="127" y="11"/>
                </a:cxn>
                <a:cxn ang="0">
                  <a:pos x="153" y="11"/>
                </a:cxn>
                <a:cxn ang="0">
                  <a:pos x="158" y="11"/>
                </a:cxn>
                <a:cxn ang="0">
                  <a:pos x="181" y="0"/>
                </a:cxn>
                <a:cxn ang="0">
                  <a:pos x="190" y="4"/>
                </a:cxn>
                <a:cxn ang="0">
                  <a:pos x="195" y="7"/>
                </a:cxn>
                <a:cxn ang="0">
                  <a:pos x="208" y="11"/>
                </a:cxn>
                <a:cxn ang="0">
                  <a:pos x="208" y="11"/>
                </a:cxn>
              </a:cxnLst>
              <a:rect l="0" t="0" r="r" b="b"/>
              <a:pathLst>
                <a:path w="209" h="51">
                  <a:moveTo>
                    <a:pt x="208" y="11"/>
                  </a:moveTo>
                  <a:lnTo>
                    <a:pt x="190" y="16"/>
                  </a:lnTo>
                  <a:lnTo>
                    <a:pt x="171" y="31"/>
                  </a:lnTo>
                  <a:lnTo>
                    <a:pt x="168" y="34"/>
                  </a:lnTo>
                  <a:lnTo>
                    <a:pt x="158" y="34"/>
                  </a:lnTo>
                  <a:lnTo>
                    <a:pt x="135" y="38"/>
                  </a:lnTo>
                  <a:lnTo>
                    <a:pt x="131" y="50"/>
                  </a:lnTo>
                  <a:lnTo>
                    <a:pt x="122" y="45"/>
                  </a:lnTo>
                  <a:lnTo>
                    <a:pt x="112" y="38"/>
                  </a:lnTo>
                  <a:lnTo>
                    <a:pt x="48" y="34"/>
                  </a:lnTo>
                  <a:lnTo>
                    <a:pt x="36" y="31"/>
                  </a:lnTo>
                  <a:lnTo>
                    <a:pt x="18" y="23"/>
                  </a:lnTo>
                  <a:lnTo>
                    <a:pt x="13" y="19"/>
                  </a:lnTo>
                  <a:lnTo>
                    <a:pt x="13" y="16"/>
                  </a:lnTo>
                  <a:lnTo>
                    <a:pt x="9" y="7"/>
                  </a:lnTo>
                  <a:lnTo>
                    <a:pt x="0" y="7"/>
                  </a:lnTo>
                  <a:lnTo>
                    <a:pt x="9" y="7"/>
                  </a:lnTo>
                  <a:lnTo>
                    <a:pt x="22" y="7"/>
                  </a:lnTo>
                  <a:lnTo>
                    <a:pt x="45" y="4"/>
                  </a:lnTo>
                  <a:lnTo>
                    <a:pt x="68" y="0"/>
                  </a:lnTo>
                  <a:lnTo>
                    <a:pt x="95" y="11"/>
                  </a:lnTo>
                  <a:lnTo>
                    <a:pt x="127" y="11"/>
                  </a:lnTo>
                  <a:lnTo>
                    <a:pt x="153" y="11"/>
                  </a:lnTo>
                  <a:lnTo>
                    <a:pt x="158" y="11"/>
                  </a:lnTo>
                  <a:lnTo>
                    <a:pt x="181" y="0"/>
                  </a:lnTo>
                  <a:lnTo>
                    <a:pt x="190" y="4"/>
                  </a:lnTo>
                  <a:lnTo>
                    <a:pt x="195" y="7"/>
                  </a:lnTo>
                  <a:lnTo>
                    <a:pt x="208" y="11"/>
                  </a:lnTo>
                  <a:lnTo>
                    <a:pt x="208"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0" name="Freeform 328" descr="50%"/>
            <p:cNvSpPr>
              <a:spLocks/>
            </p:cNvSpPr>
            <p:nvPr/>
          </p:nvSpPr>
          <p:spPr bwMode="auto">
            <a:xfrm>
              <a:off x="4519" y="2419"/>
              <a:ext cx="62" cy="31"/>
            </a:xfrm>
            <a:custGeom>
              <a:avLst/>
              <a:gdLst/>
              <a:ahLst/>
              <a:cxnLst>
                <a:cxn ang="0">
                  <a:pos x="17" y="27"/>
                </a:cxn>
                <a:cxn ang="0">
                  <a:pos x="40" y="34"/>
                </a:cxn>
                <a:cxn ang="0">
                  <a:pos x="58" y="22"/>
                </a:cxn>
                <a:cxn ang="0">
                  <a:pos x="54" y="15"/>
                </a:cxn>
                <a:cxn ang="0">
                  <a:pos x="40" y="3"/>
                </a:cxn>
                <a:cxn ang="0">
                  <a:pos x="12" y="0"/>
                </a:cxn>
                <a:cxn ang="0">
                  <a:pos x="0" y="12"/>
                </a:cxn>
                <a:cxn ang="0">
                  <a:pos x="3" y="22"/>
                </a:cxn>
                <a:cxn ang="0">
                  <a:pos x="21" y="30"/>
                </a:cxn>
                <a:cxn ang="0">
                  <a:pos x="21" y="30"/>
                </a:cxn>
                <a:cxn ang="0">
                  <a:pos x="17" y="27"/>
                </a:cxn>
                <a:cxn ang="0">
                  <a:pos x="17" y="27"/>
                </a:cxn>
              </a:cxnLst>
              <a:rect l="0" t="0" r="r" b="b"/>
              <a:pathLst>
                <a:path w="59" h="35">
                  <a:moveTo>
                    <a:pt x="17" y="27"/>
                  </a:moveTo>
                  <a:lnTo>
                    <a:pt x="40" y="34"/>
                  </a:lnTo>
                  <a:lnTo>
                    <a:pt x="58" y="22"/>
                  </a:lnTo>
                  <a:lnTo>
                    <a:pt x="54" y="15"/>
                  </a:lnTo>
                  <a:lnTo>
                    <a:pt x="40" y="3"/>
                  </a:lnTo>
                  <a:lnTo>
                    <a:pt x="12" y="0"/>
                  </a:lnTo>
                  <a:lnTo>
                    <a:pt x="0" y="12"/>
                  </a:lnTo>
                  <a:lnTo>
                    <a:pt x="3" y="22"/>
                  </a:lnTo>
                  <a:lnTo>
                    <a:pt x="21" y="30"/>
                  </a:lnTo>
                  <a:lnTo>
                    <a:pt x="21" y="30"/>
                  </a:lnTo>
                  <a:lnTo>
                    <a:pt x="17" y="27"/>
                  </a:lnTo>
                  <a:lnTo>
                    <a:pt x="17" y="2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1" name="Freeform 329" descr="50%"/>
            <p:cNvSpPr>
              <a:spLocks/>
            </p:cNvSpPr>
            <p:nvPr/>
          </p:nvSpPr>
          <p:spPr bwMode="auto">
            <a:xfrm>
              <a:off x="4614" y="2445"/>
              <a:ext cx="87" cy="52"/>
            </a:xfrm>
            <a:custGeom>
              <a:avLst/>
              <a:gdLst/>
              <a:ahLst/>
              <a:cxnLst>
                <a:cxn ang="0">
                  <a:pos x="32" y="50"/>
                </a:cxn>
                <a:cxn ang="0">
                  <a:pos x="59" y="58"/>
                </a:cxn>
                <a:cxn ang="0">
                  <a:pos x="72" y="58"/>
                </a:cxn>
                <a:cxn ang="0">
                  <a:pos x="76" y="54"/>
                </a:cxn>
                <a:cxn ang="0">
                  <a:pos x="81" y="47"/>
                </a:cxn>
                <a:cxn ang="0">
                  <a:pos x="81" y="39"/>
                </a:cxn>
                <a:cxn ang="0">
                  <a:pos x="76" y="23"/>
                </a:cxn>
                <a:cxn ang="0">
                  <a:pos x="63" y="16"/>
                </a:cxn>
                <a:cxn ang="0">
                  <a:pos x="55" y="8"/>
                </a:cxn>
                <a:cxn ang="0">
                  <a:pos x="27" y="0"/>
                </a:cxn>
                <a:cxn ang="0">
                  <a:pos x="4" y="0"/>
                </a:cxn>
                <a:cxn ang="0">
                  <a:pos x="0" y="8"/>
                </a:cxn>
                <a:cxn ang="0">
                  <a:pos x="0" y="19"/>
                </a:cxn>
                <a:cxn ang="0">
                  <a:pos x="12" y="28"/>
                </a:cxn>
                <a:cxn ang="0">
                  <a:pos x="12" y="32"/>
                </a:cxn>
                <a:cxn ang="0">
                  <a:pos x="12" y="32"/>
                </a:cxn>
                <a:cxn ang="0">
                  <a:pos x="32" y="50"/>
                </a:cxn>
                <a:cxn ang="0">
                  <a:pos x="32" y="50"/>
                </a:cxn>
              </a:cxnLst>
              <a:rect l="0" t="0" r="r" b="b"/>
              <a:pathLst>
                <a:path w="82" h="59">
                  <a:moveTo>
                    <a:pt x="32" y="50"/>
                  </a:moveTo>
                  <a:lnTo>
                    <a:pt x="59" y="58"/>
                  </a:lnTo>
                  <a:lnTo>
                    <a:pt x="72" y="58"/>
                  </a:lnTo>
                  <a:lnTo>
                    <a:pt x="76" y="54"/>
                  </a:lnTo>
                  <a:lnTo>
                    <a:pt x="81" y="47"/>
                  </a:lnTo>
                  <a:lnTo>
                    <a:pt x="81" y="39"/>
                  </a:lnTo>
                  <a:lnTo>
                    <a:pt x="76" y="23"/>
                  </a:lnTo>
                  <a:lnTo>
                    <a:pt x="63" y="16"/>
                  </a:lnTo>
                  <a:lnTo>
                    <a:pt x="55" y="8"/>
                  </a:lnTo>
                  <a:lnTo>
                    <a:pt x="27" y="0"/>
                  </a:lnTo>
                  <a:lnTo>
                    <a:pt x="4" y="0"/>
                  </a:lnTo>
                  <a:lnTo>
                    <a:pt x="0" y="8"/>
                  </a:lnTo>
                  <a:lnTo>
                    <a:pt x="0" y="19"/>
                  </a:lnTo>
                  <a:lnTo>
                    <a:pt x="12" y="28"/>
                  </a:lnTo>
                  <a:lnTo>
                    <a:pt x="12" y="32"/>
                  </a:lnTo>
                  <a:lnTo>
                    <a:pt x="12" y="32"/>
                  </a:lnTo>
                  <a:lnTo>
                    <a:pt x="32" y="50"/>
                  </a:lnTo>
                  <a:lnTo>
                    <a:pt x="32" y="5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2" name="Freeform 330" descr="50%"/>
            <p:cNvSpPr>
              <a:spLocks/>
            </p:cNvSpPr>
            <p:nvPr/>
          </p:nvSpPr>
          <p:spPr bwMode="auto">
            <a:xfrm>
              <a:off x="4412" y="2415"/>
              <a:ext cx="97" cy="48"/>
            </a:xfrm>
            <a:custGeom>
              <a:avLst/>
              <a:gdLst/>
              <a:ahLst/>
              <a:cxnLst>
                <a:cxn ang="0">
                  <a:pos x="33" y="45"/>
                </a:cxn>
                <a:cxn ang="0">
                  <a:pos x="46" y="50"/>
                </a:cxn>
                <a:cxn ang="0">
                  <a:pos x="55" y="50"/>
                </a:cxn>
                <a:cxn ang="0">
                  <a:pos x="72" y="42"/>
                </a:cxn>
                <a:cxn ang="0">
                  <a:pos x="87" y="26"/>
                </a:cxn>
                <a:cxn ang="0">
                  <a:pos x="91" y="16"/>
                </a:cxn>
                <a:cxn ang="0">
                  <a:pos x="72" y="0"/>
                </a:cxn>
                <a:cxn ang="0">
                  <a:pos x="68" y="0"/>
                </a:cxn>
                <a:cxn ang="0">
                  <a:pos x="36" y="0"/>
                </a:cxn>
                <a:cxn ang="0">
                  <a:pos x="10" y="4"/>
                </a:cxn>
                <a:cxn ang="0">
                  <a:pos x="0" y="16"/>
                </a:cxn>
                <a:cxn ang="0">
                  <a:pos x="5" y="19"/>
                </a:cxn>
                <a:cxn ang="0">
                  <a:pos x="10" y="34"/>
                </a:cxn>
                <a:cxn ang="0">
                  <a:pos x="19" y="42"/>
                </a:cxn>
                <a:cxn ang="0">
                  <a:pos x="23" y="45"/>
                </a:cxn>
                <a:cxn ang="0">
                  <a:pos x="28" y="53"/>
                </a:cxn>
                <a:cxn ang="0">
                  <a:pos x="28" y="50"/>
                </a:cxn>
                <a:cxn ang="0">
                  <a:pos x="33" y="45"/>
                </a:cxn>
                <a:cxn ang="0">
                  <a:pos x="33" y="45"/>
                </a:cxn>
              </a:cxnLst>
              <a:rect l="0" t="0" r="r" b="b"/>
              <a:pathLst>
                <a:path w="92" h="54">
                  <a:moveTo>
                    <a:pt x="33" y="45"/>
                  </a:moveTo>
                  <a:lnTo>
                    <a:pt x="46" y="50"/>
                  </a:lnTo>
                  <a:lnTo>
                    <a:pt x="55" y="50"/>
                  </a:lnTo>
                  <a:lnTo>
                    <a:pt x="72" y="42"/>
                  </a:lnTo>
                  <a:lnTo>
                    <a:pt x="87" y="26"/>
                  </a:lnTo>
                  <a:lnTo>
                    <a:pt x="91" y="16"/>
                  </a:lnTo>
                  <a:lnTo>
                    <a:pt x="72" y="0"/>
                  </a:lnTo>
                  <a:lnTo>
                    <a:pt x="68" y="0"/>
                  </a:lnTo>
                  <a:lnTo>
                    <a:pt x="36" y="0"/>
                  </a:lnTo>
                  <a:lnTo>
                    <a:pt x="10" y="4"/>
                  </a:lnTo>
                  <a:lnTo>
                    <a:pt x="0" y="16"/>
                  </a:lnTo>
                  <a:lnTo>
                    <a:pt x="5" y="19"/>
                  </a:lnTo>
                  <a:lnTo>
                    <a:pt x="10" y="34"/>
                  </a:lnTo>
                  <a:lnTo>
                    <a:pt x="19" y="42"/>
                  </a:lnTo>
                  <a:lnTo>
                    <a:pt x="23" y="45"/>
                  </a:lnTo>
                  <a:lnTo>
                    <a:pt x="28" y="53"/>
                  </a:lnTo>
                  <a:lnTo>
                    <a:pt x="28" y="50"/>
                  </a:lnTo>
                  <a:lnTo>
                    <a:pt x="33" y="45"/>
                  </a:lnTo>
                  <a:lnTo>
                    <a:pt x="33"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3" name="Freeform 331" descr="50%"/>
            <p:cNvSpPr>
              <a:spLocks/>
            </p:cNvSpPr>
            <p:nvPr/>
          </p:nvSpPr>
          <p:spPr bwMode="auto">
            <a:xfrm>
              <a:off x="3255" y="2483"/>
              <a:ext cx="39" cy="35"/>
            </a:xfrm>
            <a:custGeom>
              <a:avLst/>
              <a:gdLst/>
              <a:ahLst/>
              <a:cxnLst>
                <a:cxn ang="0">
                  <a:pos x="22" y="0"/>
                </a:cxn>
                <a:cxn ang="0">
                  <a:pos x="0" y="7"/>
                </a:cxn>
                <a:cxn ang="0">
                  <a:pos x="5" y="11"/>
                </a:cxn>
                <a:cxn ang="0">
                  <a:pos x="22" y="26"/>
                </a:cxn>
                <a:cxn ang="0">
                  <a:pos x="36" y="38"/>
                </a:cxn>
                <a:cxn ang="0">
                  <a:pos x="36" y="31"/>
                </a:cxn>
                <a:cxn ang="0">
                  <a:pos x="36" y="15"/>
                </a:cxn>
                <a:cxn ang="0">
                  <a:pos x="26" y="7"/>
                </a:cxn>
                <a:cxn ang="0">
                  <a:pos x="13" y="0"/>
                </a:cxn>
                <a:cxn ang="0">
                  <a:pos x="22" y="0"/>
                </a:cxn>
                <a:cxn ang="0">
                  <a:pos x="22" y="0"/>
                </a:cxn>
              </a:cxnLst>
              <a:rect l="0" t="0" r="r" b="b"/>
              <a:pathLst>
                <a:path w="37" h="39">
                  <a:moveTo>
                    <a:pt x="22" y="0"/>
                  </a:moveTo>
                  <a:lnTo>
                    <a:pt x="0" y="7"/>
                  </a:lnTo>
                  <a:lnTo>
                    <a:pt x="5" y="11"/>
                  </a:lnTo>
                  <a:lnTo>
                    <a:pt x="22" y="26"/>
                  </a:lnTo>
                  <a:lnTo>
                    <a:pt x="36" y="38"/>
                  </a:lnTo>
                  <a:lnTo>
                    <a:pt x="36" y="31"/>
                  </a:lnTo>
                  <a:lnTo>
                    <a:pt x="36" y="15"/>
                  </a:lnTo>
                  <a:lnTo>
                    <a:pt x="26" y="7"/>
                  </a:lnTo>
                  <a:lnTo>
                    <a:pt x="13" y="0"/>
                  </a:lnTo>
                  <a:lnTo>
                    <a:pt x="22" y="0"/>
                  </a:lnTo>
                  <a:lnTo>
                    <a:pt x="2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4" name="Freeform 332" descr="50%"/>
            <p:cNvSpPr>
              <a:spLocks/>
            </p:cNvSpPr>
            <p:nvPr/>
          </p:nvSpPr>
          <p:spPr bwMode="auto">
            <a:xfrm>
              <a:off x="3341" y="2493"/>
              <a:ext cx="102" cy="39"/>
            </a:xfrm>
            <a:custGeom>
              <a:avLst/>
              <a:gdLst/>
              <a:ahLst/>
              <a:cxnLst>
                <a:cxn ang="0">
                  <a:pos x="0" y="4"/>
                </a:cxn>
                <a:cxn ang="0">
                  <a:pos x="5" y="7"/>
                </a:cxn>
                <a:cxn ang="0">
                  <a:pos x="27" y="31"/>
                </a:cxn>
                <a:cxn ang="0">
                  <a:pos x="50" y="43"/>
                </a:cxn>
                <a:cxn ang="0">
                  <a:pos x="86" y="38"/>
                </a:cxn>
                <a:cxn ang="0">
                  <a:pos x="96" y="27"/>
                </a:cxn>
                <a:cxn ang="0">
                  <a:pos x="77" y="20"/>
                </a:cxn>
                <a:cxn ang="0">
                  <a:pos x="69"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9"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5" name="Freeform 333" descr="50%"/>
            <p:cNvSpPr>
              <a:spLocks/>
            </p:cNvSpPr>
            <p:nvPr/>
          </p:nvSpPr>
          <p:spPr bwMode="auto">
            <a:xfrm>
              <a:off x="3513" y="2493"/>
              <a:ext cx="103" cy="39"/>
            </a:xfrm>
            <a:custGeom>
              <a:avLst/>
              <a:gdLst/>
              <a:ahLst/>
              <a:cxnLst>
                <a:cxn ang="0">
                  <a:pos x="0" y="4"/>
                </a:cxn>
                <a:cxn ang="0">
                  <a:pos x="5" y="7"/>
                </a:cxn>
                <a:cxn ang="0">
                  <a:pos x="27" y="31"/>
                </a:cxn>
                <a:cxn ang="0">
                  <a:pos x="50" y="43"/>
                </a:cxn>
                <a:cxn ang="0">
                  <a:pos x="86" y="38"/>
                </a:cxn>
                <a:cxn ang="0">
                  <a:pos x="96" y="27"/>
                </a:cxn>
                <a:cxn ang="0">
                  <a:pos x="77" y="20"/>
                </a:cxn>
                <a:cxn ang="0">
                  <a:pos x="68"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8"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6" name="Freeform 334" descr="50%"/>
            <p:cNvSpPr>
              <a:spLocks/>
            </p:cNvSpPr>
            <p:nvPr/>
          </p:nvSpPr>
          <p:spPr bwMode="auto">
            <a:xfrm>
              <a:off x="3556" y="2425"/>
              <a:ext cx="60" cy="35"/>
            </a:xfrm>
            <a:custGeom>
              <a:avLst/>
              <a:gdLst/>
              <a:ahLst/>
              <a:cxnLst>
                <a:cxn ang="0">
                  <a:pos x="24" y="0"/>
                </a:cxn>
                <a:cxn ang="0">
                  <a:pos x="0" y="16"/>
                </a:cxn>
                <a:cxn ang="0">
                  <a:pos x="37" y="39"/>
                </a:cxn>
                <a:cxn ang="0">
                  <a:pos x="56" y="39"/>
                </a:cxn>
                <a:cxn ang="0">
                  <a:pos x="56" y="23"/>
                </a:cxn>
                <a:cxn ang="0">
                  <a:pos x="42" y="11"/>
                </a:cxn>
                <a:cxn ang="0">
                  <a:pos x="28" y="5"/>
                </a:cxn>
                <a:cxn ang="0">
                  <a:pos x="20" y="5"/>
                </a:cxn>
                <a:cxn ang="0">
                  <a:pos x="24" y="0"/>
                </a:cxn>
                <a:cxn ang="0">
                  <a:pos x="24" y="0"/>
                </a:cxn>
              </a:cxnLst>
              <a:rect l="0" t="0" r="r" b="b"/>
              <a:pathLst>
                <a:path w="57" h="40">
                  <a:moveTo>
                    <a:pt x="24" y="0"/>
                  </a:moveTo>
                  <a:lnTo>
                    <a:pt x="0" y="16"/>
                  </a:lnTo>
                  <a:lnTo>
                    <a:pt x="37" y="39"/>
                  </a:lnTo>
                  <a:lnTo>
                    <a:pt x="56" y="39"/>
                  </a:lnTo>
                  <a:lnTo>
                    <a:pt x="56" y="23"/>
                  </a:lnTo>
                  <a:lnTo>
                    <a:pt x="42" y="11"/>
                  </a:lnTo>
                  <a:lnTo>
                    <a:pt x="28" y="5"/>
                  </a:lnTo>
                  <a:lnTo>
                    <a:pt x="20" y="5"/>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7" name="Freeform 335" descr="50%"/>
            <p:cNvSpPr>
              <a:spLocks/>
            </p:cNvSpPr>
            <p:nvPr/>
          </p:nvSpPr>
          <p:spPr bwMode="auto">
            <a:xfrm>
              <a:off x="3447" y="2432"/>
              <a:ext cx="81" cy="39"/>
            </a:xfrm>
            <a:custGeom>
              <a:avLst/>
              <a:gdLst/>
              <a:ahLst/>
              <a:cxnLst>
                <a:cxn ang="0">
                  <a:pos x="68" y="3"/>
                </a:cxn>
                <a:cxn ang="0">
                  <a:pos x="36" y="0"/>
                </a:cxn>
                <a:cxn ang="0">
                  <a:pos x="3" y="12"/>
                </a:cxn>
                <a:cxn ang="0">
                  <a:pos x="3" y="19"/>
                </a:cxn>
                <a:cxn ang="0">
                  <a:pos x="0" y="34"/>
                </a:cxn>
                <a:cxn ang="0">
                  <a:pos x="3" y="43"/>
                </a:cxn>
                <a:cxn ang="0">
                  <a:pos x="32" y="43"/>
                </a:cxn>
                <a:cxn ang="0">
                  <a:pos x="54" y="23"/>
                </a:cxn>
                <a:cxn ang="0">
                  <a:pos x="68" y="12"/>
                </a:cxn>
                <a:cxn ang="0">
                  <a:pos x="76" y="3"/>
                </a:cxn>
                <a:cxn ang="0">
                  <a:pos x="71" y="0"/>
                </a:cxn>
                <a:cxn ang="0">
                  <a:pos x="68" y="3"/>
                </a:cxn>
                <a:cxn ang="0">
                  <a:pos x="68" y="3"/>
                </a:cxn>
              </a:cxnLst>
              <a:rect l="0" t="0" r="r" b="b"/>
              <a:pathLst>
                <a:path w="77" h="44">
                  <a:moveTo>
                    <a:pt x="68" y="3"/>
                  </a:moveTo>
                  <a:lnTo>
                    <a:pt x="36" y="0"/>
                  </a:lnTo>
                  <a:lnTo>
                    <a:pt x="3" y="12"/>
                  </a:lnTo>
                  <a:lnTo>
                    <a:pt x="3" y="19"/>
                  </a:lnTo>
                  <a:lnTo>
                    <a:pt x="0" y="34"/>
                  </a:lnTo>
                  <a:lnTo>
                    <a:pt x="3" y="43"/>
                  </a:lnTo>
                  <a:lnTo>
                    <a:pt x="32" y="43"/>
                  </a:lnTo>
                  <a:lnTo>
                    <a:pt x="54" y="23"/>
                  </a:lnTo>
                  <a:lnTo>
                    <a:pt x="68" y="12"/>
                  </a:lnTo>
                  <a:lnTo>
                    <a:pt x="76" y="3"/>
                  </a:lnTo>
                  <a:lnTo>
                    <a:pt x="71" y="0"/>
                  </a:lnTo>
                  <a:lnTo>
                    <a:pt x="68" y="3"/>
                  </a:lnTo>
                  <a:lnTo>
                    <a:pt x="68"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8" name="Freeform 336" descr="50%"/>
            <p:cNvSpPr>
              <a:spLocks/>
            </p:cNvSpPr>
            <p:nvPr/>
          </p:nvSpPr>
          <p:spPr bwMode="auto">
            <a:xfrm>
              <a:off x="3504" y="2443"/>
              <a:ext cx="92" cy="47"/>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09" name="Freeform 337" descr="50%"/>
            <p:cNvSpPr>
              <a:spLocks/>
            </p:cNvSpPr>
            <p:nvPr/>
          </p:nvSpPr>
          <p:spPr bwMode="auto">
            <a:xfrm>
              <a:off x="3432" y="2412"/>
              <a:ext cx="102" cy="38"/>
            </a:xfrm>
            <a:custGeom>
              <a:avLst/>
              <a:gdLst/>
              <a:ahLst/>
              <a:cxnLst>
                <a:cxn ang="0">
                  <a:pos x="0" y="4"/>
                </a:cxn>
                <a:cxn ang="0">
                  <a:pos x="4" y="8"/>
                </a:cxn>
                <a:cxn ang="0">
                  <a:pos x="27" y="31"/>
                </a:cxn>
                <a:cxn ang="0">
                  <a:pos x="50" y="42"/>
                </a:cxn>
                <a:cxn ang="0">
                  <a:pos x="87" y="39"/>
                </a:cxn>
                <a:cxn ang="0">
                  <a:pos x="95" y="27"/>
                </a:cxn>
                <a:cxn ang="0">
                  <a:pos x="77" y="20"/>
                </a:cxn>
                <a:cxn ang="0">
                  <a:pos x="68" y="4"/>
                </a:cxn>
                <a:cxn ang="0">
                  <a:pos x="54" y="0"/>
                </a:cxn>
                <a:cxn ang="0">
                  <a:pos x="24" y="4"/>
                </a:cxn>
                <a:cxn ang="0">
                  <a:pos x="24" y="4"/>
                </a:cxn>
                <a:cxn ang="0">
                  <a:pos x="0" y="11"/>
                </a:cxn>
                <a:cxn ang="0">
                  <a:pos x="0" y="15"/>
                </a:cxn>
                <a:cxn ang="0">
                  <a:pos x="0" y="4"/>
                </a:cxn>
                <a:cxn ang="0">
                  <a:pos x="0" y="4"/>
                </a:cxn>
              </a:cxnLst>
              <a:rect l="0" t="0" r="r" b="b"/>
              <a:pathLst>
                <a:path w="96" h="43">
                  <a:moveTo>
                    <a:pt x="0" y="4"/>
                  </a:moveTo>
                  <a:lnTo>
                    <a:pt x="4" y="8"/>
                  </a:lnTo>
                  <a:lnTo>
                    <a:pt x="27" y="31"/>
                  </a:lnTo>
                  <a:lnTo>
                    <a:pt x="50" y="42"/>
                  </a:lnTo>
                  <a:lnTo>
                    <a:pt x="87" y="39"/>
                  </a:lnTo>
                  <a:lnTo>
                    <a:pt x="95" y="27"/>
                  </a:lnTo>
                  <a:lnTo>
                    <a:pt x="77" y="20"/>
                  </a:lnTo>
                  <a:lnTo>
                    <a:pt x="68" y="4"/>
                  </a:lnTo>
                  <a:lnTo>
                    <a:pt x="54" y="0"/>
                  </a:lnTo>
                  <a:lnTo>
                    <a:pt x="24" y="4"/>
                  </a:lnTo>
                  <a:lnTo>
                    <a:pt x="24" y="4"/>
                  </a:lnTo>
                  <a:lnTo>
                    <a:pt x="0" y="11"/>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0" name="Freeform 338" descr="50%"/>
            <p:cNvSpPr>
              <a:spLocks/>
            </p:cNvSpPr>
            <p:nvPr/>
          </p:nvSpPr>
          <p:spPr bwMode="auto">
            <a:xfrm>
              <a:off x="3474" y="2344"/>
              <a:ext cx="60" cy="35"/>
            </a:xfrm>
            <a:custGeom>
              <a:avLst/>
              <a:gdLst/>
              <a:ahLst/>
              <a:cxnLst>
                <a:cxn ang="0">
                  <a:pos x="23" y="0"/>
                </a:cxn>
                <a:cxn ang="0">
                  <a:pos x="0" y="16"/>
                </a:cxn>
                <a:cxn ang="0">
                  <a:pos x="37" y="39"/>
                </a:cxn>
                <a:cxn ang="0">
                  <a:pos x="55" y="39"/>
                </a:cxn>
                <a:cxn ang="0">
                  <a:pos x="55" y="23"/>
                </a:cxn>
                <a:cxn ang="0">
                  <a:pos x="42" y="12"/>
                </a:cxn>
                <a:cxn ang="0">
                  <a:pos x="28" y="5"/>
                </a:cxn>
                <a:cxn ang="0">
                  <a:pos x="19" y="5"/>
                </a:cxn>
                <a:cxn ang="0">
                  <a:pos x="23" y="0"/>
                </a:cxn>
                <a:cxn ang="0">
                  <a:pos x="23" y="0"/>
                </a:cxn>
              </a:cxnLst>
              <a:rect l="0" t="0" r="r" b="b"/>
              <a:pathLst>
                <a:path w="56" h="40">
                  <a:moveTo>
                    <a:pt x="23" y="0"/>
                  </a:moveTo>
                  <a:lnTo>
                    <a:pt x="0" y="16"/>
                  </a:lnTo>
                  <a:lnTo>
                    <a:pt x="37" y="39"/>
                  </a:lnTo>
                  <a:lnTo>
                    <a:pt x="55" y="39"/>
                  </a:lnTo>
                  <a:lnTo>
                    <a:pt x="55" y="23"/>
                  </a:lnTo>
                  <a:lnTo>
                    <a:pt x="42" y="12"/>
                  </a:lnTo>
                  <a:lnTo>
                    <a:pt x="28" y="5"/>
                  </a:lnTo>
                  <a:lnTo>
                    <a:pt x="19"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1" name="Freeform 339" descr="50%"/>
            <p:cNvSpPr>
              <a:spLocks/>
            </p:cNvSpPr>
            <p:nvPr/>
          </p:nvSpPr>
          <p:spPr bwMode="auto">
            <a:xfrm>
              <a:off x="3365" y="2351"/>
              <a:ext cx="83" cy="37"/>
            </a:xfrm>
            <a:custGeom>
              <a:avLst/>
              <a:gdLst/>
              <a:ahLst/>
              <a:cxnLst>
                <a:cxn ang="0">
                  <a:pos x="67" y="4"/>
                </a:cxn>
                <a:cxn ang="0">
                  <a:pos x="37" y="0"/>
                </a:cxn>
                <a:cxn ang="0">
                  <a:pos x="4" y="10"/>
                </a:cxn>
                <a:cxn ang="0">
                  <a:pos x="4" y="19"/>
                </a:cxn>
                <a:cxn ang="0">
                  <a:pos x="0" y="35"/>
                </a:cxn>
                <a:cxn ang="0">
                  <a:pos x="4" y="41"/>
                </a:cxn>
                <a:cxn ang="0">
                  <a:pos x="31" y="41"/>
                </a:cxn>
                <a:cxn ang="0">
                  <a:pos x="54" y="24"/>
                </a:cxn>
                <a:cxn ang="0">
                  <a:pos x="67" y="10"/>
                </a:cxn>
                <a:cxn ang="0">
                  <a:pos x="77" y="4"/>
                </a:cxn>
                <a:cxn ang="0">
                  <a:pos x="72" y="0"/>
                </a:cxn>
                <a:cxn ang="0">
                  <a:pos x="67" y="4"/>
                </a:cxn>
                <a:cxn ang="0">
                  <a:pos x="67" y="4"/>
                </a:cxn>
              </a:cxnLst>
              <a:rect l="0" t="0" r="r" b="b"/>
              <a:pathLst>
                <a:path w="78" h="42">
                  <a:moveTo>
                    <a:pt x="67" y="4"/>
                  </a:moveTo>
                  <a:lnTo>
                    <a:pt x="37" y="0"/>
                  </a:lnTo>
                  <a:lnTo>
                    <a:pt x="4" y="10"/>
                  </a:lnTo>
                  <a:lnTo>
                    <a:pt x="4" y="19"/>
                  </a:lnTo>
                  <a:lnTo>
                    <a:pt x="0" y="35"/>
                  </a:lnTo>
                  <a:lnTo>
                    <a:pt x="4" y="41"/>
                  </a:lnTo>
                  <a:lnTo>
                    <a:pt x="31" y="41"/>
                  </a:lnTo>
                  <a:lnTo>
                    <a:pt x="54" y="24"/>
                  </a:lnTo>
                  <a:lnTo>
                    <a:pt x="67" y="10"/>
                  </a:lnTo>
                  <a:lnTo>
                    <a:pt x="77" y="4"/>
                  </a:lnTo>
                  <a:lnTo>
                    <a:pt x="72" y="0"/>
                  </a:lnTo>
                  <a:lnTo>
                    <a:pt x="67" y="4"/>
                  </a:lnTo>
                  <a:lnTo>
                    <a:pt x="67"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2" name="Freeform 340" descr="50%"/>
            <p:cNvSpPr>
              <a:spLocks/>
            </p:cNvSpPr>
            <p:nvPr/>
          </p:nvSpPr>
          <p:spPr bwMode="auto">
            <a:xfrm>
              <a:off x="3422" y="2360"/>
              <a:ext cx="92" cy="49"/>
            </a:xfrm>
            <a:custGeom>
              <a:avLst/>
              <a:gdLst/>
              <a:ahLst/>
              <a:cxnLst>
                <a:cxn ang="0">
                  <a:pos x="59" y="9"/>
                </a:cxn>
                <a:cxn ang="0">
                  <a:pos x="26" y="0"/>
                </a:cxn>
                <a:cxn ang="0">
                  <a:pos x="0" y="14"/>
                </a:cxn>
                <a:cxn ang="0">
                  <a:pos x="6" y="25"/>
                </a:cxn>
                <a:cxn ang="0">
                  <a:pos x="13" y="37"/>
                </a:cxn>
                <a:cxn ang="0">
                  <a:pos x="26" y="44"/>
                </a:cxn>
                <a:cxn ang="0">
                  <a:pos x="63" y="51"/>
                </a:cxn>
                <a:cxn ang="0">
                  <a:pos x="86" y="55"/>
                </a:cxn>
                <a:cxn ang="0">
                  <a:pos x="82" y="40"/>
                </a:cxn>
                <a:cxn ang="0">
                  <a:pos x="68" y="25"/>
                </a:cxn>
                <a:cxn ang="0">
                  <a:pos x="63" y="14"/>
                </a:cxn>
                <a:cxn ang="0">
                  <a:pos x="59" y="9"/>
                </a:cxn>
                <a:cxn ang="0">
                  <a:pos x="59" y="9"/>
                </a:cxn>
              </a:cxnLst>
              <a:rect l="0" t="0" r="r" b="b"/>
              <a:pathLst>
                <a:path w="87" h="56">
                  <a:moveTo>
                    <a:pt x="59" y="9"/>
                  </a:moveTo>
                  <a:lnTo>
                    <a:pt x="26" y="0"/>
                  </a:lnTo>
                  <a:lnTo>
                    <a:pt x="0" y="14"/>
                  </a:lnTo>
                  <a:lnTo>
                    <a:pt x="6" y="25"/>
                  </a:lnTo>
                  <a:lnTo>
                    <a:pt x="13" y="37"/>
                  </a:lnTo>
                  <a:lnTo>
                    <a:pt x="26" y="44"/>
                  </a:lnTo>
                  <a:lnTo>
                    <a:pt x="63" y="51"/>
                  </a:lnTo>
                  <a:lnTo>
                    <a:pt x="86" y="55"/>
                  </a:lnTo>
                  <a:lnTo>
                    <a:pt x="82" y="40"/>
                  </a:lnTo>
                  <a:lnTo>
                    <a:pt x="68" y="25"/>
                  </a:lnTo>
                  <a:lnTo>
                    <a:pt x="63" y="14"/>
                  </a:lnTo>
                  <a:lnTo>
                    <a:pt x="59" y="9"/>
                  </a:lnTo>
                  <a:lnTo>
                    <a:pt x="59"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3" name="Freeform 341" descr="50%"/>
            <p:cNvSpPr>
              <a:spLocks/>
            </p:cNvSpPr>
            <p:nvPr/>
          </p:nvSpPr>
          <p:spPr bwMode="auto">
            <a:xfrm>
              <a:off x="3471" y="2470"/>
              <a:ext cx="77" cy="55"/>
            </a:xfrm>
            <a:custGeom>
              <a:avLst/>
              <a:gdLst/>
              <a:ahLst/>
              <a:cxnLst>
                <a:cxn ang="0">
                  <a:pos x="0" y="19"/>
                </a:cxn>
                <a:cxn ang="0">
                  <a:pos x="3" y="38"/>
                </a:cxn>
                <a:cxn ang="0">
                  <a:pos x="50" y="61"/>
                </a:cxn>
                <a:cxn ang="0">
                  <a:pos x="58" y="46"/>
                </a:cxn>
                <a:cxn ang="0">
                  <a:pos x="72" y="30"/>
                </a:cxn>
                <a:cxn ang="0">
                  <a:pos x="17" y="0"/>
                </a:cxn>
                <a:cxn ang="0">
                  <a:pos x="17" y="11"/>
                </a:cxn>
                <a:cxn ang="0">
                  <a:pos x="17" y="19"/>
                </a:cxn>
                <a:cxn ang="0">
                  <a:pos x="0" y="19"/>
                </a:cxn>
                <a:cxn ang="0">
                  <a:pos x="0" y="19"/>
                </a:cxn>
              </a:cxnLst>
              <a:rect l="0" t="0" r="r" b="b"/>
              <a:pathLst>
                <a:path w="73" h="62">
                  <a:moveTo>
                    <a:pt x="0" y="19"/>
                  </a:moveTo>
                  <a:lnTo>
                    <a:pt x="3" y="38"/>
                  </a:lnTo>
                  <a:lnTo>
                    <a:pt x="50" y="61"/>
                  </a:lnTo>
                  <a:lnTo>
                    <a:pt x="58" y="46"/>
                  </a:lnTo>
                  <a:lnTo>
                    <a:pt x="72" y="30"/>
                  </a:lnTo>
                  <a:lnTo>
                    <a:pt x="17" y="0"/>
                  </a:lnTo>
                  <a:lnTo>
                    <a:pt x="17" y="11"/>
                  </a:lnTo>
                  <a:lnTo>
                    <a:pt x="17" y="19"/>
                  </a:lnTo>
                  <a:lnTo>
                    <a:pt x="0" y="19"/>
                  </a:lnTo>
                  <a:lnTo>
                    <a:pt x="0"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4" name="Freeform 342" descr="50%"/>
            <p:cNvSpPr>
              <a:spLocks/>
            </p:cNvSpPr>
            <p:nvPr/>
          </p:nvSpPr>
          <p:spPr bwMode="auto">
            <a:xfrm>
              <a:off x="3383" y="2425"/>
              <a:ext cx="60" cy="35"/>
            </a:xfrm>
            <a:custGeom>
              <a:avLst/>
              <a:gdLst/>
              <a:ahLst/>
              <a:cxnLst>
                <a:cxn ang="0">
                  <a:pos x="23" y="0"/>
                </a:cxn>
                <a:cxn ang="0">
                  <a:pos x="0" y="16"/>
                </a:cxn>
                <a:cxn ang="0">
                  <a:pos x="37" y="39"/>
                </a:cxn>
                <a:cxn ang="0">
                  <a:pos x="56" y="39"/>
                </a:cxn>
                <a:cxn ang="0">
                  <a:pos x="56" y="23"/>
                </a:cxn>
                <a:cxn ang="0">
                  <a:pos x="43" y="11"/>
                </a:cxn>
                <a:cxn ang="0">
                  <a:pos x="29" y="5"/>
                </a:cxn>
                <a:cxn ang="0">
                  <a:pos x="20" y="5"/>
                </a:cxn>
                <a:cxn ang="0">
                  <a:pos x="23" y="0"/>
                </a:cxn>
                <a:cxn ang="0">
                  <a:pos x="23" y="0"/>
                </a:cxn>
              </a:cxnLst>
              <a:rect l="0" t="0" r="r" b="b"/>
              <a:pathLst>
                <a:path w="57" h="40">
                  <a:moveTo>
                    <a:pt x="23" y="0"/>
                  </a:moveTo>
                  <a:lnTo>
                    <a:pt x="0" y="16"/>
                  </a:lnTo>
                  <a:lnTo>
                    <a:pt x="37" y="39"/>
                  </a:lnTo>
                  <a:lnTo>
                    <a:pt x="56" y="39"/>
                  </a:lnTo>
                  <a:lnTo>
                    <a:pt x="56" y="23"/>
                  </a:lnTo>
                  <a:lnTo>
                    <a:pt x="43" y="11"/>
                  </a:lnTo>
                  <a:lnTo>
                    <a:pt x="29" y="5"/>
                  </a:lnTo>
                  <a:lnTo>
                    <a:pt x="20"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5" name="Freeform 343" descr="50%"/>
            <p:cNvSpPr>
              <a:spLocks/>
            </p:cNvSpPr>
            <p:nvPr/>
          </p:nvSpPr>
          <p:spPr bwMode="auto">
            <a:xfrm>
              <a:off x="3595" y="2489"/>
              <a:ext cx="51" cy="15"/>
            </a:xfrm>
            <a:custGeom>
              <a:avLst/>
              <a:gdLst/>
              <a:ahLst/>
              <a:cxnLst>
                <a:cxn ang="0">
                  <a:pos x="0" y="8"/>
                </a:cxn>
                <a:cxn ang="0">
                  <a:pos x="47" y="16"/>
                </a:cxn>
                <a:cxn ang="0">
                  <a:pos x="32" y="0"/>
                </a:cxn>
                <a:cxn ang="0">
                  <a:pos x="0" y="8"/>
                </a:cxn>
                <a:cxn ang="0">
                  <a:pos x="0" y="8"/>
                </a:cxn>
                <a:cxn ang="0">
                  <a:pos x="0" y="8"/>
                </a:cxn>
              </a:cxnLst>
              <a:rect l="0" t="0" r="r" b="b"/>
              <a:pathLst>
                <a:path w="48" h="17">
                  <a:moveTo>
                    <a:pt x="0" y="8"/>
                  </a:moveTo>
                  <a:lnTo>
                    <a:pt x="47" y="16"/>
                  </a:lnTo>
                  <a:lnTo>
                    <a:pt x="32" y="0"/>
                  </a:lnTo>
                  <a:lnTo>
                    <a:pt x="0"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6" name="Freeform 344" descr="50%"/>
            <p:cNvSpPr>
              <a:spLocks/>
            </p:cNvSpPr>
            <p:nvPr/>
          </p:nvSpPr>
          <p:spPr bwMode="auto">
            <a:xfrm>
              <a:off x="3677" y="2506"/>
              <a:ext cx="63" cy="21"/>
            </a:xfrm>
            <a:custGeom>
              <a:avLst/>
              <a:gdLst/>
              <a:ahLst/>
              <a:cxnLst>
                <a:cxn ang="0">
                  <a:pos x="0" y="8"/>
                </a:cxn>
                <a:cxn ang="0">
                  <a:pos x="0" y="12"/>
                </a:cxn>
                <a:cxn ang="0">
                  <a:pos x="23" y="23"/>
                </a:cxn>
                <a:cxn ang="0">
                  <a:pos x="59" y="20"/>
                </a:cxn>
                <a:cxn ang="0">
                  <a:pos x="50" y="12"/>
                </a:cxn>
                <a:cxn ang="0">
                  <a:pos x="32" y="0"/>
                </a:cxn>
                <a:cxn ang="0">
                  <a:pos x="10" y="5"/>
                </a:cxn>
                <a:cxn ang="0">
                  <a:pos x="13" y="16"/>
                </a:cxn>
                <a:cxn ang="0">
                  <a:pos x="0" y="8"/>
                </a:cxn>
                <a:cxn ang="0">
                  <a:pos x="0" y="8"/>
                </a:cxn>
              </a:cxnLst>
              <a:rect l="0" t="0" r="r" b="b"/>
              <a:pathLst>
                <a:path w="60" h="24">
                  <a:moveTo>
                    <a:pt x="0" y="8"/>
                  </a:moveTo>
                  <a:lnTo>
                    <a:pt x="0" y="12"/>
                  </a:lnTo>
                  <a:lnTo>
                    <a:pt x="23" y="23"/>
                  </a:lnTo>
                  <a:lnTo>
                    <a:pt x="59" y="20"/>
                  </a:lnTo>
                  <a:lnTo>
                    <a:pt x="50" y="12"/>
                  </a:lnTo>
                  <a:lnTo>
                    <a:pt x="32" y="0"/>
                  </a:lnTo>
                  <a:lnTo>
                    <a:pt x="10" y="5"/>
                  </a:lnTo>
                  <a:lnTo>
                    <a:pt x="13"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7" name="Freeform 345" descr="50%"/>
            <p:cNvSpPr>
              <a:spLocks/>
            </p:cNvSpPr>
            <p:nvPr/>
          </p:nvSpPr>
          <p:spPr bwMode="auto">
            <a:xfrm>
              <a:off x="3687" y="2425"/>
              <a:ext cx="44" cy="28"/>
            </a:xfrm>
            <a:custGeom>
              <a:avLst/>
              <a:gdLst/>
              <a:ahLst/>
              <a:cxnLst>
                <a:cxn ang="0">
                  <a:pos x="0" y="8"/>
                </a:cxn>
                <a:cxn ang="0">
                  <a:pos x="0" y="20"/>
                </a:cxn>
                <a:cxn ang="0">
                  <a:pos x="26" y="31"/>
                </a:cxn>
                <a:cxn ang="0">
                  <a:pos x="40" y="31"/>
                </a:cxn>
                <a:cxn ang="0">
                  <a:pos x="40" y="23"/>
                </a:cxn>
                <a:cxn ang="0">
                  <a:pos x="36" y="11"/>
                </a:cxn>
                <a:cxn ang="0">
                  <a:pos x="32" y="8"/>
                </a:cxn>
                <a:cxn ang="0">
                  <a:pos x="17" y="0"/>
                </a:cxn>
                <a:cxn ang="0">
                  <a:pos x="3" y="5"/>
                </a:cxn>
                <a:cxn ang="0">
                  <a:pos x="3" y="8"/>
                </a:cxn>
                <a:cxn ang="0">
                  <a:pos x="0" y="8"/>
                </a:cxn>
                <a:cxn ang="0">
                  <a:pos x="0" y="8"/>
                </a:cxn>
              </a:cxnLst>
              <a:rect l="0" t="0" r="r" b="b"/>
              <a:pathLst>
                <a:path w="41" h="32">
                  <a:moveTo>
                    <a:pt x="0" y="8"/>
                  </a:moveTo>
                  <a:lnTo>
                    <a:pt x="0" y="20"/>
                  </a:lnTo>
                  <a:lnTo>
                    <a:pt x="26" y="31"/>
                  </a:lnTo>
                  <a:lnTo>
                    <a:pt x="40" y="31"/>
                  </a:lnTo>
                  <a:lnTo>
                    <a:pt x="40" y="23"/>
                  </a:lnTo>
                  <a:lnTo>
                    <a:pt x="36" y="11"/>
                  </a:lnTo>
                  <a:lnTo>
                    <a:pt x="32" y="8"/>
                  </a:lnTo>
                  <a:lnTo>
                    <a:pt x="17" y="0"/>
                  </a:lnTo>
                  <a:lnTo>
                    <a:pt x="3" y="5"/>
                  </a:lnTo>
                  <a:lnTo>
                    <a:pt x="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8" name="Freeform 346" descr="50%"/>
            <p:cNvSpPr>
              <a:spLocks/>
            </p:cNvSpPr>
            <p:nvPr/>
          </p:nvSpPr>
          <p:spPr bwMode="auto">
            <a:xfrm>
              <a:off x="3273" y="2432"/>
              <a:ext cx="84" cy="39"/>
            </a:xfrm>
            <a:custGeom>
              <a:avLst/>
              <a:gdLst/>
              <a:ahLst/>
              <a:cxnLst>
                <a:cxn ang="0">
                  <a:pos x="69" y="3"/>
                </a:cxn>
                <a:cxn ang="0">
                  <a:pos x="37" y="0"/>
                </a:cxn>
                <a:cxn ang="0">
                  <a:pos x="5" y="12"/>
                </a:cxn>
                <a:cxn ang="0">
                  <a:pos x="5" y="19"/>
                </a:cxn>
                <a:cxn ang="0">
                  <a:pos x="0" y="34"/>
                </a:cxn>
                <a:cxn ang="0">
                  <a:pos x="5" y="43"/>
                </a:cxn>
                <a:cxn ang="0">
                  <a:pos x="33" y="43"/>
                </a:cxn>
                <a:cxn ang="0">
                  <a:pos x="55" y="23"/>
                </a:cxn>
                <a:cxn ang="0">
                  <a:pos x="69" y="12"/>
                </a:cxn>
                <a:cxn ang="0">
                  <a:pos x="78" y="3"/>
                </a:cxn>
                <a:cxn ang="0">
                  <a:pos x="73" y="0"/>
                </a:cxn>
                <a:cxn ang="0">
                  <a:pos x="69" y="3"/>
                </a:cxn>
                <a:cxn ang="0">
                  <a:pos x="69" y="3"/>
                </a:cxn>
              </a:cxnLst>
              <a:rect l="0" t="0" r="r" b="b"/>
              <a:pathLst>
                <a:path w="79" h="44">
                  <a:moveTo>
                    <a:pt x="69" y="3"/>
                  </a:moveTo>
                  <a:lnTo>
                    <a:pt x="37" y="0"/>
                  </a:lnTo>
                  <a:lnTo>
                    <a:pt x="5" y="12"/>
                  </a:lnTo>
                  <a:lnTo>
                    <a:pt x="5" y="19"/>
                  </a:lnTo>
                  <a:lnTo>
                    <a:pt x="0" y="34"/>
                  </a:lnTo>
                  <a:lnTo>
                    <a:pt x="5" y="43"/>
                  </a:lnTo>
                  <a:lnTo>
                    <a:pt x="33" y="43"/>
                  </a:lnTo>
                  <a:lnTo>
                    <a:pt x="55" y="23"/>
                  </a:lnTo>
                  <a:lnTo>
                    <a:pt x="69" y="12"/>
                  </a:lnTo>
                  <a:lnTo>
                    <a:pt x="78" y="3"/>
                  </a:lnTo>
                  <a:lnTo>
                    <a:pt x="73" y="0"/>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19" name="Freeform 347" descr="50%"/>
            <p:cNvSpPr>
              <a:spLocks/>
            </p:cNvSpPr>
            <p:nvPr/>
          </p:nvSpPr>
          <p:spPr bwMode="auto">
            <a:xfrm>
              <a:off x="3331" y="2443"/>
              <a:ext cx="92" cy="47"/>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0" name="Freeform 348" descr="50%"/>
            <p:cNvSpPr>
              <a:spLocks/>
            </p:cNvSpPr>
            <p:nvPr/>
          </p:nvSpPr>
          <p:spPr bwMode="auto">
            <a:xfrm>
              <a:off x="2990" y="2506"/>
              <a:ext cx="222" cy="45"/>
            </a:xfrm>
            <a:custGeom>
              <a:avLst/>
              <a:gdLst/>
              <a:ahLst/>
              <a:cxnLst>
                <a:cxn ang="0">
                  <a:pos x="0" y="38"/>
                </a:cxn>
                <a:cxn ang="0">
                  <a:pos x="18" y="35"/>
                </a:cxn>
                <a:cxn ang="0">
                  <a:pos x="37" y="20"/>
                </a:cxn>
                <a:cxn ang="0">
                  <a:pos x="40" y="16"/>
                </a:cxn>
                <a:cxn ang="0">
                  <a:pos x="51" y="16"/>
                </a:cxn>
                <a:cxn ang="0">
                  <a:pos x="73" y="12"/>
                </a:cxn>
                <a:cxn ang="0">
                  <a:pos x="77" y="0"/>
                </a:cxn>
                <a:cxn ang="0">
                  <a:pos x="86" y="5"/>
                </a:cxn>
                <a:cxn ang="0">
                  <a:pos x="95" y="12"/>
                </a:cxn>
                <a:cxn ang="0">
                  <a:pos x="158" y="16"/>
                </a:cxn>
                <a:cxn ang="0">
                  <a:pos x="173" y="20"/>
                </a:cxn>
                <a:cxn ang="0">
                  <a:pos x="190" y="28"/>
                </a:cxn>
                <a:cxn ang="0">
                  <a:pos x="195" y="32"/>
                </a:cxn>
                <a:cxn ang="0">
                  <a:pos x="195" y="35"/>
                </a:cxn>
                <a:cxn ang="0">
                  <a:pos x="201" y="43"/>
                </a:cxn>
                <a:cxn ang="0">
                  <a:pos x="209" y="43"/>
                </a:cxn>
                <a:cxn ang="0">
                  <a:pos x="201" y="43"/>
                </a:cxn>
                <a:cxn ang="0">
                  <a:pos x="187" y="43"/>
                </a:cxn>
                <a:cxn ang="0">
                  <a:pos x="163" y="48"/>
                </a:cxn>
                <a:cxn ang="0">
                  <a:pos x="141" y="50"/>
                </a:cxn>
                <a:cxn ang="0">
                  <a:pos x="114" y="38"/>
                </a:cxn>
                <a:cxn ang="0">
                  <a:pos x="81" y="38"/>
                </a:cxn>
                <a:cxn ang="0">
                  <a:pos x="54" y="38"/>
                </a:cxn>
                <a:cxn ang="0">
                  <a:pos x="51" y="38"/>
                </a:cxn>
                <a:cxn ang="0">
                  <a:pos x="28" y="50"/>
                </a:cxn>
                <a:cxn ang="0">
                  <a:pos x="18" y="48"/>
                </a:cxn>
                <a:cxn ang="0">
                  <a:pos x="13" y="43"/>
                </a:cxn>
                <a:cxn ang="0">
                  <a:pos x="0" y="38"/>
                </a:cxn>
                <a:cxn ang="0">
                  <a:pos x="0" y="38"/>
                </a:cxn>
              </a:cxnLst>
              <a:rect l="0" t="0" r="r" b="b"/>
              <a:pathLst>
                <a:path w="210" h="51">
                  <a:moveTo>
                    <a:pt x="0" y="38"/>
                  </a:moveTo>
                  <a:lnTo>
                    <a:pt x="18" y="35"/>
                  </a:lnTo>
                  <a:lnTo>
                    <a:pt x="37" y="20"/>
                  </a:lnTo>
                  <a:lnTo>
                    <a:pt x="40" y="16"/>
                  </a:lnTo>
                  <a:lnTo>
                    <a:pt x="51" y="16"/>
                  </a:lnTo>
                  <a:lnTo>
                    <a:pt x="73" y="12"/>
                  </a:lnTo>
                  <a:lnTo>
                    <a:pt x="77" y="0"/>
                  </a:lnTo>
                  <a:lnTo>
                    <a:pt x="86" y="5"/>
                  </a:lnTo>
                  <a:lnTo>
                    <a:pt x="95" y="12"/>
                  </a:lnTo>
                  <a:lnTo>
                    <a:pt x="158" y="16"/>
                  </a:lnTo>
                  <a:lnTo>
                    <a:pt x="173" y="20"/>
                  </a:lnTo>
                  <a:lnTo>
                    <a:pt x="190" y="28"/>
                  </a:lnTo>
                  <a:lnTo>
                    <a:pt x="195" y="32"/>
                  </a:lnTo>
                  <a:lnTo>
                    <a:pt x="195" y="35"/>
                  </a:lnTo>
                  <a:lnTo>
                    <a:pt x="201" y="43"/>
                  </a:lnTo>
                  <a:lnTo>
                    <a:pt x="209" y="43"/>
                  </a:lnTo>
                  <a:lnTo>
                    <a:pt x="201" y="43"/>
                  </a:lnTo>
                  <a:lnTo>
                    <a:pt x="187" y="43"/>
                  </a:lnTo>
                  <a:lnTo>
                    <a:pt x="163" y="48"/>
                  </a:lnTo>
                  <a:lnTo>
                    <a:pt x="141" y="50"/>
                  </a:lnTo>
                  <a:lnTo>
                    <a:pt x="114" y="38"/>
                  </a:lnTo>
                  <a:lnTo>
                    <a:pt x="81" y="38"/>
                  </a:lnTo>
                  <a:lnTo>
                    <a:pt x="54" y="38"/>
                  </a:lnTo>
                  <a:lnTo>
                    <a:pt x="51" y="38"/>
                  </a:lnTo>
                  <a:lnTo>
                    <a:pt x="28" y="50"/>
                  </a:lnTo>
                  <a:lnTo>
                    <a:pt x="18" y="48"/>
                  </a:lnTo>
                  <a:lnTo>
                    <a:pt x="13" y="43"/>
                  </a:lnTo>
                  <a:lnTo>
                    <a:pt x="0" y="38"/>
                  </a:lnTo>
                  <a:lnTo>
                    <a:pt x="0"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1" name="Freeform 349" descr="50%"/>
            <p:cNvSpPr>
              <a:spLocks/>
            </p:cNvSpPr>
            <p:nvPr/>
          </p:nvSpPr>
          <p:spPr bwMode="auto">
            <a:xfrm>
              <a:off x="3205" y="2517"/>
              <a:ext cx="65" cy="32"/>
            </a:xfrm>
            <a:custGeom>
              <a:avLst/>
              <a:gdLst/>
              <a:ahLst/>
              <a:cxnLst>
                <a:cxn ang="0">
                  <a:pos x="41" y="8"/>
                </a:cxn>
                <a:cxn ang="0">
                  <a:pos x="20" y="0"/>
                </a:cxn>
                <a:cxn ang="0">
                  <a:pos x="0" y="11"/>
                </a:cxn>
                <a:cxn ang="0">
                  <a:pos x="6" y="20"/>
                </a:cxn>
                <a:cxn ang="0">
                  <a:pos x="20" y="31"/>
                </a:cxn>
                <a:cxn ang="0">
                  <a:pos x="47" y="36"/>
                </a:cxn>
                <a:cxn ang="0">
                  <a:pos x="60" y="23"/>
                </a:cxn>
                <a:cxn ang="0">
                  <a:pos x="55" y="11"/>
                </a:cxn>
                <a:cxn ang="0">
                  <a:pos x="38" y="4"/>
                </a:cxn>
                <a:cxn ang="0">
                  <a:pos x="38" y="4"/>
                </a:cxn>
                <a:cxn ang="0">
                  <a:pos x="41" y="8"/>
                </a:cxn>
                <a:cxn ang="0">
                  <a:pos x="41" y="8"/>
                </a:cxn>
              </a:cxnLst>
              <a:rect l="0" t="0" r="r" b="b"/>
              <a:pathLst>
                <a:path w="61" h="37">
                  <a:moveTo>
                    <a:pt x="41" y="8"/>
                  </a:moveTo>
                  <a:lnTo>
                    <a:pt x="20" y="0"/>
                  </a:lnTo>
                  <a:lnTo>
                    <a:pt x="0" y="11"/>
                  </a:lnTo>
                  <a:lnTo>
                    <a:pt x="6" y="20"/>
                  </a:lnTo>
                  <a:lnTo>
                    <a:pt x="20" y="31"/>
                  </a:lnTo>
                  <a:lnTo>
                    <a:pt x="47" y="36"/>
                  </a:lnTo>
                  <a:lnTo>
                    <a:pt x="60" y="23"/>
                  </a:lnTo>
                  <a:lnTo>
                    <a:pt x="55" y="11"/>
                  </a:lnTo>
                  <a:lnTo>
                    <a:pt x="38" y="4"/>
                  </a:lnTo>
                  <a:lnTo>
                    <a:pt x="38" y="4"/>
                  </a:lnTo>
                  <a:lnTo>
                    <a:pt x="41" y="8"/>
                  </a:lnTo>
                  <a:lnTo>
                    <a:pt x="41"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2" name="Freeform 350" descr="50%"/>
            <p:cNvSpPr>
              <a:spLocks/>
            </p:cNvSpPr>
            <p:nvPr/>
          </p:nvSpPr>
          <p:spPr bwMode="auto">
            <a:xfrm>
              <a:off x="3086" y="2470"/>
              <a:ext cx="88" cy="51"/>
            </a:xfrm>
            <a:custGeom>
              <a:avLst/>
              <a:gdLst/>
              <a:ahLst/>
              <a:cxnLst>
                <a:cxn ang="0">
                  <a:pos x="50" y="7"/>
                </a:cxn>
                <a:cxn ang="0">
                  <a:pos x="23" y="0"/>
                </a:cxn>
                <a:cxn ang="0">
                  <a:pos x="9" y="0"/>
                </a:cxn>
                <a:cxn ang="0">
                  <a:pos x="4" y="3"/>
                </a:cxn>
                <a:cxn ang="0">
                  <a:pos x="0" y="11"/>
                </a:cxn>
                <a:cxn ang="0">
                  <a:pos x="0" y="19"/>
                </a:cxn>
                <a:cxn ang="0">
                  <a:pos x="4" y="33"/>
                </a:cxn>
                <a:cxn ang="0">
                  <a:pos x="19" y="41"/>
                </a:cxn>
                <a:cxn ang="0">
                  <a:pos x="27" y="49"/>
                </a:cxn>
                <a:cxn ang="0">
                  <a:pos x="53" y="57"/>
                </a:cxn>
                <a:cxn ang="0">
                  <a:pos x="76" y="57"/>
                </a:cxn>
                <a:cxn ang="0">
                  <a:pos x="82" y="49"/>
                </a:cxn>
                <a:cxn ang="0">
                  <a:pos x="82" y="38"/>
                </a:cxn>
                <a:cxn ang="0">
                  <a:pos x="67" y="30"/>
                </a:cxn>
                <a:cxn ang="0">
                  <a:pos x="67" y="26"/>
                </a:cxn>
                <a:cxn ang="0">
                  <a:pos x="67" y="26"/>
                </a:cxn>
                <a:cxn ang="0">
                  <a:pos x="50" y="7"/>
                </a:cxn>
                <a:cxn ang="0">
                  <a:pos x="50" y="7"/>
                </a:cxn>
              </a:cxnLst>
              <a:rect l="0" t="0" r="r" b="b"/>
              <a:pathLst>
                <a:path w="83" h="58">
                  <a:moveTo>
                    <a:pt x="50" y="7"/>
                  </a:moveTo>
                  <a:lnTo>
                    <a:pt x="23" y="0"/>
                  </a:lnTo>
                  <a:lnTo>
                    <a:pt x="9" y="0"/>
                  </a:lnTo>
                  <a:lnTo>
                    <a:pt x="4" y="3"/>
                  </a:lnTo>
                  <a:lnTo>
                    <a:pt x="0" y="11"/>
                  </a:lnTo>
                  <a:lnTo>
                    <a:pt x="0" y="19"/>
                  </a:lnTo>
                  <a:lnTo>
                    <a:pt x="4" y="33"/>
                  </a:lnTo>
                  <a:lnTo>
                    <a:pt x="19" y="41"/>
                  </a:lnTo>
                  <a:lnTo>
                    <a:pt x="27" y="49"/>
                  </a:lnTo>
                  <a:lnTo>
                    <a:pt x="53" y="57"/>
                  </a:lnTo>
                  <a:lnTo>
                    <a:pt x="76" y="57"/>
                  </a:lnTo>
                  <a:lnTo>
                    <a:pt x="82" y="49"/>
                  </a:lnTo>
                  <a:lnTo>
                    <a:pt x="82" y="38"/>
                  </a:lnTo>
                  <a:lnTo>
                    <a:pt x="67" y="30"/>
                  </a:lnTo>
                  <a:lnTo>
                    <a:pt x="67" y="26"/>
                  </a:lnTo>
                  <a:lnTo>
                    <a:pt x="67" y="26"/>
                  </a:lnTo>
                  <a:lnTo>
                    <a:pt x="50" y="7"/>
                  </a:lnTo>
                  <a:lnTo>
                    <a:pt x="5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3" name="Freeform 351" descr="50%"/>
            <p:cNvSpPr>
              <a:spLocks/>
            </p:cNvSpPr>
            <p:nvPr/>
          </p:nvSpPr>
          <p:spPr bwMode="auto">
            <a:xfrm>
              <a:off x="3278" y="2504"/>
              <a:ext cx="97" cy="47"/>
            </a:xfrm>
            <a:custGeom>
              <a:avLst/>
              <a:gdLst/>
              <a:ahLst/>
              <a:cxnLst>
                <a:cxn ang="0">
                  <a:pos x="59" y="8"/>
                </a:cxn>
                <a:cxn ang="0">
                  <a:pos x="45" y="3"/>
                </a:cxn>
                <a:cxn ang="0">
                  <a:pos x="36" y="3"/>
                </a:cxn>
                <a:cxn ang="0">
                  <a:pos x="18" y="11"/>
                </a:cxn>
                <a:cxn ang="0">
                  <a:pos x="4" y="26"/>
                </a:cxn>
                <a:cxn ang="0">
                  <a:pos x="0" y="38"/>
                </a:cxn>
                <a:cxn ang="0">
                  <a:pos x="18" y="53"/>
                </a:cxn>
                <a:cxn ang="0">
                  <a:pos x="23" y="53"/>
                </a:cxn>
                <a:cxn ang="0">
                  <a:pos x="55" y="53"/>
                </a:cxn>
                <a:cxn ang="0">
                  <a:pos x="82" y="51"/>
                </a:cxn>
                <a:cxn ang="0">
                  <a:pos x="90" y="38"/>
                </a:cxn>
                <a:cxn ang="0">
                  <a:pos x="86" y="35"/>
                </a:cxn>
                <a:cxn ang="0">
                  <a:pos x="82" y="19"/>
                </a:cxn>
                <a:cxn ang="0">
                  <a:pos x="73" y="11"/>
                </a:cxn>
                <a:cxn ang="0">
                  <a:pos x="68" y="8"/>
                </a:cxn>
                <a:cxn ang="0">
                  <a:pos x="64" y="0"/>
                </a:cxn>
                <a:cxn ang="0">
                  <a:pos x="64" y="3"/>
                </a:cxn>
                <a:cxn ang="0">
                  <a:pos x="59" y="8"/>
                </a:cxn>
                <a:cxn ang="0">
                  <a:pos x="59" y="8"/>
                </a:cxn>
              </a:cxnLst>
              <a:rect l="0" t="0" r="r" b="b"/>
              <a:pathLst>
                <a:path w="91" h="54">
                  <a:moveTo>
                    <a:pt x="59" y="8"/>
                  </a:moveTo>
                  <a:lnTo>
                    <a:pt x="45" y="3"/>
                  </a:lnTo>
                  <a:lnTo>
                    <a:pt x="36" y="3"/>
                  </a:lnTo>
                  <a:lnTo>
                    <a:pt x="18" y="11"/>
                  </a:lnTo>
                  <a:lnTo>
                    <a:pt x="4" y="26"/>
                  </a:lnTo>
                  <a:lnTo>
                    <a:pt x="0" y="38"/>
                  </a:lnTo>
                  <a:lnTo>
                    <a:pt x="18" y="53"/>
                  </a:lnTo>
                  <a:lnTo>
                    <a:pt x="23" y="53"/>
                  </a:lnTo>
                  <a:lnTo>
                    <a:pt x="55" y="53"/>
                  </a:lnTo>
                  <a:lnTo>
                    <a:pt x="82" y="51"/>
                  </a:lnTo>
                  <a:lnTo>
                    <a:pt x="90" y="38"/>
                  </a:lnTo>
                  <a:lnTo>
                    <a:pt x="86" y="35"/>
                  </a:lnTo>
                  <a:lnTo>
                    <a:pt x="82" y="19"/>
                  </a:lnTo>
                  <a:lnTo>
                    <a:pt x="73" y="11"/>
                  </a:lnTo>
                  <a:lnTo>
                    <a:pt x="68" y="8"/>
                  </a:lnTo>
                  <a:lnTo>
                    <a:pt x="64" y="0"/>
                  </a:lnTo>
                  <a:lnTo>
                    <a:pt x="64" y="3"/>
                  </a:lnTo>
                  <a:lnTo>
                    <a:pt x="59" y="8"/>
                  </a:lnTo>
                  <a:lnTo>
                    <a:pt x="5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4" name="Freeform 352" descr="50%"/>
            <p:cNvSpPr>
              <a:spLocks/>
            </p:cNvSpPr>
            <p:nvPr/>
          </p:nvSpPr>
          <p:spPr bwMode="auto">
            <a:xfrm>
              <a:off x="3743" y="2399"/>
              <a:ext cx="127" cy="85"/>
            </a:xfrm>
            <a:custGeom>
              <a:avLst/>
              <a:gdLst/>
              <a:ahLst/>
              <a:cxnLst>
                <a:cxn ang="0">
                  <a:pos x="64" y="14"/>
                </a:cxn>
                <a:cxn ang="0">
                  <a:pos x="24" y="0"/>
                </a:cxn>
                <a:cxn ang="0">
                  <a:pos x="13" y="7"/>
                </a:cxn>
                <a:cxn ang="0">
                  <a:pos x="13" y="26"/>
                </a:cxn>
                <a:cxn ang="0">
                  <a:pos x="0" y="46"/>
                </a:cxn>
                <a:cxn ang="0">
                  <a:pos x="28" y="61"/>
                </a:cxn>
                <a:cxn ang="0">
                  <a:pos x="37" y="69"/>
                </a:cxn>
                <a:cxn ang="0">
                  <a:pos x="59" y="96"/>
                </a:cxn>
                <a:cxn ang="0">
                  <a:pos x="96" y="92"/>
                </a:cxn>
                <a:cxn ang="0">
                  <a:pos x="114" y="72"/>
                </a:cxn>
                <a:cxn ang="0">
                  <a:pos x="119" y="61"/>
                </a:cxn>
                <a:cxn ang="0">
                  <a:pos x="96" y="38"/>
                </a:cxn>
                <a:cxn ang="0">
                  <a:pos x="64" y="14"/>
                </a:cxn>
                <a:cxn ang="0">
                  <a:pos x="64" y="14"/>
                </a:cxn>
                <a:cxn ang="0">
                  <a:pos x="64" y="14"/>
                </a:cxn>
              </a:cxnLst>
              <a:rect l="0" t="0" r="r" b="b"/>
              <a:pathLst>
                <a:path w="120" h="97">
                  <a:moveTo>
                    <a:pt x="64" y="14"/>
                  </a:moveTo>
                  <a:lnTo>
                    <a:pt x="24" y="0"/>
                  </a:lnTo>
                  <a:lnTo>
                    <a:pt x="13" y="7"/>
                  </a:lnTo>
                  <a:lnTo>
                    <a:pt x="13" y="26"/>
                  </a:lnTo>
                  <a:lnTo>
                    <a:pt x="0" y="46"/>
                  </a:lnTo>
                  <a:lnTo>
                    <a:pt x="28" y="61"/>
                  </a:lnTo>
                  <a:lnTo>
                    <a:pt x="37" y="69"/>
                  </a:lnTo>
                  <a:lnTo>
                    <a:pt x="59" y="96"/>
                  </a:lnTo>
                  <a:lnTo>
                    <a:pt x="96" y="92"/>
                  </a:lnTo>
                  <a:lnTo>
                    <a:pt x="114" y="72"/>
                  </a:lnTo>
                  <a:lnTo>
                    <a:pt x="119" y="61"/>
                  </a:lnTo>
                  <a:lnTo>
                    <a:pt x="96" y="38"/>
                  </a:lnTo>
                  <a:lnTo>
                    <a:pt x="64" y="14"/>
                  </a:lnTo>
                  <a:lnTo>
                    <a:pt x="64" y="14"/>
                  </a:lnTo>
                  <a:lnTo>
                    <a:pt x="64" y="1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5" name="Freeform 353" descr="50%"/>
            <p:cNvSpPr>
              <a:spLocks/>
            </p:cNvSpPr>
            <p:nvPr/>
          </p:nvSpPr>
          <p:spPr bwMode="auto">
            <a:xfrm>
              <a:off x="3690" y="2459"/>
              <a:ext cx="170" cy="54"/>
            </a:xfrm>
            <a:custGeom>
              <a:avLst/>
              <a:gdLst/>
              <a:ahLst/>
              <a:cxnLst>
                <a:cxn ang="0">
                  <a:pos x="57" y="16"/>
                </a:cxn>
                <a:cxn ang="0">
                  <a:pos x="31" y="0"/>
                </a:cxn>
                <a:cxn ang="0">
                  <a:pos x="0" y="4"/>
                </a:cxn>
                <a:cxn ang="0">
                  <a:pos x="14" y="23"/>
                </a:cxn>
                <a:cxn ang="0">
                  <a:pos x="44" y="43"/>
                </a:cxn>
                <a:cxn ang="0">
                  <a:pos x="63" y="61"/>
                </a:cxn>
                <a:cxn ang="0">
                  <a:pos x="159" y="61"/>
                </a:cxn>
                <a:cxn ang="0">
                  <a:pos x="140" y="43"/>
                </a:cxn>
                <a:cxn ang="0">
                  <a:pos x="116" y="30"/>
                </a:cxn>
                <a:cxn ang="0">
                  <a:pos x="108" y="30"/>
                </a:cxn>
                <a:cxn ang="0">
                  <a:pos x="57" y="16"/>
                </a:cxn>
                <a:cxn ang="0">
                  <a:pos x="57" y="16"/>
                </a:cxn>
              </a:cxnLst>
              <a:rect l="0" t="0" r="r" b="b"/>
              <a:pathLst>
                <a:path w="160" h="62">
                  <a:moveTo>
                    <a:pt x="57" y="16"/>
                  </a:moveTo>
                  <a:lnTo>
                    <a:pt x="31" y="0"/>
                  </a:lnTo>
                  <a:lnTo>
                    <a:pt x="0" y="4"/>
                  </a:lnTo>
                  <a:lnTo>
                    <a:pt x="14" y="23"/>
                  </a:lnTo>
                  <a:lnTo>
                    <a:pt x="44" y="43"/>
                  </a:lnTo>
                  <a:lnTo>
                    <a:pt x="63" y="61"/>
                  </a:lnTo>
                  <a:lnTo>
                    <a:pt x="159" y="61"/>
                  </a:lnTo>
                  <a:lnTo>
                    <a:pt x="140" y="43"/>
                  </a:lnTo>
                  <a:lnTo>
                    <a:pt x="116" y="30"/>
                  </a:lnTo>
                  <a:lnTo>
                    <a:pt x="108" y="30"/>
                  </a:lnTo>
                  <a:lnTo>
                    <a:pt x="57" y="16"/>
                  </a:lnTo>
                  <a:lnTo>
                    <a:pt x="57" y="1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6" name="Freeform 354" descr="50%"/>
            <p:cNvSpPr>
              <a:spLocks/>
            </p:cNvSpPr>
            <p:nvPr/>
          </p:nvSpPr>
          <p:spPr bwMode="auto">
            <a:xfrm>
              <a:off x="4544" y="2355"/>
              <a:ext cx="124" cy="61"/>
            </a:xfrm>
            <a:custGeom>
              <a:avLst/>
              <a:gdLst/>
              <a:ahLst/>
              <a:cxnLst>
                <a:cxn ang="0">
                  <a:pos x="71" y="11"/>
                </a:cxn>
                <a:cxn ang="0">
                  <a:pos x="0" y="0"/>
                </a:cxn>
                <a:cxn ang="0">
                  <a:pos x="3" y="4"/>
                </a:cxn>
                <a:cxn ang="0">
                  <a:pos x="13" y="27"/>
                </a:cxn>
                <a:cxn ang="0">
                  <a:pos x="31" y="68"/>
                </a:cxn>
                <a:cxn ang="0">
                  <a:pos x="71" y="65"/>
                </a:cxn>
                <a:cxn ang="0">
                  <a:pos x="116" y="38"/>
                </a:cxn>
                <a:cxn ang="0">
                  <a:pos x="80" y="16"/>
                </a:cxn>
                <a:cxn ang="0">
                  <a:pos x="71" y="11"/>
                </a:cxn>
                <a:cxn ang="0">
                  <a:pos x="71" y="11"/>
                </a:cxn>
              </a:cxnLst>
              <a:rect l="0" t="0" r="r" b="b"/>
              <a:pathLst>
                <a:path w="117" h="69">
                  <a:moveTo>
                    <a:pt x="71" y="11"/>
                  </a:moveTo>
                  <a:lnTo>
                    <a:pt x="0" y="0"/>
                  </a:lnTo>
                  <a:lnTo>
                    <a:pt x="3" y="4"/>
                  </a:lnTo>
                  <a:lnTo>
                    <a:pt x="13" y="27"/>
                  </a:lnTo>
                  <a:lnTo>
                    <a:pt x="31" y="68"/>
                  </a:lnTo>
                  <a:lnTo>
                    <a:pt x="71" y="65"/>
                  </a:lnTo>
                  <a:lnTo>
                    <a:pt x="116" y="38"/>
                  </a:lnTo>
                  <a:lnTo>
                    <a:pt x="80" y="16"/>
                  </a:lnTo>
                  <a:lnTo>
                    <a:pt x="71" y="11"/>
                  </a:lnTo>
                  <a:lnTo>
                    <a:pt x="71"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7" name="Freeform 355" descr="50%"/>
            <p:cNvSpPr>
              <a:spLocks/>
            </p:cNvSpPr>
            <p:nvPr/>
          </p:nvSpPr>
          <p:spPr bwMode="auto">
            <a:xfrm>
              <a:off x="4167" y="2344"/>
              <a:ext cx="136" cy="65"/>
            </a:xfrm>
            <a:custGeom>
              <a:avLst/>
              <a:gdLst/>
              <a:ahLst/>
              <a:cxnLst>
                <a:cxn ang="0">
                  <a:pos x="45" y="5"/>
                </a:cxn>
                <a:cxn ang="0">
                  <a:pos x="27" y="0"/>
                </a:cxn>
                <a:cxn ang="0">
                  <a:pos x="0" y="18"/>
                </a:cxn>
                <a:cxn ang="0">
                  <a:pos x="54" y="73"/>
                </a:cxn>
                <a:cxn ang="0">
                  <a:pos x="90" y="73"/>
                </a:cxn>
                <a:cxn ang="0">
                  <a:pos x="122" y="65"/>
                </a:cxn>
                <a:cxn ang="0">
                  <a:pos x="127" y="27"/>
                </a:cxn>
                <a:cxn ang="0">
                  <a:pos x="67" y="5"/>
                </a:cxn>
                <a:cxn ang="0">
                  <a:pos x="36" y="8"/>
                </a:cxn>
                <a:cxn ang="0">
                  <a:pos x="45" y="5"/>
                </a:cxn>
                <a:cxn ang="0">
                  <a:pos x="45" y="5"/>
                </a:cxn>
              </a:cxnLst>
              <a:rect l="0" t="0" r="r" b="b"/>
              <a:pathLst>
                <a:path w="128" h="74">
                  <a:moveTo>
                    <a:pt x="45" y="5"/>
                  </a:moveTo>
                  <a:lnTo>
                    <a:pt x="27" y="0"/>
                  </a:lnTo>
                  <a:lnTo>
                    <a:pt x="0" y="18"/>
                  </a:lnTo>
                  <a:lnTo>
                    <a:pt x="54" y="73"/>
                  </a:lnTo>
                  <a:lnTo>
                    <a:pt x="90" y="73"/>
                  </a:lnTo>
                  <a:lnTo>
                    <a:pt x="122" y="65"/>
                  </a:lnTo>
                  <a:lnTo>
                    <a:pt x="127" y="27"/>
                  </a:lnTo>
                  <a:lnTo>
                    <a:pt x="67" y="5"/>
                  </a:lnTo>
                  <a:lnTo>
                    <a:pt x="36" y="8"/>
                  </a:lnTo>
                  <a:lnTo>
                    <a:pt x="45" y="5"/>
                  </a:lnTo>
                  <a:lnTo>
                    <a:pt x="4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8" name="Freeform 356" descr="50%"/>
            <p:cNvSpPr>
              <a:spLocks/>
            </p:cNvSpPr>
            <p:nvPr/>
          </p:nvSpPr>
          <p:spPr bwMode="auto">
            <a:xfrm>
              <a:off x="4068" y="2329"/>
              <a:ext cx="86" cy="65"/>
            </a:xfrm>
            <a:custGeom>
              <a:avLst/>
              <a:gdLst/>
              <a:ahLst/>
              <a:cxnLst>
                <a:cxn ang="0">
                  <a:pos x="59" y="0"/>
                </a:cxn>
                <a:cxn ang="0">
                  <a:pos x="28" y="9"/>
                </a:cxn>
                <a:cxn ang="0">
                  <a:pos x="0" y="27"/>
                </a:cxn>
                <a:cxn ang="0">
                  <a:pos x="9" y="54"/>
                </a:cxn>
                <a:cxn ang="0">
                  <a:pos x="50" y="73"/>
                </a:cxn>
                <a:cxn ang="0">
                  <a:pos x="68" y="73"/>
                </a:cxn>
                <a:cxn ang="0">
                  <a:pos x="81" y="31"/>
                </a:cxn>
                <a:cxn ang="0">
                  <a:pos x="68" y="4"/>
                </a:cxn>
                <a:cxn ang="0">
                  <a:pos x="68" y="0"/>
                </a:cxn>
                <a:cxn ang="0">
                  <a:pos x="59" y="0"/>
                </a:cxn>
                <a:cxn ang="0">
                  <a:pos x="59" y="0"/>
                </a:cxn>
              </a:cxnLst>
              <a:rect l="0" t="0" r="r" b="b"/>
              <a:pathLst>
                <a:path w="82" h="74">
                  <a:moveTo>
                    <a:pt x="59" y="0"/>
                  </a:moveTo>
                  <a:lnTo>
                    <a:pt x="28" y="9"/>
                  </a:lnTo>
                  <a:lnTo>
                    <a:pt x="0" y="27"/>
                  </a:lnTo>
                  <a:lnTo>
                    <a:pt x="9" y="54"/>
                  </a:lnTo>
                  <a:lnTo>
                    <a:pt x="50" y="73"/>
                  </a:lnTo>
                  <a:lnTo>
                    <a:pt x="68" y="73"/>
                  </a:lnTo>
                  <a:lnTo>
                    <a:pt x="81" y="31"/>
                  </a:lnTo>
                  <a:lnTo>
                    <a:pt x="68" y="4"/>
                  </a:lnTo>
                  <a:lnTo>
                    <a:pt x="68" y="0"/>
                  </a:lnTo>
                  <a:lnTo>
                    <a:pt x="59" y="0"/>
                  </a:lnTo>
                  <a:lnTo>
                    <a:pt x="59"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29" name="Freeform 357" descr="50%"/>
            <p:cNvSpPr>
              <a:spLocks/>
            </p:cNvSpPr>
            <p:nvPr/>
          </p:nvSpPr>
          <p:spPr bwMode="auto">
            <a:xfrm>
              <a:off x="4344" y="2395"/>
              <a:ext cx="59" cy="27"/>
            </a:xfrm>
            <a:custGeom>
              <a:avLst/>
              <a:gdLst/>
              <a:ahLst/>
              <a:cxnLst>
                <a:cxn ang="0">
                  <a:pos x="0" y="4"/>
                </a:cxn>
                <a:cxn ang="0">
                  <a:pos x="0" y="11"/>
                </a:cxn>
                <a:cxn ang="0">
                  <a:pos x="55" y="30"/>
                </a:cxn>
                <a:cxn ang="0">
                  <a:pos x="47" y="18"/>
                </a:cxn>
                <a:cxn ang="0">
                  <a:pos x="9" y="0"/>
                </a:cxn>
                <a:cxn ang="0">
                  <a:pos x="0" y="7"/>
                </a:cxn>
                <a:cxn ang="0">
                  <a:pos x="0" y="4"/>
                </a:cxn>
                <a:cxn ang="0">
                  <a:pos x="0" y="4"/>
                </a:cxn>
              </a:cxnLst>
              <a:rect l="0" t="0" r="r" b="b"/>
              <a:pathLst>
                <a:path w="56" h="31">
                  <a:moveTo>
                    <a:pt x="0" y="4"/>
                  </a:moveTo>
                  <a:lnTo>
                    <a:pt x="0" y="11"/>
                  </a:lnTo>
                  <a:lnTo>
                    <a:pt x="55" y="30"/>
                  </a:lnTo>
                  <a:lnTo>
                    <a:pt x="47" y="18"/>
                  </a:lnTo>
                  <a:lnTo>
                    <a:pt x="9" y="0"/>
                  </a:lnTo>
                  <a:lnTo>
                    <a:pt x="0"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0" name="Freeform 358" descr="50%"/>
            <p:cNvSpPr>
              <a:spLocks/>
            </p:cNvSpPr>
            <p:nvPr/>
          </p:nvSpPr>
          <p:spPr bwMode="auto">
            <a:xfrm>
              <a:off x="4311" y="2419"/>
              <a:ext cx="49" cy="17"/>
            </a:xfrm>
            <a:custGeom>
              <a:avLst/>
              <a:gdLst/>
              <a:ahLst/>
              <a:cxnLst>
                <a:cxn ang="0">
                  <a:pos x="0" y="7"/>
                </a:cxn>
                <a:cxn ang="0">
                  <a:pos x="45" y="3"/>
                </a:cxn>
                <a:cxn ang="0">
                  <a:pos x="37" y="3"/>
                </a:cxn>
                <a:cxn ang="0">
                  <a:pos x="31" y="0"/>
                </a:cxn>
                <a:cxn ang="0">
                  <a:pos x="0" y="0"/>
                </a:cxn>
                <a:cxn ang="0">
                  <a:pos x="8" y="15"/>
                </a:cxn>
                <a:cxn ang="0">
                  <a:pos x="17" y="18"/>
                </a:cxn>
                <a:cxn ang="0">
                  <a:pos x="23" y="12"/>
                </a:cxn>
                <a:cxn ang="0">
                  <a:pos x="27" y="3"/>
                </a:cxn>
                <a:cxn ang="0">
                  <a:pos x="27" y="3"/>
                </a:cxn>
                <a:cxn ang="0">
                  <a:pos x="0" y="7"/>
                </a:cxn>
                <a:cxn ang="0">
                  <a:pos x="0" y="7"/>
                </a:cxn>
              </a:cxnLst>
              <a:rect l="0" t="0" r="r" b="b"/>
              <a:pathLst>
                <a:path w="46" h="19">
                  <a:moveTo>
                    <a:pt x="0" y="7"/>
                  </a:moveTo>
                  <a:lnTo>
                    <a:pt x="45" y="3"/>
                  </a:lnTo>
                  <a:lnTo>
                    <a:pt x="37" y="3"/>
                  </a:lnTo>
                  <a:lnTo>
                    <a:pt x="31" y="0"/>
                  </a:lnTo>
                  <a:lnTo>
                    <a:pt x="0" y="0"/>
                  </a:lnTo>
                  <a:lnTo>
                    <a:pt x="8" y="15"/>
                  </a:lnTo>
                  <a:lnTo>
                    <a:pt x="17" y="18"/>
                  </a:lnTo>
                  <a:lnTo>
                    <a:pt x="23" y="12"/>
                  </a:lnTo>
                  <a:lnTo>
                    <a:pt x="27" y="3"/>
                  </a:lnTo>
                  <a:lnTo>
                    <a:pt x="27" y="3"/>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1" name="Freeform 359" descr="50%"/>
            <p:cNvSpPr>
              <a:spLocks/>
            </p:cNvSpPr>
            <p:nvPr/>
          </p:nvSpPr>
          <p:spPr bwMode="auto">
            <a:xfrm>
              <a:off x="4306" y="2476"/>
              <a:ext cx="35" cy="18"/>
            </a:xfrm>
            <a:custGeom>
              <a:avLst/>
              <a:gdLst/>
              <a:ahLst/>
              <a:cxnLst>
                <a:cxn ang="0">
                  <a:pos x="0" y="8"/>
                </a:cxn>
                <a:cxn ang="0">
                  <a:pos x="0" y="8"/>
                </a:cxn>
                <a:cxn ang="0">
                  <a:pos x="32" y="19"/>
                </a:cxn>
                <a:cxn ang="0">
                  <a:pos x="28" y="8"/>
                </a:cxn>
                <a:cxn ang="0">
                  <a:pos x="19" y="0"/>
                </a:cxn>
                <a:cxn ang="0">
                  <a:pos x="13" y="0"/>
                </a:cxn>
                <a:cxn ang="0">
                  <a:pos x="0" y="8"/>
                </a:cxn>
                <a:cxn ang="0">
                  <a:pos x="0" y="8"/>
                </a:cxn>
              </a:cxnLst>
              <a:rect l="0" t="0" r="r" b="b"/>
              <a:pathLst>
                <a:path w="33" h="20">
                  <a:moveTo>
                    <a:pt x="0" y="8"/>
                  </a:moveTo>
                  <a:lnTo>
                    <a:pt x="0" y="8"/>
                  </a:lnTo>
                  <a:lnTo>
                    <a:pt x="32" y="19"/>
                  </a:lnTo>
                  <a:lnTo>
                    <a:pt x="28" y="8"/>
                  </a:lnTo>
                  <a:lnTo>
                    <a:pt x="19" y="0"/>
                  </a:lnTo>
                  <a:lnTo>
                    <a:pt x="13"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2" name="Freeform 360" descr="50%"/>
            <p:cNvSpPr>
              <a:spLocks/>
            </p:cNvSpPr>
            <p:nvPr/>
          </p:nvSpPr>
          <p:spPr bwMode="auto">
            <a:xfrm>
              <a:off x="3532" y="2372"/>
              <a:ext cx="50" cy="30"/>
            </a:xfrm>
            <a:custGeom>
              <a:avLst/>
              <a:gdLst/>
              <a:ahLst/>
              <a:cxnLst>
                <a:cxn ang="0">
                  <a:pos x="0" y="0"/>
                </a:cxn>
                <a:cxn ang="0">
                  <a:pos x="22" y="33"/>
                </a:cxn>
                <a:cxn ang="0">
                  <a:pos x="46" y="26"/>
                </a:cxn>
                <a:cxn ang="0">
                  <a:pos x="46" y="15"/>
                </a:cxn>
                <a:cxn ang="0">
                  <a:pos x="37" y="7"/>
                </a:cxn>
                <a:cxn ang="0">
                  <a:pos x="28" y="3"/>
                </a:cxn>
                <a:cxn ang="0">
                  <a:pos x="14" y="0"/>
                </a:cxn>
                <a:cxn ang="0">
                  <a:pos x="9" y="0"/>
                </a:cxn>
                <a:cxn ang="0">
                  <a:pos x="0" y="15"/>
                </a:cxn>
                <a:cxn ang="0">
                  <a:pos x="0" y="0"/>
                </a:cxn>
                <a:cxn ang="0">
                  <a:pos x="0" y="0"/>
                </a:cxn>
              </a:cxnLst>
              <a:rect l="0" t="0" r="r" b="b"/>
              <a:pathLst>
                <a:path w="47" h="34">
                  <a:moveTo>
                    <a:pt x="0" y="0"/>
                  </a:moveTo>
                  <a:lnTo>
                    <a:pt x="22" y="33"/>
                  </a:lnTo>
                  <a:lnTo>
                    <a:pt x="46" y="26"/>
                  </a:lnTo>
                  <a:lnTo>
                    <a:pt x="46" y="15"/>
                  </a:lnTo>
                  <a:lnTo>
                    <a:pt x="37" y="7"/>
                  </a:lnTo>
                  <a:lnTo>
                    <a:pt x="28" y="3"/>
                  </a:lnTo>
                  <a:lnTo>
                    <a:pt x="14" y="0"/>
                  </a:lnTo>
                  <a:lnTo>
                    <a:pt x="9" y="0"/>
                  </a:lnTo>
                  <a:lnTo>
                    <a:pt x="0" y="15"/>
                  </a:lnTo>
                  <a:lnTo>
                    <a:pt x="0" y="0"/>
                  </a:lnTo>
                  <a:lnTo>
                    <a:pt x="0"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3" name="Freeform 361" descr="50%"/>
            <p:cNvSpPr>
              <a:spLocks/>
            </p:cNvSpPr>
            <p:nvPr/>
          </p:nvSpPr>
          <p:spPr bwMode="auto">
            <a:xfrm>
              <a:off x="3143" y="2364"/>
              <a:ext cx="280" cy="82"/>
            </a:xfrm>
            <a:custGeom>
              <a:avLst/>
              <a:gdLst/>
              <a:ahLst/>
              <a:cxnLst>
                <a:cxn ang="0">
                  <a:pos x="218" y="35"/>
                </a:cxn>
                <a:cxn ang="0">
                  <a:pos x="160" y="24"/>
                </a:cxn>
                <a:cxn ang="0">
                  <a:pos x="111" y="4"/>
                </a:cxn>
                <a:cxn ang="0">
                  <a:pos x="74" y="9"/>
                </a:cxn>
                <a:cxn ang="0">
                  <a:pos x="46" y="0"/>
                </a:cxn>
                <a:cxn ang="0">
                  <a:pos x="5" y="12"/>
                </a:cxn>
                <a:cxn ang="0">
                  <a:pos x="0" y="20"/>
                </a:cxn>
                <a:cxn ang="0">
                  <a:pos x="23" y="58"/>
                </a:cxn>
                <a:cxn ang="0">
                  <a:pos x="34" y="65"/>
                </a:cxn>
                <a:cxn ang="0">
                  <a:pos x="37" y="74"/>
                </a:cxn>
                <a:cxn ang="0">
                  <a:pos x="57" y="85"/>
                </a:cxn>
                <a:cxn ang="0">
                  <a:pos x="123" y="85"/>
                </a:cxn>
                <a:cxn ang="0">
                  <a:pos x="128" y="85"/>
                </a:cxn>
                <a:cxn ang="0">
                  <a:pos x="151" y="77"/>
                </a:cxn>
                <a:cxn ang="0">
                  <a:pos x="156" y="77"/>
                </a:cxn>
                <a:cxn ang="0">
                  <a:pos x="192" y="85"/>
                </a:cxn>
                <a:cxn ang="0">
                  <a:pos x="233" y="92"/>
                </a:cxn>
                <a:cxn ang="0">
                  <a:pos x="264" y="53"/>
                </a:cxn>
                <a:cxn ang="0">
                  <a:pos x="247" y="39"/>
                </a:cxn>
                <a:cxn ang="0">
                  <a:pos x="233" y="35"/>
                </a:cxn>
                <a:cxn ang="0">
                  <a:pos x="218" y="32"/>
                </a:cxn>
                <a:cxn ang="0">
                  <a:pos x="218" y="35"/>
                </a:cxn>
                <a:cxn ang="0">
                  <a:pos x="218" y="35"/>
                </a:cxn>
              </a:cxnLst>
              <a:rect l="0" t="0" r="r" b="b"/>
              <a:pathLst>
                <a:path w="265" h="93">
                  <a:moveTo>
                    <a:pt x="218" y="35"/>
                  </a:moveTo>
                  <a:lnTo>
                    <a:pt x="160" y="24"/>
                  </a:lnTo>
                  <a:lnTo>
                    <a:pt x="111" y="4"/>
                  </a:lnTo>
                  <a:lnTo>
                    <a:pt x="74" y="9"/>
                  </a:lnTo>
                  <a:lnTo>
                    <a:pt x="46" y="0"/>
                  </a:lnTo>
                  <a:lnTo>
                    <a:pt x="5" y="12"/>
                  </a:lnTo>
                  <a:lnTo>
                    <a:pt x="0" y="20"/>
                  </a:lnTo>
                  <a:lnTo>
                    <a:pt x="23" y="58"/>
                  </a:lnTo>
                  <a:lnTo>
                    <a:pt x="34" y="65"/>
                  </a:lnTo>
                  <a:lnTo>
                    <a:pt x="37" y="74"/>
                  </a:lnTo>
                  <a:lnTo>
                    <a:pt x="57" y="85"/>
                  </a:lnTo>
                  <a:lnTo>
                    <a:pt x="123" y="85"/>
                  </a:lnTo>
                  <a:lnTo>
                    <a:pt x="128" y="85"/>
                  </a:lnTo>
                  <a:lnTo>
                    <a:pt x="151" y="77"/>
                  </a:lnTo>
                  <a:lnTo>
                    <a:pt x="156" y="77"/>
                  </a:lnTo>
                  <a:lnTo>
                    <a:pt x="192" y="85"/>
                  </a:lnTo>
                  <a:lnTo>
                    <a:pt x="233" y="92"/>
                  </a:lnTo>
                  <a:lnTo>
                    <a:pt x="264" y="53"/>
                  </a:lnTo>
                  <a:lnTo>
                    <a:pt x="247" y="39"/>
                  </a:lnTo>
                  <a:lnTo>
                    <a:pt x="233" y="35"/>
                  </a:lnTo>
                  <a:lnTo>
                    <a:pt x="218" y="32"/>
                  </a:lnTo>
                  <a:lnTo>
                    <a:pt x="218" y="35"/>
                  </a:lnTo>
                  <a:lnTo>
                    <a:pt x="218" y="3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4" name="Freeform 362" descr="50%"/>
            <p:cNvSpPr>
              <a:spLocks/>
            </p:cNvSpPr>
            <p:nvPr/>
          </p:nvSpPr>
          <p:spPr bwMode="auto">
            <a:xfrm>
              <a:off x="4026" y="2283"/>
              <a:ext cx="92" cy="55"/>
            </a:xfrm>
            <a:custGeom>
              <a:avLst/>
              <a:gdLst/>
              <a:ahLst/>
              <a:cxnLst>
                <a:cxn ang="0">
                  <a:pos x="18" y="0"/>
                </a:cxn>
                <a:cxn ang="0">
                  <a:pos x="0" y="7"/>
                </a:cxn>
                <a:cxn ang="0">
                  <a:pos x="0" y="22"/>
                </a:cxn>
                <a:cxn ang="0">
                  <a:pos x="10" y="38"/>
                </a:cxn>
                <a:cxn ang="0">
                  <a:pos x="28" y="48"/>
                </a:cxn>
                <a:cxn ang="0">
                  <a:pos x="60" y="61"/>
                </a:cxn>
                <a:cxn ang="0">
                  <a:pos x="86" y="46"/>
                </a:cxn>
                <a:cxn ang="0">
                  <a:pos x="73" y="30"/>
                </a:cxn>
                <a:cxn ang="0">
                  <a:pos x="46" y="11"/>
                </a:cxn>
                <a:cxn ang="0">
                  <a:pos x="18" y="0"/>
                </a:cxn>
                <a:cxn ang="0">
                  <a:pos x="24" y="4"/>
                </a:cxn>
                <a:cxn ang="0">
                  <a:pos x="18" y="0"/>
                </a:cxn>
                <a:cxn ang="0">
                  <a:pos x="18" y="0"/>
                </a:cxn>
              </a:cxnLst>
              <a:rect l="0" t="0" r="r" b="b"/>
              <a:pathLst>
                <a:path w="87" h="62">
                  <a:moveTo>
                    <a:pt x="18" y="0"/>
                  </a:moveTo>
                  <a:lnTo>
                    <a:pt x="0" y="7"/>
                  </a:lnTo>
                  <a:lnTo>
                    <a:pt x="0" y="22"/>
                  </a:lnTo>
                  <a:lnTo>
                    <a:pt x="10" y="38"/>
                  </a:lnTo>
                  <a:lnTo>
                    <a:pt x="28" y="48"/>
                  </a:lnTo>
                  <a:lnTo>
                    <a:pt x="60" y="61"/>
                  </a:lnTo>
                  <a:lnTo>
                    <a:pt x="86" y="46"/>
                  </a:lnTo>
                  <a:lnTo>
                    <a:pt x="73" y="30"/>
                  </a:lnTo>
                  <a:lnTo>
                    <a:pt x="46" y="11"/>
                  </a:lnTo>
                  <a:lnTo>
                    <a:pt x="18" y="0"/>
                  </a:lnTo>
                  <a:lnTo>
                    <a:pt x="24" y="4"/>
                  </a:lnTo>
                  <a:lnTo>
                    <a:pt x="18" y="0"/>
                  </a:lnTo>
                  <a:lnTo>
                    <a:pt x="1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5" name="Freeform 363" descr="50%"/>
            <p:cNvSpPr>
              <a:spLocks/>
            </p:cNvSpPr>
            <p:nvPr/>
          </p:nvSpPr>
          <p:spPr bwMode="auto">
            <a:xfrm>
              <a:off x="3288" y="2348"/>
              <a:ext cx="54" cy="25"/>
            </a:xfrm>
            <a:custGeom>
              <a:avLst/>
              <a:gdLst/>
              <a:ahLst/>
              <a:cxnLst>
                <a:cxn ang="0">
                  <a:pos x="23" y="0"/>
                </a:cxn>
                <a:cxn ang="0">
                  <a:pos x="19" y="0"/>
                </a:cxn>
                <a:cxn ang="0">
                  <a:pos x="0" y="3"/>
                </a:cxn>
                <a:cxn ang="0">
                  <a:pos x="9" y="18"/>
                </a:cxn>
                <a:cxn ang="0">
                  <a:pos x="14" y="27"/>
                </a:cxn>
                <a:cxn ang="0">
                  <a:pos x="27" y="27"/>
                </a:cxn>
                <a:cxn ang="0">
                  <a:pos x="50" y="27"/>
                </a:cxn>
                <a:cxn ang="0">
                  <a:pos x="32" y="7"/>
                </a:cxn>
                <a:cxn ang="0">
                  <a:pos x="23" y="0"/>
                </a:cxn>
                <a:cxn ang="0">
                  <a:pos x="23" y="0"/>
                </a:cxn>
              </a:cxnLst>
              <a:rect l="0" t="0" r="r" b="b"/>
              <a:pathLst>
                <a:path w="51" h="28">
                  <a:moveTo>
                    <a:pt x="23" y="0"/>
                  </a:moveTo>
                  <a:lnTo>
                    <a:pt x="19" y="0"/>
                  </a:lnTo>
                  <a:lnTo>
                    <a:pt x="0" y="3"/>
                  </a:lnTo>
                  <a:lnTo>
                    <a:pt x="9" y="18"/>
                  </a:lnTo>
                  <a:lnTo>
                    <a:pt x="14" y="27"/>
                  </a:lnTo>
                  <a:lnTo>
                    <a:pt x="27" y="27"/>
                  </a:lnTo>
                  <a:lnTo>
                    <a:pt x="50" y="27"/>
                  </a:lnTo>
                  <a:lnTo>
                    <a:pt x="32" y="7"/>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6" name="Freeform 364" descr="50%"/>
            <p:cNvSpPr>
              <a:spLocks/>
            </p:cNvSpPr>
            <p:nvPr/>
          </p:nvSpPr>
          <p:spPr bwMode="auto">
            <a:xfrm>
              <a:off x="3414" y="2283"/>
              <a:ext cx="100" cy="59"/>
            </a:xfrm>
            <a:custGeom>
              <a:avLst/>
              <a:gdLst/>
              <a:ahLst/>
              <a:cxnLst>
                <a:cxn ang="0">
                  <a:pos x="67" y="12"/>
                </a:cxn>
                <a:cxn ang="0">
                  <a:pos x="17" y="0"/>
                </a:cxn>
                <a:cxn ang="0">
                  <a:pos x="0" y="12"/>
                </a:cxn>
                <a:cxn ang="0">
                  <a:pos x="4" y="35"/>
                </a:cxn>
                <a:cxn ang="0">
                  <a:pos x="31" y="58"/>
                </a:cxn>
                <a:cxn ang="0">
                  <a:pos x="94" y="66"/>
                </a:cxn>
                <a:cxn ang="0">
                  <a:pos x="94" y="35"/>
                </a:cxn>
                <a:cxn ang="0">
                  <a:pos x="90" y="23"/>
                </a:cxn>
                <a:cxn ang="0">
                  <a:pos x="85" y="16"/>
                </a:cxn>
                <a:cxn ang="0">
                  <a:pos x="94" y="23"/>
                </a:cxn>
                <a:cxn ang="0">
                  <a:pos x="67" y="12"/>
                </a:cxn>
                <a:cxn ang="0">
                  <a:pos x="67" y="12"/>
                </a:cxn>
              </a:cxnLst>
              <a:rect l="0" t="0" r="r" b="b"/>
              <a:pathLst>
                <a:path w="95" h="67">
                  <a:moveTo>
                    <a:pt x="67" y="12"/>
                  </a:moveTo>
                  <a:lnTo>
                    <a:pt x="17" y="0"/>
                  </a:lnTo>
                  <a:lnTo>
                    <a:pt x="0" y="12"/>
                  </a:lnTo>
                  <a:lnTo>
                    <a:pt x="4" y="35"/>
                  </a:lnTo>
                  <a:lnTo>
                    <a:pt x="31" y="58"/>
                  </a:lnTo>
                  <a:lnTo>
                    <a:pt x="94" y="66"/>
                  </a:lnTo>
                  <a:lnTo>
                    <a:pt x="94" y="35"/>
                  </a:lnTo>
                  <a:lnTo>
                    <a:pt x="90" y="23"/>
                  </a:lnTo>
                  <a:lnTo>
                    <a:pt x="85" y="16"/>
                  </a:lnTo>
                  <a:lnTo>
                    <a:pt x="94" y="23"/>
                  </a:lnTo>
                  <a:lnTo>
                    <a:pt x="67" y="12"/>
                  </a:lnTo>
                  <a:lnTo>
                    <a:pt x="67"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7" name="Freeform 365" descr="50%"/>
            <p:cNvSpPr>
              <a:spLocks/>
            </p:cNvSpPr>
            <p:nvPr/>
          </p:nvSpPr>
          <p:spPr bwMode="auto">
            <a:xfrm>
              <a:off x="3528" y="2302"/>
              <a:ext cx="178" cy="187"/>
            </a:xfrm>
            <a:custGeom>
              <a:avLst/>
              <a:gdLst/>
              <a:ahLst/>
              <a:cxnLst>
                <a:cxn ang="0">
                  <a:pos x="114" y="19"/>
                </a:cxn>
                <a:cxn ang="0">
                  <a:pos x="67" y="0"/>
                </a:cxn>
                <a:cxn ang="0">
                  <a:pos x="36" y="0"/>
                </a:cxn>
                <a:cxn ang="0">
                  <a:pos x="13" y="11"/>
                </a:cxn>
                <a:cxn ang="0">
                  <a:pos x="0" y="23"/>
                </a:cxn>
                <a:cxn ang="0">
                  <a:pos x="13" y="49"/>
                </a:cxn>
                <a:cxn ang="0">
                  <a:pos x="40" y="68"/>
                </a:cxn>
                <a:cxn ang="0">
                  <a:pos x="59" y="126"/>
                </a:cxn>
                <a:cxn ang="0">
                  <a:pos x="63" y="138"/>
                </a:cxn>
                <a:cxn ang="0">
                  <a:pos x="91" y="157"/>
                </a:cxn>
                <a:cxn ang="0">
                  <a:pos x="122" y="188"/>
                </a:cxn>
                <a:cxn ang="0">
                  <a:pos x="126" y="211"/>
                </a:cxn>
                <a:cxn ang="0">
                  <a:pos x="126" y="211"/>
                </a:cxn>
                <a:cxn ang="0">
                  <a:pos x="167" y="211"/>
                </a:cxn>
                <a:cxn ang="0">
                  <a:pos x="122" y="157"/>
                </a:cxn>
                <a:cxn ang="0">
                  <a:pos x="136" y="134"/>
                </a:cxn>
                <a:cxn ang="0">
                  <a:pos x="136" y="111"/>
                </a:cxn>
                <a:cxn ang="0">
                  <a:pos x="149" y="96"/>
                </a:cxn>
                <a:cxn ang="0">
                  <a:pos x="136" y="61"/>
                </a:cxn>
                <a:cxn ang="0">
                  <a:pos x="149" y="38"/>
                </a:cxn>
                <a:cxn ang="0">
                  <a:pos x="140" y="23"/>
                </a:cxn>
                <a:cxn ang="0">
                  <a:pos x="136" y="8"/>
                </a:cxn>
                <a:cxn ang="0">
                  <a:pos x="114" y="19"/>
                </a:cxn>
                <a:cxn ang="0">
                  <a:pos x="114" y="19"/>
                </a:cxn>
              </a:cxnLst>
              <a:rect l="0" t="0" r="r" b="b"/>
              <a:pathLst>
                <a:path w="168" h="212">
                  <a:moveTo>
                    <a:pt x="114" y="19"/>
                  </a:moveTo>
                  <a:lnTo>
                    <a:pt x="67" y="0"/>
                  </a:lnTo>
                  <a:lnTo>
                    <a:pt x="36" y="0"/>
                  </a:lnTo>
                  <a:lnTo>
                    <a:pt x="13" y="11"/>
                  </a:lnTo>
                  <a:lnTo>
                    <a:pt x="0" y="23"/>
                  </a:lnTo>
                  <a:lnTo>
                    <a:pt x="13" y="49"/>
                  </a:lnTo>
                  <a:lnTo>
                    <a:pt x="40" y="68"/>
                  </a:lnTo>
                  <a:lnTo>
                    <a:pt x="59" y="126"/>
                  </a:lnTo>
                  <a:lnTo>
                    <a:pt x="63" y="138"/>
                  </a:lnTo>
                  <a:lnTo>
                    <a:pt x="91" y="157"/>
                  </a:lnTo>
                  <a:lnTo>
                    <a:pt x="122" y="188"/>
                  </a:lnTo>
                  <a:lnTo>
                    <a:pt x="126" y="211"/>
                  </a:lnTo>
                  <a:lnTo>
                    <a:pt x="126" y="211"/>
                  </a:lnTo>
                  <a:lnTo>
                    <a:pt x="167" y="211"/>
                  </a:lnTo>
                  <a:lnTo>
                    <a:pt x="122" y="157"/>
                  </a:lnTo>
                  <a:lnTo>
                    <a:pt x="136" y="134"/>
                  </a:lnTo>
                  <a:lnTo>
                    <a:pt x="136" y="111"/>
                  </a:lnTo>
                  <a:lnTo>
                    <a:pt x="149" y="96"/>
                  </a:lnTo>
                  <a:lnTo>
                    <a:pt x="136" y="61"/>
                  </a:lnTo>
                  <a:lnTo>
                    <a:pt x="149" y="38"/>
                  </a:lnTo>
                  <a:lnTo>
                    <a:pt x="140" y="23"/>
                  </a:lnTo>
                  <a:lnTo>
                    <a:pt x="136" y="8"/>
                  </a:lnTo>
                  <a:lnTo>
                    <a:pt x="114" y="19"/>
                  </a:lnTo>
                  <a:lnTo>
                    <a:pt x="114"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8" name="Freeform 366" descr="50%"/>
            <p:cNvSpPr>
              <a:spLocks/>
            </p:cNvSpPr>
            <p:nvPr/>
          </p:nvSpPr>
          <p:spPr bwMode="auto">
            <a:xfrm>
              <a:off x="3355" y="2317"/>
              <a:ext cx="35" cy="7"/>
            </a:xfrm>
            <a:custGeom>
              <a:avLst/>
              <a:gdLst/>
              <a:ahLst/>
              <a:cxnLst>
                <a:cxn ang="0">
                  <a:pos x="0" y="4"/>
                </a:cxn>
                <a:cxn ang="0">
                  <a:pos x="32" y="7"/>
                </a:cxn>
                <a:cxn ang="0">
                  <a:pos x="17" y="0"/>
                </a:cxn>
                <a:cxn ang="0">
                  <a:pos x="17" y="0"/>
                </a:cxn>
                <a:cxn ang="0">
                  <a:pos x="9" y="0"/>
                </a:cxn>
                <a:cxn ang="0">
                  <a:pos x="0" y="4"/>
                </a:cxn>
                <a:cxn ang="0">
                  <a:pos x="0" y="4"/>
                </a:cxn>
              </a:cxnLst>
              <a:rect l="0" t="0" r="r" b="b"/>
              <a:pathLst>
                <a:path w="33" h="8">
                  <a:moveTo>
                    <a:pt x="0" y="4"/>
                  </a:moveTo>
                  <a:lnTo>
                    <a:pt x="32" y="7"/>
                  </a:lnTo>
                  <a:lnTo>
                    <a:pt x="17" y="0"/>
                  </a:lnTo>
                  <a:lnTo>
                    <a:pt x="17" y="0"/>
                  </a:lnTo>
                  <a:lnTo>
                    <a:pt x="9" y="0"/>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39" name="Freeform 367" descr="50%"/>
            <p:cNvSpPr>
              <a:spLocks/>
            </p:cNvSpPr>
            <p:nvPr/>
          </p:nvSpPr>
          <p:spPr bwMode="auto">
            <a:xfrm>
              <a:off x="3297" y="2321"/>
              <a:ext cx="30" cy="7"/>
            </a:xfrm>
            <a:custGeom>
              <a:avLst/>
              <a:gdLst/>
              <a:ahLst/>
              <a:cxnLst>
                <a:cxn ang="0">
                  <a:pos x="0" y="7"/>
                </a:cxn>
                <a:cxn ang="0">
                  <a:pos x="27" y="0"/>
                </a:cxn>
                <a:cxn ang="0">
                  <a:pos x="23" y="0"/>
                </a:cxn>
                <a:cxn ang="0">
                  <a:pos x="14" y="3"/>
                </a:cxn>
                <a:cxn ang="0">
                  <a:pos x="14" y="7"/>
                </a:cxn>
                <a:cxn ang="0">
                  <a:pos x="0" y="7"/>
                </a:cxn>
                <a:cxn ang="0">
                  <a:pos x="0" y="7"/>
                </a:cxn>
              </a:cxnLst>
              <a:rect l="0" t="0" r="r" b="b"/>
              <a:pathLst>
                <a:path w="28" h="8">
                  <a:moveTo>
                    <a:pt x="0" y="7"/>
                  </a:moveTo>
                  <a:lnTo>
                    <a:pt x="27" y="0"/>
                  </a:lnTo>
                  <a:lnTo>
                    <a:pt x="23" y="0"/>
                  </a:lnTo>
                  <a:lnTo>
                    <a:pt x="14" y="3"/>
                  </a:lnTo>
                  <a:lnTo>
                    <a:pt x="14"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0" name="Freeform 368" descr="50%"/>
            <p:cNvSpPr>
              <a:spLocks/>
            </p:cNvSpPr>
            <p:nvPr/>
          </p:nvSpPr>
          <p:spPr bwMode="auto">
            <a:xfrm>
              <a:off x="4686" y="2476"/>
              <a:ext cx="145" cy="73"/>
            </a:xfrm>
            <a:custGeom>
              <a:avLst/>
              <a:gdLst/>
              <a:ahLst/>
              <a:cxnLst>
                <a:cxn ang="0">
                  <a:pos x="77" y="8"/>
                </a:cxn>
                <a:cxn ang="0">
                  <a:pos x="67" y="0"/>
                </a:cxn>
                <a:cxn ang="0">
                  <a:pos x="18" y="4"/>
                </a:cxn>
                <a:cxn ang="0">
                  <a:pos x="0" y="39"/>
                </a:cxn>
                <a:cxn ang="0">
                  <a:pos x="13" y="54"/>
                </a:cxn>
                <a:cxn ang="0">
                  <a:pos x="18" y="66"/>
                </a:cxn>
                <a:cxn ang="0">
                  <a:pos x="58" y="82"/>
                </a:cxn>
                <a:cxn ang="0">
                  <a:pos x="99" y="66"/>
                </a:cxn>
                <a:cxn ang="0">
                  <a:pos x="136" y="26"/>
                </a:cxn>
                <a:cxn ang="0">
                  <a:pos x="94" y="0"/>
                </a:cxn>
                <a:cxn ang="0">
                  <a:pos x="63" y="4"/>
                </a:cxn>
                <a:cxn ang="0">
                  <a:pos x="77" y="8"/>
                </a:cxn>
                <a:cxn ang="0">
                  <a:pos x="77" y="8"/>
                </a:cxn>
              </a:cxnLst>
              <a:rect l="0" t="0" r="r" b="b"/>
              <a:pathLst>
                <a:path w="137" h="83">
                  <a:moveTo>
                    <a:pt x="77" y="8"/>
                  </a:moveTo>
                  <a:lnTo>
                    <a:pt x="67" y="0"/>
                  </a:lnTo>
                  <a:lnTo>
                    <a:pt x="18" y="4"/>
                  </a:lnTo>
                  <a:lnTo>
                    <a:pt x="0" y="39"/>
                  </a:lnTo>
                  <a:lnTo>
                    <a:pt x="13" y="54"/>
                  </a:lnTo>
                  <a:lnTo>
                    <a:pt x="18" y="66"/>
                  </a:lnTo>
                  <a:lnTo>
                    <a:pt x="58" y="82"/>
                  </a:lnTo>
                  <a:lnTo>
                    <a:pt x="99" y="66"/>
                  </a:lnTo>
                  <a:lnTo>
                    <a:pt x="136" y="26"/>
                  </a:lnTo>
                  <a:lnTo>
                    <a:pt x="94" y="0"/>
                  </a:lnTo>
                  <a:lnTo>
                    <a:pt x="63" y="4"/>
                  </a:lnTo>
                  <a:lnTo>
                    <a:pt x="77" y="8"/>
                  </a:lnTo>
                  <a:lnTo>
                    <a:pt x="7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1" name="Freeform 369" descr="50%"/>
            <p:cNvSpPr>
              <a:spLocks/>
            </p:cNvSpPr>
            <p:nvPr/>
          </p:nvSpPr>
          <p:spPr bwMode="auto">
            <a:xfrm>
              <a:off x="4748" y="2439"/>
              <a:ext cx="64" cy="35"/>
            </a:xfrm>
            <a:custGeom>
              <a:avLst/>
              <a:gdLst/>
              <a:ahLst/>
              <a:cxnLst>
                <a:cxn ang="0">
                  <a:pos x="28" y="0"/>
                </a:cxn>
                <a:cxn ang="0">
                  <a:pos x="0" y="7"/>
                </a:cxn>
                <a:cxn ang="0">
                  <a:pos x="9" y="30"/>
                </a:cxn>
                <a:cxn ang="0">
                  <a:pos x="60" y="38"/>
                </a:cxn>
                <a:cxn ang="0">
                  <a:pos x="55" y="30"/>
                </a:cxn>
                <a:cxn ang="0">
                  <a:pos x="41" y="15"/>
                </a:cxn>
                <a:cxn ang="0">
                  <a:pos x="19" y="4"/>
                </a:cxn>
                <a:cxn ang="0">
                  <a:pos x="28" y="0"/>
                </a:cxn>
                <a:cxn ang="0">
                  <a:pos x="28" y="0"/>
                </a:cxn>
              </a:cxnLst>
              <a:rect l="0" t="0" r="r" b="b"/>
              <a:pathLst>
                <a:path w="61" h="39">
                  <a:moveTo>
                    <a:pt x="28" y="0"/>
                  </a:moveTo>
                  <a:lnTo>
                    <a:pt x="0" y="7"/>
                  </a:lnTo>
                  <a:lnTo>
                    <a:pt x="9" y="30"/>
                  </a:lnTo>
                  <a:lnTo>
                    <a:pt x="60" y="38"/>
                  </a:lnTo>
                  <a:lnTo>
                    <a:pt x="55" y="30"/>
                  </a:lnTo>
                  <a:lnTo>
                    <a:pt x="41" y="15"/>
                  </a:lnTo>
                  <a:lnTo>
                    <a:pt x="19" y="4"/>
                  </a:lnTo>
                  <a:lnTo>
                    <a:pt x="28" y="0"/>
                  </a:lnTo>
                  <a:lnTo>
                    <a:pt x="2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2" name="Freeform 370" descr="50%"/>
            <p:cNvSpPr>
              <a:spLocks/>
            </p:cNvSpPr>
            <p:nvPr/>
          </p:nvSpPr>
          <p:spPr bwMode="auto">
            <a:xfrm>
              <a:off x="4365" y="2328"/>
              <a:ext cx="156" cy="52"/>
            </a:xfrm>
            <a:custGeom>
              <a:avLst/>
              <a:gdLst/>
              <a:ahLst/>
              <a:cxnLst>
                <a:cxn ang="0">
                  <a:pos x="0" y="12"/>
                </a:cxn>
                <a:cxn ang="0">
                  <a:pos x="28" y="47"/>
                </a:cxn>
                <a:cxn ang="0">
                  <a:pos x="105" y="58"/>
                </a:cxn>
                <a:cxn ang="0">
                  <a:pos x="132" y="53"/>
                </a:cxn>
                <a:cxn ang="0">
                  <a:pos x="146" y="30"/>
                </a:cxn>
                <a:cxn ang="0">
                  <a:pos x="132" y="12"/>
                </a:cxn>
                <a:cxn ang="0">
                  <a:pos x="125" y="0"/>
                </a:cxn>
                <a:cxn ang="0">
                  <a:pos x="43" y="0"/>
                </a:cxn>
                <a:cxn ang="0">
                  <a:pos x="14" y="23"/>
                </a:cxn>
                <a:cxn ang="0">
                  <a:pos x="14" y="23"/>
                </a:cxn>
                <a:cxn ang="0">
                  <a:pos x="0" y="12"/>
                </a:cxn>
                <a:cxn ang="0">
                  <a:pos x="0" y="12"/>
                </a:cxn>
              </a:cxnLst>
              <a:rect l="0" t="0" r="r" b="b"/>
              <a:pathLst>
                <a:path w="147" h="59">
                  <a:moveTo>
                    <a:pt x="0" y="12"/>
                  </a:moveTo>
                  <a:lnTo>
                    <a:pt x="28" y="47"/>
                  </a:lnTo>
                  <a:lnTo>
                    <a:pt x="105" y="58"/>
                  </a:lnTo>
                  <a:lnTo>
                    <a:pt x="132" y="53"/>
                  </a:lnTo>
                  <a:lnTo>
                    <a:pt x="146" y="30"/>
                  </a:lnTo>
                  <a:lnTo>
                    <a:pt x="132" y="12"/>
                  </a:lnTo>
                  <a:lnTo>
                    <a:pt x="125" y="0"/>
                  </a:lnTo>
                  <a:lnTo>
                    <a:pt x="43" y="0"/>
                  </a:lnTo>
                  <a:lnTo>
                    <a:pt x="14" y="23"/>
                  </a:lnTo>
                  <a:lnTo>
                    <a:pt x="14" y="23"/>
                  </a:lnTo>
                  <a:lnTo>
                    <a:pt x="0" y="12"/>
                  </a:lnTo>
                  <a:lnTo>
                    <a:pt x="0"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3" name="Freeform 371" descr="50%"/>
            <p:cNvSpPr>
              <a:spLocks/>
            </p:cNvSpPr>
            <p:nvPr/>
          </p:nvSpPr>
          <p:spPr bwMode="auto">
            <a:xfrm>
              <a:off x="3885" y="2426"/>
              <a:ext cx="237" cy="135"/>
            </a:xfrm>
            <a:custGeom>
              <a:avLst/>
              <a:gdLst/>
              <a:ahLst/>
              <a:cxnLst>
                <a:cxn ang="0">
                  <a:pos x="42" y="4"/>
                </a:cxn>
                <a:cxn ang="0">
                  <a:pos x="35" y="17"/>
                </a:cxn>
                <a:cxn ang="0">
                  <a:pos x="0" y="40"/>
                </a:cxn>
                <a:cxn ang="0">
                  <a:pos x="0" y="69"/>
                </a:cxn>
                <a:cxn ang="0">
                  <a:pos x="28" y="111"/>
                </a:cxn>
                <a:cxn ang="0">
                  <a:pos x="56" y="123"/>
                </a:cxn>
                <a:cxn ang="0">
                  <a:pos x="70" y="134"/>
                </a:cxn>
                <a:cxn ang="0">
                  <a:pos x="138" y="152"/>
                </a:cxn>
                <a:cxn ang="0">
                  <a:pos x="159" y="152"/>
                </a:cxn>
                <a:cxn ang="0">
                  <a:pos x="159" y="152"/>
                </a:cxn>
                <a:cxn ang="0">
                  <a:pos x="174" y="146"/>
                </a:cxn>
                <a:cxn ang="0">
                  <a:pos x="208" y="99"/>
                </a:cxn>
                <a:cxn ang="0">
                  <a:pos x="222" y="76"/>
                </a:cxn>
                <a:cxn ang="0">
                  <a:pos x="208" y="29"/>
                </a:cxn>
                <a:cxn ang="0">
                  <a:pos x="159" y="17"/>
                </a:cxn>
                <a:cxn ang="0">
                  <a:pos x="146" y="12"/>
                </a:cxn>
                <a:cxn ang="0">
                  <a:pos x="63" y="0"/>
                </a:cxn>
                <a:cxn ang="0">
                  <a:pos x="28" y="0"/>
                </a:cxn>
                <a:cxn ang="0">
                  <a:pos x="42" y="4"/>
                </a:cxn>
                <a:cxn ang="0">
                  <a:pos x="42" y="4"/>
                </a:cxn>
              </a:cxnLst>
              <a:rect l="0" t="0" r="r" b="b"/>
              <a:pathLst>
                <a:path w="223" h="153">
                  <a:moveTo>
                    <a:pt x="42" y="4"/>
                  </a:moveTo>
                  <a:lnTo>
                    <a:pt x="35" y="17"/>
                  </a:lnTo>
                  <a:lnTo>
                    <a:pt x="0" y="40"/>
                  </a:lnTo>
                  <a:lnTo>
                    <a:pt x="0" y="69"/>
                  </a:lnTo>
                  <a:lnTo>
                    <a:pt x="28" y="111"/>
                  </a:lnTo>
                  <a:lnTo>
                    <a:pt x="56" y="123"/>
                  </a:lnTo>
                  <a:lnTo>
                    <a:pt x="70" y="134"/>
                  </a:lnTo>
                  <a:lnTo>
                    <a:pt x="138" y="152"/>
                  </a:lnTo>
                  <a:lnTo>
                    <a:pt x="159" y="152"/>
                  </a:lnTo>
                  <a:lnTo>
                    <a:pt x="159" y="152"/>
                  </a:lnTo>
                  <a:lnTo>
                    <a:pt x="174" y="146"/>
                  </a:lnTo>
                  <a:lnTo>
                    <a:pt x="208" y="99"/>
                  </a:lnTo>
                  <a:lnTo>
                    <a:pt x="222" y="76"/>
                  </a:lnTo>
                  <a:lnTo>
                    <a:pt x="208" y="29"/>
                  </a:lnTo>
                  <a:lnTo>
                    <a:pt x="159" y="17"/>
                  </a:lnTo>
                  <a:lnTo>
                    <a:pt x="146" y="12"/>
                  </a:lnTo>
                  <a:lnTo>
                    <a:pt x="63" y="0"/>
                  </a:lnTo>
                  <a:lnTo>
                    <a:pt x="28" y="0"/>
                  </a:lnTo>
                  <a:lnTo>
                    <a:pt x="42" y="4"/>
                  </a:lnTo>
                  <a:lnTo>
                    <a:pt x="42"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4" name="Freeform 372"/>
            <p:cNvSpPr>
              <a:spLocks/>
            </p:cNvSpPr>
            <p:nvPr/>
          </p:nvSpPr>
          <p:spPr bwMode="auto">
            <a:xfrm>
              <a:off x="2746" y="3030"/>
              <a:ext cx="810" cy="348"/>
            </a:xfrm>
            <a:custGeom>
              <a:avLst/>
              <a:gdLst/>
              <a:ahLst/>
              <a:cxnLst>
                <a:cxn ang="0">
                  <a:pos x="0" y="393"/>
                </a:cxn>
                <a:cxn ang="0">
                  <a:pos x="406" y="391"/>
                </a:cxn>
                <a:cxn ang="0">
                  <a:pos x="763" y="0"/>
                </a:cxn>
              </a:cxnLst>
              <a:rect l="0" t="0" r="r" b="b"/>
              <a:pathLst>
                <a:path w="764" h="394">
                  <a:moveTo>
                    <a:pt x="0" y="393"/>
                  </a:moveTo>
                  <a:lnTo>
                    <a:pt x="406" y="391"/>
                  </a:lnTo>
                  <a:lnTo>
                    <a:pt x="763" y="0"/>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445" name="Freeform 373"/>
            <p:cNvSpPr>
              <a:spLocks/>
            </p:cNvSpPr>
            <p:nvPr/>
          </p:nvSpPr>
          <p:spPr bwMode="auto">
            <a:xfrm>
              <a:off x="3730" y="2647"/>
              <a:ext cx="981" cy="666"/>
            </a:xfrm>
            <a:custGeom>
              <a:avLst/>
              <a:gdLst/>
              <a:ahLst/>
              <a:cxnLst>
                <a:cxn ang="0">
                  <a:pos x="542" y="754"/>
                </a:cxn>
                <a:cxn ang="0">
                  <a:pos x="925" y="0"/>
                </a:cxn>
                <a:cxn ang="0">
                  <a:pos x="0" y="0"/>
                </a:cxn>
                <a:cxn ang="0">
                  <a:pos x="10" y="52"/>
                </a:cxn>
                <a:cxn ang="0">
                  <a:pos x="39" y="94"/>
                </a:cxn>
                <a:cxn ang="0">
                  <a:pos x="59" y="181"/>
                </a:cxn>
                <a:cxn ang="0">
                  <a:pos x="98" y="246"/>
                </a:cxn>
                <a:cxn ang="0">
                  <a:pos x="125" y="313"/>
                </a:cxn>
                <a:cxn ang="0">
                  <a:pos x="160" y="417"/>
                </a:cxn>
                <a:cxn ang="0">
                  <a:pos x="171" y="458"/>
                </a:cxn>
                <a:cxn ang="0">
                  <a:pos x="171" y="503"/>
                </a:cxn>
                <a:cxn ang="0">
                  <a:pos x="146" y="542"/>
                </a:cxn>
                <a:cxn ang="0">
                  <a:pos x="125" y="597"/>
                </a:cxn>
                <a:cxn ang="0">
                  <a:pos x="115" y="642"/>
                </a:cxn>
                <a:cxn ang="0">
                  <a:pos x="98" y="694"/>
                </a:cxn>
                <a:cxn ang="0">
                  <a:pos x="98" y="729"/>
                </a:cxn>
                <a:cxn ang="0">
                  <a:pos x="94" y="750"/>
                </a:cxn>
                <a:cxn ang="0">
                  <a:pos x="542" y="754"/>
                </a:cxn>
                <a:cxn ang="0">
                  <a:pos x="542" y="754"/>
                </a:cxn>
              </a:cxnLst>
              <a:rect l="0" t="0" r="r" b="b"/>
              <a:pathLst>
                <a:path w="926" h="755">
                  <a:moveTo>
                    <a:pt x="542" y="754"/>
                  </a:moveTo>
                  <a:lnTo>
                    <a:pt x="925" y="0"/>
                  </a:lnTo>
                  <a:lnTo>
                    <a:pt x="0" y="0"/>
                  </a:lnTo>
                  <a:lnTo>
                    <a:pt x="10" y="52"/>
                  </a:lnTo>
                  <a:lnTo>
                    <a:pt x="39" y="94"/>
                  </a:lnTo>
                  <a:lnTo>
                    <a:pt x="59" y="181"/>
                  </a:lnTo>
                  <a:lnTo>
                    <a:pt x="98" y="246"/>
                  </a:lnTo>
                  <a:lnTo>
                    <a:pt x="125" y="313"/>
                  </a:lnTo>
                  <a:lnTo>
                    <a:pt x="160" y="417"/>
                  </a:lnTo>
                  <a:lnTo>
                    <a:pt x="171" y="458"/>
                  </a:lnTo>
                  <a:lnTo>
                    <a:pt x="171" y="503"/>
                  </a:lnTo>
                  <a:lnTo>
                    <a:pt x="146" y="542"/>
                  </a:lnTo>
                  <a:lnTo>
                    <a:pt x="125" y="597"/>
                  </a:lnTo>
                  <a:lnTo>
                    <a:pt x="115" y="642"/>
                  </a:lnTo>
                  <a:lnTo>
                    <a:pt x="98" y="694"/>
                  </a:lnTo>
                  <a:lnTo>
                    <a:pt x="98" y="729"/>
                  </a:lnTo>
                  <a:lnTo>
                    <a:pt x="94" y="750"/>
                  </a:lnTo>
                  <a:lnTo>
                    <a:pt x="542" y="754"/>
                  </a:lnTo>
                  <a:lnTo>
                    <a:pt x="542" y="754"/>
                  </a:lnTo>
                </a:path>
              </a:pathLst>
            </a:custGeom>
            <a:solidFill>
              <a:srgbClr val="C1FFFF"/>
            </a:solidFill>
            <a:ln w="18930" cap="flat" cmpd="sng">
              <a:solidFill>
                <a:srgbClr val="C1FFFF"/>
              </a:solidFill>
              <a:prstDash val="solid"/>
              <a:round/>
              <a:headEnd type="none" w="med" len="med"/>
              <a:tailEnd type="none" w="med" len="med"/>
            </a:ln>
            <a:effectLst/>
          </p:spPr>
          <p:txBody>
            <a:bodyPr lIns="0" tIns="0" rIns="0" bIns="0" anchor="b"/>
            <a:lstStyle/>
            <a:p>
              <a:endParaRPr lang="es-CL"/>
            </a:p>
          </p:txBody>
        </p:sp>
        <p:sp>
          <p:nvSpPr>
            <p:cNvPr id="1155446" name="Freeform 374"/>
            <p:cNvSpPr>
              <a:spLocks/>
            </p:cNvSpPr>
            <p:nvPr/>
          </p:nvSpPr>
          <p:spPr bwMode="auto">
            <a:xfrm>
              <a:off x="3730" y="2646"/>
              <a:ext cx="981" cy="665"/>
            </a:xfrm>
            <a:custGeom>
              <a:avLst/>
              <a:gdLst/>
              <a:ahLst/>
              <a:cxnLst>
                <a:cxn ang="0">
                  <a:pos x="542" y="753"/>
                </a:cxn>
                <a:cxn ang="0">
                  <a:pos x="925" y="0"/>
                </a:cxn>
                <a:cxn ang="0">
                  <a:pos x="0" y="0"/>
                </a:cxn>
                <a:cxn ang="0">
                  <a:pos x="10" y="51"/>
                </a:cxn>
                <a:cxn ang="0">
                  <a:pos x="39" y="93"/>
                </a:cxn>
                <a:cxn ang="0">
                  <a:pos x="59" y="180"/>
                </a:cxn>
                <a:cxn ang="0">
                  <a:pos x="98" y="246"/>
                </a:cxn>
                <a:cxn ang="0">
                  <a:pos x="125" y="312"/>
                </a:cxn>
                <a:cxn ang="0">
                  <a:pos x="160" y="416"/>
                </a:cxn>
                <a:cxn ang="0">
                  <a:pos x="171" y="458"/>
                </a:cxn>
                <a:cxn ang="0">
                  <a:pos x="171" y="503"/>
                </a:cxn>
                <a:cxn ang="0">
                  <a:pos x="146" y="542"/>
                </a:cxn>
                <a:cxn ang="0">
                  <a:pos x="125" y="597"/>
                </a:cxn>
                <a:cxn ang="0">
                  <a:pos x="115" y="641"/>
                </a:cxn>
                <a:cxn ang="0">
                  <a:pos x="98" y="694"/>
                </a:cxn>
                <a:cxn ang="0">
                  <a:pos x="98" y="729"/>
                </a:cxn>
                <a:cxn ang="0">
                  <a:pos x="94" y="749"/>
                </a:cxn>
                <a:cxn ang="0">
                  <a:pos x="542" y="753"/>
                </a:cxn>
                <a:cxn ang="0">
                  <a:pos x="542" y="753"/>
                </a:cxn>
              </a:cxnLst>
              <a:rect l="0" t="0" r="r" b="b"/>
              <a:pathLst>
                <a:path w="926" h="754">
                  <a:moveTo>
                    <a:pt x="542" y="753"/>
                  </a:moveTo>
                  <a:lnTo>
                    <a:pt x="925" y="0"/>
                  </a:lnTo>
                  <a:lnTo>
                    <a:pt x="0" y="0"/>
                  </a:lnTo>
                  <a:lnTo>
                    <a:pt x="10" y="51"/>
                  </a:lnTo>
                  <a:lnTo>
                    <a:pt x="39" y="93"/>
                  </a:lnTo>
                  <a:lnTo>
                    <a:pt x="59" y="180"/>
                  </a:lnTo>
                  <a:lnTo>
                    <a:pt x="98" y="246"/>
                  </a:lnTo>
                  <a:lnTo>
                    <a:pt x="125" y="312"/>
                  </a:lnTo>
                  <a:lnTo>
                    <a:pt x="160" y="416"/>
                  </a:lnTo>
                  <a:lnTo>
                    <a:pt x="171" y="458"/>
                  </a:lnTo>
                  <a:lnTo>
                    <a:pt x="171" y="503"/>
                  </a:lnTo>
                  <a:lnTo>
                    <a:pt x="146" y="542"/>
                  </a:lnTo>
                  <a:lnTo>
                    <a:pt x="125" y="597"/>
                  </a:lnTo>
                  <a:lnTo>
                    <a:pt x="115" y="641"/>
                  </a:lnTo>
                  <a:lnTo>
                    <a:pt x="98" y="694"/>
                  </a:lnTo>
                  <a:lnTo>
                    <a:pt x="98" y="729"/>
                  </a:lnTo>
                  <a:lnTo>
                    <a:pt x="94" y="749"/>
                  </a:lnTo>
                  <a:lnTo>
                    <a:pt x="542" y="753"/>
                  </a:lnTo>
                  <a:lnTo>
                    <a:pt x="542" y="753"/>
                  </a:lnTo>
                </a:path>
              </a:pathLst>
            </a:custGeom>
            <a:noFill/>
            <a:ln w="18930" cap="flat" cmpd="sng">
              <a:solidFill>
                <a:srgbClr val="0080FF"/>
              </a:solidFill>
              <a:prstDash val="solid"/>
              <a:round/>
              <a:headEnd type="none" w="med" len="med"/>
              <a:tailEnd type="none" w="med" len="med"/>
            </a:ln>
            <a:effectLst/>
          </p:spPr>
          <p:txBody>
            <a:bodyPr lIns="0" tIns="0" rIns="0" bIns="0" anchor="b"/>
            <a:lstStyle/>
            <a:p>
              <a:endParaRPr lang="es-CL"/>
            </a:p>
          </p:txBody>
        </p:sp>
        <p:sp>
          <p:nvSpPr>
            <p:cNvPr id="1155447" name="Text Box 375"/>
            <p:cNvSpPr txBox="1">
              <a:spLocks noChangeArrowheads="1"/>
            </p:cNvSpPr>
            <p:nvPr/>
          </p:nvSpPr>
          <p:spPr bwMode="auto">
            <a:xfrm>
              <a:off x="2774" y="3212"/>
              <a:ext cx="534" cy="149"/>
            </a:xfrm>
            <a:prstGeom prst="rect">
              <a:avLst/>
            </a:prstGeom>
            <a:noFill/>
            <a:ln w="9525">
              <a:noFill/>
              <a:miter lim="800000"/>
              <a:headEnd/>
              <a:tailEnd/>
            </a:ln>
            <a:effectLst/>
          </p:spPr>
          <p:txBody>
            <a:bodyPr lIns="0" tIns="0" rIns="0" bIns="0" anchor="b"/>
            <a:lstStyle/>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FRENTE</a:t>
              </a:r>
            </a:p>
            <a:p>
              <a:pPr defTabSz="452438" eaLnBrk="0" hangingPunct="0">
                <a:spcBef>
                  <a:spcPct val="0"/>
                </a:spcBef>
                <a:buClr>
                  <a:srgbClr val="008000"/>
                </a:buClr>
                <a:buSzPct val="90000"/>
                <a:buFont typeface="Monotype Sorts" charset="2"/>
                <a:buNone/>
              </a:pPr>
              <a:r>
                <a:rPr lang="es-ES_tradnl" sz="900">
                  <a:solidFill>
                    <a:srgbClr val="FF0000"/>
                  </a:solidFill>
                  <a:latin typeface="Times New Roman" pitchFamily="18" charset="0"/>
                </a:rPr>
                <a:t> ACTIVO</a:t>
              </a:r>
              <a:endParaRPr lang="es-ES_tradnl" sz="2400" b="0">
                <a:latin typeface="Times New Roman" pitchFamily="18" charset="0"/>
              </a:endParaRPr>
            </a:p>
          </p:txBody>
        </p:sp>
        <p:sp>
          <p:nvSpPr>
            <p:cNvPr id="1155448" name="Freeform 376" descr="50%"/>
            <p:cNvSpPr>
              <a:spLocks/>
            </p:cNvSpPr>
            <p:nvPr/>
          </p:nvSpPr>
          <p:spPr bwMode="auto">
            <a:xfrm>
              <a:off x="4253" y="3007"/>
              <a:ext cx="49" cy="26"/>
            </a:xfrm>
            <a:custGeom>
              <a:avLst/>
              <a:gdLst/>
              <a:ahLst/>
              <a:cxnLst>
                <a:cxn ang="0">
                  <a:pos x="0" y="6"/>
                </a:cxn>
                <a:cxn ang="0">
                  <a:pos x="8" y="23"/>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3"/>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49" name="Freeform 377" descr="50%"/>
            <p:cNvSpPr>
              <a:spLocks/>
            </p:cNvSpPr>
            <p:nvPr/>
          </p:nvSpPr>
          <p:spPr bwMode="auto">
            <a:xfrm>
              <a:off x="4293" y="2947"/>
              <a:ext cx="36" cy="43"/>
            </a:xfrm>
            <a:custGeom>
              <a:avLst/>
              <a:gdLst/>
              <a:ahLst/>
              <a:cxnLst>
                <a:cxn ang="0">
                  <a:pos x="24" y="8"/>
                </a:cxn>
                <a:cxn ang="0">
                  <a:pos x="6" y="0"/>
                </a:cxn>
                <a:cxn ang="0">
                  <a:pos x="0" y="8"/>
                </a:cxn>
                <a:cxn ang="0">
                  <a:pos x="2"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0" name="Freeform 378" descr="50%"/>
            <p:cNvSpPr>
              <a:spLocks/>
            </p:cNvSpPr>
            <p:nvPr/>
          </p:nvSpPr>
          <p:spPr bwMode="auto">
            <a:xfrm>
              <a:off x="4254" y="2964"/>
              <a:ext cx="18" cy="30"/>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1" name="Freeform 379" descr="50%"/>
            <p:cNvSpPr>
              <a:spLocks/>
            </p:cNvSpPr>
            <p:nvPr/>
          </p:nvSpPr>
          <p:spPr bwMode="auto">
            <a:xfrm>
              <a:off x="4314" y="3012"/>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2" name="Freeform 380" descr="50%"/>
            <p:cNvSpPr>
              <a:spLocks/>
            </p:cNvSpPr>
            <p:nvPr/>
          </p:nvSpPr>
          <p:spPr bwMode="auto">
            <a:xfrm>
              <a:off x="4162" y="2898"/>
              <a:ext cx="49" cy="25"/>
            </a:xfrm>
            <a:custGeom>
              <a:avLst/>
              <a:gdLst/>
              <a:ahLst/>
              <a:cxnLst>
                <a:cxn ang="0">
                  <a:pos x="0" y="6"/>
                </a:cxn>
                <a:cxn ang="0">
                  <a:pos x="8" y="22"/>
                </a:cxn>
                <a:cxn ang="0">
                  <a:pos x="32" y="28"/>
                </a:cxn>
                <a:cxn ang="0">
                  <a:pos x="40" y="25"/>
                </a:cxn>
                <a:cxn ang="0">
                  <a:pos x="45" y="15"/>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5"/>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3" name="Freeform 381" descr="50%"/>
            <p:cNvSpPr>
              <a:spLocks/>
            </p:cNvSpPr>
            <p:nvPr/>
          </p:nvSpPr>
          <p:spPr bwMode="auto">
            <a:xfrm>
              <a:off x="4202" y="2837"/>
              <a:ext cx="36" cy="42"/>
            </a:xfrm>
            <a:custGeom>
              <a:avLst/>
              <a:gdLst/>
              <a:ahLst/>
              <a:cxnLst>
                <a:cxn ang="0">
                  <a:pos x="24" y="8"/>
                </a:cxn>
                <a:cxn ang="0">
                  <a:pos x="6" y="0"/>
                </a:cxn>
                <a:cxn ang="0">
                  <a:pos x="0" y="8"/>
                </a:cxn>
                <a:cxn ang="0">
                  <a:pos x="2" y="25"/>
                </a:cxn>
                <a:cxn ang="0">
                  <a:pos x="10" y="42"/>
                </a:cxn>
                <a:cxn ang="0">
                  <a:pos x="33" y="47"/>
                </a:cxn>
                <a:cxn ang="0">
                  <a:pos x="33" y="25"/>
                </a:cxn>
                <a:cxn ang="0">
                  <a:pos x="31" y="17"/>
                </a:cxn>
                <a:cxn ang="0">
                  <a:pos x="30" y="12"/>
                </a:cxn>
                <a:cxn ang="0">
                  <a:pos x="33" y="17"/>
                </a:cxn>
                <a:cxn ang="0">
                  <a:pos x="24" y="8"/>
                </a:cxn>
                <a:cxn ang="0">
                  <a:pos x="24" y="8"/>
                </a:cxn>
              </a:cxnLst>
              <a:rect l="0" t="0" r="r" b="b"/>
              <a:pathLst>
                <a:path w="34" h="48">
                  <a:moveTo>
                    <a:pt x="24" y="8"/>
                  </a:moveTo>
                  <a:lnTo>
                    <a:pt x="6" y="0"/>
                  </a:lnTo>
                  <a:lnTo>
                    <a:pt x="0" y="8"/>
                  </a:lnTo>
                  <a:lnTo>
                    <a:pt x="2" y="25"/>
                  </a:lnTo>
                  <a:lnTo>
                    <a:pt x="10" y="42"/>
                  </a:lnTo>
                  <a:lnTo>
                    <a:pt x="33" y="47"/>
                  </a:lnTo>
                  <a:lnTo>
                    <a:pt x="33" y="25"/>
                  </a:lnTo>
                  <a:lnTo>
                    <a:pt x="31" y="17"/>
                  </a:lnTo>
                  <a:lnTo>
                    <a:pt x="30" y="12"/>
                  </a:lnTo>
                  <a:lnTo>
                    <a:pt x="33" y="17"/>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4" name="Freeform 382" descr="50%"/>
            <p:cNvSpPr>
              <a:spLocks/>
            </p:cNvSpPr>
            <p:nvPr/>
          </p:nvSpPr>
          <p:spPr bwMode="auto">
            <a:xfrm>
              <a:off x="4163" y="2855"/>
              <a:ext cx="18" cy="30"/>
            </a:xfrm>
            <a:custGeom>
              <a:avLst/>
              <a:gdLst/>
              <a:ahLst/>
              <a:cxnLst>
                <a:cxn ang="0">
                  <a:pos x="11" y="6"/>
                </a:cxn>
                <a:cxn ang="0">
                  <a:pos x="3" y="0"/>
                </a:cxn>
                <a:cxn ang="0">
                  <a:pos x="0" y="6"/>
                </a:cxn>
                <a:cxn ang="0">
                  <a:pos x="0" y="17"/>
                </a:cxn>
                <a:cxn ang="0">
                  <a:pos x="5"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5" name="Freeform 383" descr="50%"/>
            <p:cNvSpPr>
              <a:spLocks/>
            </p:cNvSpPr>
            <p:nvPr/>
          </p:nvSpPr>
          <p:spPr bwMode="auto">
            <a:xfrm>
              <a:off x="4223" y="2902"/>
              <a:ext cx="18" cy="13"/>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6" name="Freeform 384" descr="50%"/>
            <p:cNvSpPr>
              <a:spLocks/>
            </p:cNvSpPr>
            <p:nvPr/>
          </p:nvSpPr>
          <p:spPr bwMode="auto">
            <a:xfrm>
              <a:off x="4195" y="2794"/>
              <a:ext cx="47" cy="25"/>
            </a:xfrm>
            <a:custGeom>
              <a:avLst/>
              <a:gdLst/>
              <a:ahLst/>
              <a:cxnLst>
                <a:cxn ang="0">
                  <a:pos x="0" y="6"/>
                </a:cxn>
                <a:cxn ang="0">
                  <a:pos x="7" y="23"/>
                </a:cxn>
                <a:cxn ang="0">
                  <a:pos x="31" y="28"/>
                </a:cxn>
                <a:cxn ang="0">
                  <a:pos x="39" y="26"/>
                </a:cxn>
                <a:cxn ang="0">
                  <a:pos x="44" y="15"/>
                </a:cxn>
                <a:cxn ang="0">
                  <a:pos x="39" y="6"/>
                </a:cxn>
                <a:cxn ang="0">
                  <a:pos x="38" y="0"/>
                </a:cxn>
                <a:cxn ang="0">
                  <a:pos x="12" y="0"/>
                </a:cxn>
                <a:cxn ang="0">
                  <a:pos x="3" y="12"/>
                </a:cxn>
                <a:cxn ang="0">
                  <a:pos x="3" y="12"/>
                </a:cxn>
                <a:cxn ang="0">
                  <a:pos x="0" y="6"/>
                </a:cxn>
                <a:cxn ang="0">
                  <a:pos x="0" y="6"/>
                </a:cxn>
              </a:cxnLst>
              <a:rect l="0" t="0" r="r" b="b"/>
              <a:pathLst>
                <a:path w="45" h="29">
                  <a:moveTo>
                    <a:pt x="0" y="6"/>
                  </a:moveTo>
                  <a:lnTo>
                    <a:pt x="7" y="23"/>
                  </a:lnTo>
                  <a:lnTo>
                    <a:pt x="31" y="28"/>
                  </a:lnTo>
                  <a:lnTo>
                    <a:pt x="39" y="26"/>
                  </a:lnTo>
                  <a:lnTo>
                    <a:pt x="44" y="15"/>
                  </a:lnTo>
                  <a:lnTo>
                    <a:pt x="39" y="6"/>
                  </a:lnTo>
                  <a:lnTo>
                    <a:pt x="38"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7" name="Freeform 385" descr="50%"/>
            <p:cNvSpPr>
              <a:spLocks/>
            </p:cNvSpPr>
            <p:nvPr/>
          </p:nvSpPr>
          <p:spPr bwMode="auto">
            <a:xfrm>
              <a:off x="4235" y="2734"/>
              <a:ext cx="35" cy="42"/>
            </a:xfrm>
            <a:custGeom>
              <a:avLst/>
              <a:gdLst/>
              <a:ahLst/>
              <a:cxnLst>
                <a:cxn ang="0">
                  <a:pos x="23" y="8"/>
                </a:cxn>
                <a:cxn ang="0">
                  <a:pos x="5" y="0"/>
                </a:cxn>
                <a:cxn ang="0">
                  <a:pos x="0" y="8"/>
                </a:cxn>
                <a:cxn ang="0">
                  <a:pos x="1" y="24"/>
                </a:cxn>
                <a:cxn ang="0">
                  <a:pos x="10" y="41"/>
                </a:cxn>
                <a:cxn ang="0">
                  <a:pos x="32" y="47"/>
                </a:cxn>
                <a:cxn ang="0">
                  <a:pos x="32" y="24"/>
                </a:cxn>
                <a:cxn ang="0">
                  <a:pos x="30" y="16"/>
                </a:cxn>
                <a:cxn ang="0">
                  <a:pos x="29" y="11"/>
                </a:cxn>
                <a:cxn ang="0">
                  <a:pos x="32" y="16"/>
                </a:cxn>
                <a:cxn ang="0">
                  <a:pos x="23" y="8"/>
                </a:cxn>
                <a:cxn ang="0">
                  <a:pos x="23" y="8"/>
                </a:cxn>
              </a:cxnLst>
              <a:rect l="0" t="0" r="r" b="b"/>
              <a:pathLst>
                <a:path w="33" h="48">
                  <a:moveTo>
                    <a:pt x="23" y="8"/>
                  </a:moveTo>
                  <a:lnTo>
                    <a:pt x="5" y="0"/>
                  </a:lnTo>
                  <a:lnTo>
                    <a:pt x="0" y="8"/>
                  </a:lnTo>
                  <a:lnTo>
                    <a:pt x="1" y="24"/>
                  </a:lnTo>
                  <a:lnTo>
                    <a:pt x="10" y="41"/>
                  </a:lnTo>
                  <a:lnTo>
                    <a:pt x="32" y="47"/>
                  </a:lnTo>
                  <a:lnTo>
                    <a:pt x="32" y="24"/>
                  </a:lnTo>
                  <a:lnTo>
                    <a:pt x="30" y="16"/>
                  </a:lnTo>
                  <a:lnTo>
                    <a:pt x="29" y="11"/>
                  </a:lnTo>
                  <a:lnTo>
                    <a:pt x="32"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8" name="Freeform 386" descr="50%"/>
            <p:cNvSpPr>
              <a:spLocks/>
            </p:cNvSpPr>
            <p:nvPr/>
          </p:nvSpPr>
          <p:spPr bwMode="auto">
            <a:xfrm>
              <a:off x="4195" y="2751"/>
              <a:ext cx="18" cy="29"/>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5"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5"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59" name="Freeform 387" descr="50%"/>
            <p:cNvSpPr>
              <a:spLocks/>
            </p:cNvSpPr>
            <p:nvPr/>
          </p:nvSpPr>
          <p:spPr bwMode="auto">
            <a:xfrm>
              <a:off x="4255" y="2798"/>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0" name="Freeform 388" descr="50%"/>
            <p:cNvSpPr>
              <a:spLocks/>
            </p:cNvSpPr>
            <p:nvPr/>
          </p:nvSpPr>
          <p:spPr bwMode="auto">
            <a:xfrm>
              <a:off x="4149" y="3051"/>
              <a:ext cx="48" cy="26"/>
            </a:xfrm>
            <a:custGeom>
              <a:avLst/>
              <a:gdLst/>
              <a:ahLst/>
              <a:cxnLst>
                <a:cxn ang="0">
                  <a:pos x="0" y="6"/>
                </a:cxn>
                <a:cxn ang="0">
                  <a:pos x="8" y="22"/>
                </a:cxn>
                <a:cxn ang="0">
                  <a:pos x="32"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2"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1" name="Freeform 389" descr="50%"/>
            <p:cNvSpPr>
              <a:spLocks/>
            </p:cNvSpPr>
            <p:nvPr/>
          </p:nvSpPr>
          <p:spPr bwMode="auto">
            <a:xfrm>
              <a:off x="4211" y="3056"/>
              <a:ext cx="18" cy="12"/>
            </a:xfrm>
            <a:custGeom>
              <a:avLst/>
              <a:gdLst/>
              <a:ahLst/>
              <a:cxnLst>
                <a:cxn ang="0">
                  <a:pos x="11" y="2"/>
                </a:cxn>
                <a:cxn ang="0">
                  <a:pos x="2"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2" name="Freeform 390" descr="50%"/>
            <p:cNvSpPr>
              <a:spLocks/>
            </p:cNvSpPr>
            <p:nvPr/>
          </p:nvSpPr>
          <p:spPr bwMode="auto">
            <a:xfrm>
              <a:off x="4287" y="2677"/>
              <a:ext cx="48" cy="27"/>
            </a:xfrm>
            <a:custGeom>
              <a:avLst/>
              <a:gdLst/>
              <a:ahLst/>
              <a:cxnLst>
                <a:cxn ang="0">
                  <a:pos x="0" y="7"/>
                </a:cxn>
                <a:cxn ang="0">
                  <a:pos x="8" y="23"/>
                </a:cxn>
                <a:cxn ang="0">
                  <a:pos x="31" y="29"/>
                </a:cxn>
                <a:cxn ang="0">
                  <a:pos x="40" y="26"/>
                </a:cxn>
                <a:cxn ang="0">
                  <a:pos x="44" y="15"/>
                </a:cxn>
                <a:cxn ang="0">
                  <a:pos x="40" y="7"/>
                </a:cxn>
                <a:cxn ang="0">
                  <a:pos x="38" y="0"/>
                </a:cxn>
                <a:cxn ang="0">
                  <a:pos x="12" y="0"/>
                </a:cxn>
                <a:cxn ang="0">
                  <a:pos x="4" y="12"/>
                </a:cxn>
                <a:cxn ang="0">
                  <a:pos x="4" y="12"/>
                </a:cxn>
                <a:cxn ang="0">
                  <a:pos x="0" y="7"/>
                </a:cxn>
                <a:cxn ang="0">
                  <a:pos x="0" y="7"/>
                </a:cxn>
              </a:cxnLst>
              <a:rect l="0" t="0" r="r" b="b"/>
              <a:pathLst>
                <a:path w="45" h="30">
                  <a:moveTo>
                    <a:pt x="0" y="7"/>
                  </a:moveTo>
                  <a:lnTo>
                    <a:pt x="8" y="23"/>
                  </a:lnTo>
                  <a:lnTo>
                    <a:pt x="31" y="29"/>
                  </a:lnTo>
                  <a:lnTo>
                    <a:pt x="40" y="26"/>
                  </a:lnTo>
                  <a:lnTo>
                    <a:pt x="44" y="15"/>
                  </a:lnTo>
                  <a:lnTo>
                    <a:pt x="40" y="7"/>
                  </a:lnTo>
                  <a:lnTo>
                    <a:pt x="38" y="0"/>
                  </a:lnTo>
                  <a:lnTo>
                    <a:pt x="12" y="0"/>
                  </a:lnTo>
                  <a:lnTo>
                    <a:pt x="4" y="12"/>
                  </a:lnTo>
                  <a:lnTo>
                    <a:pt x="4" y="12"/>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3" name="Freeform 391" descr="50%"/>
            <p:cNvSpPr>
              <a:spLocks/>
            </p:cNvSpPr>
            <p:nvPr/>
          </p:nvSpPr>
          <p:spPr bwMode="auto">
            <a:xfrm>
              <a:off x="4299" y="3055"/>
              <a:ext cx="36" cy="42"/>
            </a:xfrm>
            <a:custGeom>
              <a:avLst/>
              <a:gdLst/>
              <a:ahLst/>
              <a:cxnLst>
                <a:cxn ang="0">
                  <a:pos x="23" y="8"/>
                </a:cxn>
                <a:cxn ang="0">
                  <a:pos x="5" y="0"/>
                </a:cxn>
                <a:cxn ang="0">
                  <a:pos x="0" y="8"/>
                </a:cxn>
                <a:cxn ang="0">
                  <a:pos x="1" y="25"/>
                </a:cxn>
                <a:cxn ang="0">
                  <a:pos x="10" y="41"/>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1"/>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4" name="Freeform 392" descr="50%"/>
            <p:cNvSpPr>
              <a:spLocks/>
            </p:cNvSpPr>
            <p:nvPr/>
          </p:nvSpPr>
          <p:spPr bwMode="auto">
            <a:xfrm>
              <a:off x="4304" y="2782"/>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5" name="Freeform 393" descr="50%"/>
            <p:cNvSpPr>
              <a:spLocks/>
            </p:cNvSpPr>
            <p:nvPr/>
          </p:nvSpPr>
          <p:spPr bwMode="auto">
            <a:xfrm>
              <a:off x="4278" y="2906"/>
              <a:ext cx="49" cy="25"/>
            </a:xfrm>
            <a:custGeom>
              <a:avLst/>
              <a:gdLst/>
              <a:ahLst/>
              <a:cxnLst>
                <a:cxn ang="0">
                  <a:pos x="0" y="6"/>
                </a:cxn>
                <a:cxn ang="0">
                  <a:pos x="8" y="22"/>
                </a:cxn>
                <a:cxn ang="0">
                  <a:pos x="32" y="28"/>
                </a:cxn>
                <a:cxn ang="0">
                  <a:pos x="40" y="25"/>
                </a:cxn>
                <a:cxn ang="0">
                  <a:pos x="45" y="14"/>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4"/>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6" name="Freeform 394" descr="50%"/>
            <p:cNvSpPr>
              <a:spLocks/>
            </p:cNvSpPr>
            <p:nvPr/>
          </p:nvSpPr>
          <p:spPr bwMode="auto">
            <a:xfrm>
              <a:off x="4295" y="2812"/>
              <a:ext cx="35" cy="43"/>
            </a:xfrm>
            <a:custGeom>
              <a:avLst/>
              <a:gdLst/>
              <a:ahLst/>
              <a:cxnLst>
                <a:cxn ang="0">
                  <a:pos x="23" y="7"/>
                </a:cxn>
                <a:cxn ang="0">
                  <a:pos x="6" y="0"/>
                </a:cxn>
                <a:cxn ang="0">
                  <a:pos x="0" y="7"/>
                </a:cxn>
                <a:cxn ang="0">
                  <a:pos x="1" y="24"/>
                </a:cxn>
                <a:cxn ang="0">
                  <a:pos x="10" y="41"/>
                </a:cxn>
                <a:cxn ang="0">
                  <a:pos x="32" y="47"/>
                </a:cxn>
                <a:cxn ang="0">
                  <a:pos x="32" y="24"/>
                </a:cxn>
                <a:cxn ang="0">
                  <a:pos x="30" y="16"/>
                </a:cxn>
                <a:cxn ang="0">
                  <a:pos x="29" y="11"/>
                </a:cxn>
                <a:cxn ang="0">
                  <a:pos x="32" y="16"/>
                </a:cxn>
                <a:cxn ang="0">
                  <a:pos x="23" y="7"/>
                </a:cxn>
                <a:cxn ang="0">
                  <a:pos x="23" y="7"/>
                </a:cxn>
              </a:cxnLst>
              <a:rect l="0" t="0" r="r" b="b"/>
              <a:pathLst>
                <a:path w="33" h="48">
                  <a:moveTo>
                    <a:pt x="23" y="7"/>
                  </a:moveTo>
                  <a:lnTo>
                    <a:pt x="6" y="0"/>
                  </a:lnTo>
                  <a:lnTo>
                    <a:pt x="0" y="7"/>
                  </a:lnTo>
                  <a:lnTo>
                    <a:pt x="1" y="24"/>
                  </a:lnTo>
                  <a:lnTo>
                    <a:pt x="10" y="41"/>
                  </a:lnTo>
                  <a:lnTo>
                    <a:pt x="32" y="47"/>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7" name="Freeform 395" descr="50%"/>
            <p:cNvSpPr>
              <a:spLocks/>
            </p:cNvSpPr>
            <p:nvPr/>
          </p:nvSpPr>
          <p:spPr bwMode="auto">
            <a:xfrm>
              <a:off x="4275" y="2849"/>
              <a:ext cx="18" cy="29"/>
            </a:xfrm>
            <a:custGeom>
              <a:avLst/>
              <a:gdLst/>
              <a:ahLst/>
              <a:cxnLst>
                <a:cxn ang="0">
                  <a:pos x="11" y="5"/>
                </a:cxn>
                <a:cxn ang="0">
                  <a:pos x="3" y="0"/>
                </a:cxn>
                <a:cxn ang="0">
                  <a:pos x="0" y="5"/>
                </a:cxn>
                <a:cxn ang="0">
                  <a:pos x="0" y="17"/>
                </a:cxn>
                <a:cxn ang="0">
                  <a:pos x="4"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4"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8" name="Freeform 396" descr="50%"/>
            <p:cNvSpPr>
              <a:spLocks/>
            </p:cNvSpPr>
            <p:nvPr/>
          </p:nvSpPr>
          <p:spPr bwMode="auto">
            <a:xfrm>
              <a:off x="4279" y="2728"/>
              <a:ext cx="60" cy="17"/>
            </a:xfrm>
            <a:custGeom>
              <a:avLst/>
              <a:gdLst/>
              <a:ahLst/>
              <a:cxnLst>
                <a:cxn ang="0">
                  <a:pos x="0" y="4"/>
                </a:cxn>
                <a:cxn ang="0">
                  <a:pos x="11" y="14"/>
                </a:cxn>
                <a:cxn ang="0">
                  <a:pos x="39" y="18"/>
                </a:cxn>
                <a:cxn ang="0">
                  <a:pos x="50" y="17"/>
                </a:cxn>
                <a:cxn ang="0">
                  <a:pos x="55" y="10"/>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39" y="18"/>
                  </a:lnTo>
                  <a:lnTo>
                    <a:pt x="50" y="17"/>
                  </a:lnTo>
                  <a:lnTo>
                    <a:pt x="55" y="10"/>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69" name="Freeform 397" descr="50%"/>
            <p:cNvSpPr>
              <a:spLocks/>
            </p:cNvSpPr>
            <p:nvPr/>
          </p:nvSpPr>
          <p:spPr bwMode="auto">
            <a:xfrm>
              <a:off x="4252" y="2703"/>
              <a:ext cx="18" cy="12"/>
            </a:xfrm>
            <a:custGeom>
              <a:avLst/>
              <a:gdLst/>
              <a:ahLst/>
              <a:cxnLst>
                <a:cxn ang="0">
                  <a:pos x="10" y="2"/>
                </a:cxn>
                <a:cxn ang="0">
                  <a:pos x="2" y="0"/>
                </a:cxn>
                <a:cxn ang="0">
                  <a:pos x="0" y="2"/>
                </a:cxn>
                <a:cxn ang="0">
                  <a:pos x="0" y="7"/>
                </a:cxn>
                <a:cxn ang="0">
                  <a:pos x="4" y="11"/>
                </a:cxn>
                <a:cxn ang="0">
                  <a:pos x="16" y="13"/>
                </a:cxn>
                <a:cxn ang="0">
                  <a:pos x="16" y="7"/>
                </a:cxn>
                <a:cxn ang="0">
                  <a:pos x="14" y="4"/>
                </a:cxn>
                <a:cxn ang="0">
                  <a:pos x="14" y="3"/>
                </a:cxn>
                <a:cxn ang="0">
                  <a:pos x="16" y="4"/>
                </a:cxn>
                <a:cxn ang="0">
                  <a:pos x="10" y="2"/>
                </a:cxn>
                <a:cxn ang="0">
                  <a:pos x="10" y="2"/>
                </a:cxn>
              </a:cxnLst>
              <a:rect l="0" t="0" r="r" b="b"/>
              <a:pathLst>
                <a:path w="17" h="14">
                  <a:moveTo>
                    <a:pt x="10" y="2"/>
                  </a:moveTo>
                  <a:lnTo>
                    <a:pt x="2" y="0"/>
                  </a:lnTo>
                  <a:lnTo>
                    <a:pt x="0" y="2"/>
                  </a:lnTo>
                  <a:lnTo>
                    <a:pt x="0" y="7"/>
                  </a:lnTo>
                  <a:lnTo>
                    <a:pt x="4" y="11"/>
                  </a:lnTo>
                  <a:lnTo>
                    <a:pt x="16" y="13"/>
                  </a:lnTo>
                  <a:lnTo>
                    <a:pt x="16" y="7"/>
                  </a:lnTo>
                  <a:lnTo>
                    <a:pt x="14" y="4"/>
                  </a:lnTo>
                  <a:lnTo>
                    <a:pt x="14" y="3"/>
                  </a:lnTo>
                  <a:lnTo>
                    <a:pt x="16" y="4"/>
                  </a:lnTo>
                  <a:lnTo>
                    <a:pt x="10" y="2"/>
                  </a:lnTo>
                  <a:lnTo>
                    <a:pt x="10"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0" name="Freeform 398" descr="50%"/>
            <p:cNvSpPr>
              <a:spLocks/>
            </p:cNvSpPr>
            <p:nvPr/>
          </p:nvSpPr>
          <p:spPr bwMode="auto">
            <a:xfrm>
              <a:off x="4255" y="3066"/>
              <a:ext cx="18" cy="14"/>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4" name="Group 399"/>
            <p:cNvGrpSpPr>
              <a:grpSpLocks/>
            </p:cNvGrpSpPr>
            <p:nvPr/>
          </p:nvGrpSpPr>
          <p:grpSpPr bwMode="auto">
            <a:xfrm>
              <a:off x="4090" y="2938"/>
              <a:ext cx="144" cy="100"/>
              <a:chOff x="3212" y="1910"/>
              <a:chExt cx="136" cy="113"/>
            </a:xfrm>
          </p:grpSpPr>
          <p:sp>
            <p:nvSpPr>
              <p:cNvPr id="1155472" name="Freeform 400" descr="50%"/>
              <p:cNvSpPr>
                <a:spLocks/>
              </p:cNvSpPr>
              <p:nvPr/>
            </p:nvSpPr>
            <p:spPr bwMode="auto">
              <a:xfrm>
                <a:off x="3306" y="1970"/>
                <a:ext cx="34" cy="47"/>
              </a:xfrm>
              <a:custGeom>
                <a:avLst/>
                <a:gdLst/>
                <a:ahLst/>
                <a:cxnLst>
                  <a:cxn ang="0">
                    <a:pos x="23" y="7"/>
                  </a:cxn>
                  <a:cxn ang="0">
                    <a:pos x="6" y="0"/>
                  </a:cxn>
                  <a:cxn ang="0">
                    <a:pos x="0" y="7"/>
                  </a:cxn>
                  <a:cxn ang="0">
                    <a:pos x="1" y="24"/>
                  </a:cxn>
                  <a:cxn ang="0">
                    <a:pos x="11" y="41"/>
                  </a:cxn>
                  <a:cxn ang="0">
                    <a:pos x="33" y="46"/>
                  </a:cxn>
                  <a:cxn ang="0">
                    <a:pos x="33" y="24"/>
                  </a:cxn>
                  <a:cxn ang="0">
                    <a:pos x="31" y="16"/>
                  </a:cxn>
                  <a:cxn ang="0">
                    <a:pos x="30" y="11"/>
                  </a:cxn>
                  <a:cxn ang="0">
                    <a:pos x="33" y="16"/>
                  </a:cxn>
                  <a:cxn ang="0">
                    <a:pos x="23" y="7"/>
                  </a:cxn>
                  <a:cxn ang="0">
                    <a:pos x="23" y="7"/>
                  </a:cxn>
                </a:cxnLst>
                <a:rect l="0" t="0" r="r" b="b"/>
                <a:pathLst>
                  <a:path w="34" h="47">
                    <a:moveTo>
                      <a:pt x="23" y="7"/>
                    </a:moveTo>
                    <a:lnTo>
                      <a:pt x="6" y="0"/>
                    </a:lnTo>
                    <a:lnTo>
                      <a:pt x="0" y="7"/>
                    </a:lnTo>
                    <a:lnTo>
                      <a:pt x="1" y="24"/>
                    </a:lnTo>
                    <a:lnTo>
                      <a:pt x="11" y="41"/>
                    </a:lnTo>
                    <a:lnTo>
                      <a:pt x="33" y="46"/>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3" name="Freeform 401" descr="50%"/>
              <p:cNvSpPr>
                <a:spLocks/>
              </p:cNvSpPr>
              <p:nvPr/>
            </p:nvSpPr>
            <p:spPr bwMode="auto">
              <a:xfrm>
                <a:off x="3269" y="1989"/>
                <a:ext cx="17" cy="34"/>
              </a:xfrm>
              <a:custGeom>
                <a:avLst/>
                <a:gdLst/>
                <a:ahLst/>
                <a:cxnLst>
                  <a:cxn ang="0">
                    <a:pos x="11" y="6"/>
                  </a:cxn>
                  <a:cxn ang="0">
                    <a:pos x="3"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4" name="Freeform 402" descr="50%"/>
              <p:cNvSpPr>
                <a:spLocks/>
              </p:cNvSpPr>
              <p:nvPr/>
            </p:nvSpPr>
            <p:spPr bwMode="auto">
              <a:xfrm>
                <a:off x="3292" y="1925"/>
                <a:ext cx="56" cy="19"/>
              </a:xfrm>
              <a:custGeom>
                <a:avLst/>
                <a:gdLst/>
                <a:ahLst/>
                <a:cxnLst>
                  <a:cxn ang="0">
                    <a:pos x="0" y="4"/>
                  </a:cxn>
                  <a:cxn ang="0">
                    <a:pos x="11" y="14"/>
                  </a:cxn>
                  <a:cxn ang="0">
                    <a:pos x="40" y="18"/>
                  </a:cxn>
                  <a:cxn ang="0">
                    <a:pos x="50" y="17"/>
                  </a:cxn>
                  <a:cxn ang="0">
                    <a:pos x="55" y="9"/>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40" y="18"/>
                    </a:lnTo>
                    <a:lnTo>
                      <a:pt x="50" y="17"/>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5" name="Freeform 403" descr="50%"/>
              <p:cNvSpPr>
                <a:spLocks/>
              </p:cNvSpPr>
              <p:nvPr/>
            </p:nvSpPr>
            <p:spPr bwMode="auto">
              <a:xfrm>
                <a:off x="3270" y="194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6" name="Freeform 404" descr="50%"/>
              <p:cNvSpPr>
                <a:spLocks/>
              </p:cNvSpPr>
              <p:nvPr/>
            </p:nvSpPr>
            <p:spPr bwMode="auto">
              <a:xfrm>
                <a:off x="3212" y="1910"/>
                <a:ext cx="34" cy="48"/>
              </a:xfrm>
              <a:custGeom>
                <a:avLst/>
                <a:gdLst/>
                <a:ahLst/>
                <a:cxnLst>
                  <a:cxn ang="0">
                    <a:pos x="23" y="8"/>
                  </a:cxn>
                  <a:cxn ang="0">
                    <a:pos x="6" y="0"/>
                  </a:cxn>
                  <a:cxn ang="0">
                    <a:pos x="0" y="8"/>
                  </a:cxn>
                  <a:cxn ang="0">
                    <a:pos x="2" y="24"/>
                  </a:cxn>
                  <a:cxn ang="0">
                    <a:pos x="11"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2" y="24"/>
                    </a:lnTo>
                    <a:lnTo>
                      <a:pt x="11"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7" name="Freeform 405" descr="50%"/>
              <p:cNvSpPr>
                <a:spLocks/>
              </p:cNvSpPr>
              <p:nvPr/>
            </p:nvSpPr>
            <p:spPr bwMode="auto">
              <a:xfrm>
                <a:off x="3232" y="198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478" name="Freeform 406" descr="50%"/>
            <p:cNvSpPr>
              <a:spLocks/>
            </p:cNvSpPr>
            <p:nvPr/>
          </p:nvSpPr>
          <p:spPr bwMode="auto">
            <a:xfrm>
              <a:off x="3959" y="2888"/>
              <a:ext cx="48" cy="26"/>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79" name="Freeform 407" descr="50%"/>
            <p:cNvSpPr>
              <a:spLocks/>
            </p:cNvSpPr>
            <p:nvPr/>
          </p:nvSpPr>
          <p:spPr bwMode="auto">
            <a:xfrm>
              <a:off x="3999" y="2828"/>
              <a:ext cx="36" cy="42"/>
            </a:xfrm>
            <a:custGeom>
              <a:avLst/>
              <a:gdLst/>
              <a:ahLst/>
              <a:cxnLst>
                <a:cxn ang="0">
                  <a:pos x="23" y="8"/>
                </a:cxn>
                <a:cxn ang="0">
                  <a:pos x="6" y="0"/>
                </a:cxn>
                <a:cxn ang="0">
                  <a:pos x="0" y="8"/>
                </a:cxn>
                <a:cxn ang="0">
                  <a:pos x="2" y="25"/>
                </a:cxn>
                <a:cxn ang="0">
                  <a:pos x="11"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2" y="25"/>
                  </a:lnTo>
                  <a:lnTo>
                    <a:pt x="11"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0" name="Freeform 408" descr="50%"/>
            <p:cNvSpPr>
              <a:spLocks/>
            </p:cNvSpPr>
            <p:nvPr/>
          </p:nvSpPr>
          <p:spPr bwMode="auto">
            <a:xfrm>
              <a:off x="3959" y="2846"/>
              <a:ext cx="18" cy="29"/>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1" name="Freeform 409" descr="50%"/>
            <p:cNvSpPr>
              <a:spLocks/>
            </p:cNvSpPr>
            <p:nvPr/>
          </p:nvSpPr>
          <p:spPr bwMode="auto">
            <a:xfrm>
              <a:off x="4020" y="2893"/>
              <a:ext cx="18" cy="13"/>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2" name="Freeform 410" descr="50%"/>
            <p:cNvSpPr>
              <a:spLocks/>
            </p:cNvSpPr>
            <p:nvPr/>
          </p:nvSpPr>
          <p:spPr bwMode="auto">
            <a:xfrm>
              <a:off x="4030" y="2725"/>
              <a:ext cx="36" cy="42"/>
            </a:xfrm>
            <a:custGeom>
              <a:avLst/>
              <a:gdLst/>
              <a:ahLst/>
              <a:cxnLst>
                <a:cxn ang="0">
                  <a:pos x="24" y="8"/>
                </a:cxn>
                <a:cxn ang="0">
                  <a:pos x="6" y="0"/>
                </a:cxn>
                <a:cxn ang="0">
                  <a:pos x="0" y="8"/>
                </a:cxn>
                <a:cxn ang="0">
                  <a:pos x="2" y="24"/>
                </a:cxn>
                <a:cxn ang="0">
                  <a:pos x="11"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1"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5" name="Group 411"/>
            <p:cNvGrpSpPr>
              <a:grpSpLocks/>
            </p:cNvGrpSpPr>
            <p:nvPr/>
          </p:nvGrpSpPr>
          <p:grpSpPr bwMode="auto">
            <a:xfrm>
              <a:off x="3991" y="2742"/>
              <a:ext cx="80" cy="68"/>
              <a:chOff x="3119" y="1687"/>
              <a:chExt cx="75" cy="78"/>
            </a:xfrm>
          </p:grpSpPr>
          <p:sp>
            <p:nvSpPr>
              <p:cNvPr id="1155484" name="Freeform 412" descr="50%"/>
              <p:cNvSpPr>
                <a:spLocks/>
              </p:cNvSpPr>
              <p:nvPr/>
            </p:nvSpPr>
            <p:spPr bwMode="auto">
              <a:xfrm>
                <a:off x="3119" y="1736"/>
                <a:ext cx="45" cy="29"/>
              </a:xfrm>
              <a:custGeom>
                <a:avLst/>
                <a:gdLst/>
                <a:ahLst/>
                <a:cxnLst>
                  <a:cxn ang="0">
                    <a:pos x="0" y="6"/>
                  </a:cxn>
                  <a:cxn ang="0">
                    <a:pos x="7" y="22"/>
                  </a:cxn>
                  <a:cxn ang="0">
                    <a:pos x="31" y="28"/>
                  </a:cxn>
                  <a:cxn ang="0">
                    <a:pos x="40" y="26"/>
                  </a:cxn>
                  <a:cxn ang="0">
                    <a:pos x="44" y="15"/>
                  </a:cxn>
                  <a:cxn ang="0">
                    <a:pos x="40" y="6"/>
                  </a:cxn>
                  <a:cxn ang="0">
                    <a:pos x="37" y="0"/>
                  </a:cxn>
                  <a:cxn ang="0">
                    <a:pos x="12" y="0"/>
                  </a:cxn>
                  <a:cxn ang="0">
                    <a:pos x="4" y="11"/>
                  </a:cxn>
                  <a:cxn ang="0">
                    <a:pos x="4" y="11"/>
                  </a:cxn>
                  <a:cxn ang="0">
                    <a:pos x="0" y="6"/>
                  </a:cxn>
                  <a:cxn ang="0">
                    <a:pos x="0" y="6"/>
                  </a:cxn>
                </a:cxnLst>
                <a:rect l="0" t="0" r="r" b="b"/>
                <a:pathLst>
                  <a:path w="45" h="29">
                    <a:moveTo>
                      <a:pt x="0" y="6"/>
                    </a:moveTo>
                    <a:lnTo>
                      <a:pt x="7" y="22"/>
                    </a:lnTo>
                    <a:lnTo>
                      <a:pt x="31" y="28"/>
                    </a:lnTo>
                    <a:lnTo>
                      <a:pt x="40" y="26"/>
                    </a:lnTo>
                    <a:lnTo>
                      <a:pt x="44" y="15"/>
                    </a:lnTo>
                    <a:lnTo>
                      <a:pt x="40" y="6"/>
                    </a:lnTo>
                    <a:lnTo>
                      <a:pt x="37"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5" name="Freeform 413" descr="50%"/>
              <p:cNvSpPr>
                <a:spLocks/>
              </p:cNvSpPr>
              <p:nvPr/>
            </p:nvSpPr>
            <p:spPr bwMode="auto">
              <a:xfrm>
                <a:off x="3119" y="1687"/>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6" name="Freeform 414" descr="50%"/>
              <p:cNvSpPr>
                <a:spLocks/>
              </p:cNvSpPr>
              <p:nvPr/>
            </p:nvSpPr>
            <p:spPr bwMode="auto">
              <a:xfrm>
                <a:off x="3177" y="1741"/>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3"/>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3"/>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487" name="Freeform 415" descr="50%"/>
            <p:cNvSpPr>
              <a:spLocks/>
            </p:cNvSpPr>
            <p:nvPr/>
          </p:nvSpPr>
          <p:spPr bwMode="auto">
            <a:xfrm>
              <a:off x="4083" y="2669"/>
              <a:ext cx="48" cy="26"/>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8" name="Freeform 416" descr="50%"/>
            <p:cNvSpPr>
              <a:spLocks/>
            </p:cNvSpPr>
            <p:nvPr/>
          </p:nvSpPr>
          <p:spPr bwMode="auto">
            <a:xfrm>
              <a:off x="4095" y="3046"/>
              <a:ext cx="36" cy="42"/>
            </a:xfrm>
            <a:custGeom>
              <a:avLst/>
              <a:gdLst/>
              <a:ahLst/>
              <a:cxnLst>
                <a:cxn ang="0">
                  <a:pos x="23" y="7"/>
                </a:cxn>
                <a:cxn ang="0">
                  <a:pos x="6" y="0"/>
                </a:cxn>
                <a:cxn ang="0">
                  <a:pos x="0" y="7"/>
                </a:cxn>
                <a:cxn ang="0">
                  <a:pos x="1" y="24"/>
                </a:cxn>
                <a:cxn ang="0">
                  <a:pos x="10"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1" y="24"/>
                  </a:lnTo>
                  <a:lnTo>
                    <a:pt x="10"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89" name="Freeform 417" descr="50%"/>
            <p:cNvSpPr>
              <a:spLocks/>
            </p:cNvSpPr>
            <p:nvPr/>
          </p:nvSpPr>
          <p:spPr bwMode="auto">
            <a:xfrm>
              <a:off x="4100" y="2773"/>
              <a:ext cx="18" cy="14"/>
            </a:xfrm>
            <a:custGeom>
              <a:avLst/>
              <a:gdLst/>
              <a:ahLst/>
              <a:cxnLst>
                <a:cxn ang="0">
                  <a:pos x="11" y="3"/>
                </a:cxn>
                <a:cxn ang="0">
                  <a:pos x="3"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0" name="Freeform 418" descr="50%"/>
            <p:cNvSpPr>
              <a:spLocks/>
            </p:cNvSpPr>
            <p:nvPr/>
          </p:nvSpPr>
          <p:spPr bwMode="auto">
            <a:xfrm>
              <a:off x="4075" y="2897"/>
              <a:ext cx="48" cy="25"/>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1" name="Freeform 419" descr="50%"/>
            <p:cNvSpPr>
              <a:spLocks/>
            </p:cNvSpPr>
            <p:nvPr/>
          </p:nvSpPr>
          <p:spPr bwMode="auto">
            <a:xfrm>
              <a:off x="4092" y="2803"/>
              <a:ext cx="36" cy="42"/>
            </a:xfrm>
            <a:custGeom>
              <a:avLst/>
              <a:gdLst/>
              <a:ahLst/>
              <a:cxnLst>
                <a:cxn ang="0">
                  <a:pos x="23" y="8"/>
                </a:cxn>
                <a:cxn ang="0">
                  <a:pos x="5" y="0"/>
                </a:cxn>
                <a:cxn ang="0">
                  <a:pos x="0" y="8"/>
                </a:cxn>
                <a:cxn ang="0">
                  <a:pos x="1" y="25"/>
                </a:cxn>
                <a:cxn ang="0">
                  <a:pos x="10" y="42"/>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2"/>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2" name="Freeform 420" descr="50%"/>
            <p:cNvSpPr>
              <a:spLocks/>
            </p:cNvSpPr>
            <p:nvPr/>
          </p:nvSpPr>
          <p:spPr bwMode="auto">
            <a:xfrm>
              <a:off x="4072" y="2840"/>
              <a:ext cx="18" cy="30"/>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3" name="Freeform 421" descr="50%"/>
            <p:cNvSpPr>
              <a:spLocks/>
            </p:cNvSpPr>
            <p:nvPr/>
          </p:nvSpPr>
          <p:spPr bwMode="auto">
            <a:xfrm>
              <a:off x="4076" y="2720"/>
              <a:ext cx="59" cy="15"/>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4" name="Freeform 422" descr="50%"/>
            <p:cNvSpPr>
              <a:spLocks/>
            </p:cNvSpPr>
            <p:nvPr/>
          </p:nvSpPr>
          <p:spPr bwMode="auto">
            <a:xfrm>
              <a:off x="4048" y="2694"/>
              <a:ext cx="18" cy="12"/>
            </a:xfrm>
            <a:custGeom>
              <a:avLst/>
              <a:gdLst/>
              <a:ahLst/>
              <a:cxnLst>
                <a:cxn ang="0">
                  <a:pos x="11" y="2"/>
                </a:cxn>
                <a:cxn ang="0">
                  <a:pos x="2" y="0"/>
                </a:cxn>
                <a:cxn ang="0">
                  <a:pos x="0" y="2"/>
                </a:cxn>
                <a:cxn ang="0">
                  <a:pos x="0" y="7"/>
                </a:cxn>
                <a:cxn ang="0">
                  <a:pos x="4" y="11"/>
                </a:cxn>
                <a:cxn ang="0">
                  <a:pos x="16" y="13"/>
                </a:cxn>
                <a:cxn ang="0">
                  <a:pos x="16" y="7"/>
                </a:cxn>
                <a:cxn ang="0">
                  <a:pos x="14"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4"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6" name="Group 423"/>
            <p:cNvGrpSpPr>
              <a:grpSpLocks/>
            </p:cNvGrpSpPr>
            <p:nvPr/>
          </p:nvGrpSpPr>
          <p:grpSpPr bwMode="auto">
            <a:xfrm>
              <a:off x="3946" y="2943"/>
              <a:ext cx="152" cy="128"/>
              <a:chOff x="3076" y="1915"/>
              <a:chExt cx="144" cy="145"/>
            </a:xfrm>
          </p:grpSpPr>
          <p:sp>
            <p:nvSpPr>
              <p:cNvPr id="1155496" name="Freeform 424" descr="50%"/>
              <p:cNvSpPr>
                <a:spLocks/>
              </p:cNvSpPr>
              <p:nvPr/>
            </p:nvSpPr>
            <p:spPr bwMode="auto">
              <a:xfrm>
                <a:off x="3175" y="1978"/>
                <a:ext cx="45" cy="29"/>
              </a:xfrm>
              <a:custGeom>
                <a:avLst/>
                <a:gdLst/>
                <a:ahLst/>
                <a:cxnLst>
                  <a:cxn ang="0">
                    <a:pos x="0" y="5"/>
                  </a:cxn>
                  <a:cxn ang="0">
                    <a:pos x="7" y="22"/>
                  </a:cxn>
                  <a:cxn ang="0">
                    <a:pos x="31" y="28"/>
                  </a:cxn>
                  <a:cxn ang="0">
                    <a:pos x="39" y="26"/>
                  </a:cxn>
                  <a:cxn ang="0">
                    <a:pos x="44" y="15"/>
                  </a:cxn>
                  <a:cxn ang="0">
                    <a:pos x="39" y="5"/>
                  </a:cxn>
                  <a:cxn ang="0">
                    <a:pos x="37" y="0"/>
                  </a:cxn>
                  <a:cxn ang="0">
                    <a:pos x="12" y="0"/>
                  </a:cxn>
                  <a:cxn ang="0">
                    <a:pos x="3" y="12"/>
                  </a:cxn>
                  <a:cxn ang="0">
                    <a:pos x="3" y="12"/>
                  </a:cxn>
                  <a:cxn ang="0">
                    <a:pos x="0" y="5"/>
                  </a:cxn>
                  <a:cxn ang="0">
                    <a:pos x="0" y="5"/>
                  </a:cxn>
                </a:cxnLst>
                <a:rect l="0" t="0" r="r" b="b"/>
                <a:pathLst>
                  <a:path w="45" h="29">
                    <a:moveTo>
                      <a:pt x="0" y="5"/>
                    </a:moveTo>
                    <a:lnTo>
                      <a:pt x="7" y="22"/>
                    </a:lnTo>
                    <a:lnTo>
                      <a:pt x="31" y="28"/>
                    </a:lnTo>
                    <a:lnTo>
                      <a:pt x="39" y="26"/>
                    </a:lnTo>
                    <a:lnTo>
                      <a:pt x="44" y="15"/>
                    </a:lnTo>
                    <a:lnTo>
                      <a:pt x="39" y="5"/>
                    </a:lnTo>
                    <a:lnTo>
                      <a:pt x="37" y="0"/>
                    </a:lnTo>
                    <a:lnTo>
                      <a:pt x="12" y="0"/>
                    </a:lnTo>
                    <a:lnTo>
                      <a:pt x="3" y="12"/>
                    </a:lnTo>
                    <a:lnTo>
                      <a:pt x="3" y="12"/>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7" name="Freeform 425" descr="50%"/>
              <p:cNvSpPr>
                <a:spLocks/>
              </p:cNvSpPr>
              <p:nvPr/>
            </p:nvSpPr>
            <p:spPr bwMode="auto">
              <a:xfrm>
                <a:off x="3175" y="1929"/>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8" name="Freeform 426" descr="50%"/>
              <p:cNvSpPr>
                <a:spLocks/>
              </p:cNvSpPr>
              <p:nvPr/>
            </p:nvSpPr>
            <p:spPr bwMode="auto">
              <a:xfrm>
                <a:off x="3076" y="2028"/>
                <a:ext cx="46" cy="28"/>
              </a:xfrm>
              <a:custGeom>
                <a:avLst/>
                <a:gdLst/>
                <a:ahLst/>
                <a:cxnLst>
                  <a:cxn ang="0">
                    <a:pos x="0" y="5"/>
                  </a:cxn>
                  <a:cxn ang="0">
                    <a:pos x="8" y="22"/>
                  </a:cxn>
                  <a:cxn ang="0">
                    <a:pos x="32" y="27"/>
                  </a:cxn>
                  <a:cxn ang="0">
                    <a:pos x="40" y="25"/>
                  </a:cxn>
                  <a:cxn ang="0">
                    <a:pos x="45" y="14"/>
                  </a:cxn>
                  <a:cxn ang="0">
                    <a:pos x="40" y="5"/>
                  </a:cxn>
                  <a:cxn ang="0">
                    <a:pos x="38" y="0"/>
                  </a:cxn>
                  <a:cxn ang="0">
                    <a:pos x="13" y="0"/>
                  </a:cxn>
                  <a:cxn ang="0">
                    <a:pos x="4" y="11"/>
                  </a:cxn>
                  <a:cxn ang="0">
                    <a:pos x="4" y="11"/>
                  </a:cxn>
                  <a:cxn ang="0">
                    <a:pos x="0" y="5"/>
                  </a:cxn>
                  <a:cxn ang="0">
                    <a:pos x="0" y="5"/>
                  </a:cxn>
                </a:cxnLst>
                <a:rect l="0" t="0" r="r" b="b"/>
                <a:pathLst>
                  <a:path w="46" h="28">
                    <a:moveTo>
                      <a:pt x="0" y="5"/>
                    </a:moveTo>
                    <a:lnTo>
                      <a:pt x="8" y="22"/>
                    </a:lnTo>
                    <a:lnTo>
                      <a:pt x="32" y="27"/>
                    </a:lnTo>
                    <a:lnTo>
                      <a:pt x="40" y="25"/>
                    </a:lnTo>
                    <a:lnTo>
                      <a:pt x="45" y="14"/>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499" name="Freeform 427" descr="50%"/>
              <p:cNvSpPr>
                <a:spLocks/>
              </p:cNvSpPr>
              <p:nvPr/>
            </p:nvSpPr>
            <p:spPr bwMode="auto">
              <a:xfrm>
                <a:off x="3114" y="1959"/>
                <a:ext cx="34" cy="48"/>
              </a:xfrm>
              <a:custGeom>
                <a:avLst/>
                <a:gdLst/>
                <a:ahLst/>
                <a:cxnLst>
                  <a:cxn ang="0">
                    <a:pos x="24" y="8"/>
                  </a:cxn>
                  <a:cxn ang="0">
                    <a:pos x="6" y="0"/>
                  </a:cxn>
                  <a:cxn ang="0">
                    <a:pos x="0" y="8"/>
                  </a:cxn>
                  <a:cxn ang="0">
                    <a:pos x="1"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1"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0" name="Freeform 428" descr="50%"/>
              <p:cNvSpPr>
                <a:spLocks/>
              </p:cNvSpPr>
              <p:nvPr/>
            </p:nvSpPr>
            <p:spPr bwMode="auto">
              <a:xfrm>
                <a:off x="3077" y="1979"/>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1" name="Freeform 429" descr="50%"/>
              <p:cNvSpPr>
                <a:spLocks/>
              </p:cNvSpPr>
              <p:nvPr/>
            </p:nvSpPr>
            <p:spPr bwMode="auto">
              <a:xfrm>
                <a:off x="3134" y="203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2" name="Freeform 430" descr="50%"/>
              <p:cNvSpPr>
                <a:spLocks/>
              </p:cNvSpPr>
              <p:nvPr/>
            </p:nvSpPr>
            <p:spPr bwMode="auto">
              <a:xfrm>
                <a:off x="3100" y="1915"/>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3" name="Freeform 431" descr="50%"/>
              <p:cNvSpPr>
                <a:spLocks/>
              </p:cNvSpPr>
              <p:nvPr/>
            </p:nvSpPr>
            <p:spPr bwMode="auto">
              <a:xfrm>
                <a:off x="3078" y="1933"/>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4" name="Freeform 432" descr="50%"/>
              <p:cNvSpPr>
                <a:spLocks/>
              </p:cNvSpPr>
              <p:nvPr/>
            </p:nvSpPr>
            <p:spPr bwMode="auto">
              <a:xfrm>
                <a:off x="3177" y="2045"/>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7" name="Group 433"/>
            <p:cNvGrpSpPr>
              <a:grpSpLocks/>
            </p:cNvGrpSpPr>
            <p:nvPr/>
          </p:nvGrpSpPr>
          <p:grpSpPr bwMode="auto">
            <a:xfrm>
              <a:off x="4347" y="2813"/>
              <a:ext cx="153" cy="128"/>
              <a:chOff x="3455" y="1768"/>
              <a:chExt cx="144" cy="145"/>
            </a:xfrm>
          </p:grpSpPr>
          <p:sp>
            <p:nvSpPr>
              <p:cNvPr id="1155506" name="Freeform 434" descr="50%"/>
              <p:cNvSpPr>
                <a:spLocks/>
              </p:cNvSpPr>
              <p:nvPr/>
            </p:nvSpPr>
            <p:spPr bwMode="auto">
              <a:xfrm>
                <a:off x="3553" y="1831"/>
                <a:ext cx="46" cy="29"/>
              </a:xfrm>
              <a:custGeom>
                <a:avLst/>
                <a:gdLst/>
                <a:ahLst/>
                <a:cxnLst>
                  <a:cxn ang="0">
                    <a:pos x="0" y="6"/>
                  </a:cxn>
                  <a:cxn ang="0">
                    <a:pos x="8" y="22"/>
                  </a:cxn>
                  <a:cxn ang="0">
                    <a:pos x="32" y="28"/>
                  </a:cxn>
                  <a:cxn ang="0">
                    <a:pos x="40" y="26"/>
                  </a:cxn>
                  <a:cxn ang="0">
                    <a:pos x="45" y="15"/>
                  </a:cxn>
                  <a:cxn ang="0">
                    <a:pos x="40" y="6"/>
                  </a:cxn>
                  <a:cxn ang="0">
                    <a:pos x="38" y="0"/>
                  </a:cxn>
                  <a:cxn ang="0">
                    <a:pos x="12" y="0"/>
                  </a:cxn>
                  <a:cxn ang="0">
                    <a:pos x="4" y="11"/>
                  </a:cxn>
                  <a:cxn ang="0">
                    <a:pos x="4" y="11"/>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7" name="Freeform 435" descr="50%"/>
              <p:cNvSpPr>
                <a:spLocks/>
              </p:cNvSpPr>
              <p:nvPr/>
            </p:nvSpPr>
            <p:spPr bwMode="auto">
              <a:xfrm>
                <a:off x="3554" y="1782"/>
                <a:ext cx="17" cy="34"/>
              </a:xfrm>
              <a:custGeom>
                <a:avLst/>
                <a:gdLst/>
                <a:ahLst/>
                <a:cxnLst>
                  <a:cxn ang="0">
                    <a:pos x="11" y="6"/>
                  </a:cxn>
                  <a:cxn ang="0">
                    <a:pos x="2" y="0"/>
                  </a:cxn>
                  <a:cxn ang="0">
                    <a:pos x="0" y="6"/>
                  </a:cxn>
                  <a:cxn ang="0">
                    <a:pos x="0" y="18"/>
                  </a:cxn>
                  <a:cxn ang="0">
                    <a:pos x="4"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4"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8" name="Freeform 436" descr="50%"/>
              <p:cNvSpPr>
                <a:spLocks/>
              </p:cNvSpPr>
              <p:nvPr/>
            </p:nvSpPr>
            <p:spPr bwMode="auto">
              <a:xfrm>
                <a:off x="3455" y="1880"/>
                <a:ext cx="45" cy="30"/>
              </a:xfrm>
              <a:custGeom>
                <a:avLst/>
                <a:gdLst/>
                <a:ahLst/>
                <a:cxnLst>
                  <a:cxn ang="0">
                    <a:pos x="0" y="6"/>
                  </a:cxn>
                  <a:cxn ang="0">
                    <a:pos x="8" y="23"/>
                  </a:cxn>
                  <a:cxn ang="0">
                    <a:pos x="31" y="29"/>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30">
                    <a:moveTo>
                      <a:pt x="0" y="6"/>
                    </a:moveTo>
                    <a:lnTo>
                      <a:pt x="8" y="23"/>
                    </a:lnTo>
                    <a:lnTo>
                      <a:pt x="31" y="29"/>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09" name="Freeform 437" descr="50%"/>
              <p:cNvSpPr>
                <a:spLocks/>
              </p:cNvSpPr>
              <p:nvPr/>
            </p:nvSpPr>
            <p:spPr bwMode="auto">
              <a:xfrm>
                <a:off x="3493" y="1812"/>
                <a:ext cx="34" cy="48"/>
              </a:xfrm>
              <a:custGeom>
                <a:avLst/>
                <a:gdLst/>
                <a:ahLst/>
                <a:cxnLst>
                  <a:cxn ang="0">
                    <a:pos x="23" y="8"/>
                  </a:cxn>
                  <a:cxn ang="0">
                    <a:pos x="6" y="0"/>
                  </a:cxn>
                  <a:cxn ang="0">
                    <a:pos x="0" y="8"/>
                  </a:cxn>
                  <a:cxn ang="0">
                    <a:pos x="1" y="25"/>
                  </a:cxn>
                  <a:cxn ang="0">
                    <a:pos x="10"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1" y="25"/>
                    </a:lnTo>
                    <a:lnTo>
                      <a:pt x="10"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0" name="Freeform 438" descr="50%"/>
              <p:cNvSpPr>
                <a:spLocks/>
              </p:cNvSpPr>
              <p:nvPr/>
            </p:nvSpPr>
            <p:spPr bwMode="auto">
              <a:xfrm>
                <a:off x="3456" y="1832"/>
                <a:ext cx="17" cy="33"/>
              </a:xfrm>
              <a:custGeom>
                <a:avLst/>
                <a:gdLst/>
                <a:ahLst/>
                <a:cxnLst>
                  <a:cxn ang="0">
                    <a:pos x="11" y="5"/>
                  </a:cxn>
                  <a:cxn ang="0">
                    <a:pos x="2" y="0"/>
                  </a:cxn>
                  <a:cxn ang="0">
                    <a:pos x="0" y="5"/>
                  </a:cxn>
                  <a:cxn ang="0">
                    <a:pos x="0" y="17"/>
                  </a:cxn>
                  <a:cxn ang="0">
                    <a:pos x="4" y="28"/>
                  </a:cxn>
                  <a:cxn ang="0">
                    <a:pos x="16" y="32"/>
                  </a:cxn>
                  <a:cxn ang="0">
                    <a:pos x="16" y="17"/>
                  </a:cxn>
                  <a:cxn ang="0">
                    <a:pos x="14" y="11"/>
                  </a:cxn>
                  <a:cxn ang="0">
                    <a:pos x="14" y="7"/>
                  </a:cxn>
                  <a:cxn ang="0">
                    <a:pos x="16" y="11"/>
                  </a:cxn>
                  <a:cxn ang="0">
                    <a:pos x="11" y="5"/>
                  </a:cxn>
                  <a:cxn ang="0">
                    <a:pos x="11" y="5"/>
                  </a:cxn>
                </a:cxnLst>
                <a:rect l="0" t="0" r="r" b="b"/>
                <a:pathLst>
                  <a:path w="17" h="33">
                    <a:moveTo>
                      <a:pt x="11" y="5"/>
                    </a:moveTo>
                    <a:lnTo>
                      <a:pt x="2" y="0"/>
                    </a:lnTo>
                    <a:lnTo>
                      <a:pt x="0" y="5"/>
                    </a:lnTo>
                    <a:lnTo>
                      <a:pt x="0" y="17"/>
                    </a:lnTo>
                    <a:lnTo>
                      <a:pt x="4" y="28"/>
                    </a:lnTo>
                    <a:lnTo>
                      <a:pt x="16" y="32"/>
                    </a:lnTo>
                    <a:lnTo>
                      <a:pt x="16" y="17"/>
                    </a:lnTo>
                    <a:lnTo>
                      <a:pt x="14"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1" name="Freeform 439" descr="50%"/>
              <p:cNvSpPr>
                <a:spLocks/>
              </p:cNvSpPr>
              <p:nvPr/>
            </p:nvSpPr>
            <p:spPr bwMode="auto">
              <a:xfrm>
                <a:off x="3513" y="1886"/>
                <a:ext cx="17" cy="14"/>
              </a:xfrm>
              <a:custGeom>
                <a:avLst/>
                <a:gdLst/>
                <a:ahLst/>
                <a:cxnLst>
                  <a:cxn ang="0">
                    <a:pos x="11" y="2"/>
                  </a:cxn>
                  <a:cxn ang="0">
                    <a:pos x="2" y="0"/>
                  </a:cxn>
                  <a:cxn ang="0">
                    <a:pos x="0" y="2"/>
                  </a:cxn>
                  <a:cxn ang="0">
                    <a:pos x="0" y="7"/>
                  </a:cxn>
                  <a:cxn ang="0">
                    <a:pos x="4"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2" name="Freeform 440" descr="50%"/>
              <p:cNvSpPr>
                <a:spLocks/>
              </p:cNvSpPr>
              <p:nvPr/>
            </p:nvSpPr>
            <p:spPr bwMode="auto">
              <a:xfrm>
                <a:off x="3479" y="17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5" y="7"/>
                  </a:cxn>
                  <a:cxn ang="0">
                    <a:pos x="5"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3" name="Freeform 441" descr="50%"/>
              <p:cNvSpPr>
                <a:spLocks/>
              </p:cNvSpPr>
              <p:nvPr/>
            </p:nvSpPr>
            <p:spPr bwMode="auto">
              <a:xfrm>
                <a:off x="3457" y="1786"/>
                <a:ext cx="17" cy="15"/>
              </a:xfrm>
              <a:custGeom>
                <a:avLst/>
                <a:gdLst/>
                <a:ahLst/>
                <a:cxnLst>
                  <a:cxn ang="0">
                    <a:pos x="11" y="2"/>
                  </a:cxn>
                  <a:cxn ang="0">
                    <a:pos x="3" y="0"/>
                  </a:cxn>
                  <a:cxn ang="0">
                    <a:pos x="0" y="2"/>
                  </a:cxn>
                  <a:cxn ang="0">
                    <a:pos x="0" y="7"/>
                  </a:cxn>
                  <a:cxn ang="0">
                    <a:pos x="4" y="12"/>
                  </a:cxn>
                  <a:cxn ang="0">
                    <a:pos x="16" y="14"/>
                  </a:cxn>
                  <a:cxn ang="0">
                    <a:pos x="16" y="7"/>
                  </a:cxn>
                  <a:cxn ang="0">
                    <a:pos x="15" y="5"/>
                  </a:cxn>
                  <a:cxn ang="0">
                    <a:pos x="14" y="3"/>
                  </a:cxn>
                  <a:cxn ang="0">
                    <a:pos x="16" y="5"/>
                  </a:cxn>
                  <a:cxn ang="0">
                    <a:pos x="11" y="2"/>
                  </a:cxn>
                  <a:cxn ang="0">
                    <a:pos x="11" y="2"/>
                  </a:cxn>
                </a:cxnLst>
                <a:rect l="0" t="0" r="r" b="b"/>
                <a:pathLst>
                  <a:path w="17" h="15">
                    <a:moveTo>
                      <a:pt x="11" y="2"/>
                    </a:moveTo>
                    <a:lnTo>
                      <a:pt x="3" y="0"/>
                    </a:lnTo>
                    <a:lnTo>
                      <a:pt x="0" y="2"/>
                    </a:lnTo>
                    <a:lnTo>
                      <a:pt x="0" y="7"/>
                    </a:lnTo>
                    <a:lnTo>
                      <a:pt x="4" y="12"/>
                    </a:lnTo>
                    <a:lnTo>
                      <a:pt x="16" y="14"/>
                    </a:lnTo>
                    <a:lnTo>
                      <a:pt x="16" y="7"/>
                    </a:lnTo>
                    <a:lnTo>
                      <a:pt x="15" y="5"/>
                    </a:lnTo>
                    <a:lnTo>
                      <a:pt x="14" y="3"/>
                    </a:lnTo>
                    <a:lnTo>
                      <a:pt x="16" y="5"/>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4" name="Freeform 442" descr="50%"/>
              <p:cNvSpPr>
                <a:spLocks/>
              </p:cNvSpPr>
              <p:nvPr/>
            </p:nvSpPr>
            <p:spPr bwMode="auto">
              <a:xfrm>
                <a:off x="3555" y="1898"/>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8" name="Group 443"/>
            <p:cNvGrpSpPr>
              <a:grpSpLocks/>
            </p:cNvGrpSpPr>
            <p:nvPr/>
          </p:nvGrpSpPr>
          <p:grpSpPr bwMode="auto">
            <a:xfrm>
              <a:off x="4358" y="2665"/>
              <a:ext cx="151" cy="128"/>
              <a:chOff x="3465" y="1600"/>
              <a:chExt cx="143" cy="145"/>
            </a:xfrm>
          </p:grpSpPr>
          <p:sp>
            <p:nvSpPr>
              <p:cNvPr id="1155516" name="Freeform 444" descr="50%"/>
              <p:cNvSpPr>
                <a:spLocks/>
              </p:cNvSpPr>
              <p:nvPr/>
            </p:nvSpPr>
            <p:spPr bwMode="auto">
              <a:xfrm>
                <a:off x="3563" y="1663"/>
                <a:ext cx="45" cy="29"/>
              </a:xfrm>
              <a:custGeom>
                <a:avLst/>
                <a:gdLst/>
                <a:ahLst/>
                <a:cxnLst>
                  <a:cxn ang="0">
                    <a:pos x="0" y="6"/>
                  </a:cxn>
                  <a:cxn ang="0">
                    <a:pos x="8" y="22"/>
                  </a:cxn>
                  <a:cxn ang="0">
                    <a:pos x="31" y="28"/>
                  </a:cxn>
                  <a:cxn ang="0">
                    <a:pos x="40" y="26"/>
                  </a:cxn>
                  <a:cxn ang="0">
                    <a:pos x="44" y="14"/>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2"/>
                    </a:lnTo>
                    <a:lnTo>
                      <a:pt x="31" y="28"/>
                    </a:lnTo>
                    <a:lnTo>
                      <a:pt x="40" y="26"/>
                    </a:lnTo>
                    <a:lnTo>
                      <a:pt x="44" y="14"/>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7" name="Freeform 445" descr="50%"/>
              <p:cNvSpPr>
                <a:spLocks/>
              </p:cNvSpPr>
              <p:nvPr/>
            </p:nvSpPr>
            <p:spPr bwMode="auto">
              <a:xfrm>
                <a:off x="3563" y="1614"/>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5"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5"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8" name="Freeform 446" descr="50%"/>
              <p:cNvSpPr>
                <a:spLocks/>
              </p:cNvSpPr>
              <p:nvPr/>
            </p:nvSpPr>
            <p:spPr bwMode="auto">
              <a:xfrm>
                <a:off x="3465" y="1712"/>
                <a:ext cx="45" cy="29"/>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19" name="Freeform 447" descr="50%"/>
              <p:cNvSpPr>
                <a:spLocks/>
              </p:cNvSpPr>
              <p:nvPr/>
            </p:nvSpPr>
            <p:spPr bwMode="auto">
              <a:xfrm>
                <a:off x="3502" y="1644"/>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0" name="Freeform 448" descr="50%"/>
              <p:cNvSpPr>
                <a:spLocks/>
              </p:cNvSpPr>
              <p:nvPr/>
            </p:nvSpPr>
            <p:spPr bwMode="auto">
              <a:xfrm>
                <a:off x="3465" y="1663"/>
                <a:ext cx="18" cy="34"/>
              </a:xfrm>
              <a:custGeom>
                <a:avLst/>
                <a:gdLst/>
                <a:ahLst/>
                <a:cxnLst>
                  <a:cxn ang="0">
                    <a:pos x="11" y="6"/>
                  </a:cxn>
                  <a:cxn ang="0">
                    <a:pos x="3" y="0"/>
                  </a:cxn>
                  <a:cxn ang="0">
                    <a:pos x="0" y="6"/>
                  </a:cxn>
                  <a:cxn ang="0">
                    <a:pos x="0" y="18"/>
                  </a:cxn>
                  <a:cxn ang="0">
                    <a:pos x="5" y="29"/>
                  </a:cxn>
                  <a:cxn ang="0">
                    <a:pos x="17" y="33"/>
                  </a:cxn>
                  <a:cxn ang="0">
                    <a:pos x="17" y="18"/>
                  </a:cxn>
                  <a:cxn ang="0">
                    <a:pos x="15" y="12"/>
                  </a:cxn>
                  <a:cxn ang="0">
                    <a:pos x="14" y="8"/>
                  </a:cxn>
                  <a:cxn ang="0">
                    <a:pos x="17" y="12"/>
                  </a:cxn>
                  <a:cxn ang="0">
                    <a:pos x="11" y="6"/>
                  </a:cxn>
                  <a:cxn ang="0">
                    <a:pos x="11" y="6"/>
                  </a:cxn>
                </a:cxnLst>
                <a:rect l="0" t="0" r="r" b="b"/>
                <a:pathLst>
                  <a:path w="18" h="34">
                    <a:moveTo>
                      <a:pt x="11" y="6"/>
                    </a:moveTo>
                    <a:lnTo>
                      <a:pt x="3" y="0"/>
                    </a:lnTo>
                    <a:lnTo>
                      <a:pt x="0" y="6"/>
                    </a:lnTo>
                    <a:lnTo>
                      <a:pt x="0" y="18"/>
                    </a:lnTo>
                    <a:lnTo>
                      <a:pt x="5" y="29"/>
                    </a:lnTo>
                    <a:lnTo>
                      <a:pt x="17" y="33"/>
                    </a:lnTo>
                    <a:lnTo>
                      <a:pt x="17" y="18"/>
                    </a:lnTo>
                    <a:lnTo>
                      <a:pt x="15" y="12"/>
                    </a:lnTo>
                    <a:lnTo>
                      <a:pt x="14" y="8"/>
                    </a:lnTo>
                    <a:lnTo>
                      <a:pt x="17"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1" name="Freeform 449" descr="50%"/>
              <p:cNvSpPr>
                <a:spLocks/>
              </p:cNvSpPr>
              <p:nvPr/>
            </p:nvSpPr>
            <p:spPr bwMode="auto">
              <a:xfrm>
                <a:off x="3523" y="1717"/>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2" name="Freeform 450" descr="50%"/>
              <p:cNvSpPr>
                <a:spLocks/>
              </p:cNvSpPr>
              <p:nvPr/>
            </p:nvSpPr>
            <p:spPr bwMode="auto">
              <a:xfrm>
                <a:off x="3489" y="1600"/>
                <a:ext cx="56" cy="18"/>
              </a:xfrm>
              <a:custGeom>
                <a:avLst/>
                <a:gdLst/>
                <a:ahLst/>
                <a:cxnLst>
                  <a:cxn ang="0">
                    <a:pos x="0" y="4"/>
                  </a:cxn>
                  <a:cxn ang="0">
                    <a:pos x="10" y="14"/>
                  </a:cxn>
                  <a:cxn ang="0">
                    <a:pos x="39" y="17"/>
                  </a:cxn>
                  <a:cxn ang="0">
                    <a:pos x="50" y="16"/>
                  </a:cxn>
                  <a:cxn ang="0">
                    <a:pos x="55" y="9"/>
                  </a:cxn>
                  <a:cxn ang="0">
                    <a:pos x="50" y="4"/>
                  </a:cxn>
                  <a:cxn ang="0">
                    <a:pos x="46" y="0"/>
                  </a:cxn>
                  <a:cxn ang="0">
                    <a:pos x="16" y="0"/>
                  </a:cxn>
                  <a:cxn ang="0">
                    <a:pos x="5" y="7"/>
                  </a:cxn>
                  <a:cxn ang="0">
                    <a:pos x="5" y="7"/>
                  </a:cxn>
                  <a:cxn ang="0">
                    <a:pos x="0" y="4"/>
                  </a:cxn>
                  <a:cxn ang="0">
                    <a:pos x="0" y="4"/>
                  </a:cxn>
                </a:cxnLst>
                <a:rect l="0" t="0" r="r" b="b"/>
                <a:pathLst>
                  <a:path w="56" h="18">
                    <a:moveTo>
                      <a:pt x="0" y="4"/>
                    </a:moveTo>
                    <a:lnTo>
                      <a:pt x="10" y="14"/>
                    </a:lnTo>
                    <a:lnTo>
                      <a:pt x="39" y="17"/>
                    </a:lnTo>
                    <a:lnTo>
                      <a:pt x="50" y="16"/>
                    </a:lnTo>
                    <a:lnTo>
                      <a:pt x="55" y="9"/>
                    </a:lnTo>
                    <a:lnTo>
                      <a:pt x="50" y="4"/>
                    </a:lnTo>
                    <a:lnTo>
                      <a:pt x="46"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3" name="Freeform 451" descr="50%"/>
              <p:cNvSpPr>
                <a:spLocks/>
              </p:cNvSpPr>
              <p:nvPr/>
            </p:nvSpPr>
            <p:spPr bwMode="auto">
              <a:xfrm>
                <a:off x="3467" y="1618"/>
                <a:ext cx="17" cy="14"/>
              </a:xfrm>
              <a:custGeom>
                <a:avLst/>
                <a:gdLst/>
                <a:ahLst/>
                <a:cxnLst>
                  <a:cxn ang="0">
                    <a:pos x="10" y="3"/>
                  </a:cxn>
                  <a:cxn ang="0">
                    <a:pos x="2" y="0"/>
                  </a:cxn>
                  <a:cxn ang="0">
                    <a:pos x="0" y="3"/>
                  </a:cxn>
                  <a:cxn ang="0">
                    <a:pos x="0" y="7"/>
                  </a:cxn>
                  <a:cxn ang="0">
                    <a:pos x="4" y="11"/>
                  </a:cxn>
                  <a:cxn ang="0">
                    <a:pos x="16" y="13"/>
                  </a:cxn>
                  <a:cxn ang="0">
                    <a:pos x="16" y="7"/>
                  </a:cxn>
                  <a:cxn ang="0">
                    <a:pos x="15" y="4"/>
                  </a:cxn>
                  <a:cxn ang="0">
                    <a:pos x="14" y="3"/>
                  </a:cxn>
                  <a:cxn ang="0">
                    <a:pos x="16" y="4"/>
                  </a:cxn>
                  <a:cxn ang="0">
                    <a:pos x="10" y="3"/>
                  </a:cxn>
                  <a:cxn ang="0">
                    <a:pos x="10" y="3"/>
                  </a:cxn>
                </a:cxnLst>
                <a:rect l="0" t="0" r="r" b="b"/>
                <a:pathLst>
                  <a:path w="17" h="14">
                    <a:moveTo>
                      <a:pt x="10" y="3"/>
                    </a:moveTo>
                    <a:lnTo>
                      <a:pt x="2" y="0"/>
                    </a:lnTo>
                    <a:lnTo>
                      <a:pt x="0" y="3"/>
                    </a:lnTo>
                    <a:lnTo>
                      <a:pt x="0" y="7"/>
                    </a:lnTo>
                    <a:lnTo>
                      <a:pt x="4" y="11"/>
                    </a:lnTo>
                    <a:lnTo>
                      <a:pt x="16" y="13"/>
                    </a:lnTo>
                    <a:lnTo>
                      <a:pt x="16" y="7"/>
                    </a:lnTo>
                    <a:lnTo>
                      <a:pt x="15" y="4"/>
                    </a:lnTo>
                    <a:lnTo>
                      <a:pt x="14" y="3"/>
                    </a:lnTo>
                    <a:lnTo>
                      <a:pt x="16" y="4"/>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4" name="Freeform 452" descr="50%"/>
              <p:cNvSpPr>
                <a:spLocks/>
              </p:cNvSpPr>
              <p:nvPr/>
            </p:nvSpPr>
            <p:spPr bwMode="auto">
              <a:xfrm>
                <a:off x="3565" y="1730"/>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525" name="Freeform 453" descr="50%"/>
            <p:cNvSpPr>
              <a:spLocks/>
            </p:cNvSpPr>
            <p:nvPr/>
          </p:nvSpPr>
          <p:spPr bwMode="auto">
            <a:xfrm>
              <a:off x="3895" y="2661"/>
              <a:ext cx="31" cy="40"/>
            </a:xfrm>
            <a:custGeom>
              <a:avLst/>
              <a:gdLst/>
              <a:ahLst/>
              <a:cxnLst>
                <a:cxn ang="0">
                  <a:pos x="6" y="44"/>
                </a:cxn>
                <a:cxn ang="0">
                  <a:pos x="22" y="37"/>
                </a:cxn>
                <a:cxn ang="0">
                  <a:pos x="28" y="13"/>
                </a:cxn>
                <a:cxn ang="0">
                  <a:pos x="25" y="4"/>
                </a:cxn>
                <a:cxn ang="0">
                  <a:pos x="14" y="0"/>
                </a:cxn>
                <a:cxn ang="0">
                  <a:pos x="5" y="4"/>
                </a:cxn>
                <a:cxn ang="0">
                  <a:pos x="0" y="7"/>
                </a:cxn>
                <a:cxn ang="0">
                  <a:pos x="0" y="32"/>
                </a:cxn>
                <a:cxn ang="0">
                  <a:pos x="11" y="41"/>
                </a:cxn>
                <a:cxn ang="0">
                  <a:pos x="11" y="41"/>
                </a:cxn>
                <a:cxn ang="0">
                  <a:pos x="6" y="44"/>
                </a:cxn>
                <a:cxn ang="0">
                  <a:pos x="6" y="44"/>
                </a:cxn>
              </a:cxnLst>
              <a:rect l="0" t="0" r="r" b="b"/>
              <a:pathLst>
                <a:path w="29" h="45">
                  <a:moveTo>
                    <a:pt x="6" y="44"/>
                  </a:moveTo>
                  <a:lnTo>
                    <a:pt x="22" y="37"/>
                  </a:lnTo>
                  <a:lnTo>
                    <a:pt x="28" y="13"/>
                  </a:lnTo>
                  <a:lnTo>
                    <a:pt x="25" y="4"/>
                  </a:lnTo>
                  <a:lnTo>
                    <a:pt x="14" y="0"/>
                  </a:lnTo>
                  <a:lnTo>
                    <a:pt x="5" y="4"/>
                  </a:lnTo>
                  <a:lnTo>
                    <a:pt x="0" y="7"/>
                  </a:lnTo>
                  <a:lnTo>
                    <a:pt x="0" y="32"/>
                  </a:lnTo>
                  <a:lnTo>
                    <a:pt x="11" y="41"/>
                  </a:lnTo>
                  <a:lnTo>
                    <a:pt x="11" y="41"/>
                  </a:lnTo>
                  <a:lnTo>
                    <a:pt x="6" y="44"/>
                  </a:lnTo>
                  <a:lnTo>
                    <a:pt x="6"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6" name="Freeform 454" descr="50%"/>
            <p:cNvSpPr>
              <a:spLocks/>
            </p:cNvSpPr>
            <p:nvPr/>
          </p:nvSpPr>
          <p:spPr bwMode="auto">
            <a:xfrm>
              <a:off x="3844" y="2686"/>
              <a:ext cx="35" cy="15"/>
            </a:xfrm>
            <a:custGeom>
              <a:avLst/>
              <a:gdLst/>
              <a:ahLst/>
              <a:cxnLst>
                <a:cxn ang="0">
                  <a:pos x="5" y="5"/>
                </a:cxn>
                <a:cxn ang="0">
                  <a:pos x="0" y="14"/>
                </a:cxn>
                <a:cxn ang="0">
                  <a:pos x="5" y="16"/>
                </a:cxn>
                <a:cxn ang="0">
                  <a:pos x="17" y="16"/>
                </a:cxn>
                <a:cxn ang="0">
                  <a:pos x="28" y="12"/>
                </a:cxn>
                <a:cxn ang="0">
                  <a:pos x="32" y="0"/>
                </a:cxn>
                <a:cxn ang="0">
                  <a:pos x="17" y="0"/>
                </a:cxn>
                <a:cxn ang="0">
                  <a:pos x="11" y="2"/>
                </a:cxn>
                <a:cxn ang="0">
                  <a:pos x="7" y="2"/>
                </a:cxn>
                <a:cxn ang="0">
                  <a:pos x="11" y="0"/>
                </a:cxn>
                <a:cxn ang="0">
                  <a:pos x="5" y="5"/>
                </a:cxn>
                <a:cxn ang="0">
                  <a:pos x="5" y="5"/>
                </a:cxn>
              </a:cxnLst>
              <a:rect l="0" t="0" r="r" b="b"/>
              <a:pathLst>
                <a:path w="33" h="17">
                  <a:moveTo>
                    <a:pt x="5" y="5"/>
                  </a:moveTo>
                  <a:lnTo>
                    <a:pt x="0" y="14"/>
                  </a:lnTo>
                  <a:lnTo>
                    <a:pt x="5" y="16"/>
                  </a:lnTo>
                  <a:lnTo>
                    <a:pt x="17" y="16"/>
                  </a:lnTo>
                  <a:lnTo>
                    <a:pt x="28" y="12"/>
                  </a:lnTo>
                  <a:lnTo>
                    <a:pt x="32" y="0"/>
                  </a:lnTo>
                  <a:lnTo>
                    <a:pt x="17" y="0"/>
                  </a:lnTo>
                  <a:lnTo>
                    <a:pt x="11" y="2"/>
                  </a:lnTo>
                  <a:lnTo>
                    <a:pt x="7" y="2"/>
                  </a:lnTo>
                  <a:lnTo>
                    <a:pt x="11" y="0"/>
                  </a:lnTo>
                  <a:lnTo>
                    <a:pt x="5" y="5"/>
                  </a:lnTo>
                  <a:lnTo>
                    <a:pt x="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7" name="Freeform 455" descr="50%"/>
            <p:cNvSpPr>
              <a:spLocks/>
            </p:cNvSpPr>
            <p:nvPr/>
          </p:nvSpPr>
          <p:spPr bwMode="auto">
            <a:xfrm>
              <a:off x="3948" y="2747"/>
              <a:ext cx="32" cy="40"/>
            </a:xfrm>
            <a:custGeom>
              <a:avLst/>
              <a:gdLst/>
              <a:ahLst/>
              <a:cxnLst>
                <a:cxn ang="0">
                  <a:pos x="7" y="44"/>
                </a:cxn>
                <a:cxn ang="0">
                  <a:pos x="23" y="36"/>
                </a:cxn>
                <a:cxn ang="0">
                  <a:pos x="29" y="12"/>
                </a:cxn>
                <a:cxn ang="0">
                  <a:pos x="26" y="4"/>
                </a:cxn>
                <a:cxn ang="0">
                  <a:pos x="15" y="0"/>
                </a:cxn>
                <a:cxn ang="0">
                  <a:pos x="6" y="5"/>
                </a:cxn>
                <a:cxn ang="0">
                  <a:pos x="0" y="6"/>
                </a:cxn>
                <a:cxn ang="0">
                  <a:pos x="0" y="32"/>
                </a:cxn>
                <a:cxn ang="0">
                  <a:pos x="13" y="40"/>
                </a:cxn>
                <a:cxn ang="0">
                  <a:pos x="13" y="40"/>
                </a:cxn>
                <a:cxn ang="0">
                  <a:pos x="7" y="44"/>
                </a:cxn>
                <a:cxn ang="0">
                  <a:pos x="7" y="44"/>
                </a:cxn>
              </a:cxnLst>
              <a:rect l="0" t="0" r="r" b="b"/>
              <a:pathLst>
                <a:path w="30" h="45">
                  <a:moveTo>
                    <a:pt x="7" y="44"/>
                  </a:moveTo>
                  <a:lnTo>
                    <a:pt x="23" y="36"/>
                  </a:lnTo>
                  <a:lnTo>
                    <a:pt x="29" y="12"/>
                  </a:lnTo>
                  <a:lnTo>
                    <a:pt x="26" y="4"/>
                  </a:lnTo>
                  <a:lnTo>
                    <a:pt x="15" y="0"/>
                  </a:lnTo>
                  <a:lnTo>
                    <a:pt x="6" y="5"/>
                  </a:lnTo>
                  <a:lnTo>
                    <a:pt x="0" y="6"/>
                  </a:lnTo>
                  <a:lnTo>
                    <a:pt x="0" y="32"/>
                  </a:lnTo>
                  <a:lnTo>
                    <a:pt x="13" y="40"/>
                  </a:lnTo>
                  <a:lnTo>
                    <a:pt x="13" y="40"/>
                  </a:lnTo>
                  <a:lnTo>
                    <a:pt x="7" y="44"/>
                  </a:lnTo>
                  <a:lnTo>
                    <a:pt x="7"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8" name="Freeform 456" descr="50%"/>
            <p:cNvSpPr>
              <a:spLocks/>
            </p:cNvSpPr>
            <p:nvPr/>
          </p:nvSpPr>
          <p:spPr bwMode="auto">
            <a:xfrm>
              <a:off x="3877" y="2724"/>
              <a:ext cx="50" cy="31"/>
            </a:xfrm>
            <a:custGeom>
              <a:avLst/>
              <a:gdLst/>
              <a:ahLst/>
              <a:cxnLst>
                <a:cxn ang="0">
                  <a:pos x="7" y="10"/>
                </a:cxn>
                <a:cxn ang="0">
                  <a:pos x="0" y="28"/>
                </a:cxn>
                <a:cxn ang="0">
                  <a:pos x="8" y="34"/>
                </a:cxn>
                <a:cxn ang="0">
                  <a:pos x="24" y="32"/>
                </a:cxn>
                <a:cxn ang="0">
                  <a:pos x="40" y="23"/>
                </a:cxn>
                <a:cxn ang="0">
                  <a:pos x="46" y="0"/>
                </a:cxn>
                <a:cxn ang="0">
                  <a:pos x="24" y="0"/>
                </a:cxn>
                <a:cxn ang="0">
                  <a:pos x="15" y="2"/>
                </a:cxn>
                <a:cxn ang="0">
                  <a:pos x="10" y="3"/>
                </a:cxn>
                <a:cxn ang="0">
                  <a:pos x="15" y="0"/>
                </a:cxn>
                <a:cxn ang="0">
                  <a:pos x="7" y="10"/>
                </a:cxn>
                <a:cxn ang="0">
                  <a:pos x="7" y="10"/>
                </a:cxn>
              </a:cxnLst>
              <a:rect l="0" t="0" r="r" b="b"/>
              <a:pathLst>
                <a:path w="47" h="35">
                  <a:moveTo>
                    <a:pt x="7" y="10"/>
                  </a:moveTo>
                  <a:lnTo>
                    <a:pt x="0" y="28"/>
                  </a:lnTo>
                  <a:lnTo>
                    <a:pt x="8" y="34"/>
                  </a:lnTo>
                  <a:lnTo>
                    <a:pt x="24" y="32"/>
                  </a:lnTo>
                  <a:lnTo>
                    <a:pt x="40" y="23"/>
                  </a:lnTo>
                  <a:lnTo>
                    <a:pt x="46" y="0"/>
                  </a:lnTo>
                  <a:lnTo>
                    <a:pt x="24" y="0"/>
                  </a:lnTo>
                  <a:lnTo>
                    <a:pt x="15" y="2"/>
                  </a:lnTo>
                  <a:lnTo>
                    <a:pt x="10" y="3"/>
                  </a:lnTo>
                  <a:lnTo>
                    <a:pt x="15" y="0"/>
                  </a:lnTo>
                  <a:lnTo>
                    <a:pt x="7" y="10"/>
                  </a:lnTo>
                  <a:lnTo>
                    <a:pt x="7" y="1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29" name="Freeform 457" descr="50%"/>
            <p:cNvSpPr>
              <a:spLocks/>
            </p:cNvSpPr>
            <p:nvPr/>
          </p:nvSpPr>
          <p:spPr bwMode="auto">
            <a:xfrm>
              <a:off x="3898" y="2772"/>
              <a:ext cx="34" cy="15"/>
            </a:xfrm>
            <a:custGeom>
              <a:avLst/>
              <a:gdLst/>
              <a:ahLst/>
              <a:cxnLst>
                <a:cxn ang="0">
                  <a:pos x="6" y="5"/>
                </a:cxn>
                <a:cxn ang="0">
                  <a:pos x="0" y="14"/>
                </a:cxn>
                <a:cxn ang="0">
                  <a:pos x="6" y="16"/>
                </a:cxn>
                <a:cxn ang="0">
                  <a:pos x="16" y="16"/>
                </a:cxn>
                <a:cxn ang="0">
                  <a:pos x="28" y="11"/>
                </a:cxn>
                <a:cxn ang="0">
                  <a:pos x="31" y="0"/>
                </a:cxn>
                <a:cxn ang="0">
                  <a:pos x="16" y="0"/>
                </a:cxn>
                <a:cxn ang="0">
                  <a:pos x="10" y="2"/>
                </a:cxn>
                <a:cxn ang="0">
                  <a:pos x="6" y="2"/>
                </a:cxn>
                <a:cxn ang="0">
                  <a:pos x="10" y="0"/>
                </a:cxn>
                <a:cxn ang="0">
                  <a:pos x="6" y="5"/>
                </a:cxn>
                <a:cxn ang="0">
                  <a:pos x="6" y="5"/>
                </a:cxn>
              </a:cxnLst>
              <a:rect l="0" t="0" r="r" b="b"/>
              <a:pathLst>
                <a:path w="32" h="17">
                  <a:moveTo>
                    <a:pt x="6" y="5"/>
                  </a:moveTo>
                  <a:lnTo>
                    <a:pt x="0" y="14"/>
                  </a:lnTo>
                  <a:lnTo>
                    <a:pt x="6" y="16"/>
                  </a:lnTo>
                  <a:lnTo>
                    <a:pt x="16" y="16"/>
                  </a:lnTo>
                  <a:lnTo>
                    <a:pt x="28" y="11"/>
                  </a:lnTo>
                  <a:lnTo>
                    <a:pt x="31" y="0"/>
                  </a:lnTo>
                  <a:lnTo>
                    <a:pt x="16" y="0"/>
                  </a:lnTo>
                  <a:lnTo>
                    <a:pt x="10" y="2"/>
                  </a:lnTo>
                  <a:lnTo>
                    <a:pt x="6" y="2"/>
                  </a:lnTo>
                  <a:lnTo>
                    <a:pt x="10" y="0"/>
                  </a:lnTo>
                  <a:lnTo>
                    <a:pt x="6" y="5"/>
                  </a:lnTo>
                  <a:lnTo>
                    <a:pt x="6"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0" name="Freeform 458" descr="50%"/>
            <p:cNvSpPr>
              <a:spLocks/>
            </p:cNvSpPr>
            <p:nvPr/>
          </p:nvSpPr>
          <p:spPr bwMode="auto">
            <a:xfrm>
              <a:off x="3953" y="2721"/>
              <a:ext cx="15" cy="14"/>
            </a:xfrm>
            <a:custGeom>
              <a:avLst/>
              <a:gdLst/>
              <a:ahLst/>
              <a:cxnLst>
                <a:cxn ang="0">
                  <a:pos x="2" y="6"/>
                </a:cxn>
                <a:cxn ang="0">
                  <a:pos x="0" y="14"/>
                </a:cxn>
                <a:cxn ang="0">
                  <a:pos x="2" y="16"/>
                </a:cxn>
                <a:cxn ang="0">
                  <a:pos x="7" y="16"/>
                </a:cxn>
                <a:cxn ang="0">
                  <a:pos x="11" y="12"/>
                </a:cxn>
                <a:cxn ang="0">
                  <a:pos x="13" y="0"/>
                </a:cxn>
                <a:cxn ang="0">
                  <a:pos x="7" y="1"/>
                </a:cxn>
                <a:cxn ang="0">
                  <a:pos x="4" y="2"/>
                </a:cxn>
                <a:cxn ang="0">
                  <a:pos x="3" y="3"/>
                </a:cxn>
                <a:cxn ang="0">
                  <a:pos x="4" y="1"/>
                </a:cxn>
                <a:cxn ang="0">
                  <a:pos x="2" y="6"/>
                </a:cxn>
                <a:cxn ang="0">
                  <a:pos x="2" y="6"/>
                </a:cxn>
              </a:cxnLst>
              <a:rect l="0" t="0" r="r" b="b"/>
              <a:pathLst>
                <a:path w="14" h="17">
                  <a:moveTo>
                    <a:pt x="2" y="6"/>
                  </a:moveTo>
                  <a:lnTo>
                    <a:pt x="0" y="14"/>
                  </a:lnTo>
                  <a:lnTo>
                    <a:pt x="2" y="16"/>
                  </a:lnTo>
                  <a:lnTo>
                    <a:pt x="7" y="16"/>
                  </a:lnTo>
                  <a:lnTo>
                    <a:pt x="11" y="12"/>
                  </a:lnTo>
                  <a:lnTo>
                    <a:pt x="13" y="0"/>
                  </a:lnTo>
                  <a:lnTo>
                    <a:pt x="7" y="1"/>
                  </a:lnTo>
                  <a:lnTo>
                    <a:pt x="4" y="2"/>
                  </a:lnTo>
                  <a:lnTo>
                    <a:pt x="3" y="3"/>
                  </a:lnTo>
                  <a:lnTo>
                    <a:pt x="4" y="1"/>
                  </a:lnTo>
                  <a:lnTo>
                    <a:pt x="2" y="6"/>
                  </a:lnTo>
                  <a:lnTo>
                    <a:pt x="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1" name="Freeform 459" descr="50%"/>
            <p:cNvSpPr>
              <a:spLocks/>
            </p:cNvSpPr>
            <p:nvPr/>
          </p:nvSpPr>
          <p:spPr bwMode="auto">
            <a:xfrm>
              <a:off x="3829" y="2719"/>
              <a:ext cx="19" cy="48"/>
            </a:xfrm>
            <a:custGeom>
              <a:avLst/>
              <a:gdLst/>
              <a:ahLst/>
              <a:cxnLst>
                <a:cxn ang="0">
                  <a:pos x="5" y="54"/>
                </a:cxn>
                <a:cxn ang="0">
                  <a:pos x="15" y="43"/>
                </a:cxn>
                <a:cxn ang="0">
                  <a:pos x="17" y="14"/>
                </a:cxn>
                <a:cxn ang="0">
                  <a:pos x="16" y="4"/>
                </a:cxn>
                <a:cxn ang="0">
                  <a:pos x="9" y="0"/>
                </a:cxn>
                <a:cxn ang="0">
                  <a:pos x="4" y="5"/>
                </a:cxn>
                <a:cxn ang="0">
                  <a:pos x="0" y="8"/>
                </a:cxn>
                <a:cxn ang="0">
                  <a:pos x="1" y="38"/>
                </a:cxn>
                <a:cxn ang="0">
                  <a:pos x="8" y="48"/>
                </a:cxn>
                <a:cxn ang="0">
                  <a:pos x="8" y="48"/>
                </a:cxn>
                <a:cxn ang="0">
                  <a:pos x="5" y="54"/>
                </a:cxn>
                <a:cxn ang="0">
                  <a:pos x="5" y="54"/>
                </a:cxn>
              </a:cxnLst>
              <a:rect l="0" t="0" r="r" b="b"/>
              <a:pathLst>
                <a:path w="18" h="55">
                  <a:moveTo>
                    <a:pt x="5" y="54"/>
                  </a:moveTo>
                  <a:lnTo>
                    <a:pt x="15" y="43"/>
                  </a:lnTo>
                  <a:lnTo>
                    <a:pt x="17" y="14"/>
                  </a:lnTo>
                  <a:lnTo>
                    <a:pt x="16" y="4"/>
                  </a:lnTo>
                  <a:lnTo>
                    <a:pt x="9" y="0"/>
                  </a:lnTo>
                  <a:lnTo>
                    <a:pt x="4" y="5"/>
                  </a:lnTo>
                  <a:lnTo>
                    <a:pt x="0" y="8"/>
                  </a:lnTo>
                  <a:lnTo>
                    <a:pt x="1" y="38"/>
                  </a:lnTo>
                  <a:lnTo>
                    <a:pt x="8" y="48"/>
                  </a:lnTo>
                  <a:lnTo>
                    <a:pt x="8" y="48"/>
                  </a:lnTo>
                  <a:lnTo>
                    <a:pt x="5" y="54"/>
                  </a:lnTo>
                  <a:lnTo>
                    <a:pt x="5" y="5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2" name="Freeform 460" descr="50%"/>
            <p:cNvSpPr>
              <a:spLocks/>
            </p:cNvSpPr>
            <p:nvPr/>
          </p:nvSpPr>
          <p:spPr bwMode="auto">
            <a:xfrm>
              <a:off x="3849" y="2772"/>
              <a:ext cx="15" cy="15"/>
            </a:xfrm>
            <a:custGeom>
              <a:avLst/>
              <a:gdLst/>
              <a:ahLst/>
              <a:cxnLst>
                <a:cxn ang="0">
                  <a:pos x="3" y="5"/>
                </a:cxn>
                <a:cxn ang="0">
                  <a:pos x="0" y="13"/>
                </a:cxn>
                <a:cxn ang="0">
                  <a:pos x="3" y="16"/>
                </a:cxn>
                <a:cxn ang="0">
                  <a:pos x="7" y="16"/>
                </a:cxn>
                <a:cxn ang="0">
                  <a:pos x="12" y="11"/>
                </a:cxn>
                <a:cxn ang="0">
                  <a:pos x="13" y="0"/>
                </a:cxn>
                <a:cxn ang="0">
                  <a:pos x="6" y="0"/>
                </a:cxn>
                <a:cxn ang="0">
                  <a:pos x="4" y="1"/>
                </a:cxn>
                <a:cxn ang="0">
                  <a:pos x="3" y="2"/>
                </a:cxn>
                <a:cxn ang="0">
                  <a:pos x="4" y="0"/>
                </a:cxn>
                <a:cxn ang="0">
                  <a:pos x="3" y="5"/>
                </a:cxn>
                <a:cxn ang="0">
                  <a:pos x="3" y="5"/>
                </a:cxn>
              </a:cxnLst>
              <a:rect l="0" t="0" r="r" b="b"/>
              <a:pathLst>
                <a:path w="14" h="17">
                  <a:moveTo>
                    <a:pt x="3" y="5"/>
                  </a:moveTo>
                  <a:lnTo>
                    <a:pt x="0" y="13"/>
                  </a:lnTo>
                  <a:lnTo>
                    <a:pt x="3" y="16"/>
                  </a:lnTo>
                  <a:lnTo>
                    <a:pt x="7" y="16"/>
                  </a:lnTo>
                  <a:lnTo>
                    <a:pt x="12" y="11"/>
                  </a:lnTo>
                  <a:lnTo>
                    <a:pt x="13" y="0"/>
                  </a:lnTo>
                  <a:lnTo>
                    <a:pt x="6"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3" name="Freeform 461" descr="50%"/>
            <p:cNvSpPr>
              <a:spLocks/>
            </p:cNvSpPr>
            <p:nvPr/>
          </p:nvSpPr>
          <p:spPr bwMode="auto">
            <a:xfrm>
              <a:off x="3966" y="2683"/>
              <a:ext cx="15" cy="15"/>
            </a:xfrm>
            <a:custGeom>
              <a:avLst/>
              <a:gdLst/>
              <a:ahLst/>
              <a:cxnLst>
                <a:cxn ang="0">
                  <a:pos x="3" y="5"/>
                </a:cxn>
                <a:cxn ang="0">
                  <a:pos x="0" y="14"/>
                </a:cxn>
                <a:cxn ang="0">
                  <a:pos x="3" y="16"/>
                </a:cxn>
                <a:cxn ang="0">
                  <a:pos x="7" y="16"/>
                </a:cxn>
                <a:cxn ang="0">
                  <a:pos x="12" y="12"/>
                </a:cxn>
                <a:cxn ang="0">
                  <a:pos x="13" y="0"/>
                </a:cxn>
                <a:cxn ang="0">
                  <a:pos x="7" y="0"/>
                </a:cxn>
                <a:cxn ang="0">
                  <a:pos x="4" y="1"/>
                </a:cxn>
                <a:cxn ang="0">
                  <a:pos x="3" y="2"/>
                </a:cxn>
                <a:cxn ang="0">
                  <a:pos x="4" y="0"/>
                </a:cxn>
                <a:cxn ang="0">
                  <a:pos x="3" y="5"/>
                </a:cxn>
                <a:cxn ang="0">
                  <a:pos x="3" y="5"/>
                </a:cxn>
              </a:cxnLst>
              <a:rect l="0" t="0" r="r" b="b"/>
              <a:pathLst>
                <a:path w="14" h="17">
                  <a:moveTo>
                    <a:pt x="3" y="5"/>
                  </a:moveTo>
                  <a:lnTo>
                    <a:pt x="0" y="14"/>
                  </a:lnTo>
                  <a:lnTo>
                    <a:pt x="3" y="16"/>
                  </a:lnTo>
                  <a:lnTo>
                    <a:pt x="7" y="16"/>
                  </a:lnTo>
                  <a:lnTo>
                    <a:pt x="12" y="12"/>
                  </a:lnTo>
                  <a:lnTo>
                    <a:pt x="13" y="0"/>
                  </a:lnTo>
                  <a:lnTo>
                    <a:pt x="7"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nvGrpSpPr>
            <p:cNvPr id="9" name="Group 462"/>
            <p:cNvGrpSpPr>
              <a:grpSpLocks/>
            </p:cNvGrpSpPr>
            <p:nvPr/>
          </p:nvGrpSpPr>
          <p:grpSpPr bwMode="auto">
            <a:xfrm>
              <a:off x="3930" y="3078"/>
              <a:ext cx="152" cy="127"/>
              <a:chOff x="3061" y="2068"/>
              <a:chExt cx="144" cy="144"/>
            </a:xfrm>
          </p:grpSpPr>
          <p:sp>
            <p:nvSpPr>
              <p:cNvPr id="1155535" name="Freeform 463" descr="50%"/>
              <p:cNvSpPr>
                <a:spLocks/>
              </p:cNvSpPr>
              <p:nvPr/>
            </p:nvSpPr>
            <p:spPr bwMode="auto">
              <a:xfrm>
                <a:off x="3160" y="2131"/>
                <a:ext cx="45" cy="29"/>
              </a:xfrm>
              <a:custGeom>
                <a:avLst/>
                <a:gdLst/>
                <a:ahLst/>
                <a:cxnLst>
                  <a:cxn ang="0">
                    <a:pos x="0" y="6"/>
                  </a:cxn>
                  <a:cxn ang="0">
                    <a:pos x="8" y="22"/>
                  </a:cxn>
                  <a:cxn ang="0">
                    <a:pos x="31" y="28"/>
                  </a:cxn>
                  <a:cxn ang="0">
                    <a:pos x="40" y="25"/>
                  </a:cxn>
                  <a:cxn ang="0">
                    <a:pos x="44" y="15"/>
                  </a:cxn>
                  <a:cxn ang="0">
                    <a:pos x="40" y="6"/>
                  </a:cxn>
                  <a:cxn ang="0">
                    <a:pos x="38" y="0"/>
                  </a:cxn>
                  <a:cxn ang="0">
                    <a:pos x="12" y="0"/>
                  </a:cxn>
                  <a:cxn ang="0">
                    <a:pos x="3" y="11"/>
                  </a:cxn>
                  <a:cxn ang="0">
                    <a:pos x="3" y="11"/>
                  </a:cxn>
                  <a:cxn ang="0">
                    <a:pos x="0" y="6"/>
                  </a:cxn>
                  <a:cxn ang="0">
                    <a:pos x="0" y="6"/>
                  </a:cxn>
                </a:cxnLst>
                <a:rect l="0" t="0" r="r" b="b"/>
                <a:pathLst>
                  <a:path w="45" h="29">
                    <a:moveTo>
                      <a:pt x="0" y="6"/>
                    </a:moveTo>
                    <a:lnTo>
                      <a:pt x="8" y="22"/>
                    </a:lnTo>
                    <a:lnTo>
                      <a:pt x="31" y="28"/>
                    </a:lnTo>
                    <a:lnTo>
                      <a:pt x="40" y="25"/>
                    </a:lnTo>
                    <a:lnTo>
                      <a:pt x="44" y="15"/>
                    </a:lnTo>
                    <a:lnTo>
                      <a:pt x="40" y="6"/>
                    </a:lnTo>
                    <a:lnTo>
                      <a:pt x="38"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6" name="Freeform 464" descr="50%"/>
              <p:cNvSpPr>
                <a:spLocks/>
              </p:cNvSpPr>
              <p:nvPr/>
            </p:nvSpPr>
            <p:spPr bwMode="auto">
              <a:xfrm>
                <a:off x="3161" y="2082"/>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7" name="Freeform 465" descr="50%"/>
              <p:cNvSpPr>
                <a:spLocks/>
              </p:cNvSpPr>
              <p:nvPr/>
            </p:nvSpPr>
            <p:spPr bwMode="auto">
              <a:xfrm>
                <a:off x="3061" y="2180"/>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5" y="12"/>
                  </a:cxn>
                  <a:cxn ang="0">
                    <a:pos x="5"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5" y="12"/>
                    </a:lnTo>
                    <a:lnTo>
                      <a:pt x="5"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8" name="Freeform 466" descr="50%"/>
              <p:cNvSpPr>
                <a:spLocks/>
              </p:cNvSpPr>
              <p:nvPr/>
            </p:nvSpPr>
            <p:spPr bwMode="auto">
              <a:xfrm>
                <a:off x="3099" y="2112"/>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39" name="Freeform 467" descr="50%"/>
              <p:cNvSpPr>
                <a:spLocks/>
              </p:cNvSpPr>
              <p:nvPr/>
            </p:nvSpPr>
            <p:spPr bwMode="auto">
              <a:xfrm>
                <a:off x="3062" y="2131"/>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0" name="Freeform 468" descr="50%"/>
              <p:cNvSpPr>
                <a:spLocks/>
              </p:cNvSpPr>
              <p:nvPr/>
            </p:nvSpPr>
            <p:spPr bwMode="auto">
              <a:xfrm>
                <a:off x="3119" y="2185"/>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1" name="Freeform 469" descr="50%"/>
              <p:cNvSpPr>
                <a:spLocks/>
              </p:cNvSpPr>
              <p:nvPr/>
            </p:nvSpPr>
            <p:spPr bwMode="auto">
              <a:xfrm>
                <a:off x="3085" y="20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2" name="Freeform 470" descr="50%"/>
              <p:cNvSpPr>
                <a:spLocks/>
              </p:cNvSpPr>
              <p:nvPr/>
            </p:nvSpPr>
            <p:spPr bwMode="auto">
              <a:xfrm>
                <a:off x="3063" y="2086"/>
                <a:ext cx="18" cy="14"/>
              </a:xfrm>
              <a:custGeom>
                <a:avLst/>
                <a:gdLst/>
                <a:ahLst/>
                <a:cxnLst>
                  <a:cxn ang="0">
                    <a:pos x="12" y="2"/>
                  </a:cxn>
                  <a:cxn ang="0">
                    <a:pos x="3" y="0"/>
                  </a:cxn>
                  <a:cxn ang="0">
                    <a:pos x="0" y="2"/>
                  </a:cxn>
                  <a:cxn ang="0">
                    <a:pos x="0" y="7"/>
                  </a:cxn>
                  <a:cxn ang="0">
                    <a:pos x="5" y="11"/>
                  </a:cxn>
                  <a:cxn ang="0">
                    <a:pos x="17" y="13"/>
                  </a:cxn>
                  <a:cxn ang="0">
                    <a:pos x="17" y="7"/>
                  </a:cxn>
                  <a:cxn ang="0">
                    <a:pos x="15" y="4"/>
                  </a:cxn>
                  <a:cxn ang="0">
                    <a:pos x="14" y="3"/>
                  </a:cxn>
                  <a:cxn ang="0">
                    <a:pos x="17" y="4"/>
                  </a:cxn>
                  <a:cxn ang="0">
                    <a:pos x="12" y="2"/>
                  </a:cxn>
                  <a:cxn ang="0">
                    <a:pos x="12" y="2"/>
                  </a:cxn>
                </a:cxnLst>
                <a:rect l="0" t="0" r="r" b="b"/>
                <a:pathLst>
                  <a:path w="18" h="14">
                    <a:moveTo>
                      <a:pt x="12" y="2"/>
                    </a:moveTo>
                    <a:lnTo>
                      <a:pt x="3" y="0"/>
                    </a:lnTo>
                    <a:lnTo>
                      <a:pt x="0" y="2"/>
                    </a:lnTo>
                    <a:lnTo>
                      <a:pt x="0" y="7"/>
                    </a:lnTo>
                    <a:lnTo>
                      <a:pt x="5" y="11"/>
                    </a:lnTo>
                    <a:lnTo>
                      <a:pt x="17" y="13"/>
                    </a:lnTo>
                    <a:lnTo>
                      <a:pt x="17" y="7"/>
                    </a:lnTo>
                    <a:lnTo>
                      <a:pt x="15" y="4"/>
                    </a:lnTo>
                    <a:lnTo>
                      <a:pt x="14" y="3"/>
                    </a:lnTo>
                    <a:lnTo>
                      <a:pt x="17"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3" name="Freeform 471" descr="50%"/>
              <p:cNvSpPr>
                <a:spLocks/>
              </p:cNvSpPr>
              <p:nvPr/>
            </p:nvSpPr>
            <p:spPr bwMode="auto">
              <a:xfrm>
                <a:off x="3162" y="2198"/>
                <a:ext cx="17" cy="14"/>
              </a:xfrm>
              <a:custGeom>
                <a:avLst/>
                <a:gdLst/>
                <a:ahLst/>
                <a:cxnLst>
                  <a:cxn ang="0">
                    <a:pos x="11" y="3"/>
                  </a:cxn>
                  <a:cxn ang="0">
                    <a:pos x="2" y="0"/>
                  </a:cxn>
                  <a:cxn ang="0">
                    <a:pos x="0" y="3"/>
                  </a:cxn>
                  <a:cxn ang="0">
                    <a:pos x="0" y="7"/>
                  </a:cxn>
                  <a:cxn ang="0">
                    <a:pos x="4" y="12"/>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2" y="0"/>
                    </a:lnTo>
                    <a:lnTo>
                      <a:pt x="0" y="3"/>
                    </a:lnTo>
                    <a:lnTo>
                      <a:pt x="0" y="7"/>
                    </a:lnTo>
                    <a:lnTo>
                      <a:pt x="4" y="12"/>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0" name="Group 472"/>
            <p:cNvGrpSpPr>
              <a:grpSpLocks/>
            </p:cNvGrpSpPr>
            <p:nvPr/>
          </p:nvGrpSpPr>
          <p:grpSpPr bwMode="auto">
            <a:xfrm>
              <a:off x="4130" y="3114"/>
              <a:ext cx="153" cy="128"/>
              <a:chOff x="3250" y="2109"/>
              <a:chExt cx="144" cy="145"/>
            </a:xfrm>
          </p:grpSpPr>
          <p:sp>
            <p:nvSpPr>
              <p:cNvPr id="1155545" name="Freeform 473" descr="50%"/>
              <p:cNvSpPr>
                <a:spLocks/>
              </p:cNvSpPr>
              <p:nvPr/>
            </p:nvSpPr>
            <p:spPr bwMode="auto">
              <a:xfrm>
                <a:off x="3349" y="2172"/>
                <a:ext cx="45" cy="30"/>
              </a:xfrm>
              <a:custGeom>
                <a:avLst/>
                <a:gdLst/>
                <a:ahLst/>
                <a:cxnLst>
                  <a:cxn ang="0">
                    <a:pos x="0" y="6"/>
                  </a:cxn>
                  <a:cxn ang="0">
                    <a:pos x="7" y="23"/>
                  </a:cxn>
                  <a:cxn ang="0">
                    <a:pos x="31" y="29"/>
                  </a:cxn>
                  <a:cxn ang="0">
                    <a:pos x="39" y="26"/>
                  </a:cxn>
                  <a:cxn ang="0">
                    <a:pos x="44" y="15"/>
                  </a:cxn>
                  <a:cxn ang="0">
                    <a:pos x="39" y="6"/>
                  </a:cxn>
                  <a:cxn ang="0">
                    <a:pos x="37" y="0"/>
                  </a:cxn>
                  <a:cxn ang="0">
                    <a:pos x="12" y="0"/>
                  </a:cxn>
                  <a:cxn ang="0">
                    <a:pos x="3" y="12"/>
                  </a:cxn>
                  <a:cxn ang="0">
                    <a:pos x="3" y="12"/>
                  </a:cxn>
                  <a:cxn ang="0">
                    <a:pos x="0" y="6"/>
                  </a:cxn>
                  <a:cxn ang="0">
                    <a:pos x="0" y="6"/>
                  </a:cxn>
                </a:cxnLst>
                <a:rect l="0" t="0" r="r" b="b"/>
                <a:pathLst>
                  <a:path w="45" h="30">
                    <a:moveTo>
                      <a:pt x="0" y="6"/>
                    </a:moveTo>
                    <a:lnTo>
                      <a:pt x="7" y="23"/>
                    </a:lnTo>
                    <a:lnTo>
                      <a:pt x="31" y="29"/>
                    </a:lnTo>
                    <a:lnTo>
                      <a:pt x="39" y="26"/>
                    </a:lnTo>
                    <a:lnTo>
                      <a:pt x="44" y="15"/>
                    </a:lnTo>
                    <a:lnTo>
                      <a:pt x="39"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6" name="Freeform 474" descr="50%"/>
              <p:cNvSpPr>
                <a:spLocks/>
              </p:cNvSpPr>
              <p:nvPr/>
            </p:nvSpPr>
            <p:spPr bwMode="auto">
              <a:xfrm>
                <a:off x="3349" y="2124"/>
                <a:ext cx="17" cy="33"/>
              </a:xfrm>
              <a:custGeom>
                <a:avLst/>
                <a:gdLst/>
                <a:ahLst/>
                <a:cxnLst>
                  <a:cxn ang="0">
                    <a:pos x="11" y="6"/>
                  </a:cxn>
                  <a:cxn ang="0">
                    <a:pos x="3" y="0"/>
                  </a:cxn>
                  <a:cxn ang="0">
                    <a:pos x="0" y="6"/>
                  </a:cxn>
                  <a:cxn ang="0">
                    <a:pos x="0" y="17"/>
                  </a:cxn>
                  <a:cxn ang="0">
                    <a:pos x="5" y="29"/>
                  </a:cxn>
                  <a:cxn ang="0">
                    <a:pos x="16" y="32"/>
                  </a:cxn>
                  <a:cxn ang="0">
                    <a:pos x="16" y="17"/>
                  </a:cxn>
                  <a:cxn ang="0">
                    <a:pos x="15" y="11"/>
                  </a:cxn>
                  <a:cxn ang="0">
                    <a:pos x="14" y="7"/>
                  </a:cxn>
                  <a:cxn ang="0">
                    <a:pos x="16" y="11"/>
                  </a:cxn>
                  <a:cxn ang="0">
                    <a:pos x="11" y="6"/>
                  </a:cxn>
                  <a:cxn ang="0">
                    <a:pos x="11" y="6"/>
                  </a:cxn>
                </a:cxnLst>
                <a:rect l="0" t="0" r="r" b="b"/>
                <a:pathLst>
                  <a:path w="17" h="33">
                    <a:moveTo>
                      <a:pt x="11" y="6"/>
                    </a:moveTo>
                    <a:lnTo>
                      <a:pt x="3" y="0"/>
                    </a:lnTo>
                    <a:lnTo>
                      <a:pt x="0" y="6"/>
                    </a:lnTo>
                    <a:lnTo>
                      <a:pt x="0" y="17"/>
                    </a:lnTo>
                    <a:lnTo>
                      <a:pt x="5" y="29"/>
                    </a:lnTo>
                    <a:lnTo>
                      <a:pt x="16" y="32"/>
                    </a:lnTo>
                    <a:lnTo>
                      <a:pt x="16" y="17"/>
                    </a:lnTo>
                    <a:lnTo>
                      <a:pt x="15" y="11"/>
                    </a:lnTo>
                    <a:lnTo>
                      <a:pt x="14" y="7"/>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7" name="Freeform 475" descr="50%"/>
              <p:cNvSpPr>
                <a:spLocks/>
              </p:cNvSpPr>
              <p:nvPr/>
            </p:nvSpPr>
            <p:spPr bwMode="auto">
              <a:xfrm>
                <a:off x="3250" y="2222"/>
                <a:ext cx="46" cy="29"/>
              </a:xfrm>
              <a:custGeom>
                <a:avLst/>
                <a:gdLst/>
                <a:ahLst/>
                <a:cxnLst>
                  <a:cxn ang="0">
                    <a:pos x="0" y="5"/>
                  </a:cxn>
                  <a:cxn ang="0">
                    <a:pos x="8" y="22"/>
                  </a:cxn>
                  <a:cxn ang="0">
                    <a:pos x="32" y="28"/>
                  </a:cxn>
                  <a:cxn ang="0">
                    <a:pos x="40" y="26"/>
                  </a:cxn>
                  <a:cxn ang="0">
                    <a:pos x="45" y="15"/>
                  </a:cxn>
                  <a:cxn ang="0">
                    <a:pos x="40" y="5"/>
                  </a:cxn>
                  <a:cxn ang="0">
                    <a:pos x="38" y="0"/>
                  </a:cxn>
                  <a:cxn ang="0">
                    <a:pos x="13" y="0"/>
                  </a:cxn>
                  <a:cxn ang="0">
                    <a:pos x="4" y="11"/>
                  </a:cxn>
                  <a:cxn ang="0">
                    <a:pos x="4" y="11"/>
                  </a:cxn>
                  <a:cxn ang="0">
                    <a:pos x="0" y="5"/>
                  </a:cxn>
                  <a:cxn ang="0">
                    <a:pos x="0" y="5"/>
                  </a:cxn>
                </a:cxnLst>
                <a:rect l="0" t="0" r="r" b="b"/>
                <a:pathLst>
                  <a:path w="46" h="29">
                    <a:moveTo>
                      <a:pt x="0" y="5"/>
                    </a:moveTo>
                    <a:lnTo>
                      <a:pt x="8" y="22"/>
                    </a:lnTo>
                    <a:lnTo>
                      <a:pt x="32" y="28"/>
                    </a:lnTo>
                    <a:lnTo>
                      <a:pt x="40" y="26"/>
                    </a:lnTo>
                    <a:lnTo>
                      <a:pt x="45" y="15"/>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8" name="Freeform 476" descr="50%"/>
              <p:cNvSpPr>
                <a:spLocks/>
              </p:cNvSpPr>
              <p:nvPr/>
            </p:nvSpPr>
            <p:spPr bwMode="auto">
              <a:xfrm>
                <a:off x="3288" y="2154"/>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49" name="Freeform 477" descr="50%"/>
              <p:cNvSpPr>
                <a:spLocks/>
              </p:cNvSpPr>
              <p:nvPr/>
            </p:nvSpPr>
            <p:spPr bwMode="auto">
              <a:xfrm>
                <a:off x="3251" y="2173"/>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0" name="Freeform 478" descr="50%"/>
              <p:cNvSpPr>
                <a:spLocks/>
              </p:cNvSpPr>
              <p:nvPr/>
            </p:nvSpPr>
            <p:spPr bwMode="auto">
              <a:xfrm>
                <a:off x="3308" y="2227"/>
                <a:ext cx="17" cy="14"/>
              </a:xfrm>
              <a:custGeom>
                <a:avLst/>
                <a:gdLst/>
                <a:ahLst/>
                <a:cxnLst>
                  <a:cxn ang="0">
                    <a:pos x="11" y="3"/>
                  </a:cxn>
                  <a:cxn ang="0">
                    <a:pos x="3" y="0"/>
                  </a:cxn>
                  <a:cxn ang="0">
                    <a:pos x="0" y="3"/>
                  </a:cxn>
                  <a:cxn ang="0">
                    <a:pos x="0" y="7"/>
                  </a:cxn>
                  <a:cxn ang="0">
                    <a:pos x="4" y="12"/>
                  </a:cxn>
                  <a:cxn ang="0">
                    <a:pos x="16" y="13"/>
                  </a:cxn>
                  <a:cxn ang="0">
                    <a:pos x="16" y="7"/>
                  </a:cxn>
                  <a:cxn ang="0">
                    <a:pos x="15" y="5"/>
                  </a:cxn>
                  <a:cxn ang="0">
                    <a:pos x="14" y="3"/>
                  </a:cxn>
                  <a:cxn ang="0">
                    <a:pos x="16" y="5"/>
                  </a:cxn>
                  <a:cxn ang="0">
                    <a:pos x="11" y="3"/>
                  </a:cxn>
                  <a:cxn ang="0">
                    <a:pos x="11" y="3"/>
                  </a:cxn>
                </a:cxnLst>
                <a:rect l="0" t="0" r="r" b="b"/>
                <a:pathLst>
                  <a:path w="17" h="14">
                    <a:moveTo>
                      <a:pt x="11" y="3"/>
                    </a:moveTo>
                    <a:lnTo>
                      <a:pt x="3" y="0"/>
                    </a:lnTo>
                    <a:lnTo>
                      <a:pt x="0" y="3"/>
                    </a:lnTo>
                    <a:lnTo>
                      <a:pt x="0" y="7"/>
                    </a:lnTo>
                    <a:lnTo>
                      <a:pt x="4" y="12"/>
                    </a:lnTo>
                    <a:lnTo>
                      <a:pt x="16" y="13"/>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1" name="Freeform 479" descr="50%"/>
              <p:cNvSpPr>
                <a:spLocks/>
              </p:cNvSpPr>
              <p:nvPr/>
            </p:nvSpPr>
            <p:spPr bwMode="auto">
              <a:xfrm>
                <a:off x="3274" y="2109"/>
                <a:ext cx="56" cy="19"/>
              </a:xfrm>
              <a:custGeom>
                <a:avLst/>
                <a:gdLst/>
                <a:ahLst/>
                <a:cxnLst>
                  <a:cxn ang="0">
                    <a:pos x="0" y="5"/>
                  </a:cxn>
                  <a:cxn ang="0">
                    <a:pos x="11" y="15"/>
                  </a:cxn>
                  <a:cxn ang="0">
                    <a:pos x="40" y="18"/>
                  </a:cxn>
                  <a:cxn ang="0">
                    <a:pos x="50" y="16"/>
                  </a:cxn>
                  <a:cxn ang="0">
                    <a:pos x="55" y="9"/>
                  </a:cxn>
                  <a:cxn ang="0">
                    <a:pos x="50" y="5"/>
                  </a:cxn>
                  <a:cxn ang="0">
                    <a:pos x="47" y="0"/>
                  </a:cxn>
                  <a:cxn ang="0">
                    <a:pos x="16" y="0"/>
                  </a:cxn>
                  <a:cxn ang="0">
                    <a:pos x="6" y="7"/>
                  </a:cxn>
                  <a:cxn ang="0">
                    <a:pos x="6" y="7"/>
                  </a:cxn>
                  <a:cxn ang="0">
                    <a:pos x="0" y="5"/>
                  </a:cxn>
                  <a:cxn ang="0">
                    <a:pos x="0" y="5"/>
                  </a:cxn>
                </a:cxnLst>
                <a:rect l="0" t="0" r="r" b="b"/>
                <a:pathLst>
                  <a:path w="56" h="19">
                    <a:moveTo>
                      <a:pt x="0" y="5"/>
                    </a:moveTo>
                    <a:lnTo>
                      <a:pt x="11" y="15"/>
                    </a:lnTo>
                    <a:lnTo>
                      <a:pt x="40" y="18"/>
                    </a:lnTo>
                    <a:lnTo>
                      <a:pt x="50" y="16"/>
                    </a:lnTo>
                    <a:lnTo>
                      <a:pt x="55" y="9"/>
                    </a:lnTo>
                    <a:lnTo>
                      <a:pt x="50" y="5"/>
                    </a:lnTo>
                    <a:lnTo>
                      <a:pt x="47" y="0"/>
                    </a:lnTo>
                    <a:lnTo>
                      <a:pt x="16" y="0"/>
                    </a:lnTo>
                    <a:lnTo>
                      <a:pt x="6" y="7"/>
                    </a:lnTo>
                    <a:lnTo>
                      <a:pt x="6" y="7"/>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2" name="Freeform 480" descr="50%"/>
              <p:cNvSpPr>
                <a:spLocks/>
              </p:cNvSpPr>
              <p:nvPr/>
            </p:nvSpPr>
            <p:spPr bwMode="auto">
              <a:xfrm>
                <a:off x="3252" y="2127"/>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3" name="Freeform 481" descr="50%"/>
              <p:cNvSpPr>
                <a:spLocks/>
              </p:cNvSpPr>
              <p:nvPr/>
            </p:nvSpPr>
            <p:spPr bwMode="auto">
              <a:xfrm>
                <a:off x="3350" y="2240"/>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5"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5"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1" name="Group 482"/>
            <p:cNvGrpSpPr>
              <a:grpSpLocks/>
            </p:cNvGrpSpPr>
            <p:nvPr/>
          </p:nvGrpSpPr>
          <p:grpSpPr bwMode="auto">
            <a:xfrm>
              <a:off x="4250" y="3071"/>
              <a:ext cx="144" cy="99"/>
              <a:chOff x="3363" y="2060"/>
              <a:chExt cx="136" cy="113"/>
            </a:xfrm>
          </p:grpSpPr>
          <p:sp>
            <p:nvSpPr>
              <p:cNvPr id="1155555" name="Freeform 483" descr="50%"/>
              <p:cNvSpPr>
                <a:spLocks/>
              </p:cNvSpPr>
              <p:nvPr/>
            </p:nvSpPr>
            <p:spPr bwMode="auto">
              <a:xfrm>
                <a:off x="3456" y="2120"/>
                <a:ext cx="34" cy="48"/>
              </a:xfrm>
              <a:custGeom>
                <a:avLst/>
                <a:gdLst/>
                <a:ahLst/>
                <a:cxnLst>
                  <a:cxn ang="0">
                    <a:pos x="23" y="7"/>
                  </a:cxn>
                  <a:cxn ang="0">
                    <a:pos x="6" y="0"/>
                  </a:cxn>
                  <a:cxn ang="0">
                    <a:pos x="0" y="7"/>
                  </a:cxn>
                  <a:cxn ang="0">
                    <a:pos x="2" y="24"/>
                  </a:cxn>
                  <a:cxn ang="0">
                    <a:pos x="11"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2" y="24"/>
                    </a:lnTo>
                    <a:lnTo>
                      <a:pt x="11"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6" name="Freeform 484" descr="50%"/>
              <p:cNvSpPr>
                <a:spLocks/>
              </p:cNvSpPr>
              <p:nvPr/>
            </p:nvSpPr>
            <p:spPr bwMode="auto">
              <a:xfrm>
                <a:off x="3419" y="2139"/>
                <a:ext cx="17" cy="34"/>
              </a:xfrm>
              <a:custGeom>
                <a:avLst/>
                <a:gdLst/>
                <a:ahLst/>
                <a:cxnLst>
                  <a:cxn ang="0">
                    <a:pos x="11" y="6"/>
                  </a:cxn>
                  <a:cxn ang="0">
                    <a:pos x="3" y="0"/>
                  </a:cxn>
                  <a:cxn ang="0">
                    <a:pos x="0" y="6"/>
                  </a:cxn>
                  <a:cxn ang="0">
                    <a:pos x="0" y="17"/>
                  </a:cxn>
                  <a:cxn ang="0">
                    <a:pos x="4"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7" name="Freeform 485" descr="50%"/>
              <p:cNvSpPr>
                <a:spLocks/>
              </p:cNvSpPr>
              <p:nvPr/>
            </p:nvSpPr>
            <p:spPr bwMode="auto">
              <a:xfrm>
                <a:off x="3442" y="2076"/>
                <a:ext cx="57" cy="18"/>
              </a:xfrm>
              <a:custGeom>
                <a:avLst/>
                <a:gdLst/>
                <a:ahLst/>
                <a:cxnLst>
                  <a:cxn ang="0">
                    <a:pos x="0" y="3"/>
                  </a:cxn>
                  <a:cxn ang="0">
                    <a:pos x="11" y="14"/>
                  </a:cxn>
                  <a:cxn ang="0">
                    <a:pos x="40" y="17"/>
                  </a:cxn>
                  <a:cxn ang="0">
                    <a:pos x="50" y="16"/>
                  </a:cxn>
                  <a:cxn ang="0">
                    <a:pos x="56" y="8"/>
                  </a:cxn>
                  <a:cxn ang="0">
                    <a:pos x="50" y="3"/>
                  </a:cxn>
                  <a:cxn ang="0">
                    <a:pos x="47" y="0"/>
                  </a:cxn>
                  <a:cxn ang="0">
                    <a:pos x="16" y="0"/>
                  </a:cxn>
                  <a:cxn ang="0">
                    <a:pos x="6" y="7"/>
                  </a:cxn>
                  <a:cxn ang="0">
                    <a:pos x="6" y="7"/>
                  </a:cxn>
                  <a:cxn ang="0">
                    <a:pos x="0" y="3"/>
                  </a:cxn>
                  <a:cxn ang="0">
                    <a:pos x="0" y="3"/>
                  </a:cxn>
                </a:cxnLst>
                <a:rect l="0" t="0" r="r" b="b"/>
                <a:pathLst>
                  <a:path w="57" h="18">
                    <a:moveTo>
                      <a:pt x="0" y="3"/>
                    </a:moveTo>
                    <a:lnTo>
                      <a:pt x="11" y="14"/>
                    </a:lnTo>
                    <a:lnTo>
                      <a:pt x="40" y="17"/>
                    </a:lnTo>
                    <a:lnTo>
                      <a:pt x="50" y="16"/>
                    </a:lnTo>
                    <a:lnTo>
                      <a:pt x="56" y="8"/>
                    </a:lnTo>
                    <a:lnTo>
                      <a:pt x="50" y="3"/>
                    </a:lnTo>
                    <a:lnTo>
                      <a:pt x="47" y="0"/>
                    </a:lnTo>
                    <a:lnTo>
                      <a:pt x="16" y="0"/>
                    </a:lnTo>
                    <a:lnTo>
                      <a:pt x="6" y="7"/>
                    </a:lnTo>
                    <a:lnTo>
                      <a:pt x="6"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8" name="Freeform 486" descr="50%"/>
              <p:cNvSpPr>
                <a:spLocks/>
              </p:cNvSpPr>
              <p:nvPr/>
            </p:nvSpPr>
            <p:spPr bwMode="auto">
              <a:xfrm>
                <a:off x="3420" y="209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59" name="Freeform 487" descr="50%"/>
              <p:cNvSpPr>
                <a:spLocks/>
              </p:cNvSpPr>
              <p:nvPr/>
            </p:nvSpPr>
            <p:spPr bwMode="auto">
              <a:xfrm>
                <a:off x="3363" y="2060"/>
                <a:ext cx="34" cy="48"/>
              </a:xfrm>
              <a:custGeom>
                <a:avLst/>
                <a:gdLst/>
                <a:ahLst/>
                <a:cxnLst>
                  <a:cxn ang="0">
                    <a:pos x="23" y="8"/>
                  </a:cxn>
                  <a:cxn ang="0">
                    <a:pos x="5" y="0"/>
                  </a:cxn>
                  <a:cxn ang="0">
                    <a:pos x="0" y="8"/>
                  </a:cxn>
                  <a:cxn ang="0">
                    <a:pos x="1" y="24"/>
                  </a:cxn>
                  <a:cxn ang="0">
                    <a:pos x="10" y="41"/>
                  </a:cxn>
                  <a:cxn ang="0">
                    <a:pos x="33" y="47"/>
                  </a:cxn>
                  <a:cxn ang="0">
                    <a:pos x="33" y="24"/>
                  </a:cxn>
                  <a:cxn ang="0">
                    <a:pos x="30" y="16"/>
                  </a:cxn>
                  <a:cxn ang="0">
                    <a:pos x="29" y="11"/>
                  </a:cxn>
                  <a:cxn ang="0">
                    <a:pos x="33" y="16"/>
                  </a:cxn>
                  <a:cxn ang="0">
                    <a:pos x="23" y="8"/>
                  </a:cxn>
                  <a:cxn ang="0">
                    <a:pos x="23" y="8"/>
                  </a:cxn>
                </a:cxnLst>
                <a:rect l="0" t="0" r="r" b="b"/>
                <a:pathLst>
                  <a:path w="34" h="48">
                    <a:moveTo>
                      <a:pt x="23" y="8"/>
                    </a:moveTo>
                    <a:lnTo>
                      <a:pt x="5" y="0"/>
                    </a:lnTo>
                    <a:lnTo>
                      <a:pt x="0" y="8"/>
                    </a:lnTo>
                    <a:lnTo>
                      <a:pt x="1" y="24"/>
                    </a:lnTo>
                    <a:lnTo>
                      <a:pt x="10" y="41"/>
                    </a:lnTo>
                    <a:lnTo>
                      <a:pt x="33" y="47"/>
                    </a:lnTo>
                    <a:lnTo>
                      <a:pt x="33" y="24"/>
                    </a:lnTo>
                    <a:lnTo>
                      <a:pt x="30"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0" name="Freeform 488" descr="50%"/>
              <p:cNvSpPr>
                <a:spLocks/>
              </p:cNvSpPr>
              <p:nvPr/>
            </p:nvSpPr>
            <p:spPr bwMode="auto">
              <a:xfrm>
                <a:off x="3382" y="213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2" name="Group 489"/>
            <p:cNvGrpSpPr>
              <a:grpSpLocks/>
            </p:cNvGrpSpPr>
            <p:nvPr/>
          </p:nvGrpSpPr>
          <p:grpSpPr bwMode="auto">
            <a:xfrm>
              <a:off x="4513" y="2655"/>
              <a:ext cx="144" cy="100"/>
              <a:chOff x="3611" y="1589"/>
              <a:chExt cx="136" cy="113"/>
            </a:xfrm>
          </p:grpSpPr>
          <p:sp>
            <p:nvSpPr>
              <p:cNvPr id="1155562" name="Freeform 490" descr="50%"/>
              <p:cNvSpPr>
                <a:spLocks/>
              </p:cNvSpPr>
              <p:nvPr/>
            </p:nvSpPr>
            <p:spPr bwMode="auto">
              <a:xfrm>
                <a:off x="3705" y="1649"/>
                <a:ext cx="33" cy="47"/>
              </a:xfrm>
              <a:custGeom>
                <a:avLst/>
                <a:gdLst/>
                <a:ahLst/>
                <a:cxnLst>
                  <a:cxn ang="0">
                    <a:pos x="23" y="7"/>
                  </a:cxn>
                  <a:cxn ang="0">
                    <a:pos x="6" y="0"/>
                  </a:cxn>
                  <a:cxn ang="0">
                    <a:pos x="0" y="7"/>
                  </a:cxn>
                  <a:cxn ang="0">
                    <a:pos x="1" y="24"/>
                  </a:cxn>
                  <a:cxn ang="0">
                    <a:pos x="10" y="41"/>
                  </a:cxn>
                  <a:cxn ang="0">
                    <a:pos x="32" y="46"/>
                  </a:cxn>
                  <a:cxn ang="0">
                    <a:pos x="32" y="24"/>
                  </a:cxn>
                  <a:cxn ang="0">
                    <a:pos x="30" y="16"/>
                  </a:cxn>
                  <a:cxn ang="0">
                    <a:pos x="29" y="11"/>
                  </a:cxn>
                  <a:cxn ang="0">
                    <a:pos x="32" y="16"/>
                  </a:cxn>
                  <a:cxn ang="0">
                    <a:pos x="23" y="7"/>
                  </a:cxn>
                  <a:cxn ang="0">
                    <a:pos x="23" y="7"/>
                  </a:cxn>
                </a:cxnLst>
                <a:rect l="0" t="0" r="r" b="b"/>
                <a:pathLst>
                  <a:path w="33" h="47">
                    <a:moveTo>
                      <a:pt x="23" y="7"/>
                    </a:moveTo>
                    <a:lnTo>
                      <a:pt x="6" y="0"/>
                    </a:lnTo>
                    <a:lnTo>
                      <a:pt x="0" y="7"/>
                    </a:lnTo>
                    <a:lnTo>
                      <a:pt x="1" y="24"/>
                    </a:lnTo>
                    <a:lnTo>
                      <a:pt x="10" y="41"/>
                    </a:lnTo>
                    <a:lnTo>
                      <a:pt x="32" y="46"/>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3" name="Freeform 491" descr="50%"/>
              <p:cNvSpPr>
                <a:spLocks/>
              </p:cNvSpPr>
              <p:nvPr/>
            </p:nvSpPr>
            <p:spPr bwMode="auto">
              <a:xfrm>
                <a:off x="3667" y="1668"/>
                <a:ext cx="18" cy="34"/>
              </a:xfrm>
              <a:custGeom>
                <a:avLst/>
                <a:gdLst/>
                <a:ahLst/>
                <a:cxnLst>
                  <a:cxn ang="0">
                    <a:pos x="12" y="6"/>
                  </a:cxn>
                  <a:cxn ang="0">
                    <a:pos x="3" y="0"/>
                  </a:cxn>
                  <a:cxn ang="0">
                    <a:pos x="0" y="6"/>
                  </a:cxn>
                  <a:cxn ang="0">
                    <a:pos x="0" y="17"/>
                  </a:cxn>
                  <a:cxn ang="0">
                    <a:pos x="5" y="29"/>
                  </a:cxn>
                  <a:cxn ang="0">
                    <a:pos x="17" y="33"/>
                  </a:cxn>
                  <a:cxn ang="0">
                    <a:pos x="17" y="17"/>
                  </a:cxn>
                  <a:cxn ang="0">
                    <a:pos x="15" y="11"/>
                  </a:cxn>
                  <a:cxn ang="0">
                    <a:pos x="14" y="8"/>
                  </a:cxn>
                  <a:cxn ang="0">
                    <a:pos x="17" y="11"/>
                  </a:cxn>
                  <a:cxn ang="0">
                    <a:pos x="12" y="6"/>
                  </a:cxn>
                  <a:cxn ang="0">
                    <a:pos x="12" y="6"/>
                  </a:cxn>
                </a:cxnLst>
                <a:rect l="0" t="0" r="r" b="b"/>
                <a:pathLst>
                  <a:path w="18" h="34">
                    <a:moveTo>
                      <a:pt x="12" y="6"/>
                    </a:moveTo>
                    <a:lnTo>
                      <a:pt x="3" y="0"/>
                    </a:lnTo>
                    <a:lnTo>
                      <a:pt x="0" y="6"/>
                    </a:lnTo>
                    <a:lnTo>
                      <a:pt x="0" y="17"/>
                    </a:lnTo>
                    <a:lnTo>
                      <a:pt x="5" y="29"/>
                    </a:lnTo>
                    <a:lnTo>
                      <a:pt x="17" y="33"/>
                    </a:lnTo>
                    <a:lnTo>
                      <a:pt x="17" y="17"/>
                    </a:lnTo>
                    <a:lnTo>
                      <a:pt x="15" y="11"/>
                    </a:lnTo>
                    <a:lnTo>
                      <a:pt x="14" y="8"/>
                    </a:lnTo>
                    <a:lnTo>
                      <a:pt x="17" y="11"/>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4" name="Freeform 492" descr="50%"/>
              <p:cNvSpPr>
                <a:spLocks/>
              </p:cNvSpPr>
              <p:nvPr/>
            </p:nvSpPr>
            <p:spPr bwMode="auto">
              <a:xfrm>
                <a:off x="3691" y="1605"/>
                <a:ext cx="56" cy="18"/>
              </a:xfrm>
              <a:custGeom>
                <a:avLst/>
                <a:gdLst/>
                <a:ahLst/>
                <a:cxnLst>
                  <a:cxn ang="0">
                    <a:pos x="0" y="3"/>
                  </a:cxn>
                  <a:cxn ang="0">
                    <a:pos x="11" y="14"/>
                  </a:cxn>
                  <a:cxn ang="0">
                    <a:pos x="39" y="17"/>
                  </a:cxn>
                  <a:cxn ang="0">
                    <a:pos x="50" y="16"/>
                  </a:cxn>
                  <a:cxn ang="0">
                    <a:pos x="55" y="8"/>
                  </a:cxn>
                  <a:cxn ang="0">
                    <a:pos x="50" y="3"/>
                  </a:cxn>
                  <a:cxn ang="0">
                    <a:pos x="46" y="0"/>
                  </a:cxn>
                  <a:cxn ang="0">
                    <a:pos x="16" y="0"/>
                  </a:cxn>
                  <a:cxn ang="0">
                    <a:pos x="5" y="7"/>
                  </a:cxn>
                  <a:cxn ang="0">
                    <a:pos x="5" y="7"/>
                  </a:cxn>
                  <a:cxn ang="0">
                    <a:pos x="0" y="3"/>
                  </a:cxn>
                  <a:cxn ang="0">
                    <a:pos x="0" y="3"/>
                  </a:cxn>
                </a:cxnLst>
                <a:rect l="0" t="0" r="r" b="b"/>
                <a:pathLst>
                  <a:path w="56" h="18">
                    <a:moveTo>
                      <a:pt x="0" y="3"/>
                    </a:moveTo>
                    <a:lnTo>
                      <a:pt x="11" y="14"/>
                    </a:lnTo>
                    <a:lnTo>
                      <a:pt x="39" y="17"/>
                    </a:lnTo>
                    <a:lnTo>
                      <a:pt x="50" y="16"/>
                    </a:lnTo>
                    <a:lnTo>
                      <a:pt x="55" y="8"/>
                    </a:lnTo>
                    <a:lnTo>
                      <a:pt x="50" y="3"/>
                    </a:lnTo>
                    <a:lnTo>
                      <a:pt x="46" y="0"/>
                    </a:lnTo>
                    <a:lnTo>
                      <a:pt x="16" y="0"/>
                    </a:lnTo>
                    <a:lnTo>
                      <a:pt x="5" y="7"/>
                    </a:lnTo>
                    <a:lnTo>
                      <a:pt x="5"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5" name="Freeform 493" descr="50%"/>
              <p:cNvSpPr>
                <a:spLocks/>
              </p:cNvSpPr>
              <p:nvPr/>
            </p:nvSpPr>
            <p:spPr bwMode="auto">
              <a:xfrm>
                <a:off x="3669" y="162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6" name="Freeform 494" descr="50%"/>
              <p:cNvSpPr>
                <a:spLocks/>
              </p:cNvSpPr>
              <p:nvPr/>
            </p:nvSpPr>
            <p:spPr bwMode="auto">
              <a:xfrm>
                <a:off x="3611" y="1589"/>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67" name="Freeform 495" descr="50%"/>
              <p:cNvSpPr>
                <a:spLocks/>
              </p:cNvSpPr>
              <p:nvPr/>
            </p:nvSpPr>
            <p:spPr bwMode="auto">
              <a:xfrm>
                <a:off x="3631" y="166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568" name="Freeform 496"/>
            <p:cNvSpPr>
              <a:spLocks/>
            </p:cNvSpPr>
            <p:nvPr/>
          </p:nvSpPr>
          <p:spPr bwMode="auto">
            <a:xfrm>
              <a:off x="3627" y="2731"/>
              <a:ext cx="145" cy="29"/>
            </a:xfrm>
            <a:custGeom>
              <a:avLst/>
              <a:gdLst/>
              <a:ahLst/>
              <a:cxnLst>
                <a:cxn ang="0">
                  <a:pos x="136" y="13"/>
                </a:cxn>
                <a:cxn ang="0">
                  <a:pos x="80" y="0"/>
                </a:cxn>
                <a:cxn ang="0">
                  <a:pos x="47" y="21"/>
                </a:cxn>
                <a:cxn ang="0">
                  <a:pos x="0" y="32"/>
                </a:cxn>
              </a:cxnLst>
              <a:rect l="0" t="0" r="r" b="b"/>
              <a:pathLst>
                <a:path w="137" h="33">
                  <a:moveTo>
                    <a:pt x="136" y="13"/>
                  </a:moveTo>
                  <a:lnTo>
                    <a:pt x="80" y="0"/>
                  </a:lnTo>
                  <a:lnTo>
                    <a:pt x="47" y="21"/>
                  </a:lnTo>
                  <a:lnTo>
                    <a:pt x="0" y="32"/>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69" name="Freeform 497"/>
            <p:cNvSpPr>
              <a:spLocks/>
            </p:cNvSpPr>
            <p:nvPr/>
          </p:nvSpPr>
          <p:spPr bwMode="auto">
            <a:xfrm>
              <a:off x="3656" y="2848"/>
              <a:ext cx="158" cy="106"/>
            </a:xfrm>
            <a:custGeom>
              <a:avLst/>
              <a:gdLst/>
              <a:ahLst/>
              <a:cxnLst>
                <a:cxn ang="0">
                  <a:pos x="148" y="0"/>
                </a:cxn>
                <a:cxn ang="0">
                  <a:pos x="130" y="50"/>
                </a:cxn>
                <a:cxn ang="0">
                  <a:pos x="88" y="52"/>
                </a:cxn>
                <a:cxn ang="0">
                  <a:pos x="19" y="70"/>
                </a:cxn>
                <a:cxn ang="0">
                  <a:pos x="0" y="120"/>
                </a:cxn>
              </a:cxnLst>
              <a:rect l="0" t="0" r="r" b="b"/>
              <a:pathLst>
                <a:path w="149" h="121">
                  <a:moveTo>
                    <a:pt x="148" y="0"/>
                  </a:moveTo>
                  <a:lnTo>
                    <a:pt x="130" y="50"/>
                  </a:lnTo>
                  <a:lnTo>
                    <a:pt x="88" y="52"/>
                  </a:lnTo>
                  <a:lnTo>
                    <a:pt x="19" y="70"/>
                  </a:lnTo>
                  <a:lnTo>
                    <a:pt x="0" y="12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0" name="Freeform 498"/>
            <p:cNvSpPr>
              <a:spLocks/>
            </p:cNvSpPr>
            <p:nvPr/>
          </p:nvSpPr>
          <p:spPr bwMode="auto">
            <a:xfrm>
              <a:off x="3691" y="2984"/>
              <a:ext cx="190" cy="55"/>
            </a:xfrm>
            <a:custGeom>
              <a:avLst/>
              <a:gdLst/>
              <a:ahLst/>
              <a:cxnLst>
                <a:cxn ang="0">
                  <a:pos x="178" y="0"/>
                </a:cxn>
                <a:cxn ang="0">
                  <a:pos x="172" y="0"/>
                </a:cxn>
                <a:cxn ang="0">
                  <a:pos x="147" y="8"/>
                </a:cxn>
                <a:cxn ang="0">
                  <a:pos x="82" y="8"/>
                </a:cxn>
                <a:cxn ang="0">
                  <a:pos x="42" y="42"/>
                </a:cxn>
                <a:cxn ang="0">
                  <a:pos x="19" y="61"/>
                </a:cxn>
                <a:cxn ang="0">
                  <a:pos x="0" y="51"/>
                </a:cxn>
              </a:cxnLst>
              <a:rect l="0" t="0" r="r" b="b"/>
              <a:pathLst>
                <a:path w="179" h="62">
                  <a:moveTo>
                    <a:pt x="178" y="0"/>
                  </a:moveTo>
                  <a:lnTo>
                    <a:pt x="172" y="0"/>
                  </a:lnTo>
                  <a:lnTo>
                    <a:pt x="147" y="8"/>
                  </a:lnTo>
                  <a:lnTo>
                    <a:pt x="82" y="8"/>
                  </a:lnTo>
                  <a:lnTo>
                    <a:pt x="42" y="42"/>
                  </a:lnTo>
                  <a:lnTo>
                    <a:pt x="19" y="61"/>
                  </a:lnTo>
                  <a:lnTo>
                    <a:pt x="0" y="51"/>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1" name="Freeform 499"/>
            <p:cNvSpPr>
              <a:spLocks/>
            </p:cNvSpPr>
            <p:nvPr/>
          </p:nvSpPr>
          <p:spPr bwMode="auto">
            <a:xfrm>
              <a:off x="3754" y="3092"/>
              <a:ext cx="143" cy="23"/>
            </a:xfrm>
            <a:custGeom>
              <a:avLst/>
              <a:gdLst/>
              <a:ahLst/>
              <a:cxnLst>
                <a:cxn ang="0">
                  <a:pos x="132" y="18"/>
                </a:cxn>
                <a:cxn ang="0">
                  <a:pos x="134" y="18"/>
                </a:cxn>
                <a:cxn ang="0">
                  <a:pos x="67" y="0"/>
                </a:cxn>
                <a:cxn ang="0">
                  <a:pos x="0" y="25"/>
                </a:cxn>
              </a:cxnLst>
              <a:rect l="0" t="0" r="r" b="b"/>
              <a:pathLst>
                <a:path w="135" h="26">
                  <a:moveTo>
                    <a:pt x="132" y="18"/>
                  </a:moveTo>
                  <a:lnTo>
                    <a:pt x="134" y="18"/>
                  </a:lnTo>
                  <a:lnTo>
                    <a:pt x="67" y="0"/>
                  </a:lnTo>
                  <a:lnTo>
                    <a:pt x="0" y="25"/>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2" name="Freeform 500"/>
            <p:cNvSpPr>
              <a:spLocks/>
            </p:cNvSpPr>
            <p:nvPr/>
          </p:nvSpPr>
          <p:spPr bwMode="auto">
            <a:xfrm>
              <a:off x="3758" y="3199"/>
              <a:ext cx="81" cy="43"/>
            </a:xfrm>
            <a:custGeom>
              <a:avLst/>
              <a:gdLst/>
              <a:ahLst/>
              <a:cxnLst>
                <a:cxn ang="0">
                  <a:pos x="74" y="48"/>
                </a:cxn>
                <a:cxn ang="0">
                  <a:pos x="75" y="44"/>
                </a:cxn>
                <a:cxn ang="0">
                  <a:pos x="42" y="8"/>
                </a:cxn>
                <a:cxn ang="0">
                  <a:pos x="0" y="0"/>
                </a:cxn>
              </a:cxnLst>
              <a:rect l="0" t="0" r="r" b="b"/>
              <a:pathLst>
                <a:path w="76" h="49">
                  <a:moveTo>
                    <a:pt x="74" y="48"/>
                  </a:moveTo>
                  <a:lnTo>
                    <a:pt x="75" y="44"/>
                  </a:lnTo>
                  <a:lnTo>
                    <a:pt x="42" y="8"/>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3" name="Freeform 501"/>
            <p:cNvSpPr>
              <a:spLocks/>
            </p:cNvSpPr>
            <p:nvPr/>
          </p:nvSpPr>
          <p:spPr bwMode="auto">
            <a:xfrm>
              <a:off x="3604" y="2848"/>
              <a:ext cx="96" cy="56"/>
            </a:xfrm>
            <a:custGeom>
              <a:avLst/>
              <a:gdLst/>
              <a:ahLst/>
              <a:cxnLst>
                <a:cxn ang="0">
                  <a:pos x="89" y="63"/>
                </a:cxn>
                <a:cxn ang="0">
                  <a:pos x="49" y="4"/>
                </a:cxn>
                <a:cxn ang="0">
                  <a:pos x="0" y="0"/>
                </a:cxn>
              </a:cxnLst>
              <a:rect l="0" t="0" r="r" b="b"/>
              <a:pathLst>
                <a:path w="90" h="64">
                  <a:moveTo>
                    <a:pt x="89" y="63"/>
                  </a:moveTo>
                  <a:lnTo>
                    <a:pt x="49" y="4"/>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4" name="Freeform 502"/>
            <p:cNvSpPr>
              <a:spLocks/>
            </p:cNvSpPr>
            <p:nvPr/>
          </p:nvSpPr>
          <p:spPr bwMode="auto">
            <a:xfrm>
              <a:off x="3727" y="2792"/>
              <a:ext cx="66" cy="12"/>
            </a:xfrm>
            <a:custGeom>
              <a:avLst/>
              <a:gdLst/>
              <a:ahLst/>
              <a:cxnLst>
                <a:cxn ang="0">
                  <a:pos x="61" y="13"/>
                </a:cxn>
                <a:cxn ang="0">
                  <a:pos x="31" y="0"/>
                </a:cxn>
                <a:cxn ang="0">
                  <a:pos x="0" y="5"/>
                </a:cxn>
              </a:cxnLst>
              <a:rect l="0" t="0" r="r" b="b"/>
              <a:pathLst>
                <a:path w="62" h="14">
                  <a:moveTo>
                    <a:pt x="61" y="13"/>
                  </a:moveTo>
                  <a:lnTo>
                    <a:pt x="31" y="0"/>
                  </a:lnTo>
                  <a:lnTo>
                    <a:pt x="0" y="5"/>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5" name="Line 503"/>
            <p:cNvSpPr>
              <a:spLocks noChangeShapeType="1"/>
            </p:cNvSpPr>
            <p:nvPr/>
          </p:nvSpPr>
          <p:spPr bwMode="auto">
            <a:xfrm flipH="1" flipV="1">
              <a:off x="3679" y="2714"/>
              <a:ext cx="30" cy="17"/>
            </a:xfrm>
            <a:prstGeom prst="line">
              <a:avLst/>
            </a:prstGeom>
            <a:noFill/>
            <a:ln w="9128">
              <a:solidFill>
                <a:srgbClr val="0000AF"/>
              </a:solidFill>
              <a:round/>
              <a:headEnd/>
              <a:tailEnd/>
            </a:ln>
            <a:effectLst/>
          </p:spPr>
          <p:txBody>
            <a:bodyPr lIns="0" tIns="0" rIns="0" bIns="0" anchor="b"/>
            <a:lstStyle/>
            <a:p>
              <a:endParaRPr lang="es-CL"/>
            </a:p>
          </p:txBody>
        </p:sp>
        <p:sp>
          <p:nvSpPr>
            <p:cNvPr id="1155576" name="Freeform 504"/>
            <p:cNvSpPr>
              <a:spLocks/>
            </p:cNvSpPr>
            <p:nvPr/>
          </p:nvSpPr>
          <p:spPr bwMode="auto">
            <a:xfrm>
              <a:off x="3771" y="2892"/>
              <a:ext cx="24" cy="20"/>
            </a:xfrm>
            <a:custGeom>
              <a:avLst/>
              <a:gdLst/>
              <a:ahLst/>
              <a:cxnLst>
                <a:cxn ang="0">
                  <a:pos x="22" y="0"/>
                </a:cxn>
                <a:cxn ang="0">
                  <a:pos x="20" y="0"/>
                </a:cxn>
                <a:cxn ang="0">
                  <a:pos x="0" y="22"/>
                </a:cxn>
              </a:cxnLst>
              <a:rect l="0" t="0" r="r" b="b"/>
              <a:pathLst>
                <a:path w="23" h="23">
                  <a:moveTo>
                    <a:pt x="22" y="0"/>
                  </a:moveTo>
                  <a:lnTo>
                    <a:pt x="20" y="0"/>
                  </a:lnTo>
                  <a:lnTo>
                    <a:pt x="0" y="22"/>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7" name="Line 505"/>
            <p:cNvSpPr>
              <a:spLocks noChangeShapeType="1"/>
            </p:cNvSpPr>
            <p:nvPr/>
          </p:nvSpPr>
          <p:spPr bwMode="auto">
            <a:xfrm flipH="1">
              <a:off x="3876" y="3040"/>
              <a:ext cx="26" cy="2"/>
            </a:xfrm>
            <a:prstGeom prst="line">
              <a:avLst/>
            </a:prstGeom>
            <a:noFill/>
            <a:ln w="9128">
              <a:solidFill>
                <a:srgbClr val="0000AF"/>
              </a:solidFill>
              <a:round/>
              <a:headEnd/>
              <a:tailEnd/>
            </a:ln>
            <a:effectLst/>
          </p:spPr>
          <p:txBody>
            <a:bodyPr lIns="0" tIns="0" rIns="0" bIns="0" anchor="b"/>
            <a:lstStyle/>
            <a:p>
              <a:endParaRPr lang="es-CL"/>
            </a:p>
          </p:txBody>
        </p:sp>
        <p:sp>
          <p:nvSpPr>
            <p:cNvPr id="1155578" name="Freeform 506"/>
            <p:cNvSpPr>
              <a:spLocks/>
            </p:cNvSpPr>
            <p:nvPr/>
          </p:nvSpPr>
          <p:spPr bwMode="auto">
            <a:xfrm>
              <a:off x="3837" y="3160"/>
              <a:ext cx="26" cy="23"/>
            </a:xfrm>
            <a:custGeom>
              <a:avLst/>
              <a:gdLst/>
              <a:ahLst/>
              <a:cxnLst>
                <a:cxn ang="0">
                  <a:pos x="24" y="25"/>
                </a:cxn>
                <a:cxn ang="0">
                  <a:pos x="10" y="2"/>
                </a:cxn>
                <a:cxn ang="0">
                  <a:pos x="0" y="0"/>
                </a:cxn>
              </a:cxnLst>
              <a:rect l="0" t="0" r="r" b="b"/>
              <a:pathLst>
                <a:path w="25" h="26">
                  <a:moveTo>
                    <a:pt x="24" y="25"/>
                  </a:moveTo>
                  <a:lnTo>
                    <a:pt x="10" y="2"/>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79" name="Freeform 507"/>
            <p:cNvSpPr>
              <a:spLocks/>
            </p:cNvSpPr>
            <p:nvPr/>
          </p:nvSpPr>
          <p:spPr bwMode="auto">
            <a:xfrm>
              <a:off x="3805" y="3274"/>
              <a:ext cx="27" cy="5"/>
            </a:xfrm>
            <a:custGeom>
              <a:avLst/>
              <a:gdLst/>
              <a:ahLst/>
              <a:cxnLst>
                <a:cxn ang="0">
                  <a:pos x="25" y="3"/>
                </a:cxn>
                <a:cxn ang="0">
                  <a:pos x="11" y="5"/>
                </a:cxn>
                <a:cxn ang="0">
                  <a:pos x="0" y="0"/>
                </a:cxn>
              </a:cxnLst>
              <a:rect l="0" t="0" r="r" b="b"/>
              <a:pathLst>
                <a:path w="26" h="6">
                  <a:moveTo>
                    <a:pt x="25" y="3"/>
                  </a:moveTo>
                  <a:lnTo>
                    <a:pt x="11" y="5"/>
                  </a:lnTo>
                  <a:lnTo>
                    <a:pt x="0" y="0"/>
                  </a:lnTo>
                </a:path>
              </a:pathLst>
            </a:custGeom>
            <a:noFill/>
            <a:ln w="9128" cap="flat" cmpd="sng">
              <a:solidFill>
                <a:srgbClr val="0000AF"/>
              </a:solidFill>
              <a:prstDash val="solid"/>
              <a:round/>
              <a:headEnd type="none" w="med" len="med"/>
              <a:tailEnd type="none" w="med" len="med"/>
            </a:ln>
            <a:effectLst/>
          </p:spPr>
          <p:txBody>
            <a:bodyPr lIns="0" tIns="0" rIns="0" bIns="0" anchor="b"/>
            <a:lstStyle/>
            <a:p>
              <a:endParaRPr lang="es-CL"/>
            </a:p>
          </p:txBody>
        </p:sp>
        <p:sp>
          <p:nvSpPr>
            <p:cNvPr id="1155580" name="Line 508"/>
            <p:cNvSpPr>
              <a:spLocks noChangeShapeType="1"/>
            </p:cNvSpPr>
            <p:nvPr/>
          </p:nvSpPr>
          <p:spPr bwMode="auto">
            <a:xfrm flipH="1">
              <a:off x="3838" y="2920"/>
              <a:ext cx="21" cy="3"/>
            </a:xfrm>
            <a:prstGeom prst="line">
              <a:avLst/>
            </a:prstGeom>
            <a:noFill/>
            <a:ln w="9128">
              <a:solidFill>
                <a:srgbClr val="0000AF"/>
              </a:solidFill>
              <a:round/>
              <a:headEnd/>
              <a:tailEnd/>
            </a:ln>
            <a:effectLst/>
          </p:spPr>
          <p:txBody>
            <a:bodyPr lIns="0" tIns="0" rIns="0" bIns="0" anchor="b"/>
            <a:lstStyle/>
            <a:p>
              <a:endParaRPr lang="es-CL"/>
            </a:p>
          </p:txBody>
        </p:sp>
        <p:grpSp>
          <p:nvGrpSpPr>
            <p:cNvPr id="13" name="Group 509"/>
            <p:cNvGrpSpPr>
              <a:grpSpLocks/>
            </p:cNvGrpSpPr>
            <p:nvPr/>
          </p:nvGrpSpPr>
          <p:grpSpPr bwMode="auto">
            <a:xfrm>
              <a:off x="4154" y="2658"/>
              <a:ext cx="80" cy="69"/>
              <a:chOff x="3273" y="1592"/>
              <a:chExt cx="75" cy="78"/>
            </a:xfrm>
          </p:grpSpPr>
          <p:sp>
            <p:nvSpPr>
              <p:cNvPr id="1155582" name="Freeform 510" descr="50%"/>
              <p:cNvSpPr>
                <a:spLocks/>
              </p:cNvSpPr>
              <p:nvPr/>
            </p:nvSpPr>
            <p:spPr bwMode="auto">
              <a:xfrm>
                <a:off x="3273" y="1641"/>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3" name="Freeform 511" descr="50%"/>
              <p:cNvSpPr>
                <a:spLocks/>
              </p:cNvSpPr>
              <p:nvPr/>
            </p:nvSpPr>
            <p:spPr bwMode="auto">
              <a:xfrm>
                <a:off x="3274" y="1592"/>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4" name="Freeform 512" descr="50%"/>
              <p:cNvSpPr>
                <a:spLocks/>
              </p:cNvSpPr>
              <p:nvPr/>
            </p:nvSpPr>
            <p:spPr bwMode="auto">
              <a:xfrm>
                <a:off x="3331" y="1646"/>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4" name="Group 513"/>
            <p:cNvGrpSpPr>
              <a:grpSpLocks/>
            </p:cNvGrpSpPr>
            <p:nvPr/>
          </p:nvGrpSpPr>
          <p:grpSpPr bwMode="auto">
            <a:xfrm>
              <a:off x="3869" y="2863"/>
              <a:ext cx="79" cy="68"/>
              <a:chOff x="3004" y="1824"/>
              <a:chExt cx="74" cy="78"/>
            </a:xfrm>
          </p:grpSpPr>
          <p:sp>
            <p:nvSpPr>
              <p:cNvPr id="1155586" name="Freeform 514" descr="50%"/>
              <p:cNvSpPr>
                <a:spLocks/>
              </p:cNvSpPr>
              <p:nvPr/>
            </p:nvSpPr>
            <p:spPr bwMode="auto">
              <a:xfrm>
                <a:off x="3004" y="1873"/>
                <a:ext cx="45" cy="29"/>
              </a:xfrm>
              <a:custGeom>
                <a:avLst/>
                <a:gdLst/>
                <a:ahLst/>
                <a:cxnLst>
                  <a:cxn ang="0">
                    <a:pos x="0" y="6"/>
                  </a:cxn>
                  <a:cxn ang="0">
                    <a:pos x="8" y="22"/>
                  </a:cxn>
                  <a:cxn ang="0">
                    <a:pos x="31"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1"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7" name="Freeform 515" descr="50%"/>
              <p:cNvSpPr>
                <a:spLocks/>
              </p:cNvSpPr>
              <p:nvPr/>
            </p:nvSpPr>
            <p:spPr bwMode="auto">
              <a:xfrm>
                <a:off x="3005" y="1824"/>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88" name="Freeform 516" descr="50%"/>
              <p:cNvSpPr>
                <a:spLocks/>
              </p:cNvSpPr>
              <p:nvPr/>
            </p:nvSpPr>
            <p:spPr bwMode="auto">
              <a:xfrm>
                <a:off x="3061" y="1878"/>
                <a:ext cx="17" cy="14"/>
              </a:xfrm>
              <a:custGeom>
                <a:avLst/>
                <a:gdLst/>
                <a:ahLst/>
                <a:cxnLst>
                  <a:cxn ang="0">
                    <a:pos x="12" y="2"/>
                  </a:cxn>
                  <a:cxn ang="0">
                    <a:pos x="3" y="0"/>
                  </a:cxn>
                  <a:cxn ang="0">
                    <a:pos x="0" y="2"/>
                  </a:cxn>
                  <a:cxn ang="0">
                    <a:pos x="0" y="7"/>
                  </a:cxn>
                  <a:cxn ang="0">
                    <a:pos x="5" y="11"/>
                  </a:cxn>
                  <a:cxn ang="0">
                    <a:pos x="16" y="13"/>
                  </a:cxn>
                  <a:cxn ang="0">
                    <a:pos x="16" y="7"/>
                  </a:cxn>
                  <a:cxn ang="0">
                    <a:pos x="15" y="4"/>
                  </a:cxn>
                  <a:cxn ang="0">
                    <a:pos x="15" y="3"/>
                  </a:cxn>
                  <a:cxn ang="0">
                    <a:pos x="16" y="4"/>
                  </a:cxn>
                  <a:cxn ang="0">
                    <a:pos x="12" y="2"/>
                  </a:cxn>
                  <a:cxn ang="0">
                    <a:pos x="12" y="2"/>
                  </a:cxn>
                </a:cxnLst>
                <a:rect l="0" t="0" r="r" b="b"/>
                <a:pathLst>
                  <a:path w="17" h="14">
                    <a:moveTo>
                      <a:pt x="12" y="2"/>
                    </a:moveTo>
                    <a:lnTo>
                      <a:pt x="3" y="0"/>
                    </a:lnTo>
                    <a:lnTo>
                      <a:pt x="0" y="2"/>
                    </a:lnTo>
                    <a:lnTo>
                      <a:pt x="0" y="7"/>
                    </a:lnTo>
                    <a:lnTo>
                      <a:pt x="5" y="11"/>
                    </a:lnTo>
                    <a:lnTo>
                      <a:pt x="16" y="13"/>
                    </a:lnTo>
                    <a:lnTo>
                      <a:pt x="16" y="7"/>
                    </a:lnTo>
                    <a:lnTo>
                      <a:pt x="15" y="4"/>
                    </a:lnTo>
                    <a:lnTo>
                      <a:pt x="15" y="3"/>
                    </a:lnTo>
                    <a:lnTo>
                      <a:pt x="16"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5" name="Group 517"/>
            <p:cNvGrpSpPr>
              <a:grpSpLocks/>
            </p:cNvGrpSpPr>
            <p:nvPr/>
          </p:nvGrpSpPr>
          <p:grpSpPr bwMode="auto">
            <a:xfrm>
              <a:off x="4496" y="2788"/>
              <a:ext cx="79" cy="69"/>
              <a:chOff x="3595" y="1740"/>
              <a:chExt cx="75" cy="78"/>
            </a:xfrm>
          </p:grpSpPr>
          <p:sp>
            <p:nvSpPr>
              <p:cNvPr id="1155590" name="Freeform 518" descr="50%"/>
              <p:cNvSpPr>
                <a:spLocks/>
              </p:cNvSpPr>
              <p:nvPr/>
            </p:nvSpPr>
            <p:spPr bwMode="auto">
              <a:xfrm>
                <a:off x="3595" y="1789"/>
                <a:ext cx="45" cy="29"/>
              </a:xfrm>
              <a:custGeom>
                <a:avLst/>
                <a:gdLst/>
                <a:ahLst/>
                <a:cxnLst>
                  <a:cxn ang="0">
                    <a:pos x="0" y="6"/>
                  </a:cxn>
                  <a:cxn ang="0">
                    <a:pos x="8" y="23"/>
                  </a:cxn>
                  <a:cxn ang="0">
                    <a:pos x="31" y="28"/>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3"/>
                    </a:lnTo>
                    <a:lnTo>
                      <a:pt x="31" y="28"/>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1" name="Freeform 519" descr="50%"/>
              <p:cNvSpPr>
                <a:spLocks/>
              </p:cNvSpPr>
              <p:nvPr/>
            </p:nvSpPr>
            <p:spPr bwMode="auto">
              <a:xfrm>
                <a:off x="3595" y="1740"/>
                <a:ext cx="18" cy="34"/>
              </a:xfrm>
              <a:custGeom>
                <a:avLst/>
                <a:gdLst/>
                <a:ahLst/>
                <a:cxnLst>
                  <a:cxn ang="0">
                    <a:pos x="12" y="6"/>
                  </a:cxn>
                  <a:cxn ang="0">
                    <a:pos x="3" y="0"/>
                  </a:cxn>
                  <a:cxn ang="0">
                    <a:pos x="0" y="6"/>
                  </a:cxn>
                  <a:cxn ang="0">
                    <a:pos x="0" y="18"/>
                  </a:cxn>
                  <a:cxn ang="0">
                    <a:pos x="5" y="29"/>
                  </a:cxn>
                  <a:cxn ang="0">
                    <a:pos x="17" y="33"/>
                  </a:cxn>
                  <a:cxn ang="0">
                    <a:pos x="17" y="18"/>
                  </a:cxn>
                  <a:cxn ang="0">
                    <a:pos x="15" y="12"/>
                  </a:cxn>
                  <a:cxn ang="0">
                    <a:pos x="15" y="8"/>
                  </a:cxn>
                  <a:cxn ang="0">
                    <a:pos x="17" y="12"/>
                  </a:cxn>
                  <a:cxn ang="0">
                    <a:pos x="12" y="6"/>
                  </a:cxn>
                  <a:cxn ang="0">
                    <a:pos x="12" y="6"/>
                  </a:cxn>
                </a:cxnLst>
                <a:rect l="0" t="0" r="r" b="b"/>
                <a:pathLst>
                  <a:path w="18" h="34">
                    <a:moveTo>
                      <a:pt x="12" y="6"/>
                    </a:moveTo>
                    <a:lnTo>
                      <a:pt x="3" y="0"/>
                    </a:lnTo>
                    <a:lnTo>
                      <a:pt x="0" y="6"/>
                    </a:lnTo>
                    <a:lnTo>
                      <a:pt x="0" y="18"/>
                    </a:lnTo>
                    <a:lnTo>
                      <a:pt x="5" y="29"/>
                    </a:lnTo>
                    <a:lnTo>
                      <a:pt x="17" y="33"/>
                    </a:lnTo>
                    <a:lnTo>
                      <a:pt x="17" y="18"/>
                    </a:lnTo>
                    <a:lnTo>
                      <a:pt x="15" y="12"/>
                    </a:lnTo>
                    <a:lnTo>
                      <a:pt x="15" y="8"/>
                    </a:lnTo>
                    <a:lnTo>
                      <a:pt x="17" y="12"/>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2" name="Freeform 520" descr="50%"/>
              <p:cNvSpPr>
                <a:spLocks/>
              </p:cNvSpPr>
              <p:nvPr/>
            </p:nvSpPr>
            <p:spPr bwMode="auto">
              <a:xfrm>
                <a:off x="3653" y="1794"/>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6" name="Group 521"/>
            <p:cNvGrpSpPr>
              <a:grpSpLocks/>
            </p:cNvGrpSpPr>
            <p:nvPr/>
          </p:nvGrpSpPr>
          <p:grpSpPr bwMode="auto">
            <a:xfrm>
              <a:off x="4376" y="3006"/>
              <a:ext cx="78" cy="69"/>
              <a:chOff x="3482" y="1987"/>
              <a:chExt cx="74" cy="78"/>
            </a:xfrm>
          </p:grpSpPr>
          <p:sp>
            <p:nvSpPr>
              <p:cNvPr id="1155594" name="Freeform 522" descr="50%"/>
              <p:cNvSpPr>
                <a:spLocks/>
              </p:cNvSpPr>
              <p:nvPr/>
            </p:nvSpPr>
            <p:spPr bwMode="auto">
              <a:xfrm>
                <a:off x="3482" y="2036"/>
                <a:ext cx="45" cy="29"/>
              </a:xfrm>
              <a:custGeom>
                <a:avLst/>
                <a:gdLst/>
                <a:ahLst/>
                <a:cxnLst>
                  <a:cxn ang="0">
                    <a:pos x="0" y="6"/>
                  </a:cxn>
                  <a:cxn ang="0">
                    <a:pos x="7" y="22"/>
                  </a:cxn>
                  <a:cxn ang="0">
                    <a:pos x="31" y="28"/>
                  </a:cxn>
                  <a:cxn ang="0">
                    <a:pos x="39" y="25"/>
                  </a:cxn>
                  <a:cxn ang="0">
                    <a:pos x="44" y="15"/>
                  </a:cxn>
                  <a:cxn ang="0">
                    <a:pos x="39" y="6"/>
                  </a:cxn>
                  <a:cxn ang="0">
                    <a:pos x="37" y="0"/>
                  </a:cxn>
                  <a:cxn ang="0">
                    <a:pos x="11" y="0"/>
                  </a:cxn>
                  <a:cxn ang="0">
                    <a:pos x="3" y="11"/>
                  </a:cxn>
                  <a:cxn ang="0">
                    <a:pos x="3" y="11"/>
                  </a:cxn>
                  <a:cxn ang="0">
                    <a:pos x="0" y="6"/>
                  </a:cxn>
                  <a:cxn ang="0">
                    <a:pos x="0" y="6"/>
                  </a:cxn>
                </a:cxnLst>
                <a:rect l="0" t="0" r="r" b="b"/>
                <a:pathLst>
                  <a:path w="45" h="29">
                    <a:moveTo>
                      <a:pt x="0" y="6"/>
                    </a:moveTo>
                    <a:lnTo>
                      <a:pt x="7" y="22"/>
                    </a:lnTo>
                    <a:lnTo>
                      <a:pt x="31" y="28"/>
                    </a:lnTo>
                    <a:lnTo>
                      <a:pt x="39" y="25"/>
                    </a:lnTo>
                    <a:lnTo>
                      <a:pt x="44" y="15"/>
                    </a:lnTo>
                    <a:lnTo>
                      <a:pt x="39" y="6"/>
                    </a:lnTo>
                    <a:lnTo>
                      <a:pt x="37" y="0"/>
                    </a:lnTo>
                    <a:lnTo>
                      <a:pt x="11"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5" name="Freeform 523" descr="50%"/>
              <p:cNvSpPr>
                <a:spLocks/>
              </p:cNvSpPr>
              <p:nvPr/>
            </p:nvSpPr>
            <p:spPr bwMode="auto">
              <a:xfrm>
                <a:off x="3482" y="1987"/>
                <a:ext cx="17" cy="34"/>
              </a:xfrm>
              <a:custGeom>
                <a:avLst/>
                <a:gdLst/>
                <a:ahLst/>
                <a:cxnLst>
                  <a:cxn ang="0">
                    <a:pos x="11" y="6"/>
                  </a:cxn>
                  <a:cxn ang="0">
                    <a:pos x="2"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2"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6" name="Freeform 524" descr="50%"/>
              <p:cNvSpPr>
                <a:spLocks/>
              </p:cNvSpPr>
              <p:nvPr/>
            </p:nvSpPr>
            <p:spPr bwMode="auto">
              <a:xfrm>
                <a:off x="3539" y="2041"/>
                <a:ext cx="17" cy="14"/>
              </a:xfrm>
              <a:custGeom>
                <a:avLst/>
                <a:gdLst/>
                <a:ahLst/>
                <a:cxnLst>
                  <a:cxn ang="0">
                    <a:pos x="11" y="3"/>
                  </a:cxn>
                  <a:cxn ang="0">
                    <a:pos x="3" y="0"/>
                  </a:cxn>
                  <a:cxn ang="0">
                    <a:pos x="0" y="3"/>
                  </a:cxn>
                  <a:cxn ang="0">
                    <a:pos x="0" y="7"/>
                  </a:cxn>
                  <a:cxn ang="0">
                    <a:pos x="5" y="11"/>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3" y="0"/>
                    </a:lnTo>
                    <a:lnTo>
                      <a:pt x="0" y="3"/>
                    </a:lnTo>
                    <a:lnTo>
                      <a:pt x="0" y="7"/>
                    </a:lnTo>
                    <a:lnTo>
                      <a:pt x="5" y="11"/>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grpSp>
          <p:nvGrpSpPr>
            <p:cNvPr id="17" name="Group 525"/>
            <p:cNvGrpSpPr>
              <a:grpSpLocks/>
            </p:cNvGrpSpPr>
            <p:nvPr/>
          </p:nvGrpSpPr>
          <p:grpSpPr bwMode="auto">
            <a:xfrm>
              <a:off x="3853" y="3219"/>
              <a:ext cx="79" cy="69"/>
              <a:chOff x="2989" y="2228"/>
              <a:chExt cx="74" cy="78"/>
            </a:xfrm>
          </p:grpSpPr>
          <p:sp>
            <p:nvSpPr>
              <p:cNvPr id="1155598" name="Freeform 526" descr="50%"/>
              <p:cNvSpPr>
                <a:spLocks/>
              </p:cNvSpPr>
              <p:nvPr/>
            </p:nvSpPr>
            <p:spPr bwMode="auto">
              <a:xfrm>
                <a:off x="2989" y="2277"/>
                <a:ext cx="45" cy="29"/>
              </a:xfrm>
              <a:custGeom>
                <a:avLst/>
                <a:gdLst/>
                <a:ahLst/>
                <a:cxnLst>
                  <a:cxn ang="0">
                    <a:pos x="0" y="6"/>
                  </a:cxn>
                  <a:cxn ang="0">
                    <a:pos x="7" y="22"/>
                  </a:cxn>
                  <a:cxn ang="0">
                    <a:pos x="31" y="28"/>
                  </a:cxn>
                  <a:cxn ang="0">
                    <a:pos x="39" y="26"/>
                  </a:cxn>
                  <a:cxn ang="0">
                    <a:pos x="44" y="15"/>
                  </a:cxn>
                  <a:cxn ang="0">
                    <a:pos x="39" y="6"/>
                  </a:cxn>
                  <a:cxn ang="0">
                    <a:pos x="37" y="0"/>
                  </a:cxn>
                  <a:cxn ang="0">
                    <a:pos x="12" y="0"/>
                  </a:cxn>
                  <a:cxn ang="0">
                    <a:pos x="3" y="11"/>
                  </a:cxn>
                  <a:cxn ang="0">
                    <a:pos x="3" y="11"/>
                  </a:cxn>
                  <a:cxn ang="0">
                    <a:pos x="0" y="6"/>
                  </a:cxn>
                  <a:cxn ang="0">
                    <a:pos x="0" y="6"/>
                  </a:cxn>
                </a:cxnLst>
                <a:rect l="0" t="0" r="r" b="b"/>
                <a:pathLst>
                  <a:path w="45" h="29">
                    <a:moveTo>
                      <a:pt x="0" y="6"/>
                    </a:moveTo>
                    <a:lnTo>
                      <a:pt x="7" y="22"/>
                    </a:lnTo>
                    <a:lnTo>
                      <a:pt x="31" y="28"/>
                    </a:lnTo>
                    <a:lnTo>
                      <a:pt x="39" y="26"/>
                    </a:lnTo>
                    <a:lnTo>
                      <a:pt x="44" y="15"/>
                    </a:lnTo>
                    <a:lnTo>
                      <a:pt x="39" y="6"/>
                    </a:lnTo>
                    <a:lnTo>
                      <a:pt x="37"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599" name="Freeform 527" descr="50%"/>
              <p:cNvSpPr>
                <a:spLocks/>
              </p:cNvSpPr>
              <p:nvPr/>
            </p:nvSpPr>
            <p:spPr bwMode="auto">
              <a:xfrm>
                <a:off x="2989" y="2228"/>
                <a:ext cx="17" cy="34"/>
              </a:xfrm>
              <a:custGeom>
                <a:avLst/>
                <a:gdLst/>
                <a:ahLst/>
                <a:cxnLst>
                  <a:cxn ang="0">
                    <a:pos x="11" y="6"/>
                  </a:cxn>
                  <a:cxn ang="0">
                    <a:pos x="2"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sp>
            <p:nvSpPr>
              <p:cNvPr id="1155600" name="Freeform 528" descr="50%"/>
              <p:cNvSpPr>
                <a:spLocks/>
              </p:cNvSpPr>
              <p:nvPr/>
            </p:nvSpPr>
            <p:spPr bwMode="auto">
              <a:xfrm>
                <a:off x="3046" y="228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nchor="b"/>
              <a:lstStyle/>
              <a:p>
                <a:endParaRPr lang="es-CL"/>
              </a:p>
            </p:txBody>
          </p:sp>
        </p:grpSp>
        <p:sp>
          <p:nvSpPr>
            <p:cNvPr id="1155601" name="Freeform 529"/>
            <p:cNvSpPr>
              <a:spLocks/>
            </p:cNvSpPr>
            <p:nvPr/>
          </p:nvSpPr>
          <p:spPr bwMode="auto">
            <a:xfrm>
              <a:off x="4289" y="2883"/>
              <a:ext cx="954" cy="96"/>
            </a:xfrm>
            <a:custGeom>
              <a:avLst/>
              <a:gdLst/>
              <a:ahLst/>
              <a:cxnLst>
                <a:cxn ang="0">
                  <a:pos x="899" y="108"/>
                </a:cxn>
                <a:cxn ang="0">
                  <a:pos x="258" y="108"/>
                </a:cxn>
                <a:cxn ang="0">
                  <a:pos x="0" y="0"/>
                </a:cxn>
              </a:cxnLst>
              <a:rect l="0" t="0" r="r" b="b"/>
              <a:pathLst>
                <a:path w="900" h="109">
                  <a:moveTo>
                    <a:pt x="899" y="108"/>
                  </a:moveTo>
                  <a:lnTo>
                    <a:pt x="258" y="10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sp>
          <p:nvSpPr>
            <p:cNvPr id="1155602" name="Freeform 530"/>
            <p:cNvSpPr>
              <a:spLocks/>
            </p:cNvSpPr>
            <p:nvPr/>
          </p:nvSpPr>
          <p:spPr bwMode="auto">
            <a:xfrm>
              <a:off x="3905" y="3113"/>
              <a:ext cx="1246" cy="105"/>
            </a:xfrm>
            <a:custGeom>
              <a:avLst/>
              <a:gdLst/>
              <a:ahLst/>
              <a:cxnLst>
                <a:cxn ang="0">
                  <a:pos x="1175" y="118"/>
                </a:cxn>
                <a:cxn ang="0">
                  <a:pos x="534" y="118"/>
                </a:cxn>
                <a:cxn ang="0">
                  <a:pos x="0" y="0"/>
                </a:cxn>
              </a:cxnLst>
              <a:rect l="0" t="0" r="r" b="b"/>
              <a:pathLst>
                <a:path w="1176" h="119">
                  <a:moveTo>
                    <a:pt x="1175" y="118"/>
                  </a:moveTo>
                  <a:lnTo>
                    <a:pt x="534" y="11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nchor="b"/>
            <a:lstStyle/>
            <a:p>
              <a:endParaRPr lang="es-CL"/>
            </a:p>
          </p:txBody>
        </p:sp>
      </p:grpSp>
      <p:grpSp>
        <p:nvGrpSpPr>
          <p:cNvPr id="18" name="Group 550"/>
          <p:cNvGrpSpPr>
            <a:grpSpLocks/>
          </p:cNvGrpSpPr>
          <p:nvPr/>
        </p:nvGrpSpPr>
        <p:grpSpPr bwMode="auto">
          <a:xfrm>
            <a:off x="109538" y="5919788"/>
            <a:ext cx="8877300" cy="381000"/>
            <a:chOff x="168" y="3729"/>
            <a:chExt cx="5592" cy="240"/>
          </a:xfrm>
        </p:grpSpPr>
        <p:sp>
          <p:nvSpPr>
            <p:cNvPr id="1155604" name="Text Box 532"/>
            <p:cNvSpPr txBox="1">
              <a:spLocks noChangeArrowheads="1"/>
            </p:cNvSpPr>
            <p:nvPr/>
          </p:nvSpPr>
          <p:spPr bwMode="auto">
            <a:xfrm>
              <a:off x="168" y="3729"/>
              <a:ext cx="5592" cy="240"/>
            </a:xfrm>
            <a:prstGeom prst="rect">
              <a:avLst/>
            </a:prstGeom>
            <a:noFill/>
            <a:ln w="9525">
              <a:no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2000"/>
                <a:t>  Caving           Fracturamiento Macizo Rocoso           Respuesta Sísmica</a:t>
              </a:r>
              <a:endParaRPr lang="es-ES_tradnl" sz="1800" b="0">
                <a:latin typeface="Times New Roman" pitchFamily="18" charset="0"/>
              </a:endParaRPr>
            </a:p>
          </p:txBody>
        </p:sp>
        <p:sp>
          <p:nvSpPr>
            <p:cNvPr id="1155605" name="Line 533"/>
            <p:cNvSpPr>
              <a:spLocks noChangeShapeType="1"/>
            </p:cNvSpPr>
            <p:nvPr/>
          </p:nvSpPr>
          <p:spPr bwMode="auto">
            <a:xfrm flipV="1">
              <a:off x="997" y="3828"/>
              <a:ext cx="227" cy="7"/>
            </a:xfrm>
            <a:prstGeom prst="line">
              <a:avLst/>
            </a:prstGeom>
            <a:noFill/>
            <a:ln w="31353">
              <a:solidFill>
                <a:srgbClr val="FF0000"/>
              </a:solidFill>
              <a:round/>
              <a:headEnd/>
              <a:tailEnd type="triangle" w="med" len="med"/>
            </a:ln>
            <a:effectLst/>
          </p:spPr>
          <p:txBody>
            <a:bodyPr lIns="0" tIns="0" rIns="0" bIns="0"/>
            <a:lstStyle/>
            <a:p>
              <a:endParaRPr lang="es-CL"/>
            </a:p>
          </p:txBody>
        </p:sp>
        <p:sp>
          <p:nvSpPr>
            <p:cNvPr id="1155606" name="Line 534"/>
            <p:cNvSpPr>
              <a:spLocks noChangeShapeType="1"/>
            </p:cNvSpPr>
            <p:nvPr/>
          </p:nvSpPr>
          <p:spPr bwMode="auto">
            <a:xfrm flipV="1">
              <a:off x="3837" y="3829"/>
              <a:ext cx="228" cy="6"/>
            </a:xfrm>
            <a:prstGeom prst="line">
              <a:avLst/>
            </a:prstGeom>
            <a:noFill/>
            <a:ln w="31353">
              <a:solidFill>
                <a:srgbClr val="FF0000"/>
              </a:solidFill>
              <a:round/>
              <a:headEnd/>
              <a:tailEnd type="triangle" w="med" len="med"/>
            </a:ln>
            <a:effectLst/>
          </p:spPr>
          <p:txBody>
            <a:bodyPr lIns="0" tIns="0" rIns="0" bIns="0"/>
            <a:lstStyle/>
            <a:p>
              <a:endParaRPr lang="es-CL"/>
            </a:p>
          </p:txBody>
        </p:sp>
      </p:grpSp>
      <p:sp>
        <p:nvSpPr>
          <p:cNvPr id="1155615" name="Text Box 543"/>
          <p:cNvSpPr txBox="1">
            <a:spLocks noChangeArrowheads="1"/>
          </p:cNvSpPr>
          <p:nvPr/>
        </p:nvSpPr>
        <p:spPr bwMode="auto">
          <a:xfrm>
            <a:off x="5048250" y="4586288"/>
            <a:ext cx="3962400" cy="977900"/>
          </a:xfrm>
          <a:prstGeom prst="rect">
            <a:avLst/>
          </a:prstGeom>
          <a:noFill/>
          <a:ln w="22225">
            <a:solidFill>
              <a:srgbClr val="000080"/>
            </a:solidFill>
            <a:miter lim="800000"/>
            <a:headEnd/>
            <a:tailEnd/>
          </a:ln>
          <a:effectLst/>
        </p:spPr>
        <p:txBody>
          <a:bodyPr lIns="90488" tIns="44450" rIns="90488" bIns="44450">
            <a:spAutoFit/>
          </a:bodyPr>
          <a:lstStyle/>
          <a:p>
            <a:pPr algn="just" eaLnBrk="0" hangingPunct="0"/>
            <a:r>
              <a:rPr lang="es-ES_tradnl" sz="1500"/>
              <a:t>OPCIONES DE INICIO CAVING INDUCIDO</a:t>
            </a:r>
          </a:p>
          <a:p>
            <a:pPr algn="just" eaLnBrk="0" hangingPunct="0">
              <a:buFontTx/>
              <a:buChar char="•"/>
            </a:pPr>
            <a:r>
              <a:rPr lang="es-ES_tradnl" sz="1400"/>
              <a:t> SUB LEVEL CAVING</a:t>
            </a:r>
          </a:p>
          <a:p>
            <a:pPr algn="just" eaLnBrk="0" hangingPunct="0">
              <a:buFontTx/>
              <a:buChar char="•"/>
            </a:pPr>
            <a:r>
              <a:rPr lang="es-ES_tradnl" sz="1400"/>
              <a:t> PANEL CAVING INCLINADO</a:t>
            </a:r>
          </a:p>
        </p:txBody>
      </p:sp>
      <p:grpSp>
        <p:nvGrpSpPr>
          <p:cNvPr id="19" name="Group 549"/>
          <p:cNvGrpSpPr>
            <a:grpSpLocks/>
          </p:cNvGrpSpPr>
          <p:nvPr/>
        </p:nvGrpSpPr>
        <p:grpSpPr bwMode="auto">
          <a:xfrm>
            <a:off x="5114925" y="2181225"/>
            <a:ext cx="3228975" cy="2060575"/>
            <a:chOff x="3186" y="1095"/>
            <a:chExt cx="2034" cy="1298"/>
          </a:xfrm>
        </p:grpSpPr>
        <p:sp>
          <p:nvSpPr>
            <p:cNvPr id="1155609" name="Text Box 537"/>
            <p:cNvSpPr txBox="1">
              <a:spLocks noChangeArrowheads="1"/>
            </p:cNvSpPr>
            <p:nvPr/>
          </p:nvSpPr>
          <p:spPr bwMode="auto">
            <a:xfrm>
              <a:off x="3636" y="1095"/>
              <a:ext cx="1584" cy="248"/>
            </a:xfrm>
            <a:prstGeom prst="rect">
              <a:avLst/>
            </a:prstGeom>
            <a:noFill/>
            <a:ln w="12700">
              <a:noFill/>
              <a:miter lim="800000"/>
              <a:headEnd/>
              <a:tailEnd/>
            </a:ln>
            <a:effectLst/>
          </p:spPr>
          <p:txBody>
            <a:bodyPr lIns="90488" tIns="44450" rIns="90488" bIns="44450">
              <a:spAutoFit/>
            </a:bodyPr>
            <a:lstStyle/>
            <a:p>
              <a:pPr algn="just" eaLnBrk="0" hangingPunct="0"/>
              <a:r>
                <a:rPr lang="es-ES_tradnl" sz="2000"/>
                <a:t>  Mayor Sismicidad</a:t>
              </a:r>
            </a:p>
          </p:txBody>
        </p:sp>
        <p:sp>
          <p:nvSpPr>
            <p:cNvPr id="1155610" name="Text Box 538"/>
            <p:cNvSpPr txBox="1">
              <a:spLocks noChangeArrowheads="1"/>
            </p:cNvSpPr>
            <p:nvPr/>
          </p:nvSpPr>
          <p:spPr bwMode="auto">
            <a:xfrm>
              <a:off x="3636" y="2145"/>
              <a:ext cx="1584" cy="248"/>
            </a:xfrm>
            <a:prstGeom prst="rect">
              <a:avLst/>
            </a:prstGeom>
            <a:noFill/>
            <a:ln w="12700">
              <a:noFill/>
              <a:miter lim="800000"/>
              <a:headEnd/>
              <a:tailEnd/>
            </a:ln>
            <a:effectLst/>
          </p:spPr>
          <p:txBody>
            <a:bodyPr lIns="90488" tIns="44450" rIns="90488" bIns="44450">
              <a:spAutoFit/>
            </a:bodyPr>
            <a:lstStyle/>
            <a:p>
              <a:pPr algn="just" eaLnBrk="0" hangingPunct="0"/>
              <a:r>
                <a:rPr lang="es-ES_tradnl" sz="2000"/>
                <a:t>  Menor Sismicidad</a:t>
              </a:r>
            </a:p>
          </p:txBody>
        </p:sp>
        <p:sp>
          <p:nvSpPr>
            <p:cNvPr id="1155618" name="AutoShape 546"/>
            <p:cNvSpPr>
              <a:spLocks noChangeArrowheads="1"/>
            </p:cNvSpPr>
            <p:nvPr/>
          </p:nvSpPr>
          <p:spPr bwMode="auto">
            <a:xfrm>
              <a:off x="3186" y="1099"/>
              <a:ext cx="336" cy="240"/>
            </a:xfrm>
            <a:prstGeom prst="rightArrow">
              <a:avLst>
                <a:gd name="adj1" fmla="val 50000"/>
                <a:gd name="adj2" fmla="val 35000"/>
              </a:avLst>
            </a:prstGeom>
            <a:solidFill>
              <a:srgbClr val="FFFF99"/>
            </a:solidFill>
            <a:ln w="25400">
              <a:solidFill>
                <a:srgbClr val="000080"/>
              </a:solidFill>
              <a:miter lim="800000"/>
              <a:headEnd/>
              <a:tailEnd/>
            </a:ln>
            <a:effectLst/>
          </p:spPr>
          <p:txBody>
            <a:bodyPr wrap="none" bIns="0" anchor="ctr"/>
            <a:lstStyle/>
            <a:p>
              <a:endParaRPr lang="es-CL"/>
            </a:p>
          </p:txBody>
        </p:sp>
        <p:sp>
          <p:nvSpPr>
            <p:cNvPr id="1155619" name="AutoShape 547"/>
            <p:cNvSpPr>
              <a:spLocks noChangeArrowheads="1"/>
            </p:cNvSpPr>
            <p:nvPr/>
          </p:nvSpPr>
          <p:spPr bwMode="auto">
            <a:xfrm>
              <a:off x="3186" y="2149"/>
              <a:ext cx="336" cy="240"/>
            </a:xfrm>
            <a:prstGeom prst="rightArrow">
              <a:avLst>
                <a:gd name="adj1" fmla="val 50000"/>
                <a:gd name="adj2" fmla="val 35000"/>
              </a:avLst>
            </a:prstGeom>
            <a:solidFill>
              <a:srgbClr val="FFFF99"/>
            </a:solidFill>
            <a:ln w="25400">
              <a:solidFill>
                <a:srgbClr val="000080"/>
              </a:solidFill>
              <a:miter lim="800000"/>
              <a:headEnd/>
              <a:tailEnd/>
            </a:ln>
            <a:effectLst/>
          </p:spPr>
          <p:txBody>
            <a:bodyPr wrap="none" bIns="0" anchor="ctr"/>
            <a:lstStyle/>
            <a:p>
              <a:endParaRPr lang="es-CL"/>
            </a:p>
          </p:txBody>
        </p:sp>
        <p:sp>
          <p:nvSpPr>
            <p:cNvPr id="1155620" name="Line 548"/>
            <p:cNvSpPr>
              <a:spLocks noChangeShapeType="1"/>
            </p:cNvSpPr>
            <p:nvPr/>
          </p:nvSpPr>
          <p:spPr bwMode="auto">
            <a:xfrm>
              <a:off x="4428" y="1440"/>
              <a:ext cx="0" cy="576"/>
            </a:xfrm>
            <a:prstGeom prst="line">
              <a:avLst/>
            </a:prstGeom>
            <a:noFill/>
            <a:ln w="38100">
              <a:solidFill>
                <a:srgbClr val="FF0000"/>
              </a:solidFill>
              <a:round/>
              <a:headEnd/>
              <a:tailEnd type="triangle" w="med" len="med"/>
            </a:ln>
            <a:effectLst/>
          </p:spPr>
          <p:txBody>
            <a:bodyPr bIns="0"/>
            <a:lstStyle/>
            <a:p>
              <a:endParaRPr lang="es-CL"/>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Text Box 2"/>
          <p:cNvSpPr txBox="1">
            <a:spLocks noChangeArrowheads="1"/>
          </p:cNvSpPr>
          <p:nvPr/>
        </p:nvSpPr>
        <p:spPr bwMode="auto">
          <a:xfrm>
            <a:off x="1009650" y="152400"/>
            <a:ext cx="7156450" cy="315913"/>
          </a:xfrm>
          <a:prstGeom prst="rect">
            <a:avLst/>
          </a:prstGeom>
          <a:noFill/>
          <a:ln w="9525">
            <a:noFill/>
            <a:miter lim="800000"/>
            <a:headEnd/>
            <a:tailEnd/>
          </a:ln>
          <a:effectLst/>
        </p:spPr>
        <p:txBody>
          <a:bodyPr lIns="0" tIns="0" rIns="0" bIns="0" anchor="b"/>
          <a:lstStyle/>
          <a:p>
            <a:pPr algn="ctr" defTabSz="452438" eaLnBrk="0" hangingPunct="0">
              <a:spcBef>
                <a:spcPct val="0"/>
              </a:spcBef>
              <a:buClr>
                <a:srgbClr val="FFFF00"/>
              </a:buClr>
              <a:buSzPct val="90000"/>
              <a:buFont typeface="Monotype Sorts" charset="2"/>
              <a:buNone/>
            </a:pPr>
            <a:r>
              <a:rPr lang="es-ES_tradnl" sz="2000" b="1" dirty="0"/>
              <a:t>ACTIVIDAD MINERA Y SISMICIDAD INDUCIDA</a:t>
            </a:r>
            <a:endParaRPr lang="es-ES_tradnl" sz="2400" b="1" dirty="0"/>
          </a:p>
        </p:txBody>
      </p:sp>
      <p:grpSp>
        <p:nvGrpSpPr>
          <p:cNvPr id="2" name="Group 3"/>
          <p:cNvGrpSpPr>
            <a:grpSpLocks/>
          </p:cNvGrpSpPr>
          <p:nvPr/>
        </p:nvGrpSpPr>
        <p:grpSpPr bwMode="auto">
          <a:xfrm>
            <a:off x="223838" y="762000"/>
            <a:ext cx="8701087" cy="3817938"/>
            <a:chOff x="87" y="480"/>
            <a:chExt cx="5481" cy="2405"/>
          </a:xfrm>
        </p:grpSpPr>
        <p:sp>
          <p:nvSpPr>
            <p:cNvPr id="1156100" name="Freeform 4"/>
            <p:cNvSpPr>
              <a:spLocks/>
            </p:cNvSpPr>
            <p:nvPr/>
          </p:nvSpPr>
          <p:spPr bwMode="auto">
            <a:xfrm>
              <a:off x="4455" y="747"/>
              <a:ext cx="585" cy="1961"/>
            </a:xfrm>
            <a:custGeom>
              <a:avLst/>
              <a:gdLst/>
              <a:ahLst/>
              <a:cxnLst>
                <a:cxn ang="0">
                  <a:pos x="0" y="2221"/>
                </a:cxn>
                <a:cxn ang="0">
                  <a:pos x="96" y="2142"/>
                </a:cxn>
                <a:cxn ang="0">
                  <a:pos x="187" y="2055"/>
                </a:cxn>
                <a:cxn ang="0">
                  <a:pos x="273" y="1960"/>
                </a:cxn>
                <a:cxn ang="0">
                  <a:pos x="354" y="1856"/>
                </a:cxn>
                <a:cxn ang="0">
                  <a:pos x="425" y="1746"/>
                </a:cxn>
                <a:cxn ang="0">
                  <a:pos x="489" y="1628"/>
                </a:cxn>
                <a:cxn ang="0">
                  <a:pos x="542" y="1503"/>
                </a:cxn>
                <a:cxn ang="0">
                  <a:pos x="587" y="1368"/>
                </a:cxn>
                <a:cxn ang="0">
                  <a:pos x="617" y="1226"/>
                </a:cxn>
                <a:cxn ang="0">
                  <a:pos x="637" y="1076"/>
                </a:cxn>
                <a:cxn ang="0">
                  <a:pos x="643" y="918"/>
                </a:cxn>
                <a:cxn ang="0">
                  <a:pos x="635" y="751"/>
                </a:cxn>
                <a:cxn ang="0">
                  <a:pos x="611" y="576"/>
                </a:cxn>
                <a:cxn ang="0">
                  <a:pos x="572" y="393"/>
                </a:cxn>
                <a:cxn ang="0">
                  <a:pos x="515" y="201"/>
                </a:cxn>
                <a:cxn ang="0">
                  <a:pos x="440" y="0"/>
                </a:cxn>
              </a:cxnLst>
              <a:rect l="0" t="0" r="r" b="b"/>
              <a:pathLst>
                <a:path w="644" h="2222">
                  <a:moveTo>
                    <a:pt x="0" y="2221"/>
                  </a:moveTo>
                  <a:lnTo>
                    <a:pt x="96" y="2142"/>
                  </a:lnTo>
                  <a:lnTo>
                    <a:pt x="187" y="2055"/>
                  </a:lnTo>
                  <a:lnTo>
                    <a:pt x="273" y="1960"/>
                  </a:lnTo>
                  <a:lnTo>
                    <a:pt x="354" y="1856"/>
                  </a:lnTo>
                  <a:lnTo>
                    <a:pt x="425" y="1746"/>
                  </a:lnTo>
                  <a:lnTo>
                    <a:pt x="489" y="1628"/>
                  </a:lnTo>
                  <a:lnTo>
                    <a:pt x="542" y="1503"/>
                  </a:lnTo>
                  <a:lnTo>
                    <a:pt x="587" y="1368"/>
                  </a:lnTo>
                  <a:lnTo>
                    <a:pt x="617" y="1226"/>
                  </a:lnTo>
                  <a:lnTo>
                    <a:pt x="637" y="1076"/>
                  </a:lnTo>
                  <a:lnTo>
                    <a:pt x="643" y="918"/>
                  </a:lnTo>
                  <a:lnTo>
                    <a:pt x="635" y="751"/>
                  </a:lnTo>
                  <a:lnTo>
                    <a:pt x="611" y="576"/>
                  </a:lnTo>
                  <a:lnTo>
                    <a:pt x="572" y="393"/>
                  </a:lnTo>
                  <a:lnTo>
                    <a:pt x="515" y="201"/>
                  </a:lnTo>
                  <a:lnTo>
                    <a:pt x="440" y="0"/>
                  </a:lnTo>
                </a:path>
              </a:pathLst>
            </a:custGeom>
            <a:noFill/>
            <a:ln w="31353"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01" name="Freeform 5"/>
            <p:cNvSpPr>
              <a:spLocks/>
            </p:cNvSpPr>
            <p:nvPr/>
          </p:nvSpPr>
          <p:spPr bwMode="auto">
            <a:xfrm>
              <a:off x="3512" y="753"/>
              <a:ext cx="830" cy="1943"/>
            </a:xfrm>
            <a:custGeom>
              <a:avLst/>
              <a:gdLst/>
              <a:ahLst/>
              <a:cxnLst>
                <a:cxn ang="0">
                  <a:pos x="0" y="2201"/>
                </a:cxn>
                <a:cxn ang="0">
                  <a:pos x="119" y="2152"/>
                </a:cxn>
                <a:cxn ang="0">
                  <a:pos x="236" y="2090"/>
                </a:cxn>
                <a:cxn ang="0">
                  <a:pos x="349" y="2014"/>
                </a:cxn>
                <a:cxn ang="0">
                  <a:pos x="457" y="1927"/>
                </a:cxn>
                <a:cxn ang="0">
                  <a:pos x="556" y="1829"/>
                </a:cxn>
                <a:cxn ang="0">
                  <a:pos x="648" y="1718"/>
                </a:cxn>
                <a:cxn ang="0">
                  <a:pos x="729" y="1596"/>
                </a:cxn>
                <a:cxn ang="0">
                  <a:pos x="797" y="1462"/>
                </a:cxn>
                <a:cxn ang="0">
                  <a:pos x="851" y="1317"/>
                </a:cxn>
                <a:cxn ang="0">
                  <a:pos x="889" y="1161"/>
                </a:cxn>
                <a:cxn ang="0">
                  <a:pos x="910" y="995"/>
                </a:cxn>
                <a:cxn ang="0">
                  <a:pos x="912" y="817"/>
                </a:cxn>
                <a:cxn ang="0">
                  <a:pos x="892" y="629"/>
                </a:cxn>
                <a:cxn ang="0">
                  <a:pos x="850" y="429"/>
                </a:cxn>
                <a:cxn ang="0">
                  <a:pos x="784" y="220"/>
                </a:cxn>
                <a:cxn ang="0">
                  <a:pos x="692" y="0"/>
                </a:cxn>
              </a:cxnLst>
              <a:rect l="0" t="0" r="r" b="b"/>
              <a:pathLst>
                <a:path w="913" h="2202">
                  <a:moveTo>
                    <a:pt x="0" y="2201"/>
                  </a:moveTo>
                  <a:lnTo>
                    <a:pt x="119" y="2152"/>
                  </a:lnTo>
                  <a:lnTo>
                    <a:pt x="236" y="2090"/>
                  </a:lnTo>
                  <a:lnTo>
                    <a:pt x="349" y="2014"/>
                  </a:lnTo>
                  <a:lnTo>
                    <a:pt x="457" y="1927"/>
                  </a:lnTo>
                  <a:lnTo>
                    <a:pt x="556" y="1829"/>
                  </a:lnTo>
                  <a:lnTo>
                    <a:pt x="648" y="1718"/>
                  </a:lnTo>
                  <a:lnTo>
                    <a:pt x="729" y="1596"/>
                  </a:lnTo>
                  <a:lnTo>
                    <a:pt x="797" y="1462"/>
                  </a:lnTo>
                  <a:lnTo>
                    <a:pt x="851" y="1317"/>
                  </a:lnTo>
                  <a:lnTo>
                    <a:pt x="889" y="1161"/>
                  </a:lnTo>
                  <a:lnTo>
                    <a:pt x="910" y="995"/>
                  </a:lnTo>
                  <a:lnTo>
                    <a:pt x="912" y="817"/>
                  </a:lnTo>
                  <a:lnTo>
                    <a:pt x="892" y="629"/>
                  </a:lnTo>
                  <a:lnTo>
                    <a:pt x="850" y="429"/>
                  </a:lnTo>
                  <a:lnTo>
                    <a:pt x="784" y="220"/>
                  </a:lnTo>
                  <a:lnTo>
                    <a:pt x="692" y="0"/>
                  </a:lnTo>
                </a:path>
              </a:pathLst>
            </a:custGeom>
            <a:noFill/>
            <a:ln w="31353"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02" name="Oval 6"/>
            <p:cNvSpPr>
              <a:spLocks noChangeArrowheads="1"/>
            </p:cNvSpPr>
            <p:nvPr/>
          </p:nvSpPr>
          <p:spPr bwMode="auto">
            <a:xfrm>
              <a:off x="1816" y="480"/>
              <a:ext cx="1943" cy="1972"/>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3" name="Oval 7"/>
            <p:cNvSpPr>
              <a:spLocks noChangeArrowheads="1"/>
            </p:cNvSpPr>
            <p:nvPr/>
          </p:nvSpPr>
          <p:spPr bwMode="auto">
            <a:xfrm>
              <a:off x="2048" y="715"/>
              <a:ext cx="1481" cy="1502"/>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4" name="Oval 8"/>
            <p:cNvSpPr>
              <a:spLocks noChangeArrowheads="1"/>
            </p:cNvSpPr>
            <p:nvPr/>
          </p:nvSpPr>
          <p:spPr bwMode="auto">
            <a:xfrm>
              <a:off x="2214" y="871"/>
              <a:ext cx="1172" cy="1189"/>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5" name="Oval 9"/>
            <p:cNvSpPr>
              <a:spLocks noChangeArrowheads="1"/>
            </p:cNvSpPr>
            <p:nvPr/>
          </p:nvSpPr>
          <p:spPr bwMode="auto">
            <a:xfrm>
              <a:off x="2355" y="1055"/>
              <a:ext cx="866" cy="821"/>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6" name="Oval 10"/>
            <p:cNvSpPr>
              <a:spLocks noChangeArrowheads="1"/>
            </p:cNvSpPr>
            <p:nvPr/>
          </p:nvSpPr>
          <p:spPr bwMode="auto">
            <a:xfrm>
              <a:off x="2456" y="1149"/>
              <a:ext cx="664" cy="633"/>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7" name="Oval 11"/>
            <p:cNvSpPr>
              <a:spLocks noChangeArrowheads="1"/>
            </p:cNvSpPr>
            <p:nvPr/>
          </p:nvSpPr>
          <p:spPr bwMode="auto">
            <a:xfrm>
              <a:off x="2532" y="1220"/>
              <a:ext cx="513" cy="491"/>
            </a:xfrm>
            <a:prstGeom prst="ellipse">
              <a:avLst/>
            </a:prstGeom>
            <a:solidFill>
              <a:srgbClr val="FFCC00"/>
            </a:solidFill>
            <a:ln w="18923">
              <a:solidFill>
                <a:srgbClr val="FF0000"/>
              </a:solidFill>
              <a:round/>
              <a:headEnd/>
              <a:tailEnd/>
            </a:ln>
            <a:effectLst/>
          </p:spPr>
          <p:txBody>
            <a:bodyPr lIns="0" tIns="0" rIns="0" bIns="0"/>
            <a:lstStyle/>
            <a:p>
              <a:endParaRPr lang="es-CL"/>
            </a:p>
          </p:txBody>
        </p:sp>
        <p:sp>
          <p:nvSpPr>
            <p:cNvPr id="1156108" name="Line 12"/>
            <p:cNvSpPr>
              <a:spLocks noChangeShapeType="1"/>
            </p:cNvSpPr>
            <p:nvPr/>
          </p:nvSpPr>
          <p:spPr bwMode="auto">
            <a:xfrm flipV="1">
              <a:off x="2525" y="1427"/>
              <a:ext cx="187" cy="223"/>
            </a:xfrm>
            <a:prstGeom prst="line">
              <a:avLst/>
            </a:prstGeom>
            <a:noFill/>
            <a:ln w="31353">
              <a:solidFill>
                <a:srgbClr val="008280"/>
              </a:solidFill>
              <a:round/>
              <a:headEnd/>
              <a:tailEnd type="triangle" w="med" len="med"/>
            </a:ln>
            <a:effectLst/>
          </p:spPr>
          <p:txBody>
            <a:bodyPr lIns="0" tIns="0" rIns="0" bIns="0"/>
            <a:lstStyle/>
            <a:p>
              <a:endParaRPr lang="es-CL"/>
            </a:p>
          </p:txBody>
        </p:sp>
        <p:sp>
          <p:nvSpPr>
            <p:cNvPr id="1156109" name="Line 13"/>
            <p:cNvSpPr>
              <a:spLocks noChangeShapeType="1"/>
            </p:cNvSpPr>
            <p:nvPr/>
          </p:nvSpPr>
          <p:spPr bwMode="auto">
            <a:xfrm flipH="1">
              <a:off x="2879" y="1268"/>
              <a:ext cx="189" cy="222"/>
            </a:xfrm>
            <a:prstGeom prst="line">
              <a:avLst/>
            </a:prstGeom>
            <a:noFill/>
            <a:ln w="31353">
              <a:solidFill>
                <a:srgbClr val="008280"/>
              </a:solidFill>
              <a:round/>
              <a:headEnd/>
              <a:tailEnd type="triangle" w="med" len="med"/>
            </a:ln>
            <a:effectLst/>
          </p:spPr>
          <p:txBody>
            <a:bodyPr lIns="0" tIns="0" rIns="0" bIns="0"/>
            <a:lstStyle/>
            <a:p>
              <a:endParaRPr lang="es-CL"/>
            </a:p>
          </p:txBody>
        </p:sp>
        <p:sp>
          <p:nvSpPr>
            <p:cNvPr id="1156110" name="Freeform 14"/>
            <p:cNvSpPr>
              <a:spLocks/>
            </p:cNvSpPr>
            <p:nvPr/>
          </p:nvSpPr>
          <p:spPr bwMode="auto">
            <a:xfrm>
              <a:off x="2611" y="1258"/>
              <a:ext cx="344" cy="447"/>
            </a:xfrm>
            <a:custGeom>
              <a:avLst/>
              <a:gdLst/>
              <a:ahLst/>
              <a:cxnLst>
                <a:cxn ang="0">
                  <a:pos x="0" y="506"/>
                </a:cxn>
                <a:cxn ang="0">
                  <a:pos x="0" y="501"/>
                </a:cxn>
                <a:cxn ang="0">
                  <a:pos x="61" y="430"/>
                </a:cxn>
                <a:cxn ang="0">
                  <a:pos x="88" y="358"/>
                </a:cxn>
                <a:cxn ang="0">
                  <a:pos x="98" y="343"/>
                </a:cxn>
                <a:cxn ang="0">
                  <a:pos x="143" y="305"/>
                </a:cxn>
                <a:cxn ang="0">
                  <a:pos x="212" y="249"/>
                </a:cxn>
                <a:cxn ang="0">
                  <a:pos x="241" y="186"/>
                </a:cxn>
                <a:cxn ang="0">
                  <a:pos x="286" y="115"/>
                </a:cxn>
                <a:cxn ang="0">
                  <a:pos x="309" y="63"/>
                </a:cxn>
                <a:cxn ang="0">
                  <a:pos x="324" y="44"/>
                </a:cxn>
                <a:cxn ang="0">
                  <a:pos x="374" y="10"/>
                </a:cxn>
                <a:cxn ang="0">
                  <a:pos x="378" y="0"/>
                </a:cxn>
              </a:cxnLst>
              <a:rect l="0" t="0" r="r" b="b"/>
              <a:pathLst>
                <a:path w="379" h="507">
                  <a:moveTo>
                    <a:pt x="0" y="506"/>
                  </a:moveTo>
                  <a:lnTo>
                    <a:pt x="0" y="501"/>
                  </a:lnTo>
                  <a:lnTo>
                    <a:pt x="61" y="430"/>
                  </a:lnTo>
                  <a:lnTo>
                    <a:pt x="88" y="358"/>
                  </a:lnTo>
                  <a:lnTo>
                    <a:pt x="98" y="343"/>
                  </a:lnTo>
                  <a:lnTo>
                    <a:pt x="143" y="305"/>
                  </a:lnTo>
                  <a:lnTo>
                    <a:pt x="212" y="249"/>
                  </a:lnTo>
                  <a:lnTo>
                    <a:pt x="241" y="186"/>
                  </a:lnTo>
                  <a:lnTo>
                    <a:pt x="286" y="115"/>
                  </a:lnTo>
                  <a:lnTo>
                    <a:pt x="309" y="63"/>
                  </a:lnTo>
                  <a:lnTo>
                    <a:pt x="324" y="44"/>
                  </a:lnTo>
                  <a:lnTo>
                    <a:pt x="374" y="10"/>
                  </a:lnTo>
                  <a:lnTo>
                    <a:pt x="378" y="0"/>
                  </a:lnTo>
                </a:path>
              </a:pathLst>
            </a:custGeom>
            <a:solidFill>
              <a:srgbClr val="FF0000"/>
            </a:solidFill>
            <a:ln w="31369"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11" name="Text Box 15"/>
            <p:cNvSpPr txBox="1">
              <a:spLocks noChangeArrowheads="1"/>
            </p:cNvSpPr>
            <p:nvPr/>
          </p:nvSpPr>
          <p:spPr bwMode="auto">
            <a:xfrm>
              <a:off x="3369" y="1448"/>
              <a:ext cx="1047" cy="285"/>
            </a:xfrm>
            <a:prstGeom prst="rect">
              <a:avLst/>
            </a:prstGeom>
            <a:solidFill>
              <a:srgbClr val="CCFFCC"/>
            </a:solidFill>
            <a:ln w="9525">
              <a:solidFill>
                <a:srgbClr val="FFFF00"/>
              </a:solid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1200"/>
                <a:t>LIBERACION DE</a:t>
              </a:r>
            </a:p>
            <a:p>
              <a:pPr algn="ctr" defTabSz="452438" eaLnBrk="0" hangingPunct="0">
                <a:spcBef>
                  <a:spcPct val="0"/>
                </a:spcBef>
                <a:buClr>
                  <a:srgbClr val="FFFFFF"/>
                </a:buClr>
                <a:buSzPct val="90000"/>
                <a:buFont typeface="Monotype Sorts" charset="2"/>
                <a:buNone/>
              </a:pPr>
              <a:r>
                <a:rPr lang="es-ES_tradnl" sz="1200"/>
                <a:t>ENERGIA</a:t>
              </a:r>
            </a:p>
          </p:txBody>
        </p:sp>
        <p:sp>
          <p:nvSpPr>
            <p:cNvPr id="1156112" name="Line 16"/>
            <p:cNvSpPr>
              <a:spLocks noChangeShapeType="1"/>
            </p:cNvSpPr>
            <p:nvPr/>
          </p:nvSpPr>
          <p:spPr bwMode="auto">
            <a:xfrm>
              <a:off x="3185" y="1675"/>
              <a:ext cx="690" cy="387"/>
            </a:xfrm>
            <a:prstGeom prst="line">
              <a:avLst/>
            </a:prstGeom>
            <a:noFill/>
            <a:ln w="31353">
              <a:solidFill>
                <a:srgbClr val="FF00FF"/>
              </a:solidFill>
              <a:round/>
              <a:headEnd/>
              <a:tailEnd type="triangle" w="med" len="med"/>
            </a:ln>
            <a:effectLst/>
          </p:spPr>
          <p:txBody>
            <a:bodyPr lIns="0" tIns="0" rIns="0" bIns="0"/>
            <a:lstStyle/>
            <a:p>
              <a:endParaRPr lang="es-CL"/>
            </a:p>
          </p:txBody>
        </p:sp>
        <p:sp>
          <p:nvSpPr>
            <p:cNvPr id="1156113" name="Line 17"/>
            <p:cNvSpPr>
              <a:spLocks noChangeShapeType="1"/>
            </p:cNvSpPr>
            <p:nvPr/>
          </p:nvSpPr>
          <p:spPr bwMode="auto">
            <a:xfrm flipV="1">
              <a:off x="3205" y="1210"/>
              <a:ext cx="774" cy="159"/>
            </a:xfrm>
            <a:prstGeom prst="line">
              <a:avLst/>
            </a:prstGeom>
            <a:noFill/>
            <a:ln w="31353">
              <a:solidFill>
                <a:srgbClr val="FF00FF"/>
              </a:solidFill>
              <a:round/>
              <a:headEnd/>
              <a:tailEnd type="triangle" w="med" len="med"/>
            </a:ln>
            <a:effectLst/>
          </p:spPr>
          <p:txBody>
            <a:bodyPr lIns="0" tIns="0" rIns="0" bIns="0"/>
            <a:lstStyle/>
            <a:p>
              <a:endParaRPr lang="es-CL"/>
            </a:p>
          </p:txBody>
        </p:sp>
        <p:sp>
          <p:nvSpPr>
            <p:cNvPr id="1156114" name="AutoShape 18"/>
            <p:cNvSpPr>
              <a:spLocks noChangeArrowheads="1"/>
            </p:cNvSpPr>
            <p:nvPr/>
          </p:nvSpPr>
          <p:spPr bwMode="auto">
            <a:xfrm flipV="1">
              <a:off x="2528" y="2039"/>
              <a:ext cx="526" cy="300"/>
            </a:xfrm>
            <a:prstGeom prst="roundRect">
              <a:avLst>
                <a:gd name="adj" fmla="val 27264"/>
              </a:avLst>
            </a:prstGeom>
            <a:solidFill>
              <a:srgbClr val="FFFFC2"/>
            </a:solidFill>
            <a:ln w="9144">
              <a:solidFill>
                <a:schemeClr val="tx1"/>
              </a:solidFill>
              <a:round/>
              <a:headEnd/>
              <a:tailEnd/>
            </a:ln>
            <a:effectLst/>
          </p:spPr>
          <p:txBody>
            <a:bodyPr lIns="0" tIns="0" rIns="0" bIns="0"/>
            <a:lstStyle/>
            <a:p>
              <a:endParaRPr lang="es-CL"/>
            </a:p>
          </p:txBody>
        </p:sp>
        <p:sp>
          <p:nvSpPr>
            <p:cNvPr id="1156115" name="Text Box 19"/>
            <p:cNvSpPr txBox="1">
              <a:spLocks noChangeArrowheads="1"/>
            </p:cNvSpPr>
            <p:nvPr/>
          </p:nvSpPr>
          <p:spPr bwMode="auto">
            <a:xfrm>
              <a:off x="2621" y="2085"/>
              <a:ext cx="555" cy="218"/>
            </a:xfrm>
            <a:prstGeom prst="rect">
              <a:avLst/>
            </a:prstGeom>
            <a:noFill/>
            <a:ln w="9525">
              <a:noFill/>
              <a:miter lim="800000"/>
              <a:headEnd/>
              <a:tailEnd/>
            </a:ln>
            <a:effectLst/>
          </p:spPr>
          <p:txBody>
            <a:bodyPr lIns="0" tIns="0" rIns="0" bIns="0"/>
            <a:lstStyle/>
            <a:p>
              <a:pPr defTabSz="452438" eaLnBrk="0" hangingPunct="0">
                <a:spcBef>
                  <a:spcPct val="0"/>
                </a:spcBef>
                <a:buClr>
                  <a:srgbClr val="FFFFFF"/>
                </a:buClr>
                <a:buSzPct val="90000"/>
                <a:buFont typeface="Monotype Sorts" charset="2"/>
                <a:buNone/>
              </a:pPr>
              <a:r>
                <a:rPr lang="es-ES_tradnl" sz="1200"/>
                <a:t>EVENTO</a:t>
              </a:r>
            </a:p>
            <a:p>
              <a:pPr defTabSz="452438" eaLnBrk="0" hangingPunct="0">
                <a:spcBef>
                  <a:spcPct val="0"/>
                </a:spcBef>
                <a:buClr>
                  <a:srgbClr val="FFFFFF"/>
                </a:buClr>
                <a:buSzPct val="90000"/>
                <a:buFont typeface="Monotype Sorts" charset="2"/>
                <a:buNone/>
              </a:pPr>
              <a:r>
                <a:rPr lang="es-ES_tradnl" sz="1200"/>
                <a:t>SISMICO</a:t>
              </a:r>
              <a:endParaRPr lang="es-ES_tradnl" sz="2400"/>
            </a:p>
          </p:txBody>
        </p:sp>
        <p:sp>
          <p:nvSpPr>
            <p:cNvPr id="1156116" name="AutoShape 20"/>
            <p:cNvSpPr>
              <a:spLocks noChangeArrowheads="1"/>
            </p:cNvSpPr>
            <p:nvPr/>
          </p:nvSpPr>
          <p:spPr bwMode="auto">
            <a:xfrm>
              <a:off x="2257" y="757"/>
              <a:ext cx="1048" cy="296"/>
            </a:xfrm>
            <a:prstGeom prst="roundRect">
              <a:avLst>
                <a:gd name="adj" fmla="val 16667"/>
              </a:avLst>
            </a:prstGeom>
            <a:solidFill>
              <a:srgbClr val="FFFF00"/>
            </a:solidFill>
            <a:ln w="9525">
              <a:solidFill>
                <a:schemeClr val="tx1"/>
              </a:solidFill>
              <a:round/>
              <a:headEnd/>
              <a:tailEnd/>
            </a:ln>
            <a:effectLst/>
          </p:spPr>
          <p:txBody>
            <a:bodyPr lIns="0" tIns="0" rIns="0" bIns="0"/>
            <a:lstStyle/>
            <a:p>
              <a:pPr algn="ctr" defTabSz="881063" eaLnBrk="0" hangingPunct="0">
                <a:spcBef>
                  <a:spcPct val="0"/>
                </a:spcBef>
              </a:pPr>
              <a:r>
                <a:rPr lang="es-ES_tradnl" sz="1400"/>
                <a:t>RUPTURA DE</a:t>
              </a:r>
            </a:p>
            <a:p>
              <a:pPr algn="ctr" defTabSz="881063" eaLnBrk="0" hangingPunct="0">
                <a:spcBef>
                  <a:spcPct val="0"/>
                </a:spcBef>
              </a:pPr>
              <a:r>
                <a:rPr lang="es-ES_tradnl" sz="1400"/>
                <a:t>MACIZO ROCOSO</a:t>
              </a:r>
              <a:endParaRPr lang="es-ES_tradnl" sz="2400"/>
            </a:p>
          </p:txBody>
        </p:sp>
        <p:sp>
          <p:nvSpPr>
            <p:cNvPr id="1156117" name="Line 21"/>
            <p:cNvSpPr>
              <a:spLocks noChangeShapeType="1"/>
            </p:cNvSpPr>
            <p:nvPr/>
          </p:nvSpPr>
          <p:spPr bwMode="auto">
            <a:xfrm>
              <a:off x="4726" y="2220"/>
              <a:ext cx="49" cy="46"/>
            </a:xfrm>
            <a:prstGeom prst="line">
              <a:avLst/>
            </a:prstGeom>
            <a:noFill/>
            <a:ln w="9128">
              <a:solidFill>
                <a:srgbClr val="008280"/>
              </a:solidFill>
              <a:round/>
              <a:headEnd/>
              <a:tailEnd/>
            </a:ln>
            <a:effectLst/>
          </p:spPr>
          <p:txBody>
            <a:bodyPr lIns="0" tIns="0" rIns="0" bIns="0"/>
            <a:lstStyle/>
            <a:p>
              <a:endParaRPr lang="es-CL"/>
            </a:p>
          </p:txBody>
        </p:sp>
        <p:sp>
          <p:nvSpPr>
            <p:cNvPr id="1156118" name="Line 22"/>
            <p:cNvSpPr>
              <a:spLocks noChangeShapeType="1"/>
            </p:cNvSpPr>
            <p:nvPr/>
          </p:nvSpPr>
          <p:spPr bwMode="auto">
            <a:xfrm>
              <a:off x="4707" y="2237"/>
              <a:ext cx="85" cy="70"/>
            </a:xfrm>
            <a:prstGeom prst="line">
              <a:avLst/>
            </a:prstGeom>
            <a:noFill/>
            <a:ln w="9128">
              <a:solidFill>
                <a:srgbClr val="008280"/>
              </a:solidFill>
              <a:round/>
              <a:headEnd/>
              <a:tailEnd/>
            </a:ln>
            <a:effectLst/>
          </p:spPr>
          <p:txBody>
            <a:bodyPr lIns="0" tIns="0" rIns="0" bIns="0"/>
            <a:lstStyle/>
            <a:p>
              <a:endParaRPr lang="es-CL"/>
            </a:p>
          </p:txBody>
        </p:sp>
        <p:grpSp>
          <p:nvGrpSpPr>
            <p:cNvPr id="3" name="Group 23"/>
            <p:cNvGrpSpPr>
              <a:grpSpLocks/>
            </p:cNvGrpSpPr>
            <p:nvPr/>
          </p:nvGrpSpPr>
          <p:grpSpPr bwMode="auto">
            <a:xfrm>
              <a:off x="4505" y="1454"/>
              <a:ext cx="1020" cy="1126"/>
              <a:chOff x="3591" y="3174"/>
              <a:chExt cx="1122" cy="1231"/>
            </a:xfrm>
          </p:grpSpPr>
          <p:sp>
            <p:nvSpPr>
              <p:cNvPr id="1156120" name="Freeform 24"/>
              <p:cNvSpPr>
                <a:spLocks/>
              </p:cNvSpPr>
              <p:nvPr/>
            </p:nvSpPr>
            <p:spPr bwMode="auto">
              <a:xfrm>
                <a:off x="3591" y="3174"/>
                <a:ext cx="1122" cy="1231"/>
              </a:xfrm>
              <a:custGeom>
                <a:avLst/>
                <a:gdLst/>
                <a:ahLst/>
                <a:cxnLst>
                  <a:cxn ang="0">
                    <a:pos x="168" y="1230"/>
                  </a:cxn>
                  <a:cxn ang="0">
                    <a:pos x="168" y="747"/>
                  </a:cxn>
                  <a:cxn ang="0">
                    <a:pos x="0" y="589"/>
                  </a:cxn>
                  <a:cxn ang="0">
                    <a:pos x="158" y="447"/>
                  </a:cxn>
                  <a:cxn ang="0">
                    <a:pos x="175" y="354"/>
                  </a:cxn>
                  <a:cxn ang="0">
                    <a:pos x="240" y="375"/>
                  </a:cxn>
                  <a:cxn ang="0">
                    <a:pos x="279" y="319"/>
                  </a:cxn>
                  <a:cxn ang="0">
                    <a:pos x="340" y="273"/>
                  </a:cxn>
                  <a:cxn ang="0">
                    <a:pos x="494" y="0"/>
                  </a:cxn>
                  <a:cxn ang="0">
                    <a:pos x="780" y="129"/>
                  </a:cxn>
                  <a:cxn ang="0">
                    <a:pos x="856" y="280"/>
                  </a:cxn>
                  <a:cxn ang="0">
                    <a:pos x="899" y="325"/>
                  </a:cxn>
                  <a:cxn ang="0">
                    <a:pos x="942" y="349"/>
                  </a:cxn>
                  <a:cxn ang="0">
                    <a:pos x="992" y="394"/>
                  </a:cxn>
                  <a:cxn ang="0">
                    <a:pos x="997" y="405"/>
                  </a:cxn>
                  <a:cxn ang="0">
                    <a:pos x="1004" y="417"/>
                  </a:cxn>
                  <a:cxn ang="0">
                    <a:pos x="1008" y="439"/>
                  </a:cxn>
                  <a:cxn ang="0">
                    <a:pos x="1020" y="470"/>
                  </a:cxn>
                  <a:cxn ang="0">
                    <a:pos x="1028" y="493"/>
                  </a:cxn>
                  <a:cxn ang="0">
                    <a:pos x="1061" y="536"/>
                  </a:cxn>
                  <a:cxn ang="0">
                    <a:pos x="1089" y="589"/>
                  </a:cxn>
                  <a:cxn ang="0">
                    <a:pos x="1106" y="637"/>
                  </a:cxn>
                  <a:cxn ang="0">
                    <a:pos x="1117" y="743"/>
                  </a:cxn>
                  <a:cxn ang="0">
                    <a:pos x="1121" y="749"/>
                  </a:cxn>
                  <a:cxn ang="0">
                    <a:pos x="1121" y="1230"/>
                  </a:cxn>
                  <a:cxn ang="0">
                    <a:pos x="168" y="1230"/>
                  </a:cxn>
                  <a:cxn ang="0">
                    <a:pos x="168" y="1230"/>
                  </a:cxn>
                </a:cxnLst>
                <a:rect l="0" t="0" r="r" b="b"/>
                <a:pathLst>
                  <a:path w="1122" h="1231">
                    <a:moveTo>
                      <a:pt x="168" y="1230"/>
                    </a:moveTo>
                    <a:lnTo>
                      <a:pt x="168" y="747"/>
                    </a:lnTo>
                    <a:lnTo>
                      <a:pt x="0" y="589"/>
                    </a:lnTo>
                    <a:lnTo>
                      <a:pt x="158" y="447"/>
                    </a:lnTo>
                    <a:lnTo>
                      <a:pt x="175" y="354"/>
                    </a:lnTo>
                    <a:lnTo>
                      <a:pt x="240" y="375"/>
                    </a:lnTo>
                    <a:lnTo>
                      <a:pt x="279" y="319"/>
                    </a:lnTo>
                    <a:lnTo>
                      <a:pt x="340" y="273"/>
                    </a:lnTo>
                    <a:lnTo>
                      <a:pt x="494" y="0"/>
                    </a:lnTo>
                    <a:lnTo>
                      <a:pt x="780" y="129"/>
                    </a:lnTo>
                    <a:lnTo>
                      <a:pt x="856" y="280"/>
                    </a:lnTo>
                    <a:lnTo>
                      <a:pt x="899" y="325"/>
                    </a:lnTo>
                    <a:lnTo>
                      <a:pt x="942" y="349"/>
                    </a:lnTo>
                    <a:lnTo>
                      <a:pt x="992" y="394"/>
                    </a:lnTo>
                    <a:lnTo>
                      <a:pt x="997" y="405"/>
                    </a:lnTo>
                    <a:lnTo>
                      <a:pt x="1004" y="417"/>
                    </a:lnTo>
                    <a:lnTo>
                      <a:pt x="1008" y="439"/>
                    </a:lnTo>
                    <a:lnTo>
                      <a:pt x="1020" y="470"/>
                    </a:lnTo>
                    <a:lnTo>
                      <a:pt x="1028" y="493"/>
                    </a:lnTo>
                    <a:lnTo>
                      <a:pt x="1061" y="536"/>
                    </a:lnTo>
                    <a:lnTo>
                      <a:pt x="1089" y="589"/>
                    </a:lnTo>
                    <a:lnTo>
                      <a:pt x="1106" y="637"/>
                    </a:lnTo>
                    <a:lnTo>
                      <a:pt x="1117" y="743"/>
                    </a:lnTo>
                    <a:lnTo>
                      <a:pt x="1121" y="749"/>
                    </a:lnTo>
                    <a:lnTo>
                      <a:pt x="1121" y="1230"/>
                    </a:lnTo>
                    <a:lnTo>
                      <a:pt x="168" y="1230"/>
                    </a:lnTo>
                    <a:lnTo>
                      <a:pt x="168" y="1230"/>
                    </a:lnTo>
                  </a:path>
                </a:pathLst>
              </a:custGeom>
              <a:solidFill>
                <a:srgbClr val="000080"/>
              </a:solidFill>
              <a:ln w="31353" cap="flat" cmpd="sng">
                <a:solidFill>
                  <a:srgbClr val="E10000"/>
                </a:solidFill>
                <a:prstDash val="solid"/>
                <a:round/>
                <a:headEnd type="none" w="med" len="med"/>
                <a:tailEnd type="none" w="med" len="med"/>
              </a:ln>
              <a:effectLst/>
            </p:spPr>
            <p:txBody>
              <a:bodyPr lIns="0" tIns="0" rIns="0" bIns="0"/>
              <a:lstStyle/>
              <a:p>
                <a:endParaRPr lang="es-CL"/>
              </a:p>
            </p:txBody>
          </p:sp>
          <p:sp>
            <p:nvSpPr>
              <p:cNvPr id="1156121" name="Freeform 25"/>
              <p:cNvSpPr>
                <a:spLocks/>
              </p:cNvSpPr>
              <p:nvPr/>
            </p:nvSpPr>
            <p:spPr bwMode="auto">
              <a:xfrm>
                <a:off x="3759" y="3483"/>
                <a:ext cx="950" cy="439"/>
              </a:xfrm>
              <a:custGeom>
                <a:avLst/>
                <a:gdLst/>
                <a:ahLst/>
                <a:cxnLst>
                  <a:cxn ang="0">
                    <a:pos x="949" y="438"/>
                  </a:cxn>
                  <a:cxn ang="0">
                    <a:pos x="946" y="394"/>
                  </a:cxn>
                  <a:cxn ang="0">
                    <a:pos x="939" y="350"/>
                  </a:cxn>
                  <a:cxn ang="0">
                    <a:pos x="928" y="310"/>
                  </a:cxn>
                  <a:cxn ang="0">
                    <a:pos x="912" y="268"/>
                  </a:cxn>
                  <a:cxn ang="0">
                    <a:pos x="891" y="231"/>
                  </a:cxn>
                  <a:cxn ang="0">
                    <a:pos x="868" y="194"/>
                  </a:cxn>
                  <a:cxn ang="0">
                    <a:pos x="841" y="161"/>
                  </a:cxn>
                  <a:cxn ang="0">
                    <a:pos x="811" y="129"/>
                  </a:cxn>
                  <a:cxn ang="0">
                    <a:pos x="776" y="101"/>
                  </a:cxn>
                  <a:cxn ang="0">
                    <a:pos x="740" y="76"/>
                  </a:cxn>
                  <a:cxn ang="0">
                    <a:pos x="700" y="54"/>
                  </a:cxn>
                  <a:cxn ang="0">
                    <a:pos x="659" y="35"/>
                  </a:cxn>
                  <a:cxn ang="0">
                    <a:pos x="614" y="21"/>
                  </a:cxn>
                  <a:cxn ang="0">
                    <a:pos x="570" y="10"/>
                  </a:cxn>
                  <a:cxn ang="0">
                    <a:pos x="522" y="3"/>
                  </a:cxn>
                  <a:cxn ang="0">
                    <a:pos x="475" y="0"/>
                  </a:cxn>
                  <a:cxn ang="0">
                    <a:pos x="425" y="3"/>
                  </a:cxn>
                  <a:cxn ang="0">
                    <a:pos x="378" y="10"/>
                  </a:cxn>
                  <a:cxn ang="0">
                    <a:pos x="331" y="21"/>
                  </a:cxn>
                  <a:cxn ang="0">
                    <a:pos x="289" y="35"/>
                  </a:cxn>
                  <a:cxn ang="0">
                    <a:pos x="247" y="54"/>
                  </a:cxn>
                  <a:cxn ang="0">
                    <a:pos x="208" y="76"/>
                  </a:cxn>
                  <a:cxn ang="0">
                    <a:pos x="171" y="101"/>
                  </a:cxn>
                  <a:cxn ang="0">
                    <a:pos x="138" y="129"/>
                  </a:cxn>
                  <a:cxn ang="0">
                    <a:pos x="107" y="161"/>
                  </a:cxn>
                  <a:cxn ang="0">
                    <a:pos x="80" y="194"/>
                  </a:cxn>
                  <a:cxn ang="0">
                    <a:pos x="56" y="231"/>
                  </a:cxn>
                  <a:cxn ang="0">
                    <a:pos x="37" y="268"/>
                  </a:cxn>
                  <a:cxn ang="0">
                    <a:pos x="21" y="310"/>
                  </a:cxn>
                  <a:cxn ang="0">
                    <a:pos x="9" y="350"/>
                  </a:cxn>
                  <a:cxn ang="0">
                    <a:pos x="2" y="394"/>
                  </a:cxn>
                  <a:cxn ang="0">
                    <a:pos x="0" y="438"/>
                  </a:cxn>
                </a:cxnLst>
                <a:rect l="0" t="0" r="r" b="b"/>
                <a:pathLst>
                  <a:path w="950" h="439">
                    <a:moveTo>
                      <a:pt x="949" y="438"/>
                    </a:moveTo>
                    <a:lnTo>
                      <a:pt x="946" y="394"/>
                    </a:lnTo>
                    <a:lnTo>
                      <a:pt x="939" y="350"/>
                    </a:lnTo>
                    <a:lnTo>
                      <a:pt x="928" y="310"/>
                    </a:lnTo>
                    <a:lnTo>
                      <a:pt x="912" y="268"/>
                    </a:lnTo>
                    <a:lnTo>
                      <a:pt x="891" y="231"/>
                    </a:lnTo>
                    <a:lnTo>
                      <a:pt x="868" y="194"/>
                    </a:lnTo>
                    <a:lnTo>
                      <a:pt x="841" y="161"/>
                    </a:lnTo>
                    <a:lnTo>
                      <a:pt x="811" y="129"/>
                    </a:lnTo>
                    <a:lnTo>
                      <a:pt x="776" y="101"/>
                    </a:lnTo>
                    <a:lnTo>
                      <a:pt x="740" y="76"/>
                    </a:lnTo>
                    <a:lnTo>
                      <a:pt x="700" y="54"/>
                    </a:lnTo>
                    <a:lnTo>
                      <a:pt x="659" y="35"/>
                    </a:lnTo>
                    <a:lnTo>
                      <a:pt x="614" y="21"/>
                    </a:lnTo>
                    <a:lnTo>
                      <a:pt x="570" y="10"/>
                    </a:lnTo>
                    <a:lnTo>
                      <a:pt x="522" y="3"/>
                    </a:lnTo>
                    <a:lnTo>
                      <a:pt x="475" y="0"/>
                    </a:lnTo>
                    <a:lnTo>
                      <a:pt x="425" y="3"/>
                    </a:lnTo>
                    <a:lnTo>
                      <a:pt x="378" y="10"/>
                    </a:lnTo>
                    <a:lnTo>
                      <a:pt x="331" y="21"/>
                    </a:lnTo>
                    <a:lnTo>
                      <a:pt x="289" y="35"/>
                    </a:lnTo>
                    <a:lnTo>
                      <a:pt x="247" y="54"/>
                    </a:lnTo>
                    <a:lnTo>
                      <a:pt x="208" y="76"/>
                    </a:lnTo>
                    <a:lnTo>
                      <a:pt x="171" y="101"/>
                    </a:lnTo>
                    <a:lnTo>
                      <a:pt x="138" y="129"/>
                    </a:lnTo>
                    <a:lnTo>
                      <a:pt x="107" y="161"/>
                    </a:lnTo>
                    <a:lnTo>
                      <a:pt x="80" y="194"/>
                    </a:lnTo>
                    <a:lnTo>
                      <a:pt x="56" y="231"/>
                    </a:lnTo>
                    <a:lnTo>
                      <a:pt x="37" y="268"/>
                    </a:lnTo>
                    <a:lnTo>
                      <a:pt x="21" y="310"/>
                    </a:lnTo>
                    <a:lnTo>
                      <a:pt x="9" y="350"/>
                    </a:lnTo>
                    <a:lnTo>
                      <a:pt x="2" y="394"/>
                    </a:lnTo>
                    <a:lnTo>
                      <a:pt x="0" y="438"/>
                    </a:lnTo>
                  </a:path>
                </a:pathLst>
              </a:custGeom>
              <a:noFill/>
              <a:ln w="9128" cap="flat">
                <a:solidFill>
                  <a:srgbClr val="FF0000"/>
                </a:solidFill>
                <a:prstDash val="dash"/>
                <a:round/>
                <a:headEnd type="none" w="med" len="med"/>
                <a:tailEnd type="none" w="med" len="med"/>
              </a:ln>
              <a:effectLst/>
            </p:spPr>
            <p:txBody>
              <a:bodyPr lIns="0" tIns="0" rIns="0" bIns="0"/>
              <a:lstStyle/>
              <a:p>
                <a:endParaRPr lang="es-CL"/>
              </a:p>
            </p:txBody>
          </p:sp>
          <p:sp>
            <p:nvSpPr>
              <p:cNvPr id="1156122" name="Freeform 26"/>
              <p:cNvSpPr>
                <a:spLocks/>
              </p:cNvSpPr>
              <p:nvPr/>
            </p:nvSpPr>
            <p:spPr bwMode="auto">
              <a:xfrm>
                <a:off x="3795" y="3822"/>
                <a:ext cx="238" cy="296"/>
              </a:xfrm>
              <a:custGeom>
                <a:avLst/>
                <a:gdLst/>
                <a:ahLst/>
                <a:cxnLst>
                  <a:cxn ang="0">
                    <a:pos x="165" y="295"/>
                  </a:cxn>
                  <a:cxn ang="0">
                    <a:pos x="0" y="141"/>
                  </a:cxn>
                  <a:cxn ang="0">
                    <a:pos x="158" y="0"/>
                  </a:cxn>
                  <a:cxn ang="0">
                    <a:pos x="237" y="68"/>
                  </a:cxn>
                  <a:cxn ang="0">
                    <a:pos x="218" y="108"/>
                  </a:cxn>
                  <a:cxn ang="0">
                    <a:pos x="193" y="135"/>
                  </a:cxn>
                  <a:cxn ang="0">
                    <a:pos x="186" y="160"/>
                  </a:cxn>
                  <a:cxn ang="0">
                    <a:pos x="174" y="201"/>
                  </a:cxn>
                  <a:cxn ang="0">
                    <a:pos x="168" y="256"/>
                  </a:cxn>
                  <a:cxn ang="0">
                    <a:pos x="165" y="295"/>
                  </a:cxn>
                  <a:cxn ang="0">
                    <a:pos x="165" y="295"/>
                  </a:cxn>
                </a:cxnLst>
                <a:rect l="0" t="0" r="r" b="b"/>
                <a:pathLst>
                  <a:path w="238" h="296">
                    <a:moveTo>
                      <a:pt x="165" y="295"/>
                    </a:moveTo>
                    <a:lnTo>
                      <a:pt x="0" y="141"/>
                    </a:lnTo>
                    <a:lnTo>
                      <a:pt x="158" y="0"/>
                    </a:lnTo>
                    <a:lnTo>
                      <a:pt x="237" y="68"/>
                    </a:lnTo>
                    <a:lnTo>
                      <a:pt x="218" y="108"/>
                    </a:lnTo>
                    <a:lnTo>
                      <a:pt x="193" y="135"/>
                    </a:lnTo>
                    <a:lnTo>
                      <a:pt x="186" y="160"/>
                    </a:lnTo>
                    <a:lnTo>
                      <a:pt x="174" y="201"/>
                    </a:lnTo>
                    <a:lnTo>
                      <a:pt x="168" y="256"/>
                    </a:lnTo>
                    <a:lnTo>
                      <a:pt x="165" y="295"/>
                    </a:lnTo>
                    <a:lnTo>
                      <a:pt x="165" y="295"/>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3" name="Freeform 27"/>
              <p:cNvSpPr>
                <a:spLocks/>
              </p:cNvSpPr>
              <p:nvPr/>
            </p:nvSpPr>
            <p:spPr bwMode="auto">
              <a:xfrm>
                <a:off x="3792" y="3606"/>
                <a:ext cx="243" cy="240"/>
              </a:xfrm>
              <a:custGeom>
                <a:avLst/>
                <a:gdLst/>
                <a:ahLst/>
                <a:cxnLst>
                  <a:cxn ang="0">
                    <a:pos x="86" y="235"/>
                  </a:cxn>
                  <a:cxn ang="0">
                    <a:pos x="86" y="239"/>
                  </a:cxn>
                  <a:cxn ang="0">
                    <a:pos x="0" y="163"/>
                  </a:cxn>
                  <a:cxn ang="0">
                    <a:pos x="21" y="75"/>
                  </a:cxn>
                  <a:cxn ang="0">
                    <a:pos x="86" y="87"/>
                  </a:cxn>
                  <a:cxn ang="0">
                    <a:pos x="107" y="61"/>
                  </a:cxn>
                  <a:cxn ang="0">
                    <a:pos x="136" y="25"/>
                  </a:cxn>
                  <a:cxn ang="0">
                    <a:pos x="186" y="0"/>
                  </a:cxn>
                  <a:cxn ang="0">
                    <a:pos x="242" y="92"/>
                  </a:cxn>
                  <a:cxn ang="0">
                    <a:pos x="193" y="121"/>
                  </a:cxn>
                  <a:cxn ang="0">
                    <a:pos x="139" y="153"/>
                  </a:cxn>
                  <a:cxn ang="0">
                    <a:pos x="139" y="177"/>
                  </a:cxn>
                  <a:cxn ang="0">
                    <a:pos x="118" y="189"/>
                  </a:cxn>
                  <a:cxn ang="0">
                    <a:pos x="96" y="209"/>
                  </a:cxn>
                  <a:cxn ang="0">
                    <a:pos x="86" y="235"/>
                  </a:cxn>
                  <a:cxn ang="0">
                    <a:pos x="86" y="235"/>
                  </a:cxn>
                </a:cxnLst>
                <a:rect l="0" t="0" r="r" b="b"/>
                <a:pathLst>
                  <a:path w="243" h="240">
                    <a:moveTo>
                      <a:pt x="86" y="235"/>
                    </a:moveTo>
                    <a:lnTo>
                      <a:pt x="86" y="239"/>
                    </a:lnTo>
                    <a:lnTo>
                      <a:pt x="0" y="163"/>
                    </a:lnTo>
                    <a:lnTo>
                      <a:pt x="21" y="75"/>
                    </a:lnTo>
                    <a:lnTo>
                      <a:pt x="86" y="87"/>
                    </a:lnTo>
                    <a:lnTo>
                      <a:pt x="107" y="61"/>
                    </a:lnTo>
                    <a:lnTo>
                      <a:pt x="136" y="25"/>
                    </a:lnTo>
                    <a:lnTo>
                      <a:pt x="186" y="0"/>
                    </a:lnTo>
                    <a:lnTo>
                      <a:pt x="242" y="92"/>
                    </a:lnTo>
                    <a:lnTo>
                      <a:pt x="193" y="121"/>
                    </a:lnTo>
                    <a:lnTo>
                      <a:pt x="139" y="153"/>
                    </a:lnTo>
                    <a:lnTo>
                      <a:pt x="139" y="177"/>
                    </a:lnTo>
                    <a:lnTo>
                      <a:pt x="118" y="189"/>
                    </a:lnTo>
                    <a:lnTo>
                      <a:pt x="96" y="209"/>
                    </a:lnTo>
                    <a:lnTo>
                      <a:pt x="86" y="235"/>
                    </a:lnTo>
                    <a:lnTo>
                      <a:pt x="86" y="235"/>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4" name="Freeform 28"/>
              <p:cNvSpPr>
                <a:spLocks/>
              </p:cNvSpPr>
              <p:nvPr/>
            </p:nvSpPr>
            <p:spPr bwMode="auto">
              <a:xfrm>
                <a:off x="3956" y="3346"/>
                <a:ext cx="113" cy="283"/>
              </a:xfrm>
              <a:custGeom>
                <a:avLst/>
                <a:gdLst/>
                <a:ahLst/>
                <a:cxnLst>
                  <a:cxn ang="0">
                    <a:pos x="64" y="282"/>
                  </a:cxn>
                  <a:cxn ang="0">
                    <a:pos x="0" y="181"/>
                  </a:cxn>
                  <a:cxn ang="0">
                    <a:pos x="100" y="0"/>
                  </a:cxn>
                  <a:cxn ang="0">
                    <a:pos x="112" y="252"/>
                  </a:cxn>
                  <a:cxn ang="0">
                    <a:pos x="83" y="266"/>
                  </a:cxn>
                  <a:cxn ang="0">
                    <a:pos x="64" y="282"/>
                  </a:cxn>
                  <a:cxn ang="0">
                    <a:pos x="64" y="282"/>
                  </a:cxn>
                </a:cxnLst>
                <a:rect l="0" t="0" r="r" b="b"/>
                <a:pathLst>
                  <a:path w="113" h="283">
                    <a:moveTo>
                      <a:pt x="64" y="282"/>
                    </a:moveTo>
                    <a:lnTo>
                      <a:pt x="0" y="181"/>
                    </a:lnTo>
                    <a:lnTo>
                      <a:pt x="100" y="0"/>
                    </a:lnTo>
                    <a:lnTo>
                      <a:pt x="112" y="252"/>
                    </a:lnTo>
                    <a:lnTo>
                      <a:pt x="83" y="266"/>
                    </a:lnTo>
                    <a:lnTo>
                      <a:pt x="64" y="282"/>
                    </a:lnTo>
                    <a:lnTo>
                      <a:pt x="64" y="282"/>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5" name="Freeform 29"/>
              <p:cNvSpPr>
                <a:spLocks/>
              </p:cNvSpPr>
              <p:nvPr/>
            </p:nvSpPr>
            <p:spPr bwMode="auto">
              <a:xfrm>
                <a:off x="4078" y="3434"/>
                <a:ext cx="345" cy="339"/>
              </a:xfrm>
              <a:custGeom>
                <a:avLst/>
                <a:gdLst/>
                <a:ahLst/>
                <a:cxnLst>
                  <a:cxn ang="0">
                    <a:pos x="10" y="338"/>
                  </a:cxn>
                  <a:cxn ang="0">
                    <a:pos x="14" y="338"/>
                  </a:cxn>
                  <a:cxn ang="0">
                    <a:pos x="0" y="89"/>
                  </a:cxn>
                  <a:cxn ang="0">
                    <a:pos x="57" y="0"/>
                  </a:cxn>
                  <a:cxn ang="0">
                    <a:pos x="344" y="128"/>
                  </a:cxn>
                  <a:cxn ang="0">
                    <a:pos x="323" y="322"/>
                  </a:cxn>
                  <a:cxn ang="0">
                    <a:pos x="229" y="309"/>
                  </a:cxn>
                  <a:cxn ang="0">
                    <a:pos x="158" y="312"/>
                  </a:cxn>
                  <a:cxn ang="0">
                    <a:pos x="93" y="315"/>
                  </a:cxn>
                  <a:cxn ang="0">
                    <a:pos x="64" y="328"/>
                  </a:cxn>
                  <a:cxn ang="0">
                    <a:pos x="10" y="338"/>
                  </a:cxn>
                  <a:cxn ang="0">
                    <a:pos x="10" y="338"/>
                  </a:cxn>
                </a:cxnLst>
                <a:rect l="0" t="0" r="r" b="b"/>
                <a:pathLst>
                  <a:path w="345" h="339">
                    <a:moveTo>
                      <a:pt x="10" y="338"/>
                    </a:moveTo>
                    <a:lnTo>
                      <a:pt x="14" y="338"/>
                    </a:lnTo>
                    <a:lnTo>
                      <a:pt x="0" y="89"/>
                    </a:lnTo>
                    <a:lnTo>
                      <a:pt x="57" y="0"/>
                    </a:lnTo>
                    <a:lnTo>
                      <a:pt x="344" y="128"/>
                    </a:lnTo>
                    <a:lnTo>
                      <a:pt x="323" y="322"/>
                    </a:lnTo>
                    <a:lnTo>
                      <a:pt x="229" y="309"/>
                    </a:lnTo>
                    <a:lnTo>
                      <a:pt x="158" y="312"/>
                    </a:lnTo>
                    <a:lnTo>
                      <a:pt x="93" y="315"/>
                    </a:lnTo>
                    <a:lnTo>
                      <a:pt x="64" y="328"/>
                    </a:lnTo>
                    <a:lnTo>
                      <a:pt x="10" y="338"/>
                    </a:lnTo>
                    <a:lnTo>
                      <a:pt x="10" y="338"/>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6" name="Freeform 30"/>
              <p:cNvSpPr>
                <a:spLocks/>
              </p:cNvSpPr>
              <p:nvPr/>
            </p:nvSpPr>
            <p:spPr bwMode="auto">
              <a:xfrm>
                <a:off x="4303" y="3865"/>
                <a:ext cx="97" cy="214"/>
              </a:xfrm>
              <a:custGeom>
                <a:avLst/>
                <a:gdLst/>
                <a:ahLst/>
                <a:cxnLst>
                  <a:cxn ang="0">
                    <a:pos x="0" y="197"/>
                  </a:cxn>
                  <a:cxn ang="0">
                    <a:pos x="0" y="199"/>
                  </a:cxn>
                  <a:cxn ang="0">
                    <a:pos x="21" y="0"/>
                  </a:cxn>
                  <a:cxn ang="0">
                    <a:pos x="96" y="154"/>
                  </a:cxn>
                  <a:cxn ang="0">
                    <a:pos x="73" y="184"/>
                  </a:cxn>
                  <a:cxn ang="0">
                    <a:pos x="60" y="213"/>
                  </a:cxn>
                  <a:cxn ang="0">
                    <a:pos x="36" y="207"/>
                  </a:cxn>
                  <a:cxn ang="0">
                    <a:pos x="14" y="201"/>
                  </a:cxn>
                  <a:cxn ang="0">
                    <a:pos x="0" y="197"/>
                  </a:cxn>
                  <a:cxn ang="0">
                    <a:pos x="0" y="197"/>
                  </a:cxn>
                </a:cxnLst>
                <a:rect l="0" t="0" r="r" b="b"/>
                <a:pathLst>
                  <a:path w="97" h="214">
                    <a:moveTo>
                      <a:pt x="0" y="197"/>
                    </a:moveTo>
                    <a:lnTo>
                      <a:pt x="0" y="199"/>
                    </a:lnTo>
                    <a:lnTo>
                      <a:pt x="21" y="0"/>
                    </a:lnTo>
                    <a:lnTo>
                      <a:pt x="96" y="154"/>
                    </a:lnTo>
                    <a:lnTo>
                      <a:pt x="73" y="184"/>
                    </a:lnTo>
                    <a:lnTo>
                      <a:pt x="60" y="213"/>
                    </a:lnTo>
                    <a:lnTo>
                      <a:pt x="36" y="207"/>
                    </a:lnTo>
                    <a:lnTo>
                      <a:pt x="14" y="201"/>
                    </a:lnTo>
                    <a:lnTo>
                      <a:pt x="0" y="197"/>
                    </a:lnTo>
                    <a:lnTo>
                      <a:pt x="0" y="197"/>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7" name="Freeform 31"/>
              <p:cNvSpPr>
                <a:spLocks/>
              </p:cNvSpPr>
              <p:nvPr/>
            </p:nvSpPr>
            <p:spPr bwMode="auto">
              <a:xfrm>
                <a:off x="4409" y="3794"/>
                <a:ext cx="73" cy="93"/>
              </a:xfrm>
              <a:custGeom>
                <a:avLst/>
                <a:gdLst/>
                <a:ahLst/>
                <a:cxnLst>
                  <a:cxn ang="0">
                    <a:pos x="0" y="55"/>
                  </a:cxn>
                  <a:cxn ang="0">
                    <a:pos x="11" y="28"/>
                  </a:cxn>
                  <a:cxn ang="0">
                    <a:pos x="38" y="0"/>
                  </a:cxn>
                  <a:cxn ang="0">
                    <a:pos x="71" y="33"/>
                  </a:cxn>
                  <a:cxn ang="0">
                    <a:pos x="72" y="92"/>
                  </a:cxn>
                  <a:cxn ang="0">
                    <a:pos x="42" y="74"/>
                  </a:cxn>
                  <a:cxn ang="0">
                    <a:pos x="20" y="64"/>
                  </a:cxn>
                  <a:cxn ang="0">
                    <a:pos x="0" y="55"/>
                  </a:cxn>
                  <a:cxn ang="0">
                    <a:pos x="0" y="55"/>
                  </a:cxn>
                </a:cxnLst>
                <a:rect l="0" t="0" r="r" b="b"/>
                <a:pathLst>
                  <a:path w="73" h="93">
                    <a:moveTo>
                      <a:pt x="0" y="55"/>
                    </a:moveTo>
                    <a:lnTo>
                      <a:pt x="11" y="28"/>
                    </a:lnTo>
                    <a:lnTo>
                      <a:pt x="38" y="0"/>
                    </a:lnTo>
                    <a:lnTo>
                      <a:pt x="71" y="33"/>
                    </a:lnTo>
                    <a:lnTo>
                      <a:pt x="72" y="92"/>
                    </a:lnTo>
                    <a:lnTo>
                      <a:pt x="42" y="74"/>
                    </a:lnTo>
                    <a:lnTo>
                      <a:pt x="20" y="64"/>
                    </a:lnTo>
                    <a:lnTo>
                      <a:pt x="0" y="55"/>
                    </a:lnTo>
                    <a:lnTo>
                      <a:pt x="0" y="55"/>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8" name="Freeform 32"/>
              <p:cNvSpPr>
                <a:spLocks/>
              </p:cNvSpPr>
              <p:nvPr/>
            </p:nvSpPr>
            <p:spPr bwMode="auto">
              <a:xfrm>
                <a:off x="4474" y="3601"/>
                <a:ext cx="58" cy="68"/>
              </a:xfrm>
              <a:custGeom>
                <a:avLst/>
                <a:gdLst/>
                <a:ahLst/>
                <a:cxnLst>
                  <a:cxn ang="0">
                    <a:pos x="0" y="0"/>
                  </a:cxn>
                  <a:cxn ang="0">
                    <a:pos x="2" y="57"/>
                  </a:cxn>
                  <a:cxn ang="0">
                    <a:pos x="21" y="67"/>
                  </a:cxn>
                  <a:cxn ang="0">
                    <a:pos x="57" y="37"/>
                  </a:cxn>
                  <a:cxn ang="0">
                    <a:pos x="32" y="20"/>
                  </a:cxn>
                  <a:cxn ang="0">
                    <a:pos x="0" y="0"/>
                  </a:cxn>
                  <a:cxn ang="0">
                    <a:pos x="0" y="0"/>
                  </a:cxn>
                </a:cxnLst>
                <a:rect l="0" t="0" r="r" b="b"/>
                <a:pathLst>
                  <a:path w="58" h="68">
                    <a:moveTo>
                      <a:pt x="0" y="0"/>
                    </a:moveTo>
                    <a:lnTo>
                      <a:pt x="2" y="57"/>
                    </a:lnTo>
                    <a:lnTo>
                      <a:pt x="21" y="67"/>
                    </a:lnTo>
                    <a:lnTo>
                      <a:pt x="57" y="37"/>
                    </a:lnTo>
                    <a:lnTo>
                      <a:pt x="32" y="20"/>
                    </a:lnTo>
                    <a:lnTo>
                      <a:pt x="0" y="0"/>
                    </a:lnTo>
                    <a:lnTo>
                      <a:pt x="0" y="0"/>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29" name="Freeform 33"/>
              <p:cNvSpPr>
                <a:spLocks/>
              </p:cNvSpPr>
              <p:nvPr/>
            </p:nvSpPr>
            <p:spPr bwMode="auto">
              <a:xfrm>
                <a:off x="4518" y="3682"/>
                <a:ext cx="102" cy="116"/>
              </a:xfrm>
              <a:custGeom>
                <a:avLst/>
                <a:gdLst/>
                <a:ahLst/>
                <a:cxnLst>
                  <a:cxn ang="0">
                    <a:pos x="0" y="30"/>
                  </a:cxn>
                  <a:cxn ang="0">
                    <a:pos x="33" y="0"/>
                  </a:cxn>
                  <a:cxn ang="0">
                    <a:pos x="76" y="36"/>
                  </a:cxn>
                  <a:cxn ang="0">
                    <a:pos x="85" y="56"/>
                  </a:cxn>
                  <a:cxn ang="0">
                    <a:pos x="89" y="74"/>
                  </a:cxn>
                  <a:cxn ang="0">
                    <a:pos x="98" y="95"/>
                  </a:cxn>
                  <a:cxn ang="0">
                    <a:pos x="101" y="115"/>
                  </a:cxn>
                  <a:cxn ang="0">
                    <a:pos x="85" y="99"/>
                  </a:cxn>
                  <a:cxn ang="0">
                    <a:pos x="60" y="78"/>
                  </a:cxn>
                  <a:cxn ang="0">
                    <a:pos x="46" y="60"/>
                  </a:cxn>
                  <a:cxn ang="0">
                    <a:pos x="29" y="48"/>
                  </a:cxn>
                  <a:cxn ang="0">
                    <a:pos x="15" y="39"/>
                  </a:cxn>
                  <a:cxn ang="0">
                    <a:pos x="0" y="30"/>
                  </a:cxn>
                  <a:cxn ang="0">
                    <a:pos x="0" y="30"/>
                  </a:cxn>
                </a:cxnLst>
                <a:rect l="0" t="0" r="r" b="b"/>
                <a:pathLst>
                  <a:path w="102" h="116">
                    <a:moveTo>
                      <a:pt x="0" y="30"/>
                    </a:moveTo>
                    <a:lnTo>
                      <a:pt x="33" y="0"/>
                    </a:lnTo>
                    <a:lnTo>
                      <a:pt x="76" y="36"/>
                    </a:lnTo>
                    <a:lnTo>
                      <a:pt x="85" y="56"/>
                    </a:lnTo>
                    <a:lnTo>
                      <a:pt x="89" y="74"/>
                    </a:lnTo>
                    <a:lnTo>
                      <a:pt x="98" y="95"/>
                    </a:lnTo>
                    <a:lnTo>
                      <a:pt x="101" y="115"/>
                    </a:lnTo>
                    <a:lnTo>
                      <a:pt x="85" y="99"/>
                    </a:lnTo>
                    <a:lnTo>
                      <a:pt x="60" y="78"/>
                    </a:lnTo>
                    <a:lnTo>
                      <a:pt x="46" y="60"/>
                    </a:lnTo>
                    <a:lnTo>
                      <a:pt x="29" y="48"/>
                    </a:lnTo>
                    <a:lnTo>
                      <a:pt x="15" y="39"/>
                    </a:lnTo>
                    <a:lnTo>
                      <a:pt x="0" y="30"/>
                    </a:lnTo>
                    <a:lnTo>
                      <a:pt x="0" y="30"/>
                    </a:lnTo>
                  </a:path>
                </a:pathLst>
              </a:custGeom>
              <a:solidFill>
                <a:srgbClr val="FF0000"/>
              </a:solidFill>
              <a:ln w="9128" cap="flat" cmpd="sng">
                <a:solidFill>
                  <a:srgbClr val="FF0000"/>
                </a:solidFill>
                <a:prstDash val="solid"/>
                <a:round/>
                <a:headEnd type="none" w="med" len="med"/>
                <a:tailEnd type="none" w="med" len="med"/>
              </a:ln>
              <a:effectLst/>
            </p:spPr>
            <p:txBody>
              <a:bodyPr lIns="0" tIns="0" rIns="0" bIns="0"/>
              <a:lstStyle/>
              <a:p>
                <a:endParaRPr lang="es-CL"/>
              </a:p>
            </p:txBody>
          </p:sp>
        </p:grpSp>
        <p:sp>
          <p:nvSpPr>
            <p:cNvPr id="1156130" name="Text Box 34"/>
            <p:cNvSpPr txBox="1">
              <a:spLocks noChangeArrowheads="1"/>
            </p:cNvSpPr>
            <p:nvPr/>
          </p:nvSpPr>
          <p:spPr bwMode="auto">
            <a:xfrm>
              <a:off x="4669" y="1061"/>
              <a:ext cx="899" cy="288"/>
            </a:xfrm>
            <a:prstGeom prst="rect">
              <a:avLst/>
            </a:prstGeom>
            <a:solidFill>
              <a:srgbClr val="00FFFF"/>
            </a:solidFill>
            <a:ln w="9525">
              <a:solidFill>
                <a:srgbClr val="FFFF00"/>
              </a:solid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1200"/>
                <a:t>DAÑO EN LAS </a:t>
              </a:r>
            </a:p>
            <a:p>
              <a:pPr algn="ctr" defTabSz="452438" eaLnBrk="0" hangingPunct="0">
                <a:spcBef>
                  <a:spcPct val="0"/>
                </a:spcBef>
                <a:buClr>
                  <a:srgbClr val="FFFFFF"/>
                </a:buClr>
                <a:buSzPct val="90000"/>
                <a:buFont typeface="Monotype Sorts" charset="2"/>
                <a:buNone/>
              </a:pPr>
              <a:r>
                <a:rPr lang="es-ES_tradnl" sz="1200"/>
                <a:t>GALERIAS</a:t>
              </a:r>
            </a:p>
          </p:txBody>
        </p:sp>
        <p:sp>
          <p:nvSpPr>
            <p:cNvPr id="1156131" name="Freeform 35"/>
            <p:cNvSpPr>
              <a:spLocks/>
            </p:cNvSpPr>
            <p:nvPr/>
          </p:nvSpPr>
          <p:spPr bwMode="auto">
            <a:xfrm>
              <a:off x="5001" y="1989"/>
              <a:ext cx="186" cy="30"/>
            </a:xfrm>
            <a:custGeom>
              <a:avLst/>
              <a:gdLst/>
              <a:ahLst/>
              <a:cxnLst>
                <a:cxn ang="0">
                  <a:pos x="204" y="10"/>
                </a:cxn>
                <a:cxn ang="0">
                  <a:pos x="190" y="8"/>
                </a:cxn>
                <a:cxn ang="0">
                  <a:pos x="177" y="4"/>
                </a:cxn>
                <a:cxn ang="0">
                  <a:pos x="163" y="3"/>
                </a:cxn>
                <a:cxn ang="0">
                  <a:pos x="151" y="1"/>
                </a:cxn>
                <a:cxn ang="0">
                  <a:pos x="138" y="1"/>
                </a:cxn>
                <a:cxn ang="0">
                  <a:pos x="124" y="0"/>
                </a:cxn>
                <a:cxn ang="0">
                  <a:pos x="111" y="1"/>
                </a:cxn>
                <a:cxn ang="0">
                  <a:pos x="99" y="1"/>
                </a:cxn>
                <a:cxn ang="0">
                  <a:pos x="85" y="4"/>
                </a:cxn>
                <a:cxn ang="0">
                  <a:pos x="72" y="6"/>
                </a:cxn>
                <a:cxn ang="0">
                  <a:pos x="59" y="10"/>
                </a:cxn>
                <a:cxn ang="0">
                  <a:pos x="47" y="12"/>
                </a:cxn>
                <a:cxn ang="0">
                  <a:pos x="34" y="18"/>
                </a:cxn>
                <a:cxn ang="0">
                  <a:pos x="22" y="21"/>
                </a:cxn>
                <a:cxn ang="0">
                  <a:pos x="11" y="27"/>
                </a:cxn>
                <a:cxn ang="0">
                  <a:pos x="0" y="32"/>
                </a:cxn>
              </a:cxnLst>
              <a:rect l="0" t="0" r="r" b="b"/>
              <a:pathLst>
                <a:path w="205" h="33">
                  <a:moveTo>
                    <a:pt x="204" y="10"/>
                  </a:moveTo>
                  <a:lnTo>
                    <a:pt x="190" y="8"/>
                  </a:lnTo>
                  <a:lnTo>
                    <a:pt x="177" y="4"/>
                  </a:lnTo>
                  <a:lnTo>
                    <a:pt x="163" y="3"/>
                  </a:lnTo>
                  <a:lnTo>
                    <a:pt x="151" y="1"/>
                  </a:lnTo>
                  <a:lnTo>
                    <a:pt x="138" y="1"/>
                  </a:lnTo>
                  <a:lnTo>
                    <a:pt x="124" y="0"/>
                  </a:lnTo>
                  <a:lnTo>
                    <a:pt x="111" y="1"/>
                  </a:lnTo>
                  <a:lnTo>
                    <a:pt x="99" y="1"/>
                  </a:lnTo>
                  <a:lnTo>
                    <a:pt x="85" y="4"/>
                  </a:lnTo>
                  <a:lnTo>
                    <a:pt x="72" y="6"/>
                  </a:lnTo>
                  <a:lnTo>
                    <a:pt x="59" y="10"/>
                  </a:lnTo>
                  <a:lnTo>
                    <a:pt x="47" y="12"/>
                  </a:lnTo>
                  <a:lnTo>
                    <a:pt x="34" y="18"/>
                  </a:lnTo>
                  <a:lnTo>
                    <a:pt x="22" y="21"/>
                  </a:lnTo>
                  <a:lnTo>
                    <a:pt x="11" y="27"/>
                  </a:lnTo>
                  <a:lnTo>
                    <a:pt x="0" y="32"/>
                  </a:lnTo>
                </a:path>
              </a:pathLst>
            </a:custGeom>
            <a:noFill/>
            <a:ln w="9128" cap="flat" cmpd="sng">
              <a:solidFill>
                <a:srgbClr val="008280"/>
              </a:solidFill>
              <a:prstDash val="solid"/>
              <a:round/>
              <a:headEnd type="none" w="med" len="med"/>
              <a:tailEnd type="none" w="med" len="med"/>
            </a:ln>
            <a:effectLst/>
          </p:spPr>
          <p:txBody>
            <a:bodyPr lIns="0" tIns="0" rIns="0" bIns="0"/>
            <a:lstStyle/>
            <a:p>
              <a:endParaRPr lang="es-CL"/>
            </a:p>
          </p:txBody>
        </p:sp>
        <p:sp>
          <p:nvSpPr>
            <p:cNvPr id="1156132" name="Freeform 36"/>
            <p:cNvSpPr>
              <a:spLocks/>
            </p:cNvSpPr>
            <p:nvPr/>
          </p:nvSpPr>
          <p:spPr bwMode="auto">
            <a:xfrm>
              <a:off x="5009" y="2009"/>
              <a:ext cx="186" cy="30"/>
            </a:xfrm>
            <a:custGeom>
              <a:avLst/>
              <a:gdLst/>
              <a:ahLst/>
              <a:cxnLst>
                <a:cxn ang="0">
                  <a:pos x="204" y="10"/>
                </a:cxn>
                <a:cxn ang="0">
                  <a:pos x="190" y="7"/>
                </a:cxn>
                <a:cxn ang="0">
                  <a:pos x="177" y="4"/>
                </a:cxn>
                <a:cxn ang="0">
                  <a:pos x="163" y="2"/>
                </a:cxn>
                <a:cxn ang="0">
                  <a:pos x="151" y="0"/>
                </a:cxn>
                <a:cxn ang="0">
                  <a:pos x="138" y="0"/>
                </a:cxn>
                <a:cxn ang="0">
                  <a:pos x="124" y="0"/>
                </a:cxn>
                <a:cxn ang="0">
                  <a:pos x="111" y="1"/>
                </a:cxn>
                <a:cxn ang="0">
                  <a:pos x="99" y="1"/>
                </a:cxn>
                <a:cxn ang="0">
                  <a:pos x="85" y="4"/>
                </a:cxn>
                <a:cxn ang="0">
                  <a:pos x="72" y="6"/>
                </a:cxn>
                <a:cxn ang="0">
                  <a:pos x="59" y="9"/>
                </a:cxn>
                <a:cxn ang="0">
                  <a:pos x="47" y="12"/>
                </a:cxn>
                <a:cxn ang="0">
                  <a:pos x="35" y="17"/>
                </a:cxn>
                <a:cxn ang="0">
                  <a:pos x="23" y="21"/>
                </a:cxn>
                <a:cxn ang="0">
                  <a:pos x="11" y="27"/>
                </a:cxn>
                <a:cxn ang="0">
                  <a:pos x="0" y="32"/>
                </a:cxn>
              </a:cxnLst>
              <a:rect l="0" t="0" r="r" b="b"/>
              <a:pathLst>
                <a:path w="205" h="33">
                  <a:moveTo>
                    <a:pt x="204" y="10"/>
                  </a:moveTo>
                  <a:lnTo>
                    <a:pt x="190" y="7"/>
                  </a:lnTo>
                  <a:lnTo>
                    <a:pt x="177" y="4"/>
                  </a:lnTo>
                  <a:lnTo>
                    <a:pt x="163" y="2"/>
                  </a:lnTo>
                  <a:lnTo>
                    <a:pt x="151" y="0"/>
                  </a:lnTo>
                  <a:lnTo>
                    <a:pt x="138" y="0"/>
                  </a:lnTo>
                  <a:lnTo>
                    <a:pt x="124" y="0"/>
                  </a:lnTo>
                  <a:lnTo>
                    <a:pt x="111" y="1"/>
                  </a:lnTo>
                  <a:lnTo>
                    <a:pt x="99" y="1"/>
                  </a:lnTo>
                  <a:lnTo>
                    <a:pt x="85" y="4"/>
                  </a:lnTo>
                  <a:lnTo>
                    <a:pt x="72" y="6"/>
                  </a:lnTo>
                  <a:lnTo>
                    <a:pt x="59" y="9"/>
                  </a:lnTo>
                  <a:lnTo>
                    <a:pt x="47" y="12"/>
                  </a:lnTo>
                  <a:lnTo>
                    <a:pt x="35" y="17"/>
                  </a:lnTo>
                  <a:lnTo>
                    <a:pt x="23" y="21"/>
                  </a:lnTo>
                  <a:lnTo>
                    <a:pt x="11" y="27"/>
                  </a:lnTo>
                  <a:lnTo>
                    <a:pt x="0" y="32"/>
                  </a:lnTo>
                </a:path>
              </a:pathLst>
            </a:custGeom>
            <a:noFill/>
            <a:ln w="9128" cap="flat" cmpd="sng">
              <a:solidFill>
                <a:srgbClr val="008280"/>
              </a:solidFill>
              <a:prstDash val="solid"/>
              <a:round/>
              <a:headEnd type="none" w="med" len="med"/>
              <a:tailEnd type="none" w="med" len="med"/>
            </a:ln>
            <a:effectLst/>
          </p:spPr>
          <p:txBody>
            <a:bodyPr lIns="0" tIns="0" rIns="0" bIns="0"/>
            <a:lstStyle/>
            <a:p>
              <a:endParaRPr lang="es-CL"/>
            </a:p>
          </p:txBody>
        </p:sp>
        <p:sp>
          <p:nvSpPr>
            <p:cNvPr id="1156133" name="Line 37"/>
            <p:cNvSpPr>
              <a:spLocks noChangeShapeType="1"/>
            </p:cNvSpPr>
            <p:nvPr/>
          </p:nvSpPr>
          <p:spPr bwMode="auto">
            <a:xfrm flipH="1">
              <a:off x="5141" y="2115"/>
              <a:ext cx="9" cy="101"/>
            </a:xfrm>
            <a:prstGeom prst="line">
              <a:avLst/>
            </a:prstGeom>
            <a:noFill/>
            <a:ln w="9128">
              <a:solidFill>
                <a:srgbClr val="008280"/>
              </a:solidFill>
              <a:round/>
              <a:headEnd/>
              <a:tailEnd/>
            </a:ln>
            <a:effectLst/>
          </p:spPr>
          <p:txBody>
            <a:bodyPr lIns="0" tIns="0" rIns="0" bIns="0"/>
            <a:lstStyle/>
            <a:p>
              <a:endParaRPr lang="es-CL"/>
            </a:p>
          </p:txBody>
        </p:sp>
        <p:sp>
          <p:nvSpPr>
            <p:cNvPr id="1156134" name="Line 38"/>
            <p:cNvSpPr>
              <a:spLocks noChangeShapeType="1"/>
            </p:cNvSpPr>
            <p:nvPr/>
          </p:nvSpPr>
          <p:spPr bwMode="auto">
            <a:xfrm flipH="1">
              <a:off x="5123" y="2139"/>
              <a:ext cx="9" cy="100"/>
            </a:xfrm>
            <a:prstGeom prst="line">
              <a:avLst/>
            </a:prstGeom>
            <a:noFill/>
            <a:ln w="9128">
              <a:solidFill>
                <a:srgbClr val="008280"/>
              </a:solidFill>
              <a:round/>
              <a:headEnd/>
              <a:tailEnd/>
            </a:ln>
            <a:effectLst/>
          </p:spPr>
          <p:txBody>
            <a:bodyPr lIns="0" tIns="0" rIns="0" bIns="0"/>
            <a:lstStyle/>
            <a:p>
              <a:endParaRPr lang="es-CL"/>
            </a:p>
          </p:txBody>
        </p:sp>
        <p:sp>
          <p:nvSpPr>
            <p:cNvPr id="1156135" name="Line 39"/>
            <p:cNvSpPr>
              <a:spLocks noChangeShapeType="1"/>
            </p:cNvSpPr>
            <p:nvPr/>
          </p:nvSpPr>
          <p:spPr bwMode="auto">
            <a:xfrm>
              <a:off x="5205" y="2115"/>
              <a:ext cx="49" cy="93"/>
            </a:xfrm>
            <a:prstGeom prst="line">
              <a:avLst/>
            </a:prstGeom>
            <a:noFill/>
            <a:ln w="9128">
              <a:solidFill>
                <a:srgbClr val="008280"/>
              </a:solidFill>
              <a:round/>
              <a:headEnd/>
              <a:tailEnd/>
            </a:ln>
            <a:effectLst/>
          </p:spPr>
          <p:txBody>
            <a:bodyPr lIns="0" tIns="0" rIns="0" bIns="0"/>
            <a:lstStyle/>
            <a:p>
              <a:endParaRPr lang="es-CL"/>
            </a:p>
          </p:txBody>
        </p:sp>
        <p:sp>
          <p:nvSpPr>
            <p:cNvPr id="1156136" name="Line 40"/>
            <p:cNvSpPr>
              <a:spLocks noChangeShapeType="1"/>
            </p:cNvSpPr>
            <p:nvPr/>
          </p:nvSpPr>
          <p:spPr bwMode="auto">
            <a:xfrm>
              <a:off x="5232" y="2127"/>
              <a:ext cx="26" cy="58"/>
            </a:xfrm>
            <a:prstGeom prst="line">
              <a:avLst/>
            </a:prstGeom>
            <a:noFill/>
            <a:ln w="9128">
              <a:solidFill>
                <a:srgbClr val="008280"/>
              </a:solidFill>
              <a:round/>
              <a:headEnd/>
              <a:tailEnd/>
            </a:ln>
            <a:effectLst/>
          </p:spPr>
          <p:txBody>
            <a:bodyPr lIns="0" tIns="0" rIns="0" bIns="0"/>
            <a:lstStyle/>
            <a:p>
              <a:endParaRPr lang="es-CL"/>
            </a:p>
          </p:txBody>
        </p:sp>
        <p:sp>
          <p:nvSpPr>
            <p:cNvPr id="1156137" name="Line 41"/>
            <p:cNvSpPr>
              <a:spLocks noChangeShapeType="1"/>
            </p:cNvSpPr>
            <p:nvPr/>
          </p:nvSpPr>
          <p:spPr bwMode="auto">
            <a:xfrm flipH="1">
              <a:off x="4897" y="2123"/>
              <a:ext cx="36" cy="48"/>
            </a:xfrm>
            <a:prstGeom prst="line">
              <a:avLst/>
            </a:prstGeom>
            <a:noFill/>
            <a:ln w="9128">
              <a:solidFill>
                <a:srgbClr val="008280"/>
              </a:solidFill>
              <a:round/>
              <a:headEnd/>
              <a:tailEnd/>
            </a:ln>
            <a:effectLst/>
          </p:spPr>
          <p:txBody>
            <a:bodyPr lIns="0" tIns="0" rIns="0" bIns="0"/>
            <a:lstStyle/>
            <a:p>
              <a:endParaRPr lang="es-CL"/>
            </a:p>
          </p:txBody>
        </p:sp>
        <p:sp>
          <p:nvSpPr>
            <p:cNvPr id="1156138" name="Line 42"/>
            <p:cNvSpPr>
              <a:spLocks noChangeShapeType="1"/>
            </p:cNvSpPr>
            <p:nvPr/>
          </p:nvSpPr>
          <p:spPr bwMode="auto">
            <a:xfrm flipH="1">
              <a:off x="4928" y="2135"/>
              <a:ext cx="23" cy="28"/>
            </a:xfrm>
            <a:prstGeom prst="line">
              <a:avLst/>
            </a:prstGeom>
            <a:noFill/>
            <a:ln w="9128">
              <a:solidFill>
                <a:srgbClr val="008280"/>
              </a:solidFill>
              <a:round/>
              <a:headEnd/>
              <a:tailEnd/>
            </a:ln>
            <a:effectLst/>
          </p:spPr>
          <p:txBody>
            <a:bodyPr lIns="0" tIns="0" rIns="0" bIns="0"/>
            <a:lstStyle/>
            <a:p>
              <a:endParaRPr lang="es-CL"/>
            </a:p>
          </p:txBody>
        </p:sp>
        <p:sp>
          <p:nvSpPr>
            <p:cNvPr id="1156139" name="AutoShape 43"/>
            <p:cNvSpPr>
              <a:spLocks noChangeArrowheads="1"/>
            </p:cNvSpPr>
            <p:nvPr/>
          </p:nvSpPr>
          <p:spPr bwMode="auto">
            <a:xfrm>
              <a:off x="4721" y="2597"/>
              <a:ext cx="655" cy="288"/>
            </a:xfrm>
            <a:prstGeom prst="roundRect">
              <a:avLst>
                <a:gd name="adj" fmla="val 27264"/>
              </a:avLst>
            </a:prstGeom>
            <a:solidFill>
              <a:srgbClr val="FFFF00"/>
            </a:solidFill>
            <a:ln w="9144">
              <a:solidFill>
                <a:schemeClr val="tx1"/>
              </a:solidFill>
              <a:round/>
              <a:headEnd/>
              <a:tailEnd/>
            </a:ln>
            <a:effectLst/>
          </p:spPr>
          <p:txBody>
            <a:bodyPr lIns="0" tIns="0" rIns="0" bIns="0"/>
            <a:lstStyle/>
            <a:p>
              <a:pPr algn="ctr" defTabSz="881063" eaLnBrk="0" hangingPunct="0">
                <a:spcBef>
                  <a:spcPct val="0"/>
                </a:spcBef>
              </a:pPr>
              <a:r>
                <a:rPr lang="es-ES_tradnl" sz="1200"/>
                <a:t>ESTALLIDO</a:t>
              </a:r>
            </a:p>
            <a:p>
              <a:pPr algn="ctr" defTabSz="881063" eaLnBrk="0" hangingPunct="0">
                <a:spcBef>
                  <a:spcPct val="0"/>
                </a:spcBef>
              </a:pPr>
              <a:r>
                <a:rPr lang="es-ES_tradnl" sz="1200"/>
                <a:t>DE ROCAS</a:t>
              </a:r>
              <a:endParaRPr lang="es-ES_tradnl" sz="2400"/>
            </a:p>
          </p:txBody>
        </p:sp>
        <p:grpSp>
          <p:nvGrpSpPr>
            <p:cNvPr id="4" name="Group 44"/>
            <p:cNvGrpSpPr>
              <a:grpSpLocks/>
            </p:cNvGrpSpPr>
            <p:nvPr/>
          </p:nvGrpSpPr>
          <p:grpSpPr bwMode="auto">
            <a:xfrm>
              <a:off x="87" y="1466"/>
              <a:ext cx="1723" cy="1337"/>
              <a:chOff x="87" y="1797"/>
              <a:chExt cx="1723" cy="1337"/>
            </a:xfrm>
          </p:grpSpPr>
          <p:cxnSp>
            <p:nvCxnSpPr>
              <p:cNvPr id="1156141" name="AutoShape 45"/>
              <p:cNvCxnSpPr>
                <a:cxnSpLocks noChangeShapeType="1"/>
                <a:endCxn id="1156102" idx="2"/>
              </p:cNvCxnSpPr>
              <p:nvPr/>
            </p:nvCxnSpPr>
            <p:spPr bwMode="auto">
              <a:xfrm flipV="1">
                <a:off x="669" y="1797"/>
                <a:ext cx="1141" cy="171"/>
              </a:xfrm>
              <a:prstGeom prst="straightConnector1">
                <a:avLst/>
              </a:prstGeom>
              <a:noFill/>
              <a:ln w="41275">
                <a:solidFill>
                  <a:srgbClr val="FF0000"/>
                </a:solidFill>
                <a:round/>
                <a:headEnd/>
                <a:tailEnd type="stealth" w="med" len="med"/>
              </a:ln>
              <a:effectLst/>
            </p:spPr>
          </p:cxnSp>
          <p:grpSp>
            <p:nvGrpSpPr>
              <p:cNvPr id="5" name="Group 46"/>
              <p:cNvGrpSpPr>
                <a:grpSpLocks/>
              </p:cNvGrpSpPr>
              <p:nvPr/>
            </p:nvGrpSpPr>
            <p:grpSpPr bwMode="auto">
              <a:xfrm>
                <a:off x="87" y="2075"/>
                <a:ext cx="1702" cy="1059"/>
                <a:chOff x="1773" y="996"/>
                <a:chExt cx="2736" cy="1535"/>
              </a:xfrm>
            </p:grpSpPr>
            <p:sp>
              <p:nvSpPr>
                <p:cNvPr id="1156143" name="Freeform 47"/>
                <p:cNvSpPr>
                  <a:spLocks/>
                </p:cNvSpPr>
                <p:nvPr/>
              </p:nvSpPr>
              <p:spPr bwMode="auto">
                <a:xfrm>
                  <a:off x="1791" y="996"/>
                  <a:ext cx="2712" cy="1535"/>
                </a:xfrm>
                <a:custGeom>
                  <a:avLst/>
                  <a:gdLst/>
                  <a:ahLst/>
                  <a:cxnLst>
                    <a:cxn ang="0">
                      <a:pos x="618" y="0"/>
                    </a:cxn>
                    <a:cxn ang="0">
                      <a:pos x="0" y="0"/>
                    </a:cxn>
                    <a:cxn ang="0">
                      <a:pos x="0" y="1534"/>
                    </a:cxn>
                    <a:cxn ang="0">
                      <a:pos x="2711" y="1534"/>
                    </a:cxn>
                    <a:cxn ang="0">
                      <a:pos x="2711" y="0"/>
                    </a:cxn>
                    <a:cxn ang="0">
                      <a:pos x="2175" y="0"/>
                    </a:cxn>
                    <a:cxn ang="0">
                      <a:pos x="2175" y="0"/>
                    </a:cxn>
                    <a:cxn ang="0">
                      <a:pos x="618" y="0"/>
                    </a:cxn>
                    <a:cxn ang="0">
                      <a:pos x="618" y="0"/>
                    </a:cxn>
                  </a:cxnLst>
                  <a:rect l="0" t="0" r="r" b="b"/>
                  <a:pathLst>
                    <a:path w="2712" h="1535">
                      <a:moveTo>
                        <a:pt x="618" y="0"/>
                      </a:moveTo>
                      <a:lnTo>
                        <a:pt x="0" y="0"/>
                      </a:lnTo>
                      <a:lnTo>
                        <a:pt x="0" y="1534"/>
                      </a:lnTo>
                      <a:lnTo>
                        <a:pt x="2711" y="1534"/>
                      </a:lnTo>
                      <a:lnTo>
                        <a:pt x="2711" y="0"/>
                      </a:lnTo>
                      <a:lnTo>
                        <a:pt x="2175" y="0"/>
                      </a:lnTo>
                      <a:lnTo>
                        <a:pt x="2175" y="0"/>
                      </a:lnTo>
                      <a:lnTo>
                        <a:pt x="618" y="0"/>
                      </a:lnTo>
                      <a:lnTo>
                        <a:pt x="618" y="0"/>
                      </a:lnTo>
                    </a:path>
                  </a:pathLst>
                </a:custGeom>
                <a:solidFill>
                  <a:srgbClr val="FFFFD0"/>
                </a:solidFill>
                <a:ln w="63341" cap="flat" cmpd="sng">
                  <a:solidFill>
                    <a:srgbClr val="008250"/>
                  </a:solidFill>
                  <a:prstDash val="solid"/>
                  <a:round/>
                  <a:headEnd type="none" w="med" len="med"/>
                  <a:tailEnd type="none" w="med" len="med"/>
                </a:ln>
                <a:effectLst/>
              </p:spPr>
              <p:txBody>
                <a:bodyPr lIns="0" tIns="0" rIns="0" bIns="0"/>
                <a:lstStyle/>
                <a:p>
                  <a:endParaRPr lang="es-CL"/>
                </a:p>
              </p:txBody>
            </p:sp>
            <p:sp>
              <p:nvSpPr>
                <p:cNvPr id="1156144" name="Line 48"/>
                <p:cNvSpPr>
                  <a:spLocks noChangeShapeType="1"/>
                </p:cNvSpPr>
                <p:nvPr/>
              </p:nvSpPr>
              <p:spPr bwMode="auto">
                <a:xfrm>
                  <a:off x="1773" y="1361"/>
                  <a:ext cx="2685" cy="0"/>
                </a:xfrm>
                <a:prstGeom prst="line">
                  <a:avLst/>
                </a:prstGeom>
                <a:noFill/>
                <a:ln w="18930">
                  <a:solidFill>
                    <a:srgbClr val="000040"/>
                  </a:solidFill>
                  <a:prstDash val="dash"/>
                  <a:round/>
                  <a:headEnd/>
                  <a:tailEnd/>
                </a:ln>
                <a:effectLst/>
              </p:spPr>
              <p:txBody>
                <a:bodyPr lIns="0" tIns="0" rIns="0" bIns="0"/>
                <a:lstStyle/>
                <a:p>
                  <a:endParaRPr lang="es-CL"/>
                </a:p>
              </p:txBody>
            </p:sp>
            <p:sp>
              <p:nvSpPr>
                <p:cNvPr id="1156145" name="Line 49"/>
                <p:cNvSpPr>
                  <a:spLocks noChangeShapeType="1"/>
                </p:cNvSpPr>
                <p:nvPr/>
              </p:nvSpPr>
              <p:spPr bwMode="auto">
                <a:xfrm>
                  <a:off x="1816" y="2325"/>
                  <a:ext cx="2693" cy="0"/>
                </a:xfrm>
                <a:prstGeom prst="line">
                  <a:avLst/>
                </a:prstGeom>
                <a:noFill/>
                <a:ln w="18930">
                  <a:solidFill>
                    <a:srgbClr val="000040"/>
                  </a:solidFill>
                  <a:round/>
                  <a:headEnd/>
                  <a:tailEnd/>
                </a:ln>
                <a:effectLst/>
              </p:spPr>
              <p:txBody>
                <a:bodyPr lIns="0" tIns="0" rIns="0" bIns="0"/>
                <a:lstStyle/>
                <a:p>
                  <a:endParaRPr lang="es-CL"/>
                </a:p>
              </p:txBody>
            </p:sp>
            <p:sp>
              <p:nvSpPr>
                <p:cNvPr id="1156146" name="Text Box 50"/>
                <p:cNvSpPr txBox="1">
                  <a:spLocks noChangeArrowheads="1"/>
                </p:cNvSpPr>
                <p:nvPr/>
              </p:nvSpPr>
              <p:spPr bwMode="auto">
                <a:xfrm>
                  <a:off x="3554" y="2126"/>
                  <a:ext cx="233" cy="105"/>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UCL</a:t>
                  </a:r>
                  <a:endParaRPr lang="es-ES_tradnl" sz="2400" b="0">
                    <a:latin typeface="Times New Roman" pitchFamily="18" charset="0"/>
                  </a:endParaRPr>
                </a:p>
              </p:txBody>
            </p:sp>
            <p:sp>
              <p:nvSpPr>
                <p:cNvPr id="1156147" name="Text Box 51"/>
                <p:cNvSpPr txBox="1">
                  <a:spLocks noChangeArrowheads="1"/>
                </p:cNvSpPr>
                <p:nvPr/>
              </p:nvSpPr>
              <p:spPr bwMode="auto">
                <a:xfrm>
                  <a:off x="3729" y="1901"/>
                  <a:ext cx="634" cy="184"/>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FRENTE  DE  DESPLOME</a:t>
                  </a:r>
                  <a:endParaRPr lang="es-ES_tradnl" sz="2400" b="0">
                    <a:latin typeface="Times New Roman" pitchFamily="18" charset="0"/>
                  </a:endParaRPr>
                </a:p>
              </p:txBody>
            </p:sp>
            <p:sp>
              <p:nvSpPr>
                <p:cNvPr id="1156148" name="Text Box 52"/>
                <p:cNvSpPr txBox="1">
                  <a:spLocks noChangeArrowheads="1"/>
                </p:cNvSpPr>
                <p:nvPr/>
              </p:nvSpPr>
              <p:spPr bwMode="auto">
                <a:xfrm>
                  <a:off x="3864" y="1655"/>
                  <a:ext cx="565" cy="170"/>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600">
                      <a:solidFill>
                        <a:srgbClr val="FF0000"/>
                      </a:solidFill>
                      <a:latin typeface="Times New Roman" pitchFamily="18" charset="0"/>
                    </a:rPr>
                    <a:t>MATERIAL </a:t>
                  </a:r>
                  <a:r>
                    <a:rPr lang="es-ES_tradnl" sz="500">
                      <a:solidFill>
                        <a:srgbClr val="FF0000"/>
                      </a:solidFill>
                      <a:latin typeface="Times New Roman" pitchFamily="18" charset="0"/>
                    </a:rPr>
                    <a:t>FRACTURADO</a:t>
                  </a:r>
                  <a:endParaRPr lang="es-ES_tradnl" sz="2400" b="0">
                    <a:latin typeface="Times New Roman" pitchFamily="18" charset="0"/>
                  </a:endParaRPr>
                </a:p>
              </p:txBody>
            </p:sp>
            <p:sp>
              <p:nvSpPr>
                <p:cNvPr id="1156149" name="Text Box 53"/>
                <p:cNvSpPr txBox="1">
                  <a:spLocks noChangeArrowheads="1"/>
                </p:cNvSpPr>
                <p:nvPr/>
              </p:nvSpPr>
              <p:spPr bwMode="auto">
                <a:xfrm>
                  <a:off x="2750" y="2329"/>
                  <a:ext cx="847" cy="200"/>
                </a:xfrm>
                <a:prstGeom prst="rect">
                  <a:avLst/>
                </a:prstGeom>
                <a:noFill/>
                <a:ln w="9525">
                  <a:no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endParaRPr lang="es-CL" sz="2400" b="0">
                    <a:latin typeface="Times New Roman" pitchFamily="18" charset="0"/>
                  </a:endParaRPr>
                </a:p>
              </p:txBody>
            </p:sp>
            <p:sp>
              <p:nvSpPr>
                <p:cNvPr id="1156150" name="Freeform 54"/>
                <p:cNvSpPr>
                  <a:spLocks/>
                </p:cNvSpPr>
                <p:nvPr/>
              </p:nvSpPr>
              <p:spPr bwMode="auto">
                <a:xfrm>
                  <a:off x="2058" y="1462"/>
                  <a:ext cx="1653" cy="754"/>
                </a:xfrm>
                <a:custGeom>
                  <a:avLst/>
                  <a:gdLst/>
                  <a:ahLst/>
                  <a:cxnLst>
                    <a:cxn ang="0">
                      <a:pos x="0" y="0"/>
                    </a:cxn>
                    <a:cxn ang="0">
                      <a:pos x="1652" y="0"/>
                    </a:cxn>
                    <a:cxn ang="0">
                      <a:pos x="1271" y="750"/>
                    </a:cxn>
                    <a:cxn ang="0">
                      <a:pos x="809" y="750"/>
                    </a:cxn>
                    <a:cxn ang="0">
                      <a:pos x="379" y="753"/>
                    </a:cxn>
                    <a:cxn ang="0">
                      <a:pos x="0" y="0"/>
                    </a:cxn>
                    <a:cxn ang="0">
                      <a:pos x="0" y="0"/>
                    </a:cxn>
                  </a:cxnLst>
                  <a:rect l="0" t="0" r="r" b="b"/>
                  <a:pathLst>
                    <a:path w="1653" h="754">
                      <a:moveTo>
                        <a:pt x="0" y="0"/>
                      </a:moveTo>
                      <a:lnTo>
                        <a:pt x="1652" y="0"/>
                      </a:lnTo>
                      <a:lnTo>
                        <a:pt x="1271" y="750"/>
                      </a:lnTo>
                      <a:lnTo>
                        <a:pt x="809" y="750"/>
                      </a:lnTo>
                      <a:lnTo>
                        <a:pt x="379" y="753"/>
                      </a:lnTo>
                      <a:lnTo>
                        <a:pt x="0" y="0"/>
                      </a:lnTo>
                      <a:lnTo>
                        <a:pt x="0" y="0"/>
                      </a:lnTo>
                    </a:path>
                  </a:pathLst>
                </a:custGeom>
                <a:solidFill>
                  <a:srgbClr val="FF0000"/>
                </a:solidFill>
                <a:ln w="31353" cap="flat" cmpd="sng">
                  <a:solidFill>
                    <a:srgbClr val="FF0000"/>
                  </a:solidFill>
                  <a:prstDash val="solid"/>
                  <a:round/>
                  <a:headEnd type="none" w="med" len="med"/>
                  <a:tailEnd type="none" w="med" len="med"/>
                </a:ln>
                <a:effectLst/>
              </p:spPr>
              <p:txBody>
                <a:bodyPr lIns="0" tIns="0" rIns="0" bIns="0"/>
                <a:lstStyle/>
                <a:p>
                  <a:endParaRPr lang="es-CL"/>
                </a:p>
              </p:txBody>
            </p:sp>
            <p:sp>
              <p:nvSpPr>
                <p:cNvPr id="1156151" name="Freeform 55"/>
                <p:cNvSpPr>
                  <a:spLocks/>
                </p:cNvSpPr>
                <p:nvPr/>
              </p:nvSpPr>
              <p:spPr bwMode="auto">
                <a:xfrm>
                  <a:off x="1882" y="1361"/>
                  <a:ext cx="2052" cy="944"/>
                </a:xfrm>
                <a:custGeom>
                  <a:avLst/>
                  <a:gdLst/>
                  <a:ahLst/>
                  <a:cxnLst>
                    <a:cxn ang="0">
                      <a:pos x="0" y="0"/>
                    </a:cxn>
                    <a:cxn ang="0">
                      <a:pos x="2051" y="0"/>
                    </a:cxn>
                    <a:cxn ang="0">
                      <a:pos x="1577" y="940"/>
                    </a:cxn>
                    <a:cxn ang="0">
                      <a:pos x="1005" y="940"/>
                    </a:cxn>
                    <a:cxn ang="0">
                      <a:pos x="472" y="943"/>
                    </a:cxn>
                    <a:cxn ang="0">
                      <a:pos x="0" y="0"/>
                    </a:cxn>
                    <a:cxn ang="0">
                      <a:pos x="0" y="0"/>
                    </a:cxn>
                  </a:cxnLst>
                  <a:rect l="0" t="0" r="r" b="b"/>
                  <a:pathLst>
                    <a:path w="2052" h="944">
                      <a:moveTo>
                        <a:pt x="0" y="0"/>
                      </a:moveTo>
                      <a:lnTo>
                        <a:pt x="2051" y="0"/>
                      </a:lnTo>
                      <a:lnTo>
                        <a:pt x="1577" y="940"/>
                      </a:lnTo>
                      <a:lnTo>
                        <a:pt x="1005" y="940"/>
                      </a:lnTo>
                      <a:lnTo>
                        <a:pt x="472" y="943"/>
                      </a:lnTo>
                      <a:lnTo>
                        <a:pt x="0" y="0"/>
                      </a:lnTo>
                      <a:lnTo>
                        <a:pt x="0" y="0"/>
                      </a:lnTo>
                    </a:path>
                  </a:pathLst>
                </a:custGeom>
                <a:noFill/>
                <a:ln w="31353" cap="flat">
                  <a:solidFill>
                    <a:srgbClr val="000040"/>
                  </a:solidFill>
                  <a:prstDash val="dash"/>
                  <a:round/>
                  <a:headEnd type="none" w="med" len="med"/>
                  <a:tailEnd type="none" w="med" len="med"/>
                </a:ln>
                <a:effectLst/>
              </p:spPr>
              <p:txBody>
                <a:bodyPr lIns="0" tIns="0" rIns="0" bIns="0"/>
                <a:lstStyle/>
                <a:p>
                  <a:endParaRPr lang="es-CL"/>
                </a:p>
              </p:txBody>
            </p:sp>
            <p:sp>
              <p:nvSpPr>
                <p:cNvPr id="1156152" name="Freeform 56"/>
                <p:cNvSpPr>
                  <a:spLocks/>
                </p:cNvSpPr>
                <p:nvPr/>
              </p:nvSpPr>
              <p:spPr bwMode="auto">
                <a:xfrm>
                  <a:off x="2553" y="1456"/>
                  <a:ext cx="1155" cy="757"/>
                </a:xfrm>
                <a:custGeom>
                  <a:avLst/>
                  <a:gdLst/>
                  <a:ahLst/>
                  <a:cxnLst>
                    <a:cxn ang="0">
                      <a:pos x="277" y="756"/>
                    </a:cxn>
                    <a:cxn ang="0">
                      <a:pos x="255" y="726"/>
                    </a:cxn>
                    <a:cxn ang="0">
                      <a:pos x="262" y="696"/>
                    </a:cxn>
                    <a:cxn ang="0">
                      <a:pos x="252" y="686"/>
                    </a:cxn>
                    <a:cxn ang="0">
                      <a:pos x="246" y="679"/>
                    </a:cxn>
                    <a:cxn ang="0">
                      <a:pos x="242" y="672"/>
                    </a:cxn>
                    <a:cxn ang="0">
                      <a:pos x="240" y="670"/>
                    </a:cxn>
                    <a:cxn ang="0">
                      <a:pos x="231" y="654"/>
                    </a:cxn>
                    <a:cxn ang="0">
                      <a:pos x="229" y="648"/>
                    </a:cxn>
                    <a:cxn ang="0">
                      <a:pos x="225" y="642"/>
                    </a:cxn>
                    <a:cxn ang="0">
                      <a:pos x="219" y="634"/>
                    </a:cxn>
                    <a:cxn ang="0">
                      <a:pos x="219" y="632"/>
                    </a:cxn>
                    <a:cxn ang="0">
                      <a:pos x="195" y="598"/>
                    </a:cxn>
                    <a:cxn ang="0">
                      <a:pos x="184" y="584"/>
                    </a:cxn>
                    <a:cxn ang="0">
                      <a:pos x="177" y="577"/>
                    </a:cxn>
                    <a:cxn ang="0">
                      <a:pos x="174" y="573"/>
                    </a:cxn>
                    <a:cxn ang="0">
                      <a:pos x="163" y="573"/>
                    </a:cxn>
                    <a:cxn ang="0">
                      <a:pos x="167" y="573"/>
                    </a:cxn>
                    <a:cxn ang="0">
                      <a:pos x="146" y="552"/>
                    </a:cxn>
                    <a:cxn ang="0">
                      <a:pos x="115" y="479"/>
                    </a:cxn>
                    <a:cxn ang="0">
                      <a:pos x="66" y="414"/>
                    </a:cxn>
                    <a:cxn ang="0">
                      <a:pos x="38" y="372"/>
                    </a:cxn>
                    <a:cxn ang="0">
                      <a:pos x="24" y="310"/>
                    </a:cxn>
                    <a:cxn ang="0">
                      <a:pos x="3" y="278"/>
                    </a:cxn>
                    <a:cxn ang="0">
                      <a:pos x="0" y="174"/>
                    </a:cxn>
                    <a:cxn ang="0">
                      <a:pos x="42" y="125"/>
                    </a:cxn>
                    <a:cxn ang="0">
                      <a:pos x="49" y="77"/>
                    </a:cxn>
                    <a:cxn ang="0">
                      <a:pos x="111" y="35"/>
                    </a:cxn>
                    <a:cxn ang="0">
                      <a:pos x="188" y="4"/>
                    </a:cxn>
                    <a:cxn ang="0">
                      <a:pos x="372" y="4"/>
                    </a:cxn>
                    <a:cxn ang="0">
                      <a:pos x="612" y="4"/>
                    </a:cxn>
                    <a:cxn ang="0">
                      <a:pos x="894" y="4"/>
                    </a:cxn>
                    <a:cxn ang="0">
                      <a:pos x="1067" y="0"/>
                    </a:cxn>
                    <a:cxn ang="0">
                      <a:pos x="1154" y="4"/>
                    </a:cxn>
                    <a:cxn ang="0">
                      <a:pos x="1120" y="80"/>
                    </a:cxn>
                    <a:cxn ang="0">
                      <a:pos x="1088" y="153"/>
                    </a:cxn>
                    <a:cxn ang="0">
                      <a:pos x="1064" y="198"/>
                    </a:cxn>
                    <a:cxn ang="0">
                      <a:pos x="976" y="365"/>
                    </a:cxn>
                    <a:cxn ang="0">
                      <a:pos x="925" y="466"/>
                    </a:cxn>
                    <a:cxn ang="0">
                      <a:pos x="876" y="563"/>
                    </a:cxn>
                    <a:cxn ang="0">
                      <a:pos x="806" y="698"/>
                    </a:cxn>
                    <a:cxn ang="0">
                      <a:pos x="839" y="646"/>
                    </a:cxn>
                    <a:cxn ang="0">
                      <a:pos x="782" y="754"/>
                    </a:cxn>
                    <a:cxn ang="0">
                      <a:pos x="275" y="756"/>
                    </a:cxn>
                    <a:cxn ang="0">
                      <a:pos x="277" y="756"/>
                    </a:cxn>
                    <a:cxn ang="0">
                      <a:pos x="277" y="756"/>
                    </a:cxn>
                  </a:cxnLst>
                  <a:rect l="0" t="0" r="r" b="b"/>
                  <a:pathLst>
                    <a:path w="1155" h="757">
                      <a:moveTo>
                        <a:pt x="277" y="756"/>
                      </a:moveTo>
                      <a:lnTo>
                        <a:pt x="255" y="726"/>
                      </a:lnTo>
                      <a:lnTo>
                        <a:pt x="262" y="696"/>
                      </a:lnTo>
                      <a:lnTo>
                        <a:pt x="252" y="686"/>
                      </a:lnTo>
                      <a:lnTo>
                        <a:pt x="246" y="679"/>
                      </a:lnTo>
                      <a:lnTo>
                        <a:pt x="242" y="672"/>
                      </a:lnTo>
                      <a:lnTo>
                        <a:pt x="240" y="670"/>
                      </a:lnTo>
                      <a:lnTo>
                        <a:pt x="231" y="654"/>
                      </a:lnTo>
                      <a:lnTo>
                        <a:pt x="229" y="648"/>
                      </a:lnTo>
                      <a:lnTo>
                        <a:pt x="225" y="642"/>
                      </a:lnTo>
                      <a:lnTo>
                        <a:pt x="219" y="634"/>
                      </a:lnTo>
                      <a:lnTo>
                        <a:pt x="219" y="632"/>
                      </a:lnTo>
                      <a:lnTo>
                        <a:pt x="195" y="598"/>
                      </a:lnTo>
                      <a:lnTo>
                        <a:pt x="184" y="584"/>
                      </a:lnTo>
                      <a:lnTo>
                        <a:pt x="177" y="577"/>
                      </a:lnTo>
                      <a:lnTo>
                        <a:pt x="174" y="573"/>
                      </a:lnTo>
                      <a:lnTo>
                        <a:pt x="163" y="573"/>
                      </a:lnTo>
                      <a:lnTo>
                        <a:pt x="167" y="573"/>
                      </a:lnTo>
                      <a:lnTo>
                        <a:pt x="146" y="552"/>
                      </a:lnTo>
                      <a:lnTo>
                        <a:pt x="115" y="479"/>
                      </a:lnTo>
                      <a:lnTo>
                        <a:pt x="66" y="414"/>
                      </a:lnTo>
                      <a:lnTo>
                        <a:pt x="38" y="372"/>
                      </a:lnTo>
                      <a:lnTo>
                        <a:pt x="24" y="310"/>
                      </a:lnTo>
                      <a:lnTo>
                        <a:pt x="3" y="278"/>
                      </a:lnTo>
                      <a:lnTo>
                        <a:pt x="0" y="174"/>
                      </a:lnTo>
                      <a:lnTo>
                        <a:pt x="42" y="125"/>
                      </a:lnTo>
                      <a:lnTo>
                        <a:pt x="49" y="77"/>
                      </a:lnTo>
                      <a:lnTo>
                        <a:pt x="111" y="35"/>
                      </a:lnTo>
                      <a:lnTo>
                        <a:pt x="188" y="4"/>
                      </a:lnTo>
                      <a:lnTo>
                        <a:pt x="372" y="4"/>
                      </a:lnTo>
                      <a:lnTo>
                        <a:pt x="612" y="4"/>
                      </a:lnTo>
                      <a:lnTo>
                        <a:pt x="894" y="4"/>
                      </a:lnTo>
                      <a:lnTo>
                        <a:pt x="1067" y="0"/>
                      </a:lnTo>
                      <a:lnTo>
                        <a:pt x="1154" y="4"/>
                      </a:lnTo>
                      <a:lnTo>
                        <a:pt x="1120" y="80"/>
                      </a:lnTo>
                      <a:lnTo>
                        <a:pt x="1088" y="153"/>
                      </a:lnTo>
                      <a:lnTo>
                        <a:pt x="1064" y="198"/>
                      </a:lnTo>
                      <a:lnTo>
                        <a:pt x="976" y="365"/>
                      </a:lnTo>
                      <a:lnTo>
                        <a:pt x="925" y="466"/>
                      </a:lnTo>
                      <a:lnTo>
                        <a:pt x="876" y="563"/>
                      </a:lnTo>
                      <a:lnTo>
                        <a:pt x="806" y="698"/>
                      </a:lnTo>
                      <a:lnTo>
                        <a:pt x="839" y="646"/>
                      </a:lnTo>
                      <a:lnTo>
                        <a:pt x="782" y="754"/>
                      </a:lnTo>
                      <a:lnTo>
                        <a:pt x="275" y="756"/>
                      </a:lnTo>
                      <a:lnTo>
                        <a:pt x="277" y="756"/>
                      </a:lnTo>
                      <a:lnTo>
                        <a:pt x="277" y="756"/>
                      </a:lnTo>
                    </a:path>
                  </a:pathLst>
                </a:custGeom>
                <a:solidFill>
                  <a:srgbClr val="E0FFDF"/>
                </a:solidFill>
                <a:ln w="18930" cap="flat" cmpd="sng">
                  <a:solidFill>
                    <a:srgbClr val="0000FF"/>
                  </a:solidFill>
                  <a:prstDash val="solid"/>
                  <a:round/>
                  <a:headEnd type="none" w="med" len="med"/>
                  <a:tailEnd type="none" w="med" len="med"/>
                </a:ln>
                <a:effectLst/>
              </p:spPr>
              <p:txBody>
                <a:bodyPr lIns="0" tIns="0" rIns="0" bIns="0"/>
                <a:lstStyle/>
                <a:p>
                  <a:endParaRPr lang="es-CL"/>
                </a:p>
              </p:txBody>
            </p:sp>
            <p:sp>
              <p:nvSpPr>
                <p:cNvPr id="1156153" name="Freeform 57" descr="50%"/>
                <p:cNvSpPr>
                  <a:spLocks/>
                </p:cNvSpPr>
                <p:nvPr/>
              </p:nvSpPr>
              <p:spPr bwMode="auto">
                <a:xfrm>
                  <a:off x="3324" y="1113"/>
                  <a:ext cx="38" cy="12"/>
                </a:xfrm>
                <a:custGeom>
                  <a:avLst/>
                  <a:gdLst/>
                  <a:ahLst/>
                  <a:cxnLst>
                    <a:cxn ang="0">
                      <a:pos x="0" y="3"/>
                    </a:cxn>
                    <a:cxn ang="0">
                      <a:pos x="9" y="11"/>
                    </a:cxn>
                    <a:cxn ang="0">
                      <a:pos x="37" y="11"/>
                    </a:cxn>
                    <a:cxn ang="0">
                      <a:pos x="22" y="0"/>
                    </a:cxn>
                    <a:cxn ang="0">
                      <a:pos x="22" y="0"/>
                    </a:cxn>
                    <a:cxn ang="0">
                      <a:pos x="19" y="0"/>
                    </a:cxn>
                    <a:cxn ang="0">
                      <a:pos x="0" y="3"/>
                    </a:cxn>
                    <a:cxn ang="0">
                      <a:pos x="0" y="3"/>
                    </a:cxn>
                  </a:cxnLst>
                  <a:rect l="0" t="0" r="r" b="b"/>
                  <a:pathLst>
                    <a:path w="38" h="12">
                      <a:moveTo>
                        <a:pt x="0" y="3"/>
                      </a:moveTo>
                      <a:lnTo>
                        <a:pt x="9" y="11"/>
                      </a:lnTo>
                      <a:lnTo>
                        <a:pt x="37" y="11"/>
                      </a:lnTo>
                      <a:lnTo>
                        <a:pt x="22" y="0"/>
                      </a:lnTo>
                      <a:lnTo>
                        <a:pt x="22" y="0"/>
                      </a:lnTo>
                      <a:lnTo>
                        <a:pt x="19" y="0"/>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54" name="Freeform 58" descr="50%"/>
                <p:cNvSpPr>
                  <a:spLocks/>
                </p:cNvSpPr>
                <p:nvPr/>
              </p:nvSpPr>
              <p:spPr bwMode="auto">
                <a:xfrm>
                  <a:off x="3375" y="1132"/>
                  <a:ext cx="32" cy="17"/>
                </a:xfrm>
                <a:custGeom>
                  <a:avLst/>
                  <a:gdLst/>
                  <a:ahLst/>
                  <a:cxnLst>
                    <a:cxn ang="0">
                      <a:pos x="3" y="0"/>
                    </a:cxn>
                    <a:cxn ang="0">
                      <a:pos x="0" y="0"/>
                    </a:cxn>
                    <a:cxn ang="0">
                      <a:pos x="31" y="16"/>
                    </a:cxn>
                    <a:cxn ang="0">
                      <a:pos x="31" y="2"/>
                    </a:cxn>
                    <a:cxn ang="0">
                      <a:pos x="21" y="0"/>
                    </a:cxn>
                    <a:cxn ang="0">
                      <a:pos x="3" y="0"/>
                    </a:cxn>
                    <a:cxn ang="0">
                      <a:pos x="3" y="0"/>
                    </a:cxn>
                  </a:cxnLst>
                  <a:rect l="0" t="0" r="r" b="b"/>
                  <a:pathLst>
                    <a:path w="32" h="17">
                      <a:moveTo>
                        <a:pt x="3" y="0"/>
                      </a:moveTo>
                      <a:lnTo>
                        <a:pt x="0" y="0"/>
                      </a:lnTo>
                      <a:lnTo>
                        <a:pt x="31" y="16"/>
                      </a:lnTo>
                      <a:lnTo>
                        <a:pt x="31" y="2"/>
                      </a:lnTo>
                      <a:lnTo>
                        <a:pt x="21" y="0"/>
                      </a:lnTo>
                      <a:lnTo>
                        <a:pt x="3" y="0"/>
                      </a:lnTo>
                      <a:lnTo>
                        <a:pt x="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55" name="Freeform 59" descr="50%"/>
                <p:cNvSpPr>
                  <a:spLocks/>
                </p:cNvSpPr>
                <p:nvPr/>
              </p:nvSpPr>
              <p:spPr bwMode="auto">
                <a:xfrm>
                  <a:off x="3438" y="1155"/>
                  <a:ext cx="29" cy="20"/>
                </a:xfrm>
                <a:custGeom>
                  <a:avLst/>
                  <a:gdLst/>
                  <a:ahLst/>
                  <a:cxnLst>
                    <a:cxn ang="0">
                      <a:pos x="0" y="8"/>
                    </a:cxn>
                    <a:cxn ang="0">
                      <a:pos x="0" y="8"/>
                    </a:cxn>
                    <a:cxn ang="0">
                      <a:pos x="4" y="19"/>
                    </a:cxn>
                    <a:cxn ang="0">
                      <a:pos x="28" y="8"/>
                    </a:cxn>
                    <a:cxn ang="0">
                      <a:pos x="14" y="0"/>
                    </a:cxn>
                    <a:cxn ang="0">
                      <a:pos x="9" y="16"/>
                    </a:cxn>
                    <a:cxn ang="0">
                      <a:pos x="0" y="8"/>
                    </a:cxn>
                    <a:cxn ang="0">
                      <a:pos x="0" y="8"/>
                    </a:cxn>
                  </a:cxnLst>
                  <a:rect l="0" t="0" r="r" b="b"/>
                  <a:pathLst>
                    <a:path w="29" h="20">
                      <a:moveTo>
                        <a:pt x="0" y="8"/>
                      </a:moveTo>
                      <a:lnTo>
                        <a:pt x="0" y="8"/>
                      </a:lnTo>
                      <a:lnTo>
                        <a:pt x="4" y="19"/>
                      </a:lnTo>
                      <a:lnTo>
                        <a:pt x="28" y="8"/>
                      </a:lnTo>
                      <a:lnTo>
                        <a:pt x="14" y="0"/>
                      </a:lnTo>
                      <a:lnTo>
                        <a:pt x="9"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56" name="Freeform 60"/>
                <p:cNvSpPr>
                  <a:spLocks/>
                </p:cNvSpPr>
                <p:nvPr/>
              </p:nvSpPr>
              <p:spPr bwMode="auto">
                <a:xfrm>
                  <a:off x="2192" y="1104"/>
                  <a:ext cx="229" cy="35"/>
                </a:xfrm>
                <a:custGeom>
                  <a:avLst/>
                  <a:gdLst/>
                  <a:ahLst/>
                  <a:cxnLst>
                    <a:cxn ang="0">
                      <a:pos x="0" y="34"/>
                    </a:cxn>
                    <a:cxn ang="0">
                      <a:pos x="13" y="28"/>
                    </a:cxn>
                    <a:cxn ang="0">
                      <a:pos x="47" y="28"/>
                    </a:cxn>
                    <a:cxn ang="0">
                      <a:pos x="73" y="4"/>
                    </a:cxn>
                    <a:cxn ang="0">
                      <a:pos x="92" y="4"/>
                    </a:cxn>
                    <a:cxn ang="0">
                      <a:pos x="100" y="4"/>
                    </a:cxn>
                    <a:cxn ang="0">
                      <a:pos x="118" y="7"/>
                    </a:cxn>
                    <a:cxn ang="0">
                      <a:pos x="131" y="4"/>
                    </a:cxn>
                    <a:cxn ang="0">
                      <a:pos x="137" y="4"/>
                    </a:cxn>
                    <a:cxn ang="0">
                      <a:pos x="154" y="15"/>
                    </a:cxn>
                    <a:cxn ang="0">
                      <a:pos x="173" y="19"/>
                    </a:cxn>
                    <a:cxn ang="0">
                      <a:pos x="182" y="15"/>
                    </a:cxn>
                    <a:cxn ang="0">
                      <a:pos x="191" y="7"/>
                    </a:cxn>
                    <a:cxn ang="0">
                      <a:pos x="191" y="4"/>
                    </a:cxn>
                    <a:cxn ang="0">
                      <a:pos x="191" y="0"/>
                    </a:cxn>
                    <a:cxn ang="0">
                      <a:pos x="191" y="0"/>
                    </a:cxn>
                    <a:cxn ang="0">
                      <a:pos x="218" y="4"/>
                    </a:cxn>
                    <a:cxn ang="0">
                      <a:pos x="228" y="7"/>
                    </a:cxn>
                    <a:cxn ang="0">
                      <a:pos x="224" y="7"/>
                    </a:cxn>
                  </a:cxnLst>
                  <a:rect l="0" t="0" r="r" b="b"/>
                  <a:pathLst>
                    <a:path w="229" h="35">
                      <a:moveTo>
                        <a:pt x="0" y="34"/>
                      </a:moveTo>
                      <a:lnTo>
                        <a:pt x="13" y="28"/>
                      </a:lnTo>
                      <a:lnTo>
                        <a:pt x="47" y="28"/>
                      </a:lnTo>
                      <a:lnTo>
                        <a:pt x="73" y="4"/>
                      </a:lnTo>
                      <a:lnTo>
                        <a:pt x="92" y="4"/>
                      </a:lnTo>
                      <a:lnTo>
                        <a:pt x="100" y="4"/>
                      </a:lnTo>
                      <a:lnTo>
                        <a:pt x="118" y="7"/>
                      </a:lnTo>
                      <a:lnTo>
                        <a:pt x="131" y="4"/>
                      </a:lnTo>
                      <a:lnTo>
                        <a:pt x="137" y="4"/>
                      </a:lnTo>
                      <a:lnTo>
                        <a:pt x="154" y="15"/>
                      </a:lnTo>
                      <a:lnTo>
                        <a:pt x="173" y="19"/>
                      </a:lnTo>
                      <a:lnTo>
                        <a:pt x="182" y="15"/>
                      </a:lnTo>
                      <a:lnTo>
                        <a:pt x="191" y="7"/>
                      </a:lnTo>
                      <a:lnTo>
                        <a:pt x="191" y="4"/>
                      </a:lnTo>
                      <a:lnTo>
                        <a:pt x="191" y="0"/>
                      </a:lnTo>
                      <a:lnTo>
                        <a:pt x="191" y="0"/>
                      </a:lnTo>
                      <a:lnTo>
                        <a:pt x="218" y="4"/>
                      </a:lnTo>
                      <a:lnTo>
                        <a:pt x="228" y="7"/>
                      </a:lnTo>
                      <a:lnTo>
                        <a:pt x="224" y="7"/>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57" name="Freeform 61"/>
                <p:cNvSpPr>
                  <a:spLocks/>
                </p:cNvSpPr>
                <p:nvPr/>
              </p:nvSpPr>
              <p:spPr bwMode="auto">
                <a:xfrm>
                  <a:off x="3197" y="1036"/>
                  <a:ext cx="124" cy="70"/>
                </a:xfrm>
                <a:custGeom>
                  <a:avLst/>
                  <a:gdLst/>
                  <a:ahLst/>
                  <a:cxnLst>
                    <a:cxn ang="0">
                      <a:pos x="0" y="8"/>
                    </a:cxn>
                    <a:cxn ang="0">
                      <a:pos x="0" y="8"/>
                    </a:cxn>
                    <a:cxn ang="0">
                      <a:pos x="18" y="8"/>
                    </a:cxn>
                    <a:cxn ang="0">
                      <a:pos x="50" y="0"/>
                    </a:cxn>
                    <a:cxn ang="0">
                      <a:pos x="69" y="15"/>
                    </a:cxn>
                    <a:cxn ang="0">
                      <a:pos x="78" y="18"/>
                    </a:cxn>
                    <a:cxn ang="0">
                      <a:pos x="91" y="27"/>
                    </a:cxn>
                    <a:cxn ang="0">
                      <a:pos x="91" y="46"/>
                    </a:cxn>
                    <a:cxn ang="0">
                      <a:pos x="100" y="50"/>
                    </a:cxn>
                    <a:cxn ang="0">
                      <a:pos x="100" y="54"/>
                    </a:cxn>
                    <a:cxn ang="0">
                      <a:pos x="113" y="65"/>
                    </a:cxn>
                    <a:cxn ang="0">
                      <a:pos x="113" y="65"/>
                    </a:cxn>
                    <a:cxn ang="0">
                      <a:pos x="123" y="69"/>
                    </a:cxn>
                  </a:cxnLst>
                  <a:rect l="0" t="0" r="r" b="b"/>
                  <a:pathLst>
                    <a:path w="124" h="70">
                      <a:moveTo>
                        <a:pt x="0" y="8"/>
                      </a:moveTo>
                      <a:lnTo>
                        <a:pt x="0" y="8"/>
                      </a:lnTo>
                      <a:lnTo>
                        <a:pt x="18" y="8"/>
                      </a:lnTo>
                      <a:lnTo>
                        <a:pt x="50" y="0"/>
                      </a:lnTo>
                      <a:lnTo>
                        <a:pt x="69" y="15"/>
                      </a:lnTo>
                      <a:lnTo>
                        <a:pt x="78" y="18"/>
                      </a:lnTo>
                      <a:lnTo>
                        <a:pt x="91" y="27"/>
                      </a:lnTo>
                      <a:lnTo>
                        <a:pt x="91" y="46"/>
                      </a:lnTo>
                      <a:lnTo>
                        <a:pt x="100" y="50"/>
                      </a:lnTo>
                      <a:lnTo>
                        <a:pt x="100" y="54"/>
                      </a:lnTo>
                      <a:lnTo>
                        <a:pt x="113" y="65"/>
                      </a:lnTo>
                      <a:lnTo>
                        <a:pt x="113" y="65"/>
                      </a:lnTo>
                      <a:lnTo>
                        <a:pt x="123" y="69"/>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58" name="Freeform 62"/>
                <p:cNvSpPr>
                  <a:spLocks/>
                </p:cNvSpPr>
                <p:nvPr/>
              </p:nvSpPr>
              <p:spPr bwMode="auto">
                <a:xfrm>
                  <a:off x="3483" y="1155"/>
                  <a:ext cx="142" cy="35"/>
                </a:xfrm>
                <a:custGeom>
                  <a:avLst/>
                  <a:gdLst/>
                  <a:ahLst/>
                  <a:cxnLst>
                    <a:cxn ang="0">
                      <a:pos x="0" y="10"/>
                    </a:cxn>
                    <a:cxn ang="0">
                      <a:pos x="14" y="8"/>
                    </a:cxn>
                    <a:cxn ang="0">
                      <a:pos x="31" y="0"/>
                    </a:cxn>
                    <a:cxn ang="0">
                      <a:pos x="41" y="8"/>
                    </a:cxn>
                    <a:cxn ang="0">
                      <a:pos x="68" y="23"/>
                    </a:cxn>
                    <a:cxn ang="0">
                      <a:pos x="109" y="23"/>
                    </a:cxn>
                    <a:cxn ang="0">
                      <a:pos x="127" y="26"/>
                    </a:cxn>
                    <a:cxn ang="0">
                      <a:pos x="141" y="34"/>
                    </a:cxn>
                    <a:cxn ang="0">
                      <a:pos x="141" y="34"/>
                    </a:cxn>
                  </a:cxnLst>
                  <a:rect l="0" t="0" r="r" b="b"/>
                  <a:pathLst>
                    <a:path w="142" h="35">
                      <a:moveTo>
                        <a:pt x="0" y="10"/>
                      </a:moveTo>
                      <a:lnTo>
                        <a:pt x="14" y="8"/>
                      </a:lnTo>
                      <a:lnTo>
                        <a:pt x="31" y="0"/>
                      </a:lnTo>
                      <a:lnTo>
                        <a:pt x="41" y="8"/>
                      </a:lnTo>
                      <a:lnTo>
                        <a:pt x="68" y="23"/>
                      </a:lnTo>
                      <a:lnTo>
                        <a:pt x="109" y="23"/>
                      </a:lnTo>
                      <a:lnTo>
                        <a:pt x="127" y="26"/>
                      </a:lnTo>
                      <a:lnTo>
                        <a:pt x="141" y="34"/>
                      </a:lnTo>
                      <a:lnTo>
                        <a:pt x="141" y="34"/>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59" name="Freeform 63"/>
                <p:cNvSpPr>
                  <a:spLocks/>
                </p:cNvSpPr>
                <p:nvPr/>
              </p:nvSpPr>
              <p:spPr bwMode="auto">
                <a:xfrm>
                  <a:off x="3810" y="1235"/>
                  <a:ext cx="59" cy="89"/>
                </a:xfrm>
                <a:custGeom>
                  <a:avLst/>
                  <a:gdLst/>
                  <a:ahLst/>
                  <a:cxnLst>
                    <a:cxn ang="0">
                      <a:pos x="0" y="0"/>
                    </a:cxn>
                    <a:cxn ang="0">
                      <a:pos x="13" y="19"/>
                    </a:cxn>
                    <a:cxn ang="0">
                      <a:pos x="22" y="27"/>
                    </a:cxn>
                    <a:cxn ang="0">
                      <a:pos x="58" y="50"/>
                    </a:cxn>
                    <a:cxn ang="0">
                      <a:pos x="58" y="85"/>
                    </a:cxn>
                    <a:cxn ang="0">
                      <a:pos x="58" y="88"/>
                    </a:cxn>
                  </a:cxnLst>
                  <a:rect l="0" t="0" r="r" b="b"/>
                  <a:pathLst>
                    <a:path w="59" h="89">
                      <a:moveTo>
                        <a:pt x="0" y="0"/>
                      </a:moveTo>
                      <a:lnTo>
                        <a:pt x="13" y="19"/>
                      </a:lnTo>
                      <a:lnTo>
                        <a:pt x="22" y="27"/>
                      </a:lnTo>
                      <a:lnTo>
                        <a:pt x="58" y="50"/>
                      </a:lnTo>
                      <a:lnTo>
                        <a:pt x="58" y="85"/>
                      </a:lnTo>
                      <a:lnTo>
                        <a:pt x="58" y="88"/>
                      </a:lnTo>
                    </a:path>
                  </a:pathLst>
                </a:custGeom>
                <a:noFill/>
                <a:ln w="9128" cap="flat">
                  <a:solidFill>
                    <a:srgbClr val="4F4F4F"/>
                  </a:solidFill>
                  <a:prstDash val="lgDash"/>
                  <a:round/>
                  <a:headEnd type="none" w="med" len="med"/>
                  <a:tailEnd type="none" w="med" len="med"/>
                </a:ln>
                <a:effectLst/>
              </p:spPr>
              <p:txBody>
                <a:bodyPr lIns="0" tIns="0" rIns="0" bIns="0"/>
                <a:lstStyle/>
                <a:p>
                  <a:endParaRPr lang="es-CL"/>
                </a:p>
              </p:txBody>
            </p:sp>
            <p:sp>
              <p:nvSpPr>
                <p:cNvPr id="1156160" name="Freeform 64" descr="50%"/>
                <p:cNvSpPr>
                  <a:spLocks/>
                </p:cNvSpPr>
                <p:nvPr/>
              </p:nvSpPr>
              <p:spPr bwMode="auto">
                <a:xfrm>
                  <a:off x="3510" y="1171"/>
                  <a:ext cx="15" cy="19"/>
                </a:xfrm>
                <a:custGeom>
                  <a:avLst/>
                  <a:gdLst/>
                  <a:ahLst/>
                  <a:cxnLst>
                    <a:cxn ang="0">
                      <a:pos x="0" y="7"/>
                    </a:cxn>
                    <a:cxn ang="0">
                      <a:pos x="14" y="0"/>
                    </a:cxn>
                    <a:cxn ang="0">
                      <a:pos x="0" y="7"/>
                    </a:cxn>
                    <a:cxn ang="0">
                      <a:pos x="0" y="18"/>
                    </a:cxn>
                    <a:cxn ang="0">
                      <a:pos x="0" y="7"/>
                    </a:cxn>
                    <a:cxn ang="0">
                      <a:pos x="0" y="7"/>
                    </a:cxn>
                  </a:cxnLst>
                  <a:rect l="0" t="0" r="r" b="b"/>
                  <a:pathLst>
                    <a:path w="15" h="19">
                      <a:moveTo>
                        <a:pt x="0" y="7"/>
                      </a:moveTo>
                      <a:lnTo>
                        <a:pt x="14" y="0"/>
                      </a:lnTo>
                      <a:lnTo>
                        <a:pt x="0" y="7"/>
                      </a:lnTo>
                      <a:lnTo>
                        <a:pt x="0" y="18"/>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1" name="Freeform 65" descr="50%"/>
                <p:cNvSpPr>
                  <a:spLocks/>
                </p:cNvSpPr>
                <p:nvPr/>
              </p:nvSpPr>
              <p:spPr bwMode="auto">
                <a:xfrm>
                  <a:off x="3533" y="1178"/>
                  <a:ext cx="19" cy="12"/>
                </a:xfrm>
                <a:custGeom>
                  <a:avLst/>
                  <a:gdLst/>
                  <a:ahLst/>
                  <a:cxnLst>
                    <a:cxn ang="0">
                      <a:pos x="0" y="7"/>
                    </a:cxn>
                    <a:cxn ang="0">
                      <a:pos x="18" y="11"/>
                    </a:cxn>
                    <a:cxn ang="0">
                      <a:pos x="18" y="3"/>
                    </a:cxn>
                    <a:cxn ang="0">
                      <a:pos x="4" y="0"/>
                    </a:cxn>
                    <a:cxn ang="0">
                      <a:pos x="13" y="7"/>
                    </a:cxn>
                    <a:cxn ang="0">
                      <a:pos x="0" y="7"/>
                    </a:cxn>
                    <a:cxn ang="0">
                      <a:pos x="0" y="7"/>
                    </a:cxn>
                  </a:cxnLst>
                  <a:rect l="0" t="0" r="r" b="b"/>
                  <a:pathLst>
                    <a:path w="19" h="12">
                      <a:moveTo>
                        <a:pt x="0" y="7"/>
                      </a:moveTo>
                      <a:lnTo>
                        <a:pt x="18" y="11"/>
                      </a:lnTo>
                      <a:lnTo>
                        <a:pt x="18" y="3"/>
                      </a:lnTo>
                      <a:lnTo>
                        <a:pt x="4" y="0"/>
                      </a:lnTo>
                      <a:lnTo>
                        <a:pt x="13"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2" name="Freeform 66" descr="50%"/>
                <p:cNvSpPr>
                  <a:spLocks/>
                </p:cNvSpPr>
                <p:nvPr/>
              </p:nvSpPr>
              <p:spPr bwMode="auto">
                <a:xfrm>
                  <a:off x="3238" y="1066"/>
                  <a:ext cx="19" cy="17"/>
                </a:xfrm>
                <a:custGeom>
                  <a:avLst/>
                  <a:gdLst/>
                  <a:ahLst/>
                  <a:cxnLst>
                    <a:cxn ang="0">
                      <a:pos x="0" y="8"/>
                    </a:cxn>
                    <a:cxn ang="0">
                      <a:pos x="13" y="16"/>
                    </a:cxn>
                    <a:cxn ang="0">
                      <a:pos x="18" y="0"/>
                    </a:cxn>
                    <a:cxn ang="0">
                      <a:pos x="9" y="0"/>
                    </a:cxn>
                    <a:cxn ang="0">
                      <a:pos x="0" y="8"/>
                    </a:cxn>
                    <a:cxn ang="0">
                      <a:pos x="0" y="8"/>
                    </a:cxn>
                  </a:cxnLst>
                  <a:rect l="0" t="0" r="r" b="b"/>
                  <a:pathLst>
                    <a:path w="19" h="17">
                      <a:moveTo>
                        <a:pt x="0" y="8"/>
                      </a:moveTo>
                      <a:lnTo>
                        <a:pt x="13" y="16"/>
                      </a:lnTo>
                      <a:lnTo>
                        <a:pt x="18" y="0"/>
                      </a:lnTo>
                      <a:lnTo>
                        <a:pt x="9"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3" name="Freeform 67" descr="50%"/>
                <p:cNvSpPr>
                  <a:spLocks/>
                </p:cNvSpPr>
                <p:nvPr/>
              </p:nvSpPr>
              <p:spPr bwMode="auto">
                <a:xfrm>
                  <a:off x="2973" y="1181"/>
                  <a:ext cx="24" cy="12"/>
                </a:xfrm>
                <a:custGeom>
                  <a:avLst/>
                  <a:gdLst/>
                  <a:ahLst/>
                  <a:cxnLst>
                    <a:cxn ang="0">
                      <a:pos x="0" y="7"/>
                    </a:cxn>
                    <a:cxn ang="0">
                      <a:pos x="23" y="11"/>
                    </a:cxn>
                    <a:cxn ang="0">
                      <a:pos x="23" y="4"/>
                    </a:cxn>
                    <a:cxn ang="0">
                      <a:pos x="13" y="0"/>
                    </a:cxn>
                    <a:cxn ang="0">
                      <a:pos x="13" y="0"/>
                    </a:cxn>
                    <a:cxn ang="0">
                      <a:pos x="0" y="7"/>
                    </a:cxn>
                    <a:cxn ang="0">
                      <a:pos x="0" y="7"/>
                    </a:cxn>
                  </a:cxnLst>
                  <a:rect l="0" t="0" r="r" b="b"/>
                  <a:pathLst>
                    <a:path w="24" h="12">
                      <a:moveTo>
                        <a:pt x="0" y="7"/>
                      </a:moveTo>
                      <a:lnTo>
                        <a:pt x="23" y="11"/>
                      </a:lnTo>
                      <a:lnTo>
                        <a:pt x="23" y="4"/>
                      </a:lnTo>
                      <a:lnTo>
                        <a:pt x="13" y="0"/>
                      </a:lnTo>
                      <a:lnTo>
                        <a:pt x="13" y="0"/>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4" name="Freeform 68" descr="50%"/>
                <p:cNvSpPr>
                  <a:spLocks/>
                </p:cNvSpPr>
                <p:nvPr/>
              </p:nvSpPr>
              <p:spPr bwMode="auto">
                <a:xfrm>
                  <a:off x="2923" y="1194"/>
                  <a:ext cx="18" cy="19"/>
                </a:xfrm>
                <a:custGeom>
                  <a:avLst/>
                  <a:gdLst/>
                  <a:ahLst/>
                  <a:cxnLst>
                    <a:cxn ang="0">
                      <a:pos x="4" y="0"/>
                    </a:cxn>
                    <a:cxn ang="0">
                      <a:pos x="4" y="3"/>
                    </a:cxn>
                    <a:cxn ang="0">
                      <a:pos x="0" y="12"/>
                    </a:cxn>
                    <a:cxn ang="0">
                      <a:pos x="17" y="18"/>
                    </a:cxn>
                    <a:cxn ang="0">
                      <a:pos x="17" y="3"/>
                    </a:cxn>
                    <a:cxn ang="0">
                      <a:pos x="17" y="3"/>
                    </a:cxn>
                    <a:cxn ang="0">
                      <a:pos x="4" y="0"/>
                    </a:cxn>
                    <a:cxn ang="0">
                      <a:pos x="4" y="0"/>
                    </a:cxn>
                  </a:cxnLst>
                  <a:rect l="0" t="0" r="r" b="b"/>
                  <a:pathLst>
                    <a:path w="18" h="19">
                      <a:moveTo>
                        <a:pt x="4" y="0"/>
                      </a:moveTo>
                      <a:lnTo>
                        <a:pt x="4" y="3"/>
                      </a:lnTo>
                      <a:lnTo>
                        <a:pt x="0" y="12"/>
                      </a:lnTo>
                      <a:lnTo>
                        <a:pt x="17" y="18"/>
                      </a:lnTo>
                      <a:lnTo>
                        <a:pt x="17" y="3"/>
                      </a:lnTo>
                      <a:lnTo>
                        <a:pt x="17" y="3"/>
                      </a:lnTo>
                      <a:lnTo>
                        <a:pt x="4" y="0"/>
                      </a:lnTo>
                      <a:lnTo>
                        <a:pt x="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65" name="Line 69"/>
                <p:cNvSpPr>
                  <a:spLocks noChangeShapeType="1"/>
                </p:cNvSpPr>
                <p:nvPr/>
              </p:nvSpPr>
              <p:spPr bwMode="auto">
                <a:xfrm flipH="1">
                  <a:off x="2367" y="1070"/>
                  <a:ext cx="5" cy="0"/>
                </a:xfrm>
                <a:prstGeom prst="line">
                  <a:avLst/>
                </a:prstGeom>
                <a:noFill/>
                <a:ln w="9128">
                  <a:solidFill>
                    <a:srgbClr val="4F4F4F"/>
                  </a:solidFill>
                  <a:round/>
                  <a:headEnd/>
                  <a:tailEnd/>
                </a:ln>
                <a:effectLst/>
              </p:spPr>
              <p:txBody>
                <a:bodyPr lIns="0" tIns="0" rIns="0" bIns="0"/>
                <a:lstStyle/>
                <a:p>
                  <a:endParaRPr lang="es-CL"/>
                </a:p>
              </p:txBody>
            </p:sp>
            <p:sp>
              <p:nvSpPr>
                <p:cNvPr id="1156166" name="Line 70"/>
                <p:cNvSpPr>
                  <a:spLocks noChangeShapeType="1"/>
                </p:cNvSpPr>
                <p:nvPr/>
              </p:nvSpPr>
              <p:spPr bwMode="auto">
                <a:xfrm flipH="1">
                  <a:off x="2358" y="1070"/>
                  <a:ext cx="5" cy="0"/>
                </a:xfrm>
                <a:prstGeom prst="line">
                  <a:avLst/>
                </a:prstGeom>
                <a:noFill/>
                <a:ln w="9128">
                  <a:solidFill>
                    <a:srgbClr val="4F4F4F"/>
                  </a:solidFill>
                  <a:round/>
                  <a:headEnd/>
                  <a:tailEnd/>
                </a:ln>
                <a:effectLst/>
              </p:spPr>
              <p:txBody>
                <a:bodyPr lIns="0" tIns="0" rIns="0" bIns="0"/>
                <a:lstStyle/>
                <a:p>
                  <a:endParaRPr lang="es-CL"/>
                </a:p>
              </p:txBody>
            </p:sp>
            <p:sp>
              <p:nvSpPr>
                <p:cNvPr id="1156167" name="Line 71"/>
                <p:cNvSpPr>
                  <a:spLocks noChangeShapeType="1"/>
                </p:cNvSpPr>
                <p:nvPr/>
              </p:nvSpPr>
              <p:spPr bwMode="auto">
                <a:xfrm flipV="1">
                  <a:off x="2641" y="1039"/>
                  <a:ext cx="22" cy="6"/>
                </a:xfrm>
                <a:prstGeom prst="line">
                  <a:avLst/>
                </a:prstGeom>
                <a:noFill/>
                <a:ln w="9128">
                  <a:solidFill>
                    <a:srgbClr val="4F4F4F"/>
                  </a:solidFill>
                  <a:round/>
                  <a:headEnd/>
                  <a:tailEnd/>
                </a:ln>
                <a:effectLst/>
              </p:spPr>
              <p:txBody>
                <a:bodyPr lIns="0" tIns="0" rIns="0" bIns="0"/>
                <a:lstStyle/>
                <a:p>
                  <a:endParaRPr lang="es-CL"/>
                </a:p>
              </p:txBody>
            </p:sp>
            <p:sp>
              <p:nvSpPr>
                <p:cNvPr id="1156168" name="Line 72"/>
                <p:cNvSpPr>
                  <a:spLocks noChangeShapeType="1"/>
                </p:cNvSpPr>
                <p:nvPr/>
              </p:nvSpPr>
              <p:spPr bwMode="auto">
                <a:xfrm>
                  <a:off x="2711" y="1051"/>
                  <a:ext cx="0" cy="0"/>
                </a:xfrm>
                <a:prstGeom prst="line">
                  <a:avLst/>
                </a:prstGeom>
                <a:noFill/>
                <a:ln w="9128">
                  <a:solidFill>
                    <a:srgbClr val="4F4F4F"/>
                  </a:solidFill>
                  <a:round/>
                  <a:headEnd/>
                  <a:tailEnd/>
                </a:ln>
                <a:effectLst/>
              </p:spPr>
              <p:txBody>
                <a:bodyPr lIns="0" tIns="0" rIns="0" bIns="0"/>
                <a:lstStyle/>
                <a:p>
                  <a:endParaRPr lang="es-CL"/>
                </a:p>
              </p:txBody>
            </p:sp>
            <p:sp>
              <p:nvSpPr>
                <p:cNvPr id="1156169" name="Line 73"/>
                <p:cNvSpPr>
                  <a:spLocks noChangeShapeType="1"/>
                </p:cNvSpPr>
                <p:nvPr/>
              </p:nvSpPr>
              <p:spPr bwMode="auto">
                <a:xfrm>
                  <a:off x="2684" y="1034"/>
                  <a:ext cx="0" cy="5"/>
                </a:xfrm>
                <a:prstGeom prst="line">
                  <a:avLst/>
                </a:prstGeom>
                <a:noFill/>
                <a:ln w="9128">
                  <a:solidFill>
                    <a:srgbClr val="4F4F4F"/>
                  </a:solidFill>
                  <a:round/>
                  <a:headEnd/>
                  <a:tailEnd/>
                </a:ln>
                <a:effectLst/>
              </p:spPr>
              <p:txBody>
                <a:bodyPr lIns="0" tIns="0" rIns="0" bIns="0"/>
                <a:lstStyle/>
                <a:p>
                  <a:endParaRPr lang="es-CL"/>
                </a:p>
              </p:txBody>
            </p:sp>
            <p:sp>
              <p:nvSpPr>
                <p:cNvPr id="1156170" name="Line 74"/>
                <p:cNvSpPr>
                  <a:spLocks noChangeShapeType="1"/>
                </p:cNvSpPr>
                <p:nvPr/>
              </p:nvSpPr>
              <p:spPr bwMode="auto">
                <a:xfrm>
                  <a:off x="2677" y="1055"/>
                  <a:ext cx="0" cy="0"/>
                </a:xfrm>
                <a:prstGeom prst="line">
                  <a:avLst/>
                </a:prstGeom>
                <a:noFill/>
                <a:ln w="9128">
                  <a:solidFill>
                    <a:srgbClr val="4F4F4F"/>
                  </a:solidFill>
                  <a:round/>
                  <a:headEnd/>
                  <a:tailEnd/>
                </a:ln>
                <a:effectLst/>
              </p:spPr>
              <p:txBody>
                <a:bodyPr lIns="0" tIns="0" rIns="0" bIns="0"/>
                <a:lstStyle/>
                <a:p>
                  <a:endParaRPr lang="es-CL"/>
                </a:p>
              </p:txBody>
            </p:sp>
            <p:sp>
              <p:nvSpPr>
                <p:cNvPr id="1156171" name="Freeform 75" descr="50%"/>
                <p:cNvSpPr>
                  <a:spLocks/>
                </p:cNvSpPr>
                <p:nvPr/>
              </p:nvSpPr>
              <p:spPr bwMode="auto">
                <a:xfrm>
                  <a:off x="2222" y="1224"/>
                  <a:ext cx="125" cy="82"/>
                </a:xfrm>
                <a:custGeom>
                  <a:avLst/>
                  <a:gdLst/>
                  <a:ahLst/>
                  <a:cxnLst>
                    <a:cxn ang="0">
                      <a:pos x="56" y="4"/>
                    </a:cxn>
                    <a:cxn ang="0">
                      <a:pos x="0" y="23"/>
                    </a:cxn>
                    <a:cxn ang="0">
                      <a:pos x="36" y="65"/>
                    </a:cxn>
                    <a:cxn ang="0">
                      <a:pos x="47" y="73"/>
                    </a:cxn>
                    <a:cxn ang="0">
                      <a:pos x="70" y="81"/>
                    </a:cxn>
                    <a:cxn ang="0">
                      <a:pos x="95" y="76"/>
                    </a:cxn>
                    <a:cxn ang="0">
                      <a:pos x="95" y="57"/>
                    </a:cxn>
                    <a:cxn ang="0">
                      <a:pos x="124" y="23"/>
                    </a:cxn>
                    <a:cxn ang="0">
                      <a:pos x="105" y="11"/>
                    </a:cxn>
                    <a:cxn ang="0">
                      <a:pos x="70" y="11"/>
                    </a:cxn>
                    <a:cxn ang="0">
                      <a:pos x="64" y="0"/>
                    </a:cxn>
                    <a:cxn ang="0">
                      <a:pos x="47" y="7"/>
                    </a:cxn>
                    <a:cxn ang="0">
                      <a:pos x="56" y="4"/>
                    </a:cxn>
                    <a:cxn ang="0">
                      <a:pos x="56" y="4"/>
                    </a:cxn>
                  </a:cxnLst>
                  <a:rect l="0" t="0" r="r" b="b"/>
                  <a:pathLst>
                    <a:path w="125" h="82">
                      <a:moveTo>
                        <a:pt x="56" y="4"/>
                      </a:moveTo>
                      <a:lnTo>
                        <a:pt x="0" y="23"/>
                      </a:lnTo>
                      <a:lnTo>
                        <a:pt x="36" y="65"/>
                      </a:lnTo>
                      <a:lnTo>
                        <a:pt x="47" y="73"/>
                      </a:lnTo>
                      <a:lnTo>
                        <a:pt x="70" y="81"/>
                      </a:lnTo>
                      <a:lnTo>
                        <a:pt x="95" y="76"/>
                      </a:lnTo>
                      <a:lnTo>
                        <a:pt x="95" y="57"/>
                      </a:lnTo>
                      <a:lnTo>
                        <a:pt x="124" y="23"/>
                      </a:lnTo>
                      <a:lnTo>
                        <a:pt x="105" y="11"/>
                      </a:lnTo>
                      <a:lnTo>
                        <a:pt x="70" y="11"/>
                      </a:lnTo>
                      <a:lnTo>
                        <a:pt x="64" y="0"/>
                      </a:lnTo>
                      <a:lnTo>
                        <a:pt x="47" y="7"/>
                      </a:lnTo>
                      <a:lnTo>
                        <a:pt x="56" y="4"/>
                      </a:lnTo>
                      <a:lnTo>
                        <a:pt x="56"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2" name="Freeform 76" descr="50%"/>
                <p:cNvSpPr>
                  <a:spLocks/>
                </p:cNvSpPr>
                <p:nvPr/>
              </p:nvSpPr>
              <p:spPr bwMode="auto">
                <a:xfrm>
                  <a:off x="2072" y="1211"/>
                  <a:ext cx="124" cy="82"/>
                </a:xfrm>
                <a:custGeom>
                  <a:avLst/>
                  <a:gdLst/>
                  <a:ahLst/>
                  <a:cxnLst>
                    <a:cxn ang="0">
                      <a:pos x="55" y="5"/>
                    </a:cxn>
                    <a:cxn ang="0">
                      <a:pos x="0" y="23"/>
                    </a:cxn>
                    <a:cxn ang="0">
                      <a:pos x="36" y="65"/>
                    </a:cxn>
                    <a:cxn ang="0">
                      <a:pos x="47" y="72"/>
                    </a:cxn>
                    <a:cxn ang="0">
                      <a:pos x="69" y="81"/>
                    </a:cxn>
                    <a:cxn ang="0">
                      <a:pos x="96" y="76"/>
                    </a:cxn>
                    <a:cxn ang="0">
                      <a:pos x="96" y="58"/>
                    </a:cxn>
                    <a:cxn ang="0">
                      <a:pos x="123" y="23"/>
                    </a:cxn>
                    <a:cxn ang="0">
                      <a:pos x="104" y="11"/>
                    </a:cxn>
                    <a:cxn ang="0">
                      <a:pos x="69" y="11"/>
                    </a:cxn>
                    <a:cxn ang="0">
                      <a:pos x="63" y="0"/>
                    </a:cxn>
                    <a:cxn ang="0">
                      <a:pos x="47" y="7"/>
                    </a:cxn>
                    <a:cxn ang="0">
                      <a:pos x="55" y="5"/>
                    </a:cxn>
                    <a:cxn ang="0">
                      <a:pos x="55" y="5"/>
                    </a:cxn>
                  </a:cxnLst>
                  <a:rect l="0" t="0" r="r" b="b"/>
                  <a:pathLst>
                    <a:path w="124" h="82">
                      <a:moveTo>
                        <a:pt x="55" y="5"/>
                      </a:moveTo>
                      <a:lnTo>
                        <a:pt x="0" y="23"/>
                      </a:lnTo>
                      <a:lnTo>
                        <a:pt x="36" y="65"/>
                      </a:lnTo>
                      <a:lnTo>
                        <a:pt x="47" y="72"/>
                      </a:lnTo>
                      <a:lnTo>
                        <a:pt x="69" y="81"/>
                      </a:lnTo>
                      <a:lnTo>
                        <a:pt x="96" y="76"/>
                      </a:lnTo>
                      <a:lnTo>
                        <a:pt x="96" y="58"/>
                      </a:lnTo>
                      <a:lnTo>
                        <a:pt x="123" y="23"/>
                      </a:lnTo>
                      <a:lnTo>
                        <a:pt x="104" y="11"/>
                      </a:lnTo>
                      <a:lnTo>
                        <a:pt x="69" y="11"/>
                      </a:lnTo>
                      <a:lnTo>
                        <a:pt x="63" y="0"/>
                      </a:lnTo>
                      <a:lnTo>
                        <a:pt x="47" y="7"/>
                      </a:lnTo>
                      <a:lnTo>
                        <a:pt x="55" y="5"/>
                      </a:lnTo>
                      <a:lnTo>
                        <a:pt x="5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3" name="Freeform 77" descr="50%"/>
                <p:cNvSpPr>
                  <a:spLocks/>
                </p:cNvSpPr>
                <p:nvPr/>
              </p:nvSpPr>
              <p:spPr bwMode="auto">
                <a:xfrm>
                  <a:off x="3171" y="1060"/>
                  <a:ext cx="36" cy="40"/>
                </a:xfrm>
                <a:custGeom>
                  <a:avLst/>
                  <a:gdLst/>
                  <a:ahLst/>
                  <a:cxnLst>
                    <a:cxn ang="0">
                      <a:pos x="23" y="0"/>
                    </a:cxn>
                    <a:cxn ang="0">
                      <a:pos x="0" y="8"/>
                    </a:cxn>
                    <a:cxn ang="0">
                      <a:pos x="5" y="12"/>
                    </a:cxn>
                    <a:cxn ang="0">
                      <a:pos x="23" y="27"/>
                    </a:cxn>
                    <a:cxn ang="0">
                      <a:pos x="35" y="39"/>
                    </a:cxn>
                    <a:cxn ang="0">
                      <a:pos x="35" y="31"/>
                    </a:cxn>
                    <a:cxn ang="0">
                      <a:pos x="35" y="16"/>
                    </a:cxn>
                    <a:cxn ang="0">
                      <a:pos x="28" y="8"/>
                    </a:cxn>
                    <a:cxn ang="0">
                      <a:pos x="14" y="0"/>
                    </a:cxn>
                    <a:cxn ang="0">
                      <a:pos x="23" y="0"/>
                    </a:cxn>
                    <a:cxn ang="0">
                      <a:pos x="23" y="0"/>
                    </a:cxn>
                  </a:cxnLst>
                  <a:rect l="0" t="0" r="r" b="b"/>
                  <a:pathLst>
                    <a:path w="36" h="40">
                      <a:moveTo>
                        <a:pt x="23" y="0"/>
                      </a:moveTo>
                      <a:lnTo>
                        <a:pt x="0" y="8"/>
                      </a:lnTo>
                      <a:lnTo>
                        <a:pt x="5" y="12"/>
                      </a:lnTo>
                      <a:lnTo>
                        <a:pt x="23" y="27"/>
                      </a:lnTo>
                      <a:lnTo>
                        <a:pt x="35" y="39"/>
                      </a:lnTo>
                      <a:lnTo>
                        <a:pt x="35" y="31"/>
                      </a:lnTo>
                      <a:lnTo>
                        <a:pt x="35" y="16"/>
                      </a:lnTo>
                      <a:lnTo>
                        <a:pt x="28" y="8"/>
                      </a:lnTo>
                      <a:lnTo>
                        <a:pt x="14" y="0"/>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4" name="Freeform 78" descr="50%"/>
                <p:cNvSpPr>
                  <a:spLocks/>
                </p:cNvSpPr>
                <p:nvPr/>
              </p:nvSpPr>
              <p:spPr bwMode="auto">
                <a:xfrm>
                  <a:off x="3215" y="1278"/>
                  <a:ext cx="96" cy="43"/>
                </a:xfrm>
                <a:custGeom>
                  <a:avLst/>
                  <a:gdLst/>
                  <a:ahLst/>
                  <a:cxnLst>
                    <a:cxn ang="0">
                      <a:pos x="0" y="3"/>
                    </a:cxn>
                    <a:cxn ang="0">
                      <a:pos x="6" y="7"/>
                    </a:cxn>
                    <a:cxn ang="0">
                      <a:pos x="28" y="30"/>
                    </a:cxn>
                    <a:cxn ang="0">
                      <a:pos x="51" y="42"/>
                    </a:cxn>
                    <a:cxn ang="0">
                      <a:pos x="87" y="38"/>
                    </a:cxn>
                    <a:cxn ang="0">
                      <a:pos x="95" y="27"/>
                    </a:cxn>
                    <a:cxn ang="0">
                      <a:pos x="77" y="19"/>
                    </a:cxn>
                    <a:cxn ang="0">
                      <a:pos x="68" y="3"/>
                    </a:cxn>
                    <a:cxn ang="0">
                      <a:pos x="55" y="0"/>
                    </a:cxn>
                    <a:cxn ang="0">
                      <a:pos x="23" y="3"/>
                    </a:cxn>
                    <a:cxn ang="0">
                      <a:pos x="23" y="3"/>
                    </a:cxn>
                    <a:cxn ang="0">
                      <a:pos x="0" y="11"/>
                    </a:cxn>
                    <a:cxn ang="0">
                      <a:pos x="0" y="14"/>
                    </a:cxn>
                    <a:cxn ang="0">
                      <a:pos x="0" y="3"/>
                    </a:cxn>
                    <a:cxn ang="0">
                      <a:pos x="0" y="3"/>
                    </a:cxn>
                  </a:cxnLst>
                  <a:rect l="0" t="0" r="r" b="b"/>
                  <a:pathLst>
                    <a:path w="96" h="43">
                      <a:moveTo>
                        <a:pt x="0" y="3"/>
                      </a:moveTo>
                      <a:lnTo>
                        <a:pt x="6" y="7"/>
                      </a:lnTo>
                      <a:lnTo>
                        <a:pt x="28" y="30"/>
                      </a:lnTo>
                      <a:lnTo>
                        <a:pt x="51" y="42"/>
                      </a:lnTo>
                      <a:lnTo>
                        <a:pt x="87" y="38"/>
                      </a:lnTo>
                      <a:lnTo>
                        <a:pt x="95" y="27"/>
                      </a:lnTo>
                      <a:lnTo>
                        <a:pt x="77" y="19"/>
                      </a:lnTo>
                      <a:lnTo>
                        <a:pt x="68" y="3"/>
                      </a:lnTo>
                      <a:lnTo>
                        <a:pt x="55" y="0"/>
                      </a:lnTo>
                      <a:lnTo>
                        <a:pt x="23" y="3"/>
                      </a:lnTo>
                      <a:lnTo>
                        <a:pt x="23" y="3"/>
                      </a:lnTo>
                      <a:lnTo>
                        <a:pt x="0" y="11"/>
                      </a:lnTo>
                      <a:lnTo>
                        <a:pt x="0" y="14"/>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5" name="Freeform 79" descr="50%"/>
                <p:cNvSpPr>
                  <a:spLocks/>
                </p:cNvSpPr>
                <p:nvPr/>
              </p:nvSpPr>
              <p:spPr bwMode="auto">
                <a:xfrm>
                  <a:off x="3256" y="1201"/>
                  <a:ext cx="55" cy="39"/>
                </a:xfrm>
                <a:custGeom>
                  <a:avLst/>
                  <a:gdLst/>
                  <a:ahLst/>
                  <a:cxnLst>
                    <a:cxn ang="0">
                      <a:pos x="24" y="0"/>
                    </a:cxn>
                    <a:cxn ang="0">
                      <a:pos x="0" y="15"/>
                    </a:cxn>
                    <a:cxn ang="0">
                      <a:pos x="36" y="38"/>
                    </a:cxn>
                    <a:cxn ang="0">
                      <a:pos x="54" y="38"/>
                    </a:cxn>
                    <a:cxn ang="0">
                      <a:pos x="54" y="22"/>
                    </a:cxn>
                    <a:cxn ang="0">
                      <a:pos x="41" y="12"/>
                    </a:cxn>
                    <a:cxn ang="0">
                      <a:pos x="27" y="3"/>
                    </a:cxn>
                    <a:cxn ang="0">
                      <a:pos x="19" y="3"/>
                    </a:cxn>
                    <a:cxn ang="0">
                      <a:pos x="24" y="0"/>
                    </a:cxn>
                    <a:cxn ang="0">
                      <a:pos x="24" y="0"/>
                    </a:cxn>
                  </a:cxnLst>
                  <a:rect l="0" t="0" r="r" b="b"/>
                  <a:pathLst>
                    <a:path w="55" h="39">
                      <a:moveTo>
                        <a:pt x="24" y="0"/>
                      </a:moveTo>
                      <a:lnTo>
                        <a:pt x="0" y="15"/>
                      </a:lnTo>
                      <a:lnTo>
                        <a:pt x="36" y="38"/>
                      </a:lnTo>
                      <a:lnTo>
                        <a:pt x="54" y="38"/>
                      </a:lnTo>
                      <a:lnTo>
                        <a:pt x="54" y="22"/>
                      </a:lnTo>
                      <a:lnTo>
                        <a:pt x="41" y="12"/>
                      </a:lnTo>
                      <a:lnTo>
                        <a:pt x="27" y="3"/>
                      </a:lnTo>
                      <a:lnTo>
                        <a:pt x="19" y="3"/>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6" name="Freeform 80" descr="50%"/>
                <p:cNvSpPr>
                  <a:spLocks/>
                </p:cNvSpPr>
                <p:nvPr/>
              </p:nvSpPr>
              <p:spPr bwMode="auto">
                <a:xfrm>
                  <a:off x="3152" y="1208"/>
                  <a:ext cx="78" cy="43"/>
                </a:xfrm>
                <a:custGeom>
                  <a:avLst/>
                  <a:gdLst/>
                  <a:ahLst/>
                  <a:cxnLst>
                    <a:cxn ang="0">
                      <a:pos x="69" y="5"/>
                    </a:cxn>
                    <a:cxn ang="0">
                      <a:pos x="37" y="0"/>
                    </a:cxn>
                    <a:cxn ang="0">
                      <a:pos x="6" y="12"/>
                    </a:cxn>
                    <a:cxn ang="0">
                      <a:pos x="6" y="20"/>
                    </a:cxn>
                    <a:cxn ang="0">
                      <a:pos x="0" y="34"/>
                    </a:cxn>
                    <a:cxn ang="0">
                      <a:pos x="6" y="42"/>
                    </a:cxn>
                    <a:cxn ang="0">
                      <a:pos x="32" y="42"/>
                    </a:cxn>
                    <a:cxn ang="0">
                      <a:pos x="54" y="23"/>
                    </a:cxn>
                    <a:cxn ang="0">
                      <a:pos x="69" y="12"/>
                    </a:cxn>
                    <a:cxn ang="0">
                      <a:pos x="77" y="5"/>
                    </a:cxn>
                    <a:cxn ang="0">
                      <a:pos x="74" y="0"/>
                    </a:cxn>
                    <a:cxn ang="0">
                      <a:pos x="69" y="5"/>
                    </a:cxn>
                    <a:cxn ang="0">
                      <a:pos x="69" y="5"/>
                    </a:cxn>
                  </a:cxnLst>
                  <a:rect l="0" t="0" r="r" b="b"/>
                  <a:pathLst>
                    <a:path w="78" h="43">
                      <a:moveTo>
                        <a:pt x="69" y="5"/>
                      </a:moveTo>
                      <a:lnTo>
                        <a:pt x="37" y="0"/>
                      </a:lnTo>
                      <a:lnTo>
                        <a:pt x="6" y="12"/>
                      </a:lnTo>
                      <a:lnTo>
                        <a:pt x="6" y="20"/>
                      </a:lnTo>
                      <a:lnTo>
                        <a:pt x="0" y="34"/>
                      </a:lnTo>
                      <a:lnTo>
                        <a:pt x="6" y="42"/>
                      </a:lnTo>
                      <a:lnTo>
                        <a:pt x="32" y="42"/>
                      </a:lnTo>
                      <a:lnTo>
                        <a:pt x="54" y="23"/>
                      </a:lnTo>
                      <a:lnTo>
                        <a:pt x="69" y="12"/>
                      </a:lnTo>
                      <a:lnTo>
                        <a:pt x="77" y="5"/>
                      </a:lnTo>
                      <a:lnTo>
                        <a:pt x="74" y="0"/>
                      </a:lnTo>
                      <a:lnTo>
                        <a:pt x="69" y="5"/>
                      </a:lnTo>
                      <a:lnTo>
                        <a:pt x="69"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7" name="Freeform 81" descr="50%"/>
                <p:cNvSpPr>
                  <a:spLocks/>
                </p:cNvSpPr>
                <p:nvPr/>
              </p:nvSpPr>
              <p:spPr bwMode="auto">
                <a:xfrm>
                  <a:off x="3206" y="1220"/>
                  <a:ext cx="87" cy="55"/>
                </a:xfrm>
                <a:custGeom>
                  <a:avLst/>
                  <a:gdLst/>
                  <a:ahLst/>
                  <a:cxnLst>
                    <a:cxn ang="0">
                      <a:pos x="60" y="8"/>
                    </a:cxn>
                    <a:cxn ang="0">
                      <a:pos x="28" y="0"/>
                    </a:cxn>
                    <a:cxn ang="0">
                      <a:pos x="0" y="11"/>
                    </a:cxn>
                    <a:cxn ang="0">
                      <a:pos x="6" y="22"/>
                    </a:cxn>
                    <a:cxn ang="0">
                      <a:pos x="15" y="34"/>
                    </a:cxn>
                    <a:cxn ang="0">
                      <a:pos x="28" y="43"/>
                    </a:cxn>
                    <a:cxn ang="0">
                      <a:pos x="64" y="50"/>
                    </a:cxn>
                    <a:cxn ang="0">
                      <a:pos x="86" y="54"/>
                    </a:cxn>
                    <a:cxn ang="0">
                      <a:pos x="82" y="39"/>
                    </a:cxn>
                    <a:cxn ang="0">
                      <a:pos x="69" y="22"/>
                    </a:cxn>
                    <a:cxn ang="0">
                      <a:pos x="64" y="11"/>
                    </a:cxn>
                    <a:cxn ang="0">
                      <a:pos x="60" y="8"/>
                    </a:cxn>
                    <a:cxn ang="0">
                      <a:pos x="60" y="8"/>
                    </a:cxn>
                  </a:cxnLst>
                  <a:rect l="0" t="0" r="r" b="b"/>
                  <a:pathLst>
                    <a:path w="87" h="55">
                      <a:moveTo>
                        <a:pt x="60" y="8"/>
                      </a:moveTo>
                      <a:lnTo>
                        <a:pt x="28" y="0"/>
                      </a:lnTo>
                      <a:lnTo>
                        <a:pt x="0" y="11"/>
                      </a:lnTo>
                      <a:lnTo>
                        <a:pt x="6" y="22"/>
                      </a:lnTo>
                      <a:lnTo>
                        <a:pt x="15" y="34"/>
                      </a:lnTo>
                      <a:lnTo>
                        <a:pt x="28" y="43"/>
                      </a:lnTo>
                      <a:lnTo>
                        <a:pt x="64" y="50"/>
                      </a:lnTo>
                      <a:lnTo>
                        <a:pt x="86" y="54"/>
                      </a:lnTo>
                      <a:lnTo>
                        <a:pt x="82" y="39"/>
                      </a:lnTo>
                      <a:lnTo>
                        <a:pt x="69" y="22"/>
                      </a:lnTo>
                      <a:lnTo>
                        <a:pt x="64" y="11"/>
                      </a:lnTo>
                      <a:lnTo>
                        <a:pt x="60" y="8"/>
                      </a:lnTo>
                      <a:lnTo>
                        <a:pt x="6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8" name="Freeform 82" descr="50%"/>
                <p:cNvSpPr>
                  <a:spLocks/>
                </p:cNvSpPr>
                <p:nvPr/>
              </p:nvSpPr>
              <p:spPr bwMode="auto">
                <a:xfrm>
                  <a:off x="2036" y="1294"/>
                  <a:ext cx="59" cy="35"/>
                </a:xfrm>
                <a:custGeom>
                  <a:avLst/>
                  <a:gdLst/>
                  <a:ahLst/>
                  <a:cxnLst>
                    <a:cxn ang="0">
                      <a:pos x="40" y="7"/>
                    </a:cxn>
                    <a:cxn ang="0">
                      <a:pos x="17" y="0"/>
                    </a:cxn>
                    <a:cxn ang="0">
                      <a:pos x="0" y="11"/>
                    </a:cxn>
                    <a:cxn ang="0">
                      <a:pos x="3" y="18"/>
                    </a:cxn>
                    <a:cxn ang="0">
                      <a:pos x="17" y="31"/>
                    </a:cxn>
                    <a:cxn ang="0">
                      <a:pos x="45" y="34"/>
                    </a:cxn>
                    <a:cxn ang="0">
                      <a:pos x="58" y="23"/>
                    </a:cxn>
                    <a:cxn ang="0">
                      <a:pos x="54" y="11"/>
                    </a:cxn>
                    <a:cxn ang="0">
                      <a:pos x="35" y="4"/>
                    </a:cxn>
                    <a:cxn ang="0">
                      <a:pos x="35" y="4"/>
                    </a:cxn>
                    <a:cxn ang="0">
                      <a:pos x="40" y="7"/>
                    </a:cxn>
                    <a:cxn ang="0">
                      <a:pos x="40" y="7"/>
                    </a:cxn>
                  </a:cxnLst>
                  <a:rect l="0" t="0" r="r" b="b"/>
                  <a:pathLst>
                    <a:path w="59" h="35">
                      <a:moveTo>
                        <a:pt x="40" y="7"/>
                      </a:moveTo>
                      <a:lnTo>
                        <a:pt x="17" y="0"/>
                      </a:lnTo>
                      <a:lnTo>
                        <a:pt x="0" y="11"/>
                      </a:lnTo>
                      <a:lnTo>
                        <a:pt x="3" y="18"/>
                      </a:lnTo>
                      <a:lnTo>
                        <a:pt x="17" y="31"/>
                      </a:lnTo>
                      <a:lnTo>
                        <a:pt x="45" y="34"/>
                      </a:lnTo>
                      <a:lnTo>
                        <a:pt x="58" y="23"/>
                      </a:lnTo>
                      <a:lnTo>
                        <a:pt x="54" y="11"/>
                      </a:lnTo>
                      <a:lnTo>
                        <a:pt x="35" y="4"/>
                      </a:lnTo>
                      <a:lnTo>
                        <a:pt x="35" y="4"/>
                      </a:lnTo>
                      <a:lnTo>
                        <a:pt x="40" y="7"/>
                      </a:lnTo>
                      <a:lnTo>
                        <a:pt x="4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79" name="Freeform 83" descr="50%"/>
                <p:cNvSpPr>
                  <a:spLocks/>
                </p:cNvSpPr>
                <p:nvPr/>
              </p:nvSpPr>
              <p:spPr bwMode="auto">
                <a:xfrm>
                  <a:off x="2163" y="1166"/>
                  <a:ext cx="82" cy="60"/>
                </a:xfrm>
                <a:custGeom>
                  <a:avLst/>
                  <a:gdLst/>
                  <a:ahLst/>
                  <a:cxnLst>
                    <a:cxn ang="0">
                      <a:pos x="50" y="9"/>
                    </a:cxn>
                    <a:cxn ang="0">
                      <a:pos x="23" y="0"/>
                    </a:cxn>
                    <a:cxn ang="0">
                      <a:pos x="9" y="0"/>
                    </a:cxn>
                    <a:cxn ang="0">
                      <a:pos x="5" y="5"/>
                    </a:cxn>
                    <a:cxn ang="0">
                      <a:pos x="0" y="14"/>
                    </a:cxn>
                    <a:cxn ang="0">
                      <a:pos x="0" y="20"/>
                    </a:cxn>
                    <a:cxn ang="0">
                      <a:pos x="5" y="36"/>
                    </a:cxn>
                    <a:cxn ang="0">
                      <a:pos x="18" y="43"/>
                    </a:cxn>
                    <a:cxn ang="0">
                      <a:pos x="28" y="50"/>
                    </a:cxn>
                    <a:cxn ang="0">
                      <a:pos x="54" y="59"/>
                    </a:cxn>
                    <a:cxn ang="0">
                      <a:pos x="77" y="59"/>
                    </a:cxn>
                    <a:cxn ang="0">
                      <a:pos x="81" y="50"/>
                    </a:cxn>
                    <a:cxn ang="0">
                      <a:pos x="81" y="39"/>
                    </a:cxn>
                    <a:cxn ang="0">
                      <a:pos x="69" y="31"/>
                    </a:cxn>
                    <a:cxn ang="0">
                      <a:pos x="69" y="28"/>
                    </a:cxn>
                    <a:cxn ang="0">
                      <a:pos x="69" y="28"/>
                    </a:cxn>
                    <a:cxn ang="0">
                      <a:pos x="50" y="9"/>
                    </a:cxn>
                    <a:cxn ang="0">
                      <a:pos x="50" y="9"/>
                    </a:cxn>
                  </a:cxnLst>
                  <a:rect l="0" t="0" r="r" b="b"/>
                  <a:pathLst>
                    <a:path w="82" h="60">
                      <a:moveTo>
                        <a:pt x="50" y="9"/>
                      </a:moveTo>
                      <a:lnTo>
                        <a:pt x="23" y="0"/>
                      </a:lnTo>
                      <a:lnTo>
                        <a:pt x="9" y="0"/>
                      </a:lnTo>
                      <a:lnTo>
                        <a:pt x="5" y="5"/>
                      </a:lnTo>
                      <a:lnTo>
                        <a:pt x="0" y="14"/>
                      </a:lnTo>
                      <a:lnTo>
                        <a:pt x="0" y="20"/>
                      </a:lnTo>
                      <a:lnTo>
                        <a:pt x="5" y="36"/>
                      </a:lnTo>
                      <a:lnTo>
                        <a:pt x="18" y="43"/>
                      </a:lnTo>
                      <a:lnTo>
                        <a:pt x="28" y="50"/>
                      </a:lnTo>
                      <a:lnTo>
                        <a:pt x="54" y="59"/>
                      </a:lnTo>
                      <a:lnTo>
                        <a:pt x="77" y="59"/>
                      </a:lnTo>
                      <a:lnTo>
                        <a:pt x="81" y="50"/>
                      </a:lnTo>
                      <a:lnTo>
                        <a:pt x="81" y="39"/>
                      </a:lnTo>
                      <a:lnTo>
                        <a:pt x="69" y="31"/>
                      </a:lnTo>
                      <a:lnTo>
                        <a:pt x="69" y="28"/>
                      </a:lnTo>
                      <a:lnTo>
                        <a:pt x="69" y="28"/>
                      </a:lnTo>
                      <a:lnTo>
                        <a:pt x="50" y="9"/>
                      </a:lnTo>
                      <a:lnTo>
                        <a:pt x="50"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0" name="Freeform 84" descr="50%"/>
                <p:cNvSpPr>
                  <a:spLocks/>
                </p:cNvSpPr>
                <p:nvPr/>
              </p:nvSpPr>
              <p:spPr bwMode="auto">
                <a:xfrm>
                  <a:off x="3158" y="1289"/>
                  <a:ext cx="90" cy="55"/>
                </a:xfrm>
                <a:custGeom>
                  <a:avLst/>
                  <a:gdLst/>
                  <a:ahLst/>
                  <a:cxnLst>
                    <a:cxn ang="0">
                      <a:pos x="57" y="8"/>
                    </a:cxn>
                    <a:cxn ang="0">
                      <a:pos x="45" y="3"/>
                    </a:cxn>
                    <a:cxn ang="0">
                      <a:pos x="34" y="3"/>
                    </a:cxn>
                    <a:cxn ang="0">
                      <a:pos x="17" y="11"/>
                    </a:cxn>
                    <a:cxn ang="0">
                      <a:pos x="4" y="27"/>
                    </a:cxn>
                    <a:cxn ang="0">
                      <a:pos x="0" y="39"/>
                    </a:cxn>
                    <a:cxn ang="0">
                      <a:pos x="17" y="54"/>
                    </a:cxn>
                    <a:cxn ang="0">
                      <a:pos x="22" y="54"/>
                    </a:cxn>
                    <a:cxn ang="0">
                      <a:pos x="54" y="54"/>
                    </a:cxn>
                    <a:cxn ang="0">
                      <a:pos x="80" y="49"/>
                    </a:cxn>
                    <a:cxn ang="0">
                      <a:pos x="89" y="39"/>
                    </a:cxn>
                    <a:cxn ang="0">
                      <a:pos x="85" y="34"/>
                    </a:cxn>
                    <a:cxn ang="0">
                      <a:pos x="80" y="19"/>
                    </a:cxn>
                    <a:cxn ang="0">
                      <a:pos x="71" y="11"/>
                    </a:cxn>
                    <a:cxn ang="0">
                      <a:pos x="68" y="8"/>
                    </a:cxn>
                    <a:cxn ang="0">
                      <a:pos x="63" y="0"/>
                    </a:cxn>
                    <a:cxn ang="0">
                      <a:pos x="63" y="3"/>
                    </a:cxn>
                    <a:cxn ang="0">
                      <a:pos x="57" y="8"/>
                    </a:cxn>
                    <a:cxn ang="0">
                      <a:pos x="57" y="8"/>
                    </a:cxn>
                  </a:cxnLst>
                  <a:rect l="0" t="0" r="r" b="b"/>
                  <a:pathLst>
                    <a:path w="90" h="55">
                      <a:moveTo>
                        <a:pt x="57" y="8"/>
                      </a:moveTo>
                      <a:lnTo>
                        <a:pt x="45" y="3"/>
                      </a:lnTo>
                      <a:lnTo>
                        <a:pt x="34" y="3"/>
                      </a:lnTo>
                      <a:lnTo>
                        <a:pt x="17" y="11"/>
                      </a:lnTo>
                      <a:lnTo>
                        <a:pt x="4" y="27"/>
                      </a:lnTo>
                      <a:lnTo>
                        <a:pt x="0" y="39"/>
                      </a:lnTo>
                      <a:lnTo>
                        <a:pt x="17" y="54"/>
                      </a:lnTo>
                      <a:lnTo>
                        <a:pt x="22" y="54"/>
                      </a:lnTo>
                      <a:lnTo>
                        <a:pt x="54" y="54"/>
                      </a:lnTo>
                      <a:lnTo>
                        <a:pt x="80" y="49"/>
                      </a:lnTo>
                      <a:lnTo>
                        <a:pt x="89" y="39"/>
                      </a:lnTo>
                      <a:lnTo>
                        <a:pt x="85" y="34"/>
                      </a:lnTo>
                      <a:lnTo>
                        <a:pt x="80" y="19"/>
                      </a:lnTo>
                      <a:lnTo>
                        <a:pt x="71" y="11"/>
                      </a:lnTo>
                      <a:lnTo>
                        <a:pt x="68" y="8"/>
                      </a:lnTo>
                      <a:lnTo>
                        <a:pt x="63" y="0"/>
                      </a:lnTo>
                      <a:lnTo>
                        <a:pt x="63" y="3"/>
                      </a:lnTo>
                      <a:lnTo>
                        <a:pt x="57" y="8"/>
                      </a:lnTo>
                      <a:lnTo>
                        <a:pt x="5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1" name="Freeform 85" descr="50%"/>
                <p:cNvSpPr>
                  <a:spLocks/>
                </p:cNvSpPr>
                <p:nvPr/>
              </p:nvSpPr>
              <p:spPr bwMode="auto">
                <a:xfrm>
                  <a:off x="2944" y="1068"/>
                  <a:ext cx="123" cy="81"/>
                </a:xfrm>
                <a:custGeom>
                  <a:avLst/>
                  <a:gdLst/>
                  <a:ahLst/>
                  <a:cxnLst>
                    <a:cxn ang="0">
                      <a:pos x="69" y="3"/>
                    </a:cxn>
                    <a:cxn ang="0">
                      <a:pos x="122" y="22"/>
                    </a:cxn>
                    <a:cxn ang="0">
                      <a:pos x="87" y="66"/>
                    </a:cxn>
                    <a:cxn ang="0">
                      <a:pos x="76" y="73"/>
                    </a:cxn>
                    <a:cxn ang="0">
                      <a:pos x="55" y="80"/>
                    </a:cxn>
                    <a:cxn ang="0">
                      <a:pos x="27" y="77"/>
                    </a:cxn>
                    <a:cxn ang="0">
                      <a:pos x="27" y="58"/>
                    </a:cxn>
                    <a:cxn ang="0">
                      <a:pos x="0" y="22"/>
                    </a:cxn>
                    <a:cxn ang="0">
                      <a:pos x="18" y="11"/>
                    </a:cxn>
                    <a:cxn ang="0">
                      <a:pos x="55" y="11"/>
                    </a:cxn>
                    <a:cxn ang="0">
                      <a:pos x="58" y="0"/>
                    </a:cxn>
                    <a:cxn ang="0">
                      <a:pos x="76" y="9"/>
                    </a:cxn>
                    <a:cxn ang="0">
                      <a:pos x="69" y="3"/>
                    </a:cxn>
                    <a:cxn ang="0">
                      <a:pos x="69" y="3"/>
                    </a:cxn>
                  </a:cxnLst>
                  <a:rect l="0" t="0" r="r" b="b"/>
                  <a:pathLst>
                    <a:path w="123" h="81">
                      <a:moveTo>
                        <a:pt x="69" y="3"/>
                      </a:moveTo>
                      <a:lnTo>
                        <a:pt x="122" y="22"/>
                      </a:lnTo>
                      <a:lnTo>
                        <a:pt x="87" y="66"/>
                      </a:lnTo>
                      <a:lnTo>
                        <a:pt x="76" y="73"/>
                      </a:lnTo>
                      <a:lnTo>
                        <a:pt x="55" y="80"/>
                      </a:lnTo>
                      <a:lnTo>
                        <a:pt x="27" y="77"/>
                      </a:lnTo>
                      <a:lnTo>
                        <a:pt x="27" y="58"/>
                      </a:lnTo>
                      <a:lnTo>
                        <a:pt x="0" y="22"/>
                      </a:lnTo>
                      <a:lnTo>
                        <a:pt x="18" y="11"/>
                      </a:lnTo>
                      <a:lnTo>
                        <a:pt x="55" y="11"/>
                      </a:lnTo>
                      <a:lnTo>
                        <a:pt x="58" y="0"/>
                      </a:lnTo>
                      <a:lnTo>
                        <a:pt x="76" y="9"/>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2" name="Freeform 86" descr="50%"/>
                <p:cNvSpPr>
                  <a:spLocks/>
                </p:cNvSpPr>
                <p:nvPr/>
              </p:nvSpPr>
              <p:spPr bwMode="auto">
                <a:xfrm>
                  <a:off x="2885" y="1105"/>
                  <a:ext cx="37" cy="39"/>
                </a:xfrm>
                <a:custGeom>
                  <a:avLst/>
                  <a:gdLst/>
                  <a:ahLst/>
                  <a:cxnLst>
                    <a:cxn ang="0">
                      <a:pos x="13" y="0"/>
                    </a:cxn>
                    <a:cxn ang="0">
                      <a:pos x="36" y="8"/>
                    </a:cxn>
                    <a:cxn ang="0">
                      <a:pos x="32" y="11"/>
                    </a:cxn>
                    <a:cxn ang="0">
                      <a:pos x="13" y="27"/>
                    </a:cxn>
                    <a:cxn ang="0">
                      <a:pos x="0" y="38"/>
                    </a:cxn>
                    <a:cxn ang="0">
                      <a:pos x="0" y="29"/>
                    </a:cxn>
                    <a:cxn ang="0">
                      <a:pos x="0" y="16"/>
                    </a:cxn>
                    <a:cxn ang="0">
                      <a:pos x="9" y="8"/>
                    </a:cxn>
                    <a:cxn ang="0">
                      <a:pos x="22" y="0"/>
                    </a:cxn>
                    <a:cxn ang="0">
                      <a:pos x="13" y="0"/>
                    </a:cxn>
                    <a:cxn ang="0">
                      <a:pos x="13" y="0"/>
                    </a:cxn>
                  </a:cxnLst>
                  <a:rect l="0" t="0" r="r" b="b"/>
                  <a:pathLst>
                    <a:path w="37" h="39">
                      <a:moveTo>
                        <a:pt x="13" y="0"/>
                      </a:moveTo>
                      <a:lnTo>
                        <a:pt x="36" y="8"/>
                      </a:lnTo>
                      <a:lnTo>
                        <a:pt x="32" y="11"/>
                      </a:lnTo>
                      <a:lnTo>
                        <a:pt x="13" y="27"/>
                      </a:lnTo>
                      <a:lnTo>
                        <a:pt x="0" y="38"/>
                      </a:lnTo>
                      <a:lnTo>
                        <a:pt x="0" y="29"/>
                      </a:lnTo>
                      <a:lnTo>
                        <a:pt x="0" y="16"/>
                      </a:lnTo>
                      <a:lnTo>
                        <a:pt x="9" y="8"/>
                      </a:lnTo>
                      <a:lnTo>
                        <a:pt x="22" y="0"/>
                      </a:lnTo>
                      <a:lnTo>
                        <a:pt x="13" y="0"/>
                      </a:lnTo>
                      <a:lnTo>
                        <a:pt x="1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3" name="Freeform 87" descr="50%"/>
                <p:cNvSpPr>
                  <a:spLocks/>
                </p:cNvSpPr>
                <p:nvPr/>
              </p:nvSpPr>
              <p:spPr bwMode="auto">
                <a:xfrm>
                  <a:off x="2744" y="1116"/>
                  <a:ext cx="96" cy="44"/>
                </a:xfrm>
                <a:custGeom>
                  <a:avLst/>
                  <a:gdLst/>
                  <a:ahLst/>
                  <a:cxnLst>
                    <a:cxn ang="0">
                      <a:pos x="95" y="5"/>
                    </a:cxn>
                    <a:cxn ang="0">
                      <a:pos x="91" y="8"/>
                    </a:cxn>
                    <a:cxn ang="0">
                      <a:pos x="68" y="32"/>
                    </a:cxn>
                    <a:cxn ang="0">
                      <a:pos x="45" y="43"/>
                    </a:cxn>
                    <a:cxn ang="0">
                      <a:pos x="8" y="39"/>
                    </a:cxn>
                    <a:cxn ang="0">
                      <a:pos x="0" y="27"/>
                    </a:cxn>
                    <a:cxn ang="0">
                      <a:pos x="18" y="18"/>
                    </a:cxn>
                    <a:cxn ang="0">
                      <a:pos x="27" y="5"/>
                    </a:cxn>
                    <a:cxn ang="0">
                      <a:pos x="41" y="0"/>
                    </a:cxn>
                    <a:cxn ang="0">
                      <a:pos x="71" y="5"/>
                    </a:cxn>
                    <a:cxn ang="0">
                      <a:pos x="71" y="5"/>
                    </a:cxn>
                    <a:cxn ang="0">
                      <a:pos x="95" y="12"/>
                    </a:cxn>
                    <a:cxn ang="0">
                      <a:pos x="95" y="16"/>
                    </a:cxn>
                    <a:cxn ang="0">
                      <a:pos x="95" y="5"/>
                    </a:cxn>
                    <a:cxn ang="0">
                      <a:pos x="95" y="5"/>
                    </a:cxn>
                  </a:cxnLst>
                  <a:rect l="0" t="0" r="r" b="b"/>
                  <a:pathLst>
                    <a:path w="96" h="44">
                      <a:moveTo>
                        <a:pt x="95" y="5"/>
                      </a:moveTo>
                      <a:lnTo>
                        <a:pt x="91" y="8"/>
                      </a:lnTo>
                      <a:lnTo>
                        <a:pt x="68" y="32"/>
                      </a:lnTo>
                      <a:lnTo>
                        <a:pt x="45" y="43"/>
                      </a:lnTo>
                      <a:lnTo>
                        <a:pt x="8" y="39"/>
                      </a:lnTo>
                      <a:lnTo>
                        <a:pt x="0" y="27"/>
                      </a:lnTo>
                      <a:lnTo>
                        <a:pt x="18" y="18"/>
                      </a:lnTo>
                      <a:lnTo>
                        <a:pt x="27" y="5"/>
                      </a:lnTo>
                      <a:lnTo>
                        <a:pt x="41" y="0"/>
                      </a:lnTo>
                      <a:lnTo>
                        <a:pt x="71" y="5"/>
                      </a:lnTo>
                      <a:lnTo>
                        <a:pt x="71" y="5"/>
                      </a:lnTo>
                      <a:lnTo>
                        <a:pt x="95" y="12"/>
                      </a:lnTo>
                      <a:lnTo>
                        <a:pt x="95" y="16"/>
                      </a:lnTo>
                      <a:lnTo>
                        <a:pt x="95" y="5"/>
                      </a:lnTo>
                      <a:lnTo>
                        <a:pt x="9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4" name="Freeform 88" descr="50%"/>
                <p:cNvSpPr>
                  <a:spLocks/>
                </p:cNvSpPr>
                <p:nvPr/>
              </p:nvSpPr>
              <p:spPr bwMode="auto">
                <a:xfrm>
                  <a:off x="2744" y="1039"/>
                  <a:ext cx="55" cy="39"/>
                </a:xfrm>
                <a:custGeom>
                  <a:avLst/>
                  <a:gdLst/>
                  <a:ahLst/>
                  <a:cxnLst>
                    <a:cxn ang="0">
                      <a:pos x="32" y="0"/>
                    </a:cxn>
                    <a:cxn ang="0">
                      <a:pos x="54" y="16"/>
                    </a:cxn>
                    <a:cxn ang="0">
                      <a:pos x="18" y="38"/>
                    </a:cxn>
                    <a:cxn ang="0">
                      <a:pos x="0" y="38"/>
                    </a:cxn>
                    <a:cxn ang="0">
                      <a:pos x="0" y="24"/>
                    </a:cxn>
                    <a:cxn ang="0">
                      <a:pos x="14" y="12"/>
                    </a:cxn>
                    <a:cxn ang="0">
                      <a:pos x="27" y="5"/>
                    </a:cxn>
                    <a:cxn ang="0">
                      <a:pos x="37" y="5"/>
                    </a:cxn>
                    <a:cxn ang="0">
                      <a:pos x="32" y="0"/>
                    </a:cxn>
                    <a:cxn ang="0">
                      <a:pos x="32" y="0"/>
                    </a:cxn>
                  </a:cxnLst>
                  <a:rect l="0" t="0" r="r" b="b"/>
                  <a:pathLst>
                    <a:path w="55" h="39">
                      <a:moveTo>
                        <a:pt x="32" y="0"/>
                      </a:moveTo>
                      <a:lnTo>
                        <a:pt x="54" y="16"/>
                      </a:lnTo>
                      <a:lnTo>
                        <a:pt x="18" y="38"/>
                      </a:lnTo>
                      <a:lnTo>
                        <a:pt x="0" y="38"/>
                      </a:lnTo>
                      <a:lnTo>
                        <a:pt x="0" y="24"/>
                      </a:lnTo>
                      <a:lnTo>
                        <a:pt x="14" y="12"/>
                      </a:lnTo>
                      <a:lnTo>
                        <a:pt x="27" y="5"/>
                      </a:lnTo>
                      <a:lnTo>
                        <a:pt x="37" y="5"/>
                      </a:lnTo>
                      <a:lnTo>
                        <a:pt x="32" y="0"/>
                      </a:lnTo>
                      <a:lnTo>
                        <a:pt x="3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5" name="Freeform 89" descr="50%"/>
                <p:cNvSpPr>
                  <a:spLocks/>
                </p:cNvSpPr>
                <p:nvPr/>
              </p:nvSpPr>
              <p:spPr bwMode="auto">
                <a:xfrm>
                  <a:off x="2826" y="1047"/>
                  <a:ext cx="78" cy="44"/>
                </a:xfrm>
                <a:custGeom>
                  <a:avLst/>
                  <a:gdLst/>
                  <a:ahLst/>
                  <a:cxnLst>
                    <a:cxn ang="0">
                      <a:pos x="9" y="4"/>
                    </a:cxn>
                    <a:cxn ang="0">
                      <a:pos x="40" y="0"/>
                    </a:cxn>
                    <a:cxn ang="0">
                      <a:pos x="72" y="12"/>
                    </a:cxn>
                    <a:cxn ang="0">
                      <a:pos x="72" y="19"/>
                    </a:cxn>
                    <a:cxn ang="0">
                      <a:pos x="77" y="35"/>
                    </a:cxn>
                    <a:cxn ang="0">
                      <a:pos x="72" y="43"/>
                    </a:cxn>
                    <a:cxn ang="0">
                      <a:pos x="46" y="43"/>
                    </a:cxn>
                    <a:cxn ang="0">
                      <a:pos x="22" y="23"/>
                    </a:cxn>
                    <a:cxn ang="0">
                      <a:pos x="9" y="12"/>
                    </a:cxn>
                    <a:cxn ang="0">
                      <a:pos x="0" y="4"/>
                    </a:cxn>
                    <a:cxn ang="0">
                      <a:pos x="4" y="0"/>
                    </a:cxn>
                    <a:cxn ang="0">
                      <a:pos x="9" y="4"/>
                    </a:cxn>
                    <a:cxn ang="0">
                      <a:pos x="9" y="4"/>
                    </a:cxn>
                  </a:cxnLst>
                  <a:rect l="0" t="0" r="r" b="b"/>
                  <a:pathLst>
                    <a:path w="78" h="44">
                      <a:moveTo>
                        <a:pt x="9" y="4"/>
                      </a:moveTo>
                      <a:lnTo>
                        <a:pt x="40" y="0"/>
                      </a:lnTo>
                      <a:lnTo>
                        <a:pt x="72" y="12"/>
                      </a:lnTo>
                      <a:lnTo>
                        <a:pt x="72" y="19"/>
                      </a:lnTo>
                      <a:lnTo>
                        <a:pt x="77" y="35"/>
                      </a:lnTo>
                      <a:lnTo>
                        <a:pt x="72" y="43"/>
                      </a:lnTo>
                      <a:lnTo>
                        <a:pt x="46" y="43"/>
                      </a:lnTo>
                      <a:lnTo>
                        <a:pt x="22" y="23"/>
                      </a:lnTo>
                      <a:lnTo>
                        <a:pt x="9" y="12"/>
                      </a:lnTo>
                      <a:lnTo>
                        <a:pt x="0" y="4"/>
                      </a:lnTo>
                      <a:lnTo>
                        <a:pt x="4" y="0"/>
                      </a:lnTo>
                      <a:lnTo>
                        <a:pt x="9" y="4"/>
                      </a:lnTo>
                      <a:lnTo>
                        <a:pt x="9"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6" name="Freeform 90" descr="50%"/>
                <p:cNvSpPr>
                  <a:spLocks/>
                </p:cNvSpPr>
                <p:nvPr/>
              </p:nvSpPr>
              <p:spPr bwMode="auto">
                <a:xfrm>
                  <a:off x="2762" y="1059"/>
                  <a:ext cx="87" cy="55"/>
                </a:xfrm>
                <a:custGeom>
                  <a:avLst/>
                  <a:gdLst/>
                  <a:ahLst/>
                  <a:cxnLst>
                    <a:cxn ang="0">
                      <a:pos x="27" y="7"/>
                    </a:cxn>
                    <a:cxn ang="0">
                      <a:pos x="59" y="0"/>
                    </a:cxn>
                    <a:cxn ang="0">
                      <a:pos x="86" y="11"/>
                    </a:cxn>
                    <a:cxn ang="0">
                      <a:pos x="82" y="23"/>
                    </a:cxn>
                    <a:cxn ang="0">
                      <a:pos x="73" y="34"/>
                    </a:cxn>
                    <a:cxn ang="0">
                      <a:pos x="59" y="42"/>
                    </a:cxn>
                    <a:cxn ang="0">
                      <a:pos x="23" y="49"/>
                    </a:cxn>
                    <a:cxn ang="0">
                      <a:pos x="0" y="54"/>
                    </a:cxn>
                    <a:cxn ang="0">
                      <a:pos x="4" y="38"/>
                    </a:cxn>
                    <a:cxn ang="0">
                      <a:pos x="19" y="23"/>
                    </a:cxn>
                    <a:cxn ang="0">
                      <a:pos x="23" y="11"/>
                    </a:cxn>
                    <a:cxn ang="0">
                      <a:pos x="27" y="7"/>
                    </a:cxn>
                    <a:cxn ang="0">
                      <a:pos x="27" y="7"/>
                    </a:cxn>
                  </a:cxnLst>
                  <a:rect l="0" t="0" r="r" b="b"/>
                  <a:pathLst>
                    <a:path w="87" h="55">
                      <a:moveTo>
                        <a:pt x="27" y="7"/>
                      </a:moveTo>
                      <a:lnTo>
                        <a:pt x="59" y="0"/>
                      </a:lnTo>
                      <a:lnTo>
                        <a:pt x="86" y="11"/>
                      </a:lnTo>
                      <a:lnTo>
                        <a:pt x="82" y="23"/>
                      </a:lnTo>
                      <a:lnTo>
                        <a:pt x="73" y="34"/>
                      </a:lnTo>
                      <a:lnTo>
                        <a:pt x="59" y="42"/>
                      </a:lnTo>
                      <a:lnTo>
                        <a:pt x="23" y="49"/>
                      </a:lnTo>
                      <a:lnTo>
                        <a:pt x="0" y="54"/>
                      </a:lnTo>
                      <a:lnTo>
                        <a:pt x="4" y="38"/>
                      </a:lnTo>
                      <a:lnTo>
                        <a:pt x="19" y="23"/>
                      </a:lnTo>
                      <a:lnTo>
                        <a:pt x="23" y="11"/>
                      </a:lnTo>
                      <a:lnTo>
                        <a:pt x="27" y="7"/>
                      </a:lnTo>
                      <a:lnTo>
                        <a:pt x="27"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7" name="Freeform 91" descr="50%"/>
                <p:cNvSpPr>
                  <a:spLocks/>
                </p:cNvSpPr>
                <p:nvPr/>
              </p:nvSpPr>
              <p:spPr bwMode="auto">
                <a:xfrm>
                  <a:off x="3046" y="1163"/>
                  <a:ext cx="208" cy="50"/>
                </a:xfrm>
                <a:custGeom>
                  <a:avLst/>
                  <a:gdLst/>
                  <a:ahLst/>
                  <a:cxnLst>
                    <a:cxn ang="0">
                      <a:pos x="207" y="39"/>
                    </a:cxn>
                    <a:cxn ang="0">
                      <a:pos x="189" y="33"/>
                    </a:cxn>
                    <a:cxn ang="0">
                      <a:pos x="171" y="19"/>
                    </a:cxn>
                    <a:cxn ang="0">
                      <a:pos x="167" y="15"/>
                    </a:cxn>
                    <a:cxn ang="0">
                      <a:pos x="157" y="15"/>
                    </a:cxn>
                    <a:cxn ang="0">
                      <a:pos x="135" y="11"/>
                    </a:cxn>
                    <a:cxn ang="0">
                      <a:pos x="130" y="0"/>
                    </a:cxn>
                    <a:cxn ang="0">
                      <a:pos x="121" y="3"/>
                    </a:cxn>
                    <a:cxn ang="0">
                      <a:pos x="112" y="11"/>
                    </a:cxn>
                    <a:cxn ang="0">
                      <a:pos x="48" y="15"/>
                    </a:cxn>
                    <a:cxn ang="0">
                      <a:pos x="36" y="19"/>
                    </a:cxn>
                    <a:cxn ang="0">
                      <a:pos x="17" y="27"/>
                    </a:cxn>
                    <a:cxn ang="0">
                      <a:pos x="11" y="31"/>
                    </a:cxn>
                    <a:cxn ang="0">
                      <a:pos x="11" y="33"/>
                    </a:cxn>
                    <a:cxn ang="0">
                      <a:pos x="8" y="42"/>
                    </a:cxn>
                    <a:cxn ang="0">
                      <a:pos x="0" y="42"/>
                    </a:cxn>
                    <a:cxn ang="0">
                      <a:pos x="8" y="42"/>
                    </a:cxn>
                    <a:cxn ang="0">
                      <a:pos x="23" y="42"/>
                    </a:cxn>
                    <a:cxn ang="0">
                      <a:pos x="44" y="46"/>
                    </a:cxn>
                    <a:cxn ang="0">
                      <a:pos x="67" y="49"/>
                    </a:cxn>
                    <a:cxn ang="0">
                      <a:pos x="93" y="39"/>
                    </a:cxn>
                    <a:cxn ang="0">
                      <a:pos x="127" y="39"/>
                    </a:cxn>
                    <a:cxn ang="0">
                      <a:pos x="153" y="39"/>
                    </a:cxn>
                    <a:cxn ang="0">
                      <a:pos x="157" y="39"/>
                    </a:cxn>
                    <a:cxn ang="0">
                      <a:pos x="181" y="49"/>
                    </a:cxn>
                    <a:cxn ang="0">
                      <a:pos x="189" y="46"/>
                    </a:cxn>
                    <a:cxn ang="0">
                      <a:pos x="195" y="42"/>
                    </a:cxn>
                    <a:cxn ang="0">
                      <a:pos x="207" y="39"/>
                    </a:cxn>
                    <a:cxn ang="0">
                      <a:pos x="207" y="39"/>
                    </a:cxn>
                  </a:cxnLst>
                  <a:rect l="0" t="0" r="r" b="b"/>
                  <a:pathLst>
                    <a:path w="208" h="50">
                      <a:moveTo>
                        <a:pt x="207" y="39"/>
                      </a:moveTo>
                      <a:lnTo>
                        <a:pt x="189" y="33"/>
                      </a:lnTo>
                      <a:lnTo>
                        <a:pt x="171" y="19"/>
                      </a:lnTo>
                      <a:lnTo>
                        <a:pt x="167" y="15"/>
                      </a:lnTo>
                      <a:lnTo>
                        <a:pt x="157" y="15"/>
                      </a:lnTo>
                      <a:lnTo>
                        <a:pt x="135" y="11"/>
                      </a:lnTo>
                      <a:lnTo>
                        <a:pt x="130" y="0"/>
                      </a:lnTo>
                      <a:lnTo>
                        <a:pt x="121" y="3"/>
                      </a:lnTo>
                      <a:lnTo>
                        <a:pt x="112" y="11"/>
                      </a:lnTo>
                      <a:lnTo>
                        <a:pt x="48" y="15"/>
                      </a:lnTo>
                      <a:lnTo>
                        <a:pt x="36" y="19"/>
                      </a:lnTo>
                      <a:lnTo>
                        <a:pt x="17" y="27"/>
                      </a:lnTo>
                      <a:lnTo>
                        <a:pt x="11" y="31"/>
                      </a:lnTo>
                      <a:lnTo>
                        <a:pt x="11" y="33"/>
                      </a:lnTo>
                      <a:lnTo>
                        <a:pt x="8" y="42"/>
                      </a:lnTo>
                      <a:lnTo>
                        <a:pt x="0" y="42"/>
                      </a:lnTo>
                      <a:lnTo>
                        <a:pt x="8" y="42"/>
                      </a:lnTo>
                      <a:lnTo>
                        <a:pt x="23" y="42"/>
                      </a:lnTo>
                      <a:lnTo>
                        <a:pt x="44" y="46"/>
                      </a:lnTo>
                      <a:lnTo>
                        <a:pt x="67" y="49"/>
                      </a:lnTo>
                      <a:lnTo>
                        <a:pt x="93" y="39"/>
                      </a:lnTo>
                      <a:lnTo>
                        <a:pt x="127" y="39"/>
                      </a:lnTo>
                      <a:lnTo>
                        <a:pt x="153" y="39"/>
                      </a:lnTo>
                      <a:lnTo>
                        <a:pt x="157" y="39"/>
                      </a:lnTo>
                      <a:lnTo>
                        <a:pt x="181" y="49"/>
                      </a:lnTo>
                      <a:lnTo>
                        <a:pt x="189" y="46"/>
                      </a:lnTo>
                      <a:lnTo>
                        <a:pt x="195" y="42"/>
                      </a:lnTo>
                      <a:lnTo>
                        <a:pt x="207" y="39"/>
                      </a:lnTo>
                      <a:lnTo>
                        <a:pt x="207"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8" name="Freeform 92" descr="50%"/>
                <p:cNvSpPr>
                  <a:spLocks/>
                </p:cNvSpPr>
                <p:nvPr/>
              </p:nvSpPr>
              <p:spPr bwMode="auto">
                <a:xfrm>
                  <a:off x="2907" y="1143"/>
                  <a:ext cx="61" cy="36"/>
                </a:xfrm>
                <a:custGeom>
                  <a:avLst/>
                  <a:gdLst/>
                  <a:ahLst/>
                  <a:cxnLst>
                    <a:cxn ang="0">
                      <a:pos x="19" y="8"/>
                    </a:cxn>
                    <a:cxn ang="0">
                      <a:pos x="41" y="0"/>
                    </a:cxn>
                    <a:cxn ang="0">
                      <a:pos x="60" y="12"/>
                    </a:cxn>
                    <a:cxn ang="0">
                      <a:pos x="55" y="20"/>
                    </a:cxn>
                    <a:cxn ang="0">
                      <a:pos x="41" y="31"/>
                    </a:cxn>
                    <a:cxn ang="0">
                      <a:pos x="14" y="35"/>
                    </a:cxn>
                    <a:cxn ang="0">
                      <a:pos x="0" y="22"/>
                    </a:cxn>
                    <a:cxn ang="0">
                      <a:pos x="4" y="12"/>
                    </a:cxn>
                    <a:cxn ang="0">
                      <a:pos x="22" y="5"/>
                    </a:cxn>
                    <a:cxn ang="0">
                      <a:pos x="22" y="5"/>
                    </a:cxn>
                    <a:cxn ang="0">
                      <a:pos x="19" y="8"/>
                    </a:cxn>
                    <a:cxn ang="0">
                      <a:pos x="19" y="8"/>
                    </a:cxn>
                  </a:cxnLst>
                  <a:rect l="0" t="0" r="r" b="b"/>
                  <a:pathLst>
                    <a:path w="61" h="36">
                      <a:moveTo>
                        <a:pt x="19" y="8"/>
                      </a:moveTo>
                      <a:lnTo>
                        <a:pt x="41" y="0"/>
                      </a:lnTo>
                      <a:lnTo>
                        <a:pt x="60" y="12"/>
                      </a:lnTo>
                      <a:lnTo>
                        <a:pt x="55" y="20"/>
                      </a:lnTo>
                      <a:lnTo>
                        <a:pt x="41" y="31"/>
                      </a:lnTo>
                      <a:lnTo>
                        <a:pt x="14" y="35"/>
                      </a:lnTo>
                      <a:lnTo>
                        <a:pt x="0" y="22"/>
                      </a:lnTo>
                      <a:lnTo>
                        <a:pt x="4" y="12"/>
                      </a:lnTo>
                      <a:lnTo>
                        <a:pt x="22" y="5"/>
                      </a:lnTo>
                      <a:lnTo>
                        <a:pt x="22" y="5"/>
                      </a:lnTo>
                      <a:lnTo>
                        <a:pt x="19" y="8"/>
                      </a:lnTo>
                      <a:lnTo>
                        <a:pt x="1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89" name="Freeform 93" descr="50%"/>
                <p:cNvSpPr>
                  <a:spLocks/>
                </p:cNvSpPr>
                <p:nvPr/>
              </p:nvSpPr>
              <p:spPr bwMode="auto">
                <a:xfrm>
                  <a:off x="3016" y="1129"/>
                  <a:ext cx="82" cy="59"/>
                </a:xfrm>
                <a:custGeom>
                  <a:avLst/>
                  <a:gdLst/>
                  <a:ahLst/>
                  <a:cxnLst>
                    <a:cxn ang="0">
                      <a:pos x="32" y="8"/>
                    </a:cxn>
                    <a:cxn ang="0">
                      <a:pos x="59" y="0"/>
                    </a:cxn>
                    <a:cxn ang="0">
                      <a:pos x="73" y="0"/>
                    </a:cxn>
                    <a:cxn ang="0">
                      <a:pos x="78" y="3"/>
                    </a:cxn>
                    <a:cxn ang="0">
                      <a:pos x="81" y="11"/>
                    </a:cxn>
                    <a:cxn ang="0">
                      <a:pos x="81" y="19"/>
                    </a:cxn>
                    <a:cxn ang="0">
                      <a:pos x="78" y="34"/>
                    </a:cxn>
                    <a:cxn ang="0">
                      <a:pos x="64" y="42"/>
                    </a:cxn>
                    <a:cxn ang="0">
                      <a:pos x="55" y="49"/>
                    </a:cxn>
                    <a:cxn ang="0">
                      <a:pos x="27" y="58"/>
                    </a:cxn>
                    <a:cxn ang="0">
                      <a:pos x="6" y="58"/>
                    </a:cxn>
                    <a:cxn ang="0">
                      <a:pos x="0" y="49"/>
                    </a:cxn>
                    <a:cxn ang="0">
                      <a:pos x="0" y="38"/>
                    </a:cxn>
                    <a:cxn ang="0">
                      <a:pos x="14" y="31"/>
                    </a:cxn>
                    <a:cxn ang="0">
                      <a:pos x="14" y="26"/>
                    </a:cxn>
                    <a:cxn ang="0">
                      <a:pos x="14" y="26"/>
                    </a:cxn>
                    <a:cxn ang="0">
                      <a:pos x="32" y="8"/>
                    </a:cxn>
                    <a:cxn ang="0">
                      <a:pos x="32" y="8"/>
                    </a:cxn>
                  </a:cxnLst>
                  <a:rect l="0" t="0" r="r" b="b"/>
                  <a:pathLst>
                    <a:path w="82" h="59">
                      <a:moveTo>
                        <a:pt x="32" y="8"/>
                      </a:moveTo>
                      <a:lnTo>
                        <a:pt x="59" y="0"/>
                      </a:lnTo>
                      <a:lnTo>
                        <a:pt x="73" y="0"/>
                      </a:lnTo>
                      <a:lnTo>
                        <a:pt x="78" y="3"/>
                      </a:lnTo>
                      <a:lnTo>
                        <a:pt x="81" y="11"/>
                      </a:lnTo>
                      <a:lnTo>
                        <a:pt x="81" y="19"/>
                      </a:lnTo>
                      <a:lnTo>
                        <a:pt x="78" y="34"/>
                      </a:lnTo>
                      <a:lnTo>
                        <a:pt x="64" y="42"/>
                      </a:lnTo>
                      <a:lnTo>
                        <a:pt x="55" y="49"/>
                      </a:lnTo>
                      <a:lnTo>
                        <a:pt x="27" y="58"/>
                      </a:lnTo>
                      <a:lnTo>
                        <a:pt x="6" y="58"/>
                      </a:lnTo>
                      <a:lnTo>
                        <a:pt x="0" y="49"/>
                      </a:lnTo>
                      <a:lnTo>
                        <a:pt x="0" y="38"/>
                      </a:lnTo>
                      <a:lnTo>
                        <a:pt x="14" y="31"/>
                      </a:lnTo>
                      <a:lnTo>
                        <a:pt x="14" y="26"/>
                      </a:lnTo>
                      <a:lnTo>
                        <a:pt x="14" y="26"/>
                      </a:lnTo>
                      <a:lnTo>
                        <a:pt x="32" y="8"/>
                      </a:lnTo>
                      <a:lnTo>
                        <a:pt x="32"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0" name="Freeform 94" descr="50%"/>
                <p:cNvSpPr>
                  <a:spLocks/>
                </p:cNvSpPr>
                <p:nvPr/>
              </p:nvSpPr>
              <p:spPr bwMode="auto">
                <a:xfrm>
                  <a:off x="2808" y="1128"/>
                  <a:ext cx="91" cy="54"/>
                </a:xfrm>
                <a:custGeom>
                  <a:avLst/>
                  <a:gdLst/>
                  <a:ahLst/>
                  <a:cxnLst>
                    <a:cxn ang="0">
                      <a:pos x="31" y="6"/>
                    </a:cxn>
                    <a:cxn ang="0">
                      <a:pos x="45" y="4"/>
                    </a:cxn>
                    <a:cxn ang="0">
                      <a:pos x="53" y="4"/>
                    </a:cxn>
                    <a:cxn ang="0">
                      <a:pos x="72" y="11"/>
                    </a:cxn>
                    <a:cxn ang="0">
                      <a:pos x="86" y="27"/>
                    </a:cxn>
                    <a:cxn ang="0">
                      <a:pos x="90" y="37"/>
                    </a:cxn>
                    <a:cxn ang="0">
                      <a:pos x="72" y="53"/>
                    </a:cxn>
                    <a:cxn ang="0">
                      <a:pos x="67" y="53"/>
                    </a:cxn>
                    <a:cxn ang="0">
                      <a:pos x="36" y="53"/>
                    </a:cxn>
                    <a:cxn ang="0">
                      <a:pos x="7" y="50"/>
                    </a:cxn>
                    <a:cxn ang="0">
                      <a:pos x="0" y="37"/>
                    </a:cxn>
                    <a:cxn ang="0">
                      <a:pos x="4" y="35"/>
                    </a:cxn>
                    <a:cxn ang="0">
                      <a:pos x="7" y="20"/>
                    </a:cxn>
                    <a:cxn ang="0">
                      <a:pos x="18" y="11"/>
                    </a:cxn>
                    <a:cxn ang="0">
                      <a:pos x="22" y="6"/>
                    </a:cxn>
                    <a:cxn ang="0">
                      <a:pos x="27" y="0"/>
                    </a:cxn>
                    <a:cxn ang="0">
                      <a:pos x="27" y="4"/>
                    </a:cxn>
                    <a:cxn ang="0">
                      <a:pos x="31" y="6"/>
                    </a:cxn>
                    <a:cxn ang="0">
                      <a:pos x="31" y="6"/>
                    </a:cxn>
                  </a:cxnLst>
                  <a:rect l="0" t="0" r="r" b="b"/>
                  <a:pathLst>
                    <a:path w="91" h="54">
                      <a:moveTo>
                        <a:pt x="31" y="6"/>
                      </a:moveTo>
                      <a:lnTo>
                        <a:pt x="45" y="4"/>
                      </a:lnTo>
                      <a:lnTo>
                        <a:pt x="53" y="4"/>
                      </a:lnTo>
                      <a:lnTo>
                        <a:pt x="72" y="11"/>
                      </a:lnTo>
                      <a:lnTo>
                        <a:pt x="86" y="27"/>
                      </a:lnTo>
                      <a:lnTo>
                        <a:pt x="90" y="37"/>
                      </a:lnTo>
                      <a:lnTo>
                        <a:pt x="72" y="53"/>
                      </a:lnTo>
                      <a:lnTo>
                        <a:pt x="67" y="53"/>
                      </a:lnTo>
                      <a:lnTo>
                        <a:pt x="36" y="53"/>
                      </a:lnTo>
                      <a:lnTo>
                        <a:pt x="7" y="50"/>
                      </a:lnTo>
                      <a:lnTo>
                        <a:pt x="0" y="37"/>
                      </a:lnTo>
                      <a:lnTo>
                        <a:pt x="4" y="35"/>
                      </a:lnTo>
                      <a:lnTo>
                        <a:pt x="7" y="20"/>
                      </a:lnTo>
                      <a:lnTo>
                        <a:pt x="18" y="11"/>
                      </a:lnTo>
                      <a:lnTo>
                        <a:pt x="22" y="6"/>
                      </a:lnTo>
                      <a:lnTo>
                        <a:pt x="27" y="0"/>
                      </a:lnTo>
                      <a:lnTo>
                        <a:pt x="27" y="4"/>
                      </a:lnTo>
                      <a:lnTo>
                        <a:pt x="31" y="6"/>
                      </a:lnTo>
                      <a:lnTo>
                        <a:pt x="3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1" name="Freeform 95" descr="50%"/>
                <p:cNvSpPr>
                  <a:spLocks/>
                </p:cNvSpPr>
                <p:nvPr/>
              </p:nvSpPr>
              <p:spPr bwMode="auto">
                <a:xfrm>
                  <a:off x="3543" y="1242"/>
                  <a:ext cx="123" cy="82"/>
                </a:xfrm>
                <a:custGeom>
                  <a:avLst/>
                  <a:gdLst/>
                  <a:ahLst/>
                  <a:cxnLst>
                    <a:cxn ang="0">
                      <a:pos x="67" y="78"/>
                    </a:cxn>
                    <a:cxn ang="0">
                      <a:pos x="122" y="58"/>
                    </a:cxn>
                    <a:cxn ang="0">
                      <a:pos x="85" y="17"/>
                    </a:cxn>
                    <a:cxn ang="0">
                      <a:pos x="77" y="8"/>
                    </a:cxn>
                    <a:cxn ang="0">
                      <a:pos x="54" y="0"/>
                    </a:cxn>
                    <a:cxn ang="0">
                      <a:pos x="26" y="5"/>
                    </a:cxn>
                    <a:cxn ang="0">
                      <a:pos x="26" y="24"/>
                    </a:cxn>
                    <a:cxn ang="0">
                      <a:pos x="0" y="58"/>
                    </a:cxn>
                    <a:cxn ang="0">
                      <a:pos x="17" y="70"/>
                    </a:cxn>
                    <a:cxn ang="0">
                      <a:pos x="54" y="70"/>
                    </a:cxn>
                    <a:cxn ang="0">
                      <a:pos x="58" y="81"/>
                    </a:cxn>
                    <a:cxn ang="0">
                      <a:pos x="77" y="74"/>
                    </a:cxn>
                    <a:cxn ang="0">
                      <a:pos x="67" y="78"/>
                    </a:cxn>
                    <a:cxn ang="0">
                      <a:pos x="67" y="78"/>
                    </a:cxn>
                  </a:cxnLst>
                  <a:rect l="0" t="0" r="r" b="b"/>
                  <a:pathLst>
                    <a:path w="123" h="82">
                      <a:moveTo>
                        <a:pt x="67" y="78"/>
                      </a:moveTo>
                      <a:lnTo>
                        <a:pt x="122" y="58"/>
                      </a:lnTo>
                      <a:lnTo>
                        <a:pt x="85" y="17"/>
                      </a:lnTo>
                      <a:lnTo>
                        <a:pt x="77" y="8"/>
                      </a:lnTo>
                      <a:lnTo>
                        <a:pt x="54" y="0"/>
                      </a:lnTo>
                      <a:lnTo>
                        <a:pt x="26" y="5"/>
                      </a:lnTo>
                      <a:lnTo>
                        <a:pt x="26" y="24"/>
                      </a:lnTo>
                      <a:lnTo>
                        <a:pt x="0" y="58"/>
                      </a:lnTo>
                      <a:lnTo>
                        <a:pt x="17" y="70"/>
                      </a:lnTo>
                      <a:lnTo>
                        <a:pt x="54" y="70"/>
                      </a:lnTo>
                      <a:lnTo>
                        <a:pt x="58" y="81"/>
                      </a:lnTo>
                      <a:lnTo>
                        <a:pt x="77" y="74"/>
                      </a:lnTo>
                      <a:lnTo>
                        <a:pt x="67" y="78"/>
                      </a:lnTo>
                      <a:lnTo>
                        <a:pt x="67" y="7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2" name="Freeform 96" descr="50%"/>
                <p:cNvSpPr>
                  <a:spLocks/>
                </p:cNvSpPr>
                <p:nvPr/>
              </p:nvSpPr>
              <p:spPr bwMode="auto">
                <a:xfrm>
                  <a:off x="3511" y="1235"/>
                  <a:ext cx="36" cy="40"/>
                </a:xfrm>
                <a:custGeom>
                  <a:avLst/>
                  <a:gdLst/>
                  <a:ahLst/>
                  <a:cxnLst>
                    <a:cxn ang="0">
                      <a:pos x="13" y="39"/>
                    </a:cxn>
                    <a:cxn ang="0">
                      <a:pos x="35" y="31"/>
                    </a:cxn>
                    <a:cxn ang="0">
                      <a:pos x="32" y="28"/>
                    </a:cxn>
                    <a:cxn ang="0">
                      <a:pos x="13" y="12"/>
                    </a:cxn>
                    <a:cxn ang="0">
                      <a:pos x="0" y="0"/>
                    </a:cxn>
                    <a:cxn ang="0">
                      <a:pos x="0" y="7"/>
                    </a:cxn>
                    <a:cxn ang="0">
                      <a:pos x="0" y="24"/>
                    </a:cxn>
                    <a:cxn ang="0">
                      <a:pos x="9" y="31"/>
                    </a:cxn>
                    <a:cxn ang="0">
                      <a:pos x="23" y="39"/>
                    </a:cxn>
                    <a:cxn ang="0">
                      <a:pos x="13" y="39"/>
                    </a:cxn>
                    <a:cxn ang="0">
                      <a:pos x="13" y="39"/>
                    </a:cxn>
                  </a:cxnLst>
                  <a:rect l="0" t="0" r="r" b="b"/>
                  <a:pathLst>
                    <a:path w="36" h="40">
                      <a:moveTo>
                        <a:pt x="13" y="39"/>
                      </a:moveTo>
                      <a:lnTo>
                        <a:pt x="35" y="31"/>
                      </a:lnTo>
                      <a:lnTo>
                        <a:pt x="32" y="28"/>
                      </a:lnTo>
                      <a:lnTo>
                        <a:pt x="13" y="12"/>
                      </a:lnTo>
                      <a:lnTo>
                        <a:pt x="0" y="0"/>
                      </a:lnTo>
                      <a:lnTo>
                        <a:pt x="0" y="7"/>
                      </a:lnTo>
                      <a:lnTo>
                        <a:pt x="0" y="24"/>
                      </a:lnTo>
                      <a:lnTo>
                        <a:pt x="9" y="31"/>
                      </a:lnTo>
                      <a:lnTo>
                        <a:pt x="23" y="39"/>
                      </a:lnTo>
                      <a:lnTo>
                        <a:pt x="13" y="39"/>
                      </a:lnTo>
                      <a:lnTo>
                        <a:pt x="13"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3" name="Freeform 97" descr="50%"/>
                <p:cNvSpPr>
                  <a:spLocks/>
                </p:cNvSpPr>
                <p:nvPr/>
              </p:nvSpPr>
              <p:spPr bwMode="auto">
                <a:xfrm>
                  <a:off x="3370" y="1220"/>
                  <a:ext cx="97" cy="44"/>
                </a:xfrm>
                <a:custGeom>
                  <a:avLst/>
                  <a:gdLst/>
                  <a:ahLst/>
                  <a:cxnLst>
                    <a:cxn ang="0">
                      <a:pos x="96" y="39"/>
                    </a:cxn>
                    <a:cxn ang="0">
                      <a:pos x="91" y="34"/>
                    </a:cxn>
                    <a:cxn ang="0">
                      <a:pos x="68" y="11"/>
                    </a:cxn>
                    <a:cxn ang="0">
                      <a:pos x="46" y="0"/>
                    </a:cxn>
                    <a:cxn ang="0">
                      <a:pos x="8" y="3"/>
                    </a:cxn>
                    <a:cxn ang="0">
                      <a:pos x="0" y="15"/>
                    </a:cxn>
                    <a:cxn ang="0">
                      <a:pos x="18" y="22"/>
                    </a:cxn>
                    <a:cxn ang="0">
                      <a:pos x="26" y="39"/>
                    </a:cxn>
                    <a:cxn ang="0">
                      <a:pos x="40" y="43"/>
                    </a:cxn>
                    <a:cxn ang="0">
                      <a:pos x="73" y="39"/>
                    </a:cxn>
                    <a:cxn ang="0">
                      <a:pos x="73" y="39"/>
                    </a:cxn>
                    <a:cxn ang="0">
                      <a:pos x="96" y="30"/>
                    </a:cxn>
                    <a:cxn ang="0">
                      <a:pos x="96" y="27"/>
                    </a:cxn>
                    <a:cxn ang="0">
                      <a:pos x="96" y="39"/>
                    </a:cxn>
                    <a:cxn ang="0">
                      <a:pos x="96" y="39"/>
                    </a:cxn>
                  </a:cxnLst>
                  <a:rect l="0" t="0" r="r" b="b"/>
                  <a:pathLst>
                    <a:path w="97" h="44">
                      <a:moveTo>
                        <a:pt x="96" y="39"/>
                      </a:moveTo>
                      <a:lnTo>
                        <a:pt x="91" y="34"/>
                      </a:lnTo>
                      <a:lnTo>
                        <a:pt x="68" y="11"/>
                      </a:lnTo>
                      <a:lnTo>
                        <a:pt x="46" y="0"/>
                      </a:lnTo>
                      <a:lnTo>
                        <a:pt x="8" y="3"/>
                      </a:lnTo>
                      <a:lnTo>
                        <a:pt x="0" y="15"/>
                      </a:lnTo>
                      <a:lnTo>
                        <a:pt x="18" y="22"/>
                      </a:lnTo>
                      <a:lnTo>
                        <a:pt x="26" y="39"/>
                      </a:lnTo>
                      <a:lnTo>
                        <a:pt x="40" y="43"/>
                      </a:lnTo>
                      <a:lnTo>
                        <a:pt x="73" y="39"/>
                      </a:lnTo>
                      <a:lnTo>
                        <a:pt x="73" y="39"/>
                      </a:lnTo>
                      <a:lnTo>
                        <a:pt x="96" y="30"/>
                      </a:lnTo>
                      <a:lnTo>
                        <a:pt x="96" y="27"/>
                      </a:lnTo>
                      <a:lnTo>
                        <a:pt x="96" y="39"/>
                      </a:lnTo>
                      <a:lnTo>
                        <a:pt x="96"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4" name="Freeform 98" descr="50%"/>
                <p:cNvSpPr>
                  <a:spLocks/>
                </p:cNvSpPr>
                <p:nvPr/>
              </p:nvSpPr>
              <p:spPr bwMode="auto">
                <a:xfrm>
                  <a:off x="3370" y="1300"/>
                  <a:ext cx="55" cy="39"/>
                </a:xfrm>
                <a:custGeom>
                  <a:avLst/>
                  <a:gdLst/>
                  <a:ahLst/>
                  <a:cxnLst>
                    <a:cxn ang="0">
                      <a:pos x="32" y="38"/>
                    </a:cxn>
                    <a:cxn ang="0">
                      <a:pos x="54" y="23"/>
                    </a:cxn>
                    <a:cxn ang="0">
                      <a:pos x="18" y="0"/>
                    </a:cxn>
                    <a:cxn ang="0">
                      <a:pos x="0" y="0"/>
                    </a:cxn>
                    <a:cxn ang="0">
                      <a:pos x="0" y="16"/>
                    </a:cxn>
                    <a:cxn ang="0">
                      <a:pos x="14" y="28"/>
                    </a:cxn>
                    <a:cxn ang="0">
                      <a:pos x="26" y="35"/>
                    </a:cxn>
                    <a:cxn ang="0">
                      <a:pos x="36" y="35"/>
                    </a:cxn>
                    <a:cxn ang="0">
                      <a:pos x="32" y="38"/>
                    </a:cxn>
                    <a:cxn ang="0">
                      <a:pos x="32" y="38"/>
                    </a:cxn>
                  </a:cxnLst>
                  <a:rect l="0" t="0" r="r" b="b"/>
                  <a:pathLst>
                    <a:path w="55" h="39">
                      <a:moveTo>
                        <a:pt x="32" y="38"/>
                      </a:moveTo>
                      <a:lnTo>
                        <a:pt x="54" y="23"/>
                      </a:lnTo>
                      <a:lnTo>
                        <a:pt x="18" y="0"/>
                      </a:lnTo>
                      <a:lnTo>
                        <a:pt x="0" y="0"/>
                      </a:lnTo>
                      <a:lnTo>
                        <a:pt x="0" y="16"/>
                      </a:lnTo>
                      <a:lnTo>
                        <a:pt x="14" y="28"/>
                      </a:lnTo>
                      <a:lnTo>
                        <a:pt x="26" y="35"/>
                      </a:lnTo>
                      <a:lnTo>
                        <a:pt x="36" y="35"/>
                      </a:lnTo>
                      <a:lnTo>
                        <a:pt x="32" y="38"/>
                      </a:lnTo>
                      <a:lnTo>
                        <a:pt x="32"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5" name="Freeform 99" descr="50%"/>
                <p:cNvSpPr>
                  <a:spLocks/>
                </p:cNvSpPr>
                <p:nvPr/>
              </p:nvSpPr>
              <p:spPr bwMode="auto">
                <a:xfrm>
                  <a:off x="3452" y="1289"/>
                  <a:ext cx="78" cy="44"/>
                </a:xfrm>
                <a:custGeom>
                  <a:avLst/>
                  <a:gdLst/>
                  <a:ahLst/>
                  <a:cxnLst>
                    <a:cxn ang="0">
                      <a:pos x="9" y="39"/>
                    </a:cxn>
                    <a:cxn ang="0">
                      <a:pos x="40" y="43"/>
                    </a:cxn>
                    <a:cxn ang="0">
                      <a:pos x="72" y="31"/>
                    </a:cxn>
                    <a:cxn ang="0">
                      <a:pos x="72" y="23"/>
                    </a:cxn>
                    <a:cxn ang="0">
                      <a:pos x="77" y="8"/>
                    </a:cxn>
                    <a:cxn ang="0">
                      <a:pos x="72" y="0"/>
                    </a:cxn>
                    <a:cxn ang="0">
                      <a:pos x="45" y="0"/>
                    </a:cxn>
                    <a:cxn ang="0">
                      <a:pos x="22" y="19"/>
                    </a:cxn>
                    <a:cxn ang="0">
                      <a:pos x="9" y="31"/>
                    </a:cxn>
                    <a:cxn ang="0">
                      <a:pos x="0" y="39"/>
                    </a:cxn>
                    <a:cxn ang="0">
                      <a:pos x="4" y="43"/>
                    </a:cxn>
                    <a:cxn ang="0">
                      <a:pos x="9" y="39"/>
                    </a:cxn>
                    <a:cxn ang="0">
                      <a:pos x="9" y="39"/>
                    </a:cxn>
                  </a:cxnLst>
                  <a:rect l="0" t="0" r="r" b="b"/>
                  <a:pathLst>
                    <a:path w="78" h="44">
                      <a:moveTo>
                        <a:pt x="9" y="39"/>
                      </a:moveTo>
                      <a:lnTo>
                        <a:pt x="40" y="43"/>
                      </a:lnTo>
                      <a:lnTo>
                        <a:pt x="72" y="31"/>
                      </a:lnTo>
                      <a:lnTo>
                        <a:pt x="72" y="23"/>
                      </a:lnTo>
                      <a:lnTo>
                        <a:pt x="77" y="8"/>
                      </a:lnTo>
                      <a:lnTo>
                        <a:pt x="72" y="0"/>
                      </a:lnTo>
                      <a:lnTo>
                        <a:pt x="45" y="0"/>
                      </a:lnTo>
                      <a:lnTo>
                        <a:pt x="22" y="19"/>
                      </a:lnTo>
                      <a:lnTo>
                        <a:pt x="9" y="31"/>
                      </a:lnTo>
                      <a:lnTo>
                        <a:pt x="0" y="39"/>
                      </a:lnTo>
                      <a:lnTo>
                        <a:pt x="4" y="43"/>
                      </a:lnTo>
                      <a:lnTo>
                        <a:pt x="9" y="39"/>
                      </a:lnTo>
                      <a:lnTo>
                        <a:pt x="9" y="3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6" name="Freeform 100" descr="50%"/>
                <p:cNvSpPr>
                  <a:spLocks/>
                </p:cNvSpPr>
                <p:nvPr/>
              </p:nvSpPr>
              <p:spPr bwMode="auto">
                <a:xfrm>
                  <a:off x="3388" y="1266"/>
                  <a:ext cx="87" cy="55"/>
                </a:xfrm>
                <a:custGeom>
                  <a:avLst/>
                  <a:gdLst/>
                  <a:ahLst/>
                  <a:cxnLst>
                    <a:cxn ang="0">
                      <a:pos x="28" y="46"/>
                    </a:cxn>
                    <a:cxn ang="0">
                      <a:pos x="59" y="54"/>
                    </a:cxn>
                    <a:cxn ang="0">
                      <a:pos x="86" y="42"/>
                    </a:cxn>
                    <a:cxn ang="0">
                      <a:pos x="81" y="31"/>
                    </a:cxn>
                    <a:cxn ang="0">
                      <a:pos x="73" y="19"/>
                    </a:cxn>
                    <a:cxn ang="0">
                      <a:pos x="59" y="12"/>
                    </a:cxn>
                    <a:cxn ang="0">
                      <a:pos x="22" y="4"/>
                    </a:cxn>
                    <a:cxn ang="0">
                      <a:pos x="0" y="0"/>
                    </a:cxn>
                    <a:cxn ang="0">
                      <a:pos x="5" y="15"/>
                    </a:cxn>
                    <a:cxn ang="0">
                      <a:pos x="18" y="31"/>
                    </a:cxn>
                    <a:cxn ang="0">
                      <a:pos x="22" y="42"/>
                    </a:cxn>
                    <a:cxn ang="0">
                      <a:pos x="28" y="46"/>
                    </a:cxn>
                    <a:cxn ang="0">
                      <a:pos x="28" y="46"/>
                    </a:cxn>
                  </a:cxnLst>
                  <a:rect l="0" t="0" r="r" b="b"/>
                  <a:pathLst>
                    <a:path w="87" h="55">
                      <a:moveTo>
                        <a:pt x="28" y="46"/>
                      </a:moveTo>
                      <a:lnTo>
                        <a:pt x="59" y="54"/>
                      </a:lnTo>
                      <a:lnTo>
                        <a:pt x="86" y="42"/>
                      </a:lnTo>
                      <a:lnTo>
                        <a:pt x="81" y="31"/>
                      </a:lnTo>
                      <a:lnTo>
                        <a:pt x="73" y="19"/>
                      </a:lnTo>
                      <a:lnTo>
                        <a:pt x="59" y="12"/>
                      </a:lnTo>
                      <a:lnTo>
                        <a:pt x="22" y="4"/>
                      </a:lnTo>
                      <a:lnTo>
                        <a:pt x="0" y="0"/>
                      </a:lnTo>
                      <a:lnTo>
                        <a:pt x="5" y="15"/>
                      </a:lnTo>
                      <a:lnTo>
                        <a:pt x="18" y="31"/>
                      </a:lnTo>
                      <a:lnTo>
                        <a:pt x="22" y="42"/>
                      </a:lnTo>
                      <a:lnTo>
                        <a:pt x="28" y="46"/>
                      </a:lnTo>
                      <a:lnTo>
                        <a:pt x="28" y="4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7" name="Freeform 101" descr="50%"/>
                <p:cNvSpPr>
                  <a:spLocks/>
                </p:cNvSpPr>
                <p:nvPr/>
              </p:nvSpPr>
              <p:spPr bwMode="auto">
                <a:xfrm>
                  <a:off x="3588" y="1197"/>
                  <a:ext cx="209" cy="51"/>
                </a:xfrm>
                <a:custGeom>
                  <a:avLst/>
                  <a:gdLst/>
                  <a:ahLst/>
                  <a:cxnLst>
                    <a:cxn ang="0">
                      <a:pos x="208" y="11"/>
                    </a:cxn>
                    <a:cxn ang="0">
                      <a:pos x="190" y="16"/>
                    </a:cxn>
                    <a:cxn ang="0">
                      <a:pos x="171" y="31"/>
                    </a:cxn>
                    <a:cxn ang="0">
                      <a:pos x="168" y="34"/>
                    </a:cxn>
                    <a:cxn ang="0">
                      <a:pos x="158" y="34"/>
                    </a:cxn>
                    <a:cxn ang="0">
                      <a:pos x="135" y="38"/>
                    </a:cxn>
                    <a:cxn ang="0">
                      <a:pos x="131" y="50"/>
                    </a:cxn>
                    <a:cxn ang="0">
                      <a:pos x="122" y="45"/>
                    </a:cxn>
                    <a:cxn ang="0">
                      <a:pos x="112" y="38"/>
                    </a:cxn>
                    <a:cxn ang="0">
                      <a:pos x="48" y="34"/>
                    </a:cxn>
                    <a:cxn ang="0">
                      <a:pos x="36" y="31"/>
                    </a:cxn>
                    <a:cxn ang="0">
                      <a:pos x="18" y="23"/>
                    </a:cxn>
                    <a:cxn ang="0">
                      <a:pos x="13" y="19"/>
                    </a:cxn>
                    <a:cxn ang="0">
                      <a:pos x="13" y="16"/>
                    </a:cxn>
                    <a:cxn ang="0">
                      <a:pos x="9" y="7"/>
                    </a:cxn>
                    <a:cxn ang="0">
                      <a:pos x="0" y="7"/>
                    </a:cxn>
                    <a:cxn ang="0">
                      <a:pos x="9" y="7"/>
                    </a:cxn>
                    <a:cxn ang="0">
                      <a:pos x="22" y="7"/>
                    </a:cxn>
                    <a:cxn ang="0">
                      <a:pos x="45" y="4"/>
                    </a:cxn>
                    <a:cxn ang="0">
                      <a:pos x="68" y="0"/>
                    </a:cxn>
                    <a:cxn ang="0">
                      <a:pos x="95" y="11"/>
                    </a:cxn>
                    <a:cxn ang="0">
                      <a:pos x="127" y="11"/>
                    </a:cxn>
                    <a:cxn ang="0">
                      <a:pos x="153" y="11"/>
                    </a:cxn>
                    <a:cxn ang="0">
                      <a:pos x="158" y="11"/>
                    </a:cxn>
                    <a:cxn ang="0">
                      <a:pos x="181" y="0"/>
                    </a:cxn>
                    <a:cxn ang="0">
                      <a:pos x="190" y="4"/>
                    </a:cxn>
                    <a:cxn ang="0">
                      <a:pos x="195" y="7"/>
                    </a:cxn>
                    <a:cxn ang="0">
                      <a:pos x="208" y="11"/>
                    </a:cxn>
                    <a:cxn ang="0">
                      <a:pos x="208" y="11"/>
                    </a:cxn>
                  </a:cxnLst>
                  <a:rect l="0" t="0" r="r" b="b"/>
                  <a:pathLst>
                    <a:path w="209" h="51">
                      <a:moveTo>
                        <a:pt x="208" y="11"/>
                      </a:moveTo>
                      <a:lnTo>
                        <a:pt x="190" y="16"/>
                      </a:lnTo>
                      <a:lnTo>
                        <a:pt x="171" y="31"/>
                      </a:lnTo>
                      <a:lnTo>
                        <a:pt x="168" y="34"/>
                      </a:lnTo>
                      <a:lnTo>
                        <a:pt x="158" y="34"/>
                      </a:lnTo>
                      <a:lnTo>
                        <a:pt x="135" y="38"/>
                      </a:lnTo>
                      <a:lnTo>
                        <a:pt x="131" y="50"/>
                      </a:lnTo>
                      <a:lnTo>
                        <a:pt x="122" y="45"/>
                      </a:lnTo>
                      <a:lnTo>
                        <a:pt x="112" y="38"/>
                      </a:lnTo>
                      <a:lnTo>
                        <a:pt x="48" y="34"/>
                      </a:lnTo>
                      <a:lnTo>
                        <a:pt x="36" y="31"/>
                      </a:lnTo>
                      <a:lnTo>
                        <a:pt x="18" y="23"/>
                      </a:lnTo>
                      <a:lnTo>
                        <a:pt x="13" y="19"/>
                      </a:lnTo>
                      <a:lnTo>
                        <a:pt x="13" y="16"/>
                      </a:lnTo>
                      <a:lnTo>
                        <a:pt x="9" y="7"/>
                      </a:lnTo>
                      <a:lnTo>
                        <a:pt x="0" y="7"/>
                      </a:lnTo>
                      <a:lnTo>
                        <a:pt x="9" y="7"/>
                      </a:lnTo>
                      <a:lnTo>
                        <a:pt x="22" y="7"/>
                      </a:lnTo>
                      <a:lnTo>
                        <a:pt x="45" y="4"/>
                      </a:lnTo>
                      <a:lnTo>
                        <a:pt x="68" y="0"/>
                      </a:lnTo>
                      <a:lnTo>
                        <a:pt x="95" y="11"/>
                      </a:lnTo>
                      <a:lnTo>
                        <a:pt x="127" y="11"/>
                      </a:lnTo>
                      <a:lnTo>
                        <a:pt x="153" y="11"/>
                      </a:lnTo>
                      <a:lnTo>
                        <a:pt x="158" y="11"/>
                      </a:lnTo>
                      <a:lnTo>
                        <a:pt x="181" y="0"/>
                      </a:lnTo>
                      <a:lnTo>
                        <a:pt x="190" y="4"/>
                      </a:lnTo>
                      <a:lnTo>
                        <a:pt x="195" y="7"/>
                      </a:lnTo>
                      <a:lnTo>
                        <a:pt x="208" y="11"/>
                      </a:lnTo>
                      <a:lnTo>
                        <a:pt x="208"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8" name="Freeform 102" descr="50%"/>
                <p:cNvSpPr>
                  <a:spLocks/>
                </p:cNvSpPr>
                <p:nvPr/>
              </p:nvSpPr>
              <p:spPr bwMode="auto">
                <a:xfrm>
                  <a:off x="3534" y="1201"/>
                  <a:ext cx="59" cy="35"/>
                </a:xfrm>
                <a:custGeom>
                  <a:avLst/>
                  <a:gdLst/>
                  <a:ahLst/>
                  <a:cxnLst>
                    <a:cxn ang="0">
                      <a:pos x="17" y="27"/>
                    </a:cxn>
                    <a:cxn ang="0">
                      <a:pos x="40" y="34"/>
                    </a:cxn>
                    <a:cxn ang="0">
                      <a:pos x="58" y="22"/>
                    </a:cxn>
                    <a:cxn ang="0">
                      <a:pos x="54" y="15"/>
                    </a:cxn>
                    <a:cxn ang="0">
                      <a:pos x="40" y="3"/>
                    </a:cxn>
                    <a:cxn ang="0">
                      <a:pos x="12" y="0"/>
                    </a:cxn>
                    <a:cxn ang="0">
                      <a:pos x="0" y="12"/>
                    </a:cxn>
                    <a:cxn ang="0">
                      <a:pos x="3" y="22"/>
                    </a:cxn>
                    <a:cxn ang="0">
                      <a:pos x="21" y="30"/>
                    </a:cxn>
                    <a:cxn ang="0">
                      <a:pos x="21" y="30"/>
                    </a:cxn>
                    <a:cxn ang="0">
                      <a:pos x="17" y="27"/>
                    </a:cxn>
                    <a:cxn ang="0">
                      <a:pos x="17" y="27"/>
                    </a:cxn>
                  </a:cxnLst>
                  <a:rect l="0" t="0" r="r" b="b"/>
                  <a:pathLst>
                    <a:path w="59" h="35">
                      <a:moveTo>
                        <a:pt x="17" y="27"/>
                      </a:moveTo>
                      <a:lnTo>
                        <a:pt x="40" y="34"/>
                      </a:lnTo>
                      <a:lnTo>
                        <a:pt x="58" y="22"/>
                      </a:lnTo>
                      <a:lnTo>
                        <a:pt x="54" y="15"/>
                      </a:lnTo>
                      <a:lnTo>
                        <a:pt x="40" y="3"/>
                      </a:lnTo>
                      <a:lnTo>
                        <a:pt x="12" y="0"/>
                      </a:lnTo>
                      <a:lnTo>
                        <a:pt x="0" y="12"/>
                      </a:lnTo>
                      <a:lnTo>
                        <a:pt x="3" y="22"/>
                      </a:lnTo>
                      <a:lnTo>
                        <a:pt x="21" y="30"/>
                      </a:lnTo>
                      <a:lnTo>
                        <a:pt x="21" y="30"/>
                      </a:lnTo>
                      <a:lnTo>
                        <a:pt x="17" y="27"/>
                      </a:lnTo>
                      <a:lnTo>
                        <a:pt x="17" y="2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199" name="Freeform 103" descr="50%"/>
                <p:cNvSpPr>
                  <a:spLocks/>
                </p:cNvSpPr>
                <p:nvPr/>
              </p:nvSpPr>
              <p:spPr bwMode="auto">
                <a:xfrm>
                  <a:off x="3624" y="1231"/>
                  <a:ext cx="82" cy="59"/>
                </a:xfrm>
                <a:custGeom>
                  <a:avLst/>
                  <a:gdLst/>
                  <a:ahLst/>
                  <a:cxnLst>
                    <a:cxn ang="0">
                      <a:pos x="32" y="50"/>
                    </a:cxn>
                    <a:cxn ang="0">
                      <a:pos x="59" y="58"/>
                    </a:cxn>
                    <a:cxn ang="0">
                      <a:pos x="72" y="58"/>
                    </a:cxn>
                    <a:cxn ang="0">
                      <a:pos x="76" y="54"/>
                    </a:cxn>
                    <a:cxn ang="0">
                      <a:pos x="81" y="47"/>
                    </a:cxn>
                    <a:cxn ang="0">
                      <a:pos x="81" y="39"/>
                    </a:cxn>
                    <a:cxn ang="0">
                      <a:pos x="76" y="23"/>
                    </a:cxn>
                    <a:cxn ang="0">
                      <a:pos x="63" y="16"/>
                    </a:cxn>
                    <a:cxn ang="0">
                      <a:pos x="55" y="8"/>
                    </a:cxn>
                    <a:cxn ang="0">
                      <a:pos x="27" y="0"/>
                    </a:cxn>
                    <a:cxn ang="0">
                      <a:pos x="4" y="0"/>
                    </a:cxn>
                    <a:cxn ang="0">
                      <a:pos x="0" y="8"/>
                    </a:cxn>
                    <a:cxn ang="0">
                      <a:pos x="0" y="19"/>
                    </a:cxn>
                    <a:cxn ang="0">
                      <a:pos x="12" y="28"/>
                    </a:cxn>
                    <a:cxn ang="0">
                      <a:pos x="12" y="32"/>
                    </a:cxn>
                    <a:cxn ang="0">
                      <a:pos x="12" y="32"/>
                    </a:cxn>
                    <a:cxn ang="0">
                      <a:pos x="32" y="50"/>
                    </a:cxn>
                    <a:cxn ang="0">
                      <a:pos x="32" y="50"/>
                    </a:cxn>
                  </a:cxnLst>
                  <a:rect l="0" t="0" r="r" b="b"/>
                  <a:pathLst>
                    <a:path w="82" h="59">
                      <a:moveTo>
                        <a:pt x="32" y="50"/>
                      </a:moveTo>
                      <a:lnTo>
                        <a:pt x="59" y="58"/>
                      </a:lnTo>
                      <a:lnTo>
                        <a:pt x="72" y="58"/>
                      </a:lnTo>
                      <a:lnTo>
                        <a:pt x="76" y="54"/>
                      </a:lnTo>
                      <a:lnTo>
                        <a:pt x="81" y="47"/>
                      </a:lnTo>
                      <a:lnTo>
                        <a:pt x="81" y="39"/>
                      </a:lnTo>
                      <a:lnTo>
                        <a:pt x="76" y="23"/>
                      </a:lnTo>
                      <a:lnTo>
                        <a:pt x="63" y="16"/>
                      </a:lnTo>
                      <a:lnTo>
                        <a:pt x="55" y="8"/>
                      </a:lnTo>
                      <a:lnTo>
                        <a:pt x="27" y="0"/>
                      </a:lnTo>
                      <a:lnTo>
                        <a:pt x="4" y="0"/>
                      </a:lnTo>
                      <a:lnTo>
                        <a:pt x="0" y="8"/>
                      </a:lnTo>
                      <a:lnTo>
                        <a:pt x="0" y="19"/>
                      </a:lnTo>
                      <a:lnTo>
                        <a:pt x="12" y="28"/>
                      </a:lnTo>
                      <a:lnTo>
                        <a:pt x="12" y="32"/>
                      </a:lnTo>
                      <a:lnTo>
                        <a:pt x="12" y="32"/>
                      </a:lnTo>
                      <a:lnTo>
                        <a:pt x="32" y="50"/>
                      </a:lnTo>
                      <a:lnTo>
                        <a:pt x="32" y="5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0" name="Freeform 104" descr="50%"/>
                <p:cNvSpPr>
                  <a:spLocks/>
                </p:cNvSpPr>
                <p:nvPr/>
              </p:nvSpPr>
              <p:spPr bwMode="auto">
                <a:xfrm>
                  <a:off x="3433" y="1197"/>
                  <a:ext cx="92" cy="54"/>
                </a:xfrm>
                <a:custGeom>
                  <a:avLst/>
                  <a:gdLst/>
                  <a:ahLst/>
                  <a:cxnLst>
                    <a:cxn ang="0">
                      <a:pos x="33" y="45"/>
                    </a:cxn>
                    <a:cxn ang="0">
                      <a:pos x="46" y="50"/>
                    </a:cxn>
                    <a:cxn ang="0">
                      <a:pos x="55" y="50"/>
                    </a:cxn>
                    <a:cxn ang="0">
                      <a:pos x="72" y="42"/>
                    </a:cxn>
                    <a:cxn ang="0">
                      <a:pos x="87" y="26"/>
                    </a:cxn>
                    <a:cxn ang="0">
                      <a:pos x="91" y="16"/>
                    </a:cxn>
                    <a:cxn ang="0">
                      <a:pos x="72" y="0"/>
                    </a:cxn>
                    <a:cxn ang="0">
                      <a:pos x="68" y="0"/>
                    </a:cxn>
                    <a:cxn ang="0">
                      <a:pos x="36" y="0"/>
                    </a:cxn>
                    <a:cxn ang="0">
                      <a:pos x="10" y="4"/>
                    </a:cxn>
                    <a:cxn ang="0">
                      <a:pos x="0" y="16"/>
                    </a:cxn>
                    <a:cxn ang="0">
                      <a:pos x="5" y="19"/>
                    </a:cxn>
                    <a:cxn ang="0">
                      <a:pos x="10" y="34"/>
                    </a:cxn>
                    <a:cxn ang="0">
                      <a:pos x="19" y="42"/>
                    </a:cxn>
                    <a:cxn ang="0">
                      <a:pos x="23" y="45"/>
                    </a:cxn>
                    <a:cxn ang="0">
                      <a:pos x="28" y="53"/>
                    </a:cxn>
                    <a:cxn ang="0">
                      <a:pos x="28" y="50"/>
                    </a:cxn>
                    <a:cxn ang="0">
                      <a:pos x="33" y="45"/>
                    </a:cxn>
                    <a:cxn ang="0">
                      <a:pos x="33" y="45"/>
                    </a:cxn>
                  </a:cxnLst>
                  <a:rect l="0" t="0" r="r" b="b"/>
                  <a:pathLst>
                    <a:path w="92" h="54">
                      <a:moveTo>
                        <a:pt x="33" y="45"/>
                      </a:moveTo>
                      <a:lnTo>
                        <a:pt x="46" y="50"/>
                      </a:lnTo>
                      <a:lnTo>
                        <a:pt x="55" y="50"/>
                      </a:lnTo>
                      <a:lnTo>
                        <a:pt x="72" y="42"/>
                      </a:lnTo>
                      <a:lnTo>
                        <a:pt x="87" y="26"/>
                      </a:lnTo>
                      <a:lnTo>
                        <a:pt x="91" y="16"/>
                      </a:lnTo>
                      <a:lnTo>
                        <a:pt x="72" y="0"/>
                      </a:lnTo>
                      <a:lnTo>
                        <a:pt x="68" y="0"/>
                      </a:lnTo>
                      <a:lnTo>
                        <a:pt x="36" y="0"/>
                      </a:lnTo>
                      <a:lnTo>
                        <a:pt x="10" y="4"/>
                      </a:lnTo>
                      <a:lnTo>
                        <a:pt x="0" y="16"/>
                      </a:lnTo>
                      <a:lnTo>
                        <a:pt x="5" y="19"/>
                      </a:lnTo>
                      <a:lnTo>
                        <a:pt x="10" y="34"/>
                      </a:lnTo>
                      <a:lnTo>
                        <a:pt x="19" y="42"/>
                      </a:lnTo>
                      <a:lnTo>
                        <a:pt x="23" y="45"/>
                      </a:lnTo>
                      <a:lnTo>
                        <a:pt x="28" y="53"/>
                      </a:lnTo>
                      <a:lnTo>
                        <a:pt x="28" y="50"/>
                      </a:lnTo>
                      <a:lnTo>
                        <a:pt x="33" y="45"/>
                      </a:lnTo>
                      <a:lnTo>
                        <a:pt x="33" y="4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1" name="Freeform 105" descr="50%"/>
                <p:cNvSpPr>
                  <a:spLocks/>
                </p:cNvSpPr>
                <p:nvPr/>
              </p:nvSpPr>
              <p:spPr bwMode="auto">
                <a:xfrm>
                  <a:off x="2341" y="1274"/>
                  <a:ext cx="37" cy="39"/>
                </a:xfrm>
                <a:custGeom>
                  <a:avLst/>
                  <a:gdLst/>
                  <a:ahLst/>
                  <a:cxnLst>
                    <a:cxn ang="0">
                      <a:pos x="22" y="0"/>
                    </a:cxn>
                    <a:cxn ang="0">
                      <a:pos x="0" y="7"/>
                    </a:cxn>
                    <a:cxn ang="0">
                      <a:pos x="5" y="11"/>
                    </a:cxn>
                    <a:cxn ang="0">
                      <a:pos x="22" y="26"/>
                    </a:cxn>
                    <a:cxn ang="0">
                      <a:pos x="36" y="38"/>
                    </a:cxn>
                    <a:cxn ang="0">
                      <a:pos x="36" y="31"/>
                    </a:cxn>
                    <a:cxn ang="0">
                      <a:pos x="36" y="15"/>
                    </a:cxn>
                    <a:cxn ang="0">
                      <a:pos x="26" y="7"/>
                    </a:cxn>
                    <a:cxn ang="0">
                      <a:pos x="13" y="0"/>
                    </a:cxn>
                    <a:cxn ang="0">
                      <a:pos x="22" y="0"/>
                    </a:cxn>
                    <a:cxn ang="0">
                      <a:pos x="22" y="0"/>
                    </a:cxn>
                  </a:cxnLst>
                  <a:rect l="0" t="0" r="r" b="b"/>
                  <a:pathLst>
                    <a:path w="37" h="39">
                      <a:moveTo>
                        <a:pt x="22" y="0"/>
                      </a:moveTo>
                      <a:lnTo>
                        <a:pt x="0" y="7"/>
                      </a:lnTo>
                      <a:lnTo>
                        <a:pt x="5" y="11"/>
                      </a:lnTo>
                      <a:lnTo>
                        <a:pt x="22" y="26"/>
                      </a:lnTo>
                      <a:lnTo>
                        <a:pt x="36" y="38"/>
                      </a:lnTo>
                      <a:lnTo>
                        <a:pt x="36" y="31"/>
                      </a:lnTo>
                      <a:lnTo>
                        <a:pt x="36" y="15"/>
                      </a:lnTo>
                      <a:lnTo>
                        <a:pt x="26" y="7"/>
                      </a:lnTo>
                      <a:lnTo>
                        <a:pt x="13" y="0"/>
                      </a:lnTo>
                      <a:lnTo>
                        <a:pt x="22" y="0"/>
                      </a:lnTo>
                      <a:lnTo>
                        <a:pt x="22"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2" name="Freeform 106" descr="50%"/>
                <p:cNvSpPr>
                  <a:spLocks/>
                </p:cNvSpPr>
                <p:nvPr/>
              </p:nvSpPr>
              <p:spPr bwMode="auto">
                <a:xfrm>
                  <a:off x="2422" y="1285"/>
                  <a:ext cx="97" cy="44"/>
                </a:xfrm>
                <a:custGeom>
                  <a:avLst/>
                  <a:gdLst/>
                  <a:ahLst/>
                  <a:cxnLst>
                    <a:cxn ang="0">
                      <a:pos x="0" y="4"/>
                    </a:cxn>
                    <a:cxn ang="0">
                      <a:pos x="5" y="7"/>
                    </a:cxn>
                    <a:cxn ang="0">
                      <a:pos x="27" y="31"/>
                    </a:cxn>
                    <a:cxn ang="0">
                      <a:pos x="50" y="43"/>
                    </a:cxn>
                    <a:cxn ang="0">
                      <a:pos x="86" y="38"/>
                    </a:cxn>
                    <a:cxn ang="0">
                      <a:pos x="96" y="27"/>
                    </a:cxn>
                    <a:cxn ang="0">
                      <a:pos x="77" y="20"/>
                    </a:cxn>
                    <a:cxn ang="0">
                      <a:pos x="69"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9"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3" name="Freeform 107" descr="50%"/>
                <p:cNvSpPr>
                  <a:spLocks/>
                </p:cNvSpPr>
                <p:nvPr/>
              </p:nvSpPr>
              <p:spPr bwMode="auto">
                <a:xfrm>
                  <a:off x="2585" y="1285"/>
                  <a:ext cx="97" cy="44"/>
                </a:xfrm>
                <a:custGeom>
                  <a:avLst/>
                  <a:gdLst/>
                  <a:ahLst/>
                  <a:cxnLst>
                    <a:cxn ang="0">
                      <a:pos x="0" y="4"/>
                    </a:cxn>
                    <a:cxn ang="0">
                      <a:pos x="5" y="7"/>
                    </a:cxn>
                    <a:cxn ang="0">
                      <a:pos x="27" y="31"/>
                    </a:cxn>
                    <a:cxn ang="0">
                      <a:pos x="50" y="43"/>
                    </a:cxn>
                    <a:cxn ang="0">
                      <a:pos x="86" y="38"/>
                    </a:cxn>
                    <a:cxn ang="0">
                      <a:pos x="96" y="27"/>
                    </a:cxn>
                    <a:cxn ang="0">
                      <a:pos x="77" y="20"/>
                    </a:cxn>
                    <a:cxn ang="0">
                      <a:pos x="68" y="4"/>
                    </a:cxn>
                    <a:cxn ang="0">
                      <a:pos x="54" y="0"/>
                    </a:cxn>
                    <a:cxn ang="0">
                      <a:pos x="23" y="4"/>
                    </a:cxn>
                    <a:cxn ang="0">
                      <a:pos x="23" y="4"/>
                    </a:cxn>
                    <a:cxn ang="0">
                      <a:pos x="0" y="12"/>
                    </a:cxn>
                    <a:cxn ang="0">
                      <a:pos x="0" y="15"/>
                    </a:cxn>
                    <a:cxn ang="0">
                      <a:pos x="0" y="4"/>
                    </a:cxn>
                    <a:cxn ang="0">
                      <a:pos x="0" y="4"/>
                    </a:cxn>
                  </a:cxnLst>
                  <a:rect l="0" t="0" r="r" b="b"/>
                  <a:pathLst>
                    <a:path w="97" h="44">
                      <a:moveTo>
                        <a:pt x="0" y="4"/>
                      </a:moveTo>
                      <a:lnTo>
                        <a:pt x="5" y="7"/>
                      </a:lnTo>
                      <a:lnTo>
                        <a:pt x="27" y="31"/>
                      </a:lnTo>
                      <a:lnTo>
                        <a:pt x="50" y="43"/>
                      </a:lnTo>
                      <a:lnTo>
                        <a:pt x="86" y="38"/>
                      </a:lnTo>
                      <a:lnTo>
                        <a:pt x="96" y="27"/>
                      </a:lnTo>
                      <a:lnTo>
                        <a:pt x="77" y="20"/>
                      </a:lnTo>
                      <a:lnTo>
                        <a:pt x="68" y="4"/>
                      </a:lnTo>
                      <a:lnTo>
                        <a:pt x="54" y="0"/>
                      </a:lnTo>
                      <a:lnTo>
                        <a:pt x="23" y="4"/>
                      </a:lnTo>
                      <a:lnTo>
                        <a:pt x="23" y="4"/>
                      </a:lnTo>
                      <a:lnTo>
                        <a:pt x="0" y="12"/>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4" name="Freeform 108" descr="50%"/>
                <p:cNvSpPr>
                  <a:spLocks/>
                </p:cNvSpPr>
                <p:nvPr/>
              </p:nvSpPr>
              <p:spPr bwMode="auto">
                <a:xfrm>
                  <a:off x="2625" y="1208"/>
                  <a:ext cx="57" cy="40"/>
                </a:xfrm>
                <a:custGeom>
                  <a:avLst/>
                  <a:gdLst/>
                  <a:ahLst/>
                  <a:cxnLst>
                    <a:cxn ang="0">
                      <a:pos x="24" y="0"/>
                    </a:cxn>
                    <a:cxn ang="0">
                      <a:pos x="0" y="16"/>
                    </a:cxn>
                    <a:cxn ang="0">
                      <a:pos x="37" y="39"/>
                    </a:cxn>
                    <a:cxn ang="0">
                      <a:pos x="56" y="39"/>
                    </a:cxn>
                    <a:cxn ang="0">
                      <a:pos x="56" y="23"/>
                    </a:cxn>
                    <a:cxn ang="0">
                      <a:pos x="42" y="11"/>
                    </a:cxn>
                    <a:cxn ang="0">
                      <a:pos x="28" y="5"/>
                    </a:cxn>
                    <a:cxn ang="0">
                      <a:pos x="20" y="5"/>
                    </a:cxn>
                    <a:cxn ang="0">
                      <a:pos x="24" y="0"/>
                    </a:cxn>
                    <a:cxn ang="0">
                      <a:pos x="24" y="0"/>
                    </a:cxn>
                  </a:cxnLst>
                  <a:rect l="0" t="0" r="r" b="b"/>
                  <a:pathLst>
                    <a:path w="57" h="40">
                      <a:moveTo>
                        <a:pt x="24" y="0"/>
                      </a:moveTo>
                      <a:lnTo>
                        <a:pt x="0" y="16"/>
                      </a:lnTo>
                      <a:lnTo>
                        <a:pt x="37" y="39"/>
                      </a:lnTo>
                      <a:lnTo>
                        <a:pt x="56" y="39"/>
                      </a:lnTo>
                      <a:lnTo>
                        <a:pt x="56" y="23"/>
                      </a:lnTo>
                      <a:lnTo>
                        <a:pt x="42" y="11"/>
                      </a:lnTo>
                      <a:lnTo>
                        <a:pt x="28" y="5"/>
                      </a:lnTo>
                      <a:lnTo>
                        <a:pt x="20" y="5"/>
                      </a:lnTo>
                      <a:lnTo>
                        <a:pt x="24" y="0"/>
                      </a:lnTo>
                      <a:lnTo>
                        <a:pt x="24"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5" name="Freeform 109" descr="50%"/>
                <p:cNvSpPr>
                  <a:spLocks/>
                </p:cNvSpPr>
                <p:nvPr/>
              </p:nvSpPr>
              <p:spPr bwMode="auto">
                <a:xfrm>
                  <a:off x="2522" y="1216"/>
                  <a:ext cx="77" cy="44"/>
                </a:xfrm>
                <a:custGeom>
                  <a:avLst/>
                  <a:gdLst/>
                  <a:ahLst/>
                  <a:cxnLst>
                    <a:cxn ang="0">
                      <a:pos x="68" y="3"/>
                    </a:cxn>
                    <a:cxn ang="0">
                      <a:pos x="36" y="0"/>
                    </a:cxn>
                    <a:cxn ang="0">
                      <a:pos x="3" y="12"/>
                    </a:cxn>
                    <a:cxn ang="0">
                      <a:pos x="3" y="19"/>
                    </a:cxn>
                    <a:cxn ang="0">
                      <a:pos x="0" y="34"/>
                    </a:cxn>
                    <a:cxn ang="0">
                      <a:pos x="3" y="43"/>
                    </a:cxn>
                    <a:cxn ang="0">
                      <a:pos x="32" y="43"/>
                    </a:cxn>
                    <a:cxn ang="0">
                      <a:pos x="54" y="23"/>
                    </a:cxn>
                    <a:cxn ang="0">
                      <a:pos x="68" y="12"/>
                    </a:cxn>
                    <a:cxn ang="0">
                      <a:pos x="76" y="3"/>
                    </a:cxn>
                    <a:cxn ang="0">
                      <a:pos x="71" y="0"/>
                    </a:cxn>
                    <a:cxn ang="0">
                      <a:pos x="68" y="3"/>
                    </a:cxn>
                    <a:cxn ang="0">
                      <a:pos x="68" y="3"/>
                    </a:cxn>
                  </a:cxnLst>
                  <a:rect l="0" t="0" r="r" b="b"/>
                  <a:pathLst>
                    <a:path w="77" h="44">
                      <a:moveTo>
                        <a:pt x="68" y="3"/>
                      </a:moveTo>
                      <a:lnTo>
                        <a:pt x="36" y="0"/>
                      </a:lnTo>
                      <a:lnTo>
                        <a:pt x="3" y="12"/>
                      </a:lnTo>
                      <a:lnTo>
                        <a:pt x="3" y="19"/>
                      </a:lnTo>
                      <a:lnTo>
                        <a:pt x="0" y="34"/>
                      </a:lnTo>
                      <a:lnTo>
                        <a:pt x="3" y="43"/>
                      </a:lnTo>
                      <a:lnTo>
                        <a:pt x="32" y="43"/>
                      </a:lnTo>
                      <a:lnTo>
                        <a:pt x="54" y="23"/>
                      </a:lnTo>
                      <a:lnTo>
                        <a:pt x="68" y="12"/>
                      </a:lnTo>
                      <a:lnTo>
                        <a:pt x="76" y="3"/>
                      </a:lnTo>
                      <a:lnTo>
                        <a:pt x="71" y="0"/>
                      </a:lnTo>
                      <a:lnTo>
                        <a:pt x="68" y="3"/>
                      </a:lnTo>
                      <a:lnTo>
                        <a:pt x="68"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6" name="Freeform 110" descr="50%"/>
                <p:cNvSpPr>
                  <a:spLocks/>
                </p:cNvSpPr>
                <p:nvPr/>
              </p:nvSpPr>
              <p:spPr bwMode="auto">
                <a:xfrm>
                  <a:off x="2576" y="1228"/>
                  <a:ext cx="87" cy="54"/>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7" name="Freeform 111" descr="50%"/>
                <p:cNvSpPr>
                  <a:spLocks/>
                </p:cNvSpPr>
                <p:nvPr/>
              </p:nvSpPr>
              <p:spPr bwMode="auto">
                <a:xfrm>
                  <a:off x="2508" y="1193"/>
                  <a:ext cx="96" cy="43"/>
                </a:xfrm>
                <a:custGeom>
                  <a:avLst/>
                  <a:gdLst/>
                  <a:ahLst/>
                  <a:cxnLst>
                    <a:cxn ang="0">
                      <a:pos x="0" y="4"/>
                    </a:cxn>
                    <a:cxn ang="0">
                      <a:pos x="4" y="8"/>
                    </a:cxn>
                    <a:cxn ang="0">
                      <a:pos x="27" y="31"/>
                    </a:cxn>
                    <a:cxn ang="0">
                      <a:pos x="50" y="42"/>
                    </a:cxn>
                    <a:cxn ang="0">
                      <a:pos x="87" y="39"/>
                    </a:cxn>
                    <a:cxn ang="0">
                      <a:pos x="95" y="27"/>
                    </a:cxn>
                    <a:cxn ang="0">
                      <a:pos x="77" y="20"/>
                    </a:cxn>
                    <a:cxn ang="0">
                      <a:pos x="68" y="4"/>
                    </a:cxn>
                    <a:cxn ang="0">
                      <a:pos x="54" y="0"/>
                    </a:cxn>
                    <a:cxn ang="0">
                      <a:pos x="24" y="4"/>
                    </a:cxn>
                    <a:cxn ang="0">
                      <a:pos x="24" y="4"/>
                    </a:cxn>
                    <a:cxn ang="0">
                      <a:pos x="0" y="11"/>
                    </a:cxn>
                    <a:cxn ang="0">
                      <a:pos x="0" y="15"/>
                    </a:cxn>
                    <a:cxn ang="0">
                      <a:pos x="0" y="4"/>
                    </a:cxn>
                    <a:cxn ang="0">
                      <a:pos x="0" y="4"/>
                    </a:cxn>
                  </a:cxnLst>
                  <a:rect l="0" t="0" r="r" b="b"/>
                  <a:pathLst>
                    <a:path w="96" h="43">
                      <a:moveTo>
                        <a:pt x="0" y="4"/>
                      </a:moveTo>
                      <a:lnTo>
                        <a:pt x="4" y="8"/>
                      </a:lnTo>
                      <a:lnTo>
                        <a:pt x="27" y="31"/>
                      </a:lnTo>
                      <a:lnTo>
                        <a:pt x="50" y="42"/>
                      </a:lnTo>
                      <a:lnTo>
                        <a:pt x="87" y="39"/>
                      </a:lnTo>
                      <a:lnTo>
                        <a:pt x="95" y="27"/>
                      </a:lnTo>
                      <a:lnTo>
                        <a:pt x="77" y="20"/>
                      </a:lnTo>
                      <a:lnTo>
                        <a:pt x="68" y="4"/>
                      </a:lnTo>
                      <a:lnTo>
                        <a:pt x="54" y="0"/>
                      </a:lnTo>
                      <a:lnTo>
                        <a:pt x="24" y="4"/>
                      </a:lnTo>
                      <a:lnTo>
                        <a:pt x="24" y="4"/>
                      </a:lnTo>
                      <a:lnTo>
                        <a:pt x="0" y="11"/>
                      </a:lnTo>
                      <a:lnTo>
                        <a:pt x="0" y="15"/>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8" name="Freeform 112" descr="50%"/>
                <p:cNvSpPr>
                  <a:spLocks/>
                </p:cNvSpPr>
                <p:nvPr/>
              </p:nvSpPr>
              <p:spPr bwMode="auto">
                <a:xfrm>
                  <a:off x="2548" y="1116"/>
                  <a:ext cx="56" cy="40"/>
                </a:xfrm>
                <a:custGeom>
                  <a:avLst/>
                  <a:gdLst/>
                  <a:ahLst/>
                  <a:cxnLst>
                    <a:cxn ang="0">
                      <a:pos x="23" y="0"/>
                    </a:cxn>
                    <a:cxn ang="0">
                      <a:pos x="0" y="16"/>
                    </a:cxn>
                    <a:cxn ang="0">
                      <a:pos x="37" y="39"/>
                    </a:cxn>
                    <a:cxn ang="0">
                      <a:pos x="55" y="39"/>
                    </a:cxn>
                    <a:cxn ang="0">
                      <a:pos x="55" y="23"/>
                    </a:cxn>
                    <a:cxn ang="0">
                      <a:pos x="42" y="12"/>
                    </a:cxn>
                    <a:cxn ang="0">
                      <a:pos x="28" y="5"/>
                    </a:cxn>
                    <a:cxn ang="0">
                      <a:pos x="19" y="5"/>
                    </a:cxn>
                    <a:cxn ang="0">
                      <a:pos x="23" y="0"/>
                    </a:cxn>
                    <a:cxn ang="0">
                      <a:pos x="23" y="0"/>
                    </a:cxn>
                  </a:cxnLst>
                  <a:rect l="0" t="0" r="r" b="b"/>
                  <a:pathLst>
                    <a:path w="56" h="40">
                      <a:moveTo>
                        <a:pt x="23" y="0"/>
                      </a:moveTo>
                      <a:lnTo>
                        <a:pt x="0" y="16"/>
                      </a:lnTo>
                      <a:lnTo>
                        <a:pt x="37" y="39"/>
                      </a:lnTo>
                      <a:lnTo>
                        <a:pt x="55" y="39"/>
                      </a:lnTo>
                      <a:lnTo>
                        <a:pt x="55" y="23"/>
                      </a:lnTo>
                      <a:lnTo>
                        <a:pt x="42" y="12"/>
                      </a:lnTo>
                      <a:lnTo>
                        <a:pt x="28" y="5"/>
                      </a:lnTo>
                      <a:lnTo>
                        <a:pt x="19"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09" name="Freeform 113" descr="50%"/>
                <p:cNvSpPr>
                  <a:spLocks/>
                </p:cNvSpPr>
                <p:nvPr/>
              </p:nvSpPr>
              <p:spPr bwMode="auto">
                <a:xfrm>
                  <a:off x="2445" y="1124"/>
                  <a:ext cx="78" cy="42"/>
                </a:xfrm>
                <a:custGeom>
                  <a:avLst/>
                  <a:gdLst/>
                  <a:ahLst/>
                  <a:cxnLst>
                    <a:cxn ang="0">
                      <a:pos x="67" y="4"/>
                    </a:cxn>
                    <a:cxn ang="0">
                      <a:pos x="37" y="0"/>
                    </a:cxn>
                    <a:cxn ang="0">
                      <a:pos x="4" y="10"/>
                    </a:cxn>
                    <a:cxn ang="0">
                      <a:pos x="4" y="19"/>
                    </a:cxn>
                    <a:cxn ang="0">
                      <a:pos x="0" y="35"/>
                    </a:cxn>
                    <a:cxn ang="0">
                      <a:pos x="4" y="41"/>
                    </a:cxn>
                    <a:cxn ang="0">
                      <a:pos x="31" y="41"/>
                    </a:cxn>
                    <a:cxn ang="0">
                      <a:pos x="54" y="24"/>
                    </a:cxn>
                    <a:cxn ang="0">
                      <a:pos x="67" y="10"/>
                    </a:cxn>
                    <a:cxn ang="0">
                      <a:pos x="77" y="4"/>
                    </a:cxn>
                    <a:cxn ang="0">
                      <a:pos x="72" y="0"/>
                    </a:cxn>
                    <a:cxn ang="0">
                      <a:pos x="67" y="4"/>
                    </a:cxn>
                    <a:cxn ang="0">
                      <a:pos x="67" y="4"/>
                    </a:cxn>
                  </a:cxnLst>
                  <a:rect l="0" t="0" r="r" b="b"/>
                  <a:pathLst>
                    <a:path w="78" h="42">
                      <a:moveTo>
                        <a:pt x="67" y="4"/>
                      </a:moveTo>
                      <a:lnTo>
                        <a:pt x="37" y="0"/>
                      </a:lnTo>
                      <a:lnTo>
                        <a:pt x="4" y="10"/>
                      </a:lnTo>
                      <a:lnTo>
                        <a:pt x="4" y="19"/>
                      </a:lnTo>
                      <a:lnTo>
                        <a:pt x="0" y="35"/>
                      </a:lnTo>
                      <a:lnTo>
                        <a:pt x="4" y="41"/>
                      </a:lnTo>
                      <a:lnTo>
                        <a:pt x="31" y="41"/>
                      </a:lnTo>
                      <a:lnTo>
                        <a:pt x="54" y="24"/>
                      </a:lnTo>
                      <a:lnTo>
                        <a:pt x="67" y="10"/>
                      </a:lnTo>
                      <a:lnTo>
                        <a:pt x="77" y="4"/>
                      </a:lnTo>
                      <a:lnTo>
                        <a:pt x="72" y="0"/>
                      </a:lnTo>
                      <a:lnTo>
                        <a:pt x="67" y="4"/>
                      </a:lnTo>
                      <a:lnTo>
                        <a:pt x="67"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0" name="Freeform 114" descr="50%"/>
                <p:cNvSpPr>
                  <a:spLocks/>
                </p:cNvSpPr>
                <p:nvPr/>
              </p:nvSpPr>
              <p:spPr bwMode="auto">
                <a:xfrm>
                  <a:off x="2499" y="1134"/>
                  <a:ext cx="87" cy="56"/>
                </a:xfrm>
                <a:custGeom>
                  <a:avLst/>
                  <a:gdLst/>
                  <a:ahLst/>
                  <a:cxnLst>
                    <a:cxn ang="0">
                      <a:pos x="59" y="9"/>
                    </a:cxn>
                    <a:cxn ang="0">
                      <a:pos x="26" y="0"/>
                    </a:cxn>
                    <a:cxn ang="0">
                      <a:pos x="0" y="14"/>
                    </a:cxn>
                    <a:cxn ang="0">
                      <a:pos x="6" y="25"/>
                    </a:cxn>
                    <a:cxn ang="0">
                      <a:pos x="13" y="37"/>
                    </a:cxn>
                    <a:cxn ang="0">
                      <a:pos x="26" y="44"/>
                    </a:cxn>
                    <a:cxn ang="0">
                      <a:pos x="63" y="51"/>
                    </a:cxn>
                    <a:cxn ang="0">
                      <a:pos x="86" y="55"/>
                    </a:cxn>
                    <a:cxn ang="0">
                      <a:pos x="82" y="40"/>
                    </a:cxn>
                    <a:cxn ang="0">
                      <a:pos x="68" y="25"/>
                    </a:cxn>
                    <a:cxn ang="0">
                      <a:pos x="63" y="14"/>
                    </a:cxn>
                    <a:cxn ang="0">
                      <a:pos x="59" y="9"/>
                    </a:cxn>
                    <a:cxn ang="0">
                      <a:pos x="59" y="9"/>
                    </a:cxn>
                  </a:cxnLst>
                  <a:rect l="0" t="0" r="r" b="b"/>
                  <a:pathLst>
                    <a:path w="87" h="56">
                      <a:moveTo>
                        <a:pt x="59" y="9"/>
                      </a:moveTo>
                      <a:lnTo>
                        <a:pt x="26" y="0"/>
                      </a:lnTo>
                      <a:lnTo>
                        <a:pt x="0" y="14"/>
                      </a:lnTo>
                      <a:lnTo>
                        <a:pt x="6" y="25"/>
                      </a:lnTo>
                      <a:lnTo>
                        <a:pt x="13" y="37"/>
                      </a:lnTo>
                      <a:lnTo>
                        <a:pt x="26" y="44"/>
                      </a:lnTo>
                      <a:lnTo>
                        <a:pt x="63" y="51"/>
                      </a:lnTo>
                      <a:lnTo>
                        <a:pt x="86" y="55"/>
                      </a:lnTo>
                      <a:lnTo>
                        <a:pt x="82" y="40"/>
                      </a:lnTo>
                      <a:lnTo>
                        <a:pt x="68" y="25"/>
                      </a:lnTo>
                      <a:lnTo>
                        <a:pt x="63" y="14"/>
                      </a:lnTo>
                      <a:lnTo>
                        <a:pt x="59" y="9"/>
                      </a:lnTo>
                      <a:lnTo>
                        <a:pt x="59" y="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1" name="Freeform 115" descr="50%"/>
                <p:cNvSpPr>
                  <a:spLocks/>
                </p:cNvSpPr>
                <p:nvPr/>
              </p:nvSpPr>
              <p:spPr bwMode="auto">
                <a:xfrm>
                  <a:off x="2545" y="1259"/>
                  <a:ext cx="73" cy="62"/>
                </a:xfrm>
                <a:custGeom>
                  <a:avLst/>
                  <a:gdLst/>
                  <a:ahLst/>
                  <a:cxnLst>
                    <a:cxn ang="0">
                      <a:pos x="0" y="19"/>
                    </a:cxn>
                    <a:cxn ang="0">
                      <a:pos x="3" y="38"/>
                    </a:cxn>
                    <a:cxn ang="0">
                      <a:pos x="50" y="61"/>
                    </a:cxn>
                    <a:cxn ang="0">
                      <a:pos x="58" y="46"/>
                    </a:cxn>
                    <a:cxn ang="0">
                      <a:pos x="72" y="30"/>
                    </a:cxn>
                    <a:cxn ang="0">
                      <a:pos x="17" y="0"/>
                    </a:cxn>
                    <a:cxn ang="0">
                      <a:pos x="17" y="11"/>
                    </a:cxn>
                    <a:cxn ang="0">
                      <a:pos x="17" y="19"/>
                    </a:cxn>
                    <a:cxn ang="0">
                      <a:pos x="0" y="19"/>
                    </a:cxn>
                    <a:cxn ang="0">
                      <a:pos x="0" y="19"/>
                    </a:cxn>
                  </a:cxnLst>
                  <a:rect l="0" t="0" r="r" b="b"/>
                  <a:pathLst>
                    <a:path w="73" h="62">
                      <a:moveTo>
                        <a:pt x="0" y="19"/>
                      </a:moveTo>
                      <a:lnTo>
                        <a:pt x="3" y="38"/>
                      </a:lnTo>
                      <a:lnTo>
                        <a:pt x="50" y="61"/>
                      </a:lnTo>
                      <a:lnTo>
                        <a:pt x="58" y="46"/>
                      </a:lnTo>
                      <a:lnTo>
                        <a:pt x="72" y="30"/>
                      </a:lnTo>
                      <a:lnTo>
                        <a:pt x="17" y="0"/>
                      </a:lnTo>
                      <a:lnTo>
                        <a:pt x="17" y="11"/>
                      </a:lnTo>
                      <a:lnTo>
                        <a:pt x="17" y="19"/>
                      </a:lnTo>
                      <a:lnTo>
                        <a:pt x="0" y="19"/>
                      </a:lnTo>
                      <a:lnTo>
                        <a:pt x="0"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2" name="Freeform 116" descr="50%"/>
                <p:cNvSpPr>
                  <a:spLocks/>
                </p:cNvSpPr>
                <p:nvPr/>
              </p:nvSpPr>
              <p:spPr bwMode="auto">
                <a:xfrm>
                  <a:off x="2462" y="1208"/>
                  <a:ext cx="57" cy="40"/>
                </a:xfrm>
                <a:custGeom>
                  <a:avLst/>
                  <a:gdLst/>
                  <a:ahLst/>
                  <a:cxnLst>
                    <a:cxn ang="0">
                      <a:pos x="23" y="0"/>
                    </a:cxn>
                    <a:cxn ang="0">
                      <a:pos x="0" y="16"/>
                    </a:cxn>
                    <a:cxn ang="0">
                      <a:pos x="37" y="39"/>
                    </a:cxn>
                    <a:cxn ang="0">
                      <a:pos x="56" y="39"/>
                    </a:cxn>
                    <a:cxn ang="0">
                      <a:pos x="56" y="23"/>
                    </a:cxn>
                    <a:cxn ang="0">
                      <a:pos x="43" y="11"/>
                    </a:cxn>
                    <a:cxn ang="0">
                      <a:pos x="29" y="5"/>
                    </a:cxn>
                    <a:cxn ang="0">
                      <a:pos x="20" y="5"/>
                    </a:cxn>
                    <a:cxn ang="0">
                      <a:pos x="23" y="0"/>
                    </a:cxn>
                    <a:cxn ang="0">
                      <a:pos x="23" y="0"/>
                    </a:cxn>
                  </a:cxnLst>
                  <a:rect l="0" t="0" r="r" b="b"/>
                  <a:pathLst>
                    <a:path w="57" h="40">
                      <a:moveTo>
                        <a:pt x="23" y="0"/>
                      </a:moveTo>
                      <a:lnTo>
                        <a:pt x="0" y="16"/>
                      </a:lnTo>
                      <a:lnTo>
                        <a:pt x="37" y="39"/>
                      </a:lnTo>
                      <a:lnTo>
                        <a:pt x="56" y="39"/>
                      </a:lnTo>
                      <a:lnTo>
                        <a:pt x="56" y="23"/>
                      </a:lnTo>
                      <a:lnTo>
                        <a:pt x="43" y="11"/>
                      </a:lnTo>
                      <a:lnTo>
                        <a:pt x="29" y="5"/>
                      </a:lnTo>
                      <a:lnTo>
                        <a:pt x="20" y="5"/>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3" name="Freeform 117" descr="50%"/>
                <p:cNvSpPr>
                  <a:spLocks/>
                </p:cNvSpPr>
                <p:nvPr/>
              </p:nvSpPr>
              <p:spPr bwMode="auto">
                <a:xfrm>
                  <a:off x="2662" y="1281"/>
                  <a:ext cx="48" cy="17"/>
                </a:xfrm>
                <a:custGeom>
                  <a:avLst/>
                  <a:gdLst/>
                  <a:ahLst/>
                  <a:cxnLst>
                    <a:cxn ang="0">
                      <a:pos x="0" y="8"/>
                    </a:cxn>
                    <a:cxn ang="0">
                      <a:pos x="47" y="16"/>
                    </a:cxn>
                    <a:cxn ang="0">
                      <a:pos x="32" y="0"/>
                    </a:cxn>
                    <a:cxn ang="0">
                      <a:pos x="0" y="8"/>
                    </a:cxn>
                    <a:cxn ang="0">
                      <a:pos x="0" y="8"/>
                    </a:cxn>
                    <a:cxn ang="0">
                      <a:pos x="0" y="8"/>
                    </a:cxn>
                  </a:cxnLst>
                  <a:rect l="0" t="0" r="r" b="b"/>
                  <a:pathLst>
                    <a:path w="48" h="17">
                      <a:moveTo>
                        <a:pt x="0" y="8"/>
                      </a:moveTo>
                      <a:lnTo>
                        <a:pt x="47" y="16"/>
                      </a:lnTo>
                      <a:lnTo>
                        <a:pt x="32" y="0"/>
                      </a:lnTo>
                      <a:lnTo>
                        <a:pt x="0"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4" name="Freeform 118" descr="50%"/>
                <p:cNvSpPr>
                  <a:spLocks/>
                </p:cNvSpPr>
                <p:nvPr/>
              </p:nvSpPr>
              <p:spPr bwMode="auto">
                <a:xfrm>
                  <a:off x="2739" y="1300"/>
                  <a:ext cx="60" cy="24"/>
                </a:xfrm>
                <a:custGeom>
                  <a:avLst/>
                  <a:gdLst/>
                  <a:ahLst/>
                  <a:cxnLst>
                    <a:cxn ang="0">
                      <a:pos x="0" y="8"/>
                    </a:cxn>
                    <a:cxn ang="0">
                      <a:pos x="0" y="12"/>
                    </a:cxn>
                    <a:cxn ang="0">
                      <a:pos x="23" y="23"/>
                    </a:cxn>
                    <a:cxn ang="0">
                      <a:pos x="59" y="20"/>
                    </a:cxn>
                    <a:cxn ang="0">
                      <a:pos x="50" y="12"/>
                    </a:cxn>
                    <a:cxn ang="0">
                      <a:pos x="32" y="0"/>
                    </a:cxn>
                    <a:cxn ang="0">
                      <a:pos x="10" y="5"/>
                    </a:cxn>
                    <a:cxn ang="0">
                      <a:pos x="13" y="16"/>
                    </a:cxn>
                    <a:cxn ang="0">
                      <a:pos x="0" y="8"/>
                    </a:cxn>
                    <a:cxn ang="0">
                      <a:pos x="0" y="8"/>
                    </a:cxn>
                  </a:cxnLst>
                  <a:rect l="0" t="0" r="r" b="b"/>
                  <a:pathLst>
                    <a:path w="60" h="24">
                      <a:moveTo>
                        <a:pt x="0" y="8"/>
                      </a:moveTo>
                      <a:lnTo>
                        <a:pt x="0" y="12"/>
                      </a:lnTo>
                      <a:lnTo>
                        <a:pt x="23" y="23"/>
                      </a:lnTo>
                      <a:lnTo>
                        <a:pt x="59" y="20"/>
                      </a:lnTo>
                      <a:lnTo>
                        <a:pt x="50" y="12"/>
                      </a:lnTo>
                      <a:lnTo>
                        <a:pt x="32" y="0"/>
                      </a:lnTo>
                      <a:lnTo>
                        <a:pt x="10" y="5"/>
                      </a:lnTo>
                      <a:lnTo>
                        <a:pt x="13" y="16"/>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5" name="Freeform 119" descr="50%"/>
                <p:cNvSpPr>
                  <a:spLocks/>
                </p:cNvSpPr>
                <p:nvPr/>
              </p:nvSpPr>
              <p:spPr bwMode="auto">
                <a:xfrm>
                  <a:off x="2749" y="1208"/>
                  <a:ext cx="41" cy="32"/>
                </a:xfrm>
                <a:custGeom>
                  <a:avLst/>
                  <a:gdLst/>
                  <a:ahLst/>
                  <a:cxnLst>
                    <a:cxn ang="0">
                      <a:pos x="0" y="8"/>
                    </a:cxn>
                    <a:cxn ang="0">
                      <a:pos x="0" y="20"/>
                    </a:cxn>
                    <a:cxn ang="0">
                      <a:pos x="26" y="31"/>
                    </a:cxn>
                    <a:cxn ang="0">
                      <a:pos x="40" y="31"/>
                    </a:cxn>
                    <a:cxn ang="0">
                      <a:pos x="40" y="23"/>
                    </a:cxn>
                    <a:cxn ang="0">
                      <a:pos x="36" y="11"/>
                    </a:cxn>
                    <a:cxn ang="0">
                      <a:pos x="32" y="8"/>
                    </a:cxn>
                    <a:cxn ang="0">
                      <a:pos x="17" y="0"/>
                    </a:cxn>
                    <a:cxn ang="0">
                      <a:pos x="3" y="5"/>
                    </a:cxn>
                    <a:cxn ang="0">
                      <a:pos x="3" y="8"/>
                    </a:cxn>
                    <a:cxn ang="0">
                      <a:pos x="0" y="8"/>
                    </a:cxn>
                    <a:cxn ang="0">
                      <a:pos x="0" y="8"/>
                    </a:cxn>
                  </a:cxnLst>
                  <a:rect l="0" t="0" r="r" b="b"/>
                  <a:pathLst>
                    <a:path w="41" h="32">
                      <a:moveTo>
                        <a:pt x="0" y="8"/>
                      </a:moveTo>
                      <a:lnTo>
                        <a:pt x="0" y="20"/>
                      </a:lnTo>
                      <a:lnTo>
                        <a:pt x="26" y="31"/>
                      </a:lnTo>
                      <a:lnTo>
                        <a:pt x="40" y="31"/>
                      </a:lnTo>
                      <a:lnTo>
                        <a:pt x="40" y="23"/>
                      </a:lnTo>
                      <a:lnTo>
                        <a:pt x="36" y="11"/>
                      </a:lnTo>
                      <a:lnTo>
                        <a:pt x="32" y="8"/>
                      </a:lnTo>
                      <a:lnTo>
                        <a:pt x="17" y="0"/>
                      </a:lnTo>
                      <a:lnTo>
                        <a:pt x="3" y="5"/>
                      </a:lnTo>
                      <a:lnTo>
                        <a:pt x="3" y="8"/>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6" name="Freeform 120" descr="50%"/>
                <p:cNvSpPr>
                  <a:spLocks/>
                </p:cNvSpPr>
                <p:nvPr/>
              </p:nvSpPr>
              <p:spPr bwMode="auto">
                <a:xfrm>
                  <a:off x="2358" y="1216"/>
                  <a:ext cx="79" cy="44"/>
                </a:xfrm>
                <a:custGeom>
                  <a:avLst/>
                  <a:gdLst/>
                  <a:ahLst/>
                  <a:cxnLst>
                    <a:cxn ang="0">
                      <a:pos x="69" y="3"/>
                    </a:cxn>
                    <a:cxn ang="0">
                      <a:pos x="37" y="0"/>
                    </a:cxn>
                    <a:cxn ang="0">
                      <a:pos x="5" y="12"/>
                    </a:cxn>
                    <a:cxn ang="0">
                      <a:pos x="5" y="19"/>
                    </a:cxn>
                    <a:cxn ang="0">
                      <a:pos x="0" y="34"/>
                    </a:cxn>
                    <a:cxn ang="0">
                      <a:pos x="5" y="43"/>
                    </a:cxn>
                    <a:cxn ang="0">
                      <a:pos x="33" y="43"/>
                    </a:cxn>
                    <a:cxn ang="0">
                      <a:pos x="55" y="23"/>
                    </a:cxn>
                    <a:cxn ang="0">
                      <a:pos x="69" y="12"/>
                    </a:cxn>
                    <a:cxn ang="0">
                      <a:pos x="78" y="3"/>
                    </a:cxn>
                    <a:cxn ang="0">
                      <a:pos x="73" y="0"/>
                    </a:cxn>
                    <a:cxn ang="0">
                      <a:pos x="69" y="3"/>
                    </a:cxn>
                    <a:cxn ang="0">
                      <a:pos x="69" y="3"/>
                    </a:cxn>
                  </a:cxnLst>
                  <a:rect l="0" t="0" r="r" b="b"/>
                  <a:pathLst>
                    <a:path w="79" h="44">
                      <a:moveTo>
                        <a:pt x="69" y="3"/>
                      </a:moveTo>
                      <a:lnTo>
                        <a:pt x="37" y="0"/>
                      </a:lnTo>
                      <a:lnTo>
                        <a:pt x="5" y="12"/>
                      </a:lnTo>
                      <a:lnTo>
                        <a:pt x="5" y="19"/>
                      </a:lnTo>
                      <a:lnTo>
                        <a:pt x="0" y="34"/>
                      </a:lnTo>
                      <a:lnTo>
                        <a:pt x="5" y="43"/>
                      </a:lnTo>
                      <a:lnTo>
                        <a:pt x="33" y="43"/>
                      </a:lnTo>
                      <a:lnTo>
                        <a:pt x="55" y="23"/>
                      </a:lnTo>
                      <a:lnTo>
                        <a:pt x="69" y="12"/>
                      </a:lnTo>
                      <a:lnTo>
                        <a:pt x="78" y="3"/>
                      </a:lnTo>
                      <a:lnTo>
                        <a:pt x="73" y="0"/>
                      </a:lnTo>
                      <a:lnTo>
                        <a:pt x="69" y="3"/>
                      </a:lnTo>
                      <a:lnTo>
                        <a:pt x="69"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7" name="Freeform 121" descr="50%"/>
                <p:cNvSpPr>
                  <a:spLocks/>
                </p:cNvSpPr>
                <p:nvPr/>
              </p:nvSpPr>
              <p:spPr bwMode="auto">
                <a:xfrm>
                  <a:off x="2413" y="1228"/>
                  <a:ext cx="87" cy="54"/>
                </a:xfrm>
                <a:custGeom>
                  <a:avLst/>
                  <a:gdLst/>
                  <a:ahLst/>
                  <a:cxnLst>
                    <a:cxn ang="0">
                      <a:pos x="59" y="7"/>
                    </a:cxn>
                    <a:cxn ang="0">
                      <a:pos x="27" y="0"/>
                    </a:cxn>
                    <a:cxn ang="0">
                      <a:pos x="0" y="11"/>
                    </a:cxn>
                    <a:cxn ang="0">
                      <a:pos x="5" y="22"/>
                    </a:cxn>
                    <a:cxn ang="0">
                      <a:pos x="14" y="34"/>
                    </a:cxn>
                    <a:cxn ang="0">
                      <a:pos x="27" y="42"/>
                    </a:cxn>
                    <a:cxn ang="0">
                      <a:pos x="63" y="50"/>
                    </a:cxn>
                    <a:cxn ang="0">
                      <a:pos x="86" y="53"/>
                    </a:cxn>
                    <a:cxn ang="0">
                      <a:pos x="82" y="38"/>
                    </a:cxn>
                    <a:cxn ang="0">
                      <a:pos x="69" y="22"/>
                    </a:cxn>
                    <a:cxn ang="0">
                      <a:pos x="63" y="11"/>
                    </a:cxn>
                    <a:cxn ang="0">
                      <a:pos x="59" y="7"/>
                    </a:cxn>
                    <a:cxn ang="0">
                      <a:pos x="59" y="7"/>
                    </a:cxn>
                  </a:cxnLst>
                  <a:rect l="0" t="0" r="r" b="b"/>
                  <a:pathLst>
                    <a:path w="87" h="54">
                      <a:moveTo>
                        <a:pt x="59" y="7"/>
                      </a:moveTo>
                      <a:lnTo>
                        <a:pt x="27" y="0"/>
                      </a:lnTo>
                      <a:lnTo>
                        <a:pt x="0" y="11"/>
                      </a:lnTo>
                      <a:lnTo>
                        <a:pt x="5" y="22"/>
                      </a:lnTo>
                      <a:lnTo>
                        <a:pt x="14" y="34"/>
                      </a:lnTo>
                      <a:lnTo>
                        <a:pt x="27" y="42"/>
                      </a:lnTo>
                      <a:lnTo>
                        <a:pt x="63" y="50"/>
                      </a:lnTo>
                      <a:lnTo>
                        <a:pt x="86" y="53"/>
                      </a:lnTo>
                      <a:lnTo>
                        <a:pt x="82" y="38"/>
                      </a:lnTo>
                      <a:lnTo>
                        <a:pt x="69" y="22"/>
                      </a:lnTo>
                      <a:lnTo>
                        <a:pt x="63" y="11"/>
                      </a:lnTo>
                      <a:lnTo>
                        <a:pt x="59" y="7"/>
                      </a:lnTo>
                      <a:lnTo>
                        <a:pt x="59"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8" name="Freeform 122" descr="50%"/>
                <p:cNvSpPr>
                  <a:spLocks/>
                </p:cNvSpPr>
                <p:nvPr/>
              </p:nvSpPr>
              <p:spPr bwMode="auto">
                <a:xfrm>
                  <a:off x="2091" y="1300"/>
                  <a:ext cx="210" cy="51"/>
                </a:xfrm>
                <a:custGeom>
                  <a:avLst/>
                  <a:gdLst/>
                  <a:ahLst/>
                  <a:cxnLst>
                    <a:cxn ang="0">
                      <a:pos x="0" y="38"/>
                    </a:cxn>
                    <a:cxn ang="0">
                      <a:pos x="18" y="35"/>
                    </a:cxn>
                    <a:cxn ang="0">
                      <a:pos x="37" y="20"/>
                    </a:cxn>
                    <a:cxn ang="0">
                      <a:pos x="40" y="16"/>
                    </a:cxn>
                    <a:cxn ang="0">
                      <a:pos x="51" y="16"/>
                    </a:cxn>
                    <a:cxn ang="0">
                      <a:pos x="73" y="12"/>
                    </a:cxn>
                    <a:cxn ang="0">
                      <a:pos x="77" y="0"/>
                    </a:cxn>
                    <a:cxn ang="0">
                      <a:pos x="86" y="5"/>
                    </a:cxn>
                    <a:cxn ang="0">
                      <a:pos x="95" y="12"/>
                    </a:cxn>
                    <a:cxn ang="0">
                      <a:pos x="158" y="16"/>
                    </a:cxn>
                    <a:cxn ang="0">
                      <a:pos x="173" y="20"/>
                    </a:cxn>
                    <a:cxn ang="0">
                      <a:pos x="190" y="28"/>
                    </a:cxn>
                    <a:cxn ang="0">
                      <a:pos x="195" y="32"/>
                    </a:cxn>
                    <a:cxn ang="0">
                      <a:pos x="195" y="35"/>
                    </a:cxn>
                    <a:cxn ang="0">
                      <a:pos x="201" y="43"/>
                    </a:cxn>
                    <a:cxn ang="0">
                      <a:pos x="209" y="43"/>
                    </a:cxn>
                    <a:cxn ang="0">
                      <a:pos x="201" y="43"/>
                    </a:cxn>
                    <a:cxn ang="0">
                      <a:pos x="187" y="43"/>
                    </a:cxn>
                    <a:cxn ang="0">
                      <a:pos x="163" y="48"/>
                    </a:cxn>
                    <a:cxn ang="0">
                      <a:pos x="141" y="50"/>
                    </a:cxn>
                    <a:cxn ang="0">
                      <a:pos x="114" y="38"/>
                    </a:cxn>
                    <a:cxn ang="0">
                      <a:pos x="81" y="38"/>
                    </a:cxn>
                    <a:cxn ang="0">
                      <a:pos x="54" y="38"/>
                    </a:cxn>
                    <a:cxn ang="0">
                      <a:pos x="51" y="38"/>
                    </a:cxn>
                    <a:cxn ang="0">
                      <a:pos x="28" y="50"/>
                    </a:cxn>
                    <a:cxn ang="0">
                      <a:pos x="18" y="48"/>
                    </a:cxn>
                    <a:cxn ang="0">
                      <a:pos x="13" y="43"/>
                    </a:cxn>
                    <a:cxn ang="0">
                      <a:pos x="0" y="38"/>
                    </a:cxn>
                    <a:cxn ang="0">
                      <a:pos x="0" y="38"/>
                    </a:cxn>
                  </a:cxnLst>
                  <a:rect l="0" t="0" r="r" b="b"/>
                  <a:pathLst>
                    <a:path w="210" h="51">
                      <a:moveTo>
                        <a:pt x="0" y="38"/>
                      </a:moveTo>
                      <a:lnTo>
                        <a:pt x="18" y="35"/>
                      </a:lnTo>
                      <a:lnTo>
                        <a:pt x="37" y="20"/>
                      </a:lnTo>
                      <a:lnTo>
                        <a:pt x="40" y="16"/>
                      </a:lnTo>
                      <a:lnTo>
                        <a:pt x="51" y="16"/>
                      </a:lnTo>
                      <a:lnTo>
                        <a:pt x="73" y="12"/>
                      </a:lnTo>
                      <a:lnTo>
                        <a:pt x="77" y="0"/>
                      </a:lnTo>
                      <a:lnTo>
                        <a:pt x="86" y="5"/>
                      </a:lnTo>
                      <a:lnTo>
                        <a:pt x="95" y="12"/>
                      </a:lnTo>
                      <a:lnTo>
                        <a:pt x="158" y="16"/>
                      </a:lnTo>
                      <a:lnTo>
                        <a:pt x="173" y="20"/>
                      </a:lnTo>
                      <a:lnTo>
                        <a:pt x="190" y="28"/>
                      </a:lnTo>
                      <a:lnTo>
                        <a:pt x="195" y="32"/>
                      </a:lnTo>
                      <a:lnTo>
                        <a:pt x="195" y="35"/>
                      </a:lnTo>
                      <a:lnTo>
                        <a:pt x="201" y="43"/>
                      </a:lnTo>
                      <a:lnTo>
                        <a:pt x="209" y="43"/>
                      </a:lnTo>
                      <a:lnTo>
                        <a:pt x="201" y="43"/>
                      </a:lnTo>
                      <a:lnTo>
                        <a:pt x="187" y="43"/>
                      </a:lnTo>
                      <a:lnTo>
                        <a:pt x="163" y="48"/>
                      </a:lnTo>
                      <a:lnTo>
                        <a:pt x="141" y="50"/>
                      </a:lnTo>
                      <a:lnTo>
                        <a:pt x="114" y="38"/>
                      </a:lnTo>
                      <a:lnTo>
                        <a:pt x="81" y="38"/>
                      </a:lnTo>
                      <a:lnTo>
                        <a:pt x="54" y="38"/>
                      </a:lnTo>
                      <a:lnTo>
                        <a:pt x="51" y="38"/>
                      </a:lnTo>
                      <a:lnTo>
                        <a:pt x="28" y="50"/>
                      </a:lnTo>
                      <a:lnTo>
                        <a:pt x="18" y="48"/>
                      </a:lnTo>
                      <a:lnTo>
                        <a:pt x="13" y="43"/>
                      </a:lnTo>
                      <a:lnTo>
                        <a:pt x="0" y="38"/>
                      </a:lnTo>
                      <a:lnTo>
                        <a:pt x="0" y="3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19" name="Freeform 123" descr="50%"/>
                <p:cNvSpPr>
                  <a:spLocks/>
                </p:cNvSpPr>
                <p:nvPr/>
              </p:nvSpPr>
              <p:spPr bwMode="auto">
                <a:xfrm>
                  <a:off x="2294" y="1312"/>
                  <a:ext cx="61" cy="37"/>
                </a:xfrm>
                <a:custGeom>
                  <a:avLst/>
                  <a:gdLst/>
                  <a:ahLst/>
                  <a:cxnLst>
                    <a:cxn ang="0">
                      <a:pos x="41" y="8"/>
                    </a:cxn>
                    <a:cxn ang="0">
                      <a:pos x="20" y="0"/>
                    </a:cxn>
                    <a:cxn ang="0">
                      <a:pos x="0" y="11"/>
                    </a:cxn>
                    <a:cxn ang="0">
                      <a:pos x="6" y="20"/>
                    </a:cxn>
                    <a:cxn ang="0">
                      <a:pos x="20" y="31"/>
                    </a:cxn>
                    <a:cxn ang="0">
                      <a:pos x="47" y="36"/>
                    </a:cxn>
                    <a:cxn ang="0">
                      <a:pos x="60" y="23"/>
                    </a:cxn>
                    <a:cxn ang="0">
                      <a:pos x="55" y="11"/>
                    </a:cxn>
                    <a:cxn ang="0">
                      <a:pos x="38" y="4"/>
                    </a:cxn>
                    <a:cxn ang="0">
                      <a:pos x="38" y="4"/>
                    </a:cxn>
                    <a:cxn ang="0">
                      <a:pos x="41" y="8"/>
                    </a:cxn>
                    <a:cxn ang="0">
                      <a:pos x="41" y="8"/>
                    </a:cxn>
                  </a:cxnLst>
                  <a:rect l="0" t="0" r="r" b="b"/>
                  <a:pathLst>
                    <a:path w="61" h="37">
                      <a:moveTo>
                        <a:pt x="41" y="8"/>
                      </a:moveTo>
                      <a:lnTo>
                        <a:pt x="20" y="0"/>
                      </a:lnTo>
                      <a:lnTo>
                        <a:pt x="0" y="11"/>
                      </a:lnTo>
                      <a:lnTo>
                        <a:pt x="6" y="20"/>
                      </a:lnTo>
                      <a:lnTo>
                        <a:pt x="20" y="31"/>
                      </a:lnTo>
                      <a:lnTo>
                        <a:pt x="47" y="36"/>
                      </a:lnTo>
                      <a:lnTo>
                        <a:pt x="60" y="23"/>
                      </a:lnTo>
                      <a:lnTo>
                        <a:pt x="55" y="11"/>
                      </a:lnTo>
                      <a:lnTo>
                        <a:pt x="38" y="4"/>
                      </a:lnTo>
                      <a:lnTo>
                        <a:pt x="38" y="4"/>
                      </a:lnTo>
                      <a:lnTo>
                        <a:pt x="41" y="8"/>
                      </a:lnTo>
                      <a:lnTo>
                        <a:pt x="41"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0" name="Freeform 124" descr="50%"/>
                <p:cNvSpPr>
                  <a:spLocks/>
                </p:cNvSpPr>
                <p:nvPr/>
              </p:nvSpPr>
              <p:spPr bwMode="auto">
                <a:xfrm>
                  <a:off x="2182" y="1259"/>
                  <a:ext cx="83" cy="58"/>
                </a:xfrm>
                <a:custGeom>
                  <a:avLst/>
                  <a:gdLst/>
                  <a:ahLst/>
                  <a:cxnLst>
                    <a:cxn ang="0">
                      <a:pos x="50" y="7"/>
                    </a:cxn>
                    <a:cxn ang="0">
                      <a:pos x="23" y="0"/>
                    </a:cxn>
                    <a:cxn ang="0">
                      <a:pos x="9" y="0"/>
                    </a:cxn>
                    <a:cxn ang="0">
                      <a:pos x="4" y="3"/>
                    </a:cxn>
                    <a:cxn ang="0">
                      <a:pos x="0" y="11"/>
                    </a:cxn>
                    <a:cxn ang="0">
                      <a:pos x="0" y="19"/>
                    </a:cxn>
                    <a:cxn ang="0">
                      <a:pos x="4" y="33"/>
                    </a:cxn>
                    <a:cxn ang="0">
                      <a:pos x="19" y="41"/>
                    </a:cxn>
                    <a:cxn ang="0">
                      <a:pos x="27" y="49"/>
                    </a:cxn>
                    <a:cxn ang="0">
                      <a:pos x="53" y="57"/>
                    </a:cxn>
                    <a:cxn ang="0">
                      <a:pos x="76" y="57"/>
                    </a:cxn>
                    <a:cxn ang="0">
                      <a:pos x="82" y="49"/>
                    </a:cxn>
                    <a:cxn ang="0">
                      <a:pos x="82" y="38"/>
                    </a:cxn>
                    <a:cxn ang="0">
                      <a:pos x="67" y="30"/>
                    </a:cxn>
                    <a:cxn ang="0">
                      <a:pos x="67" y="26"/>
                    </a:cxn>
                    <a:cxn ang="0">
                      <a:pos x="67" y="26"/>
                    </a:cxn>
                    <a:cxn ang="0">
                      <a:pos x="50" y="7"/>
                    </a:cxn>
                    <a:cxn ang="0">
                      <a:pos x="50" y="7"/>
                    </a:cxn>
                  </a:cxnLst>
                  <a:rect l="0" t="0" r="r" b="b"/>
                  <a:pathLst>
                    <a:path w="83" h="58">
                      <a:moveTo>
                        <a:pt x="50" y="7"/>
                      </a:moveTo>
                      <a:lnTo>
                        <a:pt x="23" y="0"/>
                      </a:lnTo>
                      <a:lnTo>
                        <a:pt x="9" y="0"/>
                      </a:lnTo>
                      <a:lnTo>
                        <a:pt x="4" y="3"/>
                      </a:lnTo>
                      <a:lnTo>
                        <a:pt x="0" y="11"/>
                      </a:lnTo>
                      <a:lnTo>
                        <a:pt x="0" y="19"/>
                      </a:lnTo>
                      <a:lnTo>
                        <a:pt x="4" y="33"/>
                      </a:lnTo>
                      <a:lnTo>
                        <a:pt x="19" y="41"/>
                      </a:lnTo>
                      <a:lnTo>
                        <a:pt x="27" y="49"/>
                      </a:lnTo>
                      <a:lnTo>
                        <a:pt x="53" y="57"/>
                      </a:lnTo>
                      <a:lnTo>
                        <a:pt x="76" y="57"/>
                      </a:lnTo>
                      <a:lnTo>
                        <a:pt x="82" y="49"/>
                      </a:lnTo>
                      <a:lnTo>
                        <a:pt x="82" y="38"/>
                      </a:lnTo>
                      <a:lnTo>
                        <a:pt x="67" y="30"/>
                      </a:lnTo>
                      <a:lnTo>
                        <a:pt x="67" y="26"/>
                      </a:lnTo>
                      <a:lnTo>
                        <a:pt x="67" y="26"/>
                      </a:lnTo>
                      <a:lnTo>
                        <a:pt x="50" y="7"/>
                      </a:lnTo>
                      <a:lnTo>
                        <a:pt x="5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1" name="Freeform 125" descr="50%"/>
                <p:cNvSpPr>
                  <a:spLocks/>
                </p:cNvSpPr>
                <p:nvPr/>
              </p:nvSpPr>
              <p:spPr bwMode="auto">
                <a:xfrm>
                  <a:off x="2363" y="1297"/>
                  <a:ext cx="91" cy="54"/>
                </a:xfrm>
                <a:custGeom>
                  <a:avLst/>
                  <a:gdLst/>
                  <a:ahLst/>
                  <a:cxnLst>
                    <a:cxn ang="0">
                      <a:pos x="59" y="8"/>
                    </a:cxn>
                    <a:cxn ang="0">
                      <a:pos x="45" y="3"/>
                    </a:cxn>
                    <a:cxn ang="0">
                      <a:pos x="36" y="3"/>
                    </a:cxn>
                    <a:cxn ang="0">
                      <a:pos x="18" y="11"/>
                    </a:cxn>
                    <a:cxn ang="0">
                      <a:pos x="4" y="26"/>
                    </a:cxn>
                    <a:cxn ang="0">
                      <a:pos x="0" y="38"/>
                    </a:cxn>
                    <a:cxn ang="0">
                      <a:pos x="18" y="53"/>
                    </a:cxn>
                    <a:cxn ang="0">
                      <a:pos x="23" y="53"/>
                    </a:cxn>
                    <a:cxn ang="0">
                      <a:pos x="55" y="53"/>
                    </a:cxn>
                    <a:cxn ang="0">
                      <a:pos x="82" y="51"/>
                    </a:cxn>
                    <a:cxn ang="0">
                      <a:pos x="90" y="38"/>
                    </a:cxn>
                    <a:cxn ang="0">
                      <a:pos x="86" y="35"/>
                    </a:cxn>
                    <a:cxn ang="0">
                      <a:pos x="82" y="19"/>
                    </a:cxn>
                    <a:cxn ang="0">
                      <a:pos x="73" y="11"/>
                    </a:cxn>
                    <a:cxn ang="0">
                      <a:pos x="68" y="8"/>
                    </a:cxn>
                    <a:cxn ang="0">
                      <a:pos x="64" y="0"/>
                    </a:cxn>
                    <a:cxn ang="0">
                      <a:pos x="64" y="3"/>
                    </a:cxn>
                    <a:cxn ang="0">
                      <a:pos x="59" y="8"/>
                    </a:cxn>
                    <a:cxn ang="0">
                      <a:pos x="59" y="8"/>
                    </a:cxn>
                  </a:cxnLst>
                  <a:rect l="0" t="0" r="r" b="b"/>
                  <a:pathLst>
                    <a:path w="91" h="54">
                      <a:moveTo>
                        <a:pt x="59" y="8"/>
                      </a:moveTo>
                      <a:lnTo>
                        <a:pt x="45" y="3"/>
                      </a:lnTo>
                      <a:lnTo>
                        <a:pt x="36" y="3"/>
                      </a:lnTo>
                      <a:lnTo>
                        <a:pt x="18" y="11"/>
                      </a:lnTo>
                      <a:lnTo>
                        <a:pt x="4" y="26"/>
                      </a:lnTo>
                      <a:lnTo>
                        <a:pt x="0" y="38"/>
                      </a:lnTo>
                      <a:lnTo>
                        <a:pt x="18" y="53"/>
                      </a:lnTo>
                      <a:lnTo>
                        <a:pt x="23" y="53"/>
                      </a:lnTo>
                      <a:lnTo>
                        <a:pt x="55" y="53"/>
                      </a:lnTo>
                      <a:lnTo>
                        <a:pt x="82" y="51"/>
                      </a:lnTo>
                      <a:lnTo>
                        <a:pt x="90" y="38"/>
                      </a:lnTo>
                      <a:lnTo>
                        <a:pt x="86" y="35"/>
                      </a:lnTo>
                      <a:lnTo>
                        <a:pt x="82" y="19"/>
                      </a:lnTo>
                      <a:lnTo>
                        <a:pt x="73" y="11"/>
                      </a:lnTo>
                      <a:lnTo>
                        <a:pt x="68" y="8"/>
                      </a:lnTo>
                      <a:lnTo>
                        <a:pt x="64" y="0"/>
                      </a:lnTo>
                      <a:lnTo>
                        <a:pt x="64" y="3"/>
                      </a:lnTo>
                      <a:lnTo>
                        <a:pt x="59" y="8"/>
                      </a:lnTo>
                      <a:lnTo>
                        <a:pt x="59"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2" name="Freeform 126" descr="50%"/>
                <p:cNvSpPr>
                  <a:spLocks/>
                </p:cNvSpPr>
                <p:nvPr/>
              </p:nvSpPr>
              <p:spPr bwMode="auto">
                <a:xfrm>
                  <a:off x="2802" y="1178"/>
                  <a:ext cx="120" cy="97"/>
                </a:xfrm>
                <a:custGeom>
                  <a:avLst/>
                  <a:gdLst/>
                  <a:ahLst/>
                  <a:cxnLst>
                    <a:cxn ang="0">
                      <a:pos x="64" y="14"/>
                    </a:cxn>
                    <a:cxn ang="0">
                      <a:pos x="24" y="0"/>
                    </a:cxn>
                    <a:cxn ang="0">
                      <a:pos x="13" y="7"/>
                    </a:cxn>
                    <a:cxn ang="0">
                      <a:pos x="13" y="26"/>
                    </a:cxn>
                    <a:cxn ang="0">
                      <a:pos x="0" y="46"/>
                    </a:cxn>
                    <a:cxn ang="0">
                      <a:pos x="28" y="61"/>
                    </a:cxn>
                    <a:cxn ang="0">
                      <a:pos x="37" y="69"/>
                    </a:cxn>
                    <a:cxn ang="0">
                      <a:pos x="59" y="96"/>
                    </a:cxn>
                    <a:cxn ang="0">
                      <a:pos x="96" y="92"/>
                    </a:cxn>
                    <a:cxn ang="0">
                      <a:pos x="114" y="72"/>
                    </a:cxn>
                    <a:cxn ang="0">
                      <a:pos x="119" y="61"/>
                    </a:cxn>
                    <a:cxn ang="0">
                      <a:pos x="96" y="38"/>
                    </a:cxn>
                    <a:cxn ang="0">
                      <a:pos x="64" y="14"/>
                    </a:cxn>
                    <a:cxn ang="0">
                      <a:pos x="64" y="14"/>
                    </a:cxn>
                    <a:cxn ang="0">
                      <a:pos x="64" y="14"/>
                    </a:cxn>
                  </a:cxnLst>
                  <a:rect l="0" t="0" r="r" b="b"/>
                  <a:pathLst>
                    <a:path w="120" h="97">
                      <a:moveTo>
                        <a:pt x="64" y="14"/>
                      </a:moveTo>
                      <a:lnTo>
                        <a:pt x="24" y="0"/>
                      </a:lnTo>
                      <a:lnTo>
                        <a:pt x="13" y="7"/>
                      </a:lnTo>
                      <a:lnTo>
                        <a:pt x="13" y="26"/>
                      </a:lnTo>
                      <a:lnTo>
                        <a:pt x="0" y="46"/>
                      </a:lnTo>
                      <a:lnTo>
                        <a:pt x="28" y="61"/>
                      </a:lnTo>
                      <a:lnTo>
                        <a:pt x="37" y="69"/>
                      </a:lnTo>
                      <a:lnTo>
                        <a:pt x="59" y="96"/>
                      </a:lnTo>
                      <a:lnTo>
                        <a:pt x="96" y="92"/>
                      </a:lnTo>
                      <a:lnTo>
                        <a:pt x="114" y="72"/>
                      </a:lnTo>
                      <a:lnTo>
                        <a:pt x="119" y="61"/>
                      </a:lnTo>
                      <a:lnTo>
                        <a:pt x="96" y="38"/>
                      </a:lnTo>
                      <a:lnTo>
                        <a:pt x="64" y="14"/>
                      </a:lnTo>
                      <a:lnTo>
                        <a:pt x="64" y="14"/>
                      </a:lnTo>
                      <a:lnTo>
                        <a:pt x="64" y="1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3" name="Freeform 127" descr="50%"/>
                <p:cNvSpPr>
                  <a:spLocks/>
                </p:cNvSpPr>
                <p:nvPr/>
              </p:nvSpPr>
              <p:spPr bwMode="auto">
                <a:xfrm>
                  <a:off x="2752" y="1246"/>
                  <a:ext cx="160" cy="62"/>
                </a:xfrm>
                <a:custGeom>
                  <a:avLst/>
                  <a:gdLst/>
                  <a:ahLst/>
                  <a:cxnLst>
                    <a:cxn ang="0">
                      <a:pos x="57" y="16"/>
                    </a:cxn>
                    <a:cxn ang="0">
                      <a:pos x="31" y="0"/>
                    </a:cxn>
                    <a:cxn ang="0">
                      <a:pos x="0" y="4"/>
                    </a:cxn>
                    <a:cxn ang="0">
                      <a:pos x="14" y="23"/>
                    </a:cxn>
                    <a:cxn ang="0">
                      <a:pos x="44" y="43"/>
                    </a:cxn>
                    <a:cxn ang="0">
                      <a:pos x="63" y="61"/>
                    </a:cxn>
                    <a:cxn ang="0">
                      <a:pos x="159" y="61"/>
                    </a:cxn>
                    <a:cxn ang="0">
                      <a:pos x="140" y="43"/>
                    </a:cxn>
                    <a:cxn ang="0">
                      <a:pos x="116" y="30"/>
                    </a:cxn>
                    <a:cxn ang="0">
                      <a:pos x="108" y="30"/>
                    </a:cxn>
                    <a:cxn ang="0">
                      <a:pos x="57" y="16"/>
                    </a:cxn>
                    <a:cxn ang="0">
                      <a:pos x="57" y="16"/>
                    </a:cxn>
                  </a:cxnLst>
                  <a:rect l="0" t="0" r="r" b="b"/>
                  <a:pathLst>
                    <a:path w="160" h="62">
                      <a:moveTo>
                        <a:pt x="57" y="16"/>
                      </a:moveTo>
                      <a:lnTo>
                        <a:pt x="31" y="0"/>
                      </a:lnTo>
                      <a:lnTo>
                        <a:pt x="0" y="4"/>
                      </a:lnTo>
                      <a:lnTo>
                        <a:pt x="14" y="23"/>
                      </a:lnTo>
                      <a:lnTo>
                        <a:pt x="44" y="43"/>
                      </a:lnTo>
                      <a:lnTo>
                        <a:pt x="63" y="61"/>
                      </a:lnTo>
                      <a:lnTo>
                        <a:pt x="159" y="61"/>
                      </a:lnTo>
                      <a:lnTo>
                        <a:pt x="140" y="43"/>
                      </a:lnTo>
                      <a:lnTo>
                        <a:pt x="116" y="30"/>
                      </a:lnTo>
                      <a:lnTo>
                        <a:pt x="108" y="30"/>
                      </a:lnTo>
                      <a:lnTo>
                        <a:pt x="57" y="16"/>
                      </a:lnTo>
                      <a:lnTo>
                        <a:pt x="57" y="1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4" name="Freeform 128" descr="50%"/>
                <p:cNvSpPr>
                  <a:spLocks/>
                </p:cNvSpPr>
                <p:nvPr/>
              </p:nvSpPr>
              <p:spPr bwMode="auto">
                <a:xfrm>
                  <a:off x="3558" y="1129"/>
                  <a:ext cx="117" cy="69"/>
                </a:xfrm>
                <a:custGeom>
                  <a:avLst/>
                  <a:gdLst/>
                  <a:ahLst/>
                  <a:cxnLst>
                    <a:cxn ang="0">
                      <a:pos x="71" y="11"/>
                    </a:cxn>
                    <a:cxn ang="0">
                      <a:pos x="0" y="0"/>
                    </a:cxn>
                    <a:cxn ang="0">
                      <a:pos x="3" y="4"/>
                    </a:cxn>
                    <a:cxn ang="0">
                      <a:pos x="13" y="27"/>
                    </a:cxn>
                    <a:cxn ang="0">
                      <a:pos x="31" y="68"/>
                    </a:cxn>
                    <a:cxn ang="0">
                      <a:pos x="71" y="65"/>
                    </a:cxn>
                    <a:cxn ang="0">
                      <a:pos x="116" y="38"/>
                    </a:cxn>
                    <a:cxn ang="0">
                      <a:pos x="80" y="16"/>
                    </a:cxn>
                    <a:cxn ang="0">
                      <a:pos x="71" y="11"/>
                    </a:cxn>
                    <a:cxn ang="0">
                      <a:pos x="71" y="11"/>
                    </a:cxn>
                  </a:cxnLst>
                  <a:rect l="0" t="0" r="r" b="b"/>
                  <a:pathLst>
                    <a:path w="117" h="69">
                      <a:moveTo>
                        <a:pt x="71" y="11"/>
                      </a:moveTo>
                      <a:lnTo>
                        <a:pt x="0" y="0"/>
                      </a:lnTo>
                      <a:lnTo>
                        <a:pt x="3" y="4"/>
                      </a:lnTo>
                      <a:lnTo>
                        <a:pt x="13" y="27"/>
                      </a:lnTo>
                      <a:lnTo>
                        <a:pt x="31" y="68"/>
                      </a:lnTo>
                      <a:lnTo>
                        <a:pt x="71" y="65"/>
                      </a:lnTo>
                      <a:lnTo>
                        <a:pt x="116" y="38"/>
                      </a:lnTo>
                      <a:lnTo>
                        <a:pt x="80" y="16"/>
                      </a:lnTo>
                      <a:lnTo>
                        <a:pt x="71" y="11"/>
                      </a:lnTo>
                      <a:lnTo>
                        <a:pt x="71" y="11"/>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5" name="Freeform 129" descr="50%"/>
                <p:cNvSpPr>
                  <a:spLocks/>
                </p:cNvSpPr>
                <p:nvPr/>
              </p:nvSpPr>
              <p:spPr bwMode="auto">
                <a:xfrm>
                  <a:off x="3202" y="1116"/>
                  <a:ext cx="128" cy="74"/>
                </a:xfrm>
                <a:custGeom>
                  <a:avLst/>
                  <a:gdLst/>
                  <a:ahLst/>
                  <a:cxnLst>
                    <a:cxn ang="0">
                      <a:pos x="45" y="5"/>
                    </a:cxn>
                    <a:cxn ang="0">
                      <a:pos x="27" y="0"/>
                    </a:cxn>
                    <a:cxn ang="0">
                      <a:pos x="0" y="18"/>
                    </a:cxn>
                    <a:cxn ang="0">
                      <a:pos x="54" y="73"/>
                    </a:cxn>
                    <a:cxn ang="0">
                      <a:pos x="90" y="73"/>
                    </a:cxn>
                    <a:cxn ang="0">
                      <a:pos x="122" y="65"/>
                    </a:cxn>
                    <a:cxn ang="0">
                      <a:pos x="127" y="27"/>
                    </a:cxn>
                    <a:cxn ang="0">
                      <a:pos x="67" y="5"/>
                    </a:cxn>
                    <a:cxn ang="0">
                      <a:pos x="36" y="8"/>
                    </a:cxn>
                    <a:cxn ang="0">
                      <a:pos x="45" y="5"/>
                    </a:cxn>
                    <a:cxn ang="0">
                      <a:pos x="45" y="5"/>
                    </a:cxn>
                  </a:cxnLst>
                  <a:rect l="0" t="0" r="r" b="b"/>
                  <a:pathLst>
                    <a:path w="128" h="74">
                      <a:moveTo>
                        <a:pt x="45" y="5"/>
                      </a:moveTo>
                      <a:lnTo>
                        <a:pt x="27" y="0"/>
                      </a:lnTo>
                      <a:lnTo>
                        <a:pt x="0" y="18"/>
                      </a:lnTo>
                      <a:lnTo>
                        <a:pt x="54" y="73"/>
                      </a:lnTo>
                      <a:lnTo>
                        <a:pt x="90" y="73"/>
                      </a:lnTo>
                      <a:lnTo>
                        <a:pt x="122" y="65"/>
                      </a:lnTo>
                      <a:lnTo>
                        <a:pt x="127" y="27"/>
                      </a:lnTo>
                      <a:lnTo>
                        <a:pt x="67" y="5"/>
                      </a:lnTo>
                      <a:lnTo>
                        <a:pt x="36" y="8"/>
                      </a:lnTo>
                      <a:lnTo>
                        <a:pt x="45" y="5"/>
                      </a:lnTo>
                      <a:lnTo>
                        <a:pt x="4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6" name="Freeform 130" descr="50%"/>
                <p:cNvSpPr>
                  <a:spLocks/>
                </p:cNvSpPr>
                <p:nvPr/>
              </p:nvSpPr>
              <p:spPr bwMode="auto">
                <a:xfrm>
                  <a:off x="3108" y="1099"/>
                  <a:ext cx="82" cy="74"/>
                </a:xfrm>
                <a:custGeom>
                  <a:avLst/>
                  <a:gdLst/>
                  <a:ahLst/>
                  <a:cxnLst>
                    <a:cxn ang="0">
                      <a:pos x="59" y="0"/>
                    </a:cxn>
                    <a:cxn ang="0">
                      <a:pos x="28" y="9"/>
                    </a:cxn>
                    <a:cxn ang="0">
                      <a:pos x="0" y="27"/>
                    </a:cxn>
                    <a:cxn ang="0">
                      <a:pos x="9" y="54"/>
                    </a:cxn>
                    <a:cxn ang="0">
                      <a:pos x="50" y="73"/>
                    </a:cxn>
                    <a:cxn ang="0">
                      <a:pos x="68" y="73"/>
                    </a:cxn>
                    <a:cxn ang="0">
                      <a:pos x="81" y="31"/>
                    </a:cxn>
                    <a:cxn ang="0">
                      <a:pos x="68" y="4"/>
                    </a:cxn>
                    <a:cxn ang="0">
                      <a:pos x="68" y="0"/>
                    </a:cxn>
                    <a:cxn ang="0">
                      <a:pos x="59" y="0"/>
                    </a:cxn>
                    <a:cxn ang="0">
                      <a:pos x="59" y="0"/>
                    </a:cxn>
                  </a:cxnLst>
                  <a:rect l="0" t="0" r="r" b="b"/>
                  <a:pathLst>
                    <a:path w="82" h="74">
                      <a:moveTo>
                        <a:pt x="59" y="0"/>
                      </a:moveTo>
                      <a:lnTo>
                        <a:pt x="28" y="9"/>
                      </a:lnTo>
                      <a:lnTo>
                        <a:pt x="0" y="27"/>
                      </a:lnTo>
                      <a:lnTo>
                        <a:pt x="9" y="54"/>
                      </a:lnTo>
                      <a:lnTo>
                        <a:pt x="50" y="73"/>
                      </a:lnTo>
                      <a:lnTo>
                        <a:pt x="68" y="73"/>
                      </a:lnTo>
                      <a:lnTo>
                        <a:pt x="81" y="31"/>
                      </a:lnTo>
                      <a:lnTo>
                        <a:pt x="68" y="4"/>
                      </a:lnTo>
                      <a:lnTo>
                        <a:pt x="68" y="0"/>
                      </a:lnTo>
                      <a:lnTo>
                        <a:pt x="59" y="0"/>
                      </a:lnTo>
                      <a:lnTo>
                        <a:pt x="59"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7" name="Freeform 131" descr="50%"/>
                <p:cNvSpPr>
                  <a:spLocks/>
                </p:cNvSpPr>
                <p:nvPr/>
              </p:nvSpPr>
              <p:spPr bwMode="auto">
                <a:xfrm>
                  <a:off x="3369" y="1174"/>
                  <a:ext cx="56" cy="31"/>
                </a:xfrm>
                <a:custGeom>
                  <a:avLst/>
                  <a:gdLst/>
                  <a:ahLst/>
                  <a:cxnLst>
                    <a:cxn ang="0">
                      <a:pos x="0" y="4"/>
                    </a:cxn>
                    <a:cxn ang="0">
                      <a:pos x="0" y="11"/>
                    </a:cxn>
                    <a:cxn ang="0">
                      <a:pos x="55" y="30"/>
                    </a:cxn>
                    <a:cxn ang="0">
                      <a:pos x="47" y="18"/>
                    </a:cxn>
                    <a:cxn ang="0">
                      <a:pos x="9" y="0"/>
                    </a:cxn>
                    <a:cxn ang="0">
                      <a:pos x="0" y="7"/>
                    </a:cxn>
                    <a:cxn ang="0">
                      <a:pos x="0" y="4"/>
                    </a:cxn>
                    <a:cxn ang="0">
                      <a:pos x="0" y="4"/>
                    </a:cxn>
                  </a:cxnLst>
                  <a:rect l="0" t="0" r="r" b="b"/>
                  <a:pathLst>
                    <a:path w="56" h="31">
                      <a:moveTo>
                        <a:pt x="0" y="4"/>
                      </a:moveTo>
                      <a:lnTo>
                        <a:pt x="0" y="11"/>
                      </a:lnTo>
                      <a:lnTo>
                        <a:pt x="55" y="30"/>
                      </a:lnTo>
                      <a:lnTo>
                        <a:pt x="47" y="18"/>
                      </a:lnTo>
                      <a:lnTo>
                        <a:pt x="9" y="0"/>
                      </a:lnTo>
                      <a:lnTo>
                        <a:pt x="0"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8" name="Freeform 132" descr="50%"/>
                <p:cNvSpPr>
                  <a:spLocks/>
                </p:cNvSpPr>
                <p:nvPr/>
              </p:nvSpPr>
              <p:spPr bwMode="auto">
                <a:xfrm>
                  <a:off x="3338" y="1201"/>
                  <a:ext cx="46" cy="19"/>
                </a:xfrm>
                <a:custGeom>
                  <a:avLst/>
                  <a:gdLst/>
                  <a:ahLst/>
                  <a:cxnLst>
                    <a:cxn ang="0">
                      <a:pos x="0" y="7"/>
                    </a:cxn>
                    <a:cxn ang="0">
                      <a:pos x="45" y="3"/>
                    </a:cxn>
                    <a:cxn ang="0">
                      <a:pos x="37" y="3"/>
                    </a:cxn>
                    <a:cxn ang="0">
                      <a:pos x="31" y="0"/>
                    </a:cxn>
                    <a:cxn ang="0">
                      <a:pos x="0" y="0"/>
                    </a:cxn>
                    <a:cxn ang="0">
                      <a:pos x="8" y="15"/>
                    </a:cxn>
                    <a:cxn ang="0">
                      <a:pos x="17" y="18"/>
                    </a:cxn>
                    <a:cxn ang="0">
                      <a:pos x="23" y="12"/>
                    </a:cxn>
                    <a:cxn ang="0">
                      <a:pos x="27" y="3"/>
                    </a:cxn>
                    <a:cxn ang="0">
                      <a:pos x="27" y="3"/>
                    </a:cxn>
                    <a:cxn ang="0">
                      <a:pos x="0" y="7"/>
                    </a:cxn>
                    <a:cxn ang="0">
                      <a:pos x="0" y="7"/>
                    </a:cxn>
                  </a:cxnLst>
                  <a:rect l="0" t="0" r="r" b="b"/>
                  <a:pathLst>
                    <a:path w="46" h="19">
                      <a:moveTo>
                        <a:pt x="0" y="7"/>
                      </a:moveTo>
                      <a:lnTo>
                        <a:pt x="45" y="3"/>
                      </a:lnTo>
                      <a:lnTo>
                        <a:pt x="37" y="3"/>
                      </a:lnTo>
                      <a:lnTo>
                        <a:pt x="31" y="0"/>
                      </a:lnTo>
                      <a:lnTo>
                        <a:pt x="0" y="0"/>
                      </a:lnTo>
                      <a:lnTo>
                        <a:pt x="8" y="15"/>
                      </a:lnTo>
                      <a:lnTo>
                        <a:pt x="17" y="18"/>
                      </a:lnTo>
                      <a:lnTo>
                        <a:pt x="23" y="12"/>
                      </a:lnTo>
                      <a:lnTo>
                        <a:pt x="27" y="3"/>
                      </a:lnTo>
                      <a:lnTo>
                        <a:pt x="27" y="3"/>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29" name="Freeform 133" descr="50%"/>
                <p:cNvSpPr>
                  <a:spLocks/>
                </p:cNvSpPr>
                <p:nvPr/>
              </p:nvSpPr>
              <p:spPr bwMode="auto">
                <a:xfrm>
                  <a:off x="3333" y="1266"/>
                  <a:ext cx="33" cy="20"/>
                </a:xfrm>
                <a:custGeom>
                  <a:avLst/>
                  <a:gdLst/>
                  <a:ahLst/>
                  <a:cxnLst>
                    <a:cxn ang="0">
                      <a:pos x="0" y="8"/>
                    </a:cxn>
                    <a:cxn ang="0">
                      <a:pos x="0" y="8"/>
                    </a:cxn>
                    <a:cxn ang="0">
                      <a:pos x="32" y="19"/>
                    </a:cxn>
                    <a:cxn ang="0">
                      <a:pos x="28" y="8"/>
                    </a:cxn>
                    <a:cxn ang="0">
                      <a:pos x="19" y="0"/>
                    </a:cxn>
                    <a:cxn ang="0">
                      <a:pos x="13" y="0"/>
                    </a:cxn>
                    <a:cxn ang="0">
                      <a:pos x="0" y="8"/>
                    </a:cxn>
                    <a:cxn ang="0">
                      <a:pos x="0" y="8"/>
                    </a:cxn>
                  </a:cxnLst>
                  <a:rect l="0" t="0" r="r" b="b"/>
                  <a:pathLst>
                    <a:path w="33" h="20">
                      <a:moveTo>
                        <a:pt x="0" y="8"/>
                      </a:moveTo>
                      <a:lnTo>
                        <a:pt x="0" y="8"/>
                      </a:lnTo>
                      <a:lnTo>
                        <a:pt x="32" y="19"/>
                      </a:lnTo>
                      <a:lnTo>
                        <a:pt x="28" y="8"/>
                      </a:lnTo>
                      <a:lnTo>
                        <a:pt x="19" y="0"/>
                      </a:lnTo>
                      <a:lnTo>
                        <a:pt x="13" y="0"/>
                      </a:lnTo>
                      <a:lnTo>
                        <a:pt x="0" y="8"/>
                      </a:lnTo>
                      <a:lnTo>
                        <a:pt x="0"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0" name="Freeform 134" descr="50%"/>
                <p:cNvSpPr>
                  <a:spLocks/>
                </p:cNvSpPr>
                <p:nvPr/>
              </p:nvSpPr>
              <p:spPr bwMode="auto">
                <a:xfrm>
                  <a:off x="2603" y="1148"/>
                  <a:ext cx="47" cy="34"/>
                </a:xfrm>
                <a:custGeom>
                  <a:avLst/>
                  <a:gdLst/>
                  <a:ahLst/>
                  <a:cxnLst>
                    <a:cxn ang="0">
                      <a:pos x="0" y="0"/>
                    </a:cxn>
                    <a:cxn ang="0">
                      <a:pos x="22" y="33"/>
                    </a:cxn>
                    <a:cxn ang="0">
                      <a:pos x="46" y="26"/>
                    </a:cxn>
                    <a:cxn ang="0">
                      <a:pos x="46" y="15"/>
                    </a:cxn>
                    <a:cxn ang="0">
                      <a:pos x="37" y="7"/>
                    </a:cxn>
                    <a:cxn ang="0">
                      <a:pos x="28" y="3"/>
                    </a:cxn>
                    <a:cxn ang="0">
                      <a:pos x="14" y="0"/>
                    </a:cxn>
                    <a:cxn ang="0">
                      <a:pos x="9" y="0"/>
                    </a:cxn>
                    <a:cxn ang="0">
                      <a:pos x="0" y="15"/>
                    </a:cxn>
                    <a:cxn ang="0">
                      <a:pos x="0" y="0"/>
                    </a:cxn>
                    <a:cxn ang="0">
                      <a:pos x="0" y="0"/>
                    </a:cxn>
                  </a:cxnLst>
                  <a:rect l="0" t="0" r="r" b="b"/>
                  <a:pathLst>
                    <a:path w="47" h="34">
                      <a:moveTo>
                        <a:pt x="0" y="0"/>
                      </a:moveTo>
                      <a:lnTo>
                        <a:pt x="22" y="33"/>
                      </a:lnTo>
                      <a:lnTo>
                        <a:pt x="46" y="26"/>
                      </a:lnTo>
                      <a:lnTo>
                        <a:pt x="46" y="15"/>
                      </a:lnTo>
                      <a:lnTo>
                        <a:pt x="37" y="7"/>
                      </a:lnTo>
                      <a:lnTo>
                        <a:pt x="28" y="3"/>
                      </a:lnTo>
                      <a:lnTo>
                        <a:pt x="14" y="0"/>
                      </a:lnTo>
                      <a:lnTo>
                        <a:pt x="9" y="0"/>
                      </a:lnTo>
                      <a:lnTo>
                        <a:pt x="0" y="15"/>
                      </a:lnTo>
                      <a:lnTo>
                        <a:pt x="0" y="0"/>
                      </a:lnTo>
                      <a:lnTo>
                        <a:pt x="0"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1" name="Freeform 135" descr="50%"/>
                <p:cNvSpPr>
                  <a:spLocks/>
                </p:cNvSpPr>
                <p:nvPr/>
              </p:nvSpPr>
              <p:spPr bwMode="auto">
                <a:xfrm>
                  <a:off x="2235" y="1139"/>
                  <a:ext cx="265" cy="93"/>
                </a:xfrm>
                <a:custGeom>
                  <a:avLst/>
                  <a:gdLst/>
                  <a:ahLst/>
                  <a:cxnLst>
                    <a:cxn ang="0">
                      <a:pos x="218" y="35"/>
                    </a:cxn>
                    <a:cxn ang="0">
                      <a:pos x="160" y="24"/>
                    </a:cxn>
                    <a:cxn ang="0">
                      <a:pos x="111" y="4"/>
                    </a:cxn>
                    <a:cxn ang="0">
                      <a:pos x="74" y="9"/>
                    </a:cxn>
                    <a:cxn ang="0">
                      <a:pos x="46" y="0"/>
                    </a:cxn>
                    <a:cxn ang="0">
                      <a:pos x="5" y="12"/>
                    </a:cxn>
                    <a:cxn ang="0">
                      <a:pos x="0" y="20"/>
                    </a:cxn>
                    <a:cxn ang="0">
                      <a:pos x="23" y="58"/>
                    </a:cxn>
                    <a:cxn ang="0">
                      <a:pos x="34" y="65"/>
                    </a:cxn>
                    <a:cxn ang="0">
                      <a:pos x="37" y="74"/>
                    </a:cxn>
                    <a:cxn ang="0">
                      <a:pos x="57" y="85"/>
                    </a:cxn>
                    <a:cxn ang="0">
                      <a:pos x="123" y="85"/>
                    </a:cxn>
                    <a:cxn ang="0">
                      <a:pos x="128" y="85"/>
                    </a:cxn>
                    <a:cxn ang="0">
                      <a:pos x="151" y="77"/>
                    </a:cxn>
                    <a:cxn ang="0">
                      <a:pos x="156" y="77"/>
                    </a:cxn>
                    <a:cxn ang="0">
                      <a:pos x="192" y="85"/>
                    </a:cxn>
                    <a:cxn ang="0">
                      <a:pos x="233" y="92"/>
                    </a:cxn>
                    <a:cxn ang="0">
                      <a:pos x="264" y="53"/>
                    </a:cxn>
                    <a:cxn ang="0">
                      <a:pos x="247" y="39"/>
                    </a:cxn>
                    <a:cxn ang="0">
                      <a:pos x="233" y="35"/>
                    </a:cxn>
                    <a:cxn ang="0">
                      <a:pos x="218" y="32"/>
                    </a:cxn>
                    <a:cxn ang="0">
                      <a:pos x="218" y="35"/>
                    </a:cxn>
                    <a:cxn ang="0">
                      <a:pos x="218" y="35"/>
                    </a:cxn>
                  </a:cxnLst>
                  <a:rect l="0" t="0" r="r" b="b"/>
                  <a:pathLst>
                    <a:path w="265" h="93">
                      <a:moveTo>
                        <a:pt x="218" y="35"/>
                      </a:moveTo>
                      <a:lnTo>
                        <a:pt x="160" y="24"/>
                      </a:lnTo>
                      <a:lnTo>
                        <a:pt x="111" y="4"/>
                      </a:lnTo>
                      <a:lnTo>
                        <a:pt x="74" y="9"/>
                      </a:lnTo>
                      <a:lnTo>
                        <a:pt x="46" y="0"/>
                      </a:lnTo>
                      <a:lnTo>
                        <a:pt x="5" y="12"/>
                      </a:lnTo>
                      <a:lnTo>
                        <a:pt x="0" y="20"/>
                      </a:lnTo>
                      <a:lnTo>
                        <a:pt x="23" y="58"/>
                      </a:lnTo>
                      <a:lnTo>
                        <a:pt x="34" y="65"/>
                      </a:lnTo>
                      <a:lnTo>
                        <a:pt x="37" y="74"/>
                      </a:lnTo>
                      <a:lnTo>
                        <a:pt x="57" y="85"/>
                      </a:lnTo>
                      <a:lnTo>
                        <a:pt x="123" y="85"/>
                      </a:lnTo>
                      <a:lnTo>
                        <a:pt x="128" y="85"/>
                      </a:lnTo>
                      <a:lnTo>
                        <a:pt x="151" y="77"/>
                      </a:lnTo>
                      <a:lnTo>
                        <a:pt x="156" y="77"/>
                      </a:lnTo>
                      <a:lnTo>
                        <a:pt x="192" y="85"/>
                      </a:lnTo>
                      <a:lnTo>
                        <a:pt x="233" y="92"/>
                      </a:lnTo>
                      <a:lnTo>
                        <a:pt x="264" y="53"/>
                      </a:lnTo>
                      <a:lnTo>
                        <a:pt x="247" y="39"/>
                      </a:lnTo>
                      <a:lnTo>
                        <a:pt x="233" y="35"/>
                      </a:lnTo>
                      <a:lnTo>
                        <a:pt x="218" y="32"/>
                      </a:lnTo>
                      <a:lnTo>
                        <a:pt x="218" y="35"/>
                      </a:lnTo>
                      <a:lnTo>
                        <a:pt x="218" y="3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2" name="Freeform 136" descr="50%"/>
                <p:cNvSpPr>
                  <a:spLocks/>
                </p:cNvSpPr>
                <p:nvPr/>
              </p:nvSpPr>
              <p:spPr bwMode="auto">
                <a:xfrm>
                  <a:off x="3069" y="1047"/>
                  <a:ext cx="87" cy="62"/>
                </a:xfrm>
                <a:custGeom>
                  <a:avLst/>
                  <a:gdLst/>
                  <a:ahLst/>
                  <a:cxnLst>
                    <a:cxn ang="0">
                      <a:pos x="18" y="0"/>
                    </a:cxn>
                    <a:cxn ang="0">
                      <a:pos x="0" y="7"/>
                    </a:cxn>
                    <a:cxn ang="0">
                      <a:pos x="0" y="22"/>
                    </a:cxn>
                    <a:cxn ang="0">
                      <a:pos x="10" y="38"/>
                    </a:cxn>
                    <a:cxn ang="0">
                      <a:pos x="28" y="48"/>
                    </a:cxn>
                    <a:cxn ang="0">
                      <a:pos x="60" y="61"/>
                    </a:cxn>
                    <a:cxn ang="0">
                      <a:pos x="86" y="46"/>
                    </a:cxn>
                    <a:cxn ang="0">
                      <a:pos x="73" y="30"/>
                    </a:cxn>
                    <a:cxn ang="0">
                      <a:pos x="46" y="11"/>
                    </a:cxn>
                    <a:cxn ang="0">
                      <a:pos x="18" y="0"/>
                    </a:cxn>
                    <a:cxn ang="0">
                      <a:pos x="24" y="4"/>
                    </a:cxn>
                    <a:cxn ang="0">
                      <a:pos x="18" y="0"/>
                    </a:cxn>
                    <a:cxn ang="0">
                      <a:pos x="18" y="0"/>
                    </a:cxn>
                  </a:cxnLst>
                  <a:rect l="0" t="0" r="r" b="b"/>
                  <a:pathLst>
                    <a:path w="87" h="62">
                      <a:moveTo>
                        <a:pt x="18" y="0"/>
                      </a:moveTo>
                      <a:lnTo>
                        <a:pt x="0" y="7"/>
                      </a:lnTo>
                      <a:lnTo>
                        <a:pt x="0" y="22"/>
                      </a:lnTo>
                      <a:lnTo>
                        <a:pt x="10" y="38"/>
                      </a:lnTo>
                      <a:lnTo>
                        <a:pt x="28" y="48"/>
                      </a:lnTo>
                      <a:lnTo>
                        <a:pt x="60" y="61"/>
                      </a:lnTo>
                      <a:lnTo>
                        <a:pt x="86" y="46"/>
                      </a:lnTo>
                      <a:lnTo>
                        <a:pt x="73" y="30"/>
                      </a:lnTo>
                      <a:lnTo>
                        <a:pt x="46" y="11"/>
                      </a:lnTo>
                      <a:lnTo>
                        <a:pt x="18" y="0"/>
                      </a:lnTo>
                      <a:lnTo>
                        <a:pt x="24" y="4"/>
                      </a:lnTo>
                      <a:lnTo>
                        <a:pt x="18" y="0"/>
                      </a:lnTo>
                      <a:lnTo>
                        <a:pt x="1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3" name="Freeform 137" descr="50%"/>
                <p:cNvSpPr>
                  <a:spLocks/>
                </p:cNvSpPr>
                <p:nvPr/>
              </p:nvSpPr>
              <p:spPr bwMode="auto">
                <a:xfrm>
                  <a:off x="2372" y="1121"/>
                  <a:ext cx="51" cy="28"/>
                </a:xfrm>
                <a:custGeom>
                  <a:avLst/>
                  <a:gdLst/>
                  <a:ahLst/>
                  <a:cxnLst>
                    <a:cxn ang="0">
                      <a:pos x="23" y="0"/>
                    </a:cxn>
                    <a:cxn ang="0">
                      <a:pos x="19" y="0"/>
                    </a:cxn>
                    <a:cxn ang="0">
                      <a:pos x="0" y="3"/>
                    </a:cxn>
                    <a:cxn ang="0">
                      <a:pos x="9" y="18"/>
                    </a:cxn>
                    <a:cxn ang="0">
                      <a:pos x="14" y="27"/>
                    </a:cxn>
                    <a:cxn ang="0">
                      <a:pos x="27" y="27"/>
                    </a:cxn>
                    <a:cxn ang="0">
                      <a:pos x="50" y="27"/>
                    </a:cxn>
                    <a:cxn ang="0">
                      <a:pos x="32" y="7"/>
                    </a:cxn>
                    <a:cxn ang="0">
                      <a:pos x="23" y="0"/>
                    </a:cxn>
                    <a:cxn ang="0">
                      <a:pos x="23" y="0"/>
                    </a:cxn>
                  </a:cxnLst>
                  <a:rect l="0" t="0" r="r" b="b"/>
                  <a:pathLst>
                    <a:path w="51" h="28">
                      <a:moveTo>
                        <a:pt x="23" y="0"/>
                      </a:moveTo>
                      <a:lnTo>
                        <a:pt x="19" y="0"/>
                      </a:lnTo>
                      <a:lnTo>
                        <a:pt x="0" y="3"/>
                      </a:lnTo>
                      <a:lnTo>
                        <a:pt x="9" y="18"/>
                      </a:lnTo>
                      <a:lnTo>
                        <a:pt x="14" y="27"/>
                      </a:lnTo>
                      <a:lnTo>
                        <a:pt x="27" y="27"/>
                      </a:lnTo>
                      <a:lnTo>
                        <a:pt x="50" y="27"/>
                      </a:lnTo>
                      <a:lnTo>
                        <a:pt x="32" y="7"/>
                      </a:lnTo>
                      <a:lnTo>
                        <a:pt x="23" y="0"/>
                      </a:lnTo>
                      <a:lnTo>
                        <a:pt x="23"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4" name="Freeform 138" descr="50%"/>
                <p:cNvSpPr>
                  <a:spLocks/>
                </p:cNvSpPr>
                <p:nvPr/>
              </p:nvSpPr>
              <p:spPr bwMode="auto">
                <a:xfrm>
                  <a:off x="2491" y="1047"/>
                  <a:ext cx="95" cy="67"/>
                </a:xfrm>
                <a:custGeom>
                  <a:avLst/>
                  <a:gdLst/>
                  <a:ahLst/>
                  <a:cxnLst>
                    <a:cxn ang="0">
                      <a:pos x="67" y="12"/>
                    </a:cxn>
                    <a:cxn ang="0">
                      <a:pos x="17" y="0"/>
                    </a:cxn>
                    <a:cxn ang="0">
                      <a:pos x="0" y="12"/>
                    </a:cxn>
                    <a:cxn ang="0">
                      <a:pos x="4" y="35"/>
                    </a:cxn>
                    <a:cxn ang="0">
                      <a:pos x="31" y="58"/>
                    </a:cxn>
                    <a:cxn ang="0">
                      <a:pos x="94" y="66"/>
                    </a:cxn>
                    <a:cxn ang="0">
                      <a:pos x="94" y="35"/>
                    </a:cxn>
                    <a:cxn ang="0">
                      <a:pos x="90" y="23"/>
                    </a:cxn>
                    <a:cxn ang="0">
                      <a:pos x="85" y="16"/>
                    </a:cxn>
                    <a:cxn ang="0">
                      <a:pos x="94" y="23"/>
                    </a:cxn>
                    <a:cxn ang="0">
                      <a:pos x="67" y="12"/>
                    </a:cxn>
                    <a:cxn ang="0">
                      <a:pos x="67" y="12"/>
                    </a:cxn>
                  </a:cxnLst>
                  <a:rect l="0" t="0" r="r" b="b"/>
                  <a:pathLst>
                    <a:path w="95" h="67">
                      <a:moveTo>
                        <a:pt x="67" y="12"/>
                      </a:moveTo>
                      <a:lnTo>
                        <a:pt x="17" y="0"/>
                      </a:lnTo>
                      <a:lnTo>
                        <a:pt x="0" y="12"/>
                      </a:lnTo>
                      <a:lnTo>
                        <a:pt x="4" y="35"/>
                      </a:lnTo>
                      <a:lnTo>
                        <a:pt x="31" y="58"/>
                      </a:lnTo>
                      <a:lnTo>
                        <a:pt x="94" y="66"/>
                      </a:lnTo>
                      <a:lnTo>
                        <a:pt x="94" y="35"/>
                      </a:lnTo>
                      <a:lnTo>
                        <a:pt x="90" y="23"/>
                      </a:lnTo>
                      <a:lnTo>
                        <a:pt x="85" y="16"/>
                      </a:lnTo>
                      <a:lnTo>
                        <a:pt x="94" y="23"/>
                      </a:lnTo>
                      <a:lnTo>
                        <a:pt x="67" y="12"/>
                      </a:lnTo>
                      <a:lnTo>
                        <a:pt x="67"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5" name="Freeform 139" descr="50%"/>
                <p:cNvSpPr>
                  <a:spLocks/>
                </p:cNvSpPr>
                <p:nvPr/>
              </p:nvSpPr>
              <p:spPr bwMode="auto">
                <a:xfrm>
                  <a:off x="2599" y="1069"/>
                  <a:ext cx="168" cy="212"/>
                </a:xfrm>
                <a:custGeom>
                  <a:avLst/>
                  <a:gdLst/>
                  <a:ahLst/>
                  <a:cxnLst>
                    <a:cxn ang="0">
                      <a:pos x="114" y="19"/>
                    </a:cxn>
                    <a:cxn ang="0">
                      <a:pos x="67" y="0"/>
                    </a:cxn>
                    <a:cxn ang="0">
                      <a:pos x="36" y="0"/>
                    </a:cxn>
                    <a:cxn ang="0">
                      <a:pos x="13" y="11"/>
                    </a:cxn>
                    <a:cxn ang="0">
                      <a:pos x="0" y="23"/>
                    </a:cxn>
                    <a:cxn ang="0">
                      <a:pos x="13" y="49"/>
                    </a:cxn>
                    <a:cxn ang="0">
                      <a:pos x="40" y="68"/>
                    </a:cxn>
                    <a:cxn ang="0">
                      <a:pos x="59" y="126"/>
                    </a:cxn>
                    <a:cxn ang="0">
                      <a:pos x="63" y="138"/>
                    </a:cxn>
                    <a:cxn ang="0">
                      <a:pos x="91" y="157"/>
                    </a:cxn>
                    <a:cxn ang="0">
                      <a:pos x="122" y="188"/>
                    </a:cxn>
                    <a:cxn ang="0">
                      <a:pos x="126" y="211"/>
                    </a:cxn>
                    <a:cxn ang="0">
                      <a:pos x="126" y="211"/>
                    </a:cxn>
                    <a:cxn ang="0">
                      <a:pos x="167" y="211"/>
                    </a:cxn>
                    <a:cxn ang="0">
                      <a:pos x="122" y="157"/>
                    </a:cxn>
                    <a:cxn ang="0">
                      <a:pos x="136" y="134"/>
                    </a:cxn>
                    <a:cxn ang="0">
                      <a:pos x="136" y="111"/>
                    </a:cxn>
                    <a:cxn ang="0">
                      <a:pos x="149" y="96"/>
                    </a:cxn>
                    <a:cxn ang="0">
                      <a:pos x="136" y="61"/>
                    </a:cxn>
                    <a:cxn ang="0">
                      <a:pos x="149" y="38"/>
                    </a:cxn>
                    <a:cxn ang="0">
                      <a:pos x="140" y="23"/>
                    </a:cxn>
                    <a:cxn ang="0">
                      <a:pos x="136" y="8"/>
                    </a:cxn>
                    <a:cxn ang="0">
                      <a:pos x="114" y="19"/>
                    </a:cxn>
                    <a:cxn ang="0">
                      <a:pos x="114" y="19"/>
                    </a:cxn>
                  </a:cxnLst>
                  <a:rect l="0" t="0" r="r" b="b"/>
                  <a:pathLst>
                    <a:path w="168" h="212">
                      <a:moveTo>
                        <a:pt x="114" y="19"/>
                      </a:moveTo>
                      <a:lnTo>
                        <a:pt x="67" y="0"/>
                      </a:lnTo>
                      <a:lnTo>
                        <a:pt x="36" y="0"/>
                      </a:lnTo>
                      <a:lnTo>
                        <a:pt x="13" y="11"/>
                      </a:lnTo>
                      <a:lnTo>
                        <a:pt x="0" y="23"/>
                      </a:lnTo>
                      <a:lnTo>
                        <a:pt x="13" y="49"/>
                      </a:lnTo>
                      <a:lnTo>
                        <a:pt x="40" y="68"/>
                      </a:lnTo>
                      <a:lnTo>
                        <a:pt x="59" y="126"/>
                      </a:lnTo>
                      <a:lnTo>
                        <a:pt x="63" y="138"/>
                      </a:lnTo>
                      <a:lnTo>
                        <a:pt x="91" y="157"/>
                      </a:lnTo>
                      <a:lnTo>
                        <a:pt x="122" y="188"/>
                      </a:lnTo>
                      <a:lnTo>
                        <a:pt x="126" y="211"/>
                      </a:lnTo>
                      <a:lnTo>
                        <a:pt x="126" y="211"/>
                      </a:lnTo>
                      <a:lnTo>
                        <a:pt x="167" y="211"/>
                      </a:lnTo>
                      <a:lnTo>
                        <a:pt x="122" y="157"/>
                      </a:lnTo>
                      <a:lnTo>
                        <a:pt x="136" y="134"/>
                      </a:lnTo>
                      <a:lnTo>
                        <a:pt x="136" y="111"/>
                      </a:lnTo>
                      <a:lnTo>
                        <a:pt x="149" y="96"/>
                      </a:lnTo>
                      <a:lnTo>
                        <a:pt x="136" y="61"/>
                      </a:lnTo>
                      <a:lnTo>
                        <a:pt x="149" y="38"/>
                      </a:lnTo>
                      <a:lnTo>
                        <a:pt x="140" y="23"/>
                      </a:lnTo>
                      <a:lnTo>
                        <a:pt x="136" y="8"/>
                      </a:lnTo>
                      <a:lnTo>
                        <a:pt x="114" y="19"/>
                      </a:lnTo>
                      <a:lnTo>
                        <a:pt x="114" y="19"/>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6" name="Freeform 140" descr="50%"/>
                <p:cNvSpPr>
                  <a:spLocks/>
                </p:cNvSpPr>
                <p:nvPr/>
              </p:nvSpPr>
              <p:spPr bwMode="auto">
                <a:xfrm>
                  <a:off x="2436" y="1086"/>
                  <a:ext cx="33" cy="8"/>
                </a:xfrm>
                <a:custGeom>
                  <a:avLst/>
                  <a:gdLst/>
                  <a:ahLst/>
                  <a:cxnLst>
                    <a:cxn ang="0">
                      <a:pos x="0" y="4"/>
                    </a:cxn>
                    <a:cxn ang="0">
                      <a:pos x="32" y="7"/>
                    </a:cxn>
                    <a:cxn ang="0">
                      <a:pos x="17" y="0"/>
                    </a:cxn>
                    <a:cxn ang="0">
                      <a:pos x="17" y="0"/>
                    </a:cxn>
                    <a:cxn ang="0">
                      <a:pos x="9" y="0"/>
                    </a:cxn>
                    <a:cxn ang="0">
                      <a:pos x="0" y="4"/>
                    </a:cxn>
                    <a:cxn ang="0">
                      <a:pos x="0" y="4"/>
                    </a:cxn>
                  </a:cxnLst>
                  <a:rect l="0" t="0" r="r" b="b"/>
                  <a:pathLst>
                    <a:path w="33" h="8">
                      <a:moveTo>
                        <a:pt x="0" y="4"/>
                      </a:moveTo>
                      <a:lnTo>
                        <a:pt x="32" y="7"/>
                      </a:lnTo>
                      <a:lnTo>
                        <a:pt x="17" y="0"/>
                      </a:lnTo>
                      <a:lnTo>
                        <a:pt x="17" y="0"/>
                      </a:lnTo>
                      <a:lnTo>
                        <a:pt x="9" y="0"/>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7" name="Freeform 141" descr="50%"/>
                <p:cNvSpPr>
                  <a:spLocks/>
                </p:cNvSpPr>
                <p:nvPr/>
              </p:nvSpPr>
              <p:spPr bwMode="auto">
                <a:xfrm>
                  <a:off x="2381" y="1090"/>
                  <a:ext cx="28" cy="8"/>
                </a:xfrm>
                <a:custGeom>
                  <a:avLst/>
                  <a:gdLst/>
                  <a:ahLst/>
                  <a:cxnLst>
                    <a:cxn ang="0">
                      <a:pos x="0" y="7"/>
                    </a:cxn>
                    <a:cxn ang="0">
                      <a:pos x="27" y="0"/>
                    </a:cxn>
                    <a:cxn ang="0">
                      <a:pos x="23" y="0"/>
                    </a:cxn>
                    <a:cxn ang="0">
                      <a:pos x="14" y="3"/>
                    </a:cxn>
                    <a:cxn ang="0">
                      <a:pos x="14" y="7"/>
                    </a:cxn>
                    <a:cxn ang="0">
                      <a:pos x="0" y="7"/>
                    </a:cxn>
                    <a:cxn ang="0">
                      <a:pos x="0" y="7"/>
                    </a:cxn>
                  </a:cxnLst>
                  <a:rect l="0" t="0" r="r" b="b"/>
                  <a:pathLst>
                    <a:path w="28" h="8">
                      <a:moveTo>
                        <a:pt x="0" y="7"/>
                      </a:moveTo>
                      <a:lnTo>
                        <a:pt x="27" y="0"/>
                      </a:lnTo>
                      <a:lnTo>
                        <a:pt x="23" y="0"/>
                      </a:lnTo>
                      <a:lnTo>
                        <a:pt x="14" y="3"/>
                      </a:lnTo>
                      <a:lnTo>
                        <a:pt x="14" y="7"/>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8" name="Freeform 142" descr="50%"/>
                <p:cNvSpPr>
                  <a:spLocks/>
                </p:cNvSpPr>
                <p:nvPr/>
              </p:nvSpPr>
              <p:spPr bwMode="auto">
                <a:xfrm>
                  <a:off x="3692" y="1266"/>
                  <a:ext cx="137" cy="83"/>
                </a:xfrm>
                <a:custGeom>
                  <a:avLst/>
                  <a:gdLst/>
                  <a:ahLst/>
                  <a:cxnLst>
                    <a:cxn ang="0">
                      <a:pos x="77" y="8"/>
                    </a:cxn>
                    <a:cxn ang="0">
                      <a:pos x="67" y="0"/>
                    </a:cxn>
                    <a:cxn ang="0">
                      <a:pos x="18" y="4"/>
                    </a:cxn>
                    <a:cxn ang="0">
                      <a:pos x="0" y="39"/>
                    </a:cxn>
                    <a:cxn ang="0">
                      <a:pos x="13" y="54"/>
                    </a:cxn>
                    <a:cxn ang="0">
                      <a:pos x="18" y="66"/>
                    </a:cxn>
                    <a:cxn ang="0">
                      <a:pos x="58" y="82"/>
                    </a:cxn>
                    <a:cxn ang="0">
                      <a:pos x="99" y="66"/>
                    </a:cxn>
                    <a:cxn ang="0">
                      <a:pos x="136" y="26"/>
                    </a:cxn>
                    <a:cxn ang="0">
                      <a:pos x="94" y="0"/>
                    </a:cxn>
                    <a:cxn ang="0">
                      <a:pos x="63" y="4"/>
                    </a:cxn>
                    <a:cxn ang="0">
                      <a:pos x="77" y="8"/>
                    </a:cxn>
                    <a:cxn ang="0">
                      <a:pos x="77" y="8"/>
                    </a:cxn>
                  </a:cxnLst>
                  <a:rect l="0" t="0" r="r" b="b"/>
                  <a:pathLst>
                    <a:path w="137" h="83">
                      <a:moveTo>
                        <a:pt x="77" y="8"/>
                      </a:moveTo>
                      <a:lnTo>
                        <a:pt x="67" y="0"/>
                      </a:lnTo>
                      <a:lnTo>
                        <a:pt x="18" y="4"/>
                      </a:lnTo>
                      <a:lnTo>
                        <a:pt x="0" y="39"/>
                      </a:lnTo>
                      <a:lnTo>
                        <a:pt x="13" y="54"/>
                      </a:lnTo>
                      <a:lnTo>
                        <a:pt x="18" y="66"/>
                      </a:lnTo>
                      <a:lnTo>
                        <a:pt x="58" y="82"/>
                      </a:lnTo>
                      <a:lnTo>
                        <a:pt x="99" y="66"/>
                      </a:lnTo>
                      <a:lnTo>
                        <a:pt x="136" y="26"/>
                      </a:lnTo>
                      <a:lnTo>
                        <a:pt x="94" y="0"/>
                      </a:lnTo>
                      <a:lnTo>
                        <a:pt x="63" y="4"/>
                      </a:lnTo>
                      <a:lnTo>
                        <a:pt x="77" y="8"/>
                      </a:lnTo>
                      <a:lnTo>
                        <a:pt x="77"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39" name="Freeform 143" descr="50%"/>
                <p:cNvSpPr>
                  <a:spLocks/>
                </p:cNvSpPr>
                <p:nvPr/>
              </p:nvSpPr>
              <p:spPr bwMode="auto">
                <a:xfrm>
                  <a:off x="3750" y="1224"/>
                  <a:ext cx="61" cy="39"/>
                </a:xfrm>
                <a:custGeom>
                  <a:avLst/>
                  <a:gdLst/>
                  <a:ahLst/>
                  <a:cxnLst>
                    <a:cxn ang="0">
                      <a:pos x="28" y="0"/>
                    </a:cxn>
                    <a:cxn ang="0">
                      <a:pos x="0" y="7"/>
                    </a:cxn>
                    <a:cxn ang="0">
                      <a:pos x="9" y="30"/>
                    </a:cxn>
                    <a:cxn ang="0">
                      <a:pos x="60" y="38"/>
                    </a:cxn>
                    <a:cxn ang="0">
                      <a:pos x="55" y="30"/>
                    </a:cxn>
                    <a:cxn ang="0">
                      <a:pos x="41" y="15"/>
                    </a:cxn>
                    <a:cxn ang="0">
                      <a:pos x="19" y="4"/>
                    </a:cxn>
                    <a:cxn ang="0">
                      <a:pos x="28" y="0"/>
                    </a:cxn>
                    <a:cxn ang="0">
                      <a:pos x="28" y="0"/>
                    </a:cxn>
                  </a:cxnLst>
                  <a:rect l="0" t="0" r="r" b="b"/>
                  <a:pathLst>
                    <a:path w="61" h="39">
                      <a:moveTo>
                        <a:pt x="28" y="0"/>
                      </a:moveTo>
                      <a:lnTo>
                        <a:pt x="0" y="7"/>
                      </a:lnTo>
                      <a:lnTo>
                        <a:pt x="9" y="30"/>
                      </a:lnTo>
                      <a:lnTo>
                        <a:pt x="60" y="38"/>
                      </a:lnTo>
                      <a:lnTo>
                        <a:pt x="55" y="30"/>
                      </a:lnTo>
                      <a:lnTo>
                        <a:pt x="41" y="15"/>
                      </a:lnTo>
                      <a:lnTo>
                        <a:pt x="19" y="4"/>
                      </a:lnTo>
                      <a:lnTo>
                        <a:pt x="28" y="0"/>
                      </a:lnTo>
                      <a:lnTo>
                        <a:pt x="28" y="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0" name="Freeform 144" descr="50%"/>
                <p:cNvSpPr>
                  <a:spLocks/>
                </p:cNvSpPr>
                <p:nvPr/>
              </p:nvSpPr>
              <p:spPr bwMode="auto">
                <a:xfrm>
                  <a:off x="3389" y="1098"/>
                  <a:ext cx="147" cy="59"/>
                </a:xfrm>
                <a:custGeom>
                  <a:avLst/>
                  <a:gdLst/>
                  <a:ahLst/>
                  <a:cxnLst>
                    <a:cxn ang="0">
                      <a:pos x="0" y="12"/>
                    </a:cxn>
                    <a:cxn ang="0">
                      <a:pos x="28" y="47"/>
                    </a:cxn>
                    <a:cxn ang="0">
                      <a:pos x="105" y="58"/>
                    </a:cxn>
                    <a:cxn ang="0">
                      <a:pos x="132" y="53"/>
                    </a:cxn>
                    <a:cxn ang="0">
                      <a:pos x="146" y="30"/>
                    </a:cxn>
                    <a:cxn ang="0">
                      <a:pos x="132" y="12"/>
                    </a:cxn>
                    <a:cxn ang="0">
                      <a:pos x="125" y="0"/>
                    </a:cxn>
                    <a:cxn ang="0">
                      <a:pos x="43" y="0"/>
                    </a:cxn>
                    <a:cxn ang="0">
                      <a:pos x="14" y="23"/>
                    </a:cxn>
                    <a:cxn ang="0">
                      <a:pos x="14" y="23"/>
                    </a:cxn>
                    <a:cxn ang="0">
                      <a:pos x="0" y="12"/>
                    </a:cxn>
                    <a:cxn ang="0">
                      <a:pos x="0" y="12"/>
                    </a:cxn>
                  </a:cxnLst>
                  <a:rect l="0" t="0" r="r" b="b"/>
                  <a:pathLst>
                    <a:path w="147" h="59">
                      <a:moveTo>
                        <a:pt x="0" y="12"/>
                      </a:moveTo>
                      <a:lnTo>
                        <a:pt x="28" y="47"/>
                      </a:lnTo>
                      <a:lnTo>
                        <a:pt x="105" y="58"/>
                      </a:lnTo>
                      <a:lnTo>
                        <a:pt x="132" y="53"/>
                      </a:lnTo>
                      <a:lnTo>
                        <a:pt x="146" y="30"/>
                      </a:lnTo>
                      <a:lnTo>
                        <a:pt x="132" y="12"/>
                      </a:lnTo>
                      <a:lnTo>
                        <a:pt x="125" y="0"/>
                      </a:lnTo>
                      <a:lnTo>
                        <a:pt x="43" y="0"/>
                      </a:lnTo>
                      <a:lnTo>
                        <a:pt x="14" y="23"/>
                      </a:lnTo>
                      <a:lnTo>
                        <a:pt x="14" y="23"/>
                      </a:lnTo>
                      <a:lnTo>
                        <a:pt x="0" y="12"/>
                      </a:lnTo>
                      <a:lnTo>
                        <a:pt x="0" y="1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1" name="Freeform 145" descr="50%"/>
                <p:cNvSpPr>
                  <a:spLocks/>
                </p:cNvSpPr>
                <p:nvPr/>
              </p:nvSpPr>
              <p:spPr bwMode="auto">
                <a:xfrm>
                  <a:off x="2936" y="1209"/>
                  <a:ext cx="223" cy="153"/>
                </a:xfrm>
                <a:custGeom>
                  <a:avLst/>
                  <a:gdLst/>
                  <a:ahLst/>
                  <a:cxnLst>
                    <a:cxn ang="0">
                      <a:pos x="42" y="4"/>
                    </a:cxn>
                    <a:cxn ang="0">
                      <a:pos x="35" y="17"/>
                    </a:cxn>
                    <a:cxn ang="0">
                      <a:pos x="0" y="40"/>
                    </a:cxn>
                    <a:cxn ang="0">
                      <a:pos x="0" y="69"/>
                    </a:cxn>
                    <a:cxn ang="0">
                      <a:pos x="28" y="111"/>
                    </a:cxn>
                    <a:cxn ang="0">
                      <a:pos x="56" y="123"/>
                    </a:cxn>
                    <a:cxn ang="0">
                      <a:pos x="70" y="134"/>
                    </a:cxn>
                    <a:cxn ang="0">
                      <a:pos x="138" y="152"/>
                    </a:cxn>
                    <a:cxn ang="0">
                      <a:pos x="159" y="152"/>
                    </a:cxn>
                    <a:cxn ang="0">
                      <a:pos x="159" y="152"/>
                    </a:cxn>
                    <a:cxn ang="0">
                      <a:pos x="174" y="146"/>
                    </a:cxn>
                    <a:cxn ang="0">
                      <a:pos x="208" y="99"/>
                    </a:cxn>
                    <a:cxn ang="0">
                      <a:pos x="222" y="76"/>
                    </a:cxn>
                    <a:cxn ang="0">
                      <a:pos x="208" y="29"/>
                    </a:cxn>
                    <a:cxn ang="0">
                      <a:pos x="159" y="17"/>
                    </a:cxn>
                    <a:cxn ang="0">
                      <a:pos x="146" y="12"/>
                    </a:cxn>
                    <a:cxn ang="0">
                      <a:pos x="63" y="0"/>
                    </a:cxn>
                    <a:cxn ang="0">
                      <a:pos x="28" y="0"/>
                    </a:cxn>
                    <a:cxn ang="0">
                      <a:pos x="42" y="4"/>
                    </a:cxn>
                    <a:cxn ang="0">
                      <a:pos x="42" y="4"/>
                    </a:cxn>
                  </a:cxnLst>
                  <a:rect l="0" t="0" r="r" b="b"/>
                  <a:pathLst>
                    <a:path w="223" h="153">
                      <a:moveTo>
                        <a:pt x="42" y="4"/>
                      </a:moveTo>
                      <a:lnTo>
                        <a:pt x="35" y="17"/>
                      </a:lnTo>
                      <a:lnTo>
                        <a:pt x="0" y="40"/>
                      </a:lnTo>
                      <a:lnTo>
                        <a:pt x="0" y="69"/>
                      </a:lnTo>
                      <a:lnTo>
                        <a:pt x="28" y="111"/>
                      </a:lnTo>
                      <a:lnTo>
                        <a:pt x="56" y="123"/>
                      </a:lnTo>
                      <a:lnTo>
                        <a:pt x="70" y="134"/>
                      </a:lnTo>
                      <a:lnTo>
                        <a:pt x="138" y="152"/>
                      </a:lnTo>
                      <a:lnTo>
                        <a:pt x="159" y="152"/>
                      </a:lnTo>
                      <a:lnTo>
                        <a:pt x="159" y="152"/>
                      </a:lnTo>
                      <a:lnTo>
                        <a:pt x="174" y="146"/>
                      </a:lnTo>
                      <a:lnTo>
                        <a:pt x="208" y="99"/>
                      </a:lnTo>
                      <a:lnTo>
                        <a:pt x="222" y="76"/>
                      </a:lnTo>
                      <a:lnTo>
                        <a:pt x="208" y="29"/>
                      </a:lnTo>
                      <a:lnTo>
                        <a:pt x="159" y="17"/>
                      </a:lnTo>
                      <a:lnTo>
                        <a:pt x="146" y="12"/>
                      </a:lnTo>
                      <a:lnTo>
                        <a:pt x="63" y="0"/>
                      </a:lnTo>
                      <a:lnTo>
                        <a:pt x="28" y="0"/>
                      </a:lnTo>
                      <a:lnTo>
                        <a:pt x="42" y="4"/>
                      </a:lnTo>
                      <a:lnTo>
                        <a:pt x="42"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2" name="Freeform 146"/>
                <p:cNvSpPr>
                  <a:spLocks/>
                </p:cNvSpPr>
                <p:nvPr/>
              </p:nvSpPr>
              <p:spPr bwMode="auto">
                <a:xfrm>
                  <a:off x="1861" y="1894"/>
                  <a:ext cx="764" cy="394"/>
                </a:xfrm>
                <a:custGeom>
                  <a:avLst/>
                  <a:gdLst/>
                  <a:ahLst/>
                  <a:cxnLst>
                    <a:cxn ang="0">
                      <a:pos x="0" y="393"/>
                    </a:cxn>
                    <a:cxn ang="0">
                      <a:pos x="406" y="391"/>
                    </a:cxn>
                    <a:cxn ang="0">
                      <a:pos x="763" y="0"/>
                    </a:cxn>
                  </a:cxnLst>
                  <a:rect l="0" t="0" r="r" b="b"/>
                  <a:pathLst>
                    <a:path w="764" h="394">
                      <a:moveTo>
                        <a:pt x="0" y="393"/>
                      </a:moveTo>
                      <a:lnTo>
                        <a:pt x="406" y="391"/>
                      </a:lnTo>
                      <a:lnTo>
                        <a:pt x="763" y="0"/>
                      </a:lnTo>
                    </a:path>
                  </a:pathLst>
                </a:custGeom>
                <a:noFill/>
                <a:ln w="18930" cap="flat" cmpd="sng">
                  <a:solidFill>
                    <a:srgbClr val="000080"/>
                  </a:solidFill>
                  <a:prstDash val="solid"/>
                  <a:round/>
                  <a:headEnd type="none" w="med" len="med"/>
                  <a:tailEnd type="triangle" w="med" len="med"/>
                </a:ln>
                <a:effectLst/>
              </p:spPr>
              <p:txBody>
                <a:bodyPr lIns="0" tIns="0" rIns="0" bIns="0"/>
                <a:lstStyle/>
                <a:p>
                  <a:endParaRPr lang="es-CL"/>
                </a:p>
              </p:txBody>
            </p:sp>
            <p:sp>
              <p:nvSpPr>
                <p:cNvPr id="1156243" name="Freeform 147"/>
                <p:cNvSpPr>
                  <a:spLocks/>
                </p:cNvSpPr>
                <p:nvPr/>
              </p:nvSpPr>
              <p:spPr bwMode="auto">
                <a:xfrm>
                  <a:off x="2789" y="1460"/>
                  <a:ext cx="926" cy="755"/>
                </a:xfrm>
                <a:custGeom>
                  <a:avLst/>
                  <a:gdLst/>
                  <a:ahLst/>
                  <a:cxnLst>
                    <a:cxn ang="0">
                      <a:pos x="542" y="754"/>
                    </a:cxn>
                    <a:cxn ang="0">
                      <a:pos x="925" y="0"/>
                    </a:cxn>
                    <a:cxn ang="0">
                      <a:pos x="0" y="0"/>
                    </a:cxn>
                    <a:cxn ang="0">
                      <a:pos x="10" y="52"/>
                    </a:cxn>
                    <a:cxn ang="0">
                      <a:pos x="39" y="94"/>
                    </a:cxn>
                    <a:cxn ang="0">
                      <a:pos x="59" y="181"/>
                    </a:cxn>
                    <a:cxn ang="0">
                      <a:pos x="98" y="246"/>
                    </a:cxn>
                    <a:cxn ang="0">
                      <a:pos x="125" y="313"/>
                    </a:cxn>
                    <a:cxn ang="0">
                      <a:pos x="160" y="417"/>
                    </a:cxn>
                    <a:cxn ang="0">
                      <a:pos x="171" y="458"/>
                    </a:cxn>
                    <a:cxn ang="0">
                      <a:pos x="171" y="503"/>
                    </a:cxn>
                    <a:cxn ang="0">
                      <a:pos x="146" y="542"/>
                    </a:cxn>
                    <a:cxn ang="0">
                      <a:pos x="125" y="597"/>
                    </a:cxn>
                    <a:cxn ang="0">
                      <a:pos x="115" y="642"/>
                    </a:cxn>
                    <a:cxn ang="0">
                      <a:pos x="98" y="694"/>
                    </a:cxn>
                    <a:cxn ang="0">
                      <a:pos x="98" y="729"/>
                    </a:cxn>
                    <a:cxn ang="0">
                      <a:pos x="94" y="750"/>
                    </a:cxn>
                    <a:cxn ang="0">
                      <a:pos x="542" y="754"/>
                    </a:cxn>
                    <a:cxn ang="0">
                      <a:pos x="542" y="754"/>
                    </a:cxn>
                  </a:cxnLst>
                  <a:rect l="0" t="0" r="r" b="b"/>
                  <a:pathLst>
                    <a:path w="926" h="755">
                      <a:moveTo>
                        <a:pt x="542" y="754"/>
                      </a:moveTo>
                      <a:lnTo>
                        <a:pt x="925" y="0"/>
                      </a:lnTo>
                      <a:lnTo>
                        <a:pt x="0" y="0"/>
                      </a:lnTo>
                      <a:lnTo>
                        <a:pt x="10" y="52"/>
                      </a:lnTo>
                      <a:lnTo>
                        <a:pt x="39" y="94"/>
                      </a:lnTo>
                      <a:lnTo>
                        <a:pt x="59" y="181"/>
                      </a:lnTo>
                      <a:lnTo>
                        <a:pt x="98" y="246"/>
                      </a:lnTo>
                      <a:lnTo>
                        <a:pt x="125" y="313"/>
                      </a:lnTo>
                      <a:lnTo>
                        <a:pt x="160" y="417"/>
                      </a:lnTo>
                      <a:lnTo>
                        <a:pt x="171" y="458"/>
                      </a:lnTo>
                      <a:lnTo>
                        <a:pt x="171" y="503"/>
                      </a:lnTo>
                      <a:lnTo>
                        <a:pt x="146" y="542"/>
                      </a:lnTo>
                      <a:lnTo>
                        <a:pt x="125" y="597"/>
                      </a:lnTo>
                      <a:lnTo>
                        <a:pt x="115" y="642"/>
                      </a:lnTo>
                      <a:lnTo>
                        <a:pt x="98" y="694"/>
                      </a:lnTo>
                      <a:lnTo>
                        <a:pt x="98" y="729"/>
                      </a:lnTo>
                      <a:lnTo>
                        <a:pt x="94" y="750"/>
                      </a:lnTo>
                      <a:lnTo>
                        <a:pt x="542" y="754"/>
                      </a:lnTo>
                      <a:lnTo>
                        <a:pt x="542" y="754"/>
                      </a:lnTo>
                    </a:path>
                  </a:pathLst>
                </a:custGeom>
                <a:solidFill>
                  <a:srgbClr val="C1FFFF"/>
                </a:solidFill>
                <a:ln w="18930" cap="flat" cmpd="sng">
                  <a:solidFill>
                    <a:srgbClr val="C1FFFF"/>
                  </a:solidFill>
                  <a:prstDash val="solid"/>
                  <a:round/>
                  <a:headEnd type="none" w="med" len="med"/>
                  <a:tailEnd type="none" w="med" len="med"/>
                </a:ln>
                <a:effectLst/>
              </p:spPr>
              <p:txBody>
                <a:bodyPr lIns="0" tIns="0" rIns="0" bIns="0"/>
                <a:lstStyle/>
                <a:p>
                  <a:endParaRPr lang="es-CL"/>
                </a:p>
              </p:txBody>
            </p:sp>
            <p:sp>
              <p:nvSpPr>
                <p:cNvPr id="1156244" name="Freeform 148"/>
                <p:cNvSpPr>
                  <a:spLocks/>
                </p:cNvSpPr>
                <p:nvPr/>
              </p:nvSpPr>
              <p:spPr bwMode="auto">
                <a:xfrm>
                  <a:off x="2789" y="1459"/>
                  <a:ext cx="926" cy="754"/>
                </a:xfrm>
                <a:custGeom>
                  <a:avLst/>
                  <a:gdLst/>
                  <a:ahLst/>
                  <a:cxnLst>
                    <a:cxn ang="0">
                      <a:pos x="542" y="753"/>
                    </a:cxn>
                    <a:cxn ang="0">
                      <a:pos x="925" y="0"/>
                    </a:cxn>
                    <a:cxn ang="0">
                      <a:pos x="0" y="0"/>
                    </a:cxn>
                    <a:cxn ang="0">
                      <a:pos x="10" y="51"/>
                    </a:cxn>
                    <a:cxn ang="0">
                      <a:pos x="39" y="93"/>
                    </a:cxn>
                    <a:cxn ang="0">
                      <a:pos x="59" y="180"/>
                    </a:cxn>
                    <a:cxn ang="0">
                      <a:pos x="98" y="246"/>
                    </a:cxn>
                    <a:cxn ang="0">
                      <a:pos x="125" y="312"/>
                    </a:cxn>
                    <a:cxn ang="0">
                      <a:pos x="160" y="416"/>
                    </a:cxn>
                    <a:cxn ang="0">
                      <a:pos x="171" y="458"/>
                    </a:cxn>
                    <a:cxn ang="0">
                      <a:pos x="171" y="503"/>
                    </a:cxn>
                    <a:cxn ang="0">
                      <a:pos x="146" y="542"/>
                    </a:cxn>
                    <a:cxn ang="0">
                      <a:pos x="125" y="597"/>
                    </a:cxn>
                    <a:cxn ang="0">
                      <a:pos x="115" y="641"/>
                    </a:cxn>
                    <a:cxn ang="0">
                      <a:pos x="98" y="694"/>
                    </a:cxn>
                    <a:cxn ang="0">
                      <a:pos x="98" y="729"/>
                    </a:cxn>
                    <a:cxn ang="0">
                      <a:pos x="94" y="749"/>
                    </a:cxn>
                    <a:cxn ang="0">
                      <a:pos x="542" y="753"/>
                    </a:cxn>
                    <a:cxn ang="0">
                      <a:pos x="542" y="753"/>
                    </a:cxn>
                  </a:cxnLst>
                  <a:rect l="0" t="0" r="r" b="b"/>
                  <a:pathLst>
                    <a:path w="926" h="754">
                      <a:moveTo>
                        <a:pt x="542" y="753"/>
                      </a:moveTo>
                      <a:lnTo>
                        <a:pt x="925" y="0"/>
                      </a:lnTo>
                      <a:lnTo>
                        <a:pt x="0" y="0"/>
                      </a:lnTo>
                      <a:lnTo>
                        <a:pt x="10" y="51"/>
                      </a:lnTo>
                      <a:lnTo>
                        <a:pt x="39" y="93"/>
                      </a:lnTo>
                      <a:lnTo>
                        <a:pt x="59" y="180"/>
                      </a:lnTo>
                      <a:lnTo>
                        <a:pt x="98" y="246"/>
                      </a:lnTo>
                      <a:lnTo>
                        <a:pt x="125" y="312"/>
                      </a:lnTo>
                      <a:lnTo>
                        <a:pt x="160" y="416"/>
                      </a:lnTo>
                      <a:lnTo>
                        <a:pt x="171" y="458"/>
                      </a:lnTo>
                      <a:lnTo>
                        <a:pt x="171" y="503"/>
                      </a:lnTo>
                      <a:lnTo>
                        <a:pt x="146" y="542"/>
                      </a:lnTo>
                      <a:lnTo>
                        <a:pt x="125" y="597"/>
                      </a:lnTo>
                      <a:lnTo>
                        <a:pt x="115" y="641"/>
                      </a:lnTo>
                      <a:lnTo>
                        <a:pt x="98" y="694"/>
                      </a:lnTo>
                      <a:lnTo>
                        <a:pt x="98" y="729"/>
                      </a:lnTo>
                      <a:lnTo>
                        <a:pt x="94" y="749"/>
                      </a:lnTo>
                      <a:lnTo>
                        <a:pt x="542" y="753"/>
                      </a:lnTo>
                      <a:lnTo>
                        <a:pt x="542" y="753"/>
                      </a:lnTo>
                    </a:path>
                  </a:pathLst>
                </a:custGeom>
                <a:noFill/>
                <a:ln w="18930" cap="flat" cmpd="sng">
                  <a:solidFill>
                    <a:srgbClr val="0080FF"/>
                  </a:solidFill>
                  <a:prstDash val="solid"/>
                  <a:round/>
                  <a:headEnd type="none" w="med" len="med"/>
                  <a:tailEnd type="none" w="med" len="med"/>
                </a:ln>
                <a:effectLst/>
              </p:spPr>
              <p:txBody>
                <a:bodyPr lIns="0" tIns="0" rIns="0" bIns="0"/>
                <a:lstStyle/>
                <a:p>
                  <a:endParaRPr lang="es-CL"/>
                </a:p>
              </p:txBody>
            </p:sp>
            <p:sp>
              <p:nvSpPr>
                <p:cNvPr id="1156245" name="Text Box 149"/>
                <p:cNvSpPr txBox="1">
                  <a:spLocks noChangeArrowheads="1"/>
                </p:cNvSpPr>
                <p:nvPr/>
              </p:nvSpPr>
              <p:spPr bwMode="auto">
                <a:xfrm>
                  <a:off x="1887" y="2100"/>
                  <a:ext cx="504" cy="169"/>
                </a:xfrm>
                <a:prstGeom prst="rect">
                  <a:avLst/>
                </a:prstGeom>
                <a:noFill/>
                <a:ln w="9525">
                  <a:noFill/>
                  <a:miter lim="800000"/>
                  <a:headEnd/>
                  <a:tailEnd/>
                </a:ln>
                <a:effectLst/>
              </p:spPr>
              <p:txBody>
                <a:bodyPr lIns="0" tIns="0" rIns="0" bIns="0"/>
                <a:lstStyle/>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FRENTE</a:t>
                  </a:r>
                </a:p>
                <a:p>
                  <a:pPr defTabSz="452438" eaLnBrk="0" hangingPunct="0">
                    <a:spcBef>
                      <a:spcPct val="0"/>
                    </a:spcBef>
                    <a:buClr>
                      <a:srgbClr val="008000"/>
                    </a:buClr>
                    <a:buSzPct val="90000"/>
                    <a:buFont typeface="Monotype Sorts" charset="2"/>
                    <a:buNone/>
                  </a:pPr>
                  <a:r>
                    <a:rPr lang="es-ES_tradnl" sz="800">
                      <a:solidFill>
                        <a:srgbClr val="FF0000"/>
                      </a:solidFill>
                      <a:latin typeface="Times New Roman" pitchFamily="18" charset="0"/>
                    </a:rPr>
                    <a:t> ACTIVO</a:t>
                  </a:r>
                  <a:endParaRPr lang="es-ES_tradnl" sz="2400" b="0">
                    <a:latin typeface="Times New Roman" pitchFamily="18" charset="0"/>
                  </a:endParaRPr>
                </a:p>
              </p:txBody>
            </p:sp>
            <p:sp>
              <p:nvSpPr>
                <p:cNvPr id="1156246" name="Freeform 150" descr="50%"/>
                <p:cNvSpPr>
                  <a:spLocks/>
                </p:cNvSpPr>
                <p:nvPr/>
              </p:nvSpPr>
              <p:spPr bwMode="auto">
                <a:xfrm>
                  <a:off x="3283" y="1868"/>
                  <a:ext cx="46" cy="29"/>
                </a:xfrm>
                <a:custGeom>
                  <a:avLst/>
                  <a:gdLst/>
                  <a:ahLst/>
                  <a:cxnLst>
                    <a:cxn ang="0">
                      <a:pos x="0" y="6"/>
                    </a:cxn>
                    <a:cxn ang="0">
                      <a:pos x="8" y="23"/>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3"/>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7" name="Freeform 151" descr="50%"/>
                <p:cNvSpPr>
                  <a:spLocks/>
                </p:cNvSpPr>
                <p:nvPr/>
              </p:nvSpPr>
              <p:spPr bwMode="auto">
                <a:xfrm>
                  <a:off x="3321" y="1800"/>
                  <a:ext cx="34" cy="48"/>
                </a:xfrm>
                <a:custGeom>
                  <a:avLst/>
                  <a:gdLst/>
                  <a:ahLst/>
                  <a:cxnLst>
                    <a:cxn ang="0">
                      <a:pos x="24" y="8"/>
                    </a:cxn>
                    <a:cxn ang="0">
                      <a:pos x="6" y="0"/>
                    </a:cxn>
                    <a:cxn ang="0">
                      <a:pos x="0" y="8"/>
                    </a:cxn>
                    <a:cxn ang="0">
                      <a:pos x="2"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8" name="Freeform 152" descr="50%"/>
                <p:cNvSpPr>
                  <a:spLocks/>
                </p:cNvSpPr>
                <p:nvPr/>
              </p:nvSpPr>
              <p:spPr bwMode="auto">
                <a:xfrm>
                  <a:off x="3284" y="1819"/>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49" name="Freeform 153" descr="50%"/>
                <p:cNvSpPr>
                  <a:spLocks/>
                </p:cNvSpPr>
                <p:nvPr/>
              </p:nvSpPr>
              <p:spPr bwMode="auto">
                <a:xfrm>
                  <a:off x="3341" y="187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0" name="Freeform 154" descr="50%"/>
                <p:cNvSpPr>
                  <a:spLocks/>
                </p:cNvSpPr>
                <p:nvPr/>
              </p:nvSpPr>
              <p:spPr bwMode="auto">
                <a:xfrm>
                  <a:off x="3197" y="1744"/>
                  <a:ext cx="46" cy="29"/>
                </a:xfrm>
                <a:custGeom>
                  <a:avLst/>
                  <a:gdLst/>
                  <a:ahLst/>
                  <a:cxnLst>
                    <a:cxn ang="0">
                      <a:pos x="0" y="6"/>
                    </a:cxn>
                    <a:cxn ang="0">
                      <a:pos x="8" y="22"/>
                    </a:cxn>
                    <a:cxn ang="0">
                      <a:pos x="32" y="28"/>
                    </a:cxn>
                    <a:cxn ang="0">
                      <a:pos x="40" y="25"/>
                    </a:cxn>
                    <a:cxn ang="0">
                      <a:pos x="45" y="15"/>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5"/>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1" name="Freeform 155" descr="50%"/>
                <p:cNvSpPr>
                  <a:spLocks/>
                </p:cNvSpPr>
                <p:nvPr/>
              </p:nvSpPr>
              <p:spPr bwMode="auto">
                <a:xfrm>
                  <a:off x="3235" y="1675"/>
                  <a:ext cx="34" cy="48"/>
                </a:xfrm>
                <a:custGeom>
                  <a:avLst/>
                  <a:gdLst/>
                  <a:ahLst/>
                  <a:cxnLst>
                    <a:cxn ang="0">
                      <a:pos x="24" y="8"/>
                    </a:cxn>
                    <a:cxn ang="0">
                      <a:pos x="6" y="0"/>
                    </a:cxn>
                    <a:cxn ang="0">
                      <a:pos x="0" y="8"/>
                    </a:cxn>
                    <a:cxn ang="0">
                      <a:pos x="2" y="25"/>
                    </a:cxn>
                    <a:cxn ang="0">
                      <a:pos x="10" y="42"/>
                    </a:cxn>
                    <a:cxn ang="0">
                      <a:pos x="33" y="47"/>
                    </a:cxn>
                    <a:cxn ang="0">
                      <a:pos x="33" y="25"/>
                    </a:cxn>
                    <a:cxn ang="0">
                      <a:pos x="31" y="17"/>
                    </a:cxn>
                    <a:cxn ang="0">
                      <a:pos x="30" y="12"/>
                    </a:cxn>
                    <a:cxn ang="0">
                      <a:pos x="33" y="17"/>
                    </a:cxn>
                    <a:cxn ang="0">
                      <a:pos x="24" y="8"/>
                    </a:cxn>
                    <a:cxn ang="0">
                      <a:pos x="24" y="8"/>
                    </a:cxn>
                  </a:cxnLst>
                  <a:rect l="0" t="0" r="r" b="b"/>
                  <a:pathLst>
                    <a:path w="34" h="48">
                      <a:moveTo>
                        <a:pt x="24" y="8"/>
                      </a:moveTo>
                      <a:lnTo>
                        <a:pt x="6" y="0"/>
                      </a:lnTo>
                      <a:lnTo>
                        <a:pt x="0" y="8"/>
                      </a:lnTo>
                      <a:lnTo>
                        <a:pt x="2" y="25"/>
                      </a:lnTo>
                      <a:lnTo>
                        <a:pt x="10" y="42"/>
                      </a:lnTo>
                      <a:lnTo>
                        <a:pt x="33" y="47"/>
                      </a:lnTo>
                      <a:lnTo>
                        <a:pt x="33" y="25"/>
                      </a:lnTo>
                      <a:lnTo>
                        <a:pt x="31" y="17"/>
                      </a:lnTo>
                      <a:lnTo>
                        <a:pt x="30" y="12"/>
                      </a:lnTo>
                      <a:lnTo>
                        <a:pt x="33" y="17"/>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2" name="Freeform 156" descr="50%"/>
                <p:cNvSpPr>
                  <a:spLocks/>
                </p:cNvSpPr>
                <p:nvPr/>
              </p:nvSpPr>
              <p:spPr bwMode="auto">
                <a:xfrm>
                  <a:off x="3198" y="1695"/>
                  <a:ext cx="17" cy="34"/>
                </a:xfrm>
                <a:custGeom>
                  <a:avLst/>
                  <a:gdLst/>
                  <a:ahLst/>
                  <a:cxnLst>
                    <a:cxn ang="0">
                      <a:pos x="11" y="6"/>
                    </a:cxn>
                    <a:cxn ang="0">
                      <a:pos x="3" y="0"/>
                    </a:cxn>
                    <a:cxn ang="0">
                      <a:pos x="0" y="6"/>
                    </a:cxn>
                    <a:cxn ang="0">
                      <a:pos x="0" y="17"/>
                    </a:cxn>
                    <a:cxn ang="0">
                      <a:pos x="5"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3" name="Freeform 157" descr="50%"/>
                <p:cNvSpPr>
                  <a:spLocks/>
                </p:cNvSpPr>
                <p:nvPr/>
              </p:nvSpPr>
              <p:spPr bwMode="auto">
                <a:xfrm>
                  <a:off x="3255" y="1749"/>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4" name="Freeform 158" descr="50%"/>
                <p:cNvSpPr>
                  <a:spLocks/>
                </p:cNvSpPr>
                <p:nvPr/>
              </p:nvSpPr>
              <p:spPr bwMode="auto">
                <a:xfrm>
                  <a:off x="3228" y="1626"/>
                  <a:ext cx="45" cy="29"/>
                </a:xfrm>
                <a:custGeom>
                  <a:avLst/>
                  <a:gdLst/>
                  <a:ahLst/>
                  <a:cxnLst>
                    <a:cxn ang="0">
                      <a:pos x="0" y="6"/>
                    </a:cxn>
                    <a:cxn ang="0">
                      <a:pos x="7" y="23"/>
                    </a:cxn>
                    <a:cxn ang="0">
                      <a:pos x="31" y="28"/>
                    </a:cxn>
                    <a:cxn ang="0">
                      <a:pos x="39" y="26"/>
                    </a:cxn>
                    <a:cxn ang="0">
                      <a:pos x="44" y="15"/>
                    </a:cxn>
                    <a:cxn ang="0">
                      <a:pos x="39" y="6"/>
                    </a:cxn>
                    <a:cxn ang="0">
                      <a:pos x="38" y="0"/>
                    </a:cxn>
                    <a:cxn ang="0">
                      <a:pos x="12" y="0"/>
                    </a:cxn>
                    <a:cxn ang="0">
                      <a:pos x="3" y="12"/>
                    </a:cxn>
                    <a:cxn ang="0">
                      <a:pos x="3" y="12"/>
                    </a:cxn>
                    <a:cxn ang="0">
                      <a:pos x="0" y="6"/>
                    </a:cxn>
                    <a:cxn ang="0">
                      <a:pos x="0" y="6"/>
                    </a:cxn>
                  </a:cxnLst>
                  <a:rect l="0" t="0" r="r" b="b"/>
                  <a:pathLst>
                    <a:path w="45" h="29">
                      <a:moveTo>
                        <a:pt x="0" y="6"/>
                      </a:moveTo>
                      <a:lnTo>
                        <a:pt x="7" y="23"/>
                      </a:lnTo>
                      <a:lnTo>
                        <a:pt x="31" y="28"/>
                      </a:lnTo>
                      <a:lnTo>
                        <a:pt x="39" y="26"/>
                      </a:lnTo>
                      <a:lnTo>
                        <a:pt x="44" y="15"/>
                      </a:lnTo>
                      <a:lnTo>
                        <a:pt x="39" y="6"/>
                      </a:lnTo>
                      <a:lnTo>
                        <a:pt x="38"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5" name="Freeform 159" descr="50%"/>
                <p:cNvSpPr>
                  <a:spLocks/>
                </p:cNvSpPr>
                <p:nvPr/>
              </p:nvSpPr>
              <p:spPr bwMode="auto">
                <a:xfrm>
                  <a:off x="3266" y="1558"/>
                  <a:ext cx="33" cy="48"/>
                </a:xfrm>
                <a:custGeom>
                  <a:avLst/>
                  <a:gdLst/>
                  <a:ahLst/>
                  <a:cxnLst>
                    <a:cxn ang="0">
                      <a:pos x="23" y="8"/>
                    </a:cxn>
                    <a:cxn ang="0">
                      <a:pos x="5" y="0"/>
                    </a:cxn>
                    <a:cxn ang="0">
                      <a:pos x="0" y="8"/>
                    </a:cxn>
                    <a:cxn ang="0">
                      <a:pos x="1" y="24"/>
                    </a:cxn>
                    <a:cxn ang="0">
                      <a:pos x="10" y="41"/>
                    </a:cxn>
                    <a:cxn ang="0">
                      <a:pos x="32" y="47"/>
                    </a:cxn>
                    <a:cxn ang="0">
                      <a:pos x="32" y="24"/>
                    </a:cxn>
                    <a:cxn ang="0">
                      <a:pos x="30" y="16"/>
                    </a:cxn>
                    <a:cxn ang="0">
                      <a:pos x="29" y="11"/>
                    </a:cxn>
                    <a:cxn ang="0">
                      <a:pos x="32" y="16"/>
                    </a:cxn>
                    <a:cxn ang="0">
                      <a:pos x="23" y="8"/>
                    </a:cxn>
                    <a:cxn ang="0">
                      <a:pos x="23" y="8"/>
                    </a:cxn>
                  </a:cxnLst>
                  <a:rect l="0" t="0" r="r" b="b"/>
                  <a:pathLst>
                    <a:path w="33" h="48">
                      <a:moveTo>
                        <a:pt x="23" y="8"/>
                      </a:moveTo>
                      <a:lnTo>
                        <a:pt x="5" y="0"/>
                      </a:lnTo>
                      <a:lnTo>
                        <a:pt x="0" y="8"/>
                      </a:lnTo>
                      <a:lnTo>
                        <a:pt x="1" y="24"/>
                      </a:lnTo>
                      <a:lnTo>
                        <a:pt x="10" y="41"/>
                      </a:lnTo>
                      <a:lnTo>
                        <a:pt x="32" y="47"/>
                      </a:lnTo>
                      <a:lnTo>
                        <a:pt x="32" y="24"/>
                      </a:lnTo>
                      <a:lnTo>
                        <a:pt x="30" y="16"/>
                      </a:lnTo>
                      <a:lnTo>
                        <a:pt x="29" y="11"/>
                      </a:lnTo>
                      <a:lnTo>
                        <a:pt x="32"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6" name="Freeform 160" descr="50%"/>
                <p:cNvSpPr>
                  <a:spLocks/>
                </p:cNvSpPr>
                <p:nvPr/>
              </p:nvSpPr>
              <p:spPr bwMode="auto">
                <a:xfrm>
                  <a:off x="3228" y="1578"/>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5"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5"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7" name="Freeform 161" descr="50%"/>
                <p:cNvSpPr>
                  <a:spLocks/>
                </p:cNvSpPr>
                <p:nvPr/>
              </p:nvSpPr>
              <p:spPr bwMode="auto">
                <a:xfrm>
                  <a:off x="3285" y="1631"/>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8" name="Freeform 162" descr="50%"/>
                <p:cNvSpPr>
                  <a:spLocks/>
                </p:cNvSpPr>
                <p:nvPr/>
              </p:nvSpPr>
              <p:spPr bwMode="auto">
                <a:xfrm>
                  <a:off x="3185" y="1918"/>
                  <a:ext cx="45" cy="29"/>
                </a:xfrm>
                <a:custGeom>
                  <a:avLst/>
                  <a:gdLst/>
                  <a:ahLst/>
                  <a:cxnLst>
                    <a:cxn ang="0">
                      <a:pos x="0" y="6"/>
                    </a:cxn>
                    <a:cxn ang="0">
                      <a:pos x="8" y="22"/>
                    </a:cxn>
                    <a:cxn ang="0">
                      <a:pos x="32"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2"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59" name="Freeform 163" descr="50%"/>
                <p:cNvSpPr>
                  <a:spLocks/>
                </p:cNvSpPr>
                <p:nvPr/>
              </p:nvSpPr>
              <p:spPr bwMode="auto">
                <a:xfrm>
                  <a:off x="3243" y="1923"/>
                  <a:ext cx="17" cy="14"/>
                </a:xfrm>
                <a:custGeom>
                  <a:avLst/>
                  <a:gdLst/>
                  <a:ahLst/>
                  <a:cxnLst>
                    <a:cxn ang="0">
                      <a:pos x="11" y="2"/>
                    </a:cxn>
                    <a:cxn ang="0">
                      <a:pos x="2"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0" name="Freeform 164" descr="50%"/>
                <p:cNvSpPr>
                  <a:spLocks/>
                </p:cNvSpPr>
                <p:nvPr/>
              </p:nvSpPr>
              <p:spPr bwMode="auto">
                <a:xfrm>
                  <a:off x="3315" y="1494"/>
                  <a:ext cx="45" cy="30"/>
                </a:xfrm>
                <a:custGeom>
                  <a:avLst/>
                  <a:gdLst/>
                  <a:ahLst/>
                  <a:cxnLst>
                    <a:cxn ang="0">
                      <a:pos x="0" y="7"/>
                    </a:cxn>
                    <a:cxn ang="0">
                      <a:pos x="8" y="23"/>
                    </a:cxn>
                    <a:cxn ang="0">
                      <a:pos x="31" y="29"/>
                    </a:cxn>
                    <a:cxn ang="0">
                      <a:pos x="40" y="26"/>
                    </a:cxn>
                    <a:cxn ang="0">
                      <a:pos x="44" y="15"/>
                    </a:cxn>
                    <a:cxn ang="0">
                      <a:pos x="40" y="7"/>
                    </a:cxn>
                    <a:cxn ang="0">
                      <a:pos x="38" y="0"/>
                    </a:cxn>
                    <a:cxn ang="0">
                      <a:pos x="12" y="0"/>
                    </a:cxn>
                    <a:cxn ang="0">
                      <a:pos x="4" y="12"/>
                    </a:cxn>
                    <a:cxn ang="0">
                      <a:pos x="4" y="12"/>
                    </a:cxn>
                    <a:cxn ang="0">
                      <a:pos x="0" y="7"/>
                    </a:cxn>
                    <a:cxn ang="0">
                      <a:pos x="0" y="7"/>
                    </a:cxn>
                  </a:cxnLst>
                  <a:rect l="0" t="0" r="r" b="b"/>
                  <a:pathLst>
                    <a:path w="45" h="30">
                      <a:moveTo>
                        <a:pt x="0" y="7"/>
                      </a:moveTo>
                      <a:lnTo>
                        <a:pt x="8" y="23"/>
                      </a:lnTo>
                      <a:lnTo>
                        <a:pt x="31" y="29"/>
                      </a:lnTo>
                      <a:lnTo>
                        <a:pt x="40" y="26"/>
                      </a:lnTo>
                      <a:lnTo>
                        <a:pt x="44" y="15"/>
                      </a:lnTo>
                      <a:lnTo>
                        <a:pt x="40" y="7"/>
                      </a:lnTo>
                      <a:lnTo>
                        <a:pt x="38" y="0"/>
                      </a:lnTo>
                      <a:lnTo>
                        <a:pt x="12" y="0"/>
                      </a:lnTo>
                      <a:lnTo>
                        <a:pt x="4" y="12"/>
                      </a:lnTo>
                      <a:lnTo>
                        <a:pt x="4" y="12"/>
                      </a:lnTo>
                      <a:lnTo>
                        <a:pt x="0" y="7"/>
                      </a:lnTo>
                      <a:lnTo>
                        <a:pt x="0"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1" name="Freeform 165" descr="50%"/>
                <p:cNvSpPr>
                  <a:spLocks/>
                </p:cNvSpPr>
                <p:nvPr/>
              </p:nvSpPr>
              <p:spPr bwMode="auto">
                <a:xfrm>
                  <a:off x="3326" y="1922"/>
                  <a:ext cx="34" cy="48"/>
                </a:xfrm>
                <a:custGeom>
                  <a:avLst/>
                  <a:gdLst/>
                  <a:ahLst/>
                  <a:cxnLst>
                    <a:cxn ang="0">
                      <a:pos x="23" y="8"/>
                    </a:cxn>
                    <a:cxn ang="0">
                      <a:pos x="5" y="0"/>
                    </a:cxn>
                    <a:cxn ang="0">
                      <a:pos x="0" y="8"/>
                    </a:cxn>
                    <a:cxn ang="0">
                      <a:pos x="1" y="25"/>
                    </a:cxn>
                    <a:cxn ang="0">
                      <a:pos x="10" y="41"/>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1"/>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2" name="Freeform 166" descr="50%"/>
                <p:cNvSpPr>
                  <a:spLocks/>
                </p:cNvSpPr>
                <p:nvPr/>
              </p:nvSpPr>
              <p:spPr bwMode="auto">
                <a:xfrm>
                  <a:off x="3331" y="161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3" name="Freeform 167" descr="50%"/>
                <p:cNvSpPr>
                  <a:spLocks/>
                </p:cNvSpPr>
                <p:nvPr/>
              </p:nvSpPr>
              <p:spPr bwMode="auto">
                <a:xfrm>
                  <a:off x="3307" y="1753"/>
                  <a:ext cx="46" cy="29"/>
                </a:xfrm>
                <a:custGeom>
                  <a:avLst/>
                  <a:gdLst/>
                  <a:ahLst/>
                  <a:cxnLst>
                    <a:cxn ang="0">
                      <a:pos x="0" y="6"/>
                    </a:cxn>
                    <a:cxn ang="0">
                      <a:pos x="8" y="22"/>
                    </a:cxn>
                    <a:cxn ang="0">
                      <a:pos x="32" y="28"/>
                    </a:cxn>
                    <a:cxn ang="0">
                      <a:pos x="40" y="25"/>
                    </a:cxn>
                    <a:cxn ang="0">
                      <a:pos x="45" y="14"/>
                    </a:cxn>
                    <a:cxn ang="0">
                      <a:pos x="40" y="6"/>
                    </a:cxn>
                    <a:cxn ang="0">
                      <a:pos x="38" y="0"/>
                    </a:cxn>
                    <a:cxn ang="0">
                      <a:pos x="13" y="0"/>
                    </a:cxn>
                    <a:cxn ang="0">
                      <a:pos x="4" y="11"/>
                    </a:cxn>
                    <a:cxn ang="0">
                      <a:pos x="4" y="11"/>
                    </a:cxn>
                    <a:cxn ang="0">
                      <a:pos x="0" y="6"/>
                    </a:cxn>
                    <a:cxn ang="0">
                      <a:pos x="0" y="6"/>
                    </a:cxn>
                  </a:cxnLst>
                  <a:rect l="0" t="0" r="r" b="b"/>
                  <a:pathLst>
                    <a:path w="46" h="29">
                      <a:moveTo>
                        <a:pt x="0" y="6"/>
                      </a:moveTo>
                      <a:lnTo>
                        <a:pt x="8" y="22"/>
                      </a:lnTo>
                      <a:lnTo>
                        <a:pt x="32" y="28"/>
                      </a:lnTo>
                      <a:lnTo>
                        <a:pt x="40" y="25"/>
                      </a:lnTo>
                      <a:lnTo>
                        <a:pt x="45" y="14"/>
                      </a:lnTo>
                      <a:lnTo>
                        <a:pt x="40" y="6"/>
                      </a:lnTo>
                      <a:lnTo>
                        <a:pt x="38" y="0"/>
                      </a:lnTo>
                      <a:lnTo>
                        <a:pt x="13"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4" name="Freeform 168" descr="50%"/>
                <p:cNvSpPr>
                  <a:spLocks/>
                </p:cNvSpPr>
                <p:nvPr/>
              </p:nvSpPr>
              <p:spPr bwMode="auto">
                <a:xfrm>
                  <a:off x="3323" y="1647"/>
                  <a:ext cx="33" cy="48"/>
                </a:xfrm>
                <a:custGeom>
                  <a:avLst/>
                  <a:gdLst/>
                  <a:ahLst/>
                  <a:cxnLst>
                    <a:cxn ang="0">
                      <a:pos x="23" y="7"/>
                    </a:cxn>
                    <a:cxn ang="0">
                      <a:pos x="6" y="0"/>
                    </a:cxn>
                    <a:cxn ang="0">
                      <a:pos x="0" y="7"/>
                    </a:cxn>
                    <a:cxn ang="0">
                      <a:pos x="1" y="24"/>
                    </a:cxn>
                    <a:cxn ang="0">
                      <a:pos x="10" y="41"/>
                    </a:cxn>
                    <a:cxn ang="0">
                      <a:pos x="32" y="47"/>
                    </a:cxn>
                    <a:cxn ang="0">
                      <a:pos x="32" y="24"/>
                    </a:cxn>
                    <a:cxn ang="0">
                      <a:pos x="30" y="16"/>
                    </a:cxn>
                    <a:cxn ang="0">
                      <a:pos x="29" y="11"/>
                    </a:cxn>
                    <a:cxn ang="0">
                      <a:pos x="32" y="16"/>
                    </a:cxn>
                    <a:cxn ang="0">
                      <a:pos x="23" y="7"/>
                    </a:cxn>
                    <a:cxn ang="0">
                      <a:pos x="23" y="7"/>
                    </a:cxn>
                  </a:cxnLst>
                  <a:rect l="0" t="0" r="r" b="b"/>
                  <a:pathLst>
                    <a:path w="33" h="48">
                      <a:moveTo>
                        <a:pt x="23" y="7"/>
                      </a:moveTo>
                      <a:lnTo>
                        <a:pt x="6" y="0"/>
                      </a:lnTo>
                      <a:lnTo>
                        <a:pt x="0" y="7"/>
                      </a:lnTo>
                      <a:lnTo>
                        <a:pt x="1" y="24"/>
                      </a:lnTo>
                      <a:lnTo>
                        <a:pt x="10" y="41"/>
                      </a:lnTo>
                      <a:lnTo>
                        <a:pt x="32" y="47"/>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5" name="Freeform 169" descr="50%"/>
                <p:cNvSpPr>
                  <a:spLocks/>
                </p:cNvSpPr>
                <p:nvPr/>
              </p:nvSpPr>
              <p:spPr bwMode="auto">
                <a:xfrm>
                  <a:off x="3304" y="1689"/>
                  <a:ext cx="17" cy="33"/>
                </a:xfrm>
                <a:custGeom>
                  <a:avLst/>
                  <a:gdLst/>
                  <a:ahLst/>
                  <a:cxnLst>
                    <a:cxn ang="0">
                      <a:pos x="11" y="5"/>
                    </a:cxn>
                    <a:cxn ang="0">
                      <a:pos x="3" y="0"/>
                    </a:cxn>
                    <a:cxn ang="0">
                      <a:pos x="0" y="5"/>
                    </a:cxn>
                    <a:cxn ang="0">
                      <a:pos x="0" y="17"/>
                    </a:cxn>
                    <a:cxn ang="0">
                      <a:pos x="4"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4"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6" name="Freeform 170" descr="50%"/>
                <p:cNvSpPr>
                  <a:spLocks/>
                </p:cNvSpPr>
                <p:nvPr/>
              </p:nvSpPr>
              <p:spPr bwMode="auto">
                <a:xfrm>
                  <a:off x="3308" y="1552"/>
                  <a:ext cx="56" cy="19"/>
                </a:xfrm>
                <a:custGeom>
                  <a:avLst/>
                  <a:gdLst/>
                  <a:ahLst/>
                  <a:cxnLst>
                    <a:cxn ang="0">
                      <a:pos x="0" y="4"/>
                    </a:cxn>
                    <a:cxn ang="0">
                      <a:pos x="11" y="14"/>
                    </a:cxn>
                    <a:cxn ang="0">
                      <a:pos x="39" y="18"/>
                    </a:cxn>
                    <a:cxn ang="0">
                      <a:pos x="50" y="17"/>
                    </a:cxn>
                    <a:cxn ang="0">
                      <a:pos x="55" y="10"/>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39" y="18"/>
                      </a:lnTo>
                      <a:lnTo>
                        <a:pt x="50" y="17"/>
                      </a:lnTo>
                      <a:lnTo>
                        <a:pt x="55" y="10"/>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7" name="Freeform 171" descr="50%"/>
                <p:cNvSpPr>
                  <a:spLocks/>
                </p:cNvSpPr>
                <p:nvPr/>
              </p:nvSpPr>
              <p:spPr bwMode="auto">
                <a:xfrm>
                  <a:off x="3282" y="1523"/>
                  <a:ext cx="17" cy="14"/>
                </a:xfrm>
                <a:custGeom>
                  <a:avLst/>
                  <a:gdLst/>
                  <a:ahLst/>
                  <a:cxnLst>
                    <a:cxn ang="0">
                      <a:pos x="10" y="2"/>
                    </a:cxn>
                    <a:cxn ang="0">
                      <a:pos x="2" y="0"/>
                    </a:cxn>
                    <a:cxn ang="0">
                      <a:pos x="0" y="2"/>
                    </a:cxn>
                    <a:cxn ang="0">
                      <a:pos x="0" y="7"/>
                    </a:cxn>
                    <a:cxn ang="0">
                      <a:pos x="4" y="11"/>
                    </a:cxn>
                    <a:cxn ang="0">
                      <a:pos x="16" y="13"/>
                    </a:cxn>
                    <a:cxn ang="0">
                      <a:pos x="16" y="7"/>
                    </a:cxn>
                    <a:cxn ang="0">
                      <a:pos x="14" y="4"/>
                    </a:cxn>
                    <a:cxn ang="0">
                      <a:pos x="14" y="3"/>
                    </a:cxn>
                    <a:cxn ang="0">
                      <a:pos x="16" y="4"/>
                    </a:cxn>
                    <a:cxn ang="0">
                      <a:pos x="10" y="2"/>
                    </a:cxn>
                    <a:cxn ang="0">
                      <a:pos x="10" y="2"/>
                    </a:cxn>
                  </a:cxnLst>
                  <a:rect l="0" t="0" r="r" b="b"/>
                  <a:pathLst>
                    <a:path w="17" h="14">
                      <a:moveTo>
                        <a:pt x="10" y="2"/>
                      </a:moveTo>
                      <a:lnTo>
                        <a:pt x="2" y="0"/>
                      </a:lnTo>
                      <a:lnTo>
                        <a:pt x="0" y="2"/>
                      </a:lnTo>
                      <a:lnTo>
                        <a:pt x="0" y="7"/>
                      </a:lnTo>
                      <a:lnTo>
                        <a:pt x="4" y="11"/>
                      </a:lnTo>
                      <a:lnTo>
                        <a:pt x="16" y="13"/>
                      </a:lnTo>
                      <a:lnTo>
                        <a:pt x="16" y="7"/>
                      </a:lnTo>
                      <a:lnTo>
                        <a:pt x="14" y="4"/>
                      </a:lnTo>
                      <a:lnTo>
                        <a:pt x="14" y="3"/>
                      </a:lnTo>
                      <a:lnTo>
                        <a:pt x="16" y="4"/>
                      </a:lnTo>
                      <a:lnTo>
                        <a:pt x="10" y="2"/>
                      </a:lnTo>
                      <a:lnTo>
                        <a:pt x="10"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68" name="Freeform 172" descr="50%"/>
                <p:cNvSpPr>
                  <a:spLocks/>
                </p:cNvSpPr>
                <p:nvPr/>
              </p:nvSpPr>
              <p:spPr bwMode="auto">
                <a:xfrm>
                  <a:off x="3285" y="1935"/>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6" name="Group 173"/>
                <p:cNvGrpSpPr>
                  <a:grpSpLocks/>
                </p:cNvGrpSpPr>
                <p:nvPr/>
              </p:nvGrpSpPr>
              <p:grpSpPr bwMode="auto">
                <a:xfrm>
                  <a:off x="3129" y="1790"/>
                  <a:ext cx="136" cy="113"/>
                  <a:chOff x="3212" y="1910"/>
                  <a:chExt cx="136" cy="113"/>
                </a:xfrm>
              </p:grpSpPr>
              <p:sp>
                <p:nvSpPr>
                  <p:cNvPr id="1156270" name="Freeform 174" descr="50%"/>
                  <p:cNvSpPr>
                    <a:spLocks/>
                  </p:cNvSpPr>
                  <p:nvPr/>
                </p:nvSpPr>
                <p:spPr bwMode="auto">
                  <a:xfrm>
                    <a:off x="3306" y="1970"/>
                    <a:ext cx="34" cy="47"/>
                  </a:xfrm>
                  <a:custGeom>
                    <a:avLst/>
                    <a:gdLst/>
                    <a:ahLst/>
                    <a:cxnLst>
                      <a:cxn ang="0">
                        <a:pos x="23" y="7"/>
                      </a:cxn>
                      <a:cxn ang="0">
                        <a:pos x="6" y="0"/>
                      </a:cxn>
                      <a:cxn ang="0">
                        <a:pos x="0" y="7"/>
                      </a:cxn>
                      <a:cxn ang="0">
                        <a:pos x="1" y="24"/>
                      </a:cxn>
                      <a:cxn ang="0">
                        <a:pos x="11" y="41"/>
                      </a:cxn>
                      <a:cxn ang="0">
                        <a:pos x="33" y="46"/>
                      </a:cxn>
                      <a:cxn ang="0">
                        <a:pos x="33" y="24"/>
                      </a:cxn>
                      <a:cxn ang="0">
                        <a:pos x="31" y="16"/>
                      </a:cxn>
                      <a:cxn ang="0">
                        <a:pos x="30" y="11"/>
                      </a:cxn>
                      <a:cxn ang="0">
                        <a:pos x="33" y="16"/>
                      </a:cxn>
                      <a:cxn ang="0">
                        <a:pos x="23" y="7"/>
                      </a:cxn>
                      <a:cxn ang="0">
                        <a:pos x="23" y="7"/>
                      </a:cxn>
                    </a:cxnLst>
                    <a:rect l="0" t="0" r="r" b="b"/>
                    <a:pathLst>
                      <a:path w="34" h="47">
                        <a:moveTo>
                          <a:pt x="23" y="7"/>
                        </a:moveTo>
                        <a:lnTo>
                          <a:pt x="6" y="0"/>
                        </a:lnTo>
                        <a:lnTo>
                          <a:pt x="0" y="7"/>
                        </a:lnTo>
                        <a:lnTo>
                          <a:pt x="1" y="24"/>
                        </a:lnTo>
                        <a:lnTo>
                          <a:pt x="11" y="41"/>
                        </a:lnTo>
                        <a:lnTo>
                          <a:pt x="33" y="46"/>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1" name="Freeform 175" descr="50%"/>
                  <p:cNvSpPr>
                    <a:spLocks/>
                  </p:cNvSpPr>
                  <p:nvPr/>
                </p:nvSpPr>
                <p:spPr bwMode="auto">
                  <a:xfrm>
                    <a:off x="3269" y="1989"/>
                    <a:ext cx="17" cy="34"/>
                  </a:xfrm>
                  <a:custGeom>
                    <a:avLst/>
                    <a:gdLst/>
                    <a:ahLst/>
                    <a:cxnLst>
                      <a:cxn ang="0">
                        <a:pos x="11" y="6"/>
                      </a:cxn>
                      <a:cxn ang="0">
                        <a:pos x="3"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2" name="Freeform 176" descr="50%"/>
                  <p:cNvSpPr>
                    <a:spLocks/>
                  </p:cNvSpPr>
                  <p:nvPr/>
                </p:nvSpPr>
                <p:spPr bwMode="auto">
                  <a:xfrm>
                    <a:off x="3292" y="1925"/>
                    <a:ext cx="56" cy="19"/>
                  </a:xfrm>
                  <a:custGeom>
                    <a:avLst/>
                    <a:gdLst/>
                    <a:ahLst/>
                    <a:cxnLst>
                      <a:cxn ang="0">
                        <a:pos x="0" y="4"/>
                      </a:cxn>
                      <a:cxn ang="0">
                        <a:pos x="11" y="14"/>
                      </a:cxn>
                      <a:cxn ang="0">
                        <a:pos x="40" y="18"/>
                      </a:cxn>
                      <a:cxn ang="0">
                        <a:pos x="50" y="17"/>
                      </a:cxn>
                      <a:cxn ang="0">
                        <a:pos x="55" y="9"/>
                      </a:cxn>
                      <a:cxn ang="0">
                        <a:pos x="50" y="4"/>
                      </a:cxn>
                      <a:cxn ang="0">
                        <a:pos x="47" y="0"/>
                      </a:cxn>
                      <a:cxn ang="0">
                        <a:pos x="16" y="0"/>
                      </a:cxn>
                      <a:cxn ang="0">
                        <a:pos x="6" y="7"/>
                      </a:cxn>
                      <a:cxn ang="0">
                        <a:pos x="6" y="7"/>
                      </a:cxn>
                      <a:cxn ang="0">
                        <a:pos x="0" y="4"/>
                      </a:cxn>
                      <a:cxn ang="0">
                        <a:pos x="0" y="4"/>
                      </a:cxn>
                    </a:cxnLst>
                    <a:rect l="0" t="0" r="r" b="b"/>
                    <a:pathLst>
                      <a:path w="56" h="19">
                        <a:moveTo>
                          <a:pt x="0" y="4"/>
                        </a:moveTo>
                        <a:lnTo>
                          <a:pt x="11" y="14"/>
                        </a:lnTo>
                        <a:lnTo>
                          <a:pt x="40" y="18"/>
                        </a:lnTo>
                        <a:lnTo>
                          <a:pt x="50" y="17"/>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3" name="Freeform 177" descr="50%"/>
                  <p:cNvSpPr>
                    <a:spLocks/>
                  </p:cNvSpPr>
                  <p:nvPr/>
                </p:nvSpPr>
                <p:spPr bwMode="auto">
                  <a:xfrm>
                    <a:off x="3270" y="194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4" name="Freeform 178" descr="50%"/>
                  <p:cNvSpPr>
                    <a:spLocks/>
                  </p:cNvSpPr>
                  <p:nvPr/>
                </p:nvSpPr>
                <p:spPr bwMode="auto">
                  <a:xfrm>
                    <a:off x="3212" y="1910"/>
                    <a:ext cx="34" cy="48"/>
                  </a:xfrm>
                  <a:custGeom>
                    <a:avLst/>
                    <a:gdLst/>
                    <a:ahLst/>
                    <a:cxnLst>
                      <a:cxn ang="0">
                        <a:pos x="23" y="8"/>
                      </a:cxn>
                      <a:cxn ang="0">
                        <a:pos x="6" y="0"/>
                      </a:cxn>
                      <a:cxn ang="0">
                        <a:pos x="0" y="8"/>
                      </a:cxn>
                      <a:cxn ang="0">
                        <a:pos x="2" y="24"/>
                      </a:cxn>
                      <a:cxn ang="0">
                        <a:pos x="11"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2" y="24"/>
                        </a:lnTo>
                        <a:lnTo>
                          <a:pt x="11"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5" name="Freeform 179" descr="50%"/>
                  <p:cNvSpPr>
                    <a:spLocks/>
                  </p:cNvSpPr>
                  <p:nvPr/>
                </p:nvSpPr>
                <p:spPr bwMode="auto">
                  <a:xfrm>
                    <a:off x="3232" y="198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276" name="Freeform 180" descr="50%"/>
                <p:cNvSpPr>
                  <a:spLocks/>
                </p:cNvSpPr>
                <p:nvPr/>
              </p:nvSpPr>
              <p:spPr bwMode="auto">
                <a:xfrm>
                  <a:off x="3006" y="1733"/>
                  <a:ext cx="45" cy="29"/>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7" name="Freeform 181" descr="50%"/>
                <p:cNvSpPr>
                  <a:spLocks/>
                </p:cNvSpPr>
                <p:nvPr/>
              </p:nvSpPr>
              <p:spPr bwMode="auto">
                <a:xfrm>
                  <a:off x="3043" y="1665"/>
                  <a:ext cx="34" cy="48"/>
                </a:xfrm>
                <a:custGeom>
                  <a:avLst/>
                  <a:gdLst/>
                  <a:ahLst/>
                  <a:cxnLst>
                    <a:cxn ang="0">
                      <a:pos x="23" y="8"/>
                    </a:cxn>
                    <a:cxn ang="0">
                      <a:pos x="6" y="0"/>
                    </a:cxn>
                    <a:cxn ang="0">
                      <a:pos x="0" y="8"/>
                    </a:cxn>
                    <a:cxn ang="0">
                      <a:pos x="2" y="25"/>
                    </a:cxn>
                    <a:cxn ang="0">
                      <a:pos x="11"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2" y="25"/>
                      </a:lnTo>
                      <a:lnTo>
                        <a:pt x="11"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8" name="Freeform 182" descr="50%"/>
                <p:cNvSpPr>
                  <a:spLocks/>
                </p:cNvSpPr>
                <p:nvPr/>
              </p:nvSpPr>
              <p:spPr bwMode="auto">
                <a:xfrm>
                  <a:off x="3006" y="1685"/>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79" name="Freeform 183" descr="50%"/>
                <p:cNvSpPr>
                  <a:spLocks/>
                </p:cNvSpPr>
                <p:nvPr/>
              </p:nvSpPr>
              <p:spPr bwMode="auto">
                <a:xfrm>
                  <a:off x="3063" y="1738"/>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0" name="Freeform 184" descr="50%"/>
                <p:cNvSpPr>
                  <a:spLocks/>
                </p:cNvSpPr>
                <p:nvPr/>
              </p:nvSpPr>
              <p:spPr bwMode="auto">
                <a:xfrm>
                  <a:off x="3073" y="1548"/>
                  <a:ext cx="34" cy="48"/>
                </a:xfrm>
                <a:custGeom>
                  <a:avLst/>
                  <a:gdLst/>
                  <a:ahLst/>
                  <a:cxnLst>
                    <a:cxn ang="0">
                      <a:pos x="24" y="8"/>
                    </a:cxn>
                    <a:cxn ang="0">
                      <a:pos x="6" y="0"/>
                    </a:cxn>
                    <a:cxn ang="0">
                      <a:pos x="0" y="8"/>
                    </a:cxn>
                    <a:cxn ang="0">
                      <a:pos x="2" y="24"/>
                    </a:cxn>
                    <a:cxn ang="0">
                      <a:pos x="11"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2" y="24"/>
                      </a:lnTo>
                      <a:lnTo>
                        <a:pt x="11"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7" name="Group 185"/>
                <p:cNvGrpSpPr>
                  <a:grpSpLocks/>
                </p:cNvGrpSpPr>
                <p:nvPr/>
              </p:nvGrpSpPr>
              <p:grpSpPr bwMode="auto">
                <a:xfrm>
                  <a:off x="3036" y="1567"/>
                  <a:ext cx="75" cy="78"/>
                  <a:chOff x="3119" y="1687"/>
                  <a:chExt cx="75" cy="78"/>
                </a:xfrm>
              </p:grpSpPr>
              <p:sp>
                <p:nvSpPr>
                  <p:cNvPr id="1156282" name="Freeform 186" descr="50%"/>
                  <p:cNvSpPr>
                    <a:spLocks/>
                  </p:cNvSpPr>
                  <p:nvPr/>
                </p:nvSpPr>
                <p:spPr bwMode="auto">
                  <a:xfrm>
                    <a:off x="3119" y="1736"/>
                    <a:ext cx="45" cy="29"/>
                  </a:xfrm>
                  <a:custGeom>
                    <a:avLst/>
                    <a:gdLst/>
                    <a:ahLst/>
                    <a:cxnLst>
                      <a:cxn ang="0">
                        <a:pos x="0" y="6"/>
                      </a:cxn>
                      <a:cxn ang="0">
                        <a:pos x="7" y="22"/>
                      </a:cxn>
                      <a:cxn ang="0">
                        <a:pos x="31" y="28"/>
                      </a:cxn>
                      <a:cxn ang="0">
                        <a:pos x="40" y="26"/>
                      </a:cxn>
                      <a:cxn ang="0">
                        <a:pos x="44" y="15"/>
                      </a:cxn>
                      <a:cxn ang="0">
                        <a:pos x="40" y="6"/>
                      </a:cxn>
                      <a:cxn ang="0">
                        <a:pos x="37" y="0"/>
                      </a:cxn>
                      <a:cxn ang="0">
                        <a:pos x="12" y="0"/>
                      </a:cxn>
                      <a:cxn ang="0">
                        <a:pos x="4" y="11"/>
                      </a:cxn>
                      <a:cxn ang="0">
                        <a:pos x="4" y="11"/>
                      </a:cxn>
                      <a:cxn ang="0">
                        <a:pos x="0" y="6"/>
                      </a:cxn>
                      <a:cxn ang="0">
                        <a:pos x="0" y="6"/>
                      </a:cxn>
                    </a:cxnLst>
                    <a:rect l="0" t="0" r="r" b="b"/>
                    <a:pathLst>
                      <a:path w="45" h="29">
                        <a:moveTo>
                          <a:pt x="0" y="6"/>
                        </a:moveTo>
                        <a:lnTo>
                          <a:pt x="7" y="22"/>
                        </a:lnTo>
                        <a:lnTo>
                          <a:pt x="31" y="28"/>
                        </a:lnTo>
                        <a:lnTo>
                          <a:pt x="40" y="26"/>
                        </a:lnTo>
                        <a:lnTo>
                          <a:pt x="44" y="15"/>
                        </a:lnTo>
                        <a:lnTo>
                          <a:pt x="40" y="6"/>
                        </a:lnTo>
                        <a:lnTo>
                          <a:pt x="37"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3" name="Freeform 187" descr="50%"/>
                  <p:cNvSpPr>
                    <a:spLocks/>
                  </p:cNvSpPr>
                  <p:nvPr/>
                </p:nvSpPr>
                <p:spPr bwMode="auto">
                  <a:xfrm>
                    <a:off x="3119" y="1687"/>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4" name="Freeform 188" descr="50%"/>
                  <p:cNvSpPr>
                    <a:spLocks/>
                  </p:cNvSpPr>
                  <p:nvPr/>
                </p:nvSpPr>
                <p:spPr bwMode="auto">
                  <a:xfrm>
                    <a:off x="3177" y="1741"/>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3"/>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3"/>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285" name="Freeform 189" descr="50%"/>
                <p:cNvSpPr>
                  <a:spLocks/>
                </p:cNvSpPr>
                <p:nvPr/>
              </p:nvSpPr>
              <p:spPr bwMode="auto">
                <a:xfrm>
                  <a:off x="3123" y="1485"/>
                  <a:ext cx="45" cy="29"/>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6" name="Freeform 190" descr="50%"/>
                <p:cNvSpPr>
                  <a:spLocks/>
                </p:cNvSpPr>
                <p:nvPr/>
              </p:nvSpPr>
              <p:spPr bwMode="auto">
                <a:xfrm>
                  <a:off x="3134" y="1912"/>
                  <a:ext cx="34" cy="48"/>
                </a:xfrm>
                <a:custGeom>
                  <a:avLst/>
                  <a:gdLst/>
                  <a:ahLst/>
                  <a:cxnLst>
                    <a:cxn ang="0">
                      <a:pos x="23" y="7"/>
                    </a:cxn>
                    <a:cxn ang="0">
                      <a:pos x="6" y="0"/>
                    </a:cxn>
                    <a:cxn ang="0">
                      <a:pos x="0" y="7"/>
                    </a:cxn>
                    <a:cxn ang="0">
                      <a:pos x="1" y="24"/>
                    </a:cxn>
                    <a:cxn ang="0">
                      <a:pos x="10"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1" y="24"/>
                      </a:lnTo>
                      <a:lnTo>
                        <a:pt x="10"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7" name="Freeform 191" descr="50%"/>
                <p:cNvSpPr>
                  <a:spLocks/>
                </p:cNvSpPr>
                <p:nvPr/>
              </p:nvSpPr>
              <p:spPr bwMode="auto">
                <a:xfrm>
                  <a:off x="3139" y="1603"/>
                  <a:ext cx="17" cy="15"/>
                </a:xfrm>
                <a:custGeom>
                  <a:avLst/>
                  <a:gdLst/>
                  <a:ahLst/>
                  <a:cxnLst>
                    <a:cxn ang="0">
                      <a:pos x="11" y="3"/>
                    </a:cxn>
                    <a:cxn ang="0">
                      <a:pos x="3"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8" name="Freeform 192" descr="50%"/>
                <p:cNvSpPr>
                  <a:spLocks/>
                </p:cNvSpPr>
                <p:nvPr/>
              </p:nvSpPr>
              <p:spPr bwMode="auto">
                <a:xfrm>
                  <a:off x="3115" y="1743"/>
                  <a:ext cx="45" cy="29"/>
                </a:xfrm>
                <a:custGeom>
                  <a:avLst/>
                  <a:gdLst/>
                  <a:ahLst/>
                  <a:cxnLst>
                    <a:cxn ang="0">
                      <a:pos x="0" y="5"/>
                    </a:cxn>
                    <a:cxn ang="0">
                      <a:pos x="8" y="22"/>
                    </a:cxn>
                    <a:cxn ang="0">
                      <a:pos x="32" y="28"/>
                    </a:cxn>
                    <a:cxn ang="0">
                      <a:pos x="40" y="25"/>
                    </a:cxn>
                    <a:cxn ang="0">
                      <a:pos x="44" y="14"/>
                    </a:cxn>
                    <a:cxn ang="0">
                      <a:pos x="40" y="5"/>
                    </a:cxn>
                    <a:cxn ang="0">
                      <a:pos x="38" y="0"/>
                    </a:cxn>
                    <a:cxn ang="0">
                      <a:pos x="12" y="0"/>
                    </a:cxn>
                    <a:cxn ang="0">
                      <a:pos x="4" y="11"/>
                    </a:cxn>
                    <a:cxn ang="0">
                      <a:pos x="4" y="11"/>
                    </a:cxn>
                    <a:cxn ang="0">
                      <a:pos x="0" y="5"/>
                    </a:cxn>
                    <a:cxn ang="0">
                      <a:pos x="0" y="5"/>
                    </a:cxn>
                  </a:cxnLst>
                  <a:rect l="0" t="0" r="r" b="b"/>
                  <a:pathLst>
                    <a:path w="45" h="29">
                      <a:moveTo>
                        <a:pt x="0" y="5"/>
                      </a:moveTo>
                      <a:lnTo>
                        <a:pt x="8" y="22"/>
                      </a:lnTo>
                      <a:lnTo>
                        <a:pt x="32" y="28"/>
                      </a:lnTo>
                      <a:lnTo>
                        <a:pt x="40" y="25"/>
                      </a:lnTo>
                      <a:lnTo>
                        <a:pt x="44" y="14"/>
                      </a:lnTo>
                      <a:lnTo>
                        <a:pt x="40" y="5"/>
                      </a:lnTo>
                      <a:lnTo>
                        <a:pt x="38" y="0"/>
                      </a:lnTo>
                      <a:lnTo>
                        <a:pt x="12"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89" name="Freeform 193" descr="50%"/>
                <p:cNvSpPr>
                  <a:spLocks/>
                </p:cNvSpPr>
                <p:nvPr/>
              </p:nvSpPr>
              <p:spPr bwMode="auto">
                <a:xfrm>
                  <a:off x="3131" y="1636"/>
                  <a:ext cx="34" cy="48"/>
                </a:xfrm>
                <a:custGeom>
                  <a:avLst/>
                  <a:gdLst/>
                  <a:ahLst/>
                  <a:cxnLst>
                    <a:cxn ang="0">
                      <a:pos x="23" y="8"/>
                    </a:cxn>
                    <a:cxn ang="0">
                      <a:pos x="5" y="0"/>
                    </a:cxn>
                    <a:cxn ang="0">
                      <a:pos x="0" y="8"/>
                    </a:cxn>
                    <a:cxn ang="0">
                      <a:pos x="1" y="25"/>
                    </a:cxn>
                    <a:cxn ang="0">
                      <a:pos x="10" y="42"/>
                    </a:cxn>
                    <a:cxn ang="0">
                      <a:pos x="33" y="47"/>
                    </a:cxn>
                    <a:cxn ang="0">
                      <a:pos x="33" y="25"/>
                    </a:cxn>
                    <a:cxn ang="0">
                      <a:pos x="31" y="16"/>
                    </a:cxn>
                    <a:cxn ang="0">
                      <a:pos x="29" y="11"/>
                    </a:cxn>
                    <a:cxn ang="0">
                      <a:pos x="33" y="16"/>
                    </a:cxn>
                    <a:cxn ang="0">
                      <a:pos x="23" y="8"/>
                    </a:cxn>
                    <a:cxn ang="0">
                      <a:pos x="23" y="8"/>
                    </a:cxn>
                  </a:cxnLst>
                  <a:rect l="0" t="0" r="r" b="b"/>
                  <a:pathLst>
                    <a:path w="34" h="48">
                      <a:moveTo>
                        <a:pt x="23" y="8"/>
                      </a:moveTo>
                      <a:lnTo>
                        <a:pt x="5" y="0"/>
                      </a:lnTo>
                      <a:lnTo>
                        <a:pt x="0" y="8"/>
                      </a:lnTo>
                      <a:lnTo>
                        <a:pt x="1" y="25"/>
                      </a:lnTo>
                      <a:lnTo>
                        <a:pt x="10" y="42"/>
                      </a:lnTo>
                      <a:lnTo>
                        <a:pt x="33" y="47"/>
                      </a:lnTo>
                      <a:lnTo>
                        <a:pt x="33" y="25"/>
                      </a:lnTo>
                      <a:lnTo>
                        <a:pt x="31"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0" name="Freeform 194" descr="50%"/>
                <p:cNvSpPr>
                  <a:spLocks/>
                </p:cNvSpPr>
                <p:nvPr/>
              </p:nvSpPr>
              <p:spPr bwMode="auto">
                <a:xfrm>
                  <a:off x="3112" y="1678"/>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1" name="Freeform 195" descr="50%"/>
                <p:cNvSpPr>
                  <a:spLocks/>
                </p:cNvSpPr>
                <p:nvPr/>
              </p:nvSpPr>
              <p:spPr bwMode="auto">
                <a:xfrm>
                  <a:off x="3116" y="1542"/>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2" name="Freeform 196" descr="50%"/>
                <p:cNvSpPr>
                  <a:spLocks/>
                </p:cNvSpPr>
                <p:nvPr/>
              </p:nvSpPr>
              <p:spPr bwMode="auto">
                <a:xfrm>
                  <a:off x="3090" y="1513"/>
                  <a:ext cx="17" cy="14"/>
                </a:xfrm>
                <a:custGeom>
                  <a:avLst/>
                  <a:gdLst/>
                  <a:ahLst/>
                  <a:cxnLst>
                    <a:cxn ang="0">
                      <a:pos x="11" y="2"/>
                    </a:cxn>
                    <a:cxn ang="0">
                      <a:pos x="2" y="0"/>
                    </a:cxn>
                    <a:cxn ang="0">
                      <a:pos x="0" y="2"/>
                    </a:cxn>
                    <a:cxn ang="0">
                      <a:pos x="0" y="7"/>
                    </a:cxn>
                    <a:cxn ang="0">
                      <a:pos x="4" y="11"/>
                    </a:cxn>
                    <a:cxn ang="0">
                      <a:pos x="16" y="13"/>
                    </a:cxn>
                    <a:cxn ang="0">
                      <a:pos x="16" y="7"/>
                    </a:cxn>
                    <a:cxn ang="0">
                      <a:pos x="14"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4"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8" name="Group 197"/>
                <p:cNvGrpSpPr>
                  <a:grpSpLocks/>
                </p:cNvGrpSpPr>
                <p:nvPr/>
              </p:nvGrpSpPr>
              <p:grpSpPr bwMode="auto">
                <a:xfrm>
                  <a:off x="2993" y="1795"/>
                  <a:ext cx="144" cy="145"/>
                  <a:chOff x="3076" y="1915"/>
                  <a:chExt cx="144" cy="145"/>
                </a:xfrm>
              </p:grpSpPr>
              <p:sp>
                <p:nvSpPr>
                  <p:cNvPr id="1156294" name="Freeform 198" descr="50%"/>
                  <p:cNvSpPr>
                    <a:spLocks/>
                  </p:cNvSpPr>
                  <p:nvPr/>
                </p:nvSpPr>
                <p:spPr bwMode="auto">
                  <a:xfrm>
                    <a:off x="3175" y="1978"/>
                    <a:ext cx="45" cy="29"/>
                  </a:xfrm>
                  <a:custGeom>
                    <a:avLst/>
                    <a:gdLst/>
                    <a:ahLst/>
                    <a:cxnLst>
                      <a:cxn ang="0">
                        <a:pos x="0" y="5"/>
                      </a:cxn>
                      <a:cxn ang="0">
                        <a:pos x="7" y="22"/>
                      </a:cxn>
                      <a:cxn ang="0">
                        <a:pos x="31" y="28"/>
                      </a:cxn>
                      <a:cxn ang="0">
                        <a:pos x="39" y="26"/>
                      </a:cxn>
                      <a:cxn ang="0">
                        <a:pos x="44" y="15"/>
                      </a:cxn>
                      <a:cxn ang="0">
                        <a:pos x="39" y="5"/>
                      </a:cxn>
                      <a:cxn ang="0">
                        <a:pos x="37" y="0"/>
                      </a:cxn>
                      <a:cxn ang="0">
                        <a:pos x="12" y="0"/>
                      </a:cxn>
                      <a:cxn ang="0">
                        <a:pos x="3" y="12"/>
                      </a:cxn>
                      <a:cxn ang="0">
                        <a:pos x="3" y="12"/>
                      </a:cxn>
                      <a:cxn ang="0">
                        <a:pos x="0" y="5"/>
                      </a:cxn>
                      <a:cxn ang="0">
                        <a:pos x="0" y="5"/>
                      </a:cxn>
                    </a:cxnLst>
                    <a:rect l="0" t="0" r="r" b="b"/>
                    <a:pathLst>
                      <a:path w="45" h="29">
                        <a:moveTo>
                          <a:pt x="0" y="5"/>
                        </a:moveTo>
                        <a:lnTo>
                          <a:pt x="7" y="22"/>
                        </a:lnTo>
                        <a:lnTo>
                          <a:pt x="31" y="28"/>
                        </a:lnTo>
                        <a:lnTo>
                          <a:pt x="39" y="26"/>
                        </a:lnTo>
                        <a:lnTo>
                          <a:pt x="44" y="15"/>
                        </a:lnTo>
                        <a:lnTo>
                          <a:pt x="39" y="5"/>
                        </a:lnTo>
                        <a:lnTo>
                          <a:pt x="37" y="0"/>
                        </a:lnTo>
                        <a:lnTo>
                          <a:pt x="12" y="0"/>
                        </a:lnTo>
                        <a:lnTo>
                          <a:pt x="3" y="12"/>
                        </a:lnTo>
                        <a:lnTo>
                          <a:pt x="3" y="12"/>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5" name="Freeform 199" descr="50%"/>
                  <p:cNvSpPr>
                    <a:spLocks/>
                  </p:cNvSpPr>
                  <p:nvPr/>
                </p:nvSpPr>
                <p:spPr bwMode="auto">
                  <a:xfrm>
                    <a:off x="3175" y="1929"/>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6" name="Freeform 200" descr="50%"/>
                  <p:cNvSpPr>
                    <a:spLocks/>
                  </p:cNvSpPr>
                  <p:nvPr/>
                </p:nvSpPr>
                <p:spPr bwMode="auto">
                  <a:xfrm>
                    <a:off x="3076" y="2028"/>
                    <a:ext cx="46" cy="28"/>
                  </a:xfrm>
                  <a:custGeom>
                    <a:avLst/>
                    <a:gdLst/>
                    <a:ahLst/>
                    <a:cxnLst>
                      <a:cxn ang="0">
                        <a:pos x="0" y="5"/>
                      </a:cxn>
                      <a:cxn ang="0">
                        <a:pos x="8" y="22"/>
                      </a:cxn>
                      <a:cxn ang="0">
                        <a:pos x="32" y="27"/>
                      </a:cxn>
                      <a:cxn ang="0">
                        <a:pos x="40" y="25"/>
                      </a:cxn>
                      <a:cxn ang="0">
                        <a:pos x="45" y="14"/>
                      </a:cxn>
                      <a:cxn ang="0">
                        <a:pos x="40" y="5"/>
                      </a:cxn>
                      <a:cxn ang="0">
                        <a:pos x="38" y="0"/>
                      </a:cxn>
                      <a:cxn ang="0">
                        <a:pos x="13" y="0"/>
                      </a:cxn>
                      <a:cxn ang="0">
                        <a:pos x="4" y="11"/>
                      </a:cxn>
                      <a:cxn ang="0">
                        <a:pos x="4" y="11"/>
                      </a:cxn>
                      <a:cxn ang="0">
                        <a:pos x="0" y="5"/>
                      </a:cxn>
                      <a:cxn ang="0">
                        <a:pos x="0" y="5"/>
                      </a:cxn>
                    </a:cxnLst>
                    <a:rect l="0" t="0" r="r" b="b"/>
                    <a:pathLst>
                      <a:path w="46" h="28">
                        <a:moveTo>
                          <a:pt x="0" y="5"/>
                        </a:moveTo>
                        <a:lnTo>
                          <a:pt x="8" y="22"/>
                        </a:lnTo>
                        <a:lnTo>
                          <a:pt x="32" y="27"/>
                        </a:lnTo>
                        <a:lnTo>
                          <a:pt x="40" y="25"/>
                        </a:lnTo>
                        <a:lnTo>
                          <a:pt x="45" y="14"/>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7" name="Freeform 201" descr="50%"/>
                  <p:cNvSpPr>
                    <a:spLocks/>
                  </p:cNvSpPr>
                  <p:nvPr/>
                </p:nvSpPr>
                <p:spPr bwMode="auto">
                  <a:xfrm>
                    <a:off x="3114" y="1959"/>
                    <a:ext cx="34" cy="48"/>
                  </a:xfrm>
                  <a:custGeom>
                    <a:avLst/>
                    <a:gdLst/>
                    <a:ahLst/>
                    <a:cxnLst>
                      <a:cxn ang="0">
                        <a:pos x="24" y="8"/>
                      </a:cxn>
                      <a:cxn ang="0">
                        <a:pos x="6" y="0"/>
                      </a:cxn>
                      <a:cxn ang="0">
                        <a:pos x="0" y="8"/>
                      </a:cxn>
                      <a:cxn ang="0">
                        <a:pos x="1" y="24"/>
                      </a:cxn>
                      <a:cxn ang="0">
                        <a:pos x="10" y="41"/>
                      </a:cxn>
                      <a:cxn ang="0">
                        <a:pos x="33" y="47"/>
                      </a:cxn>
                      <a:cxn ang="0">
                        <a:pos x="33" y="24"/>
                      </a:cxn>
                      <a:cxn ang="0">
                        <a:pos x="31" y="16"/>
                      </a:cxn>
                      <a:cxn ang="0">
                        <a:pos x="30" y="11"/>
                      </a:cxn>
                      <a:cxn ang="0">
                        <a:pos x="33" y="16"/>
                      </a:cxn>
                      <a:cxn ang="0">
                        <a:pos x="24" y="8"/>
                      </a:cxn>
                      <a:cxn ang="0">
                        <a:pos x="24" y="8"/>
                      </a:cxn>
                    </a:cxnLst>
                    <a:rect l="0" t="0" r="r" b="b"/>
                    <a:pathLst>
                      <a:path w="34" h="48">
                        <a:moveTo>
                          <a:pt x="24" y="8"/>
                        </a:moveTo>
                        <a:lnTo>
                          <a:pt x="6" y="0"/>
                        </a:lnTo>
                        <a:lnTo>
                          <a:pt x="0" y="8"/>
                        </a:lnTo>
                        <a:lnTo>
                          <a:pt x="1" y="24"/>
                        </a:lnTo>
                        <a:lnTo>
                          <a:pt x="10" y="41"/>
                        </a:lnTo>
                        <a:lnTo>
                          <a:pt x="33" y="47"/>
                        </a:lnTo>
                        <a:lnTo>
                          <a:pt x="33" y="24"/>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8" name="Freeform 202" descr="50%"/>
                  <p:cNvSpPr>
                    <a:spLocks/>
                  </p:cNvSpPr>
                  <p:nvPr/>
                </p:nvSpPr>
                <p:spPr bwMode="auto">
                  <a:xfrm>
                    <a:off x="3077" y="1979"/>
                    <a:ext cx="17" cy="33"/>
                  </a:xfrm>
                  <a:custGeom>
                    <a:avLst/>
                    <a:gdLst/>
                    <a:ahLst/>
                    <a:cxnLst>
                      <a:cxn ang="0">
                        <a:pos x="11" y="5"/>
                      </a:cxn>
                      <a:cxn ang="0">
                        <a:pos x="3" y="0"/>
                      </a:cxn>
                      <a:cxn ang="0">
                        <a:pos x="0" y="5"/>
                      </a:cxn>
                      <a:cxn ang="0">
                        <a:pos x="0" y="17"/>
                      </a:cxn>
                      <a:cxn ang="0">
                        <a:pos x="5" y="28"/>
                      </a:cxn>
                      <a:cxn ang="0">
                        <a:pos x="16" y="32"/>
                      </a:cxn>
                      <a:cxn ang="0">
                        <a:pos x="16" y="17"/>
                      </a:cxn>
                      <a:cxn ang="0">
                        <a:pos x="15" y="11"/>
                      </a:cxn>
                      <a:cxn ang="0">
                        <a:pos x="14" y="7"/>
                      </a:cxn>
                      <a:cxn ang="0">
                        <a:pos x="16" y="11"/>
                      </a:cxn>
                      <a:cxn ang="0">
                        <a:pos x="11" y="5"/>
                      </a:cxn>
                      <a:cxn ang="0">
                        <a:pos x="11" y="5"/>
                      </a:cxn>
                    </a:cxnLst>
                    <a:rect l="0" t="0" r="r" b="b"/>
                    <a:pathLst>
                      <a:path w="17" h="33">
                        <a:moveTo>
                          <a:pt x="11" y="5"/>
                        </a:moveTo>
                        <a:lnTo>
                          <a:pt x="3" y="0"/>
                        </a:lnTo>
                        <a:lnTo>
                          <a:pt x="0" y="5"/>
                        </a:lnTo>
                        <a:lnTo>
                          <a:pt x="0" y="17"/>
                        </a:lnTo>
                        <a:lnTo>
                          <a:pt x="5" y="28"/>
                        </a:lnTo>
                        <a:lnTo>
                          <a:pt x="16" y="32"/>
                        </a:lnTo>
                        <a:lnTo>
                          <a:pt x="16" y="17"/>
                        </a:lnTo>
                        <a:lnTo>
                          <a:pt x="15"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299" name="Freeform 203" descr="50%"/>
                  <p:cNvSpPr>
                    <a:spLocks/>
                  </p:cNvSpPr>
                  <p:nvPr/>
                </p:nvSpPr>
                <p:spPr bwMode="auto">
                  <a:xfrm>
                    <a:off x="3134" y="203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0" name="Freeform 204" descr="50%"/>
                  <p:cNvSpPr>
                    <a:spLocks/>
                  </p:cNvSpPr>
                  <p:nvPr/>
                </p:nvSpPr>
                <p:spPr bwMode="auto">
                  <a:xfrm>
                    <a:off x="3100" y="1915"/>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1" name="Freeform 205" descr="50%"/>
                  <p:cNvSpPr>
                    <a:spLocks/>
                  </p:cNvSpPr>
                  <p:nvPr/>
                </p:nvSpPr>
                <p:spPr bwMode="auto">
                  <a:xfrm>
                    <a:off x="3078" y="1933"/>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2" name="Freeform 206" descr="50%"/>
                  <p:cNvSpPr>
                    <a:spLocks/>
                  </p:cNvSpPr>
                  <p:nvPr/>
                </p:nvSpPr>
                <p:spPr bwMode="auto">
                  <a:xfrm>
                    <a:off x="3177" y="2045"/>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9" name="Group 207"/>
                <p:cNvGrpSpPr>
                  <a:grpSpLocks/>
                </p:cNvGrpSpPr>
                <p:nvPr/>
              </p:nvGrpSpPr>
              <p:grpSpPr bwMode="auto">
                <a:xfrm>
                  <a:off x="3372" y="1648"/>
                  <a:ext cx="144" cy="145"/>
                  <a:chOff x="3455" y="1768"/>
                  <a:chExt cx="144" cy="145"/>
                </a:xfrm>
              </p:grpSpPr>
              <p:sp>
                <p:nvSpPr>
                  <p:cNvPr id="1156304" name="Freeform 208" descr="50%"/>
                  <p:cNvSpPr>
                    <a:spLocks/>
                  </p:cNvSpPr>
                  <p:nvPr/>
                </p:nvSpPr>
                <p:spPr bwMode="auto">
                  <a:xfrm>
                    <a:off x="3553" y="1831"/>
                    <a:ext cx="46" cy="29"/>
                  </a:xfrm>
                  <a:custGeom>
                    <a:avLst/>
                    <a:gdLst/>
                    <a:ahLst/>
                    <a:cxnLst>
                      <a:cxn ang="0">
                        <a:pos x="0" y="6"/>
                      </a:cxn>
                      <a:cxn ang="0">
                        <a:pos x="8" y="22"/>
                      </a:cxn>
                      <a:cxn ang="0">
                        <a:pos x="32" y="28"/>
                      </a:cxn>
                      <a:cxn ang="0">
                        <a:pos x="40" y="26"/>
                      </a:cxn>
                      <a:cxn ang="0">
                        <a:pos x="45" y="15"/>
                      </a:cxn>
                      <a:cxn ang="0">
                        <a:pos x="40" y="6"/>
                      </a:cxn>
                      <a:cxn ang="0">
                        <a:pos x="38" y="0"/>
                      </a:cxn>
                      <a:cxn ang="0">
                        <a:pos x="12" y="0"/>
                      </a:cxn>
                      <a:cxn ang="0">
                        <a:pos x="4" y="11"/>
                      </a:cxn>
                      <a:cxn ang="0">
                        <a:pos x="4" y="11"/>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5" name="Freeform 209" descr="50%"/>
                  <p:cNvSpPr>
                    <a:spLocks/>
                  </p:cNvSpPr>
                  <p:nvPr/>
                </p:nvSpPr>
                <p:spPr bwMode="auto">
                  <a:xfrm>
                    <a:off x="3554" y="1782"/>
                    <a:ext cx="17" cy="34"/>
                  </a:xfrm>
                  <a:custGeom>
                    <a:avLst/>
                    <a:gdLst/>
                    <a:ahLst/>
                    <a:cxnLst>
                      <a:cxn ang="0">
                        <a:pos x="11" y="6"/>
                      </a:cxn>
                      <a:cxn ang="0">
                        <a:pos x="2" y="0"/>
                      </a:cxn>
                      <a:cxn ang="0">
                        <a:pos x="0" y="6"/>
                      </a:cxn>
                      <a:cxn ang="0">
                        <a:pos x="0" y="18"/>
                      </a:cxn>
                      <a:cxn ang="0">
                        <a:pos x="4"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4"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6" name="Freeform 210" descr="50%"/>
                  <p:cNvSpPr>
                    <a:spLocks/>
                  </p:cNvSpPr>
                  <p:nvPr/>
                </p:nvSpPr>
                <p:spPr bwMode="auto">
                  <a:xfrm>
                    <a:off x="3455" y="1880"/>
                    <a:ext cx="45" cy="30"/>
                  </a:xfrm>
                  <a:custGeom>
                    <a:avLst/>
                    <a:gdLst/>
                    <a:ahLst/>
                    <a:cxnLst>
                      <a:cxn ang="0">
                        <a:pos x="0" y="6"/>
                      </a:cxn>
                      <a:cxn ang="0">
                        <a:pos x="8" y="23"/>
                      </a:cxn>
                      <a:cxn ang="0">
                        <a:pos x="31" y="29"/>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30">
                        <a:moveTo>
                          <a:pt x="0" y="6"/>
                        </a:moveTo>
                        <a:lnTo>
                          <a:pt x="8" y="23"/>
                        </a:lnTo>
                        <a:lnTo>
                          <a:pt x="31" y="29"/>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7" name="Freeform 211" descr="50%"/>
                  <p:cNvSpPr>
                    <a:spLocks/>
                  </p:cNvSpPr>
                  <p:nvPr/>
                </p:nvSpPr>
                <p:spPr bwMode="auto">
                  <a:xfrm>
                    <a:off x="3493" y="1812"/>
                    <a:ext cx="34" cy="48"/>
                  </a:xfrm>
                  <a:custGeom>
                    <a:avLst/>
                    <a:gdLst/>
                    <a:ahLst/>
                    <a:cxnLst>
                      <a:cxn ang="0">
                        <a:pos x="23" y="8"/>
                      </a:cxn>
                      <a:cxn ang="0">
                        <a:pos x="6" y="0"/>
                      </a:cxn>
                      <a:cxn ang="0">
                        <a:pos x="0" y="8"/>
                      </a:cxn>
                      <a:cxn ang="0">
                        <a:pos x="1" y="25"/>
                      </a:cxn>
                      <a:cxn ang="0">
                        <a:pos x="10" y="41"/>
                      </a:cxn>
                      <a:cxn ang="0">
                        <a:pos x="33" y="47"/>
                      </a:cxn>
                      <a:cxn ang="0">
                        <a:pos x="33" y="25"/>
                      </a:cxn>
                      <a:cxn ang="0">
                        <a:pos x="31" y="16"/>
                      </a:cxn>
                      <a:cxn ang="0">
                        <a:pos x="30" y="11"/>
                      </a:cxn>
                      <a:cxn ang="0">
                        <a:pos x="33" y="16"/>
                      </a:cxn>
                      <a:cxn ang="0">
                        <a:pos x="23" y="8"/>
                      </a:cxn>
                      <a:cxn ang="0">
                        <a:pos x="23" y="8"/>
                      </a:cxn>
                    </a:cxnLst>
                    <a:rect l="0" t="0" r="r" b="b"/>
                    <a:pathLst>
                      <a:path w="34" h="48">
                        <a:moveTo>
                          <a:pt x="23" y="8"/>
                        </a:moveTo>
                        <a:lnTo>
                          <a:pt x="6" y="0"/>
                        </a:lnTo>
                        <a:lnTo>
                          <a:pt x="0" y="8"/>
                        </a:lnTo>
                        <a:lnTo>
                          <a:pt x="1" y="25"/>
                        </a:lnTo>
                        <a:lnTo>
                          <a:pt x="10" y="41"/>
                        </a:lnTo>
                        <a:lnTo>
                          <a:pt x="33" y="47"/>
                        </a:lnTo>
                        <a:lnTo>
                          <a:pt x="33" y="25"/>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8" name="Freeform 212" descr="50%"/>
                  <p:cNvSpPr>
                    <a:spLocks/>
                  </p:cNvSpPr>
                  <p:nvPr/>
                </p:nvSpPr>
                <p:spPr bwMode="auto">
                  <a:xfrm>
                    <a:off x="3456" y="1832"/>
                    <a:ext cx="17" cy="33"/>
                  </a:xfrm>
                  <a:custGeom>
                    <a:avLst/>
                    <a:gdLst/>
                    <a:ahLst/>
                    <a:cxnLst>
                      <a:cxn ang="0">
                        <a:pos x="11" y="5"/>
                      </a:cxn>
                      <a:cxn ang="0">
                        <a:pos x="2" y="0"/>
                      </a:cxn>
                      <a:cxn ang="0">
                        <a:pos x="0" y="5"/>
                      </a:cxn>
                      <a:cxn ang="0">
                        <a:pos x="0" y="17"/>
                      </a:cxn>
                      <a:cxn ang="0">
                        <a:pos x="4" y="28"/>
                      </a:cxn>
                      <a:cxn ang="0">
                        <a:pos x="16" y="32"/>
                      </a:cxn>
                      <a:cxn ang="0">
                        <a:pos x="16" y="17"/>
                      </a:cxn>
                      <a:cxn ang="0">
                        <a:pos x="14" y="11"/>
                      </a:cxn>
                      <a:cxn ang="0">
                        <a:pos x="14" y="7"/>
                      </a:cxn>
                      <a:cxn ang="0">
                        <a:pos x="16" y="11"/>
                      </a:cxn>
                      <a:cxn ang="0">
                        <a:pos x="11" y="5"/>
                      </a:cxn>
                      <a:cxn ang="0">
                        <a:pos x="11" y="5"/>
                      </a:cxn>
                    </a:cxnLst>
                    <a:rect l="0" t="0" r="r" b="b"/>
                    <a:pathLst>
                      <a:path w="17" h="33">
                        <a:moveTo>
                          <a:pt x="11" y="5"/>
                        </a:moveTo>
                        <a:lnTo>
                          <a:pt x="2" y="0"/>
                        </a:lnTo>
                        <a:lnTo>
                          <a:pt x="0" y="5"/>
                        </a:lnTo>
                        <a:lnTo>
                          <a:pt x="0" y="17"/>
                        </a:lnTo>
                        <a:lnTo>
                          <a:pt x="4" y="28"/>
                        </a:lnTo>
                        <a:lnTo>
                          <a:pt x="16" y="32"/>
                        </a:lnTo>
                        <a:lnTo>
                          <a:pt x="16" y="17"/>
                        </a:lnTo>
                        <a:lnTo>
                          <a:pt x="14" y="11"/>
                        </a:lnTo>
                        <a:lnTo>
                          <a:pt x="14" y="7"/>
                        </a:lnTo>
                        <a:lnTo>
                          <a:pt x="16" y="11"/>
                        </a:lnTo>
                        <a:lnTo>
                          <a:pt x="11" y="5"/>
                        </a:lnTo>
                        <a:lnTo>
                          <a:pt x="11"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09" name="Freeform 213" descr="50%"/>
                  <p:cNvSpPr>
                    <a:spLocks/>
                  </p:cNvSpPr>
                  <p:nvPr/>
                </p:nvSpPr>
                <p:spPr bwMode="auto">
                  <a:xfrm>
                    <a:off x="3513" y="1886"/>
                    <a:ext cx="17" cy="14"/>
                  </a:xfrm>
                  <a:custGeom>
                    <a:avLst/>
                    <a:gdLst/>
                    <a:ahLst/>
                    <a:cxnLst>
                      <a:cxn ang="0">
                        <a:pos x="11" y="2"/>
                      </a:cxn>
                      <a:cxn ang="0">
                        <a:pos x="2" y="0"/>
                      </a:cxn>
                      <a:cxn ang="0">
                        <a:pos x="0" y="2"/>
                      </a:cxn>
                      <a:cxn ang="0">
                        <a:pos x="0" y="7"/>
                      </a:cxn>
                      <a:cxn ang="0">
                        <a:pos x="4" y="11"/>
                      </a:cxn>
                      <a:cxn ang="0">
                        <a:pos x="16" y="13"/>
                      </a:cxn>
                      <a:cxn ang="0">
                        <a:pos x="16" y="7"/>
                      </a:cxn>
                      <a:cxn ang="0">
                        <a:pos x="15" y="4"/>
                      </a:cxn>
                      <a:cxn ang="0">
                        <a:pos x="14" y="3"/>
                      </a:cxn>
                      <a:cxn ang="0">
                        <a:pos x="16" y="4"/>
                      </a:cxn>
                      <a:cxn ang="0">
                        <a:pos x="11" y="2"/>
                      </a:cxn>
                      <a:cxn ang="0">
                        <a:pos x="11" y="2"/>
                      </a:cxn>
                    </a:cxnLst>
                    <a:rect l="0" t="0" r="r" b="b"/>
                    <a:pathLst>
                      <a:path w="17" h="14">
                        <a:moveTo>
                          <a:pt x="11" y="2"/>
                        </a:moveTo>
                        <a:lnTo>
                          <a:pt x="2" y="0"/>
                        </a:lnTo>
                        <a:lnTo>
                          <a:pt x="0" y="2"/>
                        </a:lnTo>
                        <a:lnTo>
                          <a:pt x="0" y="7"/>
                        </a:lnTo>
                        <a:lnTo>
                          <a:pt x="4" y="11"/>
                        </a:lnTo>
                        <a:lnTo>
                          <a:pt x="16" y="13"/>
                        </a:lnTo>
                        <a:lnTo>
                          <a:pt x="16" y="7"/>
                        </a:lnTo>
                        <a:lnTo>
                          <a:pt x="15" y="4"/>
                        </a:lnTo>
                        <a:lnTo>
                          <a:pt x="14"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0" name="Freeform 214" descr="50%"/>
                  <p:cNvSpPr>
                    <a:spLocks/>
                  </p:cNvSpPr>
                  <p:nvPr/>
                </p:nvSpPr>
                <p:spPr bwMode="auto">
                  <a:xfrm>
                    <a:off x="3479" y="17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5" y="7"/>
                      </a:cxn>
                      <a:cxn ang="0">
                        <a:pos x="5"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1" name="Freeform 215" descr="50%"/>
                  <p:cNvSpPr>
                    <a:spLocks/>
                  </p:cNvSpPr>
                  <p:nvPr/>
                </p:nvSpPr>
                <p:spPr bwMode="auto">
                  <a:xfrm>
                    <a:off x="3457" y="1786"/>
                    <a:ext cx="17" cy="15"/>
                  </a:xfrm>
                  <a:custGeom>
                    <a:avLst/>
                    <a:gdLst/>
                    <a:ahLst/>
                    <a:cxnLst>
                      <a:cxn ang="0">
                        <a:pos x="11" y="2"/>
                      </a:cxn>
                      <a:cxn ang="0">
                        <a:pos x="3" y="0"/>
                      </a:cxn>
                      <a:cxn ang="0">
                        <a:pos x="0" y="2"/>
                      </a:cxn>
                      <a:cxn ang="0">
                        <a:pos x="0" y="7"/>
                      </a:cxn>
                      <a:cxn ang="0">
                        <a:pos x="4" y="12"/>
                      </a:cxn>
                      <a:cxn ang="0">
                        <a:pos x="16" y="14"/>
                      </a:cxn>
                      <a:cxn ang="0">
                        <a:pos x="16" y="7"/>
                      </a:cxn>
                      <a:cxn ang="0">
                        <a:pos x="15" y="5"/>
                      </a:cxn>
                      <a:cxn ang="0">
                        <a:pos x="14" y="3"/>
                      </a:cxn>
                      <a:cxn ang="0">
                        <a:pos x="16" y="5"/>
                      </a:cxn>
                      <a:cxn ang="0">
                        <a:pos x="11" y="2"/>
                      </a:cxn>
                      <a:cxn ang="0">
                        <a:pos x="11" y="2"/>
                      </a:cxn>
                    </a:cxnLst>
                    <a:rect l="0" t="0" r="r" b="b"/>
                    <a:pathLst>
                      <a:path w="17" h="15">
                        <a:moveTo>
                          <a:pt x="11" y="2"/>
                        </a:moveTo>
                        <a:lnTo>
                          <a:pt x="3" y="0"/>
                        </a:lnTo>
                        <a:lnTo>
                          <a:pt x="0" y="2"/>
                        </a:lnTo>
                        <a:lnTo>
                          <a:pt x="0" y="7"/>
                        </a:lnTo>
                        <a:lnTo>
                          <a:pt x="4" y="12"/>
                        </a:lnTo>
                        <a:lnTo>
                          <a:pt x="16" y="14"/>
                        </a:lnTo>
                        <a:lnTo>
                          <a:pt x="16" y="7"/>
                        </a:lnTo>
                        <a:lnTo>
                          <a:pt x="15" y="5"/>
                        </a:lnTo>
                        <a:lnTo>
                          <a:pt x="14" y="3"/>
                        </a:lnTo>
                        <a:lnTo>
                          <a:pt x="16" y="5"/>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2" name="Freeform 216" descr="50%"/>
                  <p:cNvSpPr>
                    <a:spLocks/>
                  </p:cNvSpPr>
                  <p:nvPr/>
                </p:nvSpPr>
                <p:spPr bwMode="auto">
                  <a:xfrm>
                    <a:off x="3555" y="1898"/>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0" name="Group 217"/>
                <p:cNvGrpSpPr>
                  <a:grpSpLocks/>
                </p:cNvGrpSpPr>
                <p:nvPr/>
              </p:nvGrpSpPr>
              <p:grpSpPr bwMode="auto">
                <a:xfrm>
                  <a:off x="3382" y="1480"/>
                  <a:ext cx="143" cy="145"/>
                  <a:chOff x="3465" y="1600"/>
                  <a:chExt cx="143" cy="145"/>
                </a:xfrm>
              </p:grpSpPr>
              <p:sp>
                <p:nvSpPr>
                  <p:cNvPr id="1156314" name="Freeform 218" descr="50%"/>
                  <p:cNvSpPr>
                    <a:spLocks/>
                  </p:cNvSpPr>
                  <p:nvPr/>
                </p:nvSpPr>
                <p:spPr bwMode="auto">
                  <a:xfrm>
                    <a:off x="3563" y="1663"/>
                    <a:ext cx="45" cy="29"/>
                  </a:xfrm>
                  <a:custGeom>
                    <a:avLst/>
                    <a:gdLst/>
                    <a:ahLst/>
                    <a:cxnLst>
                      <a:cxn ang="0">
                        <a:pos x="0" y="6"/>
                      </a:cxn>
                      <a:cxn ang="0">
                        <a:pos x="8" y="22"/>
                      </a:cxn>
                      <a:cxn ang="0">
                        <a:pos x="31" y="28"/>
                      </a:cxn>
                      <a:cxn ang="0">
                        <a:pos x="40" y="26"/>
                      </a:cxn>
                      <a:cxn ang="0">
                        <a:pos x="44" y="14"/>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2"/>
                        </a:lnTo>
                        <a:lnTo>
                          <a:pt x="31" y="28"/>
                        </a:lnTo>
                        <a:lnTo>
                          <a:pt x="40" y="26"/>
                        </a:lnTo>
                        <a:lnTo>
                          <a:pt x="44" y="14"/>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5" name="Freeform 219" descr="50%"/>
                  <p:cNvSpPr>
                    <a:spLocks/>
                  </p:cNvSpPr>
                  <p:nvPr/>
                </p:nvSpPr>
                <p:spPr bwMode="auto">
                  <a:xfrm>
                    <a:off x="3563" y="1614"/>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5"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5"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6" name="Freeform 220" descr="50%"/>
                  <p:cNvSpPr>
                    <a:spLocks/>
                  </p:cNvSpPr>
                  <p:nvPr/>
                </p:nvSpPr>
                <p:spPr bwMode="auto">
                  <a:xfrm>
                    <a:off x="3465" y="1712"/>
                    <a:ext cx="45" cy="29"/>
                  </a:xfrm>
                  <a:custGeom>
                    <a:avLst/>
                    <a:gdLst/>
                    <a:ahLst/>
                    <a:cxnLst>
                      <a:cxn ang="0">
                        <a:pos x="0" y="6"/>
                      </a:cxn>
                      <a:cxn ang="0">
                        <a:pos x="7" y="23"/>
                      </a:cxn>
                      <a:cxn ang="0">
                        <a:pos x="31" y="28"/>
                      </a:cxn>
                      <a:cxn ang="0">
                        <a:pos x="40" y="26"/>
                      </a:cxn>
                      <a:cxn ang="0">
                        <a:pos x="44" y="15"/>
                      </a:cxn>
                      <a:cxn ang="0">
                        <a:pos x="40" y="6"/>
                      </a:cxn>
                      <a:cxn ang="0">
                        <a:pos x="37" y="0"/>
                      </a:cxn>
                      <a:cxn ang="0">
                        <a:pos x="12" y="0"/>
                      </a:cxn>
                      <a:cxn ang="0">
                        <a:pos x="3" y="12"/>
                      </a:cxn>
                      <a:cxn ang="0">
                        <a:pos x="3" y="12"/>
                      </a:cxn>
                      <a:cxn ang="0">
                        <a:pos x="0" y="6"/>
                      </a:cxn>
                      <a:cxn ang="0">
                        <a:pos x="0" y="6"/>
                      </a:cxn>
                    </a:cxnLst>
                    <a:rect l="0" t="0" r="r" b="b"/>
                    <a:pathLst>
                      <a:path w="45" h="29">
                        <a:moveTo>
                          <a:pt x="0" y="6"/>
                        </a:moveTo>
                        <a:lnTo>
                          <a:pt x="7" y="23"/>
                        </a:lnTo>
                        <a:lnTo>
                          <a:pt x="31" y="28"/>
                        </a:lnTo>
                        <a:lnTo>
                          <a:pt x="40" y="26"/>
                        </a:lnTo>
                        <a:lnTo>
                          <a:pt x="44" y="15"/>
                        </a:lnTo>
                        <a:lnTo>
                          <a:pt x="40"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7" name="Freeform 221" descr="50%"/>
                  <p:cNvSpPr>
                    <a:spLocks/>
                  </p:cNvSpPr>
                  <p:nvPr/>
                </p:nvSpPr>
                <p:spPr bwMode="auto">
                  <a:xfrm>
                    <a:off x="3502" y="1644"/>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8" name="Freeform 222" descr="50%"/>
                  <p:cNvSpPr>
                    <a:spLocks/>
                  </p:cNvSpPr>
                  <p:nvPr/>
                </p:nvSpPr>
                <p:spPr bwMode="auto">
                  <a:xfrm>
                    <a:off x="3465" y="1663"/>
                    <a:ext cx="18" cy="34"/>
                  </a:xfrm>
                  <a:custGeom>
                    <a:avLst/>
                    <a:gdLst/>
                    <a:ahLst/>
                    <a:cxnLst>
                      <a:cxn ang="0">
                        <a:pos x="11" y="6"/>
                      </a:cxn>
                      <a:cxn ang="0">
                        <a:pos x="3" y="0"/>
                      </a:cxn>
                      <a:cxn ang="0">
                        <a:pos x="0" y="6"/>
                      </a:cxn>
                      <a:cxn ang="0">
                        <a:pos x="0" y="18"/>
                      </a:cxn>
                      <a:cxn ang="0">
                        <a:pos x="5" y="29"/>
                      </a:cxn>
                      <a:cxn ang="0">
                        <a:pos x="17" y="33"/>
                      </a:cxn>
                      <a:cxn ang="0">
                        <a:pos x="17" y="18"/>
                      </a:cxn>
                      <a:cxn ang="0">
                        <a:pos x="15" y="12"/>
                      </a:cxn>
                      <a:cxn ang="0">
                        <a:pos x="14" y="8"/>
                      </a:cxn>
                      <a:cxn ang="0">
                        <a:pos x="17" y="12"/>
                      </a:cxn>
                      <a:cxn ang="0">
                        <a:pos x="11" y="6"/>
                      </a:cxn>
                      <a:cxn ang="0">
                        <a:pos x="11" y="6"/>
                      </a:cxn>
                    </a:cxnLst>
                    <a:rect l="0" t="0" r="r" b="b"/>
                    <a:pathLst>
                      <a:path w="18" h="34">
                        <a:moveTo>
                          <a:pt x="11" y="6"/>
                        </a:moveTo>
                        <a:lnTo>
                          <a:pt x="3" y="0"/>
                        </a:lnTo>
                        <a:lnTo>
                          <a:pt x="0" y="6"/>
                        </a:lnTo>
                        <a:lnTo>
                          <a:pt x="0" y="18"/>
                        </a:lnTo>
                        <a:lnTo>
                          <a:pt x="5" y="29"/>
                        </a:lnTo>
                        <a:lnTo>
                          <a:pt x="17" y="33"/>
                        </a:lnTo>
                        <a:lnTo>
                          <a:pt x="17" y="18"/>
                        </a:lnTo>
                        <a:lnTo>
                          <a:pt x="15" y="12"/>
                        </a:lnTo>
                        <a:lnTo>
                          <a:pt x="14" y="8"/>
                        </a:lnTo>
                        <a:lnTo>
                          <a:pt x="17"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19" name="Freeform 223" descr="50%"/>
                  <p:cNvSpPr>
                    <a:spLocks/>
                  </p:cNvSpPr>
                  <p:nvPr/>
                </p:nvSpPr>
                <p:spPr bwMode="auto">
                  <a:xfrm>
                    <a:off x="3523" y="1717"/>
                    <a:ext cx="17" cy="15"/>
                  </a:xfrm>
                  <a:custGeom>
                    <a:avLst/>
                    <a:gdLst/>
                    <a:ahLst/>
                    <a:cxnLst>
                      <a:cxn ang="0">
                        <a:pos x="10" y="3"/>
                      </a:cxn>
                      <a:cxn ang="0">
                        <a:pos x="2" y="0"/>
                      </a:cxn>
                      <a:cxn ang="0">
                        <a:pos x="0" y="3"/>
                      </a:cxn>
                      <a:cxn ang="0">
                        <a:pos x="0" y="7"/>
                      </a:cxn>
                      <a:cxn ang="0">
                        <a:pos x="4" y="12"/>
                      </a:cxn>
                      <a:cxn ang="0">
                        <a:pos x="16" y="14"/>
                      </a:cxn>
                      <a:cxn ang="0">
                        <a:pos x="16" y="7"/>
                      </a:cxn>
                      <a:cxn ang="0">
                        <a:pos x="14" y="5"/>
                      </a:cxn>
                      <a:cxn ang="0">
                        <a:pos x="14" y="4"/>
                      </a:cxn>
                      <a:cxn ang="0">
                        <a:pos x="16" y="5"/>
                      </a:cxn>
                      <a:cxn ang="0">
                        <a:pos x="10" y="3"/>
                      </a:cxn>
                      <a:cxn ang="0">
                        <a:pos x="10" y="3"/>
                      </a:cxn>
                    </a:cxnLst>
                    <a:rect l="0" t="0" r="r" b="b"/>
                    <a:pathLst>
                      <a:path w="17" h="15">
                        <a:moveTo>
                          <a:pt x="10" y="3"/>
                        </a:moveTo>
                        <a:lnTo>
                          <a:pt x="2" y="0"/>
                        </a:lnTo>
                        <a:lnTo>
                          <a:pt x="0" y="3"/>
                        </a:lnTo>
                        <a:lnTo>
                          <a:pt x="0" y="7"/>
                        </a:lnTo>
                        <a:lnTo>
                          <a:pt x="4" y="12"/>
                        </a:lnTo>
                        <a:lnTo>
                          <a:pt x="16" y="14"/>
                        </a:lnTo>
                        <a:lnTo>
                          <a:pt x="16" y="7"/>
                        </a:lnTo>
                        <a:lnTo>
                          <a:pt x="14" y="5"/>
                        </a:lnTo>
                        <a:lnTo>
                          <a:pt x="14" y="4"/>
                        </a:lnTo>
                        <a:lnTo>
                          <a:pt x="16" y="5"/>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0" name="Freeform 224" descr="50%"/>
                  <p:cNvSpPr>
                    <a:spLocks/>
                  </p:cNvSpPr>
                  <p:nvPr/>
                </p:nvSpPr>
                <p:spPr bwMode="auto">
                  <a:xfrm>
                    <a:off x="3489" y="1600"/>
                    <a:ext cx="56" cy="18"/>
                  </a:xfrm>
                  <a:custGeom>
                    <a:avLst/>
                    <a:gdLst/>
                    <a:ahLst/>
                    <a:cxnLst>
                      <a:cxn ang="0">
                        <a:pos x="0" y="4"/>
                      </a:cxn>
                      <a:cxn ang="0">
                        <a:pos x="10" y="14"/>
                      </a:cxn>
                      <a:cxn ang="0">
                        <a:pos x="39" y="17"/>
                      </a:cxn>
                      <a:cxn ang="0">
                        <a:pos x="50" y="16"/>
                      </a:cxn>
                      <a:cxn ang="0">
                        <a:pos x="55" y="9"/>
                      </a:cxn>
                      <a:cxn ang="0">
                        <a:pos x="50" y="4"/>
                      </a:cxn>
                      <a:cxn ang="0">
                        <a:pos x="46" y="0"/>
                      </a:cxn>
                      <a:cxn ang="0">
                        <a:pos x="16" y="0"/>
                      </a:cxn>
                      <a:cxn ang="0">
                        <a:pos x="5" y="7"/>
                      </a:cxn>
                      <a:cxn ang="0">
                        <a:pos x="5" y="7"/>
                      </a:cxn>
                      <a:cxn ang="0">
                        <a:pos x="0" y="4"/>
                      </a:cxn>
                      <a:cxn ang="0">
                        <a:pos x="0" y="4"/>
                      </a:cxn>
                    </a:cxnLst>
                    <a:rect l="0" t="0" r="r" b="b"/>
                    <a:pathLst>
                      <a:path w="56" h="18">
                        <a:moveTo>
                          <a:pt x="0" y="4"/>
                        </a:moveTo>
                        <a:lnTo>
                          <a:pt x="10" y="14"/>
                        </a:lnTo>
                        <a:lnTo>
                          <a:pt x="39" y="17"/>
                        </a:lnTo>
                        <a:lnTo>
                          <a:pt x="50" y="16"/>
                        </a:lnTo>
                        <a:lnTo>
                          <a:pt x="55" y="9"/>
                        </a:lnTo>
                        <a:lnTo>
                          <a:pt x="50" y="4"/>
                        </a:lnTo>
                        <a:lnTo>
                          <a:pt x="46" y="0"/>
                        </a:lnTo>
                        <a:lnTo>
                          <a:pt x="16" y="0"/>
                        </a:lnTo>
                        <a:lnTo>
                          <a:pt x="5" y="7"/>
                        </a:lnTo>
                        <a:lnTo>
                          <a:pt x="5"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1" name="Freeform 225" descr="50%"/>
                  <p:cNvSpPr>
                    <a:spLocks/>
                  </p:cNvSpPr>
                  <p:nvPr/>
                </p:nvSpPr>
                <p:spPr bwMode="auto">
                  <a:xfrm>
                    <a:off x="3467" y="1618"/>
                    <a:ext cx="17" cy="14"/>
                  </a:xfrm>
                  <a:custGeom>
                    <a:avLst/>
                    <a:gdLst/>
                    <a:ahLst/>
                    <a:cxnLst>
                      <a:cxn ang="0">
                        <a:pos x="10" y="3"/>
                      </a:cxn>
                      <a:cxn ang="0">
                        <a:pos x="2" y="0"/>
                      </a:cxn>
                      <a:cxn ang="0">
                        <a:pos x="0" y="3"/>
                      </a:cxn>
                      <a:cxn ang="0">
                        <a:pos x="0" y="7"/>
                      </a:cxn>
                      <a:cxn ang="0">
                        <a:pos x="4" y="11"/>
                      </a:cxn>
                      <a:cxn ang="0">
                        <a:pos x="16" y="13"/>
                      </a:cxn>
                      <a:cxn ang="0">
                        <a:pos x="16" y="7"/>
                      </a:cxn>
                      <a:cxn ang="0">
                        <a:pos x="15" y="4"/>
                      </a:cxn>
                      <a:cxn ang="0">
                        <a:pos x="14" y="3"/>
                      </a:cxn>
                      <a:cxn ang="0">
                        <a:pos x="16" y="4"/>
                      </a:cxn>
                      <a:cxn ang="0">
                        <a:pos x="10" y="3"/>
                      </a:cxn>
                      <a:cxn ang="0">
                        <a:pos x="10" y="3"/>
                      </a:cxn>
                    </a:cxnLst>
                    <a:rect l="0" t="0" r="r" b="b"/>
                    <a:pathLst>
                      <a:path w="17" h="14">
                        <a:moveTo>
                          <a:pt x="10" y="3"/>
                        </a:moveTo>
                        <a:lnTo>
                          <a:pt x="2" y="0"/>
                        </a:lnTo>
                        <a:lnTo>
                          <a:pt x="0" y="3"/>
                        </a:lnTo>
                        <a:lnTo>
                          <a:pt x="0" y="7"/>
                        </a:lnTo>
                        <a:lnTo>
                          <a:pt x="4" y="11"/>
                        </a:lnTo>
                        <a:lnTo>
                          <a:pt x="16" y="13"/>
                        </a:lnTo>
                        <a:lnTo>
                          <a:pt x="16" y="7"/>
                        </a:lnTo>
                        <a:lnTo>
                          <a:pt x="15" y="4"/>
                        </a:lnTo>
                        <a:lnTo>
                          <a:pt x="14" y="3"/>
                        </a:lnTo>
                        <a:lnTo>
                          <a:pt x="16" y="4"/>
                        </a:lnTo>
                        <a:lnTo>
                          <a:pt x="10" y="3"/>
                        </a:lnTo>
                        <a:lnTo>
                          <a:pt x="1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2" name="Freeform 226" descr="50%"/>
                  <p:cNvSpPr>
                    <a:spLocks/>
                  </p:cNvSpPr>
                  <p:nvPr/>
                </p:nvSpPr>
                <p:spPr bwMode="auto">
                  <a:xfrm>
                    <a:off x="3565" y="1730"/>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323" name="Freeform 227" descr="50%"/>
                <p:cNvSpPr>
                  <a:spLocks/>
                </p:cNvSpPr>
                <p:nvPr/>
              </p:nvSpPr>
              <p:spPr bwMode="auto">
                <a:xfrm>
                  <a:off x="2945" y="1476"/>
                  <a:ext cx="29" cy="45"/>
                </a:xfrm>
                <a:custGeom>
                  <a:avLst/>
                  <a:gdLst/>
                  <a:ahLst/>
                  <a:cxnLst>
                    <a:cxn ang="0">
                      <a:pos x="6" y="44"/>
                    </a:cxn>
                    <a:cxn ang="0">
                      <a:pos x="22" y="37"/>
                    </a:cxn>
                    <a:cxn ang="0">
                      <a:pos x="28" y="13"/>
                    </a:cxn>
                    <a:cxn ang="0">
                      <a:pos x="25" y="4"/>
                    </a:cxn>
                    <a:cxn ang="0">
                      <a:pos x="14" y="0"/>
                    </a:cxn>
                    <a:cxn ang="0">
                      <a:pos x="5" y="4"/>
                    </a:cxn>
                    <a:cxn ang="0">
                      <a:pos x="0" y="7"/>
                    </a:cxn>
                    <a:cxn ang="0">
                      <a:pos x="0" y="32"/>
                    </a:cxn>
                    <a:cxn ang="0">
                      <a:pos x="11" y="41"/>
                    </a:cxn>
                    <a:cxn ang="0">
                      <a:pos x="11" y="41"/>
                    </a:cxn>
                    <a:cxn ang="0">
                      <a:pos x="6" y="44"/>
                    </a:cxn>
                    <a:cxn ang="0">
                      <a:pos x="6" y="44"/>
                    </a:cxn>
                  </a:cxnLst>
                  <a:rect l="0" t="0" r="r" b="b"/>
                  <a:pathLst>
                    <a:path w="29" h="45">
                      <a:moveTo>
                        <a:pt x="6" y="44"/>
                      </a:moveTo>
                      <a:lnTo>
                        <a:pt x="22" y="37"/>
                      </a:lnTo>
                      <a:lnTo>
                        <a:pt x="28" y="13"/>
                      </a:lnTo>
                      <a:lnTo>
                        <a:pt x="25" y="4"/>
                      </a:lnTo>
                      <a:lnTo>
                        <a:pt x="14" y="0"/>
                      </a:lnTo>
                      <a:lnTo>
                        <a:pt x="5" y="4"/>
                      </a:lnTo>
                      <a:lnTo>
                        <a:pt x="0" y="7"/>
                      </a:lnTo>
                      <a:lnTo>
                        <a:pt x="0" y="32"/>
                      </a:lnTo>
                      <a:lnTo>
                        <a:pt x="11" y="41"/>
                      </a:lnTo>
                      <a:lnTo>
                        <a:pt x="11" y="41"/>
                      </a:lnTo>
                      <a:lnTo>
                        <a:pt x="6" y="44"/>
                      </a:lnTo>
                      <a:lnTo>
                        <a:pt x="6"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4" name="Freeform 228" descr="50%"/>
                <p:cNvSpPr>
                  <a:spLocks/>
                </p:cNvSpPr>
                <p:nvPr/>
              </p:nvSpPr>
              <p:spPr bwMode="auto">
                <a:xfrm>
                  <a:off x="2897" y="1504"/>
                  <a:ext cx="33" cy="17"/>
                </a:xfrm>
                <a:custGeom>
                  <a:avLst/>
                  <a:gdLst/>
                  <a:ahLst/>
                  <a:cxnLst>
                    <a:cxn ang="0">
                      <a:pos x="5" y="5"/>
                    </a:cxn>
                    <a:cxn ang="0">
                      <a:pos x="0" y="14"/>
                    </a:cxn>
                    <a:cxn ang="0">
                      <a:pos x="5" y="16"/>
                    </a:cxn>
                    <a:cxn ang="0">
                      <a:pos x="17" y="16"/>
                    </a:cxn>
                    <a:cxn ang="0">
                      <a:pos x="28" y="12"/>
                    </a:cxn>
                    <a:cxn ang="0">
                      <a:pos x="32" y="0"/>
                    </a:cxn>
                    <a:cxn ang="0">
                      <a:pos x="17" y="0"/>
                    </a:cxn>
                    <a:cxn ang="0">
                      <a:pos x="11" y="2"/>
                    </a:cxn>
                    <a:cxn ang="0">
                      <a:pos x="7" y="2"/>
                    </a:cxn>
                    <a:cxn ang="0">
                      <a:pos x="11" y="0"/>
                    </a:cxn>
                    <a:cxn ang="0">
                      <a:pos x="5" y="5"/>
                    </a:cxn>
                    <a:cxn ang="0">
                      <a:pos x="5" y="5"/>
                    </a:cxn>
                  </a:cxnLst>
                  <a:rect l="0" t="0" r="r" b="b"/>
                  <a:pathLst>
                    <a:path w="33" h="17">
                      <a:moveTo>
                        <a:pt x="5" y="5"/>
                      </a:moveTo>
                      <a:lnTo>
                        <a:pt x="0" y="14"/>
                      </a:lnTo>
                      <a:lnTo>
                        <a:pt x="5" y="16"/>
                      </a:lnTo>
                      <a:lnTo>
                        <a:pt x="17" y="16"/>
                      </a:lnTo>
                      <a:lnTo>
                        <a:pt x="28" y="12"/>
                      </a:lnTo>
                      <a:lnTo>
                        <a:pt x="32" y="0"/>
                      </a:lnTo>
                      <a:lnTo>
                        <a:pt x="17" y="0"/>
                      </a:lnTo>
                      <a:lnTo>
                        <a:pt x="11" y="2"/>
                      </a:lnTo>
                      <a:lnTo>
                        <a:pt x="7" y="2"/>
                      </a:lnTo>
                      <a:lnTo>
                        <a:pt x="11" y="0"/>
                      </a:lnTo>
                      <a:lnTo>
                        <a:pt x="5" y="5"/>
                      </a:lnTo>
                      <a:lnTo>
                        <a:pt x="5"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5" name="Freeform 229" descr="50%"/>
                <p:cNvSpPr>
                  <a:spLocks/>
                </p:cNvSpPr>
                <p:nvPr/>
              </p:nvSpPr>
              <p:spPr bwMode="auto">
                <a:xfrm>
                  <a:off x="2995" y="1573"/>
                  <a:ext cx="30" cy="45"/>
                </a:xfrm>
                <a:custGeom>
                  <a:avLst/>
                  <a:gdLst/>
                  <a:ahLst/>
                  <a:cxnLst>
                    <a:cxn ang="0">
                      <a:pos x="7" y="44"/>
                    </a:cxn>
                    <a:cxn ang="0">
                      <a:pos x="23" y="36"/>
                    </a:cxn>
                    <a:cxn ang="0">
                      <a:pos x="29" y="12"/>
                    </a:cxn>
                    <a:cxn ang="0">
                      <a:pos x="26" y="4"/>
                    </a:cxn>
                    <a:cxn ang="0">
                      <a:pos x="15" y="0"/>
                    </a:cxn>
                    <a:cxn ang="0">
                      <a:pos x="6" y="5"/>
                    </a:cxn>
                    <a:cxn ang="0">
                      <a:pos x="0" y="6"/>
                    </a:cxn>
                    <a:cxn ang="0">
                      <a:pos x="0" y="32"/>
                    </a:cxn>
                    <a:cxn ang="0">
                      <a:pos x="13" y="40"/>
                    </a:cxn>
                    <a:cxn ang="0">
                      <a:pos x="13" y="40"/>
                    </a:cxn>
                    <a:cxn ang="0">
                      <a:pos x="7" y="44"/>
                    </a:cxn>
                    <a:cxn ang="0">
                      <a:pos x="7" y="44"/>
                    </a:cxn>
                  </a:cxnLst>
                  <a:rect l="0" t="0" r="r" b="b"/>
                  <a:pathLst>
                    <a:path w="30" h="45">
                      <a:moveTo>
                        <a:pt x="7" y="44"/>
                      </a:moveTo>
                      <a:lnTo>
                        <a:pt x="23" y="36"/>
                      </a:lnTo>
                      <a:lnTo>
                        <a:pt x="29" y="12"/>
                      </a:lnTo>
                      <a:lnTo>
                        <a:pt x="26" y="4"/>
                      </a:lnTo>
                      <a:lnTo>
                        <a:pt x="15" y="0"/>
                      </a:lnTo>
                      <a:lnTo>
                        <a:pt x="6" y="5"/>
                      </a:lnTo>
                      <a:lnTo>
                        <a:pt x="0" y="6"/>
                      </a:lnTo>
                      <a:lnTo>
                        <a:pt x="0" y="32"/>
                      </a:lnTo>
                      <a:lnTo>
                        <a:pt x="13" y="40"/>
                      </a:lnTo>
                      <a:lnTo>
                        <a:pt x="13" y="40"/>
                      </a:lnTo>
                      <a:lnTo>
                        <a:pt x="7" y="44"/>
                      </a:lnTo>
                      <a:lnTo>
                        <a:pt x="7" y="4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6" name="Freeform 230" descr="50%"/>
                <p:cNvSpPr>
                  <a:spLocks/>
                </p:cNvSpPr>
                <p:nvPr/>
              </p:nvSpPr>
              <p:spPr bwMode="auto">
                <a:xfrm>
                  <a:off x="2928" y="1547"/>
                  <a:ext cx="47" cy="35"/>
                </a:xfrm>
                <a:custGeom>
                  <a:avLst/>
                  <a:gdLst/>
                  <a:ahLst/>
                  <a:cxnLst>
                    <a:cxn ang="0">
                      <a:pos x="7" y="10"/>
                    </a:cxn>
                    <a:cxn ang="0">
                      <a:pos x="0" y="28"/>
                    </a:cxn>
                    <a:cxn ang="0">
                      <a:pos x="8" y="34"/>
                    </a:cxn>
                    <a:cxn ang="0">
                      <a:pos x="24" y="32"/>
                    </a:cxn>
                    <a:cxn ang="0">
                      <a:pos x="40" y="23"/>
                    </a:cxn>
                    <a:cxn ang="0">
                      <a:pos x="46" y="0"/>
                    </a:cxn>
                    <a:cxn ang="0">
                      <a:pos x="24" y="0"/>
                    </a:cxn>
                    <a:cxn ang="0">
                      <a:pos x="15" y="2"/>
                    </a:cxn>
                    <a:cxn ang="0">
                      <a:pos x="10" y="3"/>
                    </a:cxn>
                    <a:cxn ang="0">
                      <a:pos x="15" y="0"/>
                    </a:cxn>
                    <a:cxn ang="0">
                      <a:pos x="7" y="10"/>
                    </a:cxn>
                    <a:cxn ang="0">
                      <a:pos x="7" y="10"/>
                    </a:cxn>
                  </a:cxnLst>
                  <a:rect l="0" t="0" r="r" b="b"/>
                  <a:pathLst>
                    <a:path w="47" h="35">
                      <a:moveTo>
                        <a:pt x="7" y="10"/>
                      </a:moveTo>
                      <a:lnTo>
                        <a:pt x="0" y="28"/>
                      </a:lnTo>
                      <a:lnTo>
                        <a:pt x="8" y="34"/>
                      </a:lnTo>
                      <a:lnTo>
                        <a:pt x="24" y="32"/>
                      </a:lnTo>
                      <a:lnTo>
                        <a:pt x="40" y="23"/>
                      </a:lnTo>
                      <a:lnTo>
                        <a:pt x="46" y="0"/>
                      </a:lnTo>
                      <a:lnTo>
                        <a:pt x="24" y="0"/>
                      </a:lnTo>
                      <a:lnTo>
                        <a:pt x="15" y="2"/>
                      </a:lnTo>
                      <a:lnTo>
                        <a:pt x="10" y="3"/>
                      </a:lnTo>
                      <a:lnTo>
                        <a:pt x="15" y="0"/>
                      </a:lnTo>
                      <a:lnTo>
                        <a:pt x="7" y="10"/>
                      </a:lnTo>
                      <a:lnTo>
                        <a:pt x="7" y="10"/>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7" name="Freeform 231" descr="50%"/>
                <p:cNvSpPr>
                  <a:spLocks/>
                </p:cNvSpPr>
                <p:nvPr/>
              </p:nvSpPr>
              <p:spPr bwMode="auto">
                <a:xfrm>
                  <a:off x="2948" y="1601"/>
                  <a:ext cx="32" cy="17"/>
                </a:xfrm>
                <a:custGeom>
                  <a:avLst/>
                  <a:gdLst/>
                  <a:ahLst/>
                  <a:cxnLst>
                    <a:cxn ang="0">
                      <a:pos x="6" y="5"/>
                    </a:cxn>
                    <a:cxn ang="0">
                      <a:pos x="0" y="14"/>
                    </a:cxn>
                    <a:cxn ang="0">
                      <a:pos x="6" y="16"/>
                    </a:cxn>
                    <a:cxn ang="0">
                      <a:pos x="16" y="16"/>
                    </a:cxn>
                    <a:cxn ang="0">
                      <a:pos x="28" y="11"/>
                    </a:cxn>
                    <a:cxn ang="0">
                      <a:pos x="31" y="0"/>
                    </a:cxn>
                    <a:cxn ang="0">
                      <a:pos x="16" y="0"/>
                    </a:cxn>
                    <a:cxn ang="0">
                      <a:pos x="10" y="2"/>
                    </a:cxn>
                    <a:cxn ang="0">
                      <a:pos x="6" y="2"/>
                    </a:cxn>
                    <a:cxn ang="0">
                      <a:pos x="10" y="0"/>
                    </a:cxn>
                    <a:cxn ang="0">
                      <a:pos x="6" y="5"/>
                    </a:cxn>
                    <a:cxn ang="0">
                      <a:pos x="6" y="5"/>
                    </a:cxn>
                  </a:cxnLst>
                  <a:rect l="0" t="0" r="r" b="b"/>
                  <a:pathLst>
                    <a:path w="32" h="17">
                      <a:moveTo>
                        <a:pt x="6" y="5"/>
                      </a:moveTo>
                      <a:lnTo>
                        <a:pt x="0" y="14"/>
                      </a:lnTo>
                      <a:lnTo>
                        <a:pt x="6" y="16"/>
                      </a:lnTo>
                      <a:lnTo>
                        <a:pt x="16" y="16"/>
                      </a:lnTo>
                      <a:lnTo>
                        <a:pt x="28" y="11"/>
                      </a:lnTo>
                      <a:lnTo>
                        <a:pt x="31" y="0"/>
                      </a:lnTo>
                      <a:lnTo>
                        <a:pt x="16" y="0"/>
                      </a:lnTo>
                      <a:lnTo>
                        <a:pt x="10" y="2"/>
                      </a:lnTo>
                      <a:lnTo>
                        <a:pt x="6" y="2"/>
                      </a:lnTo>
                      <a:lnTo>
                        <a:pt x="10" y="0"/>
                      </a:lnTo>
                      <a:lnTo>
                        <a:pt x="6" y="5"/>
                      </a:lnTo>
                      <a:lnTo>
                        <a:pt x="6"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8" name="Freeform 232" descr="50%"/>
                <p:cNvSpPr>
                  <a:spLocks/>
                </p:cNvSpPr>
                <p:nvPr/>
              </p:nvSpPr>
              <p:spPr bwMode="auto">
                <a:xfrm>
                  <a:off x="3000" y="1543"/>
                  <a:ext cx="14" cy="17"/>
                </a:xfrm>
                <a:custGeom>
                  <a:avLst/>
                  <a:gdLst/>
                  <a:ahLst/>
                  <a:cxnLst>
                    <a:cxn ang="0">
                      <a:pos x="2" y="6"/>
                    </a:cxn>
                    <a:cxn ang="0">
                      <a:pos x="0" y="14"/>
                    </a:cxn>
                    <a:cxn ang="0">
                      <a:pos x="2" y="16"/>
                    </a:cxn>
                    <a:cxn ang="0">
                      <a:pos x="7" y="16"/>
                    </a:cxn>
                    <a:cxn ang="0">
                      <a:pos x="11" y="12"/>
                    </a:cxn>
                    <a:cxn ang="0">
                      <a:pos x="13" y="0"/>
                    </a:cxn>
                    <a:cxn ang="0">
                      <a:pos x="7" y="1"/>
                    </a:cxn>
                    <a:cxn ang="0">
                      <a:pos x="4" y="2"/>
                    </a:cxn>
                    <a:cxn ang="0">
                      <a:pos x="3" y="3"/>
                    </a:cxn>
                    <a:cxn ang="0">
                      <a:pos x="4" y="1"/>
                    </a:cxn>
                    <a:cxn ang="0">
                      <a:pos x="2" y="6"/>
                    </a:cxn>
                    <a:cxn ang="0">
                      <a:pos x="2" y="6"/>
                    </a:cxn>
                  </a:cxnLst>
                  <a:rect l="0" t="0" r="r" b="b"/>
                  <a:pathLst>
                    <a:path w="14" h="17">
                      <a:moveTo>
                        <a:pt x="2" y="6"/>
                      </a:moveTo>
                      <a:lnTo>
                        <a:pt x="0" y="14"/>
                      </a:lnTo>
                      <a:lnTo>
                        <a:pt x="2" y="16"/>
                      </a:lnTo>
                      <a:lnTo>
                        <a:pt x="7" y="16"/>
                      </a:lnTo>
                      <a:lnTo>
                        <a:pt x="11" y="12"/>
                      </a:lnTo>
                      <a:lnTo>
                        <a:pt x="13" y="0"/>
                      </a:lnTo>
                      <a:lnTo>
                        <a:pt x="7" y="1"/>
                      </a:lnTo>
                      <a:lnTo>
                        <a:pt x="4" y="2"/>
                      </a:lnTo>
                      <a:lnTo>
                        <a:pt x="3" y="3"/>
                      </a:lnTo>
                      <a:lnTo>
                        <a:pt x="4" y="1"/>
                      </a:lnTo>
                      <a:lnTo>
                        <a:pt x="2" y="6"/>
                      </a:lnTo>
                      <a:lnTo>
                        <a:pt x="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29" name="Freeform 233" descr="50%"/>
                <p:cNvSpPr>
                  <a:spLocks/>
                </p:cNvSpPr>
                <p:nvPr/>
              </p:nvSpPr>
              <p:spPr bwMode="auto">
                <a:xfrm>
                  <a:off x="2883" y="1541"/>
                  <a:ext cx="18" cy="55"/>
                </a:xfrm>
                <a:custGeom>
                  <a:avLst/>
                  <a:gdLst/>
                  <a:ahLst/>
                  <a:cxnLst>
                    <a:cxn ang="0">
                      <a:pos x="5" y="54"/>
                    </a:cxn>
                    <a:cxn ang="0">
                      <a:pos x="15" y="43"/>
                    </a:cxn>
                    <a:cxn ang="0">
                      <a:pos x="17" y="14"/>
                    </a:cxn>
                    <a:cxn ang="0">
                      <a:pos x="16" y="4"/>
                    </a:cxn>
                    <a:cxn ang="0">
                      <a:pos x="9" y="0"/>
                    </a:cxn>
                    <a:cxn ang="0">
                      <a:pos x="4" y="5"/>
                    </a:cxn>
                    <a:cxn ang="0">
                      <a:pos x="0" y="8"/>
                    </a:cxn>
                    <a:cxn ang="0">
                      <a:pos x="1" y="38"/>
                    </a:cxn>
                    <a:cxn ang="0">
                      <a:pos x="8" y="48"/>
                    </a:cxn>
                    <a:cxn ang="0">
                      <a:pos x="8" y="48"/>
                    </a:cxn>
                    <a:cxn ang="0">
                      <a:pos x="5" y="54"/>
                    </a:cxn>
                    <a:cxn ang="0">
                      <a:pos x="5" y="54"/>
                    </a:cxn>
                  </a:cxnLst>
                  <a:rect l="0" t="0" r="r" b="b"/>
                  <a:pathLst>
                    <a:path w="18" h="55">
                      <a:moveTo>
                        <a:pt x="5" y="54"/>
                      </a:moveTo>
                      <a:lnTo>
                        <a:pt x="15" y="43"/>
                      </a:lnTo>
                      <a:lnTo>
                        <a:pt x="17" y="14"/>
                      </a:lnTo>
                      <a:lnTo>
                        <a:pt x="16" y="4"/>
                      </a:lnTo>
                      <a:lnTo>
                        <a:pt x="9" y="0"/>
                      </a:lnTo>
                      <a:lnTo>
                        <a:pt x="4" y="5"/>
                      </a:lnTo>
                      <a:lnTo>
                        <a:pt x="0" y="8"/>
                      </a:lnTo>
                      <a:lnTo>
                        <a:pt x="1" y="38"/>
                      </a:lnTo>
                      <a:lnTo>
                        <a:pt x="8" y="48"/>
                      </a:lnTo>
                      <a:lnTo>
                        <a:pt x="8" y="48"/>
                      </a:lnTo>
                      <a:lnTo>
                        <a:pt x="5" y="54"/>
                      </a:lnTo>
                      <a:lnTo>
                        <a:pt x="5" y="5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0" name="Freeform 234" descr="50%"/>
                <p:cNvSpPr>
                  <a:spLocks/>
                </p:cNvSpPr>
                <p:nvPr/>
              </p:nvSpPr>
              <p:spPr bwMode="auto">
                <a:xfrm>
                  <a:off x="2902" y="1601"/>
                  <a:ext cx="14" cy="17"/>
                </a:xfrm>
                <a:custGeom>
                  <a:avLst/>
                  <a:gdLst/>
                  <a:ahLst/>
                  <a:cxnLst>
                    <a:cxn ang="0">
                      <a:pos x="3" y="5"/>
                    </a:cxn>
                    <a:cxn ang="0">
                      <a:pos x="0" y="13"/>
                    </a:cxn>
                    <a:cxn ang="0">
                      <a:pos x="3" y="16"/>
                    </a:cxn>
                    <a:cxn ang="0">
                      <a:pos x="7" y="16"/>
                    </a:cxn>
                    <a:cxn ang="0">
                      <a:pos x="12" y="11"/>
                    </a:cxn>
                    <a:cxn ang="0">
                      <a:pos x="13" y="0"/>
                    </a:cxn>
                    <a:cxn ang="0">
                      <a:pos x="6" y="0"/>
                    </a:cxn>
                    <a:cxn ang="0">
                      <a:pos x="4" y="1"/>
                    </a:cxn>
                    <a:cxn ang="0">
                      <a:pos x="3" y="2"/>
                    </a:cxn>
                    <a:cxn ang="0">
                      <a:pos x="4" y="0"/>
                    </a:cxn>
                    <a:cxn ang="0">
                      <a:pos x="3" y="5"/>
                    </a:cxn>
                    <a:cxn ang="0">
                      <a:pos x="3" y="5"/>
                    </a:cxn>
                  </a:cxnLst>
                  <a:rect l="0" t="0" r="r" b="b"/>
                  <a:pathLst>
                    <a:path w="14" h="17">
                      <a:moveTo>
                        <a:pt x="3" y="5"/>
                      </a:moveTo>
                      <a:lnTo>
                        <a:pt x="0" y="13"/>
                      </a:lnTo>
                      <a:lnTo>
                        <a:pt x="3" y="16"/>
                      </a:lnTo>
                      <a:lnTo>
                        <a:pt x="7" y="16"/>
                      </a:lnTo>
                      <a:lnTo>
                        <a:pt x="12" y="11"/>
                      </a:lnTo>
                      <a:lnTo>
                        <a:pt x="13" y="0"/>
                      </a:lnTo>
                      <a:lnTo>
                        <a:pt x="6"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1" name="Freeform 235" descr="50%"/>
                <p:cNvSpPr>
                  <a:spLocks/>
                </p:cNvSpPr>
                <p:nvPr/>
              </p:nvSpPr>
              <p:spPr bwMode="auto">
                <a:xfrm>
                  <a:off x="3012" y="1501"/>
                  <a:ext cx="14" cy="17"/>
                </a:xfrm>
                <a:custGeom>
                  <a:avLst/>
                  <a:gdLst/>
                  <a:ahLst/>
                  <a:cxnLst>
                    <a:cxn ang="0">
                      <a:pos x="3" y="5"/>
                    </a:cxn>
                    <a:cxn ang="0">
                      <a:pos x="0" y="14"/>
                    </a:cxn>
                    <a:cxn ang="0">
                      <a:pos x="3" y="16"/>
                    </a:cxn>
                    <a:cxn ang="0">
                      <a:pos x="7" y="16"/>
                    </a:cxn>
                    <a:cxn ang="0">
                      <a:pos x="12" y="12"/>
                    </a:cxn>
                    <a:cxn ang="0">
                      <a:pos x="13" y="0"/>
                    </a:cxn>
                    <a:cxn ang="0">
                      <a:pos x="7" y="0"/>
                    </a:cxn>
                    <a:cxn ang="0">
                      <a:pos x="4" y="1"/>
                    </a:cxn>
                    <a:cxn ang="0">
                      <a:pos x="3" y="2"/>
                    </a:cxn>
                    <a:cxn ang="0">
                      <a:pos x="4" y="0"/>
                    </a:cxn>
                    <a:cxn ang="0">
                      <a:pos x="3" y="5"/>
                    </a:cxn>
                    <a:cxn ang="0">
                      <a:pos x="3" y="5"/>
                    </a:cxn>
                  </a:cxnLst>
                  <a:rect l="0" t="0" r="r" b="b"/>
                  <a:pathLst>
                    <a:path w="14" h="17">
                      <a:moveTo>
                        <a:pt x="3" y="5"/>
                      </a:moveTo>
                      <a:lnTo>
                        <a:pt x="0" y="14"/>
                      </a:lnTo>
                      <a:lnTo>
                        <a:pt x="3" y="16"/>
                      </a:lnTo>
                      <a:lnTo>
                        <a:pt x="7" y="16"/>
                      </a:lnTo>
                      <a:lnTo>
                        <a:pt x="12" y="12"/>
                      </a:lnTo>
                      <a:lnTo>
                        <a:pt x="13" y="0"/>
                      </a:lnTo>
                      <a:lnTo>
                        <a:pt x="7" y="0"/>
                      </a:lnTo>
                      <a:lnTo>
                        <a:pt x="4" y="1"/>
                      </a:lnTo>
                      <a:lnTo>
                        <a:pt x="3" y="2"/>
                      </a:lnTo>
                      <a:lnTo>
                        <a:pt x="4" y="0"/>
                      </a:lnTo>
                      <a:lnTo>
                        <a:pt x="3" y="5"/>
                      </a:lnTo>
                      <a:lnTo>
                        <a:pt x="3"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nvGrpSpPr>
                <p:cNvPr id="11" name="Group 236"/>
                <p:cNvGrpSpPr>
                  <a:grpSpLocks/>
                </p:cNvGrpSpPr>
                <p:nvPr/>
              </p:nvGrpSpPr>
              <p:grpSpPr bwMode="auto">
                <a:xfrm>
                  <a:off x="2978" y="1948"/>
                  <a:ext cx="144" cy="144"/>
                  <a:chOff x="3061" y="2068"/>
                  <a:chExt cx="144" cy="144"/>
                </a:xfrm>
              </p:grpSpPr>
              <p:sp>
                <p:nvSpPr>
                  <p:cNvPr id="1156333" name="Freeform 237" descr="50%"/>
                  <p:cNvSpPr>
                    <a:spLocks/>
                  </p:cNvSpPr>
                  <p:nvPr/>
                </p:nvSpPr>
                <p:spPr bwMode="auto">
                  <a:xfrm>
                    <a:off x="3160" y="2131"/>
                    <a:ext cx="45" cy="29"/>
                  </a:xfrm>
                  <a:custGeom>
                    <a:avLst/>
                    <a:gdLst/>
                    <a:ahLst/>
                    <a:cxnLst>
                      <a:cxn ang="0">
                        <a:pos x="0" y="6"/>
                      </a:cxn>
                      <a:cxn ang="0">
                        <a:pos x="8" y="22"/>
                      </a:cxn>
                      <a:cxn ang="0">
                        <a:pos x="31" y="28"/>
                      </a:cxn>
                      <a:cxn ang="0">
                        <a:pos x="40" y="25"/>
                      </a:cxn>
                      <a:cxn ang="0">
                        <a:pos x="44" y="15"/>
                      </a:cxn>
                      <a:cxn ang="0">
                        <a:pos x="40" y="6"/>
                      </a:cxn>
                      <a:cxn ang="0">
                        <a:pos x="38" y="0"/>
                      </a:cxn>
                      <a:cxn ang="0">
                        <a:pos x="12" y="0"/>
                      </a:cxn>
                      <a:cxn ang="0">
                        <a:pos x="3" y="11"/>
                      </a:cxn>
                      <a:cxn ang="0">
                        <a:pos x="3" y="11"/>
                      </a:cxn>
                      <a:cxn ang="0">
                        <a:pos x="0" y="6"/>
                      </a:cxn>
                      <a:cxn ang="0">
                        <a:pos x="0" y="6"/>
                      </a:cxn>
                    </a:cxnLst>
                    <a:rect l="0" t="0" r="r" b="b"/>
                    <a:pathLst>
                      <a:path w="45" h="29">
                        <a:moveTo>
                          <a:pt x="0" y="6"/>
                        </a:moveTo>
                        <a:lnTo>
                          <a:pt x="8" y="22"/>
                        </a:lnTo>
                        <a:lnTo>
                          <a:pt x="31" y="28"/>
                        </a:lnTo>
                        <a:lnTo>
                          <a:pt x="40" y="25"/>
                        </a:lnTo>
                        <a:lnTo>
                          <a:pt x="44" y="15"/>
                        </a:lnTo>
                        <a:lnTo>
                          <a:pt x="40" y="6"/>
                        </a:lnTo>
                        <a:lnTo>
                          <a:pt x="38"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4" name="Freeform 238" descr="50%"/>
                  <p:cNvSpPr>
                    <a:spLocks/>
                  </p:cNvSpPr>
                  <p:nvPr/>
                </p:nvSpPr>
                <p:spPr bwMode="auto">
                  <a:xfrm>
                    <a:off x="3161" y="2082"/>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5" name="Freeform 239" descr="50%"/>
                  <p:cNvSpPr>
                    <a:spLocks/>
                  </p:cNvSpPr>
                  <p:nvPr/>
                </p:nvSpPr>
                <p:spPr bwMode="auto">
                  <a:xfrm>
                    <a:off x="3061" y="2180"/>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5" y="12"/>
                      </a:cxn>
                      <a:cxn ang="0">
                        <a:pos x="5"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5" y="12"/>
                        </a:lnTo>
                        <a:lnTo>
                          <a:pt x="5"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6" name="Freeform 240" descr="50%"/>
                  <p:cNvSpPr>
                    <a:spLocks/>
                  </p:cNvSpPr>
                  <p:nvPr/>
                </p:nvSpPr>
                <p:spPr bwMode="auto">
                  <a:xfrm>
                    <a:off x="3099" y="2112"/>
                    <a:ext cx="34" cy="48"/>
                  </a:xfrm>
                  <a:custGeom>
                    <a:avLst/>
                    <a:gdLst/>
                    <a:ahLst/>
                    <a:cxnLst>
                      <a:cxn ang="0">
                        <a:pos x="24" y="8"/>
                      </a:cxn>
                      <a:cxn ang="0">
                        <a:pos x="6" y="0"/>
                      </a:cxn>
                      <a:cxn ang="0">
                        <a:pos x="0" y="8"/>
                      </a:cxn>
                      <a:cxn ang="0">
                        <a:pos x="2" y="25"/>
                      </a:cxn>
                      <a:cxn ang="0">
                        <a:pos x="11" y="41"/>
                      </a:cxn>
                      <a:cxn ang="0">
                        <a:pos x="33" y="47"/>
                      </a:cxn>
                      <a:cxn ang="0">
                        <a:pos x="33" y="25"/>
                      </a:cxn>
                      <a:cxn ang="0">
                        <a:pos x="31" y="16"/>
                      </a:cxn>
                      <a:cxn ang="0">
                        <a:pos x="30" y="11"/>
                      </a:cxn>
                      <a:cxn ang="0">
                        <a:pos x="33" y="16"/>
                      </a:cxn>
                      <a:cxn ang="0">
                        <a:pos x="24" y="8"/>
                      </a:cxn>
                      <a:cxn ang="0">
                        <a:pos x="24" y="8"/>
                      </a:cxn>
                    </a:cxnLst>
                    <a:rect l="0" t="0" r="r" b="b"/>
                    <a:pathLst>
                      <a:path w="34" h="48">
                        <a:moveTo>
                          <a:pt x="24" y="8"/>
                        </a:moveTo>
                        <a:lnTo>
                          <a:pt x="6" y="0"/>
                        </a:lnTo>
                        <a:lnTo>
                          <a:pt x="0" y="8"/>
                        </a:lnTo>
                        <a:lnTo>
                          <a:pt x="2" y="25"/>
                        </a:lnTo>
                        <a:lnTo>
                          <a:pt x="11" y="41"/>
                        </a:lnTo>
                        <a:lnTo>
                          <a:pt x="33" y="47"/>
                        </a:lnTo>
                        <a:lnTo>
                          <a:pt x="33" y="25"/>
                        </a:lnTo>
                        <a:lnTo>
                          <a:pt x="31" y="16"/>
                        </a:lnTo>
                        <a:lnTo>
                          <a:pt x="30" y="11"/>
                        </a:lnTo>
                        <a:lnTo>
                          <a:pt x="33" y="16"/>
                        </a:lnTo>
                        <a:lnTo>
                          <a:pt x="24" y="8"/>
                        </a:lnTo>
                        <a:lnTo>
                          <a:pt x="24"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7" name="Freeform 241" descr="50%"/>
                  <p:cNvSpPr>
                    <a:spLocks/>
                  </p:cNvSpPr>
                  <p:nvPr/>
                </p:nvSpPr>
                <p:spPr bwMode="auto">
                  <a:xfrm>
                    <a:off x="3062" y="2131"/>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8" name="Freeform 242" descr="50%"/>
                  <p:cNvSpPr>
                    <a:spLocks/>
                  </p:cNvSpPr>
                  <p:nvPr/>
                </p:nvSpPr>
                <p:spPr bwMode="auto">
                  <a:xfrm>
                    <a:off x="3119" y="2185"/>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39" name="Freeform 243" descr="50%"/>
                  <p:cNvSpPr>
                    <a:spLocks/>
                  </p:cNvSpPr>
                  <p:nvPr/>
                </p:nvSpPr>
                <p:spPr bwMode="auto">
                  <a:xfrm>
                    <a:off x="3085" y="2068"/>
                    <a:ext cx="56" cy="18"/>
                  </a:xfrm>
                  <a:custGeom>
                    <a:avLst/>
                    <a:gdLst/>
                    <a:ahLst/>
                    <a:cxnLst>
                      <a:cxn ang="0">
                        <a:pos x="0" y="4"/>
                      </a:cxn>
                      <a:cxn ang="0">
                        <a:pos x="11" y="14"/>
                      </a:cxn>
                      <a:cxn ang="0">
                        <a:pos x="40" y="17"/>
                      </a:cxn>
                      <a:cxn ang="0">
                        <a:pos x="50" y="16"/>
                      </a:cxn>
                      <a:cxn ang="0">
                        <a:pos x="55" y="9"/>
                      </a:cxn>
                      <a:cxn ang="0">
                        <a:pos x="50" y="4"/>
                      </a:cxn>
                      <a:cxn ang="0">
                        <a:pos x="47" y="0"/>
                      </a:cxn>
                      <a:cxn ang="0">
                        <a:pos x="16" y="0"/>
                      </a:cxn>
                      <a:cxn ang="0">
                        <a:pos x="6" y="7"/>
                      </a:cxn>
                      <a:cxn ang="0">
                        <a:pos x="6" y="7"/>
                      </a:cxn>
                      <a:cxn ang="0">
                        <a:pos x="0" y="4"/>
                      </a:cxn>
                      <a:cxn ang="0">
                        <a:pos x="0" y="4"/>
                      </a:cxn>
                    </a:cxnLst>
                    <a:rect l="0" t="0" r="r" b="b"/>
                    <a:pathLst>
                      <a:path w="56" h="18">
                        <a:moveTo>
                          <a:pt x="0" y="4"/>
                        </a:moveTo>
                        <a:lnTo>
                          <a:pt x="11" y="14"/>
                        </a:lnTo>
                        <a:lnTo>
                          <a:pt x="40" y="17"/>
                        </a:lnTo>
                        <a:lnTo>
                          <a:pt x="50" y="16"/>
                        </a:lnTo>
                        <a:lnTo>
                          <a:pt x="55" y="9"/>
                        </a:lnTo>
                        <a:lnTo>
                          <a:pt x="50" y="4"/>
                        </a:lnTo>
                        <a:lnTo>
                          <a:pt x="47" y="0"/>
                        </a:lnTo>
                        <a:lnTo>
                          <a:pt x="16" y="0"/>
                        </a:lnTo>
                        <a:lnTo>
                          <a:pt x="6" y="7"/>
                        </a:lnTo>
                        <a:lnTo>
                          <a:pt x="6" y="7"/>
                        </a:lnTo>
                        <a:lnTo>
                          <a:pt x="0" y="4"/>
                        </a:lnTo>
                        <a:lnTo>
                          <a:pt x="0" y="4"/>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0" name="Freeform 244" descr="50%"/>
                  <p:cNvSpPr>
                    <a:spLocks/>
                  </p:cNvSpPr>
                  <p:nvPr/>
                </p:nvSpPr>
                <p:spPr bwMode="auto">
                  <a:xfrm>
                    <a:off x="3063" y="2086"/>
                    <a:ext cx="18" cy="14"/>
                  </a:xfrm>
                  <a:custGeom>
                    <a:avLst/>
                    <a:gdLst/>
                    <a:ahLst/>
                    <a:cxnLst>
                      <a:cxn ang="0">
                        <a:pos x="12" y="2"/>
                      </a:cxn>
                      <a:cxn ang="0">
                        <a:pos x="3" y="0"/>
                      </a:cxn>
                      <a:cxn ang="0">
                        <a:pos x="0" y="2"/>
                      </a:cxn>
                      <a:cxn ang="0">
                        <a:pos x="0" y="7"/>
                      </a:cxn>
                      <a:cxn ang="0">
                        <a:pos x="5" y="11"/>
                      </a:cxn>
                      <a:cxn ang="0">
                        <a:pos x="17" y="13"/>
                      </a:cxn>
                      <a:cxn ang="0">
                        <a:pos x="17" y="7"/>
                      </a:cxn>
                      <a:cxn ang="0">
                        <a:pos x="15" y="4"/>
                      </a:cxn>
                      <a:cxn ang="0">
                        <a:pos x="14" y="3"/>
                      </a:cxn>
                      <a:cxn ang="0">
                        <a:pos x="17" y="4"/>
                      </a:cxn>
                      <a:cxn ang="0">
                        <a:pos x="12" y="2"/>
                      </a:cxn>
                      <a:cxn ang="0">
                        <a:pos x="12" y="2"/>
                      </a:cxn>
                    </a:cxnLst>
                    <a:rect l="0" t="0" r="r" b="b"/>
                    <a:pathLst>
                      <a:path w="18" h="14">
                        <a:moveTo>
                          <a:pt x="12" y="2"/>
                        </a:moveTo>
                        <a:lnTo>
                          <a:pt x="3" y="0"/>
                        </a:lnTo>
                        <a:lnTo>
                          <a:pt x="0" y="2"/>
                        </a:lnTo>
                        <a:lnTo>
                          <a:pt x="0" y="7"/>
                        </a:lnTo>
                        <a:lnTo>
                          <a:pt x="5" y="11"/>
                        </a:lnTo>
                        <a:lnTo>
                          <a:pt x="17" y="13"/>
                        </a:lnTo>
                        <a:lnTo>
                          <a:pt x="17" y="7"/>
                        </a:lnTo>
                        <a:lnTo>
                          <a:pt x="15" y="4"/>
                        </a:lnTo>
                        <a:lnTo>
                          <a:pt x="14" y="3"/>
                        </a:lnTo>
                        <a:lnTo>
                          <a:pt x="17"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1" name="Freeform 245" descr="50%"/>
                  <p:cNvSpPr>
                    <a:spLocks/>
                  </p:cNvSpPr>
                  <p:nvPr/>
                </p:nvSpPr>
                <p:spPr bwMode="auto">
                  <a:xfrm>
                    <a:off x="3162" y="2198"/>
                    <a:ext cx="17" cy="14"/>
                  </a:xfrm>
                  <a:custGeom>
                    <a:avLst/>
                    <a:gdLst/>
                    <a:ahLst/>
                    <a:cxnLst>
                      <a:cxn ang="0">
                        <a:pos x="11" y="3"/>
                      </a:cxn>
                      <a:cxn ang="0">
                        <a:pos x="2" y="0"/>
                      </a:cxn>
                      <a:cxn ang="0">
                        <a:pos x="0" y="3"/>
                      </a:cxn>
                      <a:cxn ang="0">
                        <a:pos x="0" y="7"/>
                      </a:cxn>
                      <a:cxn ang="0">
                        <a:pos x="4" y="12"/>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2" y="0"/>
                        </a:lnTo>
                        <a:lnTo>
                          <a:pt x="0" y="3"/>
                        </a:lnTo>
                        <a:lnTo>
                          <a:pt x="0" y="7"/>
                        </a:lnTo>
                        <a:lnTo>
                          <a:pt x="4" y="12"/>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2" name="Group 246"/>
                <p:cNvGrpSpPr>
                  <a:grpSpLocks/>
                </p:cNvGrpSpPr>
                <p:nvPr/>
              </p:nvGrpSpPr>
              <p:grpSpPr bwMode="auto">
                <a:xfrm>
                  <a:off x="3167" y="1989"/>
                  <a:ext cx="144" cy="145"/>
                  <a:chOff x="3250" y="2109"/>
                  <a:chExt cx="144" cy="145"/>
                </a:xfrm>
              </p:grpSpPr>
              <p:sp>
                <p:nvSpPr>
                  <p:cNvPr id="1156343" name="Freeform 247" descr="50%"/>
                  <p:cNvSpPr>
                    <a:spLocks/>
                  </p:cNvSpPr>
                  <p:nvPr/>
                </p:nvSpPr>
                <p:spPr bwMode="auto">
                  <a:xfrm>
                    <a:off x="3349" y="2172"/>
                    <a:ext cx="45" cy="30"/>
                  </a:xfrm>
                  <a:custGeom>
                    <a:avLst/>
                    <a:gdLst/>
                    <a:ahLst/>
                    <a:cxnLst>
                      <a:cxn ang="0">
                        <a:pos x="0" y="6"/>
                      </a:cxn>
                      <a:cxn ang="0">
                        <a:pos x="7" y="23"/>
                      </a:cxn>
                      <a:cxn ang="0">
                        <a:pos x="31" y="29"/>
                      </a:cxn>
                      <a:cxn ang="0">
                        <a:pos x="39" y="26"/>
                      </a:cxn>
                      <a:cxn ang="0">
                        <a:pos x="44" y="15"/>
                      </a:cxn>
                      <a:cxn ang="0">
                        <a:pos x="39" y="6"/>
                      </a:cxn>
                      <a:cxn ang="0">
                        <a:pos x="37" y="0"/>
                      </a:cxn>
                      <a:cxn ang="0">
                        <a:pos x="12" y="0"/>
                      </a:cxn>
                      <a:cxn ang="0">
                        <a:pos x="3" y="12"/>
                      </a:cxn>
                      <a:cxn ang="0">
                        <a:pos x="3" y="12"/>
                      </a:cxn>
                      <a:cxn ang="0">
                        <a:pos x="0" y="6"/>
                      </a:cxn>
                      <a:cxn ang="0">
                        <a:pos x="0" y="6"/>
                      </a:cxn>
                    </a:cxnLst>
                    <a:rect l="0" t="0" r="r" b="b"/>
                    <a:pathLst>
                      <a:path w="45" h="30">
                        <a:moveTo>
                          <a:pt x="0" y="6"/>
                        </a:moveTo>
                        <a:lnTo>
                          <a:pt x="7" y="23"/>
                        </a:lnTo>
                        <a:lnTo>
                          <a:pt x="31" y="29"/>
                        </a:lnTo>
                        <a:lnTo>
                          <a:pt x="39" y="26"/>
                        </a:lnTo>
                        <a:lnTo>
                          <a:pt x="44" y="15"/>
                        </a:lnTo>
                        <a:lnTo>
                          <a:pt x="39" y="6"/>
                        </a:lnTo>
                        <a:lnTo>
                          <a:pt x="37" y="0"/>
                        </a:lnTo>
                        <a:lnTo>
                          <a:pt x="12" y="0"/>
                        </a:lnTo>
                        <a:lnTo>
                          <a:pt x="3" y="12"/>
                        </a:lnTo>
                        <a:lnTo>
                          <a:pt x="3"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4" name="Freeform 248" descr="50%"/>
                  <p:cNvSpPr>
                    <a:spLocks/>
                  </p:cNvSpPr>
                  <p:nvPr/>
                </p:nvSpPr>
                <p:spPr bwMode="auto">
                  <a:xfrm>
                    <a:off x="3349" y="2124"/>
                    <a:ext cx="17" cy="33"/>
                  </a:xfrm>
                  <a:custGeom>
                    <a:avLst/>
                    <a:gdLst/>
                    <a:ahLst/>
                    <a:cxnLst>
                      <a:cxn ang="0">
                        <a:pos x="11" y="6"/>
                      </a:cxn>
                      <a:cxn ang="0">
                        <a:pos x="3" y="0"/>
                      </a:cxn>
                      <a:cxn ang="0">
                        <a:pos x="0" y="6"/>
                      </a:cxn>
                      <a:cxn ang="0">
                        <a:pos x="0" y="17"/>
                      </a:cxn>
                      <a:cxn ang="0">
                        <a:pos x="5" y="29"/>
                      </a:cxn>
                      <a:cxn ang="0">
                        <a:pos x="16" y="32"/>
                      </a:cxn>
                      <a:cxn ang="0">
                        <a:pos x="16" y="17"/>
                      </a:cxn>
                      <a:cxn ang="0">
                        <a:pos x="15" y="11"/>
                      </a:cxn>
                      <a:cxn ang="0">
                        <a:pos x="14" y="7"/>
                      </a:cxn>
                      <a:cxn ang="0">
                        <a:pos x="16" y="11"/>
                      </a:cxn>
                      <a:cxn ang="0">
                        <a:pos x="11" y="6"/>
                      </a:cxn>
                      <a:cxn ang="0">
                        <a:pos x="11" y="6"/>
                      </a:cxn>
                    </a:cxnLst>
                    <a:rect l="0" t="0" r="r" b="b"/>
                    <a:pathLst>
                      <a:path w="17" h="33">
                        <a:moveTo>
                          <a:pt x="11" y="6"/>
                        </a:moveTo>
                        <a:lnTo>
                          <a:pt x="3" y="0"/>
                        </a:lnTo>
                        <a:lnTo>
                          <a:pt x="0" y="6"/>
                        </a:lnTo>
                        <a:lnTo>
                          <a:pt x="0" y="17"/>
                        </a:lnTo>
                        <a:lnTo>
                          <a:pt x="5" y="29"/>
                        </a:lnTo>
                        <a:lnTo>
                          <a:pt x="16" y="32"/>
                        </a:lnTo>
                        <a:lnTo>
                          <a:pt x="16" y="17"/>
                        </a:lnTo>
                        <a:lnTo>
                          <a:pt x="15" y="11"/>
                        </a:lnTo>
                        <a:lnTo>
                          <a:pt x="14" y="7"/>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5" name="Freeform 249" descr="50%"/>
                  <p:cNvSpPr>
                    <a:spLocks/>
                  </p:cNvSpPr>
                  <p:nvPr/>
                </p:nvSpPr>
                <p:spPr bwMode="auto">
                  <a:xfrm>
                    <a:off x="3250" y="2222"/>
                    <a:ext cx="46" cy="29"/>
                  </a:xfrm>
                  <a:custGeom>
                    <a:avLst/>
                    <a:gdLst/>
                    <a:ahLst/>
                    <a:cxnLst>
                      <a:cxn ang="0">
                        <a:pos x="0" y="5"/>
                      </a:cxn>
                      <a:cxn ang="0">
                        <a:pos x="8" y="22"/>
                      </a:cxn>
                      <a:cxn ang="0">
                        <a:pos x="32" y="28"/>
                      </a:cxn>
                      <a:cxn ang="0">
                        <a:pos x="40" y="26"/>
                      </a:cxn>
                      <a:cxn ang="0">
                        <a:pos x="45" y="15"/>
                      </a:cxn>
                      <a:cxn ang="0">
                        <a:pos x="40" y="5"/>
                      </a:cxn>
                      <a:cxn ang="0">
                        <a:pos x="38" y="0"/>
                      </a:cxn>
                      <a:cxn ang="0">
                        <a:pos x="13" y="0"/>
                      </a:cxn>
                      <a:cxn ang="0">
                        <a:pos x="4" y="11"/>
                      </a:cxn>
                      <a:cxn ang="0">
                        <a:pos x="4" y="11"/>
                      </a:cxn>
                      <a:cxn ang="0">
                        <a:pos x="0" y="5"/>
                      </a:cxn>
                      <a:cxn ang="0">
                        <a:pos x="0" y="5"/>
                      </a:cxn>
                    </a:cxnLst>
                    <a:rect l="0" t="0" r="r" b="b"/>
                    <a:pathLst>
                      <a:path w="46" h="29">
                        <a:moveTo>
                          <a:pt x="0" y="5"/>
                        </a:moveTo>
                        <a:lnTo>
                          <a:pt x="8" y="22"/>
                        </a:lnTo>
                        <a:lnTo>
                          <a:pt x="32" y="28"/>
                        </a:lnTo>
                        <a:lnTo>
                          <a:pt x="40" y="26"/>
                        </a:lnTo>
                        <a:lnTo>
                          <a:pt x="45" y="15"/>
                        </a:lnTo>
                        <a:lnTo>
                          <a:pt x="40" y="5"/>
                        </a:lnTo>
                        <a:lnTo>
                          <a:pt x="38" y="0"/>
                        </a:lnTo>
                        <a:lnTo>
                          <a:pt x="13" y="0"/>
                        </a:lnTo>
                        <a:lnTo>
                          <a:pt x="4" y="11"/>
                        </a:lnTo>
                        <a:lnTo>
                          <a:pt x="4" y="11"/>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6" name="Freeform 250" descr="50%"/>
                  <p:cNvSpPr>
                    <a:spLocks/>
                  </p:cNvSpPr>
                  <p:nvPr/>
                </p:nvSpPr>
                <p:spPr bwMode="auto">
                  <a:xfrm>
                    <a:off x="3288" y="2154"/>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7" name="Freeform 251" descr="50%"/>
                  <p:cNvSpPr>
                    <a:spLocks/>
                  </p:cNvSpPr>
                  <p:nvPr/>
                </p:nvSpPr>
                <p:spPr bwMode="auto">
                  <a:xfrm>
                    <a:off x="3251" y="2173"/>
                    <a:ext cx="17" cy="34"/>
                  </a:xfrm>
                  <a:custGeom>
                    <a:avLst/>
                    <a:gdLst/>
                    <a:ahLst/>
                    <a:cxnLst>
                      <a:cxn ang="0">
                        <a:pos x="11" y="6"/>
                      </a:cxn>
                      <a:cxn ang="0">
                        <a:pos x="3" y="0"/>
                      </a:cxn>
                      <a:cxn ang="0">
                        <a:pos x="0" y="6"/>
                      </a:cxn>
                      <a:cxn ang="0">
                        <a:pos x="0" y="17"/>
                      </a:cxn>
                      <a:cxn ang="0">
                        <a:pos x="5"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5"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8" name="Freeform 252" descr="50%"/>
                  <p:cNvSpPr>
                    <a:spLocks/>
                  </p:cNvSpPr>
                  <p:nvPr/>
                </p:nvSpPr>
                <p:spPr bwMode="auto">
                  <a:xfrm>
                    <a:off x="3308" y="2227"/>
                    <a:ext cx="17" cy="14"/>
                  </a:xfrm>
                  <a:custGeom>
                    <a:avLst/>
                    <a:gdLst/>
                    <a:ahLst/>
                    <a:cxnLst>
                      <a:cxn ang="0">
                        <a:pos x="11" y="3"/>
                      </a:cxn>
                      <a:cxn ang="0">
                        <a:pos x="3" y="0"/>
                      </a:cxn>
                      <a:cxn ang="0">
                        <a:pos x="0" y="3"/>
                      </a:cxn>
                      <a:cxn ang="0">
                        <a:pos x="0" y="7"/>
                      </a:cxn>
                      <a:cxn ang="0">
                        <a:pos x="4" y="12"/>
                      </a:cxn>
                      <a:cxn ang="0">
                        <a:pos x="16" y="13"/>
                      </a:cxn>
                      <a:cxn ang="0">
                        <a:pos x="16" y="7"/>
                      </a:cxn>
                      <a:cxn ang="0">
                        <a:pos x="15" y="5"/>
                      </a:cxn>
                      <a:cxn ang="0">
                        <a:pos x="14" y="3"/>
                      </a:cxn>
                      <a:cxn ang="0">
                        <a:pos x="16" y="5"/>
                      </a:cxn>
                      <a:cxn ang="0">
                        <a:pos x="11" y="3"/>
                      </a:cxn>
                      <a:cxn ang="0">
                        <a:pos x="11" y="3"/>
                      </a:cxn>
                    </a:cxnLst>
                    <a:rect l="0" t="0" r="r" b="b"/>
                    <a:pathLst>
                      <a:path w="17" h="14">
                        <a:moveTo>
                          <a:pt x="11" y="3"/>
                        </a:moveTo>
                        <a:lnTo>
                          <a:pt x="3" y="0"/>
                        </a:lnTo>
                        <a:lnTo>
                          <a:pt x="0" y="3"/>
                        </a:lnTo>
                        <a:lnTo>
                          <a:pt x="0" y="7"/>
                        </a:lnTo>
                        <a:lnTo>
                          <a:pt x="4" y="12"/>
                        </a:lnTo>
                        <a:lnTo>
                          <a:pt x="16" y="13"/>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49" name="Freeform 253" descr="50%"/>
                  <p:cNvSpPr>
                    <a:spLocks/>
                  </p:cNvSpPr>
                  <p:nvPr/>
                </p:nvSpPr>
                <p:spPr bwMode="auto">
                  <a:xfrm>
                    <a:off x="3274" y="2109"/>
                    <a:ext cx="56" cy="19"/>
                  </a:xfrm>
                  <a:custGeom>
                    <a:avLst/>
                    <a:gdLst/>
                    <a:ahLst/>
                    <a:cxnLst>
                      <a:cxn ang="0">
                        <a:pos x="0" y="5"/>
                      </a:cxn>
                      <a:cxn ang="0">
                        <a:pos x="11" y="15"/>
                      </a:cxn>
                      <a:cxn ang="0">
                        <a:pos x="40" y="18"/>
                      </a:cxn>
                      <a:cxn ang="0">
                        <a:pos x="50" y="16"/>
                      </a:cxn>
                      <a:cxn ang="0">
                        <a:pos x="55" y="9"/>
                      </a:cxn>
                      <a:cxn ang="0">
                        <a:pos x="50" y="5"/>
                      </a:cxn>
                      <a:cxn ang="0">
                        <a:pos x="47" y="0"/>
                      </a:cxn>
                      <a:cxn ang="0">
                        <a:pos x="16" y="0"/>
                      </a:cxn>
                      <a:cxn ang="0">
                        <a:pos x="6" y="7"/>
                      </a:cxn>
                      <a:cxn ang="0">
                        <a:pos x="6" y="7"/>
                      </a:cxn>
                      <a:cxn ang="0">
                        <a:pos x="0" y="5"/>
                      </a:cxn>
                      <a:cxn ang="0">
                        <a:pos x="0" y="5"/>
                      </a:cxn>
                    </a:cxnLst>
                    <a:rect l="0" t="0" r="r" b="b"/>
                    <a:pathLst>
                      <a:path w="56" h="19">
                        <a:moveTo>
                          <a:pt x="0" y="5"/>
                        </a:moveTo>
                        <a:lnTo>
                          <a:pt x="11" y="15"/>
                        </a:lnTo>
                        <a:lnTo>
                          <a:pt x="40" y="18"/>
                        </a:lnTo>
                        <a:lnTo>
                          <a:pt x="50" y="16"/>
                        </a:lnTo>
                        <a:lnTo>
                          <a:pt x="55" y="9"/>
                        </a:lnTo>
                        <a:lnTo>
                          <a:pt x="50" y="5"/>
                        </a:lnTo>
                        <a:lnTo>
                          <a:pt x="47" y="0"/>
                        </a:lnTo>
                        <a:lnTo>
                          <a:pt x="16" y="0"/>
                        </a:lnTo>
                        <a:lnTo>
                          <a:pt x="6" y="7"/>
                        </a:lnTo>
                        <a:lnTo>
                          <a:pt x="6" y="7"/>
                        </a:lnTo>
                        <a:lnTo>
                          <a:pt x="0" y="5"/>
                        </a:lnTo>
                        <a:lnTo>
                          <a:pt x="0" y="5"/>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0" name="Freeform 254" descr="50%"/>
                  <p:cNvSpPr>
                    <a:spLocks/>
                  </p:cNvSpPr>
                  <p:nvPr/>
                </p:nvSpPr>
                <p:spPr bwMode="auto">
                  <a:xfrm>
                    <a:off x="3252" y="2127"/>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1" name="Freeform 255" descr="50%"/>
                  <p:cNvSpPr>
                    <a:spLocks/>
                  </p:cNvSpPr>
                  <p:nvPr/>
                </p:nvSpPr>
                <p:spPr bwMode="auto">
                  <a:xfrm>
                    <a:off x="3350" y="2240"/>
                    <a:ext cx="17" cy="14"/>
                  </a:xfrm>
                  <a:custGeom>
                    <a:avLst/>
                    <a:gdLst/>
                    <a:ahLst/>
                    <a:cxnLst>
                      <a:cxn ang="0">
                        <a:pos x="11" y="2"/>
                      </a:cxn>
                      <a:cxn ang="0">
                        <a:pos x="3" y="0"/>
                      </a:cxn>
                      <a:cxn ang="0">
                        <a:pos x="0" y="2"/>
                      </a:cxn>
                      <a:cxn ang="0">
                        <a:pos x="0" y="7"/>
                      </a:cxn>
                      <a:cxn ang="0">
                        <a:pos x="5" y="11"/>
                      </a:cxn>
                      <a:cxn ang="0">
                        <a:pos x="16" y="13"/>
                      </a:cxn>
                      <a:cxn ang="0">
                        <a:pos x="16" y="7"/>
                      </a:cxn>
                      <a:cxn ang="0">
                        <a:pos x="15" y="4"/>
                      </a:cxn>
                      <a:cxn ang="0">
                        <a:pos x="15" y="3"/>
                      </a:cxn>
                      <a:cxn ang="0">
                        <a:pos x="16" y="4"/>
                      </a:cxn>
                      <a:cxn ang="0">
                        <a:pos x="11" y="2"/>
                      </a:cxn>
                      <a:cxn ang="0">
                        <a:pos x="11" y="2"/>
                      </a:cxn>
                    </a:cxnLst>
                    <a:rect l="0" t="0" r="r" b="b"/>
                    <a:pathLst>
                      <a:path w="17" h="14">
                        <a:moveTo>
                          <a:pt x="11" y="2"/>
                        </a:moveTo>
                        <a:lnTo>
                          <a:pt x="3" y="0"/>
                        </a:lnTo>
                        <a:lnTo>
                          <a:pt x="0" y="2"/>
                        </a:lnTo>
                        <a:lnTo>
                          <a:pt x="0" y="7"/>
                        </a:lnTo>
                        <a:lnTo>
                          <a:pt x="5" y="11"/>
                        </a:lnTo>
                        <a:lnTo>
                          <a:pt x="16" y="13"/>
                        </a:lnTo>
                        <a:lnTo>
                          <a:pt x="16" y="7"/>
                        </a:lnTo>
                        <a:lnTo>
                          <a:pt x="15" y="4"/>
                        </a:lnTo>
                        <a:lnTo>
                          <a:pt x="15" y="3"/>
                        </a:lnTo>
                        <a:lnTo>
                          <a:pt x="16" y="4"/>
                        </a:lnTo>
                        <a:lnTo>
                          <a:pt x="11" y="2"/>
                        </a:lnTo>
                        <a:lnTo>
                          <a:pt x="11"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3" name="Group 256"/>
                <p:cNvGrpSpPr>
                  <a:grpSpLocks/>
                </p:cNvGrpSpPr>
                <p:nvPr/>
              </p:nvGrpSpPr>
              <p:grpSpPr bwMode="auto">
                <a:xfrm>
                  <a:off x="3280" y="1940"/>
                  <a:ext cx="136" cy="113"/>
                  <a:chOff x="3363" y="2060"/>
                  <a:chExt cx="136" cy="113"/>
                </a:xfrm>
              </p:grpSpPr>
              <p:sp>
                <p:nvSpPr>
                  <p:cNvPr id="1156353" name="Freeform 257" descr="50%"/>
                  <p:cNvSpPr>
                    <a:spLocks/>
                  </p:cNvSpPr>
                  <p:nvPr/>
                </p:nvSpPr>
                <p:spPr bwMode="auto">
                  <a:xfrm>
                    <a:off x="3456" y="2120"/>
                    <a:ext cx="34" cy="48"/>
                  </a:xfrm>
                  <a:custGeom>
                    <a:avLst/>
                    <a:gdLst/>
                    <a:ahLst/>
                    <a:cxnLst>
                      <a:cxn ang="0">
                        <a:pos x="23" y="7"/>
                      </a:cxn>
                      <a:cxn ang="0">
                        <a:pos x="6" y="0"/>
                      </a:cxn>
                      <a:cxn ang="0">
                        <a:pos x="0" y="7"/>
                      </a:cxn>
                      <a:cxn ang="0">
                        <a:pos x="2" y="24"/>
                      </a:cxn>
                      <a:cxn ang="0">
                        <a:pos x="11" y="41"/>
                      </a:cxn>
                      <a:cxn ang="0">
                        <a:pos x="33" y="47"/>
                      </a:cxn>
                      <a:cxn ang="0">
                        <a:pos x="33" y="24"/>
                      </a:cxn>
                      <a:cxn ang="0">
                        <a:pos x="31" y="16"/>
                      </a:cxn>
                      <a:cxn ang="0">
                        <a:pos x="30" y="11"/>
                      </a:cxn>
                      <a:cxn ang="0">
                        <a:pos x="33" y="16"/>
                      </a:cxn>
                      <a:cxn ang="0">
                        <a:pos x="23" y="7"/>
                      </a:cxn>
                      <a:cxn ang="0">
                        <a:pos x="23" y="7"/>
                      </a:cxn>
                    </a:cxnLst>
                    <a:rect l="0" t="0" r="r" b="b"/>
                    <a:pathLst>
                      <a:path w="34" h="48">
                        <a:moveTo>
                          <a:pt x="23" y="7"/>
                        </a:moveTo>
                        <a:lnTo>
                          <a:pt x="6" y="0"/>
                        </a:lnTo>
                        <a:lnTo>
                          <a:pt x="0" y="7"/>
                        </a:lnTo>
                        <a:lnTo>
                          <a:pt x="2" y="24"/>
                        </a:lnTo>
                        <a:lnTo>
                          <a:pt x="11" y="41"/>
                        </a:lnTo>
                        <a:lnTo>
                          <a:pt x="33" y="47"/>
                        </a:lnTo>
                        <a:lnTo>
                          <a:pt x="33" y="24"/>
                        </a:lnTo>
                        <a:lnTo>
                          <a:pt x="31" y="16"/>
                        </a:lnTo>
                        <a:lnTo>
                          <a:pt x="30" y="11"/>
                        </a:lnTo>
                        <a:lnTo>
                          <a:pt x="33"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4" name="Freeform 258" descr="50%"/>
                  <p:cNvSpPr>
                    <a:spLocks/>
                  </p:cNvSpPr>
                  <p:nvPr/>
                </p:nvSpPr>
                <p:spPr bwMode="auto">
                  <a:xfrm>
                    <a:off x="3419" y="2139"/>
                    <a:ext cx="17" cy="34"/>
                  </a:xfrm>
                  <a:custGeom>
                    <a:avLst/>
                    <a:gdLst/>
                    <a:ahLst/>
                    <a:cxnLst>
                      <a:cxn ang="0">
                        <a:pos x="11" y="6"/>
                      </a:cxn>
                      <a:cxn ang="0">
                        <a:pos x="3" y="0"/>
                      </a:cxn>
                      <a:cxn ang="0">
                        <a:pos x="0" y="6"/>
                      </a:cxn>
                      <a:cxn ang="0">
                        <a:pos x="0" y="17"/>
                      </a:cxn>
                      <a:cxn ang="0">
                        <a:pos x="4" y="29"/>
                      </a:cxn>
                      <a:cxn ang="0">
                        <a:pos x="16" y="33"/>
                      </a:cxn>
                      <a:cxn ang="0">
                        <a:pos x="16" y="17"/>
                      </a:cxn>
                      <a:cxn ang="0">
                        <a:pos x="15" y="12"/>
                      </a:cxn>
                      <a:cxn ang="0">
                        <a:pos x="14" y="8"/>
                      </a:cxn>
                      <a:cxn ang="0">
                        <a:pos x="16" y="12"/>
                      </a:cxn>
                      <a:cxn ang="0">
                        <a:pos x="11" y="6"/>
                      </a:cxn>
                      <a:cxn ang="0">
                        <a:pos x="11" y="6"/>
                      </a:cxn>
                    </a:cxnLst>
                    <a:rect l="0" t="0" r="r" b="b"/>
                    <a:pathLst>
                      <a:path w="17" h="34">
                        <a:moveTo>
                          <a:pt x="11" y="6"/>
                        </a:moveTo>
                        <a:lnTo>
                          <a:pt x="3" y="0"/>
                        </a:lnTo>
                        <a:lnTo>
                          <a:pt x="0" y="6"/>
                        </a:lnTo>
                        <a:lnTo>
                          <a:pt x="0" y="17"/>
                        </a:lnTo>
                        <a:lnTo>
                          <a:pt x="4" y="29"/>
                        </a:lnTo>
                        <a:lnTo>
                          <a:pt x="16" y="33"/>
                        </a:lnTo>
                        <a:lnTo>
                          <a:pt x="16" y="17"/>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5" name="Freeform 259" descr="50%"/>
                  <p:cNvSpPr>
                    <a:spLocks/>
                  </p:cNvSpPr>
                  <p:nvPr/>
                </p:nvSpPr>
                <p:spPr bwMode="auto">
                  <a:xfrm>
                    <a:off x="3442" y="2076"/>
                    <a:ext cx="57" cy="18"/>
                  </a:xfrm>
                  <a:custGeom>
                    <a:avLst/>
                    <a:gdLst/>
                    <a:ahLst/>
                    <a:cxnLst>
                      <a:cxn ang="0">
                        <a:pos x="0" y="3"/>
                      </a:cxn>
                      <a:cxn ang="0">
                        <a:pos x="11" y="14"/>
                      </a:cxn>
                      <a:cxn ang="0">
                        <a:pos x="40" y="17"/>
                      </a:cxn>
                      <a:cxn ang="0">
                        <a:pos x="50" y="16"/>
                      </a:cxn>
                      <a:cxn ang="0">
                        <a:pos x="56" y="8"/>
                      </a:cxn>
                      <a:cxn ang="0">
                        <a:pos x="50" y="3"/>
                      </a:cxn>
                      <a:cxn ang="0">
                        <a:pos x="47" y="0"/>
                      </a:cxn>
                      <a:cxn ang="0">
                        <a:pos x="16" y="0"/>
                      </a:cxn>
                      <a:cxn ang="0">
                        <a:pos x="6" y="7"/>
                      </a:cxn>
                      <a:cxn ang="0">
                        <a:pos x="6" y="7"/>
                      </a:cxn>
                      <a:cxn ang="0">
                        <a:pos x="0" y="3"/>
                      </a:cxn>
                      <a:cxn ang="0">
                        <a:pos x="0" y="3"/>
                      </a:cxn>
                    </a:cxnLst>
                    <a:rect l="0" t="0" r="r" b="b"/>
                    <a:pathLst>
                      <a:path w="57" h="18">
                        <a:moveTo>
                          <a:pt x="0" y="3"/>
                        </a:moveTo>
                        <a:lnTo>
                          <a:pt x="11" y="14"/>
                        </a:lnTo>
                        <a:lnTo>
                          <a:pt x="40" y="17"/>
                        </a:lnTo>
                        <a:lnTo>
                          <a:pt x="50" y="16"/>
                        </a:lnTo>
                        <a:lnTo>
                          <a:pt x="56" y="8"/>
                        </a:lnTo>
                        <a:lnTo>
                          <a:pt x="50" y="3"/>
                        </a:lnTo>
                        <a:lnTo>
                          <a:pt x="47" y="0"/>
                        </a:lnTo>
                        <a:lnTo>
                          <a:pt x="16" y="0"/>
                        </a:lnTo>
                        <a:lnTo>
                          <a:pt x="6" y="7"/>
                        </a:lnTo>
                        <a:lnTo>
                          <a:pt x="6"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6" name="Freeform 260" descr="50%"/>
                  <p:cNvSpPr>
                    <a:spLocks/>
                  </p:cNvSpPr>
                  <p:nvPr/>
                </p:nvSpPr>
                <p:spPr bwMode="auto">
                  <a:xfrm>
                    <a:off x="3420" y="209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7" name="Freeform 261" descr="50%"/>
                  <p:cNvSpPr>
                    <a:spLocks/>
                  </p:cNvSpPr>
                  <p:nvPr/>
                </p:nvSpPr>
                <p:spPr bwMode="auto">
                  <a:xfrm>
                    <a:off x="3363" y="2060"/>
                    <a:ext cx="34" cy="48"/>
                  </a:xfrm>
                  <a:custGeom>
                    <a:avLst/>
                    <a:gdLst/>
                    <a:ahLst/>
                    <a:cxnLst>
                      <a:cxn ang="0">
                        <a:pos x="23" y="8"/>
                      </a:cxn>
                      <a:cxn ang="0">
                        <a:pos x="5" y="0"/>
                      </a:cxn>
                      <a:cxn ang="0">
                        <a:pos x="0" y="8"/>
                      </a:cxn>
                      <a:cxn ang="0">
                        <a:pos x="1" y="24"/>
                      </a:cxn>
                      <a:cxn ang="0">
                        <a:pos x="10" y="41"/>
                      </a:cxn>
                      <a:cxn ang="0">
                        <a:pos x="33" y="47"/>
                      </a:cxn>
                      <a:cxn ang="0">
                        <a:pos x="33" y="24"/>
                      </a:cxn>
                      <a:cxn ang="0">
                        <a:pos x="30" y="16"/>
                      </a:cxn>
                      <a:cxn ang="0">
                        <a:pos x="29" y="11"/>
                      </a:cxn>
                      <a:cxn ang="0">
                        <a:pos x="33" y="16"/>
                      </a:cxn>
                      <a:cxn ang="0">
                        <a:pos x="23" y="8"/>
                      </a:cxn>
                      <a:cxn ang="0">
                        <a:pos x="23" y="8"/>
                      </a:cxn>
                    </a:cxnLst>
                    <a:rect l="0" t="0" r="r" b="b"/>
                    <a:pathLst>
                      <a:path w="34" h="48">
                        <a:moveTo>
                          <a:pt x="23" y="8"/>
                        </a:moveTo>
                        <a:lnTo>
                          <a:pt x="5" y="0"/>
                        </a:lnTo>
                        <a:lnTo>
                          <a:pt x="0" y="8"/>
                        </a:lnTo>
                        <a:lnTo>
                          <a:pt x="1" y="24"/>
                        </a:lnTo>
                        <a:lnTo>
                          <a:pt x="10" y="41"/>
                        </a:lnTo>
                        <a:lnTo>
                          <a:pt x="33" y="47"/>
                        </a:lnTo>
                        <a:lnTo>
                          <a:pt x="33" y="24"/>
                        </a:lnTo>
                        <a:lnTo>
                          <a:pt x="30" y="16"/>
                        </a:lnTo>
                        <a:lnTo>
                          <a:pt x="29"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58" name="Freeform 262" descr="50%"/>
                  <p:cNvSpPr>
                    <a:spLocks/>
                  </p:cNvSpPr>
                  <p:nvPr/>
                </p:nvSpPr>
                <p:spPr bwMode="auto">
                  <a:xfrm>
                    <a:off x="3382" y="2133"/>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5" y="4"/>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5"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4" name="Group 263"/>
                <p:cNvGrpSpPr>
                  <a:grpSpLocks/>
                </p:cNvGrpSpPr>
                <p:nvPr/>
              </p:nvGrpSpPr>
              <p:grpSpPr bwMode="auto">
                <a:xfrm>
                  <a:off x="3528" y="1469"/>
                  <a:ext cx="136" cy="113"/>
                  <a:chOff x="3611" y="1589"/>
                  <a:chExt cx="136" cy="113"/>
                </a:xfrm>
              </p:grpSpPr>
              <p:sp>
                <p:nvSpPr>
                  <p:cNvPr id="1156360" name="Freeform 264" descr="50%"/>
                  <p:cNvSpPr>
                    <a:spLocks/>
                  </p:cNvSpPr>
                  <p:nvPr/>
                </p:nvSpPr>
                <p:spPr bwMode="auto">
                  <a:xfrm>
                    <a:off x="3705" y="1649"/>
                    <a:ext cx="33" cy="47"/>
                  </a:xfrm>
                  <a:custGeom>
                    <a:avLst/>
                    <a:gdLst/>
                    <a:ahLst/>
                    <a:cxnLst>
                      <a:cxn ang="0">
                        <a:pos x="23" y="7"/>
                      </a:cxn>
                      <a:cxn ang="0">
                        <a:pos x="6" y="0"/>
                      </a:cxn>
                      <a:cxn ang="0">
                        <a:pos x="0" y="7"/>
                      </a:cxn>
                      <a:cxn ang="0">
                        <a:pos x="1" y="24"/>
                      </a:cxn>
                      <a:cxn ang="0">
                        <a:pos x="10" y="41"/>
                      </a:cxn>
                      <a:cxn ang="0">
                        <a:pos x="32" y="46"/>
                      </a:cxn>
                      <a:cxn ang="0">
                        <a:pos x="32" y="24"/>
                      </a:cxn>
                      <a:cxn ang="0">
                        <a:pos x="30" y="16"/>
                      </a:cxn>
                      <a:cxn ang="0">
                        <a:pos x="29" y="11"/>
                      </a:cxn>
                      <a:cxn ang="0">
                        <a:pos x="32" y="16"/>
                      </a:cxn>
                      <a:cxn ang="0">
                        <a:pos x="23" y="7"/>
                      </a:cxn>
                      <a:cxn ang="0">
                        <a:pos x="23" y="7"/>
                      </a:cxn>
                    </a:cxnLst>
                    <a:rect l="0" t="0" r="r" b="b"/>
                    <a:pathLst>
                      <a:path w="33" h="47">
                        <a:moveTo>
                          <a:pt x="23" y="7"/>
                        </a:moveTo>
                        <a:lnTo>
                          <a:pt x="6" y="0"/>
                        </a:lnTo>
                        <a:lnTo>
                          <a:pt x="0" y="7"/>
                        </a:lnTo>
                        <a:lnTo>
                          <a:pt x="1" y="24"/>
                        </a:lnTo>
                        <a:lnTo>
                          <a:pt x="10" y="41"/>
                        </a:lnTo>
                        <a:lnTo>
                          <a:pt x="32" y="46"/>
                        </a:lnTo>
                        <a:lnTo>
                          <a:pt x="32" y="24"/>
                        </a:lnTo>
                        <a:lnTo>
                          <a:pt x="30" y="16"/>
                        </a:lnTo>
                        <a:lnTo>
                          <a:pt x="29" y="11"/>
                        </a:lnTo>
                        <a:lnTo>
                          <a:pt x="32" y="16"/>
                        </a:lnTo>
                        <a:lnTo>
                          <a:pt x="23" y="7"/>
                        </a:lnTo>
                        <a:lnTo>
                          <a:pt x="23" y="7"/>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1" name="Freeform 265" descr="50%"/>
                  <p:cNvSpPr>
                    <a:spLocks/>
                  </p:cNvSpPr>
                  <p:nvPr/>
                </p:nvSpPr>
                <p:spPr bwMode="auto">
                  <a:xfrm>
                    <a:off x="3667" y="1668"/>
                    <a:ext cx="18" cy="34"/>
                  </a:xfrm>
                  <a:custGeom>
                    <a:avLst/>
                    <a:gdLst/>
                    <a:ahLst/>
                    <a:cxnLst>
                      <a:cxn ang="0">
                        <a:pos x="12" y="6"/>
                      </a:cxn>
                      <a:cxn ang="0">
                        <a:pos x="3" y="0"/>
                      </a:cxn>
                      <a:cxn ang="0">
                        <a:pos x="0" y="6"/>
                      </a:cxn>
                      <a:cxn ang="0">
                        <a:pos x="0" y="17"/>
                      </a:cxn>
                      <a:cxn ang="0">
                        <a:pos x="5" y="29"/>
                      </a:cxn>
                      <a:cxn ang="0">
                        <a:pos x="17" y="33"/>
                      </a:cxn>
                      <a:cxn ang="0">
                        <a:pos x="17" y="17"/>
                      </a:cxn>
                      <a:cxn ang="0">
                        <a:pos x="15" y="11"/>
                      </a:cxn>
                      <a:cxn ang="0">
                        <a:pos x="14" y="8"/>
                      </a:cxn>
                      <a:cxn ang="0">
                        <a:pos x="17" y="11"/>
                      </a:cxn>
                      <a:cxn ang="0">
                        <a:pos x="12" y="6"/>
                      </a:cxn>
                      <a:cxn ang="0">
                        <a:pos x="12" y="6"/>
                      </a:cxn>
                    </a:cxnLst>
                    <a:rect l="0" t="0" r="r" b="b"/>
                    <a:pathLst>
                      <a:path w="18" h="34">
                        <a:moveTo>
                          <a:pt x="12" y="6"/>
                        </a:moveTo>
                        <a:lnTo>
                          <a:pt x="3" y="0"/>
                        </a:lnTo>
                        <a:lnTo>
                          <a:pt x="0" y="6"/>
                        </a:lnTo>
                        <a:lnTo>
                          <a:pt x="0" y="17"/>
                        </a:lnTo>
                        <a:lnTo>
                          <a:pt x="5" y="29"/>
                        </a:lnTo>
                        <a:lnTo>
                          <a:pt x="17" y="33"/>
                        </a:lnTo>
                        <a:lnTo>
                          <a:pt x="17" y="17"/>
                        </a:lnTo>
                        <a:lnTo>
                          <a:pt x="15" y="11"/>
                        </a:lnTo>
                        <a:lnTo>
                          <a:pt x="14" y="8"/>
                        </a:lnTo>
                        <a:lnTo>
                          <a:pt x="17" y="11"/>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2" name="Freeform 266" descr="50%"/>
                  <p:cNvSpPr>
                    <a:spLocks/>
                  </p:cNvSpPr>
                  <p:nvPr/>
                </p:nvSpPr>
                <p:spPr bwMode="auto">
                  <a:xfrm>
                    <a:off x="3691" y="1605"/>
                    <a:ext cx="56" cy="18"/>
                  </a:xfrm>
                  <a:custGeom>
                    <a:avLst/>
                    <a:gdLst/>
                    <a:ahLst/>
                    <a:cxnLst>
                      <a:cxn ang="0">
                        <a:pos x="0" y="3"/>
                      </a:cxn>
                      <a:cxn ang="0">
                        <a:pos x="11" y="14"/>
                      </a:cxn>
                      <a:cxn ang="0">
                        <a:pos x="39" y="17"/>
                      </a:cxn>
                      <a:cxn ang="0">
                        <a:pos x="50" y="16"/>
                      </a:cxn>
                      <a:cxn ang="0">
                        <a:pos x="55" y="8"/>
                      </a:cxn>
                      <a:cxn ang="0">
                        <a:pos x="50" y="3"/>
                      </a:cxn>
                      <a:cxn ang="0">
                        <a:pos x="46" y="0"/>
                      </a:cxn>
                      <a:cxn ang="0">
                        <a:pos x="16" y="0"/>
                      </a:cxn>
                      <a:cxn ang="0">
                        <a:pos x="5" y="7"/>
                      </a:cxn>
                      <a:cxn ang="0">
                        <a:pos x="5" y="7"/>
                      </a:cxn>
                      <a:cxn ang="0">
                        <a:pos x="0" y="3"/>
                      </a:cxn>
                      <a:cxn ang="0">
                        <a:pos x="0" y="3"/>
                      </a:cxn>
                    </a:cxnLst>
                    <a:rect l="0" t="0" r="r" b="b"/>
                    <a:pathLst>
                      <a:path w="56" h="18">
                        <a:moveTo>
                          <a:pt x="0" y="3"/>
                        </a:moveTo>
                        <a:lnTo>
                          <a:pt x="11" y="14"/>
                        </a:lnTo>
                        <a:lnTo>
                          <a:pt x="39" y="17"/>
                        </a:lnTo>
                        <a:lnTo>
                          <a:pt x="50" y="16"/>
                        </a:lnTo>
                        <a:lnTo>
                          <a:pt x="55" y="8"/>
                        </a:lnTo>
                        <a:lnTo>
                          <a:pt x="50" y="3"/>
                        </a:lnTo>
                        <a:lnTo>
                          <a:pt x="46" y="0"/>
                        </a:lnTo>
                        <a:lnTo>
                          <a:pt x="16" y="0"/>
                        </a:lnTo>
                        <a:lnTo>
                          <a:pt x="5" y="7"/>
                        </a:lnTo>
                        <a:lnTo>
                          <a:pt x="5" y="7"/>
                        </a:lnTo>
                        <a:lnTo>
                          <a:pt x="0" y="3"/>
                        </a:lnTo>
                        <a:lnTo>
                          <a:pt x="0"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3" name="Freeform 267" descr="50%"/>
                  <p:cNvSpPr>
                    <a:spLocks/>
                  </p:cNvSpPr>
                  <p:nvPr/>
                </p:nvSpPr>
                <p:spPr bwMode="auto">
                  <a:xfrm>
                    <a:off x="3669" y="162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4" name="Freeform 268" descr="50%"/>
                  <p:cNvSpPr>
                    <a:spLocks/>
                  </p:cNvSpPr>
                  <p:nvPr/>
                </p:nvSpPr>
                <p:spPr bwMode="auto">
                  <a:xfrm>
                    <a:off x="3611" y="1589"/>
                    <a:ext cx="34" cy="48"/>
                  </a:xfrm>
                  <a:custGeom>
                    <a:avLst/>
                    <a:gdLst/>
                    <a:ahLst/>
                    <a:cxnLst>
                      <a:cxn ang="0">
                        <a:pos x="23" y="8"/>
                      </a:cxn>
                      <a:cxn ang="0">
                        <a:pos x="6" y="0"/>
                      </a:cxn>
                      <a:cxn ang="0">
                        <a:pos x="0" y="8"/>
                      </a:cxn>
                      <a:cxn ang="0">
                        <a:pos x="1" y="24"/>
                      </a:cxn>
                      <a:cxn ang="0">
                        <a:pos x="10" y="41"/>
                      </a:cxn>
                      <a:cxn ang="0">
                        <a:pos x="33" y="47"/>
                      </a:cxn>
                      <a:cxn ang="0">
                        <a:pos x="33" y="24"/>
                      </a:cxn>
                      <a:cxn ang="0">
                        <a:pos x="31" y="16"/>
                      </a:cxn>
                      <a:cxn ang="0">
                        <a:pos x="30" y="11"/>
                      </a:cxn>
                      <a:cxn ang="0">
                        <a:pos x="33" y="16"/>
                      </a:cxn>
                      <a:cxn ang="0">
                        <a:pos x="23" y="8"/>
                      </a:cxn>
                      <a:cxn ang="0">
                        <a:pos x="23" y="8"/>
                      </a:cxn>
                    </a:cxnLst>
                    <a:rect l="0" t="0" r="r" b="b"/>
                    <a:pathLst>
                      <a:path w="34" h="48">
                        <a:moveTo>
                          <a:pt x="23" y="8"/>
                        </a:moveTo>
                        <a:lnTo>
                          <a:pt x="6" y="0"/>
                        </a:lnTo>
                        <a:lnTo>
                          <a:pt x="0" y="8"/>
                        </a:lnTo>
                        <a:lnTo>
                          <a:pt x="1" y="24"/>
                        </a:lnTo>
                        <a:lnTo>
                          <a:pt x="10" y="41"/>
                        </a:lnTo>
                        <a:lnTo>
                          <a:pt x="33" y="47"/>
                        </a:lnTo>
                        <a:lnTo>
                          <a:pt x="33" y="24"/>
                        </a:lnTo>
                        <a:lnTo>
                          <a:pt x="31" y="16"/>
                        </a:lnTo>
                        <a:lnTo>
                          <a:pt x="30" y="11"/>
                        </a:lnTo>
                        <a:lnTo>
                          <a:pt x="33" y="16"/>
                        </a:lnTo>
                        <a:lnTo>
                          <a:pt x="23" y="8"/>
                        </a:lnTo>
                        <a:lnTo>
                          <a:pt x="23" y="8"/>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65" name="Freeform 269" descr="50%"/>
                  <p:cNvSpPr>
                    <a:spLocks/>
                  </p:cNvSpPr>
                  <p:nvPr/>
                </p:nvSpPr>
                <p:spPr bwMode="auto">
                  <a:xfrm>
                    <a:off x="3631" y="1662"/>
                    <a:ext cx="17" cy="15"/>
                  </a:xfrm>
                  <a:custGeom>
                    <a:avLst/>
                    <a:gdLst/>
                    <a:ahLst/>
                    <a:cxnLst>
                      <a:cxn ang="0">
                        <a:pos x="11" y="3"/>
                      </a:cxn>
                      <a:cxn ang="0">
                        <a:pos x="2" y="0"/>
                      </a:cxn>
                      <a:cxn ang="0">
                        <a:pos x="0" y="3"/>
                      </a:cxn>
                      <a:cxn ang="0">
                        <a:pos x="0" y="7"/>
                      </a:cxn>
                      <a:cxn ang="0">
                        <a:pos x="4"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366" name="Freeform 270"/>
                <p:cNvSpPr>
                  <a:spLocks/>
                </p:cNvSpPr>
                <p:nvPr/>
              </p:nvSpPr>
              <p:spPr bwMode="auto">
                <a:xfrm>
                  <a:off x="2692" y="1555"/>
                  <a:ext cx="137" cy="33"/>
                </a:xfrm>
                <a:custGeom>
                  <a:avLst/>
                  <a:gdLst/>
                  <a:ahLst/>
                  <a:cxnLst>
                    <a:cxn ang="0">
                      <a:pos x="136" y="13"/>
                    </a:cxn>
                    <a:cxn ang="0">
                      <a:pos x="80" y="0"/>
                    </a:cxn>
                    <a:cxn ang="0">
                      <a:pos x="47" y="21"/>
                    </a:cxn>
                    <a:cxn ang="0">
                      <a:pos x="0" y="32"/>
                    </a:cxn>
                  </a:cxnLst>
                  <a:rect l="0" t="0" r="r" b="b"/>
                  <a:pathLst>
                    <a:path w="137" h="33">
                      <a:moveTo>
                        <a:pt x="136" y="13"/>
                      </a:moveTo>
                      <a:lnTo>
                        <a:pt x="80" y="0"/>
                      </a:lnTo>
                      <a:lnTo>
                        <a:pt x="47" y="21"/>
                      </a:lnTo>
                      <a:lnTo>
                        <a:pt x="0" y="32"/>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67" name="Freeform 271"/>
                <p:cNvSpPr>
                  <a:spLocks/>
                </p:cNvSpPr>
                <p:nvPr/>
              </p:nvSpPr>
              <p:spPr bwMode="auto">
                <a:xfrm>
                  <a:off x="2720" y="1687"/>
                  <a:ext cx="149" cy="121"/>
                </a:xfrm>
                <a:custGeom>
                  <a:avLst/>
                  <a:gdLst/>
                  <a:ahLst/>
                  <a:cxnLst>
                    <a:cxn ang="0">
                      <a:pos x="148" y="0"/>
                    </a:cxn>
                    <a:cxn ang="0">
                      <a:pos x="130" y="50"/>
                    </a:cxn>
                    <a:cxn ang="0">
                      <a:pos x="88" y="52"/>
                    </a:cxn>
                    <a:cxn ang="0">
                      <a:pos x="19" y="70"/>
                    </a:cxn>
                    <a:cxn ang="0">
                      <a:pos x="0" y="120"/>
                    </a:cxn>
                  </a:cxnLst>
                  <a:rect l="0" t="0" r="r" b="b"/>
                  <a:pathLst>
                    <a:path w="149" h="121">
                      <a:moveTo>
                        <a:pt x="148" y="0"/>
                      </a:moveTo>
                      <a:lnTo>
                        <a:pt x="130" y="50"/>
                      </a:lnTo>
                      <a:lnTo>
                        <a:pt x="88" y="52"/>
                      </a:lnTo>
                      <a:lnTo>
                        <a:pt x="19" y="70"/>
                      </a:lnTo>
                      <a:lnTo>
                        <a:pt x="0" y="12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68" name="Freeform 272"/>
                <p:cNvSpPr>
                  <a:spLocks/>
                </p:cNvSpPr>
                <p:nvPr/>
              </p:nvSpPr>
              <p:spPr bwMode="auto">
                <a:xfrm>
                  <a:off x="2753" y="1842"/>
                  <a:ext cx="179" cy="62"/>
                </a:xfrm>
                <a:custGeom>
                  <a:avLst/>
                  <a:gdLst/>
                  <a:ahLst/>
                  <a:cxnLst>
                    <a:cxn ang="0">
                      <a:pos x="178" y="0"/>
                    </a:cxn>
                    <a:cxn ang="0">
                      <a:pos x="172" y="0"/>
                    </a:cxn>
                    <a:cxn ang="0">
                      <a:pos x="147" y="8"/>
                    </a:cxn>
                    <a:cxn ang="0">
                      <a:pos x="82" y="8"/>
                    </a:cxn>
                    <a:cxn ang="0">
                      <a:pos x="42" y="42"/>
                    </a:cxn>
                    <a:cxn ang="0">
                      <a:pos x="19" y="61"/>
                    </a:cxn>
                    <a:cxn ang="0">
                      <a:pos x="0" y="51"/>
                    </a:cxn>
                  </a:cxnLst>
                  <a:rect l="0" t="0" r="r" b="b"/>
                  <a:pathLst>
                    <a:path w="179" h="62">
                      <a:moveTo>
                        <a:pt x="178" y="0"/>
                      </a:moveTo>
                      <a:lnTo>
                        <a:pt x="172" y="0"/>
                      </a:lnTo>
                      <a:lnTo>
                        <a:pt x="147" y="8"/>
                      </a:lnTo>
                      <a:lnTo>
                        <a:pt x="82" y="8"/>
                      </a:lnTo>
                      <a:lnTo>
                        <a:pt x="42" y="42"/>
                      </a:lnTo>
                      <a:lnTo>
                        <a:pt x="19" y="61"/>
                      </a:lnTo>
                      <a:lnTo>
                        <a:pt x="0" y="51"/>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69" name="Freeform 273"/>
                <p:cNvSpPr>
                  <a:spLocks/>
                </p:cNvSpPr>
                <p:nvPr/>
              </p:nvSpPr>
              <p:spPr bwMode="auto">
                <a:xfrm>
                  <a:off x="2812" y="1964"/>
                  <a:ext cx="135" cy="26"/>
                </a:xfrm>
                <a:custGeom>
                  <a:avLst/>
                  <a:gdLst/>
                  <a:ahLst/>
                  <a:cxnLst>
                    <a:cxn ang="0">
                      <a:pos x="132" y="18"/>
                    </a:cxn>
                    <a:cxn ang="0">
                      <a:pos x="134" y="18"/>
                    </a:cxn>
                    <a:cxn ang="0">
                      <a:pos x="67" y="0"/>
                    </a:cxn>
                    <a:cxn ang="0">
                      <a:pos x="0" y="25"/>
                    </a:cxn>
                  </a:cxnLst>
                  <a:rect l="0" t="0" r="r" b="b"/>
                  <a:pathLst>
                    <a:path w="135" h="26">
                      <a:moveTo>
                        <a:pt x="132" y="18"/>
                      </a:moveTo>
                      <a:lnTo>
                        <a:pt x="134" y="18"/>
                      </a:lnTo>
                      <a:lnTo>
                        <a:pt x="67" y="0"/>
                      </a:lnTo>
                      <a:lnTo>
                        <a:pt x="0" y="25"/>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0" name="Freeform 274"/>
                <p:cNvSpPr>
                  <a:spLocks/>
                </p:cNvSpPr>
                <p:nvPr/>
              </p:nvSpPr>
              <p:spPr bwMode="auto">
                <a:xfrm>
                  <a:off x="2816" y="2085"/>
                  <a:ext cx="76" cy="49"/>
                </a:xfrm>
                <a:custGeom>
                  <a:avLst/>
                  <a:gdLst/>
                  <a:ahLst/>
                  <a:cxnLst>
                    <a:cxn ang="0">
                      <a:pos x="74" y="48"/>
                    </a:cxn>
                    <a:cxn ang="0">
                      <a:pos x="75" y="44"/>
                    </a:cxn>
                    <a:cxn ang="0">
                      <a:pos x="42" y="8"/>
                    </a:cxn>
                    <a:cxn ang="0">
                      <a:pos x="0" y="0"/>
                    </a:cxn>
                  </a:cxnLst>
                  <a:rect l="0" t="0" r="r" b="b"/>
                  <a:pathLst>
                    <a:path w="76" h="49">
                      <a:moveTo>
                        <a:pt x="74" y="48"/>
                      </a:moveTo>
                      <a:lnTo>
                        <a:pt x="75" y="44"/>
                      </a:lnTo>
                      <a:lnTo>
                        <a:pt x="42" y="8"/>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1" name="Freeform 275"/>
                <p:cNvSpPr>
                  <a:spLocks/>
                </p:cNvSpPr>
                <p:nvPr/>
              </p:nvSpPr>
              <p:spPr bwMode="auto">
                <a:xfrm>
                  <a:off x="2671" y="1687"/>
                  <a:ext cx="90" cy="64"/>
                </a:xfrm>
                <a:custGeom>
                  <a:avLst/>
                  <a:gdLst/>
                  <a:ahLst/>
                  <a:cxnLst>
                    <a:cxn ang="0">
                      <a:pos x="89" y="63"/>
                    </a:cxn>
                    <a:cxn ang="0">
                      <a:pos x="49" y="4"/>
                    </a:cxn>
                    <a:cxn ang="0">
                      <a:pos x="0" y="0"/>
                    </a:cxn>
                  </a:cxnLst>
                  <a:rect l="0" t="0" r="r" b="b"/>
                  <a:pathLst>
                    <a:path w="90" h="64">
                      <a:moveTo>
                        <a:pt x="89" y="63"/>
                      </a:moveTo>
                      <a:lnTo>
                        <a:pt x="49" y="4"/>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2" name="Freeform 276"/>
                <p:cNvSpPr>
                  <a:spLocks/>
                </p:cNvSpPr>
                <p:nvPr/>
              </p:nvSpPr>
              <p:spPr bwMode="auto">
                <a:xfrm>
                  <a:off x="2787" y="1624"/>
                  <a:ext cx="62" cy="14"/>
                </a:xfrm>
                <a:custGeom>
                  <a:avLst/>
                  <a:gdLst/>
                  <a:ahLst/>
                  <a:cxnLst>
                    <a:cxn ang="0">
                      <a:pos x="61" y="13"/>
                    </a:cxn>
                    <a:cxn ang="0">
                      <a:pos x="31" y="0"/>
                    </a:cxn>
                    <a:cxn ang="0">
                      <a:pos x="0" y="5"/>
                    </a:cxn>
                  </a:cxnLst>
                  <a:rect l="0" t="0" r="r" b="b"/>
                  <a:pathLst>
                    <a:path w="62" h="14">
                      <a:moveTo>
                        <a:pt x="61" y="13"/>
                      </a:moveTo>
                      <a:lnTo>
                        <a:pt x="31" y="0"/>
                      </a:lnTo>
                      <a:lnTo>
                        <a:pt x="0" y="5"/>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3" name="Line 277"/>
                <p:cNvSpPr>
                  <a:spLocks noChangeShapeType="1"/>
                </p:cNvSpPr>
                <p:nvPr/>
              </p:nvSpPr>
              <p:spPr bwMode="auto">
                <a:xfrm flipH="1" flipV="1">
                  <a:off x="2741" y="1536"/>
                  <a:ext cx="29" cy="19"/>
                </a:xfrm>
                <a:prstGeom prst="line">
                  <a:avLst/>
                </a:prstGeom>
                <a:noFill/>
                <a:ln w="9128">
                  <a:solidFill>
                    <a:srgbClr val="0000AF"/>
                  </a:solidFill>
                  <a:round/>
                  <a:headEnd/>
                  <a:tailEnd/>
                </a:ln>
                <a:effectLst/>
              </p:spPr>
              <p:txBody>
                <a:bodyPr lIns="0" tIns="0" rIns="0" bIns="0"/>
                <a:lstStyle/>
                <a:p>
                  <a:endParaRPr lang="es-CL"/>
                </a:p>
              </p:txBody>
            </p:sp>
            <p:sp>
              <p:nvSpPr>
                <p:cNvPr id="1156374" name="Freeform 278"/>
                <p:cNvSpPr>
                  <a:spLocks/>
                </p:cNvSpPr>
                <p:nvPr/>
              </p:nvSpPr>
              <p:spPr bwMode="auto">
                <a:xfrm>
                  <a:off x="2828" y="1737"/>
                  <a:ext cx="23" cy="23"/>
                </a:xfrm>
                <a:custGeom>
                  <a:avLst/>
                  <a:gdLst/>
                  <a:ahLst/>
                  <a:cxnLst>
                    <a:cxn ang="0">
                      <a:pos x="22" y="0"/>
                    </a:cxn>
                    <a:cxn ang="0">
                      <a:pos x="20" y="0"/>
                    </a:cxn>
                    <a:cxn ang="0">
                      <a:pos x="0" y="22"/>
                    </a:cxn>
                  </a:cxnLst>
                  <a:rect l="0" t="0" r="r" b="b"/>
                  <a:pathLst>
                    <a:path w="23" h="23">
                      <a:moveTo>
                        <a:pt x="22" y="0"/>
                      </a:moveTo>
                      <a:lnTo>
                        <a:pt x="20" y="0"/>
                      </a:lnTo>
                      <a:lnTo>
                        <a:pt x="0" y="22"/>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5" name="Line 279"/>
                <p:cNvSpPr>
                  <a:spLocks noChangeShapeType="1"/>
                </p:cNvSpPr>
                <p:nvPr/>
              </p:nvSpPr>
              <p:spPr bwMode="auto">
                <a:xfrm flipH="1">
                  <a:off x="2927" y="1905"/>
                  <a:ext cx="25" cy="2"/>
                </a:xfrm>
                <a:prstGeom prst="line">
                  <a:avLst/>
                </a:prstGeom>
                <a:noFill/>
                <a:ln w="9128">
                  <a:solidFill>
                    <a:srgbClr val="0000AF"/>
                  </a:solidFill>
                  <a:round/>
                  <a:headEnd/>
                  <a:tailEnd/>
                </a:ln>
                <a:effectLst/>
              </p:spPr>
              <p:txBody>
                <a:bodyPr lIns="0" tIns="0" rIns="0" bIns="0"/>
                <a:lstStyle/>
                <a:p>
                  <a:endParaRPr lang="es-CL"/>
                </a:p>
              </p:txBody>
            </p:sp>
            <p:sp>
              <p:nvSpPr>
                <p:cNvPr id="1156376" name="Freeform 280"/>
                <p:cNvSpPr>
                  <a:spLocks/>
                </p:cNvSpPr>
                <p:nvPr/>
              </p:nvSpPr>
              <p:spPr bwMode="auto">
                <a:xfrm>
                  <a:off x="2890" y="2041"/>
                  <a:ext cx="25" cy="26"/>
                </a:xfrm>
                <a:custGeom>
                  <a:avLst/>
                  <a:gdLst/>
                  <a:ahLst/>
                  <a:cxnLst>
                    <a:cxn ang="0">
                      <a:pos x="24" y="25"/>
                    </a:cxn>
                    <a:cxn ang="0">
                      <a:pos x="10" y="2"/>
                    </a:cxn>
                    <a:cxn ang="0">
                      <a:pos x="0" y="0"/>
                    </a:cxn>
                  </a:cxnLst>
                  <a:rect l="0" t="0" r="r" b="b"/>
                  <a:pathLst>
                    <a:path w="25" h="26">
                      <a:moveTo>
                        <a:pt x="24" y="25"/>
                      </a:moveTo>
                      <a:lnTo>
                        <a:pt x="10" y="2"/>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7" name="Freeform 281"/>
                <p:cNvSpPr>
                  <a:spLocks/>
                </p:cNvSpPr>
                <p:nvPr/>
              </p:nvSpPr>
              <p:spPr bwMode="auto">
                <a:xfrm>
                  <a:off x="2860" y="2170"/>
                  <a:ext cx="26" cy="6"/>
                </a:xfrm>
                <a:custGeom>
                  <a:avLst/>
                  <a:gdLst/>
                  <a:ahLst/>
                  <a:cxnLst>
                    <a:cxn ang="0">
                      <a:pos x="25" y="3"/>
                    </a:cxn>
                    <a:cxn ang="0">
                      <a:pos x="11" y="5"/>
                    </a:cxn>
                    <a:cxn ang="0">
                      <a:pos x="0" y="0"/>
                    </a:cxn>
                  </a:cxnLst>
                  <a:rect l="0" t="0" r="r" b="b"/>
                  <a:pathLst>
                    <a:path w="26" h="6">
                      <a:moveTo>
                        <a:pt x="25" y="3"/>
                      </a:moveTo>
                      <a:lnTo>
                        <a:pt x="11" y="5"/>
                      </a:lnTo>
                      <a:lnTo>
                        <a:pt x="0" y="0"/>
                      </a:lnTo>
                    </a:path>
                  </a:pathLst>
                </a:custGeom>
                <a:noFill/>
                <a:ln w="9128" cap="flat" cmpd="sng">
                  <a:solidFill>
                    <a:srgbClr val="0000AF"/>
                  </a:solidFill>
                  <a:prstDash val="solid"/>
                  <a:round/>
                  <a:headEnd type="none" w="med" len="med"/>
                  <a:tailEnd type="none" w="med" len="med"/>
                </a:ln>
                <a:effectLst/>
              </p:spPr>
              <p:txBody>
                <a:bodyPr lIns="0" tIns="0" rIns="0" bIns="0"/>
                <a:lstStyle/>
                <a:p>
                  <a:endParaRPr lang="es-CL"/>
                </a:p>
              </p:txBody>
            </p:sp>
            <p:sp>
              <p:nvSpPr>
                <p:cNvPr id="1156378" name="Line 282"/>
                <p:cNvSpPr>
                  <a:spLocks noChangeShapeType="1"/>
                </p:cNvSpPr>
                <p:nvPr/>
              </p:nvSpPr>
              <p:spPr bwMode="auto">
                <a:xfrm flipH="1">
                  <a:off x="2891" y="1769"/>
                  <a:ext cx="20" cy="4"/>
                </a:xfrm>
                <a:prstGeom prst="line">
                  <a:avLst/>
                </a:prstGeom>
                <a:noFill/>
                <a:ln w="9128">
                  <a:solidFill>
                    <a:srgbClr val="0000AF"/>
                  </a:solidFill>
                  <a:round/>
                  <a:headEnd/>
                  <a:tailEnd/>
                </a:ln>
                <a:effectLst/>
              </p:spPr>
              <p:txBody>
                <a:bodyPr lIns="0" tIns="0" rIns="0" bIns="0"/>
                <a:lstStyle/>
                <a:p>
                  <a:endParaRPr lang="es-CL"/>
                </a:p>
              </p:txBody>
            </p:sp>
            <p:grpSp>
              <p:nvGrpSpPr>
                <p:cNvPr id="15" name="Group 283"/>
                <p:cNvGrpSpPr>
                  <a:grpSpLocks/>
                </p:cNvGrpSpPr>
                <p:nvPr/>
              </p:nvGrpSpPr>
              <p:grpSpPr bwMode="auto">
                <a:xfrm>
                  <a:off x="3190" y="1472"/>
                  <a:ext cx="75" cy="78"/>
                  <a:chOff x="3273" y="1592"/>
                  <a:chExt cx="75" cy="78"/>
                </a:xfrm>
              </p:grpSpPr>
              <p:sp>
                <p:nvSpPr>
                  <p:cNvPr id="1156380" name="Freeform 284" descr="50%"/>
                  <p:cNvSpPr>
                    <a:spLocks/>
                  </p:cNvSpPr>
                  <p:nvPr/>
                </p:nvSpPr>
                <p:spPr bwMode="auto">
                  <a:xfrm>
                    <a:off x="3273" y="1641"/>
                    <a:ext cx="46" cy="29"/>
                  </a:xfrm>
                  <a:custGeom>
                    <a:avLst/>
                    <a:gdLst/>
                    <a:ahLst/>
                    <a:cxnLst>
                      <a:cxn ang="0">
                        <a:pos x="0" y="6"/>
                      </a:cxn>
                      <a:cxn ang="0">
                        <a:pos x="8" y="22"/>
                      </a:cxn>
                      <a:cxn ang="0">
                        <a:pos x="32" y="28"/>
                      </a:cxn>
                      <a:cxn ang="0">
                        <a:pos x="40" y="26"/>
                      </a:cxn>
                      <a:cxn ang="0">
                        <a:pos x="45" y="15"/>
                      </a:cxn>
                      <a:cxn ang="0">
                        <a:pos x="40" y="6"/>
                      </a:cxn>
                      <a:cxn ang="0">
                        <a:pos x="38" y="0"/>
                      </a:cxn>
                      <a:cxn ang="0">
                        <a:pos x="13" y="0"/>
                      </a:cxn>
                      <a:cxn ang="0">
                        <a:pos x="4" y="12"/>
                      </a:cxn>
                      <a:cxn ang="0">
                        <a:pos x="4" y="12"/>
                      </a:cxn>
                      <a:cxn ang="0">
                        <a:pos x="0" y="6"/>
                      </a:cxn>
                      <a:cxn ang="0">
                        <a:pos x="0" y="6"/>
                      </a:cxn>
                    </a:cxnLst>
                    <a:rect l="0" t="0" r="r" b="b"/>
                    <a:pathLst>
                      <a:path w="46" h="29">
                        <a:moveTo>
                          <a:pt x="0" y="6"/>
                        </a:moveTo>
                        <a:lnTo>
                          <a:pt x="8" y="22"/>
                        </a:lnTo>
                        <a:lnTo>
                          <a:pt x="32" y="28"/>
                        </a:lnTo>
                        <a:lnTo>
                          <a:pt x="40" y="26"/>
                        </a:lnTo>
                        <a:lnTo>
                          <a:pt x="45" y="15"/>
                        </a:lnTo>
                        <a:lnTo>
                          <a:pt x="40" y="6"/>
                        </a:lnTo>
                        <a:lnTo>
                          <a:pt x="38" y="0"/>
                        </a:lnTo>
                        <a:lnTo>
                          <a:pt x="13"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1" name="Freeform 285" descr="50%"/>
                  <p:cNvSpPr>
                    <a:spLocks/>
                  </p:cNvSpPr>
                  <p:nvPr/>
                </p:nvSpPr>
                <p:spPr bwMode="auto">
                  <a:xfrm>
                    <a:off x="3274" y="1592"/>
                    <a:ext cx="17" cy="34"/>
                  </a:xfrm>
                  <a:custGeom>
                    <a:avLst/>
                    <a:gdLst/>
                    <a:ahLst/>
                    <a:cxnLst>
                      <a:cxn ang="0">
                        <a:pos x="11" y="6"/>
                      </a:cxn>
                      <a:cxn ang="0">
                        <a:pos x="3"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3"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2" name="Freeform 286" descr="50%"/>
                  <p:cNvSpPr>
                    <a:spLocks/>
                  </p:cNvSpPr>
                  <p:nvPr/>
                </p:nvSpPr>
                <p:spPr bwMode="auto">
                  <a:xfrm>
                    <a:off x="3331" y="1646"/>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6" name="Group 287"/>
                <p:cNvGrpSpPr>
                  <a:grpSpLocks/>
                </p:cNvGrpSpPr>
                <p:nvPr/>
              </p:nvGrpSpPr>
              <p:grpSpPr bwMode="auto">
                <a:xfrm>
                  <a:off x="2921" y="1704"/>
                  <a:ext cx="74" cy="78"/>
                  <a:chOff x="3004" y="1824"/>
                  <a:chExt cx="74" cy="78"/>
                </a:xfrm>
              </p:grpSpPr>
              <p:sp>
                <p:nvSpPr>
                  <p:cNvPr id="1156384" name="Freeform 288" descr="50%"/>
                  <p:cNvSpPr>
                    <a:spLocks/>
                  </p:cNvSpPr>
                  <p:nvPr/>
                </p:nvSpPr>
                <p:spPr bwMode="auto">
                  <a:xfrm>
                    <a:off x="3004" y="1873"/>
                    <a:ext cx="45" cy="29"/>
                  </a:xfrm>
                  <a:custGeom>
                    <a:avLst/>
                    <a:gdLst/>
                    <a:ahLst/>
                    <a:cxnLst>
                      <a:cxn ang="0">
                        <a:pos x="0" y="6"/>
                      </a:cxn>
                      <a:cxn ang="0">
                        <a:pos x="8" y="22"/>
                      </a:cxn>
                      <a:cxn ang="0">
                        <a:pos x="31" y="28"/>
                      </a:cxn>
                      <a:cxn ang="0">
                        <a:pos x="40" y="25"/>
                      </a:cxn>
                      <a:cxn ang="0">
                        <a:pos x="44" y="14"/>
                      </a:cxn>
                      <a:cxn ang="0">
                        <a:pos x="40" y="6"/>
                      </a:cxn>
                      <a:cxn ang="0">
                        <a:pos x="38" y="0"/>
                      </a:cxn>
                      <a:cxn ang="0">
                        <a:pos x="12" y="0"/>
                      </a:cxn>
                      <a:cxn ang="0">
                        <a:pos x="4" y="11"/>
                      </a:cxn>
                      <a:cxn ang="0">
                        <a:pos x="4" y="11"/>
                      </a:cxn>
                      <a:cxn ang="0">
                        <a:pos x="0" y="6"/>
                      </a:cxn>
                      <a:cxn ang="0">
                        <a:pos x="0" y="6"/>
                      </a:cxn>
                    </a:cxnLst>
                    <a:rect l="0" t="0" r="r" b="b"/>
                    <a:pathLst>
                      <a:path w="45" h="29">
                        <a:moveTo>
                          <a:pt x="0" y="6"/>
                        </a:moveTo>
                        <a:lnTo>
                          <a:pt x="8" y="22"/>
                        </a:lnTo>
                        <a:lnTo>
                          <a:pt x="31" y="28"/>
                        </a:lnTo>
                        <a:lnTo>
                          <a:pt x="40" y="25"/>
                        </a:lnTo>
                        <a:lnTo>
                          <a:pt x="44" y="14"/>
                        </a:lnTo>
                        <a:lnTo>
                          <a:pt x="40" y="6"/>
                        </a:lnTo>
                        <a:lnTo>
                          <a:pt x="38" y="0"/>
                        </a:lnTo>
                        <a:lnTo>
                          <a:pt x="12" y="0"/>
                        </a:lnTo>
                        <a:lnTo>
                          <a:pt x="4" y="11"/>
                        </a:lnTo>
                        <a:lnTo>
                          <a:pt x="4"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5" name="Freeform 289" descr="50%"/>
                  <p:cNvSpPr>
                    <a:spLocks/>
                  </p:cNvSpPr>
                  <p:nvPr/>
                </p:nvSpPr>
                <p:spPr bwMode="auto">
                  <a:xfrm>
                    <a:off x="3005" y="1824"/>
                    <a:ext cx="17" cy="34"/>
                  </a:xfrm>
                  <a:custGeom>
                    <a:avLst/>
                    <a:gdLst/>
                    <a:ahLst/>
                    <a:cxnLst>
                      <a:cxn ang="0">
                        <a:pos x="10" y="6"/>
                      </a:cxn>
                      <a:cxn ang="0">
                        <a:pos x="2" y="0"/>
                      </a:cxn>
                      <a:cxn ang="0">
                        <a:pos x="0" y="6"/>
                      </a:cxn>
                      <a:cxn ang="0">
                        <a:pos x="0" y="17"/>
                      </a:cxn>
                      <a:cxn ang="0">
                        <a:pos x="4" y="29"/>
                      </a:cxn>
                      <a:cxn ang="0">
                        <a:pos x="16" y="33"/>
                      </a:cxn>
                      <a:cxn ang="0">
                        <a:pos x="16" y="17"/>
                      </a:cxn>
                      <a:cxn ang="0">
                        <a:pos x="14" y="11"/>
                      </a:cxn>
                      <a:cxn ang="0">
                        <a:pos x="14" y="8"/>
                      </a:cxn>
                      <a:cxn ang="0">
                        <a:pos x="16" y="11"/>
                      </a:cxn>
                      <a:cxn ang="0">
                        <a:pos x="10" y="6"/>
                      </a:cxn>
                      <a:cxn ang="0">
                        <a:pos x="10" y="6"/>
                      </a:cxn>
                    </a:cxnLst>
                    <a:rect l="0" t="0" r="r" b="b"/>
                    <a:pathLst>
                      <a:path w="17" h="34">
                        <a:moveTo>
                          <a:pt x="10" y="6"/>
                        </a:moveTo>
                        <a:lnTo>
                          <a:pt x="2" y="0"/>
                        </a:lnTo>
                        <a:lnTo>
                          <a:pt x="0" y="6"/>
                        </a:lnTo>
                        <a:lnTo>
                          <a:pt x="0" y="17"/>
                        </a:lnTo>
                        <a:lnTo>
                          <a:pt x="4" y="29"/>
                        </a:lnTo>
                        <a:lnTo>
                          <a:pt x="16" y="33"/>
                        </a:lnTo>
                        <a:lnTo>
                          <a:pt x="16" y="17"/>
                        </a:lnTo>
                        <a:lnTo>
                          <a:pt x="14" y="11"/>
                        </a:lnTo>
                        <a:lnTo>
                          <a:pt x="14" y="8"/>
                        </a:lnTo>
                        <a:lnTo>
                          <a:pt x="16" y="11"/>
                        </a:lnTo>
                        <a:lnTo>
                          <a:pt x="10" y="6"/>
                        </a:lnTo>
                        <a:lnTo>
                          <a:pt x="1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6" name="Freeform 290" descr="50%"/>
                  <p:cNvSpPr>
                    <a:spLocks/>
                  </p:cNvSpPr>
                  <p:nvPr/>
                </p:nvSpPr>
                <p:spPr bwMode="auto">
                  <a:xfrm>
                    <a:off x="3061" y="1878"/>
                    <a:ext cx="17" cy="14"/>
                  </a:xfrm>
                  <a:custGeom>
                    <a:avLst/>
                    <a:gdLst/>
                    <a:ahLst/>
                    <a:cxnLst>
                      <a:cxn ang="0">
                        <a:pos x="12" y="2"/>
                      </a:cxn>
                      <a:cxn ang="0">
                        <a:pos x="3" y="0"/>
                      </a:cxn>
                      <a:cxn ang="0">
                        <a:pos x="0" y="2"/>
                      </a:cxn>
                      <a:cxn ang="0">
                        <a:pos x="0" y="7"/>
                      </a:cxn>
                      <a:cxn ang="0">
                        <a:pos x="5" y="11"/>
                      </a:cxn>
                      <a:cxn ang="0">
                        <a:pos x="16" y="13"/>
                      </a:cxn>
                      <a:cxn ang="0">
                        <a:pos x="16" y="7"/>
                      </a:cxn>
                      <a:cxn ang="0">
                        <a:pos x="15" y="4"/>
                      </a:cxn>
                      <a:cxn ang="0">
                        <a:pos x="15" y="3"/>
                      </a:cxn>
                      <a:cxn ang="0">
                        <a:pos x="16" y="4"/>
                      </a:cxn>
                      <a:cxn ang="0">
                        <a:pos x="12" y="2"/>
                      </a:cxn>
                      <a:cxn ang="0">
                        <a:pos x="12" y="2"/>
                      </a:cxn>
                    </a:cxnLst>
                    <a:rect l="0" t="0" r="r" b="b"/>
                    <a:pathLst>
                      <a:path w="17" h="14">
                        <a:moveTo>
                          <a:pt x="12" y="2"/>
                        </a:moveTo>
                        <a:lnTo>
                          <a:pt x="3" y="0"/>
                        </a:lnTo>
                        <a:lnTo>
                          <a:pt x="0" y="2"/>
                        </a:lnTo>
                        <a:lnTo>
                          <a:pt x="0" y="7"/>
                        </a:lnTo>
                        <a:lnTo>
                          <a:pt x="5" y="11"/>
                        </a:lnTo>
                        <a:lnTo>
                          <a:pt x="16" y="13"/>
                        </a:lnTo>
                        <a:lnTo>
                          <a:pt x="16" y="7"/>
                        </a:lnTo>
                        <a:lnTo>
                          <a:pt x="15" y="4"/>
                        </a:lnTo>
                        <a:lnTo>
                          <a:pt x="15" y="3"/>
                        </a:lnTo>
                        <a:lnTo>
                          <a:pt x="16" y="4"/>
                        </a:lnTo>
                        <a:lnTo>
                          <a:pt x="12" y="2"/>
                        </a:lnTo>
                        <a:lnTo>
                          <a:pt x="12" y="2"/>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7" name="Group 291"/>
                <p:cNvGrpSpPr>
                  <a:grpSpLocks/>
                </p:cNvGrpSpPr>
                <p:nvPr/>
              </p:nvGrpSpPr>
              <p:grpSpPr bwMode="auto">
                <a:xfrm>
                  <a:off x="3512" y="1620"/>
                  <a:ext cx="75" cy="78"/>
                  <a:chOff x="3595" y="1740"/>
                  <a:chExt cx="75" cy="78"/>
                </a:xfrm>
              </p:grpSpPr>
              <p:sp>
                <p:nvSpPr>
                  <p:cNvPr id="1156388" name="Freeform 292" descr="50%"/>
                  <p:cNvSpPr>
                    <a:spLocks/>
                  </p:cNvSpPr>
                  <p:nvPr/>
                </p:nvSpPr>
                <p:spPr bwMode="auto">
                  <a:xfrm>
                    <a:off x="3595" y="1789"/>
                    <a:ext cx="45" cy="29"/>
                  </a:xfrm>
                  <a:custGeom>
                    <a:avLst/>
                    <a:gdLst/>
                    <a:ahLst/>
                    <a:cxnLst>
                      <a:cxn ang="0">
                        <a:pos x="0" y="6"/>
                      </a:cxn>
                      <a:cxn ang="0">
                        <a:pos x="8" y="23"/>
                      </a:cxn>
                      <a:cxn ang="0">
                        <a:pos x="31" y="28"/>
                      </a:cxn>
                      <a:cxn ang="0">
                        <a:pos x="40" y="26"/>
                      </a:cxn>
                      <a:cxn ang="0">
                        <a:pos x="44" y="15"/>
                      </a:cxn>
                      <a:cxn ang="0">
                        <a:pos x="40" y="6"/>
                      </a:cxn>
                      <a:cxn ang="0">
                        <a:pos x="38" y="0"/>
                      </a:cxn>
                      <a:cxn ang="0">
                        <a:pos x="12" y="0"/>
                      </a:cxn>
                      <a:cxn ang="0">
                        <a:pos x="4" y="12"/>
                      </a:cxn>
                      <a:cxn ang="0">
                        <a:pos x="4" y="12"/>
                      </a:cxn>
                      <a:cxn ang="0">
                        <a:pos x="0" y="6"/>
                      </a:cxn>
                      <a:cxn ang="0">
                        <a:pos x="0" y="6"/>
                      </a:cxn>
                    </a:cxnLst>
                    <a:rect l="0" t="0" r="r" b="b"/>
                    <a:pathLst>
                      <a:path w="45" h="29">
                        <a:moveTo>
                          <a:pt x="0" y="6"/>
                        </a:moveTo>
                        <a:lnTo>
                          <a:pt x="8" y="23"/>
                        </a:lnTo>
                        <a:lnTo>
                          <a:pt x="31" y="28"/>
                        </a:lnTo>
                        <a:lnTo>
                          <a:pt x="40" y="26"/>
                        </a:lnTo>
                        <a:lnTo>
                          <a:pt x="44" y="15"/>
                        </a:lnTo>
                        <a:lnTo>
                          <a:pt x="40" y="6"/>
                        </a:lnTo>
                        <a:lnTo>
                          <a:pt x="38" y="0"/>
                        </a:lnTo>
                        <a:lnTo>
                          <a:pt x="12" y="0"/>
                        </a:lnTo>
                        <a:lnTo>
                          <a:pt x="4" y="12"/>
                        </a:lnTo>
                        <a:lnTo>
                          <a:pt x="4" y="12"/>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89" name="Freeform 293" descr="50%"/>
                  <p:cNvSpPr>
                    <a:spLocks/>
                  </p:cNvSpPr>
                  <p:nvPr/>
                </p:nvSpPr>
                <p:spPr bwMode="auto">
                  <a:xfrm>
                    <a:off x="3595" y="1740"/>
                    <a:ext cx="18" cy="34"/>
                  </a:xfrm>
                  <a:custGeom>
                    <a:avLst/>
                    <a:gdLst/>
                    <a:ahLst/>
                    <a:cxnLst>
                      <a:cxn ang="0">
                        <a:pos x="12" y="6"/>
                      </a:cxn>
                      <a:cxn ang="0">
                        <a:pos x="3" y="0"/>
                      </a:cxn>
                      <a:cxn ang="0">
                        <a:pos x="0" y="6"/>
                      </a:cxn>
                      <a:cxn ang="0">
                        <a:pos x="0" y="18"/>
                      </a:cxn>
                      <a:cxn ang="0">
                        <a:pos x="5" y="29"/>
                      </a:cxn>
                      <a:cxn ang="0">
                        <a:pos x="17" y="33"/>
                      </a:cxn>
                      <a:cxn ang="0">
                        <a:pos x="17" y="18"/>
                      </a:cxn>
                      <a:cxn ang="0">
                        <a:pos x="15" y="12"/>
                      </a:cxn>
                      <a:cxn ang="0">
                        <a:pos x="15" y="8"/>
                      </a:cxn>
                      <a:cxn ang="0">
                        <a:pos x="17" y="12"/>
                      </a:cxn>
                      <a:cxn ang="0">
                        <a:pos x="12" y="6"/>
                      </a:cxn>
                      <a:cxn ang="0">
                        <a:pos x="12" y="6"/>
                      </a:cxn>
                    </a:cxnLst>
                    <a:rect l="0" t="0" r="r" b="b"/>
                    <a:pathLst>
                      <a:path w="18" h="34">
                        <a:moveTo>
                          <a:pt x="12" y="6"/>
                        </a:moveTo>
                        <a:lnTo>
                          <a:pt x="3" y="0"/>
                        </a:lnTo>
                        <a:lnTo>
                          <a:pt x="0" y="6"/>
                        </a:lnTo>
                        <a:lnTo>
                          <a:pt x="0" y="18"/>
                        </a:lnTo>
                        <a:lnTo>
                          <a:pt x="5" y="29"/>
                        </a:lnTo>
                        <a:lnTo>
                          <a:pt x="17" y="33"/>
                        </a:lnTo>
                        <a:lnTo>
                          <a:pt x="17" y="18"/>
                        </a:lnTo>
                        <a:lnTo>
                          <a:pt x="15" y="12"/>
                        </a:lnTo>
                        <a:lnTo>
                          <a:pt x="15" y="8"/>
                        </a:lnTo>
                        <a:lnTo>
                          <a:pt x="17" y="12"/>
                        </a:lnTo>
                        <a:lnTo>
                          <a:pt x="12" y="6"/>
                        </a:lnTo>
                        <a:lnTo>
                          <a:pt x="12"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0" name="Freeform 294" descr="50%"/>
                  <p:cNvSpPr>
                    <a:spLocks/>
                  </p:cNvSpPr>
                  <p:nvPr/>
                </p:nvSpPr>
                <p:spPr bwMode="auto">
                  <a:xfrm>
                    <a:off x="3653" y="1794"/>
                    <a:ext cx="17" cy="15"/>
                  </a:xfrm>
                  <a:custGeom>
                    <a:avLst/>
                    <a:gdLst/>
                    <a:ahLst/>
                    <a:cxnLst>
                      <a:cxn ang="0">
                        <a:pos x="11" y="3"/>
                      </a:cxn>
                      <a:cxn ang="0">
                        <a:pos x="2" y="0"/>
                      </a:cxn>
                      <a:cxn ang="0">
                        <a:pos x="0" y="3"/>
                      </a:cxn>
                      <a:cxn ang="0">
                        <a:pos x="0" y="7"/>
                      </a:cxn>
                      <a:cxn ang="0">
                        <a:pos x="4" y="12"/>
                      </a:cxn>
                      <a:cxn ang="0">
                        <a:pos x="16" y="14"/>
                      </a:cxn>
                      <a:cxn ang="0">
                        <a:pos x="16" y="7"/>
                      </a:cxn>
                      <a:cxn ang="0">
                        <a:pos x="14" y="5"/>
                      </a:cxn>
                      <a:cxn ang="0">
                        <a:pos x="14" y="4"/>
                      </a:cxn>
                      <a:cxn ang="0">
                        <a:pos x="16" y="5"/>
                      </a:cxn>
                      <a:cxn ang="0">
                        <a:pos x="11" y="3"/>
                      </a:cxn>
                      <a:cxn ang="0">
                        <a:pos x="11" y="3"/>
                      </a:cxn>
                    </a:cxnLst>
                    <a:rect l="0" t="0" r="r" b="b"/>
                    <a:pathLst>
                      <a:path w="17" h="15">
                        <a:moveTo>
                          <a:pt x="11" y="3"/>
                        </a:moveTo>
                        <a:lnTo>
                          <a:pt x="2" y="0"/>
                        </a:lnTo>
                        <a:lnTo>
                          <a:pt x="0" y="3"/>
                        </a:lnTo>
                        <a:lnTo>
                          <a:pt x="0" y="7"/>
                        </a:lnTo>
                        <a:lnTo>
                          <a:pt x="4" y="12"/>
                        </a:lnTo>
                        <a:lnTo>
                          <a:pt x="16" y="14"/>
                        </a:lnTo>
                        <a:lnTo>
                          <a:pt x="16" y="7"/>
                        </a:lnTo>
                        <a:lnTo>
                          <a:pt x="14" y="5"/>
                        </a:lnTo>
                        <a:lnTo>
                          <a:pt x="14" y="4"/>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8" name="Group 295"/>
                <p:cNvGrpSpPr>
                  <a:grpSpLocks/>
                </p:cNvGrpSpPr>
                <p:nvPr/>
              </p:nvGrpSpPr>
              <p:grpSpPr bwMode="auto">
                <a:xfrm>
                  <a:off x="3399" y="1867"/>
                  <a:ext cx="74" cy="78"/>
                  <a:chOff x="3482" y="1987"/>
                  <a:chExt cx="74" cy="78"/>
                </a:xfrm>
              </p:grpSpPr>
              <p:sp>
                <p:nvSpPr>
                  <p:cNvPr id="1156392" name="Freeform 296" descr="50%"/>
                  <p:cNvSpPr>
                    <a:spLocks/>
                  </p:cNvSpPr>
                  <p:nvPr/>
                </p:nvSpPr>
                <p:spPr bwMode="auto">
                  <a:xfrm>
                    <a:off x="3482" y="2036"/>
                    <a:ext cx="45" cy="29"/>
                  </a:xfrm>
                  <a:custGeom>
                    <a:avLst/>
                    <a:gdLst/>
                    <a:ahLst/>
                    <a:cxnLst>
                      <a:cxn ang="0">
                        <a:pos x="0" y="6"/>
                      </a:cxn>
                      <a:cxn ang="0">
                        <a:pos x="7" y="22"/>
                      </a:cxn>
                      <a:cxn ang="0">
                        <a:pos x="31" y="28"/>
                      </a:cxn>
                      <a:cxn ang="0">
                        <a:pos x="39" y="25"/>
                      </a:cxn>
                      <a:cxn ang="0">
                        <a:pos x="44" y="15"/>
                      </a:cxn>
                      <a:cxn ang="0">
                        <a:pos x="39" y="6"/>
                      </a:cxn>
                      <a:cxn ang="0">
                        <a:pos x="37" y="0"/>
                      </a:cxn>
                      <a:cxn ang="0">
                        <a:pos x="11" y="0"/>
                      </a:cxn>
                      <a:cxn ang="0">
                        <a:pos x="3" y="11"/>
                      </a:cxn>
                      <a:cxn ang="0">
                        <a:pos x="3" y="11"/>
                      </a:cxn>
                      <a:cxn ang="0">
                        <a:pos x="0" y="6"/>
                      </a:cxn>
                      <a:cxn ang="0">
                        <a:pos x="0" y="6"/>
                      </a:cxn>
                    </a:cxnLst>
                    <a:rect l="0" t="0" r="r" b="b"/>
                    <a:pathLst>
                      <a:path w="45" h="29">
                        <a:moveTo>
                          <a:pt x="0" y="6"/>
                        </a:moveTo>
                        <a:lnTo>
                          <a:pt x="7" y="22"/>
                        </a:lnTo>
                        <a:lnTo>
                          <a:pt x="31" y="28"/>
                        </a:lnTo>
                        <a:lnTo>
                          <a:pt x="39" y="25"/>
                        </a:lnTo>
                        <a:lnTo>
                          <a:pt x="44" y="15"/>
                        </a:lnTo>
                        <a:lnTo>
                          <a:pt x="39" y="6"/>
                        </a:lnTo>
                        <a:lnTo>
                          <a:pt x="37" y="0"/>
                        </a:lnTo>
                        <a:lnTo>
                          <a:pt x="11"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3" name="Freeform 297" descr="50%"/>
                  <p:cNvSpPr>
                    <a:spLocks/>
                  </p:cNvSpPr>
                  <p:nvPr/>
                </p:nvSpPr>
                <p:spPr bwMode="auto">
                  <a:xfrm>
                    <a:off x="3482" y="1987"/>
                    <a:ext cx="17" cy="34"/>
                  </a:xfrm>
                  <a:custGeom>
                    <a:avLst/>
                    <a:gdLst/>
                    <a:ahLst/>
                    <a:cxnLst>
                      <a:cxn ang="0">
                        <a:pos x="11" y="6"/>
                      </a:cxn>
                      <a:cxn ang="0">
                        <a:pos x="2" y="0"/>
                      </a:cxn>
                      <a:cxn ang="0">
                        <a:pos x="0" y="6"/>
                      </a:cxn>
                      <a:cxn ang="0">
                        <a:pos x="0" y="17"/>
                      </a:cxn>
                      <a:cxn ang="0">
                        <a:pos x="4" y="29"/>
                      </a:cxn>
                      <a:cxn ang="0">
                        <a:pos x="16" y="33"/>
                      </a:cxn>
                      <a:cxn ang="0">
                        <a:pos x="16" y="17"/>
                      </a:cxn>
                      <a:cxn ang="0">
                        <a:pos x="15" y="11"/>
                      </a:cxn>
                      <a:cxn ang="0">
                        <a:pos x="14" y="8"/>
                      </a:cxn>
                      <a:cxn ang="0">
                        <a:pos x="16" y="11"/>
                      </a:cxn>
                      <a:cxn ang="0">
                        <a:pos x="11" y="6"/>
                      </a:cxn>
                      <a:cxn ang="0">
                        <a:pos x="11" y="6"/>
                      </a:cxn>
                    </a:cxnLst>
                    <a:rect l="0" t="0" r="r" b="b"/>
                    <a:pathLst>
                      <a:path w="17" h="34">
                        <a:moveTo>
                          <a:pt x="11" y="6"/>
                        </a:moveTo>
                        <a:lnTo>
                          <a:pt x="2" y="0"/>
                        </a:lnTo>
                        <a:lnTo>
                          <a:pt x="0" y="6"/>
                        </a:lnTo>
                        <a:lnTo>
                          <a:pt x="0" y="17"/>
                        </a:lnTo>
                        <a:lnTo>
                          <a:pt x="4" y="29"/>
                        </a:lnTo>
                        <a:lnTo>
                          <a:pt x="16" y="33"/>
                        </a:lnTo>
                        <a:lnTo>
                          <a:pt x="16" y="17"/>
                        </a:lnTo>
                        <a:lnTo>
                          <a:pt x="15" y="11"/>
                        </a:lnTo>
                        <a:lnTo>
                          <a:pt x="14" y="8"/>
                        </a:lnTo>
                        <a:lnTo>
                          <a:pt x="16" y="11"/>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4" name="Freeform 298" descr="50%"/>
                  <p:cNvSpPr>
                    <a:spLocks/>
                  </p:cNvSpPr>
                  <p:nvPr/>
                </p:nvSpPr>
                <p:spPr bwMode="auto">
                  <a:xfrm>
                    <a:off x="3539" y="2041"/>
                    <a:ext cx="17" cy="14"/>
                  </a:xfrm>
                  <a:custGeom>
                    <a:avLst/>
                    <a:gdLst/>
                    <a:ahLst/>
                    <a:cxnLst>
                      <a:cxn ang="0">
                        <a:pos x="11" y="3"/>
                      </a:cxn>
                      <a:cxn ang="0">
                        <a:pos x="3" y="0"/>
                      </a:cxn>
                      <a:cxn ang="0">
                        <a:pos x="0" y="3"/>
                      </a:cxn>
                      <a:cxn ang="0">
                        <a:pos x="0" y="7"/>
                      </a:cxn>
                      <a:cxn ang="0">
                        <a:pos x="5" y="11"/>
                      </a:cxn>
                      <a:cxn ang="0">
                        <a:pos x="16" y="13"/>
                      </a:cxn>
                      <a:cxn ang="0">
                        <a:pos x="16" y="7"/>
                      </a:cxn>
                      <a:cxn ang="0">
                        <a:pos x="15" y="4"/>
                      </a:cxn>
                      <a:cxn ang="0">
                        <a:pos x="14" y="3"/>
                      </a:cxn>
                      <a:cxn ang="0">
                        <a:pos x="16" y="4"/>
                      </a:cxn>
                      <a:cxn ang="0">
                        <a:pos x="11" y="3"/>
                      </a:cxn>
                      <a:cxn ang="0">
                        <a:pos x="11" y="3"/>
                      </a:cxn>
                    </a:cxnLst>
                    <a:rect l="0" t="0" r="r" b="b"/>
                    <a:pathLst>
                      <a:path w="17" h="14">
                        <a:moveTo>
                          <a:pt x="11" y="3"/>
                        </a:moveTo>
                        <a:lnTo>
                          <a:pt x="3" y="0"/>
                        </a:lnTo>
                        <a:lnTo>
                          <a:pt x="0" y="3"/>
                        </a:lnTo>
                        <a:lnTo>
                          <a:pt x="0" y="7"/>
                        </a:lnTo>
                        <a:lnTo>
                          <a:pt x="5" y="11"/>
                        </a:lnTo>
                        <a:lnTo>
                          <a:pt x="16" y="13"/>
                        </a:lnTo>
                        <a:lnTo>
                          <a:pt x="16" y="7"/>
                        </a:lnTo>
                        <a:lnTo>
                          <a:pt x="15" y="4"/>
                        </a:lnTo>
                        <a:lnTo>
                          <a:pt x="14" y="3"/>
                        </a:lnTo>
                        <a:lnTo>
                          <a:pt x="16" y="4"/>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grpSp>
              <p:nvGrpSpPr>
                <p:cNvPr id="19" name="Group 299"/>
                <p:cNvGrpSpPr>
                  <a:grpSpLocks/>
                </p:cNvGrpSpPr>
                <p:nvPr/>
              </p:nvGrpSpPr>
              <p:grpSpPr bwMode="auto">
                <a:xfrm>
                  <a:off x="2906" y="2108"/>
                  <a:ext cx="74" cy="78"/>
                  <a:chOff x="2989" y="2228"/>
                  <a:chExt cx="74" cy="78"/>
                </a:xfrm>
              </p:grpSpPr>
              <p:sp>
                <p:nvSpPr>
                  <p:cNvPr id="1156396" name="Freeform 300" descr="50%"/>
                  <p:cNvSpPr>
                    <a:spLocks/>
                  </p:cNvSpPr>
                  <p:nvPr/>
                </p:nvSpPr>
                <p:spPr bwMode="auto">
                  <a:xfrm>
                    <a:off x="2989" y="2277"/>
                    <a:ext cx="45" cy="29"/>
                  </a:xfrm>
                  <a:custGeom>
                    <a:avLst/>
                    <a:gdLst/>
                    <a:ahLst/>
                    <a:cxnLst>
                      <a:cxn ang="0">
                        <a:pos x="0" y="6"/>
                      </a:cxn>
                      <a:cxn ang="0">
                        <a:pos x="7" y="22"/>
                      </a:cxn>
                      <a:cxn ang="0">
                        <a:pos x="31" y="28"/>
                      </a:cxn>
                      <a:cxn ang="0">
                        <a:pos x="39" y="26"/>
                      </a:cxn>
                      <a:cxn ang="0">
                        <a:pos x="44" y="15"/>
                      </a:cxn>
                      <a:cxn ang="0">
                        <a:pos x="39" y="6"/>
                      </a:cxn>
                      <a:cxn ang="0">
                        <a:pos x="37" y="0"/>
                      </a:cxn>
                      <a:cxn ang="0">
                        <a:pos x="12" y="0"/>
                      </a:cxn>
                      <a:cxn ang="0">
                        <a:pos x="3" y="11"/>
                      </a:cxn>
                      <a:cxn ang="0">
                        <a:pos x="3" y="11"/>
                      </a:cxn>
                      <a:cxn ang="0">
                        <a:pos x="0" y="6"/>
                      </a:cxn>
                      <a:cxn ang="0">
                        <a:pos x="0" y="6"/>
                      </a:cxn>
                    </a:cxnLst>
                    <a:rect l="0" t="0" r="r" b="b"/>
                    <a:pathLst>
                      <a:path w="45" h="29">
                        <a:moveTo>
                          <a:pt x="0" y="6"/>
                        </a:moveTo>
                        <a:lnTo>
                          <a:pt x="7" y="22"/>
                        </a:lnTo>
                        <a:lnTo>
                          <a:pt x="31" y="28"/>
                        </a:lnTo>
                        <a:lnTo>
                          <a:pt x="39" y="26"/>
                        </a:lnTo>
                        <a:lnTo>
                          <a:pt x="44" y="15"/>
                        </a:lnTo>
                        <a:lnTo>
                          <a:pt x="39" y="6"/>
                        </a:lnTo>
                        <a:lnTo>
                          <a:pt x="37" y="0"/>
                        </a:lnTo>
                        <a:lnTo>
                          <a:pt x="12" y="0"/>
                        </a:lnTo>
                        <a:lnTo>
                          <a:pt x="3" y="11"/>
                        </a:lnTo>
                        <a:lnTo>
                          <a:pt x="3" y="11"/>
                        </a:lnTo>
                        <a:lnTo>
                          <a:pt x="0" y="6"/>
                        </a:lnTo>
                        <a:lnTo>
                          <a:pt x="0"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7" name="Freeform 301" descr="50%"/>
                  <p:cNvSpPr>
                    <a:spLocks/>
                  </p:cNvSpPr>
                  <p:nvPr/>
                </p:nvSpPr>
                <p:spPr bwMode="auto">
                  <a:xfrm>
                    <a:off x="2989" y="2228"/>
                    <a:ext cx="17" cy="34"/>
                  </a:xfrm>
                  <a:custGeom>
                    <a:avLst/>
                    <a:gdLst/>
                    <a:ahLst/>
                    <a:cxnLst>
                      <a:cxn ang="0">
                        <a:pos x="11" y="6"/>
                      </a:cxn>
                      <a:cxn ang="0">
                        <a:pos x="2" y="0"/>
                      </a:cxn>
                      <a:cxn ang="0">
                        <a:pos x="0" y="6"/>
                      </a:cxn>
                      <a:cxn ang="0">
                        <a:pos x="0" y="18"/>
                      </a:cxn>
                      <a:cxn ang="0">
                        <a:pos x="5" y="29"/>
                      </a:cxn>
                      <a:cxn ang="0">
                        <a:pos x="16" y="33"/>
                      </a:cxn>
                      <a:cxn ang="0">
                        <a:pos x="16" y="18"/>
                      </a:cxn>
                      <a:cxn ang="0">
                        <a:pos x="15" y="12"/>
                      </a:cxn>
                      <a:cxn ang="0">
                        <a:pos x="14" y="8"/>
                      </a:cxn>
                      <a:cxn ang="0">
                        <a:pos x="16" y="12"/>
                      </a:cxn>
                      <a:cxn ang="0">
                        <a:pos x="11" y="6"/>
                      </a:cxn>
                      <a:cxn ang="0">
                        <a:pos x="11" y="6"/>
                      </a:cxn>
                    </a:cxnLst>
                    <a:rect l="0" t="0" r="r" b="b"/>
                    <a:pathLst>
                      <a:path w="17" h="34">
                        <a:moveTo>
                          <a:pt x="11" y="6"/>
                        </a:moveTo>
                        <a:lnTo>
                          <a:pt x="2" y="0"/>
                        </a:lnTo>
                        <a:lnTo>
                          <a:pt x="0" y="6"/>
                        </a:lnTo>
                        <a:lnTo>
                          <a:pt x="0" y="18"/>
                        </a:lnTo>
                        <a:lnTo>
                          <a:pt x="5" y="29"/>
                        </a:lnTo>
                        <a:lnTo>
                          <a:pt x="16" y="33"/>
                        </a:lnTo>
                        <a:lnTo>
                          <a:pt x="16" y="18"/>
                        </a:lnTo>
                        <a:lnTo>
                          <a:pt x="15" y="12"/>
                        </a:lnTo>
                        <a:lnTo>
                          <a:pt x="14" y="8"/>
                        </a:lnTo>
                        <a:lnTo>
                          <a:pt x="16" y="12"/>
                        </a:lnTo>
                        <a:lnTo>
                          <a:pt x="11" y="6"/>
                        </a:lnTo>
                        <a:lnTo>
                          <a:pt x="11" y="6"/>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sp>
                <p:nvSpPr>
                  <p:cNvPr id="1156398" name="Freeform 302" descr="50%"/>
                  <p:cNvSpPr>
                    <a:spLocks/>
                  </p:cNvSpPr>
                  <p:nvPr/>
                </p:nvSpPr>
                <p:spPr bwMode="auto">
                  <a:xfrm>
                    <a:off x="3046" y="2282"/>
                    <a:ext cx="17" cy="15"/>
                  </a:xfrm>
                  <a:custGeom>
                    <a:avLst/>
                    <a:gdLst/>
                    <a:ahLst/>
                    <a:cxnLst>
                      <a:cxn ang="0">
                        <a:pos x="11" y="3"/>
                      </a:cxn>
                      <a:cxn ang="0">
                        <a:pos x="3" y="0"/>
                      </a:cxn>
                      <a:cxn ang="0">
                        <a:pos x="0" y="3"/>
                      </a:cxn>
                      <a:cxn ang="0">
                        <a:pos x="0" y="7"/>
                      </a:cxn>
                      <a:cxn ang="0">
                        <a:pos x="5" y="12"/>
                      </a:cxn>
                      <a:cxn ang="0">
                        <a:pos x="16" y="14"/>
                      </a:cxn>
                      <a:cxn ang="0">
                        <a:pos x="16" y="7"/>
                      </a:cxn>
                      <a:cxn ang="0">
                        <a:pos x="15" y="5"/>
                      </a:cxn>
                      <a:cxn ang="0">
                        <a:pos x="14" y="3"/>
                      </a:cxn>
                      <a:cxn ang="0">
                        <a:pos x="16" y="5"/>
                      </a:cxn>
                      <a:cxn ang="0">
                        <a:pos x="11" y="3"/>
                      </a:cxn>
                      <a:cxn ang="0">
                        <a:pos x="11" y="3"/>
                      </a:cxn>
                    </a:cxnLst>
                    <a:rect l="0" t="0" r="r" b="b"/>
                    <a:pathLst>
                      <a:path w="17" h="15">
                        <a:moveTo>
                          <a:pt x="11" y="3"/>
                        </a:moveTo>
                        <a:lnTo>
                          <a:pt x="3" y="0"/>
                        </a:lnTo>
                        <a:lnTo>
                          <a:pt x="0" y="3"/>
                        </a:lnTo>
                        <a:lnTo>
                          <a:pt x="0" y="7"/>
                        </a:lnTo>
                        <a:lnTo>
                          <a:pt x="5" y="12"/>
                        </a:lnTo>
                        <a:lnTo>
                          <a:pt x="16" y="14"/>
                        </a:lnTo>
                        <a:lnTo>
                          <a:pt x="16" y="7"/>
                        </a:lnTo>
                        <a:lnTo>
                          <a:pt x="15" y="5"/>
                        </a:lnTo>
                        <a:lnTo>
                          <a:pt x="14" y="3"/>
                        </a:lnTo>
                        <a:lnTo>
                          <a:pt x="16" y="5"/>
                        </a:lnTo>
                        <a:lnTo>
                          <a:pt x="11" y="3"/>
                        </a:lnTo>
                        <a:lnTo>
                          <a:pt x="11" y="3"/>
                        </a:lnTo>
                      </a:path>
                    </a:pathLst>
                  </a:custGeom>
                  <a:pattFill prst="pct50">
                    <a:fgClr>
                      <a:srgbClr val="E1E1E1"/>
                    </a:fgClr>
                    <a:bgClr>
                      <a:srgbClr val="727272"/>
                    </a:bgClr>
                  </a:pattFill>
                  <a:ln w="9128" cap="flat" cmpd="sng">
                    <a:solidFill>
                      <a:srgbClr val="4F4F4F"/>
                    </a:solidFill>
                    <a:prstDash val="solid"/>
                    <a:round/>
                    <a:headEnd type="none" w="med" len="med"/>
                    <a:tailEnd type="none" w="med" len="med"/>
                  </a:ln>
                  <a:effectLst/>
                </p:spPr>
                <p:txBody>
                  <a:bodyPr lIns="0" tIns="0" rIns="0" bIns="0"/>
                  <a:lstStyle/>
                  <a:p>
                    <a:endParaRPr lang="es-CL"/>
                  </a:p>
                </p:txBody>
              </p:sp>
            </p:grpSp>
            <p:sp>
              <p:nvSpPr>
                <p:cNvPr id="1156399" name="Freeform 303"/>
                <p:cNvSpPr>
                  <a:spLocks/>
                </p:cNvSpPr>
                <p:nvPr/>
              </p:nvSpPr>
              <p:spPr bwMode="auto">
                <a:xfrm>
                  <a:off x="3317" y="1727"/>
                  <a:ext cx="900" cy="109"/>
                </a:xfrm>
                <a:custGeom>
                  <a:avLst/>
                  <a:gdLst/>
                  <a:ahLst/>
                  <a:cxnLst>
                    <a:cxn ang="0">
                      <a:pos x="899" y="108"/>
                    </a:cxn>
                    <a:cxn ang="0">
                      <a:pos x="258" y="108"/>
                    </a:cxn>
                    <a:cxn ang="0">
                      <a:pos x="0" y="0"/>
                    </a:cxn>
                  </a:cxnLst>
                  <a:rect l="0" t="0" r="r" b="b"/>
                  <a:pathLst>
                    <a:path w="900" h="109">
                      <a:moveTo>
                        <a:pt x="899" y="108"/>
                      </a:moveTo>
                      <a:lnTo>
                        <a:pt x="258" y="10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lstStyle/>
                <a:p>
                  <a:endParaRPr lang="es-CL"/>
                </a:p>
              </p:txBody>
            </p:sp>
            <p:sp>
              <p:nvSpPr>
                <p:cNvPr id="1156400" name="Freeform 304"/>
                <p:cNvSpPr>
                  <a:spLocks/>
                </p:cNvSpPr>
                <p:nvPr/>
              </p:nvSpPr>
              <p:spPr bwMode="auto">
                <a:xfrm>
                  <a:off x="2955" y="1988"/>
                  <a:ext cx="1176" cy="119"/>
                </a:xfrm>
                <a:custGeom>
                  <a:avLst/>
                  <a:gdLst/>
                  <a:ahLst/>
                  <a:cxnLst>
                    <a:cxn ang="0">
                      <a:pos x="1175" y="118"/>
                    </a:cxn>
                    <a:cxn ang="0">
                      <a:pos x="534" y="118"/>
                    </a:cxn>
                    <a:cxn ang="0">
                      <a:pos x="0" y="0"/>
                    </a:cxn>
                  </a:cxnLst>
                  <a:rect l="0" t="0" r="r" b="b"/>
                  <a:pathLst>
                    <a:path w="1176" h="119">
                      <a:moveTo>
                        <a:pt x="1175" y="118"/>
                      </a:moveTo>
                      <a:lnTo>
                        <a:pt x="534" y="118"/>
                      </a:lnTo>
                      <a:lnTo>
                        <a:pt x="0" y="0"/>
                      </a:lnTo>
                    </a:path>
                  </a:pathLst>
                </a:custGeom>
                <a:noFill/>
                <a:ln w="18930" cap="flat" cmpd="sng">
                  <a:solidFill>
                    <a:srgbClr val="000080"/>
                  </a:solidFill>
                  <a:prstDash val="solid"/>
                  <a:round/>
                  <a:headEnd type="none" w="med" len="med"/>
                  <a:tailEnd type="triangle" w="med" len="med"/>
                </a:ln>
                <a:effectLst/>
              </p:spPr>
              <p:txBody>
                <a:bodyPr lIns="0" tIns="0" rIns="0" bIns="0"/>
                <a:lstStyle/>
                <a:p>
                  <a:endParaRPr lang="es-CL"/>
                </a:p>
              </p:txBody>
            </p:sp>
          </p:grpSp>
        </p:grpSp>
      </p:grpSp>
      <p:sp>
        <p:nvSpPr>
          <p:cNvPr id="1156403" name="Text Box 307"/>
          <p:cNvSpPr txBox="1">
            <a:spLocks noChangeArrowheads="1"/>
          </p:cNvSpPr>
          <p:nvPr/>
        </p:nvSpPr>
        <p:spPr bwMode="auto">
          <a:xfrm>
            <a:off x="1562100" y="5526088"/>
            <a:ext cx="6019800" cy="838200"/>
          </a:xfrm>
          <a:prstGeom prst="rect">
            <a:avLst/>
          </a:prstGeom>
          <a:solidFill>
            <a:srgbClr val="FFFF99"/>
          </a:solidFill>
          <a:ln w="25400">
            <a:solidFill>
              <a:schemeClr val="tx1"/>
            </a:solidFill>
            <a:miter lim="800000"/>
            <a:headEnd/>
            <a:tailEnd/>
          </a:ln>
          <a:effectLst/>
        </p:spPr>
        <p:txBody>
          <a:bodyPr lIns="0" tIns="0" rIns="0" bIns="0"/>
          <a:lstStyle/>
          <a:p>
            <a:pPr algn="ctr" defTabSz="452438" eaLnBrk="0" hangingPunct="0">
              <a:spcBef>
                <a:spcPct val="0"/>
              </a:spcBef>
              <a:buClr>
                <a:srgbClr val="FFFFFF"/>
              </a:buClr>
              <a:buSzPct val="90000"/>
              <a:buFont typeface="Monotype Sorts" charset="2"/>
              <a:buNone/>
            </a:pPr>
            <a:r>
              <a:rPr lang="es-ES_tradnl" sz="1600"/>
              <a:t>“ Pérdida  de  la  continuidad  del  proceso  productivo</a:t>
            </a:r>
          </a:p>
          <a:p>
            <a:pPr algn="ctr" defTabSz="452438" eaLnBrk="0" hangingPunct="0">
              <a:spcBef>
                <a:spcPct val="0"/>
              </a:spcBef>
              <a:buClr>
                <a:srgbClr val="FFFFFF"/>
              </a:buClr>
              <a:buSzPct val="90000"/>
              <a:buFont typeface="Monotype Sorts" charset="2"/>
              <a:buNone/>
            </a:pPr>
            <a:r>
              <a:rPr lang="es-ES_tradnl" sz="1600"/>
              <a:t>     de  la  operación minera  provocado  por la  ruptura</a:t>
            </a:r>
          </a:p>
          <a:p>
            <a:pPr algn="ctr" defTabSz="452438" eaLnBrk="0" hangingPunct="0">
              <a:spcBef>
                <a:spcPct val="0"/>
              </a:spcBef>
              <a:buClr>
                <a:srgbClr val="FFFFFF"/>
              </a:buClr>
              <a:buSzPct val="90000"/>
              <a:buFont typeface="Monotype Sorts" charset="2"/>
              <a:buNone/>
            </a:pPr>
            <a:r>
              <a:rPr lang="es-ES_tradnl" sz="1600"/>
              <a:t>     y   proyección  instantánea  del  macizo  rocoso “.</a:t>
            </a:r>
          </a:p>
        </p:txBody>
      </p:sp>
      <p:grpSp>
        <p:nvGrpSpPr>
          <p:cNvPr id="20" name="Group 317"/>
          <p:cNvGrpSpPr>
            <a:grpSpLocks/>
          </p:cNvGrpSpPr>
          <p:nvPr/>
        </p:nvGrpSpPr>
        <p:grpSpPr bwMode="auto">
          <a:xfrm>
            <a:off x="277813" y="4732338"/>
            <a:ext cx="8588375" cy="482600"/>
            <a:chOff x="175" y="2981"/>
            <a:chExt cx="5410" cy="304"/>
          </a:xfrm>
        </p:grpSpPr>
        <p:sp>
          <p:nvSpPr>
            <p:cNvPr id="1156406" name="Rectangle 310"/>
            <p:cNvSpPr>
              <a:spLocks noChangeArrowheads="1"/>
            </p:cNvSpPr>
            <p:nvPr/>
          </p:nvSpPr>
          <p:spPr bwMode="auto">
            <a:xfrm>
              <a:off x="175" y="2981"/>
              <a:ext cx="1047" cy="288"/>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ACTIVIDAD MINERA</a:t>
              </a:r>
            </a:p>
          </p:txBody>
        </p:sp>
        <p:sp>
          <p:nvSpPr>
            <p:cNvPr id="1156407" name="Rectangle 311"/>
            <p:cNvSpPr>
              <a:spLocks noChangeArrowheads="1"/>
            </p:cNvSpPr>
            <p:nvPr/>
          </p:nvSpPr>
          <p:spPr bwMode="auto">
            <a:xfrm>
              <a:off x="1712" y="2981"/>
              <a:ext cx="960" cy="288"/>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FUENTE</a:t>
              </a:r>
            </a:p>
            <a:p>
              <a:pPr algn="ctr" defTabSz="881063" eaLnBrk="0" hangingPunct="0">
                <a:spcBef>
                  <a:spcPct val="0"/>
                </a:spcBef>
              </a:pPr>
              <a:r>
                <a:rPr lang="es-ES_tradnl" sz="1400"/>
                <a:t>SISMICA</a:t>
              </a:r>
            </a:p>
          </p:txBody>
        </p:sp>
        <p:sp>
          <p:nvSpPr>
            <p:cNvPr id="1156408" name="Rectangle 312"/>
            <p:cNvSpPr>
              <a:spLocks noChangeArrowheads="1"/>
            </p:cNvSpPr>
            <p:nvPr/>
          </p:nvSpPr>
          <p:spPr bwMode="auto">
            <a:xfrm>
              <a:off x="3185" y="3048"/>
              <a:ext cx="847" cy="144"/>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MEDIO</a:t>
              </a:r>
            </a:p>
          </p:txBody>
        </p:sp>
        <p:sp>
          <p:nvSpPr>
            <p:cNvPr id="1156409" name="Rectangle 313"/>
            <p:cNvSpPr>
              <a:spLocks noChangeArrowheads="1"/>
            </p:cNvSpPr>
            <p:nvPr/>
          </p:nvSpPr>
          <p:spPr bwMode="auto">
            <a:xfrm>
              <a:off x="4538" y="2997"/>
              <a:ext cx="1047" cy="288"/>
            </a:xfrm>
            <a:prstGeom prst="rect">
              <a:avLst/>
            </a:prstGeom>
            <a:solidFill>
              <a:srgbClr val="CCFFCC"/>
            </a:solidFill>
            <a:ln w="9525">
              <a:solidFill>
                <a:schemeClr val="tx1"/>
              </a:solidFill>
              <a:miter lim="800000"/>
              <a:headEnd/>
              <a:tailEnd/>
            </a:ln>
            <a:effectLst/>
          </p:spPr>
          <p:txBody>
            <a:bodyPr lIns="0" tIns="0" rIns="0" bIns="0"/>
            <a:lstStyle/>
            <a:p>
              <a:pPr algn="ctr" defTabSz="881063" eaLnBrk="0" hangingPunct="0">
                <a:spcBef>
                  <a:spcPct val="0"/>
                </a:spcBef>
              </a:pPr>
              <a:r>
                <a:rPr lang="es-ES_tradnl" sz="1400"/>
                <a:t>RESPUESTA LOCAL</a:t>
              </a:r>
            </a:p>
          </p:txBody>
        </p:sp>
        <p:sp>
          <p:nvSpPr>
            <p:cNvPr id="1156410" name="Line 314"/>
            <p:cNvSpPr>
              <a:spLocks noChangeShapeType="1"/>
            </p:cNvSpPr>
            <p:nvPr/>
          </p:nvSpPr>
          <p:spPr bwMode="auto">
            <a:xfrm>
              <a:off x="1304" y="3120"/>
              <a:ext cx="288" cy="0"/>
            </a:xfrm>
            <a:prstGeom prst="line">
              <a:avLst/>
            </a:prstGeom>
            <a:noFill/>
            <a:ln w="38100">
              <a:solidFill>
                <a:schemeClr val="tx1"/>
              </a:solidFill>
              <a:round/>
              <a:headEnd/>
              <a:tailEnd type="stealth" w="med" len="med"/>
            </a:ln>
            <a:effectLst/>
          </p:spPr>
          <p:txBody>
            <a:bodyPr wrap="none" anchor="ctr">
              <a:spAutoFit/>
            </a:bodyPr>
            <a:lstStyle/>
            <a:p>
              <a:endParaRPr lang="es-CL"/>
            </a:p>
          </p:txBody>
        </p:sp>
        <p:sp>
          <p:nvSpPr>
            <p:cNvPr id="1156411" name="Line 315"/>
            <p:cNvSpPr>
              <a:spLocks noChangeShapeType="1"/>
            </p:cNvSpPr>
            <p:nvPr/>
          </p:nvSpPr>
          <p:spPr bwMode="auto">
            <a:xfrm>
              <a:off x="2776" y="3128"/>
              <a:ext cx="288" cy="0"/>
            </a:xfrm>
            <a:prstGeom prst="line">
              <a:avLst/>
            </a:prstGeom>
            <a:noFill/>
            <a:ln w="38100">
              <a:solidFill>
                <a:schemeClr val="tx1"/>
              </a:solidFill>
              <a:round/>
              <a:headEnd/>
              <a:tailEnd type="stealth" w="med" len="med"/>
            </a:ln>
            <a:effectLst/>
          </p:spPr>
          <p:txBody>
            <a:bodyPr wrap="none" anchor="ctr">
              <a:spAutoFit/>
            </a:bodyPr>
            <a:lstStyle/>
            <a:p>
              <a:endParaRPr lang="es-CL"/>
            </a:p>
          </p:txBody>
        </p:sp>
        <p:sp>
          <p:nvSpPr>
            <p:cNvPr id="1156412" name="Line 316"/>
            <p:cNvSpPr>
              <a:spLocks noChangeShapeType="1"/>
            </p:cNvSpPr>
            <p:nvPr/>
          </p:nvSpPr>
          <p:spPr bwMode="auto">
            <a:xfrm>
              <a:off x="4168" y="3128"/>
              <a:ext cx="288" cy="0"/>
            </a:xfrm>
            <a:prstGeom prst="line">
              <a:avLst/>
            </a:prstGeom>
            <a:noFill/>
            <a:ln w="38100">
              <a:solidFill>
                <a:schemeClr val="tx1"/>
              </a:solidFill>
              <a:round/>
              <a:headEnd/>
              <a:tailEnd type="stealth" w="med" len="med"/>
            </a:ln>
            <a:effectLst/>
          </p:spPr>
          <p:txBody>
            <a:bodyPr wrap="none" anchor="ctr">
              <a:spAutoFit/>
            </a:bodyPr>
            <a:lstStyle/>
            <a:p>
              <a:endParaRPr lang="es-CL"/>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5800" y="838200"/>
            <a:ext cx="8148638" cy="5575300"/>
            <a:chOff x="144" y="480"/>
            <a:chExt cx="5376" cy="3744"/>
          </a:xfrm>
        </p:grpSpPr>
        <p:sp>
          <p:nvSpPr>
            <p:cNvPr id="1129475" name="Rectangle 3"/>
            <p:cNvSpPr>
              <a:spLocks noChangeArrowheads="1"/>
            </p:cNvSpPr>
            <p:nvPr/>
          </p:nvSpPr>
          <p:spPr bwMode="auto">
            <a:xfrm>
              <a:off x="144" y="480"/>
              <a:ext cx="5376" cy="3744"/>
            </a:xfrm>
            <a:prstGeom prst="rect">
              <a:avLst/>
            </a:prstGeom>
            <a:noFill/>
            <a:ln w="46038">
              <a:solidFill>
                <a:srgbClr val="000000"/>
              </a:solidFill>
              <a:miter lim="800000"/>
              <a:headEnd/>
              <a:tailEnd/>
            </a:ln>
          </p:spPr>
          <p:txBody>
            <a:bodyPr/>
            <a:lstStyle/>
            <a:p>
              <a:endParaRPr lang="es-CL"/>
            </a:p>
          </p:txBody>
        </p:sp>
        <p:grpSp>
          <p:nvGrpSpPr>
            <p:cNvPr id="3" name="Group 4"/>
            <p:cNvGrpSpPr>
              <a:grpSpLocks/>
            </p:cNvGrpSpPr>
            <p:nvPr/>
          </p:nvGrpSpPr>
          <p:grpSpPr bwMode="auto">
            <a:xfrm>
              <a:off x="3840" y="3504"/>
              <a:ext cx="245" cy="456"/>
              <a:chOff x="3840" y="3168"/>
              <a:chExt cx="245" cy="456"/>
            </a:xfrm>
          </p:grpSpPr>
          <p:sp>
            <p:nvSpPr>
              <p:cNvPr id="1129477" name="Freeform 5"/>
              <p:cNvSpPr>
                <a:spLocks/>
              </p:cNvSpPr>
              <p:nvPr/>
            </p:nvSpPr>
            <p:spPr bwMode="auto">
              <a:xfrm>
                <a:off x="3840" y="3168"/>
                <a:ext cx="245" cy="456"/>
              </a:xfrm>
              <a:custGeom>
                <a:avLst/>
                <a:gdLst/>
                <a:ahLst/>
                <a:cxnLst>
                  <a:cxn ang="0">
                    <a:pos x="25" y="0"/>
                  </a:cxn>
                  <a:cxn ang="0">
                    <a:pos x="0" y="16"/>
                  </a:cxn>
                  <a:cxn ang="0">
                    <a:pos x="514" y="820"/>
                  </a:cxn>
                  <a:cxn ang="0">
                    <a:pos x="539" y="805"/>
                  </a:cxn>
                  <a:cxn ang="0">
                    <a:pos x="25" y="0"/>
                  </a:cxn>
                </a:cxnLst>
                <a:rect l="0" t="0" r="r" b="b"/>
                <a:pathLst>
                  <a:path w="539" h="820">
                    <a:moveTo>
                      <a:pt x="25" y="0"/>
                    </a:moveTo>
                    <a:lnTo>
                      <a:pt x="0" y="16"/>
                    </a:lnTo>
                    <a:lnTo>
                      <a:pt x="514" y="820"/>
                    </a:lnTo>
                    <a:lnTo>
                      <a:pt x="539" y="805"/>
                    </a:lnTo>
                    <a:lnTo>
                      <a:pt x="25" y="0"/>
                    </a:lnTo>
                    <a:close/>
                  </a:path>
                </a:pathLst>
              </a:custGeom>
              <a:solidFill>
                <a:srgbClr val="000000"/>
              </a:solidFill>
              <a:ln w="12700">
                <a:solidFill>
                  <a:schemeClr val="tx1"/>
                </a:solidFill>
                <a:round/>
                <a:headEnd/>
                <a:tailEnd/>
              </a:ln>
            </p:spPr>
            <p:txBody>
              <a:bodyPr/>
              <a:lstStyle/>
              <a:p>
                <a:endParaRPr lang="es-CL"/>
              </a:p>
            </p:txBody>
          </p:sp>
          <p:sp>
            <p:nvSpPr>
              <p:cNvPr id="1129478" name="Line 6"/>
              <p:cNvSpPr>
                <a:spLocks noChangeShapeType="1"/>
              </p:cNvSpPr>
              <p:nvPr/>
            </p:nvSpPr>
            <p:spPr bwMode="auto">
              <a:xfrm flipH="1" flipV="1">
                <a:off x="3864" y="3329"/>
                <a:ext cx="114" cy="210"/>
              </a:xfrm>
              <a:prstGeom prst="line">
                <a:avLst/>
              </a:prstGeom>
              <a:noFill/>
              <a:ln w="14288">
                <a:solidFill>
                  <a:srgbClr val="000000"/>
                </a:solidFill>
                <a:round/>
                <a:headEnd/>
                <a:tailEnd/>
              </a:ln>
            </p:spPr>
            <p:txBody>
              <a:bodyPr/>
              <a:lstStyle/>
              <a:p>
                <a:endParaRPr lang="es-CL"/>
              </a:p>
            </p:txBody>
          </p:sp>
          <p:sp>
            <p:nvSpPr>
              <p:cNvPr id="1129479" name="Freeform 7"/>
              <p:cNvSpPr>
                <a:spLocks/>
              </p:cNvSpPr>
              <p:nvPr/>
            </p:nvSpPr>
            <p:spPr bwMode="auto">
              <a:xfrm>
                <a:off x="3846" y="3296"/>
                <a:ext cx="49" cy="60"/>
              </a:xfrm>
              <a:custGeom>
                <a:avLst/>
                <a:gdLst/>
                <a:ahLst/>
                <a:cxnLst>
                  <a:cxn ang="0">
                    <a:pos x="107" y="39"/>
                  </a:cxn>
                  <a:cxn ang="0">
                    <a:pos x="0" y="0"/>
                  </a:cxn>
                  <a:cxn ang="0">
                    <a:pos x="20" y="107"/>
                  </a:cxn>
                  <a:cxn ang="0">
                    <a:pos x="107" y="39"/>
                  </a:cxn>
                </a:cxnLst>
                <a:rect l="0" t="0" r="r" b="b"/>
                <a:pathLst>
                  <a:path w="107" h="107">
                    <a:moveTo>
                      <a:pt x="107" y="39"/>
                    </a:moveTo>
                    <a:lnTo>
                      <a:pt x="0" y="0"/>
                    </a:lnTo>
                    <a:lnTo>
                      <a:pt x="20" y="107"/>
                    </a:lnTo>
                    <a:lnTo>
                      <a:pt x="107" y="39"/>
                    </a:lnTo>
                    <a:close/>
                  </a:path>
                </a:pathLst>
              </a:custGeom>
              <a:solidFill>
                <a:srgbClr val="000000"/>
              </a:solidFill>
              <a:ln w="9525">
                <a:noFill/>
                <a:round/>
                <a:headEnd/>
                <a:tailEnd/>
              </a:ln>
            </p:spPr>
            <p:txBody>
              <a:bodyPr/>
              <a:lstStyle/>
              <a:p>
                <a:endParaRPr lang="es-CL"/>
              </a:p>
            </p:txBody>
          </p:sp>
          <p:sp>
            <p:nvSpPr>
              <p:cNvPr id="1129480" name="Line 8"/>
              <p:cNvSpPr>
                <a:spLocks noChangeShapeType="1"/>
              </p:cNvSpPr>
              <p:nvPr/>
            </p:nvSpPr>
            <p:spPr bwMode="auto">
              <a:xfrm>
                <a:off x="3934" y="3205"/>
                <a:ext cx="113" cy="196"/>
              </a:xfrm>
              <a:prstGeom prst="line">
                <a:avLst/>
              </a:prstGeom>
              <a:noFill/>
              <a:ln w="14288">
                <a:solidFill>
                  <a:srgbClr val="000000"/>
                </a:solidFill>
                <a:round/>
                <a:headEnd/>
                <a:tailEnd/>
              </a:ln>
            </p:spPr>
            <p:txBody>
              <a:bodyPr/>
              <a:lstStyle/>
              <a:p>
                <a:endParaRPr lang="es-CL"/>
              </a:p>
            </p:txBody>
          </p:sp>
          <p:sp>
            <p:nvSpPr>
              <p:cNvPr id="1129481" name="Freeform 9"/>
              <p:cNvSpPr>
                <a:spLocks/>
              </p:cNvSpPr>
              <p:nvPr/>
            </p:nvSpPr>
            <p:spPr bwMode="auto">
              <a:xfrm>
                <a:off x="4031" y="3399"/>
                <a:ext cx="48" cy="59"/>
              </a:xfrm>
              <a:custGeom>
                <a:avLst/>
                <a:gdLst/>
                <a:ahLst/>
                <a:cxnLst>
                  <a:cxn ang="0">
                    <a:pos x="0" y="66"/>
                  </a:cxn>
                  <a:cxn ang="0">
                    <a:pos x="105" y="105"/>
                  </a:cxn>
                  <a:cxn ang="0">
                    <a:pos x="87" y="0"/>
                  </a:cxn>
                  <a:cxn ang="0">
                    <a:pos x="0" y="66"/>
                  </a:cxn>
                </a:cxnLst>
                <a:rect l="0" t="0" r="r" b="b"/>
                <a:pathLst>
                  <a:path w="105" h="105">
                    <a:moveTo>
                      <a:pt x="0" y="66"/>
                    </a:moveTo>
                    <a:lnTo>
                      <a:pt x="105" y="105"/>
                    </a:lnTo>
                    <a:lnTo>
                      <a:pt x="87" y="0"/>
                    </a:lnTo>
                    <a:lnTo>
                      <a:pt x="0" y="66"/>
                    </a:lnTo>
                    <a:close/>
                  </a:path>
                </a:pathLst>
              </a:custGeom>
              <a:solidFill>
                <a:srgbClr val="000000"/>
              </a:solidFill>
              <a:ln w="9525">
                <a:noFill/>
                <a:round/>
                <a:headEnd/>
                <a:tailEnd/>
              </a:ln>
            </p:spPr>
            <p:txBody>
              <a:bodyPr/>
              <a:lstStyle/>
              <a:p>
                <a:endParaRPr lang="es-CL"/>
              </a:p>
            </p:txBody>
          </p:sp>
        </p:grpSp>
        <p:grpSp>
          <p:nvGrpSpPr>
            <p:cNvPr id="4" name="Group 10"/>
            <p:cNvGrpSpPr>
              <a:grpSpLocks/>
            </p:cNvGrpSpPr>
            <p:nvPr/>
          </p:nvGrpSpPr>
          <p:grpSpPr bwMode="auto">
            <a:xfrm>
              <a:off x="144" y="1104"/>
              <a:ext cx="4572" cy="2256"/>
              <a:chOff x="144" y="768"/>
              <a:chExt cx="4572" cy="2256"/>
            </a:xfrm>
          </p:grpSpPr>
          <p:sp>
            <p:nvSpPr>
              <p:cNvPr id="1129483" name="Line 11"/>
              <p:cNvSpPr>
                <a:spLocks noChangeShapeType="1"/>
              </p:cNvSpPr>
              <p:nvPr/>
            </p:nvSpPr>
            <p:spPr bwMode="auto">
              <a:xfrm flipV="1">
                <a:off x="1632" y="2880"/>
                <a:ext cx="2208" cy="0"/>
              </a:xfrm>
              <a:prstGeom prst="line">
                <a:avLst/>
              </a:prstGeom>
              <a:noFill/>
              <a:ln w="39751">
                <a:solidFill>
                  <a:srgbClr val="993300"/>
                </a:solidFill>
                <a:round/>
                <a:headEnd/>
                <a:tailEnd/>
              </a:ln>
            </p:spPr>
            <p:txBody>
              <a:bodyPr/>
              <a:lstStyle/>
              <a:p>
                <a:endParaRPr lang="es-CL"/>
              </a:p>
            </p:txBody>
          </p:sp>
          <p:sp>
            <p:nvSpPr>
              <p:cNvPr id="1129484" name="Line 12"/>
              <p:cNvSpPr>
                <a:spLocks noChangeShapeType="1"/>
              </p:cNvSpPr>
              <p:nvPr/>
            </p:nvSpPr>
            <p:spPr bwMode="auto">
              <a:xfrm>
                <a:off x="3840" y="2880"/>
                <a:ext cx="0" cy="144"/>
              </a:xfrm>
              <a:prstGeom prst="line">
                <a:avLst/>
              </a:prstGeom>
              <a:noFill/>
              <a:ln w="39751">
                <a:solidFill>
                  <a:srgbClr val="993300"/>
                </a:solidFill>
                <a:round/>
                <a:headEnd/>
                <a:tailEnd/>
              </a:ln>
            </p:spPr>
            <p:txBody>
              <a:bodyPr/>
              <a:lstStyle/>
              <a:p>
                <a:endParaRPr lang="es-CL"/>
              </a:p>
            </p:txBody>
          </p:sp>
          <p:sp>
            <p:nvSpPr>
              <p:cNvPr id="1129485" name="Line 13"/>
              <p:cNvSpPr>
                <a:spLocks noChangeShapeType="1"/>
              </p:cNvSpPr>
              <p:nvPr/>
            </p:nvSpPr>
            <p:spPr bwMode="auto">
              <a:xfrm flipH="1">
                <a:off x="144" y="3024"/>
                <a:ext cx="3696" cy="0"/>
              </a:xfrm>
              <a:prstGeom prst="line">
                <a:avLst/>
              </a:prstGeom>
              <a:noFill/>
              <a:ln w="39751">
                <a:solidFill>
                  <a:srgbClr val="993300"/>
                </a:solidFill>
                <a:round/>
                <a:headEnd/>
                <a:tailEnd/>
              </a:ln>
            </p:spPr>
            <p:txBody>
              <a:bodyPr/>
              <a:lstStyle/>
              <a:p>
                <a:endParaRPr lang="es-CL"/>
              </a:p>
            </p:txBody>
          </p:sp>
          <p:sp>
            <p:nvSpPr>
              <p:cNvPr id="1129486" name="Line 14"/>
              <p:cNvSpPr>
                <a:spLocks noChangeShapeType="1"/>
              </p:cNvSpPr>
              <p:nvPr/>
            </p:nvSpPr>
            <p:spPr bwMode="auto">
              <a:xfrm flipH="1" flipV="1">
                <a:off x="864" y="2064"/>
                <a:ext cx="768" cy="816"/>
              </a:xfrm>
              <a:prstGeom prst="line">
                <a:avLst/>
              </a:prstGeom>
              <a:noFill/>
              <a:ln w="39751">
                <a:solidFill>
                  <a:srgbClr val="993300"/>
                </a:solidFill>
                <a:round/>
                <a:headEnd/>
                <a:tailEnd/>
              </a:ln>
            </p:spPr>
            <p:txBody>
              <a:bodyPr/>
              <a:lstStyle/>
              <a:p>
                <a:endParaRPr lang="es-CL"/>
              </a:p>
            </p:txBody>
          </p:sp>
          <p:sp>
            <p:nvSpPr>
              <p:cNvPr id="1129487" name="Line 15"/>
              <p:cNvSpPr>
                <a:spLocks noChangeShapeType="1"/>
              </p:cNvSpPr>
              <p:nvPr/>
            </p:nvSpPr>
            <p:spPr bwMode="auto">
              <a:xfrm flipV="1">
                <a:off x="864" y="768"/>
                <a:ext cx="480" cy="1321"/>
              </a:xfrm>
              <a:prstGeom prst="line">
                <a:avLst/>
              </a:prstGeom>
              <a:noFill/>
              <a:ln w="39751">
                <a:solidFill>
                  <a:srgbClr val="993300"/>
                </a:solidFill>
                <a:round/>
                <a:headEnd/>
                <a:tailEnd/>
              </a:ln>
            </p:spPr>
            <p:txBody>
              <a:bodyPr/>
              <a:lstStyle/>
              <a:p>
                <a:endParaRPr lang="es-CL"/>
              </a:p>
            </p:txBody>
          </p:sp>
          <p:sp>
            <p:nvSpPr>
              <p:cNvPr id="1129488" name="Line 16"/>
              <p:cNvSpPr>
                <a:spLocks noChangeShapeType="1"/>
              </p:cNvSpPr>
              <p:nvPr/>
            </p:nvSpPr>
            <p:spPr bwMode="auto">
              <a:xfrm flipV="1">
                <a:off x="1344" y="768"/>
                <a:ext cx="3372" cy="0"/>
              </a:xfrm>
              <a:prstGeom prst="line">
                <a:avLst/>
              </a:prstGeom>
              <a:noFill/>
              <a:ln w="39751">
                <a:solidFill>
                  <a:srgbClr val="993300"/>
                </a:solidFill>
                <a:round/>
                <a:headEnd/>
                <a:tailEnd/>
              </a:ln>
            </p:spPr>
            <p:txBody>
              <a:bodyPr/>
              <a:lstStyle/>
              <a:p>
                <a:endParaRPr lang="es-CL"/>
              </a:p>
            </p:txBody>
          </p:sp>
        </p:grpSp>
        <p:grpSp>
          <p:nvGrpSpPr>
            <p:cNvPr id="5" name="Group 17"/>
            <p:cNvGrpSpPr>
              <a:grpSpLocks/>
            </p:cNvGrpSpPr>
            <p:nvPr/>
          </p:nvGrpSpPr>
          <p:grpSpPr bwMode="auto">
            <a:xfrm>
              <a:off x="3840" y="3312"/>
              <a:ext cx="1680" cy="48"/>
              <a:chOff x="3222" y="1969"/>
              <a:chExt cx="1387" cy="9"/>
            </a:xfrm>
          </p:grpSpPr>
          <p:sp>
            <p:nvSpPr>
              <p:cNvPr id="1129490" name="Freeform 18"/>
              <p:cNvSpPr>
                <a:spLocks/>
              </p:cNvSpPr>
              <p:nvPr/>
            </p:nvSpPr>
            <p:spPr bwMode="auto">
              <a:xfrm>
                <a:off x="3222" y="1969"/>
                <a:ext cx="9" cy="9"/>
              </a:xfrm>
              <a:custGeom>
                <a:avLst/>
                <a:gdLst/>
                <a:ahLst/>
                <a:cxnLst>
                  <a:cxn ang="0">
                    <a:pos x="6" y="0"/>
                  </a:cxn>
                  <a:cxn ang="0">
                    <a:pos x="5" y="0"/>
                  </a:cxn>
                  <a:cxn ang="0">
                    <a:pos x="3" y="1"/>
                  </a:cxn>
                  <a:cxn ang="0">
                    <a:pos x="2" y="3"/>
                  </a:cxn>
                  <a:cxn ang="0">
                    <a:pos x="0" y="4"/>
                  </a:cxn>
                  <a:cxn ang="0">
                    <a:pos x="0" y="4"/>
                  </a:cxn>
                  <a:cxn ang="0">
                    <a:pos x="2" y="6"/>
                  </a:cxn>
                  <a:cxn ang="0">
                    <a:pos x="3" y="7"/>
                  </a:cxn>
                  <a:cxn ang="0">
                    <a:pos x="5" y="9"/>
                  </a:cxn>
                  <a:cxn ang="0">
                    <a:pos x="5" y="9"/>
                  </a:cxn>
                  <a:cxn ang="0">
                    <a:pos x="5" y="9"/>
                  </a:cxn>
                  <a:cxn ang="0">
                    <a:pos x="6" y="7"/>
                  </a:cxn>
                  <a:cxn ang="0">
                    <a:pos x="8" y="6"/>
                  </a:cxn>
                  <a:cxn ang="0">
                    <a:pos x="9" y="4"/>
                  </a:cxn>
                  <a:cxn ang="0">
                    <a:pos x="9" y="4"/>
                  </a:cxn>
                  <a:cxn ang="0">
                    <a:pos x="8" y="3"/>
                  </a:cxn>
                  <a:cxn ang="0">
                    <a:pos x="6" y="1"/>
                  </a:cxn>
                  <a:cxn ang="0">
                    <a:pos x="6" y="0"/>
                  </a:cxn>
                </a:cxnLst>
                <a:rect l="0" t="0" r="r" b="b"/>
                <a:pathLst>
                  <a:path w="9" h="9">
                    <a:moveTo>
                      <a:pt x="6" y="0"/>
                    </a:moveTo>
                    <a:lnTo>
                      <a:pt x="5" y="0"/>
                    </a:lnTo>
                    <a:lnTo>
                      <a:pt x="3" y="1"/>
                    </a:lnTo>
                    <a:lnTo>
                      <a:pt x="2" y="3"/>
                    </a:lnTo>
                    <a:lnTo>
                      <a:pt x="0" y="4"/>
                    </a:lnTo>
                    <a:lnTo>
                      <a:pt x="0" y="4"/>
                    </a:lnTo>
                    <a:lnTo>
                      <a:pt x="2" y="6"/>
                    </a:lnTo>
                    <a:lnTo>
                      <a:pt x="3" y="7"/>
                    </a:lnTo>
                    <a:lnTo>
                      <a:pt x="5" y="9"/>
                    </a:lnTo>
                    <a:lnTo>
                      <a:pt x="5" y="9"/>
                    </a:lnTo>
                    <a:lnTo>
                      <a:pt x="5" y="9"/>
                    </a:lnTo>
                    <a:lnTo>
                      <a:pt x="6" y="7"/>
                    </a:lnTo>
                    <a:lnTo>
                      <a:pt x="8" y="6"/>
                    </a:lnTo>
                    <a:lnTo>
                      <a:pt x="9" y="4"/>
                    </a:lnTo>
                    <a:lnTo>
                      <a:pt x="9" y="4"/>
                    </a:lnTo>
                    <a:lnTo>
                      <a:pt x="8" y="3"/>
                    </a:lnTo>
                    <a:lnTo>
                      <a:pt x="6" y="1"/>
                    </a:lnTo>
                    <a:lnTo>
                      <a:pt x="6" y="0"/>
                    </a:lnTo>
                    <a:close/>
                  </a:path>
                </a:pathLst>
              </a:custGeom>
              <a:solidFill>
                <a:srgbClr val="000000"/>
              </a:solidFill>
              <a:ln w="9525">
                <a:noFill/>
                <a:round/>
                <a:headEnd/>
                <a:tailEnd/>
              </a:ln>
            </p:spPr>
            <p:txBody>
              <a:bodyPr/>
              <a:lstStyle/>
              <a:p>
                <a:endParaRPr lang="es-CL"/>
              </a:p>
            </p:txBody>
          </p:sp>
          <p:sp>
            <p:nvSpPr>
              <p:cNvPr id="1129491" name="Freeform 19"/>
              <p:cNvSpPr>
                <a:spLocks/>
              </p:cNvSpPr>
              <p:nvPr/>
            </p:nvSpPr>
            <p:spPr bwMode="auto">
              <a:xfrm>
                <a:off x="3241"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492" name="Freeform 20"/>
              <p:cNvSpPr>
                <a:spLocks/>
              </p:cNvSpPr>
              <p:nvPr/>
            </p:nvSpPr>
            <p:spPr bwMode="auto">
              <a:xfrm>
                <a:off x="3259"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493" name="Freeform 21"/>
              <p:cNvSpPr>
                <a:spLocks/>
              </p:cNvSpPr>
              <p:nvPr/>
            </p:nvSpPr>
            <p:spPr bwMode="auto">
              <a:xfrm>
                <a:off x="3278" y="1969"/>
                <a:ext cx="9" cy="9"/>
              </a:xfrm>
              <a:custGeom>
                <a:avLst/>
                <a:gdLst/>
                <a:ahLst/>
                <a:cxnLst>
                  <a:cxn ang="0">
                    <a:pos x="5" y="0"/>
                  </a:cxn>
                  <a:cxn ang="0">
                    <a:pos x="3" y="0"/>
                  </a:cxn>
                  <a:cxn ang="0">
                    <a:pos x="1" y="1"/>
                  </a:cxn>
                  <a:cxn ang="0">
                    <a:pos x="0" y="3"/>
                  </a:cxn>
                  <a:cxn ang="0">
                    <a:pos x="0" y="4"/>
                  </a:cxn>
                  <a:cxn ang="0">
                    <a:pos x="0" y="6"/>
                  </a:cxn>
                  <a:cxn ang="0">
                    <a:pos x="0" y="7"/>
                  </a:cxn>
                  <a:cxn ang="0">
                    <a:pos x="1"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1" y="1"/>
                    </a:lnTo>
                    <a:lnTo>
                      <a:pt x="0" y="3"/>
                    </a:lnTo>
                    <a:lnTo>
                      <a:pt x="0" y="4"/>
                    </a:lnTo>
                    <a:lnTo>
                      <a:pt x="0" y="6"/>
                    </a:lnTo>
                    <a:lnTo>
                      <a:pt x="0" y="7"/>
                    </a:lnTo>
                    <a:lnTo>
                      <a:pt x="1"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494" name="Freeform 22"/>
              <p:cNvSpPr>
                <a:spLocks/>
              </p:cNvSpPr>
              <p:nvPr/>
            </p:nvSpPr>
            <p:spPr bwMode="auto">
              <a:xfrm>
                <a:off x="3297"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495" name="Freeform 23"/>
              <p:cNvSpPr>
                <a:spLocks/>
              </p:cNvSpPr>
              <p:nvPr/>
            </p:nvSpPr>
            <p:spPr bwMode="auto">
              <a:xfrm>
                <a:off x="3315"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496" name="Freeform 24"/>
              <p:cNvSpPr>
                <a:spLocks/>
              </p:cNvSpPr>
              <p:nvPr/>
            </p:nvSpPr>
            <p:spPr bwMode="auto">
              <a:xfrm>
                <a:off x="3334"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497" name="Freeform 25"/>
              <p:cNvSpPr>
                <a:spLocks/>
              </p:cNvSpPr>
              <p:nvPr/>
            </p:nvSpPr>
            <p:spPr bwMode="auto">
              <a:xfrm>
                <a:off x="3352"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498" name="Freeform 26"/>
              <p:cNvSpPr>
                <a:spLocks/>
              </p:cNvSpPr>
              <p:nvPr/>
            </p:nvSpPr>
            <p:spPr bwMode="auto">
              <a:xfrm>
                <a:off x="3371"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499" name="Freeform 27"/>
              <p:cNvSpPr>
                <a:spLocks/>
              </p:cNvSpPr>
              <p:nvPr/>
            </p:nvSpPr>
            <p:spPr bwMode="auto">
              <a:xfrm>
                <a:off x="3390"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00" name="Freeform 28"/>
              <p:cNvSpPr>
                <a:spLocks/>
              </p:cNvSpPr>
              <p:nvPr/>
            </p:nvSpPr>
            <p:spPr bwMode="auto">
              <a:xfrm>
                <a:off x="3408"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10" y="4"/>
                  </a:cxn>
                  <a:cxn ang="0">
                    <a:pos x="10" y="4"/>
                  </a:cxn>
                  <a:cxn ang="0">
                    <a:pos x="8" y="3"/>
                  </a:cxn>
                  <a:cxn ang="0">
                    <a:pos x="6" y="1"/>
                  </a:cxn>
                  <a:cxn ang="0">
                    <a:pos x="6"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10" y="4"/>
                    </a:lnTo>
                    <a:lnTo>
                      <a:pt x="10"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01" name="Freeform 29"/>
              <p:cNvSpPr>
                <a:spLocks/>
              </p:cNvSpPr>
              <p:nvPr/>
            </p:nvSpPr>
            <p:spPr bwMode="auto">
              <a:xfrm>
                <a:off x="3427"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02" name="Freeform 30"/>
              <p:cNvSpPr>
                <a:spLocks/>
              </p:cNvSpPr>
              <p:nvPr/>
            </p:nvSpPr>
            <p:spPr bwMode="auto">
              <a:xfrm>
                <a:off x="3445" y="1969"/>
                <a:ext cx="10" cy="9"/>
              </a:xfrm>
              <a:custGeom>
                <a:avLst/>
                <a:gdLst/>
                <a:ahLst/>
                <a:cxnLst>
                  <a:cxn ang="0">
                    <a:pos x="5" y="0"/>
                  </a:cxn>
                  <a:cxn ang="0">
                    <a:pos x="4" y="0"/>
                  </a:cxn>
                  <a:cxn ang="0">
                    <a:pos x="2" y="1"/>
                  </a:cxn>
                  <a:cxn ang="0">
                    <a:pos x="0" y="3"/>
                  </a:cxn>
                  <a:cxn ang="0">
                    <a:pos x="0" y="4"/>
                  </a:cxn>
                  <a:cxn ang="0">
                    <a:pos x="0" y="6"/>
                  </a:cxn>
                  <a:cxn ang="0">
                    <a:pos x="0" y="7"/>
                  </a:cxn>
                  <a:cxn ang="0">
                    <a:pos x="2" y="9"/>
                  </a:cxn>
                  <a:cxn ang="0">
                    <a:pos x="4"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4" y="0"/>
                    </a:lnTo>
                    <a:lnTo>
                      <a:pt x="2" y="1"/>
                    </a:lnTo>
                    <a:lnTo>
                      <a:pt x="0" y="3"/>
                    </a:lnTo>
                    <a:lnTo>
                      <a:pt x="0" y="4"/>
                    </a:lnTo>
                    <a:lnTo>
                      <a:pt x="0" y="6"/>
                    </a:lnTo>
                    <a:lnTo>
                      <a:pt x="0" y="7"/>
                    </a:lnTo>
                    <a:lnTo>
                      <a:pt x="2" y="9"/>
                    </a:lnTo>
                    <a:lnTo>
                      <a:pt x="4"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03" name="Freeform 31"/>
              <p:cNvSpPr>
                <a:spLocks/>
              </p:cNvSpPr>
              <p:nvPr/>
            </p:nvSpPr>
            <p:spPr bwMode="auto">
              <a:xfrm>
                <a:off x="3464"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04" name="Freeform 32"/>
              <p:cNvSpPr>
                <a:spLocks/>
              </p:cNvSpPr>
              <p:nvPr/>
            </p:nvSpPr>
            <p:spPr bwMode="auto">
              <a:xfrm>
                <a:off x="3483"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05" name="Freeform 33"/>
              <p:cNvSpPr>
                <a:spLocks/>
              </p:cNvSpPr>
              <p:nvPr/>
            </p:nvSpPr>
            <p:spPr bwMode="auto">
              <a:xfrm>
                <a:off x="3501"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10" y="4"/>
                  </a:cxn>
                  <a:cxn ang="0">
                    <a:pos x="10" y="4"/>
                  </a:cxn>
                  <a:cxn ang="0">
                    <a:pos x="8" y="3"/>
                  </a:cxn>
                  <a:cxn ang="0">
                    <a:pos x="6" y="1"/>
                  </a:cxn>
                  <a:cxn ang="0">
                    <a:pos x="6"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10" y="4"/>
                    </a:lnTo>
                    <a:lnTo>
                      <a:pt x="10"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06" name="Freeform 34"/>
              <p:cNvSpPr>
                <a:spLocks/>
              </p:cNvSpPr>
              <p:nvPr/>
            </p:nvSpPr>
            <p:spPr bwMode="auto">
              <a:xfrm>
                <a:off x="3520" y="1969"/>
                <a:ext cx="9" cy="9"/>
              </a:xfrm>
              <a:custGeom>
                <a:avLst/>
                <a:gdLst/>
                <a:ahLst/>
                <a:cxnLst>
                  <a:cxn ang="0">
                    <a:pos x="5" y="0"/>
                  </a:cxn>
                  <a:cxn ang="0">
                    <a:pos x="3" y="0"/>
                  </a:cxn>
                  <a:cxn ang="0">
                    <a:pos x="1" y="1"/>
                  </a:cxn>
                  <a:cxn ang="0">
                    <a:pos x="0" y="3"/>
                  </a:cxn>
                  <a:cxn ang="0">
                    <a:pos x="0" y="4"/>
                  </a:cxn>
                  <a:cxn ang="0">
                    <a:pos x="0" y="6"/>
                  </a:cxn>
                  <a:cxn ang="0">
                    <a:pos x="0" y="7"/>
                  </a:cxn>
                  <a:cxn ang="0">
                    <a:pos x="1"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1" y="1"/>
                    </a:lnTo>
                    <a:lnTo>
                      <a:pt x="0" y="3"/>
                    </a:lnTo>
                    <a:lnTo>
                      <a:pt x="0" y="4"/>
                    </a:lnTo>
                    <a:lnTo>
                      <a:pt x="0" y="6"/>
                    </a:lnTo>
                    <a:lnTo>
                      <a:pt x="0" y="7"/>
                    </a:lnTo>
                    <a:lnTo>
                      <a:pt x="1"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07" name="Freeform 35"/>
              <p:cNvSpPr>
                <a:spLocks/>
              </p:cNvSpPr>
              <p:nvPr/>
            </p:nvSpPr>
            <p:spPr bwMode="auto">
              <a:xfrm>
                <a:off x="3539"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08" name="Freeform 36"/>
              <p:cNvSpPr>
                <a:spLocks/>
              </p:cNvSpPr>
              <p:nvPr/>
            </p:nvSpPr>
            <p:spPr bwMode="auto">
              <a:xfrm>
                <a:off x="3557"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09" name="Freeform 37"/>
              <p:cNvSpPr>
                <a:spLocks/>
              </p:cNvSpPr>
              <p:nvPr/>
            </p:nvSpPr>
            <p:spPr bwMode="auto">
              <a:xfrm>
                <a:off x="3576"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10" name="Freeform 38"/>
              <p:cNvSpPr>
                <a:spLocks/>
              </p:cNvSpPr>
              <p:nvPr/>
            </p:nvSpPr>
            <p:spPr bwMode="auto">
              <a:xfrm>
                <a:off x="3594"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11" name="Freeform 39"/>
              <p:cNvSpPr>
                <a:spLocks/>
              </p:cNvSpPr>
              <p:nvPr/>
            </p:nvSpPr>
            <p:spPr bwMode="auto">
              <a:xfrm>
                <a:off x="3613"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12" name="Freeform 40"/>
              <p:cNvSpPr>
                <a:spLocks/>
              </p:cNvSpPr>
              <p:nvPr/>
            </p:nvSpPr>
            <p:spPr bwMode="auto">
              <a:xfrm>
                <a:off x="3632"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13" name="Freeform 41"/>
              <p:cNvSpPr>
                <a:spLocks/>
              </p:cNvSpPr>
              <p:nvPr/>
            </p:nvSpPr>
            <p:spPr bwMode="auto">
              <a:xfrm>
                <a:off x="3650"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14" name="Freeform 42"/>
              <p:cNvSpPr>
                <a:spLocks/>
              </p:cNvSpPr>
              <p:nvPr/>
            </p:nvSpPr>
            <p:spPr bwMode="auto">
              <a:xfrm>
                <a:off x="3669"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15" name="Freeform 43"/>
              <p:cNvSpPr>
                <a:spLocks/>
              </p:cNvSpPr>
              <p:nvPr/>
            </p:nvSpPr>
            <p:spPr bwMode="auto">
              <a:xfrm>
                <a:off x="3687" y="1969"/>
                <a:ext cx="10" cy="9"/>
              </a:xfrm>
              <a:custGeom>
                <a:avLst/>
                <a:gdLst/>
                <a:ahLst/>
                <a:cxnLst>
                  <a:cxn ang="0">
                    <a:pos x="5" y="0"/>
                  </a:cxn>
                  <a:cxn ang="0">
                    <a:pos x="4" y="0"/>
                  </a:cxn>
                  <a:cxn ang="0">
                    <a:pos x="2" y="1"/>
                  </a:cxn>
                  <a:cxn ang="0">
                    <a:pos x="0" y="3"/>
                  </a:cxn>
                  <a:cxn ang="0">
                    <a:pos x="0" y="4"/>
                  </a:cxn>
                  <a:cxn ang="0">
                    <a:pos x="0" y="6"/>
                  </a:cxn>
                  <a:cxn ang="0">
                    <a:pos x="0" y="7"/>
                  </a:cxn>
                  <a:cxn ang="0">
                    <a:pos x="2" y="9"/>
                  </a:cxn>
                  <a:cxn ang="0">
                    <a:pos x="4"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4" y="0"/>
                    </a:lnTo>
                    <a:lnTo>
                      <a:pt x="2" y="1"/>
                    </a:lnTo>
                    <a:lnTo>
                      <a:pt x="0" y="3"/>
                    </a:lnTo>
                    <a:lnTo>
                      <a:pt x="0" y="4"/>
                    </a:lnTo>
                    <a:lnTo>
                      <a:pt x="0" y="6"/>
                    </a:lnTo>
                    <a:lnTo>
                      <a:pt x="0" y="7"/>
                    </a:lnTo>
                    <a:lnTo>
                      <a:pt x="2" y="9"/>
                    </a:lnTo>
                    <a:lnTo>
                      <a:pt x="4"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16" name="Freeform 44"/>
              <p:cNvSpPr>
                <a:spLocks/>
              </p:cNvSpPr>
              <p:nvPr/>
            </p:nvSpPr>
            <p:spPr bwMode="auto">
              <a:xfrm>
                <a:off x="3706"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17" name="Freeform 45"/>
              <p:cNvSpPr>
                <a:spLocks/>
              </p:cNvSpPr>
              <p:nvPr/>
            </p:nvSpPr>
            <p:spPr bwMode="auto">
              <a:xfrm>
                <a:off x="3725"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18" name="Freeform 46"/>
              <p:cNvSpPr>
                <a:spLocks/>
              </p:cNvSpPr>
              <p:nvPr/>
            </p:nvSpPr>
            <p:spPr bwMode="auto">
              <a:xfrm>
                <a:off x="3743"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10" y="4"/>
                  </a:cxn>
                  <a:cxn ang="0">
                    <a:pos x="10" y="4"/>
                  </a:cxn>
                  <a:cxn ang="0">
                    <a:pos x="8" y="3"/>
                  </a:cxn>
                  <a:cxn ang="0">
                    <a:pos x="6" y="1"/>
                  </a:cxn>
                  <a:cxn ang="0">
                    <a:pos x="6"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10" y="4"/>
                    </a:lnTo>
                    <a:lnTo>
                      <a:pt x="10"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19" name="Freeform 47"/>
              <p:cNvSpPr>
                <a:spLocks/>
              </p:cNvSpPr>
              <p:nvPr/>
            </p:nvSpPr>
            <p:spPr bwMode="auto">
              <a:xfrm>
                <a:off x="3762" y="1969"/>
                <a:ext cx="9" cy="9"/>
              </a:xfrm>
              <a:custGeom>
                <a:avLst/>
                <a:gdLst/>
                <a:ahLst/>
                <a:cxnLst>
                  <a:cxn ang="0">
                    <a:pos x="5" y="0"/>
                  </a:cxn>
                  <a:cxn ang="0">
                    <a:pos x="3" y="0"/>
                  </a:cxn>
                  <a:cxn ang="0">
                    <a:pos x="1" y="1"/>
                  </a:cxn>
                  <a:cxn ang="0">
                    <a:pos x="0" y="3"/>
                  </a:cxn>
                  <a:cxn ang="0">
                    <a:pos x="0" y="4"/>
                  </a:cxn>
                  <a:cxn ang="0">
                    <a:pos x="0" y="6"/>
                  </a:cxn>
                  <a:cxn ang="0">
                    <a:pos x="0" y="7"/>
                  </a:cxn>
                  <a:cxn ang="0">
                    <a:pos x="1"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1" y="1"/>
                    </a:lnTo>
                    <a:lnTo>
                      <a:pt x="0" y="3"/>
                    </a:lnTo>
                    <a:lnTo>
                      <a:pt x="0" y="4"/>
                    </a:lnTo>
                    <a:lnTo>
                      <a:pt x="0" y="6"/>
                    </a:lnTo>
                    <a:lnTo>
                      <a:pt x="0" y="7"/>
                    </a:lnTo>
                    <a:lnTo>
                      <a:pt x="1"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20" name="Freeform 48"/>
              <p:cNvSpPr>
                <a:spLocks/>
              </p:cNvSpPr>
              <p:nvPr/>
            </p:nvSpPr>
            <p:spPr bwMode="auto">
              <a:xfrm>
                <a:off x="3780" y="1969"/>
                <a:ext cx="10" cy="9"/>
              </a:xfrm>
              <a:custGeom>
                <a:avLst/>
                <a:gdLst/>
                <a:ahLst/>
                <a:cxnLst>
                  <a:cxn ang="0">
                    <a:pos x="5" y="0"/>
                  </a:cxn>
                  <a:cxn ang="0">
                    <a:pos x="4" y="0"/>
                  </a:cxn>
                  <a:cxn ang="0">
                    <a:pos x="2" y="1"/>
                  </a:cxn>
                  <a:cxn ang="0">
                    <a:pos x="0" y="3"/>
                  </a:cxn>
                  <a:cxn ang="0">
                    <a:pos x="0" y="4"/>
                  </a:cxn>
                  <a:cxn ang="0">
                    <a:pos x="0" y="6"/>
                  </a:cxn>
                  <a:cxn ang="0">
                    <a:pos x="0" y="7"/>
                  </a:cxn>
                  <a:cxn ang="0">
                    <a:pos x="2" y="9"/>
                  </a:cxn>
                  <a:cxn ang="0">
                    <a:pos x="4"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4" y="0"/>
                    </a:lnTo>
                    <a:lnTo>
                      <a:pt x="2" y="1"/>
                    </a:lnTo>
                    <a:lnTo>
                      <a:pt x="0" y="3"/>
                    </a:lnTo>
                    <a:lnTo>
                      <a:pt x="0" y="4"/>
                    </a:lnTo>
                    <a:lnTo>
                      <a:pt x="0" y="6"/>
                    </a:lnTo>
                    <a:lnTo>
                      <a:pt x="0" y="7"/>
                    </a:lnTo>
                    <a:lnTo>
                      <a:pt x="2" y="9"/>
                    </a:lnTo>
                    <a:lnTo>
                      <a:pt x="4"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21" name="Freeform 49"/>
              <p:cNvSpPr>
                <a:spLocks/>
              </p:cNvSpPr>
              <p:nvPr/>
            </p:nvSpPr>
            <p:spPr bwMode="auto">
              <a:xfrm>
                <a:off x="3799"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22" name="Freeform 50"/>
              <p:cNvSpPr>
                <a:spLocks/>
              </p:cNvSpPr>
              <p:nvPr/>
            </p:nvSpPr>
            <p:spPr bwMode="auto">
              <a:xfrm>
                <a:off x="3818"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23" name="Freeform 51"/>
              <p:cNvSpPr>
                <a:spLocks/>
              </p:cNvSpPr>
              <p:nvPr/>
            </p:nvSpPr>
            <p:spPr bwMode="auto">
              <a:xfrm>
                <a:off x="3836"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24" name="Freeform 52"/>
              <p:cNvSpPr>
                <a:spLocks/>
              </p:cNvSpPr>
              <p:nvPr/>
            </p:nvSpPr>
            <p:spPr bwMode="auto">
              <a:xfrm>
                <a:off x="3855" y="1969"/>
                <a:ext cx="9" cy="9"/>
              </a:xfrm>
              <a:custGeom>
                <a:avLst/>
                <a:gdLst/>
                <a:ahLst/>
                <a:cxnLst>
                  <a:cxn ang="0">
                    <a:pos x="5" y="0"/>
                  </a:cxn>
                  <a:cxn ang="0">
                    <a:pos x="3" y="0"/>
                  </a:cxn>
                  <a:cxn ang="0">
                    <a:pos x="1" y="1"/>
                  </a:cxn>
                  <a:cxn ang="0">
                    <a:pos x="0" y="3"/>
                  </a:cxn>
                  <a:cxn ang="0">
                    <a:pos x="0" y="4"/>
                  </a:cxn>
                  <a:cxn ang="0">
                    <a:pos x="0" y="6"/>
                  </a:cxn>
                  <a:cxn ang="0">
                    <a:pos x="0" y="7"/>
                  </a:cxn>
                  <a:cxn ang="0">
                    <a:pos x="1"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1" y="1"/>
                    </a:lnTo>
                    <a:lnTo>
                      <a:pt x="0" y="3"/>
                    </a:lnTo>
                    <a:lnTo>
                      <a:pt x="0" y="4"/>
                    </a:lnTo>
                    <a:lnTo>
                      <a:pt x="0" y="6"/>
                    </a:lnTo>
                    <a:lnTo>
                      <a:pt x="0" y="7"/>
                    </a:lnTo>
                    <a:lnTo>
                      <a:pt x="1"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25" name="Freeform 53"/>
              <p:cNvSpPr>
                <a:spLocks/>
              </p:cNvSpPr>
              <p:nvPr/>
            </p:nvSpPr>
            <p:spPr bwMode="auto">
              <a:xfrm>
                <a:off x="3874"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26" name="Freeform 54"/>
              <p:cNvSpPr>
                <a:spLocks/>
              </p:cNvSpPr>
              <p:nvPr/>
            </p:nvSpPr>
            <p:spPr bwMode="auto">
              <a:xfrm>
                <a:off x="3892"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27" name="Freeform 55"/>
              <p:cNvSpPr>
                <a:spLocks/>
              </p:cNvSpPr>
              <p:nvPr/>
            </p:nvSpPr>
            <p:spPr bwMode="auto">
              <a:xfrm>
                <a:off x="3911"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28" name="Freeform 56"/>
              <p:cNvSpPr>
                <a:spLocks/>
              </p:cNvSpPr>
              <p:nvPr/>
            </p:nvSpPr>
            <p:spPr bwMode="auto">
              <a:xfrm>
                <a:off x="3929"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29" name="Freeform 57"/>
              <p:cNvSpPr>
                <a:spLocks/>
              </p:cNvSpPr>
              <p:nvPr/>
            </p:nvSpPr>
            <p:spPr bwMode="auto">
              <a:xfrm>
                <a:off x="3948"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30" name="Freeform 58"/>
              <p:cNvSpPr>
                <a:spLocks/>
              </p:cNvSpPr>
              <p:nvPr/>
            </p:nvSpPr>
            <p:spPr bwMode="auto">
              <a:xfrm>
                <a:off x="3967"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31" name="Freeform 59"/>
              <p:cNvSpPr>
                <a:spLocks/>
              </p:cNvSpPr>
              <p:nvPr/>
            </p:nvSpPr>
            <p:spPr bwMode="auto">
              <a:xfrm>
                <a:off x="3985"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10" y="4"/>
                  </a:cxn>
                  <a:cxn ang="0">
                    <a:pos x="10" y="4"/>
                  </a:cxn>
                  <a:cxn ang="0">
                    <a:pos x="8" y="3"/>
                  </a:cxn>
                  <a:cxn ang="0">
                    <a:pos x="6" y="1"/>
                  </a:cxn>
                  <a:cxn ang="0">
                    <a:pos x="6"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10" y="4"/>
                    </a:lnTo>
                    <a:lnTo>
                      <a:pt x="10"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32" name="Freeform 60"/>
              <p:cNvSpPr>
                <a:spLocks/>
              </p:cNvSpPr>
              <p:nvPr/>
            </p:nvSpPr>
            <p:spPr bwMode="auto">
              <a:xfrm>
                <a:off x="4004"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33" name="Freeform 61"/>
              <p:cNvSpPr>
                <a:spLocks/>
              </p:cNvSpPr>
              <p:nvPr/>
            </p:nvSpPr>
            <p:spPr bwMode="auto">
              <a:xfrm>
                <a:off x="4022" y="1969"/>
                <a:ext cx="10" cy="9"/>
              </a:xfrm>
              <a:custGeom>
                <a:avLst/>
                <a:gdLst/>
                <a:ahLst/>
                <a:cxnLst>
                  <a:cxn ang="0">
                    <a:pos x="5" y="0"/>
                  </a:cxn>
                  <a:cxn ang="0">
                    <a:pos x="4" y="0"/>
                  </a:cxn>
                  <a:cxn ang="0">
                    <a:pos x="2" y="1"/>
                  </a:cxn>
                  <a:cxn ang="0">
                    <a:pos x="0" y="3"/>
                  </a:cxn>
                  <a:cxn ang="0">
                    <a:pos x="0" y="4"/>
                  </a:cxn>
                  <a:cxn ang="0">
                    <a:pos x="0" y="6"/>
                  </a:cxn>
                  <a:cxn ang="0">
                    <a:pos x="0" y="7"/>
                  </a:cxn>
                  <a:cxn ang="0">
                    <a:pos x="2" y="9"/>
                  </a:cxn>
                  <a:cxn ang="0">
                    <a:pos x="4"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4" y="0"/>
                    </a:lnTo>
                    <a:lnTo>
                      <a:pt x="2" y="1"/>
                    </a:lnTo>
                    <a:lnTo>
                      <a:pt x="0" y="3"/>
                    </a:lnTo>
                    <a:lnTo>
                      <a:pt x="0" y="4"/>
                    </a:lnTo>
                    <a:lnTo>
                      <a:pt x="0" y="6"/>
                    </a:lnTo>
                    <a:lnTo>
                      <a:pt x="0" y="7"/>
                    </a:lnTo>
                    <a:lnTo>
                      <a:pt x="2" y="9"/>
                    </a:lnTo>
                    <a:lnTo>
                      <a:pt x="4"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34" name="Freeform 62"/>
              <p:cNvSpPr>
                <a:spLocks/>
              </p:cNvSpPr>
              <p:nvPr/>
            </p:nvSpPr>
            <p:spPr bwMode="auto">
              <a:xfrm>
                <a:off x="4041"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35" name="Freeform 63"/>
              <p:cNvSpPr>
                <a:spLocks/>
              </p:cNvSpPr>
              <p:nvPr/>
            </p:nvSpPr>
            <p:spPr bwMode="auto">
              <a:xfrm>
                <a:off x="4060"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36" name="Freeform 64"/>
              <p:cNvSpPr>
                <a:spLocks/>
              </p:cNvSpPr>
              <p:nvPr/>
            </p:nvSpPr>
            <p:spPr bwMode="auto">
              <a:xfrm>
                <a:off x="4078"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37" name="Freeform 65"/>
              <p:cNvSpPr>
                <a:spLocks/>
              </p:cNvSpPr>
              <p:nvPr/>
            </p:nvSpPr>
            <p:spPr bwMode="auto">
              <a:xfrm>
                <a:off x="4097" y="1969"/>
                <a:ext cx="9" cy="9"/>
              </a:xfrm>
              <a:custGeom>
                <a:avLst/>
                <a:gdLst/>
                <a:ahLst/>
                <a:cxnLst>
                  <a:cxn ang="0">
                    <a:pos x="5" y="0"/>
                  </a:cxn>
                  <a:cxn ang="0">
                    <a:pos x="3" y="0"/>
                  </a:cxn>
                  <a:cxn ang="0">
                    <a:pos x="1" y="1"/>
                  </a:cxn>
                  <a:cxn ang="0">
                    <a:pos x="0" y="3"/>
                  </a:cxn>
                  <a:cxn ang="0">
                    <a:pos x="0" y="4"/>
                  </a:cxn>
                  <a:cxn ang="0">
                    <a:pos x="0" y="6"/>
                  </a:cxn>
                  <a:cxn ang="0">
                    <a:pos x="0" y="7"/>
                  </a:cxn>
                  <a:cxn ang="0">
                    <a:pos x="1"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1" y="1"/>
                    </a:lnTo>
                    <a:lnTo>
                      <a:pt x="0" y="3"/>
                    </a:lnTo>
                    <a:lnTo>
                      <a:pt x="0" y="4"/>
                    </a:lnTo>
                    <a:lnTo>
                      <a:pt x="0" y="6"/>
                    </a:lnTo>
                    <a:lnTo>
                      <a:pt x="0" y="7"/>
                    </a:lnTo>
                    <a:lnTo>
                      <a:pt x="1"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38" name="Freeform 66"/>
              <p:cNvSpPr>
                <a:spLocks/>
              </p:cNvSpPr>
              <p:nvPr/>
            </p:nvSpPr>
            <p:spPr bwMode="auto">
              <a:xfrm>
                <a:off x="4116"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39" name="Freeform 67"/>
              <p:cNvSpPr>
                <a:spLocks/>
              </p:cNvSpPr>
              <p:nvPr/>
            </p:nvSpPr>
            <p:spPr bwMode="auto">
              <a:xfrm>
                <a:off x="4134"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40" name="Freeform 68"/>
              <p:cNvSpPr>
                <a:spLocks/>
              </p:cNvSpPr>
              <p:nvPr/>
            </p:nvSpPr>
            <p:spPr bwMode="auto">
              <a:xfrm>
                <a:off x="4153"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41" name="Freeform 69"/>
              <p:cNvSpPr>
                <a:spLocks/>
              </p:cNvSpPr>
              <p:nvPr/>
            </p:nvSpPr>
            <p:spPr bwMode="auto">
              <a:xfrm>
                <a:off x="4171"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42" name="Freeform 70"/>
              <p:cNvSpPr>
                <a:spLocks/>
              </p:cNvSpPr>
              <p:nvPr/>
            </p:nvSpPr>
            <p:spPr bwMode="auto">
              <a:xfrm>
                <a:off x="4190"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43" name="Freeform 71"/>
              <p:cNvSpPr>
                <a:spLocks/>
              </p:cNvSpPr>
              <p:nvPr/>
            </p:nvSpPr>
            <p:spPr bwMode="auto">
              <a:xfrm>
                <a:off x="4209"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44" name="Freeform 72"/>
              <p:cNvSpPr>
                <a:spLocks/>
              </p:cNvSpPr>
              <p:nvPr/>
            </p:nvSpPr>
            <p:spPr bwMode="auto">
              <a:xfrm>
                <a:off x="4227"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10" y="4"/>
                  </a:cxn>
                  <a:cxn ang="0">
                    <a:pos x="10" y="4"/>
                  </a:cxn>
                  <a:cxn ang="0">
                    <a:pos x="8" y="3"/>
                  </a:cxn>
                  <a:cxn ang="0">
                    <a:pos x="6" y="1"/>
                  </a:cxn>
                  <a:cxn ang="0">
                    <a:pos x="6"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10" y="4"/>
                    </a:lnTo>
                    <a:lnTo>
                      <a:pt x="10"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45" name="Freeform 73"/>
              <p:cNvSpPr>
                <a:spLocks/>
              </p:cNvSpPr>
              <p:nvPr/>
            </p:nvSpPr>
            <p:spPr bwMode="auto">
              <a:xfrm>
                <a:off x="4246"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46" name="Freeform 74"/>
              <p:cNvSpPr>
                <a:spLocks/>
              </p:cNvSpPr>
              <p:nvPr/>
            </p:nvSpPr>
            <p:spPr bwMode="auto">
              <a:xfrm>
                <a:off x="4264" y="1969"/>
                <a:ext cx="10" cy="9"/>
              </a:xfrm>
              <a:custGeom>
                <a:avLst/>
                <a:gdLst/>
                <a:ahLst/>
                <a:cxnLst>
                  <a:cxn ang="0">
                    <a:pos x="5" y="0"/>
                  </a:cxn>
                  <a:cxn ang="0">
                    <a:pos x="4" y="0"/>
                  </a:cxn>
                  <a:cxn ang="0">
                    <a:pos x="2" y="1"/>
                  </a:cxn>
                  <a:cxn ang="0">
                    <a:pos x="0" y="3"/>
                  </a:cxn>
                  <a:cxn ang="0">
                    <a:pos x="0" y="4"/>
                  </a:cxn>
                  <a:cxn ang="0">
                    <a:pos x="0" y="6"/>
                  </a:cxn>
                  <a:cxn ang="0">
                    <a:pos x="0" y="7"/>
                  </a:cxn>
                  <a:cxn ang="0">
                    <a:pos x="2" y="9"/>
                  </a:cxn>
                  <a:cxn ang="0">
                    <a:pos x="4"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4" y="0"/>
                    </a:lnTo>
                    <a:lnTo>
                      <a:pt x="2" y="1"/>
                    </a:lnTo>
                    <a:lnTo>
                      <a:pt x="0" y="3"/>
                    </a:lnTo>
                    <a:lnTo>
                      <a:pt x="0" y="4"/>
                    </a:lnTo>
                    <a:lnTo>
                      <a:pt x="0" y="6"/>
                    </a:lnTo>
                    <a:lnTo>
                      <a:pt x="0" y="7"/>
                    </a:lnTo>
                    <a:lnTo>
                      <a:pt x="2" y="9"/>
                    </a:lnTo>
                    <a:lnTo>
                      <a:pt x="4"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47" name="Freeform 75"/>
              <p:cNvSpPr>
                <a:spLocks/>
              </p:cNvSpPr>
              <p:nvPr/>
            </p:nvSpPr>
            <p:spPr bwMode="auto">
              <a:xfrm>
                <a:off x="4283"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48" name="Freeform 76"/>
              <p:cNvSpPr>
                <a:spLocks/>
              </p:cNvSpPr>
              <p:nvPr/>
            </p:nvSpPr>
            <p:spPr bwMode="auto">
              <a:xfrm>
                <a:off x="4302"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49" name="Freeform 77"/>
              <p:cNvSpPr>
                <a:spLocks/>
              </p:cNvSpPr>
              <p:nvPr/>
            </p:nvSpPr>
            <p:spPr bwMode="auto">
              <a:xfrm>
                <a:off x="4320"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10" y="4"/>
                  </a:cxn>
                  <a:cxn ang="0">
                    <a:pos x="10" y="4"/>
                  </a:cxn>
                  <a:cxn ang="0">
                    <a:pos x="8" y="3"/>
                  </a:cxn>
                  <a:cxn ang="0">
                    <a:pos x="6" y="1"/>
                  </a:cxn>
                  <a:cxn ang="0">
                    <a:pos x="6"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10" y="4"/>
                    </a:lnTo>
                    <a:lnTo>
                      <a:pt x="10"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50" name="Freeform 78"/>
              <p:cNvSpPr>
                <a:spLocks/>
              </p:cNvSpPr>
              <p:nvPr/>
            </p:nvSpPr>
            <p:spPr bwMode="auto">
              <a:xfrm>
                <a:off x="4339" y="1969"/>
                <a:ext cx="9" cy="9"/>
              </a:xfrm>
              <a:custGeom>
                <a:avLst/>
                <a:gdLst/>
                <a:ahLst/>
                <a:cxnLst>
                  <a:cxn ang="0">
                    <a:pos x="5" y="0"/>
                  </a:cxn>
                  <a:cxn ang="0">
                    <a:pos x="3" y="0"/>
                  </a:cxn>
                  <a:cxn ang="0">
                    <a:pos x="1" y="1"/>
                  </a:cxn>
                  <a:cxn ang="0">
                    <a:pos x="0" y="3"/>
                  </a:cxn>
                  <a:cxn ang="0">
                    <a:pos x="0" y="4"/>
                  </a:cxn>
                  <a:cxn ang="0">
                    <a:pos x="0" y="6"/>
                  </a:cxn>
                  <a:cxn ang="0">
                    <a:pos x="0" y="7"/>
                  </a:cxn>
                  <a:cxn ang="0">
                    <a:pos x="1"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1" y="1"/>
                    </a:lnTo>
                    <a:lnTo>
                      <a:pt x="0" y="3"/>
                    </a:lnTo>
                    <a:lnTo>
                      <a:pt x="0" y="4"/>
                    </a:lnTo>
                    <a:lnTo>
                      <a:pt x="0" y="6"/>
                    </a:lnTo>
                    <a:lnTo>
                      <a:pt x="0" y="7"/>
                    </a:lnTo>
                    <a:lnTo>
                      <a:pt x="1"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51" name="Freeform 79"/>
              <p:cNvSpPr>
                <a:spLocks/>
              </p:cNvSpPr>
              <p:nvPr/>
            </p:nvSpPr>
            <p:spPr bwMode="auto">
              <a:xfrm>
                <a:off x="4358"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52" name="Freeform 80"/>
              <p:cNvSpPr>
                <a:spLocks/>
              </p:cNvSpPr>
              <p:nvPr/>
            </p:nvSpPr>
            <p:spPr bwMode="auto">
              <a:xfrm>
                <a:off x="4376"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53" name="Freeform 81"/>
              <p:cNvSpPr>
                <a:spLocks/>
              </p:cNvSpPr>
              <p:nvPr/>
            </p:nvSpPr>
            <p:spPr bwMode="auto">
              <a:xfrm>
                <a:off x="4395"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54" name="Freeform 82"/>
              <p:cNvSpPr>
                <a:spLocks/>
              </p:cNvSpPr>
              <p:nvPr/>
            </p:nvSpPr>
            <p:spPr bwMode="auto">
              <a:xfrm>
                <a:off x="4413"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55" name="Freeform 83"/>
              <p:cNvSpPr>
                <a:spLocks/>
              </p:cNvSpPr>
              <p:nvPr/>
            </p:nvSpPr>
            <p:spPr bwMode="auto">
              <a:xfrm>
                <a:off x="4432"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56" name="Freeform 84"/>
              <p:cNvSpPr>
                <a:spLocks/>
              </p:cNvSpPr>
              <p:nvPr/>
            </p:nvSpPr>
            <p:spPr bwMode="auto">
              <a:xfrm>
                <a:off x="4451"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57" name="Freeform 85"/>
              <p:cNvSpPr>
                <a:spLocks/>
              </p:cNvSpPr>
              <p:nvPr/>
            </p:nvSpPr>
            <p:spPr bwMode="auto">
              <a:xfrm>
                <a:off x="4469"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58" name="Freeform 86"/>
              <p:cNvSpPr>
                <a:spLocks/>
              </p:cNvSpPr>
              <p:nvPr/>
            </p:nvSpPr>
            <p:spPr bwMode="auto">
              <a:xfrm>
                <a:off x="4488"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8" y="6"/>
                  </a:cxn>
                  <a:cxn ang="0">
                    <a:pos x="9" y="4"/>
                  </a:cxn>
                  <a:cxn ang="0">
                    <a:pos x="9" y="4"/>
                  </a:cxn>
                  <a:cxn ang="0">
                    <a:pos x="8"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8" y="6"/>
                    </a:lnTo>
                    <a:lnTo>
                      <a:pt x="9" y="4"/>
                    </a:lnTo>
                    <a:lnTo>
                      <a:pt x="9" y="4"/>
                    </a:lnTo>
                    <a:lnTo>
                      <a:pt x="8"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59" name="Freeform 87"/>
              <p:cNvSpPr>
                <a:spLocks/>
              </p:cNvSpPr>
              <p:nvPr/>
            </p:nvSpPr>
            <p:spPr bwMode="auto">
              <a:xfrm>
                <a:off x="4506" y="1969"/>
                <a:ext cx="10" cy="9"/>
              </a:xfrm>
              <a:custGeom>
                <a:avLst/>
                <a:gdLst/>
                <a:ahLst/>
                <a:cxnLst>
                  <a:cxn ang="0">
                    <a:pos x="5" y="0"/>
                  </a:cxn>
                  <a:cxn ang="0">
                    <a:pos x="4" y="0"/>
                  </a:cxn>
                  <a:cxn ang="0">
                    <a:pos x="2" y="1"/>
                  </a:cxn>
                  <a:cxn ang="0">
                    <a:pos x="0" y="3"/>
                  </a:cxn>
                  <a:cxn ang="0">
                    <a:pos x="0" y="4"/>
                  </a:cxn>
                  <a:cxn ang="0">
                    <a:pos x="0" y="6"/>
                  </a:cxn>
                  <a:cxn ang="0">
                    <a:pos x="0" y="7"/>
                  </a:cxn>
                  <a:cxn ang="0">
                    <a:pos x="2" y="9"/>
                  </a:cxn>
                  <a:cxn ang="0">
                    <a:pos x="4"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4" y="0"/>
                    </a:lnTo>
                    <a:lnTo>
                      <a:pt x="2" y="1"/>
                    </a:lnTo>
                    <a:lnTo>
                      <a:pt x="0" y="3"/>
                    </a:lnTo>
                    <a:lnTo>
                      <a:pt x="0" y="4"/>
                    </a:lnTo>
                    <a:lnTo>
                      <a:pt x="0" y="6"/>
                    </a:lnTo>
                    <a:lnTo>
                      <a:pt x="0" y="7"/>
                    </a:lnTo>
                    <a:lnTo>
                      <a:pt x="2" y="9"/>
                    </a:lnTo>
                    <a:lnTo>
                      <a:pt x="4"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sp>
            <p:nvSpPr>
              <p:cNvPr id="1129560" name="Freeform 88"/>
              <p:cNvSpPr>
                <a:spLocks/>
              </p:cNvSpPr>
              <p:nvPr/>
            </p:nvSpPr>
            <p:spPr bwMode="auto">
              <a:xfrm>
                <a:off x="4525" y="1969"/>
                <a:ext cx="9"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61" name="Freeform 89"/>
              <p:cNvSpPr>
                <a:spLocks/>
              </p:cNvSpPr>
              <p:nvPr/>
            </p:nvSpPr>
            <p:spPr bwMode="auto">
              <a:xfrm>
                <a:off x="4544" y="1969"/>
                <a:ext cx="9" cy="9"/>
              </a:xfrm>
              <a:custGeom>
                <a:avLst/>
                <a:gdLst/>
                <a:ahLst/>
                <a:cxnLst>
                  <a:cxn ang="0">
                    <a:pos x="4" y="0"/>
                  </a:cxn>
                  <a:cxn ang="0">
                    <a:pos x="3" y="0"/>
                  </a:cxn>
                  <a:cxn ang="0">
                    <a:pos x="1" y="1"/>
                  </a:cxn>
                  <a:cxn ang="0">
                    <a:pos x="0" y="3"/>
                  </a:cxn>
                  <a:cxn ang="0">
                    <a:pos x="0" y="4"/>
                  </a:cxn>
                  <a:cxn ang="0">
                    <a:pos x="0" y="6"/>
                  </a:cxn>
                  <a:cxn ang="0">
                    <a:pos x="0" y="7"/>
                  </a:cxn>
                  <a:cxn ang="0">
                    <a:pos x="1" y="9"/>
                  </a:cxn>
                  <a:cxn ang="0">
                    <a:pos x="3" y="9"/>
                  </a:cxn>
                  <a:cxn ang="0">
                    <a:pos x="4" y="9"/>
                  </a:cxn>
                  <a:cxn ang="0">
                    <a:pos x="4" y="9"/>
                  </a:cxn>
                  <a:cxn ang="0">
                    <a:pos x="6" y="7"/>
                  </a:cxn>
                  <a:cxn ang="0">
                    <a:pos x="7" y="6"/>
                  </a:cxn>
                  <a:cxn ang="0">
                    <a:pos x="9" y="4"/>
                  </a:cxn>
                  <a:cxn ang="0">
                    <a:pos x="9" y="4"/>
                  </a:cxn>
                  <a:cxn ang="0">
                    <a:pos x="7" y="3"/>
                  </a:cxn>
                  <a:cxn ang="0">
                    <a:pos x="6" y="1"/>
                  </a:cxn>
                  <a:cxn ang="0">
                    <a:pos x="6" y="0"/>
                  </a:cxn>
                  <a:cxn ang="0">
                    <a:pos x="4" y="0"/>
                  </a:cxn>
                </a:cxnLst>
                <a:rect l="0" t="0" r="r" b="b"/>
                <a:pathLst>
                  <a:path w="9" h="9">
                    <a:moveTo>
                      <a:pt x="4" y="0"/>
                    </a:moveTo>
                    <a:lnTo>
                      <a:pt x="3" y="0"/>
                    </a:lnTo>
                    <a:lnTo>
                      <a:pt x="1" y="1"/>
                    </a:lnTo>
                    <a:lnTo>
                      <a:pt x="0" y="3"/>
                    </a:lnTo>
                    <a:lnTo>
                      <a:pt x="0" y="4"/>
                    </a:lnTo>
                    <a:lnTo>
                      <a:pt x="0" y="6"/>
                    </a:lnTo>
                    <a:lnTo>
                      <a:pt x="0" y="7"/>
                    </a:lnTo>
                    <a:lnTo>
                      <a:pt x="1" y="9"/>
                    </a:lnTo>
                    <a:lnTo>
                      <a:pt x="3" y="9"/>
                    </a:lnTo>
                    <a:lnTo>
                      <a:pt x="4" y="9"/>
                    </a:lnTo>
                    <a:lnTo>
                      <a:pt x="4" y="9"/>
                    </a:lnTo>
                    <a:lnTo>
                      <a:pt x="6" y="7"/>
                    </a:lnTo>
                    <a:lnTo>
                      <a:pt x="7" y="6"/>
                    </a:lnTo>
                    <a:lnTo>
                      <a:pt x="9" y="4"/>
                    </a:lnTo>
                    <a:lnTo>
                      <a:pt x="9" y="4"/>
                    </a:lnTo>
                    <a:lnTo>
                      <a:pt x="7" y="3"/>
                    </a:lnTo>
                    <a:lnTo>
                      <a:pt x="6" y="1"/>
                    </a:lnTo>
                    <a:lnTo>
                      <a:pt x="6" y="0"/>
                    </a:lnTo>
                    <a:lnTo>
                      <a:pt x="4" y="0"/>
                    </a:lnTo>
                    <a:close/>
                  </a:path>
                </a:pathLst>
              </a:custGeom>
              <a:solidFill>
                <a:srgbClr val="000000"/>
              </a:solidFill>
              <a:ln w="9525">
                <a:noFill/>
                <a:round/>
                <a:headEnd/>
                <a:tailEnd/>
              </a:ln>
            </p:spPr>
            <p:txBody>
              <a:bodyPr/>
              <a:lstStyle/>
              <a:p>
                <a:endParaRPr lang="es-CL"/>
              </a:p>
            </p:txBody>
          </p:sp>
          <p:sp>
            <p:nvSpPr>
              <p:cNvPr id="1129562" name="Freeform 90"/>
              <p:cNvSpPr>
                <a:spLocks/>
              </p:cNvSpPr>
              <p:nvPr/>
            </p:nvSpPr>
            <p:spPr bwMode="auto">
              <a:xfrm>
                <a:off x="4562" y="1969"/>
                <a:ext cx="10" cy="9"/>
              </a:xfrm>
              <a:custGeom>
                <a:avLst/>
                <a:gdLst/>
                <a:ahLst/>
                <a:cxnLst>
                  <a:cxn ang="0">
                    <a:pos x="5" y="0"/>
                  </a:cxn>
                  <a:cxn ang="0">
                    <a:pos x="3" y="0"/>
                  </a:cxn>
                  <a:cxn ang="0">
                    <a:pos x="2" y="1"/>
                  </a:cxn>
                  <a:cxn ang="0">
                    <a:pos x="0" y="3"/>
                  </a:cxn>
                  <a:cxn ang="0">
                    <a:pos x="0" y="4"/>
                  </a:cxn>
                  <a:cxn ang="0">
                    <a:pos x="0" y="6"/>
                  </a:cxn>
                  <a:cxn ang="0">
                    <a:pos x="0" y="7"/>
                  </a:cxn>
                  <a:cxn ang="0">
                    <a:pos x="2" y="9"/>
                  </a:cxn>
                  <a:cxn ang="0">
                    <a:pos x="3" y="9"/>
                  </a:cxn>
                  <a:cxn ang="0">
                    <a:pos x="5" y="9"/>
                  </a:cxn>
                  <a:cxn ang="0">
                    <a:pos x="5" y="9"/>
                  </a:cxn>
                  <a:cxn ang="0">
                    <a:pos x="6" y="7"/>
                  </a:cxn>
                  <a:cxn ang="0">
                    <a:pos x="8" y="6"/>
                  </a:cxn>
                  <a:cxn ang="0">
                    <a:pos x="10" y="4"/>
                  </a:cxn>
                  <a:cxn ang="0">
                    <a:pos x="10" y="4"/>
                  </a:cxn>
                  <a:cxn ang="0">
                    <a:pos x="8" y="3"/>
                  </a:cxn>
                  <a:cxn ang="0">
                    <a:pos x="6" y="1"/>
                  </a:cxn>
                  <a:cxn ang="0">
                    <a:pos x="6" y="0"/>
                  </a:cxn>
                  <a:cxn ang="0">
                    <a:pos x="5" y="0"/>
                  </a:cxn>
                </a:cxnLst>
                <a:rect l="0" t="0" r="r" b="b"/>
                <a:pathLst>
                  <a:path w="10" h="9">
                    <a:moveTo>
                      <a:pt x="5" y="0"/>
                    </a:moveTo>
                    <a:lnTo>
                      <a:pt x="3" y="0"/>
                    </a:lnTo>
                    <a:lnTo>
                      <a:pt x="2" y="1"/>
                    </a:lnTo>
                    <a:lnTo>
                      <a:pt x="0" y="3"/>
                    </a:lnTo>
                    <a:lnTo>
                      <a:pt x="0" y="4"/>
                    </a:lnTo>
                    <a:lnTo>
                      <a:pt x="0" y="6"/>
                    </a:lnTo>
                    <a:lnTo>
                      <a:pt x="0" y="7"/>
                    </a:lnTo>
                    <a:lnTo>
                      <a:pt x="2" y="9"/>
                    </a:lnTo>
                    <a:lnTo>
                      <a:pt x="3" y="9"/>
                    </a:lnTo>
                    <a:lnTo>
                      <a:pt x="5" y="9"/>
                    </a:lnTo>
                    <a:lnTo>
                      <a:pt x="5" y="9"/>
                    </a:lnTo>
                    <a:lnTo>
                      <a:pt x="6" y="7"/>
                    </a:lnTo>
                    <a:lnTo>
                      <a:pt x="8" y="6"/>
                    </a:lnTo>
                    <a:lnTo>
                      <a:pt x="10" y="4"/>
                    </a:lnTo>
                    <a:lnTo>
                      <a:pt x="10"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63" name="Freeform 91"/>
              <p:cNvSpPr>
                <a:spLocks/>
              </p:cNvSpPr>
              <p:nvPr/>
            </p:nvSpPr>
            <p:spPr bwMode="auto">
              <a:xfrm>
                <a:off x="4581" y="1969"/>
                <a:ext cx="9" cy="9"/>
              </a:xfrm>
              <a:custGeom>
                <a:avLst/>
                <a:gdLst/>
                <a:ahLst/>
                <a:cxnLst>
                  <a:cxn ang="0">
                    <a:pos x="5" y="0"/>
                  </a:cxn>
                  <a:cxn ang="0">
                    <a:pos x="3" y="0"/>
                  </a:cxn>
                  <a:cxn ang="0">
                    <a:pos x="1" y="1"/>
                  </a:cxn>
                  <a:cxn ang="0">
                    <a:pos x="0" y="3"/>
                  </a:cxn>
                  <a:cxn ang="0">
                    <a:pos x="0" y="4"/>
                  </a:cxn>
                  <a:cxn ang="0">
                    <a:pos x="0" y="6"/>
                  </a:cxn>
                  <a:cxn ang="0">
                    <a:pos x="0" y="7"/>
                  </a:cxn>
                  <a:cxn ang="0">
                    <a:pos x="1" y="9"/>
                  </a:cxn>
                  <a:cxn ang="0">
                    <a:pos x="3" y="9"/>
                  </a:cxn>
                  <a:cxn ang="0">
                    <a:pos x="5" y="9"/>
                  </a:cxn>
                  <a:cxn ang="0">
                    <a:pos x="5" y="9"/>
                  </a:cxn>
                  <a:cxn ang="0">
                    <a:pos x="6" y="7"/>
                  </a:cxn>
                  <a:cxn ang="0">
                    <a:pos x="8" y="6"/>
                  </a:cxn>
                  <a:cxn ang="0">
                    <a:pos x="9" y="4"/>
                  </a:cxn>
                  <a:cxn ang="0">
                    <a:pos x="9" y="4"/>
                  </a:cxn>
                  <a:cxn ang="0">
                    <a:pos x="8" y="3"/>
                  </a:cxn>
                  <a:cxn ang="0">
                    <a:pos x="6" y="1"/>
                  </a:cxn>
                  <a:cxn ang="0">
                    <a:pos x="6" y="0"/>
                  </a:cxn>
                  <a:cxn ang="0">
                    <a:pos x="5" y="0"/>
                  </a:cxn>
                </a:cxnLst>
                <a:rect l="0" t="0" r="r" b="b"/>
                <a:pathLst>
                  <a:path w="9" h="9">
                    <a:moveTo>
                      <a:pt x="5" y="0"/>
                    </a:moveTo>
                    <a:lnTo>
                      <a:pt x="3" y="0"/>
                    </a:lnTo>
                    <a:lnTo>
                      <a:pt x="1" y="1"/>
                    </a:lnTo>
                    <a:lnTo>
                      <a:pt x="0" y="3"/>
                    </a:lnTo>
                    <a:lnTo>
                      <a:pt x="0" y="4"/>
                    </a:lnTo>
                    <a:lnTo>
                      <a:pt x="0" y="6"/>
                    </a:lnTo>
                    <a:lnTo>
                      <a:pt x="0" y="7"/>
                    </a:lnTo>
                    <a:lnTo>
                      <a:pt x="1" y="9"/>
                    </a:lnTo>
                    <a:lnTo>
                      <a:pt x="3" y="9"/>
                    </a:lnTo>
                    <a:lnTo>
                      <a:pt x="5" y="9"/>
                    </a:lnTo>
                    <a:lnTo>
                      <a:pt x="5" y="9"/>
                    </a:lnTo>
                    <a:lnTo>
                      <a:pt x="6" y="7"/>
                    </a:lnTo>
                    <a:lnTo>
                      <a:pt x="8" y="6"/>
                    </a:lnTo>
                    <a:lnTo>
                      <a:pt x="9" y="4"/>
                    </a:lnTo>
                    <a:lnTo>
                      <a:pt x="9" y="4"/>
                    </a:lnTo>
                    <a:lnTo>
                      <a:pt x="8" y="3"/>
                    </a:lnTo>
                    <a:lnTo>
                      <a:pt x="6" y="1"/>
                    </a:lnTo>
                    <a:lnTo>
                      <a:pt x="6" y="0"/>
                    </a:lnTo>
                    <a:lnTo>
                      <a:pt x="5" y="0"/>
                    </a:lnTo>
                    <a:close/>
                  </a:path>
                </a:pathLst>
              </a:custGeom>
              <a:solidFill>
                <a:srgbClr val="000000"/>
              </a:solidFill>
              <a:ln w="9525">
                <a:noFill/>
                <a:round/>
                <a:headEnd/>
                <a:tailEnd/>
              </a:ln>
            </p:spPr>
            <p:txBody>
              <a:bodyPr/>
              <a:lstStyle/>
              <a:p>
                <a:endParaRPr lang="es-CL"/>
              </a:p>
            </p:txBody>
          </p:sp>
          <p:sp>
            <p:nvSpPr>
              <p:cNvPr id="1129564" name="Freeform 92"/>
              <p:cNvSpPr>
                <a:spLocks/>
              </p:cNvSpPr>
              <p:nvPr/>
            </p:nvSpPr>
            <p:spPr bwMode="auto">
              <a:xfrm>
                <a:off x="4599" y="1969"/>
                <a:ext cx="10" cy="9"/>
              </a:xfrm>
              <a:custGeom>
                <a:avLst/>
                <a:gdLst/>
                <a:ahLst/>
                <a:cxnLst>
                  <a:cxn ang="0">
                    <a:pos x="5" y="0"/>
                  </a:cxn>
                  <a:cxn ang="0">
                    <a:pos x="4" y="0"/>
                  </a:cxn>
                  <a:cxn ang="0">
                    <a:pos x="2" y="1"/>
                  </a:cxn>
                  <a:cxn ang="0">
                    <a:pos x="0" y="3"/>
                  </a:cxn>
                  <a:cxn ang="0">
                    <a:pos x="0" y="4"/>
                  </a:cxn>
                  <a:cxn ang="0">
                    <a:pos x="0" y="6"/>
                  </a:cxn>
                  <a:cxn ang="0">
                    <a:pos x="0" y="7"/>
                  </a:cxn>
                  <a:cxn ang="0">
                    <a:pos x="2" y="9"/>
                  </a:cxn>
                  <a:cxn ang="0">
                    <a:pos x="4" y="9"/>
                  </a:cxn>
                  <a:cxn ang="0">
                    <a:pos x="5" y="9"/>
                  </a:cxn>
                  <a:cxn ang="0">
                    <a:pos x="5" y="9"/>
                  </a:cxn>
                  <a:cxn ang="0">
                    <a:pos x="7" y="7"/>
                  </a:cxn>
                  <a:cxn ang="0">
                    <a:pos x="8" y="6"/>
                  </a:cxn>
                  <a:cxn ang="0">
                    <a:pos x="10" y="4"/>
                  </a:cxn>
                  <a:cxn ang="0">
                    <a:pos x="10" y="4"/>
                  </a:cxn>
                  <a:cxn ang="0">
                    <a:pos x="8" y="3"/>
                  </a:cxn>
                  <a:cxn ang="0">
                    <a:pos x="7" y="1"/>
                  </a:cxn>
                  <a:cxn ang="0">
                    <a:pos x="7" y="0"/>
                  </a:cxn>
                  <a:cxn ang="0">
                    <a:pos x="5" y="0"/>
                  </a:cxn>
                </a:cxnLst>
                <a:rect l="0" t="0" r="r" b="b"/>
                <a:pathLst>
                  <a:path w="10" h="9">
                    <a:moveTo>
                      <a:pt x="5" y="0"/>
                    </a:moveTo>
                    <a:lnTo>
                      <a:pt x="4" y="0"/>
                    </a:lnTo>
                    <a:lnTo>
                      <a:pt x="2" y="1"/>
                    </a:lnTo>
                    <a:lnTo>
                      <a:pt x="0" y="3"/>
                    </a:lnTo>
                    <a:lnTo>
                      <a:pt x="0" y="4"/>
                    </a:lnTo>
                    <a:lnTo>
                      <a:pt x="0" y="6"/>
                    </a:lnTo>
                    <a:lnTo>
                      <a:pt x="0" y="7"/>
                    </a:lnTo>
                    <a:lnTo>
                      <a:pt x="2" y="9"/>
                    </a:lnTo>
                    <a:lnTo>
                      <a:pt x="4" y="9"/>
                    </a:lnTo>
                    <a:lnTo>
                      <a:pt x="5" y="9"/>
                    </a:lnTo>
                    <a:lnTo>
                      <a:pt x="5" y="9"/>
                    </a:lnTo>
                    <a:lnTo>
                      <a:pt x="7" y="7"/>
                    </a:lnTo>
                    <a:lnTo>
                      <a:pt x="8" y="6"/>
                    </a:lnTo>
                    <a:lnTo>
                      <a:pt x="10" y="4"/>
                    </a:lnTo>
                    <a:lnTo>
                      <a:pt x="10" y="4"/>
                    </a:lnTo>
                    <a:lnTo>
                      <a:pt x="8" y="3"/>
                    </a:lnTo>
                    <a:lnTo>
                      <a:pt x="7" y="1"/>
                    </a:lnTo>
                    <a:lnTo>
                      <a:pt x="7" y="0"/>
                    </a:lnTo>
                    <a:lnTo>
                      <a:pt x="5" y="0"/>
                    </a:lnTo>
                    <a:close/>
                  </a:path>
                </a:pathLst>
              </a:custGeom>
              <a:solidFill>
                <a:srgbClr val="000000"/>
              </a:solidFill>
              <a:ln w="9525">
                <a:noFill/>
                <a:round/>
                <a:headEnd/>
                <a:tailEnd/>
              </a:ln>
            </p:spPr>
            <p:txBody>
              <a:bodyPr/>
              <a:lstStyle/>
              <a:p>
                <a:endParaRPr lang="es-CL"/>
              </a:p>
            </p:txBody>
          </p:sp>
        </p:grpSp>
        <p:sp>
          <p:nvSpPr>
            <p:cNvPr id="1129565" name="Rectangle 93"/>
            <p:cNvSpPr>
              <a:spLocks noChangeArrowheads="1"/>
            </p:cNvSpPr>
            <p:nvPr/>
          </p:nvSpPr>
          <p:spPr bwMode="auto">
            <a:xfrm>
              <a:off x="4530" y="1565"/>
              <a:ext cx="280" cy="374"/>
            </a:xfrm>
            <a:prstGeom prst="rect">
              <a:avLst/>
            </a:prstGeom>
            <a:noFill/>
            <a:ln w="9525">
              <a:noFill/>
              <a:miter lim="800000"/>
              <a:headEnd/>
              <a:tailEnd/>
            </a:ln>
          </p:spPr>
          <p:txBody>
            <a:bodyPr/>
            <a:lstStyle/>
            <a:p>
              <a:endParaRPr lang="es-CL"/>
            </a:p>
          </p:txBody>
        </p:sp>
        <p:sp>
          <p:nvSpPr>
            <p:cNvPr id="1129566" name="Rectangle 94"/>
            <p:cNvSpPr>
              <a:spLocks noChangeArrowheads="1"/>
            </p:cNvSpPr>
            <p:nvPr/>
          </p:nvSpPr>
          <p:spPr bwMode="auto">
            <a:xfrm>
              <a:off x="2389" y="2774"/>
              <a:ext cx="374" cy="281"/>
            </a:xfrm>
            <a:prstGeom prst="rect">
              <a:avLst/>
            </a:prstGeom>
            <a:noFill/>
            <a:ln w="9525">
              <a:noFill/>
              <a:miter lim="800000"/>
              <a:headEnd/>
              <a:tailEnd/>
            </a:ln>
          </p:spPr>
          <p:txBody>
            <a:bodyPr/>
            <a:lstStyle/>
            <a:p>
              <a:endParaRPr lang="es-CL"/>
            </a:p>
          </p:txBody>
        </p:sp>
        <p:grpSp>
          <p:nvGrpSpPr>
            <p:cNvPr id="6" name="Group 95"/>
            <p:cNvGrpSpPr>
              <a:grpSpLocks/>
            </p:cNvGrpSpPr>
            <p:nvPr/>
          </p:nvGrpSpPr>
          <p:grpSpPr bwMode="auto">
            <a:xfrm>
              <a:off x="3840" y="2496"/>
              <a:ext cx="384" cy="528"/>
              <a:chOff x="3840" y="2160"/>
              <a:chExt cx="384" cy="528"/>
            </a:xfrm>
          </p:grpSpPr>
          <p:sp>
            <p:nvSpPr>
              <p:cNvPr id="1129568" name="Freeform 96"/>
              <p:cNvSpPr>
                <a:spLocks/>
              </p:cNvSpPr>
              <p:nvPr/>
            </p:nvSpPr>
            <p:spPr bwMode="auto">
              <a:xfrm>
                <a:off x="3840" y="2160"/>
                <a:ext cx="384" cy="528"/>
              </a:xfrm>
              <a:custGeom>
                <a:avLst/>
                <a:gdLst/>
                <a:ahLst/>
                <a:cxnLst>
                  <a:cxn ang="0">
                    <a:pos x="0" y="659"/>
                  </a:cxn>
                  <a:cxn ang="0">
                    <a:pos x="23" y="676"/>
                  </a:cxn>
                  <a:cxn ang="0">
                    <a:pos x="537" y="17"/>
                  </a:cxn>
                  <a:cxn ang="0">
                    <a:pos x="513" y="0"/>
                  </a:cxn>
                  <a:cxn ang="0">
                    <a:pos x="0" y="659"/>
                  </a:cxn>
                </a:cxnLst>
                <a:rect l="0" t="0" r="r" b="b"/>
                <a:pathLst>
                  <a:path w="537" h="676">
                    <a:moveTo>
                      <a:pt x="0" y="659"/>
                    </a:moveTo>
                    <a:lnTo>
                      <a:pt x="23" y="676"/>
                    </a:lnTo>
                    <a:lnTo>
                      <a:pt x="537" y="17"/>
                    </a:lnTo>
                    <a:lnTo>
                      <a:pt x="513" y="0"/>
                    </a:lnTo>
                    <a:lnTo>
                      <a:pt x="0" y="659"/>
                    </a:lnTo>
                    <a:close/>
                  </a:path>
                </a:pathLst>
              </a:custGeom>
              <a:solidFill>
                <a:srgbClr val="000000"/>
              </a:solidFill>
              <a:ln w="12700">
                <a:noFill/>
                <a:round/>
                <a:headEnd/>
                <a:tailEnd/>
              </a:ln>
            </p:spPr>
            <p:txBody>
              <a:bodyPr/>
              <a:lstStyle/>
              <a:p>
                <a:endParaRPr lang="es-CL"/>
              </a:p>
            </p:txBody>
          </p:sp>
          <p:sp>
            <p:nvSpPr>
              <p:cNvPr id="1129569" name="Line 97"/>
              <p:cNvSpPr>
                <a:spLocks noChangeShapeType="1"/>
              </p:cNvSpPr>
              <p:nvPr/>
            </p:nvSpPr>
            <p:spPr bwMode="auto">
              <a:xfrm flipH="1">
                <a:off x="3840" y="2208"/>
                <a:ext cx="240" cy="336"/>
              </a:xfrm>
              <a:prstGeom prst="line">
                <a:avLst/>
              </a:prstGeom>
              <a:noFill/>
              <a:ln w="9525">
                <a:solidFill>
                  <a:schemeClr val="tx1"/>
                </a:solidFill>
                <a:round/>
                <a:headEnd/>
                <a:tailEnd type="triangle" w="med" len="med"/>
              </a:ln>
              <a:effectLst/>
            </p:spPr>
            <p:txBody>
              <a:bodyPr wrap="none" anchor="ctr"/>
              <a:lstStyle/>
              <a:p>
                <a:endParaRPr lang="es-CL"/>
              </a:p>
            </p:txBody>
          </p:sp>
          <p:sp>
            <p:nvSpPr>
              <p:cNvPr id="1129570" name="Line 98"/>
              <p:cNvSpPr>
                <a:spLocks noChangeShapeType="1"/>
              </p:cNvSpPr>
              <p:nvPr/>
            </p:nvSpPr>
            <p:spPr bwMode="auto">
              <a:xfrm flipV="1">
                <a:off x="3984" y="2352"/>
                <a:ext cx="192" cy="288"/>
              </a:xfrm>
              <a:prstGeom prst="line">
                <a:avLst/>
              </a:prstGeom>
              <a:noFill/>
              <a:ln w="9525">
                <a:solidFill>
                  <a:schemeClr val="tx1"/>
                </a:solidFill>
                <a:round/>
                <a:headEnd/>
                <a:tailEnd type="triangle" w="med" len="med"/>
              </a:ln>
              <a:effectLst/>
            </p:spPr>
            <p:txBody>
              <a:bodyPr wrap="none" anchor="ctr"/>
              <a:lstStyle/>
              <a:p>
                <a:endParaRPr lang="es-CL"/>
              </a:p>
            </p:txBody>
          </p:sp>
        </p:grpSp>
        <p:grpSp>
          <p:nvGrpSpPr>
            <p:cNvPr id="7" name="Group 99"/>
            <p:cNvGrpSpPr>
              <a:grpSpLocks/>
            </p:cNvGrpSpPr>
            <p:nvPr/>
          </p:nvGrpSpPr>
          <p:grpSpPr bwMode="auto">
            <a:xfrm>
              <a:off x="288" y="2544"/>
              <a:ext cx="1104" cy="768"/>
              <a:chOff x="288" y="2208"/>
              <a:chExt cx="1079" cy="879"/>
            </a:xfrm>
          </p:grpSpPr>
          <p:sp>
            <p:nvSpPr>
              <p:cNvPr id="1129572" name="Freeform 100"/>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73" name="Freeform 101"/>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74" name="Freeform 102"/>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8" name="Group 103"/>
              <p:cNvGrpSpPr>
                <a:grpSpLocks/>
              </p:cNvGrpSpPr>
              <p:nvPr/>
            </p:nvGrpSpPr>
            <p:grpSpPr bwMode="auto">
              <a:xfrm>
                <a:off x="288" y="2208"/>
                <a:ext cx="983" cy="783"/>
                <a:chOff x="288" y="2208"/>
                <a:chExt cx="983" cy="783"/>
              </a:xfrm>
            </p:grpSpPr>
            <p:sp>
              <p:nvSpPr>
                <p:cNvPr id="1129576" name="Freeform 104"/>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77" name="Freeform 105"/>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78" name="Freeform 106"/>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79" name="Freeform 107"/>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0" name="Freeform 108"/>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1" name="Freeform 109"/>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2" name="Freeform 110"/>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3" name="Freeform 111"/>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4" name="Freeform 112"/>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5" name="Freeform 113"/>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6" name="Freeform 114"/>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7" name="Freeform 115"/>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8" name="Freeform 116"/>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89" name="Freeform 117"/>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9" name="Group 118"/>
              <p:cNvGrpSpPr>
                <a:grpSpLocks/>
              </p:cNvGrpSpPr>
              <p:nvPr/>
            </p:nvGrpSpPr>
            <p:grpSpPr bwMode="auto">
              <a:xfrm>
                <a:off x="384" y="2304"/>
                <a:ext cx="983" cy="783"/>
                <a:chOff x="288" y="2208"/>
                <a:chExt cx="983" cy="783"/>
              </a:xfrm>
            </p:grpSpPr>
            <p:sp>
              <p:nvSpPr>
                <p:cNvPr id="1129591" name="Freeform 119"/>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2" name="Freeform 120"/>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3" name="Freeform 121"/>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4" name="Freeform 122"/>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5" name="Freeform 123"/>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6" name="Freeform 124"/>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7" name="Freeform 125"/>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8" name="Freeform 126"/>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599" name="Freeform 127"/>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00" name="Freeform 128"/>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01" name="Freeform 129"/>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02" name="Freeform 130"/>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03" name="Freeform 131"/>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04" name="Freeform 132"/>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0" name="Group 133"/>
            <p:cNvGrpSpPr>
              <a:grpSpLocks/>
            </p:cNvGrpSpPr>
            <p:nvPr/>
          </p:nvGrpSpPr>
          <p:grpSpPr bwMode="auto">
            <a:xfrm>
              <a:off x="384" y="1248"/>
              <a:ext cx="720" cy="624"/>
              <a:chOff x="288" y="2208"/>
              <a:chExt cx="1079" cy="879"/>
            </a:xfrm>
          </p:grpSpPr>
          <p:sp>
            <p:nvSpPr>
              <p:cNvPr id="1129606" name="Freeform 134"/>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07" name="Freeform 135"/>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08" name="Freeform 136"/>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11" name="Group 137"/>
              <p:cNvGrpSpPr>
                <a:grpSpLocks/>
              </p:cNvGrpSpPr>
              <p:nvPr/>
            </p:nvGrpSpPr>
            <p:grpSpPr bwMode="auto">
              <a:xfrm>
                <a:off x="288" y="2208"/>
                <a:ext cx="983" cy="783"/>
                <a:chOff x="288" y="2208"/>
                <a:chExt cx="983" cy="783"/>
              </a:xfrm>
            </p:grpSpPr>
            <p:sp>
              <p:nvSpPr>
                <p:cNvPr id="1129610" name="Freeform 138"/>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1" name="Freeform 139"/>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2" name="Freeform 140"/>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3" name="Freeform 141"/>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4" name="Freeform 142"/>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5" name="Freeform 143"/>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6" name="Freeform 144"/>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7" name="Freeform 145"/>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8" name="Freeform 146"/>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19" name="Freeform 147"/>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0" name="Freeform 148"/>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1" name="Freeform 149"/>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2" name="Freeform 150"/>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3" name="Freeform 151"/>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2" name="Group 152"/>
              <p:cNvGrpSpPr>
                <a:grpSpLocks/>
              </p:cNvGrpSpPr>
              <p:nvPr/>
            </p:nvGrpSpPr>
            <p:grpSpPr bwMode="auto">
              <a:xfrm>
                <a:off x="384" y="2304"/>
                <a:ext cx="983" cy="783"/>
                <a:chOff x="288" y="2208"/>
                <a:chExt cx="983" cy="783"/>
              </a:xfrm>
            </p:grpSpPr>
            <p:sp>
              <p:nvSpPr>
                <p:cNvPr id="1129625" name="Freeform 153"/>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6" name="Freeform 154"/>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7" name="Freeform 155"/>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8" name="Freeform 156"/>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29" name="Freeform 157"/>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0" name="Freeform 158"/>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1" name="Freeform 159"/>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2" name="Freeform 160"/>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3" name="Freeform 161"/>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4" name="Freeform 162"/>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5" name="Freeform 163"/>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6" name="Freeform 164"/>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7" name="Freeform 165"/>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38" name="Freeform 166"/>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3" name="Group 167"/>
            <p:cNvGrpSpPr>
              <a:grpSpLocks/>
            </p:cNvGrpSpPr>
            <p:nvPr/>
          </p:nvGrpSpPr>
          <p:grpSpPr bwMode="auto">
            <a:xfrm>
              <a:off x="192" y="528"/>
              <a:ext cx="1079" cy="879"/>
              <a:chOff x="288" y="2208"/>
              <a:chExt cx="1079" cy="879"/>
            </a:xfrm>
          </p:grpSpPr>
          <p:sp>
            <p:nvSpPr>
              <p:cNvPr id="1129640" name="Freeform 168"/>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41" name="Freeform 169"/>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42" name="Freeform 170"/>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14" name="Group 171"/>
              <p:cNvGrpSpPr>
                <a:grpSpLocks/>
              </p:cNvGrpSpPr>
              <p:nvPr/>
            </p:nvGrpSpPr>
            <p:grpSpPr bwMode="auto">
              <a:xfrm>
                <a:off x="288" y="2208"/>
                <a:ext cx="983" cy="783"/>
                <a:chOff x="288" y="2208"/>
                <a:chExt cx="983" cy="783"/>
              </a:xfrm>
            </p:grpSpPr>
            <p:sp>
              <p:nvSpPr>
                <p:cNvPr id="1129644" name="Freeform 172"/>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45" name="Freeform 173"/>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46" name="Freeform 174"/>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47" name="Freeform 175"/>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48" name="Freeform 176"/>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49" name="Freeform 177"/>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0" name="Freeform 178"/>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1" name="Freeform 179"/>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2" name="Freeform 180"/>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3" name="Freeform 181"/>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4" name="Freeform 182"/>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5" name="Freeform 183"/>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6" name="Freeform 184"/>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57" name="Freeform 185"/>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5" name="Group 186"/>
              <p:cNvGrpSpPr>
                <a:grpSpLocks/>
              </p:cNvGrpSpPr>
              <p:nvPr/>
            </p:nvGrpSpPr>
            <p:grpSpPr bwMode="auto">
              <a:xfrm>
                <a:off x="384" y="2304"/>
                <a:ext cx="983" cy="783"/>
                <a:chOff x="288" y="2208"/>
                <a:chExt cx="983" cy="783"/>
              </a:xfrm>
            </p:grpSpPr>
            <p:sp>
              <p:nvSpPr>
                <p:cNvPr id="1129659" name="Freeform 187"/>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0" name="Freeform 188"/>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1" name="Freeform 189"/>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2" name="Freeform 190"/>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3" name="Freeform 191"/>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4" name="Freeform 192"/>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5" name="Freeform 193"/>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6" name="Freeform 194"/>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7" name="Freeform 195"/>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8" name="Freeform 196"/>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69" name="Freeform 197"/>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70" name="Freeform 198"/>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71" name="Freeform 199"/>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72" name="Freeform 200"/>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6" name="Group 201"/>
            <p:cNvGrpSpPr>
              <a:grpSpLocks/>
            </p:cNvGrpSpPr>
            <p:nvPr/>
          </p:nvGrpSpPr>
          <p:grpSpPr bwMode="auto">
            <a:xfrm>
              <a:off x="336" y="1488"/>
              <a:ext cx="624" cy="528"/>
              <a:chOff x="288" y="2208"/>
              <a:chExt cx="1079" cy="879"/>
            </a:xfrm>
          </p:grpSpPr>
          <p:sp>
            <p:nvSpPr>
              <p:cNvPr id="1129674" name="Freeform 202"/>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75" name="Freeform 203"/>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76" name="Freeform 204"/>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17" name="Group 205"/>
              <p:cNvGrpSpPr>
                <a:grpSpLocks/>
              </p:cNvGrpSpPr>
              <p:nvPr/>
            </p:nvGrpSpPr>
            <p:grpSpPr bwMode="auto">
              <a:xfrm>
                <a:off x="288" y="2208"/>
                <a:ext cx="983" cy="783"/>
                <a:chOff x="288" y="2208"/>
                <a:chExt cx="983" cy="783"/>
              </a:xfrm>
            </p:grpSpPr>
            <p:sp>
              <p:nvSpPr>
                <p:cNvPr id="1129678" name="Freeform 206"/>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79" name="Freeform 207"/>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0" name="Freeform 208"/>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1" name="Freeform 209"/>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2" name="Freeform 210"/>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3" name="Freeform 211"/>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4" name="Freeform 212"/>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5" name="Freeform 213"/>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6" name="Freeform 214"/>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7" name="Freeform 215"/>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8" name="Freeform 216"/>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89" name="Freeform 217"/>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0" name="Freeform 218"/>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1" name="Freeform 219"/>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8" name="Group 220"/>
              <p:cNvGrpSpPr>
                <a:grpSpLocks/>
              </p:cNvGrpSpPr>
              <p:nvPr/>
            </p:nvGrpSpPr>
            <p:grpSpPr bwMode="auto">
              <a:xfrm>
                <a:off x="384" y="2304"/>
                <a:ext cx="983" cy="783"/>
                <a:chOff x="288" y="2208"/>
                <a:chExt cx="983" cy="783"/>
              </a:xfrm>
            </p:grpSpPr>
            <p:sp>
              <p:nvSpPr>
                <p:cNvPr id="1129693" name="Freeform 221"/>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4" name="Freeform 222"/>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5" name="Freeform 223"/>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6" name="Freeform 224"/>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7" name="Freeform 225"/>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8" name="Freeform 226"/>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699" name="Freeform 227"/>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0" name="Freeform 228"/>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1" name="Freeform 229"/>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2" name="Freeform 230"/>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3" name="Freeform 231"/>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4" name="Freeform 232"/>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5" name="Freeform 233"/>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6" name="Freeform 234"/>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9" name="Group 235"/>
            <p:cNvGrpSpPr>
              <a:grpSpLocks/>
            </p:cNvGrpSpPr>
            <p:nvPr/>
          </p:nvGrpSpPr>
          <p:grpSpPr bwMode="auto">
            <a:xfrm>
              <a:off x="432" y="1056"/>
              <a:ext cx="720" cy="624"/>
              <a:chOff x="288" y="2208"/>
              <a:chExt cx="1079" cy="879"/>
            </a:xfrm>
          </p:grpSpPr>
          <p:sp>
            <p:nvSpPr>
              <p:cNvPr id="1129708" name="Freeform 236"/>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09" name="Freeform 237"/>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0" name="Freeform 238"/>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20" name="Group 239"/>
              <p:cNvGrpSpPr>
                <a:grpSpLocks/>
              </p:cNvGrpSpPr>
              <p:nvPr/>
            </p:nvGrpSpPr>
            <p:grpSpPr bwMode="auto">
              <a:xfrm>
                <a:off x="288" y="2208"/>
                <a:ext cx="983" cy="783"/>
                <a:chOff x="288" y="2208"/>
                <a:chExt cx="983" cy="783"/>
              </a:xfrm>
            </p:grpSpPr>
            <p:sp>
              <p:nvSpPr>
                <p:cNvPr id="1129712" name="Freeform 240"/>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3" name="Freeform 241"/>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4" name="Freeform 242"/>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5" name="Freeform 243"/>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6" name="Freeform 244"/>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7" name="Freeform 245"/>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8" name="Freeform 246"/>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19" name="Freeform 247"/>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0" name="Freeform 248"/>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1" name="Freeform 249"/>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2" name="Freeform 250"/>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3" name="Freeform 251"/>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4" name="Freeform 252"/>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5" name="Freeform 253"/>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21" name="Group 254"/>
              <p:cNvGrpSpPr>
                <a:grpSpLocks/>
              </p:cNvGrpSpPr>
              <p:nvPr/>
            </p:nvGrpSpPr>
            <p:grpSpPr bwMode="auto">
              <a:xfrm>
                <a:off x="384" y="2304"/>
                <a:ext cx="983" cy="783"/>
                <a:chOff x="288" y="2208"/>
                <a:chExt cx="983" cy="783"/>
              </a:xfrm>
            </p:grpSpPr>
            <p:sp>
              <p:nvSpPr>
                <p:cNvPr id="1129727" name="Freeform 255"/>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8" name="Freeform 256"/>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29" name="Freeform 257"/>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0" name="Freeform 258"/>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1" name="Freeform 259"/>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2" name="Freeform 260"/>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3" name="Freeform 261"/>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4" name="Freeform 262"/>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5" name="Freeform 263"/>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6" name="Freeform 264"/>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7" name="Freeform 265"/>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8" name="Freeform 266"/>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39" name="Freeform 267"/>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40" name="Freeform 268"/>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22" name="Group 269"/>
            <p:cNvGrpSpPr>
              <a:grpSpLocks/>
            </p:cNvGrpSpPr>
            <p:nvPr/>
          </p:nvGrpSpPr>
          <p:grpSpPr bwMode="auto">
            <a:xfrm>
              <a:off x="192" y="1728"/>
              <a:ext cx="720" cy="624"/>
              <a:chOff x="288" y="2208"/>
              <a:chExt cx="1079" cy="879"/>
            </a:xfrm>
          </p:grpSpPr>
          <p:sp>
            <p:nvSpPr>
              <p:cNvPr id="1129742" name="Freeform 270"/>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43" name="Freeform 271"/>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44" name="Freeform 272"/>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23" name="Group 273"/>
              <p:cNvGrpSpPr>
                <a:grpSpLocks/>
              </p:cNvGrpSpPr>
              <p:nvPr/>
            </p:nvGrpSpPr>
            <p:grpSpPr bwMode="auto">
              <a:xfrm>
                <a:off x="288" y="2208"/>
                <a:ext cx="983" cy="783"/>
                <a:chOff x="288" y="2208"/>
                <a:chExt cx="983" cy="783"/>
              </a:xfrm>
            </p:grpSpPr>
            <p:sp>
              <p:nvSpPr>
                <p:cNvPr id="1129746" name="Freeform 274"/>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47" name="Freeform 275"/>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48" name="Freeform 276"/>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49" name="Freeform 277"/>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0" name="Freeform 278"/>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1" name="Freeform 279"/>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2" name="Freeform 280"/>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3" name="Freeform 281"/>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4" name="Freeform 282"/>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5" name="Freeform 283"/>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6" name="Freeform 284"/>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7" name="Freeform 285"/>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8" name="Freeform 286"/>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59" name="Freeform 287"/>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24" name="Group 288"/>
              <p:cNvGrpSpPr>
                <a:grpSpLocks/>
              </p:cNvGrpSpPr>
              <p:nvPr/>
            </p:nvGrpSpPr>
            <p:grpSpPr bwMode="auto">
              <a:xfrm>
                <a:off x="384" y="2304"/>
                <a:ext cx="983" cy="783"/>
                <a:chOff x="288" y="2208"/>
                <a:chExt cx="983" cy="783"/>
              </a:xfrm>
            </p:grpSpPr>
            <p:sp>
              <p:nvSpPr>
                <p:cNvPr id="1129761" name="Freeform 289"/>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2" name="Freeform 290"/>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3" name="Freeform 291"/>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4" name="Freeform 292"/>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5" name="Freeform 293"/>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6" name="Freeform 294"/>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7" name="Freeform 295"/>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8" name="Freeform 296"/>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69" name="Freeform 297"/>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70" name="Freeform 298"/>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71" name="Freeform 299"/>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72" name="Freeform 300"/>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73" name="Freeform 301"/>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74" name="Freeform 302"/>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25" name="Group 303"/>
            <p:cNvGrpSpPr>
              <a:grpSpLocks/>
            </p:cNvGrpSpPr>
            <p:nvPr/>
          </p:nvGrpSpPr>
          <p:grpSpPr bwMode="auto">
            <a:xfrm>
              <a:off x="336" y="2208"/>
              <a:ext cx="720" cy="624"/>
              <a:chOff x="288" y="2208"/>
              <a:chExt cx="1079" cy="879"/>
            </a:xfrm>
          </p:grpSpPr>
          <p:sp>
            <p:nvSpPr>
              <p:cNvPr id="1129776" name="Freeform 304"/>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77" name="Freeform 305"/>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78" name="Freeform 306"/>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26" name="Group 307"/>
              <p:cNvGrpSpPr>
                <a:grpSpLocks/>
              </p:cNvGrpSpPr>
              <p:nvPr/>
            </p:nvGrpSpPr>
            <p:grpSpPr bwMode="auto">
              <a:xfrm>
                <a:off x="288" y="2208"/>
                <a:ext cx="983" cy="783"/>
                <a:chOff x="288" y="2208"/>
                <a:chExt cx="983" cy="783"/>
              </a:xfrm>
            </p:grpSpPr>
            <p:sp>
              <p:nvSpPr>
                <p:cNvPr id="1129780" name="Freeform 308"/>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1" name="Freeform 309"/>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2" name="Freeform 310"/>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3" name="Freeform 311"/>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4" name="Freeform 312"/>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5" name="Freeform 313"/>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6" name="Freeform 314"/>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7" name="Freeform 315"/>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8" name="Freeform 316"/>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89" name="Freeform 317"/>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0" name="Freeform 318"/>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1" name="Freeform 319"/>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2" name="Freeform 320"/>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3" name="Freeform 321"/>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27" name="Group 322"/>
              <p:cNvGrpSpPr>
                <a:grpSpLocks/>
              </p:cNvGrpSpPr>
              <p:nvPr/>
            </p:nvGrpSpPr>
            <p:grpSpPr bwMode="auto">
              <a:xfrm>
                <a:off x="384" y="2304"/>
                <a:ext cx="983" cy="783"/>
                <a:chOff x="288" y="2208"/>
                <a:chExt cx="983" cy="783"/>
              </a:xfrm>
            </p:grpSpPr>
            <p:sp>
              <p:nvSpPr>
                <p:cNvPr id="1129795" name="Freeform 323"/>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6" name="Freeform 324"/>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7" name="Freeform 325"/>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8" name="Freeform 326"/>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799" name="Freeform 327"/>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0" name="Freeform 328"/>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1" name="Freeform 329"/>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2" name="Freeform 330"/>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3" name="Freeform 331"/>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4" name="Freeform 332"/>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5" name="Freeform 333"/>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6" name="Freeform 334"/>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7" name="Freeform 335"/>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08" name="Freeform 336"/>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28" name="Group 337"/>
            <p:cNvGrpSpPr>
              <a:grpSpLocks/>
            </p:cNvGrpSpPr>
            <p:nvPr/>
          </p:nvGrpSpPr>
          <p:grpSpPr bwMode="auto">
            <a:xfrm>
              <a:off x="1483" y="3214"/>
              <a:ext cx="341" cy="98"/>
              <a:chOff x="1483" y="2878"/>
              <a:chExt cx="593" cy="152"/>
            </a:xfrm>
          </p:grpSpPr>
          <p:sp>
            <p:nvSpPr>
              <p:cNvPr id="1129810" name="Freeform 338"/>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11" name="Freeform 339"/>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12" name="Freeform 340"/>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29" name="Group 341"/>
            <p:cNvGrpSpPr>
              <a:grpSpLocks/>
            </p:cNvGrpSpPr>
            <p:nvPr/>
          </p:nvGrpSpPr>
          <p:grpSpPr bwMode="auto">
            <a:xfrm>
              <a:off x="1824" y="3264"/>
              <a:ext cx="341" cy="98"/>
              <a:chOff x="1483" y="2878"/>
              <a:chExt cx="593" cy="152"/>
            </a:xfrm>
          </p:grpSpPr>
          <p:sp>
            <p:nvSpPr>
              <p:cNvPr id="1129814" name="Freeform 342"/>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15" name="Freeform 343"/>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16" name="Freeform 344"/>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30" name="Group 345"/>
            <p:cNvGrpSpPr>
              <a:grpSpLocks/>
            </p:cNvGrpSpPr>
            <p:nvPr/>
          </p:nvGrpSpPr>
          <p:grpSpPr bwMode="auto">
            <a:xfrm>
              <a:off x="1632" y="3216"/>
              <a:ext cx="341" cy="98"/>
              <a:chOff x="1483" y="2878"/>
              <a:chExt cx="593" cy="152"/>
            </a:xfrm>
          </p:grpSpPr>
          <p:sp>
            <p:nvSpPr>
              <p:cNvPr id="1129818" name="Freeform 346"/>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19" name="Freeform 347"/>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20" name="Freeform 348"/>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31" name="Group 349"/>
            <p:cNvGrpSpPr>
              <a:grpSpLocks/>
            </p:cNvGrpSpPr>
            <p:nvPr/>
          </p:nvGrpSpPr>
          <p:grpSpPr bwMode="auto">
            <a:xfrm>
              <a:off x="1488" y="3216"/>
              <a:ext cx="1589" cy="146"/>
              <a:chOff x="1488" y="2880"/>
              <a:chExt cx="1589" cy="146"/>
            </a:xfrm>
          </p:grpSpPr>
          <p:grpSp>
            <p:nvGrpSpPr>
              <p:cNvPr id="1129760" name="Group 350"/>
              <p:cNvGrpSpPr>
                <a:grpSpLocks/>
              </p:cNvGrpSpPr>
              <p:nvPr/>
            </p:nvGrpSpPr>
            <p:grpSpPr bwMode="auto">
              <a:xfrm>
                <a:off x="1632" y="2880"/>
                <a:ext cx="341" cy="98"/>
                <a:chOff x="1483" y="2878"/>
                <a:chExt cx="593" cy="152"/>
              </a:xfrm>
            </p:grpSpPr>
            <p:sp>
              <p:nvSpPr>
                <p:cNvPr id="1129823" name="Freeform 351"/>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24" name="Freeform 352"/>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25" name="Freeform 353"/>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775" name="Group 354"/>
              <p:cNvGrpSpPr>
                <a:grpSpLocks/>
              </p:cNvGrpSpPr>
              <p:nvPr/>
            </p:nvGrpSpPr>
            <p:grpSpPr bwMode="auto">
              <a:xfrm>
                <a:off x="2160" y="2928"/>
                <a:ext cx="341" cy="98"/>
                <a:chOff x="1483" y="2878"/>
                <a:chExt cx="593" cy="152"/>
              </a:xfrm>
            </p:grpSpPr>
            <p:sp>
              <p:nvSpPr>
                <p:cNvPr id="1129827" name="Freeform 355"/>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28" name="Freeform 356"/>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29" name="Freeform 357"/>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779" name="Group 358"/>
              <p:cNvGrpSpPr>
                <a:grpSpLocks/>
              </p:cNvGrpSpPr>
              <p:nvPr/>
            </p:nvGrpSpPr>
            <p:grpSpPr bwMode="auto">
              <a:xfrm>
                <a:off x="1488" y="2880"/>
                <a:ext cx="341" cy="98"/>
                <a:chOff x="1483" y="2878"/>
                <a:chExt cx="593" cy="152"/>
              </a:xfrm>
            </p:grpSpPr>
            <p:sp>
              <p:nvSpPr>
                <p:cNvPr id="1129831" name="Freeform 359"/>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32" name="Freeform 360"/>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33" name="Freeform 361"/>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794" name="Group 362"/>
              <p:cNvGrpSpPr>
                <a:grpSpLocks/>
              </p:cNvGrpSpPr>
              <p:nvPr/>
            </p:nvGrpSpPr>
            <p:grpSpPr bwMode="auto">
              <a:xfrm>
                <a:off x="2736" y="2880"/>
                <a:ext cx="341" cy="98"/>
                <a:chOff x="1483" y="2878"/>
                <a:chExt cx="593" cy="152"/>
              </a:xfrm>
            </p:grpSpPr>
            <p:sp>
              <p:nvSpPr>
                <p:cNvPr id="1129835" name="Freeform 363"/>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36" name="Freeform 364"/>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37" name="Freeform 365"/>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09" name="Group 366"/>
              <p:cNvGrpSpPr>
                <a:grpSpLocks/>
              </p:cNvGrpSpPr>
              <p:nvPr/>
            </p:nvGrpSpPr>
            <p:grpSpPr bwMode="auto">
              <a:xfrm>
                <a:off x="2448" y="2880"/>
                <a:ext cx="341" cy="98"/>
                <a:chOff x="1483" y="2878"/>
                <a:chExt cx="593" cy="152"/>
              </a:xfrm>
            </p:grpSpPr>
            <p:sp>
              <p:nvSpPr>
                <p:cNvPr id="1129839" name="Freeform 367"/>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40" name="Freeform 368"/>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41" name="Freeform 369"/>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813" name="Group 370"/>
            <p:cNvGrpSpPr>
              <a:grpSpLocks/>
            </p:cNvGrpSpPr>
            <p:nvPr/>
          </p:nvGrpSpPr>
          <p:grpSpPr bwMode="auto">
            <a:xfrm>
              <a:off x="2208" y="3264"/>
              <a:ext cx="341" cy="98"/>
              <a:chOff x="1483" y="2878"/>
              <a:chExt cx="593" cy="152"/>
            </a:xfrm>
          </p:grpSpPr>
          <p:sp>
            <p:nvSpPr>
              <p:cNvPr id="1129843" name="Freeform 371"/>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44" name="Freeform 372"/>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45" name="Freeform 373"/>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17" name="Group 374"/>
            <p:cNvGrpSpPr>
              <a:grpSpLocks/>
            </p:cNvGrpSpPr>
            <p:nvPr/>
          </p:nvGrpSpPr>
          <p:grpSpPr bwMode="auto">
            <a:xfrm>
              <a:off x="288" y="624"/>
              <a:ext cx="912" cy="768"/>
              <a:chOff x="288" y="2208"/>
              <a:chExt cx="1079" cy="879"/>
            </a:xfrm>
          </p:grpSpPr>
          <p:sp>
            <p:nvSpPr>
              <p:cNvPr id="1129847" name="Freeform 375"/>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48" name="Freeform 376"/>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49" name="Freeform 377"/>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1129821" name="Group 378"/>
              <p:cNvGrpSpPr>
                <a:grpSpLocks/>
              </p:cNvGrpSpPr>
              <p:nvPr/>
            </p:nvGrpSpPr>
            <p:grpSpPr bwMode="auto">
              <a:xfrm>
                <a:off x="288" y="2208"/>
                <a:ext cx="983" cy="783"/>
                <a:chOff x="288" y="2208"/>
                <a:chExt cx="983" cy="783"/>
              </a:xfrm>
            </p:grpSpPr>
            <p:sp>
              <p:nvSpPr>
                <p:cNvPr id="1129851" name="Freeform 379"/>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2" name="Freeform 380"/>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3" name="Freeform 381"/>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4" name="Freeform 382"/>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5" name="Freeform 383"/>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6" name="Freeform 384"/>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7" name="Freeform 385"/>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8" name="Freeform 386"/>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59" name="Freeform 387"/>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0" name="Freeform 388"/>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1" name="Freeform 389"/>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2" name="Freeform 390"/>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3" name="Freeform 391"/>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4" name="Freeform 392"/>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22" name="Group 393"/>
              <p:cNvGrpSpPr>
                <a:grpSpLocks/>
              </p:cNvGrpSpPr>
              <p:nvPr/>
            </p:nvGrpSpPr>
            <p:grpSpPr bwMode="auto">
              <a:xfrm>
                <a:off x="384" y="2304"/>
                <a:ext cx="983" cy="783"/>
                <a:chOff x="288" y="2208"/>
                <a:chExt cx="983" cy="783"/>
              </a:xfrm>
            </p:grpSpPr>
            <p:sp>
              <p:nvSpPr>
                <p:cNvPr id="1129866" name="Freeform 394"/>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7" name="Freeform 395"/>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8" name="Freeform 396"/>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69" name="Freeform 397"/>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0" name="Freeform 398"/>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1" name="Freeform 399"/>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2" name="Freeform 400"/>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3" name="Freeform 401"/>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4" name="Freeform 402"/>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5" name="Freeform 403"/>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6" name="Freeform 404"/>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7" name="Freeform 405"/>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8" name="Freeform 406"/>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79" name="Freeform 407"/>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826" name="Group 408"/>
            <p:cNvGrpSpPr>
              <a:grpSpLocks/>
            </p:cNvGrpSpPr>
            <p:nvPr/>
          </p:nvGrpSpPr>
          <p:grpSpPr bwMode="auto">
            <a:xfrm>
              <a:off x="384" y="720"/>
              <a:ext cx="1584" cy="336"/>
              <a:chOff x="288" y="2208"/>
              <a:chExt cx="1079" cy="879"/>
            </a:xfrm>
          </p:grpSpPr>
          <p:sp>
            <p:nvSpPr>
              <p:cNvPr id="1129881" name="Freeform 409"/>
              <p:cNvSpPr>
                <a:spLocks/>
              </p:cNvSpPr>
              <p:nvPr/>
            </p:nvSpPr>
            <p:spPr bwMode="auto">
              <a:xfrm>
                <a:off x="720"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82" name="Freeform 410"/>
              <p:cNvSpPr>
                <a:spLocks/>
              </p:cNvSpPr>
              <p:nvPr/>
            </p:nvSpPr>
            <p:spPr bwMode="auto">
              <a:xfrm>
                <a:off x="912" y="2448"/>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83" name="Freeform 411"/>
              <p:cNvSpPr>
                <a:spLocks/>
              </p:cNvSpPr>
              <p:nvPr/>
            </p:nvSpPr>
            <p:spPr bwMode="auto">
              <a:xfrm>
                <a:off x="864"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nvGrpSpPr>
              <p:cNvPr id="1129830" name="Group 412"/>
              <p:cNvGrpSpPr>
                <a:grpSpLocks/>
              </p:cNvGrpSpPr>
              <p:nvPr/>
            </p:nvGrpSpPr>
            <p:grpSpPr bwMode="auto">
              <a:xfrm>
                <a:off x="288" y="2208"/>
                <a:ext cx="983" cy="783"/>
                <a:chOff x="288" y="2208"/>
                <a:chExt cx="983" cy="783"/>
              </a:xfrm>
            </p:grpSpPr>
            <p:sp>
              <p:nvSpPr>
                <p:cNvPr id="1129885" name="Freeform 413"/>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86" name="Freeform 414"/>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87" name="Freeform 415"/>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88" name="Freeform 416"/>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89" name="Freeform 417"/>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0" name="Freeform 418"/>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1" name="Freeform 419"/>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2" name="Freeform 420"/>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3" name="Freeform 421"/>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4" name="Freeform 422"/>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5" name="Freeform 423"/>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6" name="Freeform 424"/>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7" name="Freeform 425"/>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898" name="Freeform 426"/>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34" name="Group 427"/>
              <p:cNvGrpSpPr>
                <a:grpSpLocks/>
              </p:cNvGrpSpPr>
              <p:nvPr/>
            </p:nvGrpSpPr>
            <p:grpSpPr bwMode="auto">
              <a:xfrm>
                <a:off x="384" y="2304"/>
                <a:ext cx="983" cy="783"/>
                <a:chOff x="288" y="2208"/>
                <a:chExt cx="983" cy="783"/>
              </a:xfrm>
            </p:grpSpPr>
            <p:sp>
              <p:nvSpPr>
                <p:cNvPr id="1129900" name="Freeform 428"/>
                <p:cNvSpPr>
                  <a:spLocks/>
                </p:cNvSpPr>
                <p:nvPr/>
              </p:nvSpPr>
              <p:spPr bwMode="auto">
                <a:xfrm>
                  <a:off x="1152" y="2784"/>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1" name="Freeform 429"/>
                <p:cNvSpPr>
                  <a:spLocks/>
                </p:cNvSpPr>
                <p:nvPr/>
              </p:nvSpPr>
              <p:spPr bwMode="auto">
                <a:xfrm>
                  <a:off x="576" y="2736"/>
                  <a:ext cx="119" cy="146"/>
                </a:xfrm>
                <a:custGeom>
                  <a:avLst/>
                  <a:gdLst/>
                  <a:ahLst/>
                  <a:cxnLst>
                    <a:cxn ang="0">
                      <a:pos x="16" y="0"/>
                    </a:cxn>
                    <a:cxn ang="0">
                      <a:pos x="24" y="146"/>
                    </a:cxn>
                    <a:cxn ang="0">
                      <a:pos x="89" y="106"/>
                    </a:cxn>
                    <a:cxn ang="0">
                      <a:pos x="97" y="33"/>
                    </a:cxn>
                    <a:cxn ang="0">
                      <a:pos x="16" y="0"/>
                    </a:cxn>
                  </a:cxnLst>
                  <a:rect l="0" t="0" r="r" b="b"/>
                  <a:pathLst>
                    <a:path w="119" h="146">
                      <a:moveTo>
                        <a:pt x="16" y="0"/>
                      </a:moveTo>
                      <a:cubicBezTo>
                        <a:pt x="0" y="48"/>
                        <a:pt x="8" y="98"/>
                        <a:pt x="24" y="146"/>
                      </a:cubicBezTo>
                      <a:cubicBezTo>
                        <a:pt x="51" y="137"/>
                        <a:pt x="68" y="125"/>
                        <a:pt x="89" y="106"/>
                      </a:cubicBezTo>
                      <a:cubicBezTo>
                        <a:pt x="91" y="100"/>
                        <a:pt x="119" y="48"/>
                        <a:pt x="97" y="33"/>
                      </a:cubicBezTo>
                      <a:cubicBezTo>
                        <a:pt x="71" y="15"/>
                        <a:pt x="37" y="24"/>
                        <a:pt x="16"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2" name="Freeform 430"/>
                <p:cNvSpPr>
                  <a:spLocks/>
                </p:cNvSpPr>
                <p:nvPr/>
              </p:nvSpPr>
              <p:spPr bwMode="auto">
                <a:xfrm>
                  <a:off x="458" y="2847"/>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3" name="Freeform 431"/>
                <p:cNvSpPr>
                  <a:spLocks/>
                </p:cNvSpPr>
                <p:nvPr/>
              </p:nvSpPr>
              <p:spPr bwMode="auto">
                <a:xfrm>
                  <a:off x="816" y="2256"/>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4" name="Freeform 432"/>
                <p:cNvSpPr>
                  <a:spLocks/>
                </p:cNvSpPr>
                <p:nvPr/>
              </p:nvSpPr>
              <p:spPr bwMode="auto">
                <a:xfrm>
                  <a:off x="624"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5" name="Freeform 433"/>
                <p:cNvSpPr>
                  <a:spLocks/>
                </p:cNvSpPr>
                <p:nvPr/>
              </p:nvSpPr>
              <p:spPr bwMode="auto">
                <a:xfrm>
                  <a:off x="336" y="2448"/>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6" name="Freeform 434"/>
                <p:cNvSpPr>
                  <a:spLocks/>
                </p:cNvSpPr>
                <p:nvPr/>
              </p:nvSpPr>
              <p:spPr bwMode="auto">
                <a:xfrm>
                  <a:off x="76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7" name="Freeform 435"/>
                <p:cNvSpPr>
                  <a:spLocks/>
                </p:cNvSpPr>
                <p:nvPr/>
              </p:nvSpPr>
              <p:spPr bwMode="auto">
                <a:xfrm>
                  <a:off x="384" y="2304"/>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8" name="Freeform 436"/>
                <p:cNvSpPr>
                  <a:spLocks/>
                </p:cNvSpPr>
                <p:nvPr/>
              </p:nvSpPr>
              <p:spPr bwMode="auto">
                <a:xfrm>
                  <a:off x="1008" y="2880"/>
                  <a:ext cx="173" cy="111"/>
                </a:xfrm>
                <a:custGeom>
                  <a:avLst/>
                  <a:gdLst/>
                  <a:ahLst/>
                  <a:cxnLst>
                    <a:cxn ang="0">
                      <a:pos x="37" y="23"/>
                    </a:cxn>
                    <a:cxn ang="0">
                      <a:pos x="53" y="104"/>
                    </a:cxn>
                    <a:cxn ang="0">
                      <a:pos x="110" y="7"/>
                    </a:cxn>
                    <a:cxn ang="0">
                      <a:pos x="37" y="23"/>
                    </a:cxn>
                  </a:cxnLst>
                  <a:rect l="0" t="0" r="r" b="b"/>
                  <a:pathLst>
                    <a:path w="173" h="111">
                      <a:moveTo>
                        <a:pt x="37" y="23"/>
                      </a:moveTo>
                      <a:cubicBezTo>
                        <a:pt x="22" y="66"/>
                        <a:pt x="0" y="86"/>
                        <a:pt x="53" y="104"/>
                      </a:cubicBezTo>
                      <a:cubicBezTo>
                        <a:pt x="109" y="97"/>
                        <a:pt x="173" y="111"/>
                        <a:pt x="110" y="7"/>
                      </a:cubicBezTo>
                      <a:cubicBezTo>
                        <a:pt x="106" y="0"/>
                        <a:pt x="49" y="23"/>
                        <a:pt x="37" y="23"/>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09" name="Freeform 437"/>
                <p:cNvSpPr>
                  <a:spLocks/>
                </p:cNvSpPr>
                <p:nvPr/>
              </p:nvSpPr>
              <p:spPr bwMode="auto">
                <a:xfrm>
                  <a:off x="576" y="220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10" name="Freeform 438"/>
                <p:cNvSpPr>
                  <a:spLocks/>
                </p:cNvSpPr>
                <p:nvPr/>
              </p:nvSpPr>
              <p:spPr bwMode="auto">
                <a:xfrm>
                  <a:off x="720" y="240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11" name="Freeform 439"/>
                <p:cNvSpPr>
                  <a:spLocks/>
                </p:cNvSpPr>
                <p:nvPr/>
              </p:nvSpPr>
              <p:spPr bwMode="auto">
                <a:xfrm>
                  <a:off x="528" y="2496"/>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12" name="Freeform 440"/>
                <p:cNvSpPr>
                  <a:spLocks/>
                </p:cNvSpPr>
                <p:nvPr/>
              </p:nvSpPr>
              <p:spPr bwMode="auto">
                <a:xfrm>
                  <a:off x="912" y="2640"/>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13" name="Freeform 441"/>
                <p:cNvSpPr>
                  <a:spLocks/>
                </p:cNvSpPr>
                <p:nvPr/>
              </p:nvSpPr>
              <p:spPr bwMode="auto">
                <a:xfrm>
                  <a:off x="288" y="2688"/>
                  <a:ext cx="187" cy="202"/>
                </a:xfrm>
                <a:custGeom>
                  <a:avLst/>
                  <a:gdLst/>
                  <a:ahLst/>
                  <a:cxnLst>
                    <a:cxn ang="0">
                      <a:pos x="33" y="0"/>
                    </a:cxn>
                    <a:cxn ang="0">
                      <a:pos x="82" y="202"/>
                    </a:cxn>
                    <a:cxn ang="0">
                      <a:pos x="163" y="178"/>
                    </a:cxn>
                    <a:cxn ang="0">
                      <a:pos x="171" y="105"/>
                    </a:cxn>
                    <a:cxn ang="0">
                      <a:pos x="187" y="40"/>
                    </a:cxn>
                    <a:cxn ang="0">
                      <a:pos x="114" y="0"/>
                    </a:cxn>
                    <a:cxn ang="0">
                      <a:pos x="58" y="8"/>
                    </a:cxn>
                    <a:cxn ang="0">
                      <a:pos x="33" y="16"/>
                    </a:cxn>
                    <a:cxn ang="0">
                      <a:pos x="33" y="0"/>
                    </a:cxn>
                  </a:cxnLst>
                  <a:rect l="0" t="0" r="r" b="b"/>
                  <a:pathLst>
                    <a:path w="187" h="202">
                      <a:moveTo>
                        <a:pt x="33" y="0"/>
                      </a:moveTo>
                      <a:cubicBezTo>
                        <a:pt x="28" y="66"/>
                        <a:pt x="0" y="175"/>
                        <a:pt x="82" y="202"/>
                      </a:cubicBezTo>
                      <a:cubicBezTo>
                        <a:pt x="109" y="193"/>
                        <a:pt x="136" y="187"/>
                        <a:pt x="163" y="178"/>
                      </a:cubicBezTo>
                      <a:cubicBezTo>
                        <a:pt x="166" y="154"/>
                        <a:pt x="167" y="129"/>
                        <a:pt x="171" y="105"/>
                      </a:cubicBezTo>
                      <a:cubicBezTo>
                        <a:pt x="175" y="83"/>
                        <a:pt x="187" y="40"/>
                        <a:pt x="187" y="40"/>
                      </a:cubicBezTo>
                      <a:cubicBezTo>
                        <a:pt x="132" y="3"/>
                        <a:pt x="157" y="14"/>
                        <a:pt x="114" y="0"/>
                      </a:cubicBezTo>
                      <a:cubicBezTo>
                        <a:pt x="95" y="3"/>
                        <a:pt x="76" y="4"/>
                        <a:pt x="58" y="8"/>
                      </a:cubicBezTo>
                      <a:cubicBezTo>
                        <a:pt x="49" y="10"/>
                        <a:pt x="41" y="19"/>
                        <a:pt x="33" y="16"/>
                      </a:cubicBezTo>
                      <a:cubicBezTo>
                        <a:pt x="28" y="14"/>
                        <a:pt x="33" y="5"/>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838" name="Group 442"/>
            <p:cNvGrpSpPr>
              <a:grpSpLocks/>
            </p:cNvGrpSpPr>
            <p:nvPr/>
          </p:nvGrpSpPr>
          <p:grpSpPr bwMode="auto">
            <a:xfrm>
              <a:off x="1344" y="864"/>
              <a:ext cx="1589" cy="146"/>
              <a:chOff x="1488" y="2880"/>
              <a:chExt cx="1589" cy="146"/>
            </a:xfrm>
          </p:grpSpPr>
          <p:grpSp>
            <p:nvGrpSpPr>
              <p:cNvPr id="1129842" name="Group 443"/>
              <p:cNvGrpSpPr>
                <a:grpSpLocks/>
              </p:cNvGrpSpPr>
              <p:nvPr/>
            </p:nvGrpSpPr>
            <p:grpSpPr bwMode="auto">
              <a:xfrm>
                <a:off x="1632" y="2880"/>
                <a:ext cx="341" cy="98"/>
                <a:chOff x="1483" y="2878"/>
                <a:chExt cx="593" cy="152"/>
              </a:xfrm>
            </p:grpSpPr>
            <p:sp>
              <p:nvSpPr>
                <p:cNvPr id="1129916" name="Freeform 444"/>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17" name="Freeform 445"/>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18" name="Freeform 446"/>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46" name="Group 447"/>
              <p:cNvGrpSpPr>
                <a:grpSpLocks/>
              </p:cNvGrpSpPr>
              <p:nvPr/>
            </p:nvGrpSpPr>
            <p:grpSpPr bwMode="auto">
              <a:xfrm>
                <a:off x="2160" y="2928"/>
                <a:ext cx="341" cy="98"/>
                <a:chOff x="1483" y="2878"/>
                <a:chExt cx="593" cy="152"/>
              </a:xfrm>
            </p:grpSpPr>
            <p:sp>
              <p:nvSpPr>
                <p:cNvPr id="1129920" name="Freeform 448"/>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21" name="Freeform 449"/>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22" name="Freeform 450"/>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50" name="Group 451"/>
              <p:cNvGrpSpPr>
                <a:grpSpLocks/>
              </p:cNvGrpSpPr>
              <p:nvPr/>
            </p:nvGrpSpPr>
            <p:grpSpPr bwMode="auto">
              <a:xfrm>
                <a:off x="1488" y="2880"/>
                <a:ext cx="341" cy="98"/>
                <a:chOff x="1483" y="2878"/>
                <a:chExt cx="593" cy="152"/>
              </a:xfrm>
            </p:grpSpPr>
            <p:sp>
              <p:nvSpPr>
                <p:cNvPr id="1129924" name="Freeform 452"/>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25" name="Freeform 453"/>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26" name="Freeform 454"/>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65" name="Group 455"/>
              <p:cNvGrpSpPr>
                <a:grpSpLocks/>
              </p:cNvGrpSpPr>
              <p:nvPr/>
            </p:nvGrpSpPr>
            <p:grpSpPr bwMode="auto">
              <a:xfrm>
                <a:off x="2736" y="2880"/>
                <a:ext cx="341" cy="98"/>
                <a:chOff x="1483" y="2878"/>
                <a:chExt cx="593" cy="152"/>
              </a:xfrm>
            </p:grpSpPr>
            <p:sp>
              <p:nvSpPr>
                <p:cNvPr id="1129928" name="Freeform 456"/>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29" name="Freeform 457"/>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30" name="Freeform 458"/>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880" name="Group 459"/>
              <p:cNvGrpSpPr>
                <a:grpSpLocks/>
              </p:cNvGrpSpPr>
              <p:nvPr/>
            </p:nvGrpSpPr>
            <p:grpSpPr bwMode="auto">
              <a:xfrm>
                <a:off x="2448" y="2880"/>
                <a:ext cx="341" cy="98"/>
                <a:chOff x="1483" y="2878"/>
                <a:chExt cx="593" cy="152"/>
              </a:xfrm>
            </p:grpSpPr>
            <p:sp>
              <p:nvSpPr>
                <p:cNvPr id="1129932" name="Freeform 460"/>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33" name="Freeform 461"/>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34" name="Freeform 462"/>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884" name="Group 463"/>
            <p:cNvGrpSpPr>
              <a:grpSpLocks/>
            </p:cNvGrpSpPr>
            <p:nvPr/>
          </p:nvGrpSpPr>
          <p:grpSpPr bwMode="auto">
            <a:xfrm>
              <a:off x="1440" y="864"/>
              <a:ext cx="1589" cy="146"/>
              <a:chOff x="1488" y="2880"/>
              <a:chExt cx="1589" cy="146"/>
            </a:xfrm>
          </p:grpSpPr>
          <p:grpSp>
            <p:nvGrpSpPr>
              <p:cNvPr id="1129899" name="Group 464"/>
              <p:cNvGrpSpPr>
                <a:grpSpLocks/>
              </p:cNvGrpSpPr>
              <p:nvPr/>
            </p:nvGrpSpPr>
            <p:grpSpPr bwMode="auto">
              <a:xfrm>
                <a:off x="1632" y="2880"/>
                <a:ext cx="341" cy="98"/>
                <a:chOff x="1483" y="2878"/>
                <a:chExt cx="593" cy="152"/>
              </a:xfrm>
            </p:grpSpPr>
            <p:sp>
              <p:nvSpPr>
                <p:cNvPr id="1129937" name="Freeform 465"/>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38" name="Freeform 466"/>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39" name="Freeform 467"/>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14" name="Group 468"/>
              <p:cNvGrpSpPr>
                <a:grpSpLocks/>
              </p:cNvGrpSpPr>
              <p:nvPr/>
            </p:nvGrpSpPr>
            <p:grpSpPr bwMode="auto">
              <a:xfrm>
                <a:off x="2160" y="2928"/>
                <a:ext cx="341" cy="98"/>
                <a:chOff x="1483" y="2878"/>
                <a:chExt cx="593" cy="152"/>
              </a:xfrm>
            </p:grpSpPr>
            <p:sp>
              <p:nvSpPr>
                <p:cNvPr id="1129941" name="Freeform 469"/>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42" name="Freeform 470"/>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43" name="Freeform 471"/>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15" name="Group 472"/>
              <p:cNvGrpSpPr>
                <a:grpSpLocks/>
              </p:cNvGrpSpPr>
              <p:nvPr/>
            </p:nvGrpSpPr>
            <p:grpSpPr bwMode="auto">
              <a:xfrm>
                <a:off x="1488" y="2880"/>
                <a:ext cx="341" cy="98"/>
                <a:chOff x="1483" y="2878"/>
                <a:chExt cx="593" cy="152"/>
              </a:xfrm>
            </p:grpSpPr>
            <p:sp>
              <p:nvSpPr>
                <p:cNvPr id="1129945" name="Freeform 473"/>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46" name="Freeform 474"/>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47" name="Freeform 475"/>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19" name="Group 476"/>
              <p:cNvGrpSpPr>
                <a:grpSpLocks/>
              </p:cNvGrpSpPr>
              <p:nvPr/>
            </p:nvGrpSpPr>
            <p:grpSpPr bwMode="auto">
              <a:xfrm>
                <a:off x="2736" y="2880"/>
                <a:ext cx="341" cy="98"/>
                <a:chOff x="1483" y="2878"/>
                <a:chExt cx="593" cy="152"/>
              </a:xfrm>
            </p:grpSpPr>
            <p:sp>
              <p:nvSpPr>
                <p:cNvPr id="1129949" name="Freeform 477"/>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50" name="Freeform 478"/>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51" name="Freeform 479"/>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23" name="Group 480"/>
              <p:cNvGrpSpPr>
                <a:grpSpLocks/>
              </p:cNvGrpSpPr>
              <p:nvPr/>
            </p:nvGrpSpPr>
            <p:grpSpPr bwMode="auto">
              <a:xfrm>
                <a:off x="2448" y="2880"/>
                <a:ext cx="341" cy="98"/>
                <a:chOff x="1483" y="2878"/>
                <a:chExt cx="593" cy="152"/>
              </a:xfrm>
            </p:grpSpPr>
            <p:sp>
              <p:nvSpPr>
                <p:cNvPr id="1129953" name="Freeform 481"/>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54" name="Freeform 482"/>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55" name="Freeform 483"/>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927" name="Group 484"/>
            <p:cNvGrpSpPr>
              <a:grpSpLocks/>
            </p:cNvGrpSpPr>
            <p:nvPr/>
          </p:nvGrpSpPr>
          <p:grpSpPr bwMode="auto">
            <a:xfrm>
              <a:off x="1680" y="912"/>
              <a:ext cx="1589" cy="146"/>
              <a:chOff x="1488" y="2880"/>
              <a:chExt cx="1589" cy="146"/>
            </a:xfrm>
          </p:grpSpPr>
          <p:grpSp>
            <p:nvGrpSpPr>
              <p:cNvPr id="1129931" name="Group 485"/>
              <p:cNvGrpSpPr>
                <a:grpSpLocks/>
              </p:cNvGrpSpPr>
              <p:nvPr/>
            </p:nvGrpSpPr>
            <p:grpSpPr bwMode="auto">
              <a:xfrm>
                <a:off x="1632" y="2880"/>
                <a:ext cx="341" cy="98"/>
                <a:chOff x="1483" y="2878"/>
                <a:chExt cx="593" cy="152"/>
              </a:xfrm>
            </p:grpSpPr>
            <p:sp>
              <p:nvSpPr>
                <p:cNvPr id="1129958" name="Freeform 486"/>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59" name="Freeform 487"/>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60" name="Freeform 488"/>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35" name="Group 489"/>
              <p:cNvGrpSpPr>
                <a:grpSpLocks/>
              </p:cNvGrpSpPr>
              <p:nvPr/>
            </p:nvGrpSpPr>
            <p:grpSpPr bwMode="auto">
              <a:xfrm>
                <a:off x="2160" y="2928"/>
                <a:ext cx="341" cy="98"/>
                <a:chOff x="1483" y="2878"/>
                <a:chExt cx="593" cy="152"/>
              </a:xfrm>
            </p:grpSpPr>
            <p:sp>
              <p:nvSpPr>
                <p:cNvPr id="1129962" name="Freeform 490"/>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63" name="Freeform 491"/>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64" name="Freeform 492"/>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36" name="Group 493"/>
              <p:cNvGrpSpPr>
                <a:grpSpLocks/>
              </p:cNvGrpSpPr>
              <p:nvPr/>
            </p:nvGrpSpPr>
            <p:grpSpPr bwMode="auto">
              <a:xfrm>
                <a:off x="1488" y="2880"/>
                <a:ext cx="341" cy="98"/>
                <a:chOff x="1483" y="2878"/>
                <a:chExt cx="593" cy="152"/>
              </a:xfrm>
            </p:grpSpPr>
            <p:sp>
              <p:nvSpPr>
                <p:cNvPr id="1129966" name="Freeform 494"/>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67" name="Freeform 495"/>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68" name="Freeform 496"/>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40" name="Group 497"/>
              <p:cNvGrpSpPr>
                <a:grpSpLocks/>
              </p:cNvGrpSpPr>
              <p:nvPr/>
            </p:nvGrpSpPr>
            <p:grpSpPr bwMode="auto">
              <a:xfrm>
                <a:off x="2736" y="2880"/>
                <a:ext cx="341" cy="98"/>
                <a:chOff x="1483" y="2878"/>
                <a:chExt cx="593" cy="152"/>
              </a:xfrm>
            </p:grpSpPr>
            <p:sp>
              <p:nvSpPr>
                <p:cNvPr id="1129970" name="Freeform 498"/>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71" name="Freeform 499"/>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72" name="Freeform 500"/>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44" name="Group 501"/>
              <p:cNvGrpSpPr>
                <a:grpSpLocks/>
              </p:cNvGrpSpPr>
              <p:nvPr/>
            </p:nvGrpSpPr>
            <p:grpSpPr bwMode="auto">
              <a:xfrm>
                <a:off x="2448" y="2880"/>
                <a:ext cx="341" cy="98"/>
                <a:chOff x="1483" y="2878"/>
                <a:chExt cx="593" cy="152"/>
              </a:xfrm>
            </p:grpSpPr>
            <p:sp>
              <p:nvSpPr>
                <p:cNvPr id="1129974" name="Freeform 502"/>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75" name="Freeform 503"/>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76" name="Freeform 504"/>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948" name="Group 505"/>
            <p:cNvGrpSpPr>
              <a:grpSpLocks/>
            </p:cNvGrpSpPr>
            <p:nvPr/>
          </p:nvGrpSpPr>
          <p:grpSpPr bwMode="auto">
            <a:xfrm>
              <a:off x="864" y="3216"/>
              <a:ext cx="1589" cy="146"/>
              <a:chOff x="1488" y="2880"/>
              <a:chExt cx="1589" cy="146"/>
            </a:xfrm>
          </p:grpSpPr>
          <p:grpSp>
            <p:nvGrpSpPr>
              <p:cNvPr id="1129952" name="Group 506"/>
              <p:cNvGrpSpPr>
                <a:grpSpLocks/>
              </p:cNvGrpSpPr>
              <p:nvPr/>
            </p:nvGrpSpPr>
            <p:grpSpPr bwMode="auto">
              <a:xfrm>
                <a:off x="1632" y="2880"/>
                <a:ext cx="341" cy="98"/>
                <a:chOff x="1483" y="2878"/>
                <a:chExt cx="593" cy="152"/>
              </a:xfrm>
            </p:grpSpPr>
            <p:sp>
              <p:nvSpPr>
                <p:cNvPr id="1129979" name="Freeform 507"/>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80" name="Freeform 508"/>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81" name="Freeform 509"/>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56" name="Group 510"/>
              <p:cNvGrpSpPr>
                <a:grpSpLocks/>
              </p:cNvGrpSpPr>
              <p:nvPr/>
            </p:nvGrpSpPr>
            <p:grpSpPr bwMode="auto">
              <a:xfrm>
                <a:off x="2160" y="2928"/>
                <a:ext cx="341" cy="98"/>
                <a:chOff x="1483" y="2878"/>
                <a:chExt cx="593" cy="152"/>
              </a:xfrm>
            </p:grpSpPr>
            <p:sp>
              <p:nvSpPr>
                <p:cNvPr id="1129983" name="Freeform 511"/>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84" name="Freeform 512"/>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85" name="Freeform 513"/>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57" name="Group 514"/>
              <p:cNvGrpSpPr>
                <a:grpSpLocks/>
              </p:cNvGrpSpPr>
              <p:nvPr/>
            </p:nvGrpSpPr>
            <p:grpSpPr bwMode="auto">
              <a:xfrm>
                <a:off x="1488" y="2880"/>
                <a:ext cx="341" cy="98"/>
                <a:chOff x="1483" y="2878"/>
                <a:chExt cx="593" cy="152"/>
              </a:xfrm>
            </p:grpSpPr>
            <p:sp>
              <p:nvSpPr>
                <p:cNvPr id="1129987" name="Freeform 515"/>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88" name="Freeform 516"/>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89" name="Freeform 517"/>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61" name="Group 518"/>
              <p:cNvGrpSpPr>
                <a:grpSpLocks/>
              </p:cNvGrpSpPr>
              <p:nvPr/>
            </p:nvGrpSpPr>
            <p:grpSpPr bwMode="auto">
              <a:xfrm>
                <a:off x="2736" y="2880"/>
                <a:ext cx="341" cy="98"/>
                <a:chOff x="1483" y="2878"/>
                <a:chExt cx="593" cy="152"/>
              </a:xfrm>
            </p:grpSpPr>
            <p:sp>
              <p:nvSpPr>
                <p:cNvPr id="1129991" name="Freeform 519"/>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92" name="Freeform 520"/>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93" name="Freeform 521"/>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65" name="Group 522"/>
              <p:cNvGrpSpPr>
                <a:grpSpLocks/>
              </p:cNvGrpSpPr>
              <p:nvPr/>
            </p:nvGrpSpPr>
            <p:grpSpPr bwMode="auto">
              <a:xfrm>
                <a:off x="2448" y="2880"/>
                <a:ext cx="341" cy="98"/>
                <a:chOff x="1483" y="2878"/>
                <a:chExt cx="593" cy="152"/>
              </a:xfrm>
            </p:grpSpPr>
            <p:sp>
              <p:nvSpPr>
                <p:cNvPr id="1129995" name="Freeform 523"/>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96" name="Freeform 524"/>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29997" name="Freeform 525"/>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969" name="Group 526"/>
            <p:cNvGrpSpPr>
              <a:grpSpLocks/>
            </p:cNvGrpSpPr>
            <p:nvPr/>
          </p:nvGrpSpPr>
          <p:grpSpPr bwMode="auto">
            <a:xfrm>
              <a:off x="1632" y="3264"/>
              <a:ext cx="1541" cy="98"/>
              <a:chOff x="1488" y="2880"/>
              <a:chExt cx="1589" cy="146"/>
            </a:xfrm>
          </p:grpSpPr>
          <p:grpSp>
            <p:nvGrpSpPr>
              <p:cNvPr id="1129973" name="Group 527"/>
              <p:cNvGrpSpPr>
                <a:grpSpLocks/>
              </p:cNvGrpSpPr>
              <p:nvPr/>
            </p:nvGrpSpPr>
            <p:grpSpPr bwMode="auto">
              <a:xfrm>
                <a:off x="1632" y="2880"/>
                <a:ext cx="341" cy="98"/>
                <a:chOff x="1483" y="2878"/>
                <a:chExt cx="593" cy="152"/>
              </a:xfrm>
            </p:grpSpPr>
            <p:sp>
              <p:nvSpPr>
                <p:cNvPr id="1130000" name="Freeform 528"/>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01" name="Freeform 529"/>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02" name="Freeform 530"/>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77" name="Group 531"/>
              <p:cNvGrpSpPr>
                <a:grpSpLocks/>
              </p:cNvGrpSpPr>
              <p:nvPr/>
            </p:nvGrpSpPr>
            <p:grpSpPr bwMode="auto">
              <a:xfrm>
                <a:off x="2160" y="2928"/>
                <a:ext cx="341" cy="98"/>
                <a:chOff x="1483" y="2878"/>
                <a:chExt cx="593" cy="152"/>
              </a:xfrm>
            </p:grpSpPr>
            <p:sp>
              <p:nvSpPr>
                <p:cNvPr id="1130004" name="Freeform 532"/>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05" name="Freeform 533"/>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06" name="Freeform 534"/>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78" name="Group 535"/>
              <p:cNvGrpSpPr>
                <a:grpSpLocks/>
              </p:cNvGrpSpPr>
              <p:nvPr/>
            </p:nvGrpSpPr>
            <p:grpSpPr bwMode="auto">
              <a:xfrm>
                <a:off x="1488" y="2880"/>
                <a:ext cx="341" cy="98"/>
                <a:chOff x="1483" y="2878"/>
                <a:chExt cx="593" cy="152"/>
              </a:xfrm>
            </p:grpSpPr>
            <p:sp>
              <p:nvSpPr>
                <p:cNvPr id="1130008" name="Freeform 536"/>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09" name="Freeform 537"/>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10" name="Freeform 538"/>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82" name="Group 539"/>
              <p:cNvGrpSpPr>
                <a:grpSpLocks/>
              </p:cNvGrpSpPr>
              <p:nvPr/>
            </p:nvGrpSpPr>
            <p:grpSpPr bwMode="auto">
              <a:xfrm>
                <a:off x="2736" y="2880"/>
                <a:ext cx="341" cy="98"/>
                <a:chOff x="1483" y="2878"/>
                <a:chExt cx="593" cy="152"/>
              </a:xfrm>
            </p:grpSpPr>
            <p:sp>
              <p:nvSpPr>
                <p:cNvPr id="1130012" name="Freeform 540"/>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13" name="Freeform 541"/>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14" name="Freeform 542"/>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86" name="Group 543"/>
              <p:cNvGrpSpPr>
                <a:grpSpLocks/>
              </p:cNvGrpSpPr>
              <p:nvPr/>
            </p:nvGrpSpPr>
            <p:grpSpPr bwMode="auto">
              <a:xfrm>
                <a:off x="2448" y="2880"/>
                <a:ext cx="341" cy="98"/>
                <a:chOff x="1483" y="2878"/>
                <a:chExt cx="593" cy="152"/>
              </a:xfrm>
            </p:grpSpPr>
            <p:sp>
              <p:nvSpPr>
                <p:cNvPr id="1130016" name="Freeform 544"/>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17" name="Freeform 545"/>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18" name="Freeform 546"/>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29990" name="Group 547"/>
            <p:cNvGrpSpPr>
              <a:grpSpLocks/>
            </p:cNvGrpSpPr>
            <p:nvPr/>
          </p:nvGrpSpPr>
          <p:grpSpPr bwMode="auto">
            <a:xfrm>
              <a:off x="1824" y="3216"/>
              <a:ext cx="1589" cy="146"/>
              <a:chOff x="1488" y="2880"/>
              <a:chExt cx="1589" cy="146"/>
            </a:xfrm>
          </p:grpSpPr>
          <p:grpSp>
            <p:nvGrpSpPr>
              <p:cNvPr id="1129994" name="Group 548"/>
              <p:cNvGrpSpPr>
                <a:grpSpLocks/>
              </p:cNvGrpSpPr>
              <p:nvPr/>
            </p:nvGrpSpPr>
            <p:grpSpPr bwMode="auto">
              <a:xfrm>
                <a:off x="1632" y="2880"/>
                <a:ext cx="341" cy="98"/>
                <a:chOff x="1483" y="2878"/>
                <a:chExt cx="593" cy="152"/>
              </a:xfrm>
            </p:grpSpPr>
            <p:sp>
              <p:nvSpPr>
                <p:cNvPr id="1130021" name="Freeform 549"/>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22" name="Freeform 550"/>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23" name="Freeform 551"/>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98" name="Group 552"/>
              <p:cNvGrpSpPr>
                <a:grpSpLocks/>
              </p:cNvGrpSpPr>
              <p:nvPr/>
            </p:nvGrpSpPr>
            <p:grpSpPr bwMode="auto">
              <a:xfrm>
                <a:off x="2160" y="2928"/>
                <a:ext cx="341" cy="98"/>
                <a:chOff x="1483" y="2878"/>
                <a:chExt cx="593" cy="152"/>
              </a:xfrm>
            </p:grpSpPr>
            <p:sp>
              <p:nvSpPr>
                <p:cNvPr id="1130025" name="Freeform 553"/>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26" name="Freeform 554"/>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27" name="Freeform 555"/>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29999" name="Group 556"/>
              <p:cNvGrpSpPr>
                <a:grpSpLocks/>
              </p:cNvGrpSpPr>
              <p:nvPr/>
            </p:nvGrpSpPr>
            <p:grpSpPr bwMode="auto">
              <a:xfrm>
                <a:off x="1488" y="2880"/>
                <a:ext cx="341" cy="98"/>
                <a:chOff x="1483" y="2878"/>
                <a:chExt cx="593" cy="152"/>
              </a:xfrm>
            </p:grpSpPr>
            <p:sp>
              <p:nvSpPr>
                <p:cNvPr id="1130029" name="Freeform 557"/>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30" name="Freeform 558"/>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31" name="Freeform 559"/>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03" name="Group 560"/>
              <p:cNvGrpSpPr>
                <a:grpSpLocks/>
              </p:cNvGrpSpPr>
              <p:nvPr/>
            </p:nvGrpSpPr>
            <p:grpSpPr bwMode="auto">
              <a:xfrm>
                <a:off x="2736" y="2880"/>
                <a:ext cx="341" cy="98"/>
                <a:chOff x="1483" y="2878"/>
                <a:chExt cx="593" cy="152"/>
              </a:xfrm>
            </p:grpSpPr>
            <p:sp>
              <p:nvSpPr>
                <p:cNvPr id="1130033" name="Freeform 561"/>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34" name="Freeform 562"/>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35" name="Freeform 563"/>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07" name="Group 564"/>
              <p:cNvGrpSpPr>
                <a:grpSpLocks/>
              </p:cNvGrpSpPr>
              <p:nvPr/>
            </p:nvGrpSpPr>
            <p:grpSpPr bwMode="auto">
              <a:xfrm>
                <a:off x="2448" y="2880"/>
                <a:ext cx="341" cy="98"/>
                <a:chOff x="1483" y="2878"/>
                <a:chExt cx="593" cy="152"/>
              </a:xfrm>
            </p:grpSpPr>
            <p:sp>
              <p:nvSpPr>
                <p:cNvPr id="1130037" name="Freeform 565"/>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38" name="Freeform 566"/>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39" name="Freeform 567"/>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30011" name="Group 568"/>
            <p:cNvGrpSpPr>
              <a:grpSpLocks/>
            </p:cNvGrpSpPr>
            <p:nvPr/>
          </p:nvGrpSpPr>
          <p:grpSpPr bwMode="auto">
            <a:xfrm>
              <a:off x="2208" y="3216"/>
              <a:ext cx="1488" cy="144"/>
              <a:chOff x="1488" y="2880"/>
              <a:chExt cx="1589" cy="146"/>
            </a:xfrm>
          </p:grpSpPr>
          <p:grpSp>
            <p:nvGrpSpPr>
              <p:cNvPr id="1130015" name="Group 569"/>
              <p:cNvGrpSpPr>
                <a:grpSpLocks/>
              </p:cNvGrpSpPr>
              <p:nvPr/>
            </p:nvGrpSpPr>
            <p:grpSpPr bwMode="auto">
              <a:xfrm>
                <a:off x="1632" y="2880"/>
                <a:ext cx="341" cy="98"/>
                <a:chOff x="1483" y="2878"/>
                <a:chExt cx="593" cy="152"/>
              </a:xfrm>
            </p:grpSpPr>
            <p:sp>
              <p:nvSpPr>
                <p:cNvPr id="1130042" name="Freeform 570"/>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43" name="Freeform 571"/>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44" name="Freeform 572"/>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19" name="Group 573"/>
              <p:cNvGrpSpPr>
                <a:grpSpLocks/>
              </p:cNvGrpSpPr>
              <p:nvPr/>
            </p:nvGrpSpPr>
            <p:grpSpPr bwMode="auto">
              <a:xfrm>
                <a:off x="2160" y="2928"/>
                <a:ext cx="341" cy="98"/>
                <a:chOff x="1483" y="2878"/>
                <a:chExt cx="593" cy="152"/>
              </a:xfrm>
            </p:grpSpPr>
            <p:sp>
              <p:nvSpPr>
                <p:cNvPr id="1130046" name="Freeform 574"/>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47" name="Freeform 575"/>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48" name="Freeform 576"/>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20" name="Group 577"/>
              <p:cNvGrpSpPr>
                <a:grpSpLocks/>
              </p:cNvGrpSpPr>
              <p:nvPr/>
            </p:nvGrpSpPr>
            <p:grpSpPr bwMode="auto">
              <a:xfrm>
                <a:off x="1488" y="2880"/>
                <a:ext cx="341" cy="98"/>
                <a:chOff x="1483" y="2878"/>
                <a:chExt cx="593" cy="152"/>
              </a:xfrm>
            </p:grpSpPr>
            <p:sp>
              <p:nvSpPr>
                <p:cNvPr id="1130050" name="Freeform 578"/>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51" name="Freeform 579"/>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52" name="Freeform 580"/>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24" name="Group 581"/>
              <p:cNvGrpSpPr>
                <a:grpSpLocks/>
              </p:cNvGrpSpPr>
              <p:nvPr/>
            </p:nvGrpSpPr>
            <p:grpSpPr bwMode="auto">
              <a:xfrm>
                <a:off x="2736" y="2880"/>
                <a:ext cx="341" cy="98"/>
                <a:chOff x="1483" y="2878"/>
                <a:chExt cx="593" cy="152"/>
              </a:xfrm>
            </p:grpSpPr>
            <p:sp>
              <p:nvSpPr>
                <p:cNvPr id="1130054" name="Freeform 582"/>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55" name="Freeform 583"/>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56" name="Freeform 584"/>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28" name="Group 585"/>
              <p:cNvGrpSpPr>
                <a:grpSpLocks/>
              </p:cNvGrpSpPr>
              <p:nvPr/>
            </p:nvGrpSpPr>
            <p:grpSpPr bwMode="auto">
              <a:xfrm>
                <a:off x="2448" y="2880"/>
                <a:ext cx="341" cy="98"/>
                <a:chOff x="1483" y="2878"/>
                <a:chExt cx="593" cy="152"/>
              </a:xfrm>
            </p:grpSpPr>
            <p:sp>
              <p:nvSpPr>
                <p:cNvPr id="1130058" name="Freeform 586"/>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59" name="Freeform 587"/>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60" name="Freeform 588"/>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30032" name="Group 589"/>
            <p:cNvGrpSpPr>
              <a:grpSpLocks/>
            </p:cNvGrpSpPr>
            <p:nvPr/>
          </p:nvGrpSpPr>
          <p:grpSpPr bwMode="auto">
            <a:xfrm>
              <a:off x="240" y="3120"/>
              <a:ext cx="1200" cy="146"/>
              <a:chOff x="1488" y="2880"/>
              <a:chExt cx="1589" cy="146"/>
            </a:xfrm>
          </p:grpSpPr>
          <p:grpSp>
            <p:nvGrpSpPr>
              <p:cNvPr id="1130036" name="Group 590"/>
              <p:cNvGrpSpPr>
                <a:grpSpLocks/>
              </p:cNvGrpSpPr>
              <p:nvPr/>
            </p:nvGrpSpPr>
            <p:grpSpPr bwMode="auto">
              <a:xfrm>
                <a:off x="1632" y="2880"/>
                <a:ext cx="341" cy="98"/>
                <a:chOff x="1483" y="2878"/>
                <a:chExt cx="593" cy="152"/>
              </a:xfrm>
            </p:grpSpPr>
            <p:sp>
              <p:nvSpPr>
                <p:cNvPr id="1130063" name="Freeform 591"/>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64" name="Freeform 592"/>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65" name="Freeform 593"/>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40" name="Group 594"/>
              <p:cNvGrpSpPr>
                <a:grpSpLocks/>
              </p:cNvGrpSpPr>
              <p:nvPr/>
            </p:nvGrpSpPr>
            <p:grpSpPr bwMode="auto">
              <a:xfrm>
                <a:off x="2160" y="2928"/>
                <a:ext cx="341" cy="98"/>
                <a:chOff x="1483" y="2878"/>
                <a:chExt cx="593" cy="152"/>
              </a:xfrm>
            </p:grpSpPr>
            <p:sp>
              <p:nvSpPr>
                <p:cNvPr id="1130067" name="Freeform 595"/>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68" name="Freeform 596"/>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69" name="Freeform 597"/>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41" name="Group 598"/>
              <p:cNvGrpSpPr>
                <a:grpSpLocks/>
              </p:cNvGrpSpPr>
              <p:nvPr/>
            </p:nvGrpSpPr>
            <p:grpSpPr bwMode="auto">
              <a:xfrm>
                <a:off x="1488" y="2880"/>
                <a:ext cx="341" cy="98"/>
                <a:chOff x="1483" y="2878"/>
                <a:chExt cx="593" cy="152"/>
              </a:xfrm>
            </p:grpSpPr>
            <p:sp>
              <p:nvSpPr>
                <p:cNvPr id="1130071" name="Freeform 599"/>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72" name="Freeform 600"/>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73" name="Freeform 601"/>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45" name="Group 602"/>
              <p:cNvGrpSpPr>
                <a:grpSpLocks/>
              </p:cNvGrpSpPr>
              <p:nvPr/>
            </p:nvGrpSpPr>
            <p:grpSpPr bwMode="auto">
              <a:xfrm>
                <a:off x="2736" y="2880"/>
                <a:ext cx="341" cy="98"/>
                <a:chOff x="1483" y="2878"/>
                <a:chExt cx="593" cy="152"/>
              </a:xfrm>
            </p:grpSpPr>
            <p:sp>
              <p:nvSpPr>
                <p:cNvPr id="1130075" name="Freeform 603"/>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76" name="Freeform 604"/>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77" name="Freeform 605"/>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49" name="Group 606"/>
              <p:cNvGrpSpPr>
                <a:grpSpLocks/>
              </p:cNvGrpSpPr>
              <p:nvPr/>
            </p:nvGrpSpPr>
            <p:grpSpPr bwMode="auto">
              <a:xfrm>
                <a:off x="2448" y="2880"/>
                <a:ext cx="341" cy="98"/>
                <a:chOff x="1483" y="2878"/>
                <a:chExt cx="593" cy="152"/>
              </a:xfrm>
            </p:grpSpPr>
            <p:sp>
              <p:nvSpPr>
                <p:cNvPr id="1130079" name="Freeform 607"/>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80" name="Freeform 608"/>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81" name="Freeform 609"/>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30053" name="Group 610"/>
            <p:cNvGrpSpPr>
              <a:grpSpLocks/>
            </p:cNvGrpSpPr>
            <p:nvPr/>
          </p:nvGrpSpPr>
          <p:grpSpPr bwMode="auto">
            <a:xfrm>
              <a:off x="672" y="3168"/>
              <a:ext cx="1589" cy="146"/>
              <a:chOff x="1488" y="2880"/>
              <a:chExt cx="1589" cy="146"/>
            </a:xfrm>
          </p:grpSpPr>
          <p:grpSp>
            <p:nvGrpSpPr>
              <p:cNvPr id="1130057" name="Group 611"/>
              <p:cNvGrpSpPr>
                <a:grpSpLocks/>
              </p:cNvGrpSpPr>
              <p:nvPr/>
            </p:nvGrpSpPr>
            <p:grpSpPr bwMode="auto">
              <a:xfrm>
                <a:off x="1632" y="2880"/>
                <a:ext cx="341" cy="98"/>
                <a:chOff x="1483" y="2878"/>
                <a:chExt cx="593" cy="152"/>
              </a:xfrm>
            </p:grpSpPr>
            <p:sp>
              <p:nvSpPr>
                <p:cNvPr id="1130084" name="Freeform 612"/>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85" name="Freeform 613"/>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86" name="Freeform 614"/>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61" name="Group 615"/>
              <p:cNvGrpSpPr>
                <a:grpSpLocks/>
              </p:cNvGrpSpPr>
              <p:nvPr/>
            </p:nvGrpSpPr>
            <p:grpSpPr bwMode="auto">
              <a:xfrm>
                <a:off x="2160" y="2928"/>
                <a:ext cx="341" cy="98"/>
                <a:chOff x="1483" y="2878"/>
                <a:chExt cx="593" cy="152"/>
              </a:xfrm>
            </p:grpSpPr>
            <p:sp>
              <p:nvSpPr>
                <p:cNvPr id="1130088" name="Freeform 616"/>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89" name="Freeform 617"/>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90" name="Freeform 618"/>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62" name="Group 619"/>
              <p:cNvGrpSpPr>
                <a:grpSpLocks/>
              </p:cNvGrpSpPr>
              <p:nvPr/>
            </p:nvGrpSpPr>
            <p:grpSpPr bwMode="auto">
              <a:xfrm>
                <a:off x="1488" y="2880"/>
                <a:ext cx="341" cy="98"/>
                <a:chOff x="1483" y="2878"/>
                <a:chExt cx="593" cy="152"/>
              </a:xfrm>
            </p:grpSpPr>
            <p:sp>
              <p:nvSpPr>
                <p:cNvPr id="1130092" name="Freeform 620"/>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93" name="Freeform 621"/>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94" name="Freeform 622"/>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66" name="Group 623"/>
              <p:cNvGrpSpPr>
                <a:grpSpLocks/>
              </p:cNvGrpSpPr>
              <p:nvPr/>
            </p:nvGrpSpPr>
            <p:grpSpPr bwMode="auto">
              <a:xfrm>
                <a:off x="2736" y="2880"/>
                <a:ext cx="341" cy="98"/>
                <a:chOff x="1483" y="2878"/>
                <a:chExt cx="593" cy="152"/>
              </a:xfrm>
            </p:grpSpPr>
            <p:sp>
              <p:nvSpPr>
                <p:cNvPr id="1130096" name="Freeform 624"/>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97" name="Freeform 625"/>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098" name="Freeform 626"/>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nvGrpSpPr>
              <p:cNvPr id="1130070" name="Group 627"/>
              <p:cNvGrpSpPr>
                <a:grpSpLocks/>
              </p:cNvGrpSpPr>
              <p:nvPr/>
            </p:nvGrpSpPr>
            <p:grpSpPr bwMode="auto">
              <a:xfrm>
                <a:off x="2448" y="2880"/>
                <a:ext cx="341" cy="98"/>
                <a:chOff x="1483" y="2878"/>
                <a:chExt cx="593" cy="152"/>
              </a:xfrm>
            </p:grpSpPr>
            <p:sp>
              <p:nvSpPr>
                <p:cNvPr id="1130100" name="Freeform 628"/>
                <p:cNvSpPr>
                  <a:spLocks/>
                </p:cNvSpPr>
                <p:nvPr/>
              </p:nvSpPr>
              <p:spPr bwMode="auto">
                <a:xfrm>
                  <a:off x="1483" y="2878"/>
                  <a:ext cx="98" cy="117"/>
                </a:xfrm>
                <a:custGeom>
                  <a:avLst/>
                  <a:gdLst/>
                  <a:ahLst/>
                  <a:cxnLst>
                    <a:cxn ang="0">
                      <a:pos x="33" y="0"/>
                    </a:cxn>
                    <a:cxn ang="0">
                      <a:pos x="58" y="114"/>
                    </a:cxn>
                    <a:cxn ang="0">
                      <a:pos x="98" y="106"/>
                    </a:cxn>
                    <a:cxn ang="0">
                      <a:pos x="82" y="49"/>
                    </a:cxn>
                    <a:cxn ang="0">
                      <a:pos x="58" y="41"/>
                    </a:cxn>
                    <a:cxn ang="0">
                      <a:pos x="33" y="0"/>
                    </a:cxn>
                  </a:cxnLst>
                  <a:rect l="0" t="0" r="r" b="b"/>
                  <a:pathLst>
                    <a:path w="98" h="117">
                      <a:moveTo>
                        <a:pt x="33" y="0"/>
                      </a:moveTo>
                      <a:cubicBezTo>
                        <a:pt x="22" y="46"/>
                        <a:pt x="0" y="95"/>
                        <a:pt x="58" y="114"/>
                      </a:cubicBezTo>
                      <a:cubicBezTo>
                        <a:pt x="71" y="111"/>
                        <a:pt x="90" y="117"/>
                        <a:pt x="98" y="106"/>
                      </a:cubicBezTo>
                      <a:cubicBezTo>
                        <a:pt x="98" y="106"/>
                        <a:pt x="86" y="53"/>
                        <a:pt x="82" y="49"/>
                      </a:cubicBezTo>
                      <a:cubicBezTo>
                        <a:pt x="76" y="43"/>
                        <a:pt x="64" y="47"/>
                        <a:pt x="58" y="41"/>
                      </a:cubicBezTo>
                      <a:cubicBezTo>
                        <a:pt x="47" y="30"/>
                        <a:pt x="41" y="14"/>
                        <a:pt x="33"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101" name="Freeform 629"/>
                <p:cNvSpPr>
                  <a:spLocks/>
                </p:cNvSpPr>
                <p:nvPr/>
              </p:nvSpPr>
              <p:spPr bwMode="auto">
                <a:xfrm>
                  <a:off x="1686" y="2927"/>
                  <a:ext cx="106" cy="82"/>
                </a:xfrm>
                <a:custGeom>
                  <a:avLst/>
                  <a:gdLst/>
                  <a:ahLst/>
                  <a:cxnLst>
                    <a:cxn ang="0">
                      <a:pos x="41" y="0"/>
                    </a:cxn>
                    <a:cxn ang="0">
                      <a:pos x="25" y="73"/>
                    </a:cxn>
                    <a:cxn ang="0">
                      <a:pos x="98" y="81"/>
                    </a:cxn>
                    <a:cxn ang="0">
                      <a:pos x="106" y="57"/>
                    </a:cxn>
                    <a:cxn ang="0">
                      <a:pos x="41" y="0"/>
                    </a:cxn>
                  </a:cxnLst>
                  <a:rect l="0" t="0" r="r" b="b"/>
                  <a:pathLst>
                    <a:path w="106" h="82">
                      <a:moveTo>
                        <a:pt x="41" y="0"/>
                      </a:moveTo>
                      <a:cubicBezTo>
                        <a:pt x="37" y="13"/>
                        <a:pt x="0" y="63"/>
                        <a:pt x="25" y="73"/>
                      </a:cubicBezTo>
                      <a:cubicBezTo>
                        <a:pt x="48" y="82"/>
                        <a:pt x="74" y="78"/>
                        <a:pt x="98" y="81"/>
                      </a:cubicBezTo>
                      <a:cubicBezTo>
                        <a:pt x="101" y="73"/>
                        <a:pt x="106" y="65"/>
                        <a:pt x="106" y="57"/>
                      </a:cubicBezTo>
                      <a:cubicBezTo>
                        <a:pt x="106" y="10"/>
                        <a:pt x="60" y="39"/>
                        <a:pt x="41" y="0"/>
                      </a:cubicBezTo>
                      <a:close/>
                    </a:path>
                  </a:pathLst>
                </a:custGeom>
                <a:solidFill>
                  <a:schemeClr val="accent1"/>
                </a:solidFill>
                <a:ln w="9525">
                  <a:solidFill>
                    <a:schemeClr val="tx1"/>
                  </a:solidFill>
                  <a:round/>
                  <a:headEnd/>
                  <a:tailEnd/>
                </a:ln>
                <a:effectLst/>
              </p:spPr>
              <p:txBody>
                <a:bodyPr wrap="none" anchor="ctr"/>
                <a:lstStyle/>
                <a:p>
                  <a:endParaRPr lang="es-CL"/>
                </a:p>
              </p:txBody>
            </p:sp>
            <p:sp>
              <p:nvSpPr>
                <p:cNvPr id="1130102" name="Freeform 630"/>
                <p:cNvSpPr>
                  <a:spLocks/>
                </p:cNvSpPr>
                <p:nvPr/>
              </p:nvSpPr>
              <p:spPr bwMode="auto">
                <a:xfrm>
                  <a:off x="1948" y="2919"/>
                  <a:ext cx="128" cy="111"/>
                </a:xfrm>
                <a:custGeom>
                  <a:avLst/>
                  <a:gdLst/>
                  <a:ahLst/>
                  <a:cxnLst>
                    <a:cxn ang="0">
                      <a:pos x="14" y="0"/>
                    </a:cxn>
                    <a:cxn ang="0">
                      <a:pos x="87" y="97"/>
                    </a:cxn>
                    <a:cxn ang="0">
                      <a:pos x="120" y="56"/>
                    </a:cxn>
                    <a:cxn ang="0">
                      <a:pos x="14" y="0"/>
                    </a:cxn>
                  </a:cxnLst>
                  <a:rect l="0" t="0" r="r" b="b"/>
                  <a:pathLst>
                    <a:path w="128" h="111">
                      <a:moveTo>
                        <a:pt x="14" y="0"/>
                      </a:moveTo>
                      <a:cubicBezTo>
                        <a:pt x="23" y="96"/>
                        <a:pt x="0" y="111"/>
                        <a:pt x="87" y="97"/>
                      </a:cubicBezTo>
                      <a:cubicBezTo>
                        <a:pt x="97" y="87"/>
                        <a:pt x="118" y="71"/>
                        <a:pt x="120" y="56"/>
                      </a:cubicBezTo>
                      <a:cubicBezTo>
                        <a:pt x="128" y="5"/>
                        <a:pt x="46" y="0"/>
                        <a:pt x="14" y="0"/>
                      </a:cubicBezTo>
                      <a:close/>
                    </a:path>
                  </a:pathLst>
                </a:custGeom>
                <a:solidFill>
                  <a:schemeClr val="accent1"/>
                </a:solidFill>
                <a:ln w="9525">
                  <a:solidFill>
                    <a:schemeClr val="tx1"/>
                  </a:solidFill>
                  <a:round/>
                  <a:headEnd/>
                  <a:tailEnd/>
                </a:ln>
                <a:effectLst/>
              </p:spPr>
              <p:txBody>
                <a:bodyPr wrap="none" anchor="ctr"/>
                <a:lstStyle/>
                <a:p>
                  <a:endParaRPr lang="es-CL"/>
                </a:p>
              </p:txBody>
            </p:sp>
          </p:grpSp>
        </p:grpSp>
        <p:grpSp>
          <p:nvGrpSpPr>
            <p:cNvPr id="1130074" name="Group 631"/>
            <p:cNvGrpSpPr>
              <a:grpSpLocks/>
            </p:cNvGrpSpPr>
            <p:nvPr/>
          </p:nvGrpSpPr>
          <p:grpSpPr bwMode="auto">
            <a:xfrm>
              <a:off x="1248" y="2035"/>
              <a:ext cx="624" cy="449"/>
              <a:chOff x="1248" y="1699"/>
              <a:chExt cx="624" cy="449"/>
            </a:xfrm>
          </p:grpSpPr>
          <p:grpSp>
            <p:nvGrpSpPr>
              <p:cNvPr id="1130078" name="Group 632"/>
              <p:cNvGrpSpPr>
                <a:grpSpLocks/>
              </p:cNvGrpSpPr>
              <p:nvPr/>
            </p:nvGrpSpPr>
            <p:grpSpPr bwMode="auto">
              <a:xfrm rot="22233155">
                <a:off x="1487" y="1699"/>
                <a:ext cx="144" cy="449"/>
                <a:chOff x="3840" y="2160"/>
                <a:chExt cx="384" cy="528"/>
              </a:xfrm>
            </p:grpSpPr>
            <p:sp>
              <p:nvSpPr>
                <p:cNvPr id="1130105" name="Freeform 633"/>
                <p:cNvSpPr>
                  <a:spLocks/>
                </p:cNvSpPr>
                <p:nvPr/>
              </p:nvSpPr>
              <p:spPr bwMode="auto">
                <a:xfrm>
                  <a:off x="3840" y="2160"/>
                  <a:ext cx="384" cy="528"/>
                </a:xfrm>
                <a:custGeom>
                  <a:avLst/>
                  <a:gdLst/>
                  <a:ahLst/>
                  <a:cxnLst>
                    <a:cxn ang="0">
                      <a:pos x="0" y="659"/>
                    </a:cxn>
                    <a:cxn ang="0">
                      <a:pos x="23" y="676"/>
                    </a:cxn>
                    <a:cxn ang="0">
                      <a:pos x="537" y="17"/>
                    </a:cxn>
                    <a:cxn ang="0">
                      <a:pos x="513" y="0"/>
                    </a:cxn>
                    <a:cxn ang="0">
                      <a:pos x="0" y="659"/>
                    </a:cxn>
                  </a:cxnLst>
                  <a:rect l="0" t="0" r="r" b="b"/>
                  <a:pathLst>
                    <a:path w="537" h="676">
                      <a:moveTo>
                        <a:pt x="0" y="659"/>
                      </a:moveTo>
                      <a:lnTo>
                        <a:pt x="23" y="676"/>
                      </a:lnTo>
                      <a:lnTo>
                        <a:pt x="537" y="17"/>
                      </a:lnTo>
                      <a:lnTo>
                        <a:pt x="513" y="0"/>
                      </a:lnTo>
                      <a:lnTo>
                        <a:pt x="0" y="659"/>
                      </a:lnTo>
                      <a:close/>
                    </a:path>
                  </a:pathLst>
                </a:custGeom>
                <a:solidFill>
                  <a:srgbClr val="000000"/>
                </a:solidFill>
                <a:ln w="12700">
                  <a:noFill/>
                  <a:round/>
                  <a:headEnd/>
                  <a:tailEnd/>
                </a:ln>
              </p:spPr>
              <p:txBody>
                <a:bodyPr/>
                <a:lstStyle/>
                <a:p>
                  <a:endParaRPr lang="es-CL"/>
                </a:p>
              </p:txBody>
            </p:sp>
            <p:sp>
              <p:nvSpPr>
                <p:cNvPr id="1130106" name="Line 634"/>
                <p:cNvSpPr>
                  <a:spLocks noChangeShapeType="1"/>
                </p:cNvSpPr>
                <p:nvPr/>
              </p:nvSpPr>
              <p:spPr bwMode="auto">
                <a:xfrm flipH="1">
                  <a:off x="3840" y="2208"/>
                  <a:ext cx="240" cy="336"/>
                </a:xfrm>
                <a:prstGeom prst="line">
                  <a:avLst/>
                </a:prstGeom>
                <a:noFill/>
                <a:ln w="9525">
                  <a:solidFill>
                    <a:schemeClr val="tx1"/>
                  </a:solidFill>
                  <a:round/>
                  <a:headEnd/>
                  <a:tailEnd type="triangle" w="med" len="med"/>
                </a:ln>
                <a:effectLst/>
              </p:spPr>
              <p:txBody>
                <a:bodyPr wrap="none" anchor="ctr"/>
                <a:lstStyle/>
                <a:p>
                  <a:endParaRPr lang="es-CL"/>
                </a:p>
              </p:txBody>
            </p:sp>
            <p:sp>
              <p:nvSpPr>
                <p:cNvPr id="1130107" name="Line 635"/>
                <p:cNvSpPr>
                  <a:spLocks noChangeShapeType="1"/>
                </p:cNvSpPr>
                <p:nvPr/>
              </p:nvSpPr>
              <p:spPr bwMode="auto">
                <a:xfrm flipV="1">
                  <a:off x="3984" y="2352"/>
                  <a:ext cx="192" cy="288"/>
                </a:xfrm>
                <a:prstGeom prst="line">
                  <a:avLst/>
                </a:prstGeom>
                <a:noFill/>
                <a:ln w="9525">
                  <a:solidFill>
                    <a:schemeClr val="tx1"/>
                  </a:solidFill>
                  <a:round/>
                  <a:headEnd/>
                  <a:tailEnd type="triangle" w="med" len="med"/>
                </a:ln>
                <a:effectLst/>
              </p:spPr>
              <p:txBody>
                <a:bodyPr wrap="none" anchor="ctr"/>
                <a:lstStyle/>
                <a:p>
                  <a:endParaRPr lang="es-CL"/>
                </a:p>
              </p:txBody>
            </p:sp>
          </p:grpSp>
          <p:sp>
            <p:nvSpPr>
              <p:cNvPr id="1130108" name="Line 636"/>
              <p:cNvSpPr>
                <a:spLocks noChangeShapeType="1"/>
              </p:cNvSpPr>
              <p:nvPr/>
            </p:nvSpPr>
            <p:spPr bwMode="auto">
              <a:xfrm flipH="1">
                <a:off x="1248" y="1968"/>
                <a:ext cx="192" cy="48"/>
              </a:xfrm>
              <a:prstGeom prst="line">
                <a:avLst/>
              </a:prstGeom>
              <a:noFill/>
              <a:ln w="9525">
                <a:solidFill>
                  <a:schemeClr val="tx1"/>
                </a:solidFill>
                <a:round/>
                <a:headEnd/>
                <a:tailEnd type="triangle" w="med" len="med"/>
              </a:ln>
              <a:effectLst/>
            </p:spPr>
            <p:txBody>
              <a:bodyPr wrap="none" anchor="ctr"/>
              <a:lstStyle/>
              <a:p>
                <a:endParaRPr lang="es-CL"/>
              </a:p>
            </p:txBody>
          </p:sp>
          <p:sp>
            <p:nvSpPr>
              <p:cNvPr id="1130109" name="Line 637"/>
              <p:cNvSpPr>
                <a:spLocks noChangeShapeType="1"/>
              </p:cNvSpPr>
              <p:nvPr/>
            </p:nvSpPr>
            <p:spPr bwMode="auto">
              <a:xfrm flipV="1">
                <a:off x="1680" y="1776"/>
                <a:ext cx="192" cy="48"/>
              </a:xfrm>
              <a:prstGeom prst="line">
                <a:avLst/>
              </a:prstGeom>
              <a:noFill/>
              <a:ln w="9525">
                <a:solidFill>
                  <a:schemeClr val="tx1"/>
                </a:solidFill>
                <a:round/>
                <a:headEnd/>
                <a:tailEnd type="triangle" w="med" len="med"/>
              </a:ln>
              <a:effectLst/>
            </p:spPr>
            <p:txBody>
              <a:bodyPr wrap="none" anchor="ctr"/>
              <a:lstStyle/>
              <a:p>
                <a:endParaRPr lang="es-CL"/>
              </a:p>
            </p:txBody>
          </p:sp>
        </p:grpSp>
      </p:grpSp>
      <p:sp>
        <p:nvSpPr>
          <p:cNvPr id="1130110" name="Text Box 638"/>
          <p:cNvSpPr txBox="1">
            <a:spLocks noChangeArrowheads="1"/>
          </p:cNvSpPr>
          <p:nvPr/>
        </p:nvSpPr>
        <p:spPr bwMode="auto">
          <a:xfrm>
            <a:off x="377825" y="5334000"/>
            <a:ext cx="2547938" cy="814388"/>
          </a:xfrm>
          <a:prstGeom prst="rect">
            <a:avLst/>
          </a:prstGeom>
          <a:noFill/>
          <a:ln w="9525">
            <a:noFill/>
            <a:miter lim="800000"/>
            <a:headEnd/>
            <a:tailEnd/>
          </a:ln>
          <a:effectLst/>
        </p:spPr>
        <p:txBody>
          <a:bodyPr>
            <a:spAutoFit/>
          </a:bodyPr>
          <a:lstStyle/>
          <a:p>
            <a:pPr eaLnBrk="0" hangingPunct="0">
              <a:lnSpc>
                <a:spcPct val="80000"/>
              </a:lnSpc>
              <a:buFontTx/>
              <a:buChar char="•"/>
            </a:pPr>
            <a:r>
              <a:rPr lang="es-ES_tradnl" sz="1400">
                <a:solidFill>
                  <a:srgbClr val="0000CC"/>
                </a:solidFill>
              </a:rPr>
              <a:t> Tasa de Extracción</a:t>
            </a:r>
          </a:p>
          <a:p>
            <a:pPr eaLnBrk="0" hangingPunct="0">
              <a:lnSpc>
                <a:spcPct val="80000"/>
              </a:lnSpc>
              <a:buFontTx/>
              <a:buChar char="•"/>
            </a:pPr>
            <a:r>
              <a:rPr lang="es-ES_tradnl" sz="1400">
                <a:solidFill>
                  <a:srgbClr val="0000CC"/>
                </a:solidFill>
              </a:rPr>
              <a:t> Geometría del Area en</a:t>
            </a:r>
          </a:p>
          <a:p>
            <a:pPr eaLnBrk="0" hangingPunct="0">
              <a:lnSpc>
                <a:spcPct val="80000"/>
              </a:lnSpc>
            </a:pPr>
            <a:r>
              <a:rPr lang="es-ES_tradnl" sz="1400">
                <a:solidFill>
                  <a:srgbClr val="0000CC"/>
                </a:solidFill>
              </a:rPr>
              <a:t>   Extracción</a:t>
            </a:r>
          </a:p>
        </p:txBody>
      </p:sp>
      <p:sp>
        <p:nvSpPr>
          <p:cNvPr id="1130111" name="Text Box 639"/>
          <p:cNvSpPr txBox="1">
            <a:spLocks noChangeArrowheads="1"/>
          </p:cNvSpPr>
          <p:nvPr/>
        </p:nvSpPr>
        <p:spPr bwMode="auto">
          <a:xfrm>
            <a:off x="3052763" y="5334000"/>
            <a:ext cx="3424237" cy="942975"/>
          </a:xfrm>
          <a:prstGeom prst="rect">
            <a:avLst/>
          </a:prstGeom>
          <a:noFill/>
          <a:ln w="9525">
            <a:noFill/>
            <a:miter lim="800000"/>
            <a:headEnd/>
            <a:tailEnd/>
          </a:ln>
          <a:effectLst/>
        </p:spPr>
        <p:txBody>
          <a:bodyPr>
            <a:spAutoFit/>
          </a:bodyPr>
          <a:lstStyle/>
          <a:p>
            <a:pPr eaLnBrk="0" hangingPunct="0">
              <a:buFontTx/>
              <a:buChar char="•"/>
            </a:pPr>
            <a:r>
              <a:rPr lang="es-ES_tradnl" sz="1400">
                <a:solidFill>
                  <a:srgbClr val="0000CC"/>
                </a:solidFill>
              </a:rPr>
              <a:t> Tasa de Socavación</a:t>
            </a:r>
          </a:p>
          <a:p>
            <a:pPr eaLnBrk="0" hangingPunct="0">
              <a:buFontTx/>
              <a:buChar char="•"/>
            </a:pPr>
            <a:r>
              <a:rPr lang="es-ES_tradnl" sz="1400">
                <a:solidFill>
                  <a:srgbClr val="0000CC"/>
                </a:solidFill>
              </a:rPr>
              <a:t> Geometría de la Socavación-</a:t>
            </a:r>
          </a:p>
          <a:p>
            <a:pPr eaLnBrk="0" hangingPunct="0"/>
            <a:r>
              <a:rPr lang="es-ES_tradnl" sz="1400">
                <a:solidFill>
                  <a:srgbClr val="0000CC"/>
                </a:solidFill>
              </a:rPr>
              <a:t>   Extracción  (3D)</a:t>
            </a:r>
          </a:p>
        </p:txBody>
      </p:sp>
      <p:grpSp>
        <p:nvGrpSpPr>
          <p:cNvPr id="1130082" name="Group 640"/>
          <p:cNvGrpSpPr>
            <a:grpSpLocks/>
          </p:cNvGrpSpPr>
          <p:nvPr/>
        </p:nvGrpSpPr>
        <p:grpSpPr bwMode="auto">
          <a:xfrm>
            <a:off x="1498600" y="1455738"/>
            <a:ext cx="5257800" cy="3962400"/>
            <a:chOff x="939" y="1146"/>
            <a:chExt cx="3312" cy="2496"/>
          </a:xfrm>
        </p:grpSpPr>
        <p:sp>
          <p:nvSpPr>
            <p:cNvPr id="1130113" name="Line 641"/>
            <p:cNvSpPr>
              <a:spLocks noChangeShapeType="1"/>
            </p:cNvSpPr>
            <p:nvPr/>
          </p:nvSpPr>
          <p:spPr bwMode="auto">
            <a:xfrm flipH="1">
              <a:off x="1707" y="1146"/>
              <a:ext cx="768" cy="2112"/>
            </a:xfrm>
            <a:prstGeom prst="line">
              <a:avLst/>
            </a:prstGeom>
            <a:noFill/>
            <a:ln w="28575">
              <a:solidFill>
                <a:schemeClr val="tx1"/>
              </a:solidFill>
              <a:prstDash val="sysDot"/>
              <a:round/>
              <a:headEnd/>
              <a:tailEnd/>
            </a:ln>
            <a:effectLst/>
          </p:spPr>
          <p:txBody>
            <a:bodyPr wrap="none" anchor="ctr"/>
            <a:lstStyle/>
            <a:p>
              <a:endParaRPr lang="es-CL"/>
            </a:p>
          </p:txBody>
        </p:sp>
        <p:grpSp>
          <p:nvGrpSpPr>
            <p:cNvPr id="1130083" name="Group 642"/>
            <p:cNvGrpSpPr>
              <a:grpSpLocks/>
            </p:cNvGrpSpPr>
            <p:nvPr/>
          </p:nvGrpSpPr>
          <p:grpSpPr bwMode="auto">
            <a:xfrm>
              <a:off x="939" y="3498"/>
              <a:ext cx="3312" cy="0"/>
              <a:chOff x="912" y="3264"/>
              <a:chExt cx="3312" cy="0"/>
            </a:xfrm>
          </p:grpSpPr>
          <p:sp>
            <p:nvSpPr>
              <p:cNvPr id="1130115" name="Line 643"/>
              <p:cNvSpPr>
                <a:spLocks noChangeShapeType="1"/>
              </p:cNvSpPr>
              <p:nvPr/>
            </p:nvSpPr>
            <p:spPr bwMode="auto">
              <a:xfrm flipH="1">
                <a:off x="912" y="3264"/>
                <a:ext cx="1248" cy="0"/>
              </a:xfrm>
              <a:prstGeom prst="line">
                <a:avLst/>
              </a:prstGeom>
              <a:noFill/>
              <a:ln w="28575">
                <a:solidFill>
                  <a:schemeClr val="tx1"/>
                </a:solidFill>
                <a:round/>
                <a:headEnd/>
                <a:tailEnd type="triangle" w="med" len="med"/>
              </a:ln>
              <a:effectLst/>
            </p:spPr>
            <p:txBody>
              <a:bodyPr wrap="none" anchor="ctr"/>
              <a:lstStyle/>
              <a:p>
                <a:endParaRPr lang="es-CL"/>
              </a:p>
            </p:txBody>
          </p:sp>
          <p:sp>
            <p:nvSpPr>
              <p:cNvPr id="1130116" name="Line 644"/>
              <p:cNvSpPr>
                <a:spLocks noChangeShapeType="1"/>
              </p:cNvSpPr>
              <p:nvPr/>
            </p:nvSpPr>
            <p:spPr bwMode="auto">
              <a:xfrm>
                <a:off x="2160" y="3264"/>
                <a:ext cx="2064" cy="0"/>
              </a:xfrm>
              <a:prstGeom prst="line">
                <a:avLst/>
              </a:prstGeom>
              <a:noFill/>
              <a:ln w="28575">
                <a:solidFill>
                  <a:schemeClr val="tx1"/>
                </a:solidFill>
                <a:round/>
                <a:headEnd/>
                <a:tailEnd type="triangle" w="med" len="med"/>
              </a:ln>
              <a:effectLst/>
            </p:spPr>
            <p:txBody>
              <a:bodyPr wrap="none" anchor="ctr"/>
              <a:lstStyle/>
              <a:p>
                <a:endParaRPr lang="es-CL"/>
              </a:p>
            </p:txBody>
          </p:sp>
        </p:grpSp>
        <p:sp>
          <p:nvSpPr>
            <p:cNvPr id="1130117" name="Line 645"/>
            <p:cNvSpPr>
              <a:spLocks noChangeShapeType="1"/>
            </p:cNvSpPr>
            <p:nvPr/>
          </p:nvSpPr>
          <p:spPr bwMode="auto">
            <a:xfrm>
              <a:off x="1707" y="3402"/>
              <a:ext cx="0" cy="240"/>
            </a:xfrm>
            <a:prstGeom prst="line">
              <a:avLst/>
            </a:prstGeom>
            <a:noFill/>
            <a:ln w="28575">
              <a:solidFill>
                <a:schemeClr val="tx1"/>
              </a:solidFill>
              <a:prstDash val="sysDot"/>
              <a:round/>
              <a:headEnd/>
              <a:tailEnd/>
            </a:ln>
            <a:effectLst/>
          </p:spPr>
          <p:txBody>
            <a:bodyPr wrap="none" anchor="ctr"/>
            <a:lstStyle/>
            <a:p>
              <a:endParaRPr lang="es-CL"/>
            </a:p>
          </p:txBody>
        </p:sp>
      </p:grpSp>
      <p:sp>
        <p:nvSpPr>
          <p:cNvPr id="1130118" name="Text Box 646"/>
          <p:cNvSpPr txBox="1">
            <a:spLocks noChangeArrowheads="1"/>
          </p:cNvSpPr>
          <p:nvPr/>
        </p:nvSpPr>
        <p:spPr bwMode="auto">
          <a:xfrm>
            <a:off x="685800" y="60325"/>
            <a:ext cx="8232775" cy="396875"/>
          </a:xfrm>
          <a:prstGeom prst="rect">
            <a:avLst/>
          </a:prstGeom>
          <a:noFill/>
          <a:ln w="9525">
            <a:noFill/>
            <a:miter lim="800000"/>
            <a:headEnd/>
            <a:tailEnd/>
          </a:ln>
          <a:effectLst/>
        </p:spPr>
        <p:txBody>
          <a:bodyPr wrap="none">
            <a:spAutoFit/>
          </a:bodyPr>
          <a:lstStyle/>
          <a:p>
            <a:pPr eaLnBrk="0" hangingPunct="0">
              <a:spcBef>
                <a:spcPct val="0"/>
              </a:spcBef>
            </a:pPr>
            <a:r>
              <a:rPr lang="es-ES_tradnl" sz="2000" b="1"/>
              <a:t>PROCESO DEL CAVING: SISMICIDAD INDUCIDA POR LA MINERIA</a:t>
            </a:r>
          </a:p>
        </p:txBody>
      </p:sp>
      <p:sp>
        <p:nvSpPr>
          <p:cNvPr id="1130119" name="AutoShape 647"/>
          <p:cNvSpPr>
            <a:spLocks noChangeArrowheads="1"/>
          </p:cNvSpPr>
          <p:nvPr/>
        </p:nvSpPr>
        <p:spPr bwMode="auto">
          <a:xfrm>
            <a:off x="2260600" y="3113088"/>
            <a:ext cx="595313" cy="481012"/>
          </a:xfrm>
          <a:prstGeom prst="irregularSeal1">
            <a:avLst/>
          </a:prstGeom>
          <a:noFill/>
          <a:ln w="38100">
            <a:solidFill>
              <a:srgbClr val="FF0000"/>
            </a:solidFill>
            <a:miter lim="800000"/>
            <a:headEnd/>
            <a:tailEnd/>
          </a:ln>
          <a:effectLst/>
        </p:spPr>
        <p:txBody>
          <a:bodyPr anchor="ctr">
            <a:spAutoFit/>
          </a:bodyPr>
          <a:lstStyle/>
          <a:p>
            <a:endParaRPr lang="es-CL"/>
          </a:p>
        </p:txBody>
      </p:sp>
      <p:grpSp>
        <p:nvGrpSpPr>
          <p:cNvPr id="1130087" name="Group 648"/>
          <p:cNvGrpSpPr>
            <a:grpSpLocks/>
          </p:cNvGrpSpPr>
          <p:nvPr/>
        </p:nvGrpSpPr>
        <p:grpSpPr bwMode="auto">
          <a:xfrm>
            <a:off x="4014788" y="2455863"/>
            <a:ext cx="2133600" cy="533400"/>
            <a:chOff x="2448" y="1776"/>
            <a:chExt cx="1344" cy="336"/>
          </a:xfrm>
        </p:grpSpPr>
        <p:sp>
          <p:nvSpPr>
            <p:cNvPr id="1130121" name="AutoShape 649"/>
            <p:cNvSpPr>
              <a:spLocks noChangeArrowheads="1"/>
            </p:cNvSpPr>
            <p:nvPr/>
          </p:nvSpPr>
          <p:spPr bwMode="auto">
            <a:xfrm>
              <a:off x="2448" y="1776"/>
              <a:ext cx="1344" cy="336"/>
            </a:xfrm>
            <a:prstGeom prst="rightArrow">
              <a:avLst>
                <a:gd name="adj1" fmla="val 50000"/>
                <a:gd name="adj2" fmla="val 100000"/>
              </a:avLst>
            </a:prstGeom>
            <a:solidFill>
              <a:srgbClr val="FFFF00"/>
            </a:solidFill>
            <a:ln w="25400">
              <a:solidFill>
                <a:schemeClr val="tx1"/>
              </a:solidFill>
              <a:miter lim="800000"/>
              <a:headEnd/>
              <a:tailEnd/>
            </a:ln>
            <a:effectLst/>
          </p:spPr>
          <p:txBody>
            <a:bodyPr anchor="ctr">
              <a:spAutoFit/>
            </a:bodyPr>
            <a:lstStyle/>
            <a:p>
              <a:endParaRPr lang="es-CL"/>
            </a:p>
          </p:txBody>
        </p:sp>
        <p:sp>
          <p:nvSpPr>
            <p:cNvPr id="1130122" name="Text Box 650"/>
            <p:cNvSpPr txBox="1">
              <a:spLocks noChangeArrowheads="1"/>
            </p:cNvSpPr>
            <p:nvPr/>
          </p:nvSpPr>
          <p:spPr bwMode="auto">
            <a:xfrm>
              <a:off x="2493" y="1845"/>
              <a:ext cx="1104" cy="173"/>
            </a:xfrm>
            <a:prstGeom prst="rect">
              <a:avLst/>
            </a:prstGeom>
            <a:noFill/>
            <a:ln w="9525">
              <a:noFill/>
              <a:miter lim="800000"/>
              <a:headEnd/>
              <a:tailEnd/>
            </a:ln>
            <a:effectLst/>
          </p:spPr>
          <p:txBody>
            <a:bodyPr>
              <a:spAutoFit/>
            </a:bodyPr>
            <a:lstStyle/>
            <a:p>
              <a:pPr algn="ctr" eaLnBrk="0" hangingPunct="0"/>
              <a:r>
                <a:rPr lang="es-ES_tradnl" sz="1200">
                  <a:solidFill>
                    <a:srgbClr val="0000CC"/>
                  </a:solidFill>
                </a:rPr>
                <a:t> Avance Explotación</a:t>
              </a:r>
            </a:p>
          </p:txBody>
        </p:sp>
      </p:grpSp>
      <p:sp>
        <p:nvSpPr>
          <p:cNvPr id="1130123" name="AutoShape 651"/>
          <p:cNvSpPr>
            <a:spLocks noChangeArrowheads="1"/>
          </p:cNvSpPr>
          <p:nvPr/>
        </p:nvSpPr>
        <p:spPr bwMode="auto">
          <a:xfrm>
            <a:off x="6261100" y="3786188"/>
            <a:ext cx="595313" cy="481012"/>
          </a:xfrm>
          <a:prstGeom prst="irregularSeal1">
            <a:avLst/>
          </a:prstGeom>
          <a:noFill/>
          <a:ln w="38100">
            <a:solidFill>
              <a:srgbClr val="FF0000"/>
            </a:solidFill>
            <a:miter lim="800000"/>
            <a:headEnd/>
            <a:tailEnd/>
          </a:ln>
          <a:effectLst/>
        </p:spPr>
        <p:txBody>
          <a:bodyPr anchor="ctr">
            <a:spAutoFit/>
          </a:bodyPr>
          <a:lstStyle/>
          <a:p>
            <a:endParaRPr lang="es-CL"/>
          </a:p>
        </p:txBody>
      </p:sp>
      <p:sp>
        <p:nvSpPr>
          <p:cNvPr id="1130124" name="AutoShape 652"/>
          <p:cNvSpPr>
            <a:spLocks noChangeArrowheads="1"/>
          </p:cNvSpPr>
          <p:nvPr/>
        </p:nvSpPr>
        <p:spPr bwMode="auto">
          <a:xfrm>
            <a:off x="6121400" y="5499100"/>
            <a:ext cx="595313" cy="481013"/>
          </a:xfrm>
          <a:prstGeom prst="irregularSeal1">
            <a:avLst/>
          </a:prstGeom>
          <a:noFill/>
          <a:ln w="38100">
            <a:solidFill>
              <a:srgbClr val="FF0000"/>
            </a:solidFill>
            <a:miter lim="800000"/>
            <a:headEnd/>
            <a:tailEnd/>
          </a:ln>
          <a:effectLst/>
        </p:spPr>
        <p:txBody>
          <a:bodyPr anchor="ctr">
            <a:spAutoFit/>
          </a:bodyPr>
          <a:lstStyle/>
          <a:p>
            <a:endParaRPr lang="es-CL"/>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914400" y="685800"/>
            <a:ext cx="7315200" cy="3103563"/>
            <a:chOff x="576" y="432"/>
            <a:chExt cx="4608" cy="1955"/>
          </a:xfrm>
        </p:grpSpPr>
        <p:sp>
          <p:nvSpPr>
            <p:cNvPr id="1176578" name="Rectangle 2"/>
            <p:cNvSpPr>
              <a:spLocks noChangeArrowheads="1"/>
            </p:cNvSpPr>
            <p:nvPr/>
          </p:nvSpPr>
          <p:spPr bwMode="auto">
            <a:xfrm>
              <a:off x="576" y="432"/>
              <a:ext cx="4608" cy="1955"/>
            </a:xfrm>
            <a:prstGeom prst="rect">
              <a:avLst/>
            </a:prstGeom>
            <a:gradFill rotWithShape="0">
              <a:gsLst>
                <a:gs pos="0">
                  <a:schemeClr val="tx2"/>
                </a:gs>
                <a:gs pos="100000">
                  <a:srgbClr val="FFCC66"/>
                </a:gs>
              </a:gsLst>
              <a:lin ang="5400000" scaled="1"/>
            </a:gradFill>
            <a:ln w="25400">
              <a:solidFill>
                <a:schemeClr val="tx1"/>
              </a:solidFill>
              <a:prstDash val="dash"/>
              <a:miter lim="800000"/>
              <a:headEnd/>
              <a:tailEnd/>
            </a:ln>
            <a:effectLst/>
          </p:spPr>
          <p:txBody>
            <a:bodyPr wrap="none" anchor="ctr"/>
            <a:lstStyle/>
            <a:p>
              <a:endParaRPr lang="es-CL"/>
            </a:p>
          </p:txBody>
        </p:sp>
        <p:sp>
          <p:nvSpPr>
            <p:cNvPr id="1176585" name="Text Box 9"/>
            <p:cNvSpPr txBox="1">
              <a:spLocks noChangeArrowheads="1"/>
            </p:cNvSpPr>
            <p:nvPr/>
          </p:nvSpPr>
          <p:spPr bwMode="auto">
            <a:xfrm>
              <a:off x="1746" y="557"/>
              <a:ext cx="2264" cy="231"/>
            </a:xfrm>
            <a:prstGeom prst="rect">
              <a:avLst/>
            </a:prstGeom>
            <a:noFill/>
            <a:ln w="9525">
              <a:noFill/>
              <a:miter lim="800000"/>
              <a:headEnd/>
              <a:tailEnd/>
            </a:ln>
            <a:effectLst/>
          </p:spPr>
          <p:txBody>
            <a:bodyPr anchor="ctr">
              <a:spAutoFit/>
            </a:bodyPr>
            <a:lstStyle/>
            <a:p>
              <a:pPr algn="ctr" eaLnBrk="0" hangingPunct="0"/>
              <a:r>
                <a:rPr lang="es-ES_tradnl" sz="1800"/>
                <a:t>MECANISMO DEL CAVING</a:t>
              </a:r>
            </a:p>
          </p:txBody>
        </p:sp>
      </p:grpSp>
      <p:sp>
        <p:nvSpPr>
          <p:cNvPr id="1176579" name="Oval 3"/>
          <p:cNvSpPr>
            <a:spLocks noChangeArrowheads="1"/>
          </p:cNvSpPr>
          <p:nvPr/>
        </p:nvSpPr>
        <p:spPr bwMode="auto">
          <a:xfrm>
            <a:off x="3387725" y="4856163"/>
            <a:ext cx="2362200" cy="1066800"/>
          </a:xfrm>
          <a:prstGeom prst="ellipse">
            <a:avLst/>
          </a:prstGeom>
          <a:solidFill>
            <a:srgbClr val="990000"/>
          </a:solidFill>
          <a:ln w="38100">
            <a:solidFill>
              <a:schemeClr val="tx1"/>
            </a:solidFill>
            <a:round/>
            <a:headEnd/>
            <a:tailEnd/>
          </a:ln>
          <a:effectLst/>
        </p:spPr>
        <p:txBody>
          <a:bodyPr wrap="none" lIns="101882" tIns="50941" rIns="101882" bIns="50941" anchor="ctr"/>
          <a:lstStyle/>
          <a:p>
            <a:pPr algn="ctr" defTabSz="1019175" eaLnBrk="0" hangingPunct="0">
              <a:spcBef>
                <a:spcPct val="0"/>
              </a:spcBef>
            </a:pPr>
            <a:r>
              <a:rPr lang="es-ES_tradnl" sz="2000">
                <a:solidFill>
                  <a:srgbClr val="FFFF00"/>
                </a:solidFill>
              </a:rPr>
              <a:t>MINERIA</a:t>
            </a:r>
          </a:p>
        </p:txBody>
      </p:sp>
      <p:sp>
        <p:nvSpPr>
          <p:cNvPr id="1176581" name="Oval 5"/>
          <p:cNvSpPr>
            <a:spLocks noChangeArrowheads="1"/>
          </p:cNvSpPr>
          <p:nvPr/>
        </p:nvSpPr>
        <p:spPr bwMode="auto">
          <a:xfrm>
            <a:off x="1282700" y="2278063"/>
            <a:ext cx="2362200" cy="1066800"/>
          </a:xfrm>
          <a:prstGeom prst="ellipse">
            <a:avLst/>
          </a:prstGeom>
          <a:solidFill>
            <a:srgbClr val="990000"/>
          </a:solidFill>
          <a:ln w="38100">
            <a:solidFill>
              <a:schemeClr val="tx1"/>
            </a:solidFill>
            <a:round/>
            <a:headEnd/>
            <a:tailEnd/>
          </a:ln>
          <a:effectLst/>
        </p:spPr>
        <p:txBody>
          <a:bodyPr wrap="none" lIns="101882" tIns="50941" rIns="101882" bIns="50941" anchor="ctr"/>
          <a:lstStyle/>
          <a:p>
            <a:pPr algn="ctr" defTabSz="1019175" eaLnBrk="0" hangingPunct="0">
              <a:spcBef>
                <a:spcPct val="0"/>
              </a:spcBef>
            </a:pPr>
            <a:r>
              <a:rPr lang="es-ES_tradnl" sz="2000">
                <a:solidFill>
                  <a:srgbClr val="FFFF00"/>
                </a:solidFill>
              </a:rPr>
              <a:t>ACTIVACION</a:t>
            </a:r>
          </a:p>
        </p:txBody>
      </p:sp>
      <p:sp>
        <p:nvSpPr>
          <p:cNvPr id="1176582" name="AutoShape 6"/>
          <p:cNvSpPr>
            <a:spLocks noChangeArrowheads="1"/>
          </p:cNvSpPr>
          <p:nvPr/>
        </p:nvSpPr>
        <p:spPr bwMode="auto">
          <a:xfrm rot="6505107">
            <a:off x="6058693" y="4050507"/>
            <a:ext cx="1662113" cy="1320800"/>
          </a:xfrm>
          <a:custGeom>
            <a:avLst/>
            <a:gdLst>
              <a:gd name="G0" fmla="+- 0 0 0"/>
              <a:gd name="G1" fmla="+- -10591107 0 0"/>
              <a:gd name="G2" fmla="+- 0 0 -10591107"/>
              <a:gd name="G3" fmla="+- 10800 0 0"/>
              <a:gd name="G4" fmla="+- 0 0 0"/>
              <a:gd name="T0" fmla="*/ 360 256 1"/>
              <a:gd name="T1" fmla="*/ 0 256 1"/>
              <a:gd name="G5" fmla="+- G2 T0 T1"/>
              <a:gd name="G6" fmla="?: G2 G2 G5"/>
              <a:gd name="G7" fmla="+- 0 0 G6"/>
              <a:gd name="G8" fmla="+- 5400 0 0"/>
              <a:gd name="G9" fmla="+- 0 0 -10591107"/>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0591107"/>
              <a:gd name="G36" fmla="sin G34 -10591107"/>
              <a:gd name="G37" fmla="+/ -10591107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2526 w 21600"/>
              <a:gd name="T5" fmla="*/ 138 h 21600"/>
              <a:gd name="T6" fmla="*/ 3113 w 21600"/>
              <a:gd name="T7" fmla="*/ 8244 h 21600"/>
              <a:gd name="T8" fmla="*/ 11663 w 21600"/>
              <a:gd name="T9" fmla="*/ 546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8474" y="5399"/>
                  <a:pt x="6409" y="6889"/>
                  <a:pt x="5675" y="9096"/>
                </a:cubicBezTo>
                <a:lnTo>
                  <a:pt x="551" y="7392"/>
                </a:lnTo>
                <a:cubicBezTo>
                  <a:pt x="2019" y="2978"/>
                  <a:pt x="6148"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99"/>
          </a:solidFill>
          <a:ln w="38100">
            <a:solidFill>
              <a:schemeClr val="tx1"/>
            </a:solidFill>
            <a:miter lim="800000"/>
            <a:headEnd/>
            <a:tailEnd/>
          </a:ln>
          <a:effectLst/>
        </p:spPr>
        <p:txBody>
          <a:bodyPr wrap="none" anchor="ctr"/>
          <a:lstStyle/>
          <a:p>
            <a:endParaRPr lang="es-CL"/>
          </a:p>
        </p:txBody>
      </p:sp>
      <p:sp>
        <p:nvSpPr>
          <p:cNvPr id="1176584" name="AutoShape 8"/>
          <p:cNvSpPr>
            <a:spLocks noChangeArrowheads="1"/>
          </p:cNvSpPr>
          <p:nvPr/>
        </p:nvSpPr>
        <p:spPr bwMode="auto">
          <a:xfrm rot="34392546">
            <a:off x="1587500" y="4040188"/>
            <a:ext cx="1662113" cy="1320800"/>
          </a:xfrm>
          <a:custGeom>
            <a:avLst/>
            <a:gdLst>
              <a:gd name="G0" fmla="+- 0 0 0"/>
              <a:gd name="G1" fmla="+- -10591107 0 0"/>
              <a:gd name="G2" fmla="+- 0 0 -10591107"/>
              <a:gd name="G3" fmla="+- 10800 0 0"/>
              <a:gd name="G4" fmla="+- 0 0 0"/>
              <a:gd name="T0" fmla="*/ 360 256 1"/>
              <a:gd name="T1" fmla="*/ 0 256 1"/>
              <a:gd name="G5" fmla="+- G2 T0 T1"/>
              <a:gd name="G6" fmla="?: G2 G2 G5"/>
              <a:gd name="G7" fmla="+- 0 0 G6"/>
              <a:gd name="G8" fmla="+- 5400 0 0"/>
              <a:gd name="G9" fmla="+- 0 0 -10591107"/>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0591107"/>
              <a:gd name="G36" fmla="sin G34 -10591107"/>
              <a:gd name="G37" fmla="+/ -10591107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2526 w 21600"/>
              <a:gd name="T5" fmla="*/ 138 h 21600"/>
              <a:gd name="T6" fmla="*/ 3113 w 21600"/>
              <a:gd name="T7" fmla="*/ 8244 h 21600"/>
              <a:gd name="T8" fmla="*/ 11663 w 21600"/>
              <a:gd name="T9" fmla="*/ 546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8474" y="5399"/>
                  <a:pt x="6409" y="6889"/>
                  <a:pt x="5675" y="9096"/>
                </a:cubicBezTo>
                <a:lnTo>
                  <a:pt x="551" y="7392"/>
                </a:lnTo>
                <a:cubicBezTo>
                  <a:pt x="2019" y="2978"/>
                  <a:pt x="6148"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99"/>
          </a:solidFill>
          <a:ln w="38100">
            <a:solidFill>
              <a:schemeClr val="tx1"/>
            </a:solidFill>
            <a:miter lim="800000"/>
            <a:headEnd/>
            <a:tailEnd/>
          </a:ln>
          <a:effectLst/>
        </p:spPr>
        <p:txBody>
          <a:bodyPr wrap="none" anchor="ctr"/>
          <a:lstStyle/>
          <a:p>
            <a:endParaRPr lang="es-CL"/>
          </a:p>
        </p:txBody>
      </p:sp>
      <p:sp>
        <p:nvSpPr>
          <p:cNvPr id="1176586" name="Text Box 10"/>
          <p:cNvSpPr txBox="1">
            <a:spLocks noChangeArrowheads="1"/>
          </p:cNvSpPr>
          <p:nvPr/>
        </p:nvSpPr>
        <p:spPr bwMode="auto">
          <a:xfrm>
            <a:off x="838200" y="136525"/>
            <a:ext cx="8232775" cy="396875"/>
          </a:xfrm>
          <a:prstGeom prst="rect">
            <a:avLst/>
          </a:prstGeom>
          <a:noFill/>
          <a:ln w="9525">
            <a:noFill/>
            <a:miter lim="800000"/>
            <a:headEnd/>
            <a:tailEnd/>
          </a:ln>
          <a:effectLst/>
        </p:spPr>
        <p:txBody>
          <a:bodyPr wrap="none">
            <a:spAutoFit/>
          </a:bodyPr>
          <a:lstStyle/>
          <a:p>
            <a:pPr eaLnBrk="0" hangingPunct="0">
              <a:spcBef>
                <a:spcPct val="0"/>
              </a:spcBef>
            </a:pPr>
            <a:r>
              <a:rPr lang="es-ES_tradnl" sz="2000" b="1" dirty="0"/>
              <a:t>PROCESO DEL CAVING: SISMICIDAD INDUCIDA POR LA MINERIA</a:t>
            </a:r>
          </a:p>
        </p:txBody>
      </p:sp>
      <p:sp>
        <p:nvSpPr>
          <p:cNvPr id="1176588" name="Oval 12" descr="Confeti grande"/>
          <p:cNvSpPr>
            <a:spLocks noChangeArrowheads="1"/>
          </p:cNvSpPr>
          <p:nvPr/>
        </p:nvSpPr>
        <p:spPr bwMode="auto">
          <a:xfrm>
            <a:off x="3387725" y="3255963"/>
            <a:ext cx="2362200" cy="1066800"/>
          </a:xfrm>
          <a:prstGeom prst="ellipse">
            <a:avLst/>
          </a:prstGeom>
          <a:pattFill prst="lgConfetti">
            <a:fgClr>
              <a:srgbClr val="DDDDDD"/>
            </a:fgClr>
            <a:bgClr>
              <a:srgbClr val="FFFFFF"/>
            </a:bgClr>
          </a:pattFill>
          <a:ln w="38100">
            <a:solidFill>
              <a:schemeClr val="tx1"/>
            </a:solidFill>
            <a:round/>
            <a:headEnd/>
            <a:tailEnd/>
          </a:ln>
          <a:effectLst/>
        </p:spPr>
        <p:txBody>
          <a:bodyPr wrap="none" lIns="101882" tIns="50941" rIns="101882" bIns="50941" anchor="ctr"/>
          <a:lstStyle/>
          <a:p>
            <a:pPr algn="ctr" defTabSz="1019175" eaLnBrk="0" hangingPunct="0">
              <a:spcBef>
                <a:spcPct val="0"/>
              </a:spcBef>
            </a:pPr>
            <a:r>
              <a:rPr lang="es-ES_tradnl" sz="2000"/>
              <a:t>MACIZO</a:t>
            </a:r>
          </a:p>
          <a:p>
            <a:pPr algn="ctr" defTabSz="1019175" eaLnBrk="0" hangingPunct="0">
              <a:spcBef>
                <a:spcPct val="0"/>
              </a:spcBef>
            </a:pPr>
            <a:r>
              <a:rPr lang="es-ES_tradnl" sz="2000"/>
              <a:t>ROCOSO</a:t>
            </a:r>
          </a:p>
        </p:txBody>
      </p:sp>
      <p:sp>
        <p:nvSpPr>
          <p:cNvPr id="1176591" name="AutoShape 15"/>
          <p:cNvSpPr>
            <a:spLocks noChangeArrowheads="1"/>
          </p:cNvSpPr>
          <p:nvPr/>
        </p:nvSpPr>
        <p:spPr bwMode="auto">
          <a:xfrm rot="20762465">
            <a:off x="3427413" y="1554163"/>
            <a:ext cx="2284412" cy="1320800"/>
          </a:xfrm>
          <a:custGeom>
            <a:avLst/>
            <a:gdLst>
              <a:gd name="G0" fmla="+- 0 0 0"/>
              <a:gd name="G1" fmla="+- -10591107 0 0"/>
              <a:gd name="G2" fmla="+- 0 0 -10591107"/>
              <a:gd name="G3" fmla="+- 10800 0 0"/>
              <a:gd name="G4" fmla="+- 0 0 0"/>
              <a:gd name="T0" fmla="*/ 360 256 1"/>
              <a:gd name="T1" fmla="*/ 0 256 1"/>
              <a:gd name="G5" fmla="+- G2 T0 T1"/>
              <a:gd name="G6" fmla="?: G2 G2 G5"/>
              <a:gd name="G7" fmla="+- 0 0 G6"/>
              <a:gd name="G8" fmla="+- 5400 0 0"/>
              <a:gd name="G9" fmla="+- 0 0 -10591107"/>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0591107"/>
              <a:gd name="G36" fmla="sin G34 -10591107"/>
              <a:gd name="G37" fmla="+/ -10591107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2526 w 21600"/>
              <a:gd name="T5" fmla="*/ 138 h 21600"/>
              <a:gd name="T6" fmla="*/ 3113 w 21600"/>
              <a:gd name="T7" fmla="*/ 8244 h 21600"/>
              <a:gd name="T8" fmla="*/ 11663 w 21600"/>
              <a:gd name="T9" fmla="*/ 546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8474" y="5399"/>
                  <a:pt x="6409" y="6889"/>
                  <a:pt x="5675" y="9096"/>
                </a:cubicBezTo>
                <a:lnTo>
                  <a:pt x="551" y="7392"/>
                </a:lnTo>
                <a:cubicBezTo>
                  <a:pt x="2019" y="2978"/>
                  <a:pt x="6148"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99"/>
          </a:solidFill>
          <a:ln w="38100">
            <a:solidFill>
              <a:schemeClr val="tx1"/>
            </a:solidFill>
            <a:miter lim="800000"/>
            <a:headEnd/>
            <a:tailEnd/>
          </a:ln>
          <a:effectLst/>
        </p:spPr>
        <p:txBody>
          <a:bodyPr wrap="none" anchor="ctr"/>
          <a:lstStyle/>
          <a:p>
            <a:endParaRPr lang="es-CL"/>
          </a:p>
        </p:txBody>
      </p:sp>
      <p:sp>
        <p:nvSpPr>
          <p:cNvPr id="1176595" name="Oval 19"/>
          <p:cNvSpPr>
            <a:spLocks noChangeArrowheads="1"/>
          </p:cNvSpPr>
          <p:nvPr/>
        </p:nvSpPr>
        <p:spPr bwMode="auto">
          <a:xfrm>
            <a:off x="5486400" y="2278063"/>
            <a:ext cx="2362200" cy="1066800"/>
          </a:xfrm>
          <a:prstGeom prst="ellipse">
            <a:avLst/>
          </a:prstGeom>
          <a:solidFill>
            <a:srgbClr val="990000"/>
          </a:solidFill>
          <a:ln w="38100">
            <a:solidFill>
              <a:schemeClr val="tx1"/>
            </a:solidFill>
            <a:round/>
            <a:headEnd/>
            <a:tailEnd/>
          </a:ln>
          <a:effectLst/>
        </p:spPr>
        <p:txBody>
          <a:bodyPr wrap="none" lIns="101882" tIns="50941" rIns="101882" bIns="50941" anchor="ctr"/>
          <a:lstStyle/>
          <a:p>
            <a:pPr algn="ctr" defTabSz="1019175" eaLnBrk="0" hangingPunct="0">
              <a:spcBef>
                <a:spcPct val="0"/>
              </a:spcBef>
            </a:pPr>
            <a:r>
              <a:rPr lang="es-ES_tradnl" sz="2000">
                <a:solidFill>
                  <a:srgbClr val="FFFF00"/>
                </a:solidFill>
              </a:rPr>
              <a:t>RESTAURACION</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l="-8586" t="-3639" r="-8586" b="-4875"/>
          <a:stretch>
            <a:fillRect/>
          </a:stretch>
        </p:blipFill>
        <p:spPr bwMode="auto">
          <a:xfrm>
            <a:off x="990600" y="1143000"/>
            <a:ext cx="5539229" cy="5090410"/>
          </a:xfrm>
          <a:prstGeom prst="rect">
            <a:avLst/>
          </a:prstGeom>
          <a:solidFill>
            <a:srgbClr val="000080"/>
          </a:solidFill>
          <a:ln w="9525">
            <a:solidFill>
              <a:schemeClr val="bg1"/>
            </a:solidFill>
            <a:miter lim="800000"/>
            <a:headEnd/>
            <a:tailEnd/>
          </a:ln>
          <a:effectLst/>
        </p:spPr>
      </p:pic>
      <p:sp>
        <p:nvSpPr>
          <p:cNvPr id="169989" name="Text Box 5"/>
          <p:cNvSpPr txBox="1">
            <a:spLocks noChangeArrowheads="1"/>
          </p:cNvSpPr>
          <p:nvPr/>
        </p:nvSpPr>
        <p:spPr bwMode="auto">
          <a:xfrm>
            <a:off x="879475" y="88900"/>
            <a:ext cx="7345363" cy="457200"/>
          </a:xfrm>
          <a:prstGeom prst="rect">
            <a:avLst/>
          </a:prstGeom>
          <a:noFill/>
          <a:ln w="9525">
            <a:noFill/>
            <a:miter lim="800000"/>
            <a:headEnd/>
            <a:tailEnd/>
          </a:ln>
          <a:effectLst/>
        </p:spPr>
        <p:txBody>
          <a:bodyPr>
            <a:spAutoFit/>
          </a:bodyPr>
          <a:lstStyle/>
          <a:p>
            <a:pPr algn="ctr">
              <a:spcBef>
                <a:spcPct val="50000"/>
              </a:spcBef>
            </a:pPr>
            <a:r>
              <a:rPr lang="es-ES" sz="2400" b="1"/>
              <a:t>Hundibilidad: Nomograma de Laubscher</a:t>
            </a:r>
          </a:p>
        </p:txBody>
      </p:sp>
      <p:sp>
        <p:nvSpPr>
          <p:cNvPr id="169990" name="Text Box 6"/>
          <p:cNvSpPr txBox="1">
            <a:spLocks noChangeArrowheads="1"/>
          </p:cNvSpPr>
          <p:nvPr/>
        </p:nvSpPr>
        <p:spPr bwMode="auto">
          <a:xfrm>
            <a:off x="2813050" y="592138"/>
            <a:ext cx="3494088" cy="307777"/>
          </a:xfrm>
          <a:prstGeom prst="rect">
            <a:avLst/>
          </a:prstGeom>
          <a:noFill/>
          <a:ln w="9525">
            <a:noFill/>
            <a:miter lim="800000"/>
            <a:headEnd/>
            <a:tailEnd/>
          </a:ln>
          <a:effectLst/>
        </p:spPr>
        <p:txBody>
          <a:bodyPr>
            <a:spAutoFit/>
          </a:bodyPr>
          <a:lstStyle/>
          <a:p>
            <a:pPr algn="ctr">
              <a:spcBef>
                <a:spcPct val="50000"/>
              </a:spcBef>
            </a:pPr>
            <a:r>
              <a:rPr lang="es-ES" b="1"/>
              <a:t>Flores &amp; Karzulovic, 2003 b</a:t>
            </a:r>
          </a:p>
        </p:txBody>
      </p:sp>
      <p:sp>
        <p:nvSpPr>
          <p:cNvPr id="169991" name="Text Box 7"/>
          <p:cNvSpPr txBox="1">
            <a:spLocks noChangeArrowheads="1"/>
          </p:cNvSpPr>
          <p:nvPr/>
        </p:nvSpPr>
        <p:spPr bwMode="auto">
          <a:xfrm>
            <a:off x="6357938" y="3230563"/>
            <a:ext cx="2771775" cy="307777"/>
          </a:xfrm>
          <a:prstGeom prst="rect">
            <a:avLst/>
          </a:prstGeom>
          <a:noFill/>
          <a:ln w="9525">
            <a:noFill/>
            <a:miter lim="800000"/>
            <a:headEnd/>
            <a:tailEnd/>
          </a:ln>
          <a:effectLst/>
        </p:spPr>
        <p:txBody>
          <a:bodyPr>
            <a:spAutoFit/>
          </a:bodyPr>
          <a:lstStyle/>
          <a:p>
            <a:pPr algn="ctr">
              <a:spcBef>
                <a:spcPct val="50000"/>
              </a:spcBef>
            </a:pPr>
            <a:r>
              <a:rPr lang="es-ES" b="1"/>
              <a:t>HR = Area / Perímetro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Text Box 3"/>
          <p:cNvSpPr txBox="1">
            <a:spLocks noChangeArrowheads="1"/>
          </p:cNvSpPr>
          <p:nvPr/>
        </p:nvSpPr>
        <p:spPr bwMode="auto">
          <a:xfrm>
            <a:off x="1604963" y="46038"/>
            <a:ext cx="5905500" cy="396875"/>
          </a:xfrm>
          <a:prstGeom prst="rect">
            <a:avLst/>
          </a:prstGeom>
          <a:noFill/>
          <a:ln w="9525">
            <a:noFill/>
            <a:miter lim="800000"/>
            <a:headEnd/>
            <a:tailEnd/>
          </a:ln>
          <a:effectLst/>
        </p:spPr>
        <p:txBody>
          <a:bodyPr>
            <a:spAutoFit/>
          </a:bodyPr>
          <a:lstStyle/>
          <a:p>
            <a:pPr algn="ctr">
              <a:spcBef>
                <a:spcPct val="50000"/>
              </a:spcBef>
            </a:pPr>
            <a:r>
              <a:rPr lang="es-ES" sz="2000" b="1" dirty="0" err="1"/>
              <a:t>Indices</a:t>
            </a:r>
            <a:r>
              <a:rPr lang="es-ES" sz="2000" b="1" dirty="0"/>
              <a:t> IRMR-MRMR (</a:t>
            </a:r>
            <a:r>
              <a:rPr lang="es-ES" sz="2000" b="1" dirty="0" err="1"/>
              <a:t>Laubscher</a:t>
            </a:r>
            <a:r>
              <a:rPr lang="es-ES" sz="2000" b="1" dirty="0"/>
              <a:t> y </a:t>
            </a:r>
            <a:r>
              <a:rPr lang="es-ES" sz="2000" b="1" dirty="0" err="1"/>
              <a:t>Jakubec</a:t>
            </a:r>
            <a:r>
              <a:rPr lang="es-ES" sz="2000" b="1" dirty="0"/>
              <a:t>)</a:t>
            </a:r>
          </a:p>
        </p:txBody>
      </p:sp>
      <p:pic>
        <p:nvPicPr>
          <p:cNvPr id="174133" name="Picture 53"/>
          <p:cNvPicPr>
            <a:picLocks noChangeAspect="1" noChangeArrowheads="1"/>
          </p:cNvPicPr>
          <p:nvPr/>
        </p:nvPicPr>
        <p:blipFill>
          <a:blip r:embed="rId3" cstate="email">
            <a:extLst>
              <a:ext uri="{28A0092B-C50C-407E-A947-70E740481C1C}">
                <a14:useLocalDpi xmlns:a14="http://schemas.microsoft.com/office/drawing/2010/main"/>
              </a:ext>
            </a:extLst>
          </a:blip>
          <a:srcRect l="-3200" t="-2861" r="-1852" b="-2917"/>
          <a:stretch>
            <a:fillRect/>
          </a:stretch>
        </p:blipFill>
        <p:spPr bwMode="auto">
          <a:xfrm>
            <a:off x="1081829" y="616203"/>
            <a:ext cx="7757371" cy="5860797"/>
          </a:xfrm>
          <a:prstGeom prst="rect">
            <a:avLst/>
          </a:prstGeom>
          <a:solidFill>
            <a:srgbClr val="000080"/>
          </a:solidFill>
          <a:ln w="6350" algn="ctr">
            <a:solidFill>
              <a:schemeClr val="bg1"/>
            </a:solidFill>
            <a:miter lim="800000"/>
            <a:headEnd/>
            <a:tailEnd type="none" w="lg" len="lg"/>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514600" y="304800"/>
            <a:ext cx="4267200" cy="838200"/>
          </a:xfrm>
          <a:ln>
            <a:solidFill>
              <a:schemeClr val="bg2"/>
            </a:solidFill>
            <a:miter lim="800000"/>
            <a:headEnd/>
            <a:tailEnd/>
          </a:ln>
        </p:spPr>
        <p:txBody>
          <a:bodyPr/>
          <a:lstStyle/>
          <a:p>
            <a:pPr eaLnBrk="1" hangingPunct="1"/>
            <a:r>
              <a:rPr lang="es-CL" sz="2200" b="1" smtClean="0"/>
              <a:t>Métodos de Explotación Subterráneos</a:t>
            </a:r>
            <a:endParaRPr lang="en-US" sz="2200" b="1" smtClean="0"/>
          </a:p>
        </p:txBody>
      </p:sp>
      <p:sp>
        <p:nvSpPr>
          <p:cNvPr id="63491" name="Rectangle 5"/>
          <p:cNvSpPr>
            <a:spLocks noChangeArrowheads="1"/>
          </p:cNvSpPr>
          <p:nvPr/>
        </p:nvSpPr>
        <p:spPr bwMode="auto">
          <a:xfrm>
            <a:off x="533400" y="1371600"/>
            <a:ext cx="22098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sz="1800" b="1"/>
              <a:t>Soportado</a:t>
            </a:r>
          </a:p>
          <a:p>
            <a:pPr algn="ctr"/>
            <a:r>
              <a:rPr lang="es-CL" sz="1800" b="1"/>
              <a:t>Por Pilares</a:t>
            </a:r>
            <a:endParaRPr lang="en-US" sz="1800" b="1"/>
          </a:p>
        </p:txBody>
      </p:sp>
      <p:sp>
        <p:nvSpPr>
          <p:cNvPr id="63492" name="Rectangle 6"/>
          <p:cNvSpPr>
            <a:spLocks noChangeArrowheads="1"/>
          </p:cNvSpPr>
          <p:nvPr/>
        </p:nvSpPr>
        <p:spPr bwMode="auto">
          <a:xfrm>
            <a:off x="3352800" y="1371600"/>
            <a:ext cx="22098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sz="1800" b="1"/>
              <a:t>Artificialmente </a:t>
            </a:r>
          </a:p>
          <a:p>
            <a:pPr algn="ctr"/>
            <a:r>
              <a:rPr lang="es-CL" sz="1800" b="1"/>
              <a:t>Soportado </a:t>
            </a:r>
          </a:p>
          <a:p>
            <a:pPr algn="ctr"/>
            <a:r>
              <a:rPr lang="es-CL" sz="1800" b="1"/>
              <a:t>con Relleno</a:t>
            </a:r>
            <a:endParaRPr lang="en-US" sz="1800" b="1"/>
          </a:p>
        </p:txBody>
      </p:sp>
      <p:sp>
        <p:nvSpPr>
          <p:cNvPr id="63493" name="Rectangle 7"/>
          <p:cNvSpPr>
            <a:spLocks noChangeArrowheads="1"/>
          </p:cNvSpPr>
          <p:nvPr/>
        </p:nvSpPr>
        <p:spPr bwMode="auto">
          <a:xfrm>
            <a:off x="6400800" y="1371600"/>
            <a:ext cx="22098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sz="1800" b="1"/>
              <a:t>Sin soporte o </a:t>
            </a:r>
          </a:p>
          <a:p>
            <a:pPr algn="ctr"/>
            <a:r>
              <a:rPr lang="es-CL" sz="1800" b="1"/>
              <a:t>Hundimiento</a:t>
            </a:r>
            <a:endParaRPr lang="en-US" sz="1800" b="1"/>
          </a:p>
        </p:txBody>
      </p:sp>
      <p:sp>
        <p:nvSpPr>
          <p:cNvPr id="63494" name="Rectangle 8"/>
          <p:cNvSpPr>
            <a:spLocks noChangeArrowheads="1"/>
          </p:cNvSpPr>
          <p:nvPr/>
        </p:nvSpPr>
        <p:spPr bwMode="auto">
          <a:xfrm>
            <a:off x="152400" y="3276600"/>
            <a:ext cx="13716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Room and Pilar</a:t>
            </a:r>
            <a:endParaRPr lang="en-US" b="1"/>
          </a:p>
        </p:txBody>
      </p:sp>
      <p:sp>
        <p:nvSpPr>
          <p:cNvPr id="63495" name="Rectangle 9"/>
          <p:cNvSpPr>
            <a:spLocks noChangeArrowheads="1"/>
          </p:cNvSpPr>
          <p:nvPr/>
        </p:nvSpPr>
        <p:spPr bwMode="auto">
          <a:xfrm>
            <a:off x="1828800" y="3276600"/>
            <a:ext cx="13716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Sublevel and </a:t>
            </a:r>
          </a:p>
          <a:p>
            <a:pPr algn="ctr"/>
            <a:r>
              <a:rPr lang="es-CL" b="1"/>
              <a:t>Longhole</a:t>
            </a:r>
          </a:p>
          <a:p>
            <a:pPr algn="ctr"/>
            <a:r>
              <a:rPr lang="es-CL" b="1"/>
              <a:t> stoping</a:t>
            </a:r>
            <a:endParaRPr lang="en-US" b="1"/>
          </a:p>
        </p:txBody>
      </p:sp>
      <p:sp>
        <p:nvSpPr>
          <p:cNvPr id="63496" name="Rectangle 10"/>
          <p:cNvSpPr>
            <a:spLocks noChangeArrowheads="1"/>
          </p:cNvSpPr>
          <p:nvPr/>
        </p:nvSpPr>
        <p:spPr bwMode="auto">
          <a:xfrm>
            <a:off x="1447800" y="495300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Bench and Fill</a:t>
            </a:r>
          </a:p>
          <a:p>
            <a:pPr algn="ctr"/>
            <a:r>
              <a:rPr lang="es-CL" b="1"/>
              <a:t>stoping</a:t>
            </a:r>
            <a:endParaRPr lang="en-US" b="1"/>
          </a:p>
        </p:txBody>
      </p:sp>
      <p:cxnSp>
        <p:nvCxnSpPr>
          <p:cNvPr id="63497" name="AutoShape 11"/>
          <p:cNvCxnSpPr>
            <a:cxnSpLocks noChangeShapeType="1"/>
            <a:stCxn id="63491" idx="2"/>
            <a:endCxn id="63494" idx="0"/>
          </p:cNvCxnSpPr>
          <p:nvPr/>
        </p:nvCxnSpPr>
        <p:spPr bwMode="auto">
          <a:xfrm rot="5400000">
            <a:off x="857250" y="2495550"/>
            <a:ext cx="762000" cy="800100"/>
          </a:xfrm>
          <a:prstGeom prst="bentConnector3">
            <a:avLst>
              <a:gd name="adj1" fmla="val 50000"/>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cxnSp>
        <p:nvCxnSpPr>
          <p:cNvPr id="63498" name="AutoShape 12"/>
          <p:cNvCxnSpPr>
            <a:cxnSpLocks noChangeShapeType="1"/>
            <a:stCxn id="63491" idx="2"/>
            <a:endCxn id="63495" idx="0"/>
          </p:cNvCxnSpPr>
          <p:nvPr/>
        </p:nvCxnSpPr>
        <p:spPr bwMode="auto">
          <a:xfrm rot="16200000" flipH="1">
            <a:off x="1695450" y="2457450"/>
            <a:ext cx="762000" cy="876300"/>
          </a:xfrm>
          <a:prstGeom prst="bentConnector3">
            <a:avLst>
              <a:gd name="adj1" fmla="val 50000"/>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cxnSp>
        <p:nvCxnSpPr>
          <p:cNvPr id="63499" name="AutoShape 13"/>
          <p:cNvCxnSpPr>
            <a:cxnSpLocks noChangeShapeType="1"/>
            <a:stCxn id="63492" idx="2"/>
            <a:endCxn id="63496" idx="0"/>
          </p:cNvCxnSpPr>
          <p:nvPr/>
        </p:nvCxnSpPr>
        <p:spPr bwMode="auto">
          <a:xfrm rot="5400000">
            <a:off x="2076450" y="2571750"/>
            <a:ext cx="2438400" cy="2324100"/>
          </a:xfrm>
          <a:prstGeom prst="bentConnector3">
            <a:avLst>
              <a:gd name="adj1" fmla="val 80468"/>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sp>
        <p:nvSpPr>
          <p:cNvPr id="63500" name="Rectangle 14"/>
          <p:cNvSpPr>
            <a:spLocks noChangeArrowheads="1"/>
          </p:cNvSpPr>
          <p:nvPr/>
        </p:nvSpPr>
        <p:spPr bwMode="auto">
          <a:xfrm>
            <a:off x="3124200" y="495300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Cut and Fill </a:t>
            </a:r>
          </a:p>
          <a:p>
            <a:pPr algn="ctr"/>
            <a:r>
              <a:rPr lang="es-CL" b="1"/>
              <a:t>Stoping</a:t>
            </a:r>
            <a:endParaRPr lang="en-US" b="1"/>
          </a:p>
        </p:txBody>
      </p:sp>
      <p:sp>
        <p:nvSpPr>
          <p:cNvPr id="63501" name="Rectangle 15"/>
          <p:cNvSpPr>
            <a:spLocks noChangeArrowheads="1"/>
          </p:cNvSpPr>
          <p:nvPr/>
        </p:nvSpPr>
        <p:spPr bwMode="auto">
          <a:xfrm>
            <a:off x="4610100" y="495300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Shrinkage </a:t>
            </a:r>
          </a:p>
          <a:p>
            <a:pPr algn="ctr"/>
            <a:r>
              <a:rPr lang="es-CL" b="1"/>
              <a:t>Stoping</a:t>
            </a:r>
            <a:endParaRPr lang="en-US" b="1"/>
          </a:p>
        </p:txBody>
      </p:sp>
      <p:sp>
        <p:nvSpPr>
          <p:cNvPr id="63502" name="Rectangle 16"/>
          <p:cNvSpPr>
            <a:spLocks noChangeArrowheads="1"/>
          </p:cNvSpPr>
          <p:nvPr/>
        </p:nvSpPr>
        <p:spPr bwMode="auto">
          <a:xfrm>
            <a:off x="6172200" y="495300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VCR</a:t>
            </a:r>
          </a:p>
          <a:p>
            <a:pPr algn="ctr"/>
            <a:r>
              <a:rPr lang="es-CL" b="1"/>
              <a:t>Stoping</a:t>
            </a:r>
            <a:endParaRPr lang="en-US" b="1"/>
          </a:p>
        </p:txBody>
      </p:sp>
      <p:cxnSp>
        <p:nvCxnSpPr>
          <p:cNvPr id="63503" name="AutoShape 17"/>
          <p:cNvCxnSpPr>
            <a:cxnSpLocks noChangeShapeType="1"/>
            <a:stCxn id="63492" idx="2"/>
            <a:endCxn id="63500" idx="0"/>
          </p:cNvCxnSpPr>
          <p:nvPr/>
        </p:nvCxnSpPr>
        <p:spPr bwMode="auto">
          <a:xfrm rot="5400000">
            <a:off x="2914650" y="3409950"/>
            <a:ext cx="2438400" cy="647700"/>
          </a:xfrm>
          <a:prstGeom prst="bentConnector3">
            <a:avLst>
              <a:gd name="adj1" fmla="val 79685"/>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cxnSp>
        <p:nvCxnSpPr>
          <p:cNvPr id="63504" name="AutoShape 18"/>
          <p:cNvCxnSpPr>
            <a:cxnSpLocks noChangeShapeType="1"/>
            <a:stCxn id="63492" idx="2"/>
            <a:endCxn id="63501" idx="0"/>
          </p:cNvCxnSpPr>
          <p:nvPr/>
        </p:nvCxnSpPr>
        <p:spPr bwMode="auto">
          <a:xfrm rot="16200000" flipH="1">
            <a:off x="3657600" y="3314700"/>
            <a:ext cx="2438400" cy="838200"/>
          </a:xfrm>
          <a:prstGeom prst="bentConnector3">
            <a:avLst>
              <a:gd name="adj1" fmla="val 80338"/>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cxnSp>
        <p:nvCxnSpPr>
          <p:cNvPr id="63505" name="AutoShape 19"/>
          <p:cNvCxnSpPr>
            <a:cxnSpLocks noChangeShapeType="1"/>
            <a:stCxn id="63492" idx="2"/>
            <a:endCxn id="63502" idx="0"/>
          </p:cNvCxnSpPr>
          <p:nvPr/>
        </p:nvCxnSpPr>
        <p:spPr bwMode="auto">
          <a:xfrm rot="16200000" flipH="1">
            <a:off x="4438650" y="2533650"/>
            <a:ext cx="2438400" cy="2400300"/>
          </a:xfrm>
          <a:prstGeom prst="bentConnector3">
            <a:avLst>
              <a:gd name="adj1" fmla="val 79620"/>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sp>
        <p:nvSpPr>
          <p:cNvPr id="63506" name="Rectangle 20"/>
          <p:cNvSpPr>
            <a:spLocks noChangeArrowheads="1"/>
          </p:cNvSpPr>
          <p:nvPr/>
        </p:nvSpPr>
        <p:spPr bwMode="auto">
          <a:xfrm>
            <a:off x="4648200" y="312420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Lonwall</a:t>
            </a:r>
          </a:p>
          <a:p>
            <a:pPr algn="ctr"/>
            <a:r>
              <a:rPr lang="es-CL" b="1"/>
              <a:t>Mining</a:t>
            </a:r>
            <a:endParaRPr lang="en-US" b="1"/>
          </a:p>
        </p:txBody>
      </p:sp>
      <p:sp>
        <p:nvSpPr>
          <p:cNvPr id="63507" name="Rectangle 21"/>
          <p:cNvSpPr>
            <a:spLocks noChangeArrowheads="1"/>
          </p:cNvSpPr>
          <p:nvPr/>
        </p:nvSpPr>
        <p:spPr bwMode="auto">
          <a:xfrm>
            <a:off x="6210300" y="312420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Sublevel</a:t>
            </a:r>
          </a:p>
          <a:p>
            <a:pPr algn="ctr"/>
            <a:r>
              <a:rPr lang="es-CL" b="1"/>
              <a:t>Caving</a:t>
            </a:r>
            <a:endParaRPr lang="en-US" b="1"/>
          </a:p>
        </p:txBody>
      </p:sp>
      <p:sp>
        <p:nvSpPr>
          <p:cNvPr id="63508" name="Rectangle 22"/>
          <p:cNvSpPr>
            <a:spLocks noChangeArrowheads="1"/>
          </p:cNvSpPr>
          <p:nvPr/>
        </p:nvSpPr>
        <p:spPr bwMode="auto">
          <a:xfrm>
            <a:off x="7734300" y="312420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CL" b="1"/>
              <a:t>Block</a:t>
            </a:r>
          </a:p>
          <a:p>
            <a:pPr algn="ctr"/>
            <a:r>
              <a:rPr lang="es-CL" b="1"/>
              <a:t>Caving</a:t>
            </a:r>
            <a:endParaRPr lang="en-US" b="1"/>
          </a:p>
        </p:txBody>
      </p:sp>
      <p:cxnSp>
        <p:nvCxnSpPr>
          <p:cNvPr id="63509" name="AutoShape 23"/>
          <p:cNvCxnSpPr>
            <a:cxnSpLocks noChangeShapeType="1"/>
            <a:stCxn id="63493" idx="2"/>
            <a:endCxn id="63506" idx="0"/>
          </p:cNvCxnSpPr>
          <p:nvPr/>
        </p:nvCxnSpPr>
        <p:spPr bwMode="auto">
          <a:xfrm rot="5400000">
            <a:off x="6115050" y="1733550"/>
            <a:ext cx="609600" cy="2171700"/>
          </a:xfrm>
          <a:prstGeom prst="bentConnector3">
            <a:avLst>
              <a:gd name="adj1" fmla="val 50000"/>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cxnSp>
        <p:nvCxnSpPr>
          <p:cNvPr id="63510" name="AutoShape 24"/>
          <p:cNvCxnSpPr>
            <a:cxnSpLocks noChangeShapeType="1"/>
            <a:stCxn id="63493" idx="2"/>
            <a:endCxn id="63507" idx="0"/>
          </p:cNvCxnSpPr>
          <p:nvPr/>
        </p:nvCxnSpPr>
        <p:spPr bwMode="auto">
          <a:xfrm rot="5400000">
            <a:off x="6896100" y="2514600"/>
            <a:ext cx="609600" cy="609600"/>
          </a:xfrm>
          <a:prstGeom prst="bentConnector3">
            <a:avLst>
              <a:gd name="adj1" fmla="val 50000"/>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cxnSp>
        <p:nvCxnSpPr>
          <p:cNvPr id="63511" name="AutoShape 25"/>
          <p:cNvCxnSpPr>
            <a:cxnSpLocks noChangeShapeType="1"/>
            <a:stCxn id="63493" idx="2"/>
            <a:endCxn id="63508" idx="0"/>
          </p:cNvCxnSpPr>
          <p:nvPr/>
        </p:nvCxnSpPr>
        <p:spPr bwMode="auto">
          <a:xfrm rot="16200000" flipH="1">
            <a:off x="7658100" y="2362200"/>
            <a:ext cx="609600" cy="914400"/>
          </a:xfrm>
          <a:prstGeom prst="bentConnector3">
            <a:avLst>
              <a:gd name="adj1" fmla="val 50000"/>
            </a:avLst>
          </a:prstGeom>
          <a:noFill/>
          <a:ln w="57150">
            <a:solidFill>
              <a:schemeClr val="bg2"/>
            </a:solidFill>
            <a:miter lim="800000"/>
            <a:headEnd/>
            <a:tailEnd type="triangle" w="med" len="med"/>
          </a:ln>
          <a:extLst>
            <a:ext uri="{909E8E84-426E-40DD-AFC4-6F175D3DCCD1}">
              <a14:hiddenFill xmlns:a14="http://schemas.microsoft.com/office/drawing/2010/main">
                <a:noFill/>
              </a14:hiddenFill>
            </a:ext>
          </a:extLst>
        </p:spPr>
      </p:cxnSp>
      <p:sp>
        <p:nvSpPr>
          <p:cNvPr id="63512" name="Line 26"/>
          <p:cNvSpPr>
            <a:spLocks noChangeShapeType="1"/>
          </p:cNvSpPr>
          <p:nvPr/>
        </p:nvSpPr>
        <p:spPr bwMode="auto">
          <a:xfrm>
            <a:off x="457200" y="5791200"/>
            <a:ext cx="792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L"/>
          </a:p>
        </p:txBody>
      </p:sp>
      <p:sp>
        <p:nvSpPr>
          <p:cNvPr id="63513" name="Text Box 27"/>
          <p:cNvSpPr txBox="1">
            <a:spLocks noChangeArrowheads="1"/>
          </p:cNvSpPr>
          <p:nvPr/>
        </p:nvSpPr>
        <p:spPr bwMode="auto">
          <a:xfrm>
            <a:off x="2971800" y="55626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algn="l" eaLnBrk="1" hangingPunct="1"/>
            <a:r>
              <a:rPr lang="es-CL" sz="1200" b="1"/>
              <a:t>Desplazamiento de la roca de caja</a:t>
            </a:r>
            <a:endParaRPr lang="en-US" sz="1200" b="1"/>
          </a:p>
        </p:txBody>
      </p:sp>
      <p:sp>
        <p:nvSpPr>
          <p:cNvPr id="63514" name="Line 28"/>
          <p:cNvSpPr>
            <a:spLocks noChangeShapeType="1"/>
          </p:cNvSpPr>
          <p:nvPr/>
        </p:nvSpPr>
        <p:spPr bwMode="auto">
          <a:xfrm flipH="1">
            <a:off x="609600" y="6248400"/>
            <a:ext cx="7620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L"/>
          </a:p>
        </p:txBody>
      </p:sp>
      <p:sp>
        <p:nvSpPr>
          <p:cNvPr id="63515" name="Text Box 29"/>
          <p:cNvSpPr txBox="1">
            <a:spLocks noChangeArrowheads="1"/>
          </p:cNvSpPr>
          <p:nvPr/>
        </p:nvSpPr>
        <p:spPr bwMode="auto">
          <a:xfrm>
            <a:off x="1409700" y="5981700"/>
            <a:ext cx="647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algn="l" eaLnBrk="1" hangingPunct="1"/>
            <a:r>
              <a:rPr lang="es-CL" sz="1200" b="1"/>
              <a:t>Energía de deformación almacenada en las proximidades de una excavación</a:t>
            </a:r>
            <a:endParaRPr lang="en-US" sz="1200" b="1"/>
          </a:p>
        </p:txBody>
      </p:sp>
    </p:spTree>
    <p:extLst>
      <p:ext uri="{BB962C8B-B14F-4D97-AF65-F5344CB8AC3E}">
        <p14:creationId xmlns:p14="http://schemas.microsoft.com/office/powerpoint/2010/main" val="2371409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66725" y="1387019"/>
            <a:ext cx="8524875" cy="4708981"/>
          </a:xfrm>
          <a:prstGeom prst="rect">
            <a:avLst/>
          </a:prstGeom>
          <a:noFill/>
          <a:ln w="9525">
            <a:noFill/>
            <a:miter lim="800000"/>
            <a:headEnd/>
            <a:tailEnd/>
          </a:ln>
          <a:effectLst/>
        </p:spPr>
        <p:txBody>
          <a:bodyPr>
            <a:spAutoFit/>
          </a:bodyPr>
          <a:lstStyle/>
          <a:p>
            <a:pPr marL="261938" indent="-261938" algn="just">
              <a:spcBef>
                <a:spcPct val="50000"/>
              </a:spcBef>
              <a:buFontTx/>
              <a:buChar char="•"/>
            </a:pPr>
            <a:r>
              <a:rPr lang="es-ES" sz="2400" b="1" dirty="0" smtClean="0"/>
              <a:t>Block </a:t>
            </a:r>
            <a:r>
              <a:rPr lang="es-ES" sz="2400" b="1" dirty="0" err="1"/>
              <a:t>Caving</a:t>
            </a:r>
            <a:r>
              <a:rPr lang="es-ES" sz="2400" b="1" dirty="0"/>
              <a:t> (BC): un método de explotación de hundimiento gravitacional masivo, en el cual el bloque mineralizado se prepara (desarrollo y construcción), socava y, posteriormente, se extraen las reservas mineras.  Dependiendo del tamaño del yacimiento, dicho bloque puede representar el plan minero completo de la mina. Frente de explotación “estático”.</a:t>
            </a:r>
          </a:p>
          <a:p>
            <a:pPr marL="261938" indent="-261938" algn="just">
              <a:spcBef>
                <a:spcPct val="50000"/>
              </a:spcBef>
              <a:buFontTx/>
              <a:buChar char="•"/>
            </a:pPr>
            <a:r>
              <a:rPr lang="es-ES" sz="2400" b="1" dirty="0"/>
              <a:t>Panel </a:t>
            </a:r>
            <a:r>
              <a:rPr lang="es-ES" sz="2400" b="1" dirty="0" err="1"/>
              <a:t>Caving</a:t>
            </a:r>
            <a:r>
              <a:rPr lang="es-ES" sz="2400" b="1" dirty="0"/>
              <a:t> (PC): una forma de explotación masiva por hundimiento gravitacional, en la cual el yacimiento se prepara, socava y extrae progresivamente en “tajadas” (paneles paralelos). Frente de explotación “dinámico”.</a:t>
            </a:r>
          </a:p>
        </p:txBody>
      </p:sp>
      <p:sp>
        <p:nvSpPr>
          <p:cNvPr id="3" name="2 Rectángulo"/>
          <p:cNvSpPr/>
          <p:nvPr/>
        </p:nvSpPr>
        <p:spPr>
          <a:xfrm>
            <a:off x="996415" y="381000"/>
            <a:ext cx="7080785" cy="523220"/>
          </a:xfrm>
          <a:prstGeom prst="rect">
            <a:avLst/>
          </a:prstGeom>
        </p:spPr>
        <p:txBody>
          <a:bodyPr wrap="none">
            <a:spAutoFit/>
          </a:bodyPr>
          <a:lstStyle/>
          <a:p>
            <a:pPr marL="261938" indent="-261938" algn="just">
              <a:spcBef>
                <a:spcPct val="50000"/>
              </a:spcBef>
            </a:pPr>
            <a:r>
              <a:rPr lang="es-ES" sz="2800" b="1" dirty="0" smtClean="0"/>
              <a:t>Definiciones básicas (</a:t>
            </a:r>
            <a:r>
              <a:rPr lang="es-ES" sz="2800" b="1" dirty="0" err="1" smtClean="0"/>
              <a:t>after</a:t>
            </a:r>
            <a:r>
              <a:rPr lang="es-ES" sz="2800" b="1" dirty="0" smtClean="0"/>
              <a:t> Brown, 2004)</a:t>
            </a:r>
            <a:endParaRPr lang="es-ES" sz="28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63500" y="1685925"/>
            <a:ext cx="2132013" cy="701675"/>
          </a:xfrm>
          <a:prstGeom prst="rect">
            <a:avLst/>
          </a:prstGeom>
          <a:noFill/>
          <a:ln w="9525">
            <a:noFill/>
            <a:miter lim="800000"/>
            <a:headEnd/>
            <a:tailEnd/>
          </a:ln>
          <a:effectLst/>
        </p:spPr>
        <p:txBody>
          <a:bodyPr>
            <a:spAutoFit/>
          </a:bodyPr>
          <a:lstStyle/>
          <a:p>
            <a:pPr algn="ctr">
              <a:spcBef>
                <a:spcPct val="50000"/>
              </a:spcBef>
            </a:pPr>
            <a:r>
              <a:rPr lang="es-ES" sz="2000" b="1"/>
              <a:t>Método Block Caving típico</a:t>
            </a:r>
          </a:p>
        </p:txBody>
      </p:sp>
      <p:pic>
        <p:nvPicPr>
          <p:cNvPr id="727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8616" y="166688"/>
            <a:ext cx="5030209" cy="6234112"/>
          </a:xfrm>
          <a:prstGeom prst="rect">
            <a:avLst/>
          </a:prstGeom>
          <a:noFill/>
          <a:ln w="12700">
            <a:noFill/>
            <a:miter lim="800000"/>
            <a:headEnd/>
            <a:tailEnd/>
          </a:ln>
          <a:effectLst/>
        </p:spPr>
      </p:pic>
      <p:grpSp>
        <p:nvGrpSpPr>
          <p:cNvPr id="2" name="Group 18"/>
          <p:cNvGrpSpPr>
            <a:grpSpLocks/>
          </p:cNvGrpSpPr>
          <p:nvPr/>
        </p:nvGrpSpPr>
        <p:grpSpPr bwMode="auto">
          <a:xfrm>
            <a:off x="1331913" y="4797425"/>
            <a:ext cx="1439862" cy="1152525"/>
            <a:chOff x="839" y="3022"/>
            <a:chExt cx="907" cy="726"/>
          </a:xfrm>
        </p:grpSpPr>
        <p:sp>
          <p:nvSpPr>
            <p:cNvPr id="72711" name="Rectangle 7"/>
            <p:cNvSpPr>
              <a:spLocks noChangeArrowheads="1"/>
            </p:cNvSpPr>
            <p:nvPr/>
          </p:nvSpPr>
          <p:spPr bwMode="auto">
            <a:xfrm>
              <a:off x="930" y="3022"/>
              <a:ext cx="726" cy="726"/>
            </a:xfrm>
            <a:prstGeom prst="rect">
              <a:avLst/>
            </a:prstGeom>
            <a:solidFill>
              <a:schemeClr val="accent1"/>
            </a:solidFill>
            <a:ln w="9525">
              <a:solidFill>
                <a:schemeClr val="tx1"/>
              </a:solidFill>
              <a:miter lim="800000"/>
              <a:headEnd/>
              <a:tailEnd/>
            </a:ln>
            <a:effectLst/>
          </p:spPr>
          <p:txBody>
            <a:bodyPr wrap="none" anchor="ctr"/>
            <a:lstStyle/>
            <a:p>
              <a:endParaRPr lang="es-CL"/>
            </a:p>
          </p:txBody>
        </p:sp>
        <p:sp>
          <p:nvSpPr>
            <p:cNvPr id="72715" name="Text Box 11"/>
            <p:cNvSpPr txBox="1">
              <a:spLocks noChangeArrowheads="1"/>
            </p:cNvSpPr>
            <p:nvPr/>
          </p:nvSpPr>
          <p:spPr bwMode="auto">
            <a:xfrm>
              <a:off x="839" y="3202"/>
              <a:ext cx="907" cy="308"/>
            </a:xfrm>
            <a:prstGeom prst="rect">
              <a:avLst/>
            </a:prstGeom>
            <a:noFill/>
            <a:ln w="9525">
              <a:noFill/>
              <a:miter lim="800000"/>
              <a:headEnd/>
              <a:tailEnd/>
            </a:ln>
            <a:effectLst/>
          </p:spPr>
          <p:txBody>
            <a:bodyPr>
              <a:spAutoFit/>
            </a:bodyPr>
            <a:lstStyle/>
            <a:p>
              <a:pPr algn="ctr">
                <a:spcBef>
                  <a:spcPct val="50000"/>
                </a:spcBef>
              </a:pPr>
              <a:r>
                <a:rPr lang="es-ES" sz="1300" b="1">
                  <a:solidFill>
                    <a:srgbClr val="0000CC"/>
                  </a:solidFill>
                </a:rPr>
                <a:t>Desarrollo &amp; Construcción</a:t>
              </a:r>
            </a:p>
          </p:txBody>
        </p:sp>
        <p:sp>
          <p:nvSpPr>
            <p:cNvPr id="72717" name="Text Box 13"/>
            <p:cNvSpPr txBox="1">
              <a:spLocks noChangeArrowheads="1"/>
            </p:cNvSpPr>
            <p:nvPr/>
          </p:nvSpPr>
          <p:spPr bwMode="auto">
            <a:xfrm>
              <a:off x="1419" y="3521"/>
              <a:ext cx="182" cy="173"/>
            </a:xfrm>
            <a:prstGeom prst="rect">
              <a:avLst/>
            </a:prstGeom>
            <a:noFill/>
            <a:ln w="9525">
              <a:noFill/>
              <a:miter lim="800000"/>
              <a:headEnd/>
              <a:tailEnd/>
            </a:ln>
            <a:effectLst/>
          </p:spPr>
          <p:txBody>
            <a:bodyPr>
              <a:spAutoFit/>
            </a:bodyPr>
            <a:lstStyle/>
            <a:p>
              <a:pPr>
                <a:spcBef>
                  <a:spcPct val="50000"/>
                </a:spcBef>
              </a:pPr>
              <a:r>
                <a:rPr lang="es-ES" sz="1200" b="1"/>
                <a:t>1</a:t>
              </a:r>
            </a:p>
          </p:txBody>
        </p:sp>
      </p:grpSp>
      <p:grpSp>
        <p:nvGrpSpPr>
          <p:cNvPr id="3" name="Group 19"/>
          <p:cNvGrpSpPr>
            <a:grpSpLocks/>
          </p:cNvGrpSpPr>
          <p:nvPr/>
        </p:nvGrpSpPr>
        <p:grpSpPr bwMode="auto">
          <a:xfrm>
            <a:off x="323850" y="4797425"/>
            <a:ext cx="1223963" cy="1152525"/>
            <a:chOff x="204" y="3022"/>
            <a:chExt cx="771" cy="726"/>
          </a:xfrm>
        </p:grpSpPr>
        <p:sp>
          <p:nvSpPr>
            <p:cNvPr id="72710" name="Rectangle 6"/>
            <p:cNvSpPr>
              <a:spLocks noChangeArrowheads="1"/>
            </p:cNvSpPr>
            <p:nvPr/>
          </p:nvSpPr>
          <p:spPr bwMode="auto">
            <a:xfrm>
              <a:off x="204" y="3022"/>
              <a:ext cx="726" cy="726"/>
            </a:xfrm>
            <a:prstGeom prst="rect">
              <a:avLst/>
            </a:prstGeom>
            <a:solidFill>
              <a:schemeClr val="accent1"/>
            </a:solidFill>
            <a:ln w="9525">
              <a:solidFill>
                <a:schemeClr val="tx1"/>
              </a:solidFill>
              <a:miter lim="800000"/>
              <a:headEnd/>
              <a:tailEnd/>
            </a:ln>
            <a:effectLst/>
          </p:spPr>
          <p:txBody>
            <a:bodyPr wrap="none" anchor="ctr"/>
            <a:lstStyle/>
            <a:p>
              <a:endParaRPr lang="es-CL"/>
            </a:p>
          </p:txBody>
        </p:sp>
        <p:sp>
          <p:nvSpPr>
            <p:cNvPr id="72714" name="Text Box 10"/>
            <p:cNvSpPr txBox="1">
              <a:spLocks noChangeArrowheads="1"/>
            </p:cNvSpPr>
            <p:nvPr/>
          </p:nvSpPr>
          <p:spPr bwMode="auto">
            <a:xfrm>
              <a:off x="204" y="3264"/>
              <a:ext cx="771" cy="183"/>
            </a:xfrm>
            <a:prstGeom prst="rect">
              <a:avLst/>
            </a:prstGeom>
            <a:noFill/>
            <a:ln w="9525">
              <a:noFill/>
              <a:miter lim="800000"/>
              <a:headEnd/>
              <a:tailEnd/>
            </a:ln>
            <a:effectLst/>
          </p:spPr>
          <p:txBody>
            <a:bodyPr>
              <a:spAutoFit/>
            </a:bodyPr>
            <a:lstStyle/>
            <a:p>
              <a:pPr algn="ctr">
                <a:spcBef>
                  <a:spcPct val="50000"/>
                </a:spcBef>
              </a:pPr>
              <a:r>
                <a:rPr lang="es-ES" sz="1300" b="1">
                  <a:solidFill>
                    <a:srgbClr val="0000CC"/>
                  </a:solidFill>
                </a:rPr>
                <a:t>Socavación</a:t>
              </a:r>
            </a:p>
          </p:txBody>
        </p:sp>
        <p:sp>
          <p:nvSpPr>
            <p:cNvPr id="72718" name="Text Box 14"/>
            <p:cNvSpPr txBox="1">
              <a:spLocks noChangeArrowheads="1"/>
            </p:cNvSpPr>
            <p:nvPr/>
          </p:nvSpPr>
          <p:spPr bwMode="auto">
            <a:xfrm>
              <a:off x="693" y="3521"/>
              <a:ext cx="182" cy="173"/>
            </a:xfrm>
            <a:prstGeom prst="rect">
              <a:avLst/>
            </a:prstGeom>
            <a:noFill/>
            <a:ln w="9525">
              <a:noFill/>
              <a:miter lim="800000"/>
              <a:headEnd/>
              <a:tailEnd/>
            </a:ln>
            <a:effectLst/>
          </p:spPr>
          <p:txBody>
            <a:bodyPr>
              <a:spAutoFit/>
            </a:bodyPr>
            <a:lstStyle/>
            <a:p>
              <a:pPr>
                <a:spcBef>
                  <a:spcPct val="50000"/>
                </a:spcBef>
              </a:pPr>
              <a:r>
                <a:rPr lang="es-ES" sz="1200" b="1"/>
                <a:t>2</a:t>
              </a:r>
            </a:p>
          </p:txBody>
        </p:sp>
      </p:grpSp>
      <p:grpSp>
        <p:nvGrpSpPr>
          <p:cNvPr id="4" name="Group 20"/>
          <p:cNvGrpSpPr>
            <a:grpSpLocks/>
          </p:cNvGrpSpPr>
          <p:nvPr/>
        </p:nvGrpSpPr>
        <p:grpSpPr bwMode="auto">
          <a:xfrm>
            <a:off x="1439863" y="3644900"/>
            <a:ext cx="1223962" cy="1152525"/>
            <a:chOff x="907" y="2296"/>
            <a:chExt cx="771" cy="726"/>
          </a:xfrm>
        </p:grpSpPr>
        <p:sp>
          <p:nvSpPr>
            <p:cNvPr id="72709" name="Rectangle 5"/>
            <p:cNvSpPr>
              <a:spLocks noChangeArrowheads="1"/>
            </p:cNvSpPr>
            <p:nvPr/>
          </p:nvSpPr>
          <p:spPr bwMode="auto">
            <a:xfrm>
              <a:off x="930" y="2296"/>
              <a:ext cx="726" cy="726"/>
            </a:xfrm>
            <a:prstGeom prst="rect">
              <a:avLst/>
            </a:prstGeom>
            <a:solidFill>
              <a:schemeClr val="accent1"/>
            </a:solidFill>
            <a:ln w="9525">
              <a:solidFill>
                <a:schemeClr val="tx1"/>
              </a:solidFill>
              <a:miter lim="800000"/>
              <a:headEnd/>
              <a:tailEnd/>
            </a:ln>
            <a:effectLst/>
          </p:spPr>
          <p:txBody>
            <a:bodyPr wrap="none" anchor="ctr"/>
            <a:lstStyle/>
            <a:p>
              <a:endParaRPr lang="es-CL">
                <a:solidFill>
                  <a:srgbClr val="002060"/>
                </a:solidFill>
              </a:endParaRPr>
            </a:p>
          </p:txBody>
        </p:sp>
        <p:sp>
          <p:nvSpPr>
            <p:cNvPr id="72712" name="Text Box 8"/>
            <p:cNvSpPr txBox="1">
              <a:spLocks noChangeArrowheads="1"/>
            </p:cNvSpPr>
            <p:nvPr/>
          </p:nvSpPr>
          <p:spPr bwMode="auto">
            <a:xfrm>
              <a:off x="907" y="2559"/>
              <a:ext cx="771" cy="183"/>
            </a:xfrm>
            <a:prstGeom prst="rect">
              <a:avLst/>
            </a:prstGeom>
            <a:noFill/>
            <a:ln w="9525">
              <a:noFill/>
              <a:miter lim="800000"/>
              <a:headEnd/>
              <a:tailEnd/>
            </a:ln>
            <a:effectLst/>
          </p:spPr>
          <p:txBody>
            <a:bodyPr>
              <a:spAutoFit/>
            </a:bodyPr>
            <a:lstStyle/>
            <a:p>
              <a:pPr algn="ctr">
                <a:spcBef>
                  <a:spcPct val="50000"/>
                </a:spcBef>
              </a:pPr>
              <a:r>
                <a:rPr lang="es-ES" sz="1300" b="1">
                  <a:solidFill>
                    <a:srgbClr val="002060"/>
                  </a:solidFill>
                </a:rPr>
                <a:t>Extracción</a:t>
              </a:r>
            </a:p>
          </p:txBody>
        </p:sp>
        <p:sp>
          <p:nvSpPr>
            <p:cNvPr id="72719" name="Text Box 15"/>
            <p:cNvSpPr txBox="1">
              <a:spLocks noChangeArrowheads="1"/>
            </p:cNvSpPr>
            <p:nvPr/>
          </p:nvSpPr>
          <p:spPr bwMode="auto">
            <a:xfrm>
              <a:off x="1419" y="2795"/>
              <a:ext cx="182" cy="173"/>
            </a:xfrm>
            <a:prstGeom prst="rect">
              <a:avLst/>
            </a:prstGeom>
            <a:noFill/>
            <a:ln w="9525">
              <a:noFill/>
              <a:miter lim="800000"/>
              <a:headEnd/>
              <a:tailEnd/>
            </a:ln>
            <a:effectLst/>
          </p:spPr>
          <p:txBody>
            <a:bodyPr>
              <a:spAutoFit/>
            </a:bodyPr>
            <a:lstStyle/>
            <a:p>
              <a:pPr>
                <a:spcBef>
                  <a:spcPct val="50000"/>
                </a:spcBef>
              </a:pPr>
              <a:r>
                <a:rPr lang="es-ES" sz="1200" b="1" dirty="0">
                  <a:solidFill>
                    <a:srgbClr val="002060"/>
                  </a:solidFill>
                </a:rPr>
                <a:t>3</a:t>
              </a:r>
            </a:p>
          </p:txBody>
        </p:sp>
      </p:grpSp>
      <p:grpSp>
        <p:nvGrpSpPr>
          <p:cNvPr id="5" name="Group 21"/>
          <p:cNvGrpSpPr>
            <a:grpSpLocks/>
          </p:cNvGrpSpPr>
          <p:nvPr/>
        </p:nvGrpSpPr>
        <p:grpSpPr bwMode="auto">
          <a:xfrm>
            <a:off x="323850" y="3644900"/>
            <a:ext cx="1152525" cy="1152525"/>
            <a:chOff x="204" y="2296"/>
            <a:chExt cx="726" cy="726"/>
          </a:xfrm>
        </p:grpSpPr>
        <p:sp>
          <p:nvSpPr>
            <p:cNvPr id="72708" name="Rectangle 4"/>
            <p:cNvSpPr>
              <a:spLocks noChangeArrowheads="1"/>
            </p:cNvSpPr>
            <p:nvPr/>
          </p:nvSpPr>
          <p:spPr bwMode="auto">
            <a:xfrm>
              <a:off x="204" y="2296"/>
              <a:ext cx="726" cy="726"/>
            </a:xfrm>
            <a:prstGeom prst="rect">
              <a:avLst/>
            </a:prstGeom>
            <a:solidFill>
              <a:schemeClr val="accent1"/>
            </a:solidFill>
            <a:ln w="9525">
              <a:solidFill>
                <a:schemeClr val="tx1"/>
              </a:solidFill>
              <a:miter lim="800000"/>
              <a:headEnd/>
              <a:tailEnd/>
            </a:ln>
            <a:effectLst/>
          </p:spPr>
          <p:txBody>
            <a:bodyPr wrap="none" anchor="ctr"/>
            <a:lstStyle/>
            <a:p>
              <a:endParaRPr lang="es-CL">
                <a:solidFill>
                  <a:srgbClr val="002060"/>
                </a:solidFill>
              </a:endParaRPr>
            </a:p>
          </p:txBody>
        </p:sp>
        <p:sp>
          <p:nvSpPr>
            <p:cNvPr id="72713" name="Text Box 9"/>
            <p:cNvSpPr txBox="1">
              <a:spLocks noChangeArrowheads="1"/>
            </p:cNvSpPr>
            <p:nvPr/>
          </p:nvSpPr>
          <p:spPr bwMode="auto">
            <a:xfrm>
              <a:off x="295" y="2559"/>
              <a:ext cx="589" cy="183"/>
            </a:xfrm>
            <a:prstGeom prst="rect">
              <a:avLst/>
            </a:prstGeom>
            <a:noFill/>
            <a:ln w="9525">
              <a:noFill/>
              <a:miter lim="800000"/>
              <a:headEnd/>
              <a:tailEnd/>
            </a:ln>
            <a:effectLst/>
          </p:spPr>
          <p:txBody>
            <a:bodyPr>
              <a:spAutoFit/>
            </a:bodyPr>
            <a:lstStyle/>
            <a:p>
              <a:pPr algn="ctr">
                <a:spcBef>
                  <a:spcPct val="50000"/>
                </a:spcBef>
              </a:pPr>
              <a:r>
                <a:rPr lang="es-ES" sz="1300" b="1">
                  <a:solidFill>
                    <a:srgbClr val="002060"/>
                  </a:solidFill>
                </a:rPr>
                <a:t>Agotado</a:t>
              </a:r>
            </a:p>
          </p:txBody>
        </p:sp>
        <p:sp>
          <p:nvSpPr>
            <p:cNvPr id="72720" name="Text Box 16"/>
            <p:cNvSpPr txBox="1">
              <a:spLocks noChangeArrowheads="1"/>
            </p:cNvSpPr>
            <p:nvPr/>
          </p:nvSpPr>
          <p:spPr bwMode="auto">
            <a:xfrm>
              <a:off x="693" y="2795"/>
              <a:ext cx="182" cy="173"/>
            </a:xfrm>
            <a:prstGeom prst="rect">
              <a:avLst/>
            </a:prstGeom>
            <a:noFill/>
            <a:ln w="9525">
              <a:noFill/>
              <a:miter lim="800000"/>
              <a:headEnd/>
              <a:tailEnd/>
            </a:ln>
            <a:effectLst/>
          </p:spPr>
          <p:txBody>
            <a:bodyPr>
              <a:spAutoFit/>
            </a:bodyPr>
            <a:lstStyle/>
            <a:p>
              <a:pPr>
                <a:spcBef>
                  <a:spcPct val="50000"/>
                </a:spcBef>
              </a:pPr>
              <a:r>
                <a:rPr lang="es-ES" sz="1200" b="1">
                  <a:solidFill>
                    <a:srgbClr val="002060"/>
                  </a:solidFill>
                </a:rPr>
                <a:t>4</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249238" y="1400175"/>
            <a:ext cx="1916112" cy="701675"/>
          </a:xfrm>
          <a:prstGeom prst="rect">
            <a:avLst/>
          </a:prstGeom>
          <a:noFill/>
          <a:ln w="9525">
            <a:noFill/>
            <a:miter lim="800000"/>
            <a:headEnd/>
            <a:tailEnd/>
          </a:ln>
          <a:effectLst/>
        </p:spPr>
        <p:txBody>
          <a:bodyPr>
            <a:spAutoFit/>
          </a:bodyPr>
          <a:lstStyle/>
          <a:p>
            <a:pPr algn="ctr">
              <a:spcBef>
                <a:spcPct val="50000"/>
              </a:spcBef>
            </a:pPr>
            <a:r>
              <a:rPr lang="es-ES" sz="2000" b="1">
                <a:solidFill>
                  <a:srgbClr val="002060"/>
                </a:solidFill>
              </a:rPr>
              <a:t>Método Panel Caving típico</a:t>
            </a:r>
          </a:p>
        </p:txBody>
      </p:sp>
      <p:pic>
        <p:nvPicPr>
          <p:cNvPr id="71685" name="Picture 5" descr="METEXP"/>
          <p:cNvPicPr>
            <a:picLocks noChangeAspect="1" noChangeArrowheads="1"/>
          </p:cNvPicPr>
          <p:nvPr/>
        </p:nvPicPr>
        <p:blipFill>
          <a:blip r:embed="rId3" cstate="print"/>
          <a:srcRect/>
          <a:stretch>
            <a:fillRect/>
          </a:stretch>
        </p:blipFill>
        <p:spPr bwMode="auto">
          <a:xfrm>
            <a:off x="2562225" y="196850"/>
            <a:ext cx="6434138" cy="6405563"/>
          </a:xfrm>
          <a:prstGeom prst="rect">
            <a:avLst/>
          </a:prstGeom>
          <a:solidFill>
            <a:srgbClr val="CCFFCC"/>
          </a:solidFill>
          <a:ln w="25400">
            <a:solidFill>
              <a:srgbClr val="000000"/>
            </a:solidFill>
            <a:miter lim="800000"/>
            <a:headEnd/>
            <a:tailEnd/>
          </a:ln>
        </p:spPr>
      </p:pic>
      <p:grpSp>
        <p:nvGrpSpPr>
          <p:cNvPr id="2" name="Group 24"/>
          <p:cNvGrpSpPr>
            <a:grpSpLocks/>
          </p:cNvGrpSpPr>
          <p:nvPr/>
        </p:nvGrpSpPr>
        <p:grpSpPr bwMode="auto">
          <a:xfrm>
            <a:off x="49213" y="5443538"/>
            <a:ext cx="2447925" cy="534987"/>
            <a:chOff x="31" y="3429"/>
            <a:chExt cx="1542" cy="337"/>
          </a:xfrm>
        </p:grpSpPr>
        <p:sp>
          <p:nvSpPr>
            <p:cNvPr id="71697" name="Rectangle 17"/>
            <p:cNvSpPr>
              <a:spLocks noChangeArrowheads="1"/>
            </p:cNvSpPr>
            <p:nvPr/>
          </p:nvSpPr>
          <p:spPr bwMode="auto">
            <a:xfrm>
              <a:off x="76" y="3429"/>
              <a:ext cx="1447" cy="318"/>
            </a:xfrm>
            <a:prstGeom prst="rect">
              <a:avLst/>
            </a:prstGeom>
            <a:solidFill>
              <a:schemeClr val="accent1"/>
            </a:solidFill>
            <a:ln w="9525">
              <a:solidFill>
                <a:schemeClr val="tx1"/>
              </a:solidFill>
              <a:miter lim="800000"/>
              <a:headEnd/>
              <a:tailEnd/>
            </a:ln>
            <a:effectLst/>
          </p:spPr>
          <p:txBody>
            <a:bodyPr wrap="none" anchor="ctr"/>
            <a:lstStyle/>
            <a:p>
              <a:endParaRPr lang="es-CL"/>
            </a:p>
          </p:txBody>
        </p:sp>
        <p:sp>
          <p:nvSpPr>
            <p:cNvPr id="71694" name="Text Box 14"/>
            <p:cNvSpPr txBox="1">
              <a:spLocks noChangeArrowheads="1"/>
            </p:cNvSpPr>
            <p:nvPr/>
          </p:nvSpPr>
          <p:spPr bwMode="auto">
            <a:xfrm>
              <a:off x="31" y="3491"/>
              <a:ext cx="1542" cy="183"/>
            </a:xfrm>
            <a:prstGeom prst="rect">
              <a:avLst/>
            </a:prstGeom>
            <a:noFill/>
            <a:ln w="9525">
              <a:noFill/>
              <a:miter lim="800000"/>
              <a:headEnd/>
              <a:tailEnd/>
            </a:ln>
            <a:effectLst/>
          </p:spPr>
          <p:txBody>
            <a:bodyPr>
              <a:spAutoFit/>
            </a:bodyPr>
            <a:lstStyle/>
            <a:p>
              <a:pPr algn="ctr">
                <a:spcBef>
                  <a:spcPct val="50000"/>
                </a:spcBef>
              </a:pPr>
              <a:r>
                <a:rPr lang="es-ES" sz="1300" b="1">
                  <a:solidFill>
                    <a:srgbClr val="0000CC"/>
                  </a:solidFill>
                </a:rPr>
                <a:t>Desarrollo &amp; Construcción</a:t>
              </a:r>
            </a:p>
          </p:txBody>
        </p:sp>
        <p:sp>
          <p:nvSpPr>
            <p:cNvPr id="71699" name="Text Box 19"/>
            <p:cNvSpPr txBox="1">
              <a:spLocks noChangeArrowheads="1"/>
            </p:cNvSpPr>
            <p:nvPr/>
          </p:nvSpPr>
          <p:spPr bwMode="auto">
            <a:xfrm>
              <a:off x="1355" y="3593"/>
              <a:ext cx="182" cy="173"/>
            </a:xfrm>
            <a:prstGeom prst="rect">
              <a:avLst/>
            </a:prstGeom>
            <a:noFill/>
            <a:ln w="9525">
              <a:noFill/>
              <a:miter lim="800000"/>
              <a:headEnd/>
              <a:tailEnd/>
            </a:ln>
            <a:effectLst/>
          </p:spPr>
          <p:txBody>
            <a:bodyPr>
              <a:spAutoFit/>
            </a:bodyPr>
            <a:lstStyle/>
            <a:p>
              <a:pPr>
                <a:spcBef>
                  <a:spcPct val="50000"/>
                </a:spcBef>
              </a:pPr>
              <a:r>
                <a:rPr lang="es-ES" sz="1200" b="1"/>
                <a:t>1</a:t>
              </a:r>
            </a:p>
          </p:txBody>
        </p:sp>
      </p:grpSp>
      <p:grpSp>
        <p:nvGrpSpPr>
          <p:cNvPr id="3" name="Group 25"/>
          <p:cNvGrpSpPr>
            <a:grpSpLocks/>
          </p:cNvGrpSpPr>
          <p:nvPr/>
        </p:nvGrpSpPr>
        <p:grpSpPr bwMode="auto">
          <a:xfrm>
            <a:off x="120650" y="4953000"/>
            <a:ext cx="2320925" cy="522288"/>
            <a:chOff x="76" y="3120"/>
            <a:chExt cx="1462" cy="329"/>
          </a:xfrm>
        </p:grpSpPr>
        <p:sp>
          <p:nvSpPr>
            <p:cNvPr id="71696" name="Rectangle 16"/>
            <p:cNvSpPr>
              <a:spLocks noChangeArrowheads="1"/>
            </p:cNvSpPr>
            <p:nvPr/>
          </p:nvSpPr>
          <p:spPr bwMode="auto">
            <a:xfrm>
              <a:off x="76" y="3120"/>
              <a:ext cx="1447" cy="318"/>
            </a:xfrm>
            <a:prstGeom prst="rect">
              <a:avLst/>
            </a:prstGeom>
            <a:solidFill>
              <a:schemeClr val="accent1"/>
            </a:solidFill>
            <a:ln w="9525">
              <a:solidFill>
                <a:schemeClr val="tx1"/>
              </a:solidFill>
              <a:miter lim="800000"/>
              <a:headEnd/>
              <a:tailEnd/>
            </a:ln>
            <a:effectLst/>
          </p:spPr>
          <p:txBody>
            <a:bodyPr wrap="none" anchor="ctr"/>
            <a:lstStyle/>
            <a:p>
              <a:endParaRPr lang="es-CL"/>
            </a:p>
          </p:txBody>
        </p:sp>
        <p:sp>
          <p:nvSpPr>
            <p:cNvPr id="71693" name="Text Box 13"/>
            <p:cNvSpPr txBox="1">
              <a:spLocks noChangeArrowheads="1"/>
            </p:cNvSpPr>
            <p:nvPr/>
          </p:nvSpPr>
          <p:spPr bwMode="auto">
            <a:xfrm>
              <a:off x="416" y="3174"/>
              <a:ext cx="771" cy="183"/>
            </a:xfrm>
            <a:prstGeom prst="rect">
              <a:avLst/>
            </a:prstGeom>
            <a:noFill/>
            <a:ln w="9525">
              <a:noFill/>
              <a:miter lim="800000"/>
              <a:headEnd/>
              <a:tailEnd/>
            </a:ln>
            <a:effectLst/>
          </p:spPr>
          <p:txBody>
            <a:bodyPr>
              <a:spAutoFit/>
            </a:bodyPr>
            <a:lstStyle/>
            <a:p>
              <a:pPr algn="ctr">
                <a:spcBef>
                  <a:spcPct val="50000"/>
                </a:spcBef>
              </a:pPr>
              <a:r>
                <a:rPr lang="es-ES" sz="1300" b="1">
                  <a:solidFill>
                    <a:srgbClr val="0000CC"/>
                  </a:solidFill>
                </a:rPr>
                <a:t>Socavación</a:t>
              </a:r>
            </a:p>
          </p:txBody>
        </p:sp>
        <p:sp>
          <p:nvSpPr>
            <p:cNvPr id="71700" name="Text Box 20"/>
            <p:cNvSpPr txBox="1">
              <a:spLocks noChangeArrowheads="1"/>
            </p:cNvSpPr>
            <p:nvPr/>
          </p:nvSpPr>
          <p:spPr bwMode="auto">
            <a:xfrm>
              <a:off x="1356" y="3276"/>
              <a:ext cx="182" cy="173"/>
            </a:xfrm>
            <a:prstGeom prst="rect">
              <a:avLst/>
            </a:prstGeom>
            <a:noFill/>
            <a:ln w="9525">
              <a:noFill/>
              <a:miter lim="800000"/>
              <a:headEnd/>
              <a:tailEnd/>
            </a:ln>
            <a:effectLst/>
          </p:spPr>
          <p:txBody>
            <a:bodyPr>
              <a:spAutoFit/>
            </a:bodyPr>
            <a:lstStyle/>
            <a:p>
              <a:pPr>
                <a:spcBef>
                  <a:spcPct val="50000"/>
                </a:spcBef>
              </a:pPr>
              <a:r>
                <a:rPr lang="es-ES" sz="1200" b="1"/>
                <a:t>2</a:t>
              </a:r>
            </a:p>
          </p:txBody>
        </p:sp>
      </p:grpSp>
      <p:grpSp>
        <p:nvGrpSpPr>
          <p:cNvPr id="4" name="Group 26"/>
          <p:cNvGrpSpPr>
            <a:grpSpLocks/>
          </p:cNvGrpSpPr>
          <p:nvPr/>
        </p:nvGrpSpPr>
        <p:grpSpPr bwMode="auto">
          <a:xfrm>
            <a:off x="120650" y="4462463"/>
            <a:ext cx="2320925" cy="536575"/>
            <a:chOff x="76" y="2811"/>
            <a:chExt cx="1462" cy="338"/>
          </a:xfrm>
        </p:grpSpPr>
        <p:sp>
          <p:nvSpPr>
            <p:cNvPr id="71695" name="Rectangle 15"/>
            <p:cNvSpPr>
              <a:spLocks noChangeArrowheads="1"/>
            </p:cNvSpPr>
            <p:nvPr/>
          </p:nvSpPr>
          <p:spPr bwMode="auto">
            <a:xfrm>
              <a:off x="76" y="2811"/>
              <a:ext cx="1447" cy="318"/>
            </a:xfrm>
            <a:prstGeom prst="rect">
              <a:avLst/>
            </a:prstGeom>
            <a:solidFill>
              <a:schemeClr val="accent1"/>
            </a:solidFill>
            <a:ln w="9525">
              <a:solidFill>
                <a:schemeClr val="tx1"/>
              </a:solidFill>
              <a:miter lim="800000"/>
              <a:headEnd/>
              <a:tailEnd/>
            </a:ln>
            <a:effectLst/>
          </p:spPr>
          <p:txBody>
            <a:bodyPr wrap="none" anchor="ctr"/>
            <a:lstStyle/>
            <a:p>
              <a:endParaRPr lang="es-CL"/>
            </a:p>
          </p:txBody>
        </p:sp>
        <p:sp>
          <p:nvSpPr>
            <p:cNvPr id="71691" name="Text Box 11"/>
            <p:cNvSpPr txBox="1">
              <a:spLocks noChangeArrowheads="1"/>
            </p:cNvSpPr>
            <p:nvPr/>
          </p:nvSpPr>
          <p:spPr bwMode="auto">
            <a:xfrm>
              <a:off x="416" y="2857"/>
              <a:ext cx="771" cy="183"/>
            </a:xfrm>
            <a:prstGeom prst="rect">
              <a:avLst/>
            </a:prstGeom>
            <a:noFill/>
            <a:ln w="9525">
              <a:noFill/>
              <a:miter lim="800000"/>
              <a:headEnd/>
              <a:tailEnd/>
            </a:ln>
            <a:effectLst/>
          </p:spPr>
          <p:txBody>
            <a:bodyPr>
              <a:spAutoFit/>
            </a:bodyPr>
            <a:lstStyle/>
            <a:p>
              <a:pPr algn="ctr">
                <a:spcBef>
                  <a:spcPct val="50000"/>
                </a:spcBef>
              </a:pPr>
              <a:r>
                <a:rPr lang="es-ES" sz="1300" b="1">
                  <a:solidFill>
                    <a:srgbClr val="0000CC"/>
                  </a:solidFill>
                </a:rPr>
                <a:t>Extracción</a:t>
              </a:r>
            </a:p>
          </p:txBody>
        </p:sp>
        <p:sp>
          <p:nvSpPr>
            <p:cNvPr id="71701" name="Text Box 21"/>
            <p:cNvSpPr txBox="1">
              <a:spLocks noChangeArrowheads="1"/>
            </p:cNvSpPr>
            <p:nvPr/>
          </p:nvSpPr>
          <p:spPr bwMode="auto">
            <a:xfrm>
              <a:off x="1356" y="2976"/>
              <a:ext cx="182" cy="173"/>
            </a:xfrm>
            <a:prstGeom prst="rect">
              <a:avLst/>
            </a:prstGeom>
            <a:noFill/>
            <a:ln w="9525">
              <a:noFill/>
              <a:miter lim="800000"/>
              <a:headEnd/>
              <a:tailEnd/>
            </a:ln>
            <a:effectLst/>
          </p:spPr>
          <p:txBody>
            <a:bodyPr>
              <a:spAutoFit/>
            </a:bodyPr>
            <a:lstStyle/>
            <a:p>
              <a:pPr>
                <a:spcBef>
                  <a:spcPct val="50000"/>
                </a:spcBef>
              </a:pPr>
              <a:r>
                <a:rPr lang="es-ES" sz="1200" b="1"/>
                <a:t>3</a:t>
              </a:r>
            </a:p>
          </p:txBody>
        </p:sp>
      </p:grpSp>
      <p:grpSp>
        <p:nvGrpSpPr>
          <p:cNvPr id="5" name="Group 27"/>
          <p:cNvGrpSpPr>
            <a:grpSpLocks/>
          </p:cNvGrpSpPr>
          <p:nvPr/>
        </p:nvGrpSpPr>
        <p:grpSpPr bwMode="auto">
          <a:xfrm>
            <a:off x="120650" y="3973513"/>
            <a:ext cx="2320925" cy="512762"/>
            <a:chOff x="76" y="2503"/>
            <a:chExt cx="1462" cy="323"/>
          </a:xfrm>
        </p:grpSpPr>
        <p:sp>
          <p:nvSpPr>
            <p:cNvPr id="71688" name="Rectangle 8"/>
            <p:cNvSpPr>
              <a:spLocks noChangeArrowheads="1"/>
            </p:cNvSpPr>
            <p:nvPr/>
          </p:nvSpPr>
          <p:spPr bwMode="auto">
            <a:xfrm>
              <a:off x="76" y="2503"/>
              <a:ext cx="1447" cy="318"/>
            </a:xfrm>
            <a:prstGeom prst="rect">
              <a:avLst/>
            </a:prstGeom>
            <a:solidFill>
              <a:schemeClr val="accent1"/>
            </a:solidFill>
            <a:ln w="9525">
              <a:solidFill>
                <a:schemeClr val="tx1"/>
              </a:solidFill>
              <a:miter lim="800000"/>
              <a:headEnd/>
              <a:tailEnd/>
            </a:ln>
            <a:effectLst/>
          </p:spPr>
          <p:txBody>
            <a:bodyPr wrap="none" anchor="ctr"/>
            <a:lstStyle/>
            <a:p>
              <a:endParaRPr lang="es-CL"/>
            </a:p>
          </p:txBody>
        </p:sp>
        <p:sp>
          <p:nvSpPr>
            <p:cNvPr id="71692" name="Text Box 12"/>
            <p:cNvSpPr txBox="1">
              <a:spLocks noChangeArrowheads="1"/>
            </p:cNvSpPr>
            <p:nvPr/>
          </p:nvSpPr>
          <p:spPr bwMode="auto">
            <a:xfrm>
              <a:off x="507" y="2585"/>
              <a:ext cx="589" cy="183"/>
            </a:xfrm>
            <a:prstGeom prst="rect">
              <a:avLst/>
            </a:prstGeom>
            <a:noFill/>
            <a:ln w="9525">
              <a:noFill/>
              <a:miter lim="800000"/>
              <a:headEnd/>
              <a:tailEnd/>
            </a:ln>
            <a:effectLst/>
          </p:spPr>
          <p:txBody>
            <a:bodyPr>
              <a:spAutoFit/>
            </a:bodyPr>
            <a:lstStyle/>
            <a:p>
              <a:pPr algn="ctr">
                <a:spcBef>
                  <a:spcPct val="50000"/>
                </a:spcBef>
              </a:pPr>
              <a:r>
                <a:rPr lang="es-ES" sz="1300" b="1">
                  <a:solidFill>
                    <a:srgbClr val="0000CC"/>
                  </a:solidFill>
                </a:rPr>
                <a:t>Agotado</a:t>
              </a:r>
            </a:p>
          </p:txBody>
        </p:sp>
        <p:sp>
          <p:nvSpPr>
            <p:cNvPr id="71702" name="Text Box 22"/>
            <p:cNvSpPr txBox="1">
              <a:spLocks noChangeArrowheads="1"/>
            </p:cNvSpPr>
            <p:nvPr/>
          </p:nvSpPr>
          <p:spPr bwMode="auto">
            <a:xfrm>
              <a:off x="1356" y="2653"/>
              <a:ext cx="182" cy="173"/>
            </a:xfrm>
            <a:prstGeom prst="rect">
              <a:avLst/>
            </a:prstGeom>
            <a:noFill/>
            <a:ln w="9525">
              <a:noFill/>
              <a:miter lim="800000"/>
              <a:headEnd/>
              <a:tailEnd/>
            </a:ln>
            <a:effectLst/>
          </p:spPr>
          <p:txBody>
            <a:bodyPr>
              <a:spAutoFit/>
            </a:bodyPr>
            <a:lstStyle/>
            <a:p>
              <a:pPr>
                <a:spcBef>
                  <a:spcPct val="50000"/>
                </a:spcBef>
              </a:pPr>
              <a:r>
                <a:rPr lang="es-ES" sz="1200" b="1"/>
                <a:t>4</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p:cNvPicPr>
            <a:picLocks noChangeAspect="1" noChangeArrowheads="1"/>
          </p:cNvPicPr>
          <p:nvPr/>
        </p:nvPicPr>
        <p:blipFill>
          <a:blip r:embed="rId3" cstate="email">
            <a:lum bright="-18000" contrast="30000"/>
            <a:extLst>
              <a:ext uri="{28A0092B-C50C-407E-A947-70E740481C1C}">
                <a14:useLocalDpi xmlns:a14="http://schemas.microsoft.com/office/drawing/2010/main"/>
              </a:ext>
            </a:extLst>
          </a:blip>
          <a:srcRect/>
          <a:stretch>
            <a:fillRect/>
          </a:stretch>
        </p:blipFill>
        <p:spPr bwMode="auto">
          <a:xfrm>
            <a:off x="2940050" y="15875"/>
            <a:ext cx="6175375" cy="6810375"/>
          </a:xfrm>
          <a:prstGeom prst="rect">
            <a:avLst/>
          </a:prstGeom>
          <a:noFill/>
          <a:ln w="9525">
            <a:noFill/>
            <a:miter lim="800000"/>
            <a:headEnd/>
            <a:tailEnd/>
          </a:ln>
          <a:effectLst/>
        </p:spPr>
      </p:pic>
      <p:sp>
        <p:nvSpPr>
          <p:cNvPr id="124933" name="Text Box 5"/>
          <p:cNvSpPr txBox="1">
            <a:spLocks noChangeArrowheads="1"/>
          </p:cNvSpPr>
          <p:nvPr/>
        </p:nvSpPr>
        <p:spPr bwMode="auto">
          <a:xfrm>
            <a:off x="249238" y="1400175"/>
            <a:ext cx="1916112" cy="701675"/>
          </a:xfrm>
          <a:prstGeom prst="rect">
            <a:avLst/>
          </a:prstGeom>
          <a:noFill/>
          <a:ln w="9525">
            <a:noFill/>
            <a:miter lim="800000"/>
            <a:headEnd/>
            <a:tailEnd/>
          </a:ln>
          <a:effectLst/>
        </p:spPr>
        <p:txBody>
          <a:bodyPr>
            <a:spAutoFit/>
          </a:bodyPr>
          <a:lstStyle/>
          <a:p>
            <a:pPr algn="ctr">
              <a:spcBef>
                <a:spcPct val="50000"/>
              </a:spcBef>
            </a:pPr>
            <a:r>
              <a:rPr lang="es-ES" sz="2000" b="1">
                <a:solidFill>
                  <a:srgbClr val="002060"/>
                </a:solidFill>
              </a:rPr>
              <a:t>Método Panel Caving típico</a:t>
            </a:r>
          </a:p>
        </p:txBody>
      </p:sp>
      <p:sp>
        <p:nvSpPr>
          <p:cNvPr id="124934" name="Text Box 6"/>
          <p:cNvSpPr txBox="1">
            <a:spLocks noChangeArrowheads="1"/>
          </p:cNvSpPr>
          <p:nvPr/>
        </p:nvSpPr>
        <p:spPr bwMode="auto">
          <a:xfrm>
            <a:off x="228600" y="5105400"/>
            <a:ext cx="2374900" cy="854075"/>
          </a:xfrm>
          <a:prstGeom prst="rect">
            <a:avLst/>
          </a:prstGeom>
          <a:noFill/>
          <a:ln w="9525">
            <a:noFill/>
            <a:miter lim="800000"/>
            <a:headEnd/>
            <a:tailEnd/>
          </a:ln>
          <a:effectLst/>
        </p:spPr>
        <p:txBody>
          <a:bodyPr>
            <a:spAutoFit/>
          </a:bodyPr>
          <a:lstStyle/>
          <a:p>
            <a:pPr algn="ctr">
              <a:spcBef>
                <a:spcPct val="50000"/>
              </a:spcBef>
            </a:pPr>
            <a:r>
              <a:rPr lang="es-ES" sz="2000" b="1" dirty="0">
                <a:solidFill>
                  <a:srgbClr val="002060"/>
                </a:solidFill>
              </a:rPr>
              <a:t>Mina Henderson</a:t>
            </a:r>
          </a:p>
          <a:p>
            <a:pPr algn="ctr">
              <a:spcBef>
                <a:spcPct val="50000"/>
              </a:spcBef>
            </a:pPr>
            <a:r>
              <a:rPr lang="es-ES" sz="2000" b="1" dirty="0">
                <a:solidFill>
                  <a:srgbClr val="002060"/>
                </a:solidFill>
              </a:rPr>
              <a:t>(MassMin-2000)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866775"/>
            <a:ext cx="7953375" cy="5144583"/>
          </a:xfrm>
          <a:prstGeom prst="rect">
            <a:avLst/>
          </a:prstGeom>
          <a:noFill/>
          <a:ln w="9525">
            <a:noFill/>
            <a:miter lim="800000"/>
            <a:headEnd/>
            <a:tailEnd/>
          </a:ln>
          <a:effectLst/>
        </p:spPr>
      </p:pic>
      <p:sp>
        <p:nvSpPr>
          <p:cNvPr id="125956" name="Text Box 4"/>
          <p:cNvSpPr txBox="1">
            <a:spLocks noChangeArrowheads="1"/>
          </p:cNvSpPr>
          <p:nvPr/>
        </p:nvSpPr>
        <p:spPr bwMode="auto">
          <a:xfrm>
            <a:off x="914400" y="0"/>
            <a:ext cx="7848600" cy="677108"/>
          </a:xfrm>
          <a:prstGeom prst="rect">
            <a:avLst/>
          </a:prstGeom>
          <a:noFill/>
          <a:ln w="9525">
            <a:noFill/>
            <a:miter lim="800000"/>
            <a:headEnd/>
            <a:tailEnd/>
          </a:ln>
          <a:effectLst/>
        </p:spPr>
        <p:txBody>
          <a:bodyPr wrap="square">
            <a:spAutoFit/>
          </a:bodyPr>
          <a:lstStyle/>
          <a:p>
            <a:pPr algn="ctr">
              <a:spcBef>
                <a:spcPct val="50000"/>
              </a:spcBef>
            </a:pPr>
            <a:r>
              <a:rPr lang="es-ES" sz="1900" b="1" dirty="0">
                <a:solidFill>
                  <a:srgbClr val="002060"/>
                </a:solidFill>
              </a:rPr>
              <a:t>Secuencia general de explotación en PC: Mina Henderson (MassMin-2000)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28588" y="44450"/>
            <a:ext cx="8820150" cy="519113"/>
          </a:xfrm>
          <a:prstGeom prst="rect">
            <a:avLst/>
          </a:prstGeom>
          <a:noFill/>
          <a:ln w="9525">
            <a:noFill/>
            <a:miter lim="800000"/>
            <a:headEnd/>
            <a:tailEnd/>
          </a:ln>
          <a:effectLst/>
        </p:spPr>
        <p:txBody>
          <a:bodyPr>
            <a:spAutoFit/>
          </a:bodyPr>
          <a:lstStyle/>
          <a:p>
            <a:pPr algn="just">
              <a:spcBef>
                <a:spcPct val="50000"/>
              </a:spcBef>
            </a:pPr>
            <a:r>
              <a:rPr lang="es-ES" sz="2800" b="1">
                <a:solidFill>
                  <a:schemeClr val="bg1"/>
                </a:solidFill>
              </a:rPr>
              <a:t>Historia del BC</a:t>
            </a:r>
            <a:endParaRPr lang="es-ES" sz="2400" b="1">
              <a:solidFill>
                <a:schemeClr val="bg1"/>
              </a:solidFill>
            </a:endParaRPr>
          </a:p>
        </p:txBody>
      </p:sp>
      <p:pic>
        <p:nvPicPr>
          <p:cNvPr id="25603" name="Picture 3"/>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l="2007" t="1518" r="3261" b="902"/>
          <a:stretch>
            <a:fillRect/>
          </a:stretch>
        </p:blipFill>
        <p:spPr bwMode="auto">
          <a:xfrm>
            <a:off x="3803650" y="157163"/>
            <a:ext cx="5229225" cy="6573837"/>
          </a:xfrm>
          <a:prstGeom prst="rect">
            <a:avLst/>
          </a:prstGeom>
          <a:noFill/>
          <a:ln w="25400">
            <a:solidFill>
              <a:srgbClr val="000000"/>
            </a:solidFill>
            <a:miter lim="800000"/>
            <a:headEnd/>
            <a:tailEnd/>
          </a:ln>
          <a:effectLst/>
        </p:spPr>
      </p:pic>
      <p:sp>
        <p:nvSpPr>
          <p:cNvPr id="25605" name="Text Box 5"/>
          <p:cNvSpPr txBox="1">
            <a:spLocks noChangeArrowheads="1"/>
          </p:cNvSpPr>
          <p:nvPr/>
        </p:nvSpPr>
        <p:spPr bwMode="auto">
          <a:xfrm>
            <a:off x="468313" y="1700213"/>
            <a:ext cx="2592387" cy="396875"/>
          </a:xfrm>
          <a:prstGeom prst="rect">
            <a:avLst/>
          </a:prstGeom>
          <a:noFill/>
          <a:ln w="9525">
            <a:noFill/>
            <a:miter lim="800000"/>
            <a:headEnd/>
            <a:tailEnd/>
          </a:ln>
          <a:effectLst/>
        </p:spPr>
        <p:txBody>
          <a:bodyPr>
            <a:spAutoFit/>
          </a:bodyPr>
          <a:lstStyle/>
          <a:p>
            <a:pPr algn="ctr">
              <a:spcBef>
                <a:spcPct val="50000"/>
              </a:spcBef>
            </a:pPr>
            <a:r>
              <a:rPr lang="es-ES" sz="2000" b="1">
                <a:solidFill>
                  <a:srgbClr val="002060"/>
                </a:solidFill>
              </a:rPr>
              <a:t>Shrinkage Stopping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Fig222"/>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l="27867" t="4230" r="30594" b="3954"/>
          <a:stretch>
            <a:fillRect/>
          </a:stretch>
        </p:blipFill>
        <p:spPr bwMode="auto">
          <a:xfrm>
            <a:off x="3800475" y="125413"/>
            <a:ext cx="5218113" cy="6589712"/>
          </a:xfrm>
          <a:prstGeom prst="rect">
            <a:avLst/>
          </a:prstGeom>
          <a:noFill/>
          <a:ln w="25400">
            <a:solidFill>
              <a:srgbClr val="000000"/>
            </a:solidFill>
            <a:miter lim="800000"/>
            <a:headEnd/>
            <a:tailEnd/>
          </a:ln>
        </p:spPr>
      </p:pic>
      <p:sp>
        <p:nvSpPr>
          <p:cNvPr id="76805" name="Text Box 5"/>
          <p:cNvSpPr txBox="1">
            <a:spLocks noChangeArrowheads="1"/>
          </p:cNvSpPr>
          <p:nvPr/>
        </p:nvSpPr>
        <p:spPr bwMode="auto">
          <a:xfrm>
            <a:off x="128588" y="44450"/>
            <a:ext cx="8820150" cy="519113"/>
          </a:xfrm>
          <a:prstGeom prst="rect">
            <a:avLst/>
          </a:prstGeom>
          <a:noFill/>
          <a:ln w="9525">
            <a:noFill/>
            <a:miter lim="800000"/>
            <a:headEnd/>
            <a:tailEnd/>
          </a:ln>
          <a:effectLst/>
        </p:spPr>
        <p:txBody>
          <a:bodyPr>
            <a:spAutoFit/>
          </a:bodyPr>
          <a:lstStyle/>
          <a:p>
            <a:pPr algn="just">
              <a:spcBef>
                <a:spcPct val="50000"/>
              </a:spcBef>
            </a:pPr>
            <a:r>
              <a:rPr lang="es-ES" sz="2800" b="1">
                <a:solidFill>
                  <a:schemeClr val="bg1"/>
                </a:solidFill>
              </a:rPr>
              <a:t>Historia del BC</a:t>
            </a:r>
            <a:endParaRPr lang="es-ES" sz="2400" b="1">
              <a:solidFill>
                <a:schemeClr val="bg1"/>
              </a:solidFill>
            </a:endParaRPr>
          </a:p>
        </p:txBody>
      </p:sp>
      <p:sp>
        <p:nvSpPr>
          <p:cNvPr id="76806" name="Text Box 6"/>
          <p:cNvSpPr txBox="1">
            <a:spLocks noChangeArrowheads="1"/>
          </p:cNvSpPr>
          <p:nvPr/>
        </p:nvSpPr>
        <p:spPr bwMode="auto">
          <a:xfrm>
            <a:off x="755650" y="1671638"/>
            <a:ext cx="1916113" cy="396875"/>
          </a:xfrm>
          <a:prstGeom prst="rect">
            <a:avLst/>
          </a:prstGeom>
          <a:noFill/>
          <a:ln w="9525">
            <a:noFill/>
            <a:miter lim="800000"/>
            <a:headEnd/>
            <a:tailEnd/>
          </a:ln>
          <a:effectLst/>
        </p:spPr>
        <p:txBody>
          <a:bodyPr>
            <a:spAutoFit/>
          </a:bodyPr>
          <a:lstStyle/>
          <a:p>
            <a:pPr algn="ctr">
              <a:spcBef>
                <a:spcPct val="50000"/>
              </a:spcBef>
            </a:pPr>
            <a:r>
              <a:rPr lang="es-ES" sz="2000" b="1">
                <a:solidFill>
                  <a:srgbClr val="002060"/>
                </a:solidFill>
              </a:rPr>
              <a:t>Pillar Caving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28588" y="44450"/>
            <a:ext cx="8820150" cy="519113"/>
          </a:xfrm>
          <a:prstGeom prst="rect">
            <a:avLst/>
          </a:prstGeom>
          <a:noFill/>
          <a:ln w="9525">
            <a:noFill/>
            <a:miter lim="800000"/>
            <a:headEnd/>
            <a:tailEnd/>
          </a:ln>
          <a:effectLst/>
        </p:spPr>
        <p:txBody>
          <a:bodyPr>
            <a:spAutoFit/>
          </a:bodyPr>
          <a:lstStyle/>
          <a:p>
            <a:pPr algn="ctr">
              <a:spcBef>
                <a:spcPct val="50000"/>
              </a:spcBef>
            </a:pPr>
            <a:r>
              <a:rPr lang="es-ES" sz="2800" b="1">
                <a:solidFill>
                  <a:schemeClr val="bg1"/>
                </a:solidFill>
              </a:rPr>
              <a:t>Historia del BC: sin pilar de protección</a:t>
            </a:r>
            <a:endParaRPr lang="es-ES" sz="2400" b="1">
              <a:solidFill>
                <a:schemeClr val="bg1"/>
              </a:solidFill>
            </a:endParaRPr>
          </a:p>
        </p:txBody>
      </p:sp>
      <p:pic>
        <p:nvPicPr>
          <p:cNvPr id="819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138" y="636588"/>
            <a:ext cx="8169275" cy="6105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28588" y="44450"/>
            <a:ext cx="8820150" cy="519113"/>
          </a:xfrm>
          <a:prstGeom prst="rect">
            <a:avLst/>
          </a:prstGeom>
          <a:noFill/>
          <a:ln w="9525">
            <a:noFill/>
            <a:miter lim="800000"/>
            <a:headEnd/>
            <a:tailEnd/>
          </a:ln>
          <a:effectLst/>
        </p:spPr>
        <p:txBody>
          <a:bodyPr>
            <a:spAutoFit/>
          </a:bodyPr>
          <a:lstStyle/>
          <a:p>
            <a:pPr algn="ctr">
              <a:spcBef>
                <a:spcPct val="50000"/>
              </a:spcBef>
            </a:pPr>
            <a:r>
              <a:rPr lang="es-ES" sz="2800" b="1">
                <a:solidFill>
                  <a:schemeClr val="bg1"/>
                </a:solidFill>
              </a:rPr>
              <a:t>Historia del BC: con pilar de protección</a:t>
            </a:r>
            <a:endParaRPr lang="es-ES" sz="2400" b="1">
              <a:solidFill>
                <a:schemeClr val="bg1"/>
              </a:solidFill>
            </a:endParaRPr>
          </a:p>
        </p:txBody>
      </p:sp>
      <p:pic>
        <p:nvPicPr>
          <p:cNvPr id="849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575" y="558800"/>
            <a:ext cx="8281988" cy="6215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395288" y="1671638"/>
            <a:ext cx="3168650" cy="701675"/>
          </a:xfrm>
          <a:prstGeom prst="rect">
            <a:avLst/>
          </a:prstGeom>
          <a:noFill/>
          <a:ln w="9525">
            <a:noFill/>
            <a:miter lim="800000"/>
            <a:headEnd/>
            <a:tailEnd/>
          </a:ln>
          <a:effectLst/>
        </p:spPr>
        <p:txBody>
          <a:bodyPr>
            <a:spAutoFit/>
          </a:bodyPr>
          <a:lstStyle/>
          <a:p>
            <a:pPr algn="ctr">
              <a:spcBef>
                <a:spcPct val="50000"/>
              </a:spcBef>
            </a:pPr>
            <a:r>
              <a:rPr lang="es-ES" sz="2000" b="1">
                <a:solidFill>
                  <a:srgbClr val="002060"/>
                </a:solidFill>
              </a:rPr>
              <a:t>Evolución del BC y Sistemas de Traspaso</a:t>
            </a:r>
          </a:p>
        </p:txBody>
      </p:sp>
      <p:pic>
        <p:nvPicPr>
          <p:cNvPr id="2458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t="1115"/>
          <a:stretch>
            <a:fillRect/>
          </a:stretch>
        </p:blipFill>
        <p:spPr bwMode="auto">
          <a:xfrm>
            <a:off x="4229100" y="0"/>
            <a:ext cx="49022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UG Mi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00200"/>
            <a:ext cx="4102100" cy="4724400"/>
          </a:xfrm>
          <a:noFill/>
        </p:spPr>
      </p:pic>
      <p:sp>
        <p:nvSpPr>
          <p:cNvPr id="55299" name="Rectangle 3"/>
          <p:cNvSpPr>
            <a:spLocks noGrp="1" noChangeArrowheads="1"/>
          </p:cNvSpPr>
          <p:nvPr>
            <p:ph type="title"/>
          </p:nvPr>
        </p:nvSpPr>
        <p:spPr/>
        <p:txBody>
          <a:bodyPr/>
          <a:lstStyle/>
          <a:p>
            <a:pPr eaLnBrk="1" hangingPunct="1"/>
            <a:r>
              <a:rPr lang="en-US" smtClean="0"/>
              <a:t>Componentes de una Mina Subterránea</a:t>
            </a:r>
          </a:p>
        </p:txBody>
      </p:sp>
      <p:sp>
        <p:nvSpPr>
          <p:cNvPr id="55300" name="Text Box 4"/>
          <p:cNvSpPr txBox="1">
            <a:spLocks noChangeArrowheads="1"/>
          </p:cNvSpPr>
          <p:nvPr/>
        </p:nvSpPr>
        <p:spPr bwMode="auto">
          <a:xfrm>
            <a:off x="4343400" y="1600200"/>
            <a:ext cx="4419600" cy="48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r" eaLnBrk="0" fontAlgn="base" hangingPunct="0">
              <a:spcBef>
                <a:spcPct val="0"/>
              </a:spcBef>
              <a:spcAft>
                <a:spcPct val="0"/>
              </a:spcAft>
              <a:defRPr sz="1400">
                <a:solidFill>
                  <a:schemeClr val="tx1"/>
                </a:solidFill>
                <a:latin typeface="Arial" charset="0"/>
              </a:defRPr>
            </a:lvl6pPr>
            <a:lvl7pPr marL="2971800" indent="-228600" algn="r" eaLnBrk="0" fontAlgn="base" hangingPunct="0">
              <a:spcBef>
                <a:spcPct val="0"/>
              </a:spcBef>
              <a:spcAft>
                <a:spcPct val="0"/>
              </a:spcAft>
              <a:defRPr sz="1400">
                <a:solidFill>
                  <a:schemeClr val="tx1"/>
                </a:solidFill>
                <a:latin typeface="Arial" charset="0"/>
              </a:defRPr>
            </a:lvl7pPr>
            <a:lvl8pPr marL="3429000" indent="-228600" algn="r" eaLnBrk="0" fontAlgn="base" hangingPunct="0">
              <a:spcBef>
                <a:spcPct val="0"/>
              </a:spcBef>
              <a:spcAft>
                <a:spcPct val="0"/>
              </a:spcAft>
              <a:defRPr sz="1400">
                <a:solidFill>
                  <a:schemeClr val="tx1"/>
                </a:solidFill>
                <a:latin typeface="Arial" charset="0"/>
              </a:defRPr>
            </a:lvl8pPr>
            <a:lvl9pPr marL="3886200" indent="-228600" algn="r" eaLnBrk="0" fontAlgn="base" hangingPunct="0">
              <a:spcBef>
                <a:spcPct val="0"/>
              </a:spcBef>
              <a:spcAft>
                <a:spcPct val="0"/>
              </a:spcAft>
              <a:defRPr sz="1400">
                <a:solidFill>
                  <a:schemeClr val="tx1"/>
                </a:solidFill>
                <a:latin typeface="Arial" charset="0"/>
              </a:defRPr>
            </a:lvl9pPr>
          </a:lstStyle>
          <a:p>
            <a:pPr algn="l">
              <a:lnSpc>
                <a:spcPct val="80000"/>
              </a:lnSpc>
              <a:spcBef>
                <a:spcPct val="50000"/>
              </a:spcBef>
            </a:pPr>
            <a:r>
              <a:rPr lang="es-CL" sz="1700" u="sng" dirty="0">
                <a:latin typeface="Trebuchet MS" pitchFamily="34" charset="0"/>
                <a:cs typeface="Arial" charset="0"/>
              </a:rPr>
              <a:t>Acceso horizontal (</a:t>
            </a:r>
            <a:r>
              <a:rPr lang="es-CL" sz="1700" u="sng" dirty="0" err="1">
                <a:latin typeface="Trebuchet MS" pitchFamily="34" charset="0"/>
                <a:cs typeface="Arial" charset="0"/>
              </a:rPr>
              <a:t>adit</a:t>
            </a:r>
            <a:r>
              <a:rPr lang="es-CL" sz="1700" u="sng" dirty="0">
                <a:latin typeface="Trebuchet MS" pitchFamily="34" charset="0"/>
                <a:cs typeface="Arial" charset="0"/>
              </a:rPr>
              <a:t>, </a:t>
            </a:r>
            <a:r>
              <a:rPr lang="es-CL" sz="1700" u="sng" dirty="0" err="1">
                <a:latin typeface="Trebuchet MS" pitchFamily="34" charset="0"/>
                <a:cs typeface="Arial" charset="0"/>
              </a:rPr>
              <a:t>Drift</a:t>
            </a:r>
            <a:r>
              <a:rPr lang="es-CL" sz="1700" u="sng" dirty="0">
                <a:latin typeface="Trebuchet MS" pitchFamily="34" charset="0"/>
                <a:cs typeface="Arial" charset="0"/>
              </a:rPr>
              <a:t>)</a:t>
            </a:r>
            <a:endParaRPr lang="es-CL" sz="1700" dirty="0">
              <a:latin typeface="Trebuchet MS" pitchFamily="34" charset="0"/>
              <a:cs typeface="Arial" charset="0"/>
            </a:endParaRPr>
          </a:p>
          <a:p>
            <a:pPr algn="l">
              <a:lnSpc>
                <a:spcPct val="80000"/>
              </a:lnSpc>
              <a:spcBef>
                <a:spcPct val="50000"/>
              </a:spcBef>
            </a:pPr>
            <a:r>
              <a:rPr lang="es-CL" sz="1700" dirty="0">
                <a:latin typeface="Trebuchet MS" pitchFamily="34" charset="0"/>
                <a:cs typeface="Arial" charset="0"/>
              </a:rPr>
              <a:t>Excavación horizontal de acceso a la mina</a:t>
            </a:r>
          </a:p>
          <a:p>
            <a:pPr algn="l">
              <a:lnSpc>
                <a:spcPct val="80000"/>
              </a:lnSpc>
              <a:spcBef>
                <a:spcPct val="50000"/>
              </a:spcBef>
            </a:pPr>
            <a:r>
              <a:rPr lang="es-CL" sz="1700" u="sng" dirty="0">
                <a:latin typeface="Trebuchet MS" pitchFamily="34" charset="0"/>
                <a:cs typeface="Arial" charset="0"/>
              </a:rPr>
              <a:t>Piques (</a:t>
            </a:r>
            <a:r>
              <a:rPr lang="es-CL" sz="1700" u="sng" dirty="0" err="1">
                <a:latin typeface="Trebuchet MS" pitchFamily="34" charset="0"/>
                <a:cs typeface="Arial" charset="0"/>
              </a:rPr>
              <a:t>shafts</a:t>
            </a:r>
            <a:r>
              <a:rPr lang="es-CL" sz="1700" u="sng" dirty="0">
                <a:latin typeface="Trebuchet MS" pitchFamily="34" charset="0"/>
                <a:cs typeface="Arial" charset="0"/>
              </a:rPr>
              <a:t>) </a:t>
            </a:r>
          </a:p>
          <a:p>
            <a:pPr algn="l">
              <a:lnSpc>
                <a:spcPct val="80000"/>
              </a:lnSpc>
              <a:spcBef>
                <a:spcPct val="50000"/>
              </a:spcBef>
            </a:pPr>
            <a:r>
              <a:rPr lang="es-CL" sz="1700" dirty="0">
                <a:latin typeface="Trebuchet MS" pitchFamily="34" charset="0"/>
                <a:cs typeface="Arial" charset="0"/>
              </a:rPr>
              <a:t>Excavación vertical de acceso a la mina</a:t>
            </a:r>
          </a:p>
          <a:p>
            <a:pPr algn="l">
              <a:lnSpc>
                <a:spcPct val="80000"/>
              </a:lnSpc>
              <a:spcBef>
                <a:spcPct val="50000"/>
              </a:spcBef>
            </a:pPr>
            <a:r>
              <a:rPr lang="es-CL" sz="1700" u="sng" dirty="0">
                <a:latin typeface="Trebuchet MS" pitchFamily="34" charset="0"/>
                <a:cs typeface="Arial" charset="0"/>
              </a:rPr>
              <a:t>Chimenea (Ore </a:t>
            </a:r>
            <a:r>
              <a:rPr lang="es-CL" sz="1700" u="sng" dirty="0" err="1">
                <a:latin typeface="Trebuchet MS" pitchFamily="34" charset="0"/>
                <a:cs typeface="Arial" charset="0"/>
              </a:rPr>
              <a:t>passes</a:t>
            </a:r>
            <a:r>
              <a:rPr lang="es-CL" sz="1700" u="sng" dirty="0">
                <a:latin typeface="Trebuchet MS" pitchFamily="34" charset="0"/>
                <a:cs typeface="Arial" charset="0"/>
              </a:rPr>
              <a:t>) </a:t>
            </a:r>
          </a:p>
          <a:p>
            <a:pPr algn="l">
              <a:lnSpc>
                <a:spcPct val="80000"/>
              </a:lnSpc>
              <a:spcBef>
                <a:spcPct val="50000"/>
              </a:spcBef>
            </a:pPr>
            <a:r>
              <a:rPr lang="es-CL" sz="1700" dirty="0">
                <a:latin typeface="Trebuchet MS" pitchFamily="34" charset="0"/>
                <a:cs typeface="Arial" charset="0"/>
              </a:rPr>
              <a:t>Excavaciones sub-verticales dedicadas al traspaso de mineral, personas y en algunas ocasiones utilizadas como cara libre</a:t>
            </a:r>
          </a:p>
          <a:p>
            <a:pPr algn="l">
              <a:lnSpc>
                <a:spcPct val="80000"/>
              </a:lnSpc>
              <a:spcBef>
                <a:spcPct val="50000"/>
              </a:spcBef>
            </a:pPr>
            <a:r>
              <a:rPr lang="es-CL" sz="1700" u="sng" dirty="0">
                <a:latin typeface="Trebuchet MS" pitchFamily="34" charset="0"/>
                <a:cs typeface="Arial" charset="0"/>
              </a:rPr>
              <a:t>Rampas (Declines</a:t>
            </a:r>
            <a:r>
              <a:rPr lang="es-CL" sz="1700" b="1" dirty="0">
                <a:latin typeface="Trebuchet MS" pitchFamily="34" charset="0"/>
                <a:cs typeface="Arial" charset="0"/>
              </a:rPr>
              <a:t> </a:t>
            </a:r>
            <a:r>
              <a:rPr lang="es-CL" sz="1700" dirty="0" err="1">
                <a:latin typeface="Trebuchet MS" pitchFamily="34" charset="0"/>
                <a:cs typeface="Arial" charset="0"/>
              </a:rPr>
              <a:t>or</a:t>
            </a:r>
            <a:r>
              <a:rPr lang="es-CL" sz="1700" dirty="0">
                <a:latin typeface="Trebuchet MS" pitchFamily="34" charset="0"/>
                <a:cs typeface="Arial" charset="0"/>
              </a:rPr>
              <a:t> </a:t>
            </a:r>
            <a:r>
              <a:rPr lang="es-CL" sz="1700" u="sng" dirty="0" err="1">
                <a:latin typeface="Trebuchet MS" pitchFamily="34" charset="0"/>
                <a:cs typeface="Arial" charset="0"/>
              </a:rPr>
              <a:t>ramps</a:t>
            </a:r>
            <a:r>
              <a:rPr lang="es-CL" sz="1700" u="sng" dirty="0">
                <a:latin typeface="Trebuchet MS" pitchFamily="34" charset="0"/>
                <a:cs typeface="Arial" charset="0"/>
              </a:rPr>
              <a:t>)</a:t>
            </a:r>
          </a:p>
          <a:p>
            <a:pPr algn="l">
              <a:lnSpc>
                <a:spcPct val="80000"/>
              </a:lnSpc>
              <a:spcBef>
                <a:spcPct val="50000"/>
              </a:spcBef>
            </a:pPr>
            <a:r>
              <a:rPr lang="es-CL" sz="1700" dirty="0">
                <a:latin typeface="Trebuchet MS" pitchFamily="34" charset="0"/>
                <a:cs typeface="Arial" charset="0"/>
              </a:rPr>
              <a:t>Son excavaciones horizontales orientadas en espiral con el propósito de conectar dos niveles o acceder a la mina</a:t>
            </a:r>
          </a:p>
          <a:p>
            <a:pPr algn="l">
              <a:lnSpc>
                <a:spcPct val="80000"/>
              </a:lnSpc>
              <a:spcBef>
                <a:spcPct val="50000"/>
              </a:spcBef>
            </a:pPr>
            <a:r>
              <a:rPr lang="es-CL" sz="1700" u="sng" dirty="0">
                <a:latin typeface="Trebuchet MS" pitchFamily="34" charset="0"/>
                <a:cs typeface="Arial" charset="0"/>
              </a:rPr>
              <a:t>Caserones (</a:t>
            </a:r>
            <a:r>
              <a:rPr lang="es-CL" sz="1700" u="sng" dirty="0" err="1">
                <a:latin typeface="Trebuchet MS" pitchFamily="34" charset="0"/>
                <a:cs typeface="Arial" charset="0"/>
              </a:rPr>
              <a:t>Stopes</a:t>
            </a:r>
            <a:r>
              <a:rPr lang="es-CL" sz="1700" u="sng" dirty="0">
                <a:latin typeface="Trebuchet MS" pitchFamily="34" charset="0"/>
                <a:cs typeface="Arial" charset="0"/>
              </a:rPr>
              <a:t>)</a:t>
            </a:r>
            <a:r>
              <a:rPr lang="es-CL" sz="1700" dirty="0">
                <a:latin typeface="Trebuchet MS" pitchFamily="34" charset="0"/>
                <a:cs typeface="Arial" charset="0"/>
              </a:rPr>
              <a:t> </a:t>
            </a:r>
          </a:p>
          <a:p>
            <a:pPr algn="l">
              <a:lnSpc>
                <a:spcPct val="80000"/>
              </a:lnSpc>
              <a:spcBef>
                <a:spcPct val="50000"/>
              </a:spcBef>
            </a:pPr>
            <a:r>
              <a:rPr lang="es-CL" sz="1700" dirty="0">
                <a:latin typeface="Trebuchet MS" pitchFamily="34" charset="0"/>
                <a:cs typeface="Arial" charset="0"/>
              </a:rPr>
              <a:t>Corresponden a unidades básicas de explotación de las cuales se extrae mineral. En algunos casos estos caserones son rellenados con material estéril.</a:t>
            </a:r>
          </a:p>
        </p:txBody>
      </p:sp>
      <p:sp>
        <p:nvSpPr>
          <p:cNvPr id="55301" name="Rectangle 5"/>
          <p:cNvSpPr>
            <a:spLocks noChangeArrowheads="1"/>
          </p:cNvSpPr>
          <p:nvPr/>
        </p:nvSpPr>
        <p:spPr bwMode="auto">
          <a:xfrm>
            <a:off x="2133600" y="6654800"/>
            <a:ext cx="76200" cy="76200"/>
          </a:xfrm>
          <a:prstGeom prst="rect">
            <a:avLst/>
          </a:prstGeom>
          <a:solidFill>
            <a:srgbClr val="DDDDD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s-CL"/>
          </a:p>
        </p:txBody>
      </p:sp>
    </p:spTree>
    <p:extLst>
      <p:ext uri="{BB962C8B-B14F-4D97-AF65-F5344CB8AC3E}">
        <p14:creationId xmlns:p14="http://schemas.microsoft.com/office/powerpoint/2010/main" val="18248921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28588" y="44450"/>
            <a:ext cx="8820150" cy="519113"/>
          </a:xfrm>
          <a:prstGeom prst="rect">
            <a:avLst/>
          </a:prstGeom>
          <a:noFill/>
          <a:ln w="9525">
            <a:noFill/>
            <a:miter lim="800000"/>
            <a:headEnd/>
            <a:tailEnd/>
          </a:ln>
          <a:effectLst/>
        </p:spPr>
        <p:txBody>
          <a:bodyPr>
            <a:spAutoFit/>
          </a:bodyPr>
          <a:lstStyle/>
          <a:p>
            <a:pPr algn="just">
              <a:spcBef>
                <a:spcPct val="50000"/>
              </a:spcBef>
            </a:pPr>
            <a:r>
              <a:rPr lang="es-ES" sz="2800" b="1">
                <a:solidFill>
                  <a:schemeClr val="bg1"/>
                </a:solidFill>
              </a:rPr>
              <a:t>Historia del BC</a:t>
            </a:r>
            <a:endParaRPr lang="es-ES" sz="2400" b="1">
              <a:solidFill>
                <a:schemeClr val="bg1"/>
              </a:solidFill>
            </a:endParaRPr>
          </a:p>
        </p:txBody>
      </p:sp>
      <p:pic>
        <p:nvPicPr>
          <p:cNvPr id="829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9363" y="166688"/>
            <a:ext cx="5246687" cy="6502400"/>
          </a:xfrm>
          <a:prstGeom prst="rect">
            <a:avLst/>
          </a:prstGeom>
          <a:noFill/>
          <a:ln w="12700">
            <a:noFill/>
            <a:miter lim="800000"/>
            <a:headEnd/>
            <a:tailEnd/>
          </a:ln>
          <a:effectLst/>
        </p:spPr>
      </p:pic>
      <p:sp>
        <p:nvSpPr>
          <p:cNvPr id="82948" name="Text Box 4"/>
          <p:cNvSpPr txBox="1">
            <a:spLocks noChangeArrowheads="1"/>
          </p:cNvSpPr>
          <p:nvPr/>
        </p:nvSpPr>
        <p:spPr bwMode="auto">
          <a:xfrm>
            <a:off x="395288" y="1671638"/>
            <a:ext cx="3168650" cy="396875"/>
          </a:xfrm>
          <a:prstGeom prst="rect">
            <a:avLst/>
          </a:prstGeom>
          <a:noFill/>
          <a:ln w="9525">
            <a:noFill/>
            <a:miter lim="800000"/>
            <a:headEnd/>
            <a:tailEnd/>
          </a:ln>
          <a:effectLst/>
        </p:spPr>
        <p:txBody>
          <a:bodyPr>
            <a:spAutoFit/>
          </a:bodyPr>
          <a:lstStyle/>
          <a:p>
            <a:pPr algn="ctr">
              <a:spcBef>
                <a:spcPct val="50000"/>
              </a:spcBef>
            </a:pPr>
            <a:r>
              <a:rPr lang="es-ES" sz="2000" b="1">
                <a:solidFill>
                  <a:srgbClr val="002060"/>
                </a:solidFill>
              </a:rPr>
              <a:t>Método BC actual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009650" y="166687"/>
            <a:ext cx="7524750" cy="519113"/>
          </a:xfrm>
          <a:prstGeom prst="rect">
            <a:avLst/>
          </a:prstGeom>
          <a:noFill/>
          <a:ln w="9525">
            <a:noFill/>
            <a:miter lim="800000"/>
            <a:headEnd/>
            <a:tailEnd/>
          </a:ln>
          <a:effectLst/>
        </p:spPr>
        <p:txBody>
          <a:bodyPr wrap="square">
            <a:spAutoFit/>
          </a:bodyPr>
          <a:lstStyle/>
          <a:p>
            <a:pPr algn="just">
              <a:spcBef>
                <a:spcPct val="50000"/>
              </a:spcBef>
            </a:pPr>
            <a:r>
              <a:rPr lang="es-ES" sz="2800" b="1">
                <a:solidFill>
                  <a:srgbClr val="002060"/>
                </a:solidFill>
              </a:rPr>
              <a:t>Historia del BC: método con scrapers</a:t>
            </a:r>
            <a:endParaRPr lang="es-ES" sz="2400" b="1">
              <a:solidFill>
                <a:srgbClr val="002060"/>
              </a:solidFill>
            </a:endParaRPr>
          </a:p>
        </p:txBody>
      </p:sp>
      <p:pic>
        <p:nvPicPr>
          <p:cNvPr id="839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325" y="811213"/>
            <a:ext cx="8459788" cy="595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950913" y="471487"/>
            <a:ext cx="7812087" cy="519113"/>
          </a:xfrm>
          <a:prstGeom prst="rect">
            <a:avLst/>
          </a:prstGeom>
          <a:noFill/>
          <a:ln w="9525">
            <a:noFill/>
            <a:miter lim="800000"/>
            <a:headEnd/>
            <a:tailEnd/>
          </a:ln>
          <a:effectLst/>
        </p:spPr>
        <p:txBody>
          <a:bodyPr>
            <a:spAutoFit/>
          </a:bodyPr>
          <a:lstStyle/>
          <a:p>
            <a:pPr algn="just">
              <a:spcBef>
                <a:spcPct val="50000"/>
              </a:spcBef>
            </a:pPr>
            <a:r>
              <a:rPr lang="es-ES" sz="2800" b="1" dirty="0"/>
              <a:t>Panel </a:t>
            </a:r>
            <a:r>
              <a:rPr lang="es-ES" sz="2800" b="1" dirty="0" err="1"/>
              <a:t>Caving</a:t>
            </a:r>
            <a:r>
              <a:rPr lang="es-ES" sz="2800" b="1" dirty="0"/>
              <a:t> y Variantes de Explotación</a:t>
            </a:r>
            <a:endParaRPr lang="es-ES" sz="2400" b="1" dirty="0"/>
          </a:p>
        </p:txBody>
      </p:sp>
      <p:sp>
        <p:nvSpPr>
          <p:cNvPr id="23555" name="Text Box 3"/>
          <p:cNvSpPr txBox="1">
            <a:spLocks noChangeArrowheads="1"/>
          </p:cNvSpPr>
          <p:nvPr/>
        </p:nvSpPr>
        <p:spPr bwMode="auto">
          <a:xfrm>
            <a:off x="304800" y="1562993"/>
            <a:ext cx="8524875" cy="3847207"/>
          </a:xfrm>
          <a:prstGeom prst="rect">
            <a:avLst/>
          </a:prstGeom>
          <a:noFill/>
          <a:ln w="9525">
            <a:noFill/>
            <a:miter lim="800000"/>
            <a:headEnd/>
            <a:tailEnd/>
          </a:ln>
          <a:effectLst/>
        </p:spPr>
        <p:txBody>
          <a:bodyPr>
            <a:spAutoFit/>
          </a:bodyPr>
          <a:lstStyle/>
          <a:p>
            <a:pPr marL="261938" indent="-261938" algn="just">
              <a:spcBef>
                <a:spcPct val="50000"/>
              </a:spcBef>
            </a:pPr>
            <a:r>
              <a:rPr lang="es-ES" sz="2400" b="1" dirty="0"/>
              <a:t>Razones del cambio desde BC a PC</a:t>
            </a:r>
          </a:p>
          <a:p>
            <a:pPr marL="261938" indent="-261938" algn="just">
              <a:spcBef>
                <a:spcPct val="50000"/>
              </a:spcBef>
              <a:buFontTx/>
              <a:buChar char="•"/>
            </a:pPr>
            <a:r>
              <a:rPr lang="es-ES" sz="2000" b="1" dirty="0"/>
              <a:t>El BC se adapta a minerales de fragmentación fina a media (</a:t>
            </a:r>
            <a:r>
              <a:rPr lang="es-ES" sz="2000" b="1" dirty="0" err="1"/>
              <a:t>scrapers</a:t>
            </a:r>
            <a:r>
              <a:rPr lang="es-ES" sz="2000" b="1" dirty="0"/>
              <a:t>) y de menor dureza.</a:t>
            </a:r>
          </a:p>
          <a:p>
            <a:pPr marL="261938" indent="-261938" algn="just">
              <a:spcBef>
                <a:spcPct val="50000"/>
              </a:spcBef>
              <a:buFontTx/>
              <a:buChar char="•"/>
            </a:pPr>
            <a:r>
              <a:rPr lang="es-ES" sz="2000" b="1" dirty="0"/>
              <a:t>El PC nació por la necesidad de manejar una fragmentación de mayor tamaño y una roca de mayor dureza.</a:t>
            </a:r>
          </a:p>
          <a:p>
            <a:pPr marL="812800" lvl="1" indent="-355600" algn="just">
              <a:spcBef>
                <a:spcPct val="50000"/>
              </a:spcBef>
              <a:buFont typeface="Wingdings" pitchFamily="2" charset="2"/>
              <a:buChar char="ü"/>
            </a:pPr>
            <a:r>
              <a:rPr lang="es-ES" sz="2000" b="1" dirty="0"/>
              <a:t>Esto significó incorporar la mecanización en las operaciones unitarias con la introducción de equipos LHD, martillos picadores, niveles de </a:t>
            </a:r>
            <a:r>
              <a:rPr lang="es-ES" sz="2000" b="1" dirty="0" err="1"/>
              <a:t>reacarreo</a:t>
            </a:r>
            <a:r>
              <a:rPr lang="es-ES" sz="2000" b="1" dirty="0"/>
              <a:t> (trenes, camiones o correas).</a:t>
            </a:r>
          </a:p>
          <a:p>
            <a:pPr marL="812800" lvl="1" indent="-355600" algn="just">
              <a:spcBef>
                <a:spcPct val="50000"/>
              </a:spcBef>
              <a:buFont typeface="Wingdings" pitchFamily="2" charset="2"/>
              <a:buChar char="ü"/>
            </a:pPr>
            <a:r>
              <a:rPr lang="es-ES" sz="2000" b="1" dirty="0"/>
              <a:t>Se aumentó el tamaño de las excavaciones y de la malla de extracción (distancia entre calles y zanjas de producción).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ETEXP"/>
          <p:cNvPicPr>
            <a:picLocks noChangeAspect="1" noChangeArrowheads="1"/>
          </p:cNvPicPr>
          <p:nvPr/>
        </p:nvPicPr>
        <p:blipFill>
          <a:blip r:embed="rId3" cstate="print"/>
          <a:srcRect/>
          <a:stretch>
            <a:fillRect/>
          </a:stretch>
        </p:blipFill>
        <p:spPr bwMode="auto">
          <a:xfrm>
            <a:off x="2562225" y="196850"/>
            <a:ext cx="6434138" cy="6405563"/>
          </a:xfrm>
          <a:prstGeom prst="rect">
            <a:avLst/>
          </a:prstGeom>
          <a:solidFill>
            <a:srgbClr val="CCFFCC"/>
          </a:solidFill>
          <a:ln w="25400">
            <a:solidFill>
              <a:srgbClr val="000000"/>
            </a:solidFill>
            <a:miter lim="800000"/>
            <a:headEnd/>
            <a:tailEnd/>
          </a:ln>
        </p:spPr>
      </p:pic>
      <p:sp>
        <p:nvSpPr>
          <p:cNvPr id="22531" name="Text Box 3"/>
          <p:cNvSpPr txBox="1">
            <a:spLocks noChangeArrowheads="1"/>
          </p:cNvSpPr>
          <p:nvPr/>
        </p:nvSpPr>
        <p:spPr bwMode="auto">
          <a:xfrm>
            <a:off x="-36513" y="1671638"/>
            <a:ext cx="2463801" cy="396875"/>
          </a:xfrm>
          <a:prstGeom prst="rect">
            <a:avLst/>
          </a:prstGeom>
          <a:noFill/>
          <a:ln w="9525">
            <a:noFill/>
            <a:miter lim="800000"/>
            <a:headEnd/>
            <a:tailEnd/>
          </a:ln>
          <a:effectLst/>
        </p:spPr>
        <p:txBody>
          <a:bodyPr>
            <a:spAutoFit/>
          </a:bodyPr>
          <a:lstStyle/>
          <a:p>
            <a:pPr algn="ctr">
              <a:spcBef>
                <a:spcPct val="50000"/>
              </a:spcBef>
            </a:pPr>
            <a:r>
              <a:rPr lang="es-ES" sz="2000" b="1"/>
              <a:t>Método PC actual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0" name="Text Box 8"/>
          <p:cNvSpPr txBox="1">
            <a:spLocks noChangeArrowheads="1"/>
          </p:cNvSpPr>
          <p:nvPr/>
        </p:nvSpPr>
        <p:spPr bwMode="auto">
          <a:xfrm>
            <a:off x="722313" y="260350"/>
            <a:ext cx="7812087" cy="519113"/>
          </a:xfrm>
          <a:prstGeom prst="rect">
            <a:avLst/>
          </a:prstGeom>
          <a:noFill/>
          <a:ln w="9525">
            <a:noFill/>
            <a:miter lim="800000"/>
            <a:headEnd/>
            <a:tailEnd/>
          </a:ln>
          <a:effectLst/>
        </p:spPr>
        <p:txBody>
          <a:bodyPr>
            <a:spAutoFit/>
          </a:bodyPr>
          <a:lstStyle/>
          <a:p>
            <a:pPr algn="ctr">
              <a:spcBef>
                <a:spcPct val="50000"/>
              </a:spcBef>
            </a:pPr>
            <a:r>
              <a:rPr lang="es-ES" sz="2800" b="1" dirty="0"/>
              <a:t>Variantes de Explotación en PC</a:t>
            </a:r>
            <a:endParaRPr lang="es-ES" sz="2400" b="1" dirty="0"/>
          </a:p>
        </p:txBody>
      </p:sp>
      <p:pic>
        <p:nvPicPr>
          <p:cNvPr id="95242"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906463"/>
            <a:ext cx="8056563" cy="5464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17" name="Picture 2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1775" y="915988"/>
            <a:ext cx="8648700" cy="5753100"/>
          </a:xfrm>
          <a:prstGeom prst="rect">
            <a:avLst/>
          </a:prstGeom>
          <a:noFill/>
          <a:ln w="9525">
            <a:noFill/>
            <a:miter lim="800000"/>
            <a:headEnd/>
            <a:tailEnd/>
          </a:ln>
          <a:effectLst/>
        </p:spPr>
      </p:pic>
      <p:graphicFrame>
        <p:nvGraphicFramePr>
          <p:cNvPr id="89114" name="Object 26"/>
          <p:cNvGraphicFramePr>
            <a:graphicFrameLocks noChangeAspect="1"/>
          </p:cNvGraphicFramePr>
          <p:nvPr/>
        </p:nvGraphicFramePr>
        <p:xfrm>
          <a:off x="6756400" y="4429125"/>
          <a:ext cx="884238" cy="1301750"/>
        </p:xfrm>
        <a:graphic>
          <a:graphicData uri="http://schemas.openxmlformats.org/presentationml/2006/ole">
            <mc:AlternateContent xmlns:mc="http://schemas.openxmlformats.org/markup-compatibility/2006">
              <mc:Choice xmlns:v="urn:schemas-microsoft-com:vml" Requires="v">
                <p:oleObj spid="_x0000_s74860" name="Imagen" r:id="rId5" imgW="2247480" imgH="3306240" progId="">
                  <p:embed/>
                </p:oleObj>
              </mc:Choice>
              <mc:Fallback>
                <p:oleObj name="Imagen" r:id="rId5" imgW="2247480" imgH="330624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4429125"/>
                        <a:ext cx="884238" cy="130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115" name="Object 27"/>
          <p:cNvGraphicFramePr>
            <a:graphicFrameLocks noChangeAspect="1"/>
          </p:cNvGraphicFramePr>
          <p:nvPr/>
        </p:nvGraphicFramePr>
        <p:xfrm>
          <a:off x="2540000" y="4429125"/>
          <a:ext cx="884238" cy="1301750"/>
        </p:xfrm>
        <a:graphic>
          <a:graphicData uri="http://schemas.openxmlformats.org/presentationml/2006/ole">
            <mc:AlternateContent xmlns:mc="http://schemas.openxmlformats.org/markup-compatibility/2006">
              <mc:Choice xmlns:v="urn:schemas-microsoft-com:vml" Requires="v">
                <p:oleObj spid="_x0000_s74861" name="Imagen" r:id="rId7" imgW="2247480" imgH="3306240" progId="">
                  <p:embed/>
                </p:oleObj>
              </mc:Choice>
              <mc:Fallback>
                <p:oleObj name="Imagen" r:id="rId7" imgW="2247480" imgH="330624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0" y="4429125"/>
                        <a:ext cx="884238" cy="130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116" name="Text Box 28"/>
          <p:cNvSpPr txBox="1">
            <a:spLocks noChangeArrowheads="1"/>
          </p:cNvSpPr>
          <p:nvPr/>
        </p:nvSpPr>
        <p:spPr bwMode="auto">
          <a:xfrm>
            <a:off x="4708525" y="4425950"/>
            <a:ext cx="952500" cy="13081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s-ES_tradnl" sz="8000" b="1">
                <a:effectLst>
                  <a:outerShdw blurRad="38100" dist="38100" dir="2700000" algn="tl">
                    <a:srgbClr val="FFFFFF"/>
                  </a:outerShdw>
                </a:effectLst>
              </a:rPr>
              <a:t>X</a:t>
            </a:r>
          </a:p>
        </p:txBody>
      </p:sp>
      <p:sp>
        <p:nvSpPr>
          <p:cNvPr id="89118" name="Text Box 30"/>
          <p:cNvSpPr txBox="1">
            <a:spLocks noChangeArrowheads="1"/>
          </p:cNvSpPr>
          <p:nvPr/>
        </p:nvSpPr>
        <p:spPr bwMode="auto">
          <a:xfrm>
            <a:off x="655638" y="260350"/>
            <a:ext cx="7812087" cy="519113"/>
          </a:xfrm>
          <a:prstGeom prst="rect">
            <a:avLst/>
          </a:prstGeom>
          <a:noFill/>
          <a:ln w="9525">
            <a:noFill/>
            <a:miter lim="800000"/>
            <a:headEnd/>
            <a:tailEnd/>
          </a:ln>
          <a:effectLst/>
        </p:spPr>
        <p:txBody>
          <a:bodyPr>
            <a:spAutoFit/>
          </a:bodyPr>
          <a:lstStyle/>
          <a:p>
            <a:pPr algn="ctr">
              <a:spcBef>
                <a:spcPct val="50000"/>
              </a:spcBef>
            </a:pPr>
            <a:r>
              <a:rPr lang="es-ES" sz="2800" b="1"/>
              <a:t>Variantes de Explotación en PC</a:t>
            </a:r>
            <a:endParaRPr lang="es-E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9114"/>
                                        </p:tgtEl>
                                        <p:attrNameLst>
                                          <p:attrName>style.visibility</p:attrName>
                                        </p:attrNameLst>
                                      </p:cBhvr>
                                      <p:to>
                                        <p:strVal val="visible"/>
                                      </p:to>
                                    </p:set>
                                    <p:anim calcmode="lin" valueType="num">
                                      <p:cBhvr>
                                        <p:cTn id="7" dur="500" fill="hold"/>
                                        <p:tgtEl>
                                          <p:spTgt spid="89114"/>
                                        </p:tgtEl>
                                        <p:attrNameLst>
                                          <p:attrName>ppt_w</p:attrName>
                                        </p:attrNameLst>
                                      </p:cBhvr>
                                      <p:tavLst>
                                        <p:tav tm="0">
                                          <p:val>
                                            <p:fltVal val="0"/>
                                          </p:val>
                                        </p:tav>
                                        <p:tav tm="100000">
                                          <p:val>
                                            <p:strVal val="#ppt_w"/>
                                          </p:val>
                                        </p:tav>
                                      </p:tavLst>
                                    </p:anim>
                                    <p:anim calcmode="lin" valueType="num">
                                      <p:cBhvr>
                                        <p:cTn id="8" dur="500" fill="hold"/>
                                        <p:tgtEl>
                                          <p:spTgt spid="891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9115"/>
                                        </p:tgtEl>
                                        <p:attrNameLst>
                                          <p:attrName>style.visibility</p:attrName>
                                        </p:attrNameLst>
                                      </p:cBhvr>
                                      <p:to>
                                        <p:strVal val="visible"/>
                                      </p:to>
                                    </p:set>
                                    <p:anim calcmode="lin" valueType="num">
                                      <p:cBhvr>
                                        <p:cTn id="12" dur="500" fill="hold"/>
                                        <p:tgtEl>
                                          <p:spTgt spid="89115"/>
                                        </p:tgtEl>
                                        <p:attrNameLst>
                                          <p:attrName>ppt_w</p:attrName>
                                        </p:attrNameLst>
                                      </p:cBhvr>
                                      <p:tavLst>
                                        <p:tav tm="0">
                                          <p:val>
                                            <p:fltVal val="0"/>
                                          </p:val>
                                        </p:tav>
                                        <p:tav tm="100000">
                                          <p:val>
                                            <p:strVal val="#ppt_w"/>
                                          </p:val>
                                        </p:tav>
                                      </p:tavLst>
                                    </p:anim>
                                    <p:anim calcmode="lin" valueType="num">
                                      <p:cBhvr>
                                        <p:cTn id="13" dur="500" fill="hold"/>
                                        <p:tgtEl>
                                          <p:spTgt spid="8911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89116"/>
                                        </p:tgtEl>
                                        <p:attrNameLst>
                                          <p:attrName>style.visibility</p:attrName>
                                        </p:attrNameLst>
                                      </p:cBhvr>
                                      <p:to>
                                        <p:strVal val="visible"/>
                                      </p:to>
                                    </p:set>
                                    <p:anim calcmode="lin" valueType="num">
                                      <p:cBhvr>
                                        <p:cTn id="17" dur="500" fill="hold"/>
                                        <p:tgtEl>
                                          <p:spTgt spid="89116"/>
                                        </p:tgtEl>
                                        <p:attrNameLst>
                                          <p:attrName>ppt_w</p:attrName>
                                        </p:attrNameLst>
                                      </p:cBhvr>
                                      <p:tavLst>
                                        <p:tav tm="0">
                                          <p:val>
                                            <p:fltVal val="0"/>
                                          </p:val>
                                        </p:tav>
                                        <p:tav tm="100000">
                                          <p:val>
                                            <p:strVal val="#ppt_w"/>
                                          </p:val>
                                        </p:tav>
                                      </p:tavLst>
                                    </p:anim>
                                    <p:anim calcmode="lin" valueType="num">
                                      <p:cBhvr>
                                        <p:cTn id="18" dur="500" fill="hold"/>
                                        <p:tgtEl>
                                          <p:spTgt spid="89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 y="12700"/>
            <a:ext cx="6223000" cy="2232025"/>
          </a:xfrm>
          <a:prstGeom prst="rect">
            <a:avLst/>
          </a:prstGeom>
          <a:noFill/>
          <a:ln w="9525">
            <a:noFill/>
            <a:miter lim="800000"/>
            <a:headEnd/>
            <a:tailEnd/>
          </a:ln>
          <a:effectLst/>
        </p:spPr>
      </p:pic>
      <p:pic>
        <p:nvPicPr>
          <p:cNvPr id="9114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11275" y="2257425"/>
            <a:ext cx="6243638" cy="2232025"/>
          </a:xfrm>
          <a:prstGeom prst="rect">
            <a:avLst/>
          </a:prstGeom>
          <a:noFill/>
          <a:ln w="9525">
            <a:noFill/>
            <a:miter lim="800000"/>
            <a:headEnd/>
            <a:tailEnd/>
          </a:ln>
          <a:effectLst/>
        </p:spPr>
      </p:pic>
      <p:pic>
        <p:nvPicPr>
          <p:cNvPr id="9114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14613" y="4502150"/>
            <a:ext cx="6534150" cy="2339975"/>
          </a:xfrm>
          <a:prstGeom prst="rect">
            <a:avLst/>
          </a:prstGeom>
          <a:noFill/>
          <a:ln w="9525">
            <a:noFill/>
            <a:miter lim="800000"/>
            <a:headEnd/>
            <a:tailEnd/>
          </a:ln>
          <a:effectLst/>
        </p:spPr>
      </p:pic>
      <p:sp>
        <p:nvSpPr>
          <p:cNvPr id="91143" name="Text Box 7"/>
          <p:cNvSpPr txBox="1">
            <a:spLocks noChangeArrowheads="1"/>
          </p:cNvSpPr>
          <p:nvPr/>
        </p:nvSpPr>
        <p:spPr bwMode="auto">
          <a:xfrm>
            <a:off x="6178550" y="534988"/>
            <a:ext cx="2808288" cy="641350"/>
          </a:xfrm>
          <a:prstGeom prst="rect">
            <a:avLst/>
          </a:prstGeom>
          <a:noFill/>
          <a:ln w="9525">
            <a:noFill/>
            <a:miter lim="800000"/>
            <a:headEnd/>
            <a:tailEnd/>
          </a:ln>
          <a:effectLst/>
        </p:spPr>
        <p:txBody>
          <a:bodyPr>
            <a:spAutoFit/>
          </a:bodyPr>
          <a:lstStyle/>
          <a:p>
            <a:pPr algn="ctr">
              <a:spcBef>
                <a:spcPct val="50000"/>
              </a:spcBef>
            </a:pPr>
            <a:r>
              <a:rPr lang="es-ES" b="1">
                <a:solidFill>
                  <a:schemeClr val="bg1"/>
                </a:solidFill>
              </a:rPr>
              <a:t>Variantes de Explotación en PC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ipe(up)">
                                      <p:cBhvr>
                                        <p:cTn id="7" dur="500"/>
                                        <p:tgtEl>
                                          <p:spTgt spid="911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1141"/>
                                        </p:tgtEl>
                                        <p:attrNameLst>
                                          <p:attrName>style.visibility</p:attrName>
                                        </p:attrNameLst>
                                      </p:cBhvr>
                                      <p:to>
                                        <p:strVal val="visible"/>
                                      </p:to>
                                    </p:set>
                                    <p:animEffect transition="in" filter="wipe(up)">
                                      <p:cBhvr>
                                        <p:cTn id="12" dur="500"/>
                                        <p:tgtEl>
                                          <p:spTgt spid="911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1142"/>
                                        </p:tgtEl>
                                        <p:attrNameLst>
                                          <p:attrName>style.visibility</p:attrName>
                                        </p:attrNameLst>
                                      </p:cBhvr>
                                      <p:to>
                                        <p:strVal val="visible"/>
                                      </p:to>
                                    </p:set>
                                    <p:animEffect transition="in" filter="wipe(up)">
                                      <p:cBhvr>
                                        <p:cTn id="17" dur="500"/>
                                        <p:tgtEl>
                                          <p:spTgt spid="9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763" y="708025"/>
            <a:ext cx="7575550" cy="5397500"/>
          </a:xfrm>
          <a:prstGeom prst="rect">
            <a:avLst/>
          </a:prstGeom>
          <a:solidFill>
            <a:srgbClr val="FFFFFF"/>
          </a:solidFill>
          <a:ln w="25400">
            <a:solidFill>
              <a:schemeClr val="tx1"/>
            </a:solidFill>
            <a:miter lim="800000"/>
            <a:headEnd/>
            <a:tailEnd/>
          </a:ln>
          <a:effectLst/>
        </p:spPr>
      </p:pic>
      <p:sp>
        <p:nvSpPr>
          <p:cNvPr id="102403" name="Text Box 3"/>
          <p:cNvSpPr txBox="1">
            <a:spLocks noChangeArrowheads="1"/>
          </p:cNvSpPr>
          <p:nvPr/>
        </p:nvSpPr>
        <p:spPr bwMode="auto">
          <a:xfrm>
            <a:off x="1828800" y="115889"/>
            <a:ext cx="5257800" cy="461665"/>
          </a:xfrm>
          <a:prstGeom prst="rect">
            <a:avLst/>
          </a:prstGeom>
          <a:noFill/>
          <a:ln w="9525">
            <a:noFill/>
            <a:miter lim="800000"/>
            <a:headEnd/>
            <a:tailEnd/>
          </a:ln>
          <a:effectLst/>
        </p:spPr>
        <p:txBody>
          <a:bodyPr wrap="square">
            <a:spAutoFit/>
          </a:bodyPr>
          <a:lstStyle/>
          <a:p>
            <a:pPr algn="ctr">
              <a:spcBef>
                <a:spcPct val="50000"/>
              </a:spcBef>
            </a:pPr>
            <a:r>
              <a:rPr lang="es-ES" sz="2400" b="1" dirty="0"/>
              <a:t>Variantes de Explotación en PC</a:t>
            </a:r>
          </a:p>
        </p:txBody>
      </p:sp>
      <p:sp>
        <p:nvSpPr>
          <p:cNvPr id="102404" name="Text Box 4"/>
          <p:cNvSpPr txBox="1">
            <a:spLocks noChangeArrowheads="1"/>
          </p:cNvSpPr>
          <p:nvPr/>
        </p:nvSpPr>
        <p:spPr bwMode="auto">
          <a:xfrm>
            <a:off x="969963" y="6302375"/>
            <a:ext cx="7186612" cy="366713"/>
          </a:xfrm>
          <a:prstGeom prst="rect">
            <a:avLst/>
          </a:prstGeom>
          <a:noFill/>
          <a:ln w="9525">
            <a:noFill/>
            <a:miter lim="800000"/>
            <a:headEnd/>
            <a:tailEnd/>
          </a:ln>
          <a:effectLst/>
        </p:spPr>
        <p:txBody>
          <a:bodyPr>
            <a:spAutoFit/>
          </a:bodyPr>
          <a:lstStyle/>
          <a:p>
            <a:pPr algn="ctr">
              <a:spcBef>
                <a:spcPct val="50000"/>
              </a:spcBef>
            </a:pPr>
            <a:r>
              <a:rPr lang="es-ES" b="1">
                <a:solidFill>
                  <a:schemeClr val="bg1"/>
                </a:solidFill>
              </a:rPr>
              <a:t>PC con Hundimiento Convencional (Flores &amp; Karzulovic, 2004)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650" y="711200"/>
            <a:ext cx="7593013" cy="5397500"/>
          </a:xfrm>
          <a:prstGeom prst="rect">
            <a:avLst/>
          </a:prstGeom>
          <a:solidFill>
            <a:schemeClr val="bg1"/>
          </a:solidFill>
          <a:ln w="25400">
            <a:solidFill>
              <a:schemeClr val="tx1"/>
            </a:solidFill>
            <a:miter lim="800000"/>
            <a:headEnd/>
            <a:tailEnd/>
          </a:ln>
          <a:effectLst/>
        </p:spPr>
      </p:pic>
      <p:sp>
        <p:nvSpPr>
          <p:cNvPr id="101380" name="Text Box 4"/>
          <p:cNvSpPr txBox="1">
            <a:spLocks noChangeArrowheads="1"/>
          </p:cNvSpPr>
          <p:nvPr/>
        </p:nvSpPr>
        <p:spPr bwMode="auto">
          <a:xfrm>
            <a:off x="1373188" y="6302375"/>
            <a:ext cx="6335712" cy="366713"/>
          </a:xfrm>
          <a:prstGeom prst="rect">
            <a:avLst/>
          </a:prstGeom>
          <a:noFill/>
          <a:ln w="9525">
            <a:noFill/>
            <a:miter lim="800000"/>
            <a:headEnd/>
            <a:tailEnd/>
          </a:ln>
          <a:effectLst/>
        </p:spPr>
        <p:txBody>
          <a:bodyPr>
            <a:spAutoFit/>
          </a:bodyPr>
          <a:lstStyle/>
          <a:p>
            <a:pPr algn="ctr">
              <a:spcBef>
                <a:spcPct val="50000"/>
              </a:spcBef>
            </a:pPr>
            <a:r>
              <a:rPr lang="es-ES" b="1">
                <a:solidFill>
                  <a:schemeClr val="bg1"/>
                </a:solidFill>
              </a:rPr>
              <a:t>PC con Hundimiento Previo (Flores &amp; Karzulovic, 2004)</a:t>
            </a:r>
          </a:p>
        </p:txBody>
      </p:sp>
      <p:sp>
        <p:nvSpPr>
          <p:cNvPr id="5" name="Text Box 3"/>
          <p:cNvSpPr txBox="1">
            <a:spLocks noChangeArrowheads="1"/>
          </p:cNvSpPr>
          <p:nvPr/>
        </p:nvSpPr>
        <p:spPr bwMode="auto">
          <a:xfrm>
            <a:off x="1828800" y="115889"/>
            <a:ext cx="5257800" cy="461665"/>
          </a:xfrm>
          <a:prstGeom prst="rect">
            <a:avLst/>
          </a:prstGeom>
          <a:noFill/>
          <a:ln w="9525">
            <a:noFill/>
            <a:miter lim="800000"/>
            <a:headEnd/>
            <a:tailEnd/>
          </a:ln>
          <a:effectLst/>
        </p:spPr>
        <p:txBody>
          <a:bodyPr wrap="square">
            <a:spAutoFit/>
          </a:bodyPr>
          <a:lstStyle/>
          <a:p>
            <a:pPr algn="ctr">
              <a:spcBef>
                <a:spcPct val="50000"/>
              </a:spcBef>
            </a:pPr>
            <a:r>
              <a:rPr lang="es-ES" sz="2400" b="1" dirty="0"/>
              <a:t>Variantes de Explotación en PC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188" y="714375"/>
            <a:ext cx="7666037" cy="5399088"/>
          </a:xfrm>
          <a:prstGeom prst="rect">
            <a:avLst/>
          </a:prstGeom>
          <a:solidFill>
            <a:schemeClr val="bg1"/>
          </a:solidFill>
          <a:ln w="25400">
            <a:solidFill>
              <a:schemeClr val="tx1"/>
            </a:solidFill>
            <a:miter lim="800000"/>
            <a:headEnd/>
            <a:tailEnd/>
          </a:ln>
          <a:effectLst/>
        </p:spPr>
      </p:pic>
      <p:sp>
        <p:nvSpPr>
          <p:cNvPr id="100356" name="Text Box 4"/>
          <p:cNvSpPr txBox="1">
            <a:spLocks noChangeArrowheads="1"/>
          </p:cNvSpPr>
          <p:nvPr/>
        </p:nvSpPr>
        <p:spPr bwMode="auto">
          <a:xfrm>
            <a:off x="1030288" y="6302375"/>
            <a:ext cx="7056437" cy="366713"/>
          </a:xfrm>
          <a:prstGeom prst="rect">
            <a:avLst/>
          </a:prstGeom>
          <a:noFill/>
          <a:ln w="9525">
            <a:noFill/>
            <a:miter lim="800000"/>
            <a:headEnd/>
            <a:tailEnd/>
          </a:ln>
          <a:effectLst/>
        </p:spPr>
        <p:txBody>
          <a:bodyPr>
            <a:spAutoFit/>
          </a:bodyPr>
          <a:lstStyle/>
          <a:p>
            <a:pPr algn="ctr">
              <a:spcBef>
                <a:spcPct val="50000"/>
              </a:spcBef>
            </a:pPr>
            <a:r>
              <a:rPr lang="es-ES" b="1">
                <a:solidFill>
                  <a:schemeClr val="bg1"/>
                </a:solidFill>
              </a:rPr>
              <a:t>PC con Hundimiento Avanzado (Flores &amp; Karzulovic, 2004)</a:t>
            </a:r>
          </a:p>
        </p:txBody>
      </p:sp>
      <p:sp>
        <p:nvSpPr>
          <p:cNvPr id="5" name="Text Box 3"/>
          <p:cNvSpPr txBox="1">
            <a:spLocks noChangeArrowheads="1"/>
          </p:cNvSpPr>
          <p:nvPr/>
        </p:nvSpPr>
        <p:spPr bwMode="auto">
          <a:xfrm>
            <a:off x="1828800" y="115889"/>
            <a:ext cx="5257800" cy="461665"/>
          </a:xfrm>
          <a:prstGeom prst="rect">
            <a:avLst/>
          </a:prstGeom>
          <a:noFill/>
          <a:ln w="9525">
            <a:noFill/>
            <a:miter lim="800000"/>
            <a:headEnd/>
            <a:tailEnd/>
          </a:ln>
          <a:effectLst/>
        </p:spPr>
        <p:txBody>
          <a:bodyPr wrap="square">
            <a:spAutoFit/>
          </a:bodyPr>
          <a:lstStyle/>
          <a:p>
            <a:pPr algn="ctr">
              <a:spcBef>
                <a:spcPct val="50000"/>
              </a:spcBef>
            </a:pPr>
            <a:r>
              <a:rPr lang="es-ES" sz="2400" b="1" dirty="0"/>
              <a:t>Variantes de Explotación en PC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s-CL" smtClean="0"/>
              <a:t>Shrincage Stoping</a:t>
            </a:r>
            <a:endParaRPr lang="en-US" smtClean="0"/>
          </a:p>
        </p:txBody>
      </p:sp>
      <p:sp>
        <p:nvSpPr>
          <p:cNvPr id="37891" name="Rectangle 5"/>
          <p:cNvSpPr>
            <a:spLocks noGrp="1" noChangeArrowheads="1"/>
          </p:cNvSpPr>
          <p:nvPr>
            <p:ph type="body" sz="half" idx="1"/>
          </p:nvPr>
        </p:nvSpPr>
        <p:spPr/>
        <p:txBody>
          <a:bodyPr/>
          <a:lstStyle/>
          <a:p>
            <a:pPr eaLnBrk="1" hangingPunct="1">
              <a:lnSpc>
                <a:spcPct val="90000"/>
              </a:lnSpc>
            </a:pPr>
            <a:r>
              <a:rPr lang="es-CL" sz="1600" smtClean="0"/>
              <a:t>Vetas angostas (potencia menor a 10m)</a:t>
            </a:r>
          </a:p>
          <a:p>
            <a:pPr eaLnBrk="1" hangingPunct="1">
              <a:lnSpc>
                <a:spcPct val="90000"/>
              </a:lnSpc>
            </a:pPr>
            <a:r>
              <a:rPr lang="es-CL" sz="1600" smtClean="0"/>
              <a:t>La roca de caja es de baja competencia (4B) y la mineral de mediana a alta (3B)</a:t>
            </a:r>
          </a:p>
          <a:p>
            <a:pPr eaLnBrk="1" hangingPunct="1">
              <a:lnSpc>
                <a:spcPct val="90000"/>
              </a:lnSpc>
            </a:pPr>
            <a:r>
              <a:rPr lang="es-CL" sz="1600" smtClean="0"/>
              <a:t>Se remueve solamente el esponjamiento(40% del volumen) de la roca tronada el resto se mantiene almacenado para mantener las paredes estables y proveer de piso al sistema de perforación</a:t>
            </a:r>
          </a:p>
          <a:p>
            <a:pPr eaLnBrk="1" hangingPunct="1">
              <a:lnSpc>
                <a:spcPct val="90000"/>
              </a:lnSpc>
            </a:pPr>
            <a:r>
              <a:rPr lang="es-CL" sz="1600" smtClean="0"/>
              <a:t>Infraestructura de producción es requerida.</a:t>
            </a:r>
          </a:p>
          <a:p>
            <a:pPr eaLnBrk="1" hangingPunct="1">
              <a:lnSpc>
                <a:spcPct val="90000"/>
              </a:lnSpc>
            </a:pPr>
            <a:r>
              <a:rPr lang="es-CL" sz="1600" smtClean="0"/>
              <a:t>Productividad menor a 4500 tpd</a:t>
            </a:r>
          </a:p>
          <a:p>
            <a:pPr eaLnBrk="1" hangingPunct="1">
              <a:lnSpc>
                <a:spcPct val="90000"/>
              </a:lnSpc>
            </a:pPr>
            <a:r>
              <a:rPr lang="es-CL" sz="1600" smtClean="0"/>
              <a:t>Alta dilución 30%</a:t>
            </a:r>
          </a:p>
          <a:p>
            <a:pPr eaLnBrk="1" hangingPunct="1">
              <a:lnSpc>
                <a:spcPct val="90000"/>
              </a:lnSpc>
            </a:pPr>
            <a:r>
              <a:rPr lang="es-CL" sz="1600" smtClean="0"/>
              <a:t>Mediana recuperación 85%</a:t>
            </a:r>
          </a:p>
          <a:p>
            <a:pPr eaLnBrk="1" hangingPunct="1">
              <a:lnSpc>
                <a:spcPct val="90000"/>
              </a:lnSpc>
            </a:pPr>
            <a:r>
              <a:rPr lang="es-CL" sz="1600" smtClean="0"/>
              <a:t>Costoso y riesgoso</a:t>
            </a:r>
          </a:p>
          <a:p>
            <a:pPr eaLnBrk="1" hangingPunct="1">
              <a:lnSpc>
                <a:spcPct val="90000"/>
              </a:lnSpc>
            </a:pPr>
            <a:endParaRPr lang="en-US" sz="1600" smtClean="0"/>
          </a:p>
        </p:txBody>
      </p:sp>
      <p:pic>
        <p:nvPicPr>
          <p:cNvPr id="37892" name="Picture 4" descr="mso1D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00200"/>
            <a:ext cx="43957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84084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90" name="Rectangle 2"/>
          <p:cNvSpPr>
            <a:spLocks noChangeArrowheads="1"/>
          </p:cNvSpPr>
          <p:nvPr/>
        </p:nvSpPr>
        <p:spPr bwMode="auto">
          <a:xfrm>
            <a:off x="1414463" y="152400"/>
            <a:ext cx="6324600" cy="381000"/>
          </a:xfrm>
          <a:prstGeom prst="rect">
            <a:avLst/>
          </a:prstGeom>
          <a:noFill/>
          <a:ln w="9525">
            <a:noFill/>
            <a:miter lim="800000"/>
            <a:headEnd/>
            <a:tailEnd/>
          </a:ln>
          <a:effectLst/>
        </p:spPr>
        <p:txBody>
          <a:bodyPr lIns="119741" tIns="59870" rIns="119741" bIns="59870" anchor="ctr"/>
          <a:lstStyle/>
          <a:p>
            <a:pPr algn="ctr" defTabSz="1196975">
              <a:spcBef>
                <a:spcPct val="0"/>
              </a:spcBef>
            </a:pPr>
            <a:r>
              <a:rPr lang="es-ES" sz="1800" b="1"/>
              <a:t>PANEL CAVING CON HUNDIMIENTO CONVENCIONAL</a:t>
            </a:r>
          </a:p>
        </p:txBody>
      </p:sp>
      <p:pic>
        <p:nvPicPr>
          <p:cNvPr id="1215497"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l="10956" t="24358" r="26086" b="5003"/>
          <a:stretch>
            <a:fillRect/>
          </a:stretch>
        </p:blipFill>
        <p:spPr bwMode="auto">
          <a:xfrm>
            <a:off x="412750" y="638175"/>
            <a:ext cx="8316913" cy="5586413"/>
          </a:xfrm>
          <a:prstGeom prst="rect">
            <a:avLst/>
          </a:prstGeom>
          <a:noFill/>
          <a:ln w="25400">
            <a:solidFill>
              <a:srgbClr val="000080"/>
            </a:solidFill>
            <a:miter lim="800000"/>
            <a:headEnd/>
            <a:tailEnd/>
          </a:ln>
          <a:effec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7" name="Rectangle 5"/>
          <p:cNvSpPr>
            <a:spLocks noChangeArrowheads="1"/>
          </p:cNvSpPr>
          <p:nvPr/>
        </p:nvSpPr>
        <p:spPr bwMode="auto">
          <a:xfrm>
            <a:off x="1414463" y="152400"/>
            <a:ext cx="6324600" cy="381000"/>
          </a:xfrm>
          <a:prstGeom prst="rect">
            <a:avLst/>
          </a:prstGeom>
          <a:noFill/>
          <a:ln w="9525">
            <a:noFill/>
            <a:miter lim="800000"/>
            <a:headEnd/>
            <a:tailEnd/>
          </a:ln>
          <a:effectLst/>
        </p:spPr>
        <p:txBody>
          <a:bodyPr lIns="119741" tIns="59870" rIns="119741" bIns="59870" anchor="ctr"/>
          <a:lstStyle/>
          <a:p>
            <a:pPr algn="ctr" defTabSz="1196975">
              <a:spcBef>
                <a:spcPct val="0"/>
              </a:spcBef>
            </a:pPr>
            <a:r>
              <a:rPr lang="es-ES" sz="1800" b="1"/>
              <a:t>PANEL CAVING CON HUNDIMIENTO PREVIO</a:t>
            </a:r>
          </a:p>
        </p:txBody>
      </p:sp>
      <p:pic>
        <p:nvPicPr>
          <p:cNvPr id="1216518"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l="44" r="6847"/>
          <a:stretch>
            <a:fillRect/>
          </a:stretch>
        </p:blipFill>
        <p:spPr bwMode="auto">
          <a:xfrm>
            <a:off x="422275" y="630238"/>
            <a:ext cx="8302625" cy="5576887"/>
          </a:xfrm>
          <a:prstGeom prst="rect">
            <a:avLst/>
          </a:prstGeom>
          <a:noFill/>
          <a:ln w="25400">
            <a:solidFill>
              <a:srgbClr val="000080"/>
            </a:solidFill>
            <a:miter lim="800000"/>
            <a:headEnd/>
            <a:tailEnd/>
          </a:ln>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41" name="Rectangle 2053"/>
          <p:cNvSpPr>
            <a:spLocks noChangeArrowheads="1"/>
          </p:cNvSpPr>
          <p:nvPr/>
        </p:nvSpPr>
        <p:spPr bwMode="auto">
          <a:xfrm>
            <a:off x="1414463" y="152400"/>
            <a:ext cx="6324600" cy="381000"/>
          </a:xfrm>
          <a:prstGeom prst="rect">
            <a:avLst/>
          </a:prstGeom>
          <a:noFill/>
          <a:ln w="9525">
            <a:noFill/>
            <a:miter lim="800000"/>
            <a:headEnd/>
            <a:tailEnd/>
          </a:ln>
          <a:effectLst/>
        </p:spPr>
        <p:txBody>
          <a:bodyPr lIns="119741" tIns="59870" rIns="119741" bIns="59870" anchor="ctr"/>
          <a:lstStyle/>
          <a:p>
            <a:pPr algn="ctr" defTabSz="1196975">
              <a:spcBef>
                <a:spcPct val="0"/>
              </a:spcBef>
            </a:pPr>
            <a:r>
              <a:rPr lang="es-ES" sz="1800" b="1"/>
              <a:t>PANEL CAVING CON HUNDIMIENTO AVANZADO</a:t>
            </a:r>
          </a:p>
        </p:txBody>
      </p:sp>
      <p:pic>
        <p:nvPicPr>
          <p:cNvPr id="1217549" name="Picture 2061"/>
          <p:cNvPicPr>
            <a:picLocks noChangeAspect="1" noChangeArrowheads="1"/>
          </p:cNvPicPr>
          <p:nvPr/>
        </p:nvPicPr>
        <p:blipFill>
          <a:blip r:embed="rId2" cstate="email">
            <a:extLst>
              <a:ext uri="{28A0092B-C50C-407E-A947-70E740481C1C}">
                <a14:useLocalDpi xmlns:a14="http://schemas.microsoft.com/office/drawing/2010/main"/>
              </a:ext>
            </a:extLst>
          </a:blip>
          <a:srcRect t="-66" r="2089" b="2080"/>
          <a:stretch>
            <a:fillRect/>
          </a:stretch>
        </p:blipFill>
        <p:spPr bwMode="auto">
          <a:xfrm>
            <a:off x="406400" y="633413"/>
            <a:ext cx="8316913" cy="5573712"/>
          </a:xfrm>
          <a:prstGeom prst="rect">
            <a:avLst/>
          </a:prstGeom>
          <a:noFill/>
          <a:ln w="25400">
            <a:solidFill>
              <a:srgbClr val="000080"/>
            </a:solidFill>
            <a:miter lim="800000"/>
            <a:headEnd/>
            <a:tailEnd/>
          </a:ln>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4294967295"/>
          </p:nvPr>
        </p:nvSpPr>
        <p:spPr>
          <a:xfrm>
            <a:off x="130624" y="6541673"/>
            <a:ext cx="797656" cy="270463"/>
          </a:xfrm>
          <a:prstGeom prst="rect">
            <a:avLst/>
          </a:prstGeom>
        </p:spPr>
        <p:txBody>
          <a:bodyPr/>
          <a:lstStyle/>
          <a:p>
            <a:fld id="{FEB29DB9-4D93-4D46-8698-EEF9976C3D2E}" type="slidenum">
              <a:rPr lang="es-CL" smtClean="0">
                <a:solidFill>
                  <a:prstClr val="white"/>
                </a:solidFill>
              </a:rPr>
              <a:pPr/>
              <a:t>43</a:t>
            </a:fld>
            <a:endParaRPr lang="es-CL">
              <a:solidFill>
                <a:prstClr val="white"/>
              </a:solidFill>
            </a:endParaRPr>
          </a:p>
        </p:txBody>
      </p:sp>
      <p:sp>
        <p:nvSpPr>
          <p:cNvPr id="9" name="8 Marcador de contenido"/>
          <p:cNvSpPr>
            <a:spLocks noGrp="1"/>
          </p:cNvSpPr>
          <p:nvPr>
            <p:ph sz="half" idx="2"/>
          </p:nvPr>
        </p:nvSpPr>
        <p:spPr>
          <a:xfrm>
            <a:off x="251521" y="4677139"/>
            <a:ext cx="1498545" cy="1920213"/>
          </a:xfrm>
        </p:spPr>
        <p:txBody>
          <a:bodyPr>
            <a:noAutofit/>
          </a:bodyPr>
          <a:lstStyle/>
          <a:p>
            <a:pPr marL="0" lvl="0" indent="0">
              <a:buNone/>
            </a:pPr>
            <a:r>
              <a:rPr lang="en-US" sz="1100" dirty="0" err="1" smtClean="0"/>
              <a:t>Rango</a:t>
            </a:r>
            <a:r>
              <a:rPr lang="en-US" sz="1100" dirty="0" smtClean="0"/>
              <a:t> </a:t>
            </a:r>
            <a:r>
              <a:rPr lang="en-US" sz="1100" dirty="0" err="1" smtClean="0"/>
              <a:t>medio</a:t>
            </a:r>
            <a:r>
              <a:rPr lang="en-US" sz="1100" dirty="0" smtClean="0"/>
              <a:t> a alto de factor de </a:t>
            </a:r>
            <a:r>
              <a:rPr lang="en-US" sz="1100" dirty="0" err="1" smtClean="0"/>
              <a:t>intensidad</a:t>
            </a:r>
            <a:r>
              <a:rPr lang="en-US" sz="1100" dirty="0" smtClean="0"/>
              <a:t> de </a:t>
            </a:r>
            <a:r>
              <a:rPr lang="en-US" sz="1100" dirty="0" err="1" smtClean="0"/>
              <a:t>esfuerzo</a:t>
            </a:r>
            <a:r>
              <a:rPr lang="en-US" sz="1100" dirty="0" smtClean="0"/>
              <a:t> en el Pilar Corona </a:t>
            </a:r>
            <a:r>
              <a:rPr lang="en-US" sz="1100" dirty="0" err="1" smtClean="0"/>
              <a:t>impactando</a:t>
            </a:r>
            <a:r>
              <a:rPr lang="en-US" sz="1100" dirty="0" smtClean="0"/>
              <a:t> el </a:t>
            </a:r>
            <a:r>
              <a:rPr lang="en-US" sz="1100" dirty="0" err="1" smtClean="0"/>
              <a:t>nivel</a:t>
            </a:r>
            <a:r>
              <a:rPr lang="en-US" sz="1100" dirty="0" smtClean="0"/>
              <a:t> de </a:t>
            </a:r>
            <a:r>
              <a:rPr lang="en-US" sz="1100" dirty="0" err="1" smtClean="0"/>
              <a:t>producción</a:t>
            </a:r>
            <a:r>
              <a:rPr lang="en-US" sz="1100" dirty="0" smtClean="0"/>
              <a:t> (</a:t>
            </a:r>
            <a:r>
              <a:rPr lang="en-US" sz="1100" dirty="0" err="1" smtClean="0"/>
              <a:t>daños</a:t>
            </a:r>
            <a:r>
              <a:rPr lang="en-US" sz="1100" dirty="0" smtClean="0"/>
              <a:t>). </a:t>
            </a:r>
          </a:p>
          <a:p>
            <a:pPr marL="0" lvl="0" indent="0">
              <a:buNone/>
            </a:pPr>
            <a:endParaRPr lang="es-CL" sz="1600" dirty="0"/>
          </a:p>
          <a:p>
            <a:endParaRPr lang="es-CL" sz="1600" dirty="0"/>
          </a:p>
        </p:txBody>
      </p:sp>
      <p:pic>
        <p:nvPicPr>
          <p:cNvPr id="10" name="9 Marcador de contenido"/>
          <p:cNvPicPr>
            <a:picLocks noGrp="1"/>
          </p:cNvPicPr>
          <p:nvPr>
            <p:ph sz="quarter" idx="4"/>
          </p:nvPr>
        </p:nvPicPr>
        <p:blipFill>
          <a:blip r:embed="rId2" cstate="print">
            <a:biLevel thresh="75000"/>
            <a:extLst>
              <a:ext uri="{28A0092B-C50C-407E-A947-70E740481C1C}">
                <a14:useLocalDpi xmlns:a14="http://schemas.microsoft.com/office/drawing/2010/main" val="0"/>
              </a:ext>
            </a:extLst>
          </a:blip>
          <a:srcRect b="6723"/>
          <a:stretch>
            <a:fillRect/>
          </a:stretch>
        </p:blipFill>
        <p:spPr bwMode="auto">
          <a:xfrm>
            <a:off x="323529" y="2113299"/>
            <a:ext cx="1455729" cy="2275808"/>
          </a:xfrm>
          <a:prstGeom prst="rect">
            <a:avLst/>
          </a:prstGeom>
          <a:noFill/>
          <a:ln>
            <a:noFill/>
          </a:ln>
        </p:spPr>
      </p:pic>
      <p:sp>
        <p:nvSpPr>
          <p:cNvPr id="8" name="1 Título"/>
          <p:cNvSpPr txBox="1">
            <a:spLocks/>
          </p:cNvSpPr>
          <p:nvPr/>
        </p:nvSpPr>
        <p:spPr>
          <a:xfrm>
            <a:off x="10668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Evolución del Panel </a:t>
            </a:r>
            <a:r>
              <a:rPr lang="es-CL" sz="2000" dirty="0" err="1" smtClean="0"/>
              <a:t>Caving</a:t>
            </a:r>
            <a:r>
              <a:rPr lang="es-CL" sz="2000" dirty="0" smtClean="0"/>
              <a:t> </a:t>
            </a:r>
            <a:endParaRPr lang="es-CL" sz="2000" b="0" dirty="0"/>
          </a:p>
        </p:txBody>
      </p:sp>
      <p:pic>
        <p:nvPicPr>
          <p:cNvPr id="6" name="7 Marcador de contenido"/>
          <p:cNvPicPr>
            <a:picLocks/>
          </p:cNvPicPr>
          <p:nvPr/>
        </p:nvPicPr>
        <p:blipFill>
          <a:blip r:embed="rId3" cstate="print">
            <a:biLevel thresh="75000"/>
            <a:extLst>
              <a:ext uri="{28A0092B-C50C-407E-A947-70E740481C1C}">
                <a14:useLocalDpi xmlns:a14="http://schemas.microsoft.com/office/drawing/2010/main" val="0"/>
              </a:ext>
            </a:extLst>
          </a:blip>
          <a:srcRect b="5362"/>
          <a:stretch>
            <a:fillRect/>
          </a:stretch>
        </p:blipFill>
        <p:spPr bwMode="auto">
          <a:xfrm>
            <a:off x="2411760" y="2140670"/>
            <a:ext cx="1455568" cy="2275556"/>
          </a:xfrm>
          <a:prstGeom prst="rect">
            <a:avLst/>
          </a:prstGeom>
          <a:noFill/>
          <a:ln>
            <a:noFill/>
          </a:ln>
        </p:spPr>
      </p:pic>
      <p:pic>
        <p:nvPicPr>
          <p:cNvPr id="11" name="8 Marcador de contenido"/>
          <p:cNvPicPr>
            <a:picLocks/>
          </p:cNvPicPr>
          <p:nvPr/>
        </p:nvPicPr>
        <p:blipFill>
          <a:blip r:embed="rId4" cstate="print">
            <a:biLevel thresh="75000"/>
            <a:extLst>
              <a:ext uri="{28A0092B-C50C-407E-A947-70E740481C1C}">
                <a14:useLocalDpi xmlns:a14="http://schemas.microsoft.com/office/drawing/2010/main" val="0"/>
              </a:ext>
            </a:extLst>
          </a:blip>
          <a:srcRect b="3600"/>
          <a:stretch>
            <a:fillRect/>
          </a:stretch>
        </p:blipFill>
        <p:spPr bwMode="auto">
          <a:xfrm>
            <a:off x="4556592" y="2155973"/>
            <a:ext cx="1455568" cy="2275556"/>
          </a:xfrm>
          <a:prstGeom prst="rect">
            <a:avLst/>
          </a:prstGeom>
          <a:noFill/>
          <a:ln>
            <a:noFill/>
          </a:ln>
        </p:spPr>
      </p:pic>
      <p:sp>
        <p:nvSpPr>
          <p:cNvPr id="12" name="8 Marcador de contenido"/>
          <p:cNvSpPr txBox="1">
            <a:spLocks/>
          </p:cNvSpPr>
          <p:nvPr/>
        </p:nvSpPr>
        <p:spPr>
          <a:xfrm>
            <a:off x="2339752" y="4679368"/>
            <a:ext cx="1584176" cy="19202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1200" dirty="0" smtClean="0"/>
              <a:t>Alto factor de </a:t>
            </a:r>
            <a:r>
              <a:rPr lang="en-US" sz="1200" dirty="0" err="1" smtClean="0"/>
              <a:t>intensidad</a:t>
            </a:r>
            <a:r>
              <a:rPr lang="en-US" sz="1200" dirty="0" smtClean="0"/>
              <a:t> de </a:t>
            </a:r>
            <a:r>
              <a:rPr lang="en-US" sz="1200" dirty="0" err="1" smtClean="0"/>
              <a:t>esfuerzo</a:t>
            </a:r>
            <a:r>
              <a:rPr lang="en-US" sz="1200" dirty="0" smtClean="0"/>
              <a:t> en el </a:t>
            </a:r>
            <a:r>
              <a:rPr lang="en-US" sz="1200" dirty="0" err="1" smtClean="0"/>
              <a:t>frente</a:t>
            </a:r>
            <a:r>
              <a:rPr lang="en-US" sz="1200" dirty="0" smtClean="0"/>
              <a:t> de </a:t>
            </a:r>
            <a:r>
              <a:rPr lang="en-US" sz="1200" dirty="0" err="1" smtClean="0"/>
              <a:t>socavación</a:t>
            </a:r>
            <a:r>
              <a:rPr lang="en-US" sz="1200" dirty="0" smtClean="0"/>
              <a:t> </a:t>
            </a:r>
            <a:r>
              <a:rPr lang="en-US" sz="1200" dirty="0" err="1" smtClean="0"/>
              <a:t>impactando</a:t>
            </a:r>
            <a:r>
              <a:rPr lang="en-US" sz="1200" dirty="0" smtClean="0"/>
              <a:t> el </a:t>
            </a:r>
            <a:r>
              <a:rPr lang="en-US" sz="1200" dirty="0" err="1" smtClean="0"/>
              <a:t>nivel</a:t>
            </a:r>
            <a:r>
              <a:rPr lang="en-US" sz="1200" dirty="0" smtClean="0"/>
              <a:t> de </a:t>
            </a:r>
            <a:r>
              <a:rPr lang="en-US" sz="1200" dirty="0" err="1" smtClean="0"/>
              <a:t>hundimiento</a:t>
            </a:r>
            <a:r>
              <a:rPr lang="en-US" sz="1400" dirty="0" smtClean="0"/>
              <a:t>. </a:t>
            </a:r>
          </a:p>
          <a:p>
            <a:pPr marL="0" indent="0">
              <a:buFont typeface="Arial" pitchFamily="34" charset="0"/>
              <a:buNone/>
            </a:pPr>
            <a:endParaRPr lang="es-CL" sz="1800" dirty="0" smtClean="0"/>
          </a:p>
          <a:p>
            <a:endParaRPr lang="es-CL" sz="1800" dirty="0"/>
          </a:p>
        </p:txBody>
      </p:sp>
      <p:sp>
        <p:nvSpPr>
          <p:cNvPr id="13" name="8 Marcador de contenido"/>
          <p:cNvSpPr txBox="1">
            <a:spLocks/>
          </p:cNvSpPr>
          <p:nvPr/>
        </p:nvSpPr>
        <p:spPr>
          <a:xfrm>
            <a:off x="4499992" y="4677139"/>
            <a:ext cx="1584176" cy="19202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buFont typeface="Arial" pitchFamily="34" charset="0"/>
              <a:buNone/>
            </a:pPr>
            <a:r>
              <a:rPr lang="en-US" sz="1050" dirty="0" err="1" smtClean="0"/>
              <a:t>Efectos</a:t>
            </a:r>
            <a:r>
              <a:rPr lang="en-US" sz="1050" dirty="0" smtClean="0"/>
              <a:t> </a:t>
            </a:r>
            <a:r>
              <a:rPr lang="en-US" sz="1050" dirty="0" err="1" smtClean="0"/>
              <a:t>similares</a:t>
            </a:r>
            <a:r>
              <a:rPr lang="en-US" sz="1050" dirty="0" smtClean="0"/>
              <a:t> al </a:t>
            </a:r>
            <a:r>
              <a:rPr lang="en-US" sz="1050" dirty="0" err="1" smtClean="0"/>
              <a:t>Hdto</a:t>
            </a:r>
            <a:r>
              <a:rPr lang="en-US" sz="1050" dirty="0" smtClean="0"/>
              <a:t> </a:t>
            </a:r>
            <a:r>
              <a:rPr lang="en-US" sz="1050" dirty="0" err="1" smtClean="0"/>
              <a:t>Previo</a:t>
            </a:r>
            <a:endParaRPr lang="es-CL" sz="1050" dirty="0"/>
          </a:p>
        </p:txBody>
      </p:sp>
      <p:sp>
        <p:nvSpPr>
          <p:cNvPr id="14" name="13 CuadroTexto"/>
          <p:cNvSpPr txBox="1"/>
          <p:nvPr/>
        </p:nvSpPr>
        <p:spPr>
          <a:xfrm>
            <a:off x="4499993" y="1113129"/>
            <a:ext cx="1613441" cy="523220"/>
          </a:xfrm>
          <a:prstGeom prst="rect">
            <a:avLst/>
          </a:prstGeom>
          <a:noFill/>
        </p:spPr>
        <p:txBody>
          <a:bodyPr wrap="square" rtlCol="0">
            <a:spAutoFit/>
          </a:bodyPr>
          <a:lstStyle/>
          <a:p>
            <a:pPr algn="ctr"/>
            <a:r>
              <a:rPr lang="es-CL" sz="1400" dirty="0" err="1" smtClean="0"/>
              <a:t>Hdto</a:t>
            </a:r>
            <a:r>
              <a:rPr lang="es-CL" sz="1400" dirty="0" smtClean="0"/>
              <a:t>. Avanzado</a:t>
            </a:r>
          </a:p>
          <a:p>
            <a:pPr algn="ctr"/>
            <a:r>
              <a:rPr lang="es-CL" sz="1400" dirty="0" smtClean="0"/>
              <a:t>  (2004 -2014)</a:t>
            </a:r>
            <a:endParaRPr lang="es-CL" sz="1400" dirty="0"/>
          </a:p>
        </p:txBody>
      </p:sp>
      <p:sp>
        <p:nvSpPr>
          <p:cNvPr id="15" name="14 CuadroTexto"/>
          <p:cNvSpPr txBox="1"/>
          <p:nvPr/>
        </p:nvSpPr>
        <p:spPr>
          <a:xfrm>
            <a:off x="2411761" y="1113129"/>
            <a:ext cx="1455729" cy="523220"/>
          </a:xfrm>
          <a:prstGeom prst="rect">
            <a:avLst/>
          </a:prstGeom>
          <a:noFill/>
        </p:spPr>
        <p:txBody>
          <a:bodyPr wrap="square" rtlCol="0">
            <a:spAutoFit/>
          </a:bodyPr>
          <a:lstStyle/>
          <a:p>
            <a:pPr algn="ctr"/>
            <a:r>
              <a:rPr lang="es-CL" sz="1400" dirty="0" err="1" smtClean="0"/>
              <a:t>Hdto</a:t>
            </a:r>
            <a:r>
              <a:rPr lang="es-CL" sz="1400" dirty="0" smtClean="0"/>
              <a:t>. Previo</a:t>
            </a:r>
          </a:p>
          <a:p>
            <a:pPr algn="ctr"/>
            <a:r>
              <a:rPr lang="es-CL" sz="1400" dirty="0" smtClean="0"/>
              <a:t>  (1997 -2005)</a:t>
            </a:r>
            <a:endParaRPr lang="es-CL" sz="1400" dirty="0"/>
          </a:p>
        </p:txBody>
      </p:sp>
      <p:sp>
        <p:nvSpPr>
          <p:cNvPr id="16" name="15 CuadroTexto"/>
          <p:cNvSpPr txBox="1"/>
          <p:nvPr/>
        </p:nvSpPr>
        <p:spPr>
          <a:xfrm>
            <a:off x="323529" y="1099966"/>
            <a:ext cx="1455729" cy="738664"/>
          </a:xfrm>
          <a:prstGeom prst="rect">
            <a:avLst/>
          </a:prstGeom>
          <a:noFill/>
        </p:spPr>
        <p:txBody>
          <a:bodyPr wrap="square" rtlCol="0">
            <a:spAutoFit/>
          </a:bodyPr>
          <a:lstStyle/>
          <a:p>
            <a:pPr algn="ctr"/>
            <a:r>
              <a:rPr lang="es-CL" sz="1400" dirty="0" err="1" smtClean="0"/>
              <a:t>Hdto</a:t>
            </a:r>
            <a:r>
              <a:rPr lang="es-CL" sz="1400" dirty="0" smtClean="0"/>
              <a:t>. Convencional</a:t>
            </a:r>
          </a:p>
          <a:p>
            <a:pPr algn="ctr"/>
            <a:r>
              <a:rPr lang="es-CL" sz="1400" dirty="0" smtClean="0"/>
              <a:t> (1982 -2010)</a:t>
            </a:r>
            <a:endParaRPr lang="es-CL" sz="1400" dirty="0"/>
          </a:p>
        </p:txBody>
      </p:sp>
      <p:pic>
        <p:nvPicPr>
          <p:cNvPr id="17" name="7 Marcador de contenido"/>
          <p:cNvPicPr>
            <a:picLocks/>
          </p:cNvPicPr>
          <p:nvPr/>
        </p:nvPicPr>
        <p:blipFill>
          <a:blip r:embed="rId5" cstate="print">
            <a:biLevel thresh="75000"/>
            <a:extLst>
              <a:ext uri="{28A0092B-C50C-407E-A947-70E740481C1C}">
                <a14:useLocalDpi xmlns:a14="http://schemas.microsoft.com/office/drawing/2010/main" val="0"/>
              </a:ext>
            </a:extLst>
          </a:blip>
          <a:srcRect t="3053"/>
          <a:stretch>
            <a:fillRect/>
          </a:stretch>
        </p:blipFill>
        <p:spPr bwMode="auto">
          <a:xfrm>
            <a:off x="6788654" y="2140671"/>
            <a:ext cx="1455755" cy="2290859"/>
          </a:xfrm>
          <a:prstGeom prst="rect">
            <a:avLst/>
          </a:prstGeom>
          <a:noFill/>
          <a:ln>
            <a:noFill/>
          </a:ln>
        </p:spPr>
      </p:pic>
      <p:sp>
        <p:nvSpPr>
          <p:cNvPr id="18" name="17 CuadroTexto"/>
          <p:cNvSpPr txBox="1"/>
          <p:nvPr/>
        </p:nvSpPr>
        <p:spPr>
          <a:xfrm>
            <a:off x="6709810" y="1124744"/>
            <a:ext cx="1613441" cy="984885"/>
          </a:xfrm>
          <a:prstGeom prst="rect">
            <a:avLst/>
          </a:prstGeom>
          <a:noFill/>
        </p:spPr>
        <p:txBody>
          <a:bodyPr wrap="square" rtlCol="0">
            <a:spAutoFit/>
          </a:bodyPr>
          <a:lstStyle/>
          <a:p>
            <a:pPr algn="ctr"/>
            <a:r>
              <a:rPr lang="es-CL" sz="1400" dirty="0" err="1" smtClean="0"/>
              <a:t>Hdto</a:t>
            </a:r>
            <a:r>
              <a:rPr lang="es-CL" sz="1400" dirty="0" smtClean="0"/>
              <a:t>. Convencional con FH</a:t>
            </a:r>
          </a:p>
          <a:p>
            <a:pPr algn="ctr"/>
            <a:r>
              <a:rPr lang="es-CL" sz="1400" dirty="0" smtClean="0"/>
              <a:t>  (2010 -2016)</a:t>
            </a:r>
            <a:endParaRPr lang="es-CL" sz="1400" dirty="0"/>
          </a:p>
        </p:txBody>
      </p:sp>
      <p:sp>
        <p:nvSpPr>
          <p:cNvPr id="19" name="8 Marcador de contenido"/>
          <p:cNvSpPr txBox="1">
            <a:spLocks/>
          </p:cNvSpPr>
          <p:nvPr/>
        </p:nvSpPr>
        <p:spPr>
          <a:xfrm>
            <a:off x="6777478" y="4685136"/>
            <a:ext cx="1584176" cy="19202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1000" dirty="0" smtClean="0"/>
              <a:t>Control de los </a:t>
            </a:r>
            <a:r>
              <a:rPr lang="en-US" sz="1000" dirty="0" err="1" smtClean="0"/>
              <a:t>esfuerzos</a:t>
            </a:r>
            <a:r>
              <a:rPr lang="en-US" sz="1000" dirty="0" smtClean="0"/>
              <a:t> y </a:t>
            </a:r>
            <a:r>
              <a:rPr lang="en-US" sz="1000" dirty="0" err="1" smtClean="0"/>
              <a:t>dismunicion</a:t>
            </a:r>
            <a:r>
              <a:rPr lang="en-US" sz="1000" dirty="0" smtClean="0"/>
              <a:t> del Hazard </a:t>
            </a:r>
            <a:r>
              <a:rPr lang="en-US" sz="1000" dirty="0" err="1" smtClean="0"/>
              <a:t>Sismico</a:t>
            </a:r>
            <a:r>
              <a:rPr lang="en-US" sz="1000" dirty="0" smtClean="0"/>
              <a:t> </a:t>
            </a:r>
            <a:r>
              <a:rPr lang="en-US" sz="1000" dirty="0" err="1" smtClean="0"/>
              <a:t>por</a:t>
            </a:r>
            <a:r>
              <a:rPr lang="en-US" sz="1000" dirty="0" smtClean="0"/>
              <a:t> </a:t>
            </a:r>
            <a:r>
              <a:rPr lang="en-US" sz="1000" dirty="0" err="1" smtClean="0"/>
              <a:t>debajo</a:t>
            </a:r>
            <a:r>
              <a:rPr lang="en-US" sz="1000" dirty="0" smtClean="0"/>
              <a:t> de </a:t>
            </a:r>
            <a:r>
              <a:rPr lang="en-US" sz="1000" dirty="0" err="1" smtClean="0"/>
              <a:t>Magnitud</a:t>
            </a:r>
            <a:r>
              <a:rPr lang="en-US" sz="1000" dirty="0" smtClean="0"/>
              <a:t> 2 Richter</a:t>
            </a:r>
          </a:p>
          <a:p>
            <a:pPr marL="0" indent="0">
              <a:buFont typeface="Arial" pitchFamily="34" charset="0"/>
              <a:buNone/>
            </a:pPr>
            <a:endParaRPr lang="es-CL" sz="1000" dirty="0" smtClean="0"/>
          </a:p>
          <a:p>
            <a:endParaRPr lang="es-CL" sz="1000" dirty="0"/>
          </a:p>
        </p:txBody>
      </p:sp>
    </p:spTree>
    <p:extLst>
      <p:ext uri="{BB962C8B-B14F-4D97-AF65-F5344CB8AC3E}">
        <p14:creationId xmlns:p14="http://schemas.microsoft.com/office/powerpoint/2010/main" val="9635695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4294967295"/>
          </p:nvPr>
        </p:nvSpPr>
        <p:spPr>
          <a:xfrm>
            <a:off x="130624" y="6266723"/>
            <a:ext cx="1341512" cy="365125"/>
          </a:xfrm>
          <a:prstGeom prst="rect">
            <a:avLst/>
          </a:prstGeom>
        </p:spPr>
        <p:txBody>
          <a:bodyPr/>
          <a:lstStyle/>
          <a:p>
            <a:fld id="{FEB29DB9-4D93-4D46-8698-EEF9976C3D2E}" type="slidenum">
              <a:rPr lang="es-CL" smtClean="0">
                <a:solidFill>
                  <a:prstClr val="white"/>
                </a:solidFill>
              </a:rPr>
              <a:pPr/>
              <a:t>44</a:t>
            </a:fld>
            <a:endParaRPr lang="es-CL">
              <a:solidFill>
                <a:prstClr val="white"/>
              </a:solidFill>
            </a:endParaRPr>
          </a:p>
        </p:txBody>
      </p:sp>
      <p:pic>
        <p:nvPicPr>
          <p:cNvPr id="8"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1091" t="38294" r="30615" b="24206"/>
          <a:stretch/>
        </p:blipFill>
        <p:spPr bwMode="auto">
          <a:xfrm>
            <a:off x="681570" y="2438400"/>
            <a:ext cx="2090230" cy="321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179512" y="1547336"/>
            <a:ext cx="8568952" cy="738664"/>
          </a:xfrm>
          <a:prstGeom prst="rect">
            <a:avLst/>
          </a:prstGeom>
        </p:spPr>
        <p:txBody>
          <a:bodyPr wrap="square">
            <a:spAutoFit/>
          </a:bodyPr>
          <a:lstStyle/>
          <a:p>
            <a:pPr algn="just"/>
            <a:r>
              <a:rPr lang="en-US" dirty="0" smtClean="0"/>
              <a:t>La </a:t>
            </a:r>
            <a:r>
              <a:rPr lang="en-US" dirty="0" err="1" smtClean="0"/>
              <a:t>disponibilidad</a:t>
            </a:r>
            <a:r>
              <a:rPr lang="en-US" dirty="0" smtClean="0"/>
              <a:t> del </a:t>
            </a:r>
            <a:r>
              <a:rPr lang="en-US" dirty="0" err="1" smtClean="0"/>
              <a:t>área</a:t>
            </a:r>
            <a:r>
              <a:rPr lang="en-US" dirty="0" smtClean="0"/>
              <a:t> </a:t>
            </a:r>
            <a:r>
              <a:rPr lang="en-US" dirty="0" err="1" smtClean="0"/>
              <a:t>productiva</a:t>
            </a:r>
            <a:r>
              <a:rPr lang="en-US" dirty="0" smtClean="0"/>
              <a:t> </a:t>
            </a:r>
            <a:r>
              <a:rPr lang="en-US" dirty="0" err="1" smtClean="0"/>
              <a:t>fue</a:t>
            </a:r>
            <a:r>
              <a:rPr lang="en-US" dirty="0" smtClean="0"/>
              <a:t> de </a:t>
            </a:r>
            <a:r>
              <a:rPr lang="en-US" dirty="0" err="1" smtClean="0"/>
              <a:t>aproximadamente</a:t>
            </a:r>
            <a:r>
              <a:rPr lang="en-US" dirty="0" smtClean="0"/>
              <a:t> de 50% (</a:t>
            </a:r>
            <a:r>
              <a:rPr lang="en-US" dirty="0" err="1" smtClean="0"/>
              <a:t>principalmente</a:t>
            </a:r>
            <a:r>
              <a:rPr lang="en-US" dirty="0" smtClean="0"/>
              <a:t> </a:t>
            </a:r>
            <a:r>
              <a:rPr lang="en-US" dirty="0" err="1" smtClean="0"/>
              <a:t>debido</a:t>
            </a:r>
            <a:r>
              <a:rPr lang="en-US" dirty="0" smtClean="0"/>
              <a:t> a </a:t>
            </a:r>
            <a:r>
              <a:rPr lang="en-US" dirty="0" err="1" smtClean="0"/>
              <a:t>daño</a:t>
            </a:r>
            <a:r>
              <a:rPr lang="en-US" dirty="0" smtClean="0"/>
              <a:t> de los piques de </a:t>
            </a:r>
            <a:r>
              <a:rPr lang="en-US" dirty="0" err="1" smtClean="0"/>
              <a:t>traspaso</a:t>
            </a:r>
            <a:r>
              <a:rPr lang="en-US" dirty="0" smtClean="0"/>
              <a:t>, </a:t>
            </a:r>
            <a:r>
              <a:rPr lang="en-US" dirty="0" err="1" smtClean="0"/>
              <a:t>colapsos</a:t>
            </a:r>
            <a:r>
              <a:rPr lang="en-US" dirty="0" smtClean="0"/>
              <a:t> y </a:t>
            </a:r>
            <a:r>
              <a:rPr lang="en-US" dirty="0" err="1" smtClean="0"/>
              <a:t>estallidos</a:t>
            </a:r>
            <a:r>
              <a:rPr lang="en-US" dirty="0" smtClean="0"/>
              <a:t> de </a:t>
            </a:r>
            <a:r>
              <a:rPr lang="en-US" dirty="0" err="1" smtClean="0"/>
              <a:t>rocas</a:t>
            </a:r>
            <a:r>
              <a:rPr lang="en-US" dirty="0" smtClean="0"/>
              <a:t> </a:t>
            </a:r>
            <a:r>
              <a:rPr lang="en-US" dirty="0" err="1" smtClean="0"/>
              <a:t>que</a:t>
            </a:r>
            <a:r>
              <a:rPr lang="en-US" dirty="0" smtClean="0"/>
              <a:t> </a:t>
            </a:r>
            <a:r>
              <a:rPr lang="en-US" dirty="0" err="1" smtClean="0"/>
              <a:t>afectaban</a:t>
            </a:r>
            <a:r>
              <a:rPr lang="en-US" dirty="0" smtClean="0"/>
              <a:t> el </a:t>
            </a:r>
            <a:r>
              <a:rPr lang="en-US" dirty="0" err="1" smtClean="0"/>
              <a:t>nivel</a:t>
            </a:r>
            <a:r>
              <a:rPr lang="en-US" dirty="0" smtClean="0"/>
              <a:t> de </a:t>
            </a:r>
            <a:r>
              <a:rPr lang="en-US" dirty="0" err="1" smtClean="0"/>
              <a:t>producción</a:t>
            </a:r>
            <a:r>
              <a:rPr lang="en-US" dirty="0" smtClean="0"/>
              <a:t>).  La </a:t>
            </a:r>
            <a:r>
              <a:rPr lang="en-US" dirty="0" err="1" smtClean="0"/>
              <a:t>rehabilitación</a:t>
            </a:r>
            <a:r>
              <a:rPr lang="en-US" dirty="0" smtClean="0"/>
              <a:t> de </a:t>
            </a:r>
            <a:r>
              <a:rPr lang="en-US" dirty="0" err="1" smtClean="0"/>
              <a:t>puntos</a:t>
            </a:r>
            <a:r>
              <a:rPr lang="en-US" dirty="0" smtClean="0"/>
              <a:t> de </a:t>
            </a:r>
            <a:r>
              <a:rPr lang="en-US" dirty="0" err="1" smtClean="0"/>
              <a:t>extracción</a:t>
            </a:r>
            <a:r>
              <a:rPr lang="en-US" dirty="0" smtClean="0"/>
              <a:t> </a:t>
            </a:r>
            <a:r>
              <a:rPr lang="en-US" dirty="0" err="1" smtClean="0"/>
              <a:t>alcanzaba</a:t>
            </a:r>
            <a:r>
              <a:rPr lang="en-US" dirty="0" smtClean="0"/>
              <a:t> a un 25%.</a:t>
            </a:r>
            <a:endParaRPr lang="en-US" dirty="0"/>
          </a:p>
        </p:txBody>
      </p:sp>
      <p:pic>
        <p:nvPicPr>
          <p:cNvPr id="5" name="Picture 16" descr="pique4"/>
          <p:cNvPicPr>
            <a:picLocks noChangeAspect="1" noChangeArrowheads="1"/>
          </p:cNvPicPr>
          <p:nvPr/>
        </p:nvPicPr>
        <p:blipFill>
          <a:blip r:embed="rId4" cstate="print">
            <a:extLst>
              <a:ext uri="{28A0092B-C50C-407E-A947-70E740481C1C}">
                <a14:useLocalDpi xmlns:a14="http://schemas.microsoft.com/office/drawing/2010/main" val="0"/>
              </a:ext>
            </a:extLst>
          </a:blip>
          <a:srcRect l="11639"/>
          <a:stretch>
            <a:fillRect/>
          </a:stretch>
        </p:blipFill>
        <p:spPr bwMode="auto">
          <a:xfrm>
            <a:off x="3201630" y="2630554"/>
            <a:ext cx="2773363" cy="2865967"/>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18"/>
          <p:cNvSpPr txBox="1">
            <a:spLocks noChangeArrowheads="1"/>
          </p:cNvSpPr>
          <p:nvPr/>
        </p:nvSpPr>
        <p:spPr bwMode="auto">
          <a:xfrm>
            <a:off x="3131841" y="5650328"/>
            <a:ext cx="2785979" cy="6096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hangingPunct="0">
              <a:spcBef>
                <a:spcPts val="600"/>
              </a:spcBef>
              <a:spcAft>
                <a:spcPts val="600"/>
              </a:spcAft>
            </a:pPr>
            <a:r>
              <a:rPr lang="es-ES_tradnl" sz="1200" b="1" dirty="0" smtClean="0">
                <a:latin typeface="Verdana" pitchFamily="34" charset="0"/>
              </a:rPr>
              <a:t>Daño de un Pique de Traspaso </a:t>
            </a:r>
            <a:r>
              <a:rPr lang="es-ES_tradnl" sz="1200" noProof="1" smtClean="0">
                <a:latin typeface="Verdana" pitchFamily="34" charset="0"/>
              </a:rPr>
              <a:t>(producc</a:t>
            </a:r>
            <a:r>
              <a:rPr lang="es-ES_tradnl" sz="1200" dirty="0" smtClean="0">
                <a:latin typeface="Verdana" pitchFamily="34" charset="0"/>
              </a:rPr>
              <a:t>ión</a:t>
            </a:r>
            <a:r>
              <a:rPr lang="es-ES_tradnl" sz="1200" noProof="1">
                <a:latin typeface="Verdana" pitchFamily="34" charset="0"/>
              </a:rPr>
              <a:t>: 350.000 ton)</a:t>
            </a:r>
            <a:endParaRPr lang="es-ES" sz="1200" dirty="0">
              <a:latin typeface="Verdana" pitchFamily="34" charset="0"/>
            </a:endParaRPr>
          </a:p>
        </p:txBody>
      </p:sp>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606" t="18813" r="12500" b="14084"/>
          <a:stretch/>
        </p:blipFill>
        <p:spPr bwMode="auto">
          <a:xfrm>
            <a:off x="6089392" y="2615199"/>
            <a:ext cx="2947104" cy="2896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8"/>
          <p:cNvSpPr txBox="1">
            <a:spLocks noChangeArrowheads="1"/>
          </p:cNvSpPr>
          <p:nvPr/>
        </p:nvSpPr>
        <p:spPr bwMode="auto">
          <a:xfrm>
            <a:off x="6084169" y="5712803"/>
            <a:ext cx="2987823" cy="6096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hangingPunct="0">
              <a:spcBef>
                <a:spcPts val="600"/>
              </a:spcBef>
              <a:spcAft>
                <a:spcPts val="600"/>
              </a:spcAft>
            </a:pPr>
            <a:r>
              <a:rPr lang="es-ES_tradnl" sz="1200" b="1" dirty="0" smtClean="0">
                <a:latin typeface="Verdana" pitchFamily="34" charset="0"/>
              </a:rPr>
              <a:t>Colapsos sector Teniente 4 Sur</a:t>
            </a:r>
            <a:endParaRPr lang="es-ES" sz="1200" b="1" dirty="0">
              <a:latin typeface="Verdana" pitchFamily="34" charset="0"/>
            </a:endParaRPr>
          </a:p>
        </p:txBody>
      </p:sp>
      <p:sp>
        <p:nvSpPr>
          <p:cNvPr id="12" name="Text Box 18"/>
          <p:cNvSpPr txBox="1">
            <a:spLocks noChangeArrowheads="1"/>
          </p:cNvSpPr>
          <p:nvPr/>
        </p:nvSpPr>
        <p:spPr bwMode="auto">
          <a:xfrm>
            <a:off x="539553" y="5808814"/>
            <a:ext cx="2304256" cy="6096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ts val="600"/>
              </a:spcBef>
              <a:spcAft>
                <a:spcPts val="600"/>
              </a:spcAft>
            </a:pPr>
            <a:r>
              <a:rPr lang="es-ES_tradnl" sz="1200" b="1" dirty="0" smtClean="0">
                <a:latin typeface="Verdana" pitchFamily="34" charset="0"/>
              </a:rPr>
              <a:t>Daño de </a:t>
            </a:r>
            <a:r>
              <a:rPr lang="es-ES_tradnl" sz="1200" b="1" dirty="0" err="1" smtClean="0">
                <a:latin typeface="Verdana" pitchFamily="34" charset="0"/>
              </a:rPr>
              <a:t>Pto</a:t>
            </a:r>
            <a:r>
              <a:rPr lang="es-ES_tradnl" sz="1200" b="1" dirty="0" smtClean="0">
                <a:latin typeface="Verdana" pitchFamily="34" charset="0"/>
              </a:rPr>
              <a:t>. Extracción.</a:t>
            </a:r>
            <a:endParaRPr lang="es-ES" sz="1200" b="1" dirty="0">
              <a:latin typeface="Verdana" pitchFamily="34" charset="0"/>
            </a:endParaRPr>
          </a:p>
        </p:txBody>
      </p:sp>
      <p:sp>
        <p:nvSpPr>
          <p:cNvPr id="13" name="1 Título"/>
          <p:cNvSpPr txBox="1">
            <a:spLocks/>
          </p:cNvSpPr>
          <p:nvPr/>
        </p:nvSpPr>
        <p:spPr>
          <a:xfrm>
            <a:off x="914400" y="277747"/>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Evolución del </a:t>
            </a:r>
            <a:r>
              <a:rPr lang="es-CL" sz="2000" dirty="0"/>
              <a:t>Panel </a:t>
            </a:r>
            <a:r>
              <a:rPr lang="es-CL" sz="2000" dirty="0" err="1" smtClean="0"/>
              <a:t>Caving</a:t>
            </a:r>
            <a:endParaRPr lang="es-CL" sz="2000" dirty="0"/>
          </a:p>
          <a:p>
            <a:pPr algn="l"/>
            <a:r>
              <a:rPr lang="en-US" sz="2000" b="0" dirty="0" err="1" smtClean="0"/>
              <a:t>Problemática</a:t>
            </a:r>
            <a:r>
              <a:rPr lang="en-US" sz="2000" b="0" dirty="0" smtClean="0"/>
              <a:t> </a:t>
            </a:r>
            <a:r>
              <a:rPr lang="en-US" sz="2000" b="0" dirty="0" err="1" smtClean="0"/>
              <a:t>Hundimiento</a:t>
            </a:r>
            <a:r>
              <a:rPr lang="en-US" sz="2000" b="0" dirty="0" smtClean="0"/>
              <a:t> </a:t>
            </a:r>
            <a:r>
              <a:rPr lang="en-US" sz="2000" b="0" dirty="0" err="1" smtClean="0"/>
              <a:t>Convencional</a:t>
            </a:r>
            <a:r>
              <a:rPr lang="en-US" sz="2000" b="0" dirty="0" smtClean="0"/>
              <a:t> </a:t>
            </a:r>
            <a:endParaRPr lang="es-CL" sz="2000" b="0" dirty="0"/>
          </a:p>
        </p:txBody>
      </p:sp>
    </p:spTree>
    <p:extLst>
      <p:ext uri="{BB962C8B-B14F-4D97-AF65-F5344CB8AC3E}">
        <p14:creationId xmlns:p14="http://schemas.microsoft.com/office/powerpoint/2010/main" val="13704827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45</a:t>
            </a:fld>
            <a:endParaRPr lang="es-CL">
              <a:solidFill>
                <a:prstClr val="white"/>
              </a:solidFill>
            </a:endParaRPr>
          </a:p>
        </p:txBody>
      </p:sp>
      <p:sp>
        <p:nvSpPr>
          <p:cNvPr id="8" name="Rectangle 4"/>
          <p:cNvSpPr>
            <a:spLocks noChangeArrowheads="1"/>
          </p:cNvSpPr>
          <p:nvPr/>
        </p:nvSpPr>
        <p:spPr bwMode="auto">
          <a:xfrm>
            <a:off x="8959269"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353" y="979421"/>
            <a:ext cx="2524125" cy="2641600"/>
          </a:xfrm>
          <a:prstGeom prst="rect">
            <a:avLst/>
          </a:prstGeom>
          <a:noFill/>
          <a:extLst>
            <a:ext uri="{909E8E84-426E-40DD-AFC4-6F175D3DCCD1}">
              <a14:hiddenFill xmlns:a14="http://schemas.microsoft.com/office/drawing/2010/main">
                <a:solidFill>
                  <a:srgbClr val="FFFFFF"/>
                </a:solidFill>
              </a14:hiddenFill>
            </a:ext>
          </a:extLst>
        </p:spPr>
      </p:pic>
      <p:pic>
        <p:nvPicPr>
          <p:cNvPr id="92165" name="Picture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492353" y="3816741"/>
            <a:ext cx="5904656" cy="278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1965" y="3827850"/>
            <a:ext cx="5636024" cy="27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7" y="931499"/>
            <a:ext cx="5611813" cy="278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0893" y="1412776"/>
            <a:ext cx="3523246" cy="2246769"/>
          </a:xfrm>
          <a:prstGeom prst="rect">
            <a:avLst/>
          </a:prstGeom>
        </p:spPr>
        <p:txBody>
          <a:bodyPr wrap="square">
            <a:spAutoFit/>
          </a:bodyPr>
          <a:lstStyle/>
          <a:p>
            <a:pPr lvl="0" algn="l"/>
            <a:r>
              <a:rPr lang="en-US" dirty="0" err="1" smtClean="0"/>
              <a:t>Pilares</a:t>
            </a:r>
            <a:r>
              <a:rPr lang="en-US" dirty="0" smtClean="0"/>
              <a:t> </a:t>
            </a:r>
            <a:r>
              <a:rPr lang="en-US" dirty="0" err="1" smtClean="0"/>
              <a:t>remanentes</a:t>
            </a:r>
            <a:r>
              <a:rPr lang="en-US" dirty="0" smtClean="0"/>
              <a:t> </a:t>
            </a:r>
            <a:r>
              <a:rPr lang="en-US" dirty="0" err="1" smtClean="0"/>
              <a:t>causados</a:t>
            </a:r>
            <a:r>
              <a:rPr lang="en-US" dirty="0" smtClean="0"/>
              <a:t> </a:t>
            </a:r>
            <a:r>
              <a:rPr lang="en-US" dirty="0" err="1" smtClean="0"/>
              <a:t>por</a:t>
            </a:r>
            <a:r>
              <a:rPr lang="en-US" dirty="0" smtClean="0"/>
              <a:t> </a:t>
            </a:r>
            <a:r>
              <a:rPr lang="en-US" dirty="0" err="1" smtClean="0"/>
              <a:t>tronaduras</a:t>
            </a:r>
            <a:r>
              <a:rPr lang="en-US" dirty="0" smtClean="0"/>
              <a:t> </a:t>
            </a:r>
            <a:r>
              <a:rPr lang="en-US" dirty="0" err="1" smtClean="0"/>
              <a:t>defectuosas</a:t>
            </a:r>
            <a:r>
              <a:rPr lang="en-US" dirty="0" smtClean="0"/>
              <a:t> (</a:t>
            </a:r>
            <a:r>
              <a:rPr lang="en-US" dirty="0" err="1" smtClean="0"/>
              <a:t>perdida</a:t>
            </a:r>
            <a:r>
              <a:rPr lang="en-US" dirty="0" smtClean="0"/>
              <a:t> de </a:t>
            </a:r>
            <a:r>
              <a:rPr lang="en-US" dirty="0" err="1" smtClean="0"/>
              <a:t>perforaciones</a:t>
            </a:r>
            <a:r>
              <a:rPr lang="en-US" dirty="0" smtClean="0"/>
              <a:t>).  </a:t>
            </a:r>
            <a:r>
              <a:rPr lang="en-US" dirty="0" err="1" smtClean="0"/>
              <a:t>Estos</a:t>
            </a:r>
            <a:r>
              <a:rPr lang="en-US" dirty="0" smtClean="0"/>
              <a:t> </a:t>
            </a:r>
            <a:r>
              <a:rPr lang="en-US" dirty="0" err="1" smtClean="0"/>
              <a:t>pilares</a:t>
            </a:r>
            <a:r>
              <a:rPr lang="en-US" dirty="0" smtClean="0"/>
              <a:t> </a:t>
            </a:r>
            <a:r>
              <a:rPr lang="en-US" dirty="0" err="1" smtClean="0"/>
              <a:t>remanentes</a:t>
            </a:r>
            <a:r>
              <a:rPr lang="en-US" dirty="0" smtClean="0"/>
              <a:t> </a:t>
            </a:r>
            <a:r>
              <a:rPr lang="en-US" dirty="0" err="1" smtClean="0"/>
              <a:t>transfieren</a:t>
            </a:r>
            <a:r>
              <a:rPr lang="en-US" dirty="0" smtClean="0"/>
              <a:t> cargo </a:t>
            </a:r>
            <a:r>
              <a:rPr lang="en-US" dirty="0" err="1" smtClean="0"/>
              <a:t>sobre</a:t>
            </a:r>
            <a:r>
              <a:rPr lang="en-US" dirty="0" smtClean="0"/>
              <a:t> el </a:t>
            </a:r>
            <a:r>
              <a:rPr lang="en-US" dirty="0" err="1" smtClean="0"/>
              <a:t>Nivel</a:t>
            </a:r>
            <a:r>
              <a:rPr lang="en-US" dirty="0" smtClean="0"/>
              <a:t> de Producción </a:t>
            </a:r>
            <a:r>
              <a:rPr lang="en-US" dirty="0" err="1" smtClean="0"/>
              <a:t>resultados</a:t>
            </a:r>
            <a:r>
              <a:rPr lang="en-US" dirty="0" smtClean="0"/>
              <a:t> </a:t>
            </a:r>
            <a:r>
              <a:rPr lang="en-US" dirty="0" err="1" smtClean="0"/>
              <a:t>colapsos</a:t>
            </a:r>
            <a:r>
              <a:rPr lang="en-US" dirty="0" smtClean="0"/>
              <a:t>.</a:t>
            </a:r>
          </a:p>
          <a:p>
            <a:pPr lvl="0"/>
            <a:endParaRPr lang="es-CL" dirty="0" smtClean="0"/>
          </a:p>
          <a:p>
            <a:pPr lvl="0" algn="l"/>
            <a:r>
              <a:rPr lang="es-CL" dirty="0" smtClean="0"/>
              <a:t>Perdida de </a:t>
            </a:r>
            <a:r>
              <a:rPr lang="es-CL" b="1" dirty="0" smtClean="0"/>
              <a:t>flexibilidad</a:t>
            </a:r>
            <a:r>
              <a:rPr lang="es-CL" dirty="0" smtClean="0"/>
              <a:t> operacional.</a:t>
            </a:r>
            <a:r>
              <a:rPr lang="en-US" dirty="0" smtClean="0"/>
              <a:t> </a:t>
            </a:r>
          </a:p>
          <a:p>
            <a:pPr lvl="0"/>
            <a:endParaRPr lang="en-US" dirty="0" smtClean="0"/>
          </a:p>
          <a:p>
            <a:pPr lvl="0" algn="l"/>
            <a:r>
              <a:rPr lang="en-US" dirty="0" err="1" smtClean="0"/>
              <a:t>Preparación</a:t>
            </a:r>
            <a:r>
              <a:rPr lang="en-US" dirty="0" smtClean="0"/>
              <a:t> </a:t>
            </a:r>
            <a:r>
              <a:rPr lang="en-US" dirty="0" err="1" smtClean="0"/>
              <a:t>es</a:t>
            </a:r>
            <a:r>
              <a:rPr lang="en-US" dirty="0" smtClean="0"/>
              <a:t> </a:t>
            </a:r>
            <a:r>
              <a:rPr lang="en-US" dirty="0" err="1" smtClean="0"/>
              <a:t>altamente</a:t>
            </a:r>
            <a:r>
              <a:rPr lang="en-US" dirty="0" smtClean="0"/>
              <a:t> </a:t>
            </a:r>
            <a:r>
              <a:rPr lang="en-US" dirty="0" err="1" smtClean="0"/>
              <a:t>dependiente</a:t>
            </a:r>
            <a:r>
              <a:rPr lang="en-US" dirty="0" smtClean="0"/>
              <a:t> de la </a:t>
            </a:r>
            <a:r>
              <a:rPr lang="en-US" dirty="0" err="1" smtClean="0"/>
              <a:t>tasa</a:t>
            </a:r>
            <a:r>
              <a:rPr lang="en-US" dirty="0" smtClean="0"/>
              <a:t> de </a:t>
            </a:r>
            <a:r>
              <a:rPr lang="en-US" dirty="0" err="1" smtClean="0"/>
              <a:t>hundimiento</a:t>
            </a:r>
            <a:r>
              <a:rPr lang="en-US" dirty="0" smtClean="0"/>
              <a:t>. </a:t>
            </a:r>
            <a:endParaRPr lang="en-US" dirty="0"/>
          </a:p>
        </p:txBody>
      </p:sp>
      <p:sp>
        <p:nvSpPr>
          <p:cNvPr id="14" name="13 Rectángulo"/>
          <p:cNvSpPr/>
          <p:nvPr/>
        </p:nvSpPr>
        <p:spPr>
          <a:xfrm>
            <a:off x="3635896" y="920333"/>
            <a:ext cx="2088232" cy="307777"/>
          </a:xfrm>
          <a:prstGeom prst="rect">
            <a:avLst/>
          </a:prstGeom>
        </p:spPr>
        <p:txBody>
          <a:bodyPr wrap="square">
            <a:spAutoFit/>
          </a:bodyPr>
          <a:lstStyle/>
          <a:p>
            <a:pPr lvl="0"/>
            <a:r>
              <a:rPr lang="en-US" dirty="0" err="1" smtClean="0">
                <a:solidFill>
                  <a:srgbClr val="FFFF00"/>
                </a:solidFill>
              </a:rPr>
              <a:t>Pilares</a:t>
            </a:r>
            <a:r>
              <a:rPr lang="en-US" dirty="0" smtClean="0">
                <a:solidFill>
                  <a:srgbClr val="FFFF00"/>
                </a:solidFill>
              </a:rPr>
              <a:t> </a:t>
            </a:r>
            <a:r>
              <a:rPr lang="en-US" dirty="0" err="1" smtClean="0">
                <a:solidFill>
                  <a:srgbClr val="FFFF00"/>
                </a:solidFill>
              </a:rPr>
              <a:t>Remanentes</a:t>
            </a:r>
            <a:endParaRPr lang="es-CL" dirty="0">
              <a:solidFill>
                <a:srgbClr val="FFFF00"/>
              </a:solidFill>
            </a:endParaRPr>
          </a:p>
        </p:txBody>
      </p:sp>
      <p:sp>
        <p:nvSpPr>
          <p:cNvPr id="15" name="14 Rectángulo"/>
          <p:cNvSpPr/>
          <p:nvPr/>
        </p:nvSpPr>
        <p:spPr>
          <a:xfrm>
            <a:off x="6156176" y="920333"/>
            <a:ext cx="2719387" cy="307777"/>
          </a:xfrm>
          <a:prstGeom prst="rect">
            <a:avLst/>
          </a:prstGeom>
        </p:spPr>
        <p:txBody>
          <a:bodyPr wrap="square">
            <a:spAutoFit/>
          </a:bodyPr>
          <a:lstStyle/>
          <a:p>
            <a:pPr lvl="0"/>
            <a:r>
              <a:rPr lang="en-US" dirty="0" err="1" smtClean="0">
                <a:solidFill>
                  <a:srgbClr val="FFFF00"/>
                </a:solidFill>
              </a:rPr>
              <a:t>Daños</a:t>
            </a:r>
            <a:r>
              <a:rPr lang="en-US" dirty="0" smtClean="0">
                <a:solidFill>
                  <a:srgbClr val="FFFF00"/>
                </a:solidFill>
              </a:rPr>
              <a:t> </a:t>
            </a:r>
            <a:r>
              <a:rPr lang="en-US" dirty="0" err="1" smtClean="0">
                <a:solidFill>
                  <a:srgbClr val="FFFF00"/>
                </a:solidFill>
              </a:rPr>
              <a:t>Punto</a:t>
            </a:r>
            <a:r>
              <a:rPr lang="en-US" dirty="0" smtClean="0">
                <a:solidFill>
                  <a:srgbClr val="FFFF00"/>
                </a:solidFill>
              </a:rPr>
              <a:t> de </a:t>
            </a:r>
            <a:r>
              <a:rPr lang="en-US" dirty="0" err="1" smtClean="0">
                <a:solidFill>
                  <a:srgbClr val="FFFF00"/>
                </a:solidFill>
              </a:rPr>
              <a:t>Extracción</a:t>
            </a:r>
            <a:endParaRPr lang="es-CL" dirty="0">
              <a:solidFill>
                <a:srgbClr val="FFFF00"/>
              </a:solidFill>
            </a:endParaRPr>
          </a:p>
        </p:txBody>
      </p:sp>
      <p:sp>
        <p:nvSpPr>
          <p:cNvPr id="11" name="1 Título"/>
          <p:cNvSpPr txBox="1">
            <a:spLocks/>
          </p:cNvSpPr>
          <p:nvPr/>
        </p:nvSpPr>
        <p:spPr>
          <a:xfrm>
            <a:off x="9906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Evolución del </a:t>
            </a:r>
            <a:r>
              <a:rPr lang="es-CL" sz="2000" dirty="0"/>
              <a:t>Panel </a:t>
            </a:r>
            <a:r>
              <a:rPr lang="es-CL" sz="2000" dirty="0" err="1" smtClean="0"/>
              <a:t>Caving</a:t>
            </a:r>
            <a:endParaRPr lang="es-CL" sz="2000" dirty="0"/>
          </a:p>
          <a:p>
            <a:pPr algn="l"/>
            <a:r>
              <a:rPr lang="en-US" sz="2000" b="0" dirty="0" err="1" smtClean="0"/>
              <a:t>Problemática</a:t>
            </a:r>
            <a:r>
              <a:rPr lang="en-US" sz="2000" b="0" dirty="0" smtClean="0"/>
              <a:t> </a:t>
            </a:r>
            <a:r>
              <a:rPr lang="en-US" sz="2000" b="0" dirty="0" err="1" smtClean="0"/>
              <a:t>Hundimiento</a:t>
            </a:r>
            <a:r>
              <a:rPr lang="en-US" sz="2000" b="0" dirty="0" smtClean="0"/>
              <a:t> </a:t>
            </a:r>
            <a:r>
              <a:rPr lang="en-US" sz="2000" b="0" dirty="0" err="1" smtClean="0"/>
              <a:t>Previo</a:t>
            </a:r>
            <a:r>
              <a:rPr lang="en-US" sz="2000" b="0" dirty="0" smtClean="0"/>
              <a:t> &amp; </a:t>
            </a:r>
            <a:r>
              <a:rPr lang="en-US" sz="2000" b="0" dirty="0" err="1" smtClean="0"/>
              <a:t>Avanzado</a:t>
            </a:r>
            <a:endParaRPr lang="es-CL" sz="2000" b="0" dirty="0"/>
          </a:p>
        </p:txBody>
      </p:sp>
    </p:spTree>
    <p:extLst>
      <p:ext uri="{BB962C8B-B14F-4D97-AF65-F5344CB8AC3E}">
        <p14:creationId xmlns:p14="http://schemas.microsoft.com/office/powerpoint/2010/main" val="3296888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251520" y="1508787"/>
            <a:ext cx="4040188" cy="4416491"/>
          </a:xfrm>
        </p:spPr>
        <p:txBody>
          <a:bodyPr>
            <a:noAutofit/>
          </a:bodyPr>
          <a:lstStyle/>
          <a:p>
            <a:pPr marL="0" lvl="0" indent="0">
              <a:buNone/>
            </a:pPr>
            <a:r>
              <a:rPr lang="en-US" sz="1600" b="1" dirty="0" err="1" smtClean="0"/>
              <a:t>Característica</a:t>
            </a:r>
            <a:r>
              <a:rPr lang="en-US" sz="1600" b="1" dirty="0" smtClean="0"/>
              <a:t>  </a:t>
            </a:r>
            <a:r>
              <a:rPr lang="en-US" sz="1600" b="1" dirty="0" err="1" smtClean="0"/>
              <a:t>Variante</a:t>
            </a:r>
            <a:r>
              <a:rPr lang="en-US" sz="1600" b="1" dirty="0" smtClean="0"/>
              <a:t> de </a:t>
            </a:r>
            <a:r>
              <a:rPr lang="en-US" sz="1600" b="1" dirty="0" err="1" smtClean="0"/>
              <a:t>Explotación</a:t>
            </a:r>
            <a:endParaRPr lang="en-US" sz="1600" b="1" dirty="0" smtClean="0"/>
          </a:p>
          <a:p>
            <a:pPr marL="0" lvl="0" indent="0">
              <a:buNone/>
            </a:pPr>
            <a:endParaRPr lang="en-US" sz="1400" dirty="0" smtClean="0"/>
          </a:p>
          <a:p>
            <a:pPr lvl="0"/>
            <a:r>
              <a:rPr lang="en-US" sz="1400" dirty="0" err="1" smtClean="0"/>
              <a:t>Preacondicionamiento</a:t>
            </a:r>
            <a:r>
              <a:rPr lang="en-US" sz="1400" dirty="0" smtClean="0"/>
              <a:t> </a:t>
            </a:r>
            <a:r>
              <a:rPr lang="en-US" sz="1400" dirty="0" err="1" smtClean="0"/>
              <a:t>macizo</a:t>
            </a:r>
            <a:r>
              <a:rPr lang="en-US" sz="1400" dirty="0" smtClean="0"/>
              <a:t> </a:t>
            </a:r>
            <a:r>
              <a:rPr lang="en-US" sz="1400" dirty="0" err="1" smtClean="0"/>
              <a:t>rocoso</a:t>
            </a:r>
            <a:r>
              <a:rPr lang="en-US" sz="1400" dirty="0" smtClean="0"/>
              <a:t> </a:t>
            </a:r>
            <a:r>
              <a:rPr lang="en-US" sz="1400" dirty="0" err="1" smtClean="0"/>
              <a:t>por</a:t>
            </a:r>
            <a:r>
              <a:rPr lang="en-US" sz="1400" dirty="0" smtClean="0"/>
              <a:t> </a:t>
            </a:r>
            <a:r>
              <a:rPr lang="en-US" sz="1400" dirty="0" err="1" smtClean="0"/>
              <a:t>fracturamiento</a:t>
            </a:r>
            <a:r>
              <a:rPr lang="en-US" sz="1400" dirty="0" smtClean="0"/>
              <a:t> </a:t>
            </a:r>
            <a:r>
              <a:rPr lang="en-US" sz="1400" dirty="0" err="1" smtClean="0"/>
              <a:t>hidraúlico</a:t>
            </a:r>
            <a:r>
              <a:rPr lang="en-US" sz="1400" dirty="0" smtClean="0"/>
              <a:t> </a:t>
            </a:r>
            <a:r>
              <a:rPr lang="en-US" sz="1400" dirty="0" err="1" smtClean="0"/>
              <a:t>adelante</a:t>
            </a:r>
            <a:r>
              <a:rPr lang="en-US" sz="1400" dirty="0" smtClean="0"/>
              <a:t> del </a:t>
            </a:r>
            <a:r>
              <a:rPr lang="en-US" sz="1400" dirty="0" err="1" smtClean="0"/>
              <a:t>frente</a:t>
            </a:r>
            <a:r>
              <a:rPr lang="en-US" sz="1400" dirty="0" smtClean="0"/>
              <a:t> de </a:t>
            </a:r>
            <a:r>
              <a:rPr lang="en-US" sz="1400" dirty="0" err="1" smtClean="0"/>
              <a:t>hundimiento</a:t>
            </a:r>
            <a:r>
              <a:rPr lang="en-US" sz="1400" dirty="0" smtClean="0"/>
              <a:t> (&gt;=100).</a:t>
            </a:r>
          </a:p>
          <a:p>
            <a:pPr lvl="0"/>
            <a:endParaRPr lang="en-US" sz="1400" dirty="0" smtClean="0"/>
          </a:p>
          <a:p>
            <a:r>
              <a:rPr lang="en-US" sz="1400" dirty="0" err="1" smtClean="0"/>
              <a:t>Una</a:t>
            </a:r>
            <a:r>
              <a:rPr lang="en-US" sz="1400" dirty="0" smtClean="0"/>
              <a:t> o dos </a:t>
            </a:r>
            <a:r>
              <a:rPr lang="en-US" sz="1400" dirty="0" err="1" smtClean="0"/>
              <a:t>bateas</a:t>
            </a:r>
            <a:r>
              <a:rPr lang="en-US" sz="1400" dirty="0" smtClean="0"/>
              <a:t> </a:t>
            </a:r>
            <a:r>
              <a:rPr lang="en-US" sz="1400" dirty="0" err="1" smtClean="0"/>
              <a:t>adelante</a:t>
            </a:r>
            <a:r>
              <a:rPr lang="en-US" sz="1400" dirty="0" smtClean="0"/>
              <a:t> del </a:t>
            </a:r>
            <a:r>
              <a:rPr lang="en-US" sz="1400" dirty="0" err="1" smtClean="0"/>
              <a:t>frente</a:t>
            </a:r>
            <a:r>
              <a:rPr lang="en-US" sz="1400" dirty="0" smtClean="0"/>
              <a:t> de </a:t>
            </a:r>
            <a:r>
              <a:rPr lang="en-US" sz="1400" dirty="0" err="1" smtClean="0"/>
              <a:t>hundimiento</a:t>
            </a:r>
            <a:r>
              <a:rPr lang="en-US" sz="1400" dirty="0" smtClean="0"/>
              <a:t>. </a:t>
            </a:r>
            <a:r>
              <a:rPr lang="en-US" sz="1400" dirty="0" err="1" smtClean="0"/>
              <a:t>Tronadura</a:t>
            </a:r>
            <a:r>
              <a:rPr lang="en-US" sz="1400" dirty="0" smtClean="0"/>
              <a:t> de </a:t>
            </a:r>
            <a:r>
              <a:rPr lang="en-US" sz="1400" dirty="0" err="1" smtClean="0"/>
              <a:t>hundimiento</a:t>
            </a:r>
            <a:r>
              <a:rPr lang="en-US" sz="1400" dirty="0" smtClean="0"/>
              <a:t> </a:t>
            </a:r>
            <a:r>
              <a:rPr lang="en-US" sz="1400" dirty="0" err="1" smtClean="0"/>
              <a:t>sobre</a:t>
            </a:r>
            <a:r>
              <a:rPr lang="en-US" sz="1400" dirty="0" smtClean="0"/>
              <a:t> el </a:t>
            </a:r>
            <a:r>
              <a:rPr lang="en-US" sz="1400" dirty="0" err="1" smtClean="0"/>
              <a:t>techo</a:t>
            </a:r>
            <a:r>
              <a:rPr lang="en-US" sz="1400" dirty="0" smtClean="0"/>
              <a:t> de la </a:t>
            </a:r>
            <a:r>
              <a:rPr lang="en-US" sz="1400" dirty="0" err="1" smtClean="0"/>
              <a:t>batea</a:t>
            </a:r>
            <a:r>
              <a:rPr lang="en-US" sz="1400" dirty="0" smtClean="0"/>
              <a:t>.</a:t>
            </a:r>
            <a:endParaRPr lang="en-US" sz="1400" dirty="0"/>
          </a:p>
          <a:p>
            <a:pPr marL="0" indent="0">
              <a:buNone/>
            </a:pPr>
            <a:endParaRPr lang="en-US" sz="1400" dirty="0"/>
          </a:p>
          <a:p>
            <a:r>
              <a:rPr lang="en-US" sz="1400" dirty="0" smtClean="0"/>
              <a:t>La </a:t>
            </a:r>
            <a:r>
              <a:rPr lang="en-US" sz="1400" dirty="0" err="1" smtClean="0"/>
              <a:t>concentración</a:t>
            </a:r>
            <a:r>
              <a:rPr lang="en-US" sz="1400" dirty="0" smtClean="0"/>
              <a:t> de </a:t>
            </a:r>
            <a:r>
              <a:rPr lang="en-US" sz="1400" dirty="0" err="1" smtClean="0"/>
              <a:t>esfuerzos</a:t>
            </a:r>
            <a:r>
              <a:rPr lang="en-US" sz="1400" dirty="0" smtClean="0"/>
              <a:t> </a:t>
            </a:r>
            <a:r>
              <a:rPr lang="en-US" sz="1400" dirty="0" err="1" smtClean="0"/>
              <a:t>afecta</a:t>
            </a:r>
            <a:r>
              <a:rPr lang="en-US" sz="1400" dirty="0" smtClean="0"/>
              <a:t> el </a:t>
            </a:r>
            <a:r>
              <a:rPr lang="en-US" sz="1400" dirty="0" err="1" smtClean="0"/>
              <a:t>pilar</a:t>
            </a:r>
            <a:r>
              <a:rPr lang="en-US" sz="1400" dirty="0" smtClean="0"/>
              <a:t> corona con factor de </a:t>
            </a:r>
            <a:r>
              <a:rPr lang="en-US" sz="1400" dirty="0" err="1" smtClean="0"/>
              <a:t>intensidad</a:t>
            </a:r>
            <a:r>
              <a:rPr lang="en-US" sz="1400" dirty="0" smtClean="0"/>
              <a:t> de </a:t>
            </a:r>
            <a:r>
              <a:rPr lang="en-US" sz="1400" dirty="0" err="1" smtClean="0"/>
              <a:t>esfuerzos</a:t>
            </a:r>
            <a:r>
              <a:rPr lang="en-US" sz="1400" dirty="0" smtClean="0"/>
              <a:t> de </a:t>
            </a:r>
            <a:r>
              <a:rPr lang="en-US" sz="1400" dirty="0" err="1" smtClean="0"/>
              <a:t>nivel</a:t>
            </a:r>
            <a:r>
              <a:rPr lang="en-US" sz="1400" dirty="0" smtClean="0"/>
              <a:t> </a:t>
            </a:r>
            <a:r>
              <a:rPr lang="en-US" sz="1400" dirty="0" err="1" smtClean="0"/>
              <a:t>medio</a:t>
            </a:r>
            <a:r>
              <a:rPr lang="en-US" sz="1400" dirty="0" smtClean="0"/>
              <a:t> a alto. </a:t>
            </a:r>
            <a:endParaRPr lang="en-US" sz="1400" dirty="0"/>
          </a:p>
        </p:txBody>
      </p:sp>
      <p:sp>
        <p:nvSpPr>
          <p:cNvPr id="5" name="4 Marcador de texto"/>
          <p:cNvSpPr>
            <a:spLocks noGrp="1"/>
          </p:cNvSpPr>
          <p:nvPr>
            <p:ph type="body" sz="quarter" idx="3"/>
          </p:nvPr>
        </p:nvSpPr>
        <p:spPr>
          <a:xfrm>
            <a:off x="5076057" y="5829267"/>
            <a:ext cx="4041775" cy="639763"/>
          </a:xfrm>
        </p:spPr>
        <p:txBody>
          <a:bodyPr>
            <a:normAutofit/>
          </a:bodyPr>
          <a:lstStyle/>
          <a:p>
            <a:r>
              <a:rPr lang="es-CL" sz="1600" dirty="0" smtClean="0"/>
              <a:t>Hundimiento Convencional con FH</a:t>
            </a:r>
            <a:endParaRPr lang="es-CL" sz="1600" dirty="0"/>
          </a:p>
        </p:txBody>
      </p:sp>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46</a:t>
            </a:fld>
            <a:endParaRPr lang="es-CL">
              <a:solidFill>
                <a:prstClr val="white"/>
              </a:solidFill>
            </a:endParaRPr>
          </a:p>
        </p:txBody>
      </p:sp>
      <p:pic>
        <p:nvPicPr>
          <p:cNvPr id="8" name="7 Marcador de contenido"/>
          <p:cNvPicPr>
            <a:picLocks noGrp="1"/>
          </p:cNvPicPr>
          <p:nvPr>
            <p:ph sz="quarter" idx="4"/>
          </p:nvPr>
        </p:nvPicPr>
        <p:blipFill>
          <a:blip r:embed="rId2" cstate="print">
            <a:extLst>
              <a:ext uri="{28A0092B-C50C-407E-A947-70E740481C1C}">
                <a14:useLocalDpi xmlns:a14="http://schemas.microsoft.com/office/drawing/2010/main" val="0"/>
              </a:ext>
            </a:extLst>
          </a:blip>
          <a:srcRect t="3053"/>
          <a:stretch>
            <a:fillRect/>
          </a:stretch>
        </p:blipFill>
        <p:spPr bwMode="auto">
          <a:xfrm>
            <a:off x="4427985" y="1508788"/>
            <a:ext cx="4234127" cy="4424825"/>
          </a:xfrm>
          <a:prstGeom prst="rect">
            <a:avLst/>
          </a:prstGeom>
          <a:noFill/>
          <a:ln>
            <a:solidFill>
              <a:schemeClr val="accent1">
                <a:alpha val="50000"/>
              </a:schemeClr>
            </a:solidFill>
          </a:ln>
        </p:spPr>
      </p:pic>
      <p:sp>
        <p:nvSpPr>
          <p:cNvPr id="10" name="1 Título"/>
          <p:cNvSpPr txBox="1">
            <a:spLocks/>
          </p:cNvSpPr>
          <p:nvPr/>
        </p:nvSpPr>
        <p:spPr>
          <a:xfrm>
            <a:off x="9906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Evolución </a:t>
            </a:r>
            <a:r>
              <a:rPr lang="es-CL" sz="2000" dirty="0"/>
              <a:t>of Panel </a:t>
            </a:r>
            <a:r>
              <a:rPr lang="es-CL" sz="2000" dirty="0" err="1"/>
              <a:t>Caving</a:t>
            </a:r>
            <a:r>
              <a:rPr lang="es-CL" sz="2000" dirty="0"/>
              <a:t> </a:t>
            </a:r>
            <a:endParaRPr lang="es-CL" sz="2000" dirty="0" smtClean="0"/>
          </a:p>
          <a:p>
            <a:pPr algn="l"/>
            <a:r>
              <a:rPr lang="en-US" sz="2000" b="0" dirty="0" err="1" smtClean="0"/>
              <a:t>Hundimiento</a:t>
            </a:r>
            <a:r>
              <a:rPr lang="en-US" sz="2000" b="0" dirty="0" smtClean="0"/>
              <a:t> </a:t>
            </a:r>
            <a:r>
              <a:rPr lang="en-US" sz="2000" b="0" dirty="0" err="1" smtClean="0"/>
              <a:t>Convencional</a:t>
            </a:r>
            <a:r>
              <a:rPr lang="en-US" sz="2000" b="0" dirty="0" smtClean="0"/>
              <a:t> con HF </a:t>
            </a:r>
            <a:r>
              <a:rPr lang="en-US" sz="2000" b="0" dirty="0"/>
              <a:t>(</a:t>
            </a:r>
            <a:r>
              <a:rPr lang="en-US" sz="2000" b="0" dirty="0" smtClean="0"/>
              <a:t>2010 </a:t>
            </a:r>
            <a:r>
              <a:rPr lang="en-US" sz="2000" b="0" dirty="0"/>
              <a:t>-</a:t>
            </a:r>
            <a:r>
              <a:rPr lang="en-US" sz="2000" b="0" dirty="0" smtClean="0"/>
              <a:t>2016)</a:t>
            </a:r>
            <a:endParaRPr lang="es-CL" sz="2000" b="0" dirty="0"/>
          </a:p>
        </p:txBody>
      </p:sp>
    </p:spTree>
    <p:extLst>
      <p:ext uri="{BB962C8B-B14F-4D97-AF65-F5344CB8AC3E}">
        <p14:creationId xmlns:p14="http://schemas.microsoft.com/office/powerpoint/2010/main" val="2196355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6 Conector recto"/>
          <p:cNvCxnSpPr/>
          <p:nvPr/>
        </p:nvCxnSpPr>
        <p:spPr bwMode="auto">
          <a:xfrm>
            <a:off x="914400" y="738889"/>
            <a:ext cx="7953611"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37" name="Picture 1"/>
          <p:cNvPicPr>
            <a:picLocks noChangeAspect="1" noChangeArrowheads="1"/>
          </p:cNvPicPr>
          <p:nvPr/>
        </p:nvPicPr>
        <p:blipFill>
          <a:blip r:embed="rId2" cstate="print"/>
          <a:srcRect/>
          <a:stretch>
            <a:fillRect/>
          </a:stretch>
        </p:blipFill>
        <p:spPr bwMode="auto">
          <a:xfrm>
            <a:off x="129553" y="1412776"/>
            <a:ext cx="8884901" cy="4033552"/>
          </a:xfrm>
          <a:prstGeom prst="rect">
            <a:avLst/>
          </a:prstGeom>
          <a:ln>
            <a:noFill/>
          </a:ln>
          <a:effectLst>
            <a:outerShdw blurRad="292100" dist="139700" dir="2700000" algn="tl" rotWithShape="0">
              <a:srgbClr val="333333">
                <a:alpha val="65000"/>
              </a:srgbClr>
            </a:outerShdw>
          </a:effectLst>
        </p:spPr>
      </p:pic>
      <p:sp>
        <p:nvSpPr>
          <p:cNvPr id="14338" name="Rectangle 2"/>
          <p:cNvSpPr>
            <a:spLocks noChangeArrowheads="1"/>
          </p:cNvSpPr>
          <p:nvPr/>
        </p:nvSpPr>
        <p:spPr bwMode="auto">
          <a:xfrm>
            <a:off x="1795661" y="5916197"/>
            <a:ext cx="5552681" cy="230661"/>
          </a:xfrm>
          <a:prstGeom prst="rect">
            <a:avLst/>
          </a:prstGeom>
          <a:noFill/>
          <a:ln w="9525">
            <a:noFill/>
            <a:miter lim="800000"/>
            <a:headEnd/>
            <a:tailEnd/>
          </a:ln>
          <a:effectLst/>
        </p:spPr>
        <p:txBody>
          <a:bodyPr vert="horz" wrap="square" lIns="60789" tIns="30395" rIns="60789" bIns="30395" numCol="1" anchor="ctr" anchorCtr="0" compatLnSpc="1">
            <a:prstTxWarp prst="textNoShape">
              <a:avLst/>
            </a:prstTxWarp>
            <a:spAutoFit/>
          </a:bodyPr>
          <a:lstStyle/>
          <a:p>
            <a:pPr algn="ctr" defTabSz="607893" fontAlgn="base">
              <a:spcBef>
                <a:spcPct val="0"/>
              </a:spcBef>
              <a:spcAft>
                <a:spcPct val="0"/>
              </a:spcAft>
            </a:pPr>
            <a:r>
              <a:rPr lang="es-CL" sz="1100" b="1" dirty="0" smtClean="0">
                <a:ea typeface="Calibri" pitchFamily="34" charset="0"/>
                <a:cs typeface="Arial" pitchFamily="34" charset="0"/>
              </a:rPr>
              <a:t>Sección:  </a:t>
            </a:r>
            <a:r>
              <a:rPr lang="es-CL" sz="1100" b="1" dirty="0">
                <a:ea typeface="Calibri" pitchFamily="34" charset="0"/>
                <a:cs typeface="Arial" pitchFamily="34" charset="0"/>
              </a:rPr>
              <a:t>(a) </a:t>
            </a:r>
            <a:r>
              <a:rPr lang="es-CL" sz="1100" b="1" dirty="0" smtClean="0">
                <a:ea typeface="Calibri" pitchFamily="34" charset="0"/>
                <a:cs typeface="Arial" pitchFamily="34" charset="0"/>
              </a:rPr>
              <a:t>Hundimiento previo , </a:t>
            </a:r>
            <a:r>
              <a:rPr lang="es-CL" sz="1100" b="1" dirty="0">
                <a:ea typeface="Calibri" pitchFamily="34" charset="0"/>
                <a:cs typeface="Arial" pitchFamily="34" charset="0"/>
              </a:rPr>
              <a:t>(b</a:t>
            </a:r>
            <a:r>
              <a:rPr lang="es-CL" sz="1100" b="1" dirty="0" smtClean="0">
                <a:ea typeface="Calibri" pitchFamily="34" charset="0"/>
                <a:cs typeface="Arial" pitchFamily="34" charset="0"/>
              </a:rPr>
              <a:t>) Hundimiento convencional con FH.</a:t>
            </a:r>
            <a:endParaRPr lang="es-CL" sz="2400" b="1" dirty="0">
              <a:cs typeface="Arial" pitchFamily="34" charset="0"/>
            </a:endParaRPr>
          </a:p>
        </p:txBody>
      </p:sp>
      <p:sp>
        <p:nvSpPr>
          <p:cNvPr id="13" name="1 Título"/>
          <p:cNvSpPr txBox="1">
            <a:spLocks/>
          </p:cNvSpPr>
          <p:nvPr/>
        </p:nvSpPr>
        <p:spPr>
          <a:xfrm>
            <a:off x="9906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Caso ejemplo</a:t>
            </a:r>
            <a:r>
              <a:rPr lang="en-US" sz="2000" dirty="0" smtClean="0"/>
              <a:t>-  </a:t>
            </a:r>
            <a:r>
              <a:rPr lang="en-US" sz="2000" dirty="0" err="1" smtClean="0"/>
              <a:t>Respuesta</a:t>
            </a:r>
            <a:r>
              <a:rPr lang="en-US" sz="2000" dirty="0" smtClean="0"/>
              <a:t> </a:t>
            </a:r>
            <a:r>
              <a:rPr lang="en-US" sz="2000" dirty="0" err="1" smtClean="0"/>
              <a:t>sísmica</a:t>
            </a:r>
            <a:endParaRPr lang="es-CL" sz="2000" dirty="0"/>
          </a:p>
        </p:txBody>
      </p:sp>
    </p:spTree>
    <p:extLst>
      <p:ext uri="{BB962C8B-B14F-4D97-AF65-F5344CB8AC3E}">
        <p14:creationId xmlns:p14="http://schemas.microsoft.com/office/powerpoint/2010/main" val="3927186143"/>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sz="quarter" idx="4"/>
          </p:nvPr>
        </p:nvSpPr>
        <p:spPr>
          <a:xfrm>
            <a:off x="4572001" y="2216083"/>
            <a:ext cx="4041775" cy="3951288"/>
          </a:xfrm>
        </p:spPr>
        <p:txBody>
          <a:bodyPr/>
          <a:lstStyle/>
          <a:p>
            <a:endParaRPr lang="es-CL"/>
          </a:p>
        </p:txBody>
      </p:sp>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48</a:t>
            </a:fld>
            <a:endParaRPr lang="es-CL">
              <a:solidFill>
                <a:prstClr val="white"/>
              </a:solidFill>
            </a:endParaRPr>
          </a:p>
        </p:txBody>
      </p:sp>
      <p:pic>
        <p:nvPicPr>
          <p:cNvPr id="8"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2276872"/>
            <a:ext cx="3961180" cy="395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a:spLocks noChangeArrowheads="1"/>
          </p:cNvSpPr>
          <p:nvPr/>
        </p:nvSpPr>
        <p:spPr bwMode="auto">
          <a:xfrm>
            <a:off x="8959269"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942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3213"/>
          <a:stretch/>
        </p:blipFill>
        <p:spPr bwMode="auto">
          <a:xfrm>
            <a:off x="452161" y="2276873"/>
            <a:ext cx="3770555" cy="3467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1 Título"/>
          <p:cNvSpPr txBox="1">
            <a:spLocks/>
          </p:cNvSpPr>
          <p:nvPr/>
        </p:nvSpPr>
        <p:spPr>
          <a:xfrm>
            <a:off x="11430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Caso ejemplo: Daños </a:t>
            </a:r>
            <a:r>
              <a:rPr lang="es-CL" sz="2000" dirty="0" err="1" smtClean="0"/>
              <a:t>drift</a:t>
            </a:r>
            <a:r>
              <a:rPr lang="es-CL" sz="2000" dirty="0" smtClean="0"/>
              <a:t> hundimiento</a:t>
            </a:r>
            <a:endParaRPr lang="es-CL" sz="2000" dirty="0"/>
          </a:p>
        </p:txBody>
      </p:sp>
      <p:sp>
        <p:nvSpPr>
          <p:cNvPr id="4" name="3 CuadroTexto"/>
          <p:cNvSpPr txBox="1"/>
          <p:nvPr/>
        </p:nvSpPr>
        <p:spPr>
          <a:xfrm>
            <a:off x="457200" y="1508787"/>
            <a:ext cx="3322712" cy="307777"/>
          </a:xfrm>
          <a:prstGeom prst="rect">
            <a:avLst/>
          </a:prstGeom>
          <a:noFill/>
        </p:spPr>
        <p:txBody>
          <a:bodyPr wrap="square" rtlCol="0">
            <a:spAutoFit/>
          </a:bodyPr>
          <a:lstStyle/>
          <a:p>
            <a:r>
              <a:rPr lang="es-CL" dirty="0" err="1" smtClean="0"/>
              <a:t>Advance</a:t>
            </a:r>
            <a:r>
              <a:rPr lang="es-CL" dirty="0" smtClean="0"/>
              <a:t> </a:t>
            </a:r>
            <a:r>
              <a:rPr lang="es-CL" dirty="0" err="1" smtClean="0"/>
              <a:t>undercut</a:t>
            </a:r>
            <a:endParaRPr lang="es-CL" dirty="0"/>
          </a:p>
        </p:txBody>
      </p:sp>
      <p:sp>
        <p:nvSpPr>
          <p:cNvPr id="12" name="11 CuadroTexto"/>
          <p:cNvSpPr txBox="1"/>
          <p:nvPr/>
        </p:nvSpPr>
        <p:spPr>
          <a:xfrm>
            <a:off x="4860032" y="1465765"/>
            <a:ext cx="3322712" cy="307777"/>
          </a:xfrm>
          <a:prstGeom prst="rect">
            <a:avLst/>
          </a:prstGeom>
          <a:noFill/>
        </p:spPr>
        <p:txBody>
          <a:bodyPr wrap="square" rtlCol="0">
            <a:spAutoFit/>
          </a:bodyPr>
          <a:lstStyle/>
          <a:p>
            <a:r>
              <a:rPr lang="es-CL" dirty="0" smtClean="0"/>
              <a:t>Post  </a:t>
            </a:r>
            <a:r>
              <a:rPr lang="es-CL" dirty="0" err="1" smtClean="0"/>
              <a:t>undercut</a:t>
            </a:r>
            <a:r>
              <a:rPr lang="es-CL" dirty="0" smtClean="0"/>
              <a:t> </a:t>
            </a:r>
            <a:r>
              <a:rPr lang="es-CL" dirty="0" err="1" smtClean="0"/>
              <a:t>with</a:t>
            </a:r>
            <a:r>
              <a:rPr lang="es-CL" dirty="0" smtClean="0"/>
              <a:t> HF</a:t>
            </a:r>
            <a:endParaRPr lang="es-CL" dirty="0"/>
          </a:p>
        </p:txBody>
      </p:sp>
    </p:spTree>
    <p:extLst>
      <p:ext uri="{BB962C8B-B14F-4D97-AF65-F5344CB8AC3E}">
        <p14:creationId xmlns:p14="http://schemas.microsoft.com/office/powerpoint/2010/main" val="4165774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33264" y="1535113"/>
            <a:ext cx="2890664" cy="639763"/>
          </a:xfrm>
        </p:spPr>
        <p:txBody>
          <a:bodyPr>
            <a:noAutofit/>
          </a:bodyPr>
          <a:lstStyle/>
          <a:p>
            <a:pPr>
              <a:lnSpc>
                <a:spcPct val="80000"/>
              </a:lnSpc>
            </a:pPr>
            <a:r>
              <a:rPr lang="es-CL" sz="1500" dirty="0"/>
              <a:t>Hundimiento convencional </a:t>
            </a:r>
          </a:p>
          <a:p>
            <a:pPr>
              <a:lnSpc>
                <a:spcPct val="80000"/>
              </a:lnSpc>
            </a:pPr>
            <a:r>
              <a:rPr lang="es-CL" sz="1500" dirty="0"/>
              <a:t>(</a:t>
            </a:r>
            <a:r>
              <a:rPr lang="es-CL" sz="1500" dirty="0" err="1"/>
              <a:t>MinaT</a:t>
            </a:r>
            <a:r>
              <a:rPr lang="es-CL" sz="1500" dirty="0"/>
              <a:t> 4 Sur)</a:t>
            </a:r>
          </a:p>
        </p:txBody>
      </p:sp>
      <p:sp>
        <p:nvSpPr>
          <p:cNvPr id="5" name="4 Marcador de texto"/>
          <p:cNvSpPr>
            <a:spLocks noGrp="1"/>
          </p:cNvSpPr>
          <p:nvPr>
            <p:ph type="body" sz="quarter" idx="3"/>
          </p:nvPr>
        </p:nvSpPr>
        <p:spPr/>
        <p:txBody>
          <a:bodyPr>
            <a:normAutofit fontScale="85000" lnSpcReduction="20000"/>
          </a:bodyPr>
          <a:lstStyle/>
          <a:p>
            <a:r>
              <a:rPr lang="es-CL" dirty="0" smtClean="0"/>
              <a:t>Hundimiento Convencional con FH (Mina Esmeralda)</a:t>
            </a:r>
            <a:endParaRPr lang="es-CL" dirty="0"/>
          </a:p>
        </p:txBody>
      </p:sp>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49</a:t>
            </a:fld>
            <a:endParaRPr lang="es-CL">
              <a:solidFill>
                <a:prstClr val="white"/>
              </a:solidFill>
            </a:endParaRPr>
          </a:p>
        </p:txBody>
      </p:sp>
      <p:pic>
        <p:nvPicPr>
          <p:cNvPr id="17"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86110" y="2173817"/>
            <a:ext cx="3959607" cy="395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1091" t="38294" r="30615" b="24206"/>
          <a:stretch/>
        </p:blipFill>
        <p:spPr bwMode="auto">
          <a:xfrm>
            <a:off x="967604" y="2223759"/>
            <a:ext cx="2596284" cy="398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txBox="1">
            <a:spLocks/>
          </p:cNvSpPr>
          <p:nvPr/>
        </p:nvSpPr>
        <p:spPr>
          <a:xfrm>
            <a:off x="9144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Case ejemplo: Daño punto extracción</a:t>
            </a:r>
            <a:endParaRPr lang="es-CL" sz="2000" dirty="0"/>
          </a:p>
        </p:txBody>
      </p:sp>
    </p:spTree>
    <p:extLst>
      <p:ext uri="{BB962C8B-B14F-4D97-AF65-F5344CB8AC3E}">
        <p14:creationId xmlns:p14="http://schemas.microsoft.com/office/powerpoint/2010/main" val="2444209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t and Fill 1"/>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4724400" y="1752600"/>
            <a:ext cx="44196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lstStyle/>
          <a:p>
            <a:pPr eaLnBrk="1" hangingPunct="1"/>
            <a:r>
              <a:rPr lang="en-US" smtClean="0"/>
              <a:t>Cut and Fill Mining</a:t>
            </a:r>
          </a:p>
        </p:txBody>
      </p:sp>
      <p:sp>
        <p:nvSpPr>
          <p:cNvPr id="38916" name="Rectangle 5"/>
          <p:cNvSpPr>
            <a:spLocks noGrp="1" noChangeArrowheads="1"/>
          </p:cNvSpPr>
          <p:nvPr>
            <p:ph type="body" sz="half" idx="1"/>
          </p:nvPr>
        </p:nvSpPr>
        <p:spPr/>
        <p:txBody>
          <a:bodyPr/>
          <a:lstStyle/>
          <a:p>
            <a:pPr eaLnBrk="1" hangingPunct="1">
              <a:lnSpc>
                <a:spcPct val="80000"/>
              </a:lnSpc>
            </a:pPr>
            <a:r>
              <a:rPr lang="es-CL" sz="1600" smtClean="0"/>
              <a:t>Cuerpos mineralizados con orientación vertical y potencias de 3 a 10 m</a:t>
            </a:r>
          </a:p>
          <a:p>
            <a:pPr eaLnBrk="1" hangingPunct="1">
              <a:lnSpc>
                <a:spcPct val="80000"/>
              </a:lnSpc>
            </a:pPr>
            <a:r>
              <a:rPr lang="es-CL" sz="1600" smtClean="0"/>
              <a:t>La roca de caja es generalmente de baja competencia (4A) y la roca mineral de baja a media (3B).</a:t>
            </a:r>
          </a:p>
          <a:p>
            <a:pPr eaLnBrk="1" hangingPunct="1">
              <a:lnSpc>
                <a:spcPct val="80000"/>
              </a:lnSpc>
            </a:pPr>
            <a:r>
              <a:rPr lang="es-CL" sz="1600" smtClean="0"/>
              <a:t>Se realiza por subniveles de manera ascendente</a:t>
            </a:r>
          </a:p>
          <a:p>
            <a:pPr eaLnBrk="1" hangingPunct="1">
              <a:lnSpc>
                <a:spcPct val="80000"/>
              </a:lnSpc>
            </a:pPr>
            <a:r>
              <a:rPr lang="es-CL" sz="1600" smtClean="0"/>
              <a:t>Los caserones en explotación se pueden separar por muros y losas de modo de aumentar la estabilidad del sistema minero</a:t>
            </a:r>
          </a:p>
          <a:p>
            <a:pPr eaLnBrk="1" hangingPunct="1">
              <a:lnSpc>
                <a:spcPct val="80000"/>
              </a:lnSpc>
            </a:pPr>
            <a:r>
              <a:rPr lang="es-CL" sz="1600" smtClean="0"/>
              <a:t>Rellenos: hidráulicos colas de relave, material estéril, ambos más cemento, etc.</a:t>
            </a:r>
          </a:p>
          <a:p>
            <a:pPr eaLnBrk="1" hangingPunct="1">
              <a:lnSpc>
                <a:spcPct val="80000"/>
              </a:lnSpc>
            </a:pPr>
            <a:r>
              <a:rPr lang="es-CL" sz="1600" smtClean="0"/>
              <a:t>Método altamente selectivo, por lo tanto permite explotar cuerpos de baja regularidad y continuidad espacial</a:t>
            </a:r>
          </a:p>
          <a:p>
            <a:pPr eaLnBrk="1" hangingPunct="1">
              <a:lnSpc>
                <a:spcPct val="80000"/>
              </a:lnSpc>
            </a:pPr>
            <a:r>
              <a:rPr lang="es-CL" sz="1600" smtClean="0"/>
              <a:t>Baja dilución menor a 2%</a:t>
            </a:r>
          </a:p>
          <a:p>
            <a:pPr eaLnBrk="1" hangingPunct="1">
              <a:lnSpc>
                <a:spcPct val="80000"/>
              </a:lnSpc>
            </a:pPr>
            <a:r>
              <a:rPr lang="es-CL" sz="1600" smtClean="0"/>
              <a:t>Alta recuperación mayor a 90%</a:t>
            </a:r>
          </a:p>
          <a:p>
            <a:pPr eaLnBrk="1" hangingPunct="1">
              <a:lnSpc>
                <a:spcPct val="80000"/>
              </a:lnSpc>
            </a:pPr>
            <a:r>
              <a:rPr lang="es-CL" sz="1600" smtClean="0"/>
              <a:t>Alto costo de producción 40-150 $/t</a:t>
            </a:r>
          </a:p>
          <a:p>
            <a:pPr eaLnBrk="1" hangingPunct="1">
              <a:lnSpc>
                <a:spcPct val="80000"/>
              </a:lnSpc>
            </a:pPr>
            <a:r>
              <a:rPr lang="es-CL" sz="1600" smtClean="0"/>
              <a:t>Baja productividad 200 a 4500 tpd</a:t>
            </a:r>
            <a:endParaRPr lang="en-US" sz="1600" smtClean="0"/>
          </a:p>
        </p:txBody>
      </p:sp>
    </p:spTree>
    <p:extLst>
      <p:ext uri="{BB962C8B-B14F-4D97-AF65-F5344CB8AC3E}">
        <p14:creationId xmlns:p14="http://schemas.microsoft.com/office/powerpoint/2010/main" val="255463317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50</a:t>
            </a:fld>
            <a:endParaRPr lang="es-CL">
              <a:solidFill>
                <a:prstClr val="white"/>
              </a:solidFill>
            </a:endParaRPr>
          </a:p>
        </p:txBody>
      </p:sp>
      <p:pic>
        <p:nvPicPr>
          <p:cNvPr id="8" name="7 Imagen" descr="Estallido de Roca 1.jpg"/>
          <p:cNvPicPr>
            <a:picLocks noChangeAspect="1"/>
          </p:cNvPicPr>
          <p:nvPr/>
        </p:nvPicPr>
        <p:blipFill>
          <a:blip r:embed="rId2" cstate="print"/>
          <a:stretch>
            <a:fillRect/>
          </a:stretch>
        </p:blipFill>
        <p:spPr>
          <a:xfrm>
            <a:off x="539553" y="3776810"/>
            <a:ext cx="2960189" cy="2916553"/>
          </a:xfrm>
          <a:prstGeom prst="rect">
            <a:avLst/>
          </a:prstGeom>
          <a:ln>
            <a:noFill/>
          </a:ln>
          <a:effectLst>
            <a:outerShdw blurRad="292100" dist="139700" dir="2700000" algn="tl" rotWithShape="0">
              <a:srgbClr val="333333">
                <a:alpha val="65000"/>
              </a:srgbClr>
            </a:outerShdw>
          </a:effectLst>
        </p:spPr>
      </p:pic>
      <p:pic>
        <p:nvPicPr>
          <p:cNvPr id="9" name="8 Imagen" descr="Estallido de Roca 3.jpg"/>
          <p:cNvPicPr>
            <a:picLocks noChangeAspect="1"/>
          </p:cNvPicPr>
          <p:nvPr/>
        </p:nvPicPr>
        <p:blipFill>
          <a:blip r:embed="rId3" cstate="print"/>
          <a:stretch>
            <a:fillRect/>
          </a:stretch>
        </p:blipFill>
        <p:spPr>
          <a:xfrm>
            <a:off x="4533874" y="2033297"/>
            <a:ext cx="3998567" cy="4083627"/>
          </a:xfrm>
          <a:prstGeom prst="rect">
            <a:avLst/>
          </a:prstGeom>
          <a:ln>
            <a:noFill/>
          </a:ln>
          <a:effectLst>
            <a:outerShdw blurRad="292100" dist="139700" dir="2700000" algn="tl" rotWithShape="0">
              <a:srgbClr val="333333">
                <a:alpha val="65000"/>
              </a:srgbClr>
            </a:outerShdw>
          </a:effectLst>
        </p:spPr>
      </p:pic>
      <p:pic>
        <p:nvPicPr>
          <p:cNvPr id="11" name="Picture 4" descr="dimensionesDispositivoH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29136">
            <a:off x="1948235" y="2064696"/>
            <a:ext cx="2955932" cy="472552"/>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9906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Lecciones Aprendidas de la Explotación de </a:t>
            </a:r>
            <a:r>
              <a:rPr lang="es-CL" sz="2000" dirty="0"/>
              <a:t>M</a:t>
            </a:r>
            <a:r>
              <a:rPr lang="es-CL" sz="2000" dirty="0" smtClean="0"/>
              <a:t>ineral Primario</a:t>
            </a:r>
          </a:p>
          <a:p>
            <a:pPr algn="l"/>
            <a:r>
              <a:rPr lang="es-CL" sz="2000" b="0" dirty="0" smtClean="0"/>
              <a:t>Concepto </a:t>
            </a:r>
            <a:r>
              <a:rPr lang="es-CL" sz="2000" b="0" dirty="0" err="1" smtClean="0"/>
              <a:t>Hidrofracturamiento</a:t>
            </a:r>
            <a:endParaRPr lang="es-CL" sz="2000" b="0" dirty="0"/>
          </a:p>
        </p:txBody>
      </p:sp>
    </p:spTree>
    <p:extLst>
      <p:ext uri="{BB962C8B-B14F-4D97-AF65-F5344CB8AC3E}">
        <p14:creationId xmlns:p14="http://schemas.microsoft.com/office/powerpoint/2010/main" val="42172779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51</a:t>
            </a:fld>
            <a:endParaRPr lang="es-CL">
              <a:solidFill>
                <a:prstClr val="white"/>
              </a:solidFill>
            </a:endParaRPr>
          </a:p>
        </p:txBody>
      </p:sp>
      <p:grpSp>
        <p:nvGrpSpPr>
          <p:cNvPr id="8" name="7 Grupo"/>
          <p:cNvGrpSpPr/>
          <p:nvPr/>
        </p:nvGrpSpPr>
        <p:grpSpPr>
          <a:xfrm>
            <a:off x="35497" y="1700809"/>
            <a:ext cx="5511333" cy="4704524"/>
            <a:chOff x="382588" y="861322"/>
            <a:chExt cx="8412162" cy="5498203"/>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861322"/>
              <a:ext cx="3959225" cy="2520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r="28734" b="55054"/>
            <a:stretch>
              <a:fillRect/>
            </a:stretch>
          </p:blipFill>
          <p:spPr bwMode="auto">
            <a:xfrm>
              <a:off x="384175" y="3551238"/>
              <a:ext cx="3959225" cy="117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4"/>
            <p:cNvSpPr>
              <a:spLocks noChangeArrowheads="1"/>
            </p:cNvSpPr>
            <p:nvPr/>
          </p:nvSpPr>
          <p:spPr bwMode="auto">
            <a:xfrm>
              <a:off x="4487863" y="861322"/>
              <a:ext cx="3698237" cy="3756025"/>
            </a:xfrm>
            <a:prstGeom prst="foldedCorner">
              <a:avLst>
                <a:gd name="adj" fmla="val 8231"/>
              </a:avLst>
            </a:prstGeom>
            <a:solidFill>
              <a:srgbClr val="FFEB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Clr>
                  <a:schemeClr val="accent2"/>
                </a:buClr>
                <a:buFont typeface="Wingdings" pitchFamily="2" charset="2"/>
                <a:buNone/>
              </a:pPr>
              <a:endParaRPr lang="es-ES_tradnl" sz="900" b="0" dirty="0">
                <a:solidFill>
                  <a:schemeClr val="tx1"/>
                </a:solidFill>
                <a:latin typeface="Calibri" pitchFamily="34" charset="0"/>
              </a:endParaRPr>
            </a:p>
            <a:p>
              <a:pPr>
                <a:buClr>
                  <a:schemeClr val="accent2"/>
                </a:buClr>
                <a:buFont typeface="Wingdings" pitchFamily="2" charset="2"/>
                <a:buChar char="ü"/>
              </a:pPr>
              <a:r>
                <a:rPr lang="es-ES_tradnl" sz="1100" dirty="0">
                  <a:latin typeface="Calibri" pitchFamily="34" charset="0"/>
                </a:rPr>
                <a:t>Las Fracturas Hidráulicas se orientan según el </a:t>
              </a:r>
              <a:r>
                <a:rPr lang="es-ES_tradnl" sz="1100" dirty="0" smtClean="0">
                  <a:latin typeface="Calibri" pitchFamily="34" charset="0"/>
                </a:rPr>
                <a:t>plano de esfuerzo principal mayor </a:t>
              </a:r>
              <a:r>
                <a:rPr lang="es-ES_tradnl" sz="1100" dirty="0">
                  <a:latin typeface="Calibri" pitchFamily="34" charset="0"/>
                </a:rPr>
                <a:t>(</a:t>
              </a:r>
              <a:r>
                <a:rPr lang="es-ES_tradnl" sz="1100" dirty="0" smtClean="0">
                  <a:latin typeface="Calibri" pitchFamily="34" charset="0"/>
                  <a:sym typeface="Symbol"/>
                </a:rPr>
                <a:t>1) </a:t>
              </a:r>
              <a:r>
                <a:rPr lang="es-ES_tradnl" sz="1100" dirty="0" smtClean="0">
                  <a:latin typeface="Calibri" pitchFamily="34" charset="0"/>
                </a:rPr>
                <a:t>e intermedio (</a:t>
              </a:r>
              <a:r>
                <a:rPr lang="es-ES_tradnl" sz="1100" dirty="0" smtClean="0">
                  <a:latin typeface="Calibri" pitchFamily="34" charset="0"/>
                  <a:sym typeface="Symbol"/>
                </a:rPr>
                <a:t>2).</a:t>
              </a:r>
            </a:p>
            <a:p>
              <a:pPr>
                <a:buClr>
                  <a:schemeClr val="accent2"/>
                </a:buClr>
                <a:buFont typeface="Wingdings" pitchFamily="2" charset="2"/>
                <a:buChar char="ü"/>
              </a:pPr>
              <a:endParaRPr lang="es-ES_tradnl" sz="1100" b="0" dirty="0">
                <a:solidFill>
                  <a:schemeClr val="tx1"/>
                </a:solidFill>
                <a:latin typeface="Calibri" pitchFamily="34" charset="0"/>
              </a:endParaRPr>
            </a:p>
            <a:p>
              <a:pPr marL="0" lvl="1">
                <a:buClr>
                  <a:schemeClr val="accent2"/>
                </a:buClr>
                <a:buFont typeface="Wingdings" pitchFamily="2" charset="2"/>
                <a:buChar char="ü"/>
              </a:pPr>
              <a:r>
                <a:rPr lang="es-CL" sz="1100" dirty="0">
                  <a:latin typeface="Calibri" pitchFamily="34" charset="0"/>
                </a:rPr>
                <a:t>La propagación de la Fractura Hidráulica es radial (20 m. </a:t>
              </a:r>
              <a:r>
                <a:rPr lang="es-CL" sz="1100" dirty="0" smtClean="0">
                  <a:latin typeface="Calibri" pitchFamily="34" charset="0"/>
                </a:rPr>
                <a:t>después </a:t>
              </a:r>
              <a:r>
                <a:rPr lang="es-CL" sz="1100" dirty="0">
                  <a:latin typeface="Calibri" pitchFamily="34" charset="0"/>
                </a:rPr>
                <a:t>de 30 min de inyección de agua).</a:t>
              </a:r>
              <a:endParaRPr lang="es-ES_tradnl" sz="1100" dirty="0">
                <a:latin typeface="Calibri" pitchFamily="34" charset="0"/>
              </a:endParaRPr>
            </a:p>
            <a:p>
              <a:pPr algn="l">
                <a:buClr>
                  <a:schemeClr val="accent2"/>
                </a:buClr>
                <a:buFont typeface="Wingdings" pitchFamily="2" charset="2"/>
                <a:buChar char="ü"/>
              </a:pPr>
              <a:endParaRPr lang="es-ES_tradnl" sz="1100" dirty="0">
                <a:latin typeface="Calibri" pitchFamily="34" charset="0"/>
              </a:endParaRPr>
            </a:p>
            <a:p>
              <a:pPr algn="l">
                <a:buClr>
                  <a:schemeClr val="accent2"/>
                </a:buClr>
                <a:buFont typeface="Wingdings" pitchFamily="2" charset="2"/>
                <a:buChar char="ü"/>
              </a:pPr>
              <a:r>
                <a:rPr lang="es-ES_tradnl" sz="1100" dirty="0" smtClean="0">
                  <a:latin typeface="Calibri" pitchFamily="34" charset="0"/>
                </a:rPr>
                <a:t>Modo de Falla Tracción.</a:t>
              </a:r>
            </a:p>
            <a:p>
              <a:pPr algn="l">
                <a:buClr>
                  <a:schemeClr val="accent2"/>
                </a:buClr>
                <a:buFont typeface="Wingdings" pitchFamily="2" charset="2"/>
                <a:buChar char="ü"/>
              </a:pPr>
              <a:endParaRPr lang="es-ES_tradnl" sz="1100" b="0" dirty="0">
                <a:solidFill>
                  <a:schemeClr val="tx1"/>
                </a:solidFill>
                <a:latin typeface="Calibri" pitchFamily="34" charset="0"/>
              </a:endParaRPr>
            </a:p>
            <a:p>
              <a:pPr algn="l">
                <a:buClr>
                  <a:schemeClr val="accent2"/>
                </a:buClr>
                <a:buFont typeface="Wingdings" pitchFamily="2" charset="2"/>
                <a:buChar char="ü"/>
              </a:pPr>
              <a:r>
                <a:rPr lang="es-ES_tradnl" sz="1100" b="0" dirty="0" smtClean="0">
                  <a:solidFill>
                    <a:schemeClr val="tx1"/>
                  </a:solidFill>
                  <a:latin typeface="Calibri" pitchFamily="34" charset="0"/>
                </a:rPr>
                <a:t>HF espaciamiento  1.5m.</a:t>
              </a:r>
              <a:endParaRPr lang="es-CL" sz="1100" b="0" dirty="0">
                <a:solidFill>
                  <a:schemeClr val="tx1"/>
                </a:solidFill>
                <a:latin typeface="Calibri" pitchFamily="34" charset="0"/>
              </a:endParaRPr>
            </a:p>
          </p:txBody>
        </p:sp>
        <p:pic>
          <p:nvPicPr>
            <p:cNvPr id="12" name="Picture 5" descr="z1"/>
            <p:cNvPicPr>
              <a:picLocks noChangeAspect="1" noChangeArrowheads="1"/>
            </p:cNvPicPr>
            <p:nvPr/>
          </p:nvPicPr>
          <p:blipFill>
            <a:blip r:embed="rId5" cstate="print">
              <a:extLst>
                <a:ext uri="{28A0092B-C50C-407E-A947-70E740481C1C}">
                  <a14:useLocalDpi xmlns:a14="http://schemas.microsoft.com/office/drawing/2010/main" val="0"/>
                </a:ext>
              </a:extLst>
            </a:blip>
            <a:srcRect t="3426" r="11819" b="8333"/>
            <a:stretch>
              <a:fillRect/>
            </a:stretch>
          </p:blipFill>
          <p:spPr bwMode="auto">
            <a:xfrm>
              <a:off x="2255838" y="4827588"/>
              <a:ext cx="2087562" cy="15128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descr="z2"/>
            <p:cNvPicPr>
              <a:picLocks noChangeAspect="1" noChangeArrowheads="1"/>
            </p:cNvPicPr>
            <p:nvPr/>
          </p:nvPicPr>
          <p:blipFill>
            <a:blip r:embed="rId6" cstate="print">
              <a:extLst>
                <a:ext uri="{28A0092B-C50C-407E-A947-70E740481C1C}">
                  <a14:useLocalDpi xmlns:a14="http://schemas.microsoft.com/office/drawing/2010/main" val="0"/>
                </a:ext>
              </a:extLst>
            </a:blip>
            <a:srcRect t="3423" r="11378" b="8418"/>
            <a:stretch>
              <a:fillRect/>
            </a:stretch>
          </p:blipFill>
          <p:spPr bwMode="auto">
            <a:xfrm>
              <a:off x="4483100" y="4827588"/>
              <a:ext cx="2087563" cy="15128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7" descr="gral"/>
            <p:cNvPicPr>
              <a:picLocks noChangeAspect="1" noChangeArrowheads="1"/>
            </p:cNvPicPr>
            <p:nvPr/>
          </p:nvPicPr>
          <p:blipFill>
            <a:blip r:embed="rId7" cstate="print">
              <a:extLst>
                <a:ext uri="{28A0092B-C50C-407E-A947-70E740481C1C}">
                  <a14:useLocalDpi xmlns:a14="http://schemas.microsoft.com/office/drawing/2010/main" val="0"/>
                </a:ext>
              </a:extLst>
            </a:blip>
            <a:srcRect t="10565"/>
            <a:stretch>
              <a:fillRect/>
            </a:stretch>
          </p:blipFill>
          <p:spPr bwMode="auto">
            <a:xfrm>
              <a:off x="382588" y="4827588"/>
              <a:ext cx="1712912" cy="153193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8" descr="z3"/>
            <p:cNvPicPr>
              <a:picLocks noChangeAspect="1" noChangeArrowheads="1"/>
            </p:cNvPicPr>
            <p:nvPr/>
          </p:nvPicPr>
          <p:blipFill>
            <a:blip r:embed="rId8" cstate="print">
              <a:extLst>
                <a:ext uri="{28A0092B-C50C-407E-A947-70E740481C1C}">
                  <a14:useLocalDpi xmlns:a14="http://schemas.microsoft.com/office/drawing/2010/main" val="0"/>
                </a:ext>
              </a:extLst>
            </a:blip>
            <a:srcRect t="3397" r="10439" b="8427"/>
            <a:stretch>
              <a:fillRect/>
            </a:stretch>
          </p:blipFill>
          <p:spPr bwMode="auto">
            <a:xfrm>
              <a:off x="6707188" y="4827588"/>
              <a:ext cx="2087562" cy="15128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24332" y="1606151"/>
            <a:ext cx="3784172" cy="46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rotWithShape="1">
          <a:blip r:embed="rId10" cstate="print">
            <a:clrChange>
              <a:clrFrom>
                <a:srgbClr val="FFFFFF"/>
              </a:clrFrom>
              <a:clrTo>
                <a:srgbClr val="FFFFFF">
                  <a:alpha val="0"/>
                </a:srgbClr>
              </a:clrTo>
            </a:clrChange>
          </a:blip>
          <a:srcRect l="3049" t="30323" r="34800" b="1"/>
          <a:stretch/>
        </p:blipFill>
        <p:spPr bwMode="auto">
          <a:xfrm flipH="1">
            <a:off x="5314914" y="1604798"/>
            <a:ext cx="3793590" cy="2656655"/>
          </a:xfrm>
          <a:prstGeom prst="rect">
            <a:avLst/>
          </a:prstGeom>
          <a:noFill/>
          <a:ln w="9525">
            <a:noFill/>
            <a:miter lim="800000"/>
            <a:headEnd/>
            <a:tailEnd/>
          </a:ln>
        </p:spPr>
      </p:pic>
      <p:sp>
        <p:nvSpPr>
          <p:cNvPr id="22" name="1 Título"/>
          <p:cNvSpPr txBox="1">
            <a:spLocks/>
          </p:cNvSpPr>
          <p:nvPr/>
        </p:nvSpPr>
        <p:spPr>
          <a:xfrm>
            <a:off x="9906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a:t>Lecciones Aprendidas de la Explotación de Mineral Primario</a:t>
            </a:r>
          </a:p>
          <a:p>
            <a:pPr algn="l"/>
            <a:r>
              <a:rPr lang="es-CL" sz="2000" b="0" dirty="0" smtClean="0"/>
              <a:t>Características de las fracturas Hidráulicas y su conceptualización</a:t>
            </a:r>
            <a:endParaRPr lang="es-CL" sz="2000" b="0" dirty="0"/>
          </a:p>
        </p:txBody>
      </p:sp>
    </p:spTree>
    <p:extLst>
      <p:ext uri="{BB962C8B-B14F-4D97-AF65-F5344CB8AC3E}">
        <p14:creationId xmlns:p14="http://schemas.microsoft.com/office/powerpoint/2010/main" val="70570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130624" y="6197134"/>
            <a:ext cx="1341512" cy="365125"/>
          </a:xfrm>
          <a:prstGeom prst="rect">
            <a:avLst/>
          </a:prstGeom>
        </p:spPr>
        <p:txBody>
          <a:bodyPr/>
          <a:lstStyle/>
          <a:p>
            <a:fld id="{FEB29DB9-4D93-4D46-8698-EEF9976C3D2E}" type="slidenum">
              <a:rPr lang="es-CL" smtClean="0">
                <a:solidFill>
                  <a:prstClr val="white"/>
                </a:solidFill>
              </a:rPr>
              <a:pPr/>
              <a:t>52</a:t>
            </a:fld>
            <a:endParaRPr lang="es-CL">
              <a:solidFill>
                <a:prstClr val="white"/>
              </a:solidFill>
            </a:endParaRPr>
          </a:p>
        </p:txBody>
      </p:sp>
      <p:pic>
        <p:nvPicPr>
          <p:cNvPr id="9" name="Picture 3"/>
          <p:cNvPicPr>
            <a:picLocks noChangeAspect="1" noChangeArrowheads="1"/>
          </p:cNvPicPr>
          <p:nvPr/>
        </p:nvPicPr>
        <p:blipFill>
          <a:blip r:embed="rId2" cstate="print"/>
          <a:srcRect l="3626" t="18818" r="4198" b="8344"/>
          <a:stretch>
            <a:fillRect/>
          </a:stretch>
        </p:blipFill>
        <p:spPr bwMode="auto">
          <a:xfrm>
            <a:off x="125399" y="1816498"/>
            <a:ext cx="8896466" cy="4148284"/>
          </a:xfrm>
          <a:prstGeom prst="rect">
            <a:avLst/>
          </a:prstGeom>
          <a:solidFill>
            <a:schemeClr val="bg1"/>
          </a:solidFill>
          <a:ln w="9525">
            <a:noFill/>
            <a:miter lim="800000"/>
            <a:headEnd/>
            <a:tailEnd/>
          </a:ln>
        </p:spPr>
      </p:pic>
      <p:sp>
        <p:nvSpPr>
          <p:cNvPr id="10" name="9 CuadroTexto"/>
          <p:cNvSpPr txBox="1">
            <a:spLocks noChangeArrowheads="1"/>
          </p:cNvSpPr>
          <p:nvPr/>
        </p:nvSpPr>
        <p:spPr bwMode="auto">
          <a:xfrm>
            <a:off x="774071" y="1604798"/>
            <a:ext cx="785812" cy="261610"/>
          </a:xfrm>
          <a:prstGeom prst="rect">
            <a:avLst/>
          </a:prstGeom>
          <a:noFill/>
          <a:ln w="9525">
            <a:noFill/>
            <a:miter lim="800000"/>
            <a:headEnd/>
            <a:tailEnd/>
          </a:ln>
        </p:spPr>
        <p:txBody>
          <a:bodyPr>
            <a:spAutoFit/>
          </a:bodyPr>
          <a:lstStyle/>
          <a:p>
            <a:r>
              <a:rPr lang="es-CL" sz="1100" b="1" dirty="0" smtClean="0"/>
              <a:t>Pernos </a:t>
            </a:r>
            <a:r>
              <a:rPr lang="es-CL" sz="1100" b="1" dirty="0"/>
              <a:t>L</a:t>
            </a:r>
          </a:p>
        </p:txBody>
      </p:sp>
      <p:cxnSp>
        <p:nvCxnSpPr>
          <p:cNvPr id="11" name="10 Conector recto de flecha"/>
          <p:cNvCxnSpPr>
            <a:cxnSpLocks noChangeShapeType="1"/>
          </p:cNvCxnSpPr>
          <p:nvPr/>
        </p:nvCxnSpPr>
        <p:spPr bwMode="auto">
          <a:xfrm>
            <a:off x="1117649" y="1892816"/>
            <a:ext cx="357187" cy="0"/>
          </a:xfrm>
          <a:prstGeom prst="straightConnector1">
            <a:avLst/>
          </a:prstGeom>
          <a:noFill/>
          <a:ln w="31750" algn="ctr">
            <a:solidFill>
              <a:srgbClr val="0070C0"/>
            </a:solidFill>
            <a:round/>
            <a:headEnd/>
            <a:tailEnd type="arrow" w="med" len="med"/>
          </a:ln>
        </p:spPr>
      </p:cxnSp>
      <p:sp>
        <p:nvSpPr>
          <p:cNvPr id="12" name="11 CuadroTexto"/>
          <p:cNvSpPr txBox="1"/>
          <p:nvPr/>
        </p:nvSpPr>
        <p:spPr>
          <a:xfrm>
            <a:off x="1778736" y="1827016"/>
            <a:ext cx="2028157" cy="769441"/>
          </a:xfrm>
          <a:prstGeom prst="rect">
            <a:avLst/>
          </a:prstGeom>
          <a:noFill/>
          <a:ln>
            <a:noFill/>
          </a:ln>
        </p:spPr>
        <p:txBody>
          <a:bodyPr wrap="square">
            <a:spAutoFit/>
          </a:bodyPr>
          <a:lstStyle/>
          <a:p>
            <a:pPr>
              <a:defRPr/>
            </a:pPr>
            <a:r>
              <a:rPr lang="es-CL" sz="1100" b="1" dirty="0" smtClean="0"/>
              <a:t>Planchuela</a:t>
            </a:r>
          </a:p>
          <a:p>
            <a:pPr>
              <a:defRPr/>
            </a:pPr>
            <a:r>
              <a:rPr lang="es-CL" sz="1100" b="1" dirty="0" smtClean="0"/>
              <a:t>Malla </a:t>
            </a:r>
            <a:r>
              <a:rPr lang="es-CL" sz="1100" b="1" dirty="0" err="1" smtClean="0"/>
              <a:t>Electrosoldada</a:t>
            </a:r>
            <a:endParaRPr lang="es-CL" sz="1100" b="1" dirty="0" smtClean="0"/>
          </a:p>
          <a:p>
            <a:pPr>
              <a:defRPr/>
            </a:pPr>
            <a:r>
              <a:rPr lang="es-CL" sz="1100" b="1" dirty="0" err="1" smtClean="0"/>
              <a:t>Shotcrete</a:t>
            </a:r>
            <a:r>
              <a:rPr lang="es-CL" sz="1100" b="1" dirty="0" smtClean="0"/>
              <a:t> 2 Kj/m</a:t>
            </a:r>
            <a:r>
              <a:rPr lang="es-CL" sz="1100" b="1" baseline="30000" dirty="0" smtClean="0"/>
              <a:t>2</a:t>
            </a:r>
          </a:p>
          <a:p>
            <a:pPr>
              <a:defRPr/>
            </a:pPr>
            <a:endParaRPr lang="es-CL" sz="1100" b="1" dirty="0"/>
          </a:p>
        </p:txBody>
      </p:sp>
      <p:cxnSp>
        <p:nvCxnSpPr>
          <p:cNvPr id="13" name="12 Conector recto de flecha"/>
          <p:cNvCxnSpPr>
            <a:cxnSpLocks noChangeShapeType="1"/>
          </p:cNvCxnSpPr>
          <p:nvPr/>
        </p:nvCxnSpPr>
        <p:spPr bwMode="auto">
          <a:xfrm>
            <a:off x="2049963" y="2677046"/>
            <a:ext cx="357188" cy="1588"/>
          </a:xfrm>
          <a:prstGeom prst="straightConnector1">
            <a:avLst/>
          </a:prstGeom>
          <a:noFill/>
          <a:ln w="31750" algn="ctr">
            <a:solidFill>
              <a:srgbClr val="0070C0"/>
            </a:solidFill>
            <a:round/>
            <a:headEnd/>
            <a:tailEnd type="arrow" w="med" len="med"/>
          </a:ln>
        </p:spPr>
      </p:cxnSp>
      <p:sp>
        <p:nvSpPr>
          <p:cNvPr id="14" name="13 CuadroTexto"/>
          <p:cNvSpPr txBox="1">
            <a:spLocks noChangeArrowheads="1"/>
          </p:cNvSpPr>
          <p:nvPr/>
        </p:nvSpPr>
        <p:spPr bwMode="auto">
          <a:xfrm>
            <a:off x="2521013" y="3607330"/>
            <a:ext cx="1114883" cy="261610"/>
          </a:xfrm>
          <a:prstGeom prst="rect">
            <a:avLst/>
          </a:prstGeom>
          <a:noFill/>
          <a:ln w="9525">
            <a:noFill/>
            <a:miter lim="800000"/>
            <a:headEnd/>
            <a:tailEnd/>
          </a:ln>
        </p:spPr>
        <p:txBody>
          <a:bodyPr wrap="square">
            <a:spAutoFit/>
          </a:bodyPr>
          <a:lstStyle/>
          <a:p>
            <a:r>
              <a:rPr lang="es-CL" sz="1100" b="1" dirty="0" smtClean="0"/>
              <a:t>Cables</a:t>
            </a:r>
          </a:p>
        </p:txBody>
      </p:sp>
      <p:cxnSp>
        <p:nvCxnSpPr>
          <p:cNvPr id="15" name="14 Conector recto de flecha"/>
          <p:cNvCxnSpPr>
            <a:cxnSpLocks noChangeShapeType="1"/>
          </p:cNvCxnSpPr>
          <p:nvPr/>
        </p:nvCxnSpPr>
        <p:spPr bwMode="auto">
          <a:xfrm>
            <a:off x="2616482" y="3893079"/>
            <a:ext cx="357187" cy="0"/>
          </a:xfrm>
          <a:prstGeom prst="straightConnector1">
            <a:avLst/>
          </a:prstGeom>
          <a:noFill/>
          <a:ln w="31750" algn="ctr">
            <a:solidFill>
              <a:srgbClr val="0070C0"/>
            </a:solidFill>
            <a:round/>
            <a:headEnd/>
            <a:tailEnd type="arrow" w="med" len="med"/>
          </a:ln>
        </p:spPr>
      </p:cxnSp>
      <p:sp>
        <p:nvSpPr>
          <p:cNvPr id="16" name="15 CuadroTexto"/>
          <p:cNvSpPr txBox="1">
            <a:spLocks noChangeArrowheads="1"/>
          </p:cNvSpPr>
          <p:nvPr/>
        </p:nvSpPr>
        <p:spPr bwMode="auto">
          <a:xfrm>
            <a:off x="2384721" y="3109527"/>
            <a:ext cx="1143008" cy="430887"/>
          </a:xfrm>
          <a:prstGeom prst="rect">
            <a:avLst/>
          </a:prstGeom>
          <a:noFill/>
          <a:ln w="9525">
            <a:noFill/>
            <a:miter lim="800000"/>
            <a:headEnd/>
            <a:tailEnd/>
          </a:ln>
        </p:spPr>
        <p:txBody>
          <a:bodyPr wrap="square">
            <a:spAutoFit/>
          </a:bodyPr>
          <a:lstStyle/>
          <a:p>
            <a:pPr>
              <a:defRPr/>
            </a:pPr>
            <a:r>
              <a:rPr lang="es-CL" sz="1100" b="1" dirty="0" smtClean="0"/>
              <a:t>Malla Tejida</a:t>
            </a:r>
          </a:p>
          <a:p>
            <a:pPr>
              <a:defRPr/>
            </a:pPr>
            <a:r>
              <a:rPr lang="es-CL" sz="1100" b="1" dirty="0" smtClean="0"/>
              <a:t>5 Kj/m</a:t>
            </a:r>
            <a:r>
              <a:rPr lang="es-CL" sz="1100" b="1" baseline="30000" dirty="0" smtClean="0"/>
              <a:t>2</a:t>
            </a:r>
            <a:endParaRPr lang="es-CL" sz="1100" b="1" baseline="30000" dirty="0"/>
          </a:p>
        </p:txBody>
      </p:sp>
      <p:cxnSp>
        <p:nvCxnSpPr>
          <p:cNvPr id="17" name="16 Conector recto de flecha"/>
          <p:cNvCxnSpPr>
            <a:cxnSpLocks noChangeShapeType="1"/>
          </p:cNvCxnSpPr>
          <p:nvPr/>
        </p:nvCxnSpPr>
        <p:spPr bwMode="auto">
          <a:xfrm>
            <a:off x="2949634" y="3451977"/>
            <a:ext cx="357188" cy="0"/>
          </a:xfrm>
          <a:prstGeom prst="straightConnector1">
            <a:avLst/>
          </a:prstGeom>
          <a:noFill/>
          <a:ln w="31750" algn="ctr">
            <a:solidFill>
              <a:srgbClr val="0070C0"/>
            </a:solidFill>
            <a:round/>
            <a:headEnd/>
            <a:tailEnd type="arrow" w="med" len="med"/>
          </a:ln>
        </p:spPr>
      </p:cxnSp>
      <p:sp>
        <p:nvSpPr>
          <p:cNvPr id="18" name="17 Rectángulo"/>
          <p:cNvSpPr/>
          <p:nvPr/>
        </p:nvSpPr>
        <p:spPr bwMode="auto">
          <a:xfrm>
            <a:off x="5307089" y="1821377"/>
            <a:ext cx="3071834" cy="3229224"/>
          </a:xfrm>
          <a:prstGeom prst="rect">
            <a:avLst/>
          </a:prstGeom>
          <a:solidFill>
            <a:srgbClr val="92D050">
              <a:alpha val="40000"/>
            </a:srgbClr>
          </a:solidFill>
          <a:ln w="9525" cap="flat" cmpd="sng" algn="ctr">
            <a:noFill/>
            <a:prstDash val="solid"/>
            <a:round/>
            <a:headEnd type="none" w="med" len="med"/>
            <a:tailEnd type="none" w="med" len="med"/>
          </a:ln>
          <a:effectLst/>
        </p:spPr>
        <p:txBody>
          <a:bodyPr/>
          <a:lstStyle/>
          <a:p>
            <a:pPr>
              <a:defRPr/>
            </a:pPr>
            <a:endParaRPr lang="es-CL">
              <a:latin typeface="Arial" pitchFamily="34" charset="0"/>
            </a:endParaRPr>
          </a:p>
        </p:txBody>
      </p:sp>
      <p:sp>
        <p:nvSpPr>
          <p:cNvPr id="22" name="21 CuadroTexto"/>
          <p:cNvSpPr txBox="1">
            <a:spLocks noChangeArrowheads="1"/>
          </p:cNvSpPr>
          <p:nvPr/>
        </p:nvSpPr>
        <p:spPr bwMode="auto">
          <a:xfrm>
            <a:off x="4355976" y="2993415"/>
            <a:ext cx="928694" cy="430887"/>
          </a:xfrm>
          <a:prstGeom prst="rect">
            <a:avLst/>
          </a:prstGeom>
          <a:solidFill>
            <a:schemeClr val="bg1"/>
          </a:solidFill>
          <a:ln w="9525">
            <a:noFill/>
            <a:miter lim="800000"/>
            <a:headEnd/>
            <a:tailEnd/>
          </a:ln>
        </p:spPr>
        <p:txBody>
          <a:bodyPr wrap="square">
            <a:spAutoFit/>
          </a:bodyPr>
          <a:lstStyle/>
          <a:p>
            <a:r>
              <a:rPr lang="es-CL" sz="1100" b="1" dirty="0" smtClean="0"/>
              <a:t>Soporte a  la Frente</a:t>
            </a:r>
          </a:p>
        </p:txBody>
      </p:sp>
      <p:cxnSp>
        <p:nvCxnSpPr>
          <p:cNvPr id="23" name="22 Conector recto de flecha"/>
          <p:cNvCxnSpPr>
            <a:cxnSpLocks noChangeShapeType="1"/>
          </p:cNvCxnSpPr>
          <p:nvPr/>
        </p:nvCxnSpPr>
        <p:spPr bwMode="auto">
          <a:xfrm>
            <a:off x="5116812" y="3321573"/>
            <a:ext cx="357187" cy="0"/>
          </a:xfrm>
          <a:prstGeom prst="straightConnector1">
            <a:avLst/>
          </a:prstGeom>
          <a:noFill/>
          <a:ln w="31750" algn="ctr">
            <a:solidFill>
              <a:srgbClr val="0070C0"/>
            </a:solidFill>
            <a:round/>
            <a:headEnd/>
            <a:tailEnd type="arrow" w="med" len="med"/>
          </a:ln>
        </p:spPr>
      </p:cxnSp>
      <p:sp>
        <p:nvSpPr>
          <p:cNvPr id="24" name="23 CuadroTexto"/>
          <p:cNvSpPr txBox="1">
            <a:spLocks noChangeArrowheads="1"/>
          </p:cNvSpPr>
          <p:nvPr/>
        </p:nvSpPr>
        <p:spPr bwMode="auto">
          <a:xfrm>
            <a:off x="6693439" y="3919849"/>
            <a:ext cx="1428760" cy="600164"/>
          </a:xfrm>
          <a:prstGeom prst="rect">
            <a:avLst/>
          </a:prstGeom>
          <a:solidFill>
            <a:schemeClr val="bg1"/>
          </a:solidFill>
          <a:ln w="9525">
            <a:noFill/>
            <a:miter lim="800000"/>
            <a:headEnd/>
            <a:tailEnd/>
          </a:ln>
        </p:spPr>
        <p:txBody>
          <a:bodyPr wrap="square">
            <a:spAutoFit/>
          </a:bodyPr>
          <a:lstStyle/>
          <a:p>
            <a:r>
              <a:rPr lang="es-CL" sz="1100" b="1" dirty="0" smtClean="0"/>
              <a:t>Reducción  espesor </a:t>
            </a:r>
            <a:r>
              <a:rPr lang="es-CL" sz="1100" b="1" dirty="0" err="1" smtClean="0"/>
              <a:t>shotcrete</a:t>
            </a:r>
            <a:r>
              <a:rPr lang="es-CL" sz="1100" b="1" dirty="0" smtClean="0"/>
              <a:t> sobre la malla</a:t>
            </a:r>
          </a:p>
        </p:txBody>
      </p:sp>
      <p:cxnSp>
        <p:nvCxnSpPr>
          <p:cNvPr id="25" name="24 Conector recto de flecha"/>
          <p:cNvCxnSpPr>
            <a:cxnSpLocks noChangeShapeType="1"/>
          </p:cNvCxnSpPr>
          <p:nvPr/>
        </p:nvCxnSpPr>
        <p:spPr bwMode="auto">
          <a:xfrm>
            <a:off x="7807424" y="4250269"/>
            <a:ext cx="357187" cy="0"/>
          </a:xfrm>
          <a:prstGeom prst="straightConnector1">
            <a:avLst/>
          </a:prstGeom>
          <a:noFill/>
          <a:ln w="31750" algn="ctr">
            <a:solidFill>
              <a:srgbClr val="0070C0"/>
            </a:solidFill>
            <a:round/>
            <a:headEnd/>
            <a:tailEnd type="arrow" w="med" len="med"/>
          </a:ln>
        </p:spPr>
      </p:cxnSp>
      <p:sp>
        <p:nvSpPr>
          <p:cNvPr id="26" name="25 CuadroTexto"/>
          <p:cNvSpPr txBox="1">
            <a:spLocks noChangeArrowheads="1"/>
          </p:cNvSpPr>
          <p:nvPr/>
        </p:nvSpPr>
        <p:spPr bwMode="auto">
          <a:xfrm>
            <a:off x="6464611" y="3150804"/>
            <a:ext cx="1500198" cy="261610"/>
          </a:xfrm>
          <a:prstGeom prst="rect">
            <a:avLst/>
          </a:prstGeom>
          <a:solidFill>
            <a:schemeClr val="bg1"/>
          </a:solidFill>
          <a:ln w="9525">
            <a:noFill/>
            <a:miter lim="800000"/>
            <a:headEnd/>
            <a:tailEnd/>
          </a:ln>
        </p:spPr>
        <p:txBody>
          <a:bodyPr wrap="square">
            <a:spAutoFit/>
          </a:bodyPr>
          <a:lstStyle/>
          <a:p>
            <a:r>
              <a:rPr lang="es-CL" sz="1100" b="1" dirty="0" smtClean="0"/>
              <a:t>Segunda Malla</a:t>
            </a:r>
          </a:p>
        </p:txBody>
      </p:sp>
      <p:cxnSp>
        <p:nvCxnSpPr>
          <p:cNvPr id="27" name="26 Conector recto de flecha"/>
          <p:cNvCxnSpPr>
            <a:cxnSpLocks noChangeShapeType="1"/>
          </p:cNvCxnSpPr>
          <p:nvPr/>
        </p:nvCxnSpPr>
        <p:spPr bwMode="auto">
          <a:xfrm>
            <a:off x="7378793" y="3493477"/>
            <a:ext cx="357187" cy="0"/>
          </a:xfrm>
          <a:prstGeom prst="straightConnector1">
            <a:avLst/>
          </a:prstGeom>
          <a:noFill/>
          <a:ln w="31750" algn="ctr">
            <a:solidFill>
              <a:srgbClr val="0070C0"/>
            </a:solidFill>
            <a:round/>
            <a:headEnd/>
            <a:tailEnd type="arrow" w="med" len="med"/>
          </a:ln>
        </p:spPr>
      </p:cxnSp>
      <p:sp>
        <p:nvSpPr>
          <p:cNvPr id="28" name="27 CuadroTexto"/>
          <p:cNvSpPr txBox="1">
            <a:spLocks noChangeArrowheads="1"/>
          </p:cNvSpPr>
          <p:nvPr/>
        </p:nvSpPr>
        <p:spPr bwMode="auto">
          <a:xfrm>
            <a:off x="7122067" y="2647347"/>
            <a:ext cx="1185418" cy="430887"/>
          </a:xfrm>
          <a:prstGeom prst="rect">
            <a:avLst/>
          </a:prstGeom>
          <a:solidFill>
            <a:schemeClr val="bg1"/>
          </a:solidFill>
          <a:ln w="9525">
            <a:noFill/>
            <a:miter lim="800000"/>
            <a:headEnd/>
            <a:tailEnd/>
          </a:ln>
        </p:spPr>
        <p:txBody>
          <a:bodyPr wrap="square">
            <a:spAutoFit/>
          </a:bodyPr>
          <a:lstStyle/>
          <a:p>
            <a:r>
              <a:rPr lang="es-CL" sz="1100" b="1" dirty="0" smtClean="0"/>
              <a:t>Pernos </a:t>
            </a:r>
            <a:r>
              <a:rPr lang="es-CL" sz="1100" b="1" dirty="0" smtClean="0">
                <a:sym typeface="Symbol"/>
              </a:rPr>
              <a:t></a:t>
            </a:r>
            <a:r>
              <a:rPr lang="es-CL" sz="1100" b="1" dirty="0" smtClean="0"/>
              <a:t> 25 mm</a:t>
            </a:r>
          </a:p>
        </p:txBody>
      </p:sp>
      <p:cxnSp>
        <p:nvCxnSpPr>
          <p:cNvPr id="29" name="28 Conector recto de flecha"/>
          <p:cNvCxnSpPr>
            <a:cxnSpLocks noChangeShapeType="1"/>
          </p:cNvCxnSpPr>
          <p:nvPr/>
        </p:nvCxnSpPr>
        <p:spPr bwMode="auto">
          <a:xfrm>
            <a:off x="8093176" y="2964385"/>
            <a:ext cx="357187" cy="0"/>
          </a:xfrm>
          <a:prstGeom prst="straightConnector1">
            <a:avLst/>
          </a:prstGeom>
          <a:noFill/>
          <a:ln w="31750" algn="ctr">
            <a:solidFill>
              <a:srgbClr val="0070C0"/>
            </a:solidFill>
            <a:round/>
            <a:headEnd/>
            <a:tailEnd type="arrow" w="med" len="med"/>
          </a:ln>
        </p:spPr>
      </p:cxnSp>
      <p:sp>
        <p:nvSpPr>
          <p:cNvPr id="30" name="29 CuadroTexto"/>
          <p:cNvSpPr txBox="1">
            <a:spLocks noChangeArrowheads="1"/>
          </p:cNvSpPr>
          <p:nvPr/>
        </p:nvSpPr>
        <p:spPr bwMode="auto">
          <a:xfrm>
            <a:off x="7668344" y="1892830"/>
            <a:ext cx="1601796" cy="430887"/>
          </a:xfrm>
          <a:prstGeom prst="rect">
            <a:avLst/>
          </a:prstGeom>
          <a:solidFill>
            <a:schemeClr val="bg1"/>
          </a:solidFill>
          <a:ln w="9525">
            <a:noFill/>
            <a:miter lim="800000"/>
            <a:headEnd/>
            <a:tailEnd/>
          </a:ln>
        </p:spPr>
        <p:txBody>
          <a:bodyPr wrap="square">
            <a:spAutoFit/>
          </a:bodyPr>
          <a:lstStyle/>
          <a:p>
            <a:r>
              <a:rPr lang="es-CL" sz="1100" b="1" dirty="0" smtClean="0"/>
              <a:t>Mallas Romboidales </a:t>
            </a:r>
          </a:p>
          <a:p>
            <a:r>
              <a:rPr lang="es-CL" sz="1100" b="1" dirty="0" smtClean="0"/>
              <a:t>&gt;12 Kj/m2</a:t>
            </a:r>
          </a:p>
        </p:txBody>
      </p:sp>
      <p:cxnSp>
        <p:nvCxnSpPr>
          <p:cNvPr id="31" name="30 Conector recto de flecha"/>
          <p:cNvCxnSpPr>
            <a:cxnSpLocks noChangeShapeType="1"/>
          </p:cNvCxnSpPr>
          <p:nvPr/>
        </p:nvCxnSpPr>
        <p:spPr bwMode="auto">
          <a:xfrm>
            <a:off x="8093176" y="2464320"/>
            <a:ext cx="357187" cy="0"/>
          </a:xfrm>
          <a:prstGeom prst="straightConnector1">
            <a:avLst/>
          </a:prstGeom>
          <a:noFill/>
          <a:ln w="31750" algn="ctr">
            <a:solidFill>
              <a:srgbClr val="0070C0"/>
            </a:solidFill>
            <a:round/>
            <a:headEnd/>
            <a:tailEnd type="arrow" w="med" len="med"/>
          </a:ln>
        </p:spPr>
      </p:cxnSp>
      <p:sp>
        <p:nvSpPr>
          <p:cNvPr id="32" name="31 CuadroTexto"/>
          <p:cNvSpPr txBox="1">
            <a:spLocks noChangeArrowheads="1"/>
          </p:cNvSpPr>
          <p:nvPr/>
        </p:nvSpPr>
        <p:spPr bwMode="auto">
          <a:xfrm>
            <a:off x="7807419" y="4464585"/>
            <a:ext cx="857256" cy="430887"/>
          </a:xfrm>
          <a:prstGeom prst="rect">
            <a:avLst/>
          </a:prstGeom>
          <a:solidFill>
            <a:schemeClr val="bg1"/>
          </a:solidFill>
          <a:ln w="9525">
            <a:noFill/>
            <a:miter lim="800000"/>
            <a:headEnd/>
            <a:tailEnd/>
          </a:ln>
        </p:spPr>
        <p:txBody>
          <a:bodyPr wrap="square">
            <a:spAutoFit/>
          </a:bodyPr>
          <a:lstStyle/>
          <a:p>
            <a:r>
              <a:rPr lang="es-CL" sz="1100" b="1" dirty="0" smtClean="0"/>
              <a:t>Malla a la frente</a:t>
            </a:r>
          </a:p>
        </p:txBody>
      </p:sp>
      <p:cxnSp>
        <p:nvCxnSpPr>
          <p:cNvPr id="33" name="32 Conector recto de flecha"/>
          <p:cNvCxnSpPr>
            <a:cxnSpLocks noChangeShapeType="1"/>
          </p:cNvCxnSpPr>
          <p:nvPr/>
        </p:nvCxnSpPr>
        <p:spPr bwMode="auto">
          <a:xfrm>
            <a:off x="8307490" y="4779361"/>
            <a:ext cx="357187" cy="0"/>
          </a:xfrm>
          <a:prstGeom prst="straightConnector1">
            <a:avLst/>
          </a:prstGeom>
          <a:noFill/>
          <a:ln w="31750" algn="ctr">
            <a:solidFill>
              <a:srgbClr val="0070C0"/>
            </a:solidFill>
            <a:round/>
            <a:headEnd/>
            <a:tailEnd type="arrow" w="med" len="med"/>
          </a:ln>
        </p:spPr>
      </p:cxnSp>
      <p:sp>
        <p:nvSpPr>
          <p:cNvPr id="34" name="33 CuadroTexto"/>
          <p:cNvSpPr txBox="1">
            <a:spLocks noChangeArrowheads="1"/>
          </p:cNvSpPr>
          <p:nvPr/>
        </p:nvSpPr>
        <p:spPr bwMode="auto">
          <a:xfrm>
            <a:off x="8165747" y="5751087"/>
            <a:ext cx="785812" cy="184666"/>
          </a:xfrm>
          <a:prstGeom prst="rect">
            <a:avLst/>
          </a:prstGeom>
          <a:noFill/>
          <a:ln w="9525">
            <a:noFill/>
            <a:miter lim="800000"/>
            <a:headEnd/>
            <a:tailEnd/>
          </a:ln>
        </p:spPr>
        <p:txBody>
          <a:bodyPr>
            <a:spAutoFit/>
          </a:bodyPr>
          <a:lstStyle/>
          <a:p>
            <a:r>
              <a:rPr lang="es-CL" sz="600" b="1" dirty="0" smtClean="0"/>
              <a:t>AMJ</a:t>
            </a:r>
            <a:endParaRPr lang="es-CL" sz="600" b="1" dirty="0"/>
          </a:p>
        </p:txBody>
      </p:sp>
      <p:sp>
        <p:nvSpPr>
          <p:cNvPr id="45" name="1 Título"/>
          <p:cNvSpPr txBox="1">
            <a:spLocks/>
          </p:cNvSpPr>
          <p:nvPr/>
        </p:nvSpPr>
        <p:spPr>
          <a:xfrm>
            <a:off x="9144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a:t>Lecciones Aprendidas de la Explotación de Mineral Primario</a:t>
            </a:r>
          </a:p>
          <a:p>
            <a:pPr algn="l"/>
            <a:r>
              <a:rPr lang="es-CL" sz="2000" b="0" dirty="0" smtClean="0"/>
              <a:t>Evolución del sistema de soporte</a:t>
            </a:r>
            <a:endParaRPr lang="es-CL" sz="2000" b="0" dirty="0"/>
          </a:p>
        </p:txBody>
      </p:sp>
    </p:spTree>
    <p:extLst>
      <p:ext uri="{BB962C8B-B14F-4D97-AF65-F5344CB8AC3E}">
        <p14:creationId xmlns:p14="http://schemas.microsoft.com/office/powerpoint/2010/main" val="648639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l="1671" t="11389" r="1412" b="2557"/>
          <a:stretch>
            <a:fillRect/>
          </a:stretch>
        </p:blipFill>
        <p:spPr bwMode="auto">
          <a:xfrm>
            <a:off x="642910" y="1357299"/>
            <a:ext cx="8286808" cy="4857784"/>
          </a:xfrm>
          <a:prstGeom prst="rect">
            <a:avLst/>
          </a:prstGeom>
          <a:noFill/>
          <a:ln w="9525">
            <a:noFill/>
            <a:miter lim="800000"/>
            <a:headEnd/>
            <a:tailEnd/>
          </a:ln>
          <a:effectLst/>
        </p:spPr>
      </p:pic>
      <p:sp>
        <p:nvSpPr>
          <p:cNvPr id="2" name="1 Título"/>
          <p:cNvSpPr>
            <a:spLocks noGrp="1"/>
          </p:cNvSpPr>
          <p:nvPr>
            <p:ph type="title"/>
          </p:nvPr>
        </p:nvSpPr>
        <p:spPr>
          <a:xfrm>
            <a:off x="887136" y="30356"/>
            <a:ext cx="8028264" cy="457065"/>
          </a:xfrm>
        </p:spPr>
        <p:txBody>
          <a:bodyPr/>
          <a:lstStyle/>
          <a:p>
            <a:r>
              <a:rPr lang="es-CL" sz="2000" dirty="0" smtClean="0">
                <a:solidFill>
                  <a:schemeClr val="tx1"/>
                </a:solidFill>
              </a:rPr>
              <a:t>Catalogo de elementos de soporte </a:t>
            </a:r>
            <a:r>
              <a:rPr lang="es-CL" sz="2000" dirty="0">
                <a:solidFill>
                  <a:schemeClr val="tx1"/>
                </a:solidFill>
              </a:rPr>
              <a:t>(refuerzo)</a:t>
            </a:r>
          </a:p>
        </p:txBody>
      </p:sp>
      <p:cxnSp>
        <p:nvCxnSpPr>
          <p:cNvPr id="5" name="4 Conector recto"/>
          <p:cNvCxnSpPr/>
          <p:nvPr/>
        </p:nvCxnSpPr>
        <p:spPr>
          <a:xfrm>
            <a:off x="439903" y="4029080"/>
            <a:ext cx="55721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166384" y="4064799"/>
            <a:ext cx="1357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3202239" y="3643315"/>
            <a:ext cx="1785950" cy="307777"/>
          </a:xfrm>
          <a:prstGeom prst="rect">
            <a:avLst/>
          </a:prstGeom>
          <a:noFill/>
        </p:spPr>
        <p:txBody>
          <a:bodyPr wrap="square" rtlCol="0">
            <a:spAutoFit/>
          </a:bodyPr>
          <a:lstStyle/>
          <a:p>
            <a:r>
              <a:rPr lang="es-CL" dirty="0" smtClean="0"/>
              <a:t>TENIENTE</a:t>
            </a:r>
            <a:endParaRPr lang="es-CL" dirty="0"/>
          </a:p>
        </p:txBody>
      </p:sp>
      <p:cxnSp>
        <p:nvCxnSpPr>
          <p:cNvPr id="8" name="7 Conector recto"/>
          <p:cNvCxnSpPr/>
          <p:nvPr/>
        </p:nvCxnSpPr>
        <p:spPr>
          <a:xfrm>
            <a:off x="2344983" y="2714620"/>
            <a:ext cx="25003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rot="5400000">
            <a:off x="2380702" y="2393149"/>
            <a:ext cx="135732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2416421" y="2285992"/>
            <a:ext cx="1785950" cy="307777"/>
          </a:xfrm>
          <a:prstGeom prst="rect">
            <a:avLst/>
          </a:prstGeom>
          <a:noFill/>
        </p:spPr>
        <p:txBody>
          <a:bodyPr wrap="square" rtlCol="0">
            <a:spAutoFit/>
          </a:bodyPr>
          <a:lstStyle/>
          <a:p>
            <a:r>
              <a:rPr lang="es-CL" dirty="0" smtClean="0"/>
              <a:t>NNM</a:t>
            </a:r>
            <a:endParaRPr lang="es-CL" dirty="0"/>
          </a:p>
        </p:txBody>
      </p:sp>
      <p:pic>
        <p:nvPicPr>
          <p:cNvPr id="11" name="Picture 4"/>
          <p:cNvPicPr>
            <a:picLocks noChangeAspect="1" noChangeArrowheads="1"/>
          </p:cNvPicPr>
          <p:nvPr/>
        </p:nvPicPr>
        <p:blipFill>
          <a:blip r:embed="rId3" cstate="print"/>
          <a:srcRect/>
          <a:stretch>
            <a:fillRect/>
          </a:stretch>
        </p:blipFill>
        <p:spPr bwMode="auto">
          <a:xfrm>
            <a:off x="6143636" y="871114"/>
            <a:ext cx="2876650" cy="1629193"/>
          </a:xfrm>
          <a:prstGeom prst="rect">
            <a:avLst/>
          </a:prstGeom>
          <a:noFill/>
          <a:ln w="6350">
            <a:solidFill>
              <a:schemeClr val="tx1"/>
            </a:solidFill>
          </a:ln>
        </p:spPr>
      </p:pic>
      <p:sp>
        <p:nvSpPr>
          <p:cNvPr id="12" name="11 CuadroTexto"/>
          <p:cNvSpPr txBox="1"/>
          <p:nvPr/>
        </p:nvSpPr>
        <p:spPr>
          <a:xfrm>
            <a:off x="500034" y="928671"/>
            <a:ext cx="3929090" cy="307777"/>
          </a:xfrm>
          <a:prstGeom prst="rect">
            <a:avLst/>
          </a:prstGeom>
          <a:noFill/>
        </p:spPr>
        <p:txBody>
          <a:bodyPr wrap="square" rtlCol="0">
            <a:spAutoFit/>
          </a:bodyPr>
          <a:lstStyle/>
          <a:p>
            <a:r>
              <a:rPr lang="es-CL" b="1" i="1" dirty="0" smtClean="0"/>
              <a:t>Disipación de energía Test dinámicos</a:t>
            </a:r>
            <a:endParaRPr lang="es-CL" b="1" i="1" dirty="0"/>
          </a:p>
        </p:txBody>
      </p:sp>
      <p:sp>
        <p:nvSpPr>
          <p:cNvPr id="3" name="2 Elipse"/>
          <p:cNvSpPr/>
          <p:nvPr/>
        </p:nvSpPr>
        <p:spPr>
          <a:xfrm>
            <a:off x="7252506" y="2924944"/>
            <a:ext cx="1783990"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33496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3"/>
          </p:nvPr>
        </p:nvSpPr>
        <p:spPr/>
        <p:txBody>
          <a:bodyPr/>
          <a:lstStyle/>
          <a:p>
            <a:endParaRPr lang="es-CL"/>
          </a:p>
        </p:txBody>
      </p:sp>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54</a:t>
            </a:fld>
            <a:endParaRPr lang="es-CL">
              <a:solidFill>
                <a:prstClr val="white"/>
              </a:solidFill>
            </a:endParaRPr>
          </a:p>
        </p:txBody>
      </p:sp>
      <p:pic>
        <p:nvPicPr>
          <p:cNvPr id="10" name="Picture 6" descr="textura"/>
          <p:cNvPicPr>
            <a:picLocks noChangeAspect="1" noChangeArrowheads="1"/>
          </p:cNvPicPr>
          <p:nvPr/>
        </p:nvPicPr>
        <p:blipFill>
          <a:blip r:embed="rId2" cstate="print">
            <a:extLst>
              <a:ext uri="{28A0092B-C50C-407E-A947-70E740481C1C}">
                <a14:useLocalDpi xmlns:a14="http://schemas.microsoft.com/office/drawing/2010/main" val="0"/>
              </a:ext>
            </a:extLst>
          </a:blip>
          <a:srcRect l="21999" t="19238" r="35999" b="17773"/>
          <a:stretch>
            <a:fillRect/>
          </a:stretch>
        </p:blipFill>
        <p:spPr bwMode="auto">
          <a:xfrm>
            <a:off x="990277" y="1028733"/>
            <a:ext cx="3208412" cy="360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7" descr="textura"/>
          <p:cNvPicPr>
            <a:picLocks noChangeAspect="1" noChangeArrowheads="1"/>
          </p:cNvPicPr>
          <p:nvPr/>
        </p:nvPicPr>
        <p:blipFill>
          <a:blip r:embed="rId3" cstate="print">
            <a:extLst>
              <a:ext uri="{28A0092B-C50C-407E-A947-70E740481C1C}">
                <a14:useLocalDpi xmlns:a14="http://schemas.microsoft.com/office/drawing/2010/main" val="0"/>
              </a:ext>
            </a:extLst>
          </a:blip>
          <a:srcRect l="25293" t="16309" r="31058" b="11914"/>
          <a:stretch>
            <a:fillRect/>
          </a:stretch>
        </p:blipFill>
        <p:spPr bwMode="auto">
          <a:xfrm>
            <a:off x="4572000" y="1028733"/>
            <a:ext cx="3786188" cy="466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Text Box 5"/>
          <p:cNvSpPr txBox="1">
            <a:spLocks noChangeArrowheads="1"/>
          </p:cNvSpPr>
          <p:nvPr/>
        </p:nvSpPr>
        <p:spPr bwMode="auto">
          <a:xfrm>
            <a:off x="733426" y="5963114"/>
            <a:ext cx="6786563" cy="43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miter lim="800000"/>
                <a:headEnd/>
                <a:tailEnd/>
              </a14:hiddenLine>
            </a:ext>
          </a:extLst>
        </p:spPr>
        <p:txBody>
          <a:bodyPr lIns="90000" tIns="46800" rIns="90000" bIns="46800">
            <a:spAutoFit/>
          </a:bodyPr>
          <a:lstStyle>
            <a:lvl1pPr eaLnBrk="0" hangingPunct="0">
              <a:defRPr sz="3000" b="1">
                <a:solidFill>
                  <a:schemeClr val="bg1"/>
                </a:solidFill>
                <a:latin typeface="Arial" charset="0"/>
              </a:defRPr>
            </a:lvl1pPr>
            <a:lvl2pPr marL="742950" indent="-285750" eaLnBrk="0" hangingPunct="0">
              <a:defRPr sz="3000" b="1">
                <a:solidFill>
                  <a:schemeClr val="bg1"/>
                </a:solidFill>
                <a:latin typeface="Arial" charset="0"/>
              </a:defRPr>
            </a:lvl2pPr>
            <a:lvl3pPr marL="1143000" indent="-228600" eaLnBrk="0" hangingPunct="0">
              <a:defRPr sz="3000" b="1">
                <a:solidFill>
                  <a:schemeClr val="bg1"/>
                </a:solidFill>
                <a:latin typeface="Arial" charset="0"/>
              </a:defRPr>
            </a:lvl3pPr>
            <a:lvl4pPr marL="1600200" indent="-228600" eaLnBrk="0" hangingPunct="0">
              <a:defRPr sz="3000" b="1">
                <a:solidFill>
                  <a:schemeClr val="bg1"/>
                </a:solidFill>
                <a:latin typeface="Arial" charset="0"/>
              </a:defRPr>
            </a:lvl4pPr>
            <a:lvl5pPr marL="2057400" indent="-228600" eaLnBrk="0" hangingPunct="0">
              <a:defRPr sz="3000" b="1">
                <a:solidFill>
                  <a:schemeClr val="bg1"/>
                </a:solidFill>
                <a:latin typeface="Arial" charset="0"/>
              </a:defRPr>
            </a:lvl5pPr>
            <a:lvl6pPr marL="2514600" indent="-228600" algn="ctr" eaLnBrk="0" fontAlgn="base" hangingPunct="0">
              <a:spcBef>
                <a:spcPct val="0"/>
              </a:spcBef>
              <a:spcAft>
                <a:spcPct val="0"/>
              </a:spcAft>
              <a:defRPr sz="3000" b="1">
                <a:solidFill>
                  <a:schemeClr val="bg1"/>
                </a:solidFill>
                <a:latin typeface="Arial" charset="0"/>
              </a:defRPr>
            </a:lvl6pPr>
            <a:lvl7pPr marL="2971800" indent="-228600" algn="ctr" eaLnBrk="0" fontAlgn="base" hangingPunct="0">
              <a:spcBef>
                <a:spcPct val="0"/>
              </a:spcBef>
              <a:spcAft>
                <a:spcPct val="0"/>
              </a:spcAft>
              <a:defRPr sz="3000" b="1">
                <a:solidFill>
                  <a:schemeClr val="bg1"/>
                </a:solidFill>
                <a:latin typeface="Arial" charset="0"/>
              </a:defRPr>
            </a:lvl7pPr>
            <a:lvl8pPr marL="3429000" indent="-228600" algn="ctr" eaLnBrk="0" fontAlgn="base" hangingPunct="0">
              <a:spcBef>
                <a:spcPct val="0"/>
              </a:spcBef>
              <a:spcAft>
                <a:spcPct val="0"/>
              </a:spcAft>
              <a:defRPr sz="3000" b="1">
                <a:solidFill>
                  <a:schemeClr val="bg1"/>
                </a:solidFill>
                <a:latin typeface="Arial" charset="0"/>
              </a:defRPr>
            </a:lvl8pPr>
            <a:lvl9pPr marL="3886200" indent="-228600" algn="ctr" eaLnBrk="0" fontAlgn="base" hangingPunct="0">
              <a:spcBef>
                <a:spcPct val="0"/>
              </a:spcBef>
              <a:spcAft>
                <a:spcPct val="0"/>
              </a:spcAft>
              <a:defRPr sz="3000" b="1">
                <a:solidFill>
                  <a:schemeClr val="bg1"/>
                </a:solidFill>
                <a:latin typeface="Arial" charset="0"/>
              </a:defRPr>
            </a:lvl9pPr>
          </a:lstStyle>
          <a:p>
            <a:pPr eaLnBrk="1" hangingPunct="1">
              <a:spcBef>
                <a:spcPct val="50000"/>
              </a:spcBef>
            </a:pPr>
            <a:r>
              <a:rPr lang="es-CL" sz="2200" b="0" dirty="0" err="1" smtClean="0">
                <a:solidFill>
                  <a:schemeClr val="tx1"/>
                </a:solidFill>
              </a:rPr>
              <a:t>Atiezadores</a:t>
            </a:r>
            <a:endParaRPr lang="es-CL" sz="2200" b="0" dirty="0">
              <a:solidFill>
                <a:schemeClr val="tx1"/>
              </a:solidFill>
            </a:endParaRPr>
          </a:p>
        </p:txBody>
      </p:sp>
      <p:sp>
        <p:nvSpPr>
          <p:cNvPr id="13" name="11 Flecha derecha"/>
          <p:cNvSpPr>
            <a:spLocks noChangeArrowheads="1"/>
          </p:cNvSpPr>
          <p:nvPr/>
        </p:nvSpPr>
        <p:spPr bwMode="auto">
          <a:xfrm>
            <a:off x="233363" y="6052013"/>
            <a:ext cx="500062" cy="381000"/>
          </a:xfrm>
          <a:prstGeom prst="rightArrow">
            <a:avLst>
              <a:gd name="adj1" fmla="val 50000"/>
              <a:gd name="adj2" fmla="val 49996"/>
            </a:avLst>
          </a:prstGeom>
          <a:blipFill dpi="0" rotWithShape="1">
            <a:blip r:embed="rId4" cstate="print"/>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s-CL"/>
          </a:p>
        </p:txBody>
      </p:sp>
      <p:sp>
        <p:nvSpPr>
          <p:cNvPr id="15" name="14 Rectángulo"/>
          <p:cNvSpPr>
            <a:spLocks noChangeArrowheads="1"/>
          </p:cNvSpPr>
          <p:nvPr/>
        </p:nvSpPr>
        <p:spPr bwMode="auto">
          <a:xfrm>
            <a:off x="5946998" y="1028734"/>
            <a:ext cx="857250" cy="571500"/>
          </a:xfrm>
          <a:prstGeom prst="rect">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pic>
        <p:nvPicPr>
          <p:cNvPr id="16" name="Picture 33" descr="textura"/>
          <p:cNvPicPr>
            <a:picLocks noChangeAspect="1" noChangeArrowheads="1"/>
          </p:cNvPicPr>
          <p:nvPr/>
        </p:nvPicPr>
        <p:blipFill>
          <a:blip r:embed="rId5" cstate="print">
            <a:extLst>
              <a:ext uri="{28A0092B-C50C-407E-A947-70E740481C1C}">
                <a14:useLocalDpi xmlns:a14="http://schemas.microsoft.com/office/drawing/2010/main" val="0"/>
              </a:ext>
            </a:extLst>
          </a:blip>
          <a:srcRect l="53294" t="30957" r="29411" b="57324"/>
          <a:stretch>
            <a:fillRect/>
          </a:stretch>
        </p:blipFill>
        <p:spPr bwMode="auto">
          <a:xfrm>
            <a:off x="1259632" y="4721895"/>
            <a:ext cx="2484970" cy="126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7" name="1 Título"/>
          <p:cNvSpPr txBox="1">
            <a:spLocks/>
          </p:cNvSpPr>
          <p:nvPr/>
        </p:nvSpPr>
        <p:spPr>
          <a:xfrm>
            <a:off x="838200" y="-27384"/>
            <a:ext cx="82296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a:t>Lecciones Aprendidas de la Explotación de Mineral Primario</a:t>
            </a:r>
          </a:p>
          <a:p>
            <a:pPr algn="l"/>
            <a:r>
              <a:rPr lang="es-CL" sz="2000" dirty="0" smtClean="0"/>
              <a:t>Evolución del Soporte de Punto de Extracción </a:t>
            </a:r>
            <a:endParaRPr lang="es-CL" sz="2000" dirty="0"/>
          </a:p>
        </p:txBody>
      </p:sp>
    </p:spTree>
    <p:extLst>
      <p:ext uri="{BB962C8B-B14F-4D97-AF65-F5344CB8AC3E}">
        <p14:creationId xmlns:p14="http://schemas.microsoft.com/office/powerpoint/2010/main" val="395715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500"/>
                                        <p:tgtEl>
                                          <p:spTgt spid="1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par>
                                <p:cTn id="17" presetID="4"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ox(i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4611"/>
            <a:ext cx="8229600" cy="706091"/>
          </a:xfrm>
        </p:spPr>
        <p:txBody>
          <a:bodyPr/>
          <a:lstStyle/>
          <a:p>
            <a:r>
              <a:rPr lang="es-CL" sz="2000" dirty="0" smtClean="0">
                <a:solidFill>
                  <a:schemeClr val="tx1"/>
                </a:solidFill>
              </a:rPr>
              <a:t>Resultados Globales </a:t>
            </a:r>
            <a:r>
              <a:rPr lang="es-CL" sz="2000" dirty="0">
                <a:solidFill>
                  <a:schemeClr val="tx1"/>
                </a:solidFill>
              </a:rPr>
              <a:t/>
            </a:r>
            <a:br>
              <a:rPr lang="es-CL" sz="2000" dirty="0">
                <a:solidFill>
                  <a:schemeClr val="tx1"/>
                </a:solidFill>
              </a:rPr>
            </a:br>
            <a:r>
              <a:rPr lang="es-CL" sz="2000" b="0" dirty="0" smtClean="0">
                <a:solidFill>
                  <a:schemeClr val="tx1"/>
                </a:solidFill>
              </a:rPr>
              <a:t>Estallidos de Rocas</a:t>
            </a:r>
            <a:endParaRPr lang="es-CL" sz="2000" b="0" dirty="0">
              <a:solidFill>
                <a:schemeClr val="tx1"/>
              </a:solidFill>
            </a:endParaRPr>
          </a:p>
        </p:txBody>
      </p:sp>
      <p:sp>
        <p:nvSpPr>
          <p:cNvPr id="4" name="3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55</a:t>
            </a:fld>
            <a:endParaRPr lang="es-CL">
              <a:solidFill>
                <a:prstClr val="white"/>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387" y="932723"/>
            <a:ext cx="6696744" cy="5629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descr="textu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3108" y="4485117"/>
            <a:ext cx="1907365" cy="1695435"/>
          </a:xfrm>
          <a:prstGeom prst="rect">
            <a:avLst/>
          </a:prstGeom>
          <a:noFill/>
          <a:ln>
            <a:noFill/>
          </a:ln>
          <a:extLst>
            <a:ext uri="{909E8E84-426E-40DD-AFC4-6F175D3DCCD1}">
              <a14:hiddenFill xmlns:a14="http://schemas.microsoft.com/office/drawing/2010/main">
                <a:blipFill dpi="0" rotWithShape="1">
                  <a:blip/>
                  <a:srcRect/>
                  <a:tile tx="0" ty="0" sx="100000" sy="100000" flip="none" algn="tl"/>
                </a:blipFill>
              </a14:hiddenFill>
            </a:ext>
          </a:extLst>
        </p:spPr>
      </p:pic>
    </p:spTree>
    <p:extLst>
      <p:ext uri="{BB962C8B-B14F-4D97-AF65-F5344CB8AC3E}">
        <p14:creationId xmlns:p14="http://schemas.microsoft.com/office/powerpoint/2010/main" val="145035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56</a:t>
            </a:fld>
            <a:endParaRPr lang="es-CL">
              <a:solidFill>
                <a:prstClr val="white"/>
              </a:solidFill>
            </a:endParaRP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49088"/>
            <a:ext cx="5839438" cy="476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621023"/>
            <a:ext cx="1728192" cy="172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a:spLocks noGrp="1"/>
          </p:cNvSpPr>
          <p:nvPr>
            <p:ph type="title"/>
          </p:nvPr>
        </p:nvSpPr>
        <p:spPr>
          <a:xfrm>
            <a:off x="395536" y="34611"/>
            <a:ext cx="8229600" cy="706091"/>
          </a:xfrm>
        </p:spPr>
        <p:txBody>
          <a:bodyPr/>
          <a:lstStyle/>
          <a:p>
            <a:r>
              <a:rPr lang="es-CL" sz="2000" dirty="0" smtClean="0">
                <a:solidFill>
                  <a:schemeClr val="tx1"/>
                </a:solidFill>
              </a:rPr>
              <a:t>Resultados Globales </a:t>
            </a:r>
            <a:r>
              <a:rPr lang="es-CL" sz="2000" dirty="0">
                <a:solidFill>
                  <a:schemeClr val="tx1"/>
                </a:solidFill>
              </a:rPr>
              <a:t/>
            </a:r>
            <a:br>
              <a:rPr lang="es-CL" sz="2000" dirty="0">
                <a:solidFill>
                  <a:schemeClr val="tx1"/>
                </a:solidFill>
              </a:rPr>
            </a:br>
            <a:r>
              <a:rPr lang="es-CL" sz="2000" b="0" dirty="0" smtClean="0">
                <a:solidFill>
                  <a:schemeClr val="tx1"/>
                </a:solidFill>
              </a:rPr>
              <a:t>Colapsos</a:t>
            </a:r>
            <a:endParaRPr lang="es-CL" sz="2000" b="0" dirty="0">
              <a:solidFill>
                <a:schemeClr val="tx1"/>
              </a:solidFill>
            </a:endParaRPr>
          </a:p>
        </p:txBody>
      </p:sp>
    </p:spTree>
    <p:extLst>
      <p:ext uri="{BB962C8B-B14F-4D97-AF65-F5344CB8AC3E}">
        <p14:creationId xmlns:p14="http://schemas.microsoft.com/office/powerpoint/2010/main" val="1149853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4294967295"/>
          </p:nvPr>
        </p:nvSpPr>
        <p:spPr>
          <a:xfrm>
            <a:off x="130624" y="6541672"/>
            <a:ext cx="1341512" cy="365125"/>
          </a:xfrm>
          <a:prstGeom prst="rect">
            <a:avLst/>
          </a:prstGeom>
        </p:spPr>
        <p:txBody>
          <a:bodyPr/>
          <a:lstStyle/>
          <a:p>
            <a:fld id="{FEB29DB9-4D93-4D46-8698-EEF9976C3D2E}" type="slidenum">
              <a:rPr lang="es-CL" smtClean="0">
                <a:solidFill>
                  <a:prstClr val="white"/>
                </a:solidFill>
              </a:rPr>
              <a:pPr/>
              <a:t>57</a:t>
            </a:fld>
            <a:endParaRPr lang="es-CL">
              <a:solidFill>
                <a:prstClr val="white"/>
              </a:solidFill>
            </a:endParaRPr>
          </a:p>
        </p:txBody>
      </p:sp>
      <p:sp>
        <p:nvSpPr>
          <p:cNvPr id="12" name="Rectangle 3"/>
          <p:cNvSpPr txBox="1">
            <a:spLocks noChangeArrowheads="1"/>
          </p:cNvSpPr>
          <p:nvPr/>
        </p:nvSpPr>
        <p:spPr bwMode="auto">
          <a:xfrm>
            <a:off x="0" y="914069"/>
            <a:ext cx="4898826" cy="5587272"/>
          </a:xfrm>
          <a:prstGeom prst="rect">
            <a:avLst/>
          </a:prstGeom>
          <a:solidFill>
            <a:schemeClr val="bg1"/>
          </a:solidFill>
          <a:ln>
            <a:noFill/>
          </a:ln>
        </p:spPr>
        <p:txBody>
          <a:bodyPr/>
          <a:lstStyle>
            <a:lvl1pPr marL="411163"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s-CL" sz="1600" dirty="0" smtClean="0"/>
          </a:p>
          <a:p>
            <a:pPr algn="l"/>
            <a:r>
              <a:rPr lang="es-CL" sz="1500" b="1" dirty="0" smtClean="0">
                <a:solidFill>
                  <a:srgbClr val="132F0B"/>
                </a:solidFill>
                <a:latin typeface="Verdana" pitchFamily="34" charset="0"/>
                <a:cs typeface="Tahoma" pitchFamily="34" charset="0"/>
              </a:rPr>
              <a:t>	</a:t>
            </a:r>
            <a:r>
              <a:rPr lang="es-CL" sz="1500" dirty="0" smtClean="0">
                <a:solidFill>
                  <a:srgbClr val="132F0B"/>
                </a:solidFill>
                <a:latin typeface="Verdana" pitchFamily="34" charset="0"/>
                <a:cs typeface="Tahoma" pitchFamily="34" charset="0"/>
              </a:rPr>
              <a:t>El éxito de un método de explotación requiere de un </a:t>
            </a:r>
            <a:r>
              <a:rPr lang="es-CL" sz="1500" b="1" i="1" dirty="0" smtClean="0">
                <a:solidFill>
                  <a:srgbClr val="132F0B"/>
                </a:solidFill>
                <a:latin typeface="Verdana" pitchFamily="34" charset="0"/>
                <a:cs typeface="Tahoma" pitchFamily="34" charset="0"/>
              </a:rPr>
              <a:t>diseño robusto </a:t>
            </a:r>
            <a:r>
              <a:rPr lang="es-CL" sz="1500" dirty="0" smtClean="0">
                <a:solidFill>
                  <a:srgbClr val="132F0B"/>
                </a:solidFill>
                <a:latin typeface="Verdana" pitchFamily="34" charset="0"/>
                <a:cs typeface="Tahoma" pitchFamily="34" charset="0"/>
              </a:rPr>
              <a:t>acompañado de que tanto la </a:t>
            </a:r>
            <a:r>
              <a:rPr lang="es-CL" sz="1500" b="1" i="1" dirty="0" smtClean="0">
                <a:solidFill>
                  <a:srgbClr val="132F0B"/>
                </a:solidFill>
                <a:latin typeface="Verdana" pitchFamily="34" charset="0"/>
                <a:cs typeface="Tahoma" pitchFamily="34" charset="0"/>
              </a:rPr>
              <a:t>implementación</a:t>
            </a:r>
            <a:r>
              <a:rPr lang="es-CL" sz="1500" dirty="0" smtClean="0">
                <a:solidFill>
                  <a:srgbClr val="132F0B"/>
                </a:solidFill>
                <a:latin typeface="Verdana" pitchFamily="34" charset="0"/>
                <a:cs typeface="Tahoma" pitchFamily="34" charset="0"/>
              </a:rPr>
              <a:t> como la etapa de </a:t>
            </a:r>
            <a:r>
              <a:rPr lang="es-CL" sz="1500" b="1" i="1" dirty="0" smtClean="0">
                <a:solidFill>
                  <a:srgbClr val="132F0B"/>
                </a:solidFill>
                <a:latin typeface="Verdana" pitchFamily="34" charset="0"/>
                <a:cs typeface="Tahoma" pitchFamily="34" charset="0"/>
              </a:rPr>
              <a:t>operación</a:t>
            </a:r>
            <a:r>
              <a:rPr lang="es-CL" sz="1500" dirty="0" smtClean="0">
                <a:solidFill>
                  <a:srgbClr val="132F0B"/>
                </a:solidFill>
                <a:latin typeface="Verdana" pitchFamily="34" charset="0"/>
                <a:cs typeface="Tahoma" pitchFamily="34" charset="0"/>
              </a:rPr>
              <a:t> siga las definiciones del diseño.</a:t>
            </a:r>
          </a:p>
          <a:p>
            <a:pPr algn="l"/>
            <a:endParaRPr lang="es-CL" sz="1500" dirty="0">
              <a:solidFill>
                <a:srgbClr val="132F0B"/>
              </a:solidFill>
              <a:latin typeface="Verdana" pitchFamily="34" charset="0"/>
              <a:cs typeface="Tahoma" pitchFamily="34" charset="0"/>
            </a:endParaRPr>
          </a:p>
          <a:p>
            <a:pPr algn="l"/>
            <a:r>
              <a:rPr lang="es-CL" sz="1500" dirty="0" smtClean="0">
                <a:solidFill>
                  <a:srgbClr val="132F0B"/>
                </a:solidFill>
                <a:latin typeface="Verdana" pitchFamily="34" charset="0"/>
                <a:cs typeface="Tahoma" pitchFamily="34" charset="0"/>
              </a:rPr>
              <a:t>	</a:t>
            </a:r>
            <a:r>
              <a:rPr lang="es-CL" sz="1500" dirty="0">
                <a:solidFill>
                  <a:srgbClr val="132F0B"/>
                </a:solidFill>
                <a:latin typeface="Verdana" pitchFamily="34" charset="0"/>
                <a:cs typeface="Tahoma" pitchFamily="34" charset="0"/>
              </a:rPr>
              <a:t>E</a:t>
            </a:r>
            <a:r>
              <a:rPr lang="es-CL" sz="1500" dirty="0" smtClean="0">
                <a:solidFill>
                  <a:srgbClr val="132F0B"/>
                </a:solidFill>
                <a:latin typeface="Verdana" pitchFamily="34" charset="0"/>
                <a:cs typeface="Tahoma" pitchFamily="34" charset="0"/>
              </a:rPr>
              <a:t>l método de explotación debe ser de </a:t>
            </a:r>
            <a:r>
              <a:rPr lang="es-CL" sz="1500" b="1" i="1" dirty="0" smtClean="0">
                <a:solidFill>
                  <a:srgbClr val="132F0B"/>
                </a:solidFill>
                <a:latin typeface="Verdana" pitchFamily="34" charset="0"/>
                <a:cs typeface="Tahoma" pitchFamily="34" charset="0"/>
              </a:rPr>
              <a:t>fácil implementación</a:t>
            </a:r>
            <a:r>
              <a:rPr lang="es-CL" sz="1500" dirty="0" smtClean="0">
                <a:solidFill>
                  <a:srgbClr val="132F0B"/>
                </a:solidFill>
                <a:latin typeface="Verdana" pitchFamily="34" charset="0"/>
                <a:cs typeface="Tahoma" pitchFamily="34" charset="0"/>
              </a:rPr>
              <a:t> para los operadores.</a:t>
            </a:r>
          </a:p>
          <a:p>
            <a:pPr algn="l"/>
            <a:endParaRPr lang="es-CL" sz="1500" dirty="0">
              <a:solidFill>
                <a:srgbClr val="132F0B"/>
              </a:solidFill>
              <a:latin typeface="Verdana" pitchFamily="34" charset="0"/>
              <a:cs typeface="Tahoma" pitchFamily="34" charset="0"/>
            </a:endParaRPr>
          </a:p>
          <a:p>
            <a:pPr algn="l"/>
            <a:r>
              <a:rPr lang="es-CL" sz="1500" dirty="0" smtClean="0">
                <a:solidFill>
                  <a:srgbClr val="132F0B"/>
                </a:solidFill>
                <a:latin typeface="Verdana" pitchFamily="34" charset="0"/>
                <a:cs typeface="Tahoma" pitchFamily="34" charset="0"/>
              </a:rPr>
              <a:t>	</a:t>
            </a:r>
            <a:r>
              <a:rPr lang="es-CL" sz="1500" dirty="0">
                <a:solidFill>
                  <a:srgbClr val="132F0B"/>
                </a:solidFill>
                <a:latin typeface="Verdana" pitchFamily="34" charset="0"/>
                <a:cs typeface="Tahoma" pitchFamily="34" charset="0"/>
              </a:rPr>
              <a:t>L</a:t>
            </a:r>
            <a:r>
              <a:rPr lang="es-CL" sz="1500" dirty="0" smtClean="0">
                <a:solidFill>
                  <a:srgbClr val="132F0B"/>
                </a:solidFill>
                <a:latin typeface="Verdana" pitchFamily="34" charset="0"/>
                <a:cs typeface="Tahoma" pitchFamily="34" charset="0"/>
              </a:rPr>
              <a:t>a etapa de ingeniería debe proveer </a:t>
            </a:r>
            <a:r>
              <a:rPr lang="es-CL" sz="1500" b="1" i="1" dirty="0" smtClean="0">
                <a:solidFill>
                  <a:srgbClr val="132F0B"/>
                </a:solidFill>
                <a:latin typeface="Verdana" pitchFamily="34" charset="0"/>
                <a:cs typeface="Tahoma" pitchFamily="34" charset="0"/>
              </a:rPr>
              <a:t>reglas</a:t>
            </a:r>
            <a:r>
              <a:rPr lang="es-CL" sz="1500" dirty="0" smtClean="0">
                <a:solidFill>
                  <a:srgbClr val="132F0B"/>
                </a:solidFill>
                <a:latin typeface="Verdana" pitchFamily="34" charset="0"/>
                <a:cs typeface="Tahoma" pitchFamily="34" charset="0"/>
              </a:rPr>
              <a:t> claras ha ser seguidas durante la operación. </a:t>
            </a:r>
          </a:p>
          <a:p>
            <a:pPr algn="l"/>
            <a:endParaRPr lang="es-CL" sz="1500" dirty="0">
              <a:solidFill>
                <a:srgbClr val="132F0B"/>
              </a:solidFill>
              <a:latin typeface="Verdana" pitchFamily="34" charset="0"/>
              <a:cs typeface="Tahoma" pitchFamily="34" charset="0"/>
            </a:endParaRPr>
          </a:p>
          <a:p>
            <a:pPr algn="l"/>
            <a:r>
              <a:rPr lang="es-CL" sz="1500" dirty="0" smtClean="0">
                <a:solidFill>
                  <a:srgbClr val="132F0B"/>
                </a:solidFill>
                <a:latin typeface="Verdana" pitchFamily="34" charset="0"/>
                <a:cs typeface="Tahoma" pitchFamily="34" charset="0"/>
              </a:rPr>
              <a:t>	El método de explotación debe permitir </a:t>
            </a:r>
            <a:r>
              <a:rPr lang="es-CL" sz="1500" b="1" i="1" dirty="0" smtClean="0">
                <a:solidFill>
                  <a:srgbClr val="132F0B"/>
                </a:solidFill>
                <a:latin typeface="Verdana" pitchFamily="34" charset="0"/>
                <a:cs typeface="Tahoma" pitchFamily="34" charset="0"/>
              </a:rPr>
              <a:t>flexibilidad</a:t>
            </a:r>
            <a:r>
              <a:rPr lang="es-CL" sz="1500" dirty="0" smtClean="0">
                <a:solidFill>
                  <a:srgbClr val="132F0B"/>
                </a:solidFill>
                <a:latin typeface="Verdana" pitchFamily="34" charset="0"/>
                <a:cs typeface="Tahoma" pitchFamily="34" charset="0"/>
              </a:rPr>
              <a:t> ante cambios de condiciones geotécnicas, tecnológicas  y cambios de practicas de seguridad.</a:t>
            </a:r>
            <a:endParaRPr lang="es-CL" sz="1600" dirty="0"/>
          </a:p>
          <a:p>
            <a:pPr algn="l" eaLnBrk="1" fontAlgn="base" hangingPunct="1">
              <a:spcBef>
                <a:spcPts val="700"/>
              </a:spcBef>
              <a:spcAft>
                <a:spcPts val="500"/>
              </a:spcAft>
              <a:buSzPct val="95000"/>
              <a:buFont typeface="Wingdings" pitchFamily="2" charset="2"/>
              <a:buChar char=""/>
              <a:defRPr/>
            </a:pPr>
            <a:endParaRPr lang="es-ES" sz="1500" b="1" dirty="0">
              <a:solidFill>
                <a:srgbClr val="132F0B"/>
              </a:solidFill>
              <a:latin typeface="Verdana" pitchFamily="34" charset="0"/>
              <a:cs typeface="Tahoma" pitchFamily="34" charset="0"/>
            </a:endParaRPr>
          </a:p>
          <a:p>
            <a:pPr algn="just" eaLnBrk="1" fontAlgn="base" hangingPunct="1">
              <a:spcBef>
                <a:spcPts val="700"/>
              </a:spcBef>
              <a:spcAft>
                <a:spcPts val="500"/>
              </a:spcAft>
              <a:buSzPct val="95000"/>
              <a:buFont typeface="Wingdings" pitchFamily="2" charset="2"/>
              <a:buChar char=""/>
              <a:defRPr/>
            </a:pPr>
            <a:endParaRPr lang="en-US" sz="1500" b="1" dirty="0">
              <a:solidFill>
                <a:srgbClr val="132F0B"/>
              </a:solidFill>
              <a:latin typeface="Verdana" pitchFamily="34" charset="0"/>
              <a:cs typeface="Tahoma" pitchFamily="34" charset="0"/>
            </a:endParaRPr>
          </a:p>
          <a:p>
            <a:pPr algn="just" eaLnBrk="1" hangingPunct="1">
              <a:spcBef>
                <a:spcPts val="700"/>
              </a:spcBef>
              <a:spcAft>
                <a:spcPts val="1200"/>
              </a:spcAft>
              <a:buSzPct val="95000"/>
              <a:defRPr/>
            </a:pPr>
            <a:endParaRPr lang="en-US" sz="1500" dirty="0" smtClean="0">
              <a:solidFill>
                <a:schemeClr val="bg1"/>
              </a:solidFill>
              <a:latin typeface="Verdana" pitchFamily="34" charset="0"/>
              <a:cs typeface="Tahoma" pitchFamily="34" charset="0"/>
            </a:endParaRPr>
          </a:p>
        </p:txBody>
      </p:sp>
      <p:sp>
        <p:nvSpPr>
          <p:cNvPr id="14" name="1 Título"/>
          <p:cNvSpPr txBox="1">
            <a:spLocks/>
          </p:cNvSpPr>
          <p:nvPr/>
        </p:nvSpPr>
        <p:spPr>
          <a:xfrm>
            <a:off x="1066800" y="-27384"/>
            <a:ext cx="7620000" cy="9414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s-CL" sz="2000" dirty="0" smtClean="0"/>
              <a:t>Conclusiones</a:t>
            </a:r>
            <a:endParaRPr lang="es-CL" sz="2000" b="0" dirty="0"/>
          </a:p>
        </p:txBody>
      </p:sp>
      <p:pic>
        <p:nvPicPr>
          <p:cNvPr id="18" name="Picture 86" descr="http://www.nuevamineria.com/revista/wp-content/uploads/2014/04/El-Teniente-portada1-640x469.jpg"/>
          <p:cNvPicPr>
            <a:picLocks noChangeAspect="1" noChangeArrowheads="1"/>
          </p:cNvPicPr>
          <p:nvPr/>
        </p:nvPicPr>
        <p:blipFill rotWithShape="1">
          <a:blip r:embed="rId2">
            <a:extLst>
              <a:ext uri="{28A0092B-C50C-407E-A947-70E740481C1C}">
                <a14:useLocalDpi xmlns:a14="http://schemas.microsoft.com/office/drawing/2010/main"/>
              </a:ext>
            </a:extLst>
          </a:blip>
          <a:srcRect l="21977" r="24936"/>
          <a:stretch/>
        </p:blipFill>
        <p:spPr bwMode="auto">
          <a:xfrm>
            <a:off x="5490306" y="480054"/>
            <a:ext cx="3186150" cy="621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648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130300" y="1628775"/>
            <a:ext cx="6840538" cy="2739211"/>
          </a:xfrm>
          <a:prstGeom prst="rect">
            <a:avLst/>
          </a:prstGeom>
          <a:noFill/>
          <a:ln w="9525">
            <a:noFill/>
            <a:miter lim="800000"/>
            <a:headEnd/>
            <a:tailEnd/>
          </a:ln>
          <a:effectLst/>
        </p:spPr>
        <p:txBody>
          <a:bodyPr>
            <a:spAutoFit/>
          </a:bodyPr>
          <a:lstStyle/>
          <a:p>
            <a:pPr marL="261938" indent="-261938" algn="just">
              <a:spcBef>
                <a:spcPct val="50000"/>
              </a:spcBef>
            </a:pPr>
            <a:r>
              <a:rPr lang="es-ES" sz="2800" b="1"/>
              <a:t>Diseños Mineros: N. Hundimiento</a:t>
            </a:r>
          </a:p>
          <a:p>
            <a:pPr marL="261938" indent="-261938" algn="just">
              <a:spcBef>
                <a:spcPct val="50000"/>
              </a:spcBef>
              <a:buFontTx/>
              <a:buChar char="•"/>
            </a:pPr>
            <a:r>
              <a:rPr lang="es-ES" sz="2400" b="1"/>
              <a:t>Block Caving </a:t>
            </a:r>
          </a:p>
          <a:p>
            <a:pPr marL="261938" indent="-261938" algn="just">
              <a:spcBef>
                <a:spcPct val="50000"/>
              </a:spcBef>
              <a:buFontTx/>
              <a:buChar char="•"/>
            </a:pPr>
            <a:r>
              <a:rPr lang="es-ES" sz="2400" b="1"/>
              <a:t>Panel Caving</a:t>
            </a:r>
          </a:p>
          <a:p>
            <a:pPr lvl="1" algn="just">
              <a:spcBef>
                <a:spcPct val="50000"/>
              </a:spcBef>
              <a:buFont typeface="Wingdings" pitchFamily="2" charset="2"/>
              <a:buChar char="ü"/>
            </a:pPr>
            <a:r>
              <a:rPr lang="es-ES" sz="2400" b="1"/>
              <a:t> H. Convencional</a:t>
            </a:r>
          </a:p>
          <a:p>
            <a:pPr lvl="1" algn="just">
              <a:spcBef>
                <a:spcPct val="50000"/>
              </a:spcBef>
              <a:buFont typeface="Wingdings" pitchFamily="2" charset="2"/>
              <a:buChar char="ü"/>
            </a:pPr>
            <a:r>
              <a:rPr lang="es-ES" sz="2400" b="1"/>
              <a:t> H. Previo y H. Avanzado</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125" y="549275"/>
            <a:ext cx="8893175" cy="5332413"/>
          </a:xfrm>
          <a:prstGeom prst="rect">
            <a:avLst/>
          </a:prstGeom>
          <a:noFill/>
          <a:ln w="9525">
            <a:noFill/>
            <a:miter lim="800000"/>
            <a:headEnd/>
            <a:tailEnd/>
          </a:ln>
          <a:effectLst/>
        </p:spPr>
      </p:pic>
      <p:sp>
        <p:nvSpPr>
          <p:cNvPr id="133123" name="Rectangle 3"/>
          <p:cNvSpPr>
            <a:spLocks noChangeArrowheads="1"/>
          </p:cNvSpPr>
          <p:nvPr/>
        </p:nvSpPr>
        <p:spPr bwMode="auto">
          <a:xfrm>
            <a:off x="2771775" y="5961063"/>
            <a:ext cx="3887788"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Socavación en Block Caving</a:t>
            </a:r>
            <a:endParaRPr lang="es-ES_tradnl">
              <a:solidFill>
                <a:srgbClr val="0000CC"/>
              </a:solidFill>
            </a:endParaRPr>
          </a:p>
        </p:txBody>
      </p:sp>
      <p:sp>
        <p:nvSpPr>
          <p:cNvPr id="133124" name="Text Box 4"/>
          <p:cNvSpPr txBox="1">
            <a:spLocks noChangeArrowheads="1"/>
          </p:cNvSpPr>
          <p:nvPr/>
        </p:nvSpPr>
        <p:spPr bwMode="auto">
          <a:xfrm>
            <a:off x="863600" y="115888"/>
            <a:ext cx="7899400" cy="457200"/>
          </a:xfrm>
          <a:prstGeom prst="rect">
            <a:avLst/>
          </a:prstGeom>
          <a:noFill/>
          <a:ln w="9525">
            <a:noFill/>
            <a:miter lim="800000"/>
            <a:headEnd/>
            <a:tailEnd/>
          </a:ln>
          <a:effectLst/>
        </p:spPr>
        <p:txBody>
          <a:bodyPr>
            <a:spAutoFit/>
          </a:bodyPr>
          <a:lstStyle/>
          <a:p>
            <a:pPr algn="ctr">
              <a:spcBef>
                <a:spcPct val="50000"/>
              </a:spcBef>
            </a:pPr>
            <a:r>
              <a:rPr lang="es-ES" sz="2400" b="1"/>
              <a:t>Diseño Geométrico del Nivel de Hundimiento en BC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UBLV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37020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a:noFill/>
        </p:spPr>
        <p:txBody>
          <a:bodyPr/>
          <a:lstStyle/>
          <a:p>
            <a:pPr eaLnBrk="1" hangingPunct="1"/>
            <a:r>
              <a:rPr lang="en-US" smtClean="0">
                <a:solidFill>
                  <a:schemeClr val="tx1"/>
                </a:solidFill>
              </a:rPr>
              <a:t>Sublevel Caving</a:t>
            </a:r>
          </a:p>
        </p:txBody>
      </p:sp>
      <p:sp>
        <p:nvSpPr>
          <p:cNvPr id="40964" name="Rectangle 6"/>
          <p:cNvSpPr>
            <a:spLocks noGrp="1" noChangeArrowheads="1"/>
          </p:cNvSpPr>
          <p:nvPr>
            <p:ph type="body" sz="half" idx="1"/>
          </p:nvPr>
        </p:nvSpPr>
        <p:spPr/>
        <p:txBody>
          <a:bodyPr/>
          <a:lstStyle/>
          <a:p>
            <a:pPr eaLnBrk="1" hangingPunct="1">
              <a:lnSpc>
                <a:spcPct val="80000"/>
              </a:lnSpc>
            </a:pPr>
            <a:r>
              <a:rPr lang="es-CL" sz="1600" smtClean="0"/>
              <a:t>Se utiliza en cuerpos mineralizados con orientación vertical y alta potencia mayor a 40m</a:t>
            </a:r>
          </a:p>
          <a:p>
            <a:pPr eaLnBrk="1" hangingPunct="1">
              <a:lnSpc>
                <a:spcPct val="80000"/>
              </a:lnSpc>
            </a:pPr>
            <a:r>
              <a:rPr lang="es-CL" sz="1600" smtClean="0"/>
              <a:t>La roca de caja es de baja competencia y la roca mineral competente a mediana</a:t>
            </a:r>
          </a:p>
          <a:p>
            <a:pPr eaLnBrk="1" hangingPunct="1">
              <a:lnSpc>
                <a:spcPct val="80000"/>
              </a:lnSpc>
            </a:pPr>
            <a:r>
              <a:rPr lang="es-CL" sz="1600" smtClean="0"/>
              <a:t>Se explota por subniveles donde se realizan en ciclo las operaciones unitarias de perforación, tronadura, carguío y transporte</a:t>
            </a:r>
          </a:p>
          <a:p>
            <a:pPr eaLnBrk="1" hangingPunct="1">
              <a:lnSpc>
                <a:spcPct val="80000"/>
              </a:lnSpc>
            </a:pPr>
            <a:r>
              <a:rPr lang="es-CL" sz="1600" smtClean="0"/>
              <a:t>Consiste en hundir la roca de caja y la pared colgante de esta manera el mineral queda en contacto con el estéril facilitando el acceso de LHDs a través de las galerías de producción</a:t>
            </a:r>
          </a:p>
          <a:p>
            <a:pPr eaLnBrk="1" hangingPunct="1">
              <a:lnSpc>
                <a:spcPct val="80000"/>
              </a:lnSpc>
            </a:pPr>
            <a:r>
              <a:rPr lang="es-CL" sz="1600" smtClean="0"/>
              <a:t>Productividad 4000 a 20000 tpd</a:t>
            </a:r>
          </a:p>
          <a:p>
            <a:pPr eaLnBrk="1" hangingPunct="1">
              <a:lnSpc>
                <a:spcPct val="80000"/>
              </a:lnSpc>
            </a:pPr>
            <a:r>
              <a:rPr lang="es-CL" sz="1600" smtClean="0"/>
              <a:t>Costo 7-12 $/t</a:t>
            </a:r>
          </a:p>
          <a:p>
            <a:pPr eaLnBrk="1" hangingPunct="1">
              <a:lnSpc>
                <a:spcPct val="80000"/>
              </a:lnSpc>
            </a:pPr>
            <a:r>
              <a:rPr lang="es-CL" sz="1600" smtClean="0"/>
              <a:t>Dilución es alta hasta un 15%</a:t>
            </a:r>
          </a:p>
          <a:p>
            <a:pPr eaLnBrk="1" hangingPunct="1">
              <a:lnSpc>
                <a:spcPct val="80000"/>
              </a:lnSpc>
            </a:pPr>
            <a:r>
              <a:rPr lang="es-CL" sz="1600" smtClean="0"/>
              <a:t>Recuperación 75%</a:t>
            </a:r>
            <a:endParaRPr lang="en-US" sz="1600" smtClean="0"/>
          </a:p>
        </p:txBody>
      </p:sp>
    </p:spTree>
    <p:extLst>
      <p:ext uri="{BB962C8B-B14F-4D97-AF65-F5344CB8AC3E}">
        <p14:creationId xmlns:p14="http://schemas.microsoft.com/office/powerpoint/2010/main" val="187569550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430338" y="6118225"/>
            <a:ext cx="6265862"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Socavación en Panel Caving con H. Convencional</a:t>
            </a:r>
            <a:endParaRPr lang="es-ES_tradnl">
              <a:solidFill>
                <a:srgbClr val="0000CC"/>
              </a:solidFill>
            </a:endParaRPr>
          </a:p>
        </p:txBody>
      </p:sp>
      <p:sp>
        <p:nvSpPr>
          <p:cNvPr id="144387" name="Text Box 3"/>
          <p:cNvSpPr txBox="1">
            <a:spLocks noChangeArrowheads="1"/>
          </p:cNvSpPr>
          <p:nvPr/>
        </p:nvSpPr>
        <p:spPr bwMode="auto">
          <a:xfrm>
            <a:off x="863600" y="44450"/>
            <a:ext cx="7899400" cy="457200"/>
          </a:xfrm>
          <a:prstGeom prst="rect">
            <a:avLst/>
          </a:prstGeom>
          <a:noFill/>
          <a:ln w="9525">
            <a:noFill/>
            <a:miter lim="800000"/>
            <a:headEnd/>
            <a:tailEnd/>
          </a:ln>
          <a:effectLst/>
        </p:spPr>
        <p:txBody>
          <a:bodyPr>
            <a:spAutoFit/>
          </a:bodyPr>
          <a:lstStyle/>
          <a:p>
            <a:pPr algn="ctr">
              <a:spcBef>
                <a:spcPct val="50000"/>
              </a:spcBef>
            </a:pPr>
            <a:r>
              <a:rPr lang="es-ES" sz="2400" b="1"/>
              <a:t>Diseño Geométrico del Nivel de Hundimiento en PC</a:t>
            </a:r>
          </a:p>
        </p:txBody>
      </p:sp>
      <p:pic>
        <p:nvPicPr>
          <p:cNvPr id="14438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75" y="501650"/>
            <a:ext cx="8964613" cy="5546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1073150" y="5734050"/>
            <a:ext cx="6958013"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Socavación en Panel Caving con H. Previo/H. Avanzado</a:t>
            </a:r>
            <a:endParaRPr lang="es-ES_tradnl">
              <a:solidFill>
                <a:srgbClr val="0000CC"/>
              </a:solidFill>
            </a:endParaRPr>
          </a:p>
        </p:txBody>
      </p:sp>
      <p:sp>
        <p:nvSpPr>
          <p:cNvPr id="143366" name="Text Box 6"/>
          <p:cNvSpPr txBox="1">
            <a:spLocks noChangeArrowheads="1"/>
          </p:cNvSpPr>
          <p:nvPr/>
        </p:nvSpPr>
        <p:spPr bwMode="auto">
          <a:xfrm>
            <a:off x="787400" y="381000"/>
            <a:ext cx="7899400" cy="457200"/>
          </a:xfrm>
          <a:prstGeom prst="rect">
            <a:avLst/>
          </a:prstGeom>
          <a:noFill/>
          <a:ln w="9525">
            <a:noFill/>
            <a:miter lim="800000"/>
            <a:headEnd/>
            <a:tailEnd/>
          </a:ln>
          <a:effectLst/>
        </p:spPr>
        <p:txBody>
          <a:bodyPr>
            <a:spAutoFit/>
          </a:bodyPr>
          <a:lstStyle/>
          <a:p>
            <a:pPr algn="ctr">
              <a:spcBef>
                <a:spcPct val="50000"/>
              </a:spcBef>
            </a:pPr>
            <a:r>
              <a:rPr lang="es-ES" sz="2400" b="1"/>
              <a:t>Diseño Geométrico del Nivel de Hundimiento en PC</a:t>
            </a:r>
          </a:p>
        </p:txBody>
      </p:sp>
      <p:pic>
        <p:nvPicPr>
          <p:cNvPr id="143369"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88" y="1052513"/>
            <a:ext cx="9072562" cy="446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825" y="925513"/>
            <a:ext cx="6840538" cy="4478337"/>
          </a:xfrm>
          <a:prstGeom prst="rect">
            <a:avLst/>
          </a:prstGeom>
          <a:noFill/>
          <a:ln w="9525">
            <a:solidFill>
              <a:schemeClr val="tx1"/>
            </a:solidFill>
            <a:miter lim="800000"/>
            <a:headEnd/>
            <a:tailEnd/>
          </a:ln>
          <a:effectLst/>
        </p:spPr>
      </p:pic>
      <p:sp>
        <p:nvSpPr>
          <p:cNvPr id="116743" name="Rectangle 7"/>
          <p:cNvSpPr>
            <a:spLocks noChangeArrowheads="1"/>
          </p:cNvSpPr>
          <p:nvPr/>
        </p:nvSpPr>
        <p:spPr bwMode="auto">
          <a:xfrm>
            <a:off x="2613025" y="5746750"/>
            <a:ext cx="3887788"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Tipo “Crinkle-Cut” en HP/HA</a:t>
            </a:r>
            <a:endParaRPr lang="es-ES_tradnl">
              <a:solidFill>
                <a:srgbClr val="0000CC"/>
              </a:solidFill>
            </a:endParaRPr>
          </a:p>
        </p:txBody>
      </p:sp>
      <p:sp>
        <p:nvSpPr>
          <p:cNvPr id="116744" name="Text Box 8"/>
          <p:cNvSpPr txBox="1">
            <a:spLocks noChangeArrowheads="1"/>
          </p:cNvSpPr>
          <p:nvPr/>
        </p:nvSpPr>
        <p:spPr bwMode="auto">
          <a:xfrm>
            <a:off x="863600" y="322263"/>
            <a:ext cx="7899400" cy="457200"/>
          </a:xfrm>
          <a:prstGeom prst="rect">
            <a:avLst/>
          </a:prstGeom>
          <a:noFill/>
          <a:ln w="9525">
            <a:noFill/>
            <a:miter lim="800000"/>
            <a:headEnd/>
            <a:tailEnd/>
          </a:ln>
          <a:effectLst/>
        </p:spPr>
        <p:txBody>
          <a:bodyPr>
            <a:spAutoFit/>
          </a:bodyPr>
          <a:lstStyle/>
          <a:p>
            <a:pPr algn="ctr">
              <a:spcBef>
                <a:spcPct val="50000"/>
              </a:spcBef>
            </a:pPr>
            <a:r>
              <a:rPr lang="es-ES" sz="2400" b="1"/>
              <a:t>Diseño Geométrico del Nivel de Hundimiento en PC</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81000" y="1309330"/>
            <a:ext cx="8850312" cy="4154984"/>
          </a:xfrm>
          <a:prstGeom prst="rect">
            <a:avLst/>
          </a:prstGeom>
          <a:noFill/>
          <a:ln w="9525">
            <a:noFill/>
            <a:miter lim="800000"/>
            <a:headEnd/>
            <a:tailEnd/>
          </a:ln>
          <a:effectLst/>
        </p:spPr>
        <p:txBody>
          <a:bodyPr>
            <a:spAutoFit/>
          </a:bodyPr>
          <a:lstStyle/>
          <a:p>
            <a:pPr marL="261938" indent="-261938" algn="just">
              <a:spcBef>
                <a:spcPct val="50000"/>
              </a:spcBef>
              <a:buFontTx/>
              <a:buChar char="•"/>
            </a:pPr>
            <a:endParaRPr lang="es-ES" sz="2400" b="1" dirty="0" smtClean="0"/>
          </a:p>
          <a:p>
            <a:pPr marL="261938" indent="-261938" algn="just">
              <a:spcBef>
                <a:spcPct val="50000"/>
              </a:spcBef>
              <a:buFontTx/>
              <a:buChar char="•"/>
            </a:pPr>
            <a:r>
              <a:rPr lang="es-ES" sz="2400" b="1" dirty="0" smtClean="0"/>
              <a:t>Curvas </a:t>
            </a:r>
            <a:r>
              <a:rPr lang="es-ES" sz="2400" b="1" dirty="0"/>
              <a:t>de Fragmentación de mineral</a:t>
            </a:r>
          </a:p>
          <a:p>
            <a:pPr marL="261938" indent="-261938" algn="just">
              <a:spcBef>
                <a:spcPct val="50000"/>
              </a:spcBef>
              <a:buFontTx/>
              <a:buChar char="•"/>
            </a:pPr>
            <a:r>
              <a:rPr lang="es-ES" sz="2400" b="1" dirty="0"/>
              <a:t>Elipsoide de Extracción vs Fragmentación del mineral</a:t>
            </a:r>
          </a:p>
          <a:p>
            <a:pPr marL="261938" indent="-261938" algn="just">
              <a:spcBef>
                <a:spcPct val="50000"/>
              </a:spcBef>
              <a:buFontTx/>
              <a:buChar char="•"/>
            </a:pPr>
            <a:r>
              <a:rPr lang="es-ES" sz="2400" b="1" dirty="0"/>
              <a:t>Disposición geométrica de los Puntos de Extracción</a:t>
            </a:r>
          </a:p>
          <a:p>
            <a:pPr marL="261938" indent="-261938" algn="just">
              <a:spcBef>
                <a:spcPct val="50000"/>
              </a:spcBef>
              <a:buFontTx/>
              <a:buChar char="•"/>
            </a:pPr>
            <a:r>
              <a:rPr lang="es-ES" sz="2400" b="1" dirty="0"/>
              <a:t>Tamaño de los Equipos</a:t>
            </a:r>
          </a:p>
          <a:p>
            <a:pPr marL="261938" indent="-261938" algn="just">
              <a:spcBef>
                <a:spcPct val="50000"/>
              </a:spcBef>
              <a:buFontTx/>
              <a:buChar char="•"/>
            </a:pPr>
            <a:r>
              <a:rPr lang="es-ES" sz="2400" b="1" dirty="0"/>
              <a:t>Batea define distancia entre </a:t>
            </a:r>
            <a:r>
              <a:rPr lang="es-ES" sz="2400" b="1" dirty="0" err="1"/>
              <a:t>N.Producción-N.Hundimiento</a:t>
            </a:r>
            <a:r>
              <a:rPr lang="es-ES" sz="2400" b="1" dirty="0"/>
              <a:t> (tamaño del </a:t>
            </a:r>
            <a:r>
              <a:rPr lang="es-ES" sz="2400" b="1" dirty="0" err="1"/>
              <a:t>Crown</a:t>
            </a:r>
            <a:r>
              <a:rPr lang="es-ES" sz="2400" b="1" dirty="0"/>
              <a:t> Pillar)</a:t>
            </a:r>
          </a:p>
          <a:p>
            <a:pPr marL="261938" indent="-261938" algn="just">
              <a:spcBef>
                <a:spcPct val="50000"/>
              </a:spcBef>
              <a:buFontTx/>
              <a:buChar char="•"/>
            </a:pPr>
            <a:r>
              <a:rPr lang="es-ES" sz="2400" b="1" dirty="0"/>
              <a:t>Metodología para definir Mallas de Extracción</a:t>
            </a:r>
          </a:p>
        </p:txBody>
      </p:sp>
      <p:sp>
        <p:nvSpPr>
          <p:cNvPr id="3" name="2 Rectángulo"/>
          <p:cNvSpPr/>
          <p:nvPr/>
        </p:nvSpPr>
        <p:spPr>
          <a:xfrm>
            <a:off x="871437" y="457200"/>
            <a:ext cx="6215163" cy="523220"/>
          </a:xfrm>
          <a:prstGeom prst="rect">
            <a:avLst/>
          </a:prstGeom>
        </p:spPr>
        <p:txBody>
          <a:bodyPr wrap="none">
            <a:spAutoFit/>
          </a:bodyPr>
          <a:lstStyle/>
          <a:p>
            <a:pPr marL="261938" indent="-261938" algn="just">
              <a:spcBef>
                <a:spcPct val="50000"/>
              </a:spcBef>
            </a:pPr>
            <a:r>
              <a:rPr lang="es-ES" sz="2800" b="1" dirty="0" smtClean="0"/>
              <a:t>Diseños Mineros del N. Producción</a:t>
            </a:r>
            <a:endParaRPr lang="es-ES" sz="28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Text Box 3"/>
          <p:cNvSpPr txBox="1">
            <a:spLocks noChangeArrowheads="1"/>
          </p:cNvSpPr>
          <p:nvPr/>
        </p:nvSpPr>
        <p:spPr bwMode="auto">
          <a:xfrm>
            <a:off x="1262063" y="346075"/>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
        <p:nvSpPr>
          <p:cNvPr id="172036" name="Rectangle 4"/>
          <p:cNvSpPr>
            <a:spLocks noChangeArrowheads="1"/>
          </p:cNvSpPr>
          <p:nvPr/>
        </p:nvSpPr>
        <p:spPr bwMode="auto">
          <a:xfrm>
            <a:off x="2901950" y="6132513"/>
            <a:ext cx="3313113" cy="381000"/>
          </a:xfrm>
          <a:prstGeom prst="rect">
            <a:avLst/>
          </a:prstGeom>
          <a:solidFill>
            <a:schemeClr val="bg1"/>
          </a:solidFill>
          <a:ln w="9525">
            <a:solidFill>
              <a:schemeClr val="tx1"/>
            </a:solidFill>
            <a:miter lim="800000"/>
            <a:headEnd/>
            <a:tailEnd/>
          </a:ln>
          <a:effectLst/>
        </p:spPr>
        <p:txBody>
          <a:bodyPr/>
          <a:lstStyle/>
          <a:p>
            <a:pPr marL="342900" indent="-342900" algn="ctr">
              <a:spcBef>
                <a:spcPct val="20000"/>
              </a:spcBef>
            </a:pPr>
            <a:r>
              <a:rPr lang="es-ES_tradnl" sz="2000" b="1">
                <a:solidFill>
                  <a:srgbClr val="0000CC"/>
                </a:solidFill>
              </a:rPr>
              <a:t>Curvas de Fragmentación</a:t>
            </a:r>
            <a:endParaRPr lang="es-ES_tradnl">
              <a:solidFill>
                <a:srgbClr val="0000CC"/>
              </a:solidFill>
            </a:endParaRPr>
          </a:p>
        </p:txBody>
      </p:sp>
      <p:pic>
        <p:nvPicPr>
          <p:cNvPr id="172042"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0513" y="1123950"/>
            <a:ext cx="8529637" cy="4586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ChangeAspect="1" noChangeArrowheads="1"/>
          </p:cNvPicPr>
          <p:nvPr/>
        </p:nvPicPr>
        <p:blipFill>
          <a:blip r:embed="rId3" cstate="print"/>
          <a:srcRect/>
          <a:stretch>
            <a:fillRect/>
          </a:stretch>
        </p:blipFill>
        <p:spPr bwMode="auto">
          <a:xfrm>
            <a:off x="517525" y="711200"/>
            <a:ext cx="8086725" cy="5495925"/>
          </a:xfrm>
          <a:prstGeom prst="rect">
            <a:avLst/>
          </a:prstGeom>
          <a:noFill/>
          <a:ln w="9525">
            <a:solidFill>
              <a:schemeClr val="tx1"/>
            </a:solidFill>
            <a:miter lim="800000"/>
            <a:headEnd/>
            <a:tailEnd/>
          </a:ln>
          <a:effectLst/>
        </p:spPr>
      </p:pic>
      <p:sp>
        <p:nvSpPr>
          <p:cNvPr id="137221" name="Text Box 5"/>
          <p:cNvSpPr txBox="1">
            <a:spLocks noChangeArrowheads="1"/>
          </p:cNvSpPr>
          <p:nvPr/>
        </p:nvSpPr>
        <p:spPr bwMode="auto">
          <a:xfrm>
            <a:off x="1262063" y="76200"/>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
        <p:nvSpPr>
          <p:cNvPr id="137222" name="Rectangle 6"/>
          <p:cNvSpPr>
            <a:spLocks noChangeArrowheads="1"/>
          </p:cNvSpPr>
          <p:nvPr/>
        </p:nvSpPr>
        <p:spPr bwMode="auto">
          <a:xfrm>
            <a:off x="468313" y="6315075"/>
            <a:ext cx="8135937" cy="381000"/>
          </a:xfrm>
          <a:prstGeom prst="rect">
            <a:avLst/>
          </a:prstGeom>
          <a:solidFill>
            <a:schemeClr val="bg1"/>
          </a:solidFill>
          <a:ln w="9525">
            <a:solidFill>
              <a:schemeClr val="tx1"/>
            </a:solidFill>
            <a:miter lim="800000"/>
            <a:headEnd/>
            <a:tailEnd/>
          </a:ln>
          <a:effectLst/>
        </p:spPr>
        <p:txBody>
          <a:bodyPr/>
          <a:lstStyle/>
          <a:p>
            <a:pPr marL="342900" indent="-342900" algn="ctr">
              <a:spcBef>
                <a:spcPct val="20000"/>
              </a:spcBef>
            </a:pPr>
            <a:r>
              <a:rPr lang="es-ES_tradnl" b="1">
                <a:solidFill>
                  <a:srgbClr val="0000CC"/>
                </a:solidFill>
              </a:rPr>
              <a:t>Fragmentación del Mineral y su relación con el Elipsoide de Extracción</a:t>
            </a:r>
            <a:endParaRPr lang="es-ES_tradnl">
              <a:solidFill>
                <a:srgbClr val="0000CC"/>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920750"/>
            <a:ext cx="4589462" cy="4876800"/>
          </a:xfrm>
          <a:prstGeom prst="rect">
            <a:avLst/>
          </a:prstGeom>
          <a:noFill/>
          <a:ln w="9525">
            <a:noFill/>
            <a:miter lim="800000"/>
            <a:headEnd/>
            <a:tailEnd/>
          </a:ln>
          <a:effectLst/>
        </p:spPr>
      </p:pic>
      <p:sp>
        <p:nvSpPr>
          <p:cNvPr id="136197" name="Text Box 5"/>
          <p:cNvSpPr txBox="1">
            <a:spLocks noChangeArrowheads="1"/>
          </p:cNvSpPr>
          <p:nvPr/>
        </p:nvSpPr>
        <p:spPr bwMode="auto">
          <a:xfrm>
            <a:off x="1262063" y="260350"/>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
        <p:nvSpPr>
          <p:cNvPr id="136198" name="Rectangle 6"/>
          <p:cNvSpPr>
            <a:spLocks noChangeArrowheads="1"/>
          </p:cNvSpPr>
          <p:nvPr/>
        </p:nvSpPr>
        <p:spPr bwMode="auto">
          <a:xfrm>
            <a:off x="2139950" y="6129338"/>
            <a:ext cx="4824413" cy="381000"/>
          </a:xfrm>
          <a:prstGeom prst="rect">
            <a:avLst/>
          </a:prstGeom>
          <a:solidFill>
            <a:schemeClr val="bg1"/>
          </a:solidFill>
          <a:ln w="9525">
            <a:solidFill>
              <a:schemeClr val="tx1"/>
            </a:solidFill>
            <a:miter lim="800000"/>
            <a:headEnd/>
            <a:tailEnd/>
          </a:ln>
          <a:effectLst/>
        </p:spPr>
        <p:txBody>
          <a:bodyPr/>
          <a:lstStyle/>
          <a:p>
            <a:pPr marL="342900" indent="-342900" algn="ctr">
              <a:spcBef>
                <a:spcPct val="20000"/>
              </a:spcBef>
            </a:pPr>
            <a:r>
              <a:rPr lang="es-ES_tradnl" sz="2000" b="1">
                <a:solidFill>
                  <a:srgbClr val="0000CC"/>
                </a:solidFill>
              </a:rPr>
              <a:t>Diámetro del Elipsoide de Extracción</a:t>
            </a:r>
            <a:endParaRPr lang="es-ES_tradnl">
              <a:solidFill>
                <a:srgbClr val="0000CC"/>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AutoShape 2"/>
          <p:cNvSpPr>
            <a:spLocks noChangeArrowheads="1"/>
          </p:cNvSpPr>
          <p:nvPr/>
        </p:nvSpPr>
        <p:spPr bwMode="auto">
          <a:xfrm>
            <a:off x="4168775" y="3208338"/>
            <a:ext cx="747713" cy="409575"/>
          </a:xfrm>
          <a:prstGeom prst="rightArrow">
            <a:avLst>
              <a:gd name="adj1" fmla="val 50000"/>
              <a:gd name="adj2" fmla="val 45640"/>
            </a:avLst>
          </a:prstGeom>
          <a:solidFill>
            <a:srgbClr val="FF3300"/>
          </a:solidFill>
          <a:ln w="9525">
            <a:solidFill>
              <a:schemeClr val="tx1"/>
            </a:solidFill>
            <a:miter lim="800000"/>
            <a:headEnd/>
            <a:tailEnd/>
          </a:ln>
          <a:effectLst/>
        </p:spPr>
        <p:txBody>
          <a:bodyPr wrap="none" anchor="ctr"/>
          <a:lstStyle/>
          <a:p>
            <a:endParaRPr lang="es-CL"/>
          </a:p>
        </p:txBody>
      </p:sp>
      <p:sp>
        <p:nvSpPr>
          <p:cNvPr id="109571" name="Rectangle 3"/>
          <p:cNvSpPr>
            <a:spLocks noChangeArrowheads="1"/>
          </p:cNvSpPr>
          <p:nvPr/>
        </p:nvSpPr>
        <p:spPr bwMode="auto">
          <a:xfrm>
            <a:off x="3332163" y="5568950"/>
            <a:ext cx="2447925"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Malla Cuadrada</a:t>
            </a:r>
            <a:r>
              <a:rPr lang="es-ES_tradnl">
                <a:solidFill>
                  <a:srgbClr val="0000CC"/>
                </a:solidFill>
              </a:rPr>
              <a:t>  </a:t>
            </a:r>
          </a:p>
        </p:txBody>
      </p:sp>
      <p:pic>
        <p:nvPicPr>
          <p:cNvPr id="10957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2371725"/>
            <a:ext cx="3598863" cy="2082800"/>
          </a:xfrm>
          <a:prstGeom prst="rect">
            <a:avLst/>
          </a:prstGeom>
          <a:noFill/>
          <a:ln w="9525">
            <a:solidFill>
              <a:schemeClr val="tx1"/>
            </a:solidFill>
            <a:miter lim="800000"/>
            <a:headEnd/>
            <a:tailEnd/>
          </a:ln>
          <a:effectLst/>
        </p:spPr>
      </p:pic>
      <p:pic>
        <p:nvPicPr>
          <p:cNvPr id="10957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320925"/>
            <a:ext cx="3598863" cy="2184400"/>
          </a:xfrm>
          <a:prstGeom prst="rect">
            <a:avLst/>
          </a:prstGeom>
          <a:noFill/>
          <a:ln w="9525">
            <a:solidFill>
              <a:schemeClr val="tx1"/>
            </a:solidFill>
            <a:miter lim="800000"/>
            <a:headEnd/>
            <a:tailEnd/>
          </a:ln>
          <a:effectLst/>
        </p:spPr>
      </p:pic>
      <p:sp>
        <p:nvSpPr>
          <p:cNvPr id="109581" name="Text Box 13"/>
          <p:cNvSpPr txBox="1">
            <a:spLocks noChangeArrowheads="1"/>
          </p:cNvSpPr>
          <p:nvPr/>
        </p:nvSpPr>
        <p:spPr bwMode="auto">
          <a:xfrm>
            <a:off x="1262063" y="722313"/>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p:cNvSpPr>
            <a:spLocks noChangeArrowheads="1"/>
          </p:cNvSpPr>
          <p:nvPr/>
        </p:nvSpPr>
        <p:spPr bwMode="auto">
          <a:xfrm>
            <a:off x="4092575" y="3201988"/>
            <a:ext cx="747713" cy="409575"/>
          </a:xfrm>
          <a:prstGeom prst="rightArrow">
            <a:avLst>
              <a:gd name="adj1" fmla="val 50000"/>
              <a:gd name="adj2" fmla="val 45640"/>
            </a:avLst>
          </a:prstGeom>
          <a:solidFill>
            <a:srgbClr val="FF3300"/>
          </a:solidFill>
          <a:ln w="9525">
            <a:solidFill>
              <a:schemeClr val="tx1"/>
            </a:solidFill>
            <a:miter lim="800000"/>
            <a:headEnd/>
            <a:tailEnd/>
          </a:ln>
          <a:effectLst/>
        </p:spPr>
        <p:txBody>
          <a:bodyPr wrap="none" anchor="ctr"/>
          <a:lstStyle/>
          <a:p>
            <a:endParaRPr lang="es-CL"/>
          </a:p>
        </p:txBody>
      </p:sp>
      <p:pic>
        <p:nvPicPr>
          <p:cNvPr id="11264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176463"/>
            <a:ext cx="3598863" cy="2460625"/>
          </a:xfrm>
          <a:prstGeom prst="rect">
            <a:avLst/>
          </a:prstGeom>
          <a:noFill/>
          <a:ln w="9525">
            <a:solidFill>
              <a:schemeClr val="tx1"/>
            </a:solidFill>
            <a:miter lim="800000"/>
            <a:headEnd/>
            <a:tailEnd/>
          </a:ln>
          <a:effectLst/>
        </p:spPr>
      </p:pic>
      <p:pic>
        <p:nvPicPr>
          <p:cNvPr id="11264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2006600"/>
            <a:ext cx="3598863" cy="2800350"/>
          </a:xfrm>
          <a:prstGeom prst="rect">
            <a:avLst/>
          </a:prstGeom>
          <a:noFill/>
          <a:ln w="9525">
            <a:solidFill>
              <a:schemeClr val="tx1"/>
            </a:solidFill>
            <a:miter lim="800000"/>
            <a:headEnd/>
            <a:tailEnd/>
          </a:ln>
          <a:effectLst/>
        </p:spPr>
      </p:pic>
      <p:sp>
        <p:nvSpPr>
          <p:cNvPr id="112653" name="Rectangle 13"/>
          <p:cNvSpPr>
            <a:spLocks noChangeArrowheads="1"/>
          </p:cNvSpPr>
          <p:nvPr/>
        </p:nvSpPr>
        <p:spPr bwMode="auto">
          <a:xfrm>
            <a:off x="3117850" y="5568950"/>
            <a:ext cx="2879725"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Malla Tipo Teniente</a:t>
            </a:r>
            <a:endParaRPr lang="es-ES_tradnl">
              <a:solidFill>
                <a:srgbClr val="0000CC"/>
              </a:solidFill>
            </a:endParaRPr>
          </a:p>
        </p:txBody>
      </p:sp>
      <p:sp>
        <p:nvSpPr>
          <p:cNvPr id="112654" name="Text Box 14"/>
          <p:cNvSpPr txBox="1">
            <a:spLocks noChangeArrowheads="1"/>
          </p:cNvSpPr>
          <p:nvPr/>
        </p:nvSpPr>
        <p:spPr bwMode="auto">
          <a:xfrm>
            <a:off x="1262063" y="685800"/>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AutoShape 2"/>
          <p:cNvSpPr>
            <a:spLocks noChangeArrowheads="1"/>
          </p:cNvSpPr>
          <p:nvPr/>
        </p:nvSpPr>
        <p:spPr bwMode="auto">
          <a:xfrm>
            <a:off x="4175125" y="3295650"/>
            <a:ext cx="747713" cy="409575"/>
          </a:xfrm>
          <a:prstGeom prst="rightArrow">
            <a:avLst>
              <a:gd name="adj1" fmla="val 50000"/>
              <a:gd name="adj2" fmla="val 45640"/>
            </a:avLst>
          </a:prstGeom>
          <a:solidFill>
            <a:srgbClr val="FF3300"/>
          </a:solidFill>
          <a:ln w="9525">
            <a:solidFill>
              <a:schemeClr val="tx1"/>
            </a:solidFill>
            <a:miter lim="800000"/>
            <a:headEnd/>
            <a:tailEnd/>
          </a:ln>
          <a:effectLst/>
        </p:spPr>
        <p:txBody>
          <a:bodyPr wrap="none" anchor="ctr"/>
          <a:lstStyle/>
          <a:p>
            <a:endParaRPr lang="es-CL"/>
          </a:p>
        </p:txBody>
      </p:sp>
      <p:pic>
        <p:nvPicPr>
          <p:cNvPr id="110602"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7350" y="2185988"/>
            <a:ext cx="3598863" cy="2482850"/>
          </a:xfrm>
          <a:prstGeom prst="rect">
            <a:avLst/>
          </a:prstGeom>
          <a:noFill/>
          <a:ln w="9525">
            <a:solidFill>
              <a:schemeClr val="tx1"/>
            </a:solidFill>
            <a:miter lim="800000"/>
            <a:headEnd/>
            <a:tailEnd/>
          </a:ln>
          <a:effectLst/>
        </p:spPr>
      </p:pic>
      <p:pic>
        <p:nvPicPr>
          <p:cNvPr id="110603"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1750" y="2073275"/>
            <a:ext cx="3598863" cy="2676525"/>
          </a:xfrm>
          <a:prstGeom prst="rect">
            <a:avLst/>
          </a:prstGeom>
          <a:noFill/>
          <a:ln w="9525">
            <a:solidFill>
              <a:schemeClr val="tx1"/>
            </a:solidFill>
            <a:miter lim="800000"/>
            <a:headEnd/>
            <a:tailEnd/>
          </a:ln>
          <a:effectLst/>
        </p:spPr>
      </p:pic>
      <p:sp>
        <p:nvSpPr>
          <p:cNvPr id="110605" name="Rectangle 13"/>
          <p:cNvSpPr>
            <a:spLocks noChangeArrowheads="1"/>
          </p:cNvSpPr>
          <p:nvPr/>
        </p:nvSpPr>
        <p:spPr bwMode="auto">
          <a:xfrm>
            <a:off x="3117850" y="5568950"/>
            <a:ext cx="2879725" cy="739775"/>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Malla Tipo Henderson ó Espina de Pescado</a:t>
            </a:r>
            <a:endParaRPr lang="es-ES_tradnl">
              <a:solidFill>
                <a:srgbClr val="0000CC"/>
              </a:solidFill>
            </a:endParaRPr>
          </a:p>
        </p:txBody>
      </p:sp>
      <p:sp>
        <p:nvSpPr>
          <p:cNvPr id="110606" name="Text Box 14"/>
          <p:cNvSpPr txBox="1">
            <a:spLocks noChangeArrowheads="1"/>
          </p:cNvSpPr>
          <p:nvPr/>
        </p:nvSpPr>
        <p:spPr bwMode="auto">
          <a:xfrm>
            <a:off x="1262063" y="722313"/>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28600" y="1905000"/>
            <a:ext cx="8675688" cy="2632075"/>
          </a:xfrm>
          <a:prstGeom prst="rect">
            <a:avLst/>
          </a:prstGeom>
          <a:noFill/>
          <a:ln w="38100">
            <a:solidFill>
              <a:schemeClr val="bg1"/>
            </a:solidFill>
            <a:miter lim="800000"/>
            <a:headEnd/>
            <a:tailEnd/>
          </a:ln>
          <a:effectLst/>
        </p:spPr>
        <p:txBody>
          <a:bodyPr>
            <a:spAutoFit/>
          </a:bodyPr>
          <a:lstStyle/>
          <a:p>
            <a:pPr algn="ctr">
              <a:spcBef>
                <a:spcPct val="50000"/>
              </a:spcBef>
            </a:pPr>
            <a:endParaRPr lang="es-ES" sz="800" b="1" dirty="0"/>
          </a:p>
          <a:p>
            <a:pPr algn="ctr">
              <a:spcBef>
                <a:spcPct val="50000"/>
              </a:spcBef>
            </a:pPr>
            <a:r>
              <a:rPr lang="es-ES" sz="3200" b="1" dirty="0" smtClean="0"/>
              <a:t>Métodos </a:t>
            </a:r>
            <a:r>
              <a:rPr lang="es-ES" sz="3200" b="1" dirty="0"/>
              <a:t>de Explotación</a:t>
            </a:r>
          </a:p>
          <a:p>
            <a:pPr algn="ctr">
              <a:spcBef>
                <a:spcPct val="50000"/>
              </a:spcBef>
            </a:pPr>
            <a:r>
              <a:rPr lang="es-ES" sz="3200" b="1" dirty="0"/>
              <a:t>Block </a:t>
            </a:r>
            <a:r>
              <a:rPr lang="es-ES" sz="3200" b="1" dirty="0" err="1"/>
              <a:t>Caving</a:t>
            </a:r>
            <a:r>
              <a:rPr lang="es-ES" sz="3200" b="1" dirty="0"/>
              <a:t> / Panel </a:t>
            </a:r>
            <a:r>
              <a:rPr lang="es-ES" sz="3200" b="1" dirty="0" err="1"/>
              <a:t>Caving</a:t>
            </a:r>
            <a:endParaRPr lang="es-ES" sz="3200" b="1" dirty="0"/>
          </a:p>
          <a:p>
            <a:pPr algn="ctr">
              <a:spcBef>
                <a:spcPct val="50000"/>
              </a:spcBef>
            </a:pPr>
            <a:r>
              <a:rPr lang="es-ES" sz="3200" b="1" dirty="0"/>
              <a:t>y sus variantes</a:t>
            </a:r>
          </a:p>
          <a:p>
            <a:pPr algn="ctr">
              <a:spcBef>
                <a:spcPct val="50000"/>
              </a:spcBef>
            </a:pPr>
            <a:endParaRPr lang="es-ES" sz="8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1773238"/>
            <a:ext cx="3598863" cy="2317750"/>
          </a:xfrm>
          <a:prstGeom prst="rect">
            <a:avLst/>
          </a:prstGeom>
          <a:noFill/>
          <a:ln w="9525">
            <a:solidFill>
              <a:schemeClr val="tx1"/>
            </a:solidFill>
            <a:miter lim="800000"/>
            <a:headEnd/>
            <a:tailEnd/>
          </a:ln>
          <a:effectLst/>
        </p:spPr>
      </p:pic>
      <p:pic>
        <p:nvPicPr>
          <p:cNvPr id="11469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5388" y="3805237"/>
            <a:ext cx="3598862" cy="2495550"/>
          </a:xfrm>
          <a:prstGeom prst="rect">
            <a:avLst/>
          </a:prstGeom>
          <a:noFill/>
          <a:ln w="9525">
            <a:solidFill>
              <a:schemeClr val="tx1"/>
            </a:solidFill>
            <a:miter lim="800000"/>
            <a:headEnd/>
            <a:tailEnd/>
          </a:ln>
          <a:effectLst/>
        </p:spPr>
      </p:pic>
      <p:sp>
        <p:nvSpPr>
          <p:cNvPr id="114692" name="Text Box 4"/>
          <p:cNvSpPr txBox="1">
            <a:spLocks noChangeArrowheads="1"/>
          </p:cNvSpPr>
          <p:nvPr/>
        </p:nvSpPr>
        <p:spPr bwMode="auto">
          <a:xfrm>
            <a:off x="1262063" y="722313"/>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
        <p:nvSpPr>
          <p:cNvPr id="114693" name="Rectangle 5"/>
          <p:cNvSpPr>
            <a:spLocks noChangeArrowheads="1"/>
          </p:cNvSpPr>
          <p:nvPr/>
        </p:nvSpPr>
        <p:spPr bwMode="auto">
          <a:xfrm>
            <a:off x="884238" y="4286250"/>
            <a:ext cx="2879725"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Elipsoides Tangentes</a:t>
            </a:r>
            <a:endParaRPr lang="es-ES_tradnl">
              <a:solidFill>
                <a:srgbClr val="0000CC"/>
              </a:solidFill>
            </a:endParaRPr>
          </a:p>
        </p:txBody>
      </p:sp>
      <p:sp>
        <p:nvSpPr>
          <p:cNvPr id="114694" name="Rectangle 6"/>
          <p:cNvSpPr>
            <a:spLocks noChangeArrowheads="1"/>
          </p:cNvSpPr>
          <p:nvPr/>
        </p:nvSpPr>
        <p:spPr bwMode="auto">
          <a:xfrm>
            <a:off x="5076825" y="3276600"/>
            <a:ext cx="3455988" cy="381000"/>
          </a:xfrm>
          <a:prstGeom prst="rect">
            <a:avLst/>
          </a:prstGeom>
          <a:solidFill>
            <a:schemeClr val="bg1"/>
          </a:solidFill>
          <a:ln w="9525">
            <a:solidFill>
              <a:schemeClr val="tx1"/>
            </a:solidFill>
            <a:miter lim="800000"/>
            <a:headEnd/>
            <a:tailEnd/>
          </a:ln>
          <a:effectLst/>
        </p:spPr>
        <p:txBody>
          <a:bodyPr/>
          <a:lstStyle/>
          <a:p>
            <a:pPr algn="ctr">
              <a:spcBef>
                <a:spcPct val="20000"/>
              </a:spcBef>
            </a:pPr>
            <a:r>
              <a:rPr lang="es-ES_tradnl" sz="2000" b="1">
                <a:solidFill>
                  <a:srgbClr val="0000CC"/>
                </a:solidFill>
              </a:rPr>
              <a:t>Elipsoides Traslapados</a:t>
            </a:r>
            <a:endParaRPr lang="es-ES_tradnl">
              <a:solidFill>
                <a:srgbClr val="0000CC"/>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157163" y="965200"/>
            <a:ext cx="8801100" cy="4962525"/>
            <a:chOff x="144" y="572"/>
            <a:chExt cx="5544" cy="3126"/>
          </a:xfrm>
        </p:grpSpPr>
        <p:sp>
          <p:nvSpPr>
            <p:cNvPr id="135172" name="Rectangle 4"/>
            <p:cNvSpPr>
              <a:spLocks noChangeArrowheads="1"/>
            </p:cNvSpPr>
            <p:nvPr/>
          </p:nvSpPr>
          <p:spPr bwMode="auto">
            <a:xfrm>
              <a:off x="411" y="572"/>
              <a:ext cx="2010" cy="240"/>
            </a:xfrm>
            <a:prstGeom prst="rect">
              <a:avLst/>
            </a:prstGeom>
            <a:noFill/>
            <a:ln w="9525">
              <a:noFill/>
              <a:miter lim="800000"/>
              <a:headEnd/>
              <a:tailEnd/>
            </a:ln>
            <a:effectLst/>
          </p:spPr>
          <p:txBody>
            <a:bodyPr/>
            <a:lstStyle/>
            <a:p>
              <a:pPr marL="342900" indent="-342900" algn="ctr">
                <a:spcBef>
                  <a:spcPct val="20000"/>
                </a:spcBef>
              </a:pPr>
              <a:r>
                <a:rPr lang="es-ES_tradnl" b="1">
                  <a:solidFill>
                    <a:schemeClr val="bg1"/>
                  </a:solidFill>
                </a:rPr>
                <a:t>Malla Teórica 17 x 20 m</a:t>
              </a:r>
            </a:p>
          </p:txBody>
        </p:sp>
        <p:pic>
          <p:nvPicPr>
            <p:cNvPr id="13517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 y="978"/>
              <a:ext cx="2545" cy="2720"/>
            </a:xfrm>
            <a:prstGeom prst="rect">
              <a:avLst/>
            </a:prstGeom>
            <a:noFill/>
            <a:ln w="9525">
              <a:solidFill>
                <a:schemeClr val="tx1"/>
              </a:solidFill>
              <a:miter lim="800000"/>
              <a:headEnd/>
              <a:tailEnd/>
            </a:ln>
            <a:effectLst/>
          </p:spPr>
        </p:pic>
        <p:pic>
          <p:nvPicPr>
            <p:cNvPr id="13517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0" y="978"/>
              <a:ext cx="2678" cy="2720"/>
            </a:xfrm>
            <a:prstGeom prst="rect">
              <a:avLst/>
            </a:prstGeom>
            <a:noFill/>
            <a:ln w="9525">
              <a:solidFill>
                <a:schemeClr val="tx1"/>
              </a:solidFill>
              <a:miter lim="800000"/>
              <a:headEnd/>
              <a:tailEnd/>
            </a:ln>
            <a:effectLst/>
          </p:spPr>
        </p:pic>
        <p:sp>
          <p:nvSpPr>
            <p:cNvPr id="135175" name="Rectangle 7"/>
            <p:cNvSpPr>
              <a:spLocks noChangeArrowheads="1"/>
            </p:cNvSpPr>
            <p:nvPr/>
          </p:nvSpPr>
          <p:spPr bwMode="auto">
            <a:xfrm>
              <a:off x="3260" y="572"/>
              <a:ext cx="2178" cy="240"/>
            </a:xfrm>
            <a:prstGeom prst="rect">
              <a:avLst/>
            </a:prstGeom>
            <a:noFill/>
            <a:ln w="9525">
              <a:noFill/>
              <a:miter lim="800000"/>
              <a:headEnd/>
              <a:tailEnd/>
            </a:ln>
            <a:effectLst/>
          </p:spPr>
          <p:txBody>
            <a:bodyPr/>
            <a:lstStyle/>
            <a:p>
              <a:pPr marL="342900" indent="-342900" algn="ctr">
                <a:spcBef>
                  <a:spcPct val="20000"/>
                </a:spcBef>
              </a:pPr>
              <a:r>
                <a:rPr lang="es-ES_tradnl" b="1">
                  <a:solidFill>
                    <a:schemeClr val="bg1"/>
                  </a:solidFill>
                </a:rPr>
                <a:t>Malla Operativizada 17 x 20 m </a:t>
              </a:r>
            </a:p>
          </p:txBody>
        </p:sp>
      </p:grpSp>
      <p:sp>
        <p:nvSpPr>
          <p:cNvPr id="135176" name="Text Box 8"/>
          <p:cNvSpPr txBox="1">
            <a:spLocks noChangeArrowheads="1"/>
          </p:cNvSpPr>
          <p:nvPr/>
        </p:nvSpPr>
        <p:spPr bwMode="auto">
          <a:xfrm>
            <a:off x="1262063" y="260350"/>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del Nivel de Producción en PC</a:t>
            </a:r>
          </a:p>
        </p:txBody>
      </p:sp>
      <p:sp>
        <p:nvSpPr>
          <p:cNvPr id="135177" name="Rectangle 9"/>
          <p:cNvSpPr>
            <a:spLocks noChangeArrowheads="1"/>
          </p:cNvSpPr>
          <p:nvPr/>
        </p:nvSpPr>
        <p:spPr bwMode="auto">
          <a:xfrm>
            <a:off x="452438" y="6259513"/>
            <a:ext cx="8208962" cy="381000"/>
          </a:xfrm>
          <a:prstGeom prst="rect">
            <a:avLst/>
          </a:prstGeom>
          <a:solidFill>
            <a:schemeClr val="bg1"/>
          </a:solidFill>
          <a:ln w="9525">
            <a:solidFill>
              <a:schemeClr val="tx1"/>
            </a:solidFill>
            <a:miter lim="800000"/>
            <a:headEnd/>
            <a:tailEnd/>
          </a:ln>
          <a:effectLst/>
        </p:spPr>
        <p:txBody>
          <a:bodyPr/>
          <a:lstStyle/>
          <a:p>
            <a:pPr marL="342900" indent="-342900">
              <a:spcBef>
                <a:spcPct val="20000"/>
              </a:spcBef>
            </a:pPr>
            <a:r>
              <a:rPr lang="es-ES_tradnl" sz="2000" b="1">
                <a:solidFill>
                  <a:srgbClr val="0000CC"/>
                </a:solidFill>
              </a:rPr>
              <a:t>Operativización de la Malla de Extracción: Largo del Equipo LHD</a:t>
            </a:r>
            <a:endParaRPr lang="es-ES_tradnl">
              <a:solidFill>
                <a:srgbClr val="0000CC"/>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8500" y="747713"/>
            <a:ext cx="7713663" cy="5418137"/>
          </a:xfrm>
          <a:prstGeom prst="rect">
            <a:avLst/>
          </a:prstGeom>
          <a:noFill/>
          <a:ln w="9525">
            <a:noFill/>
            <a:miter lim="800000"/>
            <a:headEnd/>
            <a:tailEnd/>
          </a:ln>
          <a:effectLst/>
        </p:spPr>
      </p:pic>
      <p:sp>
        <p:nvSpPr>
          <p:cNvPr id="131077" name="Text Box 5"/>
          <p:cNvSpPr txBox="1">
            <a:spLocks noChangeArrowheads="1"/>
          </p:cNvSpPr>
          <p:nvPr/>
        </p:nvSpPr>
        <p:spPr bwMode="auto">
          <a:xfrm>
            <a:off x="776288" y="233363"/>
            <a:ext cx="7558087" cy="457200"/>
          </a:xfrm>
          <a:prstGeom prst="rect">
            <a:avLst/>
          </a:prstGeom>
          <a:noFill/>
          <a:ln w="9525">
            <a:noFill/>
            <a:miter lim="800000"/>
            <a:headEnd/>
            <a:tailEnd/>
          </a:ln>
          <a:effectLst/>
        </p:spPr>
        <p:txBody>
          <a:bodyPr>
            <a:spAutoFit/>
          </a:bodyPr>
          <a:lstStyle/>
          <a:p>
            <a:pPr algn="ctr">
              <a:spcBef>
                <a:spcPct val="50000"/>
              </a:spcBef>
            </a:pPr>
            <a:r>
              <a:rPr lang="es-ES" sz="2400" b="1"/>
              <a:t>Diseño Geométrico del Nivel de Producción en PC</a:t>
            </a:r>
          </a:p>
        </p:txBody>
      </p:sp>
      <p:sp>
        <p:nvSpPr>
          <p:cNvPr id="131078" name="Text Box 6"/>
          <p:cNvSpPr txBox="1">
            <a:spLocks noChangeArrowheads="1"/>
          </p:cNvSpPr>
          <p:nvPr/>
        </p:nvSpPr>
        <p:spPr bwMode="auto">
          <a:xfrm>
            <a:off x="838200" y="5410200"/>
            <a:ext cx="7558088" cy="457200"/>
          </a:xfrm>
          <a:prstGeom prst="rect">
            <a:avLst/>
          </a:prstGeom>
          <a:noFill/>
          <a:ln w="9525">
            <a:noFill/>
            <a:miter lim="800000"/>
            <a:headEnd/>
            <a:tailEnd/>
          </a:ln>
          <a:effectLst/>
        </p:spPr>
        <p:txBody>
          <a:bodyPr>
            <a:spAutoFit/>
          </a:bodyPr>
          <a:lstStyle/>
          <a:p>
            <a:pPr algn="ctr">
              <a:spcBef>
                <a:spcPct val="50000"/>
              </a:spcBef>
            </a:pPr>
            <a:r>
              <a:rPr lang="es-ES" sz="2400" b="1" dirty="0"/>
              <a:t>Mina </a:t>
            </a:r>
            <a:r>
              <a:rPr lang="es-ES" sz="2400" b="1" dirty="0" err="1"/>
              <a:t>NorthParkes</a:t>
            </a:r>
            <a:r>
              <a:rPr lang="es-ES" sz="2400" b="1" dirty="0"/>
              <a:t>, MassMin-2000</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print"/>
          <a:srcRect/>
          <a:stretch>
            <a:fillRect/>
          </a:stretch>
        </p:blipFill>
        <p:spPr bwMode="auto">
          <a:xfrm>
            <a:off x="260350" y="1117600"/>
            <a:ext cx="8582025" cy="4781550"/>
          </a:xfrm>
          <a:prstGeom prst="rect">
            <a:avLst/>
          </a:prstGeom>
          <a:noFill/>
          <a:ln w="9525">
            <a:solidFill>
              <a:schemeClr val="tx1"/>
            </a:solidFill>
            <a:miter lim="800000"/>
            <a:headEnd/>
            <a:tailEnd/>
          </a:ln>
          <a:effectLst/>
        </p:spPr>
      </p:pic>
      <p:sp>
        <p:nvSpPr>
          <p:cNvPr id="121859" name="Rectangle 3"/>
          <p:cNvSpPr>
            <a:spLocks noChangeArrowheads="1"/>
          </p:cNvSpPr>
          <p:nvPr/>
        </p:nvSpPr>
        <p:spPr bwMode="auto">
          <a:xfrm>
            <a:off x="1720850" y="6167438"/>
            <a:ext cx="5661025" cy="476250"/>
          </a:xfrm>
          <a:prstGeom prst="rect">
            <a:avLst/>
          </a:prstGeom>
          <a:solidFill>
            <a:schemeClr val="bg1"/>
          </a:solidFill>
          <a:ln w="9525">
            <a:noFill/>
            <a:miter lim="800000"/>
            <a:headEnd/>
            <a:tailEnd/>
          </a:ln>
          <a:effectLst/>
        </p:spPr>
        <p:txBody>
          <a:bodyPr anchor="ctr"/>
          <a:lstStyle/>
          <a:p>
            <a:pPr algn="ctr">
              <a:spcBef>
                <a:spcPct val="20000"/>
              </a:spcBef>
            </a:pPr>
            <a:r>
              <a:rPr lang="es-ES" sz="2000" b="1">
                <a:solidFill>
                  <a:srgbClr val="0000CC"/>
                </a:solidFill>
              </a:rPr>
              <a:t>Isómetrico de la Batea y del Crown Pillar</a:t>
            </a:r>
            <a:endParaRPr lang="es-ES_tradnl" sz="3200">
              <a:solidFill>
                <a:srgbClr val="0000CC"/>
              </a:solidFill>
            </a:endParaRPr>
          </a:p>
        </p:txBody>
      </p:sp>
      <p:sp>
        <p:nvSpPr>
          <p:cNvPr id="121866" name="Text Box 10"/>
          <p:cNvSpPr txBox="1">
            <a:spLocks noChangeArrowheads="1"/>
          </p:cNvSpPr>
          <p:nvPr/>
        </p:nvSpPr>
        <p:spPr bwMode="auto">
          <a:xfrm>
            <a:off x="1262063" y="404813"/>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 la Batea en PC</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2022475" y="5805488"/>
            <a:ext cx="5040313" cy="838200"/>
          </a:xfrm>
          <a:prstGeom prst="rect">
            <a:avLst/>
          </a:prstGeom>
          <a:solidFill>
            <a:schemeClr val="bg1"/>
          </a:solidFill>
          <a:ln w="9525">
            <a:noFill/>
            <a:miter lim="800000"/>
            <a:headEnd/>
            <a:tailEnd/>
          </a:ln>
          <a:effectLst/>
        </p:spPr>
        <p:txBody>
          <a:bodyPr anchor="ctr"/>
          <a:lstStyle/>
          <a:p>
            <a:pPr algn="ctr">
              <a:spcBef>
                <a:spcPct val="20000"/>
              </a:spcBef>
            </a:pPr>
            <a:r>
              <a:rPr lang="es-ES" sz="2000" b="1">
                <a:solidFill>
                  <a:srgbClr val="0000CC"/>
                </a:solidFill>
              </a:rPr>
              <a:t>Sección vertical a lo largo de la Zanja</a:t>
            </a:r>
          </a:p>
          <a:p>
            <a:pPr algn="ctr">
              <a:spcBef>
                <a:spcPct val="20000"/>
              </a:spcBef>
            </a:pPr>
            <a:r>
              <a:rPr lang="es-ES" sz="2000" b="1">
                <a:solidFill>
                  <a:srgbClr val="0000CC"/>
                </a:solidFill>
              </a:rPr>
              <a:t>Malla Teniente 17 x 20 m, HP/HA</a:t>
            </a:r>
            <a:endParaRPr lang="es-ES_tradnl" sz="3200">
              <a:solidFill>
                <a:srgbClr val="0000CC"/>
              </a:solidFill>
            </a:endParaRPr>
          </a:p>
        </p:txBody>
      </p:sp>
      <p:sp>
        <p:nvSpPr>
          <p:cNvPr id="57354" name="Text Box 10"/>
          <p:cNvSpPr txBox="1">
            <a:spLocks noChangeArrowheads="1"/>
          </p:cNvSpPr>
          <p:nvPr/>
        </p:nvSpPr>
        <p:spPr bwMode="auto">
          <a:xfrm>
            <a:off x="1262063" y="404813"/>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 la Batea en PC</a:t>
            </a:r>
          </a:p>
        </p:txBody>
      </p:sp>
      <p:pic>
        <p:nvPicPr>
          <p:cNvPr id="57356" name="Picture 12"/>
          <p:cNvPicPr>
            <a:picLocks noChangeAspect="1" noChangeArrowheads="1"/>
          </p:cNvPicPr>
          <p:nvPr/>
        </p:nvPicPr>
        <p:blipFill>
          <a:blip r:embed="rId3" cstate="print"/>
          <a:srcRect/>
          <a:stretch>
            <a:fillRect/>
          </a:stretch>
        </p:blipFill>
        <p:spPr bwMode="auto">
          <a:xfrm>
            <a:off x="115888" y="1387475"/>
            <a:ext cx="8869362" cy="406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ChangeArrowheads="1"/>
          </p:cNvSpPr>
          <p:nvPr/>
        </p:nvSpPr>
        <p:spPr bwMode="auto">
          <a:xfrm>
            <a:off x="1851025" y="5934075"/>
            <a:ext cx="5400675" cy="838200"/>
          </a:xfrm>
          <a:prstGeom prst="rect">
            <a:avLst/>
          </a:prstGeom>
          <a:solidFill>
            <a:schemeClr val="bg1"/>
          </a:solidFill>
          <a:ln w="9525">
            <a:noFill/>
            <a:miter lim="800000"/>
            <a:headEnd/>
            <a:tailEnd/>
          </a:ln>
          <a:effectLst/>
        </p:spPr>
        <p:txBody>
          <a:bodyPr anchor="ctr"/>
          <a:lstStyle/>
          <a:p>
            <a:pPr algn="ctr">
              <a:spcBef>
                <a:spcPct val="20000"/>
              </a:spcBef>
            </a:pPr>
            <a:r>
              <a:rPr lang="es-ES" sz="2000" b="1">
                <a:solidFill>
                  <a:srgbClr val="0000CC"/>
                </a:solidFill>
              </a:rPr>
              <a:t>Sección vertical perpendicular a la Zanja</a:t>
            </a:r>
          </a:p>
          <a:p>
            <a:pPr algn="ctr">
              <a:spcBef>
                <a:spcPct val="20000"/>
              </a:spcBef>
            </a:pPr>
            <a:r>
              <a:rPr lang="es-ES" sz="2000" b="1">
                <a:solidFill>
                  <a:srgbClr val="0000CC"/>
                </a:solidFill>
              </a:rPr>
              <a:t>Malla Teniente 17 x 20 m, HP/HA</a:t>
            </a:r>
            <a:endParaRPr lang="es-ES_tradnl" sz="3200">
              <a:solidFill>
                <a:srgbClr val="0000CC"/>
              </a:solidFill>
            </a:endParaRPr>
          </a:p>
        </p:txBody>
      </p:sp>
      <p:sp>
        <p:nvSpPr>
          <p:cNvPr id="119818" name="Text Box 10"/>
          <p:cNvSpPr txBox="1">
            <a:spLocks noChangeArrowheads="1"/>
          </p:cNvSpPr>
          <p:nvPr/>
        </p:nvSpPr>
        <p:spPr bwMode="auto">
          <a:xfrm>
            <a:off x="1262063" y="404813"/>
            <a:ext cx="6594475" cy="457200"/>
          </a:xfrm>
          <a:prstGeom prst="rect">
            <a:avLst/>
          </a:prstGeom>
          <a:noFill/>
          <a:ln w="9525">
            <a:noFill/>
            <a:miter lim="800000"/>
            <a:headEnd/>
            <a:tailEnd/>
          </a:ln>
          <a:effectLst/>
        </p:spPr>
        <p:txBody>
          <a:bodyPr>
            <a:spAutoFit/>
          </a:bodyPr>
          <a:lstStyle/>
          <a:p>
            <a:pPr algn="ctr">
              <a:spcBef>
                <a:spcPct val="50000"/>
              </a:spcBef>
            </a:pPr>
            <a:r>
              <a:rPr lang="es-ES" sz="2400" b="1"/>
              <a:t>Geometrías de la Batea en PC</a:t>
            </a:r>
          </a:p>
        </p:txBody>
      </p:sp>
      <p:pic>
        <p:nvPicPr>
          <p:cNvPr id="119820" name="Picture 12"/>
          <p:cNvPicPr>
            <a:picLocks noChangeAspect="1" noChangeArrowheads="1"/>
          </p:cNvPicPr>
          <p:nvPr/>
        </p:nvPicPr>
        <p:blipFill>
          <a:blip r:embed="rId3" cstate="print"/>
          <a:srcRect/>
          <a:stretch>
            <a:fillRect/>
          </a:stretch>
        </p:blipFill>
        <p:spPr bwMode="auto">
          <a:xfrm>
            <a:off x="1187450" y="998538"/>
            <a:ext cx="6715125" cy="4835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55638" y="1470660"/>
            <a:ext cx="7812087" cy="3293209"/>
          </a:xfrm>
          <a:prstGeom prst="rect">
            <a:avLst/>
          </a:prstGeom>
          <a:noFill/>
          <a:ln w="9525">
            <a:noFill/>
            <a:miter lim="800000"/>
            <a:headEnd/>
            <a:tailEnd/>
          </a:ln>
          <a:effectLst/>
        </p:spPr>
        <p:txBody>
          <a:bodyPr>
            <a:spAutoFit/>
          </a:bodyPr>
          <a:lstStyle/>
          <a:p>
            <a:pPr marL="261938" indent="-261938" algn="just">
              <a:spcBef>
                <a:spcPct val="50000"/>
              </a:spcBef>
            </a:pPr>
            <a:r>
              <a:rPr lang="es-ES" sz="2800" b="1" dirty="0" smtClean="0"/>
              <a:t>Manejo de Materiales</a:t>
            </a:r>
            <a:endParaRPr lang="es-ES" sz="2800" b="1" dirty="0"/>
          </a:p>
          <a:p>
            <a:pPr marL="261938" indent="-261938" algn="just">
              <a:spcBef>
                <a:spcPct val="50000"/>
              </a:spcBef>
              <a:buFontTx/>
              <a:buChar char="•"/>
            </a:pPr>
            <a:r>
              <a:rPr lang="es-ES" sz="2400" b="1" dirty="0" smtClean="0"/>
              <a:t>Puntos </a:t>
            </a:r>
            <a:r>
              <a:rPr lang="es-ES" sz="2400" b="1" dirty="0"/>
              <a:t>de Vaciado (N. Producción)</a:t>
            </a:r>
          </a:p>
          <a:p>
            <a:pPr marL="261938" indent="-261938" algn="just">
              <a:spcBef>
                <a:spcPct val="50000"/>
              </a:spcBef>
              <a:buFontTx/>
              <a:buChar char="•"/>
            </a:pPr>
            <a:r>
              <a:rPr lang="es-ES" sz="2400" b="1" dirty="0"/>
              <a:t>Cámaras de Picado (N. Martillos)</a:t>
            </a:r>
          </a:p>
          <a:p>
            <a:pPr marL="261938" indent="-261938" algn="just">
              <a:spcBef>
                <a:spcPct val="50000"/>
              </a:spcBef>
              <a:buFontTx/>
              <a:buChar char="•"/>
            </a:pPr>
            <a:r>
              <a:rPr lang="es-ES" sz="2400" b="1" dirty="0"/>
              <a:t>Piques (N. Producción-N. Martillos-N. Transporte)</a:t>
            </a:r>
          </a:p>
          <a:p>
            <a:pPr marL="261938" indent="-261938" algn="just">
              <a:spcBef>
                <a:spcPct val="50000"/>
              </a:spcBef>
              <a:buFontTx/>
              <a:buChar char="•"/>
            </a:pPr>
            <a:r>
              <a:rPr lang="es-ES" sz="2400" b="1" dirty="0"/>
              <a:t>Buzones (N. Transporte)</a:t>
            </a:r>
          </a:p>
          <a:p>
            <a:pPr marL="261938" indent="-261938" algn="just">
              <a:spcBef>
                <a:spcPct val="50000"/>
              </a:spcBef>
              <a:buFontTx/>
              <a:buChar char="•"/>
            </a:pPr>
            <a:r>
              <a:rPr lang="es-ES" sz="2400" b="1" dirty="0"/>
              <a:t>Salas de Chancado (N. Transporte)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t="5426"/>
          <a:stretch>
            <a:fillRect/>
          </a:stretch>
        </p:blipFill>
        <p:spPr bwMode="auto">
          <a:xfrm>
            <a:off x="60325" y="944563"/>
            <a:ext cx="9004300" cy="5435600"/>
          </a:xfrm>
          <a:prstGeom prst="rect">
            <a:avLst/>
          </a:prstGeom>
          <a:noFill/>
          <a:ln w="9525">
            <a:noFill/>
            <a:miter lim="800000"/>
            <a:headEnd/>
            <a:tailEnd/>
          </a:ln>
        </p:spPr>
      </p:pic>
      <p:sp>
        <p:nvSpPr>
          <p:cNvPr id="163845" name="Text Box 5"/>
          <p:cNvSpPr txBox="1">
            <a:spLocks noChangeArrowheads="1"/>
          </p:cNvSpPr>
          <p:nvPr/>
        </p:nvSpPr>
        <p:spPr bwMode="auto">
          <a:xfrm>
            <a:off x="411163" y="247650"/>
            <a:ext cx="8280400" cy="457200"/>
          </a:xfrm>
          <a:prstGeom prst="rect">
            <a:avLst/>
          </a:prstGeom>
          <a:noFill/>
          <a:ln w="9525">
            <a:noFill/>
            <a:miter lim="800000"/>
            <a:headEnd/>
            <a:tailEnd/>
          </a:ln>
          <a:effectLst/>
        </p:spPr>
        <p:txBody>
          <a:bodyPr>
            <a:spAutoFit/>
          </a:bodyPr>
          <a:lstStyle/>
          <a:p>
            <a:pPr algn="ctr">
              <a:spcBef>
                <a:spcPct val="50000"/>
              </a:spcBef>
            </a:pPr>
            <a:r>
              <a:rPr lang="es-ES" sz="2400" b="1"/>
              <a:t>Sistemas de Traspaso típicos en Panel Caving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533400" y="247650"/>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Puntos de Vaciado en N. Producción</a:t>
            </a:r>
          </a:p>
        </p:txBody>
      </p:sp>
      <p:grpSp>
        <p:nvGrpSpPr>
          <p:cNvPr id="2" name="Group 3"/>
          <p:cNvGrpSpPr>
            <a:grpSpLocks noChangeAspect="1"/>
          </p:cNvGrpSpPr>
          <p:nvPr/>
        </p:nvGrpSpPr>
        <p:grpSpPr bwMode="auto">
          <a:xfrm>
            <a:off x="250825" y="836613"/>
            <a:ext cx="3856038" cy="5399087"/>
            <a:chOff x="576" y="912"/>
            <a:chExt cx="2160" cy="3024"/>
          </a:xfrm>
        </p:grpSpPr>
        <p:sp>
          <p:nvSpPr>
            <p:cNvPr id="157700" name="Rectangle 4"/>
            <p:cNvSpPr>
              <a:spLocks noChangeAspect="1" noChangeArrowheads="1"/>
            </p:cNvSpPr>
            <p:nvPr/>
          </p:nvSpPr>
          <p:spPr bwMode="auto">
            <a:xfrm>
              <a:off x="576" y="912"/>
              <a:ext cx="2160" cy="3024"/>
            </a:xfrm>
            <a:prstGeom prst="rect">
              <a:avLst/>
            </a:prstGeom>
            <a:solidFill>
              <a:schemeClr val="bg1"/>
            </a:solidFill>
            <a:ln w="9525">
              <a:solidFill>
                <a:schemeClr val="tx1"/>
              </a:solidFill>
              <a:miter lim="800000"/>
              <a:headEnd/>
              <a:tailEnd/>
            </a:ln>
            <a:effectLst/>
          </p:spPr>
          <p:txBody>
            <a:bodyPr wrap="none" anchor="ctr"/>
            <a:lstStyle/>
            <a:p>
              <a:endParaRPr lang="es-CL"/>
            </a:p>
          </p:txBody>
        </p:sp>
        <p:graphicFrame>
          <p:nvGraphicFramePr>
            <p:cNvPr id="157701" name="Object 5"/>
            <p:cNvGraphicFramePr>
              <a:graphicFrameLocks noChangeAspect="1"/>
            </p:cNvGraphicFramePr>
            <p:nvPr/>
          </p:nvGraphicFramePr>
          <p:xfrm>
            <a:off x="816" y="1104"/>
            <a:ext cx="1705" cy="2684"/>
          </p:xfrm>
          <a:graphic>
            <a:graphicData uri="http://schemas.openxmlformats.org/presentationml/2006/ole">
              <mc:AlternateContent xmlns:mc="http://schemas.openxmlformats.org/markup-compatibility/2006">
                <mc:Choice xmlns:v="urn:schemas-microsoft-com:vml" Requires="v">
                  <p:oleObj spid="_x0000_s76865" name="Imagen de mapa de bits" r:id="rId4" imgW="4258269" imgH="5276190" progId="PBrush">
                    <p:embed/>
                  </p:oleObj>
                </mc:Choice>
                <mc:Fallback>
                  <p:oleObj name="Imagen de mapa de bits" r:id="rId4" imgW="4258269" imgH="5276190"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r="18515" b="1433"/>
                        <a:stretch>
                          <a:fillRect/>
                        </a:stretch>
                      </p:blipFill>
                      <p:spPr bwMode="auto">
                        <a:xfrm>
                          <a:off x="816" y="1104"/>
                          <a:ext cx="1705" cy="26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 name="Group 6"/>
          <p:cNvGrpSpPr>
            <a:grpSpLocks noChangeAspect="1"/>
          </p:cNvGrpSpPr>
          <p:nvPr/>
        </p:nvGrpSpPr>
        <p:grpSpPr bwMode="auto">
          <a:xfrm>
            <a:off x="4522788" y="836613"/>
            <a:ext cx="4498975" cy="5399087"/>
            <a:chOff x="384" y="960"/>
            <a:chExt cx="2400" cy="2880"/>
          </a:xfrm>
        </p:grpSpPr>
        <p:sp>
          <p:nvSpPr>
            <p:cNvPr id="157703" name="Rectangle 7"/>
            <p:cNvSpPr>
              <a:spLocks noChangeAspect="1" noChangeArrowheads="1"/>
            </p:cNvSpPr>
            <p:nvPr/>
          </p:nvSpPr>
          <p:spPr bwMode="auto">
            <a:xfrm>
              <a:off x="384" y="960"/>
              <a:ext cx="2400" cy="2880"/>
            </a:xfrm>
            <a:prstGeom prst="rect">
              <a:avLst/>
            </a:prstGeom>
            <a:solidFill>
              <a:schemeClr val="bg1"/>
            </a:solidFill>
            <a:ln w="9525">
              <a:solidFill>
                <a:schemeClr val="tx1"/>
              </a:solidFill>
              <a:miter lim="800000"/>
              <a:headEnd/>
              <a:tailEnd/>
            </a:ln>
            <a:effectLst/>
          </p:spPr>
          <p:txBody>
            <a:bodyPr wrap="none" anchor="ctr"/>
            <a:lstStyle/>
            <a:p>
              <a:endParaRPr lang="es-CL"/>
            </a:p>
          </p:txBody>
        </p:sp>
        <p:graphicFrame>
          <p:nvGraphicFramePr>
            <p:cNvPr id="157704" name="Object 8"/>
            <p:cNvGraphicFramePr>
              <a:graphicFrameLocks noChangeAspect="1"/>
            </p:cNvGraphicFramePr>
            <p:nvPr/>
          </p:nvGraphicFramePr>
          <p:xfrm>
            <a:off x="480" y="1152"/>
            <a:ext cx="2185" cy="2505"/>
          </p:xfrm>
          <a:graphic>
            <a:graphicData uri="http://schemas.openxmlformats.org/presentationml/2006/ole">
              <mc:AlternateContent xmlns:mc="http://schemas.openxmlformats.org/markup-compatibility/2006">
                <mc:Choice xmlns:v="urn:schemas-microsoft-com:vml" Requires="v">
                  <p:oleObj spid="_x0000_s76866" name="Imagen de mapa de bits" r:id="rId6" imgW="5249008" imgH="4828571" progId="PBrush">
                    <p:embed/>
                  </p:oleObj>
                </mc:Choice>
                <mc:Fallback>
                  <p:oleObj name="Imagen de mapa de bits" r:id="rId6" imgW="5249008" imgH="4828571" progId="PBrush">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l="6859" r="9602" b="1268"/>
                        <a:stretch>
                          <a:fillRect/>
                        </a:stretch>
                      </p:blipFill>
                      <p:spPr bwMode="auto">
                        <a:xfrm>
                          <a:off x="480" y="1152"/>
                          <a:ext cx="2185" cy="25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57705" name="Rectangle 9"/>
          <p:cNvSpPr>
            <a:spLocks noChangeArrowheads="1"/>
          </p:cNvSpPr>
          <p:nvPr/>
        </p:nvSpPr>
        <p:spPr bwMode="auto">
          <a:xfrm>
            <a:off x="3275013" y="6351588"/>
            <a:ext cx="2563812" cy="476250"/>
          </a:xfrm>
          <a:prstGeom prst="rect">
            <a:avLst/>
          </a:prstGeom>
          <a:solidFill>
            <a:schemeClr val="bg1"/>
          </a:solidFill>
          <a:ln w="9525" algn="ctr">
            <a:noFill/>
            <a:miter lim="800000"/>
            <a:headEnd/>
            <a:tailEnd/>
          </a:ln>
          <a:effectLst/>
        </p:spPr>
        <p:txBody>
          <a:bodyPr anchor="ctr"/>
          <a:lstStyle/>
          <a:p>
            <a:pPr algn="ctr">
              <a:spcBef>
                <a:spcPct val="20000"/>
              </a:spcBef>
            </a:pPr>
            <a:r>
              <a:rPr lang="es-ES_tradnl" sz="2000" b="1">
                <a:solidFill>
                  <a:srgbClr val="0000CC"/>
                </a:solidFill>
              </a:rPr>
              <a:t>Vista en planta</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558800" y="247650"/>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Puntos de Vaciado en N. Producción</a:t>
            </a:r>
          </a:p>
        </p:txBody>
      </p:sp>
      <p:sp>
        <p:nvSpPr>
          <p:cNvPr id="159753" name="Rectangle 9"/>
          <p:cNvSpPr>
            <a:spLocks noChangeArrowheads="1"/>
          </p:cNvSpPr>
          <p:nvPr/>
        </p:nvSpPr>
        <p:spPr bwMode="auto">
          <a:xfrm>
            <a:off x="2973388" y="6165850"/>
            <a:ext cx="3168650" cy="476250"/>
          </a:xfrm>
          <a:prstGeom prst="rect">
            <a:avLst/>
          </a:prstGeom>
          <a:solidFill>
            <a:schemeClr val="bg1"/>
          </a:solidFill>
          <a:ln w="9525" algn="ctr">
            <a:noFill/>
            <a:miter lim="800000"/>
            <a:headEnd/>
            <a:tailEnd/>
          </a:ln>
          <a:effectLst/>
        </p:spPr>
        <p:txBody>
          <a:bodyPr anchor="ctr"/>
          <a:lstStyle/>
          <a:p>
            <a:pPr algn="ctr">
              <a:spcBef>
                <a:spcPct val="20000"/>
              </a:spcBef>
            </a:pPr>
            <a:r>
              <a:rPr lang="es-ES_tradnl" sz="2000" b="1">
                <a:solidFill>
                  <a:srgbClr val="0000CC"/>
                </a:solidFill>
              </a:rPr>
              <a:t>Vista en sección vertical</a:t>
            </a:r>
          </a:p>
        </p:txBody>
      </p:sp>
      <p:grpSp>
        <p:nvGrpSpPr>
          <p:cNvPr id="2" name="Group 10"/>
          <p:cNvGrpSpPr>
            <a:grpSpLocks noChangeAspect="1"/>
          </p:cNvGrpSpPr>
          <p:nvPr/>
        </p:nvGrpSpPr>
        <p:grpSpPr bwMode="auto">
          <a:xfrm>
            <a:off x="481013" y="1327150"/>
            <a:ext cx="8139112" cy="4435475"/>
            <a:chOff x="2661" y="10598"/>
            <a:chExt cx="6620" cy="3609"/>
          </a:xfrm>
        </p:grpSpPr>
        <p:pic>
          <p:nvPicPr>
            <p:cNvPr id="159755"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t="11282" b="5641"/>
            <a:stretch>
              <a:fillRect/>
            </a:stretch>
          </p:blipFill>
          <p:spPr bwMode="auto">
            <a:xfrm>
              <a:off x="2661" y="10598"/>
              <a:ext cx="6620" cy="3609"/>
            </a:xfrm>
            <a:prstGeom prst="rect">
              <a:avLst/>
            </a:prstGeom>
            <a:noFill/>
            <a:ln w="9525">
              <a:solidFill>
                <a:schemeClr val="tx1"/>
              </a:solidFill>
              <a:miter lim="800000"/>
              <a:headEnd/>
              <a:tailEnd/>
            </a:ln>
          </p:spPr>
        </p:pic>
        <p:sp>
          <p:nvSpPr>
            <p:cNvPr id="159756" name="Line 12"/>
            <p:cNvSpPr>
              <a:spLocks noChangeAspect="1" noChangeShapeType="1"/>
            </p:cNvSpPr>
            <p:nvPr/>
          </p:nvSpPr>
          <p:spPr bwMode="auto">
            <a:xfrm flipV="1">
              <a:off x="7221" y="10778"/>
              <a:ext cx="0" cy="2646"/>
            </a:xfrm>
            <a:prstGeom prst="line">
              <a:avLst/>
            </a:prstGeom>
            <a:noFill/>
            <a:ln w="9525">
              <a:solidFill>
                <a:schemeClr val="tx1"/>
              </a:solidFill>
              <a:round/>
              <a:headEnd type="triangle" w="med" len="med"/>
              <a:tailEnd type="triangle" w="med" len="med"/>
            </a:ln>
          </p:spPr>
          <p:txBody>
            <a:bodyPr/>
            <a:lstStyle/>
            <a:p>
              <a:endParaRPr lang="es-CL"/>
            </a:p>
          </p:txBody>
        </p:sp>
        <p:sp>
          <p:nvSpPr>
            <p:cNvPr id="159757" name="Text Box 13"/>
            <p:cNvSpPr txBox="1">
              <a:spLocks noChangeAspect="1" noChangeArrowheads="1"/>
            </p:cNvSpPr>
            <p:nvPr/>
          </p:nvSpPr>
          <p:spPr bwMode="auto">
            <a:xfrm>
              <a:off x="6861" y="12038"/>
              <a:ext cx="935" cy="778"/>
            </a:xfrm>
            <a:prstGeom prst="rect">
              <a:avLst/>
            </a:prstGeom>
            <a:noFill/>
            <a:ln w="9525">
              <a:solidFill>
                <a:schemeClr val="tx1"/>
              </a:solidFill>
              <a:miter lim="800000"/>
              <a:headEnd/>
              <a:tailEnd/>
            </a:ln>
          </p:spPr>
          <p:txBody>
            <a:bodyPr/>
            <a:lstStyle/>
            <a:p>
              <a:pPr eaLnBrk="0" hangingPunct="0"/>
              <a:r>
                <a:rPr lang="es-ES" sz="1200">
                  <a:latin typeface="Arial Narrow" pitchFamily="34" charset="0"/>
                </a:rPr>
                <a:t>PV.7</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1143000"/>
            <a:ext cx="7812087" cy="4924425"/>
          </a:xfrm>
          <a:prstGeom prst="rect">
            <a:avLst/>
          </a:prstGeom>
          <a:noFill/>
          <a:ln w="9525">
            <a:noFill/>
            <a:miter lim="800000"/>
            <a:headEnd/>
            <a:tailEnd/>
          </a:ln>
          <a:effectLst/>
        </p:spPr>
        <p:txBody>
          <a:bodyPr>
            <a:spAutoFit/>
          </a:bodyPr>
          <a:lstStyle/>
          <a:p>
            <a:pPr marL="261938" indent="-261938" algn="just">
              <a:spcBef>
                <a:spcPct val="50000"/>
              </a:spcBef>
            </a:pPr>
            <a:endParaRPr lang="es-ES" sz="2400" b="1" dirty="0"/>
          </a:p>
          <a:p>
            <a:pPr marL="261938" indent="-261938" algn="just">
              <a:spcBef>
                <a:spcPct val="50000"/>
              </a:spcBef>
              <a:buFontTx/>
              <a:buChar char="•"/>
            </a:pPr>
            <a:r>
              <a:rPr lang="es-ES" sz="2000" b="1" dirty="0"/>
              <a:t>El BC y PC corresponden a métodos de explotación por hundimiento gravitacional masivo.</a:t>
            </a:r>
          </a:p>
          <a:p>
            <a:pPr marL="261938" indent="-261938" algn="just">
              <a:spcBef>
                <a:spcPct val="50000"/>
              </a:spcBef>
              <a:buFontTx/>
              <a:buChar char="•"/>
            </a:pPr>
            <a:r>
              <a:rPr lang="es-ES" sz="2000" b="1" dirty="0"/>
              <a:t>Son métodos de bajo costo y alta productividad, lo que los hace económicamente atractivos.</a:t>
            </a:r>
          </a:p>
          <a:p>
            <a:pPr marL="261938" indent="-261938" algn="just">
              <a:spcBef>
                <a:spcPct val="50000"/>
              </a:spcBef>
              <a:buFontTx/>
              <a:buChar char="•"/>
            </a:pPr>
            <a:r>
              <a:rPr lang="es-ES" sz="2000" b="1" dirty="0"/>
              <a:t>Permiten un alto grado de mecanización con tecnologías probadas. Mediante tecnología innovadora permiten automatización (equipos LHD, trenes, camiones, correas transportadoras). </a:t>
            </a:r>
          </a:p>
          <a:p>
            <a:pPr marL="261938" indent="-261938" algn="just">
              <a:spcBef>
                <a:spcPct val="50000"/>
              </a:spcBef>
              <a:buFontTx/>
              <a:buChar char="•"/>
            </a:pPr>
            <a:r>
              <a:rPr lang="es-ES" sz="2000" b="1" dirty="0"/>
              <a:t>Muchos proyectos nuevos están hoy siendo diseñados con BC/PC.</a:t>
            </a:r>
          </a:p>
          <a:p>
            <a:pPr marL="261938" indent="-261938" algn="just">
              <a:spcBef>
                <a:spcPct val="50000"/>
              </a:spcBef>
              <a:buFontTx/>
              <a:buChar char="•"/>
            </a:pPr>
            <a:r>
              <a:rPr lang="es-ES" sz="2000" b="1" dirty="0"/>
              <a:t>Muchas minas de rajo abierto migrarán a faenas subterráneas con BC/PC.</a:t>
            </a:r>
          </a:p>
        </p:txBody>
      </p:sp>
      <p:sp>
        <p:nvSpPr>
          <p:cNvPr id="3" name="2 Rectángulo"/>
          <p:cNvSpPr/>
          <p:nvPr/>
        </p:nvSpPr>
        <p:spPr>
          <a:xfrm>
            <a:off x="1066800" y="457200"/>
            <a:ext cx="2361544" cy="523220"/>
          </a:xfrm>
          <a:prstGeom prst="rect">
            <a:avLst/>
          </a:prstGeom>
        </p:spPr>
        <p:txBody>
          <a:bodyPr wrap="none">
            <a:spAutoFit/>
          </a:bodyPr>
          <a:lstStyle/>
          <a:p>
            <a:pPr marL="261938" indent="-261938" algn="just">
              <a:spcBef>
                <a:spcPct val="50000"/>
              </a:spcBef>
            </a:pPr>
            <a:r>
              <a:rPr lang="es-ES" sz="2800" b="1" dirty="0" smtClean="0"/>
              <a:t>Introducción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Cámaras de Picado en N. Martillos</a:t>
            </a:r>
          </a:p>
        </p:txBody>
      </p:sp>
      <p:grpSp>
        <p:nvGrpSpPr>
          <p:cNvPr id="2" name="Group 9"/>
          <p:cNvGrpSpPr>
            <a:grpSpLocks noChangeAspect="1"/>
          </p:cNvGrpSpPr>
          <p:nvPr/>
        </p:nvGrpSpPr>
        <p:grpSpPr bwMode="auto">
          <a:xfrm>
            <a:off x="1338263" y="1371600"/>
            <a:ext cx="6478587" cy="4068763"/>
            <a:chOff x="816" y="864"/>
            <a:chExt cx="4128" cy="2592"/>
          </a:xfrm>
        </p:grpSpPr>
        <p:sp>
          <p:nvSpPr>
            <p:cNvPr id="145418" name="Rectangle 10"/>
            <p:cNvSpPr>
              <a:spLocks noChangeAspect="1" noChangeArrowheads="1"/>
            </p:cNvSpPr>
            <p:nvPr/>
          </p:nvSpPr>
          <p:spPr bwMode="auto">
            <a:xfrm>
              <a:off x="816" y="864"/>
              <a:ext cx="4128" cy="2592"/>
            </a:xfrm>
            <a:prstGeom prst="rect">
              <a:avLst/>
            </a:prstGeom>
            <a:solidFill>
              <a:schemeClr val="bg1"/>
            </a:solidFill>
            <a:ln w="9525">
              <a:solidFill>
                <a:schemeClr val="tx1"/>
              </a:solidFill>
              <a:miter lim="800000"/>
              <a:headEnd/>
              <a:tailEnd/>
            </a:ln>
            <a:effectLst/>
          </p:spPr>
          <p:txBody>
            <a:bodyPr wrap="none" anchor="ctr"/>
            <a:lstStyle/>
            <a:p>
              <a:endParaRPr lang="es-CL"/>
            </a:p>
          </p:txBody>
        </p:sp>
        <p:pic>
          <p:nvPicPr>
            <p:cNvPr id="145419" name="Picture 11" descr="PLANTA"/>
            <p:cNvPicPr>
              <a:picLocks noChangeAspect="1" noChangeArrowheads="1"/>
            </p:cNvPicPr>
            <p:nvPr/>
          </p:nvPicPr>
          <p:blipFill>
            <a:blip r:embed="rId3" cstate="email">
              <a:extLst>
                <a:ext uri="{28A0092B-C50C-407E-A947-70E740481C1C}">
                  <a14:useLocalDpi xmlns:a14="http://schemas.microsoft.com/office/drawing/2010/main"/>
                </a:ext>
              </a:extLst>
            </a:blip>
            <a:srcRect l="-688" t="3403" r="-688" b="11151"/>
            <a:stretch>
              <a:fillRect/>
            </a:stretch>
          </p:blipFill>
          <p:spPr bwMode="auto">
            <a:xfrm>
              <a:off x="892" y="935"/>
              <a:ext cx="3976" cy="2449"/>
            </a:xfrm>
            <a:prstGeom prst="rect">
              <a:avLst/>
            </a:prstGeom>
            <a:noFill/>
            <a:ln w="9525">
              <a:noFill/>
              <a:miter lim="800000"/>
              <a:headEnd/>
              <a:tailEnd/>
            </a:ln>
          </p:spPr>
        </p:pic>
      </p:grpSp>
      <p:sp>
        <p:nvSpPr>
          <p:cNvPr id="145420" name="Rectangle 12"/>
          <p:cNvSpPr>
            <a:spLocks noChangeArrowheads="1"/>
          </p:cNvSpPr>
          <p:nvPr/>
        </p:nvSpPr>
        <p:spPr bwMode="auto">
          <a:xfrm>
            <a:off x="3275013" y="6151563"/>
            <a:ext cx="2563812" cy="476250"/>
          </a:xfrm>
          <a:prstGeom prst="rect">
            <a:avLst/>
          </a:prstGeom>
          <a:solidFill>
            <a:schemeClr val="bg1"/>
          </a:solidFill>
          <a:ln w="9525" algn="ctr">
            <a:noFill/>
            <a:miter lim="800000"/>
            <a:headEnd/>
            <a:tailEnd/>
          </a:ln>
          <a:effectLst/>
        </p:spPr>
        <p:txBody>
          <a:bodyPr anchor="ctr"/>
          <a:lstStyle/>
          <a:p>
            <a:pPr algn="ctr">
              <a:spcBef>
                <a:spcPct val="20000"/>
              </a:spcBef>
            </a:pPr>
            <a:r>
              <a:rPr lang="es-ES_tradnl" sz="2000" b="1">
                <a:solidFill>
                  <a:srgbClr val="0000CC"/>
                </a:solidFill>
              </a:rPr>
              <a:t>Vista en planta</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Cámaras de Picado en N. Martillos</a:t>
            </a:r>
          </a:p>
        </p:txBody>
      </p:sp>
      <p:sp>
        <p:nvSpPr>
          <p:cNvPr id="147462" name="Rectangle 6"/>
          <p:cNvSpPr>
            <a:spLocks noChangeArrowheads="1"/>
          </p:cNvSpPr>
          <p:nvPr/>
        </p:nvSpPr>
        <p:spPr bwMode="auto">
          <a:xfrm>
            <a:off x="1763713" y="5516563"/>
            <a:ext cx="3168650" cy="476250"/>
          </a:xfrm>
          <a:prstGeom prst="rect">
            <a:avLst/>
          </a:prstGeom>
          <a:solidFill>
            <a:schemeClr val="bg1"/>
          </a:solidFill>
          <a:ln w="9525" algn="ctr">
            <a:noFill/>
            <a:miter lim="800000"/>
            <a:headEnd/>
            <a:tailEnd/>
          </a:ln>
          <a:effectLst/>
        </p:spPr>
        <p:txBody>
          <a:bodyPr anchor="ctr"/>
          <a:lstStyle/>
          <a:p>
            <a:pPr algn="ctr">
              <a:spcBef>
                <a:spcPct val="20000"/>
              </a:spcBef>
            </a:pPr>
            <a:r>
              <a:rPr lang="es-ES_tradnl" sz="2000" b="1">
                <a:solidFill>
                  <a:srgbClr val="0000CC"/>
                </a:solidFill>
              </a:rPr>
              <a:t>Vista en sección vertical</a:t>
            </a:r>
          </a:p>
        </p:txBody>
      </p:sp>
      <p:grpSp>
        <p:nvGrpSpPr>
          <p:cNvPr id="2" name="Group 7"/>
          <p:cNvGrpSpPr>
            <a:grpSpLocks noChangeAspect="1"/>
          </p:cNvGrpSpPr>
          <p:nvPr/>
        </p:nvGrpSpPr>
        <p:grpSpPr bwMode="auto">
          <a:xfrm>
            <a:off x="150813" y="995363"/>
            <a:ext cx="6264275" cy="3851275"/>
            <a:chOff x="1056" y="1248"/>
            <a:chExt cx="3744" cy="2304"/>
          </a:xfrm>
        </p:grpSpPr>
        <p:sp>
          <p:nvSpPr>
            <p:cNvPr id="147464" name="Rectangle 8"/>
            <p:cNvSpPr>
              <a:spLocks noChangeAspect="1" noChangeArrowheads="1"/>
            </p:cNvSpPr>
            <p:nvPr/>
          </p:nvSpPr>
          <p:spPr bwMode="auto">
            <a:xfrm>
              <a:off x="1056" y="1248"/>
              <a:ext cx="3744" cy="2304"/>
            </a:xfrm>
            <a:prstGeom prst="rect">
              <a:avLst/>
            </a:prstGeom>
            <a:solidFill>
              <a:schemeClr val="bg1"/>
            </a:solidFill>
            <a:ln w="9525">
              <a:solidFill>
                <a:schemeClr val="tx1"/>
              </a:solidFill>
              <a:miter lim="800000"/>
              <a:headEnd/>
              <a:tailEnd/>
            </a:ln>
            <a:effectLst/>
          </p:spPr>
          <p:txBody>
            <a:bodyPr wrap="none" anchor="ctr"/>
            <a:lstStyle/>
            <a:p>
              <a:endParaRPr lang="es-CL"/>
            </a:p>
          </p:txBody>
        </p:sp>
        <p:pic>
          <p:nvPicPr>
            <p:cNvPr id="147465" name="Picture 9" descr="Plongitudinal"/>
            <p:cNvPicPr>
              <a:picLocks noChangeAspect="1" noChangeArrowheads="1"/>
            </p:cNvPicPr>
            <p:nvPr/>
          </p:nvPicPr>
          <p:blipFill>
            <a:blip r:embed="rId3" cstate="email">
              <a:extLst>
                <a:ext uri="{28A0092B-C50C-407E-A947-70E740481C1C}">
                  <a14:useLocalDpi xmlns:a14="http://schemas.microsoft.com/office/drawing/2010/main"/>
                </a:ext>
              </a:extLst>
            </a:blip>
            <a:srcRect l="-226" t="3906" r="1132" b="3551"/>
            <a:stretch>
              <a:fillRect/>
            </a:stretch>
          </p:blipFill>
          <p:spPr bwMode="auto">
            <a:xfrm>
              <a:off x="1126" y="1401"/>
              <a:ext cx="3554" cy="2066"/>
            </a:xfrm>
            <a:prstGeom prst="rect">
              <a:avLst/>
            </a:prstGeom>
            <a:noFill/>
            <a:ln w="9525">
              <a:noFill/>
              <a:miter lim="800000"/>
              <a:headEnd/>
              <a:tailEnd/>
            </a:ln>
          </p:spPr>
        </p:pic>
      </p:grpSp>
      <p:grpSp>
        <p:nvGrpSpPr>
          <p:cNvPr id="3" name="Group 10"/>
          <p:cNvGrpSpPr>
            <a:grpSpLocks/>
          </p:cNvGrpSpPr>
          <p:nvPr/>
        </p:nvGrpSpPr>
        <p:grpSpPr bwMode="auto">
          <a:xfrm>
            <a:off x="6602413" y="3663950"/>
            <a:ext cx="2362200" cy="3048000"/>
            <a:chOff x="4101" y="7953"/>
            <a:chExt cx="4320" cy="6004"/>
          </a:xfrm>
        </p:grpSpPr>
        <p:pic>
          <p:nvPicPr>
            <p:cNvPr id="147467"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l="23657" r="38580" b="5203"/>
            <a:stretch>
              <a:fillRect/>
            </a:stretch>
          </p:blipFill>
          <p:spPr bwMode="auto">
            <a:xfrm>
              <a:off x="4101" y="7953"/>
              <a:ext cx="4320" cy="6004"/>
            </a:xfrm>
            <a:prstGeom prst="rect">
              <a:avLst/>
            </a:prstGeom>
            <a:noFill/>
            <a:ln w="9525">
              <a:noFill/>
              <a:miter lim="800000"/>
              <a:headEnd/>
              <a:tailEnd/>
            </a:ln>
          </p:spPr>
        </p:pic>
        <p:sp>
          <p:nvSpPr>
            <p:cNvPr id="147468" name="Line 12"/>
            <p:cNvSpPr>
              <a:spLocks noChangeShapeType="1"/>
            </p:cNvSpPr>
            <p:nvPr/>
          </p:nvSpPr>
          <p:spPr bwMode="auto">
            <a:xfrm>
              <a:off x="7213" y="10885"/>
              <a:ext cx="0" cy="1650"/>
            </a:xfrm>
            <a:prstGeom prst="line">
              <a:avLst/>
            </a:prstGeom>
            <a:noFill/>
            <a:ln w="19050">
              <a:solidFill>
                <a:srgbClr val="008000"/>
              </a:solidFill>
              <a:round/>
              <a:headEnd type="triangle" w="med" len="med"/>
              <a:tailEnd type="triangle" w="med" len="med"/>
            </a:ln>
          </p:spPr>
          <p:txBody>
            <a:bodyPr/>
            <a:lstStyle/>
            <a:p>
              <a:endParaRPr lang="es-CL"/>
            </a:p>
          </p:txBody>
        </p:sp>
        <p:sp>
          <p:nvSpPr>
            <p:cNvPr id="147469" name="Line 13"/>
            <p:cNvSpPr>
              <a:spLocks noChangeShapeType="1"/>
            </p:cNvSpPr>
            <p:nvPr/>
          </p:nvSpPr>
          <p:spPr bwMode="auto">
            <a:xfrm flipV="1">
              <a:off x="6514" y="8372"/>
              <a:ext cx="0" cy="2653"/>
            </a:xfrm>
            <a:prstGeom prst="line">
              <a:avLst/>
            </a:prstGeom>
            <a:noFill/>
            <a:ln w="19050">
              <a:solidFill>
                <a:srgbClr val="008000"/>
              </a:solidFill>
              <a:round/>
              <a:headEnd type="triangle" w="med" len="med"/>
              <a:tailEnd type="triangle" w="med" len="med"/>
            </a:ln>
          </p:spPr>
          <p:txBody>
            <a:bodyPr/>
            <a:lstStyle/>
            <a:p>
              <a:endParaRPr lang="es-CL"/>
            </a:p>
          </p:txBody>
        </p:sp>
        <p:sp>
          <p:nvSpPr>
            <p:cNvPr id="147470" name="Text Box 14"/>
            <p:cNvSpPr txBox="1">
              <a:spLocks noChangeArrowheads="1"/>
            </p:cNvSpPr>
            <p:nvPr/>
          </p:nvSpPr>
          <p:spPr bwMode="auto">
            <a:xfrm>
              <a:off x="6514" y="9768"/>
              <a:ext cx="1397" cy="838"/>
            </a:xfrm>
            <a:prstGeom prst="rect">
              <a:avLst/>
            </a:prstGeom>
            <a:noFill/>
            <a:ln w="9525">
              <a:noFill/>
              <a:miter lim="800000"/>
              <a:headEnd/>
              <a:tailEnd/>
            </a:ln>
          </p:spPr>
          <p:txBody>
            <a:bodyPr/>
            <a:lstStyle/>
            <a:p>
              <a:pPr eaLnBrk="0" hangingPunct="0"/>
              <a:r>
                <a:rPr lang="es-ES" sz="1200">
                  <a:latin typeface="Arial Narrow" pitchFamily="34" charset="0"/>
                </a:rPr>
                <a:t>CP.4</a:t>
              </a:r>
            </a:p>
          </p:txBody>
        </p:sp>
        <p:sp>
          <p:nvSpPr>
            <p:cNvPr id="147471" name="Text Box 15"/>
            <p:cNvSpPr txBox="1">
              <a:spLocks noChangeArrowheads="1"/>
            </p:cNvSpPr>
            <p:nvPr/>
          </p:nvSpPr>
          <p:spPr bwMode="auto">
            <a:xfrm>
              <a:off x="6514" y="11304"/>
              <a:ext cx="1397" cy="838"/>
            </a:xfrm>
            <a:prstGeom prst="rect">
              <a:avLst/>
            </a:prstGeom>
            <a:noFill/>
            <a:ln w="9525">
              <a:noFill/>
              <a:miter lim="800000"/>
              <a:headEnd/>
              <a:tailEnd/>
            </a:ln>
          </p:spPr>
          <p:txBody>
            <a:bodyPr/>
            <a:lstStyle/>
            <a:p>
              <a:pPr algn="ctr" eaLnBrk="0" hangingPunct="0"/>
              <a:r>
                <a:rPr lang="es-ES" sz="1200">
                  <a:latin typeface="Arial Narrow" pitchFamily="34" charset="0"/>
                </a:rPr>
                <a:t>CP.5</a:t>
              </a: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Piques cortos bajo el N. Producción</a:t>
            </a:r>
          </a:p>
        </p:txBody>
      </p:sp>
      <p:grpSp>
        <p:nvGrpSpPr>
          <p:cNvPr id="2" name="Group 7"/>
          <p:cNvGrpSpPr>
            <a:grpSpLocks noChangeAspect="1"/>
          </p:cNvGrpSpPr>
          <p:nvPr/>
        </p:nvGrpSpPr>
        <p:grpSpPr bwMode="auto">
          <a:xfrm>
            <a:off x="2000250" y="952500"/>
            <a:ext cx="5100638" cy="5424488"/>
            <a:chOff x="1344" y="816"/>
            <a:chExt cx="3024" cy="3216"/>
          </a:xfrm>
        </p:grpSpPr>
        <p:sp>
          <p:nvSpPr>
            <p:cNvPr id="149512" name="Rectangle 8"/>
            <p:cNvSpPr>
              <a:spLocks noChangeAspect="1" noChangeArrowheads="1"/>
            </p:cNvSpPr>
            <p:nvPr/>
          </p:nvSpPr>
          <p:spPr bwMode="auto">
            <a:xfrm>
              <a:off x="1344" y="816"/>
              <a:ext cx="3024" cy="3216"/>
            </a:xfrm>
            <a:prstGeom prst="rect">
              <a:avLst/>
            </a:prstGeom>
            <a:solidFill>
              <a:schemeClr val="bg1"/>
            </a:solidFill>
            <a:ln w="9525">
              <a:solidFill>
                <a:schemeClr val="tx1"/>
              </a:solidFill>
              <a:miter lim="800000"/>
              <a:headEnd/>
              <a:tailEnd/>
            </a:ln>
            <a:effectLst/>
          </p:spPr>
          <p:txBody>
            <a:bodyPr wrap="none" anchor="ctr"/>
            <a:lstStyle/>
            <a:p>
              <a:endParaRPr lang="es-CL"/>
            </a:p>
          </p:txBody>
        </p:sp>
        <p:pic>
          <p:nvPicPr>
            <p:cNvPr id="149513" name="Picture 9" descr="Pique1"/>
            <p:cNvPicPr>
              <a:picLocks noChangeAspect="1" noChangeArrowheads="1"/>
            </p:cNvPicPr>
            <p:nvPr/>
          </p:nvPicPr>
          <p:blipFill>
            <a:blip r:embed="rId3" cstate="email">
              <a:extLst>
                <a:ext uri="{28A0092B-C50C-407E-A947-70E740481C1C}">
                  <a14:useLocalDpi xmlns:a14="http://schemas.microsoft.com/office/drawing/2010/main"/>
                </a:ext>
              </a:extLst>
            </a:blip>
            <a:srcRect l="1834" t="1262" r="45468" b="24136"/>
            <a:stretch>
              <a:fillRect/>
            </a:stretch>
          </p:blipFill>
          <p:spPr bwMode="auto">
            <a:xfrm>
              <a:off x="1448" y="926"/>
              <a:ext cx="2879" cy="306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Piques largos bajo el N. Martillos</a:t>
            </a:r>
          </a:p>
        </p:txBody>
      </p:sp>
      <p:grpSp>
        <p:nvGrpSpPr>
          <p:cNvPr id="2" name="Group 6"/>
          <p:cNvGrpSpPr>
            <a:grpSpLocks noChangeAspect="1"/>
          </p:cNvGrpSpPr>
          <p:nvPr/>
        </p:nvGrpSpPr>
        <p:grpSpPr bwMode="auto">
          <a:xfrm>
            <a:off x="1525588" y="1128713"/>
            <a:ext cx="6056312" cy="5226050"/>
            <a:chOff x="1104" y="864"/>
            <a:chExt cx="3504" cy="3024"/>
          </a:xfrm>
        </p:grpSpPr>
        <p:sp>
          <p:nvSpPr>
            <p:cNvPr id="151559" name="Rectangle 7"/>
            <p:cNvSpPr>
              <a:spLocks noChangeAspect="1" noChangeArrowheads="1"/>
            </p:cNvSpPr>
            <p:nvPr/>
          </p:nvSpPr>
          <p:spPr bwMode="auto">
            <a:xfrm>
              <a:off x="1104" y="864"/>
              <a:ext cx="3504" cy="3024"/>
            </a:xfrm>
            <a:prstGeom prst="rect">
              <a:avLst/>
            </a:prstGeom>
            <a:solidFill>
              <a:schemeClr val="bg1"/>
            </a:solidFill>
            <a:ln w="9525">
              <a:solidFill>
                <a:schemeClr val="tx1"/>
              </a:solidFill>
              <a:miter lim="800000"/>
              <a:headEnd/>
              <a:tailEnd/>
            </a:ln>
            <a:effectLst/>
          </p:spPr>
          <p:txBody>
            <a:bodyPr wrap="none" anchor="ctr"/>
            <a:lstStyle/>
            <a:p>
              <a:endParaRPr lang="es-CL"/>
            </a:p>
          </p:txBody>
        </p:sp>
        <p:pic>
          <p:nvPicPr>
            <p:cNvPr id="151560" name="Picture 8" descr="Pique rt"/>
            <p:cNvPicPr>
              <a:picLocks noChangeAspect="1" noChangeArrowheads="1"/>
            </p:cNvPicPr>
            <p:nvPr/>
          </p:nvPicPr>
          <p:blipFill>
            <a:blip r:embed="rId3" cstate="email">
              <a:extLst>
                <a:ext uri="{28A0092B-C50C-407E-A947-70E740481C1C}">
                  <a14:useLocalDpi xmlns:a14="http://schemas.microsoft.com/office/drawing/2010/main"/>
                </a:ext>
              </a:extLst>
            </a:blip>
            <a:srcRect l="13831" t="9557" r="19470" b="24071"/>
            <a:stretch>
              <a:fillRect/>
            </a:stretch>
          </p:blipFill>
          <p:spPr bwMode="auto">
            <a:xfrm>
              <a:off x="1209" y="927"/>
              <a:ext cx="3295" cy="289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Buzones en N. Transporte</a:t>
            </a:r>
          </a:p>
        </p:txBody>
      </p:sp>
      <p:pic>
        <p:nvPicPr>
          <p:cNvPr id="153607" name="Picture 7"/>
          <p:cNvPicPr>
            <a:picLocks noChangeAspect="1" noChangeArrowheads="1"/>
          </p:cNvPicPr>
          <p:nvPr/>
        </p:nvPicPr>
        <p:blipFill>
          <a:blip r:embed="rId3" cstate="print"/>
          <a:srcRect/>
          <a:stretch>
            <a:fillRect/>
          </a:stretch>
        </p:blipFill>
        <p:spPr bwMode="auto">
          <a:xfrm>
            <a:off x="1258888" y="1125538"/>
            <a:ext cx="6583362" cy="4705350"/>
          </a:xfrm>
          <a:prstGeom prst="rect">
            <a:avLst/>
          </a:prstGeom>
          <a:noFill/>
        </p:spPr>
      </p:pic>
      <p:sp>
        <p:nvSpPr>
          <p:cNvPr id="153608" name="Rectangle 8"/>
          <p:cNvSpPr>
            <a:spLocks noChangeArrowheads="1"/>
          </p:cNvSpPr>
          <p:nvPr/>
        </p:nvSpPr>
        <p:spPr bwMode="auto">
          <a:xfrm>
            <a:off x="3275013" y="6151563"/>
            <a:ext cx="2563812" cy="476250"/>
          </a:xfrm>
          <a:prstGeom prst="rect">
            <a:avLst/>
          </a:prstGeom>
          <a:solidFill>
            <a:schemeClr val="bg1"/>
          </a:solidFill>
          <a:ln w="9525" algn="ctr">
            <a:noFill/>
            <a:miter lim="800000"/>
            <a:headEnd/>
            <a:tailEnd/>
          </a:ln>
          <a:effectLst/>
        </p:spPr>
        <p:txBody>
          <a:bodyPr anchor="ctr"/>
          <a:lstStyle/>
          <a:p>
            <a:pPr algn="ctr">
              <a:spcBef>
                <a:spcPct val="20000"/>
              </a:spcBef>
            </a:pPr>
            <a:r>
              <a:rPr lang="es-ES_tradnl" sz="2000" b="1">
                <a:solidFill>
                  <a:srgbClr val="0000CC"/>
                </a:solidFill>
              </a:rPr>
              <a:t>Vista en planta</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Buzones en N. Transporte</a:t>
            </a:r>
          </a:p>
        </p:txBody>
      </p:sp>
      <p:sp>
        <p:nvSpPr>
          <p:cNvPr id="155652" name="Rectangle 4"/>
          <p:cNvSpPr>
            <a:spLocks noChangeArrowheads="1"/>
          </p:cNvSpPr>
          <p:nvPr/>
        </p:nvSpPr>
        <p:spPr bwMode="auto">
          <a:xfrm>
            <a:off x="2901950" y="6151563"/>
            <a:ext cx="3313113" cy="476250"/>
          </a:xfrm>
          <a:prstGeom prst="rect">
            <a:avLst/>
          </a:prstGeom>
          <a:solidFill>
            <a:schemeClr val="bg1"/>
          </a:solidFill>
          <a:ln w="9525" algn="ctr">
            <a:noFill/>
            <a:miter lim="800000"/>
            <a:headEnd/>
            <a:tailEnd/>
          </a:ln>
          <a:effectLst/>
        </p:spPr>
        <p:txBody>
          <a:bodyPr anchor="ctr"/>
          <a:lstStyle/>
          <a:p>
            <a:pPr algn="ctr">
              <a:spcBef>
                <a:spcPct val="20000"/>
              </a:spcBef>
            </a:pPr>
            <a:r>
              <a:rPr lang="es-ES_tradnl" sz="2000" b="1">
                <a:solidFill>
                  <a:srgbClr val="0000CC"/>
                </a:solidFill>
              </a:rPr>
              <a:t>Vista en sección vertical</a:t>
            </a:r>
          </a:p>
        </p:txBody>
      </p:sp>
      <p:grpSp>
        <p:nvGrpSpPr>
          <p:cNvPr id="2" name="Group 5"/>
          <p:cNvGrpSpPr>
            <a:grpSpLocks/>
          </p:cNvGrpSpPr>
          <p:nvPr/>
        </p:nvGrpSpPr>
        <p:grpSpPr bwMode="auto">
          <a:xfrm>
            <a:off x="247650" y="1125538"/>
            <a:ext cx="8623300" cy="4724400"/>
            <a:chOff x="192" y="864"/>
            <a:chExt cx="5432" cy="2976"/>
          </a:xfrm>
        </p:grpSpPr>
        <p:graphicFrame>
          <p:nvGraphicFramePr>
            <p:cNvPr id="155654" name="Object 6"/>
            <p:cNvGraphicFramePr>
              <a:graphicFrameLocks noChangeAspect="1"/>
            </p:cNvGraphicFramePr>
            <p:nvPr/>
          </p:nvGraphicFramePr>
          <p:xfrm>
            <a:off x="192" y="864"/>
            <a:ext cx="2789" cy="2976"/>
          </p:xfrm>
          <a:graphic>
            <a:graphicData uri="http://schemas.openxmlformats.org/presentationml/2006/ole">
              <mc:AlternateContent xmlns:mc="http://schemas.openxmlformats.org/markup-compatibility/2006">
                <mc:Choice xmlns:v="urn:schemas-microsoft-com:vml" Requires="v">
                  <p:oleObj spid="_x0000_s77889" name="Fotografía de Photo Editor" r:id="rId4" imgW="8228571" imgH="5447619" progId="">
                    <p:embed/>
                  </p:oleObj>
                </mc:Choice>
                <mc:Fallback>
                  <p:oleObj name="Fotografía de Photo Editor" r:id="rId4" imgW="8228571" imgH="544761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12019" r="25931"/>
                        <a:stretch>
                          <a:fillRect/>
                        </a:stretch>
                      </p:blipFill>
                      <p:spPr bwMode="auto">
                        <a:xfrm>
                          <a:off x="192" y="864"/>
                          <a:ext cx="2789" cy="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5" name="Object 7"/>
            <p:cNvGraphicFramePr>
              <a:graphicFrameLocks noChangeAspect="1"/>
            </p:cNvGraphicFramePr>
            <p:nvPr/>
          </p:nvGraphicFramePr>
          <p:xfrm>
            <a:off x="2928" y="864"/>
            <a:ext cx="2696" cy="2976"/>
          </p:xfrm>
          <a:graphic>
            <a:graphicData uri="http://schemas.openxmlformats.org/presentationml/2006/ole">
              <mc:AlternateContent xmlns:mc="http://schemas.openxmlformats.org/markup-compatibility/2006">
                <mc:Choice xmlns:v="urn:schemas-microsoft-com:vml" Requires="v">
                  <p:oleObj spid="_x0000_s77890" name="Fotografía de Photo Editor" r:id="rId6" imgW="5087060" imgH="5047619" progId="">
                    <p:embed/>
                  </p:oleObj>
                </mc:Choice>
                <mc:Fallback>
                  <p:oleObj name="Fotografía de Photo Editor" r:id="rId6" imgW="5087060" imgH="5047619"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l="5992" r="2621"/>
                        <a:stretch>
                          <a:fillRect/>
                        </a:stretch>
                      </p:blipFill>
                      <p:spPr bwMode="auto">
                        <a:xfrm>
                          <a:off x="2928" y="864"/>
                          <a:ext cx="2696" cy="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a:t>Sistemas de Traspaso: Buzones en N. Transporte</a:t>
            </a:r>
          </a:p>
        </p:txBody>
      </p:sp>
      <p:sp>
        <p:nvSpPr>
          <p:cNvPr id="161795" name="Rectangle 3"/>
          <p:cNvSpPr>
            <a:spLocks noChangeArrowheads="1"/>
          </p:cNvSpPr>
          <p:nvPr/>
        </p:nvSpPr>
        <p:spPr bwMode="auto">
          <a:xfrm>
            <a:off x="2901950" y="6151563"/>
            <a:ext cx="3313113" cy="476250"/>
          </a:xfrm>
          <a:prstGeom prst="rect">
            <a:avLst/>
          </a:prstGeom>
          <a:solidFill>
            <a:schemeClr val="bg1"/>
          </a:solidFill>
          <a:ln w="9525" algn="ctr">
            <a:noFill/>
            <a:miter lim="800000"/>
            <a:headEnd/>
            <a:tailEnd/>
          </a:ln>
          <a:effectLst/>
        </p:spPr>
        <p:txBody>
          <a:bodyPr anchor="ctr"/>
          <a:lstStyle/>
          <a:p>
            <a:pPr algn="ctr">
              <a:spcBef>
                <a:spcPct val="20000"/>
              </a:spcBef>
            </a:pPr>
            <a:r>
              <a:rPr lang="es-ES_tradnl" sz="2000" b="1">
                <a:solidFill>
                  <a:srgbClr val="0000CC"/>
                </a:solidFill>
              </a:rPr>
              <a:t>Vista en sección vertical</a:t>
            </a:r>
          </a:p>
        </p:txBody>
      </p:sp>
      <p:grpSp>
        <p:nvGrpSpPr>
          <p:cNvPr id="2" name="Group 7"/>
          <p:cNvGrpSpPr>
            <a:grpSpLocks noChangeAspect="1"/>
          </p:cNvGrpSpPr>
          <p:nvPr/>
        </p:nvGrpSpPr>
        <p:grpSpPr bwMode="auto">
          <a:xfrm>
            <a:off x="2265363" y="838200"/>
            <a:ext cx="4595812" cy="5183188"/>
            <a:chOff x="2304" y="1728"/>
            <a:chExt cx="6513" cy="7344"/>
          </a:xfrm>
        </p:grpSpPr>
        <p:pic>
          <p:nvPicPr>
            <p:cNvPr id="16180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l="22339" r="28537"/>
            <a:stretch>
              <a:fillRect/>
            </a:stretch>
          </p:blipFill>
          <p:spPr bwMode="auto">
            <a:xfrm>
              <a:off x="2304" y="1728"/>
              <a:ext cx="6513" cy="7344"/>
            </a:xfrm>
            <a:prstGeom prst="rect">
              <a:avLst/>
            </a:prstGeom>
            <a:noFill/>
            <a:ln w="9525">
              <a:noFill/>
              <a:miter lim="800000"/>
              <a:headEnd/>
              <a:tailEnd/>
            </a:ln>
          </p:spPr>
        </p:pic>
        <p:sp>
          <p:nvSpPr>
            <p:cNvPr id="161801" name="Line 9"/>
            <p:cNvSpPr>
              <a:spLocks noChangeAspect="1" noChangeShapeType="1"/>
            </p:cNvSpPr>
            <p:nvPr/>
          </p:nvSpPr>
          <p:spPr bwMode="auto">
            <a:xfrm>
              <a:off x="3600" y="7776"/>
              <a:ext cx="3744" cy="0"/>
            </a:xfrm>
            <a:prstGeom prst="line">
              <a:avLst/>
            </a:prstGeom>
            <a:noFill/>
            <a:ln w="28575">
              <a:solidFill>
                <a:srgbClr val="008000"/>
              </a:solidFill>
              <a:round/>
              <a:headEnd type="triangle" w="med" len="med"/>
              <a:tailEnd type="triangle" w="med" len="med"/>
            </a:ln>
          </p:spPr>
          <p:txBody>
            <a:bodyPr/>
            <a:lstStyle/>
            <a:p>
              <a:endParaRPr lang="es-CL"/>
            </a:p>
          </p:txBody>
        </p:sp>
        <p:sp>
          <p:nvSpPr>
            <p:cNvPr id="161802" name="Line 10"/>
            <p:cNvSpPr>
              <a:spLocks noChangeAspect="1" noChangeShapeType="1"/>
            </p:cNvSpPr>
            <p:nvPr/>
          </p:nvSpPr>
          <p:spPr bwMode="auto">
            <a:xfrm>
              <a:off x="4752" y="2448"/>
              <a:ext cx="0" cy="5904"/>
            </a:xfrm>
            <a:prstGeom prst="line">
              <a:avLst/>
            </a:prstGeom>
            <a:noFill/>
            <a:ln w="28575">
              <a:solidFill>
                <a:srgbClr val="008000"/>
              </a:solidFill>
              <a:round/>
              <a:headEnd type="triangle" w="med" len="med"/>
              <a:tailEnd type="triangle" w="med" len="med"/>
            </a:ln>
          </p:spPr>
          <p:txBody>
            <a:bodyPr/>
            <a:lstStyle/>
            <a:p>
              <a:endParaRPr lang="es-CL"/>
            </a:p>
          </p:txBody>
        </p:sp>
        <p:sp>
          <p:nvSpPr>
            <p:cNvPr id="161803" name="Text Box 11"/>
            <p:cNvSpPr txBox="1">
              <a:spLocks noChangeAspect="1" noChangeArrowheads="1"/>
            </p:cNvSpPr>
            <p:nvPr/>
          </p:nvSpPr>
          <p:spPr bwMode="auto">
            <a:xfrm>
              <a:off x="4032" y="6192"/>
              <a:ext cx="1152" cy="720"/>
            </a:xfrm>
            <a:prstGeom prst="rect">
              <a:avLst/>
            </a:prstGeom>
            <a:noFill/>
            <a:ln w="9525">
              <a:noFill/>
              <a:miter lim="800000"/>
              <a:headEnd/>
              <a:tailEnd/>
            </a:ln>
          </p:spPr>
          <p:txBody>
            <a:bodyPr/>
            <a:lstStyle/>
            <a:p>
              <a:pPr eaLnBrk="0" hangingPunct="0"/>
              <a:r>
                <a:rPr lang="es-ES" sz="1200">
                  <a:latin typeface="Arial Narrow" pitchFamily="34" charset="0"/>
                </a:rPr>
                <a:t>EB.1</a:t>
              </a:r>
            </a:p>
          </p:txBody>
        </p:sp>
        <p:sp>
          <p:nvSpPr>
            <p:cNvPr id="161804" name="Text Box 12"/>
            <p:cNvSpPr txBox="1">
              <a:spLocks noChangeAspect="1" noChangeArrowheads="1"/>
            </p:cNvSpPr>
            <p:nvPr/>
          </p:nvSpPr>
          <p:spPr bwMode="auto">
            <a:xfrm>
              <a:off x="5760" y="7200"/>
              <a:ext cx="1152" cy="720"/>
            </a:xfrm>
            <a:prstGeom prst="rect">
              <a:avLst/>
            </a:prstGeom>
            <a:noFill/>
            <a:ln w="9525">
              <a:noFill/>
              <a:miter lim="800000"/>
              <a:headEnd/>
              <a:tailEnd/>
            </a:ln>
          </p:spPr>
          <p:txBody>
            <a:bodyPr/>
            <a:lstStyle/>
            <a:p>
              <a:pPr eaLnBrk="0" hangingPunct="0"/>
              <a:r>
                <a:rPr lang="es-ES" sz="1200">
                  <a:latin typeface="Arial Narrow" pitchFamily="34" charset="0"/>
                </a:rPr>
                <a:t>EB.2</a:t>
              </a: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6" descr="M40263-14.08.14 001.JPG"/>
          <p:cNvPicPr>
            <a:picLocks noChangeAspect="1"/>
          </p:cNvPicPr>
          <p:nvPr/>
        </p:nvPicPr>
        <p:blipFill rotWithShape="1">
          <a:blip r:embed="rId5" cstate="print"/>
          <a:srcRect t="2517" b="22828"/>
          <a:stretch/>
        </p:blipFill>
        <p:spPr>
          <a:xfrm>
            <a:off x="5330002" y="2396417"/>
            <a:ext cx="3111533" cy="3056578"/>
          </a:xfrm>
          <a:prstGeom prst="rect">
            <a:avLst/>
          </a:prstGeom>
        </p:spPr>
      </p:pic>
      <p:sp>
        <p:nvSpPr>
          <p:cNvPr id="154" name="153 CuadroTexto"/>
          <p:cNvSpPr txBox="1"/>
          <p:nvPr/>
        </p:nvSpPr>
        <p:spPr>
          <a:xfrm>
            <a:off x="230991" y="839459"/>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MAY- 2000</a:t>
            </a:r>
          </a:p>
        </p:txBody>
      </p:sp>
      <p:graphicFrame>
        <p:nvGraphicFramePr>
          <p:cNvPr id="44" name="43 Objeto" hidden="1"/>
          <p:cNvGraphicFramePr>
            <a:graphicFrameLocks/>
          </p:cNvGraphicFramePr>
          <p:nvPr>
            <p:custDataLst>
              <p:tags r:id="rId2"/>
            </p:custDataLst>
          </p:nvPr>
        </p:nvGraphicFramePr>
        <p:xfrm>
          <a:off x="900545" y="0"/>
          <a:ext cx="127481" cy="158750"/>
        </p:xfrm>
        <a:graphic>
          <a:graphicData uri="http://schemas.openxmlformats.org/presentationml/2006/ole">
            <mc:AlternateContent xmlns:mc="http://schemas.openxmlformats.org/markup-compatibility/2006">
              <mc:Choice xmlns:v="urn:schemas-microsoft-com:vml" Requires="v">
                <p:oleObj spid="_x0000_s80916"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00545" y="0"/>
                        <a:ext cx="127481"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CuadroTexto 40"/>
          <p:cNvSpPr txBox="1"/>
          <p:nvPr/>
        </p:nvSpPr>
        <p:spPr>
          <a:xfrm>
            <a:off x="54688" y="108966"/>
            <a:ext cx="6533843" cy="484249"/>
          </a:xfrm>
          <a:prstGeom prst="rect">
            <a:avLst/>
          </a:prstGeom>
          <a:noFill/>
        </p:spPr>
        <p:txBody>
          <a:bodyPr wrap="square" lIns="68086" tIns="34043" rIns="68086" bIns="34043" rtlCol="0">
            <a:spAutoFit/>
          </a:bodyPr>
          <a:lstStyle/>
          <a:p>
            <a:r>
              <a:rPr lang="es-ES" sz="2700" spc="-112" dirty="0">
                <a:latin typeface="Century Gothic" panose="020B0502020202020204" pitchFamily="34" charset="0"/>
              </a:rPr>
              <a:t>Proyecto Diablo Regimiento Fase I</a:t>
            </a:r>
          </a:p>
        </p:txBody>
      </p:sp>
      <p:sp>
        <p:nvSpPr>
          <p:cNvPr id="123" name="Rectángulo 54"/>
          <p:cNvSpPr/>
          <p:nvPr/>
        </p:nvSpPr>
        <p:spPr>
          <a:xfrm>
            <a:off x="5330002" y="2394291"/>
            <a:ext cx="3111533" cy="28269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r>
              <a:rPr lang="es-CL" sz="1200" b="1" dirty="0">
                <a:solidFill>
                  <a:schemeClr val="tx1"/>
                </a:solidFill>
                <a:latin typeface="Calibri" panose="020F0502020204030204" pitchFamily="34" charset="0"/>
              </a:rPr>
              <a:t>Chancador Fase I</a:t>
            </a:r>
          </a:p>
        </p:txBody>
      </p:sp>
      <p:sp>
        <p:nvSpPr>
          <p:cNvPr id="122" name="7 CuadroTexto"/>
          <p:cNvSpPr txBox="1"/>
          <p:nvPr/>
        </p:nvSpPr>
        <p:spPr>
          <a:xfrm>
            <a:off x="4957893" y="2425321"/>
            <a:ext cx="2495090" cy="284194"/>
          </a:xfrm>
          <a:prstGeom prst="rect">
            <a:avLst/>
          </a:prstGeom>
        </p:spPr>
        <p:txBody>
          <a:bodyPr wrap="square" lIns="68086" tIns="34043" rIns="68086" bIns="34043">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endParaRPr lang="es-CL" dirty="0" smtClean="0">
              <a:latin typeface="Calibri" panose="020F0502020204030204" pitchFamily="34" charset="0"/>
            </a:endParaRPr>
          </a:p>
        </p:txBody>
      </p:sp>
      <p:sp>
        <p:nvSpPr>
          <p:cNvPr id="3" name="2 Rectángulo redondeado"/>
          <p:cNvSpPr/>
          <p:nvPr/>
        </p:nvSpPr>
        <p:spPr>
          <a:xfrm>
            <a:off x="236483" y="1397333"/>
            <a:ext cx="4425690" cy="345002"/>
          </a:xfrm>
          <a:prstGeom prst="roundRect">
            <a:avLst>
              <a:gd name="adj" fmla="val 50000"/>
            </a:avLst>
          </a:prstGeom>
          <a:solidFill>
            <a:schemeClr val="accent3">
              <a:lumMod val="40000"/>
              <a:lumOff val="6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67" name="66 Rectángulo redondeado"/>
          <p:cNvSpPr/>
          <p:nvPr/>
        </p:nvSpPr>
        <p:spPr>
          <a:xfrm>
            <a:off x="4265221" y="1397333"/>
            <a:ext cx="4625357" cy="283979"/>
          </a:xfrm>
          <a:prstGeom prst="roundRect">
            <a:avLst>
              <a:gd name="adj" fmla="val 49868"/>
            </a:avLst>
          </a:prstGeom>
          <a:solidFill>
            <a:schemeClr val="accent2">
              <a:lumMod val="20000"/>
              <a:lumOff val="8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5" name="4 CuadroTexto"/>
          <p:cNvSpPr txBox="1"/>
          <p:nvPr/>
        </p:nvSpPr>
        <p:spPr>
          <a:xfrm>
            <a:off x="5330002" y="1448666"/>
            <a:ext cx="1874362" cy="191862"/>
          </a:xfrm>
          <a:prstGeom prst="rect">
            <a:avLst/>
          </a:prstGeom>
          <a:noFill/>
        </p:spPr>
        <p:txBody>
          <a:bodyPr wrap="square" lIns="68086" tIns="34043" rIns="68086" bIns="34043" rtlCol="0">
            <a:spAutoFit/>
          </a:bodyPr>
          <a:lstStyle/>
          <a:p>
            <a:r>
              <a:rPr lang="es-CL" sz="800" b="1" dirty="0">
                <a:solidFill>
                  <a:schemeClr val="bg1">
                    <a:lumMod val="85000"/>
                  </a:schemeClr>
                </a:solidFill>
              </a:rPr>
              <a:t>Construcción: 22 Meses</a:t>
            </a:r>
          </a:p>
        </p:txBody>
      </p:sp>
      <p:sp>
        <p:nvSpPr>
          <p:cNvPr id="4" name="3 Rectángulo"/>
          <p:cNvSpPr/>
          <p:nvPr/>
        </p:nvSpPr>
        <p:spPr>
          <a:xfrm>
            <a:off x="343974" y="1681312"/>
            <a:ext cx="8468182" cy="803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100" name="99 CuadroTexto"/>
          <p:cNvSpPr txBox="1"/>
          <p:nvPr/>
        </p:nvSpPr>
        <p:spPr>
          <a:xfrm>
            <a:off x="6880538"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err="1"/>
              <a:t>Exc</a:t>
            </a:r>
            <a:r>
              <a:rPr lang="es-CL" sz="700" b="1" dirty="0"/>
              <a:t>. Sala Chancado</a:t>
            </a:r>
          </a:p>
          <a:p>
            <a:pPr algn="ctr"/>
            <a:r>
              <a:rPr lang="es-CL" sz="700" b="1" dirty="0">
                <a:solidFill>
                  <a:schemeClr val="tx1">
                    <a:lumMod val="75000"/>
                    <a:lumOff val="25000"/>
                  </a:schemeClr>
                </a:solidFill>
              </a:rPr>
              <a:t>AGO-2006</a:t>
            </a:r>
          </a:p>
        </p:txBody>
      </p:sp>
      <p:cxnSp>
        <p:nvCxnSpPr>
          <p:cNvPr id="101" name="100 Conector recto"/>
          <p:cNvCxnSpPr/>
          <p:nvPr/>
        </p:nvCxnSpPr>
        <p:spPr>
          <a:xfrm flipH="1">
            <a:off x="7243892" y="1742336"/>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02" name="101 CuadroTexto"/>
          <p:cNvSpPr txBox="1"/>
          <p:nvPr/>
        </p:nvSpPr>
        <p:spPr>
          <a:xfrm>
            <a:off x="8301035" y="744095"/>
            <a:ext cx="704748" cy="391916"/>
          </a:xfrm>
          <a:prstGeom prst="rect">
            <a:avLst/>
          </a:prstGeom>
          <a:noFill/>
        </p:spPr>
        <p:txBody>
          <a:bodyPr wrap="square" lIns="68086" tIns="34043" rIns="68086" bIns="34043" rtlCol="0">
            <a:spAutoFit/>
          </a:bodyPr>
          <a:lstStyle/>
          <a:p>
            <a:pPr algn="ctr"/>
            <a:r>
              <a:rPr lang="es-CL" sz="700" b="1" dirty="0"/>
              <a:t>Inicio Producción</a:t>
            </a:r>
          </a:p>
          <a:p>
            <a:pPr algn="ctr"/>
            <a:r>
              <a:rPr lang="es-CL" sz="700" b="1" dirty="0">
                <a:solidFill>
                  <a:schemeClr val="tx1">
                    <a:lumMod val="75000"/>
                    <a:lumOff val="25000"/>
                  </a:schemeClr>
                </a:solidFill>
              </a:rPr>
              <a:t>DIC-2007</a:t>
            </a:r>
          </a:p>
        </p:txBody>
      </p:sp>
      <p:cxnSp>
        <p:nvCxnSpPr>
          <p:cNvPr id="125" name="Conector recto 83"/>
          <p:cNvCxnSpPr/>
          <p:nvPr/>
        </p:nvCxnSpPr>
        <p:spPr>
          <a:xfrm flipH="1">
            <a:off x="4733204" y="873342"/>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6" name="Onda 84"/>
          <p:cNvSpPr/>
          <p:nvPr/>
        </p:nvSpPr>
        <p:spPr>
          <a:xfrm>
            <a:off x="4733204" y="66270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27" name="CuadroTexto 85"/>
          <p:cNvSpPr txBox="1"/>
          <p:nvPr/>
        </p:nvSpPr>
        <p:spPr>
          <a:xfrm>
            <a:off x="4892105" y="669649"/>
            <a:ext cx="639809" cy="191862"/>
          </a:xfrm>
          <a:prstGeom prst="rect">
            <a:avLst/>
          </a:prstGeom>
          <a:noFill/>
        </p:spPr>
        <p:txBody>
          <a:bodyPr wrap="square" lIns="68086" tIns="34043" rIns="68086" bIns="34043" rtlCol="0">
            <a:spAutoFit/>
          </a:bodyPr>
          <a:lstStyle/>
          <a:p>
            <a:r>
              <a:rPr lang="es-CL" sz="800" dirty="0"/>
              <a:t>DR Fase II</a:t>
            </a:r>
          </a:p>
        </p:txBody>
      </p:sp>
      <p:cxnSp>
        <p:nvCxnSpPr>
          <p:cNvPr id="128" name="Conector recto 83"/>
          <p:cNvCxnSpPr/>
          <p:nvPr/>
        </p:nvCxnSpPr>
        <p:spPr>
          <a:xfrm flipH="1">
            <a:off x="278732" y="888391"/>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9" name="Onda 84"/>
          <p:cNvSpPr/>
          <p:nvPr/>
        </p:nvSpPr>
        <p:spPr>
          <a:xfrm>
            <a:off x="278732" y="67775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30" name="CuadroTexto 85"/>
          <p:cNvSpPr txBox="1"/>
          <p:nvPr/>
        </p:nvSpPr>
        <p:spPr>
          <a:xfrm>
            <a:off x="427737" y="680236"/>
            <a:ext cx="668914" cy="191862"/>
          </a:xfrm>
          <a:prstGeom prst="rect">
            <a:avLst/>
          </a:prstGeom>
          <a:noFill/>
        </p:spPr>
        <p:txBody>
          <a:bodyPr wrap="square" lIns="68086" tIns="34043" rIns="68086" bIns="34043" rtlCol="0">
            <a:spAutoFit/>
          </a:bodyPr>
          <a:lstStyle/>
          <a:p>
            <a:r>
              <a:rPr lang="es-CL" sz="800" dirty="0"/>
              <a:t>DR Fase I</a:t>
            </a:r>
          </a:p>
        </p:txBody>
      </p:sp>
      <p:sp>
        <p:nvSpPr>
          <p:cNvPr id="138" name="137 CuadroTexto"/>
          <p:cNvSpPr txBox="1"/>
          <p:nvPr/>
        </p:nvSpPr>
        <p:spPr>
          <a:xfrm>
            <a:off x="7231583" y="855413"/>
            <a:ext cx="860423" cy="391916"/>
          </a:xfrm>
          <a:prstGeom prst="rect">
            <a:avLst/>
          </a:prstGeom>
          <a:noFill/>
        </p:spPr>
        <p:txBody>
          <a:bodyPr wrap="square" lIns="68086" tIns="34043" rIns="68086" bIns="34043" rtlCol="0">
            <a:spAutoFit/>
          </a:bodyPr>
          <a:lstStyle/>
          <a:p>
            <a:pPr algn="ctr"/>
            <a:r>
              <a:rPr lang="es-CL" sz="700" b="1" dirty="0"/>
              <a:t>Término Montaje</a:t>
            </a:r>
          </a:p>
          <a:p>
            <a:pPr algn="ctr"/>
            <a:r>
              <a:rPr lang="es-CL" sz="700" b="1" dirty="0" err="1"/>
              <a:t>Chancador</a:t>
            </a:r>
            <a:endParaRPr lang="es-CL" sz="700" b="1" dirty="0"/>
          </a:p>
          <a:p>
            <a:pPr algn="ctr"/>
            <a:r>
              <a:rPr lang="es-CL" sz="700" b="1" dirty="0">
                <a:solidFill>
                  <a:schemeClr val="tx1">
                    <a:lumMod val="75000"/>
                    <a:lumOff val="25000"/>
                  </a:schemeClr>
                </a:solidFill>
              </a:rPr>
              <a:t>MAY- 2007</a:t>
            </a:r>
          </a:p>
        </p:txBody>
      </p:sp>
      <p:cxnSp>
        <p:nvCxnSpPr>
          <p:cNvPr id="139" name="138 Conector recto"/>
          <p:cNvCxnSpPr/>
          <p:nvPr/>
        </p:nvCxnSpPr>
        <p:spPr>
          <a:xfrm flipH="1">
            <a:off x="7613630" y="125234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0" name="139 Conector recto"/>
          <p:cNvCxnSpPr/>
          <p:nvPr/>
        </p:nvCxnSpPr>
        <p:spPr>
          <a:xfrm flipH="1">
            <a:off x="8627963"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3" name="142 CuadroTexto"/>
          <p:cNvSpPr txBox="1"/>
          <p:nvPr/>
        </p:nvSpPr>
        <p:spPr>
          <a:xfrm>
            <a:off x="5628940" y="861577"/>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ENE- 2006</a:t>
            </a:r>
          </a:p>
        </p:txBody>
      </p:sp>
      <p:cxnSp>
        <p:nvCxnSpPr>
          <p:cNvPr id="144" name="143 Conector recto"/>
          <p:cNvCxnSpPr/>
          <p:nvPr/>
        </p:nvCxnSpPr>
        <p:spPr>
          <a:xfrm flipH="1">
            <a:off x="6144090"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6" name="145 CuadroTexto"/>
          <p:cNvSpPr txBox="1"/>
          <p:nvPr/>
        </p:nvSpPr>
        <p:spPr>
          <a:xfrm>
            <a:off x="3518197"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Obras Mineras</a:t>
            </a:r>
          </a:p>
          <a:p>
            <a:pPr algn="ctr"/>
            <a:r>
              <a:rPr lang="es-CL" sz="700" b="1" dirty="0">
                <a:solidFill>
                  <a:schemeClr val="tx1">
                    <a:lumMod val="75000"/>
                    <a:lumOff val="25000"/>
                  </a:schemeClr>
                </a:solidFill>
              </a:rPr>
              <a:t>FEB-2005</a:t>
            </a:r>
          </a:p>
        </p:txBody>
      </p:sp>
      <p:cxnSp>
        <p:nvCxnSpPr>
          <p:cNvPr id="147" name="146 Conector recto"/>
          <p:cNvCxnSpPr/>
          <p:nvPr/>
        </p:nvCxnSpPr>
        <p:spPr>
          <a:xfrm flipH="1">
            <a:off x="3881550" y="172021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8" name="147 CuadroTexto"/>
          <p:cNvSpPr txBox="1"/>
          <p:nvPr/>
        </p:nvSpPr>
        <p:spPr>
          <a:xfrm>
            <a:off x="4105932" y="721976"/>
            <a:ext cx="704748" cy="391916"/>
          </a:xfrm>
          <a:prstGeom prst="rect">
            <a:avLst/>
          </a:prstGeom>
          <a:noFill/>
        </p:spPr>
        <p:txBody>
          <a:bodyPr wrap="square" lIns="68086" tIns="34043" rIns="68086" bIns="34043" rtlCol="0">
            <a:spAutoFit/>
          </a:bodyPr>
          <a:lstStyle/>
          <a:p>
            <a:pPr algn="ctr"/>
            <a:r>
              <a:rPr lang="es-CL" sz="700" b="1" dirty="0"/>
              <a:t>Inicio Producción</a:t>
            </a:r>
          </a:p>
          <a:p>
            <a:pPr algn="ctr"/>
            <a:r>
              <a:rPr lang="es-CL" sz="700" b="1" dirty="0">
                <a:solidFill>
                  <a:schemeClr val="tx1">
                    <a:lumMod val="75000"/>
                    <a:lumOff val="25000"/>
                  </a:schemeClr>
                </a:solidFill>
              </a:rPr>
              <a:t>SEP-2005</a:t>
            </a:r>
          </a:p>
        </p:txBody>
      </p:sp>
      <p:cxnSp>
        <p:nvCxnSpPr>
          <p:cNvPr id="151" name="150 Conector recto"/>
          <p:cNvCxnSpPr/>
          <p:nvPr/>
        </p:nvCxnSpPr>
        <p:spPr>
          <a:xfrm flipH="1">
            <a:off x="4403172"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2" name="151 CuadroTexto"/>
          <p:cNvSpPr txBox="1"/>
          <p:nvPr/>
        </p:nvSpPr>
        <p:spPr>
          <a:xfrm>
            <a:off x="2108032" y="1862739"/>
            <a:ext cx="704748" cy="499638"/>
          </a:xfrm>
          <a:prstGeom prst="rect">
            <a:avLst/>
          </a:prstGeom>
          <a:noFill/>
        </p:spPr>
        <p:txBody>
          <a:bodyPr wrap="square" lIns="68086" tIns="34043" rIns="68086" bIns="34043" rtlCol="0">
            <a:spAutoFit/>
          </a:bodyPr>
          <a:lstStyle/>
          <a:p>
            <a:pPr algn="ctr"/>
            <a:r>
              <a:rPr lang="es-CL" sz="700" b="1" dirty="0"/>
              <a:t>Inicio</a:t>
            </a:r>
          </a:p>
          <a:p>
            <a:pPr algn="ctr"/>
            <a:r>
              <a:rPr lang="es-CL" sz="700" b="1" dirty="0"/>
              <a:t>Construcción</a:t>
            </a:r>
          </a:p>
          <a:p>
            <a:pPr algn="ctr"/>
            <a:r>
              <a:rPr lang="es-CL" sz="700" b="1" dirty="0">
                <a:solidFill>
                  <a:schemeClr val="tx1">
                    <a:lumMod val="75000"/>
                    <a:lumOff val="25000"/>
                  </a:schemeClr>
                </a:solidFill>
              </a:rPr>
              <a:t>DIC-2001</a:t>
            </a:r>
          </a:p>
        </p:txBody>
      </p:sp>
      <p:cxnSp>
        <p:nvCxnSpPr>
          <p:cNvPr id="153" name="152 Conector recto"/>
          <p:cNvCxnSpPr/>
          <p:nvPr/>
        </p:nvCxnSpPr>
        <p:spPr>
          <a:xfrm flipH="1">
            <a:off x="2471385" y="171405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5" name="154 Conector recto"/>
          <p:cNvCxnSpPr/>
          <p:nvPr/>
        </p:nvCxnSpPr>
        <p:spPr>
          <a:xfrm flipH="1">
            <a:off x="583351"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6" name="155 CuadroTexto"/>
          <p:cNvSpPr txBox="1"/>
          <p:nvPr/>
        </p:nvSpPr>
        <p:spPr>
          <a:xfrm>
            <a:off x="1012431"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NOV-2001</a:t>
            </a:r>
          </a:p>
        </p:txBody>
      </p:sp>
      <p:cxnSp>
        <p:nvCxnSpPr>
          <p:cNvPr id="157" name="156 Conector recto"/>
          <p:cNvCxnSpPr/>
          <p:nvPr/>
        </p:nvCxnSpPr>
        <p:spPr>
          <a:xfrm flipH="1">
            <a:off x="1635557" y="1706720"/>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9" name="158 CuadroTexto"/>
          <p:cNvSpPr txBox="1"/>
          <p:nvPr/>
        </p:nvSpPr>
        <p:spPr>
          <a:xfrm>
            <a:off x="4419138"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MAY-2005</a:t>
            </a:r>
          </a:p>
        </p:txBody>
      </p:sp>
      <p:cxnSp>
        <p:nvCxnSpPr>
          <p:cNvPr id="160" name="159 Conector recto"/>
          <p:cNvCxnSpPr/>
          <p:nvPr/>
        </p:nvCxnSpPr>
        <p:spPr>
          <a:xfrm flipH="1">
            <a:off x="4782492" y="1685355"/>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63" name="162 CuadroTexto"/>
          <p:cNvSpPr txBox="1"/>
          <p:nvPr/>
        </p:nvSpPr>
        <p:spPr>
          <a:xfrm>
            <a:off x="6937023" y="1339106"/>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II: 20 Meses</a:t>
            </a:r>
          </a:p>
        </p:txBody>
      </p:sp>
      <p:sp>
        <p:nvSpPr>
          <p:cNvPr id="70" name="69 CuadroTexto"/>
          <p:cNvSpPr txBox="1"/>
          <p:nvPr/>
        </p:nvSpPr>
        <p:spPr>
          <a:xfrm>
            <a:off x="534961"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OCT-2001</a:t>
            </a:r>
          </a:p>
        </p:txBody>
      </p:sp>
      <p:cxnSp>
        <p:nvCxnSpPr>
          <p:cNvPr id="71" name="70 Conector recto"/>
          <p:cNvCxnSpPr/>
          <p:nvPr/>
        </p:nvCxnSpPr>
        <p:spPr>
          <a:xfrm flipH="1">
            <a:off x="898314" y="1712884"/>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73 CuadroTexto"/>
          <p:cNvSpPr txBox="1"/>
          <p:nvPr/>
        </p:nvSpPr>
        <p:spPr>
          <a:xfrm>
            <a:off x="4965424" y="855418"/>
            <a:ext cx="860423"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OCT- 2005</a:t>
            </a:r>
          </a:p>
        </p:txBody>
      </p:sp>
      <p:cxnSp>
        <p:nvCxnSpPr>
          <p:cNvPr id="75" name="74 Conector recto"/>
          <p:cNvCxnSpPr/>
          <p:nvPr/>
        </p:nvCxnSpPr>
        <p:spPr>
          <a:xfrm flipH="1">
            <a:off x="5367263" y="125235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6" name="75 CuadroTexto"/>
          <p:cNvSpPr txBox="1"/>
          <p:nvPr/>
        </p:nvSpPr>
        <p:spPr>
          <a:xfrm>
            <a:off x="6343895"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Detalles</a:t>
            </a:r>
          </a:p>
          <a:p>
            <a:pPr algn="ctr"/>
            <a:r>
              <a:rPr lang="es-CL" sz="700" b="1" dirty="0">
                <a:solidFill>
                  <a:schemeClr val="tx1">
                    <a:lumMod val="75000"/>
                    <a:lumOff val="25000"/>
                  </a:schemeClr>
                </a:solidFill>
              </a:rPr>
              <a:t>AGO-2006</a:t>
            </a:r>
          </a:p>
        </p:txBody>
      </p:sp>
      <p:cxnSp>
        <p:nvCxnSpPr>
          <p:cNvPr id="77" name="76 Conector recto"/>
          <p:cNvCxnSpPr/>
          <p:nvPr/>
        </p:nvCxnSpPr>
        <p:spPr>
          <a:xfrm flipH="1">
            <a:off x="6677560" y="174081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77 Rectángulo redondeado"/>
          <p:cNvSpPr/>
          <p:nvPr/>
        </p:nvSpPr>
        <p:spPr>
          <a:xfrm>
            <a:off x="2352996" y="1393940"/>
            <a:ext cx="2472800" cy="283978"/>
          </a:xfrm>
          <a:prstGeom prst="roundRect">
            <a:avLst>
              <a:gd name="adj" fmla="val 50000"/>
            </a:avLst>
          </a:prstGeom>
          <a:solidFill>
            <a:schemeClr val="bg1">
              <a:lumMod val="85000"/>
            </a:schemeClr>
          </a:solidFill>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79" name="78 Rectángulo redondeado"/>
          <p:cNvSpPr/>
          <p:nvPr/>
        </p:nvSpPr>
        <p:spPr>
          <a:xfrm>
            <a:off x="4662173" y="1386810"/>
            <a:ext cx="2472800" cy="283978"/>
          </a:xfrm>
          <a:prstGeom prst="roundRect">
            <a:avLst>
              <a:gd name="adj" fmla="val 50000"/>
            </a:avLst>
          </a:prstGeom>
          <a:solidFill>
            <a:schemeClr val="bg2">
              <a:lumMod val="90000"/>
            </a:schemeClr>
          </a:solidFill>
          <a:ln>
            <a:solidFill>
              <a:schemeClr val="bg2">
                <a:lumMod val="7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80" name="79 CuadroTexto"/>
          <p:cNvSpPr txBox="1"/>
          <p:nvPr/>
        </p:nvSpPr>
        <p:spPr>
          <a:xfrm>
            <a:off x="4941740" y="1358412"/>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II: 12 Meses</a:t>
            </a:r>
          </a:p>
        </p:txBody>
      </p:sp>
      <p:sp>
        <p:nvSpPr>
          <p:cNvPr id="81" name="80 CuadroTexto"/>
          <p:cNvSpPr txBox="1"/>
          <p:nvPr/>
        </p:nvSpPr>
        <p:spPr>
          <a:xfrm>
            <a:off x="2537619" y="1358251"/>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 30 Meses</a:t>
            </a:r>
          </a:p>
        </p:txBody>
      </p:sp>
      <p:sp>
        <p:nvSpPr>
          <p:cNvPr id="82" name="81 CuadroTexto"/>
          <p:cNvSpPr txBox="1"/>
          <p:nvPr/>
        </p:nvSpPr>
        <p:spPr>
          <a:xfrm>
            <a:off x="470906" y="1358250"/>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 34 Meses</a:t>
            </a:r>
          </a:p>
        </p:txBody>
      </p:sp>
      <p:sp>
        <p:nvSpPr>
          <p:cNvPr id="83" name="82 CuadroTexto"/>
          <p:cNvSpPr txBox="1"/>
          <p:nvPr/>
        </p:nvSpPr>
        <p:spPr>
          <a:xfrm>
            <a:off x="1738526" y="839458"/>
            <a:ext cx="860423" cy="391916"/>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Ing. Detalle</a:t>
            </a:r>
          </a:p>
          <a:p>
            <a:pPr algn="ctr"/>
            <a:r>
              <a:rPr lang="es-CL" sz="700" b="1" dirty="0">
                <a:solidFill>
                  <a:schemeClr val="tx1">
                    <a:lumMod val="75000"/>
                    <a:lumOff val="25000"/>
                  </a:schemeClr>
                </a:solidFill>
              </a:rPr>
              <a:t>MAR- 2003</a:t>
            </a:r>
          </a:p>
        </p:txBody>
      </p:sp>
      <p:cxnSp>
        <p:nvCxnSpPr>
          <p:cNvPr id="84" name="83 Conector recto"/>
          <p:cNvCxnSpPr/>
          <p:nvPr/>
        </p:nvCxnSpPr>
        <p:spPr>
          <a:xfrm flipH="1">
            <a:off x="2150261" y="123639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pic>
        <p:nvPicPr>
          <p:cNvPr id="53" name="Picture 2" descr="C:\MIO\22 TEMPLATES\02 NEW\Iconos\Ok.png"/>
          <p:cNvPicPr>
            <a:picLocks noChangeAspect="1" noChangeArrowheads="1"/>
          </p:cNvPicPr>
          <p:nvPr/>
        </p:nvPicPr>
        <p:blipFill>
          <a:blip r:embed="rId7" cstate="print"/>
          <a:srcRect/>
          <a:stretch>
            <a:fillRect/>
          </a:stretch>
        </p:blipFill>
        <p:spPr bwMode="auto">
          <a:xfrm>
            <a:off x="935399" y="674258"/>
            <a:ext cx="225528" cy="225483"/>
          </a:xfrm>
          <a:prstGeom prst="rect">
            <a:avLst/>
          </a:prstGeom>
          <a:noFill/>
          <a:ln w="9525">
            <a:noFill/>
            <a:miter lim="800000"/>
            <a:headEnd/>
            <a:tailEnd/>
          </a:ln>
        </p:spPr>
      </p:pic>
      <p:sp>
        <p:nvSpPr>
          <p:cNvPr id="55" name="5 CuadroTexto"/>
          <p:cNvSpPr txBox="1"/>
          <p:nvPr/>
        </p:nvSpPr>
        <p:spPr>
          <a:xfrm>
            <a:off x="5332479" y="5452996"/>
            <a:ext cx="3109056" cy="1053636"/>
          </a:xfrm>
          <a:prstGeom prst="rect">
            <a:avLst/>
          </a:prstGeom>
          <a:solidFill>
            <a:schemeClr val="bg1">
              <a:lumMod val="95000"/>
              <a:alpha val="85000"/>
            </a:schemeClr>
          </a:solidFill>
        </p:spPr>
        <p:txBody>
          <a:bodyPr wrap="square" lIns="68086" tIns="34043" rIns="68086" bIns="34043" rtlCol="0">
            <a:spAutoFit/>
          </a:bodyPr>
          <a:lstStyle/>
          <a:p>
            <a:pPr marL="212769" indent="-212769">
              <a:buFont typeface="Wingdings" pitchFamily="2" charset="2"/>
              <a:buChar char="ü"/>
              <a:tabLst>
                <a:tab pos="1204512" algn="l"/>
              </a:tabLst>
            </a:pPr>
            <a:r>
              <a:rPr lang="es-CL" sz="800" b="1" dirty="0"/>
              <a:t>Chancado</a:t>
            </a:r>
            <a:r>
              <a:rPr lang="es-CL" sz="800" dirty="0"/>
              <a:t>	:</a:t>
            </a:r>
            <a:r>
              <a:rPr lang="es-CL" sz="800" dirty="0" err="1"/>
              <a:t>ThyssenKrupp</a:t>
            </a:r>
            <a:r>
              <a:rPr lang="es-CL" sz="800" dirty="0"/>
              <a:t>  </a:t>
            </a:r>
          </a:p>
          <a:p>
            <a:pPr marL="212769" indent="-212769">
              <a:buFont typeface="Wingdings" pitchFamily="2" charset="2"/>
              <a:buChar char="ü"/>
              <a:tabLst>
                <a:tab pos="1204512" algn="l"/>
              </a:tabLst>
            </a:pPr>
            <a:r>
              <a:rPr lang="es-CL" sz="800" b="1" dirty="0"/>
              <a:t>Modelo</a:t>
            </a:r>
            <a:r>
              <a:rPr lang="es-CL" sz="800" dirty="0"/>
              <a:t>	: EB20-15/H mandíbulas dentada y partida</a:t>
            </a:r>
          </a:p>
          <a:p>
            <a:pPr marL="212769" indent="-212769">
              <a:buFont typeface="Wingdings" pitchFamily="2" charset="2"/>
              <a:buChar char="ü"/>
              <a:tabLst>
                <a:tab pos="1204512" algn="l"/>
              </a:tabLst>
            </a:pPr>
            <a:r>
              <a:rPr lang="es-CL" sz="800" b="1" dirty="0"/>
              <a:t>Capacidad </a:t>
            </a:r>
            <a:r>
              <a:rPr lang="es-CL" sz="800" dirty="0"/>
              <a:t>	: 846 </a:t>
            </a:r>
            <a:r>
              <a:rPr lang="es-CL" sz="800" dirty="0" err="1"/>
              <a:t>tph</a:t>
            </a:r>
            <a:r>
              <a:rPr lang="es-CL" sz="800" dirty="0"/>
              <a:t> -- 9000 </a:t>
            </a:r>
            <a:r>
              <a:rPr lang="es-CL" sz="800" dirty="0" err="1"/>
              <a:t>tpd</a:t>
            </a:r>
            <a:endParaRPr lang="es-CL" sz="800" dirty="0"/>
          </a:p>
          <a:p>
            <a:pPr marL="212769" indent="-212769">
              <a:buFont typeface="Wingdings" pitchFamily="2" charset="2"/>
              <a:buChar char="ü"/>
              <a:tabLst>
                <a:tab pos="1204512" algn="l"/>
              </a:tabLst>
            </a:pPr>
            <a:r>
              <a:rPr lang="es-CL" sz="800" b="1" dirty="0"/>
              <a:t>Boca trituración</a:t>
            </a:r>
            <a:r>
              <a:rPr lang="es-CL" sz="800" dirty="0"/>
              <a:t>	: 2000 mm x 1500 mm (ancho x apertura)</a:t>
            </a:r>
          </a:p>
          <a:p>
            <a:pPr marL="212769" indent="-212769">
              <a:buFont typeface="Wingdings" pitchFamily="2" charset="2"/>
              <a:buChar char="ü"/>
              <a:tabLst>
                <a:tab pos="1204512" algn="l"/>
              </a:tabLst>
            </a:pPr>
            <a:r>
              <a:rPr lang="es-CL" sz="800" b="1" dirty="0"/>
              <a:t>Salida trituración</a:t>
            </a:r>
            <a:r>
              <a:rPr lang="es-CL" sz="800" dirty="0"/>
              <a:t>	: </a:t>
            </a:r>
            <a:r>
              <a:rPr lang="es-ES" sz="800" dirty="0"/>
              <a:t>135 mm -285 mm</a:t>
            </a:r>
          </a:p>
          <a:p>
            <a:pPr marL="212769" indent="-212769">
              <a:buFont typeface="Wingdings" pitchFamily="2" charset="2"/>
              <a:buChar char="ü"/>
              <a:tabLst>
                <a:tab pos="1204512" algn="l"/>
              </a:tabLst>
            </a:pPr>
            <a:r>
              <a:rPr lang="es-ES" sz="800" b="1" dirty="0"/>
              <a:t>Motor</a:t>
            </a:r>
            <a:r>
              <a:rPr lang="es-ES" sz="800" dirty="0"/>
              <a:t>	: 500 HP 4160 V  50Hz 990 rpm</a:t>
            </a:r>
            <a:endParaRPr lang="es-CL" sz="800" dirty="0"/>
          </a:p>
        </p:txBody>
      </p:sp>
      <p:sp>
        <p:nvSpPr>
          <p:cNvPr id="56" name="55 CuadroTexto"/>
          <p:cNvSpPr txBox="1"/>
          <p:nvPr/>
        </p:nvSpPr>
        <p:spPr>
          <a:xfrm>
            <a:off x="278733" y="6314034"/>
            <a:ext cx="1409492" cy="207250"/>
          </a:xfrm>
          <a:prstGeom prst="rect">
            <a:avLst/>
          </a:prstGeom>
          <a:noFill/>
        </p:spPr>
        <p:txBody>
          <a:bodyPr wrap="square" lIns="68086" tIns="34043" rIns="68086" bIns="34043" rtlCol="0">
            <a:spAutoFit/>
          </a:bodyPr>
          <a:lstStyle/>
          <a:p>
            <a:r>
              <a:rPr lang="es-CL" sz="900" b="1" dirty="0">
                <a:solidFill>
                  <a:schemeClr val="tx1">
                    <a:lumMod val="75000"/>
                    <a:lumOff val="25000"/>
                  </a:schemeClr>
                </a:solidFill>
              </a:rPr>
              <a:t>*US$: 585 CLP</a:t>
            </a:r>
          </a:p>
        </p:txBody>
      </p:sp>
      <p:graphicFrame>
        <p:nvGraphicFramePr>
          <p:cNvPr id="8" name="7 Tabla"/>
          <p:cNvGraphicFramePr>
            <a:graphicFrameLocks noGrp="1"/>
          </p:cNvGraphicFramePr>
          <p:nvPr>
            <p:extLst>
              <p:ext uri="{D42A27DB-BD31-4B8C-83A1-F6EECF244321}">
                <p14:modId xmlns:p14="http://schemas.microsoft.com/office/powerpoint/2010/main" val="1197842704"/>
              </p:ext>
            </p:extLst>
          </p:nvPr>
        </p:nvGraphicFramePr>
        <p:xfrm>
          <a:off x="543755" y="2625743"/>
          <a:ext cx="4076499" cy="2935676"/>
        </p:xfrm>
        <a:graphic>
          <a:graphicData uri="http://schemas.openxmlformats.org/drawingml/2006/table">
            <a:tbl>
              <a:tblPr/>
              <a:tblGrid>
                <a:gridCol w="2336846"/>
                <a:gridCol w="822224"/>
                <a:gridCol w="917429"/>
              </a:tblGrid>
              <a:tr h="218356">
                <a:tc>
                  <a:txBody>
                    <a:bodyPr/>
                    <a:lstStyle/>
                    <a:p>
                      <a:pPr algn="ctr" rtl="0" fontAlgn="ctr"/>
                      <a:r>
                        <a:rPr lang="es-CL" sz="1000" b="1" i="0" u="none" strike="noStrike" dirty="0">
                          <a:solidFill>
                            <a:srgbClr val="FFFFFF"/>
                          </a:solidFill>
                          <a:effectLst/>
                          <a:latin typeface="Arial"/>
                        </a:rPr>
                        <a:t>API T01M402 - DR I</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a:solidFill>
                            <a:srgbClr val="FFFFFF"/>
                          </a:solidFill>
                          <a:effectLst/>
                          <a:latin typeface="Arial"/>
                        </a:rPr>
                        <a:t>Empresa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dirty="0">
                          <a:solidFill>
                            <a:srgbClr val="FFFFFF"/>
                          </a:solidFill>
                          <a:effectLst/>
                          <a:latin typeface="Arial"/>
                        </a:rPr>
                        <a:t>Monto (KUS$)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218356">
                <a:tc>
                  <a:txBody>
                    <a:bodyPr/>
                    <a:lstStyle/>
                    <a:p>
                      <a:pPr algn="l" rtl="0" fontAlgn="ctr"/>
                      <a:r>
                        <a:rPr lang="es-CL" sz="1000" b="1" i="0" u="none" strike="noStrike">
                          <a:solidFill>
                            <a:srgbClr val="000000"/>
                          </a:solidFill>
                          <a:effectLst/>
                          <a:latin typeface="Arial"/>
                        </a:rPr>
                        <a:t>INGENIERIA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1.707</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Ingeniería de Detalles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1.707</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a:solidFill>
                            <a:srgbClr val="000000"/>
                          </a:solidFill>
                          <a:effectLst/>
                          <a:latin typeface="Arial"/>
                        </a:rPr>
                        <a:t>ADQUISICIONES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13.320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66880">
                <a:tc>
                  <a:txBody>
                    <a:bodyPr/>
                    <a:lstStyle/>
                    <a:p>
                      <a:pPr algn="r" rtl="0" fontAlgn="ctr"/>
                      <a:r>
                        <a:rPr lang="es-CL" sz="800" b="0" i="0" u="none" strike="noStrike">
                          <a:solidFill>
                            <a:srgbClr val="000000"/>
                          </a:solidFill>
                          <a:effectLst/>
                          <a:latin typeface="Arial"/>
                        </a:rPr>
                        <a:t>Chancador de Mandíbulas , Alimentadores de Placas 1 y 2 y correas transportadoras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ThyssenKrupp</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2.524</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Puentes Grúa y Tecles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Morris Material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176</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Sistemas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5.115</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Equipamiento eléctrico</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2.349</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Sistemas Ventilación</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3.156</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a:solidFill>
                            <a:srgbClr val="000000"/>
                          </a:solidFill>
                          <a:effectLst/>
                          <a:latin typeface="Arial"/>
                        </a:rPr>
                        <a:t>CONSTRUCCION</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16.756</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66880">
                <a:tc>
                  <a:txBody>
                    <a:bodyPr/>
                    <a:lstStyle/>
                    <a:p>
                      <a:pPr algn="r" rtl="0" fontAlgn="ctr"/>
                      <a:r>
                        <a:rPr lang="es-ES" sz="800" b="0" i="0" u="none" strike="noStrike">
                          <a:solidFill>
                            <a:srgbClr val="000000"/>
                          </a:solidFill>
                          <a:effectLst/>
                          <a:latin typeface="Arial"/>
                        </a:rPr>
                        <a:t>Desarrollo y Construcción Infraestructura Servicios y Chancado</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AURA CON-PAX</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12.583</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ES" sz="800" b="0" i="0" u="none" strike="noStrike">
                          <a:solidFill>
                            <a:srgbClr val="000000"/>
                          </a:solidFill>
                          <a:effectLst/>
                          <a:latin typeface="Arial"/>
                        </a:rPr>
                        <a:t>Montaje y Puesta en Marcha Sistema Ventilación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ABENGOA Chile</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4.173</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ctr" rtl="0" fontAlgn="ctr"/>
                      <a:r>
                        <a:rPr lang="es-CL" sz="1000" b="1" i="0" u="none" strike="noStrike">
                          <a:solidFill>
                            <a:srgbClr val="FFFFFF"/>
                          </a:solidFill>
                          <a:effectLst/>
                          <a:latin typeface="Arial"/>
                        </a:rPr>
                        <a:t>Inversión total (kUS$)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l" rtl="0" fontAlgn="b"/>
                      <a:r>
                        <a:rPr lang="es-CL" sz="1000" b="1" i="0" u="none" strike="noStrike">
                          <a:solidFill>
                            <a:srgbClr val="FFFFFF"/>
                          </a:solidFill>
                          <a:effectLst/>
                          <a:latin typeface="Arial"/>
                        </a:rPr>
                        <a:t> </a:t>
                      </a:r>
                    </a:p>
                  </a:txBody>
                  <a:tcPr marL="6494" marR="6494" marT="808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b"/>
                      <a:r>
                        <a:rPr lang="es-CL" sz="1000" b="1" i="0" u="none" strike="noStrike" dirty="0">
                          <a:solidFill>
                            <a:srgbClr val="FFFFFF"/>
                          </a:solidFill>
                          <a:effectLst/>
                          <a:latin typeface="Arial"/>
                        </a:rPr>
                        <a:t>31.783</a:t>
                      </a:r>
                    </a:p>
                  </a:txBody>
                  <a:tcPr marL="6494" marR="6494" marT="808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bl>
          </a:graphicData>
        </a:graphic>
      </p:graphicFrame>
    </p:spTree>
    <p:extLst>
      <p:ext uri="{BB962C8B-B14F-4D97-AF65-F5344CB8AC3E}">
        <p14:creationId xmlns:p14="http://schemas.microsoft.com/office/powerpoint/2010/main" val="283255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13" descr="Z:\03) Fotos DRFIII\DRFII\DSC030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631" r="1025" b="9311"/>
          <a:stretch/>
        </p:blipFill>
        <p:spPr bwMode="auto">
          <a:xfrm>
            <a:off x="5330003" y="2396417"/>
            <a:ext cx="3111533" cy="3068484"/>
          </a:xfrm>
          <a:prstGeom prst="rect">
            <a:avLst/>
          </a:prstGeom>
          <a:noFill/>
          <a:extLst>
            <a:ext uri="{909E8E84-426E-40DD-AFC4-6F175D3DCCD1}">
              <a14:hiddenFill xmlns:a14="http://schemas.microsoft.com/office/drawing/2010/main">
                <a:solidFill>
                  <a:srgbClr val="FFFFFF"/>
                </a:solidFill>
              </a14:hiddenFill>
            </a:ext>
          </a:extLst>
        </p:spPr>
      </p:pic>
      <p:sp>
        <p:nvSpPr>
          <p:cNvPr id="154" name="153 CuadroTexto"/>
          <p:cNvSpPr txBox="1"/>
          <p:nvPr/>
        </p:nvSpPr>
        <p:spPr>
          <a:xfrm>
            <a:off x="230991" y="839459"/>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MAY- 2000</a:t>
            </a:r>
          </a:p>
        </p:txBody>
      </p:sp>
      <p:graphicFrame>
        <p:nvGraphicFramePr>
          <p:cNvPr id="44" name="43 Objeto" hidden="1"/>
          <p:cNvGraphicFramePr>
            <a:graphicFrameLocks/>
          </p:cNvGraphicFramePr>
          <p:nvPr>
            <p:custDataLst>
              <p:tags r:id="rId2"/>
            </p:custDataLst>
          </p:nvPr>
        </p:nvGraphicFramePr>
        <p:xfrm>
          <a:off x="900545" y="0"/>
          <a:ext cx="127481" cy="158750"/>
        </p:xfrm>
        <a:graphic>
          <a:graphicData uri="http://schemas.openxmlformats.org/presentationml/2006/ole">
            <mc:AlternateContent xmlns:mc="http://schemas.openxmlformats.org/markup-compatibility/2006">
              <mc:Choice xmlns:v="urn:schemas-microsoft-com:vml" Requires="v">
                <p:oleObj spid="_x0000_s81940"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00545" y="0"/>
                        <a:ext cx="127481"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CuadroTexto 40"/>
          <p:cNvSpPr txBox="1"/>
          <p:nvPr/>
        </p:nvSpPr>
        <p:spPr>
          <a:xfrm>
            <a:off x="54688" y="108966"/>
            <a:ext cx="6533843" cy="484249"/>
          </a:xfrm>
          <a:prstGeom prst="rect">
            <a:avLst/>
          </a:prstGeom>
          <a:noFill/>
        </p:spPr>
        <p:txBody>
          <a:bodyPr wrap="square" lIns="68086" tIns="34043" rIns="68086" bIns="34043" rtlCol="0">
            <a:spAutoFit/>
          </a:bodyPr>
          <a:lstStyle/>
          <a:p>
            <a:r>
              <a:rPr lang="es-ES" sz="2700" spc="-112" dirty="0">
                <a:latin typeface="Century Gothic" panose="020B0502020202020204" pitchFamily="34" charset="0"/>
              </a:rPr>
              <a:t>Proyecto Diablo Regimiento Fase II</a:t>
            </a:r>
          </a:p>
        </p:txBody>
      </p:sp>
      <p:sp>
        <p:nvSpPr>
          <p:cNvPr id="122" name="7 CuadroTexto"/>
          <p:cNvSpPr txBox="1"/>
          <p:nvPr/>
        </p:nvSpPr>
        <p:spPr>
          <a:xfrm>
            <a:off x="4957893" y="2425321"/>
            <a:ext cx="2495090" cy="284194"/>
          </a:xfrm>
          <a:prstGeom prst="rect">
            <a:avLst/>
          </a:prstGeom>
        </p:spPr>
        <p:txBody>
          <a:bodyPr wrap="square" lIns="68086" tIns="34043" rIns="68086" bIns="34043">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endParaRPr lang="es-CL" dirty="0" smtClean="0">
              <a:latin typeface="Calibri" panose="020F0502020204030204" pitchFamily="34" charset="0"/>
            </a:endParaRPr>
          </a:p>
        </p:txBody>
      </p:sp>
      <p:sp>
        <p:nvSpPr>
          <p:cNvPr id="3" name="2 Rectángulo redondeado"/>
          <p:cNvSpPr/>
          <p:nvPr/>
        </p:nvSpPr>
        <p:spPr>
          <a:xfrm>
            <a:off x="236483" y="1397333"/>
            <a:ext cx="4425690" cy="345002"/>
          </a:xfrm>
          <a:prstGeom prst="roundRect">
            <a:avLst>
              <a:gd name="adj" fmla="val 50000"/>
            </a:avLst>
          </a:prstGeom>
          <a:solidFill>
            <a:schemeClr val="accent3">
              <a:lumMod val="40000"/>
              <a:lumOff val="6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67" name="66 Rectángulo redondeado"/>
          <p:cNvSpPr/>
          <p:nvPr/>
        </p:nvSpPr>
        <p:spPr>
          <a:xfrm>
            <a:off x="4265221" y="1397333"/>
            <a:ext cx="4625357" cy="283979"/>
          </a:xfrm>
          <a:prstGeom prst="roundRect">
            <a:avLst>
              <a:gd name="adj" fmla="val 49868"/>
            </a:avLst>
          </a:prstGeom>
          <a:solidFill>
            <a:schemeClr val="accent2">
              <a:lumMod val="20000"/>
              <a:lumOff val="8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5" name="4 CuadroTexto"/>
          <p:cNvSpPr txBox="1"/>
          <p:nvPr/>
        </p:nvSpPr>
        <p:spPr>
          <a:xfrm>
            <a:off x="5330002" y="1448666"/>
            <a:ext cx="1874362" cy="191862"/>
          </a:xfrm>
          <a:prstGeom prst="rect">
            <a:avLst/>
          </a:prstGeom>
          <a:noFill/>
        </p:spPr>
        <p:txBody>
          <a:bodyPr wrap="square" lIns="68086" tIns="34043" rIns="68086" bIns="34043" rtlCol="0">
            <a:spAutoFit/>
          </a:bodyPr>
          <a:lstStyle/>
          <a:p>
            <a:r>
              <a:rPr lang="es-CL" sz="800" b="1" dirty="0">
                <a:solidFill>
                  <a:schemeClr val="bg1">
                    <a:lumMod val="85000"/>
                  </a:schemeClr>
                </a:solidFill>
              </a:rPr>
              <a:t>Construcción: 22 Meses</a:t>
            </a:r>
          </a:p>
        </p:txBody>
      </p:sp>
      <p:sp>
        <p:nvSpPr>
          <p:cNvPr id="4" name="3 Rectángulo"/>
          <p:cNvSpPr/>
          <p:nvPr/>
        </p:nvSpPr>
        <p:spPr>
          <a:xfrm>
            <a:off x="343974" y="1681312"/>
            <a:ext cx="8468182" cy="803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100" name="99 CuadroTexto"/>
          <p:cNvSpPr txBox="1"/>
          <p:nvPr/>
        </p:nvSpPr>
        <p:spPr>
          <a:xfrm>
            <a:off x="6880538"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err="1"/>
              <a:t>Exc</a:t>
            </a:r>
            <a:r>
              <a:rPr lang="es-CL" sz="700" b="1" dirty="0"/>
              <a:t>. Sala Chancado</a:t>
            </a:r>
          </a:p>
          <a:p>
            <a:pPr algn="ctr"/>
            <a:r>
              <a:rPr lang="es-CL" sz="700" b="1" dirty="0">
                <a:solidFill>
                  <a:schemeClr val="tx1">
                    <a:lumMod val="75000"/>
                    <a:lumOff val="25000"/>
                  </a:schemeClr>
                </a:solidFill>
              </a:rPr>
              <a:t>AGO-2006</a:t>
            </a:r>
          </a:p>
        </p:txBody>
      </p:sp>
      <p:cxnSp>
        <p:nvCxnSpPr>
          <p:cNvPr id="101" name="100 Conector recto"/>
          <p:cNvCxnSpPr/>
          <p:nvPr/>
        </p:nvCxnSpPr>
        <p:spPr>
          <a:xfrm flipH="1">
            <a:off x="7243892" y="1742336"/>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02" name="101 CuadroTexto"/>
          <p:cNvSpPr txBox="1"/>
          <p:nvPr/>
        </p:nvSpPr>
        <p:spPr>
          <a:xfrm>
            <a:off x="8301035" y="744095"/>
            <a:ext cx="704748" cy="391916"/>
          </a:xfrm>
          <a:prstGeom prst="rect">
            <a:avLst/>
          </a:prstGeom>
          <a:noFill/>
        </p:spPr>
        <p:txBody>
          <a:bodyPr wrap="square" lIns="68086" tIns="34043" rIns="68086" bIns="34043" rtlCol="0">
            <a:spAutoFit/>
          </a:bodyPr>
          <a:lstStyle/>
          <a:p>
            <a:pPr algn="ctr"/>
            <a:r>
              <a:rPr lang="es-CL" sz="700" b="1" dirty="0"/>
              <a:t>Inicio Producción</a:t>
            </a:r>
          </a:p>
          <a:p>
            <a:pPr algn="ctr"/>
            <a:r>
              <a:rPr lang="es-CL" sz="700" b="1" dirty="0">
                <a:solidFill>
                  <a:schemeClr val="tx1">
                    <a:lumMod val="75000"/>
                    <a:lumOff val="25000"/>
                  </a:schemeClr>
                </a:solidFill>
              </a:rPr>
              <a:t>DIC-2007</a:t>
            </a:r>
          </a:p>
        </p:txBody>
      </p:sp>
      <p:cxnSp>
        <p:nvCxnSpPr>
          <p:cNvPr id="125" name="Conector recto 83"/>
          <p:cNvCxnSpPr/>
          <p:nvPr/>
        </p:nvCxnSpPr>
        <p:spPr>
          <a:xfrm flipH="1">
            <a:off x="4733204" y="873342"/>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6" name="Onda 84"/>
          <p:cNvSpPr/>
          <p:nvPr/>
        </p:nvSpPr>
        <p:spPr>
          <a:xfrm>
            <a:off x="4733204" y="66270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27" name="CuadroTexto 85"/>
          <p:cNvSpPr txBox="1"/>
          <p:nvPr/>
        </p:nvSpPr>
        <p:spPr>
          <a:xfrm>
            <a:off x="4892105" y="669649"/>
            <a:ext cx="639809" cy="191862"/>
          </a:xfrm>
          <a:prstGeom prst="rect">
            <a:avLst/>
          </a:prstGeom>
          <a:noFill/>
        </p:spPr>
        <p:txBody>
          <a:bodyPr wrap="square" lIns="68086" tIns="34043" rIns="68086" bIns="34043" rtlCol="0">
            <a:spAutoFit/>
          </a:bodyPr>
          <a:lstStyle/>
          <a:p>
            <a:r>
              <a:rPr lang="es-CL" sz="800" dirty="0"/>
              <a:t>DR Fase II</a:t>
            </a:r>
          </a:p>
        </p:txBody>
      </p:sp>
      <p:cxnSp>
        <p:nvCxnSpPr>
          <p:cNvPr id="128" name="Conector recto 83"/>
          <p:cNvCxnSpPr/>
          <p:nvPr/>
        </p:nvCxnSpPr>
        <p:spPr>
          <a:xfrm flipH="1">
            <a:off x="278732" y="888391"/>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9" name="Onda 84"/>
          <p:cNvSpPr/>
          <p:nvPr/>
        </p:nvSpPr>
        <p:spPr>
          <a:xfrm>
            <a:off x="278732" y="67775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30" name="CuadroTexto 85"/>
          <p:cNvSpPr txBox="1"/>
          <p:nvPr/>
        </p:nvSpPr>
        <p:spPr>
          <a:xfrm>
            <a:off x="427737" y="680236"/>
            <a:ext cx="668914" cy="191862"/>
          </a:xfrm>
          <a:prstGeom prst="rect">
            <a:avLst/>
          </a:prstGeom>
          <a:noFill/>
        </p:spPr>
        <p:txBody>
          <a:bodyPr wrap="square" lIns="68086" tIns="34043" rIns="68086" bIns="34043" rtlCol="0">
            <a:spAutoFit/>
          </a:bodyPr>
          <a:lstStyle/>
          <a:p>
            <a:r>
              <a:rPr lang="es-CL" sz="800" dirty="0"/>
              <a:t>DR Fase I</a:t>
            </a:r>
          </a:p>
        </p:txBody>
      </p:sp>
      <p:sp>
        <p:nvSpPr>
          <p:cNvPr id="138" name="137 CuadroTexto"/>
          <p:cNvSpPr txBox="1"/>
          <p:nvPr/>
        </p:nvSpPr>
        <p:spPr>
          <a:xfrm>
            <a:off x="7231583" y="855413"/>
            <a:ext cx="860423" cy="391916"/>
          </a:xfrm>
          <a:prstGeom prst="rect">
            <a:avLst/>
          </a:prstGeom>
          <a:noFill/>
        </p:spPr>
        <p:txBody>
          <a:bodyPr wrap="square" lIns="68086" tIns="34043" rIns="68086" bIns="34043" rtlCol="0">
            <a:spAutoFit/>
          </a:bodyPr>
          <a:lstStyle/>
          <a:p>
            <a:pPr algn="ctr"/>
            <a:r>
              <a:rPr lang="es-CL" sz="700" b="1" dirty="0"/>
              <a:t>Término Montaje</a:t>
            </a:r>
          </a:p>
          <a:p>
            <a:pPr algn="ctr"/>
            <a:r>
              <a:rPr lang="es-CL" sz="700" b="1" dirty="0" err="1"/>
              <a:t>Chancador</a:t>
            </a:r>
            <a:endParaRPr lang="es-CL" sz="700" b="1" dirty="0"/>
          </a:p>
          <a:p>
            <a:pPr algn="ctr"/>
            <a:r>
              <a:rPr lang="es-CL" sz="700" b="1" dirty="0">
                <a:solidFill>
                  <a:schemeClr val="tx1">
                    <a:lumMod val="75000"/>
                    <a:lumOff val="25000"/>
                  </a:schemeClr>
                </a:solidFill>
              </a:rPr>
              <a:t>MAY- 2007</a:t>
            </a:r>
          </a:p>
        </p:txBody>
      </p:sp>
      <p:cxnSp>
        <p:nvCxnSpPr>
          <p:cNvPr id="139" name="138 Conector recto"/>
          <p:cNvCxnSpPr/>
          <p:nvPr/>
        </p:nvCxnSpPr>
        <p:spPr>
          <a:xfrm flipH="1">
            <a:off x="7613630" y="125234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0" name="139 Conector recto"/>
          <p:cNvCxnSpPr/>
          <p:nvPr/>
        </p:nvCxnSpPr>
        <p:spPr>
          <a:xfrm flipH="1">
            <a:off x="8627963"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3" name="142 CuadroTexto"/>
          <p:cNvSpPr txBox="1"/>
          <p:nvPr/>
        </p:nvSpPr>
        <p:spPr>
          <a:xfrm>
            <a:off x="5628940" y="861577"/>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ENE- 2006</a:t>
            </a:r>
          </a:p>
        </p:txBody>
      </p:sp>
      <p:cxnSp>
        <p:nvCxnSpPr>
          <p:cNvPr id="144" name="143 Conector recto"/>
          <p:cNvCxnSpPr/>
          <p:nvPr/>
        </p:nvCxnSpPr>
        <p:spPr>
          <a:xfrm flipH="1">
            <a:off x="6144090"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6" name="145 CuadroTexto"/>
          <p:cNvSpPr txBox="1"/>
          <p:nvPr/>
        </p:nvSpPr>
        <p:spPr>
          <a:xfrm>
            <a:off x="3518197"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Obras Mineras</a:t>
            </a:r>
          </a:p>
          <a:p>
            <a:pPr algn="ctr"/>
            <a:r>
              <a:rPr lang="es-CL" sz="700" b="1" dirty="0">
                <a:solidFill>
                  <a:schemeClr val="tx1">
                    <a:lumMod val="75000"/>
                    <a:lumOff val="25000"/>
                  </a:schemeClr>
                </a:solidFill>
              </a:rPr>
              <a:t>FEB-2005</a:t>
            </a:r>
          </a:p>
        </p:txBody>
      </p:sp>
      <p:cxnSp>
        <p:nvCxnSpPr>
          <p:cNvPr id="147" name="146 Conector recto"/>
          <p:cNvCxnSpPr/>
          <p:nvPr/>
        </p:nvCxnSpPr>
        <p:spPr>
          <a:xfrm flipH="1">
            <a:off x="3881550" y="172021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8" name="147 CuadroTexto"/>
          <p:cNvSpPr txBox="1"/>
          <p:nvPr/>
        </p:nvSpPr>
        <p:spPr>
          <a:xfrm>
            <a:off x="4105932" y="721976"/>
            <a:ext cx="704748" cy="391916"/>
          </a:xfrm>
          <a:prstGeom prst="rect">
            <a:avLst/>
          </a:prstGeom>
          <a:noFill/>
        </p:spPr>
        <p:txBody>
          <a:bodyPr wrap="square" lIns="68086" tIns="34043" rIns="68086" bIns="34043" rtlCol="0">
            <a:spAutoFit/>
          </a:bodyPr>
          <a:lstStyle/>
          <a:p>
            <a:pPr algn="ctr"/>
            <a:r>
              <a:rPr lang="es-CL" sz="700" b="1" dirty="0"/>
              <a:t>Inicio Producción</a:t>
            </a:r>
          </a:p>
          <a:p>
            <a:pPr algn="ctr"/>
            <a:r>
              <a:rPr lang="es-CL" sz="700" b="1" dirty="0">
                <a:solidFill>
                  <a:schemeClr val="tx1">
                    <a:lumMod val="75000"/>
                    <a:lumOff val="25000"/>
                  </a:schemeClr>
                </a:solidFill>
              </a:rPr>
              <a:t>SEP-2005</a:t>
            </a:r>
          </a:p>
        </p:txBody>
      </p:sp>
      <p:cxnSp>
        <p:nvCxnSpPr>
          <p:cNvPr id="151" name="150 Conector recto"/>
          <p:cNvCxnSpPr/>
          <p:nvPr/>
        </p:nvCxnSpPr>
        <p:spPr>
          <a:xfrm flipH="1">
            <a:off x="4403172"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2" name="151 CuadroTexto"/>
          <p:cNvSpPr txBox="1"/>
          <p:nvPr/>
        </p:nvSpPr>
        <p:spPr>
          <a:xfrm>
            <a:off x="2108032" y="1862739"/>
            <a:ext cx="704748" cy="499638"/>
          </a:xfrm>
          <a:prstGeom prst="rect">
            <a:avLst/>
          </a:prstGeom>
          <a:noFill/>
        </p:spPr>
        <p:txBody>
          <a:bodyPr wrap="square" lIns="68086" tIns="34043" rIns="68086" bIns="34043" rtlCol="0">
            <a:spAutoFit/>
          </a:bodyPr>
          <a:lstStyle/>
          <a:p>
            <a:pPr algn="ctr"/>
            <a:r>
              <a:rPr lang="es-CL" sz="700" b="1" dirty="0"/>
              <a:t>Inicio</a:t>
            </a:r>
          </a:p>
          <a:p>
            <a:pPr algn="ctr"/>
            <a:r>
              <a:rPr lang="es-CL" sz="700" b="1" dirty="0"/>
              <a:t>Construcción</a:t>
            </a:r>
          </a:p>
          <a:p>
            <a:pPr algn="ctr"/>
            <a:r>
              <a:rPr lang="es-CL" sz="700" b="1" dirty="0">
                <a:solidFill>
                  <a:schemeClr val="tx1">
                    <a:lumMod val="75000"/>
                    <a:lumOff val="25000"/>
                  </a:schemeClr>
                </a:solidFill>
              </a:rPr>
              <a:t>DIC-2001</a:t>
            </a:r>
          </a:p>
        </p:txBody>
      </p:sp>
      <p:cxnSp>
        <p:nvCxnSpPr>
          <p:cNvPr id="153" name="152 Conector recto"/>
          <p:cNvCxnSpPr/>
          <p:nvPr/>
        </p:nvCxnSpPr>
        <p:spPr>
          <a:xfrm flipH="1">
            <a:off x="2471385" y="171405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5" name="154 Conector recto"/>
          <p:cNvCxnSpPr/>
          <p:nvPr/>
        </p:nvCxnSpPr>
        <p:spPr>
          <a:xfrm flipH="1">
            <a:off x="583351"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6" name="155 CuadroTexto"/>
          <p:cNvSpPr txBox="1"/>
          <p:nvPr/>
        </p:nvSpPr>
        <p:spPr>
          <a:xfrm>
            <a:off x="1012431"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NOV-2001</a:t>
            </a:r>
          </a:p>
        </p:txBody>
      </p:sp>
      <p:cxnSp>
        <p:nvCxnSpPr>
          <p:cNvPr id="157" name="156 Conector recto"/>
          <p:cNvCxnSpPr/>
          <p:nvPr/>
        </p:nvCxnSpPr>
        <p:spPr>
          <a:xfrm flipH="1">
            <a:off x="1635557" y="1706720"/>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9" name="158 CuadroTexto"/>
          <p:cNvSpPr txBox="1"/>
          <p:nvPr/>
        </p:nvSpPr>
        <p:spPr>
          <a:xfrm>
            <a:off x="4419138"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MAY-2005</a:t>
            </a:r>
          </a:p>
        </p:txBody>
      </p:sp>
      <p:cxnSp>
        <p:nvCxnSpPr>
          <p:cNvPr id="160" name="159 Conector recto"/>
          <p:cNvCxnSpPr/>
          <p:nvPr/>
        </p:nvCxnSpPr>
        <p:spPr>
          <a:xfrm flipH="1">
            <a:off x="4782492" y="1685355"/>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63" name="162 CuadroTexto"/>
          <p:cNvSpPr txBox="1"/>
          <p:nvPr/>
        </p:nvSpPr>
        <p:spPr>
          <a:xfrm>
            <a:off x="6937023" y="1339106"/>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II: 20 Meses</a:t>
            </a:r>
          </a:p>
        </p:txBody>
      </p:sp>
      <p:sp>
        <p:nvSpPr>
          <p:cNvPr id="70" name="69 CuadroTexto"/>
          <p:cNvSpPr txBox="1"/>
          <p:nvPr/>
        </p:nvSpPr>
        <p:spPr>
          <a:xfrm>
            <a:off x="534961"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OCT-2001</a:t>
            </a:r>
          </a:p>
        </p:txBody>
      </p:sp>
      <p:cxnSp>
        <p:nvCxnSpPr>
          <p:cNvPr id="71" name="70 Conector recto"/>
          <p:cNvCxnSpPr/>
          <p:nvPr/>
        </p:nvCxnSpPr>
        <p:spPr>
          <a:xfrm flipH="1">
            <a:off x="898314" y="1712884"/>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73 CuadroTexto"/>
          <p:cNvSpPr txBox="1"/>
          <p:nvPr/>
        </p:nvSpPr>
        <p:spPr>
          <a:xfrm>
            <a:off x="4965424" y="855418"/>
            <a:ext cx="860423"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OCT- 2005</a:t>
            </a:r>
          </a:p>
        </p:txBody>
      </p:sp>
      <p:cxnSp>
        <p:nvCxnSpPr>
          <p:cNvPr id="75" name="74 Conector recto"/>
          <p:cNvCxnSpPr/>
          <p:nvPr/>
        </p:nvCxnSpPr>
        <p:spPr>
          <a:xfrm flipH="1">
            <a:off x="5367263" y="125235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6" name="75 CuadroTexto"/>
          <p:cNvSpPr txBox="1"/>
          <p:nvPr/>
        </p:nvSpPr>
        <p:spPr>
          <a:xfrm>
            <a:off x="6343895"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Detalles</a:t>
            </a:r>
          </a:p>
          <a:p>
            <a:pPr algn="ctr"/>
            <a:r>
              <a:rPr lang="es-CL" sz="700" b="1" dirty="0">
                <a:solidFill>
                  <a:schemeClr val="tx1">
                    <a:lumMod val="75000"/>
                    <a:lumOff val="25000"/>
                  </a:schemeClr>
                </a:solidFill>
              </a:rPr>
              <a:t>AGO-2006</a:t>
            </a:r>
          </a:p>
        </p:txBody>
      </p:sp>
      <p:cxnSp>
        <p:nvCxnSpPr>
          <p:cNvPr id="77" name="76 Conector recto"/>
          <p:cNvCxnSpPr/>
          <p:nvPr/>
        </p:nvCxnSpPr>
        <p:spPr>
          <a:xfrm flipH="1">
            <a:off x="6677560" y="174081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77 Rectángulo redondeado"/>
          <p:cNvSpPr/>
          <p:nvPr/>
        </p:nvSpPr>
        <p:spPr>
          <a:xfrm>
            <a:off x="2352996" y="1393940"/>
            <a:ext cx="2472800" cy="283978"/>
          </a:xfrm>
          <a:prstGeom prst="roundRect">
            <a:avLst>
              <a:gd name="adj" fmla="val 50000"/>
            </a:avLst>
          </a:prstGeom>
          <a:solidFill>
            <a:schemeClr val="bg1">
              <a:lumMod val="85000"/>
            </a:schemeClr>
          </a:solidFill>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79" name="78 Rectángulo redondeado"/>
          <p:cNvSpPr/>
          <p:nvPr/>
        </p:nvSpPr>
        <p:spPr>
          <a:xfrm>
            <a:off x="4662173" y="1386810"/>
            <a:ext cx="2472800" cy="283978"/>
          </a:xfrm>
          <a:prstGeom prst="roundRect">
            <a:avLst>
              <a:gd name="adj" fmla="val 50000"/>
            </a:avLst>
          </a:prstGeom>
          <a:solidFill>
            <a:schemeClr val="bg2">
              <a:lumMod val="90000"/>
            </a:schemeClr>
          </a:solidFill>
          <a:ln>
            <a:solidFill>
              <a:schemeClr val="bg2">
                <a:lumMod val="7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80" name="79 CuadroTexto"/>
          <p:cNvSpPr txBox="1"/>
          <p:nvPr/>
        </p:nvSpPr>
        <p:spPr>
          <a:xfrm>
            <a:off x="4941740" y="1358412"/>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II: 12 Meses</a:t>
            </a:r>
          </a:p>
        </p:txBody>
      </p:sp>
      <p:sp>
        <p:nvSpPr>
          <p:cNvPr id="81" name="80 CuadroTexto"/>
          <p:cNvSpPr txBox="1"/>
          <p:nvPr/>
        </p:nvSpPr>
        <p:spPr>
          <a:xfrm>
            <a:off x="2537619" y="1358251"/>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 30 Meses</a:t>
            </a:r>
          </a:p>
        </p:txBody>
      </p:sp>
      <p:sp>
        <p:nvSpPr>
          <p:cNvPr id="82" name="81 CuadroTexto"/>
          <p:cNvSpPr txBox="1"/>
          <p:nvPr/>
        </p:nvSpPr>
        <p:spPr>
          <a:xfrm>
            <a:off x="470906" y="1358250"/>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 34 Meses</a:t>
            </a:r>
          </a:p>
        </p:txBody>
      </p:sp>
      <p:sp>
        <p:nvSpPr>
          <p:cNvPr id="83" name="82 CuadroTexto"/>
          <p:cNvSpPr txBox="1"/>
          <p:nvPr/>
        </p:nvSpPr>
        <p:spPr>
          <a:xfrm>
            <a:off x="1738526" y="839458"/>
            <a:ext cx="860423" cy="391916"/>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Ing. Detalle</a:t>
            </a:r>
          </a:p>
          <a:p>
            <a:pPr algn="ctr"/>
            <a:r>
              <a:rPr lang="es-CL" sz="700" b="1" dirty="0">
                <a:solidFill>
                  <a:schemeClr val="tx1">
                    <a:lumMod val="75000"/>
                    <a:lumOff val="25000"/>
                  </a:schemeClr>
                </a:solidFill>
              </a:rPr>
              <a:t>MAR- 2003</a:t>
            </a:r>
          </a:p>
        </p:txBody>
      </p:sp>
      <p:cxnSp>
        <p:nvCxnSpPr>
          <p:cNvPr id="84" name="83 Conector recto"/>
          <p:cNvCxnSpPr/>
          <p:nvPr/>
        </p:nvCxnSpPr>
        <p:spPr>
          <a:xfrm flipH="1">
            <a:off x="2150261" y="123639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pic>
        <p:nvPicPr>
          <p:cNvPr id="68" name="Picture 2" descr="C:\MIO\22 TEMPLATES\02 NEW\Iconos\Ok.png"/>
          <p:cNvPicPr>
            <a:picLocks noChangeAspect="1" noChangeArrowheads="1"/>
          </p:cNvPicPr>
          <p:nvPr/>
        </p:nvPicPr>
        <p:blipFill>
          <a:blip r:embed="rId7" cstate="print"/>
          <a:srcRect/>
          <a:stretch>
            <a:fillRect/>
          </a:stretch>
        </p:blipFill>
        <p:spPr bwMode="auto">
          <a:xfrm>
            <a:off x="5476130" y="675289"/>
            <a:ext cx="225528" cy="225483"/>
          </a:xfrm>
          <a:prstGeom prst="rect">
            <a:avLst/>
          </a:prstGeom>
          <a:noFill/>
          <a:ln w="9525">
            <a:noFill/>
            <a:miter lim="800000"/>
            <a:headEnd/>
            <a:tailEnd/>
          </a:ln>
        </p:spPr>
      </p:pic>
      <p:sp>
        <p:nvSpPr>
          <p:cNvPr id="57" name="56 CuadroTexto"/>
          <p:cNvSpPr txBox="1"/>
          <p:nvPr/>
        </p:nvSpPr>
        <p:spPr>
          <a:xfrm>
            <a:off x="278733" y="6314034"/>
            <a:ext cx="1409492" cy="207250"/>
          </a:xfrm>
          <a:prstGeom prst="rect">
            <a:avLst/>
          </a:prstGeom>
          <a:noFill/>
        </p:spPr>
        <p:txBody>
          <a:bodyPr wrap="square" lIns="68086" tIns="34043" rIns="68086" bIns="34043" rtlCol="0">
            <a:spAutoFit/>
          </a:bodyPr>
          <a:lstStyle/>
          <a:p>
            <a:r>
              <a:rPr lang="es-CL" sz="900" b="1" dirty="0">
                <a:solidFill>
                  <a:schemeClr val="tx1">
                    <a:lumMod val="75000"/>
                    <a:lumOff val="25000"/>
                  </a:schemeClr>
                </a:solidFill>
              </a:rPr>
              <a:t>*US$: 585 CLP</a:t>
            </a:r>
          </a:p>
        </p:txBody>
      </p:sp>
      <p:graphicFrame>
        <p:nvGraphicFramePr>
          <p:cNvPr id="59" name="58 Tabla"/>
          <p:cNvGraphicFramePr>
            <a:graphicFrameLocks noGrp="1"/>
          </p:cNvGraphicFramePr>
          <p:nvPr>
            <p:extLst>
              <p:ext uri="{D42A27DB-BD31-4B8C-83A1-F6EECF244321}">
                <p14:modId xmlns:p14="http://schemas.microsoft.com/office/powerpoint/2010/main" val="3267749647"/>
              </p:ext>
            </p:extLst>
          </p:nvPr>
        </p:nvGraphicFramePr>
        <p:xfrm>
          <a:off x="549590" y="2626634"/>
          <a:ext cx="4076499" cy="3062376"/>
        </p:xfrm>
        <a:graphic>
          <a:graphicData uri="http://schemas.openxmlformats.org/drawingml/2006/table">
            <a:tbl>
              <a:tblPr/>
              <a:tblGrid>
                <a:gridCol w="2336846"/>
                <a:gridCol w="822224"/>
                <a:gridCol w="917429"/>
              </a:tblGrid>
              <a:tr h="223748">
                <a:tc>
                  <a:txBody>
                    <a:bodyPr/>
                    <a:lstStyle/>
                    <a:p>
                      <a:pPr algn="ctr" rtl="0" fontAlgn="ctr"/>
                      <a:r>
                        <a:rPr lang="es-CL" sz="1000" b="1" i="0" u="none" strike="noStrike" dirty="0">
                          <a:solidFill>
                            <a:srgbClr val="FFFFFF"/>
                          </a:solidFill>
                          <a:effectLst/>
                          <a:latin typeface="Arial"/>
                        </a:rPr>
                        <a:t>API T05M425 - DR II</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a:solidFill>
                            <a:srgbClr val="FFFFFF"/>
                          </a:solidFill>
                          <a:effectLst/>
                          <a:latin typeface="Arial"/>
                        </a:rPr>
                        <a:t>Empresa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dirty="0">
                          <a:solidFill>
                            <a:srgbClr val="FFFFFF"/>
                          </a:solidFill>
                          <a:effectLst/>
                          <a:latin typeface="Arial"/>
                        </a:rPr>
                        <a:t>Monto (KUS$)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218356">
                <a:tc>
                  <a:txBody>
                    <a:bodyPr/>
                    <a:lstStyle/>
                    <a:p>
                      <a:pPr algn="l" rtl="0" fontAlgn="ctr"/>
                      <a:r>
                        <a:rPr lang="es-CL" sz="1000" b="1" i="0" u="none" strike="noStrike" dirty="0">
                          <a:solidFill>
                            <a:srgbClr val="000000"/>
                          </a:solidFill>
                          <a:effectLst/>
                          <a:latin typeface="Arial"/>
                        </a:rPr>
                        <a:t>INGENIERIA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1.461</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Ingeniería de Detalles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CADE-IDEPE</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1.461</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dirty="0">
                          <a:solidFill>
                            <a:srgbClr val="000000"/>
                          </a:solidFill>
                          <a:effectLst/>
                          <a:latin typeface="Arial"/>
                        </a:rPr>
                        <a:t>ADQUISICIONES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6.479</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Chancador de Mandíbulas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ThyssenKrupp</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dirty="0" smtClean="0">
                          <a:solidFill>
                            <a:srgbClr val="000000"/>
                          </a:solidFill>
                          <a:effectLst/>
                          <a:latin typeface="Arial"/>
                        </a:rPr>
                        <a:t>1.911</a:t>
                      </a:r>
                      <a:endParaRPr lang="es-CL" sz="800" b="0" i="0" u="none" strike="noStrike" dirty="0">
                        <a:solidFill>
                          <a:srgbClr val="000000"/>
                        </a:solidFill>
                        <a:effectLst/>
                        <a:latin typeface="Arial"/>
                      </a:endParaRP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Suministros civiles y estructurales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dirty="0" smtClean="0">
                          <a:solidFill>
                            <a:srgbClr val="000000"/>
                          </a:solidFill>
                          <a:effectLst/>
                          <a:latin typeface="Arial"/>
                        </a:rPr>
                        <a:t>3.699</a:t>
                      </a:r>
                      <a:endParaRPr lang="es-CL" sz="800" b="0" i="0" u="none" strike="noStrike" dirty="0">
                        <a:solidFill>
                          <a:srgbClr val="000000"/>
                        </a:solidFill>
                        <a:effectLst/>
                        <a:latin typeface="Arial"/>
                      </a:endParaRP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Otras compras y suministros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869</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a:solidFill>
                            <a:srgbClr val="000000"/>
                          </a:solidFill>
                          <a:effectLst/>
                          <a:latin typeface="Arial"/>
                        </a:rPr>
                        <a:t>CONSTRUCCION</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12.597</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Construcción Accesos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1.110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ES" sz="800" b="0" i="0" u="none" strike="noStrike">
                          <a:solidFill>
                            <a:srgbClr val="000000"/>
                          </a:solidFill>
                          <a:effectLst/>
                          <a:latin typeface="Arial"/>
                        </a:rPr>
                        <a:t>Excavación y fortificación Sala Chancado N°3</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Zublin</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5.400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OOCC y Montajes Sala Chancado N°3</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Salfa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5.197</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Obras Tempranas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575</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Obras Misceláneas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315</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ctr" rtl="0" fontAlgn="ctr"/>
                      <a:r>
                        <a:rPr lang="es-CL" sz="1000" b="1" i="0" u="none" strike="noStrike" dirty="0">
                          <a:solidFill>
                            <a:srgbClr val="FFFFFF"/>
                          </a:solidFill>
                          <a:effectLst/>
                          <a:latin typeface="Arial"/>
                        </a:rPr>
                        <a:t>Inversión total (</a:t>
                      </a:r>
                      <a:r>
                        <a:rPr lang="es-CL" sz="1000" b="1" i="0" u="none" strike="noStrike" dirty="0" err="1">
                          <a:solidFill>
                            <a:srgbClr val="FFFFFF"/>
                          </a:solidFill>
                          <a:effectLst/>
                          <a:latin typeface="Arial"/>
                        </a:rPr>
                        <a:t>kUS</a:t>
                      </a:r>
                      <a:r>
                        <a:rPr lang="es-CL" sz="1000" b="1" i="0" u="none" strike="noStrike" dirty="0">
                          <a:solidFill>
                            <a:srgbClr val="FFFFFF"/>
                          </a:solidFill>
                          <a:effectLst/>
                          <a:latin typeface="Arial"/>
                        </a:rPr>
                        <a:t>$)</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l" rtl="0" fontAlgn="b"/>
                      <a:r>
                        <a:rPr lang="es-CL" sz="1000" b="1" i="0" u="none" strike="noStrike">
                          <a:solidFill>
                            <a:srgbClr val="FFFFFF"/>
                          </a:solidFill>
                          <a:effectLst/>
                          <a:latin typeface="Arial"/>
                        </a:rPr>
                        <a:t> </a:t>
                      </a:r>
                    </a:p>
                  </a:txBody>
                  <a:tcPr marL="6494" marR="6494" marT="808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b"/>
                      <a:r>
                        <a:rPr lang="es-CL" sz="1000" b="1" i="0" u="none" strike="noStrike" dirty="0">
                          <a:solidFill>
                            <a:srgbClr val="FFFFFF"/>
                          </a:solidFill>
                          <a:effectLst/>
                          <a:latin typeface="Arial"/>
                        </a:rPr>
                        <a:t>20.537</a:t>
                      </a:r>
                    </a:p>
                  </a:txBody>
                  <a:tcPr marL="6494" marR="6494" marT="808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bl>
          </a:graphicData>
        </a:graphic>
      </p:graphicFrame>
      <p:sp>
        <p:nvSpPr>
          <p:cNvPr id="62" name="Rectángulo 54"/>
          <p:cNvSpPr/>
          <p:nvPr/>
        </p:nvSpPr>
        <p:spPr>
          <a:xfrm>
            <a:off x="5330002" y="2394291"/>
            <a:ext cx="3111533" cy="28269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r>
              <a:rPr lang="es-CL" sz="1200" b="1" dirty="0">
                <a:solidFill>
                  <a:schemeClr val="tx1"/>
                </a:solidFill>
                <a:latin typeface="Calibri" panose="020F0502020204030204" pitchFamily="34" charset="0"/>
              </a:rPr>
              <a:t>Chancador Fase II</a:t>
            </a:r>
          </a:p>
        </p:txBody>
      </p:sp>
      <p:sp>
        <p:nvSpPr>
          <p:cNvPr id="63" name="5 CuadroTexto"/>
          <p:cNvSpPr txBox="1"/>
          <p:nvPr/>
        </p:nvSpPr>
        <p:spPr>
          <a:xfrm>
            <a:off x="5332479" y="5452996"/>
            <a:ext cx="3109056" cy="1053636"/>
          </a:xfrm>
          <a:prstGeom prst="rect">
            <a:avLst/>
          </a:prstGeom>
          <a:solidFill>
            <a:schemeClr val="bg1">
              <a:lumMod val="95000"/>
              <a:alpha val="85000"/>
            </a:schemeClr>
          </a:solidFill>
        </p:spPr>
        <p:txBody>
          <a:bodyPr wrap="square" lIns="68086" tIns="34043" rIns="68086" bIns="34043" rtlCol="0">
            <a:spAutoFit/>
          </a:bodyPr>
          <a:lstStyle/>
          <a:p>
            <a:pPr marL="212769" indent="-212769">
              <a:buFont typeface="Wingdings" pitchFamily="2" charset="2"/>
              <a:buChar char="ü"/>
              <a:tabLst>
                <a:tab pos="1204512" algn="l"/>
              </a:tabLst>
            </a:pPr>
            <a:r>
              <a:rPr lang="es-CL" sz="800" b="1" dirty="0"/>
              <a:t>Chancado</a:t>
            </a:r>
            <a:r>
              <a:rPr lang="es-CL" sz="800" dirty="0"/>
              <a:t>	:</a:t>
            </a:r>
            <a:r>
              <a:rPr lang="es-CL" sz="800" dirty="0" err="1"/>
              <a:t>ThyssenKrupp</a:t>
            </a:r>
            <a:r>
              <a:rPr lang="es-CL" sz="800" dirty="0"/>
              <a:t>  </a:t>
            </a:r>
          </a:p>
          <a:p>
            <a:pPr marL="212769" indent="-212769">
              <a:buFont typeface="Wingdings" pitchFamily="2" charset="2"/>
              <a:buChar char="ü"/>
              <a:tabLst>
                <a:tab pos="1204512" algn="l"/>
              </a:tabLst>
            </a:pPr>
            <a:r>
              <a:rPr lang="es-CL" sz="800" b="1" dirty="0"/>
              <a:t>Modelo</a:t>
            </a:r>
            <a:r>
              <a:rPr lang="es-CL" sz="800" dirty="0"/>
              <a:t>	: EB20-15/H mandíbulas dentada y partida</a:t>
            </a:r>
          </a:p>
          <a:p>
            <a:pPr marL="212769" indent="-212769">
              <a:buFont typeface="Wingdings" pitchFamily="2" charset="2"/>
              <a:buChar char="ü"/>
              <a:tabLst>
                <a:tab pos="1204512" algn="l"/>
              </a:tabLst>
            </a:pPr>
            <a:r>
              <a:rPr lang="es-CL" sz="800" b="1" dirty="0"/>
              <a:t>Capacidad </a:t>
            </a:r>
            <a:r>
              <a:rPr lang="es-CL" sz="800" dirty="0"/>
              <a:t>	: 846 </a:t>
            </a:r>
            <a:r>
              <a:rPr lang="es-CL" sz="800" dirty="0" err="1"/>
              <a:t>tph</a:t>
            </a:r>
            <a:r>
              <a:rPr lang="es-CL" sz="800" dirty="0"/>
              <a:t> -- 9000 </a:t>
            </a:r>
            <a:r>
              <a:rPr lang="es-CL" sz="800" dirty="0" err="1"/>
              <a:t>tpd</a:t>
            </a:r>
            <a:endParaRPr lang="es-CL" sz="800" dirty="0"/>
          </a:p>
          <a:p>
            <a:pPr marL="212769" indent="-212769">
              <a:buFont typeface="Wingdings" pitchFamily="2" charset="2"/>
              <a:buChar char="ü"/>
              <a:tabLst>
                <a:tab pos="1204512" algn="l"/>
              </a:tabLst>
            </a:pPr>
            <a:r>
              <a:rPr lang="es-CL" sz="800" b="1" dirty="0"/>
              <a:t>Boca trituración</a:t>
            </a:r>
            <a:r>
              <a:rPr lang="es-CL" sz="800" dirty="0"/>
              <a:t>	: 2000 mm x 1500 mm (ancho x apertura)</a:t>
            </a:r>
          </a:p>
          <a:p>
            <a:pPr marL="212769" indent="-212769">
              <a:buFont typeface="Wingdings" pitchFamily="2" charset="2"/>
              <a:buChar char="ü"/>
              <a:tabLst>
                <a:tab pos="1204512" algn="l"/>
              </a:tabLst>
            </a:pPr>
            <a:r>
              <a:rPr lang="es-CL" sz="800" b="1" dirty="0"/>
              <a:t>Salida trituración</a:t>
            </a:r>
            <a:r>
              <a:rPr lang="es-CL" sz="800" dirty="0"/>
              <a:t>	: </a:t>
            </a:r>
            <a:r>
              <a:rPr lang="es-ES" sz="800" dirty="0"/>
              <a:t>135 mm -285 mm</a:t>
            </a:r>
          </a:p>
          <a:p>
            <a:pPr marL="212769" indent="-212769">
              <a:buFont typeface="Wingdings" pitchFamily="2" charset="2"/>
              <a:buChar char="ü"/>
              <a:tabLst>
                <a:tab pos="1204512" algn="l"/>
              </a:tabLst>
            </a:pPr>
            <a:r>
              <a:rPr lang="es-ES" sz="800" b="1" dirty="0"/>
              <a:t>Motor</a:t>
            </a:r>
            <a:r>
              <a:rPr lang="es-ES" sz="800" dirty="0"/>
              <a:t>	: 500 HP 4160 V  50Hz 990 rpm</a:t>
            </a:r>
            <a:endParaRPr lang="es-CL" sz="800" dirty="0"/>
          </a:p>
        </p:txBody>
      </p:sp>
    </p:spTree>
    <p:extLst>
      <p:ext uri="{BB962C8B-B14F-4D97-AF65-F5344CB8AC3E}">
        <p14:creationId xmlns:p14="http://schemas.microsoft.com/office/powerpoint/2010/main" val="333696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agen 6"/>
          <p:cNvPicPr>
            <a:picLocks noChangeAspect="1"/>
          </p:cNvPicPr>
          <p:nvPr/>
        </p:nvPicPr>
        <p:blipFill rotWithShape="1">
          <a:blip r:embed="rId5">
            <a:extLst>
              <a:ext uri="{28A0092B-C50C-407E-A947-70E740481C1C}">
                <a14:useLocalDpi xmlns:a14="http://schemas.microsoft.com/office/drawing/2010/main" val="0"/>
              </a:ext>
            </a:extLst>
          </a:blip>
          <a:srcRect b="13088"/>
          <a:stretch/>
        </p:blipFill>
        <p:spPr>
          <a:xfrm>
            <a:off x="5330003" y="2400728"/>
            <a:ext cx="3111533" cy="3069168"/>
          </a:xfrm>
          <a:prstGeom prst="rect">
            <a:avLst/>
          </a:prstGeom>
        </p:spPr>
      </p:pic>
      <p:sp>
        <p:nvSpPr>
          <p:cNvPr id="154" name="153 CuadroTexto"/>
          <p:cNvSpPr txBox="1"/>
          <p:nvPr/>
        </p:nvSpPr>
        <p:spPr>
          <a:xfrm>
            <a:off x="230991" y="839459"/>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ABR- 2008</a:t>
            </a:r>
          </a:p>
        </p:txBody>
      </p:sp>
      <p:graphicFrame>
        <p:nvGraphicFramePr>
          <p:cNvPr id="44" name="43 Objeto" hidden="1"/>
          <p:cNvGraphicFramePr>
            <a:graphicFrameLocks/>
          </p:cNvGraphicFramePr>
          <p:nvPr>
            <p:custDataLst>
              <p:tags r:id="rId2"/>
            </p:custDataLst>
          </p:nvPr>
        </p:nvGraphicFramePr>
        <p:xfrm>
          <a:off x="900545" y="0"/>
          <a:ext cx="127481" cy="158750"/>
        </p:xfrm>
        <a:graphic>
          <a:graphicData uri="http://schemas.openxmlformats.org/presentationml/2006/ole">
            <mc:AlternateContent xmlns:mc="http://schemas.openxmlformats.org/markup-compatibility/2006">
              <mc:Choice xmlns:v="urn:schemas-microsoft-com:vml" Requires="v">
                <p:oleObj spid="_x0000_s82964"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00545" y="0"/>
                        <a:ext cx="127481"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CuadroTexto 40"/>
          <p:cNvSpPr txBox="1"/>
          <p:nvPr/>
        </p:nvSpPr>
        <p:spPr>
          <a:xfrm>
            <a:off x="54688" y="108966"/>
            <a:ext cx="6533843" cy="484249"/>
          </a:xfrm>
          <a:prstGeom prst="rect">
            <a:avLst/>
          </a:prstGeom>
          <a:noFill/>
        </p:spPr>
        <p:txBody>
          <a:bodyPr wrap="square" lIns="68086" tIns="34043" rIns="68086" bIns="34043" rtlCol="0">
            <a:spAutoFit/>
          </a:bodyPr>
          <a:lstStyle/>
          <a:p>
            <a:r>
              <a:rPr lang="es-ES" sz="2700" spc="-112" dirty="0">
                <a:latin typeface="Century Gothic" panose="020B0502020202020204" pitchFamily="34" charset="0"/>
              </a:rPr>
              <a:t>Proyecto Diablo Regimiento Fase III</a:t>
            </a:r>
          </a:p>
        </p:txBody>
      </p:sp>
      <p:sp>
        <p:nvSpPr>
          <p:cNvPr id="122" name="7 CuadroTexto"/>
          <p:cNvSpPr txBox="1"/>
          <p:nvPr/>
        </p:nvSpPr>
        <p:spPr>
          <a:xfrm>
            <a:off x="4957893" y="2425321"/>
            <a:ext cx="2495090" cy="284194"/>
          </a:xfrm>
          <a:prstGeom prst="rect">
            <a:avLst/>
          </a:prstGeom>
        </p:spPr>
        <p:txBody>
          <a:bodyPr wrap="square" lIns="68086" tIns="34043" rIns="68086" bIns="34043">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endParaRPr lang="es-CL" dirty="0" smtClean="0">
              <a:latin typeface="Calibri" panose="020F0502020204030204" pitchFamily="34" charset="0"/>
            </a:endParaRPr>
          </a:p>
        </p:txBody>
      </p:sp>
      <p:sp>
        <p:nvSpPr>
          <p:cNvPr id="3" name="2 Rectángulo redondeado"/>
          <p:cNvSpPr/>
          <p:nvPr/>
        </p:nvSpPr>
        <p:spPr>
          <a:xfrm>
            <a:off x="236483" y="1397333"/>
            <a:ext cx="4425690" cy="345002"/>
          </a:xfrm>
          <a:prstGeom prst="roundRect">
            <a:avLst>
              <a:gd name="adj" fmla="val 50000"/>
            </a:avLst>
          </a:prstGeom>
          <a:solidFill>
            <a:schemeClr val="accent3">
              <a:lumMod val="40000"/>
              <a:lumOff val="6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67" name="66 Rectángulo redondeado"/>
          <p:cNvSpPr/>
          <p:nvPr/>
        </p:nvSpPr>
        <p:spPr>
          <a:xfrm>
            <a:off x="4265221" y="1397333"/>
            <a:ext cx="4625357" cy="283979"/>
          </a:xfrm>
          <a:prstGeom prst="roundRect">
            <a:avLst>
              <a:gd name="adj" fmla="val 49868"/>
            </a:avLst>
          </a:prstGeom>
          <a:solidFill>
            <a:schemeClr val="accent2">
              <a:lumMod val="20000"/>
              <a:lumOff val="8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5" name="4 CuadroTexto"/>
          <p:cNvSpPr txBox="1"/>
          <p:nvPr/>
        </p:nvSpPr>
        <p:spPr>
          <a:xfrm>
            <a:off x="5330002" y="1448666"/>
            <a:ext cx="1874362" cy="191862"/>
          </a:xfrm>
          <a:prstGeom prst="rect">
            <a:avLst/>
          </a:prstGeom>
          <a:noFill/>
        </p:spPr>
        <p:txBody>
          <a:bodyPr wrap="square" lIns="68086" tIns="34043" rIns="68086" bIns="34043" rtlCol="0">
            <a:spAutoFit/>
          </a:bodyPr>
          <a:lstStyle/>
          <a:p>
            <a:r>
              <a:rPr lang="es-CL" sz="800" b="1" dirty="0">
                <a:solidFill>
                  <a:schemeClr val="bg1">
                    <a:lumMod val="85000"/>
                  </a:schemeClr>
                </a:solidFill>
              </a:rPr>
              <a:t>Construcción: 22 Meses</a:t>
            </a:r>
          </a:p>
        </p:txBody>
      </p:sp>
      <p:sp>
        <p:nvSpPr>
          <p:cNvPr id="4" name="3 Rectángulo"/>
          <p:cNvSpPr/>
          <p:nvPr/>
        </p:nvSpPr>
        <p:spPr>
          <a:xfrm>
            <a:off x="343974" y="1681312"/>
            <a:ext cx="8468182" cy="803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100" name="99 CuadroTexto"/>
          <p:cNvSpPr txBox="1"/>
          <p:nvPr/>
        </p:nvSpPr>
        <p:spPr>
          <a:xfrm>
            <a:off x="7950802"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err="1"/>
              <a:t>Exc</a:t>
            </a:r>
            <a:r>
              <a:rPr lang="es-CL" sz="700" b="1" dirty="0"/>
              <a:t>. Sala Chancado</a:t>
            </a:r>
          </a:p>
          <a:p>
            <a:pPr algn="ctr"/>
            <a:r>
              <a:rPr lang="es-CL" sz="700" b="1" dirty="0">
                <a:solidFill>
                  <a:schemeClr val="tx1">
                    <a:lumMod val="75000"/>
                    <a:lumOff val="25000"/>
                  </a:schemeClr>
                </a:solidFill>
              </a:rPr>
              <a:t>AGO-2013</a:t>
            </a:r>
          </a:p>
        </p:txBody>
      </p:sp>
      <p:cxnSp>
        <p:nvCxnSpPr>
          <p:cNvPr id="101" name="100 Conector recto"/>
          <p:cNvCxnSpPr/>
          <p:nvPr/>
        </p:nvCxnSpPr>
        <p:spPr>
          <a:xfrm flipH="1">
            <a:off x="8314155" y="1742336"/>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02" name="101 CuadroTexto"/>
          <p:cNvSpPr txBox="1"/>
          <p:nvPr/>
        </p:nvSpPr>
        <p:spPr>
          <a:xfrm>
            <a:off x="8301035" y="744095"/>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Montaje Chancador</a:t>
            </a:r>
            <a:r>
              <a:rPr lang="es-CL" sz="700" b="1" dirty="0">
                <a:solidFill>
                  <a:schemeClr val="tx1">
                    <a:lumMod val="75000"/>
                    <a:lumOff val="25000"/>
                  </a:schemeClr>
                </a:solidFill>
              </a:rPr>
              <a:t>-FEB-2014</a:t>
            </a:r>
          </a:p>
        </p:txBody>
      </p:sp>
      <p:cxnSp>
        <p:nvCxnSpPr>
          <p:cNvPr id="125" name="Conector recto 83"/>
          <p:cNvCxnSpPr/>
          <p:nvPr/>
        </p:nvCxnSpPr>
        <p:spPr>
          <a:xfrm flipH="1">
            <a:off x="4733204" y="873342"/>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6" name="Onda 84"/>
          <p:cNvSpPr/>
          <p:nvPr/>
        </p:nvSpPr>
        <p:spPr>
          <a:xfrm>
            <a:off x="4733204" y="66270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27" name="CuadroTexto 85"/>
          <p:cNvSpPr txBox="1"/>
          <p:nvPr/>
        </p:nvSpPr>
        <p:spPr>
          <a:xfrm>
            <a:off x="4892105" y="669649"/>
            <a:ext cx="639809" cy="314972"/>
          </a:xfrm>
          <a:prstGeom prst="rect">
            <a:avLst/>
          </a:prstGeom>
          <a:noFill/>
        </p:spPr>
        <p:txBody>
          <a:bodyPr wrap="square" lIns="68086" tIns="34043" rIns="68086" bIns="34043" rtlCol="0">
            <a:spAutoFit/>
          </a:bodyPr>
          <a:lstStyle/>
          <a:p>
            <a:r>
              <a:rPr lang="es-CL" sz="800" dirty="0"/>
              <a:t>DR Fase IV</a:t>
            </a:r>
          </a:p>
        </p:txBody>
      </p:sp>
      <p:cxnSp>
        <p:nvCxnSpPr>
          <p:cNvPr id="128" name="Conector recto 83"/>
          <p:cNvCxnSpPr/>
          <p:nvPr/>
        </p:nvCxnSpPr>
        <p:spPr>
          <a:xfrm flipH="1">
            <a:off x="278732" y="888391"/>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9" name="Onda 84"/>
          <p:cNvSpPr/>
          <p:nvPr/>
        </p:nvSpPr>
        <p:spPr>
          <a:xfrm>
            <a:off x="278732" y="67775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30" name="CuadroTexto 85"/>
          <p:cNvSpPr txBox="1"/>
          <p:nvPr/>
        </p:nvSpPr>
        <p:spPr>
          <a:xfrm>
            <a:off x="427737" y="680236"/>
            <a:ext cx="668914" cy="191862"/>
          </a:xfrm>
          <a:prstGeom prst="rect">
            <a:avLst/>
          </a:prstGeom>
          <a:noFill/>
        </p:spPr>
        <p:txBody>
          <a:bodyPr wrap="square" lIns="68086" tIns="34043" rIns="68086" bIns="34043" rtlCol="0">
            <a:spAutoFit/>
          </a:bodyPr>
          <a:lstStyle/>
          <a:p>
            <a:r>
              <a:rPr lang="es-CL" sz="800" dirty="0"/>
              <a:t>DR Fase III</a:t>
            </a:r>
          </a:p>
        </p:txBody>
      </p:sp>
      <p:sp>
        <p:nvSpPr>
          <p:cNvPr id="138" name="137 CuadroTexto"/>
          <p:cNvSpPr txBox="1"/>
          <p:nvPr/>
        </p:nvSpPr>
        <p:spPr>
          <a:xfrm>
            <a:off x="7231583" y="855413"/>
            <a:ext cx="860423" cy="391916"/>
          </a:xfrm>
          <a:prstGeom prst="rect">
            <a:avLst/>
          </a:prstGeom>
          <a:noFill/>
        </p:spPr>
        <p:txBody>
          <a:bodyPr wrap="square" lIns="68086" tIns="34043" rIns="68086" bIns="34043" rtlCol="0">
            <a:spAutoFit/>
          </a:bodyPr>
          <a:lstStyle/>
          <a:p>
            <a:pPr algn="ctr"/>
            <a:r>
              <a:rPr lang="es-CL" sz="700" b="1" dirty="0"/>
              <a:t>Inicio OO.CC</a:t>
            </a:r>
          </a:p>
          <a:p>
            <a:pPr algn="ctr"/>
            <a:r>
              <a:rPr lang="es-CL" sz="700" b="1" dirty="0"/>
              <a:t>Sala Chancado</a:t>
            </a:r>
          </a:p>
          <a:p>
            <a:pPr algn="ctr"/>
            <a:r>
              <a:rPr lang="es-CL" sz="700" b="1" dirty="0">
                <a:solidFill>
                  <a:schemeClr val="tx1">
                    <a:lumMod val="75000"/>
                    <a:lumOff val="25000"/>
                  </a:schemeClr>
                </a:solidFill>
              </a:rPr>
              <a:t>DIC- 2012</a:t>
            </a:r>
          </a:p>
        </p:txBody>
      </p:sp>
      <p:cxnSp>
        <p:nvCxnSpPr>
          <p:cNvPr id="139" name="138 Conector recto"/>
          <p:cNvCxnSpPr/>
          <p:nvPr/>
        </p:nvCxnSpPr>
        <p:spPr>
          <a:xfrm flipH="1">
            <a:off x="7613630" y="125234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0" name="139 Conector recto"/>
          <p:cNvCxnSpPr/>
          <p:nvPr/>
        </p:nvCxnSpPr>
        <p:spPr>
          <a:xfrm flipH="1">
            <a:off x="8627963"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1" name="140 CuadroTexto"/>
          <p:cNvSpPr txBox="1"/>
          <p:nvPr/>
        </p:nvSpPr>
        <p:spPr>
          <a:xfrm>
            <a:off x="6966161" y="1862739"/>
            <a:ext cx="704748" cy="499638"/>
          </a:xfrm>
          <a:prstGeom prst="rect">
            <a:avLst/>
          </a:prstGeom>
          <a:noFill/>
        </p:spPr>
        <p:txBody>
          <a:bodyPr wrap="square" lIns="68086" tIns="34043" rIns="68086" bIns="34043" rtlCol="0">
            <a:spAutoFit/>
          </a:bodyPr>
          <a:lstStyle/>
          <a:p>
            <a:pPr algn="ctr"/>
            <a:r>
              <a:rPr lang="es-CL" sz="700" b="1" dirty="0"/>
              <a:t>Inicio</a:t>
            </a:r>
          </a:p>
          <a:p>
            <a:pPr algn="ctr"/>
            <a:r>
              <a:rPr lang="es-CL" sz="700" b="1" dirty="0" err="1"/>
              <a:t>Exc</a:t>
            </a:r>
            <a:r>
              <a:rPr lang="es-CL" sz="700" b="1" dirty="0"/>
              <a:t>. Sala Chancado</a:t>
            </a:r>
          </a:p>
          <a:p>
            <a:pPr algn="ctr"/>
            <a:r>
              <a:rPr lang="es-CL" sz="700" b="1" dirty="0">
                <a:solidFill>
                  <a:schemeClr val="tx1">
                    <a:lumMod val="75000"/>
                    <a:lumOff val="25000"/>
                  </a:schemeClr>
                </a:solidFill>
              </a:rPr>
              <a:t>JUN-2012</a:t>
            </a:r>
          </a:p>
        </p:txBody>
      </p:sp>
      <p:cxnSp>
        <p:nvCxnSpPr>
          <p:cNvPr id="142" name="141 Conector recto"/>
          <p:cNvCxnSpPr/>
          <p:nvPr/>
        </p:nvCxnSpPr>
        <p:spPr>
          <a:xfrm flipH="1">
            <a:off x="7329514" y="173617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3" name="142 CuadroTexto"/>
          <p:cNvSpPr txBox="1"/>
          <p:nvPr/>
        </p:nvSpPr>
        <p:spPr>
          <a:xfrm>
            <a:off x="5722459" y="861577"/>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SEP- 2011</a:t>
            </a:r>
          </a:p>
        </p:txBody>
      </p:sp>
      <p:cxnSp>
        <p:nvCxnSpPr>
          <p:cNvPr id="144" name="143 Conector recto"/>
          <p:cNvCxnSpPr/>
          <p:nvPr/>
        </p:nvCxnSpPr>
        <p:spPr>
          <a:xfrm flipH="1">
            <a:off x="6144090"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6" name="145 CuadroTexto"/>
          <p:cNvSpPr txBox="1"/>
          <p:nvPr/>
        </p:nvSpPr>
        <p:spPr>
          <a:xfrm>
            <a:off x="3518197"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err="1"/>
              <a:t>Exc</a:t>
            </a:r>
            <a:r>
              <a:rPr lang="es-CL" sz="700" b="1" dirty="0"/>
              <a:t>. Sala Chancado</a:t>
            </a:r>
          </a:p>
          <a:p>
            <a:pPr algn="ctr"/>
            <a:r>
              <a:rPr lang="es-CL" sz="700" b="1" dirty="0">
                <a:solidFill>
                  <a:schemeClr val="tx1">
                    <a:lumMod val="75000"/>
                    <a:lumOff val="25000"/>
                  </a:schemeClr>
                </a:solidFill>
              </a:rPr>
              <a:t>MAY-2011</a:t>
            </a:r>
          </a:p>
        </p:txBody>
      </p:sp>
      <p:cxnSp>
        <p:nvCxnSpPr>
          <p:cNvPr id="147" name="146 Conector recto"/>
          <p:cNvCxnSpPr/>
          <p:nvPr/>
        </p:nvCxnSpPr>
        <p:spPr>
          <a:xfrm flipH="1">
            <a:off x="3881550" y="172021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8" name="147 CuadroTexto"/>
          <p:cNvSpPr txBox="1"/>
          <p:nvPr/>
        </p:nvSpPr>
        <p:spPr>
          <a:xfrm>
            <a:off x="4105932" y="721976"/>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Montaje Chancador</a:t>
            </a:r>
            <a:r>
              <a:rPr lang="es-CL" sz="700" b="1" dirty="0">
                <a:solidFill>
                  <a:schemeClr val="tx1">
                    <a:lumMod val="75000"/>
                    <a:lumOff val="25000"/>
                  </a:schemeClr>
                </a:solidFill>
              </a:rPr>
              <a:t>-MAY-2012</a:t>
            </a:r>
          </a:p>
        </p:txBody>
      </p:sp>
      <p:sp>
        <p:nvSpPr>
          <p:cNvPr id="149" name="148 CuadroTexto"/>
          <p:cNvSpPr txBox="1"/>
          <p:nvPr/>
        </p:nvSpPr>
        <p:spPr>
          <a:xfrm>
            <a:off x="2828665" y="833294"/>
            <a:ext cx="860423" cy="391916"/>
          </a:xfrm>
          <a:prstGeom prst="rect">
            <a:avLst/>
          </a:prstGeom>
          <a:noFill/>
        </p:spPr>
        <p:txBody>
          <a:bodyPr wrap="square" lIns="68086" tIns="34043" rIns="68086" bIns="34043" rtlCol="0">
            <a:spAutoFit/>
          </a:bodyPr>
          <a:lstStyle/>
          <a:p>
            <a:pPr algn="ctr"/>
            <a:r>
              <a:rPr lang="es-CL" sz="700" b="1" dirty="0"/>
              <a:t>Inicio OO.CC</a:t>
            </a:r>
          </a:p>
          <a:p>
            <a:pPr algn="ctr"/>
            <a:r>
              <a:rPr lang="es-CL" sz="700" b="1" dirty="0"/>
              <a:t>Sala Chancado</a:t>
            </a:r>
          </a:p>
          <a:p>
            <a:pPr algn="ctr"/>
            <a:r>
              <a:rPr lang="es-CL" sz="700" b="1" dirty="0">
                <a:solidFill>
                  <a:schemeClr val="tx1">
                    <a:lumMod val="75000"/>
                    <a:lumOff val="25000"/>
                  </a:schemeClr>
                </a:solidFill>
              </a:rPr>
              <a:t>ENE- 2011</a:t>
            </a:r>
          </a:p>
        </p:txBody>
      </p:sp>
      <p:cxnSp>
        <p:nvCxnSpPr>
          <p:cNvPr id="150" name="149 Conector recto"/>
          <p:cNvCxnSpPr/>
          <p:nvPr/>
        </p:nvCxnSpPr>
        <p:spPr>
          <a:xfrm flipH="1">
            <a:off x="3240400" y="123022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1" name="150 Conector recto"/>
          <p:cNvCxnSpPr/>
          <p:nvPr/>
        </p:nvCxnSpPr>
        <p:spPr>
          <a:xfrm flipH="1">
            <a:off x="4403172"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2" name="151 CuadroTexto"/>
          <p:cNvSpPr txBox="1"/>
          <p:nvPr/>
        </p:nvSpPr>
        <p:spPr>
          <a:xfrm>
            <a:off x="2108032" y="1862739"/>
            <a:ext cx="704748" cy="499638"/>
          </a:xfrm>
          <a:prstGeom prst="rect">
            <a:avLst/>
          </a:prstGeom>
          <a:noFill/>
        </p:spPr>
        <p:txBody>
          <a:bodyPr wrap="square" lIns="68086" tIns="34043" rIns="68086" bIns="34043" rtlCol="0">
            <a:spAutoFit/>
          </a:bodyPr>
          <a:lstStyle/>
          <a:p>
            <a:pPr algn="ctr"/>
            <a:r>
              <a:rPr lang="es-CL" sz="700" b="1" dirty="0"/>
              <a:t>Inicio</a:t>
            </a:r>
          </a:p>
          <a:p>
            <a:pPr algn="ctr"/>
            <a:r>
              <a:rPr lang="es-CL" sz="700" b="1" dirty="0" err="1"/>
              <a:t>Exc</a:t>
            </a:r>
            <a:r>
              <a:rPr lang="es-CL" sz="700" b="1" dirty="0"/>
              <a:t>. Sala Chancado</a:t>
            </a:r>
          </a:p>
          <a:p>
            <a:pPr algn="ctr"/>
            <a:r>
              <a:rPr lang="es-CL" sz="700" b="1" dirty="0">
                <a:solidFill>
                  <a:schemeClr val="tx1">
                    <a:lumMod val="75000"/>
                    <a:lumOff val="25000"/>
                  </a:schemeClr>
                </a:solidFill>
              </a:rPr>
              <a:t>NOV-2009</a:t>
            </a:r>
          </a:p>
        </p:txBody>
      </p:sp>
      <p:cxnSp>
        <p:nvCxnSpPr>
          <p:cNvPr id="153" name="152 Conector recto"/>
          <p:cNvCxnSpPr/>
          <p:nvPr/>
        </p:nvCxnSpPr>
        <p:spPr>
          <a:xfrm flipH="1">
            <a:off x="2471385" y="171405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5" name="154 Conector recto"/>
          <p:cNvCxnSpPr/>
          <p:nvPr/>
        </p:nvCxnSpPr>
        <p:spPr>
          <a:xfrm flipH="1">
            <a:off x="583351"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6" name="155 CuadroTexto"/>
          <p:cNvSpPr txBox="1"/>
          <p:nvPr/>
        </p:nvSpPr>
        <p:spPr>
          <a:xfrm>
            <a:off x="1272204"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JUL-2009</a:t>
            </a:r>
          </a:p>
        </p:txBody>
      </p:sp>
      <p:cxnSp>
        <p:nvCxnSpPr>
          <p:cNvPr id="157" name="156 Conector recto"/>
          <p:cNvCxnSpPr/>
          <p:nvPr/>
        </p:nvCxnSpPr>
        <p:spPr>
          <a:xfrm flipH="1">
            <a:off x="1635557" y="1706720"/>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9" name="158 CuadroTexto"/>
          <p:cNvSpPr txBox="1"/>
          <p:nvPr/>
        </p:nvSpPr>
        <p:spPr>
          <a:xfrm>
            <a:off x="4419138"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AGO-2010</a:t>
            </a:r>
          </a:p>
        </p:txBody>
      </p:sp>
      <p:cxnSp>
        <p:nvCxnSpPr>
          <p:cNvPr id="160" name="159 Conector recto"/>
          <p:cNvCxnSpPr/>
          <p:nvPr/>
        </p:nvCxnSpPr>
        <p:spPr>
          <a:xfrm flipH="1">
            <a:off x="4782492" y="1685355"/>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63" name="162 CuadroTexto"/>
          <p:cNvSpPr txBox="1"/>
          <p:nvPr/>
        </p:nvSpPr>
        <p:spPr>
          <a:xfrm>
            <a:off x="6937023" y="1339106"/>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IV: 20 Meses</a:t>
            </a:r>
          </a:p>
        </p:txBody>
      </p:sp>
      <p:sp>
        <p:nvSpPr>
          <p:cNvPr id="70" name="69 CuadroTexto"/>
          <p:cNvSpPr txBox="1"/>
          <p:nvPr/>
        </p:nvSpPr>
        <p:spPr>
          <a:xfrm>
            <a:off x="534961"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SEPT-2008</a:t>
            </a:r>
          </a:p>
        </p:txBody>
      </p:sp>
      <p:cxnSp>
        <p:nvCxnSpPr>
          <p:cNvPr id="71" name="70 Conector recto"/>
          <p:cNvCxnSpPr/>
          <p:nvPr/>
        </p:nvCxnSpPr>
        <p:spPr>
          <a:xfrm flipH="1">
            <a:off x="898314" y="1712884"/>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73 CuadroTexto"/>
          <p:cNvSpPr txBox="1"/>
          <p:nvPr/>
        </p:nvSpPr>
        <p:spPr>
          <a:xfrm>
            <a:off x="4965424" y="855418"/>
            <a:ext cx="860423"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ENE- 2012</a:t>
            </a:r>
          </a:p>
        </p:txBody>
      </p:sp>
      <p:cxnSp>
        <p:nvCxnSpPr>
          <p:cNvPr id="75" name="74 Conector recto"/>
          <p:cNvCxnSpPr/>
          <p:nvPr/>
        </p:nvCxnSpPr>
        <p:spPr>
          <a:xfrm flipH="1">
            <a:off x="5367263" y="125235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6" name="75 CuadroTexto"/>
          <p:cNvSpPr txBox="1"/>
          <p:nvPr/>
        </p:nvSpPr>
        <p:spPr>
          <a:xfrm>
            <a:off x="6343895"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Detalles</a:t>
            </a:r>
          </a:p>
          <a:p>
            <a:pPr algn="ctr"/>
            <a:r>
              <a:rPr lang="es-CL" sz="700" b="1" dirty="0">
                <a:solidFill>
                  <a:schemeClr val="tx1">
                    <a:lumMod val="75000"/>
                    <a:lumOff val="25000"/>
                  </a:schemeClr>
                </a:solidFill>
              </a:rPr>
              <a:t>MAR-2012</a:t>
            </a:r>
          </a:p>
        </p:txBody>
      </p:sp>
      <p:cxnSp>
        <p:nvCxnSpPr>
          <p:cNvPr id="77" name="76 Conector recto"/>
          <p:cNvCxnSpPr/>
          <p:nvPr/>
        </p:nvCxnSpPr>
        <p:spPr>
          <a:xfrm flipH="1">
            <a:off x="6677560" y="174081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77 Rectángulo redondeado"/>
          <p:cNvSpPr/>
          <p:nvPr/>
        </p:nvSpPr>
        <p:spPr>
          <a:xfrm>
            <a:off x="2352996" y="1393940"/>
            <a:ext cx="2472800" cy="283978"/>
          </a:xfrm>
          <a:prstGeom prst="roundRect">
            <a:avLst>
              <a:gd name="adj" fmla="val 50000"/>
            </a:avLst>
          </a:prstGeom>
          <a:solidFill>
            <a:schemeClr val="bg1">
              <a:lumMod val="85000"/>
            </a:schemeClr>
          </a:solidFill>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79" name="78 Rectángulo redondeado"/>
          <p:cNvSpPr/>
          <p:nvPr/>
        </p:nvSpPr>
        <p:spPr>
          <a:xfrm>
            <a:off x="4662173" y="1386810"/>
            <a:ext cx="2472800" cy="283978"/>
          </a:xfrm>
          <a:prstGeom prst="roundRect">
            <a:avLst>
              <a:gd name="adj" fmla="val 50000"/>
            </a:avLst>
          </a:prstGeom>
          <a:solidFill>
            <a:schemeClr val="bg2">
              <a:lumMod val="90000"/>
            </a:schemeClr>
          </a:solidFill>
          <a:ln>
            <a:solidFill>
              <a:schemeClr val="bg2">
                <a:lumMod val="7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80" name="79 CuadroTexto"/>
          <p:cNvSpPr txBox="1"/>
          <p:nvPr/>
        </p:nvSpPr>
        <p:spPr>
          <a:xfrm>
            <a:off x="4941740" y="1358412"/>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IV: 19 Meses</a:t>
            </a:r>
          </a:p>
        </p:txBody>
      </p:sp>
      <p:sp>
        <p:nvSpPr>
          <p:cNvPr id="81" name="80 CuadroTexto"/>
          <p:cNvSpPr txBox="1"/>
          <p:nvPr/>
        </p:nvSpPr>
        <p:spPr>
          <a:xfrm>
            <a:off x="2537619" y="1358251"/>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III: 30 Meses</a:t>
            </a:r>
          </a:p>
        </p:txBody>
      </p:sp>
      <p:sp>
        <p:nvSpPr>
          <p:cNvPr id="82" name="81 CuadroTexto"/>
          <p:cNvSpPr txBox="1"/>
          <p:nvPr/>
        </p:nvSpPr>
        <p:spPr>
          <a:xfrm>
            <a:off x="470906" y="1358250"/>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III: 21 Meses</a:t>
            </a:r>
          </a:p>
        </p:txBody>
      </p:sp>
      <p:sp>
        <p:nvSpPr>
          <p:cNvPr id="83" name="82 CuadroTexto"/>
          <p:cNvSpPr txBox="1"/>
          <p:nvPr/>
        </p:nvSpPr>
        <p:spPr>
          <a:xfrm>
            <a:off x="1738526" y="839458"/>
            <a:ext cx="860423" cy="391916"/>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Ing. Detalle</a:t>
            </a:r>
          </a:p>
          <a:p>
            <a:pPr algn="ctr"/>
            <a:r>
              <a:rPr lang="es-CL" sz="700" b="1" dirty="0">
                <a:solidFill>
                  <a:schemeClr val="tx1">
                    <a:lumMod val="75000"/>
                    <a:lumOff val="25000"/>
                  </a:schemeClr>
                </a:solidFill>
              </a:rPr>
              <a:t>ENE- 2010</a:t>
            </a:r>
          </a:p>
        </p:txBody>
      </p:sp>
      <p:cxnSp>
        <p:nvCxnSpPr>
          <p:cNvPr id="84" name="83 Conector recto"/>
          <p:cNvCxnSpPr/>
          <p:nvPr/>
        </p:nvCxnSpPr>
        <p:spPr>
          <a:xfrm flipH="1">
            <a:off x="2150261" y="123639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pic>
        <p:nvPicPr>
          <p:cNvPr id="69" name="Picture 2" descr="C:\MIO\22 TEMPLATES\02 NEW\Iconos\Ok.png"/>
          <p:cNvPicPr>
            <a:picLocks noChangeAspect="1" noChangeArrowheads="1"/>
          </p:cNvPicPr>
          <p:nvPr/>
        </p:nvPicPr>
        <p:blipFill>
          <a:blip r:embed="rId7" cstate="print"/>
          <a:srcRect/>
          <a:stretch>
            <a:fillRect/>
          </a:stretch>
        </p:blipFill>
        <p:spPr bwMode="auto">
          <a:xfrm>
            <a:off x="935399" y="674258"/>
            <a:ext cx="225528" cy="225483"/>
          </a:xfrm>
          <a:prstGeom prst="rect">
            <a:avLst/>
          </a:prstGeom>
          <a:noFill/>
          <a:ln w="9525">
            <a:noFill/>
            <a:miter lim="800000"/>
            <a:headEnd/>
            <a:tailEnd/>
          </a:ln>
        </p:spPr>
      </p:pic>
      <p:sp>
        <p:nvSpPr>
          <p:cNvPr id="60" name="59 CuadroTexto"/>
          <p:cNvSpPr txBox="1"/>
          <p:nvPr/>
        </p:nvSpPr>
        <p:spPr>
          <a:xfrm>
            <a:off x="278733" y="6314034"/>
            <a:ext cx="1409492" cy="207250"/>
          </a:xfrm>
          <a:prstGeom prst="rect">
            <a:avLst/>
          </a:prstGeom>
          <a:noFill/>
        </p:spPr>
        <p:txBody>
          <a:bodyPr wrap="square" lIns="68086" tIns="34043" rIns="68086" bIns="34043" rtlCol="0">
            <a:spAutoFit/>
          </a:bodyPr>
          <a:lstStyle/>
          <a:p>
            <a:r>
              <a:rPr lang="es-CL" sz="900" b="1" dirty="0">
                <a:solidFill>
                  <a:schemeClr val="tx1">
                    <a:lumMod val="75000"/>
                    <a:lumOff val="25000"/>
                  </a:schemeClr>
                </a:solidFill>
              </a:rPr>
              <a:t>*US$: 585 CLP</a:t>
            </a:r>
          </a:p>
        </p:txBody>
      </p:sp>
      <p:graphicFrame>
        <p:nvGraphicFramePr>
          <p:cNvPr id="63" name="62 Tabla"/>
          <p:cNvGraphicFramePr>
            <a:graphicFrameLocks noGrp="1"/>
          </p:cNvGraphicFramePr>
          <p:nvPr>
            <p:extLst>
              <p:ext uri="{D42A27DB-BD31-4B8C-83A1-F6EECF244321}">
                <p14:modId xmlns:p14="http://schemas.microsoft.com/office/powerpoint/2010/main" val="3148718547"/>
              </p:ext>
            </p:extLst>
          </p:nvPr>
        </p:nvGraphicFramePr>
        <p:xfrm>
          <a:off x="543755" y="2621385"/>
          <a:ext cx="4076499" cy="1987848"/>
        </p:xfrm>
        <a:graphic>
          <a:graphicData uri="http://schemas.openxmlformats.org/drawingml/2006/table">
            <a:tbl>
              <a:tblPr/>
              <a:tblGrid>
                <a:gridCol w="2336846"/>
                <a:gridCol w="822224"/>
                <a:gridCol w="917429"/>
              </a:tblGrid>
              <a:tr h="218356">
                <a:tc>
                  <a:txBody>
                    <a:bodyPr/>
                    <a:lstStyle/>
                    <a:p>
                      <a:pPr algn="ctr" rtl="0" fontAlgn="ctr"/>
                      <a:r>
                        <a:rPr lang="es-CL" sz="1000" b="1" i="0" u="none" strike="noStrike" dirty="0">
                          <a:solidFill>
                            <a:srgbClr val="FFFFFF"/>
                          </a:solidFill>
                          <a:effectLst/>
                          <a:latin typeface="Arial"/>
                        </a:rPr>
                        <a:t>API T09M416 - DR III</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a:solidFill>
                            <a:srgbClr val="FFFFFF"/>
                          </a:solidFill>
                          <a:effectLst/>
                          <a:latin typeface="Arial"/>
                        </a:rPr>
                        <a:t>Empresa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dirty="0">
                          <a:solidFill>
                            <a:srgbClr val="FFFFFF"/>
                          </a:solidFill>
                          <a:effectLst/>
                          <a:latin typeface="Arial"/>
                        </a:rPr>
                        <a:t>Monto (KUS$)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218356">
                <a:tc>
                  <a:txBody>
                    <a:bodyPr/>
                    <a:lstStyle/>
                    <a:p>
                      <a:pPr algn="l" rtl="0" fontAlgn="ctr"/>
                      <a:r>
                        <a:rPr lang="es-CL" sz="1000" b="1" i="0" u="none" strike="noStrike">
                          <a:solidFill>
                            <a:srgbClr val="000000"/>
                          </a:solidFill>
                          <a:effectLst/>
                          <a:latin typeface="Arial"/>
                        </a:rPr>
                        <a:t>INGENIERIA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1.734</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ES" sz="800" b="0" i="0" u="none" strike="noStrike" dirty="0">
                          <a:solidFill>
                            <a:srgbClr val="000000"/>
                          </a:solidFill>
                          <a:effectLst/>
                          <a:latin typeface="Arial"/>
                        </a:rPr>
                        <a:t>Ingeniería de Detalles y Terreno</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1.734</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a:solidFill>
                            <a:srgbClr val="000000"/>
                          </a:solidFill>
                          <a:effectLst/>
                          <a:latin typeface="Arial"/>
                        </a:rPr>
                        <a:t>ADQUISICIONES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15.800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41000">
                <a:tc>
                  <a:txBody>
                    <a:bodyPr/>
                    <a:lstStyle/>
                    <a:p>
                      <a:pPr algn="r" rtl="0" fontAlgn="ctr"/>
                      <a:r>
                        <a:rPr lang="es-CL" sz="800" b="0" i="0" u="none" strike="noStrike">
                          <a:solidFill>
                            <a:srgbClr val="000000"/>
                          </a:solidFill>
                          <a:effectLst/>
                          <a:latin typeface="Arial"/>
                        </a:rPr>
                        <a:t>Equipos Principales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ctr"/>
                      <a:r>
                        <a:rPr lang="es-CL" sz="15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15.800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a:solidFill>
                            <a:srgbClr val="000000"/>
                          </a:solidFill>
                          <a:effectLst/>
                          <a:latin typeface="Arial"/>
                        </a:rPr>
                        <a:t>CONSTRUCCION</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40.500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Obras Mineras y Civiles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Gardilcic</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20.500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Obras de Montaje</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dirty="0">
                          <a:solidFill>
                            <a:srgbClr val="000000"/>
                          </a:solidFill>
                          <a:effectLst/>
                          <a:latin typeface="Arial"/>
                        </a:rPr>
                        <a:t> </a:t>
                      </a:r>
                      <a:r>
                        <a:rPr lang="es-CL" sz="800" b="0" i="0" u="none" strike="noStrike" dirty="0" err="1" smtClean="0">
                          <a:solidFill>
                            <a:srgbClr val="000000"/>
                          </a:solidFill>
                          <a:effectLst/>
                          <a:latin typeface="Arial"/>
                        </a:rPr>
                        <a:t>Salfa</a:t>
                      </a:r>
                      <a:r>
                        <a:rPr lang="es-CL" sz="800" b="0" i="0" u="none" strike="noStrike" dirty="0" smtClean="0">
                          <a:solidFill>
                            <a:srgbClr val="000000"/>
                          </a:solidFill>
                          <a:effectLst/>
                          <a:latin typeface="Arial"/>
                        </a:rPr>
                        <a:t> / </a:t>
                      </a:r>
                      <a:r>
                        <a:rPr lang="es-CL" sz="800" b="0" i="0" u="none" strike="noStrike" dirty="0" err="1" smtClean="0">
                          <a:solidFill>
                            <a:srgbClr val="000000"/>
                          </a:solidFill>
                          <a:effectLst/>
                          <a:latin typeface="Arial"/>
                        </a:rPr>
                        <a:t>Bormax</a:t>
                      </a:r>
                      <a:endParaRPr lang="es-CL" sz="800" b="0" i="0" u="none" strike="noStrike" dirty="0">
                        <a:solidFill>
                          <a:srgbClr val="000000"/>
                        </a:solidFill>
                        <a:effectLst/>
                        <a:latin typeface="Arial"/>
                      </a:endParaRP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20.000</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ctr" rtl="0" fontAlgn="ctr"/>
                      <a:r>
                        <a:rPr lang="es-CL" sz="1000" b="1" i="0" u="none" strike="noStrike">
                          <a:solidFill>
                            <a:srgbClr val="FFFFFF"/>
                          </a:solidFill>
                          <a:effectLst/>
                          <a:latin typeface="Arial"/>
                        </a:rPr>
                        <a:t>Inversión total (kUS$)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a:solidFill>
                            <a:srgbClr val="FFFFFF"/>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dirty="0">
                          <a:solidFill>
                            <a:srgbClr val="FFFFFF"/>
                          </a:solidFill>
                          <a:effectLst/>
                          <a:latin typeface="Arial"/>
                        </a:rPr>
                        <a:t>58.034</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bl>
          </a:graphicData>
        </a:graphic>
      </p:graphicFrame>
      <p:sp>
        <p:nvSpPr>
          <p:cNvPr id="65" name="Rectángulo 54"/>
          <p:cNvSpPr/>
          <p:nvPr/>
        </p:nvSpPr>
        <p:spPr>
          <a:xfrm>
            <a:off x="5330002" y="2394291"/>
            <a:ext cx="3111533" cy="28269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r>
              <a:rPr lang="es-CL" sz="1200" b="1" dirty="0">
                <a:solidFill>
                  <a:schemeClr val="tx1"/>
                </a:solidFill>
                <a:latin typeface="Calibri" panose="020F0502020204030204" pitchFamily="34" charset="0"/>
              </a:rPr>
              <a:t>Chancador Fase III</a:t>
            </a:r>
          </a:p>
        </p:txBody>
      </p:sp>
      <p:sp>
        <p:nvSpPr>
          <p:cNvPr id="66" name="5 CuadroTexto"/>
          <p:cNvSpPr txBox="1"/>
          <p:nvPr/>
        </p:nvSpPr>
        <p:spPr>
          <a:xfrm>
            <a:off x="5332479" y="5452996"/>
            <a:ext cx="3109056" cy="1053636"/>
          </a:xfrm>
          <a:prstGeom prst="rect">
            <a:avLst/>
          </a:prstGeom>
          <a:solidFill>
            <a:schemeClr val="bg1">
              <a:lumMod val="95000"/>
              <a:alpha val="85000"/>
            </a:schemeClr>
          </a:solidFill>
        </p:spPr>
        <p:txBody>
          <a:bodyPr wrap="square" lIns="68086" tIns="34043" rIns="68086" bIns="34043" rtlCol="0">
            <a:spAutoFit/>
          </a:bodyPr>
          <a:lstStyle/>
          <a:p>
            <a:pPr marL="212769" indent="-212769">
              <a:buFont typeface="Wingdings" pitchFamily="2" charset="2"/>
              <a:buChar char="ü"/>
              <a:tabLst>
                <a:tab pos="1204512" algn="l"/>
              </a:tabLst>
            </a:pPr>
            <a:r>
              <a:rPr lang="es-CL" sz="800" b="1" dirty="0"/>
              <a:t>Chancado</a:t>
            </a:r>
            <a:r>
              <a:rPr lang="es-CL" sz="800" dirty="0"/>
              <a:t>	:</a:t>
            </a:r>
            <a:r>
              <a:rPr lang="es-CL" sz="800" dirty="0" err="1"/>
              <a:t>ThyssenKrupp</a:t>
            </a:r>
            <a:r>
              <a:rPr lang="es-CL" sz="800" dirty="0"/>
              <a:t>  </a:t>
            </a:r>
          </a:p>
          <a:p>
            <a:pPr marL="212769" indent="-212769">
              <a:buFont typeface="Wingdings" pitchFamily="2" charset="2"/>
              <a:buChar char="ü"/>
              <a:tabLst>
                <a:tab pos="1204512" algn="l"/>
              </a:tabLst>
            </a:pPr>
            <a:r>
              <a:rPr lang="es-CL" sz="800" b="1" dirty="0"/>
              <a:t>Modelo</a:t>
            </a:r>
            <a:r>
              <a:rPr lang="es-CL" sz="800" dirty="0"/>
              <a:t>	: EB20-15/H mandíbulas dentada y partida</a:t>
            </a:r>
          </a:p>
          <a:p>
            <a:pPr marL="212769" indent="-212769">
              <a:buFont typeface="Wingdings" pitchFamily="2" charset="2"/>
              <a:buChar char="ü"/>
              <a:tabLst>
                <a:tab pos="1204512" algn="l"/>
              </a:tabLst>
            </a:pPr>
            <a:r>
              <a:rPr lang="es-CL" sz="800" b="1" dirty="0"/>
              <a:t>Capacidad </a:t>
            </a:r>
            <a:r>
              <a:rPr lang="es-CL" sz="800" dirty="0"/>
              <a:t>	: 846 </a:t>
            </a:r>
            <a:r>
              <a:rPr lang="es-CL" sz="800" dirty="0" err="1"/>
              <a:t>tph</a:t>
            </a:r>
            <a:r>
              <a:rPr lang="es-CL" sz="800" dirty="0"/>
              <a:t> -- 9000 </a:t>
            </a:r>
            <a:r>
              <a:rPr lang="es-CL" sz="800" dirty="0" err="1"/>
              <a:t>tpd</a:t>
            </a:r>
            <a:endParaRPr lang="es-CL" sz="800" dirty="0"/>
          </a:p>
          <a:p>
            <a:pPr marL="212769" indent="-212769">
              <a:buFont typeface="Wingdings" pitchFamily="2" charset="2"/>
              <a:buChar char="ü"/>
              <a:tabLst>
                <a:tab pos="1204512" algn="l"/>
              </a:tabLst>
            </a:pPr>
            <a:r>
              <a:rPr lang="es-CL" sz="800" b="1" dirty="0"/>
              <a:t>Boca trituración</a:t>
            </a:r>
            <a:r>
              <a:rPr lang="es-CL" sz="800" dirty="0"/>
              <a:t>	: 2000 mm x 1500 mm (ancho x apertura)</a:t>
            </a:r>
          </a:p>
          <a:p>
            <a:pPr marL="212769" indent="-212769">
              <a:buFont typeface="Wingdings" pitchFamily="2" charset="2"/>
              <a:buChar char="ü"/>
              <a:tabLst>
                <a:tab pos="1204512" algn="l"/>
              </a:tabLst>
            </a:pPr>
            <a:r>
              <a:rPr lang="es-CL" sz="800" b="1" dirty="0"/>
              <a:t>Salida trituración</a:t>
            </a:r>
            <a:r>
              <a:rPr lang="es-CL" sz="800" dirty="0"/>
              <a:t>	: </a:t>
            </a:r>
            <a:r>
              <a:rPr lang="es-ES" sz="800" dirty="0"/>
              <a:t>135 mm -285 mm</a:t>
            </a:r>
          </a:p>
          <a:p>
            <a:pPr marL="212769" indent="-212769">
              <a:buFont typeface="Wingdings" pitchFamily="2" charset="2"/>
              <a:buChar char="ü"/>
              <a:tabLst>
                <a:tab pos="1204512" algn="l"/>
              </a:tabLst>
            </a:pPr>
            <a:r>
              <a:rPr lang="es-ES" sz="800" b="1" dirty="0"/>
              <a:t>Motor</a:t>
            </a:r>
            <a:r>
              <a:rPr lang="es-ES" sz="800" dirty="0"/>
              <a:t>	: 500 HP 4160 V  50Hz 990 rpm</a:t>
            </a:r>
            <a:endParaRPr lang="es-CL" sz="800" dirty="0"/>
          </a:p>
        </p:txBody>
      </p:sp>
    </p:spTree>
    <p:extLst>
      <p:ext uri="{BB962C8B-B14F-4D97-AF65-F5344CB8AC3E}">
        <p14:creationId xmlns:p14="http://schemas.microsoft.com/office/powerpoint/2010/main" val="325778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81000" y="1447800"/>
            <a:ext cx="8453438" cy="3600986"/>
          </a:xfrm>
          <a:prstGeom prst="rect">
            <a:avLst/>
          </a:prstGeom>
          <a:noFill/>
          <a:ln w="9525">
            <a:noFill/>
            <a:miter lim="800000"/>
            <a:headEnd/>
            <a:tailEnd/>
          </a:ln>
          <a:effectLst/>
        </p:spPr>
        <p:txBody>
          <a:bodyPr>
            <a:spAutoFit/>
          </a:bodyPr>
          <a:lstStyle/>
          <a:p>
            <a:pPr marL="261938" indent="-261938" algn="just">
              <a:spcBef>
                <a:spcPct val="50000"/>
              </a:spcBef>
              <a:buFontTx/>
              <a:buChar char="•"/>
            </a:pPr>
            <a:r>
              <a:rPr lang="es-ES" sz="2400" b="1" dirty="0" smtClean="0"/>
              <a:t>El </a:t>
            </a:r>
            <a:r>
              <a:rPr lang="es-ES" sz="2400" b="1" dirty="0"/>
              <a:t>método de BC/PC se basa en hacer un corte basal horizontal al macizo rocoso (socavación).</a:t>
            </a:r>
          </a:p>
          <a:p>
            <a:pPr marL="261938" indent="-261938" algn="just">
              <a:spcBef>
                <a:spcPct val="50000"/>
              </a:spcBef>
              <a:buFontTx/>
              <a:buChar char="•"/>
            </a:pPr>
            <a:r>
              <a:rPr lang="es-ES" sz="2400" b="1" dirty="0"/>
              <a:t>Aprovecha la energía gravitacional para propagar el hundimiento en altura.</a:t>
            </a:r>
          </a:p>
          <a:p>
            <a:pPr marL="261938" indent="-261938" algn="just">
              <a:spcBef>
                <a:spcPct val="50000"/>
              </a:spcBef>
              <a:buFontTx/>
              <a:buChar char="•"/>
            </a:pPr>
            <a:r>
              <a:rPr lang="es-ES" sz="2400" b="1" dirty="0"/>
              <a:t>Realiza la extracción desde la infraestructura existente bajo el área socavada.</a:t>
            </a:r>
          </a:p>
          <a:p>
            <a:pPr marL="261938" indent="-261938" algn="just">
              <a:spcBef>
                <a:spcPct val="50000"/>
              </a:spcBef>
              <a:buFontTx/>
              <a:buChar char="•"/>
            </a:pPr>
            <a:r>
              <a:rPr lang="es-ES" sz="2400" b="1" dirty="0"/>
              <a:t>Cuenta con un  sistema de manejo de materiales para transportar el mineral hasta exterior mina.</a:t>
            </a:r>
          </a:p>
        </p:txBody>
      </p:sp>
      <p:sp>
        <p:nvSpPr>
          <p:cNvPr id="3" name="2 Rectángulo"/>
          <p:cNvSpPr/>
          <p:nvPr/>
        </p:nvSpPr>
        <p:spPr>
          <a:xfrm>
            <a:off x="1019943" y="609600"/>
            <a:ext cx="5304657" cy="584775"/>
          </a:xfrm>
          <a:prstGeom prst="rect">
            <a:avLst/>
          </a:prstGeom>
        </p:spPr>
        <p:txBody>
          <a:bodyPr wrap="none">
            <a:spAutoFit/>
          </a:bodyPr>
          <a:lstStyle/>
          <a:p>
            <a:pPr marL="261938" indent="-261938" algn="just">
              <a:spcBef>
                <a:spcPct val="50000"/>
              </a:spcBef>
            </a:pPr>
            <a:r>
              <a:rPr lang="es-ES" sz="3200" b="1" dirty="0" smtClean="0"/>
              <a:t>Conceptos fundamentales</a:t>
            </a:r>
            <a:endParaRPr lang="es-ES" sz="32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391" b="12560"/>
          <a:stretch/>
        </p:blipFill>
        <p:spPr bwMode="auto">
          <a:xfrm>
            <a:off x="5340449" y="2400729"/>
            <a:ext cx="3101087" cy="306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 name="153 CuadroTexto"/>
          <p:cNvSpPr txBox="1"/>
          <p:nvPr/>
        </p:nvSpPr>
        <p:spPr>
          <a:xfrm>
            <a:off x="230991" y="839459"/>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ABR- 2008</a:t>
            </a:r>
          </a:p>
        </p:txBody>
      </p:sp>
      <p:graphicFrame>
        <p:nvGraphicFramePr>
          <p:cNvPr id="44" name="43 Objeto" hidden="1"/>
          <p:cNvGraphicFramePr>
            <a:graphicFrameLocks/>
          </p:cNvGraphicFramePr>
          <p:nvPr>
            <p:custDataLst>
              <p:tags r:id="rId2"/>
            </p:custDataLst>
          </p:nvPr>
        </p:nvGraphicFramePr>
        <p:xfrm>
          <a:off x="900545" y="0"/>
          <a:ext cx="127481" cy="158750"/>
        </p:xfrm>
        <a:graphic>
          <a:graphicData uri="http://schemas.openxmlformats.org/presentationml/2006/ole">
            <mc:AlternateContent xmlns:mc="http://schemas.openxmlformats.org/markup-compatibility/2006">
              <mc:Choice xmlns:v="urn:schemas-microsoft-com:vml" Requires="v">
                <p:oleObj spid="_x0000_s83988"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00545" y="0"/>
                        <a:ext cx="127481"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CuadroTexto 40"/>
          <p:cNvSpPr txBox="1"/>
          <p:nvPr/>
        </p:nvSpPr>
        <p:spPr>
          <a:xfrm>
            <a:off x="54688" y="108966"/>
            <a:ext cx="6533843" cy="484249"/>
          </a:xfrm>
          <a:prstGeom prst="rect">
            <a:avLst/>
          </a:prstGeom>
          <a:noFill/>
        </p:spPr>
        <p:txBody>
          <a:bodyPr wrap="square" lIns="68086" tIns="34043" rIns="68086" bIns="34043" rtlCol="0">
            <a:spAutoFit/>
          </a:bodyPr>
          <a:lstStyle/>
          <a:p>
            <a:r>
              <a:rPr lang="es-ES" sz="2700" spc="-112" dirty="0">
                <a:latin typeface="Century Gothic" panose="020B0502020202020204" pitchFamily="34" charset="0"/>
              </a:rPr>
              <a:t>Proyecto Diablo Regimiento Fase IV </a:t>
            </a:r>
          </a:p>
        </p:txBody>
      </p:sp>
      <p:sp>
        <p:nvSpPr>
          <p:cNvPr id="122" name="7 CuadroTexto"/>
          <p:cNvSpPr txBox="1"/>
          <p:nvPr/>
        </p:nvSpPr>
        <p:spPr>
          <a:xfrm>
            <a:off x="4957893" y="2425321"/>
            <a:ext cx="2495090" cy="284194"/>
          </a:xfrm>
          <a:prstGeom prst="rect">
            <a:avLst/>
          </a:prstGeom>
        </p:spPr>
        <p:txBody>
          <a:bodyPr wrap="square" lIns="68086" tIns="34043" rIns="68086" bIns="34043">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endParaRPr lang="es-CL" dirty="0" smtClean="0">
              <a:latin typeface="Calibri" panose="020F0502020204030204" pitchFamily="34" charset="0"/>
            </a:endParaRPr>
          </a:p>
        </p:txBody>
      </p:sp>
      <p:sp>
        <p:nvSpPr>
          <p:cNvPr id="3" name="2 Rectángulo redondeado"/>
          <p:cNvSpPr/>
          <p:nvPr/>
        </p:nvSpPr>
        <p:spPr>
          <a:xfrm>
            <a:off x="236483" y="1397333"/>
            <a:ext cx="4425690" cy="345002"/>
          </a:xfrm>
          <a:prstGeom prst="roundRect">
            <a:avLst>
              <a:gd name="adj" fmla="val 50000"/>
            </a:avLst>
          </a:prstGeom>
          <a:solidFill>
            <a:schemeClr val="accent3">
              <a:lumMod val="40000"/>
              <a:lumOff val="6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15" name="14 CuadroTexto"/>
          <p:cNvSpPr txBox="1"/>
          <p:nvPr/>
        </p:nvSpPr>
        <p:spPr>
          <a:xfrm>
            <a:off x="278733" y="6314034"/>
            <a:ext cx="1409492" cy="207250"/>
          </a:xfrm>
          <a:prstGeom prst="rect">
            <a:avLst/>
          </a:prstGeom>
          <a:noFill/>
        </p:spPr>
        <p:txBody>
          <a:bodyPr wrap="square" lIns="68086" tIns="34043" rIns="68086" bIns="34043" rtlCol="0">
            <a:spAutoFit/>
          </a:bodyPr>
          <a:lstStyle/>
          <a:p>
            <a:r>
              <a:rPr lang="es-CL" sz="900" b="1" dirty="0">
                <a:solidFill>
                  <a:schemeClr val="tx1">
                    <a:lumMod val="75000"/>
                    <a:lumOff val="25000"/>
                  </a:schemeClr>
                </a:solidFill>
              </a:rPr>
              <a:t>*US$: 585 CLP</a:t>
            </a:r>
          </a:p>
        </p:txBody>
      </p:sp>
      <p:sp>
        <p:nvSpPr>
          <p:cNvPr id="67" name="66 Rectángulo redondeado"/>
          <p:cNvSpPr/>
          <p:nvPr/>
        </p:nvSpPr>
        <p:spPr>
          <a:xfrm>
            <a:off x="4265221" y="1397333"/>
            <a:ext cx="4625357" cy="283979"/>
          </a:xfrm>
          <a:prstGeom prst="roundRect">
            <a:avLst>
              <a:gd name="adj" fmla="val 49868"/>
            </a:avLst>
          </a:prstGeom>
          <a:solidFill>
            <a:schemeClr val="accent2">
              <a:lumMod val="20000"/>
              <a:lumOff val="8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5" name="4 CuadroTexto"/>
          <p:cNvSpPr txBox="1"/>
          <p:nvPr/>
        </p:nvSpPr>
        <p:spPr>
          <a:xfrm>
            <a:off x="5330002" y="1448666"/>
            <a:ext cx="1874362" cy="191862"/>
          </a:xfrm>
          <a:prstGeom prst="rect">
            <a:avLst/>
          </a:prstGeom>
          <a:noFill/>
        </p:spPr>
        <p:txBody>
          <a:bodyPr wrap="square" lIns="68086" tIns="34043" rIns="68086" bIns="34043" rtlCol="0">
            <a:spAutoFit/>
          </a:bodyPr>
          <a:lstStyle/>
          <a:p>
            <a:r>
              <a:rPr lang="es-CL" sz="800" b="1" dirty="0">
                <a:solidFill>
                  <a:schemeClr val="bg1">
                    <a:lumMod val="85000"/>
                  </a:schemeClr>
                </a:solidFill>
              </a:rPr>
              <a:t>Construcción: 22 Meses</a:t>
            </a:r>
          </a:p>
        </p:txBody>
      </p:sp>
      <p:sp>
        <p:nvSpPr>
          <p:cNvPr id="4" name="3 Rectángulo"/>
          <p:cNvSpPr/>
          <p:nvPr/>
        </p:nvSpPr>
        <p:spPr>
          <a:xfrm>
            <a:off x="343974" y="1681312"/>
            <a:ext cx="8468182" cy="803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100" name="99 CuadroTexto"/>
          <p:cNvSpPr txBox="1"/>
          <p:nvPr/>
        </p:nvSpPr>
        <p:spPr>
          <a:xfrm>
            <a:off x="7950802"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err="1"/>
              <a:t>Exc</a:t>
            </a:r>
            <a:r>
              <a:rPr lang="es-CL" sz="700" b="1" dirty="0"/>
              <a:t>. Sala Chancado</a:t>
            </a:r>
          </a:p>
          <a:p>
            <a:pPr algn="ctr"/>
            <a:r>
              <a:rPr lang="es-CL" sz="700" b="1" dirty="0">
                <a:solidFill>
                  <a:schemeClr val="tx1">
                    <a:lumMod val="75000"/>
                    <a:lumOff val="25000"/>
                  </a:schemeClr>
                </a:solidFill>
              </a:rPr>
              <a:t>AGO-2013</a:t>
            </a:r>
          </a:p>
        </p:txBody>
      </p:sp>
      <p:cxnSp>
        <p:nvCxnSpPr>
          <p:cNvPr id="101" name="100 Conector recto"/>
          <p:cNvCxnSpPr/>
          <p:nvPr/>
        </p:nvCxnSpPr>
        <p:spPr>
          <a:xfrm flipH="1">
            <a:off x="8314155" y="1742336"/>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02" name="101 CuadroTexto"/>
          <p:cNvSpPr txBox="1"/>
          <p:nvPr/>
        </p:nvSpPr>
        <p:spPr>
          <a:xfrm>
            <a:off x="8301035" y="744095"/>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Montaje Chancador</a:t>
            </a:r>
            <a:r>
              <a:rPr lang="es-CL" sz="700" b="1" dirty="0">
                <a:solidFill>
                  <a:schemeClr val="tx1">
                    <a:lumMod val="75000"/>
                    <a:lumOff val="25000"/>
                  </a:schemeClr>
                </a:solidFill>
              </a:rPr>
              <a:t>-FEB-2014</a:t>
            </a:r>
          </a:p>
        </p:txBody>
      </p:sp>
      <p:cxnSp>
        <p:nvCxnSpPr>
          <p:cNvPr id="125" name="Conector recto 83"/>
          <p:cNvCxnSpPr/>
          <p:nvPr/>
        </p:nvCxnSpPr>
        <p:spPr>
          <a:xfrm flipH="1">
            <a:off x="4733204" y="873342"/>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6" name="Onda 84"/>
          <p:cNvSpPr/>
          <p:nvPr/>
        </p:nvSpPr>
        <p:spPr>
          <a:xfrm>
            <a:off x="4733204" y="66270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27" name="CuadroTexto 85"/>
          <p:cNvSpPr txBox="1"/>
          <p:nvPr/>
        </p:nvSpPr>
        <p:spPr>
          <a:xfrm>
            <a:off x="4892105" y="669649"/>
            <a:ext cx="639809" cy="314972"/>
          </a:xfrm>
          <a:prstGeom prst="rect">
            <a:avLst/>
          </a:prstGeom>
          <a:noFill/>
        </p:spPr>
        <p:txBody>
          <a:bodyPr wrap="square" lIns="68086" tIns="34043" rIns="68086" bIns="34043" rtlCol="0">
            <a:spAutoFit/>
          </a:bodyPr>
          <a:lstStyle/>
          <a:p>
            <a:r>
              <a:rPr lang="es-CL" sz="800" dirty="0"/>
              <a:t>DR Fase IV</a:t>
            </a:r>
          </a:p>
        </p:txBody>
      </p:sp>
      <p:cxnSp>
        <p:nvCxnSpPr>
          <p:cNvPr id="128" name="Conector recto 83"/>
          <p:cNvCxnSpPr/>
          <p:nvPr/>
        </p:nvCxnSpPr>
        <p:spPr>
          <a:xfrm flipH="1">
            <a:off x="278732" y="888391"/>
            <a:ext cx="1" cy="530283"/>
          </a:xfrm>
          <a:prstGeom prst="line">
            <a:avLst/>
          </a:prstGeom>
          <a:ln>
            <a:solidFill>
              <a:srgbClr val="A5A5A5"/>
            </a:solidFill>
            <a:headEnd w="lg" len="lg"/>
          </a:ln>
        </p:spPr>
        <p:style>
          <a:lnRef idx="1">
            <a:schemeClr val="accent1"/>
          </a:lnRef>
          <a:fillRef idx="0">
            <a:schemeClr val="accent1"/>
          </a:fillRef>
          <a:effectRef idx="0">
            <a:schemeClr val="accent1"/>
          </a:effectRef>
          <a:fontRef idx="minor">
            <a:schemeClr val="tx1"/>
          </a:fontRef>
        </p:style>
      </p:cxnSp>
      <p:sp>
        <p:nvSpPr>
          <p:cNvPr id="129" name="Onda 84"/>
          <p:cNvSpPr/>
          <p:nvPr/>
        </p:nvSpPr>
        <p:spPr>
          <a:xfrm>
            <a:off x="278732" y="677757"/>
            <a:ext cx="192173" cy="230392"/>
          </a:xfrm>
          <a:prstGeom prst="wave">
            <a:avLst/>
          </a:prstGeom>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solidFill>
                <a:srgbClr val="00CC00"/>
              </a:solidFill>
            </a:endParaRPr>
          </a:p>
        </p:txBody>
      </p:sp>
      <p:sp>
        <p:nvSpPr>
          <p:cNvPr id="130" name="CuadroTexto 85"/>
          <p:cNvSpPr txBox="1"/>
          <p:nvPr/>
        </p:nvSpPr>
        <p:spPr>
          <a:xfrm>
            <a:off x="427737" y="680236"/>
            <a:ext cx="668914" cy="191862"/>
          </a:xfrm>
          <a:prstGeom prst="rect">
            <a:avLst/>
          </a:prstGeom>
          <a:noFill/>
        </p:spPr>
        <p:txBody>
          <a:bodyPr wrap="square" lIns="68086" tIns="34043" rIns="68086" bIns="34043" rtlCol="0">
            <a:spAutoFit/>
          </a:bodyPr>
          <a:lstStyle/>
          <a:p>
            <a:r>
              <a:rPr lang="es-CL" sz="800" dirty="0"/>
              <a:t>DR Fase III</a:t>
            </a:r>
          </a:p>
        </p:txBody>
      </p:sp>
      <p:sp>
        <p:nvSpPr>
          <p:cNvPr id="138" name="137 CuadroTexto"/>
          <p:cNvSpPr txBox="1"/>
          <p:nvPr/>
        </p:nvSpPr>
        <p:spPr>
          <a:xfrm>
            <a:off x="7231583" y="855413"/>
            <a:ext cx="860423" cy="391916"/>
          </a:xfrm>
          <a:prstGeom prst="rect">
            <a:avLst/>
          </a:prstGeom>
          <a:noFill/>
        </p:spPr>
        <p:txBody>
          <a:bodyPr wrap="square" lIns="68086" tIns="34043" rIns="68086" bIns="34043" rtlCol="0">
            <a:spAutoFit/>
          </a:bodyPr>
          <a:lstStyle/>
          <a:p>
            <a:pPr algn="ctr"/>
            <a:r>
              <a:rPr lang="es-CL" sz="700" b="1" dirty="0"/>
              <a:t>Inicio OO.CC</a:t>
            </a:r>
          </a:p>
          <a:p>
            <a:pPr algn="ctr"/>
            <a:r>
              <a:rPr lang="es-CL" sz="700" b="1" dirty="0"/>
              <a:t>Sala Chancado</a:t>
            </a:r>
          </a:p>
          <a:p>
            <a:pPr algn="ctr"/>
            <a:r>
              <a:rPr lang="es-CL" sz="700" b="1" dirty="0">
                <a:solidFill>
                  <a:schemeClr val="tx1">
                    <a:lumMod val="75000"/>
                    <a:lumOff val="25000"/>
                  </a:schemeClr>
                </a:solidFill>
              </a:rPr>
              <a:t>DIC- 2012</a:t>
            </a:r>
          </a:p>
        </p:txBody>
      </p:sp>
      <p:cxnSp>
        <p:nvCxnSpPr>
          <p:cNvPr id="139" name="138 Conector recto"/>
          <p:cNvCxnSpPr/>
          <p:nvPr/>
        </p:nvCxnSpPr>
        <p:spPr>
          <a:xfrm flipH="1">
            <a:off x="7613630" y="125234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0" name="139 Conector recto"/>
          <p:cNvCxnSpPr/>
          <p:nvPr/>
        </p:nvCxnSpPr>
        <p:spPr>
          <a:xfrm flipH="1">
            <a:off x="8627963"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1" name="140 CuadroTexto"/>
          <p:cNvSpPr txBox="1"/>
          <p:nvPr/>
        </p:nvSpPr>
        <p:spPr>
          <a:xfrm>
            <a:off x="6966161" y="1862739"/>
            <a:ext cx="704748" cy="499638"/>
          </a:xfrm>
          <a:prstGeom prst="rect">
            <a:avLst/>
          </a:prstGeom>
          <a:noFill/>
        </p:spPr>
        <p:txBody>
          <a:bodyPr wrap="square" lIns="68086" tIns="34043" rIns="68086" bIns="34043" rtlCol="0">
            <a:spAutoFit/>
          </a:bodyPr>
          <a:lstStyle/>
          <a:p>
            <a:pPr algn="ctr"/>
            <a:r>
              <a:rPr lang="es-CL" sz="700" b="1" dirty="0"/>
              <a:t>Inicio</a:t>
            </a:r>
          </a:p>
          <a:p>
            <a:pPr algn="ctr"/>
            <a:r>
              <a:rPr lang="es-CL" sz="700" b="1" dirty="0" err="1"/>
              <a:t>Exc</a:t>
            </a:r>
            <a:r>
              <a:rPr lang="es-CL" sz="700" b="1" dirty="0"/>
              <a:t>. Sala Chancado</a:t>
            </a:r>
          </a:p>
          <a:p>
            <a:pPr algn="ctr"/>
            <a:r>
              <a:rPr lang="es-CL" sz="700" b="1" dirty="0">
                <a:solidFill>
                  <a:schemeClr val="tx1">
                    <a:lumMod val="75000"/>
                    <a:lumOff val="25000"/>
                  </a:schemeClr>
                </a:solidFill>
              </a:rPr>
              <a:t>JUN-2012</a:t>
            </a:r>
          </a:p>
        </p:txBody>
      </p:sp>
      <p:cxnSp>
        <p:nvCxnSpPr>
          <p:cNvPr id="142" name="141 Conector recto"/>
          <p:cNvCxnSpPr/>
          <p:nvPr/>
        </p:nvCxnSpPr>
        <p:spPr>
          <a:xfrm flipH="1">
            <a:off x="7329514" y="173617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3" name="142 CuadroTexto"/>
          <p:cNvSpPr txBox="1"/>
          <p:nvPr/>
        </p:nvSpPr>
        <p:spPr>
          <a:xfrm>
            <a:off x="5722459" y="861577"/>
            <a:ext cx="860423"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SEP- 2011</a:t>
            </a:r>
          </a:p>
        </p:txBody>
      </p:sp>
      <p:cxnSp>
        <p:nvCxnSpPr>
          <p:cNvPr id="144" name="143 Conector recto"/>
          <p:cNvCxnSpPr/>
          <p:nvPr/>
        </p:nvCxnSpPr>
        <p:spPr>
          <a:xfrm flipH="1">
            <a:off x="6144090" y="125851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6" name="145 CuadroTexto"/>
          <p:cNvSpPr txBox="1"/>
          <p:nvPr/>
        </p:nvSpPr>
        <p:spPr>
          <a:xfrm>
            <a:off x="3518197" y="1862739"/>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err="1"/>
              <a:t>Exc</a:t>
            </a:r>
            <a:r>
              <a:rPr lang="es-CL" sz="700" b="1" dirty="0"/>
              <a:t>. Sala Chancado</a:t>
            </a:r>
          </a:p>
          <a:p>
            <a:pPr algn="ctr"/>
            <a:r>
              <a:rPr lang="es-CL" sz="700" b="1" dirty="0">
                <a:solidFill>
                  <a:schemeClr val="tx1">
                    <a:lumMod val="75000"/>
                    <a:lumOff val="25000"/>
                  </a:schemeClr>
                </a:solidFill>
              </a:rPr>
              <a:t>MAY-2011</a:t>
            </a:r>
          </a:p>
        </p:txBody>
      </p:sp>
      <p:cxnSp>
        <p:nvCxnSpPr>
          <p:cNvPr id="147" name="146 Conector recto"/>
          <p:cNvCxnSpPr/>
          <p:nvPr/>
        </p:nvCxnSpPr>
        <p:spPr>
          <a:xfrm flipH="1">
            <a:off x="3881550" y="172021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48" name="147 CuadroTexto"/>
          <p:cNvSpPr txBox="1"/>
          <p:nvPr/>
        </p:nvSpPr>
        <p:spPr>
          <a:xfrm>
            <a:off x="4105932" y="721976"/>
            <a:ext cx="704748" cy="499638"/>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Montaje Chancador</a:t>
            </a:r>
            <a:r>
              <a:rPr lang="es-CL" sz="700" b="1" dirty="0">
                <a:solidFill>
                  <a:schemeClr val="tx1">
                    <a:lumMod val="75000"/>
                    <a:lumOff val="25000"/>
                  </a:schemeClr>
                </a:solidFill>
              </a:rPr>
              <a:t>-MAY-2012</a:t>
            </a:r>
          </a:p>
        </p:txBody>
      </p:sp>
      <p:sp>
        <p:nvSpPr>
          <p:cNvPr id="149" name="148 CuadroTexto"/>
          <p:cNvSpPr txBox="1"/>
          <p:nvPr/>
        </p:nvSpPr>
        <p:spPr>
          <a:xfrm>
            <a:off x="2828665" y="833294"/>
            <a:ext cx="860423" cy="391916"/>
          </a:xfrm>
          <a:prstGeom prst="rect">
            <a:avLst/>
          </a:prstGeom>
          <a:noFill/>
        </p:spPr>
        <p:txBody>
          <a:bodyPr wrap="square" lIns="68086" tIns="34043" rIns="68086" bIns="34043" rtlCol="0">
            <a:spAutoFit/>
          </a:bodyPr>
          <a:lstStyle/>
          <a:p>
            <a:pPr algn="ctr"/>
            <a:r>
              <a:rPr lang="es-CL" sz="700" b="1" dirty="0"/>
              <a:t>Inicio OO.CC</a:t>
            </a:r>
          </a:p>
          <a:p>
            <a:pPr algn="ctr"/>
            <a:r>
              <a:rPr lang="es-CL" sz="700" b="1" dirty="0"/>
              <a:t>Sala Chancado</a:t>
            </a:r>
          </a:p>
          <a:p>
            <a:pPr algn="ctr"/>
            <a:r>
              <a:rPr lang="es-CL" sz="700" b="1" dirty="0">
                <a:solidFill>
                  <a:schemeClr val="tx1">
                    <a:lumMod val="75000"/>
                    <a:lumOff val="25000"/>
                  </a:schemeClr>
                </a:solidFill>
              </a:rPr>
              <a:t>ENE- 2011</a:t>
            </a:r>
          </a:p>
        </p:txBody>
      </p:sp>
      <p:cxnSp>
        <p:nvCxnSpPr>
          <p:cNvPr id="150" name="149 Conector recto"/>
          <p:cNvCxnSpPr/>
          <p:nvPr/>
        </p:nvCxnSpPr>
        <p:spPr>
          <a:xfrm flipH="1">
            <a:off x="3240400" y="123022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1" name="150 Conector recto"/>
          <p:cNvCxnSpPr/>
          <p:nvPr/>
        </p:nvCxnSpPr>
        <p:spPr>
          <a:xfrm flipH="1">
            <a:off x="4403172"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2" name="151 CuadroTexto"/>
          <p:cNvSpPr txBox="1"/>
          <p:nvPr/>
        </p:nvSpPr>
        <p:spPr>
          <a:xfrm>
            <a:off x="2108032" y="1862739"/>
            <a:ext cx="704748" cy="499638"/>
          </a:xfrm>
          <a:prstGeom prst="rect">
            <a:avLst/>
          </a:prstGeom>
          <a:noFill/>
        </p:spPr>
        <p:txBody>
          <a:bodyPr wrap="square" lIns="68086" tIns="34043" rIns="68086" bIns="34043" rtlCol="0">
            <a:spAutoFit/>
          </a:bodyPr>
          <a:lstStyle/>
          <a:p>
            <a:pPr algn="ctr"/>
            <a:r>
              <a:rPr lang="es-CL" sz="700" b="1" dirty="0"/>
              <a:t>Inicio</a:t>
            </a:r>
          </a:p>
          <a:p>
            <a:pPr algn="ctr"/>
            <a:r>
              <a:rPr lang="es-CL" sz="700" b="1" dirty="0" err="1"/>
              <a:t>Exc</a:t>
            </a:r>
            <a:r>
              <a:rPr lang="es-CL" sz="700" b="1" dirty="0"/>
              <a:t>. Sala Chancado</a:t>
            </a:r>
          </a:p>
          <a:p>
            <a:pPr algn="ctr"/>
            <a:r>
              <a:rPr lang="es-CL" sz="700" b="1" dirty="0">
                <a:solidFill>
                  <a:schemeClr val="tx1">
                    <a:lumMod val="75000"/>
                    <a:lumOff val="25000"/>
                  </a:schemeClr>
                </a:solidFill>
              </a:rPr>
              <a:t>NOV-2009</a:t>
            </a:r>
          </a:p>
        </p:txBody>
      </p:sp>
      <p:cxnSp>
        <p:nvCxnSpPr>
          <p:cNvPr id="153" name="152 Conector recto"/>
          <p:cNvCxnSpPr/>
          <p:nvPr/>
        </p:nvCxnSpPr>
        <p:spPr>
          <a:xfrm flipH="1">
            <a:off x="2471385" y="171405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5" name="154 Conector recto"/>
          <p:cNvCxnSpPr/>
          <p:nvPr/>
        </p:nvCxnSpPr>
        <p:spPr>
          <a:xfrm flipH="1">
            <a:off x="583351" y="123639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6" name="155 CuadroTexto"/>
          <p:cNvSpPr txBox="1"/>
          <p:nvPr/>
        </p:nvSpPr>
        <p:spPr>
          <a:xfrm>
            <a:off x="1272204"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Detalles</a:t>
            </a:r>
          </a:p>
          <a:p>
            <a:pPr algn="ctr"/>
            <a:r>
              <a:rPr lang="es-CL" sz="700" b="1" dirty="0">
                <a:solidFill>
                  <a:schemeClr val="tx1">
                    <a:lumMod val="75000"/>
                    <a:lumOff val="25000"/>
                  </a:schemeClr>
                </a:solidFill>
              </a:rPr>
              <a:t>JUL-2009</a:t>
            </a:r>
          </a:p>
        </p:txBody>
      </p:sp>
      <p:cxnSp>
        <p:nvCxnSpPr>
          <p:cNvPr id="157" name="156 Conector recto"/>
          <p:cNvCxnSpPr/>
          <p:nvPr/>
        </p:nvCxnSpPr>
        <p:spPr>
          <a:xfrm flipH="1">
            <a:off x="1635557" y="1706720"/>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9" name="158 CuadroTexto"/>
          <p:cNvSpPr txBox="1"/>
          <p:nvPr/>
        </p:nvSpPr>
        <p:spPr>
          <a:xfrm>
            <a:off x="4419138" y="1862739"/>
            <a:ext cx="704748" cy="391916"/>
          </a:xfrm>
          <a:prstGeom prst="rect">
            <a:avLst/>
          </a:prstGeom>
          <a:noFill/>
        </p:spPr>
        <p:txBody>
          <a:bodyPr wrap="square" lIns="68086" tIns="34043" rIns="68086" bIns="34043" rtlCol="0">
            <a:spAutoFit/>
          </a:bodyPr>
          <a:lstStyle/>
          <a:p>
            <a:pPr algn="ctr"/>
            <a:r>
              <a:rPr lang="es-CL" sz="700" b="1" dirty="0"/>
              <a:t>Inicio</a:t>
            </a:r>
          </a:p>
          <a:p>
            <a:pPr algn="ctr"/>
            <a:r>
              <a:rPr lang="es-CL" sz="700" b="1" dirty="0"/>
              <a:t>Ing. Básica</a:t>
            </a:r>
          </a:p>
          <a:p>
            <a:pPr algn="ctr"/>
            <a:r>
              <a:rPr lang="es-CL" sz="700" b="1" dirty="0">
                <a:solidFill>
                  <a:schemeClr val="tx1">
                    <a:lumMod val="75000"/>
                    <a:lumOff val="25000"/>
                  </a:schemeClr>
                </a:solidFill>
              </a:rPr>
              <a:t>AGO-2010</a:t>
            </a:r>
          </a:p>
        </p:txBody>
      </p:sp>
      <p:cxnSp>
        <p:nvCxnSpPr>
          <p:cNvPr id="160" name="159 Conector recto"/>
          <p:cNvCxnSpPr/>
          <p:nvPr/>
        </p:nvCxnSpPr>
        <p:spPr>
          <a:xfrm flipH="1">
            <a:off x="4782492" y="1685355"/>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63" name="162 CuadroTexto"/>
          <p:cNvSpPr txBox="1"/>
          <p:nvPr/>
        </p:nvSpPr>
        <p:spPr>
          <a:xfrm>
            <a:off x="6937023" y="1339106"/>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IV: 20 Meses</a:t>
            </a:r>
          </a:p>
        </p:txBody>
      </p:sp>
      <p:sp>
        <p:nvSpPr>
          <p:cNvPr id="70" name="69 CuadroTexto"/>
          <p:cNvSpPr txBox="1"/>
          <p:nvPr/>
        </p:nvSpPr>
        <p:spPr>
          <a:xfrm>
            <a:off x="534961"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SEPT-2008</a:t>
            </a:r>
          </a:p>
        </p:txBody>
      </p:sp>
      <p:cxnSp>
        <p:nvCxnSpPr>
          <p:cNvPr id="71" name="70 Conector recto"/>
          <p:cNvCxnSpPr/>
          <p:nvPr/>
        </p:nvCxnSpPr>
        <p:spPr>
          <a:xfrm flipH="1">
            <a:off x="898314" y="1712884"/>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73 CuadroTexto"/>
          <p:cNvSpPr txBox="1"/>
          <p:nvPr/>
        </p:nvSpPr>
        <p:spPr>
          <a:xfrm>
            <a:off x="4965424" y="855418"/>
            <a:ext cx="860423"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Básica</a:t>
            </a:r>
          </a:p>
          <a:p>
            <a:pPr algn="ctr"/>
            <a:r>
              <a:rPr lang="es-CL" sz="700" b="1" dirty="0">
                <a:solidFill>
                  <a:schemeClr val="tx1">
                    <a:lumMod val="75000"/>
                    <a:lumOff val="25000"/>
                  </a:schemeClr>
                </a:solidFill>
              </a:rPr>
              <a:t>ENE- 2012</a:t>
            </a:r>
          </a:p>
        </p:txBody>
      </p:sp>
      <p:cxnSp>
        <p:nvCxnSpPr>
          <p:cNvPr id="75" name="74 Conector recto"/>
          <p:cNvCxnSpPr/>
          <p:nvPr/>
        </p:nvCxnSpPr>
        <p:spPr>
          <a:xfrm flipH="1">
            <a:off x="5367263" y="125235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6" name="75 CuadroTexto"/>
          <p:cNvSpPr txBox="1"/>
          <p:nvPr/>
        </p:nvSpPr>
        <p:spPr>
          <a:xfrm>
            <a:off x="6343895" y="1862739"/>
            <a:ext cx="704748" cy="391916"/>
          </a:xfrm>
          <a:prstGeom prst="rect">
            <a:avLst/>
          </a:prstGeom>
          <a:noFill/>
        </p:spPr>
        <p:txBody>
          <a:bodyPr wrap="square" lIns="68086" tIns="34043" rIns="68086" bIns="34043" rtlCol="0">
            <a:spAutoFit/>
          </a:bodyPr>
          <a:lstStyle/>
          <a:p>
            <a:pPr algn="ctr"/>
            <a:r>
              <a:rPr lang="es-CL" sz="700" b="1" dirty="0"/>
              <a:t>Término</a:t>
            </a:r>
          </a:p>
          <a:p>
            <a:pPr algn="ctr"/>
            <a:r>
              <a:rPr lang="es-CL" sz="700" b="1" dirty="0"/>
              <a:t>Ing. Detalles</a:t>
            </a:r>
          </a:p>
          <a:p>
            <a:pPr algn="ctr"/>
            <a:r>
              <a:rPr lang="es-CL" sz="700" b="1" dirty="0">
                <a:solidFill>
                  <a:schemeClr val="tx1">
                    <a:lumMod val="75000"/>
                    <a:lumOff val="25000"/>
                  </a:schemeClr>
                </a:solidFill>
              </a:rPr>
              <a:t>MAR-2012</a:t>
            </a:r>
          </a:p>
        </p:txBody>
      </p:sp>
      <p:cxnSp>
        <p:nvCxnSpPr>
          <p:cNvPr id="77" name="76 Conector recto"/>
          <p:cNvCxnSpPr/>
          <p:nvPr/>
        </p:nvCxnSpPr>
        <p:spPr>
          <a:xfrm flipH="1">
            <a:off x="6677560" y="1740812"/>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77 Rectángulo redondeado"/>
          <p:cNvSpPr/>
          <p:nvPr/>
        </p:nvSpPr>
        <p:spPr>
          <a:xfrm>
            <a:off x="2352996" y="1393940"/>
            <a:ext cx="2472800" cy="283978"/>
          </a:xfrm>
          <a:prstGeom prst="roundRect">
            <a:avLst>
              <a:gd name="adj" fmla="val 50000"/>
            </a:avLst>
          </a:prstGeom>
          <a:solidFill>
            <a:schemeClr val="bg1">
              <a:lumMod val="85000"/>
            </a:schemeClr>
          </a:solidFill>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79" name="78 Rectángulo redondeado"/>
          <p:cNvSpPr/>
          <p:nvPr/>
        </p:nvSpPr>
        <p:spPr>
          <a:xfrm>
            <a:off x="4662173" y="1386810"/>
            <a:ext cx="2472800" cy="283978"/>
          </a:xfrm>
          <a:prstGeom prst="roundRect">
            <a:avLst>
              <a:gd name="adj" fmla="val 50000"/>
            </a:avLst>
          </a:prstGeom>
          <a:solidFill>
            <a:schemeClr val="bg2">
              <a:lumMod val="90000"/>
            </a:schemeClr>
          </a:solidFill>
          <a:ln>
            <a:solidFill>
              <a:schemeClr val="bg2">
                <a:lumMod val="75000"/>
              </a:schemeClr>
            </a:solidFill>
          </a:ln>
        </p:spPr>
        <p:style>
          <a:lnRef idx="1">
            <a:schemeClr val="accent2"/>
          </a:lnRef>
          <a:fillRef idx="3">
            <a:schemeClr val="accent2"/>
          </a:fillRef>
          <a:effectRef idx="2">
            <a:schemeClr val="accent2"/>
          </a:effectRef>
          <a:fontRef idx="minor">
            <a:schemeClr val="lt1"/>
          </a:fontRef>
        </p:style>
        <p:txBody>
          <a:bodyPr lIns="68086" tIns="34043" rIns="68086" bIns="34043" rtlCol="0" anchor="ctr"/>
          <a:lstStyle/>
          <a:p>
            <a:pPr algn="ctr"/>
            <a:endParaRPr lang="es-CL" sz="1000"/>
          </a:p>
        </p:txBody>
      </p:sp>
      <p:sp>
        <p:nvSpPr>
          <p:cNvPr id="80" name="79 CuadroTexto"/>
          <p:cNvSpPr txBox="1"/>
          <p:nvPr/>
        </p:nvSpPr>
        <p:spPr>
          <a:xfrm>
            <a:off x="4941740" y="1358412"/>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IV: 19 Meses</a:t>
            </a:r>
          </a:p>
        </p:txBody>
      </p:sp>
      <p:sp>
        <p:nvSpPr>
          <p:cNvPr id="81" name="80 CuadroTexto"/>
          <p:cNvSpPr txBox="1"/>
          <p:nvPr/>
        </p:nvSpPr>
        <p:spPr>
          <a:xfrm>
            <a:off x="2537619" y="1358251"/>
            <a:ext cx="1925849" cy="314972"/>
          </a:xfrm>
          <a:prstGeom prst="rect">
            <a:avLst/>
          </a:prstGeom>
          <a:noFill/>
        </p:spPr>
        <p:txBody>
          <a:bodyPr wrap="square" lIns="68086" tIns="34043" rIns="68086" bIns="34043" rtlCol="0">
            <a:spAutoFit/>
          </a:bodyPr>
          <a:lstStyle/>
          <a:p>
            <a:pPr algn="ctr"/>
            <a:r>
              <a:rPr lang="es-CL" sz="800" b="1" dirty="0"/>
              <a:t>Etapa Construcción </a:t>
            </a:r>
          </a:p>
          <a:p>
            <a:pPr algn="ctr"/>
            <a:r>
              <a:rPr lang="es-CL" sz="800" b="1" dirty="0"/>
              <a:t>Fase III: 30 Meses</a:t>
            </a:r>
          </a:p>
        </p:txBody>
      </p:sp>
      <p:sp>
        <p:nvSpPr>
          <p:cNvPr id="82" name="81 CuadroTexto"/>
          <p:cNvSpPr txBox="1"/>
          <p:nvPr/>
        </p:nvSpPr>
        <p:spPr>
          <a:xfrm>
            <a:off x="470906" y="1358250"/>
            <a:ext cx="1925849" cy="314972"/>
          </a:xfrm>
          <a:prstGeom prst="rect">
            <a:avLst/>
          </a:prstGeom>
          <a:noFill/>
        </p:spPr>
        <p:txBody>
          <a:bodyPr wrap="square" lIns="68086" tIns="34043" rIns="68086" bIns="34043" rtlCol="0">
            <a:spAutoFit/>
          </a:bodyPr>
          <a:lstStyle/>
          <a:p>
            <a:pPr algn="ctr"/>
            <a:r>
              <a:rPr lang="es-CL" sz="800" b="1" dirty="0"/>
              <a:t>Etapa Ingeniería </a:t>
            </a:r>
          </a:p>
          <a:p>
            <a:pPr algn="ctr"/>
            <a:r>
              <a:rPr lang="es-CL" sz="800" b="1" dirty="0"/>
              <a:t>Fase III: 21 Meses</a:t>
            </a:r>
          </a:p>
        </p:txBody>
      </p:sp>
      <p:sp>
        <p:nvSpPr>
          <p:cNvPr id="83" name="82 CuadroTexto"/>
          <p:cNvSpPr txBox="1"/>
          <p:nvPr/>
        </p:nvSpPr>
        <p:spPr>
          <a:xfrm>
            <a:off x="1738526" y="839458"/>
            <a:ext cx="860423" cy="391916"/>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Ing. Detalle</a:t>
            </a:r>
          </a:p>
          <a:p>
            <a:pPr algn="ctr"/>
            <a:r>
              <a:rPr lang="es-CL" sz="700" b="1" dirty="0">
                <a:solidFill>
                  <a:schemeClr val="tx1">
                    <a:lumMod val="75000"/>
                    <a:lumOff val="25000"/>
                  </a:schemeClr>
                </a:solidFill>
              </a:rPr>
              <a:t>ENE- 2010</a:t>
            </a:r>
          </a:p>
        </p:txBody>
      </p:sp>
      <p:cxnSp>
        <p:nvCxnSpPr>
          <p:cNvPr id="84" name="83 Conector recto"/>
          <p:cNvCxnSpPr/>
          <p:nvPr/>
        </p:nvCxnSpPr>
        <p:spPr>
          <a:xfrm flipH="1">
            <a:off x="2150261" y="123639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pic>
        <p:nvPicPr>
          <p:cNvPr id="68" name="Picture 2" descr="C:\MIO\22 TEMPLATES\02 NEW\Iconos\Ok.png"/>
          <p:cNvPicPr>
            <a:picLocks noChangeAspect="1" noChangeArrowheads="1"/>
          </p:cNvPicPr>
          <p:nvPr/>
        </p:nvPicPr>
        <p:blipFill>
          <a:blip r:embed="rId7" cstate="print"/>
          <a:srcRect/>
          <a:stretch>
            <a:fillRect/>
          </a:stretch>
        </p:blipFill>
        <p:spPr bwMode="auto">
          <a:xfrm>
            <a:off x="5476130" y="675289"/>
            <a:ext cx="225528" cy="225483"/>
          </a:xfrm>
          <a:prstGeom prst="rect">
            <a:avLst/>
          </a:prstGeom>
          <a:noFill/>
          <a:ln w="9525">
            <a:noFill/>
            <a:miter lim="800000"/>
            <a:headEnd/>
            <a:tailEnd/>
          </a:ln>
        </p:spPr>
      </p:pic>
      <p:graphicFrame>
        <p:nvGraphicFramePr>
          <p:cNvPr id="62" name="61 Tabla"/>
          <p:cNvGraphicFramePr>
            <a:graphicFrameLocks noGrp="1"/>
          </p:cNvGraphicFramePr>
          <p:nvPr>
            <p:extLst>
              <p:ext uri="{D42A27DB-BD31-4B8C-83A1-F6EECF244321}">
                <p14:modId xmlns:p14="http://schemas.microsoft.com/office/powerpoint/2010/main" val="4250467563"/>
              </p:ext>
            </p:extLst>
          </p:nvPr>
        </p:nvGraphicFramePr>
        <p:xfrm>
          <a:off x="543755" y="2618777"/>
          <a:ext cx="4076499" cy="2838628"/>
        </p:xfrm>
        <a:graphic>
          <a:graphicData uri="http://schemas.openxmlformats.org/drawingml/2006/table">
            <a:tbl>
              <a:tblPr/>
              <a:tblGrid>
                <a:gridCol w="2336846"/>
                <a:gridCol w="822224"/>
                <a:gridCol w="917429"/>
              </a:tblGrid>
              <a:tr h="218356">
                <a:tc>
                  <a:txBody>
                    <a:bodyPr/>
                    <a:lstStyle/>
                    <a:p>
                      <a:pPr algn="ctr" rtl="0" fontAlgn="ctr"/>
                      <a:r>
                        <a:rPr lang="es-CL" sz="1000" b="1" i="0" u="none" strike="noStrike" dirty="0">
                          <a:solidFill>
                            <a:srgbClr val="FFFFFF"/>
                          </a:solidFill>
                          <a:effectLst/>
                          <a:latin typeface="Arial"/>
                        </a:rPr>
                        <a:t>API T11M409 - DR IV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a:solidFill>
                            <a:srgbClr val="FFFFFF"/>
                          </a:solidFill>
                          <a:effectLst/>
                          <a:latin typeface="Arial"/>
                        </a:rPr>
                        <a:t>Empresa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1000" b="1" i="0" u="none" strike="noStrike" dirty="0">
                          <a:solidFill>
                            <a:srgbClr val="FFFFFF"/>
                          </a:solidFill>
                          <a:effectLst/>
                          <a:latin typeface="Arial"/>
                        </a:rPr>
                        <a:t>Monto (KUS$)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r h="218356">
                <a:tc>
                  <a:txBody>
                    <a:bodyPr/>
                    <a:lstStyle/>
                    <a:p>
                      <a:pPr algn="l" rtl="0" fontAlgn="ctr"/>
                      <a:r>
                        <a:rPr lang="es-CL" sz="1000" b="1" i="0" u="none" strike="noStrike">
                          <a:solidFill>
                            <a:srgbClr val="000000"/>
                          </a:solidFill>
                          <a:effectLst/>
                          <a:latin typeface="Arial"/>
                        </a:rPr>
                        <a:t>INGENIERIA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3.311</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dirty="0">
                          <a:solidFill>
                            <a:srgbClr val="000000"/>
                          </a:solidFill>
                          <a:effectLst/>
                          <a:latin typeface="Arial"/>
                        </a:rPr>
                        <a:t>Ingeniería de Detalles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AMEC</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3.311</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a:solidFill>
                            <a:srgbClr val="000000"/>
                          </a:solidFill>
                          <a:effectLst/>
                          <a:latin typeface="Arial"/>
                        </a:rPr>
                        <a:t>ADQUISICIONES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9.053</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Chancador de Mandíbulas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ThyssenKrupp</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2.181</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Tolva de Vaciado</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1.912</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Correas CV-21 y BF-02</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3.601</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Otras compras y suministros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1.359</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l" rtl="0" fontAlgn="ctr"/>
                      <a:r>
                        <a:rPr lang="es-CL" sz="1000" b="1" i="0" u="none" strike="noStrike">
                          <a:solidFill>
                            <a:srgbClr val="000000"/>
                          </a:solidFill>
                          <a:effectLst/>
                          <a:latin typeface="Arial"/>
                        </a:rPr>
                        <a:t>CONSTRUCCION</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1000" b="1" i="0" u="none" strike="noStrike">
                          <a:solidFill>
                            <a:srgbClr val="000000"/>
                          </a:solidFill>
                          <a:effectLst/>
                          <a:latin typeface="Arial"/>
                        </a:rPr>
                        <a:t>40.582</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ES" sz="800" b="0" i="0" u="none" strike="noStrike">
                          <a:solidFill>
                            <a:srgbClr val="000000"/>
                          </a:solidFill>
                          <a:effectLst/>
                          <a:latin typeface="Arial"/>
                        </a:rPr>
                        <a:t>OOMM y Civiles Sala de Chancado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Züblin</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23.838</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OO.CC y Montaje Chancador</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Salfa S.A</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10.543</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r" rtl="0" fontAlgn="ctr"/>
                      <a:r>
                        <a:rPr lang="es-CL" sz="800" b="0" i="0" u="none" strike="noStrike">
                          <a:solidFill>
                            <a:srgbClr val="000000"/>
                          </a:solidFill>
                          <a:effectLst/>
                          <a:latin typeface="Arial"/>
                        </a:rPr>
                        <a:t>Obras Complementarias y Misceláneas </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dirty="0" smtClean="0">
                          <a:solidFill>
                            <a:srgbClr val="000000"/>
                          </a:solidFill>
                          <a:effectLst/>
                          <a:latin typeface="Arial"/>
                        </a:rPr>
                        <a:t>Chesta / </a:t>
                      </a:r>
                      <a:r>
                        <a:rPr lang="es-CL" sz="800" b="0" i="0" u="none" strike="noStrike" dirty="0" err="1" smtClean="0">
                          <a:solidFill>
                            <a:srgbClr val="000000"/>
                          </a:solidFill>
                          <a:effectLst/>
                          <a:latin typeface="Arial"/>
                        </a:rPr>
                        <a:t>Bormax</a:t>
                      </a:r>
                      <a:endParaRPr lang="es-CL" sz="800" b="0" i="0" u="none" strike="noStrike" dirty="0">
                        <a:solidFill>
                          <a:srgbClr val="000000"/>
                        </a:solidFill>
                        <a:effectLst/>
                        <a:latin typeface="Arial"/>
                      </a:endParaRP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s-CL" sz="800" b="0" i="0" u="none" strike="noStrike">
                          <a:solidFill>
                            <a:srgbClr val="000000"/>
                          </a:solidFill>
                          <a:effectLst/>
                          <a:latin typeface="Arial"/>
                        </a:rPr>
                        <a:t>6.201</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18356">
                <a:tc>
                  <a:txBody>
                    <a:bodyPr/>
                    <a:lstStyle/>
                    <a:p>
                      <a:pPr algn="ctr" rtl="0" fontAlgn="ctr"/>
                      <a:r>
                        <a:rPr lang="es-CL" sz="1000" b="1" i="0" u="none" strike="noStrike">
                          <a:solidFill>
                            <a:srgbClr val="FFFFFF"/>
                          </a:solidFill>
                          <a:effectLst/>
                          <a:latin typeface="Arial"/>
                        </a:rPr>
                        <a:t>Inversión total (kUS$)</a:t>
                      </a:r>
                    </a:p>
                  </a:txBody>
                  <a:tcPr marL="6494" marR="6494" marT="80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l" rtl="0" fontAlgn="b"/>
                      <a:r>
                        <a:rPr lang="es-CL" sz="1000" b="1" i="0" u="none" strike="noStrike">
                          <a:solidFill>
                            <a:srgbClr val="FFFFFF"/>
                          </a:solidFill>
                          <a:effectLst/>
                          <a:latin typeface="Arial"/>
                        </a:rPr>
                        <a:t> </a:t>
                      </a:r>
                    </a:p>
                  </a:txBody>
                  <a:tcPr marL="6494" marR="6494" marT="808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a:txBody>
                    <a:bodyPr/>
                    <a:lstStyle/>
                    <a:p>
                      <a:pPr algn="ctr" rtl="0" fontAlgn="b"/>
                      <a:r>
                        <a:rPr lang="es-CL" sz="1000" b="1" i="0" u="none" strike="noStrike" dirty="0">
                          <a:solidFill>
                            <a:srgbClr val="FFFFFF"/>
                          </a:solidFill>
                          <a:effectLst/>
                          <a:latin typeface="Arial"/>
                        </a:rPr>
                        <a:t>52.946</a:t>
                      </a:r>
                    </a:p>
                  </a:txBody>
                  <a:tcPr marL="6494" marR="6494" marT="808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r>
            </a:tbl>
          </a:graphicData>
        </a:graphic>
      </p:graphicFrame>
      <p:sp>
        <p:nvSpPr>
          <p:cNvPr id="63" name="Rectángulo 54"/>
          <p:cNvSpPr/>
          <p:nvPr/>
        </p:nvSpPr>
        <p:spPr>
          <a:xfrm>
            <a:off x="5330002" y="2394291"/>
            <a:ext cx="3111533" cy="28269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r>
              <a:rPr lang="es-CL" sz="1200" b="1" dirty="0">
                <a:solidFill>
                  <a:schemeClr val="tx1"/>
                </a:solidFill>
                <a:latin typeface="Calibri" panose="020F0502020204030204" pitchFamily="34" charset="0"/>
              </a:rPr>
              <a:t>Chancador Fase IV</a:t>
            </a:r>
          </a:p>
        </p:txBody>
      </p:sp>
      <p:sp>
        <p:nvSpPr>
          <p:cNvPr id="64" name="5 CuadroTexto"/>
          <p:cNvSpPr txBox="1"/>
          <p:nvPr/>
        </p:nvSpPr>
        <p:spPr>
          <a:xfrm>
            <a:off x="5332479" y="5452996"/>
            <a:ext cx="3109056" cy="1053636"/>
          </a:xfrm>
          <a:prstGeom prst="rect">
            <a:avLst/>
          </a:prstGeom>
          <a:solidFill>
            <a:schemeClr val="bg1">
              <a:lumMod val="95000"/>
              <a:alpha val="85000"/>
            </a:schemeClr>
          </a:solidFill>
        </p:spPr>
        <p:txBody>
          <a:bodyPr wrap="square" lIns="68086" tIns="34043" rIns="68086" bIns="34043" rtlCol="0">
            <a:spAutoFit/>
          </a:bodyPr>
          <a:lstStyle/>
          <a:p>
            <a:pPr marL="212769" indent="-212769">
              <a:buFont typeface="Wingdings" pitchFamily="2" charset="2"/>
              <a:buChar char="ü"/>
              <a:tabLst>
                <a:tab pos="1204512" algn="l"/>
              </a:tabLst>
            </a:pPr>
            <a:r>
              <a:rPr lang="es-CL" sz="800" b="1" dirty="0"/>
              <a:t>Chancado</a:t>
            </a:r>
            <a:r>
              <a:rPr lang="es-CL" sz="800" dirty="0"/>
              <a:t>	:</a:t>
            </a:r>
            <a:r>
              <a:rPr lang="es-CL" sz="800" dirty="0" err="1"/>
              <a:t>ThyssenKrupp</a:t>
            </a:r>
            <a:r>
              <a:rPr lang="es-CL" sz="800" dirty="0"/>
              <a:t>  </a:t>
            </a:r>
          </a:p>
          <a:p>
            <a:pPr marL="212769" indent="-212769">
              <a:buFont typeface="Wingdings" pitchFamily="2" charset="2"/>
              <a:buChar char="ü"/>
              <a:tabLst>
                <a:tab pos="1204512" algn="l"/>
              </a:tabLst>
            </a:pPr>
            <a:r>
              <a:rPr lang="es-CL" sz="800" b="1" dirty="0"/>
              <a:t>Modelo</a:t>
            </a:r>
            <a:r>
              <a:rPr lang="es-CL" sz="800" dirty="0"/>
              <a:t>	: EB20-15/H mandíbulas dentada y partida</a:t>
            </a:r>
          </a:p>
          <a:p>
            <a:pPr marL="212769" indent="-212769">
              <a:buFont typeface="Wingdings" pitchFamily="2" charset="2"/>
              <a:buChar char="ü"/>
              <a:tabLst>
                <a:tab pos="1204512" algn="l"/>
              </a:tabLst>
            </a:pPr>
            <a:r>
              <a:rPr lang="es-CL" sz="800" b="1" dirty="0"/>
              <a:t>Capacidad </a:t>
            </a:r>
            <a:r>
              <a:rPr lang="es-CL" sz="800" dirty="0"/>
              <a:t>	: 846 </a:t>
            </a:r>
            <a:r>
              <a:rPr lang="es-CL" sz="800" dirty="0" err="1"/>
              <a:t>tph</a:t>
            </a:r>
            <a:r>
              <a:rPr lang="es-CL" sz="800" dirty="0"/>
              <a:t> -- 9000 </a:t>
            </a:r>
            <a:r>
              <a:rPr lang="es-CL" sz="800" dirty="0" err="1"/>
              <a:t>tpd</a:t>
            </a:r>
            <a:endParaRPr lang="es-CL" sz="800" dirty="0"/>
          </a:p>
          <a:p>
            <a:pPr marL="212769" indent="-212769">
              <a:buFont typeface="Wingdings" pitchFamily="2" charset="2"/>
              <a:buChar char="ü"/>
              <a:tabLst>
                <a:tab pos="1204512" algn="l"/>
              </a:tabLst>
            </a:pPr>
            <a:r>
              <a:rPr lang="es-CL" sz="800" b="1" dirty="0"/>
              <a:t>Boca trituración</a:t>
            </a:r>
            <a:r>
              <a:rPr lang="es-CL" sz="800" dirty="0"/>
              <a:t>	: 2000 mm x 1500 mm (ancho x apertura)</a:t>
            </a:r>
          </a:p>
          <a:p>
            <a:pPr marL="212769" indent="-212769">
              <a:buFont typeface="Wingdings" pitchFamily="2" charset="2"/>
              <a:buChar char="ü"/>
              <a:tabLst>
                <a:tab pos="1204512" algn="l"/>
              </a:tabLst>
            </a:pPr>
            <a:r>
              <a:rPr lang="es-CL" sz="800" b="1" dirty="0"/>
              <a:t>Salida trituración</a:t>
            </a:r>
            <a:r>
              <a:rPr lang="es-CL" sz="800" dirty="0"/>
              <a:t>	: </a:t>
            </a:r>
            <a:r>
              <a:rPr lang="es-ES" sz="800" dirty="0"/>
              <a:t>135 mm -285 mm</a:t>
            </a:r>
          </a:p>
          <a:p>
            <a:pPr marL="212769" indent="-212769">
              <a:buFont typeface="Wingdings" pitchFamily="2" charset="2"/>
              <a:buChar char="ü"/>
              <a:tabLst>
                <a:tab pos="1204512" algn="l"/>
              </a:tabLst>
            </a:pPr>
            <a:r>
              <a:rPr lang="es-ES" sz="800" b="1" dirty="0"/>
              <a:t>Motor</a:t>
            </a:r>
            <a:r>
              <a:rPr lang="es-ES" sz="800" dirty="0"/>
              <a:t>	: 500 HP 4160 V  50Hz 990 rpm</a:t>
            </a:r>
            <a:endParaRPr lang="es-CL" sz="800" dirty="0"/>
          </a:p>
        </p:txBody>
      </p:sp>
    </p:spTree>
    <p:extLst>
      <p:ext uri="{BB962C8B-B14F-4D97-AF65-F5344CB8AC3E}">
        <p14:creationId xmlns:p14="http://schemas.microsoft.com/office/powerpoint/2010/main" val="129179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lecha derecha"/>
          <p:cNvSpPr/>
          <p:nvPr/>
        </p:nvSpPr>
        <p:spPr>
          <a:xfrm>
            <a:off x="1186215" y="1681123"/>
            <a:ext cx="1765703" cy="159387"/>
          </a:xfrm>
          <a:prstGeom prst="rightArrow">
            <a:avLst>
              <a:gd name="adj1" fmla="val 95198"/>
              <a:gd name="adj2" fmla="val 50000"/>
            </a:avLst>
          </a:prstGeom>
          <a:solidFill>
            <a:schemeClr val="accent3">
              <a:lumMod val="60000"/>
              <a:lumOff val="4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p>
        </p:txBody>
      </p:sp>
      <p:pic>
        <p:nvPicPr>
          <p:cNvPr id="42" name="Imagen 1" descr="C:\Users\mmart027\Documents\Bluetooth Folder\13 de Junio 2014\Nave de Descarga 7.jpg"/>
          <p:cNvPicPr preferRelativeResize="0">
            <a:picLocks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3744" t="10277" r="8894" b="12803"/>
          <a:stretch/>
        </p:blipFill>
        <p:spPr bwMode="auto">
          <a:xfrm>
            <a:off x="7513278" y="5047718"/>
            <a:ext cx="1484796" cy="16626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 name="43 Objeto" hidden="1"/>
          <p:cNvGraphicFramePr>
            <a:graphicFrameLocks/>
          </p:cNvGraphicFramePr>
          <p:nvPr>
            <p:custDataLst>
              <p:tags r:id="rId2"/>
            </p:custDataLst>
          </p:nvPr>
        </p:nvGraphicFramePr>
        <p:xfrm>
          <a:off x="900545" y="0"/>
          <a:ext cx="127481" cy="158750"/>
        </p:xfrm>
        <a:graphic>
          <a:graphicData uri="http://schemas.openxmlformats.org/presentationml/2006/ole">
            <mc:AlternateContent xmlns:mc="http://schemas.openxmlformats.org/markup-compatibility/2006">
              <mc:Choice xmlns:v="urn:schemas-microsoft-com:vml" Requires="v">
                <p:oleObj spid="_x0000_s85012" name="think-cell Slide" r:id="rId7" imgW="0" imgH="0" progId="">
                  <p:embed/>
                </p:oleObj>
              </mc:Choice>
              <mc:Fallback>
                <p:oleObj name="think-cell Slide" r:id="rId7"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00545" y="0"/>
                        <a:ext cx="127481"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CuadroTexto 40"/>
          <p:cNvSpPr txBox="1"/>
          <p:nvPr/>
        </p:nvSpPr>
        <p:spPr>
          <a:xfrm>
            <a:off x="933757" y="108966"/>
            <a:ext cx="6533843" cy="484249"/>
          </a:xfrm>
          <a:prstGeom prst="rect">
            <a:avLst/>
          </a:prstGeom>
          <a:noFill/>
        </p:spPr>
        <p:txBody>
          <a:bodyPr wrap="square" lIns="68086" tIns="34043" rIns="68086" bIns="34043" rtlCol="0">
            <a:spAutoFit/>
          </a:bodyPr>
          <a:lstStyle/>
          <a:p>
            <a:pPr algn="l"/>
            <a:r>
              <a:rPr lang="es-ES" sz="2700" spc="-112" dirty="0">
                <a:latin typeface="Century Gothic" panose="020B0502020202020204" pitchFamily="34" charset="0"/>
              </a:rPr>
              <a:t>Chancador Giratorio Dacita </a:t>
            </a:r>
          </a:p>
        </p:txBody>
      </p:sp>
      <p:pic>
        <p:nvPicPr>
          <p:cNvPr id="71" name="328 Imagen"/>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4925968" y="2820949"/>
            <a:ext cx="2524360" cy="3887879"/>
          </a:xfrm>
          <a:prstGeom prst="rect">
            <a:avLst/>
          </a:prstGeom>
        </p:spPr>
      </p:pic>
      <p:sp>
        <p:nvSpPr>
          <p:cNvPr id="123" name="Rectángulo 54"/>
          <p:cNvSpPr/>
          <p:nvPr/>
        </p:nvSpPr>
        <p:spPr>
          <a:xfrm>
            <a:off x="4911162" y="2829594"/>
            <a:ext cx="2513314" cy="24382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ES"/>
          </a:p>
        </p:txBody>
      </p:sp>
      <p:pic>
        <p:nvPicPr>
          <p:cNvPr id="83" name="82 Imagen"/>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7513279" y="2827185"/>
            <a:ext cx="1510148" cy="2193761"/>
          </a:xfrm>
          <a:prstGeom prst="rect">
            <a:avLst/>
          </a:prstGeom>
        </p:spPr>
      </p:pic>
      <p:sp>
        <p:nvSpPr>
          <p:cNvPr id="107" name="7 CuadroTexto"/>
          <p:cNvSpPr txBox="1"/>
          <p:nvPr/>
        </p:nvSpPr>
        <p:spPr>
          <a:xfrm>
            <a:off x="4955749" y="2805578"/>
            <a:ext cx="2378371" cy="284194"/>
          </a:xfrm>
          <a:prstGeom prst="rect">
            <a:avLst/>
          </a:prstGeom>
        </p:spPr>
        <p:txBody>
          <a:bodyPr wrap="square" lIns="68086" tIns="34043" rIns="68086" bIns="34043">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r>
              <a:rPr lang="es-CL" dirty="0" smtClean="0">
                <a:latin typeface="Calibri" panose="020F0502020204030204" pitchFamily="34" charset="0"/>
              </a:rPr>
              <a:t>Montaje </a:t>
            </a:r>
            <a:r>
              <a:rPr lang="es-CL" dirty="0" err="1" smtClean="0">
                <a:latin typeface="Calibri" panose="020F0502020204030204" pitchFamily="34" charset="0"/>
              </a:rPr>
              <a:t>Chancador</a:t>
            </a:r>
            <a:endParaRPr lang="es-CL" dirty="0">
              <a:latin typeface="Calibri" panose="020F0502020204030204" pitchFamily="34" charset="0"/>
            </a:endParaRPr>
          </a:p>
        </p:txBody>
      </p:sp>
      <p:grpSp>
        <p:nvGrpSpPr>
          <p:cNvPr id="108" name="Grupo 46"/>
          <p:cNvGrpSpPr/>
          <p:nvPr/>
        </p:nvGrpSpPr>
        <p:grpSpPr>
          <a:xfrm>
            <a:off x="7501024" y="4758645"/>
            <a:ext cx="1531715" cy="307777"/>
            <a:chOff x="11119660" y="4149281"/>
            <a:chExt cx="1970697" cy="342638"/>
          </a:xfrm>
        </p:grpSpPr>
        <p:sp>
          <p:nvSpPr>
            <p:cNvPr id="109" name="Rectángulo 47"/>
            <p:cNvSpPr/>
            <p:nvPr/>
          </p:nvSpPr>
          <p:spPr>
            <a:xfrm>
              <a:off x="11119660" y="4166419"/>
              <a:ext cx="1970697" cy="27144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7 CuadroTexto"/>
            <p:cNvSpPr txBox="1"/>
            <p:nvPr/>
          </p:nvSpPr>
          <p:spPr>
            <a:xfrm>
              <a:off x="11170950" y="4149281"/>
              <a:ext cx="1874808" cy="342638"/>
            </a:xfrm>
            <a:prstGeom prst="rect">
              <a:avLst/>
            </a:prstGeom>
          </p:spPr>
          <p:txBody>
            <a:bodyPr wrap="square">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r>
                <a:rPr lang="es-CL" dirty="0" smtClean="0">
                  <a:latin typeface="Calibri" panose="020F0502020204030204" pitchFamily="34" charset="0"/>
                </a:rPr>
                <a:t>SSEE Eléctrica</a:t>
              </a:r>
            </a:p>
          </p:txBody>
        </p:sp>
      </p:grpSp>
      <p:grpSp>
        <p:nvGrpSpPr>
          <p:cNvPr id="111" name="Grupo 50"/>
          <p:cNvGrpSpPr/>
          <p:nvPr/>
        </p:nvGrpSpPr>
        <p:grpSpPr>
          <a:xfrm>
            <a:off x="7501024" y="6474023"/>
            <a:ext cx="1531715" cy="307777"/>
            <a:chOff x="11119660" y="4149281"/>
            <a:chExt cx="1970697" cy="342638"/>
          </a:xfrm>
        </p:grpSpPr>
        <p:sp>
          <p:nvSpPr>
            <p:cNvPr id="112" name="Rectángulo 51"/>
            <p:cNvSpPr/>
            <p:nvPr/>
          </p:nvSpPr>
          <p:spPr>
            <a:xfrm>
              <a:off x="11119660" y="4166419"/>
              <a:ext cx="1970697" cy="27144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7 CuadroTexto"/>
            <p:cNvSpPr txBox="1"/>
            <p:nvPr/>
          </p:nvSpPr>
          <p:spPr>
            <a:xfrm>
              <a:off x="11170950" y="4149281"/>
              <a:ext cx="1874808" cy="342638"/>
            </a:xfrm>
            <a:prstGeom prst="rect">
              <a:avLst/>
            </a:prstGeom>
          </p:spPr>
          <p:txBody>
            <a:bodyPr wrap="square">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r>
                <a:rPr lang="es-CL" dirty="0" smtClean="0">
                  <a:latin typeface="Calibri" panose="020F0502020204030204" pitchFamily="34" charset="0"/>
                </a:rPr>
                <a:t>Excavación</a:t>
              </a:r>
            </a:p>
          </p:txBody>
        </p:sp>
      </p:grpSp>
      <p:sp>
        <p:nvSpPr>
          <p:cNvPr id="122" name="7 CuadroTexto"/>
          <p:cNvSpPr txBox="1"/>
          <p:nvPr/>
        </p:nvSpPr>
        <p:spPr>
          <a:xfrm>
            <a:off x="4957893" y="2834481"/>
            <a:ext cx="2495090" cy="284194"/>
          </a:xfrm>
          <a:prstGeom prst="rect">
            <a:avLst/>
          </a:prstGeom>
        </p:spPr>
        <p:txBody>
          <a:bodyPr wrap="square" lIns="68086" tIns="34043" rIns="68086" bIns="34043">
            <a:spAutoFit/>
          </a:bodyPr>
          <a:lstStyle>
            <a:defPPr>
              <a:defRPr lang="es-ES"/>
            </a:defPPr>
            <a:lvl1pPr algn="ctr" fontAlgn="auto">
              <a:defRPr sz="1400" b="1">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a:defRPr>
                <a:solidFill>
                  <a:schemeClr val="tx1"/>
                </a:solidFill>
                <a:latin typeface="Arial" pitchFamily="34" charset="0"/>
              </a:defRPr>
            </a:lvl6pPr>
            <a:lvl7pPr>
              <a:defRPr>
                <a:solidFill>
                  <a:schemeClr val="tx1"/>
                </a:solidFill>
                <a:latin typeface="Arial" pitchFamily="34" charset="0"/>
              </a:defRPr>
            </a:lvl7pPr>
            <a:lvl8pPr>
              <a:defRPr>
                <a:solidFill>
                  <a:schemeClr val="tx1"/>
                </a:solidFill>
                <a:latin typeface="Arial" pitchFamily="34" charset="0"/>
              </a:defRPr>
            </a:lvl8pPr>
            <a:lvl9pPr>
              <a:defRPr>
                <a:solidFill>
                  <a:schemeClr val="tx1"/>
                </a:solidFill>
                <a:latin typeface="Arial" pitchFamily="34" charset="0"/>
              </a:defRPr>
            </a:lvl9pPr>
          </a:lstStyle>
          <a:p>
            <a:endParaRPr lang="es-CL" dirty="0" smtClean="0">
              <a:latin typeface="Calibri" panose="020F0502020204030204" pitchFamily="34" charset="0"/>
            </a:endParaRPr>
          </a:p>
        </p:txBody>
      </p:sp>
      <p:sp>
        <p:nvSpPr>
          <p:cNvPr id="3" name="2 Rectángulo redondeado"/>
          <p:cNvSpPr/>
          <p:nvPr/>
        </p:nvSpPr>
        <p:spPr>
          <a:xfrm>
            <a:off x="329409" y="1843385"/>
            <a:ext cx="8654095" cy="281104"/>
          </a:xfrm>
          <a:prstGeom prst="roundRect">
            <a:avLst>
              <a:gd name="adj" fmla="val 50000"/>
            </a:avLst>
          </a:prstGeom>
          <a:solidFill>
            <a:schemeClr val="accent1">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4" name="3 Rectángulo"/>
          <p:cNvSpPr/>
          <p:nvPr/>
        </p:nvSpPr>
        <p:spPr>
          <a:xfrm>
            <a:off x="436901" y="2124489"/>
            <a:ext cx="7492203" cy="803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graphicFrame>
        <p:nvGraphicFramePr>
          <p:cNvPr id="6" name="5 Tabla"/>
          <p:cNvGraphicFramePr>
            <a:graphicFrameLocks noGrp="1"/>
          </p:cNvGraphicFramePr>
          <p:nvPr>
            <p:extLst>
              <p:ext uri="{D42A27DB-BD31-4B8C-83A1-F6EECF244321}">
                <p14:modId xmlns:p14="http://schemas.microsoft.com/office/powerpoint/2010/main" val="1135839299"/>
              </p:ext>
            </p:extLst>
          </p:nvPr>
        </p:nvGraphicFramePr>
        <p:xfrm>
          <a:off x="236483" y="2729897"/>
          <a:ext cx="4540637" cy="3975703"/>
        </p:xfrm>
        <a:graphic>
          <a:graphicData uri="http://schemas.openxmlformats.org/drawingml/2006/table">
            <a:tbl>
              <a:tblPr/>
              <a:tblGrid>
                <a:gridCol w="1408799"/>
                <a:gridCol w="777268"/>
                <a:gridCol w="306076"/>
                <a:gridCol w="1190232"/>
                <a:gridCol w="858262"/>
              </a:tblGrid>
              <a:tr h="193288">
                <a:tc>
                  <a:txBody>
                    <a:bodyPr/>
                    <a:lstStyle/>
                    <a:p>
                      <a:pPr algn="ctr" rtl="0" fontAlgn="ctr"/>
                      <a:r>
                        <a:rPr lang="es-CL" sz="900" b="1" i="0" u="none" strike="noStrike" dirty="0">
                          <a:solidFill>
                            <a:srgbClr val="FFFFFF"/>
                          </a:solidFill>
                          <a:effectLst/>
                          <a:latin typeface="Arial"/>
                        </a:rPr>
                        <a:t>Contratos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a:solidFill>
                            <a:srgbClr val="FFFFFF"/>
                          </a:solidFill>
                          <a:effectLst/>
                          <a:latin typeface="Arial"/>
                        </a:rPr>
                        <a:t>Empresa</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a:solidFill>
                            <a:srgbClr val="FFFFFF"/>
                          </a:solidFill>
                          <a:effectLst/>
                          <a:latin typeface="Arial"/>
                        </a:rPr>
                        <a:t>Meses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smtClean="0">
                          <a:solidFill>
                            <a:srgbClr val="FFFFFF"/>
                          </a:solidFill>
                          <a:effectLst/>
                          <a:latin typeface="Arial"/>
                        </a:rPr>
                        <a:t>Cantidad</a:t>
                      </a:r>
                      <a:endParaRPr lang="es-CL" sz="900" b="1" i="0" u="none" strike="noStrike" dirty="0">
                        <a:solidFill>
                          <a:srgbClr val="FFFF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a:solidFill>
                            <a:srgbClr val="FFFFFF"/>
                          </a:solidFill>
                          <a:effectLst/>
                          <a:latin typeface="Arial"/>
                        </a:rPr>
                        <a:t>Monto (KUS$)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F497D"/>
                    </a:solidFill>
                  </a:tcPr>
                </a:tc>
              </a:tr>
              <a:tr h="172426">
                <a:tc>
                  <a:txBody>
                    <a:bodyPr/>
                    <a:lstStyle/>
                    <a:p>
                      <a:pPr algn="l" rtl="0" fontAlgn="ctr"/>
                      <a:r>
                        <a:rPr lang="es-CL" sz="800" b="0" i="0" u="none" strike="noStrike" dirty="0" smtClean="0">
                          <a:solidFill>
                            <a:srgbClr val="000000"/>
                          </a:solidFill>
                          <a:effectLst/>
                          <a:latin typeface="Arial"/>
                        </a:rPr>
                        <a:t>Rampas de Acceso Sala</a:t>
                      </a:r>
                      <a:r>
                        <a:rPr lang="es-CL" sz="800" b="0" i="0" u="none" strike="noStrike" baseline="0" dirty="0" smtClean="0">
                          <a:solidFill>
                            <a:srgbClr val="000000"/>
                          </a:solidFill>
                          <a:effectLst/>
                          <a:latin typeface="Arial"/>
                        </a:rPr>
                        <a:t> Chancado</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Mas Errazurriz </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7</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CL" sz="800" b="0" i="0" u="none" strike="noStrike" dirty="0" smtClean="0">
                          <a:solidFill>
                            <a:srgbClr val="0066FF"/>
                          </a:solidFill>
                          <a:effectLst/>
                          <a:latin typeface="Arial"/>
                        </a:rPr>
                        <a:t>625</a:t>
                      </a:r>
                      <a:r>
                        <a:rPr lang="es-CL" sz="800" b="0" i="0" u="none" strike="noStrike" baseline="0" dirty="0" smtClean="0">
                          <a:solidFill>
                            <a:srgbClr val="0066FF"/>
                          </a:solidFill>
                          <a:effectLst/>
                          <a:latin typeface="Arial"/>
                        </a:rPr>
                        <a:t> m</a:t>
                      </a:r>
                      <a:endParaRPr lang="es-CL" sz="800" b="0" i="0" u="none" strike="noStrike" dirty="0" smtClean="0">
                        <a:solidFill>
                          <a:srgbClr val="0066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4.007</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422763">
                <a:tc>
                  <a:txBody>
                    <a:bodyPr/>
                    <a:lstStyle/>
                    <a:p>
                      <a:pPr algn="l" rtl="0" fontAlgn="ctr"/>
                      <a:r>
                        <a:rPr lang="es-CL" sz="800" b="0" i="0" u="none" strike="noStrike">
                          <a:solidFill>
                            <a:srgbClr val="000000"/>
                          </a:solidFill>
                          <a:effectLst/>
                          <a:latin typeface="Arial"/>
                        </a:rPr>
                        <a:t>Excavación Sala de Chancado</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a:solidFill>
                            <a:srgbClr val="000000"/>
                          </a:solidFill>
                          <a:effectLst/>
                          <a:latin typeface="Arial"/>
                        </a:rPr>
                        <a:t>Gardilcic</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10</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CL" sz="800" b="0" i="0" u="none" strike="noStrike" dirty="0" smtClean="0">
                          <a:solidFill>
                            <a:srgbClr val="0066FF"/>
                          </a:solidFill>
                          <a:effectLst/>
                          <a:latin typeface="Arial"/>
                        </a:rPr>
                        <a:t>Nave descarga (m</a:t>
                      </a:r>
                      <a:r>
                        <a:rPr lang="es-CL" sz="800" b="0" i="0" u="none" strike="noStrike" baseline="30000" dirty="0" smtClean="0">
                          <a:solidFill>
                            <a:srgbClr val="0066FF"/>
                          </a:solidFill>
                          <a:effectLst/>
                          <a:latin typeface="Arial"/>
                        </a:rPr>
                        <a:t>3</a:t>
                      </a:r>
                      <a:r>
                        <a:rPr lang="es-CL" sz="800" b="0" i="0" u="none" strike="noStrike" dirty="0" smtClean="0">
                          <a:solidFill>
                            <a:srgbClr val="0066FF"/>
                          </a:solidFill>
                          <a:effectLst/>
                          <a:latin typeface="Arial"/>
                        </a:rPr>
                        <a:t>): 9.600</a:t>
                      </a:r>
                    </a:p>
                    <a:p>
                      <a:pPr algn="l" rtl="0" fontAlgn="ctr"/>
                      <a:r>
                        <a:rPr lang="es-CL" sz="800" b="0" i="0" u="none" strike="noStrike" dirty="0" smtClean="0">
                          <a:solidFill>
                            <a:srgbClr val="0066FF"/>
                          </a:solidFill>
                          <a:effectLst/>
                          <a:latin typeface="Arial"/>
                        </a:rPr>
                        <a:t>Nave Ch</a:t>
                      </a:r>
                      <a:r>
                        <a:rPr lang="es-CL" sz="800" b="0" i="0" u="none" strike="noStrike" baseline="0" dirty="0" smtClean="0">
                          <a:solidFill>
                            <a:srgbClr val="0066FF"/>
                          </a:solidFill>
                          <a:effectLst/>
                          <a:latin typeface="Arial"/>
                        </a:rPr>
                        <a:t> &amp; </a:t>
                      </a:r>
                      <a:r>
                        <a:rPr lang="es-CL" sz="800" b="0" i="0" u="none" strike="noStrike" baseline="0" dirty="0" err="1" smtClean="0">
                          <a:solidFill>
                            <a:srgbClr val="0066FF"/>
                          </a:solidFill>
                          <a:effectLst/>
                          <a:latin typeface="Arial"/>
                        </a:rPr>
                        <a:t>Serv</a:t>
                      </a:r>
                      <a:r>
                        <a:rPr lang="es-CL" sz="800" b="0" i="0" u="none" strike="noStrike" baseline="0" dirty="0" smtClean="0">
                          <a:solidFill>
                            <a:srgbClr val="0066FF"/>
                          </a:solidFill>
                          <a:effectLst/>
                          <a:latin typeface="Arial"/>
                        </a:rPr>
                        <a:t> (m</a:t>
                      </a:r>
                      <a:r>
                        <a:rPr lang="es-CL" sz="800" b="0" i="0" u="none" strike="noStrike" baseline="30000" dirty="0" smtClean="0">
                          <a:solidFill>
                            <a:srgbClr val="0066FF"/>
                          </a:solidFill>
                          <a:effectLst/>
                          <a:latin typeface="Arial"/>
                        </a:rPr>
                        <a:t>3</a:t>
                      </a:r>
                      <a:r>
                        <a:rPr lang="es-CL" sz="800" b="0" i="0" u="none" strike="noStrike" baseline="0" dirty="0" smtClean="0">
                          <a:solidFill>
                            <a:srgbClr val="0066FF"/>
                          </a:solidFill>
                          <a:effectLst/>
                          <a:latin typeface="Arial"/>
                        </a:rPr>
                        <a:t>): 4.900</a:t>
                      </a:r>
                    </a:p>
                    <a:p>
                      <a:pPr algn="l" rtl="0" fontAlgn="ctr"/>
                      <a:r>
                        <a:rPr lang="es-CL" sz="800" b="0" i="0" u="none" strike="noStrike" baseline="0" dirty="0" smtClean="0">
                          <a:solidFill>
                            <a:srgbClr val="0066FF"/>
                          </a:solidFill>
                          <a:effectLst/>
                          <a:latin typeface="Arial"/>
                        </a:rPr>
                        <a:t>Tolva de finos (m</a:t>
                      </a:r>
                      <a:r>
                        <a:rPr lang="es-CL" sz="800" b="0" i="0" u="none" strike="noStrike" baseline="30000" dirty="0" smtClean="0">
                          <a:solidFill>
                            <a:srgbClr val="0066FF"/>
                          </a:solidFill>
                          <a:effectLst/>
                          <a:latin typeface="Arial"/>
                        </a:rPr>
                        <a:t>3</a:t>
                      </a:r>
                      <a:r>
                        <a:rPr lang="es-CL" sz="800" b="0" i="0" u="none" strike="noStrike" baseline="0" dirty="0" smtClean="0">
                          <a:solidFill>
                            <a:srgbClr val="0066FF"/>
                          </a:solidFill>
                          <a:effectLst/>
                          <a:latin typeface="Arial"/>
                        </a:rPr>
                        <a:t>): 3.100</a:t>
                      </a:r>
                      <a:endParaRPr lang="es-CL" sz="800" b="0" i="0" u="none" strike="noStrike" dirty="0" smtClean="0">
                        <a:solidFill>
                          <a:srgbClr val="0066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10.123</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82661">
                <a:tc>
                  <a:txBody>
                    <a:bodyPr/>
                    <a:lstStyle/>
                    <a:p>
                      <a:pPr algn="l" rtl="0" fontAlgn="ctr"/>
                      <a:r>
                        <a:rPr lang="es-CL" sz="800" b="0" i="0" u="none" strike="noStrike" dirty="0">
                          <a:solidFill>
                            <a:srgbClr val="000000"/>
                          </a:solidFill>
                          <a:effectLst/>
                          <a:latin typeface="Arial"/>
                        </a:rPr>
                        <a:t>OO.CC y Montaje </a:t>
                      </a:r>
                      <a:r>
                        <a:rPr lang="es-CL" sz="800" b="0" i="0" u="none" strike="noStrike" dirty="0" err="1">
                          <a:solidFill>
                            <a:srgbClr val="000000"/>
                          </a:solidFill>
                          <a:effectLst/>
                          <a:latin typeface="Arial"/>
                        </a:rPr>
                        <a:t>Chancador</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a:solidFill>
                            <a:srgbClr val="000000"/>
                          </a:solidFill>
                          <a:effectLst/>
                          <a:latin typeface="Arial"/>
                        </a:rPr>
                        <a:t>Gardilcic</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11</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CL" sz="800" b="0" i="0" u="none" strike="noStrike" dirty="0" smtClean="0">
                          <a:solidFill>
                            <a:srgbClr val="0066FF"/>
                          </a:solidFill>
                          <a:effectLst/>
                          <a:latin typeface="Arial"/>
                        </a:rPr>
                        <a:t>Hormigón: 1.700 m</a:t>
                      </a:r>
                      <a:r>
                        <a:rPr lang="es-CL" sz="800" b="0" i="0" u="none" strike="noStrike" baseline="30000" dirty="0" smtClean="0">
                          <a:solidFill>
                            <a:srgbClr val="0066FF"/>
                          </a:solidFill>
                          <a:effectLst/>
                          <a:latin typeface="Arial"/>
                        </a:rPr>
                        <a:t>3</a:t>
                      </a:r>
                    </a:p>
                    <a:p>
                      <a:pPr algn="l" rtl="0" fontAlgn="ctr"/>
                      <a:r>
                        <a:rPr lang="es-CL" sz="800" b="0" i="0" u="none" strike="noStrike" dirty="0" smtClean="0">
                          <a:solidFill>
                            <a:srgbClr val="0066FF"/>
                          </a:solidFill>
                          <a:effectLst/>
                          <a:latin typeface="Arial"/>
                        </a:rPr>
                        <a:t>Estructuras: 700 Ton</a:t>
                      </a:r>
                      <a:endParaRPr lang="es-CL" sz="800" b="0" i="0" u="none" strike="noStrike" dirty="0">
                        <a:solidFill>
                          <a:srgbClr val="0066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10.857</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82661">
                <a:tc>
                  <a:txBody>
                    <a:bodyPr/>
                    <a:lstStyle/>
                    <a:p>
                      <a:pPr algn="l" rtl="0" fontAlgn="ctr"/>
                      <a:r>
                        <a:rPr lang="es-CL" sz="800" b="0" i="0" u="none" strike="noStrike">
                          <a:solidFill>
                            <a:srgbClr val="000000"/>
                          </a:solidFill>
                          <a:effectLst/>
                          <a:latin typeface="Arial"/>
                        </a:rPr>
                        <a:t>SS.EE Chancado</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a:solidFill>
                            <a:srgbClr val="000000"/>
                          </a:solidFill>
                          <a:effectLst/>
                          <a:latin typeface="Arial"/>
                        </a:rPr>
                        <a:t>Chesta</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7</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CL" sz="800" b="0" i="0" u="none" strike="noStrike" dirty="0" smtClean="0">
                          <a:solidFill>
                            <a:srgbClr val="0066FF"/>
                          </a:solidFill>
                          <a:effectLst/>
                          <a:latin typeface="Arial"/>
                        </a:rPr>
                        <a:t>Sala</a:t>
                      </a:r>
                      <a:r>
                        <a:rPr lang="es-CL" sz="800" b="0" i="0" u="none" strike="noStrike" baseline="0" dirty="0" smtClean="0">
                          <a:solidFill>
                            <a:srgbClr val="0066FF"/>
                          </a:solidFill>
                          <a:effectLst/>
                          <a:latin typeface="Arial"/>
                        </a:rPr>
                        <a:t> (</a:t>
                      </a:r>
                      <a:r>
                        <a:rPr lang="es-CL" sz="800" b="0" i="0" u="none" strike="noStrike" dirty="0" smtClean="0">
                          <a:solidFill>
                            <a:srgbClr val="0066FF"/>
                          </a:solidFill>
                          <a:effectLst/>
                          <a:latin typeface="Arial"/>
                        </a:rPr>
                        <a:t>m</a:t>
                      </a:r>
                      <a:r>
                        <a:rPr lang="es-CL" sz="800" b="0" i="0" u="none" strike="noStrike" baseline="30000" dirty="0" smtClean="0">
                          <a:solidFill>
                            <a:srgbClr val="0066FF"/>
                          </a:solidFill>
                          <a:effectLst/>
                          <a:latin typeface="Arial"/>
                        </a:rPr>
                        <a:t>2</a:t>
                      </a:r>
                      <a:r>
                        <a:rPr lang="es-CL" sz="800" b="0" i="0" u="none" strike="noStrike" dirty="0" smtClean="0">
                          <a:solidFill>
                            <a:srgbClr val="0066FF"/>
                          </a:solidFill>
                          <a:effectLst/>
                          <a:latin typeface="Arial"/>
                        </a:rPr>
                        <a:t>): 580</a:t>
                      </a:r>
                    </a:p>
                    <a:p>
                      <a:pPr algn="l" rtl="0" fontAlgn="ctr"/>
                      <a:r>
                        <a:rPr lang="es-CL" sz="800" b="0" i="0" u="none" strike="noStrike" dirty="0" err="1" smtClean="0">
                          <a:solidFill>
                            <a:srgbClr val="0066FF"/>
                          </a:solidFill>
                          <a:effectLst/>
                          <a:latin typeface="Arial"/>
                        </a:rPr>
                        <a:t>Excav</a:t>
                      </a:r>
                      <a:r>
                        <a:rPr lang="es-CL" sz="800" b="0" i="0" u="none" strike="noStrike" dirty="0" smtClean="0">
                          <a:solidFill>
                            <a:srgbClr val="0066FF"/>
                          </a:solidFill>
                          <a:effectLst/>
                          <a:latin typeface="Arial"/>
                        </a:rPr>
                        <a:t> (m</a:t>
                      </a:r>
                      <a:r>
                        <a:rPr lang="es-CL" sz="800" b="0" i="0" u="none" strike="noStrike" baseline="30000" dirty="0" smtClean="0">
                          <a:solidFill>
                            <a:srgbClr val="0066FF"/>
                          </a:solidFill>
                          <a:effectLst/>
                          <a:latin typeface="Arial"/>
                        </a:rPr>
                        <a:t>3</a:t>
                      </a:r>
                      <a:r>
                        <a:rPr lang="es-CL" sz="800" b="0" i="0" u="none" strike="noStrike" dirty="0" smtClean="0">
                          <a:solidFill>
                            <a:srgbClr val="0066FF"/>
                          </a:solidFill>
                          <a:effectLst/>
                          <a:latin typeface="Arial"/>
                        </a:rPr>
                        <a:t>):</a:t>
                      </a:r>
                      <a:r>
                        <a:rPr lang="es-CL" sz="800" b="0" i="0" u="none" strike="noStrike" baseline="0" dirty="0" smtClean="0">
                          <a:solidFill>
                            <a:srgbClr val="0066FF"/>
                          </a:solidFill>
                          <a:effectLst/>
                          <a:latin typeface="Arial"/>
                        </a:rPr>
                        <a:t> 1.500</a:t>
                      </a:r>
                      <a:endParaRPr lang="es-CL" sz="800" b="0" i="0" u="none" strike="noStrike" dirty="0">
                        <a:solidFill>
                          <a:srgbClr val="0066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1.468</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32171">
                <a:tc>
                  <a:txBody>
                    <a:bodyPr/>
                    <a:lstStyle/>
                    <a:p>
                      <a:pPr algn="l" rtl="0" fontAlgn="ctr"/>
                      <a:r>
                        <a:rPr lang="es-CL" sz="800" b="0" i="0" u="none" strike="noStrike" dirty="0">
                          <a:solidFill>
                            <a:srgbClr val="000000"/>
                          </a:solidFill>
                          <a:effectLst/>
                          <a:latin typeface="Arial"/>
                        </a:rPr>
                        <a:t>Obras Misceláneas </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a:solidFill>
                            <a:srgbClr val="000000"/>
                          </a:solidFill>
                          <a:effectLst/>
                          <a:latin typeface="Arial"/>
                        </a:rPr>
                        <a:t>En licitación</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3</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endParaRPr lang="es-CL" sz="800" b="0" i="0" u="none" strike="noStrike" dirty="0">
                        <a:solidFill>
                          <a:srgbClr val="0066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1.295</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93288">
                <a:tc>
                  <a:txBody>
                    <a:bodyPr/>
                    <a:lstStyle/>
                    <a:p>
                      <a:pPr algn="ctr" rtl="0" fontAlgn="ctr"/>
                      <a:r>
                        <a:rPr lang="es-CL" sz="900" b="1" i="0" u="none" strike="noStrike" dirty="0">
                          <a:solidFill>
                            <a:srgbClr val="FFFFFF"/>
                          </a:solidFill>
                          <a:effectLst/>
                          <a:latin typeface="Arial"/>
                        </a:rPr>
                        <a:t>Adquisiciones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a:solidFill>
                            <a:srgbClr val="FFFFFF"/>
                          </a:solidFill>
                          <a:effectLst/>
                          <a:latin typeface="Arial"/>
                        </a:rPr>
                        <a:t>Empresa</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a:solidFill>
                            <a:srgbClr val="FFFFFF"/>
                          </a:solidFill>
                          <a:effectLst/>
                          <a:latin typeface="Arial"/>
                        </a:rPr>
                        <a:t>Meses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smtClean="0">
                          <a:solidFill>
                            <a:srgbClr val="FFFFFF"/>
                          </a:solidFill>
                          <a:effectLst/>
                          <a:latin typeface="Arial"/>
                        </a:rPr>
                        <a:t>Cantidad</a:t>
                      </a:r>
                      <a:endParaRPr lang="es-CL" sz="900" b="1" i="0" u="none" strike="noStrike" dirty="0">
                        <a:solidFill>
                          <a:srgbClr val="FFFF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rtl="0" fontAlgn="ctr"/>
                      <a:r>
                        <a:rPr lang="es-CL" sz="900" b="1" i="0" u="none" strike="noStrike" dirty="0">
                          <a:solidFill>
                            <a:srgbClr val="FFFFFF"/>
                          </a:solidFill>
                          <a:effectLst/>
                          <a:latin typeface="Arial"/>
                        </a:rPr>
                        <a:t>Monto (KUS$)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r>
              <a:tr h="132171">
                <a:tc>
                  <a:txBody>
                    <a:bodyPr/>
                    <a:lstStyle/>
                    <a:p>
                      <a:pPr algn="l" rtl="0" fontAlgn="ctr"/>
                      <a:r>
                        <a:rPr lang="es-CL" sz="800" b="0" i="0" u="none" strike="noStrike" dirty="0" err="1">
                          <a:solidFill>
                            <a:srgbClr val="000000"/>
                          </a:solidFill>
                          <a:effectLst/>
                          <a:latin typeface="Arial"/>
                        </a:rPr>
                        <a:t>Chancador</a:t>
                      </a:r>
                      <a:r>
                        <a:rPr lang="es-CL" sz="800" b="0" i="0" u="none" strike="noStrike" dirty="0">
                          <a:solidFill>
                            <a:srgbClr val="000000"/>
                          </a:solidFill>
                          <a:effectLst/>
                          <a:latin typeface="Arial"/>
                        </a:rPr>
                        <a:t> Giratorio</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err="1">
                          <a:solidFill>
                            <a:srgbClr val="000000"/>
                          </a:solidFill>
                          <a:effectLst/>
                          <a:latin typeface="Arial"/>
                        </a:rPr>
                        <a:t>ThyssenKrupp</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14</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4.927</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32171">
                <a:tc>
                  <a:txBody>
                    <a:bodyPr/>
                    <a:lstStyle/>
                    <a:p>
                      <a:pPr algn="l" rtl="0" fontAlgn="ctr"/>
                      <a:r>
                        <a:rPr lang="es-CL" sz="800" b="0" i="0" u="none" strike="noStrike">
                          <a:solidFill>
                            <a:srgbClr val="000000"/>
                          </a:solidFill>
                          <a:effectLst/>
                          <a:latin typeface="Arial"/>
                        </a:rPr>
                        <a:t>Brazo Hidráulico </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a:solidFill>
                            <a:srgbClr val="000000"/>
                          </a:solidFill>
                          <a:effectLst/>
                          <a:latin typeface="Arial"/>
                        </a:rPr>
                        <a:t> M&amp;S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6</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1.280</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71223">
                <a:tc>
                  <a:txBody>
                    <a:bodyPr/>
                    <a:lstStyle/>
                    <a:p>
                      <a:pPr algn="l" rtl="0" fontAlgn="ctr"/>
                      <a:r>
                        <a:rPr lang="es-CL" sz="800" b="0" i="0" u="none" strike="noStrike" dirty="0">
                          <a:solidFill>
                            <a:srgbClr val="000000"/>
                          </a:solidFill>
                          <a:effectLst/>
                          <a:latin typeface="Arial"/>
                        </a:rPr>
                        <a:t>Equipos eléctricos</a:t>
                      </a:r>
                    </a:p>
                  </a:txBody>
                  <a:tcPr marL="6494" marR="6494" marT="8087"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a:solidFill>
                            <a:srgbClr val="000000"/>
                          </a:solidFill>
                          <a:effectLst/>
                          <a:latin typeface="Arial"/>
                        </a:rPr>
                        <a:t>Varios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10</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CL" sz="800" b="0" i="0" u="none" strike="noStrike" dirty="0" smtClean="0">
                          <a:solidFill>
                            <a:srgbClr val="0066FF"/>
                          </a:solidFill>
                          <a:effectLst/>
                          <a:latin typeface="Arial"/>
                        </a:rPr>
                        <a:t>Capacidad instalada:</a:t>
                      </a:r>
                      <a:r>
                        <a:rPr lang="es-CL" sz="800" b="0" i="0" u="none" strike="noStrike" baseline="0" dirty="0" smtClean="0">
                          <a:solidFill>
                            <a:srgbClr val="0066FF"/>
                          </a:solidFill>
                          <a:effectLst/>
                          <a:latin typeface="Arial"/>
                        </a:rPr>
                        <a:t> </a:t>
                      </a:r>
                      <a:r>
                        <a:rPr lang="es-CL" sz="800" b="0" i="0" u="none" strike="noStrike" dirty="0" smtClean="0">
                          <a:solidFill>
                            <a:srgbClr val="0066FF"/>
                          </a:solidFill>
                          <a:effectLst/>
                          <a:latin typeface="Arial"/>
                        </a:rPr>
                        <a:t>4 </a:t>
                      </a:r>
                      <a:r>
                        <a:rPr lang="es-CL" sz="800" b="0" i="0" u="none" strike="noStrike" dirty="0" err="1" smtClean="0">
                          <a:solidFill>
                            <a:srgbClr val="0066FF"/>
                          </a:solidFill>
                          <a:effectLst/>
                          <a:latin typeface="Arial"/>
                        </a:rPr>
                        <a:t>tranf</a:t>
                      </a:r>
                      <a:r>
                        <a:rPr lang="es-CL" sz="800" b="0" i="0" u="none" strike="noStrike" dirty="0" smtClean="0">
                          <a:solidFill>
                            <a:srgbClr val="0066FF"/>
                          </a:solidFill>
                          <a:effectLst/>
                          <a:latin typeface="Arial"/>
                        </a:rPr>
                        <a:t>.</a:t>
                      </a:r>
                      <a:r>
                        <a:rPr lang="es-CL" sz="800" b="0" i="0" u="none" strike="noStrike" baseline="0" dirty="0" smtClean="0">
                          <a:solidFill>
                            <a:srgbClr val="0066FF"/>
                          </a:solidFill>
                          <a:effectLst/>
                          <a:latin typeface="Arial"/>
                        </a:rPr>
                        <a:t>  </a:t>
                      </a:r>
                      <a:r>
                        <a:rPr lang="es-CL" sz="800" b="0" i="0" u="none" strike="noStrike" dirty="0" smtClean="0">
                          <a:solidFill>
                            <a:srgbClr val="0066FF"/>
                          </a:solidFill>
                          <a:effectLst/>
                          <a:latin typeface="Arial"/>
                        </a:rPr>
                        <a:t>(2 de 1,5 MVA +</a:t>
                      </a:r>
                      <a:r>
                        <a:rPr lang="es-CL" sz="800" b="0" i="0" u="none" strike="noStrike" baseline="0" dirty="0" smtClean="0">
                          <a:solidFill>
                            <a:srgbClr val="0066FF"/>
                          </a:solidFill>
                          <a:effectLst/>
                          <a:latin typeface="Arial"/>
                        </a:rPr>
                        <a:t> 2 de 2,5 MVA)</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1.430</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32171">
                <a:tc>
                  <a:txBody>
                    <a:bodyPr/>
                    <a:lstStyle/>
                    <a:p>
                      <a:pPr algn="l" rtl="0" fontAlgn="ctr"/>
                      <a:r>
                        <a:rPr lang="es-CL" sz="800" b="0" i="0" u="none" strike="noStrike" dirty="0">
                          <a:solidFill>
                            <a:srgbClr val="000000"/>
                          </a:solidFill>
                          <a:effectLst/>
                          <a:latin typeface="Arial"/>
                        </a:rPr>
                        <a:t>Puente Grúa 65/15</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err="1">
                          <a:solidFill>
                            <a:srgbClr val="000000"/>
                          </a:solidFill>
                          <a:effectLst/>
                          <a:latin typeface="Arial"/>
                        </a:rPr>
                        <a:t>Luagher</a:t>
                      </a:r>
                      <a:r>
                        <a:rPr lang="es-CL" sz="800" b="0" i="0" u="none" strike="noStrike" dirty="0">
                          <a:solidFill>
                            <a:srgbClr val="000000"/>
                          </a:solidFill>
                          <a:effectLst/>
                          <a:latin typeface="Arial"/>
                        </a:rPr>
                        <a:t> </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7</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a:solidFill>
                            <a:srgbClr val="000000"/>
                          </a:solidFill>
                          <a:effectLst/>
                          <a:latin typeface="Arial"/>
                        </a:rPr>
                        <a:t>464</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93288">
                <a:tc>
                  <a:txBody>
                    <a:bodyPr/>
                    <a:lstStyle/>
                    <a:p>
                      <a:pPr algn="ctr" rtl="0" fontAlgn="ctr"/>
                      <a:r>
                        <a:rPr lang="es-CL" sz="900" b="1" i="0" u="none" strike="noStrike" dirty="0" smtClean="0">
                          <a:solidFill>
                            <a:srgbClr val="FFFFFF"/>
                          </a:solidFill>
                          <a:effectLst/>
                          <a:latin typeface="Arial"/>
                        </a:rPr>
                        <a:t>Ingeniería</a:t>
                      </a:r>
                      <a:endParaRPr lang="es-CL" sz="900" b="1" i="0" u="none" strike="noStrike" dirty="0">
                        <a:solidFill>
                          <a:srgbClr val="FFFF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s-CL" sz="900" b="1" i="0" u="none" strike="noStrike" dirty="0">
                          <a:solidFill>
                            <a:srgbClr val="FFFFFF"/>
                          </a:solidFill>
                          <a:effectLst/>
                          <a:latin typeface="Arial"/>
                        </a:rPr>
                        <a:t>Empresa</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s-CL" sz="900" b="1" i="0" u="none" strike="noStrike" dirty="0">
                          <a:solidFill>
                            <a:srgbClr val="FFFFFF"/>
                          </a:solidFill>
                          <a:effectLst/>
                          <a:latin typeface="Arial"/>
                        </a:rPr>
                        <a:t>Meses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s-CL" sz="900" b="1" i="0" u="none" strike="noStrike" dirty="0" smtClean="0">
                          <a:solidFill>
                            <a:srgbClr val="FFFFFF"/>
                          </a:solidFill>
                          <a:effectLst/>
                          <a:latin typeface="Arial"/>
                        </a:rPr>
                        <a:t>Cantidad</a:t>
                      </a:r>
                      <a:endParaRPr lang="es-CL" sz="900" b="1" i="0" u="none" strike="noStrike" dirty="0">
                        <a:solidFill>
                          <a:srgbClr val="FFFFFF"/>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s-CL" sz="900" b="1" i="0" u="none" strike="noStrike" dirty="0">
                          <a:solidFill>
                            <a:srgbClr val="FFFFFF"/>
                          </a:solidFill>
                          <a:effectLst/>
                          <a:latin typeface="Arial"/>
                        </a:rPr>
                        <a:t>Monto (KUS$)</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r>
              <a:tr h="132171">
                <a:tc>
                  <a:txBody>
                    <a:bodyPr/>
                    <a:lstStyle/>
                    <a:p>
                      <a:pPr algn="l" rtl="0" fontAlgn="ctr"/>
                      <a:r>
                        <a:rPr lang="es-CL" sz="800" b="0" i="0" u="none" strike="noStrike" dirty="0" smtClean="0">
                          <a:solidFill>
                            <a:srgbClr val="000000"/>
                          </a:solidFill>
                          <a:effectLst/>
                          <a:latin typeface="Arial"/>
                        </a:rPr>
                        <a:t>Ing. Básica </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JRI</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14</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L="0" algn="ctr" defTabSz="1076980" rtl="0" eaLnBrk="1" fontAlgn="ctr" latinLnBrk="0" hangingPunct="1"/>
                      <a:r>
                        <a:rPr lang="es-CL" sz="800" b="0" i="0" u="none" strike="noStrike" kern="1200" dirty="0" smtClean="0">
                          <a:solidFill>
                            <a:srgbClr val="0066FF"/>
                          </a:solidFill>
                          <a:effectLst/>
                          <a:latin typeface="Arial"/>
                          <a:ea typeface="+mn-ea"/>
                          <a:cs typeface="+mn-cs"/>
                        </a:rPr>
                        <a:t>11.576</a:t>
                      </a:r>
                      <a:r>
                        <a:rPr lang="es-CL" sz="800" b="0" i="0" u="none" strike="noStrike" kern="1200" baseline="0" dirty="0" smtClean="0">
                          <a:solidFill>
                            <a:srgbClr val="0066FF"/>
                          </a:solidFill>
                          <a:effectLst/>
                          <a:latin typeface="Arial"/>
                          <a:ea typeface="+mn-ea"/>
                          <a:cs typeface="+mn-cs"/>
                        </a:rPr>
                        <a:t> HH</a:t>
                      </a:r>
                      <a:endParaRPr lang="es-CL" sz="800" b="0" i="0" u="none" strike="noStrike" kern="1200" dirty="0">
                        <a:solidFill>
                          <a:srgbClr val="0066FF"/>
                        </a:solidFill>
                        <a:effectLst/>
                        <a:latin typeface="Arial"/>
                        <a:ea typeface="+mn-ea"/>
                        <a:cs typeface="+mn-cs"/>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868</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72426">
                <a:tc>
                  <a:txBody>
                    <a:bodyPr/>
                    <a:lstStyle/>
                    <a:p>
                      <a:pPr algn="l" rtl="0" fontAlgn="ctr"/>
                      <a:r>
                        <a:rPr lang="es-CL" sz="800" b="0" i="0" u="none" strike="noStrike" dirty="0" smtClean="0">
                          <a:solidFill>
                            <a:srgbClr val="000000"/>
                          </a:solidFill>
                          <a:effectLst/>
                          <a:latin typeface="Arial"/>
                        </a:rPr>
                        <a:t>Optimización Sala de Chancado</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JRI</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3</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L="0" algn="ctr" defTabSz="1076980" rtl="0" eaLnBrk="1" fontAlgn="ctr" latinLnBrk="0" hangingPunct="1"/>
                      <a:r>
                        <a:rPr lang="es-CL" sz="800" b="0" i="0" u="none" strike="noStrike" kern="1200" dirty="0" smtClean="0">
                          <a:solidFill>
                            <a:srgbClr val="0066FF"/>
                          </a:solidFill>
                          <a:effectLst/>
                          <a:latin typeface="Arial"/>
                          <a:ea typeface="+mn-ea"/>
                          <a:cs typeface="+mn-cs"/>
                        </a:rPr>
                        <a:t>3.552 HH</a:t>
                      </a:r>
                      <a:endParaRPr lang="es-CL" sz="800" b="0" i="0" u="none" strike="noStrike" kern="1200" dirty="0">
                        <a:solidFill>
                          <a:srgbClr val="0066FF"/>
                        </a:solidFill>
                        <a:effectLst/>
                        <a:latin typeface="Arial"/>
                        <a:ea typeface="+mn-ea"/>
                        <a:cs typeface="+mn-cs"/>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238</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32171">
                <a:tc>
                  <a:txBody>
                    <a:bodyPr/>
                    <a:lstStyle/>
                    <a:p>
                      <a:pPr algn="l" rtl="0" fontAlgn="ctr"/>
                      <a:r>
                        <a:rPr lang="es-CL" sz="800" b="0" i="0" u="none" strike="noStrike" baseline="0" dirty="0" smtClean="0">
                          <a:solidFill>
                            <a:srgbClr val="000000"/>
                          </a:solidFill>
                          <a:effectLst/>
                          <a:latin typeface="Arial"/>
                        </a:rPr>
                        <a:t>Sub-Proyecto Chancado</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AMEC</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10</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L="0" algn="ctr" defTabSz="1076980" rtl="0" eaLnBrk="1" fontAlgn="ctr" latinLnBrk="0" hangingPunct="1"/>
                      <a:r>
                        <a:rPr lang="es-CL" sz="800" b="0" i="0" u="none" strike="noStrike" kern="1200" dirty="0" smtClean="0">
                          <a:solidFill>
                            <a:srgbClr val="0066FF"/>
                          </a:solidFill>
                          <a:effectLst/>
                          <a:latin typeface="Arial"/>
                          <a:ea typeface="+mn-ea"/>
                          <a:cs typeface="+mn-cs"/>
                        </a:rPr>
                        <a:t>19.562 HH</a:t>
                      </a:r>
                      <a:endParaRPr lang="es-CL" sz="800" b="0" i="0" u="none" strike="noStrike" kern="1200" dirty="0">
                        <a:solidFill>
                          <a:srgbClr val="0066FF"/>
                        </a:solidFill>
                        <a:effectLst/>
                        <a:latin typeface="Arial"/>
                        <a:ea typeface="+mn-ea"/>
                        <a:cs typeface="+mn-cs"/>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L" sz="800" b="0" i="0" u="none" strike="noStrike" dirty="0" smtClean="0">
                          <a:solidFill>
                            <a:srgbClr val="000000"/>
                          </a:solidFill>
                          <a:effectLst/>
                          <a:latin typeface="Arial"/>
                        </a:rPr>
                        <a:t>1.098</a:t>
                      </a:r>
                      <a:endParaRPr lang="es-CL" sz="800" b="0" i="0" u="none" strike="noStrike" dirty="0">
                        <a:solidFill>
                          <a:srgbClr val="000000"/>
                        </a:solidFill>
                        <a:effectLst/>
                        <a:latin typeface="Arial"/>
                      </a:endParaRP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132171">
                <a:tc>
                  <a:txBody>
                    <a:bodyPr/>
                    <a:lstStyle/>
                    <a:p>
                      <a:pPr algn="l" fontAlgn="b"/>
                      <a:r>
                        <a:rPr lang="es-CL" sz="900" b="0" i="0" u="none" strike="noStrike" dirty="0">
                          <a:solidFill>
                            <a:srgbClr val="000000"/>
                          </a:solidFill>
                          <a:effectLst/>
                          <a:latin typeface="Calibri"/>
                        </a:rPr>
                        <a:t> </a:t>
                      </a:r>
                    </a:p>
                  </a:txBody>
                  <a:tcPr marL="6494" marR="6494" marT="8087"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r>
                        <a:rPr lang="es-CL" sz="900" b="0" i="0" u="none" strike="noStrike">
                          <a:solidFill>
                            <a:srgbClr val="000000"/>
                          </a:solidFill>
                          <a:effectLst/>
                          <a:latin typeface="Calibri"/>
                        </a:rPr>
                        <a:t> </a:t>
                      </a:r>
                    </a:p>
                  </a:txBody>
                  <a:tcPr marL="6494" marR="6494" marT="8087"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r>
                        <a:rPr lang="es-CL" sz="900" b="0" i="0" u="none" strike="noStrike" dirty="0">
                          <a:solidFill>
                            <a:srgbClr val="000000"/>
                          </a:solidFill>
                          <a:effectLst/>
                          <a:latin typeface="Calibri"/>
                        </a:rPr>
                        <a:t> </a:t>
                      </a:r>
                    </a:p>
                  </a:txBody>
                  <a:tcPr marL="6494" marR="6494" marT="8087"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endParaRPr lang="es-CL" sz="900" b="0" i="0" u="none" strike="noStrike" dirty="0">
                        <a:solidFill>
                          <a:srgbClr val="000000"/>
                        </a:solidFill>
                        <a:effectLst/>
                        <a:latin typeface="Calibri"/>
                      </a:endParaRPr>
                    </a:p>
                  </a:txBody>
                  <a:tcPr marL="6494" marR="6494" marT="8087"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r>
                        <a:rPr lang="es-CL" sz="900" b="0" i="0" u="none" strike="noStrike">
                          <a:solidFill>
                            <a:srgbClr val="000000"/>
                          </a:solidFill>
                          <a:effectLst/>
                          <a:latin typeface="Calibri"/>
                        </a:rPr>
                        <a:t> </a:t>
                      </a:r>
                    </a:p>
                  </a:txBody>
                  <a:tcPr marL="6494" marR="6494" marT="8087"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r>
              <a:tr h="138780">
                <a:tc>
                  <a:txBody>
                    <a:bodyPr/>
                    <a:lstStyle/>
                    <a:p>
                      <a:pPr algn="ctr" rtl="0" fontAlgn="ctr"/>
                      <a:r>
                        <a:rPr lang="es-CL" sz="1000" b="1" i="0" u="none" strike="noStrike" dirty="0">
                          <a:solidFill>
                            <a:srgbClr val="FFFFFF"/>
                          </a:solidFill>
                          <a:effectLst/>
                          <a:latin typeface="Arial"/>
                        </a:rPr>
                        <a:t>Inversión total</a:t>
                      </a:r>
                    </a:p>
                  </a:txBody>
                  <a:tcPr marL="6494" marR="6494" marT="808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F497D"/>
                    </a:solidFill>
                  </a:tcPr>
                </a:tc>
                <a:tc>
                  <a:txBody>
                    <a:bodyPr/>
                    <a:lstStyle/>
                    <a:p>
                      <a:pPr algn="l" fontAlgn="b"/>
                      <a:r>
                        <a:rPr lang="es-CL" sz="900" b="0" i="0" u="none" strike="noStrike">
                          <a:solidFill>
                            <a:srgbClr val="000000"/>
                          </a:solidFill>
                          <a:effectLst/>
                          <a:latin typeface="Calibri"/>
                        </a:rPr>
                        <a:t> </a:t>
                      </a:r>
                    </a:p>
                  </a:txBody>
                  <a:tcPr marL="6494" marR="6494" marT="8087" marB="0" anchor="b">
                    <a:lnL w="63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b"/>
                      <a:r>
                        <a:rPr lang="es-CL" sz="900" b="0" i="0" u="none" strike="noStrike" dirty="0">
                          <a:solidFill>
                            <a:srgbClr val="000000"/>
                          </a:solidFill>
                          <a:effectLst/>
                          <a:latin typeface="Calibri"/>
                        </a:rPr>
                        <a:t> </a:t>
                      </a:r>
                    </a:p>
                  </a:txBody>
                  <a:tcPr marL="6494" marR="6494" marT="8087" marB="0" anchor="b">
                    <a:lnL>
                      <a:noFill/>
                    </a:lnL>
                    <a:lnR>
                      <a:noFill/>
                    </a:lnR>
                    <a:lnT>
                      <a:noFill/>
                    </a:lnT>
                    <a:lnB>
                      <a:noFill/>
                    </a:lnB>
                    <a:solidFill>
                      <a:srgbClr val="FFFFFF"/>
                    </a:solidFill>
                  </a:tcPr>
                </a:tc>
                <a:tc>
                  <a:txBody>
                    <a:bodyPr/>
                    <a:lstStyle/>
                    <a:p>
                      <a:pPr algn="l" fontAlgn="b"/>
                      <a:endParaRPr lang="es-CL" sz="900" b="0" i="0" u="none" strike="noStrike" dirty="0">
                        <a:solidFill>
                          <a:srgbClr val="000000"/>
                        </a:solidFill>
                        <a:effectLst/>
                        <a:latin typeface="Calibri"/>
                      </a:endParaRPr>
                    </a:p>
                  </a:txBody>
                  <a:tcPr marL="6494" marR="6494" marT="8087" marB="0" anchor="b">
                    <a:lnL>
                      <a:noFill/>
                    </a:lnL>
                    <a:lnR>
                      <a:noFill/>
                    </a:lnR>
                    <a:lnT>
                      <a:noFill/>
                    </a:lnT>
                    <a:lnB>
                      <a:noFill/>
                    </a:lnB>
                    <a:solidFill>
                      <a:srgbClr val="FFFFFF"/>
                    </a:solidFill>
                  </a:tcPr>
                </a:tc>
                <a:tc>
                  <a:txBody>
                    <a:bodyPr/>
                    <a:lstStyle/>
                    <a:p>
                      <a:pPr algn="ctr" fontAlgn="b"/>
                      <a:r>
                        <a:rPr lang="es-CL" sz="1200" b="1" i="0" u="none" strike="noStrike" dirty="0" smtClean="0">
                          <a:solidFill>
                            <a:srgbClr val="000000"/>
                          </a:solidFill>
                          <a:effectLst/>
                          <a:latin typeface="Calibri"/>
                        </a:rPr>
                        <a:t>38.055</a:t>
                      </a:r>
                      <a:endParaRPr lang="es-CL" sz="1200" b="1" i="0" u="none" strike="noStrike" dirty="0">
                        <a:solidFill>
                          <a:srgbClr val="000000"/>
                        </a:solidFill>
                        <a:effectLst/>
                        <a:latin typeface="Calibri"/>
                      </a:endParaRPr>
                    </a:p>
                  </a:txBody>
                  <a:tcPr marL="6494" marR="6494" marT="8087" marB="0" anchor="b">
                    <a:lnL>
                      <a:noFill/>
                    </a:lnL>
                    <a:lnR>
                      <a:noFill/>
                    </a:lnR>
                    <a:lnT>
                      <a:noFill/>
                    </a:lnT>
                    <a:lnB>
                      <a:noFill/>
                    </a:lnB>
                    <a:solidFill>
                      <a:srgbClr val="F2F2F2"/>
                    </a:solidFill>
                  </a:tcPr>
                </a:tc>
              </a:tr>
            </a:tbl>
          </a:graphicData>
        </a:graphic>
      </p:graphicFrame>
      <p:sp>
        <p:nvSpPr>
          <p:cNvPr id="8" name="7 CuadroTexto"/>
          <p:cNvSpPr txBox="1"/>
          <p:nvPr/>
        </p:nvSpPr>
        <p:spPr>
          <a:xfrm>
            <a:off x="3408303" y="1297694"/>
            <a:ext cx="1322154" cy="284194"/>
          </a:xfrm>
          <a:prstGeom prst="rect">
            <a:avLst/>
          </a:prstGeom>
          <a:noFill/>
        </p:spPr>
        <p:txBody>
          <a:bodyPr wrap="square" lIns="68086" tIns="34043" rIns="68086" bIns="34043" rtlCol="0">
            <a:spAutoFit/>
          </a:bodyPr>
          <a:lstStyle/>
          <a:p>
            <a:pPr algn="ctr"/>
            <a:r>
              <a:rPr lang="es-CL" sz="700" b="1" dirty="0"/>
              <a:t>Inicio Excavación</a:t>
            </a:r>
          </a:p>
          <a:p>
            <a:pPr algn="ctr"/>
            <a:r>
              <a:rPr lang="es-CL" sz="700" b="1" dirty="0">
                <a:solidFill>
                  <a:schemeClr val="tx1">
                    <a:lumMod val="75000"/>
                    <a:lumOff val="25000"/>
                  </a:schemeClr>
                </a:solidFill>
              </a:rPr>
              <a:t>07 – Octubre - 13</a:t>
            </a:r>
          </a:p>
        </p:txBody>
      </p:sp>
      <p:sp>
        <p:nvSpPr>
          <p:cNvPr id="51" name="50 CuadroTexto"/>
          <p:cNvSpPr txBox="1"/>
          <p:nvPr/>
        </p:nvSpPr>
        <p:spPr>
          <a:xfrm>
            <a:off x="5683542" y="1297694"/>
            <a:ext cx="1322154" cy="284194"/>
          </a:xfrm>
          <a:prstGeom prst="rect">
            <a:avLst/>
          </a:prstGeom>
          <a:noFill/>
        </p:spPr>
        <p:txBody>
          <a:bodyPr wrap="square" lIns="68086" tIns="34043" rIns="68086" bIns="34043" rtlCol="0">
            <a:spAutoFit/>
          </a:bodyPr>
          <a:lstStyle/>
          <a:p>
            <a:pPr algn="ctr"/>
            <a:r>
              <a:rPr lang="es-CL" sz="700" b="1" dirty="0"/>
              <a:t>Fin Excavación</a:t>
            </a:r>
          </a:p>
          <a:p>
            <a:pPr algn="ctr"/>
            <a:r>
              <a:rPr lang="es-CL" sz="700" b="1" dirty="0">
                <a:solidFill>
                  <a:schemeClr val="tx1">
                    <a:lumMod val="75000"/>
                    <a:lumOff val="25000"/>
                  </a:schemeClr>
                </a:solidFill>
              </a:rPr>
              <a:t>19 –Agosto - 14</a:t>
            </a:r>
          </a:p>
        </p:txBody>
      </p:sp>
      <p:sp>
        <p:nvSpPr>
          <p:cNvPr id="52" name="51 CuadroTexto"/>
          <p:cNvSpPr txBox="1"/>
          <p:nvPr/>
        </p:nvSpPr>
        <p:spPr>
          <a:xfrm>
            <a:off x="5624760" y="2319762"/>
            <a:ext cx="1322154" cy="284194"/>
          </a:xfrm>
          <a:prstGeom prst="rect">
            <a:avLst/>
          </a:prstGeom>
          <a:noFill/>
        </p:spPr>
        <p:txBody>
          <a:bodyPr wrap="square" lIns="68086" tIns="34043" rIns="68086" bIns="34043" rtlCol="0">
            <a:spAutoFit/>
          </a:bodyPr>
          <a:lstStyle/>
          <a:p>
            <a:pPr algn="ctr"/>
            <a:r>
              <a:rPr lang="es-CL" sz="700" b="1" dirty="0"/>
              <a:t>Inicio OO.CC &amp; Montaje</a:t>
            </a:r>
          </a:p>
          <a:p>
            <a:pPr algn="ctr"/>
            <a:r>
              <a:rPr lang="es-CL" sz="700" b="1" dirty="0">
                <a:solidFill>
                  <a:schemeClr val="tx1">
                    <a:lumMod val="75000"/>
                    <a:lumOff val="25000"/>
                  </a:schemeClr>
                </a:solidFill>
              </a:rPr>
              <a:t>29-Julio-2014</a:t>
            </a:r>
          </a:p>
        </p:txBody>
      </p:sp>
      <p:sp>
        <p:nvSpPr>
          <p:cNvPr id="53" name="52 CuadroTexto"/>
          <p:cNvSpPr txBox="1"/>
          <p:nvPr/>
        </p:nvSpPr>
        <p:spPr>
          <a:xfrm>
            <a:off x="7400212" y="2319762"/>
            <a:ext cx="1322154" cy="284194"/>
          </a:xfrm>
          <a:prstGeom prst="rect">
            <a:avLst/>
          </a:prstGeom>
          <a:noFill/>
        </p:spPr>
        <p:txBody>
          <a:bodyPr wrap="square" lIns="68086" tIns="34043" rIns="68086" bIns="34043" rtlCol="0">
            <a:spAutoFit/>
          </a:bodyPr>
          <a:lstStyle/>
          <a:p>
            <a:pPr algn="ctr"/>
            <a:r>
              <a:rPr lang="es-CL" sz="700" b="1" dirty="0"/>
              <a:t>Fin OO.CC &amp; Montaje</a:t>
            </a:r>
          </a:p>
          <a:p>
            <a:pPr algn="ctr"/>
            <a:r>
              <a:rPr lang="es-CL" sz="700" b="1" dirty="0">
                <a:solidFill>
                  <a:schemeClr val="tx1">
                    <a:lumMod val="75000"/>
                    <a:lumOff val="25000"/>
                  </a:schemeClr>
                </a:solidFill>
              </a:rPr>
              <a:t>15-Jun-2015</a:t>
            </a:r>
          </a:p>
        </p:txBody>
      </p:sp>
      <p:cxnSp>
        <p:nvCxnSpPr>
          <p:cNvPr id="10" name="9 Conector recto"/>
          <p:cNvCxnSpPr/>
          <p:nvPr/>
        </p:nvCxnSpPr>
        <p:spPr>
          <a:xfrm flipH="1">
            <a:off x="4078685" y="1687680"/>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flipH="1">
            <a:off x="6381839" y="1687680"/>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flipH="1">
            <a:off x="6298674" y="2188016"/>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H="1">
            <a:off x="8061288" y="221245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59" name="58 Rectángulo"/>
          <p:cNvSpPr/>
          <p:nvPr/>
        </p:nvSpPr>
        <p:spPr>
          <a:xfrm>
            <a:off x="7929104" y="2124489"/>
            <a:ext cx="974596" cy="862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800"/>
          </a:p>
        </p:txBody>
      </p:sp>
      <p:sp>
        <p:nvSpPr>
          <p:cNvPr id="60" name="59 CuadroTexto"/>
          <p:cNvSpPr txBox="1"/>
          <p:nvPr/>
        </p:nvSpPr>
        <p:spPr>
          <a:xfrm>
            <a:off x="7755324" y="1297694"/>
            <a:ext cx="1322154" cy="176473"/>
          </a:xfrm>
          <a:prstGeom prst="rect">
            <a:avLst/>
          </a:prstGeom>
          <a:noFill/>
        </p:spPr>
        <p:txBody>
          <a:bodyPr wrap="square" lIns="68086" tIns="34043" rIns="68086" bIns="34043" rtlCol="0">
            <a:spAutoFit/>
          </a:bodyPr>
          <a:lstStyle/>
          <a:p>
            <a:pPr algn="ctr"/>
            <a:r>
              <a:rPr lang="es-CL" sz="700" b="1" dirty="0"/>
              <a:t>Término PEM</a:t>
            </a:r>
          </a:p>
        </p:txBody>
      </p:sp>
      <p:cxnSp>
        <p:nvCxnSpPr>
          <p:cNvPr id="61" name="60 Conector recto"/>
          <p:cNvCxnSpPr/>
          <p:nvPr/>
        </p:nvCxnSpPr>
        <p:spPr>
          <a:xfrm flipH="1">
            <a:off x="8416402" y="1687680"/>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227077" y="6048500"/>
            <a:ext cx="1409492" cy="207250"/>
          </a:xfrm>
          <a:prstGeom prst="rect">
            <a:avLst/>
          </a:prstGeom>
          <a:noFill/>
        </p:spPr>
        <p:txBody>
          <a:bodyPr wrap="square" lIns="68086" tIns="34043" rIns="68086" bIns="34043" rtlCol="0">
            <a:spAutoFit/>
          </a:bodyPr>
          <a:lstStyle/>
          <a:p>
            <a:r>
              <a:rPr lang="es-CL" sz="900" b="1" dirty="0">
                <a:solidFill>
                  <a:schemeClr val="tx1">
                    <a:lumMod val="75000"/>
                    <a:lumOff val="25000"/>
                  </a:schemeClr>
                </a:solidFill>
              </a:rPr>
              <a:t>*US$: 585 CLP</a:t>
            </a:r>
          </a:p>
        </p:txBody>
      </p:sp>
      <p:sp>
        <p:nvSpPr>
          <p:cNvPr id="45" name="44 CuadroTexto"/>
          <p:cNvSpPr txBox="1"/>
          <p:nvPr/>
        </p:nvSpPr>
        <p:spPr>
          <a:xfrm>
            <a:off x="1389072" y="1297694"/>
            <a:ext cx="1322154" cy="391916"/>
          </a:xfrm>
          <a:prstGeom prst="rect">
            <a:avLst/>
          </a:prstGeom>
          <a:noFill/>
        </p:spPr>
        <p:txBody>
          <a:bodyPr wrap="square" lIns="68086" tIns="34043" rIns="68086" bIns="34043" rtlCol="0">
            <a:spAutoFit/>
          </a:bodyPr>
          <a:lstStyle/>
          <a:p>
            <a:pPr algn="ctr"/>
            <a:r>
              <a:rPr lang="es-CL" sz="700" b="1" dirty="0"/>
              <a:t>Inicio Ing. Valor </a:t>
            </a:r>
          </a:p>
          <a:p>
            <a:pPr algn="ctr"/>
            <a:r>
              <a:rPr lang="es-CL" sz="700" b="1" dirty="0"/>
              <a:t>Sala de Chancado</a:t>
            </a:r>
          </a:p>
          <a:p>
            <a:pPr algn="ctr"/>
            <a:r>
              <a:rPr lang="es-CL" sz="700" b="1" dirty="0">
                <a:solidFill>
                  <a:schemeClr val="tx1">
                    <a:lumMod val="75000"/>
                    <a:lumOff val="25000"/>
                  </a:schemeClr>
                </a:solidFill>
              </a:rPr>
              <a:t>3 – Septiembre - 12</a:t>
            </a:r>
          </a:p>
        </p:txBody>
      </p:sp>
      <p:cxnSp>
        <p:nvCxnSpPr>
          <p:cNvPr id="46" name="45 Conector recto"/>
          <p:cNvCxnSpPr/>
          <p:nvPr/>
        </p:nvCxnSpPr>
        <p:spPr>
          <a:xfrm flipH="1">
            <a:off x="2020679" y="1689739"/>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46 CuadroTexto"/>
          <p:cNvSpPr txBox="1"/>
          <p:nvPr/>
        </p:nvSpPr>
        <p:spPr>
          <a:xfrm>
            <a:off x="2181338" y="1299661"/>
            <a:ext cx="1541163" cy="391916"/>
          </a:xfrm>
          <a:prstGeom prst="rect">
            <a:avLst/>
          </a:prstGeom>
          <a:noFill/>
        </p:spPr>
        <p:txBody>
          <a:bodyPr wrap="square" lIns="68086" tIns="34043" rIns="68086" bIns="34043" rtlCol="0">
            <a:spAutoFit/>
          </a:bodyPr>
          <a:lstStyle/>
          <a:p>
            <a:pPr algn="ctr"/>
            <a:r>
              <a:rPr lang="es-CL" sz="700" b="1" dirty="0"/>
              <a:t>Término Ing. Valor </a:t>
            </a:r>
          </a:p>
          <a:p>
            <a:pPr algn="ctr"/>
            <a:r>
              <a:rPr lang="es-CL" sz="700" b="1" dirty="0"/>
              <a:t>Sala de Chancado</a:t>
            </a:r>
          </a:p>
          <a:p>
            <a:pPr algn="ctr"/>
            <a:r>
              <a:rPr lang="es-CL" sz="700" b="1" dirty="0">
                <a:solidFill>
                  <a:schemeClr val="tx1">
                    <a:lumMod val="75000"/>
                    <a:lumOff val="25000"/>
                  </a:schemeClr>
                </a:solidFill>
              </a:rPr>
              <a:t>21-Diciembre-2012</a:t>
            </a:r>
          </a:p>
        </p:txBody>
      </p:sp>
      <p:cxnSp>
        <p:nvCxnSpPr>
          <p:cNvPr id="48" name="47 Conector recto"/>
          <p:cNvCxnSpPr/>
          <p:nvPr/>
        </p:nvCxnSpPr>
        <p:spPr>
          <a:xfrm flipH="1">
            <a:off x="2926411" y="169462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48 CuadroTexto"/>
          <p:cNvSpPr txBox="1"/>
          <p:nvPr/>
        </p:nvSpPr>
        <p:spPr>
          <a:xfrm>
            <a:off x="-228600" y="1297694"/>
            <a:ext cx="1322154" cy="284194"/>
          </a:xfrm>
          <a:prstGeom prst="rect">
            <a:avLst/>
          </a:prstGeom>
          <a:noFill/>
        </p:spPr>
        <p:txBody>
          <a:bodyPr wrap="square" lIns="68086" tIns="34043" rIns="68086" bIns="34043" rtlCol="0">
            <a:spAutoFit/>
          </a:bodyPr>
          <a:lstStyle/>
          <a:p>
            <a:pPr algn="ctr"/>
            <a:r>
              <a:rPr lang="es-CL" sz="700" b="1" dirty="0"/>
              <a:t>Inicio Ing. Básica </a:t>
            </a:r>
          </a:p>
          <a:p>
            <a:pPr algn="ctr"/>
            <a:r>
              <a:rPr lang="es-CL" sz="700" b="1" dirty="0">
                <a:solidFill>
                  <a:schemeClr val="tx1">
                    <a:lumMod val="75000"/>
                    <a:lumOff val="25000"/>
                  </a:schemeClr>
                </a:solidFill>
              </a:rPr>
              <a:t>14 – Julio - 11</a:t>
            </a:r>
          </a:p>
        </p:txBody>
      </p:sp>
      <p:cxnSp>
        <p:nvCxnSpPr>
          <p:cNvPr id="50" name="49 Conector recto"/>
          <p:cNvCxnSpPr/>
          <p:nvPr/>
        </p:nvCxnSpPr>
        <p:spPr>
          <a:xfrm flipH="1">
            <a:off x="449534" y="1694628"/>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54" name="53 CuadroTexto"/>
          <p:cNvSpPr txBox="1"/>
          <p:nvPr/>
        </p:nvSpPr>
        <p:spPr>
          <a:xfrm>
            <a:off x="1120710" y="2319762"/>
            <a:ext cx="1541163" cy="391916"/>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Ing. Básica</a:t>
            </a:r>
          </a:p>
          <a:p>
            <a:pPr algn="ctr"/>
            <a:r>
              <a:rPr lang="es-CL" sz="700" b="1" dirty="0">
                <a:solidFill>
                  <a:schemeClr val="tx1">
                    <a:lumMod val="75000"/>
                    <a:lumOff val="25000"/>
                  </a:schemeClr>
                </a:solidFill>
              </a:rPr>
              <a:t>15-Sepiembre-2012</a:t>
            </a:r>
          </a:p>
        </p:txBody>
      </p:sp>
      <p:cxnSp>
        <p:nvCxnSpPr>
          <p:cNvPr id="55" name="54 Conector recto"/>
          <p:cNvCxnSpPr/>
          <p:nvPr/>
        </p:nvCxnSpPr>
        <p:spPr>
          <a:xfrm flipH="1">
            <a:off x="1898463" y="2185513"/>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62" name="61 CuadroTexto"/>
          <p:cNvSpPr txBox="1"/>
          <p:nvPr/>
        </p:nvSpPr>
        <p:spPr>
          <a:xfrm>
            <a:off x="2437866" y="2319762"/>
            <a:ext cx="1233376" cy="499638"/>
          </a:xfrm>
          <a:prstGeom prst="rect">
            <a:avLst/>
          </a:prstGeom>
          <a:noFill/>
        </p:spPr>
        <p:txBody>
          <a:bodyPr wrap="square" lIns="68086" tIns="34043" rIns="68086" bIns="34043" rtlCol="0">
            <a:spAutoFit/>
          </a:bodyPr>
          <a:lstStyle/>
          <a:p>
            <a:pPr algn="ctr"/>
            <a:r>
              <a:rPr lang="es-CL" sz="700" b="1" dirty="0"/>
              <a:t>Inicio </a:t>
            </a:r>
          </a:p>
          <a:p>
            <a:pPr algn="ctr"/>
            <a:r>
              <a:rPr lang="es-CL" sz="700" b="1" dirty="0"/>
              <a:t>Rampas de Acceso Sala CH</a:t>
            </a:r>
          </a:p>
          <a:p>
            <a:pPr algn="ctr"/>
            <a:r>
              <a:rPr lang="es-CL" sz="700" b="1" dirty="0">
                <a:solidFill>
                  <a:schemeClr val="tx1">
                    <a:lumMod val="75000"/>
                    <a:lumOff val="25000"/>
                  </a:schemeClr>
                </a:solidFill>
              </a:rPr>
              <a:t>18-Marzo-2013</a:t>
            </a:r>
          </a:p>
        </p:txBody>
      </p:sp>
      <p:cxnSp>
        <p:nvCxnSpPr>
          <p:cNvPr id="63" name="62 Conector recto"/>
          <p:cNvCxnSpPr/>
          <p:nvPr/>
        </p:nvCxnSpPr>
        <p:spPr>
          <a:xfrm flipH="1">
            <a:off x="3137205" y="2204943"/>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15101" y="2319762"/>
            <a:ext cx="1374643" cy="391916"/>
          </a:xfrm>
          <a:prstGeom prst="rect">
            <a:avLst/>
          </a:prstGeom>
          <a:noFill/>
        </p:spPr>
        <p:txBody>
          <a:bodyPr wrap="square" lIns="68086" tIns="34043" rIns="68086" bIns="34043" rtlCol="0">
            <a:spAutoFit/>
          </a:bodyPr>
          <a:lstStyle/>
          <a:p>
            <a:pPr algn="ctr"/>
            <a:r>
              <a:rPr lang="es-CL" sz="700" b="1" dirty="0"/>
              <a:t>Término </a:t>
            </a:r>
          </a:p>
          <a:p>
            <a:pPr algn="ctr"/>
            <a:r>
              <a:rPr lang="es-CL" sz="700" b="1" dirty="0"/>
              <a:t>Rampas de Acceso Sala CH</a:t>
            </a:r>
          </a:p>
          <a:p>
            <a:pPr algn="ctr"/>
            <a:r>
              <a:rPr lang="es-CL" sz="700" b="1" dirty="0">
                <a:solidFill>
                  <a:schemeClr val="tx1">
                    <a:lumMod val="75000"/>
                    <a:lumOff val="25000"/>
                  </a:schemeClr>
                </a:solidFill>
              </a:rPr>
              <a:t>30-Septiembre-2013</a:t>
            </a:r>
          </a:p>
        </p:txBody>
      </p:sp>
      <p:cxnSp>
        <p:nvCxnSpPr>
          <p:cNvPr id="65" name="64 Conector recto"/>
          <p:cNvCxnSpPr/>
          <p:nvPr/>
        </p:nvCxnSpPr>
        <p:spPr>
          <a:xfrm flipH="1">
            <a:off x="3950954" y="2182971"/>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67" name="66 Rectángulo redondeado"/>
          <p:cNvSpPr/>
          <p:nvPr/>
        </p:nvSpPr>
        <p:spPr>
          <a:xfrm>
            <a:off x="4078686" y="1843385"/>
            <a:ext cx="4904818" cy="281104"/>
          </a:xfrm>
          <a:prstGeom prst="roundRect">
            <a:avLst>
              <a:gd name="adj" fmla="val 49868"/>
            </a:avLst>
          </a:prstGeom>
          <a:solidFill>
            <a:schemeClr val="tx1">
              <a:lumMod val="65000"/>
              <a:lumOff val="3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sz="1000"/>
          </a:p>
        </p:txBody>
      </p:sp>
      <p:sp>
        <p:nvSpPr>
          <p:cNvPr id="5" name="4 CuadroTexto"/>
          <p:cNvSpPr txBox="1"/>
          <p:nvPr/>
        </p:nvSpPr>
        <p:spPr>
          <a:xfrm>
            <a:off x="5422928" y="1891843"/>
            <a:ext cx="1874362" cy="191862"/>
          </a:xfrm>
          <a:prstGeom prst="rect">
            <a:avLst/>
          </a:prstGeom>
          <a:noFill/>
        </p:spPr>
        <p:txBody>
          <a:bodyPr wrap="square" lIns="68086" tIns="34043" rIns="68086" bIns="34043" rtlCol="0">
            <a:spAutoFit/>
          </a:bodyPr>
          <a:lstStyle/>
          <a:p>
            <a:r>
              <a:rPr lang="es-CL" sz="800" b="1" dirty="0">
                <a:solidFill>
                  <a:schemeClr val="bg1">
                    <a:lumMod val="85000"/>
                  </a:schemeClr>
                </a:solidFill>
              </a:rPr>
              <a:t>Construcción: 22 Meses</a:t>
            </a:r>
          </a:p>
        </p:txBody>
      </p:sp>
      <p:sp>
        <p:nvSpPr>
          <p:cNvPr id="68" name="67 CuadroTexto"/>
          <p:cNvSpPr txBox="1"/>
          <p:nvPr/>
        </p:nvSpPr>
        <p:spPr>
          <a:xfrm>
            <a:off x="329409" y="1878364"/>
            <a:ext cx="3739970" cy="314972"/>
          </a:xfrm>
          <a:prstGeom prst="rect">
            <a:avLst/>
          </a:prstGeom>
          <a:noFill/>
        </p:spPr>
        <p:txBody>
          <a:bodyPr wrap="square" lIns="68086" tIns="34043" rIns="68086" bIns="34043" rtlCol="0">
            <a:spAutoFit/>
          </a:bodyPr>
          <a:lstStyle/>
          <a:p>
            <a:pPr algn="ctr"/>
            <a:r>
              <a:rPr lang="es-CL" sz="800" b="1" dirty="0">
                <a:solidFill>
                  <a:schemeClr val="bg1">
                    <a:lumMod val="85000"/>
                  </a:schemeClr>
                </a:solidFill>
              </a:rPr>
              <a:t>Ing. Básica (Proyecto Dacita) + Ing. De Valor (Sala Ch)+ Accesos : 26 Meses</a:t>
            </a:r>
          </a:p>
        </p:txBody>
      </p:sp>
      <p:sp>
        <p:nvSpPr>
          <p:cNvPr id="66" name="65 CuadroTexto"/>
          <p:cNvSpPr txBox="1"/>
          <p:nvPr/>
        </p:nvSpPr>
        <p:spPr>
          <a:xfrm>
            <a:off x="554607" y="1299623"/>
            <a:ext cx="1322154" cy="391916"/>
          </a:xfrm>
          <a:prstGeom prst="rect">
            <a:avLst/>
          </a:prstGeom>
          <a:noFill/>
        </p:spPr>
        <p:txBody>
          <a:bodyPr wrap="square" lIns="68086" tIns="34043" rIns="68086" bIns="34043" rtlCol="0">
            <a:spAutoFit/>
          </a:bodyPr>
          <a:lstStyle/>
          <a:p>
            <a:pPr algn="ctr"/>
            <a:r>
              <a:rPr lang="es-CL" sz="700" b="1" dirty="0"/>
              <a:t>Inicio Ing. Básica</a:t>
            </a:r>
          </a:p>
          <a:p>
            <a:pPr algn="ctr"/>
            <a:r>
              <a:rPr lang="es-CL" sz="700" b="1" dirty="0"/>
              <a:t>Sala CH </a:t>
            </a:r>
          </a:p>
          <a:p>
            <a:pPr algn="ctr"/>
            <a:r>
              <a:rPr lang="es-CL" sz="700" b="1">
                <a:solidFill>
                  <a:schemeClr val="tx1">
                    <a:lumMod val="75000"/>
                    <a:lumOff val="25000"/>
                  </a:schemeClr>
                </a:solidFill>
              </a:rPr>
              <a:t>20 </a:t>
            </a:r>
            <a:r>
              <a:rPr lang="es-CL" sz="700" b="1" dirty="0">
                <a:solidFill>
                  <a:schemeClr val="tx1">
                    <a:lumMod val="75000"/>
                    <a:lumOff val="25000"/>
                  </a:schemeClr>
                </a:solidFill>
              </a:rPr>
              <a:t>– Feb - 12</a:t>
            </a:r>
          </a:p>
        </p:txBody>
      </p:sp>
      <p:cxnSp>
        <p:nvCxnSpPr>
          <p:cNvPr id="69" name="68 Conector recto"/>
          <p:cNvCxnSpPr/>
          <p:nvPr/>
        </p:nvCxnSpPr>
        <p:spPr>
          <a:xfrm flipH="1">
            <a:off x="1186214" y="1696557"/>
            <a:ext cx="1" cy="15283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6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590800"/>
            <a:ext cx="7162800" cy="1143000"/>
          </a:xfrm>
        </p:spPr>
        <p:txBody>
          <a:bodyPr/>
          <a:lstStyle/>
          <a:p>
            <a:r>
              <a:rPr lang="es-CL" b="1" dirty="0" smtClean="0"/>
              <a:t>MANEJO DE MATERIALES</a:t>
            </a:r>
            <a:endParaRPr lang="es-CL" b="1" dirty="0"/>
          </a:p>
        </p:txBody>
      </p:sp>
    </p:spTree>
    <p:extLst>
      <p:ext uri="{BB962C8B-B14F-4D97-AF65-F5344CB8AC3E}">
        <p14:creationId xmlns:p14="http://schemas.microsoft.com/office/powerpoint/2010/main" val="31206552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23 Conector recto de flecha"/>
          <p:cNvCxnSpPr/>
          <p:nvPr/>
        </p:nvCxnSpPr>
        <p:spPr>
          <a:xfrm>
            <a:off x="1115616" y="3501008"/>
            <a:ext cx="3888432" cy="0"/>
          </a:xfrm>
          <a:prstGeom prst="straightConnector1">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6 Rectángulo redondeado"/>
          <p:cNvSpPr/>
          <p:nvPr/>
        </p:nvSpPr>
        <p:spPr>
          <a:xfrm>
            <a:off x="179512" y="1268760"/>
            <a:ext cx="1872208" cy="64807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b="1" dirty="0">
                <a:solidFill>
                  <a:schemeClr val="tx1"/>
                </a:solidFill>
              </a:rPr>
              <a:t>Interior Mina</a:t>
            </a:r>
          </a:p>
          <a:p>
            <a:pPr algn="ctr"/>
            <a:r>
              <a:rPr lang="es-MX" b="1" dirty="0">
                <a:solidFill>
                  <a:schemeClr val="tx1"/>
                </a:solidFill>
              </a:rPr>
              <a:t>Producción</a:t>
            </a:r>
            <a:endParaRPr lang="es-CL" b="1" dirty="0">
              <a:solidFill>
                <a:schemeClr val="tx1"/>
              </a:solidFill>
            </a:endParaRPr>
          </a:p>
        </p:txBody>
      </p:sp>
      <p:sp>
        <p:nvSpPr>
          <p:cNvPr id="8" name="7 Rectángulo redondeado"/>
          <p:cNvSpPr/>
          <p:nvPr/>
        </p:nvSpPr>
        <p:spPr>
          <a:xfrm>
            <a:off x="2339752" y="1268760"/>
            <a:ext cx="1872208" cy="64807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b="1" dirty="0">
                <a:solidFill>
                  <a:schemeClr val="tx1"/>
                </a:solidFill>
              </a:rPr>
              <a:t>Interior Mina</a:t>
            </a:r>
          </a:p>
          <a:p>
            <a:pPr algn="ctr"/>
            <a:r>
              <a:rPr lang="es-MX" b="1" dirty="0">
                <a:solidFill>
                  <a:schemeClr val="tx1"/>
                </a:solidFill>
              </a:rPr>
              <a:t>Acarreo</a:t>
            </a:r>
            <a:endParaRPr lang="es-CL" b="1" dirty="0">
              <a:solidFill>
                <a:schemeClr val="tx1"/>
              </a:solidFill>
            </a:endParaRPr>
          </a:p>
        </p:txBody>
      </p:sp>
      <p:sp>
        <p:nvSpPr>
          <p:cNvPr id="10" name="9 Rectángulo redondeado"/>
          <p:cNvSpPr/>
          <p:nvPr/>
        </p:nvSpPr>
        <p:spPr>
          <a:xfrm>
            <a:off x="395536" y="3933056"/>
            <a:ext cx="144016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LHD puntos de vaciado en la periferia</a:t>
            </a:r>
            <a:endParaRPr lang="es-CL" sz="1200" b="1" dirty="0">
              <a:solidFill>
                <a:schemeClr val="tx1"/>
              </a:solidFill>
            </a:endParaRPr>
          </a:p>
        </p:txBody>
      </p:sp>
      <p:sp>
        <p:nvSpPr>
          <p:cNvPr id="11" name="10 Rectángulo redondeado"/>
          <p:cNvSpPr/>
          <p:nvPr/>
        </p:nvSpPr>
        <p:spPr>
          <a:xfrm>
            <a:off x="395536" y="2204865"/>
            <a:ext cx="144016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LHD puntos de vaciado interior footprint</a:t>
            </a:r>
            <a:endParaRPr lang="es-CL" sz="1200" b="1" dirty="0">
              <a:solidFill>
                <a:schemeClr val="tx1"/>
              </a:solidFill>
            </a:endParaRPr>
          </a:p>
        </p:txBody>
      </p:sp>
      <p:sp>
        <p:nvSpPr>
          <p:cNvPr id="12" name="11 Rectángulo redondeado"/>
          <p:cNvSpPr/>
          <p:nvPr/>
        </p:nvSpPr>
        <p:spPr>
          <a:xfrm>
            <a:off x="2555776" y="2204865"/>
            <a:ext cx="144016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Camión + Chancador Central</a:t>
            </a:r>
            <a:endParaRPr lang="es-CL" sz="1200" b="1" dirty="0">
              <a:solidFill>
                <a:schemeClr val="tx1"/>
              </a:solidFill>
            </a:endParaRPr>
          </a:p>
        </p:txBody>
      </p:sp>
      <p:sp>
        <p:nvSpPr>
          <p:cNvPr id="13" name="12 Rectángulo redondeado"/>
          <p:cNvSpPr/>
          <p:nvPr/>
        </p:nvSpPr>
        <p:spPr>
          <a:xfrm>
            <a:off x="2555776" y="3933056"/>
            <a:ext cx="144016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Chancadores periféricos + Correas secundarias</a:t>
            </a:r>
            <a:endParaRPr lang="es-CL" sz="1200" b="1" dirty="0">
              <a:solidFill>
                <a:schemeClr val="tx1"/>
              </a:solidFill>
            </a:endParaRPr>
          </a:p>
        </p:txBody>
      </p:sp>
      <p:sp>
        <p:nvSpPr>
          <p:cNvPr id="14" name="13 Rectángulo redondeado"/>
          <p:cNvSpPr/>
          <p:nvPr/>
        </p:nvSpPr>
        <p:spPr>
          <a:xfrm>
            <a:off x="5004048" y="2348881"/>
            <a:ext cx="1440160"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CORREA</a:t>
            </a:r>
            <a:endParaRPr lang="es-CL" sz="1200" b="1" dirty="0">
              <a:solidFill>
                <a:schemeClr val="tx1"/>
              </a:solidFill>
            </a:endParaRPr>
          </a:p>
        </p:txBody>
      </p:sp>
      <p:sp>
        <p:nvSpPr>
          <p:cNvPr id="15" name="14 Rectángulo redondeado"/>
          <p:cNvSpPr/>
          <p:nvPr/>
        </p:nvSpPr>
        <p:spPr>
          <a:xfrm>
            <a:off x="5004048" y="3212976"/>
            <a:ext cx="1440160"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CAMIÓN</a:t>
            </a:r>
            <a:endParaRPr lang="es-CL" sz="1200" b="1" dirty="0">
              <a:solidFill>
                <a:schemeClr val="tx1"/>
              </a:solidFill>
            </a:endParaRPr>
          </a:p>
        </p:txBody>
      </p:sp>
      <p:sp>
        <p:nvSpPr>
          <p:cNvPr id="16" name="15 Rectángulo redondeado"/>
          <p:cNvSpPr/>
          <p:nvPr/>
        </p:nvSpPr>
        <p:spPr>
          <a:xfrm>
            <a:off x="5004048" y="4077072"/>
            <a:ext cx="1440160"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FERROCARRIL</a:t>
            </a:r>
            <a:endParaRPr lang="es-CL" sz="1200" b="1" dirty="0">
              <a:solidFill>
                <a:schemeClr val="tx1"/>
              </a:solidFill>
            </a:endParaRPr>
          </a:p>
        </p:txBody>
      </p:sp>
      <p:cxnSp>
        <p:nvCxnSpPr>
          <p:cNvPr id="17" name="16 Conector recto de flecha"/>
          <p:cNvCxnSpPr/>
          <p:nvPr/>
        </p:nvCxnSpPr>
        <p:spPr>
          <a:xfrm>
            <a:off x="1835696" y="2636912"/>
            <a:ext cx="28803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V="1">
            <a:off x="2195736" y="2708920"/>
            <a:ext cx="0" cy="158417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1835696" y="4365104"/>
            <a:ext cx="28803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V="1">
            <a:off x="1115616" y="3573017"/>
            <a:ext cx="0" cy="360040"/>
          </a:xfrm>
          <a:prstGeom prst="straightConnector1">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1115616" y="3068960"/>
            <a:ext cx="0" cy="360040"/>
          </a:xfrm>
          <a:prstGeom prst="straightConnector1">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4716016" y="3573016"/>
            <a:ext cx="0" cy="720080"/>
          </a:xfrm>
          <a:prstGeom prst="straightConnector1">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4716016" y="4365104"/>
            <a:ext cx="288032" cy="0"/>
          </a:xfrm>
          <a:prstGeom prst="straightConnector1">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flipV="1">
            <a:off x="3275856" y="3573017"/>
            <a:ext cx="0" cy="360040"/>
          </a:xfrm>
          <a:prstGeom prst="straightConnector1">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3275856" y="3068960"/>
            <a:ext cx="0" cy="360040"/>
          </a:xfrm>
          <a:prstGeom prst="straightConnector1">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33 Rectángulo redondeado"/>
          <p:cNvSpPr/>
          <p:nvPr/>
        </p:nvSpPr>
        <p:spPr>
          <a:xfrm>
            <a:off x="4788024" y="1268760"/>
            <a:ext cx="1872208" cy="64807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b="1" dirty="0">
                <a:solidFill>
                  <a:schemeClr val="tx1"/>
                </a:solidFill>
              </a:rPr>
              <a:t>Transporte</a:t>
            </a:r>
          </a:p>
          <a:p>
            <a:pPr algn="ctr"/>
            <a:r>
              <a:rPr lang="es-MX" b="1" dirty="0">
                <a:solidFill>
                  <a:schemeClr val="tx1"/>
                </a:solidFill>
              </a:rPr>
              <a:t>Sewell</a:t>
            </a:r>
            <a:endParaRPr lang="es-CL" b="1" dirty="0">
              <a:solidFill>
                <a:schemeClr val="tx1"/>
              </a:solidFill>
            </a:endParaRPr>
          </a:p>
        </p:txBody>
      </p:sp>
      <p:sp>
        <p:nvSpPr>
          <p:cNvPr id="35" name="34 Rectángulo redondeado"/>
          <p:cNvSpPr/>
          <p:nvPr/>
        </p:nvSpPr>
        <p:spPr>
          <a:xfrm>
            <a:off x="6948264" y="1268760"/>
            <a:ext cx="1872208" cy="64807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b="1" dirty="0">
                <a:solidFill>
                  <a:schemeClr val="tx1"/>
                </a:solidFill>
              </a:rPr>
              <a:t>Transporte</a:t>
            </a:r>
          </a:p>
          <a:p>
            <a:pPr algn="ctr"/>
            <a:r>
              <a:rPr lang="es-MX" b="1" dirty="0">
                <a:solidFill>
                  <a:schemeClr val="tx1"/>
                </a:solidFill>
              </a:rPr>
              <a:t>Colón</a:t>
            </a:r>
            <a:endParaRPr lang="es-CL" b="1" dirty="0">
              <a:solidFill>
                <a:schemeClr val="tx1"/>
              </a:solidFill>
            </a:endParaRPr>
          </a:p>
        </p:txBody>
      </p:sp>
      <p:cxnSp>
        <p:nvCxnSpPr>
          <p:cNvPr id="57" name="56 Conector recto de flecha"/>
          <p:cNvCxnSpPr/>
          <p:nvPr/>
        </p:nvCxnSpPr>
        <p:spPr>
          <a:xfrm>
            <a:off x="2267745" y="2636912"/>
            <a:ext cx="28803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60 Conector recto de flecha"/>
          <p:cNvCxnSpPr/>
          <p:nvPr/>
        </p:nvCxnSpPr>
        <p:spPr>
          <a:xfrm>
            <a:off x="2267745" y="4365104"/>
            <a:ext cx="28803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61 Conector recto de flecha"/>
          <p:cNvCxnSpPr/>
          <p:nvPr/>
        </p:nvCxnSpPr>
        <p:spPr>
          <a:xfrm flipV="1">
            <a:off x="4355976" y="2708920"/>
            <a:ext cx="0" cy="158417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p:nvPr/>
        </p:nvCxnSpPr>
        <p:spPr>
          <a:xfrm>
            <a:off x="3995936" y="2636912"/>
            <a:ext cx="28803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a:off x="3995936" y="4365104"/>
            <a:ext cx="28803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a:off x="4427984" y="2636912"/>
            <a:ext cx="57606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71 Rectángulo redondeado"/>
          <p:cNvSpPr/>
          <p:nvPr/>
        </p:nvSpPr>
        <p:spPr>
          <a:xfrm>
            <a:off x="7164288" y="2348881"/>
            <a:ext cx="1440160"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SEWELL + FFCC Tte. 8</a:t>
            </a:r>
            <a:endParaRPr lang="es-CL" sz="1200" b="1" dirty="0">
              <a:solidFill>
                <a:schemeClr val="tx1"/>
              </a:solidFill>
            </a:endParaRPr>
          </a:p>
        </p:txBody>
      </p:sp>
      <p:sp>
        <p:nvSpPr>
          <p:cNvPr id="73" name="72 Rectángulo redondeado"/>
          <p:cNvSpPr/>
          <p:nvPr/>
        </p:nvSpPr>
        <p:spPr>
          <a:xfrm>
            <a:off x="7164288" y="3212976"/>
            <a:ext cx="1440160"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FFCC Tte. 8</a:t>
            </a:r>
            <a:endParaRPr lang="es-CL" sz="1200" b="1" dirty="0">
              <a:solidFill>
                <a:schemeClr val="tx1"/>
              </a:solidFill>
            </a:endParaRPr>
          </a:p>
        </p:txBody>
      </p:sp>
      <p:sp>
        <p:nvSpPr>
          <p:cNvPr id="74" name="73 Rectángulo redondeado"/>
          <p:cNvSpPr/>
          <p:nvPr/>
        </p:nvSpPr>
        <p:spPr>
          <a:xfrm>
            <a:off x="7164288" y="4077072"/>
            <a:ext cx="1440160"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NNM</a:t>
            </a:r>
            <a:endParaRPr lang="es-CL" sz="1200" b="1" dirty="0">
              <a:solidFill>
                <a:schemeClr val="tx1"/>
              </a:solidFill>
            </a:endParaRPr>
          </a:p>
        </p:txBody>
      </p:sp>
      <p:sp>
        <p:nvSpPr>
          <p:cNvPr id="75" name="74 Rectángulo redondeado"/>
          <p:cNvSpPr/>
          <p:nvPr/>
        </p:nvSpPr>
        <p:spPr>
          <a:xfrm>
            <a:off x="5004048" y="4941168"/>
            <a:ext cx="1440160" cy="576064"/>
          </a:xfrm>
          <a:prstGeom prst="roundRect">
            <a:avLst/>
          </a:prstGeom>
          <a:solidFill>
            <a:srgbClr val="FFFF6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solidFill>
              </a:rPr>
              <a:t>NNM</a:t>
            </a:r>
            <a:endParaRPr lang="es-CL" sz="1200" b="1" dirty="0">
              <a:solidFill>
                <a:schemeClr val="tx1"/>
              </a:solidFill>
            </a:endParaRPr>
          </a:p>
        </p:txBody>
      </p:sp>
      <p:cxnSp>
        <p:nvCxnSpPr>
          <p:cNvPr id="76" name="75 Conector recto de flecha"/>
          <p:cNvCxnSpPr/>
          <p:nvPr/>
        </p:nvCxnSpPr>
        <p:spPr>
          <a:xfrm>
            <a:off x="4716016" y="4437112"/>
            <a:ext cx="0" cy="720080"/>
          </a:xfrm>
          <a:prstGeom prst="straightConnector1">
            <a:avLst/>
          </a:prstGeom>
          <a:ln w="38100">
            <a:solidFill>
              <a:srgbClr val="FFCC66"/>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p:nvPr/>
        </p:nvCxnSpPr>
        <p:spPr>
          <a:xfrm>
            <a:off x="4716016" y="5229200"/>
            <a:ext cx="288032" cy="0"/>
          </a:xfrm>
          <a:prstGeom prst="straightConnector1">
            <a:avLst/>
          </a:prstGeom>
          <a:ln w="38100">
            <a:solidFill>
              <a:srgbClr val="FFCC66"/>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CuadroTexto 36"/>
          <p:cNvSpPr txBox="1"/>
          <p:nvPr/>
        </p:nvSpPr>
        <p:spPr>
          <a:xfrm>
            <a:off x="54689" y="108966"/>
            <a:ext cx="4123550" cy="484249"/>
          </a:xfrm>
          <a:prstGeom prst="rect">
            <a:avLst/>
          </a:prstGeom>
          <a:noFill/>
        </p:spPr>
        <p:txBody>
          <a:bodyPr wrap="square" lIns="68086" tIns="34043" rIns="68086" bIns="34043" rtlCol="0">
            <a:spAutoFit/>
          </a:bodyPr>
          <a:lstStyle/>
          <a:p>
            <a:r>
              <a:rPr lang="es-ES" sz="2700" spc="-112" dirty="0">
                <a:solidFill>
                  <a:schemeClr val="bg1"/>
                </a:solidFill>
                <a:latin typeface="Century Gothic" panose="020B0502020202020204" pitchFamily="34" charset="0"/>
              </a:rPr>
              <a:t>Manejo de materiales</a:t>
            </a:r>
          </a:p>
        </p:txBody>
      </p:sp>
      <p:sp>
        <p:nvSpPr>
          <p:cNvPr id="37" name="36 Rectángulo redondeado"/>
          <p:cNvSpPr/>
          <p:nvPr/>
        </p:nvSpPr>
        <p:spPr>
          <a:xfrm>
            <a:off x="395535" y="5085184"/>
            <a:ext cx="1440160" cy="864096"/>
          </a:xfrm>
          <a:prstGeom prst="roundRect">
            <a:avLst/>
          </a:prstGeom>
          <a:solidFill>
            <a:srgbClr val="FFFF00">
              <a:alpha val="43000"/>
            </a:srgbClr>
          </a:solid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s-MX" sz="1200" b="1" dirty="0">
                <a:solidFill>
                  <a:schemeClr val="tx1">
                    <a:lumMod val="65000"/>
                    <a:lumOff val="35000"/>
                  </a:schemeClr>
                </a:solidFill>
              </a:rPr>
              <a:t>LHD Directo a Camión</a:t>
            </a:r>
            <a:endParaRPr lang="es-CL" sz="1200" b="1" dirty="0">
              <a:solidFill>
                <a:schemeClr val="tx1">
                  <a:lumMod val="65000"/>
                  <a:lumOff val="35000"/>
                </a:schemeClr>
              </a:solidFill>
            </a:endParaRPr>
          </a:p>
        </p:txBody>
      </p:sp>
      <p:sp>
        <p:nvSpPr>
          <p:cNvPr id="2" name="1 CuadroTexto"/>
          <p:cNvSpPr txBox="1"/>
          <p:nvPr/>
        </p:nvSpPr>
        <p:spPr>
          <a:xfrm>
            <a:off x="720201" y="5996845"/>
            <a:ext cx="1128668" cy="222639"/>
          </a:xfrm>
          <a:prstGeom prst="rect">
            <a:avLst/>
          </a:prstGeom>
          <a:noFill/>
        </p:spPr>
        <p:txBody>
          <a:bodyPr wrap="square" lIns="68086" tIns="34043" rIns="68086" bIns="34043" rtlCol="0">
            <a:spAutoFit/>
          </a:bodyPr>
          <a:lstStyle/>
          <a:p>
            <a:r>
              <a:rPr lang="es-CL" sz="1000" b="1" dirty="0">
                <a:solidFill>
                  <a:schemeClr val="tx1">
                    <a:lumMod val="65000"/>
                    <a:lumOff val="35000"/>
                  </a:schemeClr>
                </a:solidFill>
              </a:rPr>
              <a:t>En revisión</a:t>
            </a:r>
          </a:p>
        </p:txBody>
      </p:sp>
      <p:sp>
        <p:nvSpPr>
          <p:cNvPr id="38"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dirty="0" smtClean="0"/>
              <a:t>Manejo de materiales</a:t>
            </a:r>
            <a:endParaRPr lang="es-ES" sz="2000" b="1" dirty="0"/>
          </a:p>
        </p:txBody>
      </p:sp>
    </p:spTree>
    <p:extLst>
      <p:ext uri="{BB962C8B-B14F-4D97-AF65-F5344CB8AC3E}">
        <p14:creationId xmlns:p14="http://schemas.microsoft.com/office/powerpoint/2010/main" val="35851481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1" y="641564"/>
            <a:ext cx="3896591" cy="5894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6553" y="1051345"/>
            <a:ext cx="3255411" cy="1644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6 Rectángulo"/>
          <p:cNvSpPr/>
          <p:nvPr/>
        </p:nvSpPr>
        <p:spPr>
          <a:xfrm>
            <a:off x="3896591" y="2330951"/>
            <a:ext cx="4895272" cy="246207"/>
          </a:xfrm>
          <a:prstGeom prst="rect">
            <a:avLst/>
          </a:prstGeom>
        </p:spPr>
        <p:txBody>
          <a:bodyPr wrap="square" lIns="91426" tIns="45713" rIns="91426" bIns="45713">
            <a:spAutoFit/>
          </a:bodyPr>
          <a:lstStyle/>
          <a:p>
            <a:r>
              <a:rPr lang="es-CL" sz="1000" dirty="0">
                <a:solidFill>
                  <a:schemeClr val="tx1">
                    <a:lumMod val="75000"/>
                    <a:lumOff val="25000"/>
                  </a:schemeClr>
                </a:solidFill>
              </a:rPr>
              <a:t>(*) Costo diferencial, considera puntos de vaciado, buzones, galería de transporte.</a:t>
            </a:r>
            <a:endParaRPr lang="es-CL" sz="1000" dirty="0"/>
          </a:p>
        </p:txBody>
      </p:sp>
      <p:sp>
        <p:nvSpPr>
          <p:cNvPr id="8" name="CuadroTexto 36"/>
          <p:cNvSpPr txBox="1"/>
          <p:nvPr/>
        </p:nvSpPr>
        <p:spPr>
          <a:xfrm>
            <a:off x="54688" y="108966"/>
            <a:ext cx="6397607" cy="484249"/>
          </a:xfrm>
          <a:prstGeom prst="rect">
            <a:avLst/>
          </a:prstGeom>
          <a:noFill/>
        </p:spPr>
        <p:txBody>
          <a:bodyPr wrap="square" lIns="68086" tIns="34043" rIns="68086" bIns="34043" rtlCol="0">
            <a:spAutoFit/>
          </a:bodyPr>
          <a:lstStyle/>
          <a:p>
            <a:r>
              <a:rPr lang="es-ES" sz="2700" spc="-112" dirty="0">
                <a:solidFill>
                  <a:schemeClr val="bg1"/>
                </a:solidFill>
                <a:latin typeface="Century Gothic" panose="020B0502020202020204" pitchFamily="34" charset="0"/>
              </a:rPr>
              <a:t>Manejo de materiales – Interior Mina</a:t>
            </a: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553" y="3102994"/>
            <a:ext cx="3281388" cy="15336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nvGrpSpPr>
          <p:cNvPr id="10" name="6 Grupo"/>
          <p:cNvGrpSpPr/>
          <p:nvPr/>
        </p:nvGrpSpPr>
        <p:grpSpPr>
          <a:xfrm>
            <a:off x="126553" y="4975057"/>
            <a:ext cx="3268400" cy="1512761"/>
            <a:chOff x="251520" y="2110333"/>
            <a:chExt cx="6200775" cy="3190875"/>
          </a:xfrm>
          <a:effectLst>
            <a:outerShdw blurRad="50800" dist="38100" dir="2700000" algn="tl" rotWithShape="0">
              <a:prstClr val="black">
                <a:alpha val="40000"/>
              </a:prstClr>
            </a:outerShdw>
          </a:effectLst>
        </p:grpSpPr>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2110333"/>
              <a:ext cx="6200775" cy="3190875"/>
            </a:xfrm>
            <a:prstGeom prst="rect">
              <a:avLst/>
            </a:prstGeom>
            <a:noFill/>
            <a:ln w="9525">
              <a:solidFill>
                <a:schemeClr val="tx1"/>
              </a:solidFill>
              <a:miter lim="800000"/>
              <a:headEnd/>
              <a:tailEnd/>
            </a:ln>
          </p:spPr>
        </p:pic>
        <p:sp>
          <p:nvSpPr>
            <p:cNvPr id="12" name="11 Elipse"/>
            <p:cNvSpPr/>
            <p:nvPr/>
          </p:nvSpPr>
          <p:spPr>
            <a:xfrm>
              <a:off x="1979712" y="2276872"/>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12 Elipse"/>
            <p:cNvSpPr/>
            <p:nvPr/>
          </p:nvSpPr>
          <p:spPr>
            <a:xfrm>
              <a:off x="899592" y="4509120"/>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13 Elipse"/>
            <p:cNvSpPr/>
            <p:nvPr/>
          </p:nvSpPr>
          <p:spPr>
            <a:xfrm>
              <a:off x="5580112" y="2276872"/>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14 Elipse"/>
            <p:cNvSpPr/>
            <p:nvPr/>
          </p:nvSpPr>
          <p:spPr>
            <a:xfrm>
              <a:off x="6228184" y="4437112"/>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2" name="1 Rectángulo"/>
          <p:cNvSpPr/>
          <p:nvPr/>
        </p:nvSpPr>
        <p:spPr>
          <a:xfrm>
            <a:off x="28711" y="751620"/>
            <a:ext cx="4572000" cy="207250"/>
          </a:xfrm>
          <a:prstGeom prst="rect">
            <a:avLst/>
          </a:prstGeom>
        </p:spPr>
        <p:txBody>
          <a:bodyPr lIns="68086" tIns="34043" rIns="68086" bIns="34043">
            <a:spAutoFit/>
          </a:bodyPr>
          <a:lstStyle/>
          <a:p>
            <a:pPr algn="just">
              <a:defRPr/>
            </a:pPr>
            <a:r>
              <a:rPr lang="es-CL" sz="900" b="1" dirty="0">
                <a:solidFill>
                  <a:schemeClr val="tx1">
                    <a:lumMod val="75000"/>
                    <a:lumOff val="25000"/>
                  </a:schemeClr>
                </a:solidFill>
              </a:rPr>
              <a:t>Opción1: Punto de vaciado en cabecera y transporte por camiones</a:t>
            </a:r>
          </a:p>
        </p:txBody>
      </p:sp>
      <p:sp>
        <p:nvSpPr>
          <p:cNvPr id="3" name="2 Rectángulo"/>
          <p:cNvSpPr/>
          <p:nvPr/>
        </p:nvSpPr>
        <p:spPr>
          <a:xfrm>
            <a:off x="28711" y="2821179"/>
            <a:ext cx="4572000" cy="207250"/>
          </a:xfrm>
          <a:prstGeom prst="rect">
            <a:avLst/>
          </a:prstGeom>
        </p:spPr>
        <p:txBody>
          <a:bodyPr lIns="68086" tIns="34043" rIns="68086" bIns="34043">
            <a:spAutoFit/>
          </a:bodyPr>
          <a:lstStyle/>
          <a:p>
            <a:pPr algn="just">
              <a:defRPr/>
            </a:pPr>
            <a:r>
              <a:rPr lang="es-CL" sz="900" b="1" dirty="0">
                <a:solidFill>
                  <a:schemeClr val="tx1">
                    <a:lumMod val="75000"/>
                    <a:lumOff val="25000"/>
                  </a:schemeClr>
                </a:solidFill>
              </a:rPr>
              <a:t>Opción2: Punto de vaciado interior calle y transporte por camiones</a:t>
            </a:r>
          </a:p>
        </p:txBody>
      </p:sp>
      <p:sp>
        <p:nvSpPr>
          <p:cNvPr id="6" name="5 Rectángulo"/>
          <p:cNvSpPr/>
          <p:nvPr/>
        </p:nvSpPr>
        <p:spPr>
          <a:xfrm>
            <a:off x="28711" y="4739870"/>
            <a:ext cx="4572000" cy="207250"/>
          </a:xfrm>
          <a:prstGeom prst="rect">
            <a:avLst/>
          </a:prstGeom>
        </p:spPr>
        <p:txBody>
          <a:bodyPr lIns="68086" tIns="34043" rIns="68086" bIns="34043">
            <a:spAutoFit/>
          </a:bodyPr>
          <a:lstStyle/>
          <a:p>
            <a:pPr algn="just">
              <a:defRPr/>
            </a:pPr>
            <a:r>
              <a:rPr lang="es-CL" sz="900" b="1" dirty="0">
                <a:solidFill>
                  <a:schemeClr val="tx1">
                    <a:lumMod val="75000"/>
                    <a:lumOff val="25000"/>
                  </a:schemeClr>
                </a:solidFill>
              </a:rPr>
              <a:t>Opción3: </a:t>
            </a:r>
            <a:r>
              <a:rPr lang="es-CL" sz="900" b="1" dirty="0" err="1">
                <a:solidFill>
                  <a:schemeClr val="tx1">
                    <a:lumMod val="75000"/>
                    <a:lumOff val="25000"/>
                  </a:schemeClr>
                </a:solidFill>
              </a:rPr>
              <a:t>Chancador</a:t>
            </a:r>
            <a:r>
              <a:rPr lang="es-CL" sz="900" b="1" dirty="0">
                <a:solidFill>
                  <a:schemeClr val="tx1">
                    <a:lumMod val="75000"/>
                    <a:lumOff val="25000"/>
                  </a:schemeClr>
                </a:solidFill>
              </a:rPr>
              <a:t> Periférico en cabecera y transporte por correas</a:t>
            </a:r>
          </a:p>
        </p:txBody>
      </p:sp>
      <p:pic>
        <p:nvPicPr>
          <p:cNvPr id="1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78322" y="3468079"/>
            <a:ext cx="4747946" cy="24018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aphicFrame>
        <p:nvGraphicFramePr>
          <p:cNvPr id="16" name="15 Tabla"/>
          <p:cNvGraphicFramePr>
            <a:graphicFrameLocks noGrp="1"/>
          </p:cNvGraphicFramePr>
          <p:nvPr>
            <p:extLst>
              <p:ext uri="{D42A27DB-BD31-4B8C-83A1-F6EECF244321}">
                <p14:modId xmlns:p14="http://schemas.microsoft.com/office/powerpoint/2010/main" val="843700153"/>
              </p:ext>
            </p:extLst>
          </p:nvPr>
        </p:nvGraphicFramePr>
        <p:xfrm>
          <a:off x="3974523" y="1049204"/>
          <a:ext cx="4895271" cy="1263755"/>
        </p:xfrm>
        <a:graphic>
          <a:graphicData uri="http://schemas.openxmlformats.org/drawingml/2006/table">
            <a:tbl>
              <a:tblPr>
                <a:effectLst>
                  <a:outerShdw blurRad="50800" dist="38100" dir="2700000" algn="tl" rotWithShape="0">
                    <a:prstClr val="black">
                      <a:alpha val="40000"/>
                    </a:prstClr>
                  </a:outerShdw>
                </a:effectLst>
              </a:tblPr>
              <a:tblGrid>
                <a:gridCol w="1565879"/>
                <a:gridCol w="592906"/>
                <a:gridCol w="912162"/>
                <a:gridCol w="912162"/>
                <a:gridCol w="912162"/>
              </a:tblGrid>
              <a:tr h="252751">
                <a:tc>
                  <a:txBody>
                    <a:bodyPr/>
                    <a:lstStyle/>
                    <a:p>
                      <a:pPr algn="l" fontAlgn="b"/>
                      <a:endParaRPr lang="es-CL" sz="1400" b="0" i="0" u="none" strike="noStrike" dirty="0">
                        <a:solidFill>
                          <a:srgbClr val="000000"/>
                        </a:solidFill>
                        <a:effectLst/>
                        <a:latin typeface="Calibri"/>
                      </a:endParaRPr>
                    </a:p>
                  </a:txBody>
                  <a:tcPr marL="6494" marR="6494" marT="8087" marB="0" anchor="b">
                    <a:lnL>
                      <a:noFill/>
                    </a:lnL>
                    <a:lnR>
                      <a:noFill/>
                    </a:lnR>
                    <a:lnT>
                      <a:noFill/>
                    </a:lnT>
                    <a:lnB>
                      <a:noFill/>
                    </a:lnB>
                  </a:tcPr>
                </a:tc>
                <a:tc>
                  <a:txBody>
                    <a:bodyPr/>
                    <a:lstStyle/>
                    <a:p>
                      <a:pPr algn="l" fontAlgn="b"/>
                      <a:endParaRPr lang="es-CL" sz="1400" b="0" i="0" u="none" strike="noStrike">
                        <a:solidFill>
                          <a:srgbClr val="000000"/>
                        </a:solidFill>
                        <a:effectLst/>
                        <a:latin typeface="Calibri"/>
                      </a:endParaRPr>
                    </a:p>
                  </a:txBody>
                  <a:tcPr marL="6494" marR="6494" marT="8087" marB="0" anchor="b">
                    <a:lnL>
                      <a:noFill/>
                    </a:lnL>
                    <a:lnR>
                      <a:noFill/>
                    </a:lnR>
                    <a:lnT>
                      <a:noFill/>
                    </a:lnT>
                    <a:lnB>
                      <a:noFill/>
                    </a:lnB>
                  </a:tcPr>
                </a:tc>
                <a:tc>
                  <a:txBody>
                    <a:bodyPr/>
                    <a:lstStyle/>
                    <a:p>
                      <a:pPr algn="ctr" fontAlgn="b"/>
                      <a:r>
                        <a:rPr lang="es-CL" sz="1400" b="1" i="0" u="none" strike="noStrike">
                          <a:solidFill>
                            <a:srgbClr val="000000"/>
                          </a:solidFill>
                          <a:effectLst/>
                          <a:latin typeface="Calibri"/>
                        </a:rPr>
                        <a:t>Opción 1</a:t>
                      </a:r>
                    </a:p>
                  </a:txBody>
                  <a:tcPr marL="6494" marR="6494" marT="8087" marB="0" anchor="b">
                    <a:lnL>
                      <a:noFill/>
                    </a:lnL>
                    <a:lnR>
                      <a:noFill/>
                    </a:lnR>
                    <a:lnT>
                      <a:noFill/>
                    </a:lnT>
                    <a:lnB>
                      <a:noFill/>
                    </a:lnB>
                    <a:solidFill>
                      <a:srgbClr val="F2DCDB"/>
                    </a:solidFill>
                  </a:tcPr>
                </a:tc>
                <a:tc>
                  <a:txBody>
                    <a:bodyPr/>
                    <a:lstStyle/>
                    <a:p>
                      <a:pPr algn="ctr" fontAlgn="b"/>
                      <a:r>
                        <a:rPr lang="es-CL" sz="1400" b="1" i="0" u="none" strike="noStrike">
                          <a:solidFill>
                            <a:srgbClr val="000000"/>
                          </a:solidFill>
                          <a:effectLst/>
                          <a:latin typeface="Calibri"/>
                        </a:rPr>
                        <a:t>Opción 2</a:t>
                      </a:r>
                    </a:p>
                  </a:txBody>
                  <a:tcPr marL="6494" marR="6494" marT="8087" marB="0" anchor="b">
                    <a:lnL>
                      <a:noFill/>
                    </a:lnL>
                    <a:lnR>
                      <a:noFill/>
                    </a:lnR>
                    <a:lnT>
                      <a:noFill/>
                    </a:lnT>
                    <a:lnB>
                      <a:noFill/>
                    </a:lnB>
                    <a:solidFill>
                      <a:srgbClr val="F2DCDB"/>
                    </a:solidFill>
                  </a:tcPr>
                </a:tc>
                <a:tc>
                  <a:txBody>
                    <a:bodyPr/>
                    <a:lstStyle/>
                    <a:p>
                      <a:pPr algn="ctr" fontAlgn="b"/>
                      <a:r>
                        <a:rPr lang="es-CL" sz="1400" b="1" i="0" u="none" strike="noStrike">
                          <a:solidFill>
                            <a:srgbClr val="000000"/>
                          </a:solidFill>
                          <a:effectLst/>
                          <a:latin typeface="Calibri"/>
                        </a:rPr>
                        <a:t>Opción 3</a:t>
                      </a:r>
                    </a:p>
                  </a:txBody>
                  <a:tcPr marL="6494" marR="6494" marT="8087" marB="0" anchor="b">
                    <a:lnL>
                      <a:noFill/>
                    </a:lnL>
                    <a:lnR>
                      <a:noFill/>
                    </a:lnR>
                    <a:lnT>
                      <a:noFill/>
                    </a:lnT>
                    <a:lnB>
                      <a:noFill/>
                    </a:lnB>
                    <a:solidFill>
                      <a:srgbClr val="F2DCDB"/>
                    </a:solidFill>
                  </a:tcPr>
                </a:tc>
              </a:tr>
              <a:tr h="252751">
                <a:tc>
                  <a:txBody>
                    <a:bodyPr/>
                    <a:lstStyle/>
                    <a:p>
                      <a:pPr algn="l" fontAlgn="b"/>
                      <a:r>
                        <a:rPr lang="es-CL" sz="1400" b="1" i="0" u="none" strike="noStrike" dirty="0">
                          <a:solidFill>
                            <a:srgbClr val="000000"/>
                          </a:solidFill>
                          <a:effectLst/>
                          <a:latin typeface="Calibri"/>
                        </a:rPr>
                        <a:t>Área módulo</a:t>
                      </a:r>
                    </a:p>
                  </a:txBody>
                  <a:tcPr marL="6494" marR="6494" marT="8087" marB="0" anchor="ctr">
                    <a:lnL>
                      <a:noFill/>
                    </a:lnL>
                    <a:lnR>
                      <a:noFill/>
                    </a:lnR>
                    <a:lnT>
                      <a:noFill/>
                    </a:lnT>
                    <a:lnB>
                      <a:noFill/>
                    </a:lnB>
                    <a:solidFill>
                      <a:srgbClr val="EBF1DE"/>
                    </a:solidFill>
                  </a:tcPr>
                </a:tc>
                <a:tc>
                  <a:txBody>
                    <a:bodyPr/>
                    <a:lstStyle/>
                    <a:p>
                      <a:pPr algn="l" fontAlgn="b"/>
                      <a:r>
                        <a:rPr lang="es-CL" sz="1400" b="1" i="0" u="none" strike="noStrike">
                          <a:solidFill>
                            <a:srgbClr val="000000"/>
                          </a:solidFill>
                          <a:effectLst/>
                          <a:latin typeface="Calibri"/>
                        </a:rPr>
                        <a:t>m</a:t>
                      </a:r>
                      <a:r>
                        <a:rPr lang="es-CL" sz="1400" b="1" i="0" u="none" strike="noStrike" baseline="30000">
                          <a:solidFill>
                            <a:srgbClr val="000000"/>
                          </a:solidFill>
                          <a:effectLst/>
                          <a:latin typeface="Calibri"/>
                        </a:rPr>
                        <a:t>2</a:t>
                      </a:r>
                      <a:endParaRPr lang="es-CL" sz="1400" b="1" i="0" u="none" strike="noStrike">
                        <a:solidFill>
                          <a:srgbClr val="000000"/>
                        </a:solidFill>
                        <a:effectLst/>
                        <a:latin typeface="Calibri"/>
                      </a:endParaRP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smtClean="0">
                          <a:solidFill>
                            <a:srgbClr val="000000"/>
                          </a:solidFill>
                          <a:effectLst/>
                          <a:latin typeface="Calibri"/>
                        </a:rPr>
                        <a:t>4.800</a:t>
                      </a:r>
                      <a:endParaRPr lang="es-CL" sz="1400" b="0" i="0" u="none" strike="noStrike" dirty="0">
                        <a:solidFill>
                          <a:srgbClr val="000000"/>
                        </a:solidFill>
                        <a:effectLst/>
                        <a:latin typeface="Calibri"/>
                      </a:endParaRP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smtClean="0">
                          <a:solidFill>
                            <a:srgbClr val="000000"/>
                          </a:solidFill>
                          <a:effectLst/>
                          <a:latin typeface="Calibri"/>
                        </a:rPr>
                        <a:t>3.600</a:t>
                      </a:r>
                      <a:endParaRPr lang="es-CL" sz="1400" b="0" i="0" u="none" strike="noStrike" dirty="0">
                        <a:solidFill>
                          <a:srgbClr val="000000"/>
                        </a:solidFill>
                        <a:effectLst/>
                        <a:latin typeface="Calibri"/>
                      </a:endParaRP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smtClean="0">
                          <a:solidFill>
                            <a:srgbClr val="000000"/>
                          </a:solidFill>
                          <a:effectLst/>
                          <a:latin typeface="Calibri"/>
                        </a:rPr>
                        <a:t>4.800</a:t>
                      </a:r>
                      <a:endParaRPr lang="es-CL" sz="1400" b="0" i="0" u="none" strike="noStrike" dirty="0">
                        <a:solidFill>
                          <a:srgbClr val="000000"/>
                        </a:solidFill>
                        <a:effectLst/>
                        <a:latin typeface="Calibri"/>
                      </a:endParaRPr>
                    </a:p>
                  </a:txBody>
                  <a:tcPr marL="6494" marR="6494" marT="8087" marB="0" anchor="ctr">
                    <a:lnL>
                      <a:noFill/>
                    </a:lnL>
                    <a:lnR>
                      <a:noFill/>
                    </a:lnR>
                    <a:lnT>
                      <a:noFill/>
                    </a:lnT>
                    <a:lnB>
                      <a:noFill/>
                    </a:lnB>
                    <a:solidFill>
                      <a:srgbClr val="EBF1DE"/>
                    </a:solidFill>
                  </a:tcPr>
                </a:tc>
              </a:tr>
              <a:tr h="252751">
                <a:tc>
                  <a:txBody>
                    <a:bodyPr/>
                    <a:lstStyle/>
                    <a:p>
                      <a:pPr algn="l" fontAlgn="b"/>
                      <a:r>
                        <a:rPr lang="es-CL" sz="1400" b="1" i="0" u="none" strike="noStrike">
                          <a:solidFill>
                            <a:srgbClr val="000000"/>
                          </a:solidFill>
                          <a:effectLst/>
                          <a:latin typeface="Calibri"/>
                        </a:rPr>
                        <a:t>Productividad LHD</a:t>
                      </a:r>
                    </a:p>
                  </a:txBody>
                  <a:tcPr marL="6494" marR="6494" marT="8087" marB="0" anchor="ctr">
                    <a:lnL>
                      <a:noFill/>
                    </a:lnL>
                    <a:lnR>
                      <a:noFill/>
                    </a:lnR>
                    <a:lnT>
                      <a:noFill/>
                    </a:lnT>
                    <a:lnB>
                      <a:noFill/>
                    </a:lnB>
                    <a:solidFill>
                      <a:srgbClr val="EBF1DE"/>
                    </a:solidFill>
                  </a:tcPr>
                </a:tc>
                <a:tc>
                  <a:txBody>
                    <a:bodyPr/>
                    <a:lstStyle/>
                    <a:p>
                      <a:pPr algn="l" fontAlgn="b"/>
                      <a:r>
                        <a:rPr lang="es-CL" sz="1400" b="1" i="0" u="none" strike="noStrike" dirty="0" err="1">
                          <a:solidFill>
                            <a:srgbClr val="000000"/>
                          </a:solidFill>
                          <a:effectLst/>
                          <a:latin typeface="Calibri"/>
                        </a:rPr>
                        <a:t>tph</a:t>
                      </a:r>
                      <a:endParaRPr lang="es-CL" sz="1400" b="1" i="0" u="none" strike="noStrike" dirty="0">
                        <a:solidFill>
                          <a:srgbClr val="000000"/>
                        </a:solidFill>
                        <a:effectLst/>
                        <a:latin typeface="Calibri"/>
                      </a:endParaRP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a:solidFill>
                            <a:srgbClr val="000000"/>
                          </a:solidFill>
                          <a:effectLst/>
                          <a:latin typeface="Calibri"/>
                        </a:rPr>
                        <a:t>174</a:t>
                      </a: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a:solidFill>
                            <a:srgbClr val="000000"/>
                          </a:solidFill>
                          <a:effectLst/>
                          <a:latin typeface="Calibri"/>
                        </a:rPr>
                        <a:t>275</a:t>
                      </a: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a:solidFill>
                            <a:srgbClr val="000000"/>
                          </a:solidFill>
                          <a:effectLst/>
                          <a:latin typeface="Calibri"/>
                        </a:rPr>
                        <a:t>162</a:t>
                      </a:r>
                    </a:p>
                  </a:txBody>
                  <a:tcPr marL="6494" marR="6494" marT="8087" marB="0" anchor="ctr">
                    <a:lnL>
                      <a:noFill/>
                    </a:lnL>
                    <a:lnR>
                      <a:noFill/>
                    </a:lnR>
                    <a:lnT>
                      <a:noFill/>
                    </a:lnT>
                    <a:lnB>
                      <a:noFill/>
                    </a:lnB>
                    <a:solidFill>
                      <a:srgbClr val="EBF1DE"/>
                    </a:solidFill>
                  </a:tcPr>
                </a:tc>
              </a:tr>
              <a:tr h="252751">
                <a:tc>
                  <a:txBody>
                    <a:bodyPr/>
                    <a:lstStyle/>
                    <a:p>
                      <a:pPr algn="l" fontAlgn="b"/>
                      <a:r>
                        <a:rPr lang="es-CL" sz="1400" b="1" i="0" u="none" strike="noStrike">
                          <a:solidFill>
                            <a:srgbClr val="000000"/>
                          </a:solidFill>
                          <a:effectLst/>
                          <a:latin typeface="Calibri"/>
                        </a:rPr>
                        <a:t>Velocidad extracción</a:t>
                      </a:r>
                    </a:p>
                  </a:txBody>
                  <a:tcPr marL="6494" marR="6494" marT="8087" marB="0" anchor="ctr">
                    <a:lnL>
                      <a:noFill/>
                    </a:lnL>
                    <a:lnR>
                      <a:noFill/>
                    </a:lnR>
                    <a:lnT>
                      <a:noFill/>
                    </a:lnT>
                    <a:lnB>
                      <a:noFill/>
                    </a:lnB>
                    <a:solidFill>
                      <a:srgbClr val="EBF1DE"/>
                    </a:solidFill>
                  </a:tcPr>
                </a:tc>
                <a:tc>
                  <a:txBody>
                    <a:bodyPr/>
                    <a:lstStyle/>
                    <a:p>
                      <a:pPr algn="l" fontAlgn="b"/>
                      <a:r>
                        <a:rPr lang="es-CL" sz="1400" b="1" i="0" u="none" strike="noStrike">
                          <a:solidFill>
                            <a:srgbClr val="000000"/>
                          </a:solidFill>
                          <a:effectLst/>
                          <a:latin typeface="Calibri"/>
                        </a:rPr>
                        <a:t>tpd/m</a:t>
                      </a:r>
                      <a:r>
                        <a:rPr lang="es-CL" sz="1400" b="1" i="0" u="none" strike="noStrike" baseline="30000">
                          <a:solidFill>
                            <a:srgbClr val="000000"/>
                          </a:solidFill>
                          <a:effectLst/>
                          <a:latin typeface="Calibri"/>
                        </a:rPr>
                        <a:t>2</a:t>
                      </a:r>
                      <a:endParaRPr lang="es-CL" sz="1400" b="1" i="0" u="none" strike="noStrike">
                        <a:solidFill>
                          <a:srgbClr val="000000"/>
                        </a:solidFill>
                        <a:effectLst/>
                        <a:latin typeface="Calibri"/>
                      </a:endParaRP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a:solidFill>
                            <a:srgbClr val="000000"/>
                          </a:solidFill>
                          <a:effectLst/>
                          <a:latin typeface="Calibri"/>
                        </a:rPr>
                        <a:t>0,319</a:t>
                      </a: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a:solidFill>
                            <a:srgbClr val="000000"/>
                          </a:solidFill>
                          <a:effectLst/>
                          <a:latin typeface="Calibri"/>
                        </a:rPr>
                        <a:t>0,447</a:t>
                      </a: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a:solidFill>
                            <a:srgbClr val="000000"/>
                          </a:solidFill>
                          <a:effectLst/>
                          <a:latin typeface="Calibri"/>
                        </a:rPr>
                        <a:t>0,306</a:t>
                      </a:r>
                    </a:p>
                  </a:txBody>
                  <a:tcPr marL="6494" marR="6494" marT="8087" marB="0" anchor="ctr">
                    <a:lnL>
                      <a:noFill/>
                    </a:lnL>
                    <a:lnR>
                      <a:noFill/>
                    </a:lnR>
                    <a:lnT>
                      <a:noFill/>
                    </a:lnT>
                    <a:lnB>
                      <a:noFill/>
                    </a:lnB>
                    <a:solidFill>
                      <a:srgbClr val="EBF1DE"/>
                    </a:solidFill>
                  </a:tcPr>
                </a:tc>
              </a:tr>
              <a:tr h="252751">
                <a:tc>
                  <a:txBody>
                    <a:bodyPr/>
                    <a:lstStyle/>
                    <a:p>
                      <a:pPr algn="l" fontAlgn="b"/>
                      <a:r>
                        <a:rPr lang="es-CL" sz="1400" b="1" i="0" u="none" strike="noStrike" dirty="0">
                          <a:solidFill>
                            <a:srgbClr val="000000"/>
                          </a:solidFill>
                          <a:effectLst/>
                          <a:latin typeface="Calibri"/>
                        </a:rPr>
                        <a:t>Costo Desarrollo (*)</a:t>
                      </a:r>
                    </a:p>
                  </a:txBody>
                  <a:tcPr marL="6494" marR="6494" marT="8087" marB="0" anchor="ctr">
                    <a:lnL>
                      <a:noFill/>
                    </a:lnL>
                    <a:lnR>
                      <a:noFill/>
                    </a:lnR>
                    <a:lnT>
                      <a:noFill/>
                    </a:lnT>
                    <a:lnB>
                      <a:noFill/>
                    </a:lnB>
                    <a:solidFill>
                      <a:srgbClr val="EBF1DE"/>
                    </a:solidFill>
                  </a:tcPr>
                </a:tc>
                <a:tc>
                  <a:txBody>
                    <a:bodyPr/>
                    <a:lstStyle/>
                    <a:p>
                      <a:pPr algn="l" fontAlgn="b"/>
                      <a:r>
                        <a:rPr lang="es-CL" sz="1400" b="1" i="0" u="none" strike="noStrike" dirty="0">
                          <a:solidFill>
                            <a:srgbClr val="000000"/>
                          </a:solidFill>
                          <a:effectLst/>
                          <a:latin typeface="Calibri"/>
                        </a:rPr>
                        <a:t>U$/m</a:t>
                      </a:r>
                      <a:r>
                        <a:rPr lang="es-CL" sz="1400" b="1" i="0" u="none" strike="noStrike" baseline="30000" dirty="0">
                          <a:solidFill>
                            <a:srgbClr val="000000"/>
                          </a:solidFill>
                          <a:effectLst/>
                          <a:latin typeface="Calibri"/>
                        </a:rPr>
                        <a:t>2</a:t>
                      </a:r>
                      <a:endParaRPr lang="es-CL" sz="1400" b="1" i="0" u="none" strike="noStrike" dirty="0">
                        <a:solidFill>
                          <a:srgbClr val="000000"/>
                        </a:solidFill>
                        <a:effectLst/>
                        <a:latin typeface="Calibri"/>
                      </a:endParaRP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a:solidFill>
                            <a:srgbClr val="000000"/>
                          </a:solidFill>
                          <a:effectLst/>
                          <a:latin typeface="Calibri"/>
                        </a:rPr>
                        <a:t>180</a:t>
                      </a: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a:solidFill>
                            <a:srgbClr val="000000"/>
                          </a:solidFill>
                          <a:effectLst/>
                          <a:latin typeface="Calibri"/>
                        </a:rPr>
                        <a:t>413</a:t>
                      </a:r>
                    </a:p>
                  </a:txBody>
                  <a:tcPr marL="6494" marR="6494" marT="8087" marB="0" anchor="ctr">
                    <a:lnL>
                      <a:noFill/>
                    </a:lnL>
                    <a:lnR>
                      <a:noFill/>
                    </a:lnR>
                    <a:lnT>
                      <a:noFill/>
                    </a:lnT>
                    <a:lnB>
                      <a:noFill/>
                    </a:lnB>
                    <a:solidFill>
                      <a:srgbClr val="EBF1DE"/>
                    </a:solidFill>
                  </a:tcPr>
                </a:tc>
                <a:tc>
                  <a:txBody>
                    <a:bodyPr/>
                    <a:lstStyle/>
                    <a:p>
                      <a:pPr algn="r" fontAlgn="b"/>
                      <a:r>
                        <a:rPr lang="es-CL" sz="1400" b="0" i="0" u="none" strike="noStrike" dirty="0">
                          <a:solidFill>
                            <a:srgbClr val="000000"/>
                          </a:solidFill>
                          <a:effectLst/>
                          <a:latin typeface="Calibri"/>
                        </a:rPr>
                        <a:t>169</a:t>
                      </a:r>
                    </a:p>
                  </a:txBody>
                  <a:tcPr marL="6494" marR="6494" marT="8087" marB="0" anchor="ctr">
                    <a:lnL>
                      <a:noFill/>
                    </a:lnL>
                    <a:lnR>
                      <a:noFill/>
                    </a:lnR>
                    <a:lnT>
                      <a:noFill/>
                    </a:lnT>
                    <a:lnB>
                      <a:noFill/>
                    </a:lnB>
                    <a:solidFill>
                      <a:srgbClr val="EBF1DE"/>
                    </a:solidFill>
                  </a:tcPr>
                </a:tc>
              </a:tr>
            </a:tbl>
          </a:graphicData>
        </a:graphic>
      </p:graphicFrame>
      <p:sp>
        <p:nvSpPr>
          <p:cNvPr id="18" name="17 Rectángulo"/>
          <p:cNvSpPr/>
          <p:nvPr/>
        </p:nvSpPr>
        <p:spPr>
          <a:xfrm>
            <a:off x="3935557" y="2878622"/>
            <a:ext cx="5039591" cy="376527"/>
          </a:xfrm>
          <a:prstGeom prst="rect">
            <a:avLst/>
          </a:prstGeom>
        </p:spPr>
        <p:txBody>
          <a:bodyPr wrap="square" lIns="68086" tIns="34043" rIns="68086" bIns="34043">
            <a:spAutoFit/>
          </a:bodyPr>
          <a:lstStyle/>
          <a:p>
            <a:pPr algn="just">
              <a:defRPr/>
            </a:pPr>
            <a:r>
              <a:rPr lang="es-CL" sz="1000" b="1" dirty="0">
                <a:solidFill>
                  <a:schemeClr val="tx1">
                    <a:lumMod val="75000"/>
                    <a:lumOff val="25000"/>
                  </a:schemeClr>
                </a:solidFill>
              </a:rPr>
              <a:t>La velocidad de extracción de cada opción, impacta en el </a:t>
            </a:r>
            <a:r>
              <a:rPr lang="es-CL" sz="1000" b="1" dirty="0" err="1">
                <a:solidFill>
                  <a:schemeClr val="tx1">
                    <a:lumMod val="75000"/>
                    <a:lumOff val="25000"/>
                  </a:schemeClr>
                </a:solidFill>
              </a:rPr>
              <a:t>ramp</a:t>
            </a:r>
            <a:r>
              <a:rPr lang="es-CL" sz="1000" b="1" dirty="0">
                <a:solidFill>
                  <a:schemeClr val="tx1">
                    <a:lumMod val="75000"/>
                    <a:lumOff val="25000"/>
                  </a:schemeClr>
                </a:solidFill>
              </a:rPr>
              <a:t> up del sector, y por ende en los ingresos actualizados.</a:t>
            </a:r>
          </a:p>
        </p:txBody>
      </p:sp>
      <p:sp>
        <p:nvSpPr>
          <p:cNvPr id="20" name="19 Rectángulo"/>
          <p:cNvSpPr/>
          <p:nvPr/>
        </p:nvSpPr>
        <p:spPr>
          <a:xfrm>
            <a:off x="3896591" y="5976470"/>
            <a:ext cx="5247408" cy="400095"/>
          </a:xfrm>
          <a:prstGeom prst="rect">
            <a:avLst/>
          </a:prstGeom>
        </p:spPr>
        <p:txBody>
          <a:bodyPr wrap="square" lIns="91426" tIns="45713" rIns="91426" bIns="45713">
            <a:spAutoFit/>
          </a:bodyPr>
          <a:lstStyle/>
          <a:p>
            <a:r>
              <a:rPr lang="es-CL" sz="1000" dirty="0">
                <a:solidFill>
                  <a:schemeClr val="tx1">
                    <a:lumMod val="75000"/>
                    <a:lumOff val="25000"/>
                  </a:schemeClr>
                </a:solidFill>
              </a:rPr>
              <a:t>Se consideran columnas de 220 metros, y una velocidad de incorporación de 18.000 m2/año</a:t>
            </a:r>
            <a:endParaRPr lang="es-CL" sz="1000" dirty="0"/>
          </a:p>
        </p:txBody>
      </p:sp>
      <p:sp>
        <p:nvSpPr>
          <p:cNvPr id="21"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dirty="0" smtClean="0"/>
              <a:t>Manejo de materiales</a:t>
            </a:r>
            <a:endParaRPr lang="es-ES" sz="2000" b="1" dirty="0"/>
          </a:p>
        </p:txBody>
      </p:sp>
    </p:spTree>
    <p:extLst>
      <p:ext uri="{BB962C8B-B14F-4D97-AF65-F5344CB8AC3E}">
        <p14:creationId xmlns:p14="http://schemas.microsoft.com/office/powerpoint/2010/main" val="5276973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0" y="641564"/>
            <a:ext cx="3848968" cy="5894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6553" y="1051345"/>
            <a:ext cx="3255411" cy="1644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CuadroTexto 36"/>
          <p:cNvSpPr txBox="1"/>
          <p:nvPr/>
        </p:nvSpPr>
        <p:spPr>
          <a:xfrm>
            <a:off x="54688" y="108966"/>
            <a:ext cx="6397607" cy="484249"/>
          </a:xfrm>
          <a:prstGeom prst="rect">
            <a:avLst/>
          </a:prstGeom>
          <a:noFill/>
        </p:spPr>
        <p:txBody>
          <a:bodyPr wrap="square" lIns="68086" tIns="34043" rIns="68086" bIns="34043" rtlCol="0">
            <a:spAutoFit/>
          </a:bodyPr>
          <a:lstStyle/>
          <a:p>
            <a:r>
              <a:rPr lang="es-ES" sz="2700" spc="-112" dirty="0">
                <a:solidFill>
                  <a:schemeClr val="bg1"/>
                </a:solidFill>
                <a:latin typeface="Century Gothic" panose="020B0502020202020204" pitchFamily="34" charset="0"/>
              </a:rPr>
              <a:t>Manejo de materiales – Interior Mina</a:t>
            </a: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553" y="3102994"/>
            <a:ext cx="3281388" cy="15336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nvGrpSpPr>
          <p:cNvPr id="10" name="6 Grupo"/>
          <p:cNvGrpSpPr/>
          <p:nvPr/>
        </p:nvGrpSpPr>
        <p:grpSpPr>
          <a:xfrm>
            <a:off x="126553" y="4975057"/>
            <a:ext cx="3268400" cy="1512761"/>
            <a:chOff x="251520" y="2110333"/>
            <a:chExt cx="6200775" cy="3190875"/>
          </a:xfrm>
          <a:effectLst>
            <a:outerShdw blurRad="50800" dist="38100" dir="2700000" algn="tl" rotWithShape="0">
              <a:prstClr val="black">
                <a:alpha val="40000"/>
              </a:prstClr>
            </a:outerShdw>
          </a:effectLst>
        </p:grpSpPr>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2110333"/>
              <a:ext cx="6200775" cy="3190875"/>
            </a:xfrm>
            <a:prstGeom prst="rect">
              <a:avLst/>
            </a:prstGeom>
            <a:noFill/>
            <a:ln w="9525">
              <a:solidFill>
                <a:schemeClr val="tx1"/>
              </a:solidFill>
              <a:miter lim="800000"/>
              <a:headEnd/>
              <a:tailEnd/>
            </a:ln>
          </p:spPr>
        </p:pic>
        <p:sp>
          <p:nvSpPr>
            <p:cNvPr id="12" name="11 Elipse"/>
            <p:cNvSpPr/>
            <p:nvPr/>
          </p:nvSpPr>
          <p:spPr>
            <a:xfrm>
              <a:off x="1979712" y="2276872"/>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12 Elipse"/>
            <p:cNvSpPr/>
            <p:nvPr/>
          </p:nvSpPr>
          <p:spPr>
            <a:xfrm>
              <a:off x="899592" y="4509120"/>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13 Elipse"/>
            <p:cNvSpPr/>
            <p:nvPr/>
          </p:nvSpPr>
          <p:spPr>
            <a:xfrm>
              <a:off x="5580112" y="2276872"/>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14 Elipse"/>
            <p:cNvSpPr/>
            <p:nvPr/>
          </p:nvSpPr>
          <p:spPr>
            <a:xfrm>
              <a:off x="6228184" y="4437112"/>
              <a:ext cx="216024" cy="21602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2" name="1 Rectángulo"/>
          <p:cNvSpPr/>
          <p:nvPr/>
        </p:nvSpPr>
        <p:spPr>
          <a:xfrm>
            <a:off x="28711" y="751620"/>
            <a:ext cx="4572000" cy="207250"/>
          </a:xfrm>
          <a:prstGeom prst="rect">
            <a:avLst/>
          </a:prstGeom>
        </p:spPr>
        <p:txBody>
          <a:bodyPr lIns="68086" tIns="34043" rIns="68086" bIns="34043">
            <a:spAutoFit/>
          </a:bodyPr>
          <a:lstStyle/>
          <a:p>
            <a:pPr algn="just">
              <a:defRPr/>
            </a:pPr>
            <a:r>
              <a:rPr lang="es-CL" sz="900" b="1" dirty="0">
                <a:solidFill>
                  <a:schemeClr val="tx1">
                    <a:lumMod val="75000"/>
                    <a:lumOff val="25000"/>
                  </a:schemeClr>
                </a:solidFill>
              </a:rPr>
              <a:t>Opción1: Punto de vaciado en cabecera y transporte por camiones</a:t>
            </a:r>
          </a:p>
        </p:txBody>
      </p:sp>
      <p:sp>
        <p:nvSpPr>
          <p:cNvPr id="3" name="2 Rectángulo"/>
          <p:cNvSpPr/>
          <p:nvPr/>
        </p:nvSpPr>
        <p:spPr>
          <a:xfrm>
            <a:off x="28711" y="2821179"/>
            <a:ext cx="4572000" cy="207250"/>
          </a:xfrm>
          <a:prstGeom prst="rect">
            <a:avLst/>
          </a:prstGeom>
        </p:spPr>
        <p:txBody>
          <a:bodyPr lIns="68086" tIns="34043" rIns="68086" bIns="34043">
            <a:spAutoFit/>
          </a:bodyPr>
          <a:lstStyle/>
          <a:p>
            <a:pPr algn="just">
              <a:defRPr/>
            </a:pPr>
            <a:r>
              <a:rPr lang="es-CL" sz="900" b="1" dirty="0">
                <a:solidFill>
                  <a:schemeClr val="tx1">
                    <a:lumMod val="75000"/>
                    <a:lumOff val="25000"/>
                  </a:schemeClr>
                </a:solidFill>
              </a:rPr>
              <a:t>Opción2: Punto de vaciado interior calle y transporte por camiones</a:t>
            </a:r>
          </a:p>
        </p:txBody>
      </p:sp>
      <p:sp>
        <p:nvSpPr>
          <p:cNvPr id="6" name="5 Rectángulo"/>
          <p:cNvSpPr/>
          <p:nvPr/>
        </p:nvSpPr>
        <p:spPr>
          <a:xfrm>
            <a:off x="28711" y="4739870"/>
            <a:ext cx="4572000" cy="207250"/>
          </a:xfrm>
          <a:prstGeom prst="rect">
            <a:avLst/>
          </a:prstGeom>
        </p:spPr>
        <p:txBody>
          <a:bodyPr lIns="68086" tIns="34043" rIns="68086" bIns="34043">
            <a:spAutoFit/>
          </a:bodyPr>
          <a:lstStyle/>
          <a:p>
            <a:pPr algn="just">
              <a:defRPr/>
            </a:pPr>
            <a:r>
              <a:rPr lang="es-CL" sz="900" b="1" dirty="0">
                <a:solidFill>
                  <a:schemeClr val="tx1">
                    <a:lumMod val="75000"/>
                    <a:lumOff val="25000"/>
                  </a:schemeClr>
                </a:solidFill>
              </a:rPr>
              <a:t>Opción3: </a:t>
            </a:r>
            <a:r>
              <a:rPr lang="es-CL" sz="900" b="1" dirty="0" err="1">
                <a:solidFill>
                  <a:schemeClr val="tx1">
                    <a:lumMod val="75000"/>
                    <a:lumOff val="25000"/>
                  </a:schemeClr>
                </a:solidFill>
              </a:rPr>
              <a:t>Chancador</a:t>
            </a:r>
            <a:r>
              <a:rPr lang="es-CL" sz="900" b="1" dirty="0">
                <a:solidFill>
                  <a:schemeClr val="tx1">
                    <a:lumMod val="75000"/>
                    <a:lumOff val="25000"/>
                  </a:schemeClr>
                </a:solidFill>
              </a:rPr>
              <a:t> Periférico en cabecera y transporte por correas</a:t>
            </a:r>
          </a:p>
        </p:txBody>
      </p:sp>
      <p:grpSp>
        <p:nvGrpSpPr>
          <p:cNvPr id="22" name="21 Grupo"/>
          <p:cNvGrpSpPr/>
          <p:nvPr/>
        </p:nvGrpSpPr>
        <p:grpSpPr>
          <a:xfrm>
            <a:off x="4721638" y="4319343"/>
            <a:ext cx="3461315" cy="2069750"/>
            <a:chOff x="2773046" y="3216477"/>
            <a:chExt cx="7865110" cy="3960072"/>
          </a:xfrm>
          <a:effectLst>
            <a:outerShdw blurRad="50800" dist="38100" dir="2700000" algn="tl" rotWithShape="0">
              <a:prstClr val="black">
                <a:alpha val="40000"/>
              </a:prstClr>
            </a:outerShdw>
          </a:effectLst>
        </p:grpSpPr>
        <p:pic>
          <p:nvPicPr>
            <p:cNvPr id="2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73046" y="3216477"/>
              <a:ext cx="7865110" cy="3960072"/>
            </a:xfrm>
            <a:prstGeom prst="rect">
              <a:avLst/>
            </a:prstGeom>
            <a:noFill/>
            <a:ln w="9525">
              <a:solidFill>
                <a:schemeClr val="tx1"/>
              </a:solidFill>
              <a:miter lim="800000"/>
              <a:headEnd/>
              <a:tailEnd/>
            </a:ln>
          </p:spPr>
        </p:pic>
        <p:sp>
          <p:nvSpPr>
            <p:cNvPr id="24" name="23 Rectángulo redondeado"/>
            <p:cNvSpPr/>
            <p:nvPr/>
          </p:nvSpPr>
          <p:spPr>
            <a:xfrm>
              <a:off x="4276530" y="3784172"/>
              <a:ext cx="1584176" cy="322275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s-CL"/>
            </a:p>
          </p:txBody>
        </p:sp>
      </p:grpSp>
      <p:grpSp>
        <p:nvGrpSpPr>
          <p:cNvPr id="25" name="24 Grupo"/>
          <p:cNvGrpSpPr/>
          <p:nvPr/>
        </p:nvGrpSpPr>
        <p:grpSpPr>
          <a:xfrm>
            <a:off x="4721638" y="1486854"/>
            <a:ext cx="3461315" cy="2069750"/>
            <a:chOff x="2773046" y="3216477"/>
            <a:chExt cx="7865110" cy="3960072"/>
          </a:xfrm>
          <a:effectLst>
            <a:outerShdw blurRad="50800" dist="38100" dir="2700000" algn="tl" rotWithShape="0">
              <a:prstClr val="black">
                <a:alpha val="40000"/>
              </a:prstClr>
            </a:outerShdw>
          </a:effectLst>
        </p:grpSpPr>
        <p:pic>
          <p:nvPicPr>
            <p:cNvPr id="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73046" y="3216477"/>
              <a:ext cx="7865110" cy="3960072"/>
            </a:xfrm>
            <a:prstGeom prst="rect">
              <a:avLst/>
            </a:prstGeom>
            <a:noFill/>
            <a:ln w="9525">
              <a:solidFill>
                <a:schemeClr val="tx1"/>
              </a:solidFill>
              <a:miter lim="800000"/>
              <a:headEnd/>
              <a:tailEnd/>
            </a:ln>
          </p:spPr>
        </p:pic>
        <p:sp>
          <p:nvSpPr>
            <p:cNvPr id="27" name="26 Rectángulo redondeado"/>
            <p:cNvSpPr/>
            <p:nvPr/>
          </p:nvSpPr>
          <p:spPr>
            <a:xfrm>
              <a:off x="6388765" y="3784172"/>
              <a:ext cx="1584176" cy="322275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s-CL"/>
            </a:p>
          </p:txBody>
        </p:sp>
      </p:grpSp>
      <p:sp>
        <p:nvSpPr>
          <p:cNvPr id="5" name="4 Rectángulo"/>
          <p:cNvSpPr/>
          <p:nvPr/>
        </p:nvSpPr>
        <p:spPr>
          <a:xfrm>
            <a:off x="3848968" y="851987"/>
            <a:ext cx="5206655" cy="530416"/>
          </a:xfrm>
          <a:prstGeom prst="rect">
            <a:avLst/>
          </a:prstGeom>
        </p:spPr>
        <p:txBody>
          <a:bodyPr wrap="square" lIns="68086" tIns="34043" rIns="68086" bIns="34043">
            <a:spAutoFit/>
          </a:bodyPr>
          <a:lstStyle/>
          <a:p>
            <a:pPr algn="just">
              <a:defRPr/>
            </a:pPr>
            <a:r>
              <a:rPr lang="es-CL" sz="1000" b="1" dirty="0">
                <a:solidFill>
                  <a:schemeClr val="tx1">
                    <a:lumMod val="75000"/>
                    <a:lumOff val="25000"/>
                  </a:schemeClr>
                </a:solidFill>
              </a:rPr>
              <a:t>Comparación 1:  </a:t>
            </a:r>
            <a:r>
              <a:rPr lang="es-CL" sz="1000" dirty="0">
                <a:solidFill>
                  <a:schemeClr val="tx1">
                    <a:lumMod val="75000"/>
                    <a:lumOff val="25000"/>
                  </a:schemeClr>
                </a:solidFill>
              </a:rPr>
              <a:t>Considera diferencial de ingresos y gastos incluyendo costo de desarrollo y gastos asociados a tipo y cantidad de </a:t>
            </a:r>
            <a:r>
              <a:rPr lang="es-CL" sz="1000" dirty="0" err="1">
                <a:solidFill>
                  <a:schemeClr val="tx1">
                    <a:lumMod val="75000"/>
                    <a:lumOff val="25000"/>
                  </a:schemeClr>
                </a:solidFill>
              </a:rPr>
              <a:t>chancadores</a:t>
            </a:r>
            <a:r>
              <a:rPr lang="es-CL" sz="1000" dirty="0">
                <a:solidFill>
                  <a:schemeClr val="tx1">
                    <a:lumMod val="75000"/>
                    <a:lumOff val="25000"/>
                  </a:schemeClr>
                </a:solidFill>
              </a:rPr>
              <a:t>, adquisición de camiones, etc.</a:t>
            </a:r>
          </a:p>
        </p:txBody>
      </p:sp>
      <p:sp>
        <p:nvSpPr>
          <p:cNvPr id="28" name="27 Rectángulo"/>
          <p:cNvSpPr/>
          <p:nvPr/>
        </p:nvSpPr>
        <p:spPr>
          <a:xfrm>
            <a:off x="3848968" y="3766872"/>
            <a:ext cx="5206655" cy="530416"/>
          </a:xfrm>
          <a:prstGeom prst="rect">
            <a:avLst/>
          </a:prstGeom>
        </p:spPr>
        <p:txBody>
          <a:bodyPr wrap="square" lIns="68086" tIns="34043" rIns="68086" bIns="34043">
            <a:spAutoFit/>
          </a:bodyPr>
          <a:lstStyle/>
          <a:p>
            <a:pPr algn="just"/>
            <a:r>
              <a:rPr lang="es-CL" sz="1000" b="1" dirty="0">
                <a:solidFill>
                  <a:schemeClr val="tx1">
                    <a:lumMod val="75000"/>
                    <a:lumOff val="25000"/>
                  </a:schemeClr>
                </a:solidFill>
              </a:rPr>
              <a:t>Comparación 2: </a:t>
            </a:r>
            <a:r>
              <a:rPr lang="es-CL" sz="1000" dirty="0" err="1">
                <a:solidFill>
                  <a:srgbClr val="404040"/>
                </a:solidFill>
                <a:latin typeface="Arial"/>
              </a:rPr>
              <a:t>Ramp</a:t>
            </a:r>
            <a:r>
              <a:rPr lang="es-CL" sz="1000" dirty="0">
                <a:solidFill>
                  <a:srgbClr val="404040"/>
                </a:solidFill>
                <a:latin typeface="Arial"/>
              </a:rPr>
              <a:t>-up invariable producto de consideraciones </a:t>
            </a:r>
            <a:r>
              <a:rPr lang="es-CL" sz="1000" dirty="0" err="1">
                <a:solidFill>
                  <a:srgbClr val="404040"/>
                </a:solidFill>
                <a:latin typeface="Arial"/>
              </a:rPr>
              <a:t>geomecánicas</a:t>
            </a:r>
            <a:r>
              <a:rPr lang="es-CL" sz="1000" dirty="0">
                <a:solidFill>
                  <a:srgbClr val="404040"/>
                </a:solidFill>
                <a:latin typeface="Arial"/>
              </a:rPr>
              <a:t> e históricas, sin posibilidad de diferenciar el plan, sólo sería válida la comparación por gastos.</a:t>
            </a:r>
          </a:p>
        </p:txBody>
      </p:sp>
      <p:sp>
        <p:nvSpPr>
          <p:cNvPr id="29"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dirty="0" smtClean="0"/>
              <a:t>Manejo de materiales</a:t>
            </a:r>
            <a:endParaRPr lang="es-ES" sz="2000" b="1" dirty="0"/>
          </a:p>
        </p:txBody>
      </p:sp>
    </p:spTree>
    <p:extLst>
      <p:ext uri="{BB962C8B-B14F-4D97-AF65-F5344CB8AC3E}">
        <p14:creationId xmlns:p14="http://schemas.microsoft.com/office/powerpoint/2010/main" val="19560900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36050" y="914400"/>
            <a:ext cx="7545950" cy="51401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086" tIns="34043" rIns="68086" bIns="34043" rtlCol="0" anchor="ctr"/>
          <a:lstStyle/>
          <a:p>
            <a:pPr algn="ctr"/>
            <a:endParaRPr lang="es-CL"/>
          </a:p>
        </p:txBody>
      </p:sp>
      <p:pic>
        <p:nvPicPr>
          <p:cNvPr id="1331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67562" y="1134529"/>
            <a:ext cx="7094483" cy="469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36"/>
          <p:cNvSpPr txBox="1"/>
          <p:nvPr/>
        </p:nvSpPr>
        <p:spPr>
          <a:xfrm>
            <a:off x="54688" y="108966"/>
            <a:ext cx="6397607" cy="484249"/>
          </a:xfrm>
          <a:prstGeom prst="rect">
            <a:avLst/>
          </a:prstGeom>
          <a:noFill/>
        </p:spPr>
        <p:txBody>
          <a:bodyPr wrap="square" lIns="68086" tIns="34043" rIns="68086" bIns="34043" rtlCol="0">
            <a:spAutoFit/>
          </a:bodyPr>
          <a:lstStyle/>
          <a:p>
            <a:r>
              <a:rPr lang="es-ES" sz="2700" spc="-112" dirty="0">
                <a:solidFill>
                  <a:schemeClr val="bg1"/>
                </a:solidFill>
                <a:latin typeface="Century Gothic" panose="020B0502020202020204" pitchFamily="34" charset="0"/>
              </a:rPr>
              <a:t>Manejo de materiales – Interior Mina</a:t>
            </a:r>
          </a:p>
        </p:txBody>
      </p:sp>
      <p:sp>
        <p:nvSpPr>
          <p:cNvPr id="7"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dirty="0" smtClean="0"/>
              <a:t>Manejo de materiales</a:t>
            </a:r>
            <a:endParaRPr lang="es-ES" sz="2000" b="1" dirty="0"/>
          </a:p>
        </p:txBody>
      </p:sp>
    </p:spTree>
    <p:extLst>
      <p:ext uri="{BB962C8B-B14F-4D97-AF65-F5344CB8AC3E}">
        <p14:creationId xmlns:p14="http://schemas.microsoft.com/office/powerpoint/2010/main" val="28322176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648522" y="1495004"/>
            <a:ext cx="4171950" cy="488632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56034" y="1495004"/>
            <a:ext cx="4171950" cy="4886325"/>
          </a:xfrm>
          <a:prstGeom prst="rect">
            <a:avLst/>
          </a:prstGeom>
          <a:noFill/>
          <a:ln w="9525">
            <a:noFill/>
            <a:miter lim="800000"/>
            <a:headEnd/>
            <a:tailEnd/>
          </a:ln>
        </p:spPr>
      </p:pic>
      <p:sp>
        <p:nvSpPr>
          <p:cNvPr id="6" name="CuadroTexto 36"/>
          <p:cNvSpPr txBox="1"/>
          <p:nvPr/>
        </p:nvSpPr>
        <p:spPr>
          <a:xfrm>
            <a:off x="54688" y="108966"/>
            <a:ext cx="6397607" cy="484249"/>
          </a:xfrm>
          <a:prstGeom prst="rect">
            <a:avLst/>
          </a:prstGeom>
          <a:noFill/>
        </p:spPr>
        <p:txBody>
          <a:bodyPr wrap="square" lIns="68086" tIns="34043" rIns="68086" bIns="34043" rtlCol="0">
            <a:spAutoFit/>
          </a:bodyPr>
          <a:lstStyle/>
          <a:p>
            <a:r>
              <a:rPr lang="es-ES" sz="2700" spc="-112" dirty="0">
                <a:solidFill>
                  <a:schemeClr val="bg1"/>
                </a:solidFill>
                <a:latin typeface="Century Gothic" panose="020B0502020202020204" pitchFamily="34" charset="0"/>
              </a:rPr>
              <a:t>Manejo de materiales – Interior Mina</a:t>
            </a:r>
          </a:p>
        </p:txBody>
      </p:sp>
      <p:sp>
        <p:nvSpPr>
          <p:cNvPr id="9"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dirty="0" smtClean="0"/>
              <a:t>Manejo de materiales</a:t>
            </a:r>
            <a:endParaRPr lang="es-ES" sz="2000" b="1" dirty="0"/>
          </a:p>
        </p:txBody>
      </p:sp>
    </p:spTree>
    <p:extLst>
      <p:ext uri="{BB962C8B-B14F-4D97-AF65-F5344CB8AC3E}">
        <p14:creationId xmlns:p14="http://schemas.microsoft.com/office/powerpoint/2010/main" val="42105357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srcRect/>
          <a:stretch>
            <a:fillRect/>
          </a:stretch>
        </p:blipFill>
        <p:spPr bwMode="auto">
          <a:xfrm>
            <a:off x="4648522" y="1495004"/>
            <a:ext cx="4171950" cy="48863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56034" y="1495004"/>
            <a:ext cx="4171950" cy="4886325"/>
          </a:xfrm>
          <a:prstGeom prst="rect">
            <a:avLst/>
          </a:prstGeom>
          <a:noFill/>
          <a:ln w="9525">
            <a:noFill/>
            <a:miter lim="800000"/>
            <a:headEnd/>
            <a:tailEnd/>
          </a:ln>
        </p:spPr>
      </p:pic>
      <p:sp>
        <p:nvSpPr>
          <p:cNvPr id="6" name="CuadroTexto 36"/>
          <p:cNvSpPr txBox="1"/>
          <p:nvPr/>
        </p:nvSpPr>
        <p:spPr>
          <a:xfrm>
            <a:off x="54688" y="108966"/>
            <a:ext cx="6397607" cy="484249"/>
          </a:xfrm>
          <a:prstGeom prst="rect">
            <a:avLst/>
          </a:prstGeom>
          <a:noFill/>
        </p:spPr>
        <p:txBody>
          <a:bodyPr wrap="square" lIns="68086" tIns="34043" rIns="68086" bIns="34043" rtlCol="0">
            <a:spAutoFit/>
          </a:bodyPr>
          <a:lstStyle/>
          <a:p>
            <a:r>
              <a:rPr lang="es-ES" sz="2700" spc="-112" dirty="0">
                <a:solidFill>
                  <a:schemeClr val="bg1"/>
                </a:solidFill>
                <a:latin typeface="Century Gothic" panose="020B0502020202020204" pitchFamily="34" charset="0"/>
              </a:rPr>
              <a:t>Manejo de materiales – Interior Mina</a:t>
            </a:r>
          </a:p>
        </p:txBody>
      </p:sp>
      <p:sp>
        <p:nvSpPr>
          <p:cNvPr id="9"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dirty="0" smtClean="0"/>
              <a:t>Manejo de materiales</a:t>
            </a:r>
            <a:endParaRPr lang="es-ES" sz="2000" b="1" dirty="0"/>
          </a:p>
        </p:txBody>
      </p:sp>
    </p:spTree>
    <p:extLst>
      <p:ext uri="{BB962C8B-B14F-4D97-AF65-F5344CB8AC3E}">
        <p14:creationId xmlns:p14="http://schemas.microsoft.com/office/powerpoint/2010/main" val="765253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4648522" y="1495004"/>
            <a:ext cx="4171950" cy="4886325"/>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256034" y="1495004"/>
            <a:ext cx="4171950" cy="4886325"/>
          </a:xfrm>
          <a:prstGeom prst="rect">
            <a:avLst/>
          </a:prstGeom>
          <a:noFill/>
          <a:ln w="9525">
            <a:noFill/>
            <a:miter lim="800000"/>
            <a:headEnd/>
            <a:tailEnd/>
          </a:ln>
        </p:spPr>
      </p:pic>
      <p:sp>
        <p:nvSpPr>
          <p:cNvPr id="6" name="CuadroTexto 36"/>
          <p:cNvSpPr txBox="1"/>
          <p:nvPr/>
        </p:nvSpPr>
        <p:spPr>
          <a:xfrm>
            <a:off x="54688" y="108966"/>
            <a:ext cx="6397607" cy="484249"/>
          </a:xfrm>
          <a:prstGeom prst="rect">
            <a:avLst/>
          </a:prstGeom>
          <a:noFill/>
        </p:spPr>
        <p:txBody>
          <a:bodyPr wrap="square" lIns="68086" tIns="34043" rIns="68086" bIns="34043" rtlCol="0">
            <a:spAutoFit/>
          </a:bodyPr>
          <a:lstStyle/>
          <a:p>
            <a:r>
              <a:rPr lang="es-ES" sz="2700" spc="-112" dirty="0">
                <a:solidFill>
                  <a:schemeClr val="bg1"/>
                </a:solidFill>
                <a:latin typeface="Century Gothic" panose="020B0502020202020204" pitchFamily="34" charset="0"/>
              </a:rPr>
              <a:t>Manejo de materiales – Interior Mina</a:t>
            </a:r>
          </a:p>
        </p:txBody>
      </p:sp>
      <p:sp>
        <p:nvSpPr>
          <p:cNvPr id="9" name="Text Box 2"/>
          <p:cNvSpPr txBox="1">
            <a:spLocks noChangeArrowheads="1"/>
          </p:cNvSpPr>
          <p:nvPr/>
        </p:nvSpPr>
        <p:spPr bwMode="auto">
          <a:xfrm>
            <a:off x="411163" y="404813"/>
            <a:ext cx="8280400" cy="396875"/>
          </a:xfrm>
          <a:prstGeom prst="rect">
            <a:avLst/>
          </a:prstGeom>
          <a:noFill/>
          <a:ln w="9525">
            <a:noFill/>
            <a:miter lim="800000"/>
            <a:headEnd/>
            <a:tailEnd/>
          </a:ln>
          <a:effectLst/>
        </p:spPr>
        <p:txBody>
          <a:bodyPr>
            <a:spAutoFit/>
          </a:bodyPr>
          <a:lstStyle/>
          <a:p>
            <a:pPr algn="ctr">
              <a:spcBef>
                <a:spcPct val="50000"/>
              </a:spcBef>
            </a:pPr>
            <a:r>
              <a:rPr lang="es-ES" sz="2000" b="1" dirty="0" smtClean="0"/>
              <a:t>Manejo de materiales</a:t>
            </a:r>
            <a:endParaRPr lang="es-ES" sz="2000" b="1" dirty="0"/>
          </a:p>
        </p:txBody>
      </p:sp>
    </p:spTree>
    <p:extLst>
      <p:ext uri="{BB962C8B-B14F-4D97-AF65-F5344CB8AC3E}">
        <p14:creationId xmlns:p14="http://schemas.microsoft.com/office/powerpoint/2010/main" val="37261096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20500</TotalTime>
  <Words>4169</Words>
  <Application>Microsoft Office PowerPoint</Application>
  <PresentationFormat>Presentación en pantalla (4:3)</PresentationFormat>
  <Paragraphs>1092</Paragraphs>
  <Slides>99</Slides>
  <Notes>69</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4</vt:i4>
      </vt:variant>
      <vt:variant>
        <vt:lpstr>Títulos de diapositiva</vt:lpstr>
      </vt:variant>
      <vt:variant>
        <vt:i4>99</vt:i4>
      </vt:variant>
    </vt:vector>
  </HeadingPairs>
  <TitlesOfParts>
    <vt:vector size="116" baseType="lpstr">
      <vt:lpstr>Arial</vt:lpstr>
      <vt:lpstr>Arial Narrow</vt:lpstr>
      <vt:lpstr>Calibri</vt:lpstr>
      <vt:lpstr>Century Gothic</vt:lpstr>
      <vt:lpstr>Monotype Sorts</vt:lpstr>
      <vt:lpstr>Perpetua</vt:lpstr>
      <vt:lpstr>Symbol</vt:lpstr>
      <vt:lpstr>Tahoma</vt:lpstr>
      <vt:lpstr>Times New Roman</vt:lpstr>
      <vt:lpstr>Trebuchet MS</vt:lpstr>
      <vt:lpstr>Verdana</vt:lpstr>
      <vt:lpstr>Wingdings</vt:lpstr>
      <vt:lpstr>Default Design</vt:lpstr>
      <vt:lpstr>Imagen</vt:lpstr>
      <vt:lpstr>Imagen de mapa de bits</vt:lpstr>
      <vt:lpstr>Fotografía de Photo Editor</vt:lpstr>
      <vt:lpstr>think-cell Slide</vt:lpstr>
      <vt:lpstr>Presentación de PowerPoint</vt:lpstr>
      <vt:lpstr>Métodos de Explotación Subterráneos</vt:lpstr>
      <vt:lpstr>Componentes de una Mina Subterránea</vt:lpstr>
      <vt:lpstr>Shrincage Stoping</vt:lpstr>
      <vt:lpstr>Cut and Fill Mining</vt:lpstr>
      <vt:lpstr>Sublevel Caving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Catalogo de elementos de soporte (refuerzo)</vt:lpstr>
      <vt:lpstr>Presentación de PowerPoint</vt:lpstr>
      <vt:lpstr>Resultados Globales  Estallidos de Rocas</vt:lpstr>
      <vt:lpstr>Resultados Globales  Colapsos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MANEJO DE MATERIALES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Universidad de Chile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 Minas Subterráneas</dc:title>
  <dc:creator>Enrique Rubio</dc:creator>
  <cp:lastModifiedBy>Vargas Vergara Marcelo (Codelco-Teniente)</cp:lastModifiedBy>
  <cp:revision>120</cp:revision>
  <dcterms:created xsi:type="dcterms:W3CDTF">2005-11-10T15:41:55Z</dcterms:created>
  <dcterms:modified xsi:type="dcterms:W3CDTF">2018-10-11T22:32:03Z</dcterms:modified>
</cp:coreProperties>
</file>