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57" r:id="rId2"/>
    <p:sldId id="258" r:id="rId3"/>
    <p:sldId id="267" r:id="rId4"/>
    <p:sldId id="268" r:id="rId5"/>
    <p:sldId id="272" r:id="rId6"/>
    <p:sldId id="260" r:id="rId7"/>
    <p:sldId id="262" r:id="rId8"/>
    <p:sldId id="269" r:id="rId9"/>
    <p:sldId id="263" r:id="rId10"/>
    <p:sldId id="264" r:id="rId11"/>
    <p:sldId id="265" r:id="rId12"/>
    <p:sldId id="266" r:id="rId13"/>
    <p:sldId id="274" r:id="rId14"/>
    <p:sldId id="273" r:id="rId15"/>
    <p:sldId id="270" r:id="rId16"/>
    <p:sldId id="271" r:id="rId17"/>
  </p:sldIdLst>
  <p:sldSz cx="9144000" cy="6858000" type="letter"/>
  <p:notesSz cx="6858000" cy="9117013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69A56-6172-45AE-8048-47D00B615E7A}" v="2" dt="2021-11-16T11:25:07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4519939D-F36C-4AEC-9D0D-3F5617E9CCD5}"/>
    <pc:docChg chg="modSld">
      <pc:chgData name="William Wragg Larco" userId="14f350dc62e3a358" providerId="LiveId" clId="{4519939D-F36C-4AEC-9D0D-3F5617E9CCD5}" dt="2018-11-27T11:38:02.705" v="73" actId="20577"/>
      <pc:docMkLst>
        <pc:docMk/>
      </pc:docMkLst>
      <pc:sldChg chg="modSp">
        <pc:chgData name="William Wragg Larco" userId="14f350dc62e3a358" providerId="LiveId" clId="{4519939D-F36C-4AEC-9D0D-3F5617E9CCD5}" dt="2018-11-27T11:38:02.705" v="73" actId="20577"/>
        <pc:sldMkLst>
          <pc:docMk/>
          <pc:sldMk cId="0" sldId="257"/>
        </pc:sldMkLst>
        <pc:spChg chg="mod">
          <ac:chgData name="William Wragg Larco" userId="14f350dc62e3a358" providerId="LiveId" clId="{4519939D-F36C-4AEC-9D0D-3F5617E9CCD5}" dt="2018-11-27T11:38:02.705" v="7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">
        <pc:chgData name="William Wragg Larco" userId="14f350dc62e3a358" providerId="LiveId" clId="{4519939D-F36C-4AEC-9D0D-3F5617E9CCD5}" dt="2018-11-27T11:19:13.867" v="31" actId="20577"/>
        <pc:sldMkLst>
          <pc:docMk/>
          <pc:sldMk cId="0" sldId="260"/>
        </pc:sldMkLst>
        <pc:spChg chg="mod">
          <ac:chgData name="William Wragg Larco" userId="14f350dc62e3a358" providerId="LiveId" clId="{4519939D-F36C-4AEC-9D0D-3F5617E9CCD5}" dt="2018-11-27T11:19:13.867" v="31" actId="20577"/>
          <ac:spMkLst>
            <pc:docMk/>
            <pc:sldMk cId="0" sldId="260"/>
            <ac:spMk id="125955" creationId="{00000000-0000-0000-0000-000000000000}"/>
          </ac:spMkLst>
        </pc:spChg>
      </pc:sldChg>
      <pc:sldChg chg="addSp modSp">
        <pc:chgData name="William Wragg Larco" userId="14f350dc62e3a358" providerId="LiveId" clId="{4519939D-F36C-4AEC-9D0D-3F5617E9CCD5}" dt="2018-11-27T11:37:12.809" v="68" actId="14100"/>
        <pc:sldMkLst>
          <pc:docMk/>
          <pc:sldMk cId="0" sldId="264"/>
        </pc:sldMkLst>
        <pc:spChg chg="add mod">
          <ac:chgData name="William Wragg Larco" userId="14f350dc62e3a358" providerId="LiveId" clId="{4519939D-F36C-4AEC-9D0D-3F5617E9CCD5}" dt="2018-11-27T11:35:38.462" v="49" actId="121"/>
          <ac:spMkLst>
            <pc:docMk/>
            <pc:sldMk cId="0" sldId="264"/>
            <ac:spMk id="2" creationId="{2AB0BC1B-E6B5-44CD-A32E-8B29B5443644}"/>
          </ac:spMkLst>
        </pc:spChg>
        <pc:spChg chg="add mod">
          <ac:chgData name="William Wragg Larco" userId="14f350dc62e3a358" providerId="LiveId" clId="{4519939D-F36C-4AEC-9D0D-3F5617E9CCD5}" dt="2018-11-27T11:37:12.809" v="68" actId="14100"/>
          <ac:spMkLst>
            <pc:docMk/>
            <pc:sldMk cId="0" sldId="264"/>
            <ac:spMk id="3" creationId="{B8C27F6D-E255-48BB-9D92-88695FC5C932}"/>
          </ac:spMkLst>
        </pc:spChg>
        <pc:spChg chg="mod">
          <ac:chgData name="William Wragg Larco" userId="14f350dc62e3a358" providerId="LiveId" clId="{4519939D-F36C-4AEC-9D0D-3F5617E9CCD5}" dt="2018-11-27T11:35:23.959" v="35" actId="1035"/>
          <ac:spMkLst>
            <pc:docMk/>
            <pc:sldMk cId="0" sldId="264"/>
            <ac:spMk id="131079" creationId="{00000000-0000-0000-0000-000000000000}"/>
          </ac:spMkLst>
        </pc:spChg>
        <pc:spChg chg="mod">
          <ac:chgData name="William Wragg Larco" userId="14f350dc62e3a358" providerId="LiveId" clId="{4519939D-F36C-4AEC-9D0D-3F5617E9CCD5}" dt="2018-11-27T11:35:23.959" v="35" actId="1035"/>
          <ac:spMkLst>
            <pc:docMk/>
            <pc:sldMk cId="0" sldId="264"/>
            <ac:spMk id="131082" creationId="{00000000-0000-0000-0000-000000000000}"/>
          </ac:spMkLst>
        </pc:spChg>
        <pc:spChg chg="mod">
          <ac:chgData name="William Wragg Larco" userId="14f350dc62e3a358" providerId="LiveId" clId="{4519939D-F36C-4AEC-9D0D-3F5617E9CCD5}" dt="2018-11-27T11:35:23.959" v="35" actId="1035"/>
          <ac:spMkLst>
            <pc:docMk/>
            <pc:sldMk cId="0" sldId="264"/>
            <ac:spMk id="131083" creationId="{00000000-0000-0000-0000-000000000000}"/>
          </ac:spMkLst>
        </pc:spChg>
        <pc:graphicFrameChg chg="mod">
          <ac:chgData name="William Wragg Larco" userId="14f350dc62e3a358" providerId="LiveId" clId="{4519939D-F36C-4AEC-9D0D-3F5617E9CCD5}" dt="2018-11-27T11:35:23.959" v="35" actId="1035"/>
          <ac:graphicFrameMkLst>
            <pc:docMk/>
            <pc:sldMk cId="0" sldId="264"/>
            <ac:graphicFrameMk id="131076" creationId="{00000000-0000-0000-0000-000000000000}"/>
          </ac:graphicFrameMkLst>
        </pc:graphicFrameChg>
        <pc:graphicFrameChg chg="mod">
          <ac:chgData name="William Wragg Larco" userId="14f350dc62e3a358" providerId="LiveId" clId="{4519939D-F36C-4AEC-9D0D-3F5617E9CCD5}" dt="2018-11-27T11:35:23.959" v="35" actId="1035"/>
          <ac:graphicFrameMkLst>
            <pc:docMk/>
            <pc:sldMk cId="0" sldId="264"/>
            <ac:graphicFrameMk id="131080" creationId="{00000000-0000-0000-0000-000000000000}"/>
          </ac:graphicFrameMkLst>
        </pc:graphicFrameChg>
        <pc:graphicFrameChg chg="mod">
          <ac:chgData name="William Wragg Larco" userId="14f350dc62e3a358" providerId="LiveId" clId="{4519939D-F36C-4AEC-9D0D-3F5617E9CCD5}" dt="2018-11-27T11:35:23.959" v="35" actId="1035"/>
          <ac:graphicFrameMkLst>
            <pc:docMk/>
            <pc:sldMk cId="0" sldId="264"/>
            <ac:graphicFrameMk id="131081" creationId="{00000000-0000-0000-0000-000000000000}"/>
          </ac:graphicFrameMkLst>
        </pc:graphicFrameChg>
      </pc:sldChg>
    </pc:docChg>
  </pc:docChgLst>
  <pc:docChgLst>
    <pc:chgData name="William Wragg Larco" userId="14f350dc62e3a358" providerId="LiveId" clId="{B1169A56-6172-45AE-8048-47D00B615E7A}"/>
    <pc:docChg chg="custSel addSld modSld">
      <pc:chgData name="William Wragg Larco" userId="14f350dc62e3a358" providerId="LiveId" clId="{B1169A56-6172-45AE-8048-47D00B615E7A}" dt="2021-11-16T11:25:07.045" v="40"/>
      <pc:docMkLst>
        <pc:docMk/>
      </pc:docMkLst>
      <pc:sldChg chg="modSp mod">
        <pc:chgData name="William Wragg Larco" userId="14f350dc62e3a358" providerId="LiveId" clId="{B1169A56-6172-45AE-8048-47D00B615E7A}" dt="2021-11-16T11:19:54.890" v="33" actId="1076"/>
        <pc:sldMkLst>
          <pc:docMk/>
          <pc:sldMk cId="0" sldId="258"/>
        </pc:sldMkLst>
        <pc:spChg chg="mod">
          <ac:chgData name="William Wragg Larco" userId="14f350dc62e3a358" providerId="LiveId" clId="{B1169A56-6172-45AE-8048-47D00B615E7A}" dt="2021-11-16T11:19:51.003" v="32" actId="14100"/>
          <ac:spMkLst>
            <pc:docMk/>
            <pc:sldMk cId="0" sldId="258"/>
            <ac:spMk id="123907" creationId="{00000000-0000-0000-0000-000000000000}"/>
          </ac:spMkLst>
        </pc:spChg>
        <pc:picChg chg="mod">
          <ac:chgData name="William Wragg Larco" userId="14f350dc62e3a358" providerId="LiveId" clId="{B1169A56-6172-45AE-8048-47D00B615E7A}" dt="2021-11-16T11:19:54.890" v="33" actId="1076"/>
          <ac:picMkLst>
            <pc:docMk/>
            <pc:sldMk cId="0" sldId="258"/>
            <ac:picMk id="123909" creationId="{00000000-0000-0000-0000-000000000000}"/>
          </ac:picMkLst>
        </pc:picChg>
      </pc:sldChg>
      <pc:sldChg chg="addSp delSp modSp mod modAnim">
        <pc:chgData name="William Wragg Larco" userId="14f350dc62e3a358" providerId="LiveId" clId="{B1169A56-6172-45AE-8048-47D00B615E7A}" dt="2021-11-16T11:25:07.045" v="40"/>
        <pc:sldMkLst>
          <pc:docMk/>
          <pc:sldMk cId="0" sldId="266"/>
        </pc:sldMkLst>
        <pc:spChg chg="add del mod">
          <ac:chgData name="William Wragg Larco" userId="14f350dc62e3a358" providerId="LiveId" clId="{B1169A56-6172-45AE-8048-47D00B615E7A}" dt="2021-11-16T11:24:34.467" v="36"/>
          <ac:spMkLst>
            <pc:docMk/>
            <pc:sldMk cId="0" sldId="266"/>
            <ac:spMk id="3" creationId="{C40854A7-D0D3-4B16-8A16-3C3E7BC4F485}"/>
          </ac:spMkLst>
        </pc:spChg>
        <pc:spChg chg="del">
          <ac:chgData name="William Wragg Larco" userId="14f350dc62e3a358" providerId="LiveId" clId="{B1169A56-6172-45AE-8048-47D00B615E7A}" dt="2021-11-16T11:24:05.864" v="35" actId="478"/>
          <ac:spMkLst>
            <pc:docMk/>
            <pc:sldMk cId="0" sldId="266"/>
            <ac:spMk id="136195" creationId="{00000000-0000-0000-0000-000000000000}"/>
          </ac:spMkLst>
        </pc:spChg>
        <pc:picChg chg="add mod">
          <ac:chgData name="William Wragg Larco" userId="14f350dc62e3a358" providerId="LiveId" clId="{B1169A56-6172-45AE-8048-47D00B615E7A}" dt="2021-11-16T11:24:56.813" v="39" actId="1076"/>
          <ac:picMkLst>
            <pc:docMk/>
            <pc:sldMk cId="0" sldId="266"/>
            <ac:picMk id="4" creationId="{7E109808-B418-4CF4-891A-474373E207FD}"/>
          </ac:picMkLst>
        </pc:picChg>
      </pc:sldChg>
      <pc:sldChg chg="modSp mod">
        <pc:chgData name="William Wragg Larco" userId="14f350dc62e3a358" providerId="LiveId" clId="{B1169A56-6172-45AE-8048-47D00B615E7A}" dt="2021-11-16T11:19:36.256" v="11" actId="20577"/>
        <pc:sldMkLst>
          <pc:docMk/>
          <pc:sldMk cId="0" sldId="267"/>
        </pc:sldMkLst>
        <pc:spChg chg="mod">
          <ac:chgData name="William Wragg Larco" userId="14f350dc62e3a358" providerId="LiveId" clId="{B1169A56-6172-45AE-8048-47D00B615E7A}" dt="2021-11-16T11:19:36.256" v="11" actId="20577"/>
          <ac:spMkLst>
            <pc:docMk/>
            <pc:sldMk cId="0" sldId="267"/>
            <ac:spMk id="146435" creationId="{00000000-0000-0000-0000-000000000000}"/>
          </ac:spMkLst>
        </pc:spChg>
      </pc:sldChg>
      <pc:sldChg chg="add">
        <pc:chgData name="William Wragg Larco" userId="14f350dc62e3a358" providerId="LiveId" clId="{B1169A56-6172-45AE-8048-47D00B615E7A}" dt="2021-11-16T11:24:01.995" v="34" actId="2890"/>
        <pc:sldMkLst>
          <pc:docMk/>
          <pc:sldMk cId="1935763374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26643F7-A211-45C5-B1FA-DD7C38517CAB}" type="slidenum">
              <a:rPr lang="es-CL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CL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180B0A5-DE76-4783-A285-ECB7436A3D77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2880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2880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hoQyXnaBMI?t=897" TargetMode="Externa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33ZTzObvf0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auma.com.pl/angielska/deskowania_scienn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CI 5501</a:t>
            </a:r>
            <a:br>
              <a:rPr lang="es-ES_tradnl" dirty="0"/>
            </a:br>
            <a:r>
              <a:rPr lang="es-ES_tradnl" dirty="0"/>
              <a:t>Métodos Constructivos</a:t>
            </a:r>
            <a:endParaRPr lang="es-C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Cálculo de Moldaje</a:t>
            </a:r>
            <a:endParaRPr lang="es-CL"/>
          </a:p>
        </p:txBody>
      </p:sp>
      <p:graphicFrame>
        <p:nvGraphicFramePr>
          <p:cNvPr id="1310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704610"/>
              </p:ext>
            </p:extLst>
          </p:nvPr>
        </p:nvGraphicFramePr>
        <p:xfrm>
          <a:off x="468313" y="2132856"/>
          <a:ext cx="39592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434960" imgH="393480" progId="Equation.3">
                  <p:embed/>
                </p:oleObj>
              </mc:Choice>
              <mc:Fallback>
                <p:oleObj name="Ecuación" r:id="rId2" imgW="1434960" imgH="393480" progId="Equation.3">
                  <p:embed/>
                  <p:pic>
                    <p:nvPicPr>
                      <p:cNvPr id="131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2856"/>
                        <a:ext cx="39592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516688" y="2204293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R &lt;= 2.1 m/hr</a:t>
            </a:r>
            <a:endParaRPr lang="es-CL"/>
          </a:p>
        </p:txBody>
      </p:sp>
      <p:graphicFrame>
        <p:nvGraphicFramePr>
          <p:cNvPr id="131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42064"/>
              </p:ext>
            </p:extLst>
          </p:nvPr>
        </p:nvGraphicFramePr>
        <p:xfrm>
          <a:off x="539750" y="3428256"/>
          <a:ext cx="5472113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2070000" imgH="393480" progId="Equation.3">
                  <p:embed/>
                </p:oleObj>
              </mc:Choice>
              <mc:Fallback>
                <p:oleObj name="Ecuación" r:id="rId4" imgW="2070000" imgH="393480" progId="Equation.3">
                  <p:embed/>
                  <p:pic>
                    <p:nvPicPr>
                      <p:cNvPr id="131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28256"/>
                        <a:ext cx="5472113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349681"/>
              </p:ext>
            </p:extLst>
          </p:nvPr>
        </p:nvGraphicFramePr>
        <p:xfrm>
          <a:off x="611188" y="4941143"/>
          <a:ext cx="1689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647640" imgH="228600" progId="Equation.3">
                  <p:embed/>
                </p:oleObj>
              </mc:Choice>
              <mc:Fallback>
                <p:oleObj name="Ecuación" r:id="rId6" imgW="647640" imgH="228600" progId="Equation.3">
                  <p:embed/>
                  <p:pic>
                    <p:nvPicPr>
                      <p:cNvPr id="131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143"/>
                        <a:ext cx="1689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443663" y="3572718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2,1 &lt; R &lt;= 3.0 m/hr</a:t>
            </a:r>
            <a:endParaRPr lang="es-CL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443663" y="4869706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R &gt; 3.0 m/hr</a:t>
            </a:r>
            <a:endParaRPr lang="es-C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0BC1B-E6B5-44CD-A32E-8B29B5443644}"/>
              </a:ext>
            </a:extLst>
          </p:cNvPr>
          <p:cNvSpPr txBox="1"/>
          <p:nvPr/>
        </p:nvSpPr>
        <p:spPr>
          <a:xfrm>
            <a:off x="5796136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Ref. ACI 347</a:t>
            </a:r>
            <a:endParaRPr lang="es-C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27F6D-E255-48BB-9D92-88695FC5C932}"/>
              </a:ext>
            </a:extLst>
          </p:cNvPr>
          <p:cNvSpPr txBox="1"/>
          <p:nvPr/>
        </p:nvSpPr>
        <p:spPr>
          <a:xfrm>
            <a:off x="611188" y="6165304"/>
            <a:ext cx="11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8"/>
              </a:rPr>
              <a:t>YouTube</a:t>
            </a:r>
            <a:endParaRPr lang="es-CL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Cálculo de Moldaje</a:t>
            </a:r>
            <a:endParaRPr lang="es-CL"/>
          </a:p>
        </p:txBody>
      </p:sp>
      <p:graphicFrame>
        <p:nvGraphicFramePr>
          <p:cNvPr id="133124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468313" y="1773238"/>
          <a:ext cx="10795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571320" imgH="393480" progId="Equation.3">
                  <p:embed/>
                </p:oleObj>
              </mc:Choice>
              <mc:Fallback>
                <p:oleObj name="Ecuación" r:id="rId2" imgW="571320" imgH="393480" progId="Equation.3">
                  <p:embed/>
                  <p:pic>
                    <p:nvPicPr>
                      <p:cNvPr id="13312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10795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1030"/>
          <p:cNvGraphicFramePr>
            <a:graphicFrameLocks noChangeAspect="1"/>
          </p:cNvGraphicFramePr>
          <p:nvPr/>
        </p:nvGraphicFramePr>
        <p:xfrm>
          <a:off x="2339975" y="1773238"/>
          <a:ext cx="8651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431640" imgH="419040" progId="Equation.3">
                  <p:embed/>
                </p:oleObj>
              </mc:Choice>
              <mc:Fallback>
                <p:oleObj name="Ecuación" r:id="rId4" imgW="431640" imgH="419040" progId="Equation.3">
                  <p:embed/>
                  <p:pic>
                    <p:nvPicPr>
                      <p:cNvPr id="133126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773238"/>
                        <a:ext cx="865188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1031"/>
          <p:cNvGraphicFramePr>
            <a:graphicFrameLocks noChangeAspect="1"/>
          </p:cNvGraphicFramePr>
          <p:nvPr/>
        </p:nvGraphicFramePr>
        <p:xfrm>
          <a:off x="3851275" y="1773238"/>
          <a:ext cx="8636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482400" imgH="444240" progId="Equation.3">
                  <p:embed/>
                </p:oleObj>
              </mc:Choice>
              <mc:Fallback>
                <p:oleObj name="Ecuación" r:id="rId6" imgW="482400" imgH="444240" progId="Equation.3">
                  <p:embed/>
                  <p:pic>
                    <p:nvPicPr>
                      <p:cNvPr id="133127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73238"/>
                        <a:ext cx="8636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47" name="Object 2111"/>
          <p:cNvGraphicFramePr>
            <a:graphicFrameLocks noChangeAspect="1"/>
          </p:cNvGraphicFramePr>
          <p:nvPr/>
        </p:nvGraphicFramePr>
        <p:xfrm>
          <a:off x="395288" y="3068638"/>
          <a:ext cx="4681537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3314700" imgH="2114702" progId="Excel.Sheet.8">
                  <p:embed/>
                </p:oleObj>
              </mc:Choice>
              <mc:Fallback>
                <p:oleObj name="Hoja de cálculo" r:id="rId8" imgW="3314700" imgH="2114702" progId="Excel.Sheet.8">
                  <p:embed/>
                  <p:pic>
                    <p:nvPicPr>
                      <p:cNvPr id="144447" name="Object 2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68638"/>
                        <a:ext cx="4681537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449" name="Picture 2113" descr="PERI PE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1844675"/>
            <a:ext cx="38100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Descimbre</a:t>
            </a:r>
            <a:endParaRPr lang="es-CL" dirty="0"/>
          </a:p>
        </p:txBody>
      </p:sp>
      <p:pic>
        <p:nvPicPr>
          <p:cNvPr id="4" name="Elementos multimedia en línea 3" title="Ulma Chile - BTM Sistema General">
            <a:hlinkClick r:id="" action="ppaction://media"/>
            <a:extLst>
              <a:ext uri="{FF2B5EF4-FFF2-40B4-BE49-F238E27FC236}">
                <a16:creationId xmlns:a16="http://schemas.microsoft.com/office/drawing/2014/main" id="{7E109808-B418-4CF4-891A-474373E207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556792"/>
            <a:ext cx="6912768" cy="51850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Descimbre</a:t>
            </a:r>
            <a:endParaRPr lang="es-CL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Condiciones</a:t>
            </a:r>
          </a:p>
          <a:p>
            <a:pPr lvl="1"/>
            <a:r>
              <a:rPr lang="es-ES_tradnl" dirty="0"/>
              <a:t>Estabilidad estructural</a:t>
            </a:r>
          </a:p>
          <a:p>
            <a:pPr lvl="1"/>
            <a:r>
              <a:rPr lang="es-ES_tradnl" dirty="0"/>
              <a:t>Resistencia de cargas de peso propio más cargas de construcción</a:t>
            </a:r>
          </a:p>
          <a:p>
            <a:pPr lvl="1"/>
            <a:r>
              <a:rPr lang="es-ES_tradnl" dirty="0"/>
              <a:t>Resistencia a las maniobras de descimbre</a:t>
            </a:r>
          </a:p>
          <a:p>
            <a:pPr lvl="1"/>
            <a:r>
              <a:rPr lang="es-ES_tradnl" dirty="0"/>
              <a:t>Típicamente con R&gt;70 kg/cm2</a:t>
            </a:r>
          </a:p>
          <a:p>
            <a:r>
              <a:rPr lang="es-ES_tradnl" dirty="0" err="1"/>
              <a:t>Reapuntalamiento</a:t>
            </a:r>
            <a:r>
              <a:rPr lang="es-ES_tradnl" dirty="0"/>
              <a:t>. Relajación tensiones.</a:t>
            </a:r>
          </a:p>
          <a:p>
            <a:r>
              <a:rPr lang="es-ES_tradnl" dirty="0"/>
              <a:t>Ojo con los voladizos!! (ej. Balcones)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5763374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Precio Unitario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Arriendo </a:t>
            </a:r>
            <a:r>
              <a:rPr lang="es-MX" dirty="0" err="1"/>
              <a:t>moldaje</a:t>
            </a:r>
            <a:r>
              <a:rPr lang="es-MX" dirty="0"/>
              <a:t>: tiempo x cantidad x tasa</a:t>
            </a:r>
          </a:p>
          <a:p>
            <a:r>
              <a:rPr lang="es-MX" dirty="0"/>
              <a:t>Transporte: cantidad x precio</a:t>
            </a:r>
          </a:p>
          <a:p>
            <a:endParaRPr lang="es-MX" dirty="0"/>
          </a:p>
          <a:p>
            <a:r>
              <a:rPr lang="es-MX" dirty="0" err="1"/>
              <a:t>Desmoldante</a:t>
            </a:r>
            <a:endParaRPr lang="es-MX" dirty="0"/>
          </a:p>
          <a:p>
            <a:r>
              <a:rPr lang="es-MX" dirty="0"/>
              <a:t>Separadores</a:t>
            </a:r>
          </a:p>
          <a:p>
            <a:endParaRPr lang="es-MX" dirty="0"/>
          </a:p>
          <a:p>
            <a:r>
              <a:rPr lang="es-MX" dirty="0"/>
              <a:t>Mano de obra: colocación y descimbre </a:t>
            </a:r>
            <a:endParaRPr lang="es-ES" dirty="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s-ES_tradnl"/>
              <a:t>Precios Unitarios</a:t>
            </a:r>
            <a:endParaRPr lang="es-ES"/>
          </a:p>
        </p:txBody>
      </p:sp>
      <p:pic>
        <p:nvPicPr>
          <p:cNvPr id="151660" name="Picture 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4248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753" name="Picture 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437063"/>
            <a:ext cx="83534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754" name="Text Box 202"/>
          <p:cNvSpPr txBox="1">
            <a:spLocks noChangeArrowheads="1"/>
          </p:cNvSpPr>
          <p:nvPr/>
        </p:nvSpPr>
        <p:spPr bwMode="auto">
          <a:xfrm>
            <a:off x="7019925" y="37893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$4.760/m</a:t>
            </a:r>
            <a:r>
              <a:rPr lang="es-ES_tradnl" baseline="30000"/>
              <a:t>2</a:t>
            </a:r>
            <a:endParaRPr lang="es-ES" baseline="30000"/>
          </a:p>
        </p:txBody>
      </p:sp>
      <p:sp>
        <p:nvSpPr>
          <p:cNvPr id="151755" name="Text Box 203"/>
          <p:cNvSpPr txBox="1">
            <a:spLocks noChangeArrowheads="1"/>
          </p:cNvSpPr>
          <p:nvPr/>
        </p:nvSpPr>
        <p:spPr bwMode="auto">
          <a:xfrm>
            <a:off x="7019925" y="64912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$5.662/m</a:t>
            </a:r>
            <a:r>
              <a:rPr lang="es-ES_tradnl" baseline="30000"/>
              <a:t>2</a:t>
            </a:r>
            <a:endParaRPr lang="es-ES" baseline="3000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s-ES_tradnl"/>
              <a:t>Precios Unitarios</a:t>
            </a:r>
            <a:endParaRPr lang="es-ES"/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84338"/>
            <a:ext cx="83518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7019925" y="40052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$4.673/m</a:t>
            </a:r>
            <a:r>
              <a:rPr lang="es-ES_tradnl" baseline="30000"/>
              <a:t>2</a:t>
            </a:r>
            <a:endParaRPr lang="es-ES" baseline="3000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330700" cy="4687888"/>
          </a:xfrm>
        </p:spPr>
        <p:txBody>
          <a:bodyPr/>
          <a:lstStyle/>
          <a:p>
            <a:r>
              <a:rPr lang="es-ES_tradnl" dirty="0"/>
              <a:t>Requisitos (imprescindibles)</a:t>
            </a:r>
          </a:p>
          <a:p>
            <a:pPr lvl="1"/>
            <a:r>
              <a:rPr lang="es-ES_tradnl" dirty="0" err="1"/>
              <a:t>Indeformabilidad</a:t>
            </a:r>
            <a:endParaRPr lang="es-ES_tradnl" dirty="0"/>
          </a:p>
          <a:p>
            <a:pPr lvl="1"/>
            <a:r>
              <a:rPr lang="es-ES_tradnl" dirty="0"/>
              <a:t>Resistencia</a:t>
            </a:r>
          </a:p>
          <a:p>
            <a:pPr lvl="1"/>
            <a:r>
              <a:rPr lang="es-ES_tradnl" dirty="0"/>
              <a:t>Impermeabilidad</a:t>
            </a:r>
            <a:endParaRPr lang="es-CL" dirty="0"/>
          </a:p>
        </p:txBody>
      </p:sp>
      <p:pic>
        <p:nvPicPr>
          <p:cNvPr id="123909" name="Picture 5" descr="PERI RAP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916607"/>
            <a:ext cx="3590925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dirty="0"/>
              <a:t>Requisitos (deseables)</a:t>
            </a:r>
          </a:p>
          <a:p>
            <a:pPr lvl="1">
              <a:lnSpc>
                <a:spcPct val="90000"/>
              </a:lnSpc>
            </a:pPr>
            <a:r>
              <a:rPr lang="es-ES_tradnl" sz="2400" dirty="0"/>
              <a:t>Facilidad de montaje y desmontaje</a:t>
            </a:r>
          </a:p>
          <a:p>
            <a:pPr lvl="1">
              <a:lnSpc>
                <a:spcPct val="90000"/>
              </a:lnSpc>
            </a:pPr>
            <a:r>
              <a:rPr lang="es-ES_tradnl" sz="2400" dirty="0"/>
              <a:t>Reutilizable (más barato)</a:t>
            </a:r>
          </a:p>
          <a:p>
            <a:pPr lvl="1">
              <a:lnSpc>
                <a:spcPct val="90000"/>
              </a:lnSpc>
            </a:pPr>
            <a:r>
              <a:rPr lang="es-ES_tradnl" sz="2400" dirty="0"/>
              <a:t>Mínimo de piezas diferentes</a:t>
            </a:r>
          </a:p>
        </p:txBody>
      </p:sp>
      <p:pic>
        <p:nvPicPr>
          <p:cNvPr id="146437" name="Picture 5" descr="manto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3276600" cy="23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441" name="Picture 9" descr="o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3200400" cy="266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2880"/>
            <a:ext cx="8362950" cy="1401740"/>
          </a:xfrm>
        </p:spPr>
        <p:txBody>
          <a:bodyPr/>
          <a:lstStyle/>
          <a:p>
            <a:r>
              <a:rPr lang="es-ES_tradnl" sz="2800" dirty="0"/>
              <a:t>Requisitos</a:t>
            </a:r>
          </a:p>
          <a:p>
            <a:pPr lvl="1"/>
            <a:r>
              <a:rPr lang="es-ES_tradnl" sz="2400" dirty="0"/>
              <a:t>Alzaprimado independiente (se puede recuperar para reutilizar)</a:t>
            </a:r>
            <a:endParaRPr lang="es-CL" sz="2400" dirty="0"/>
          </a:p>
        </p:txBody>
      </p:sp>
      <p:pic>
        <p:nvPicPr>
          <p:cNvPr id="147462" name="Picture 6" descr="Mesa MODU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210" y="2428869"/>
            <a:ext cx="6107528" cy="425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5900750" cy="4687888"/>
          </a:xfrm>
        </p:spPr>
        <p:txBody>
          <a:bodyPr/>
          <a:lstStyle/>
          <a:p>
            <a:r>
              <a:rPr lang="es-ES_tradnl" dirty="0" err="1"/>
              <a:t>Moldaje</a:t>
            </a:r>
            <a:r>
              <a:rPr lang="es-ES_tradnl" dirty="0"/>
              <a:t> íntegro de madera</a:t>
            </a:r>
          </a:p>
          <a:p>
            <a:r>
              <a:rPr lang="es-ES_tradnl" dirty="0" err="1"/>
              <a:t>Moldaje</a:t>
            </a:r>
            <a:r>
              <a:rPr lang="es-ES_tradnl" dirty="0"/>
              <a:t> metálico</a:t>
            </a:r>
          </a:p>
          <a:p>
            <a:pPr lvl="1"/>
            <a:r>
              <a:rPr lang="es-ES_tradnl" dirty="0"/>
              <a:t>Bastidor metálico con placas de madera</a:t>
            </a:r>
          </a:p>
          <a:p>
            <a:pPr lvl="1"/>
            <a:r>
              <a:rPr lang="es-ES_tradnl" dirty="0"/>
              <a:t>Completamente metálico</a:t>
            </a:r>
          </a:p>
          <a:p>
            <a:r>
              <a:rPr lang="es-ES_tradnl" dirty="0"/>
              <a:t>Otros ( estampado, vidrio, pilares PVC, papel, etc.)</a:t>
            </a:r>
            <a:endParaRPr lang="es-CL" dirty="0"/>
          </a:p>
        </p:txBody>
      </p:sp>
      <p:pic>
        <p:nvPicPr>
          <p:cNvPr id="4" name="Picture 5" descr="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55" y="4826023"/>
            <a:ext cx="2519363" cy="1889125"/>
          </a:xfrm>
          <a:prstGeom prst="rect">
            <a:avLst/>
          </a:prstGeom>
          <a:noFill/>
        </p:spPr>
      </p:pic>
      <p:pic>
        <p:nvPicPr>
          <p:cNvPr id="5" name="Picture 11" descr="orma%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593" y="2500306"/>
            <a:ext cx="1508125" cy="2230438"/>
          </a:xfrm>
          <a:prstGeom prst="rect">
            <a:avLst/>
          </a:prstGeom>
          <a:noFill/>
        </p:spPr>
      </p:pic>
      <p:pic>
        <p:nvPicPr>
          <p:cNvPr id="6" name="Picture 9" descr="fig32.GIF (12214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68" y="253991"/>
            <a:ext cx="2343150" cy="216217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Número de Usos</a:t>
            </a:r>
            <a:endParaRPr lang="es-CL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Placa de madera:</a:t>
            </a:r>
          </a:p>
          <a:p>
            <a:pPr lvl="1"/>
            <a:r>
              <a:rPr lang="es-ES_tradnl" dirty="0"/>
              <a:t>En bruto: 3 usos</a:t>
            </a:r>
          </a:p>
          <a:p>
            <a:pPr lvl="1"/>
            <a:r>
              <a:rPr lang="es-ES_tradnl" dirty="0"/>
              <a:t>Cepillada: 5 usos</a:t>
            </a:r>
          </a:p>
          <a:p>
            <a:pPr lvl="1"/>
            <a:r>
              <a:rPr lang="es-ES_tradnl" dirty="0"/>
              <a:t>Terciado: 10 usos</a:t>
            </a:r>
          </a:p>
          <a:p>
            <a:pPr lvl="1"/>
            <a:r>
              <a:rPr lang="es-ES_tradnl" dirty="0"/>
              <a:t>Terciado fenólico (film): 50 usos</a:t>
            </a:r>
          </a:p>
          <a:p>
            <a:r>
              <a:rPr lang="es-ES_tradnl" dirty="0"/>
              <a:t>Placa de acero o aluminio</a:t>
            </a:r>
          </a:p>
          <a:p>
            <a:pPr lvl="1"/>
            <a:r>
              <a:rPr lang="es-ES_tradnl" dirty="0"/>
              <a:t>50 usos o más.</a:t>
            </a:r>
            <a:endParaRPr lang="es-CL" dirty="0"/>
          </a:p>
        </p:txBody>
      </p:sp>
      <p:pic>
        <p:nvPicPr>
          <p:cNvPr id="125957" name="Picture 5" descr="2012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33375"/>
            <a:ext cx="1871662" cy="1247775"/>
          </a:xfrm>
          <a:prstGeom prst="rect">
            <a:avLst/>
          </a:prstGeom>
          <a:noFill/>
        </p:spPr>
      </p:pic>
      <p:pic>
        <p:nvPicPr>
          <p:cNvPr id="125959" name="Picture 7" descr="63559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700213"/>
            <a:ext cx="1879600" cy="1252537"/>
          </a:xfrm>
          <a:prstGeom prst="rect">
            <a:avLst/>
          </a:prstGeom>
          <a:noFill/>
        </p:spPr>
      </p:pic>
      <p:pic>
        <p:nvPicPr>
          <p:cNvPr id="125960" name="Picture 8" descr="terciadoestructu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068638"/>
            <a:ext cx="1889125" cy="1944687"/>
          </a:xfrm>
          <a:prstGeom prst="rect">
            <a:avLst/>
          </a:prstGeom>
          <a:noFill/>
        </p:spPr>
      </p:pic>
      <p:pic>
        <p:nvPicPr>
          <p:cNvPr id="125962" name="Picture 10" descr="65099-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5300663"/>
            <a:ext cx="1878012" cy="12525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Colocación</a:t>
            </a:r>
            <a:endParaRPr lang="es-CL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4330700" cy="4687888"/>
          </a:xfrm>
        </p:spPr>
        <p:txBody>
          <a:bodyPr/>
          <a:lstStyle/>
          <a:p>
            <a:r>
              <a:rPr lang="es-ES_tradnl" dirty="0"/>
              <a:t>Muros</a:t>
            </a:r>
          </a:p>
          <a:p>
            <a:pPr lvl="1"/>
            <a:r>
              <a:rPr lang="es-ES_tradnl" dirty="0" err="1"/>
              <a:t>Moldaje</a:t>
            </a:r>
            <a:r>
              <a:rPr lang="es-ES_tradnl" dirty="0"/>
              <a:t> tradicional</a:t>
            </a:r>
          </a:p>
          <a:p>
            <a:pPr lvl="2"/>
            <a:r>
              <a:rPr lang="es-ES_tradnl" dirty="0"/>
              <a:t>Muertos, polines, tensores, diagonales, conos</a:t>
            </a:r>
          </a:p>
          <a:p>
            <a:pPr lvl="1"/>
            <a:r>
              <a:rPr lang="es-ES_tradnl" dirty="0" err="1"/>
              <a:t>Moldaje</a:t>
            </a:r>
            <a:r>
              <a:rPr lang="es-ES_tradnl" dirty="0"/>
              <a:t> industrializado</a:t>
            </a:r>
          </a:p>
          <a:p>
            <a:pPr lvl="2"/>
            <a:r>
              <a:rPr lang="es-ES_tradnl" dirty="0"/>
              <a:t>Paneles, ajustes, </a:t>
            </a:r>
            <a:r>
              <a:rPr lang="es-ES_tradnl" dirty="0" err="1"/>
              <a:t>alineadores</a:t>
            </a:r>
            <a:r>
              <a:rPr lang="es-ES_tradnl" dirty="0"/>
              <a:t>, diagonales</a:t>
            </a:r>
          </a:p>
          <a:p>
            <a:pPr lvl="1"/>
            <a:r>
              <a:rPr lang="es-ES_tradnl" dirty="0" err="1"/>
              <a:t>Moldaje</a:t>
            </a:r>
            <a:r>
              <a:rPr lang="es-ES_tradnl" dirty="0"/>
              <a:t> Deslizante</a:t>
            </a:r>
          </a:p>
        </p:txBody>
      </p:sp>
      <p:pic>
        <p:nvPicPr>
          <p:cNvPr id="128005" name="Picture 5" descr="Ba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1341438"/>
            <a:ext cx="3983038" cy="531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s-ES_tradnl"/>
              <a:t>Colocación</a:t>
            </a:r>
            <a:endParaRPr lang="es-CL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827463" cy="4687888"/>
          </a:xfrm>
        </p:spPr>
        <p:txBody>
          <a:bodyPr/>
          <a:lstStyle/>
          <a:p>
            <a:r>
              <a:rPr lang="es-ES_tradnl" dirty="0"/>
              <a:t>Losas</a:t>
            </a:r>
          </a:p>
          <a:p>
            <a:pPr lvl="1"/>
            <a:r>
              <a:rPr lang="es-ES_tradnl" dirty="0"/>
              <a:t>Sistemas industrializados (alzaprimas, vigas principales, secundarias, huinchas)</a:t>
            </a:r>
          </a:p>
          <a:p>
            <a:pPr lvl="1"/>
            <a:r>
              <a:rPr lang="es-ES_tradnl" dirty="0"/>
              <a:t>Mesas deslizantes</a:t>
            </a:r>
            <a:endParaRPr lang="es-CL" dirty="0"/>
          </a:p>
        </p:txBody>
      </p:sp>
      <p:pic>
        <p:nvPicPr>
          <p:cNvPr id="148485" name="Picture 5" descr="AnimSuperdec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362075"/>
            <a:ext cx="4762500" cy="54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Cálculo del Moldaje</a:t>
            </a:r>
            <a:endParaRPr lang="es-CL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4186238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Densidad del hormigón 2,4 ton/m3</a:t>
            </a:r>
          </a:p>
          <a:p>
            <a:pPr>
              <a:lnSpc>
                <a:spcPct val="90000"/>
              </a:lnSpc>
            </a:pPr>
            <a:r>
              <a:rPr lang="es-ES_tradnl" sz="2800"/>
              <a:t>Presión Máxima depende de la velocidad de llenado y la temperatura</a:t>
            </a:r>
            <a:endParaRPr lang="es-CL" sz="2800"/>
          </a:p>
        </p:txBody>
      </p:sp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321175" cy="407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754</TotalTime>
  <Words>285</Words>
  <Application>Microsoft Office PowerPoint</Application>
  <PresentationFormat>Carta (216 x 279 mm)</PresentationFormat>
  <Paragraphs>72</Paragraphs>
  <Slides>16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Tahoma</vt:lpstr>
      <vt:lpstr>Wingdings</vt:lpstr>
      <vt:lpstr>Textura</vt:lpstr>
      <vt:lpstr>Ecuación</vt:lpstr>
      <vt:lpstr>Hoja de cálculo</vt:lpstr>
      <vt:lpstr>CI 5501 Métodos Constructivos</vt:lpstr>
      <vt:lpstr>MOLDAJE</vt:lpstr>
      <vt:lpstr>MOLDAJE</vt:lpstr>
      <vt:lpstr>MOLDAJE</vt:lpstr>
      <vt:lpstr>Materiales</vt:lpstr>
      <vt:lpstr>Número de Usos</vt:lpstr>
      <vt:lpstr>Colocación</vt:lpstr>
      <vt:lpstr>Colocación</vt:lpstr>
      <vt:lpstr>Cálculo del Moldaje</vt:lpstr>
      <vt:lpstr>Cálculo de Moldaje</vt:lpstr>
      <vt:lpstr>Cálculo de Moldaje</vt:lpstr>
      <vt:lpstr>Descimbre</vt:lpstr>
      <vt:lpstr>Descimbre</vt:lpstr>
      <vt:lpstr>Precio Unitario</vt:lpstr>
      <vt:lpstr>Precios Unitarios</vt:lpstr>
      <vt:lpstr>Precios Unitarios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52A Métodos Constructivos</dc:title>
  <dc:creator>William Wragg L.</dc:creator>
  <cp:lastModifiedBy>Wragg Larco, William George</cp:lastModifiedBy>
  <cp:revision>86</cp:revision>
  <dcterms:created xsi:type="dcterms:W3CDTF">2003-09-11T01:45:01Z</dcterms:created>
  <dcterms:modified xsi:type="dcterms:W3CDTF">2021-11-16T11:25:16Z</dcterms:modified>
</cp:coreProperties>
</file>