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 id="2147483839" r:id="rId2"/>
    <p:sldMasterId id="2147483852" r:id="rId3"/>
    <p:sldMasterId id="2147483864" r:id="rId4"/>
  </p:sldMasterIdLst>
  <p:notesMasterIdLst>
    <p:notesMasterId r:id="rId29"/>
  </p:notesMasterIdLst>
  <p:sldIdLst>
    <p:sldId id="336" r:id="rId5"/>
    <p:sldId id="337" r:id="rId6"/>
    <p:sldId id="339" r:id="rId7"/>
    <p:sldId id="314" r:id="rId8"/>
    <p:sldId id="308" r:id="rId9"/>
    <p:sldId id="317" r:id="rId10"/>
    <p:sldId id="312" r:id="rId11"/>
    <p:sldId id="316" r:id="rId12"/>
    <p:sldId id="318" r:id="rId13"/>
    <p:sldId id="377" r:id="rId14"/>
    <p:sldId id="340" r:id="rId15"/>
    <p:sldId id="303" r:id="rId16"/>
    <p:sldId id="315" r:id="rId17"/>
    <p:sldId id="351" r:id="rId18"/>
    <p:sldId id="378" r:id="rId19"/>
    <p:sldId id="341" r:id="rId20"/>
    <p:sldId id="344" r:id="rId21"/>
    <p:sldId id="379" r:id="rId22"/>
    <p:sldId id="342" r:id="rId23"/>
    <p:sldId id="348" r:id="rId24"/>
    <p:sldId id="346" r:id="rId25"/>
    <p:sldId id="349" r:id="rId26"/>
    <p:sldId id="352" r:id="rId27"/>
    <p:sldId id="380"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DEA4AB-4C32-4269-AB94-9498D3573237}" v="8" dt="2023-01-16T19:34:38.946"/>
  </p1510:revLst>
</p1510:revInfo>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52" autoAdjust="0"/>
    <p:restoredTop sz="96283" autoAdjust="0"/>
  </p:normalViewPr>
  <p:slideViewPr>
    <p:cSldViewPr snapToGrid="0">
      <p:cViewPr varScale="1">
        <p:scale>
          <a:sx n="106" d="100"/>
          <a:sy n="106" d="100"/>
        </p:scale>
        <p:origin x="1116"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o Merino" userId="8fae87fc39b77290" providerId="LiveId" clId="{31DEA4AB-4C32-4269-AB94-9498D3573237}"/>
    <pc:docChg chg="undo custSel addSld delSld modSld sldOrd addSection delSection modSection">
      <pc:chgData name="Paulo Merino" userId="8fae87fc39b77290" providerId="LiveId" clId="{31DEA4AB-4C32-4269-AB94-9498D3573237}" dt="2023-01-16T19:35:45.063" v="1945" actId="20577"/>
      <pc:docMkLst>
        <pc:docMk/>
      </pc:docMkLst>
      <pc:sldChg chg="del">
        <pc:chgData name="Paulo Merino" userId="8fae87fc39b77290" providerId="LiveId" clId="{31DEA4AB-4C32-4269-AB94-9498D3573237}" dt="2023-01-15T18:31:05.846" v="24" actId="2696"/>
        <pc:sldMkLst>
          <pc:docMk/>
          <pc:sldMk cId="2574300830" sldId="258"/>
        </pc:sldMkLst>
      </pc:sldChg>
      <pc:sldChg chg="del">
        <pc:chgData name="Paulo Merino" userId="8fae87fc39b77290" providerId="LiveId" clId="{31DEA4AB-4C32-4269-AB94-9498D3573237}" dt="2023-01-15T18:45:09.733" v="1047" actId="2696"/>
        <pc:sldMkLst>
          <pc:docMk/>
          <pc:sldMk cId="3439693374" sldId="259"/>
        </pc:sldMkLst>
      </pc:sldChg>
      <pc:sldChg chg="del">
        <pc:chgData name="Paulo Merino" userId="8fae87fc39b77290" providerId="LiveId" clId="{31DEA4AB-4C32-4269-AB94-9498D3573237}" dt="2023-01-15T18:38:13.405" v="618" actId="2696"/>
        <pc:sldMkLst>
          <pc:docMk/>
          <pc:sldMk cId="821275420" sldId="260"/>
        </pc:sldMkLst>
      </pc:sldChg>
      <pc:sldChg chg="del">
        <pc:chgData name="Paulo Merino" userId="8fae87fc39b77290" providerId="LiveId" clId="{31DEA4AB-4C32-4269-AB94-9498D3573237}" dt="2023-01-15T18:45:06.081" v="1046" actId="2696"/>
        <pc:sldMkLst>
          <pc:docMk/>
          <pc:sldMk cId="1505164880" sldId="291"/>
        </pc:sldMkLst>
      </pc:sldChg>
      <pc:sldChg chg="ord">
        <pc:chgData name="Paulo Merino" userId="8fae87fc39b77290" providerId="LiveId" clId="{31DEA4AB-4C32-4269-AB94-9498D3573237}" dt="2023-01-16T03:10:50.722" v="1576"/>
        <pc:sldMkLst>
          <pc:docMk/>
          <pc:sldMk cId="208696942" sldId="303"/>
        </pc:sldMkLst>
      </pc:sldChg>
      <pc:sldChg chg="del">
        <pc:chgData name="Paulo Merino" userId="8fae87fc39b77290" providerId="LiveId" clId="{31DEA4AB-4C32-4269-AB94-9498D3573237}" dt="2023-01-15T18:45:09.733" v="1047" actId="2696"/>
        <pc:sldMkLst>
          <pc:docMk/>
          <pc:sldMk cId="3324621374" sldId="304"/>
        </pc:sldMkLst>
      </pc:sldChg>
      <pc:sldChg chg="modSp mod">
        <pc:chgData name="Paulo Merino" userId="8fae87fc39b77290" providerId="LiveId" clId="{31DEA4AB-4C32-4269-AB94-9498D3573237}" dt="2023-01-15T18:39:10.261" v="684" actId="20577"/>
        <pc:sldMkLst>
          <pc:docMk/>
          <pc:sldMk cId="1276250835" sldId="308"/>
        </pc:sldMkLst>
        <pc:spChg chg="mod">
          <ac:chgData name="Paulo Merino" userId="8fae87fc39b77290" providerId="LiveId" clId="{31DEA4AB-4C32-4269-AB94-9498D3573237}" dt="2023-01-15T18:39:10.261" v="684" actId="20577"/>
          <ac:spMkLst>
            <pc:docMk/>
            <pc:sldMk cId="1276250835" sldId="308"/>
            <ac:spMk id="2" creationId="{C55CCBDA-F9A2-FFBD-C6D4-33C6AFB5CE01}"/>
          </ac:spMkLst>
        </pc:spChg>
      </pc:sldChg>
      <pc:sldChg chg="del">
        <pc:chgData name="Paulo Merino" userId="8fae87fc39b77290" providerId="LiveId" clId="{31DEA4AB-4C32-4269-AB94-9498D3573237}" dt="2023-01-15T18:45:06.081" v="1046" actId="2696"/>
        <pc:sldMkLst>
          <pc:docMk/>
          <pc:sldMk cId="36459205" sldId="311"/>
        </pc:sldMkLst>
      </pc:sldChg>
      <pc:sldChg chg="ord">
        <pc:chgData name="Paulo Merino" userId="8fae87fc39b77290" providerId="LiveId" clId="{31DEA4AB-4C32-4269-AB94-9498D3573237}" dt="2023-01-15T22:41:19.936" v="1090"/>
        <pc:sldMkLst>
          <pc:docMk/>
          <pc:sldMk cId="3331131362" sldId="312"/>
        </pc:sldMkLst>
      </pc:sldChg>
      <pc:sldChg chg="ord">
        <pc:chgData name="Paulo Merino" userId="8fae87fc39b77290" providerId="LiveId" clId="{31DEA4AB-4C32-4269-AB94-9498D3573237}" dt="2023-01-15T18:38:22.430" v="621"/>
        <pc:sldMkLst>
          <pc:docMk/>
          <pc:sldMk cId="1896026580" sldId="314"/>
        </pc:sldMkLst>
      </pc:sldChg>
      <pc:sldChg chg="modSp mod ord">
        <pc:chgData name="Paulo Merino" userId="8fae87fc39b77290" providerId="LiveId" clId="{31DEA4AB-4C32-4269-AB94-9498D3573237}" dt="2023-01-16T02:45:52.256" v="1574" actId="5793"/>
        <pc:sldMkLst>
          <pc:docMk/>
          <pc:sldMk cId="4228516085" sldId="315"/>
        </pc:sldMkLst>
        <pc:spChg chg="mod">
          <ac:chgData name="Paulo Merino" userId="8fae87fc39b77290" providerId="LiveId" clId="{31DEA4AB-4C32-4269-AB94-9498D3573237}" dt="2023-01-16T02:45:52.256" v="1574" actId="5793"/>
          <ac:spMkLst>
            <pc:docMk/>
            <pc:sldMk cId="4228516085" sldId="315"/>
            <ac:spMk id="7" creationId="{0650BA49-283F-3B8B-107C-97D0EBD38ED0}"/>
          </ac:spMkLst>
        </pc:spChg>
      </pc:sldChg>
      <pc:sldChg chg="modSp mod">
        <pc:chgData name="Paulo Merino" userId="8fae87fc39b77290" providerId="LiveId" clId="{31DEA4AB-4C32-4269-AB94-9498D3573237}" dt="2023-01-14T21:57:46.441" v="23" actId="20577"/>
        <pc:sldMkLst>
          <pc:docMk/>
          <pc:sldMk cId="2366523504" sldId="336"/>
        </pc:sldMkLst>
        <pc:spChg chg="mod">
          <ac:chgData name="Paulo Merino" userId="8fae87fc39b77290" providerId="LiveId" clId="{31DEA4AB-4C32-4269-AB94-9498D3573237}" dt="2023-01-14T21:57:46.441" v="23" actId="20577"/>
          <ac:spMkLst>
            <pc:docMk/>
            <pc:sldMk cId="2366523504" sldId="336"/>
            <ac:spMk id="46" creationId="{10F3570A-08DA-6C52-BF96-03B383F49713}"/>
          </ac:spMkLst>
        </pc:spChg>
      </pc:sldChg>
      <pc:sldChg chg="modSp mod">
        <pc:chgData name="Paulo Merino" userId="8fae87fc39b77290" providerId="LiveId" clId="{31DEA4AB-4C32-4269-AB94-9498D3573237}" dt="2023-01-16T02:42:16.265" v="1554" actId="20577"/>
        <pc:sldMkLst>
          <pc:docMk/>
          <pc:sldMk cId="2879313312" sldId="337"/>
        </pc:sldMkLst>
        <pc:spChg chg="mod">
          <ac:chgData name="Paulo Merino" userId="8fae87fc39b77290" providerId="LiveId" clId="{31DEA4AB-4C32-4269-AB94-9498D3573237}" dt="2023-01-15T22:41:16.504" v="1088" actId="20577"/>
          <ac:spMkLst>
            <pc:docMk/>
            <pc:sldMk cId="2879313312" sldId="337"/>
            <ac:spMk id="2" creationId="{DFB65C16-F56C-77C3-03A2-CAD9555613B9}"/>
          </ac:spMkLst>
        </pc:spChg>
        <pc:spChg chg="mod">
          <ac:chgData name="Paulo Merino" userId="8fae87fc39b77290" providerId="LiveId" clId="{31DEA4AB-4C32-4269-AB94-9498D3573237}" dt="2023-01-16T02:42:16.265" v="1554" actId="20577"/>
          <ac:spMkLst>
            <pc:docMk/>
            <pc:sldMk cId="2879313312" sldId="337"/>
            <ac:spMk id="5" creationId="{7B7A7625-A52E-D3A8-D0F2-32DDB59489F8}"/>
          </ac:spMkLst>
        </pc:spChg>
        <pc:spChg chg="mod">
          <ac:chgData name="Paulo Merino" userId="8fae87fc39b77290" providerId="LiveId" clId="{31DEA4AB-4C32-4269-AB94-9498D3573237}" dt="2023-01-15T18:44:50.995" v="1045" actId="20577"/>
          <ac:spMkLst>
            <pc:docMk/>
            <pc:sldMk cId="2879313312" sldId="337"/>
            <ac:spMk id="7" creationId="{532CD5FE-DB53-555C-7BF8-912B4C1F3A9A}"/>
          </ac:spMkLst>
        </pc:spChg>
        <pc:spChg chg="mod">
          <ac:chgData name="Paulo Merino" userId="8fae87fc39b77290" providerId="LiveId" clId="{31DEA4AB-4C32-4269-AB94-9498D3573237}" dt="2023-01-15T18:44:22.602" v="1041" actId="20577"/>
          <ac:spMkLst>
            <pc:docMk/>
            <pc:sldMk cId="2879313312" sldId="337"/>
            <ac:spMk id="9" creationId="{A4DECD62-3790-D7ED-2D74-CC7C29388F43}"/>
          </ac:spMkLst>
        </pc:spChg>
      </pc:sldChg>
      <pc:sldChg chg="add del">
        <pc:chgData name="Paulo Merino" userId="8fae87fc39b77290" providerId="LiveId" clId="{31DEA4AB-4C32-4269-AB94-9498D3573237}" dt="2023-01-15T18:38:15.517" v="619" actId="2696"/>
        <pc:sldMkLst>
          <pc:docMk/>
          <pc:sldMk cId="3151751093" sldId="338"/>
        </pc:sldMkLst>
      </pc:sldChg>
      <pc:sldChg chg="modSp mod">
        <pc:chgData name="Paulo Merino" userId="8fae87fc39b77290" providerId="LiveId" clId="{31DEA4AB-4C32-4269-AB94-9498D3573237}" dt="2023-01-15T18:38:55.555" v="646" actId="20577"/>
        <pc:sldMkLst>
          <pc:docMk/>
          <pc:sldMk cId="251105232" sldId="339"/>
        </pc:sldMkLst>
        <pc:spChg chg="mod">
          <ac:chgData name="Paulo Merino" userId="8fae87fc39b77290" providerId="LiveId" clId="{31DEA4AB-4C32-4269-AB94-9498D3573237}" dt="2023-01-15T18:38:55.555" v="646" actId="20577"/>
          <ac:spMkLst>
            <pc:docMk/>
            <pc:sldMk cId="251105232" sldId="339"/>
            <ac:spMk id="2" creationId="{C55CCBDA-F9A2-FFBD-C6D4-33C6AFB5CE01}"/>
          </ac:spMkLst>
        </pc:spChg>
      </pc:sldChg>
      <pc:sldChg chg="modSp add mod ord">
        <pc:chgData name="Paulo Merino" userId="8fae87fc39b77290" providerId="LiveId" clId="{31DEA4AB-4C32-4269-AB94-9498D3573237}" dt="2023-01-15T18:40:14.740" v="722" actId="27636"/>
        <pc:sldMkLst>
          <pc:docMk/>
          <pc:sldMk cId="423013346" sldId="340"/>
        </pc:sldMkLst>
        <pc:spChg chg="mod">
          <ac:chgData name="Paulo Merino" userId="8fae87fc39b77290" providerId="LiveId" clId="{31DEA4AB-4C32-4269-AB94-9498D3573237}" dt="2023-01-15T18:40:14.740" v="722" actId="27636"/>
          <ac:spMkLst>
            <pc:docMk/>
            <pc:sldMk cId="423013346" sldId="340"/>
            <ac:spMk id="2" creationId="{C55CCBDA-F9A2-FFBD-C6D4-33C6AFB5CE01}"/>
          </ac:spMkLst>
        </pc:spChg>
      </pc:sldChg>
      <pc:sldChg chg="modSp add mod ord">
        <pc:chgData name="Paulo Merino" userId="8fae87fc39b77290" providerId="LiveId" clId="{31DEA4AB-4C32-4269-AB94-9498D3573237}" dt="2023-01-16T03:11:16.518" v="1611" actId="20577"/>
        <pc:sldMkLst>
          <pc:docMk/>
          <pc:sldMk cId="2523019151" sldId="341"/>
        </pc:sldMkLst>
        <pc:spChg chg="mod">
          <ac:chgData name="Paulo Merino" userId="8fae87fc39b77290" providerId="LiveId" clId="{31DEA4AB-4C32-4269-AB94-9498D3573237}" dt="2023-01-16T03:11:16.518" v="1611" actId="20577"/>
          <ac:spMkLst>
            <pc:docMk/>
            <pc:sldMk cId="2523019151" sldId="341"/>
            <ac:spMk id="2" creationId="{C55CCBDA-F9A2-FFBD-C6D4-33C6AFB5CE01}"/>
          </ac:spMkLst>
        </pc:spChg>
      </pc:sldChg>
      <pc:sldChg chg="modSp add mod ord">
        <pc:chgData name="Paulo Merino" userId="8fae87fc39b77290" providerId="LiveId" clId="{31DEA4AB-4C32-4269-AB94-9498D3573237}" dt="2023-01-16T02:33:33.699" v="1217" actId="20577"/>
        <pc:sldMkLst>
          <pc:docMk/>
          <pc:sldMk cId="3255460125" sldId="342"/>
        </pc:sldMkLst>
        <pc:spChg chg="mod">
          <ac:chgData name="Paulo Merino" userId="8fae87fc39b77290" providerId="LiveId" clId="{31DEA4AB-4C32-4269-AB94-9498D3573237}" dt="2023-01-16T02:33:33.699" v="1217" actId="20577"/>
          <ac:spMkLst>
            <pc:docMk/>
            <pc:sldMk cId="3255460125" sldId="342"/>
            <ac:spMk id="2" creationId="{C55CCBDA-F9A2-FFBD-C6D4-33C6AFB5CE01}"/>
          </ac:spMkLst>
        </pc:spChg>
      </pc:sldChg>
      <pc:sldChg chg="new del">
        <pc:chgData name="Paulo Merino" userId="8fae87fc39b77290" providerId="LiveId" clId="{31DEA4AB-4C32-4269-AB94-9498D3573237}" dt="2023-01-16T02:31:30.259" v="1127" actId="47"/>
        <pc:sldMkLst>
          <pc:docMk/>
          <pc:sldMk cId="3294920152" sldId="343"/>
        </pc:sldMkLst>
      </pc:sldChg>
      <pc:sldChg chg="addSp delSp modSp add mod">
        <pc:chgData name="Paulo Merino" userId="8fae87fc39b77290" providerId="LiveId" clId="{31DEA4AB-4C32-4269-AB94-9498D3573237}" dt="2023-01-16T02:32:39.452" v="1166" actId="1076"/>
        <pc:sldMkLst>
          <pc:docMk/>
          <pc:sldMk cId="2110342822" sldId="344"/>
        </pc:sldMkLst>
        <pc:spChg chg="mod">
          <ac:chgData name="Paulo Merino" userId="8fae87fc39b77290" providerId="LiveId" clId="{31DEA4AB-4C32-4269-AB94-9498D3573237}" dt="2023-01-16T02:31:38.605" v="1154" actId="20577"/>
          <ac:spMkLst>
            <pc:docMk/>
            <pc:sldMk cId="2110342822" sldId="344"/>
            <ac:spMk id="2" creationId="{C55CCBDA-F9A2-FFBD-C6D4-33C6AFB5CE01}"/>
          </ac:spMkLst>
        </pc:spChg>
        <pc:spChg chg="add del mod">
          <ac:chgData name="Paulo Merino" userId="8fae87fc39b77290" providerId="LiveId" clId="{31DEA4AB-4C32-4269-AB94-9498D3573237}" dt="2023-01-16T02:32:08.172" v="1164" actId="478"/>
          <ac:spMkLst>
            <pc:docMk/>
            <pc:sldMk cId="2110342822" sldId="344"/>
            <ac:spMk id="4" creationId="{9448709E-CE08-FA4F-1229-50AC7CC1AE67}"/>
          </ac:spMkLst>
        </pc:spChg>
        <pc:spChg chg="del">
          <ac:chgData name="Paulo Merino" userId="8fae87fc39b77290" providerId="LiveId" clId="{31DEA4AB-4C32-4269-AB94-9498D3573237}" dt="2023-01-16T02:31:40.877" v="1155" actId="478"/>
          <ac:spMkLst>
            <pc:docMk/>
            <pc:sldMk cId="2110342822" sldId="344"/>
            <ac:spMk id="7" creationId="{0650BA49-283F-3B8B-107C-97D0EBD38ED0}"/>
          </ac:spMkLst>
        </pc:spChg>
        <pc:picChg chg="add mod">
          <ac:chgData name="Paulo Merino" userId="8fae87fc39b77290" providerId="LiveId" clId="{31DEA4AB-4C32-4269-AB94-9498D3573237}" dt="2023-01-16T02:32:39.452" v="1166" actId="1076"/>
          <ac:picMkLst>
            <pc:docMk/>
            <pc:sldMk cId="2110342822" sldId="344"/>
            <ac:picMk id="6" creationId="{2FBCEFD6-AE8E-598F-95D4-B8CF2435B4E6}"/>
          </ac:picMkLst>
        </pc:picChg>
      </pc:sldChg>
      <pc:sldChg chg="modSp add del mod ord">
        <pc:chgData name="Paulo Merino" userId="8fae87fc39b77290" providerId="LiveId" clId="{31DEA4AB-4C32-4269-AB94-9498D3573237}" dt="2023-01-16T03:11:29.325" v="1612" actId="2696"/>
        <pc:sldMkLst>
          <pc:docMk/>
          <pc:sldMk cId="25831580" sldId="345"/>
        </pc:sldMkLst>
        <pc:spChg chg="mod">
          <ac:chgData name="Paulo Merino" userId="8fae87fc39b77290" providerId="LiveId" clId="{31DEA4AB-4C32-4269-AB94-9498D3573237}" dt="2023-01-16T02:33:40.443" v="1233" actId="20577"/>
          <ac:spMkLst>
            <pc:docMk/>
            <pc:sldMk cId="25831580" sldId="345"/>
            <ac:spMk id="2" creationId="{C55CCBDA-F9A2-FFBD-C6D4-33C6AFB5CE01}"/>
          </ac:spMkLst>
        </pc:spChg>
        <pc:spChg chg="mod">
          <ac:chgData name="Paulo Merino" userId="8fae87fc39b77290" providerId="LiveId" clId="{31DEA4AB-4C32-4269-AB94-9498D3573237}" dt="2023-01-16T02:35:19.393" v="1265" actId="255"/>
          <ac:spMkLst>
            <pc:docMk/>
            <pc:sldMk cId="25831580" sldId="345"/>
            <ac:spMk id="7" creationId="{0650BA49-283F-3B8B-107C-97D0EBD38ED0}"/>
          </ac:spMkLst>
        </pc:spChg>
      </pc:sldChg>
      <pc:sldChg chg="addSp delSp modSp add mod ord">
        <pc:chgData name="Paulo Merino" userId="8fae87fc39b77290" providerId="LiveId" clId="{31DEA4AB-4C32-4269-AB94-9498D3573237}" dt="2023-01-16T02:39:10.496" v="1310" actId="14100"/>
        <pc:sldMkLst>
          <pc:docMk/>
          <pc:sldMk cId="4063076092" sldId="346"/>
        </pc:sldMkLst>
        <pc:spChg chg="mod">
          <ac:chgData name="Paulo Merino" userId="8fae87fc39b77290" providerId="LiveId" clId="{31DEA4AB-4C32-4269-AB94-9498D3573237}" dt="2023-01-16T02:37:01.978" v="1288" actId="20577"/>
          <ac:spMkLst>
            <pc:docMk/>
            <pc:sldMk cId="4063076092" sldId="346"/>
            <ac:spMk id="2" creationId="{C55CCBDA-F9A2-FFBD-C6D4-33C6AFB5CE01}"/>
          </ac:spMkLst>
        </pc:spChg>
        <pc:spChg chg="add del mod">
          <ac:chgData name="Paulo Merino" userId="8fae87fc39b77290" providerId="LiveId" clId="{31DEA4AB-4C32-4269-AB94-9498D3573237}" dt="2023-01-16T02:36:06.469" v="1273" actId="22"/>
          <ac:spMkLst>
            <pc:docMk/>
            <pc:sldMk cId="4063076092" sldId="346"/>
            <ac:spMk id="4" creationId="{03889898-7992-E773-9855-EC2C34B0CB4D}"/>
          </ac:spMkLst>
        </pc:spChg>
        <pc:spChg chg="del mod">
          <ac:chgData name="Paulo Merino" userId="8fae87fc39b77290" providerId="LiveId" clId="{31DEA4AB-4C32-4269-AB94-9498D3573237}" dt="2023-01-16T02:37:18.259" v="1294" actId="478"/>
          <ac:spMkLst>
            <pc:docMk/>
            <pc:sldMk cId="4063076092" sldId="346"/>
            <ac:spMk id="7" creationId="{0650BA49-283F-3B8B-107C-97D0EBD38ED0}"/>
          </ac:spMkLst>
        </pc:spChg>
        <pc:graphicFrameChg chg="add mod modGraphic">
          <ac:chgData name="Paulo Merino" userId="8fae87fc39b77290" providerId="LiveId" clId="{31DEA4AB-4C32-4269-AB94-9498D3573237}" dt="2023-01-16T02:39:10.496" v="1310" actId="14100"/>
          <ac:graphicFrameMkLst>
            <pc:docMk/>
            <pc:sldMk cId="4063076092" sldId="346"/>
            <ac:graphicFrameMk id="5" creationId="{F227C181-6C4D-303D-769E-4DB91B0EFD18}"/>
          </ac:graphicFrameMkLst>
        </pc:graphicFrameChg>
      </pc:sldChg>
      <pc:sldChg chg="new del">
        <pc:chgData name="Paulo Merino" userId="8fae87fc39b77290" providerId="LiveId" clId="{31DEA4AB-4C32-4269-AB94-9498D3573237}" dt="2023-01-16T02:36:55.765" v="1280" actId="2696"/>
        <pc:sldMkLst>
          <pc:docMk/>
          <pc:sldMk cId="4209837661" sldId="347"/>
        </pc:sldMkLst>
      </pc:sldChg>
      <pc:sldChg chg="add">
        <pc:chgData name="Paulo Merino" userId="8fae87fc39b77290" providerId="LiveId" clId="{31DEA4AB-4C32-4269-AB94-9498D3573237}" dt="2023-01-16T02:36:52.604" v="1279" actId="2890"/>
        <pc:sldMkLst>
          <pc:docMk/>
          <pc:sldMk cId="3879591917" sldId="348"/>
        </pc:sldMkLst>
      </pc:sldChg>
      <pc:sldChg chg="addSp delSp modSp add mod ord">
        <pc:chgData name="Paulo Merino" userId="8fae87fc39b77290" providerId="LiveId" clId="{31DEA4AB-4C32-4269-AB94-9498D3573237}" dt="2023-01-16T02:39:03.863" v="1307"/>
        <pc:sldMkLst>
          <pc:docMk/>
          <pc:sldMk cId="4253763929" sldId="349"/>
        </pc:sldMkLst>
        <pc:graphicFrameChg chg="add mod modGraphic">
          <ac:chgData name="Paulo Merino" userId="8fae87fc39b77290" providerId="LiveId" clId="{31DEA4AB-4C32-4269-AB94-9498D3573237}" dt="2023-01-16T02:38:05.670" v="1305" actId="14100"/>
          <ac:graphicFrameMkLst>
            <pc:docMk/>
            <pc:sldMk cId="4253763929" sldId="349"/>
            <ac:graphicFrameMk id="3" creationId="{E3CC32F2-9678-A191-A4FF-AEFA2CDB944F}"/>
          </ac:graphicFrameMkLst>
        </pc:graphicFrameChg>
        <pc:graphicFrameChg chg="del">
          <ac:chgData name="Paulo Merino" userId="8fae87fc39b77290" providerId="LiveId" clId="{31DEA4AB-4C32-4269-AB94-9498D3573237}" dt="2023-01-16T02:37:56.875" v="1301" actId="478"/>
          <ac:graphicFrameMkLst>
            <pc:docMk/>
            <pc:sldMk cId="4253763929" sldId="349"/>
            <ac:graphicFrameMk id="5" creationId="{F227C181-6C4D-303D-769E-4DB91B0EFD18}"/>
          </ac:graphicFrameMkLst>
        </pc:graphicFrameChg>
      </pc:sldChg>
      <pc:sldChg chg="new del">
        <pc:chgData name="Paulo Merino" userId="8fae87fc39b77290" providerId="LiveId" clId="{31DEA4AB-4C32-4269-AB94-9498D3573237}" dt="2023-01-16T02:40:41.842" v="1314" actId="2696"/>
        <pc:sldMkLst>
          <pc:docMk/>
          <pc:sldMk cId="2226836077" sldId="350"/>
        </pc:sldMkLst>
      </pc:sldChg>
      <pc:sldChg chg="addSp delSp modSp add mod">
        <pc:chgData name="Paulo Merino" userId="8fae87fc39b77290" providerId="LiveId" clId="{31DEA4AB-4C32-4269-AB94-9498D3573237}" dt="2023-01-16T02:45:24.969" v="1570" actId="1076"/>
        <pc:sldMkLst>
          <pc:docMk/>
          <pc:sldMk cId="2431015677" sldId="351"/>
        </pc:sldMkLst>
        <pc:spChg chg="mod">
          <ac:chgData name="Paulo Merino" userId="8fae87fc39b77290" providerId="LiveId" clId="{31DEA4AB-4C32-4269-AB94-9498D3573237}" dt="2023-01-16T02:40:56.538" v="1362" actId="20577"/>
          <ac:spMkLst>
            <pc:docMk/>
            <pc:sldMk cId="2431015677" sldId="351"/>
            <ac:spMk id="2" creationId="{C55CCBDA-F9A2-FFBD-C6D4-33C6AFB5CE01}"/>
          </ac:spMkLst>
        </pc:spChg>
        <pc:spChg chg="add mod">
          <ac:chgData name="Paulo Merino" userId="8fae87fc39b77290" providerId="LiveId" clId="{31DEA4AB-4C32-4269-AB94-9498D3573237}" dt="2023-01-16T02:41:32.041" v="1477" actId="1076"/>
          <ac:spMkLst>
            <pc:docMk/>
            <pc:sldMk cId="2431015677" sldId="351"/>
            <ac:spMk id="4" creationId="{EC5E9082-3CA7-417D-3EA3-A570D9EA96D5}"/>
          </ac:spMkLst>
        </pc:spChg>
        <pc:spChg chg="add mod">
          <ac:chgData name="Paulo Merino" userId="8fae87fc39b77290" providerId="LiveId" clId="{31DEA4AB-4C32-4269-AB94-9498D3573237}" dt="2023-01-16T02:45:22.723" v="1569" actId="14100"/>
          <ac:spMkLst>
            <pc:docMk/>
            <pc:sldMk cId="2431015677" sldId="351"/>
            <ac:spMk id="6" creationId="{72B59436-46CE-A15B-5FB0-8B13B7633421}"/>
          </ac:spMkLst>
        </pc:spChg>
        <pc:spChg chg="del">
          <ac:chgData name="Paulo Merino" userId="8fae87fc39b77290" providerId="LiveId" clId="{31DEA4AB-4C32-4269-AB94-9498D3573237}" dt="2023-01-16T02:40:44.386" v="1315" actId="478"/>
          <ac:spMkLst>
            <pc:docMk/>
            <pc:sldMk cId="2431015677" sldId="351"/>
            <ac:spMk id="7" creationId="{0650BA49-283F-3B8B-107C-97D0EBD38ED0}"/>
          </ac:spMkLst>
        </pc:spChg>
        <pc:spChg chg="add mod">
          <ac:chgData name="Paulo Merino" userId="8fae87fc39b77290" providerId="LiveId" clId="{31DEA4AB-4C32-4269-AB94-9498D3573237}" dt="2023-01-16T02:45:24.969" v="1570" actId="1076"/>
          <ac:spMkLst>
            <pc:docMk/>
            <pc:sldMk cId="2431015677" sldId="351"/>
            <ac:spMk id="9" creationId="{0E7A43D5-CDF1-EA7D-C260-26A12AC5CC50}"/>
          </ac:spMkLst>
        </pc:spChg>
      </pc:sldChg>
      <pc:sldChg chg="delSp add del mod ord">
        <pc:chgData name="Paulo Merino" userId="8fae87fc39b77290" providerId="LiveId" clId="{31DEA4AB-4C32-4269-AB94-9498D3573237}" dt="2023-01-16T19:31:02.952" v="1617" actId="2696"/>
        <pc:sldMkLst>
          <pc:docMk/>
          <pc:sldMk cId="1256680710" sldId="352"/>
        </pc:sldMkLst>
        <pc:graphicFrameChg chg="del">
          <ac:chgData name="Paulo Merino" userId="8fae87fc39b77290" providerId="LiveId" clId="{31DEA4AB-4C32-4269-AB94-9498D3573237}" dt="2023-01-16T03:28:14.670" v="1616" actId="478"/>
          <ac:graphicFrameMkLst>
            <pc:docMk/>
            <pc:sldMk cId="1256680710" sldId="352"/>
            <ac:graphicFrameMk id="5" creationId="{F227C181-6C4D-303D-769E-4DB91B0EFD18}"/>
          </ac:graphicFrameMkLst>
        </pc:graphicFrameChg>
      </pc:sldChg>
      <pc:sldChg chg="addSp delSp modSp add mod ord">
        <pc:chgData name="Paulo Merino" userId="8fae87fc39b77290" providerId="LiveId" clId="{31DEA4AB-4C32-4269-AB94-9498D3573237}" dt="2023-01-16T19:34:06.707" v="1813" actId="1076"/>
        <pc:sldMkLst>
          <pc:docMk/>
          <pc:sldMk cId="2111115917" sldId="352"/>
        </pc:sldMkLst>
        <pc:spChg chg="del">
          <ac:chgData name="Paulo Merino" userId="8fae87fc39b77290" providerId="LiveId" clId="{31DEA4AB-4C32-4269-AB94-9498D3573237}" dt="2023-01-16T19:34:03.789" v="1811" actId="478"/>
          <ac:spMkLst>
            <pc:docMk/>
            <pc:sldMk cId="2111115917" sldId="352"/>
            <ac:spMk id="2" creationId="{C55CCBDA-F9A2-FFBD-C6D4-33C6AFB5CE01}"/>
          </ac:spMkLst>
        </pc:spChg>
        <pc:spChg chg="add del mod">
          <ac:chgData name="Paulo Merino" userId="8fae87fc39b77290" providerId="LiveId" clId="{31DEA4AB-4C32-4269-AB94-9498D3573237}" dt="2023-01-16T19:34:05.208" v="1812" actId="478"/>
          <ac:spMkLst>
            <pc:docMk/>
            <pc:sldMk cId="2111115917" sldId="352"/>
            <ac:spMk id="4" creationId="{DA0AD716-EE54-7ABA-55AB-B996743EF439}"/>
          </ac:spMkLst>
        </pc:spChg>
        <pc:spChg chg="mod">
          <ac:chgData name="Paulo Merino" userId="8fae87fc39b77290" providerId="LiveId" clId="{31DEA4AB-4C32-4269-AB94-9498D3573237}" dt="2023-01-16T19:34:06.707" v="1813" actId="1076"/>
          <ac:spMkLst>
            <pc:docMk/>
            <pc:sldMk cId="2111115917" sldId="352"/>
            <ac:spMk id="7" creationId="{0650BA49-283F-3B8B-107C-97D0EBD38ED0}"/>
          </ac:spMkLst>
        </pc:spChg>
      </pc:sldChg>
      <pc:sldChg chg="modSp mod">
        <pc:chgData name="Paulo Merino" userId="8fae87fc39b77290" providerId="LiveId" clId="{31DEA4AB-4C32-4269-AB94-9498D3573237}" dt="2023-01-16T19:34:53.617" v="1850" actId="20577"/>
        <pc:sldMkLst>
          <pc:docMk/>
          <pc:sldMk cId="588676829" sldId="377"/>
        </pc:sldMkLst>
        <pc:spChg chg="mod">
          <ac:chgData name="Paulo Merino" userId="8fae87fc39b77290" providerId="LiveId" clId="{31DEA4AB-4C32-4269-AB94-9498D3573237}" dt="2023-01-16T19:34:53.617" v="1850" actId="20577"/>
          <ac:spMkLst>
            <pc:docMk/>
            <pc:sldMk cId="588676829" sldId="377"/>
            <ac:spMk id="6" creationId="{E9FDB1B5-E864-35F4-7C23-97F533C5222E}"/>
          </ac:spMkLst>
        </pc:spChg>
      </pc:sldChg>
      <pc:sldChg chg="modSp add mod ord">
        <pc:chgData name="Paulo Merino" userId="8fae87fc39b77290" providerId="LiveId" clId="{31DEA4AB-4C32-4269-AB94-9498D3573237}" dt="2023-01-16T19:35:11.002" v="1879" actId="20577"/>
        <pc:sldMkLst>
          <pc:docMk/>
          <pc:sldMk cId="3360700532" sldId="378"/>
        </pc:sldMkLst>
        <pc:spChg chg="mod">
          <ac:chgData name="Paulo Merino" userId="8fae87fc39b77290" providerId="LiveId" clId="{31DEA4AB-4C32-4269-AB94-9498D3573237}" dt="2023-01-16T19:35:11.002" v="1879" actId="20577"/>
          <ac:spMkLst>
            <pc:docMk/>
            <pc:sldMk cId="3360700532" sldId="378"/>
            <ac:spMk id="6" creationId="{E9FDB1B5-E864-35F4-7C23-97F533C5222E}"/>
          </ac:spMkLst>
        </pc:spChg>
      </pc:sldChg>
      <pc:sldChg chg="modSp add mod ord">
        <pc:chgData name="Paulo Merino" userId="8fae87fc39b77290" providerId="LiveId" clId="{31DEA4AB-4C32-4269-AB94-9498D3573237}" dt="2023-01-16T19:35:33.913" v="1909" actId="20577"/>
        <pc:sldMkLst>
          <pc:docMk/>
          <pc:sldMk cId="1575446212" sldId="379"/>
        </pc:sldMkLst>
        <pc:spChg chg="mod">
          <ac:chgData name="Paulo Merino" userId="8fae87fc39b77290" providerId="LiveId" clId="{31DEA4AB-4C32-4269-AB94-9498D3573237}" dt="2023-01-16T19:35:33.913" v="1909" actId="20577"/>
          <ac:spMkLst>
            <pc:docMk/>
            <pc:sldMk cId="1575446212" sldId="379"/>
            <ac:spMk id="6" creationId="{E9FDB1B5-E864-35F4-7C23-97F533C5222E}"/>
          </ac:spMkLst>
        </pc:spChg>
      </pc:sldChg>
      <pc:sldChg chg="modSp add mod ord">
        <pc:chgData name="Paulo Merino" userId="8fae87fc39b77290" providerId="LiveId" clId="{31DEA4AB-4C32-4269-AB94-9498D3573237}" dt="2023-01-16T19:35:45.063" v="1945" actId="20577"/>
        <pc:sldMkLst>
          <pc:docMk/>
          <pc:sldMk cId="921964467" sldId="380"/>
        </pc:sldMkLst>
        <pc:spChg chg="mod">
          <ac:chgData name="Paulo Merino" userId="8fae87fc39b77290" providerId="LiveId" clId="{31DEA4AB-4C32-4269-AB94-9498D3573237}" dt="2023-01-16T19:35:45.063" v="1945" actId="20577"/>
          <ac:spMkLst>
            <pc:docMk/>
            <pc:sldMk cId="921964467" sldId="380"/>
            <ac:spMk id="6" creationId="{E9FDB1B5-E864-35F4-7C23-97F533C5222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16/01/2023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CF2818-3C39-18CB-2955-B8B1A80B2E7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DBD55E60-77F1-6D97-8469-B00494F2F3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A883855-4C28-C156-8AD8-67736E2073CB}"/>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Marcador de pie de página 4">
            <a:extLst>
              <a:ext uri="{FF2B5EF4-FFF2-40B4-BE49-F238E27FC236}">
                <a16:creationId xmlns:a16="http://schemas.microsoft.com/office/drawing/2014/main" id="{D1C5D87A-0187-B834-4756-B929D261392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5B8C048-B9C6-A630-3047-F42D2AC2CF0D}"/>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194618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9E1865-CD74-0282-B715-1D7359801AB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88FAB4A-01F3-FE6E-6EFD-DC255625F29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E14D20F-B193-83FF-EA49-3EB3500A1F63}"/>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Marcador de pie de página 4">
            <a:extLst>
              <a:ext uri="{FF2B5EF4-FFF2-40B4-BE49-F238E27FC236}">
                <a16:creationId xmlns:a16="http://schemas.microsoft.com/office/drawing/2014/main" id="{86D29B72-B1D7-3857-F18E-DFCD4F1A4D3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52FBC2-85D8-ED02-10CF-B30269581CF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04905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165920-4A14-A669-9CEC-5F2D3090B77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91D94C1-E780-1498-87DA-3548ECBF27A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0A62B12-9224-5901-1979-BC904019B25F}"/>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Marcador de pie de página 4">
            <a:extLst>
              <a:ext uri="{FF2B5EF4-FFF2-40B4-BE49-F238E27FC236}">
                <a16:creationId xmlns:a16="http://schemas.microsoft.com/office/drawing/2014/main" id="{4C1A96DA-7466-9B50-AA15-E051AE00D19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3CF851DA-2B78-1EE9-E135-D5E36BEB03A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815665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7849" y="3768695"/>
            <a:ext cx="6501354" cy="441150"/>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4" name="Content Placeholder 3"/>
          <p:cNvSpPr>
            <a:spLocks noGrp="1"/>
          </p:cNvSpPr>
          <p:nvPr>
            <p:ph sz="half" idx="2"/>
          </p:nvPr>
        </p:nvSpPr>
        <p:spPr>
          <a:xfrm>
            <a:off x="907849" y="4210882"/>
            <a:ext cx="4937760" cy="1879725"/>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Text Placeholder 4"/>
          <p:cNvSpPr>
            <a:spLocks noGrp="1"/>
          </p:cNvSpPr>
          <p:nvPr>
            <p:ph type="body" sz="quarter" idx="3"/>
          </p:nvPr>
        </p:nvSpPr>
        <p:spPr>
          <a:xfrm>
            <a:off x="7875804" y="4405066"/>
            <a:ext cx="3507194" cy="1756451"/>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Content Placeholder 5"/>
          <p:cNvSpPr>
            <a:spLocks noGrp="1"/>
          </p:cNvSpPr>
          <p:nvPr>
            <p:ph sz="quarter" idx="4"/>
          </p:nvPr>
        </p:nvSpPr>
        <p:spPr>
          <a:xfrm>
            <a:off x="7875804" y="1905467"/>
            <a:ext cx="3507194" cy="230437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14" name="Marcador de pie de página 13">
            <a:extLst>
              <a:ext uri="{FF2B5EF4-FFF2-40B4-BE49-F238E27FC236}">
                <a16:creationId xmlns:a16="http://schemas.microsoft.com/office/drawing/2014/main" id="{6A9511F8-AD39-174F-B383-0169CBF9166A}"/>
              </a:ext>
            </a:extLst>
          </p:cNvPr>
          <p:cNvSpPr>
            <a:spLocks noGrp="1"/>
          </p:cNvSpPr>
          <p:nvPr>
            <p:ph type="ftr" sz="quarter" idx="11"/>
          </p:nvPr>
        </p:nvSpPr>
        <p:spPr/>
        <p:txBody>
          <a:bodyPr/>
          <a:lstStyle>
            <a:lvl1pPr>
              <a:defRPr/>
            </a:lvl1pPr>
          </a:lstStyle>
          <a:p>
            <a:r>
              <a:rPr lang="en-US" dirty="0"/>
              <a:t>CURSO DE EXCEL: </a:t>
            </a:r>
            <a:r>
              <a:rPr lang="en-US" dirty="0" err="1"/>
              <a:t>Optimización</a:t>
            </a:r>
            <a:r>
              <a:rPr lang="en-US" dirty="0"/>
              <a:t> del </a:t>
            </a:r>
            <a:r>
              <a:rPr lang="en-US" dirty="0" err="1"/>
              <a:t>trabajo</a:t>
            </a:r>
            <a:endParaRPr lang="en-US" dirty="0"/>
          </a:p>
        </p:txBody>
      </p:sp>
      <p:sp>
        <p:nvSpPr>
          <p:cNvPr id="15" name="Marcador de número de diapositiva 14">
            <a:extLst>
              <a:ext uri="{FF2B5EF4-FFF2-40B4-BE49-F238E27FC236}">
                <a16:creationId xmlns:a16="http://schemas.microsoft.com/office/drawing/2014/main" id="{3DC6BCEE-12AB-2FB5-8962-A031D1A4160D}"/>
              </a:ext>
            </a:extLst>
          </p:cNvPr>
          <p:cNvSpPr>
            <a:spLocks noGrp="1"/>
          </p:cNvSpPr>
          <p:nvPr>
            <p:ph type="sldNum" sz="quarter" idx="12"/>
          </p:nvPr>
        </p:nvSpPr>
        <p:spPr/>
        <p:txBody>
          <a:bodyPr/>
          <a:lstStyle/>
          <a:p>
            <a:fld id="{DBA1B0FB-D917-4C8C-928F-313BD683BF39}" type="slidenum">
              <a:rPr lang="en-US" smtClean="0"/>
              <a:pPr/>
              <a:t>‹Nº›</a:t>
            </a:fld>
            <a:endParaRPr lang="en-US" dirty="0"/>
          </a:p>
        </p:txBody>
      </p:sp>
      <p:sp>
        <p:nvSpPr>
          <p:cNvPr id="16" name="Título 15">
            <a:extLst>
              <a:ext uri="{FF2B5EF4-FFF2-40B4-BE49-F238E27FC236}">
                <a16:creationId xmlns:a16="http://schemas.microsoft.com/office/drawing/2014/main" id="{9CFB319E-EF99-52B1-69EF-73BA4B2945BE}"/>
              </a:ext>
            </a:extLst>
          </p:cNvPr>
          <p:cNvSpPr>
            <a:spLocks noGrp="1"/>
          </p:cNvSpPr>
          <p:nvPr>
            <p:ph type="title"/>
          </p:nvPr>
        </p:nvSpPr>
        <p:spPr>
          <a:xfrm>
            <a:off x="732375" y="156573"/>
            <a:ext cx="10058400" cy="1450757"/>
          </a:xfrm>
        </p:spPr>
        <p:txBody>
          <a:bodyPr/>
          <a:lstStyle/>
          <a:p>
            <a:r>
              <a:rPr lang="es-ES"/>
              <a:t>Haga clic para modificar el estilo de título del patrón</a:t>
            </a:r>
            <a:endParaRPr lang="es-MX"/>
          </a:p>
        </p:txBody>
      </p:sp>
      <p:sp>
        <p:nvSpPr>
          <p:cNvPr id="17" name="Text Placeholder 2">
            <a:extLst>
              <a:ext uri="{FF2B5EF4-FFF2-40B4-BE49-F238E27FC236}">
                <a16:creationId xmlns:a16="http://schemas.microsoft.com/office/drawing/2014/main" id="{92476890-E3C7-2822-4C0E-AE59E7399A6D}"/>
              </a:ext>
            </a:extLst>
          </p:cNvPr>
          <p:cNvSpPr>
            <a:spLocks noGrp="1"/>
          </p:cNvSpPr>
          <p:nvPr>
            <p:ph type="body" idx="13" hasCustomPrompt="1"/>
          </p:nvPr>
        </p:nvSpPr>
        <p:spPr>
          <a:xfrm>
            <a:off x="907848" y="1905467"/>
            <a:ext cx="6501355" cy="54746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Tree>
    <p:extLst>
      <p:ext uri="{BB962C8B-B14F-4D97-AF65-F5344CB8AC3E}">
        <p14:creationId xmlns:p14="http://schemas.microsoft.com/office/powerpoint/2010/main" val="57689116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FEE50-7188-1296-70B7-DC2F3F4107E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1AB59500-A1D2-D246-27BE-14041ADF2CE3}"/>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4" name="Marcador de pie de página 3">
            <a:extLst>
              <a:ext uri="{FF2B5EF4-FFF2-40B4-BE49-F238E27FC236}">
                <a16:creationId xmlns:a16="http://schemas.microsoft.com/office/drawing/2014/main" id="{3D2DBE65-0B91-FE2B-6261-504584A76B49}"/>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100AB237-EA0B-67AF-603F-548C7C47512E}"/>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01042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751843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827798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6719718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693643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8465987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2F215D3-E2C5-4608-B5FE-E3B7F3B0786B}" type="datetimeFigureOut">
              <a:rPr lang="es-MX" smtClean="0"/>
              <a:t>16/01/2023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619740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825A2-29B4-4C69-1CF7-F2B5AE5DCA2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23F2C53-3042-4855-BCAE-30D4EBE5462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B272A1A-EB56-CAD7-ED99-B918F2687F30}"/>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Marcador de pie de página 4">
            <a:extLst>
              <a:ext uri="{FF2B5EF4-FFF2-40B4-BE49-F238E27FC236}">
                <a16:creationId xmlns:a16="http://schemas.microsoft.com/office/drawing/2014/main" id="{442B60D2-F76D-DAD8-C3D7-02A467FE58B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96C2ECE-E0FB-EEFC-EC32-F822E6AF0411}"/>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775249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2F215D3-E2C5-4608-B5FE-E3B7F3B0786B}" type="datetimeFigureOut">
              <a:rPr lang="es-MX" smtClean="0"/>
              <a:t>16/01/2023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20656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2F215D3-E2C5-4608-B5FE-E3B7F3B0786B}" type="datetimeFigureOut">
              <a:rPr lang="es-MX" smtClean="0"/>
              <a:t>16/01/2023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53791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F215D3-E2C5-4608-B5FE-E3B7F3B0786B}" type="datetimeFigureOut">
              <a:rPr lang="es-MX" smtClean="0"/>
              <a:t>16/01/2023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148523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2F215D3-E2C5-4608-B5FE-E3B7F3B0786B}" type="datetimeFigureOut">
              <a:rPr lang="es-MX" smtClean="0"/>
              <a:t>16/01/2023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007993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2F215D3-E2C5-4608-B5FE-E3B7F3B0786B}" type="datetimeFigureOut">
              <a:rPr lang="es-MX" smtClean="0"/>
              <a:t>16/01/2023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009782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7998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643803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42945893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34000532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
            <a:extLst>
              <a:ext uri="{FF2B5EF4-FFF2-40B4-BE49-F238E27FC236}">
                <a16:creationId xmlns:a16="http://schemas.microsoft.com/office/drawing/2014/main" id="{BAC92996-AECF-32CF-84CA-E4EAFE297205}"/>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57168868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A888BB-81A0-EF81-8C21-36691D070E4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D086525-EA63-7896-16A5-7B8DFB89D4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6F9C30F-142A-80CC-3B27-87F7B25A4EA7}"/>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5" name="Marcador de pie de página 4">
            <a:extLst>
              <a:ext uri="{FF2B5EF4-FFF2-40B4-BE49-F238E27FC236}">
                <a16:creationId xmlns:a16="http://schemas.microsoft.com/office/drawing/2014/main" id="{A30E3765-0ADF-CA68-262E-93876C8610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1428B8-5505-9BB5-F2D3-EAFBE7F41A7A}"/>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5959096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532923704"/>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275498326"/>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10" name="Rectángulo 9">
            <a:extLst>
              <a:ext uri="{FF2B5EF4-FFF2-40B4-BE49-F238E27FC236}">
                <a16:creationId xmlns:a16="http://schemas.microsoft.com/office/drawing/2014/main" id="{E23E0767-31CF-E9C0-4973-2BEBF346259E}"/>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1627982135"/>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descr="Imagen que contiene interior, edificio, tabla, cocina">
            <a:extLst>
              <a:ext uri="{FF2B5EF4-FFF2-40B4-BE49-F238E27FC236}">
                <a16:creationId xmlns:a16="http://schemas.microsoft.com/office/drawing/2014/main" id="{50FDD66A-D89D-E292-076A-0610A7637746}"/>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152886518"/>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a:extLst>
              <a:ext uri="{FF2B5EF4-FFF2-40B4-BE49-F238E27FC236}">
                <a16:creationId xmlns:a16="http://schemas.microsoft.com/office/drawing/2014/main" id="{AA682A8C-D0B3-DB44-1668-52F0246D0D3B}"/>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2186739653"/>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372162163"/>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a:extLst>
              <a:ext uri="{FF2B5EF4-FFF2-40B4-BE49-F238E27FC236}">
                <a16:creationId xmlns:a16="http://schemas.microsoft.com/office/drawing/2014/main" id="{1588E017-BEEA-CE9A-F76B-EEA7188AD9EF}"/>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554398205"/>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254989209"/>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967600946"/>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18195714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D4AC3-D535-3197-3C94-2C6CA837088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CB169A1-9547-73C0-8281-17648D45EFC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AB13845F-90C2-10A0-0F2E-F854E01A199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7CC4B428-0E7F-B833-1EB0-E61C35103CCB}"/>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6" name="Marcador de pie de página 5">
            <a:extLst>
              <a:ext uri="{FF2B5EF4-FFF2-40B4-BE49-F238E27FC236}">
                <a16:creationId xmlns:a16="http://schemas.microsoft.com/office/drawing/2014/main" id="{08FB0132-383A-8DD4-70D7-D7F3D90B3E7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8A571D1-DA40-991C-C15F-42F8A08F06E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281796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635434700"/>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34618751"/>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103269587"/>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325189076"/>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66298721"/>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579124266"/>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252932750"/>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418533506"/>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250329754"/>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16,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94188824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25701660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9" y="1441051"/>
            <a:ext cx="6547191"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5" y="1431421"/>
            <a:ext cx="3766723" cy="42129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5" y="6310314"/>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9" y="3847767"/>
            <a:ext cx="5157787" cy="45715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5"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1"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165021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FB5DD0-BC02-C728-78F3-917E71632D7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E2A5A14-D2D5-B356-505A-D17867872C79}"/>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4" name="Marcador de pie de página 3">
            <a:extLst>
              <a:ext uri="{FF2B5EF4-FFF2-40B4-BE49-F238E27FC236}">
                <a16:creationId xmlns:a16="http://schemas.microsoft.com/office/drawing/2014/main" id="{B3A03DF8-0621-77E1-5D2A-E8C114DB48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7E03204D-B367-A5DA-C591-278CFD594AF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918033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EBF5C43-9799-3346-2376-42F9DCB2EF61}"/>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3" name="Marcador de pie de página 2">
            <a:extLst>
              <a:ext uri="{FF2B5EF4-FFF2-40B4-BE49-F238E27FC236}">
                <a16:creationId xmlns:a16="http://schemas.microsoft.com/office/drawing/2014/main" id="{83BD818E-8FCD-D8AF-3355-FC20ABA7D0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F8775E49-65C7-FB82-6C98-24C866ABB42F}"/>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404327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95BD06-CA60-893E-2EA3-049631548E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C823466-BCD7-A416-9E80-1A44391F71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DF17CE3-84E6-16A8-7695-CF1D6DA0DF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D2DEED-A920-C096-567F-5D473BB30ED9}"/>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6" name="Marcador de pie de página 5">
            <a:extLst>
              <a:ext uri="{FF2B5EF4-FFF2-40B4-BE49-F238E27FC236}">
                <a16:creationId xmlns:a16="http://schemas.microsoft.com/office/drawing/2014/main" id="{0BF5ED56-D4FD-D4E8-BF99-C0A5CBB2880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7ACB684-CC76-D80C-A6AC-2D5DE3AF850D}"/>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5692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4C666C-9F2B-8465-B3A8-AF6CF71766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632A52-E273-AB70-A717-329C4D1B91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946BB24E-12F3-90B5-2368-11B956FF8F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73B096B-0823-3BCA-9AFF-2E53366B7C76}"/>
              </a:ext>
            </a:extLst>
          </p:cNvPr>
          <p:cNvSpPr>
            <a:spLocks noGrp="1"/>
          </p:cNvSpPr>
          <p:nvPr>
            <p:ph type="dt" sz="half" idx="10"/>
          </p:nvPr>
        </p:nvSpPr>
        <p:spPr/>
        <p:txBody>
          <a:bodyPr/>
          <a:lstStyle/>
          <a:p>
            <a:fld id="{F2F215D3-E2C5-4608-B5FE-E3B7F3B0786B}" type="datetimeFigureOut">
              <a:rPr lang="es-MX" smtClean="0"/>
              <a:t>16/01/2023</a:t>
            </a:fld>
            <a:endParaRPr lang="es-MX"/>
          </a:p>
        </p:txBody>
      </p:sp>
      <p:sp>
        <p:nvSpPr>
          <p:cNvPr id="6" name="Marcador de pie de página 5">
            <a:extLst>
              <a:ext uri="{FF2B5EF4-FFF2-40B4-BE49-F238E27FC236}">
                <a16:creationId xmlns:a16="http://schemas.microsoft.com/office/drawing/2014/main" id="{B992B326-7155-BC14-BDD4-C24FE932ACA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026FA0A-FF4A-F3EC-6AC5-EABAB8270BE8}"/>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24714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1.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06D2E4-8AB1-BB69-9846-B00EDD701B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AFC361B-C1BD-436D-21ED-95210EE7D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1BF97B2-7CED-5884-3AC8-9CEF422498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16/01/2023</a:t>
            </a:fld>
            <a:endParaRPr lang="es-MX"/>
          </a:p>
        </p:txBody>
      </p:sp>
      <p:sp>
        <p:nvSpPr>
          <p:cNvPr id="5" name="Marcador de pie de página 4">
            <a:extLst>
              <a:ext uri="{FF2B5EF4-FFF2-40B4-BE49-F238E27FC236}">
                <a16:creationId xmlns:a16="http://schemas.microsoft.com/office/drawing/2014/main" id="{618516C6-258C-9BB6-D022-033B36323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23BB4F77-FB36-968C-6070-33042F68EB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2807478233"/>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780" r:id="rId12"/>
    <p:sldLayoutId id="2147483787" r:id="rId13"/>
    <p:sldLayoutId id="2147483812" r:id="rId14"/>
    <p:sldLayoutId id="214748382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16/01/2023</a:t>
            </a:fld>
            <a:endParaRPr lang="es-MX"/>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90335180"/>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Monday, January 16, 2023</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262C286B-644B-9A75-9DC4-E3815F5A989C}"/>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5239E54-163F-9743-8F06-7D434AAE4787}"/>
              </a:ext>
            </a:extLst>
          </p:cNvPr>
          <p:cNvPicPr>
            <a:picLocks noChangeAspect="1"/>
          </p:cNvPicPr>
          <p:nvPr userDrawn="1"/>
        </p:nvPicPr>
        <p:blipFill rotWithShape="1">
          <a:blip r:embed="rId13"/>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20226474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Monday, January 16, 2023</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2779330194"/>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6" y="1040471"/>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5" y="857787"/>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793981" y="2910831"/>
            <a:ext cx="9136511" cy="723151"/>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latin typeface="Calibri" panose="020F0502020204030204"/>
                <a:ea typeface="+mn-ea"/>
                <a:cs typeface="+mn-cs"/>
              </a:rPr>
              <a:t>CLASE 3: FUNCIONES </a:t>
            </a:r>
            <a:r>
              <a:rPr lang="en-US" sz="4000" b="1" dirty="0">
                <a:solidFill>
                  <a:srgbClr val="0989B1">
                    <a:lumMod val="50000"/>
                  </a:srgbClr>
                </a:solidFill>
                <a:latin typeface="Calibri" panose="020F0502020204030204"/>
              </a:rPr>
              <a:t>CONDICIONALES</a:t>
            </a:r>
            <a:endParaRPr kumimoji="0" lang="en-US" sz="4000" b="1" i="0" u="none" strike="noStrike" kern="1200" cap="none" spc="0" normalizeH="0" baseline="0" noProof="0" dirty="0">
              <a:ln>
                <a:noFill/>
              </a:ln>
              <a:solidFill>
                <a:srgbClr val="0989B1">
                  <a:lumMod val="50000"/>
                </a:srgbClr>
              </a:solidFill>
              <a:effectLst/>
              <a:uLnTx/>
              <a:uFillTx/>
              <a:latin typeface="Calibri" panose="020F0502020204030204"/>
              <a:ea typeface="+mn-ea"/>
              <a:cs typeface="+mn-cs"/>
            </a:endParaRP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831002" y="4916126"/>
            <a:ext cx="9910295" cy="912447"/>
          </a:xfrm>
        </p:spPr>
        <p:txBody>
          <a:bodyPr vert="horz" lIns="91440" tIns="45720" rIns="91440" bIns="45720" rtlCol="0" anchor="b">
            <a:normAutofit/>
          </a:bodyPr>
          <a:lstStyle/>
          <a:p>
            <a:pPr algn="l"/>
            <a:r>
              <a:rPr lang="en-US" b="1" kern="1200" dirty="0">
                <a:solidFill>
                  <a:schemeClr val="accent6">
                    <a:lumMod val="75000"/>
                  </a:schemeClr>
                </a:solidFill>
              </a:rPr>
              <a:t>PAULO MERINO POLENTA</a:t>
            </a:r>
          </a:p>
          <a:p>
            <a:pPr algn="l"/>
            <a:r>
              <a:rPr lang="en-US"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5" y="857787"/>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933" y="1220359"/>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793982" y="997666"/>
            <a:ext cx="9910295" cy="559031"/>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latin typeface="Calibri" panose="020F0502020204030204"/>
                <a:ea typeface="+mn-ea"/>
                <a:cs typeface="Calibri" panose="020F0502020204030204" pitchFamily="34" charset="0"/>
              </a:rPr>
              <a:t>CURSO DE EXCEL INTERMEDIO</a:t>
            </a:r>
          </a:p>
        </p:txBody>
      </p:sp>
      <p:pic>
        <p:nvPicPr>
          <p:cNvPr id="8" name="Imagen 7" descr="Imagen que contiene interior, edificio, tabla, cocina&#10;&#10;Descripción generada automáticamente">
            <a:extLst>
              <a:ext uri="{FF2B5EF4-FFF2-40B4-BE49-F238E27FC236}">
                <a16:creationId xmlns:a16="http://schemas.microsoft.com/office/drawing/2014/main" id="{B8391B77-04CF-7305-6474-01BD8D110BB8}"/>
              </a:ext>
            </a:extLst>
          </p:cNvPr>
          <p:cNvPicPr>
            <a:picLocks noChangeAspect="1"/>
          </p:cNvPicPr>
          <p:nvPr/>
        </p:nvPicPr>
        <p:blipFill rotWithShape="1">
          <a:blip r:embed="rId4"/>
          <a:srcRect l="70999" t="18408" b="47162"/>
          <a:stretch/>
        </p:blipFill>
        <p:spPr>
          <a:xfrm>
            <a:off x="7614704" y="4940476"/>
            <a:ext cx="3495124" cy="863745"/>
          </a:xfrm>
          <a:prstGeom prst="rect">
            <a:avLst/>
          </a:prstGeom>
        </p:spPr>
      </p:pic>
    </p:spTree>
    <p:extLst>
      <p:ext uri="{BB962C8B-B14F-4D97-AF65-F5344CB8AC3E}">
        <p14:creationId xmlns:p14="http://schemas.microsoft.com/office/powerpoint/2010/main" val="236652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Ejer1.CondicionalesSimple</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588676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415803"/>
          </a:xfrm>
        </p:spPr>
        <p:txBody>
          <a:bodyPr vert="horz" lIns="91440" tIns="45720" rIns="91440" bIns="45720" rtlCol="0" anchor="b">
            <a:normAutofit/>
          </a:bodyPr>
          <a:lstStyle/>
          <a:p>
            <a:r>
              <a:rPr lang="en-US" sz="4800" b="1" dirty="0">
                <a:solidFill>
                  <a:srgbClr val="FFFFFF"/>
                </a:solidFill>
              </a:rPr>
              <a:t>CONDCIONALES CLASIFICACIÓN</a:t>
            </a:r>
          </a:p>
        </p:txBody>
      </p:sp>
    </p:spTree>
    <p:extLst>
      <p:ext uri="{BB962C8B-B14F-4D97-AF65-F5344CB8AC3E}">
        <p14:creationId xmlns:p14="http://schemas.microsoft.com/office/powerpoint/2010/main" val="423013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52889"/>
            <a:ext cx="10515600" cy="936074"/>
          </a:xfrm>
        </p:spPr>
        <p:txBody>
          <a:bodyPr>
            <a:normAutofit/>
          </a:bodyPr>
          <a:lstStyle/>
          <a:p>
            <a:r>
              <a:rPr lang="es-ES" sz="2800" b="1" dirty="0">
                <a:solidFill>
                  <a:schemeClr val="accent1">
                    <a:lumMod val="75000"/>
                  </a:schemeClr>
                </a:solidFill>
                <a:latin typeface="Open Sans Condensed"/>
              </a:rPr>
              <a:t>OPERADORES LÓGICOS</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9788" y="1290351"/>
            <a:ext cx="9397906" cy="5213372"/>
          </a:xfrm>
        </p:spPr>
        <p:txBody>
          <a:bodyPr>
            <a:normAutofit/>
          </a:bodyPr>
          <a:lstStyle/>
          <a:p>
            <a:pPr marL="0" indent="0" algn="l">
              <a:lnSpc>
                <a:spcPct val="150000"/>
              </a:lnSpc>
              <a:buNone/>
            </a:pPr>
            <a:r>
              <a:rPr lang="es-ES" sz="1400" b="1" i="0" dirty="0">
                <a:solidFill>
                  <a:srgbClr val="3C4043"/>
                </a:solidFill>
                <a:effectLst/>
                <a:latin typeface="Roboto" panose="02000000000000000000" pitchFamily="2" charset="0"/>
              </a:rPr>
              <a:t>FUNCIÓN O</a:t>
            </a:r>
          </a:p>
          <a:p>
            <a:pPr marL="0" indent="0" algn="l">
              <a:lnSpc>
                <a:spcPct val="150000"/>
              </a:lnSpc>
              <a:buNone/>
            </a:pPr>
            <a:r>
              <a:rPr lang="es-ES" sz="1400" b="0" i="0" dirty="0">
                <a:solidFill>
                  <a:srgbClr val="3C4043"/>
                </a:solidFill>
                <a:effectLst/>
                <a:latin typeface="Roboto" panose="02000000000000000000" pitchFamily="2" charset="0"/>
              </a:rPr>
              <a:t>La función O devolverá el valor VERDADERO en caso de que al menos una de las expresiones evaluadas sea verdadera. El único caso donde la función O devolverá el valor FALSO será cuando todas las expresiones lógicas sean falsas.</a:t>
            </a:r>
          </a:p>
          <a:p>
            <a:pPr marL="0" indent="0" algn="l">
              <a:lnSpc>
                <a:spcPct val="150000"/>
              </a:lnSpc>
              <a:buNone/>
            </a:pPr>
            <a:r>
              <a:rPr lang="es-ES" sz="1400" b="1" dirty="0">
                <a:solidFill>
                  <a:srgbClr val="3C4043"/>
                </a:solidFill>
                <a:latin typeface="Roboto" panose="02000000000000000000" pitchFamily="2" charset="0"/>
              </a:rPr>
              <a:t>FUNCIÓN Y</a:t>
            </a:r>
          </a:p>
          <a:p>
            <a:pPr marL="0" indent="0" algn="l">
              <a:lnSpc>
                <a:spcPct val="150000"/>
              </a:lnSpc>
              <a:buNone/>
            </a:pPr>
            <a:r>
              <a:rPr lang="es-ES" sz="1400" dirty="0">
                <a:solidFill>
                  <a:srgbClr val="3C4043"/>
                </a:solidFill>
                <a:latin typeface="Roboto" panose="02000000000000000000" pitchFamily="2" charset="0"/>
              </a:rPr>
              <a:t>La función Y comprobará que todas las expresiones lógicas que proveamos como argumentos sean verdaderas en cuyo caso devolverá el valor VERDADERO. Con que una sola expresión lógica sea falsa y la función Y devolverá el valor FALSO.</a:t>
            </a:r>
          </a:p>
          <a:p>
            <a:pPr marL="0" indent="0" algn="l">
              <a:lnSpc>
                <a:spcPct val="150000"/>
              </a:lnSpc>
              <a:buNone/>
            </a:pPr>
            <a:r>
              <a:rPr lang="es-ES" sz="1400" b="1" dirty="0">
                <a:solidFill>
                  <a:srgbClr val="3C4043"/>
                </a:solidFill>
                <a:latin typeface="Roboto" panose="02000000000000000000" pitchFamily="2" charset="0"/>
              </a:rPr>
              <a:t>FUNCIÓN NO</a:t>
            </a:r>
          </a:p>
          <a:p>
            <a:pPr marL="0" indent="0" algn="l">
              <a:lnSpc>
                <a:spcPct val="150000"/>
              </a:lnSpc>
              <a:buNone/>
            </a:pPr>
            <a:r>
              <a:rPr lang="es-ES" sz="1400" b="0" i="0" dirty="0">
                <a:solidFill>
                  <a:srgbClr val="3C4043"/>
                </a:solidFill>
                <a:effectLst/>
                <a:latin typeface="Roboto" panose="02000000000000000000" pitchFamily="2" charset="0"/>
              </a:rPr>
              <a:t>La función NO es una función lógica. Se usa para comprobar si el valor lógico que usted ha introducido es VERDADERO o FALSO. La función devolverá VERDADERO si el argumento es FALSO y FALSO si argumento es VERDADERO.</a:t>
            </a:r>
          </a:p>
          <a:p>
            <a:pPr marL="0" indent="0" algn="l">
              <a:lnSpc>
                <a:spcPct val="150000"/>
              </a:lnSpc>
              <a:buNone/>
            </a:pPr>
            <a:endParaRPr lang="es-ES" sz="1400" b="0" i="0" dirty="0">
              <a:solidFill>
                <a:srgbClr val="3C4043"/>
              </a:solidFill>
              <a:effectLst/>
              <a:latin typeface="Roboto" panose="02000000000000000000" pitchFamily="2" charset="0"/>
            </a:endParaRPr>
          </a:p>
        </p:txBody>
      </p:sp>
    </p:spTree>
    <p:extLst>
      <p:ext uri="{BB962C8B-B14F-4D97-AF65-F5344CB8AC3E}">
        <p14:creationId xmlns:p14="http://schemas.microsoft.com/office/powerpoint/2010/main" val="208696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9788" y="354277"/>
            <a:ext cx="10515600" cy="936074"/>
          </a:xfrm>
        </p:spPr>
        <p:txBody>
          <a:bodyPr>
            <a:normAutofit/>
          </a:bodyPr>
          <a:lstStyle/>
          <a:p>
            <a:r>
              <a:rPr lang="es-ES" sz="2800" b="1" dirty="0">
                <a:solidFill>
                  <a:schemeClr val="accent1">
                    <a:lumMod val="75000"/>
                  </a:schemeClr>
                </a:solidFill>
                <a:latin typeface="Open Sans Condensed"/>
              </a:rPr>
              <a:t>SI ANIDADO O SI CONJUNTO</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6612" y="1290351"/>
            <a:ext cx="10142065" cy="5018955"/>
          </a:xfrm>
        </p:spPr>
        <p:txBody>
          <a:bodyPr>
            <a:normAutofit fontScale="92500" lnSpcReduction="10000"/>
          </a:bodyPr>
          <a:lstStyle/>
          <a:p>
            <a:pPr marL="0" indent="0" algn="l">
              <a:lnSpc>
                <a:spcPct val="150000"/>
              </a:lnSpc>
              <a:buNone/>
            </a:pPr>
            <a:r>
              <a:rPr lang="es-ES" sz="1400" b="1" i="0" dirty="0">
                <a:solidFill>
                  <a:srgbClr val="3C4043"/>
                </a:solidFill>
                <a:effectLst/>
                <a:latin typeface="Roboto" panose="02000000000000000000" pitchFamily="2" charset="0"/>
              </a:rPr>
              <a:t>SI ANIDADO</a:t>
            </a:r>
            <a:endParaRPr lang="es-ES" sz="1050" b="0" i="0" dirty="0">
              <a:solidFill>
                <a:srgbClr val="1E1E1E"/>
              </a:solidFill>
              <a:effectLst/>
              <a:latin typeface="Segoe UI" panose="020B0502040204020203" pitchFamily="34" charset="0"/>
            </a:endParaRPr>
          </a:p>
          <a:p>
            <a:pPr marL="0" indent="0" algn="l">
              <a:buNone/>
            </a:pPr>
            <a:r>
              <a:rPr lang="es-ES" sz="1300" b="0" i="0" dirty="0">
                <a:solidFill>
                  <a:srgbClr val="1E1E1E"/>
                </a:solidFill>
                <a:effectLst/>
                <a:latin typeface="Segoe UI" panose="020B0502040204020203" pitchFamily="34" charset="0"/>
              </a:rPr>
              <a:t>=SI(D2&gt;89,"A",SI(D2&gt;79,"B",SI(D2&gt;69,"C",SI(D2&gt;59,"D","F"))))</a:t>
            </a:r>
          </a:p>
          <a:p>
            <a:pPr marL="0" indent="0" algn="l">
              <a:buNone/>
            </a:pPr>
            <a:endParaRPr lang="es-ES" sz="1300" b="0" i="0" dirty="0">
              <a:solidFill>
                <a:srgbClr val="1E1E1E"/>
              </a:solidFill>
              <a:effectLst/>
              <a:latin typeface="Segoe UI" panose="020B0502040204020203" pitchFamily="34" charset="0"/>
            </a:endParaRPr>
          </a:p>
          <a:p>
            <a:pPr marL="0" indent="0" algn="l">
              <a:buNone/>
            </a:pPr>
            <a:r>
              <a:rPr lang="es-ES" sz="1300" b="0" i="0" dirty="0">
                <a:solidFill>
                  <a:srgbClr val="1E1E1E"/>
                </a:solidFill>
                <a:effectLst/>
                <a:latin typeface="Segoe UI" panose="020B0502040204020203" pitchFamily="34" charset="0"/>
              </a:rPr>
              <a:t>Este instrucción SI anidada compleja sigue una lógica sencilla:</a:t>
            </a:r>
          </a:p>
          <a:p>
            <a:pPr algn="l">
              <a:buFont typeface="+mj-lt"/>
              <a:buAutoNum type="arabicPeriod"/>
            </a:pPr>
            <a:r>
              <a:rPr lang="es-ES" sz="1300" b="0" i="0" dirty="0">
                <a:solidFill>
                  <a:srgbClr val="1E1E1E"/>
                </a:solidFill>
                <a:effectLst/>
                <a:latin typeface="Segoe UI" panose="020B0502040204020203" pitchFamily="34" charset="0"/>
              </a:rPr>
              <a:t>Si el resultado (en la celda D2) es mayor que 89, la calificación es A</a:t>
            </a:r>
          </a:p>
          <a:p>
            <a:pPr algn="l">
              <a:buFont typeface="+mj-lt"/>
              <a:buAutoNum type="arabicPeriod"/>
            </a:pPr>
            <a:r>
              <a:rPr lang="es-ES" sz="1300" b="0" i="0" dirty="0">
                <a:solidFill>
                  <a:srgbClr val="1E1E1E"/>
                </a:solidFill>
                <a:effectLst/>
                <a:latin typeface="Segoe UI" panose="020B0502040204020203" pitchFamily="34" charset="0"/>
              </a:rPr>
              <a:t>Si el resultado es mayor que 79, la calificación es B</a:t>
            </a:r>
          </a:p>
          <a:p>
            <a:pPr algn="l">
              <a:buFont typeface="+mj-lt"/>
              <a:buAutoNum type="arabicPeriod"/>
            </a:pPr>
            <a:r>
              <a:rPr lang="es-ES" sz="1300" b="0" i="0" dirty="0">
                <a:solidFill>
                  <a:srgbClr val="1E1E1E"/>
                </a:solidFill>
                <a:effectLst/>
                <a:latin typeface="Segoe UI" panose="020B0502040204020203" pitchFamily="34" charset="0"/>
              </a:rPr>
              <a:t>Si el resultado es mayor que 69, la calificación es C</a:t>
            </a:r>
          </a:p>
          <a:p>
            <a:pPr algn="l">
              <a:buFont typeface="+mj-lt"/>
              <a:buAutoNum type="arabicPeriod"/>
            </a:pPr>
            <a:r>
              <a:rPr lang="es-ES" sz="1300" b="0" i="0" dirty="0">
                <a:solidFill>
                  <a:srgbClr val="1E1E1E"/>
                </a:solidFill>
                <a:effectLst/>
                <a:latin typeface="Segoe UI" panose="020B0502040204020203" pitchFamily="34" charset="0"/>
              </a:rPr>
              <a:t>Si el resultado es mayor que 59, la calificación es D</a:t>
            </a:r>
          </a:p>
          <a:p>
            <a:pPr algn="l">
              <a:buFont typeface="+mj-lt"/>
              <a:buAutoNum type="arabicPeriod"/>
            </a:pPr>
            <a:r>
              <a:rPr lang="es-ES" sz="1300" b="0" i="0" dirty="0">
                <a:solidFill>
                  <a:srgbClr val="1E1E1E"/>
                </a:solidFill>
                <a:effectLst/>
                <a:latin typeface="Segoe UI" panose="020B0502040204020203" pitchFamily="34" charset="0"/>
              </a:rPr>
              <a:t>En caso contrario, la calificación es F</a:t>
            </a:r>
          </a:p>
          <a:p>
            <a:pPr marL="0" indent="0" algn="l">
              <a:buNone/>
            </a:pPr>
            <a:endParaRPr lang="es-ES" sz="1300" b="0" i="0" dirty="0">
              <a:solidFill>
                <a:srgbClr val="1E1E1E"/>
              </a:solidFill>
              <a:effectLst/>
              <a:latin typeface="Segoe UI" panose="020B0502040204020203" pitchFamily="34" charset="0"/>
            </a:endParaRPr>
          </a:p>
          <a:p>
            <a:pPr marL="0" indent="0" algn="l">
              <a:lnSpc>
                <a:spcPct val="150000"/>
              </a:lnSpc>
              <a:buNone/>
            </a:pPr>
            <a:r>
              <a:rPr lang="es-ES" sz="1400" b="1" dirty="0">
                <a:solidFill>
                  <a:srgbClr val="3C4043"/>
                </a:solidFill>
                <a:latin typeface="Roboto" panose="02000000000000000000" pitchFamily="2" charset="0"/>
              </a:rPr>
              <a:t>SI CONJUNTO</a:t>
            </a:r>
          </a:p>
          <a:p>
            <a:pPr marL="0" indent="0" algn="l">
              <a:lnSpc>
                <a:spcPct val="150000"/>
              </a:lnSpc>
              <a:buNone/>
            </a:pPr>
            <a:r>
              <a:rPr lang="es-ES" sz="1300" b="0" i="0" dirty="0">
                <a:solidFill>
                  <a:srgbClr val="3C4043"/>
                </a:solidFill>
                <a:effectLst/>
                <a:latin typeface="Segoe UI" panose="020B0502040204020203" pitchFamily="34" charset="0"/>
                <a:cs typeface="Segoe UI" panose="020B0502040204020203" pitchFamily="34" charset="0"/>
              </a:rPr>
              <a:t>Por lo general, la sintaxis de la función SI.CONJUNTO es la siguiente:</a:t>
            </a:r>
          </a:p>
          <a:p>
            <a:pPr marL="0" indent="0" algn="l">
              <a:lnSpc>
                <a:spcPct val="150000"/>
              </a:lnSpc>
              <a:buNone/>
            </a:pPr>
            <a:r>
              <a:rPr lang="es-ES" sz="1300" b="0" i="0" dirty="0">
                <a:solidFill>
                  <a:srgbClr val="3C4043"/>
                </a:solidFill>
                <a:effectLst/>
                <a:latin typeface="Segoe UI" panose="020B0502040204020203" pitchFamily="34" charset="0"/>
                <a:cs typeface="Segoe UI" panose="020B0502040204020203" pitchFamily="34" charset="0"/>
              </a:rPr>
              <a:t>=SI.CONJUNTO([Algo es True1,Valor si True1,Algo es True2,Valor si True2,Algo es True3,Valor si True3)</a:t>
            </a:r>
          </a:p>
          <a:p>
            <a:pPr marL="0" indent="0" algn="l">
              <a:lnSpc>
                <a:spcPct val="150000"/>
              </a:lnSpc>
              <a:buNone/>
            </a:pPr>
            <a:r>
              <a:rPr lang="es-ES" sz="1300" b="0" i="0" dirty="0">
                <a:solidFill>
                  <a:srgbClr val="3C4043"/>
                </a:solidFill>
                <a:effectLst/>
                <a:latin typeface="Segoe UI" panose="020B0502040204020203" pitchFamily="34" charset="0"/>
                <a:cs typeface="Segoe UI" panose="020B0502040204020203" pitchFamily="34" charset="0"/>
              </a:rPr>
              <a:t>Tenga en cuenta que la función SI.CONJUNTO le permite probar hasta 127 condiciones diferentes. Sin embargo, no es recomendable anidar demasiadas condiciones con las instrucciones SI o SI.CONJUNTO. El motivo de ello es que varias condiciones deben especificarse en el orden correcto y pueden ser muy difíciles de generar, probar y actualizar.</a:t>
            </a:r>
          </a:p>
        </p:txBody>
      </p:sp>
    </p:spTree>
    <p:extLst>
      <p:ext uri="{BB962C8B-B14F-4D97-AF65-F5344CB8AC3E}">
        <p14:creationId xmlns:p14="http://schemas.microsoft.com/office/powerpoint/2010/main" val="4228516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9788" y="354277"/>
            <a:ext cx="10515600" cy="936074"/>
          </a:xfrm>
        </p:spPr>
        <p:txBody>
          <a:bodyPr>
            <a:normAutofit/>
          </a:bodyPr>
          <a:lstStyle/>
          <a:p>
            <a:r>
              <a:rPr lang="es-ES" sz="2800" b="1" dirty="0">
                <a:solidFill>
                  <a:schemeClr val="accent1">
                    <a:lumMod val="75000"/>
                  </a:schemeClr>
                </a:solidFill>
                <a:latin typeface="Open Sans Condensed"/>
              </a:rPr>
              <a:t>DISCRETIZAR Y CATEGORIZAR</a:t>
            </a:r>
            <a:endParaRPr lang="es-MX" sz="2800" b="1" dirty="0">
              <a:solidFill>
                <a:schemeClr val="accent1">
                  <a:lumMod val="75000"/>
                </a:schemeClr>
              </a:solidFill>
              <a:latin typeface="Open Sans Condensed"/>
            </a:endParaRPr>
          </a:p>
        </p:txBody>
      </p:sp>
      <p:sp>
        <p:nvSpPr>
          <p:cNvPr id="4" name="Marcador de texto 3">
            <a:extLst>
              <a:ext uri="{FF2B5EF4-FFF2-40B4-BE49-F238E27FC236}">
                <a16:creationId xmlns:a16="http://schemas.microsoft.com/office/drawing/2014/main" id="{EC5E9082-3CA7-417D-3EA3-A570D9EA96D5}"/>
              </a:ext>
            </a:extLst>
          </p:cNvPr>
          <p:cNvSpPr>
            <a:spLocks noGrp="1"/>
          </p:cNvSpPr>
          <p:nvPr>
            <p:ph type="body" sz="quarter" idx="15"/>
          </p:nvPr>
        </p:nvSpPr>
        <p:spPr>
          <a:xfrm>
            <a:off x="839788" y="1547074"/>
            <a:ext cx="9001329" cy="1682750"/>
          </a:xfrm>
        </p:spPr>
        <p:txBody>
          <a:bodyPr/>
          <a:lstStyle/>
          <a:p>
            <a:pPr marL="0" indent="0">
              <a:buNone/>
            </a:pPr>
            <a:r>
              <a:rPr lang="es-ES" dirty="0"/>
              <a:t>Con las condicionales podemos discretizar y categorizar</a:t>
            </a:r>
          </a:p>
        </p:txBody>
      </p:sp>
      <p:sp>
        <p:nvSpPr>
          <p:cNvPr id="6" name="CuadroTexto 5">
            <a:extLst>
              <a:ext uri="{FF2B5EF4-FFF2-40B4-BE49-F238E27FC236}">
                <a16:creationId xmlns:a16="http://schemas.microsoft.com/office/drawing/2014/main" id="{72B59436-46CE-A15B-5FB0-8B13B7633421}"/>
              </a:ext>
            </a:extLst>
          </p:cNvPr>
          <p:cNvSpPr txBox="1"/>
          <p:nvPr/>
        </p:nvSpPr>
        <p:spPr>
          <a:xfrm>
            <a:off x="839788" y="4159248"/>
            <a:ext cx="9553590" cy="1200329"/>
          </a:xfrm>
          <a:prstGeom prst="rect">
            <a:avLst/>
          </a:prstGeom>
          <a:noFill/>
        </p:spPr>
        <p:txBody>
          <a:bodyPr wrap="square">
            <a:spAutoFit/>
          </a:bodyPr>
          <a:lstStyle/>
          <a:p>
            <a:r>
              <a:rPr lang="es-ES" b="0" i="0" dirty="0">
                <a:effectLst/>
                <a:latin typeface="arial" panose="020B0604020202020204" pitchFamily="34" charset="0"/>
              </a:rPr>
              <a:t>La discretización es el </a:t>
            </a:r>
            <a:r>
              <a:rPr lang="es-ES" b="1" i="0" dirty="0">
                <a:effectLst/>
                <a:latin typeface="arial" panose="020B0604020202020204" pitchFamily="34" charset="0"/>
              </a:rPr>
              <a:t>proceso mediante el cual los valores se incluyen en depósitos para que haya un número limitado de estados posibles</a:t>
            </a:r>
            <a:r>
              <a:rPr lang="es-ES" b="0" i="0" dirty="0">
                <a:effectLst/>
                <a:latin typeface="arial" panose="020B0604020202020204" pitchFamily="34" charset="0"/>
              </a:rPr>
              <a:t>. Los depósitos se tratan como si fueran valores ordenados y discretos. Puede discretizar tanto columnas numéricas como de cadena.</a:t>
            </a:r>
            <a:endParaRPr lang="es-ES" dirty="0"/>
          </a:p>
        </p:txBody>
      </p:sp>
      <p:sp>
        <p:nvSpPr>
          <p:cNvPr id="9" name="CuadroTexto 8">
            <a:extLst>
              <a:ext uri="{FF2B5EF4-FFF2-40B4-BE49-F238E27FC236}">
                <a16:creationId xmlns:a16="http://schemas.microsoft.com/office/drawing/2014/main" id="{0E7A43D5-CDF1-EA7D-C260-26A12AC5CC50}"/>
              </a:ext>
            </a:extLst>
          </p:cNvPr>
          <p:cNvSpPr txBox="1"/>
          <p:nvPr/>
        </p:nvSpPr>
        <p:spPr>
          <a:xfrm>
            <a:off x="839788" y="2494012"/>
            <a:ext cx="9671286" cy="923330"/>
          </a:xfrm>
          <a:prstGeom prst="rect">
            <a:avLst/>
          </a:prstGeom>
          <a:noFill/>
        </p:spPr>
        <p:txBody>
          <a:bodyPr wrap="square">
            <a:spAutoFit/>
          </a:bodyPr>
          <a:lstStyle/>
          <a:p>
            <a:r>
              <a:rPr lang="es-ES" b="0" i="0" dirty="0">
                <a:effectLst/>
                <a:latin typeface="arial" panose="020B0604020202020204" pitchFamily="34" charset="0"/>
              </a:rPr>
              <a:t>La categorización es el </a:t>
            </a:r>
            <a:r>
              <a:rPr lang="es-ES" b="1" i="0" dirty="0">
                <a:effectLst/>
                <a:latin typeface="arial" panose="020B0604020202020204" pitchFamily="34" charset="0"/>
              </a:rPr>
              <a:t>proceso por el cual especificamos cuáles serán las categorías de la variable que habrán de interesarnos</a:t>
            </a:r>
            <a:r>
              <a:rPr lang="es-ES" b="0" i="0" dirty="0">
                <a:effectLst/>
                <a:latin typeface="arial" panose="020B0604020202020204" pitchFamily="34" charset="0"/>
              </a:rPr>
              <a:t>. A su vez, las categorías o valores son las diferentes posibilidades de variación que una variable puede tener.</a:t>
            </a:r>
            <a:endParaRPr lang="es-ES" dirty="0"/>
          </a:p>
        </p:txBody>
      </p:sp>
    </p:spTree>
    <p:extLst>
      <p:ext uri="{BB962C8B-B14F-4D97-AF65-F5344CB8AC3E}">
        <p14:creationId xmlns:p14="http://schemas.microsoft.com/office/powerpoint/2010/main" val="2431015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Ejer2.Clasificación</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360700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ARBOLES DE DECISIÓN</a:t>
            </a:r>
          </a:p>
        </p:txBody>
      </p:sp>
    </p:spTree>
    <p:extLst>
      <p:ext uri="{BB962C8B-B14F-4D97-AF65-F5344CB8AC3E}">
        <p14:creationId xmlns:p14="http://schemas.microsoft.com/office/powerpoint/2010/main" val="2523019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52889"/>
            <a:ext cx="10515600" cy="936074"/>
          </a:xfrm>
        </p:spPr>
        <p:txBody>
          <a:bodyPr>
            <a:normAutofit/>
          </a:bodyPr>
          <a:lstStyle/>
          <a:p>
            <a:r>
              <a:rPr lang="es-ES" sz="2800" b="1" dirty="0">
                <a:solidFill>
                  <a:schemeClr val="accent1">
                    <a:lumMod val="75000"/>
                  </a:schemeClr>
                </a:solidFill>
                <a:latin typeface="Open Sans Condensed"/>
              </a:rPr>
              <a:t>ARBOLES DE DECISIÓN</a:t>
            </a:r>
            <a:endParaRPr lang="es-MX" sz="2800" b="1" dirty="0">
              <a:solidFill>
                <a:schemeClr val="accent1">
                  <a:lumMod val="75000"/>
                </a:schemeClr>
              </a:solidFill>
              <a:latin typeface="Open Sans Condensed"/>
            </a:endParaRPr>
          </a:p>
        </p:txBody>
      </p:sp>
      <p:pic>
        <p:nvPicPr>
          <p:cNvPr id="6" name="Imagen 5" descr="Diagrama&#10;&#10;Descripción generada automáticamente">
            <a:extLst>
              <a:ext uri="{FF2B5EF4-FFF2-40B4-BE49-F238E27FC236}">
                <a16:creationId xmlns:a16="http://schemas.microsoft.com/office/drawing/2014/main" id="{2FBCEFD6-AE8E-598F-95D4-B8CF2435B4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612" y="1805025"/>
            <a:ext cx="8716970" cy="3920202"/>
          </a:xfrm>
          <a:prstGeom prst="rect">
            <a:avLst/>
          </a:prstGeom>
        </p:spPr>
      </p:pic>
    </p:spTree>
    <p:extLst>
      <p:ext uri="{BB962C8B-B14F-4D97-AF65-F5344CB8AC3E}">
        <p14:creationId xmlns:p14="http://schemas.microsoft.com/office/powerpoint/2010/main" val="2110342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Ejer3.ArbolesDecisión</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575446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CÁLCULO CONDICIONAL</a:t>
            </a:r>
          </a:p>
        </p:txBody>
      </p:sp>
    </p:spTree>
    <p:extLst>
      <p:ext uri="{BB962C8B-B14F-4D97-AF65-F5344CB8AC3E}">
        <p14:creationId xmlns:p14="http://schemas.microsoft.com/office/powerpoint/2010/main" val="3255460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796705" y="1350306"/>
            <a:ext cx="4626321" cy="258532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Condicionales Simple</a:t>
            </a:r>
            <a:endParaRPr kumimoji="0" lang="es-ES" sz="2400" b="1"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Operadores Condicionales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Función SI</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Si con Referencia Relativa</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Si con </a:t>
            </a:r>
            <a:r>
              <a:rPr kumimoji="0" lang="es-ES" sz="1800" b="0" i="0" u="none" strike="noStrike" kern="1200" cap="none" spc="0" normalizeH="0" baseline="0" noProof="0" dirty="0" err="1">
                <a:ln>
                  <a:noFill/>
                </a:ln>
                <a:solidFill>
                  <a:prstClr val="black">
                    <a:lumMod val="95000"/>
                    <a:lumOff val="5000"/>
                  </a:prstClr>
                </a:solidFill>
                <a:effectLst/>
                <a:uLnTx/>
                <a:uFillTx/>
                <a:latin typeface="Calibri "/>
                <a:ea typeface="+mn-ea"/>
                <a:cs typeface="+mn-cs"/>
              </a:rPr>
              <a:t>Ref</a:t>
            </a:r>
            <a:r>
              <a:rPr lang="es-ES" dirty="0" err="1">
                <a:solidFill>
                  <a:prstClr val="black">
                    <a:lumMod val="95000"/>
                    <a:lumOff val="5000"/>
                  </a:prstClr>
                </a:solidFill>
                <a:latin typeface="Calibri "/>
              </a:rPr>
              <a:t>erencia</a:t>
            </a:r>
            <a:r>
              <a:rPr lang="es-ES" dirty="0">
                <a:solidFill>
                  <a:prstClr val="black">
                    <a:lumMod val="95000"/>
                    <a:lumOff val="5000"/>
                  </a:prstClr>
                </a:solidFill>
                <a:latin typeface="Calibri "/>
              </a:rPr>
              <a:t> Absolutas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Función SI con operadores Aritméticos</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Si con Referencia Entre Hojas y Libros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Si con Referencias en Tablas y Nombres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 dirty="0">
              <a:solidFill>
                <a:prstClr val="black">
                  <a:lumMod val="95000"/>
                  <a:lumOff val="5000"/>
                </a:prstClr>
              </a:solidFill>
              <a:latin typeface="Calibri "/>
            </a:endParaRPr>
          </a:p>
        </p:txBody>
      </p:sp>
      <p:sp>
        <p:nvSpPr>
          <p:cNvPr id="5" name="CuadroTexto 4">
            <a:extLst>
              <a:ext uri="{FF2B5EF4-FFF2-40B4-BE49-F238E27FC236}">
                <a16:creationId xmlns:a16="http://schemas.microsoft.com/office/drawing/2014/main" id="{7B7A7625-A52E-D3A8-D0F2-32DDB59489F8}"/>
              </a:ext>
            </a:extLst>
          </p:cNvPr>
          <p:cNvSpPr txBox="1"/>
          <p:nvPr/>
        </p:nvSpPr>
        <p:spPr>
          <a:xfrm>
            <a:off x="875531" y="4111847"/>
            <a:ext cx="3810305" cy="1477328"/>
          </a:xfrm>
          <a:prstGeom prst="rect">
            <a:avLst/>
          </a:prstGeom>
          <a:noFill/>
        </p:spPr>
        <p:txBody>
          <a:bodyPr wrap="square">
            <a:spAutoFit/>
          </a:bodyPr>
          <a:lstStyle/>
          <a:p>
            <a:pPr marL="0" marR="0" lvl="0" indent="-11"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Condicionales de Clasificación</a:t>
            </a:r>
          </a:p>
          <a:p>
            <a:pPr marL="742939"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Función SI Anidada y Conjunto</a:t>
            </a:r>
          </a:p>
          <a:p>
            <a:pPr marL="742939"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Discretizar</a:t>
            </a:r>
          </a:p>
          <a:p>
            <a:pPr marL="742939"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Categorizar</a:t>
            </a:r>
          </a:p>
          <a:p>
            <a:pPr marL="0" marR="0" lvl="0" indent="-11"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p:txBody>
      </p:sp>
      <p:sp>
        <p:nvSpPr>
          <p:cNvPr id="7" name="CuadroTexto 6">
            <a:extLst>
              <a:ext uri="{FF2B5EF4-FFF2-40B4-BE49-F238E27FC236}">
                <a16:creationId xmlns:a16="http://schemas.microsoft.com/office/drawing/2014/main" id="{532CD5FE-DB53-555C-7BF8-912B4C1F3A9A}"/>
              </a:ext>
            </a:extLst>
          </p:cNvPr>
          <p:cNvSpPr txBox="1"/>
          <p:nvPr/>
        </p:nvSpPr>
        <p:spPr>
          <a:xfrm>
            <a:off x="5933038" y="4082060"/>
            <a:ext cx="3854243" cy="2031325"/>
          </a:xfrm>
          <a:prstGeom prst="rect">
            <a:avLst/>
          </a:prstGeom>
          <a:noFill/>
        </p:spPr>
        <p:txBody>
          <a:bodyPr wrap="square">
            <a:spAutoFit/>
          </a:bodyPr>
          <a:lstStyle/>
          <a:p>
            <a:pPr marL="0" marR="0" lvl="0" indent="-11"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Cálculo Condicional</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SUMAR</a:t>
            </a:r>
            <a:r>
              <a:rPr lang="es-ES" dirty="0">
                <a:solidFill>
                  <a:prstClr val="black">
                    <a:lumMod val="95000"/>
                    <a:lumOff val="5000"/>
                  </a:prstClr>
                </a:solidFill>
                <a:latin typeface="Calibri "/>
              </a:rPr>
              <a:t>.SI</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CONTAR:SI</a:t>
            </a:r>
          </a:p>
          <a:p>
            <a:pPr marL="800080" lvl="1" indent="-342891">
              <a:buFont typeface="Arial" panose="020B0604020202020204" pitchFamily="34" charset="0"/>
              <a:buChar char="•"/>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CONTAR.SI.CONJUNTO</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SUMAR.SI.CONJUNTO</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PROMEDIO.SI.CONJUNTO</a:t>
            </a:r>
          </a:p>
          <a:p>
            <a:pPr marL="457189" marR="0" lvl="1"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p:txBody>
      </p:sp>
      <p:sp>
        <p:nvSpPr>
          <p:cNvPr id="9" name="CuadroTexto 8">
            <a:extLst>
              <a:ext uri="{FF2B5EF4-FFF2-40B4-BE49-F238E27FC236}">
                <a16:creationId xmlns:a16="http://schemas.microsoft.com/office/drawing/2014/main" id="{A4DECD62-3790-D7ED-2D74-CC7C29388F43}"/>
              </a:ext>
            </a:extLst>
          </p:cNvPr>
          <p:cNvSpPr txBox="1"/>
          <p:nvPr/>
        </p:nvSpPr>
        <p:spPr>
          <a:xfrm>
            <a:off x="5828600" y="1350305"/>
            <a:ext cx="6096000" cy="1477328"/>
          </a:xfrm>
          <a:prstGeom prst="rect">
            <a:avLst/>
          </a:prstGeom>
          <a:noFill/>
        </p:spPr>
        <p:txBody>
          <a:bodyPr wrap="square">
            <a:spAutoFit/>
          </a:bodyPr>
          <a:lstStyle/>
          <a:p>
            <a:pPr marL="0" marR="0" lvl="0" indent="-11"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Arboles de decisión Condicionales</a:t>
            </a:r>
          </a:p>
          <a:p>
            <a:pPr marL="742939" lvl="1" indent="-285750">
              <a:buFont typeface="Arial" panose="020B0604020202020204" pitchFamily="34" charset="0"/>
              <a:buChar char="•"/>
              <a:defRPr/>
            </a:pPr>
            <a:r>
              <a:rPr kumimoji="0" lang="es-ES" b="0" i="0" u="none" strike="noStrike" kern="1200" cap="none" spc="0" normalizeH="0" baseline="0" noProof="0" dirty="0">
                <a:ln>
                  <a:noFill/>
                </a:ln>
                <a:solidFill>
                  <a:prstClr val="black">
                    <a:lumMod val="95000"/>
                    <a:lumOff val="5000"/>
                  </a:prstClr>
                </a:solidFill>
                <a:effectLst/>
                <a:uLnTx/>
                <a:uFillTx/>
                <a:latin typeface="Calibri "/>
                <a:ea typeface="+mn-ea"/>
                <a:cs typeface="+mn-cs"/>
              </a:rPr>
              <a:t>Función SI con Operadores Lógicos Y, O</a:t>
            </a:r>
          </a:p>
          <a:p>
            <a:pPr marL="742939" lvl="1" indent="-285750">
              <a:buFont typeface="Arial" panose="020B0604020202020204" pitchFamily="34" charset="0"/>
              <a:buChar char="•"/>
              <a:defRPr/>
            </a:pPr>
            <a:r>
              <a:rPr lang="es-ES" dirty="0">
                <a:solidFill>
                  <a:prstClr val="black">
                    <a:lumMod val="95000"/>
                    <a:lumOff val="5000"/>
                  </a:prstClr>
                </a:solidFill>
                <a:latin typeface="Calibri "/>
              </a:rPr>
              <a:t>Arboles de decisión</a:t>
            </a:r>
            <a:endParaRPr kumimoji="0" lang="es-ES"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285739" indent="-285750">
              <a:buFont typeface="Arial" panose="020B0604020202020204" pitchFamily="34" charset="0"/>
              <a:buChar char="•"/>
              <a:defRPr/>
            </a:pPr>
            <a:endParaRPr lang="es-ES" dirty="0">
              <a:solidFill>
                <a:prstClr val="black">
                  <a:lumMod val="95000"/>
                  <a:lumOff val="5000"/>
                </a:prstClr>
              </a:solidFill>
              <a:latin typeface="Calibri "/>
            </a:endParaRPr>
          </a:p>
          <a:p>
            <a:pPr marL="0" marR="0" lvl="0" indent="-11"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p:txBody>
      </p:sp>
    </p:spTree>
    <p:extLst>
      <p:ext uri="{BB962C8B-B14F-4D97-AF65-F5344CB8AC3E}">
        <p14:creationId xmlns:p14="http://schemas.microsoft.com/office/powerpoint/2010/main" val="2879313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52889"/>
            <a:ext cx="10515600" cy="936074"/>
          </a:xfrm>
        </p:spPr>
        <p:txBody>
          <a:bodyPr>
            <a:normAutofit/>
          </a:bodyPr>
          <a:lstStyle/>
          <a:p>
            <a:r>
              <a:rPr lang="es-ES" sz="2800" b="1" dirty="0">
                <a:solidFill>
                  <a:schemeClr val="accent1">
                    <a:lumMod val="75000"/>
                  </a:schemeClr>
                </a:solidFill>
                <a:latin typeface="Open Sans Condensed"/>
              </a:rPr>
              <a:t>CÁLCULO CONDICIONAL</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9788" y="1290351"/>
            <a:ext cx="9397906" cy="5213372"/>
          </a:xfrm>
        </p:spPr>
        <p:txBody>
          <a:bodyPr>
            <a:normAutofit/>
          </a:bodyPr>
          <a:lstStyle/>
          <a:p>
            <a:pPr marL="0" indent="0" algn="l">
              <a:lnSpc>
                <a:spcPct val="150000"/>
              </a:lnSpc>
              <a:buNone/>
            </a:pPr>
            <a:r>
              <a:rPr lang="es-ES" sz="1200" b="1" i="0" dirty="0">
                <a:solidFill>
                  <a:srgbClr val="3C4043"/>
                </a:solidFill>
                <a:effectLst/>
              </a:rPr>
              <a:t>SUMAR SI</a:t>
            </a:r>
          </a:p>
          <a:p>
            <a:pPr marL="0" indent="0" algn="l">
              <a:lnSpc>
                <a:spcPct val="150000"/>
              </a:lnSpc>
              <a:buNone/>
            </a:pPr>
            <a:r>
              <a:rPr lang="es-ES" sz="1200" b="0" i="0" dirty="0">
                <a:solidFill>
                  <a:srgbClr val="3C4043"/>
                </a:solidFill>
                <a:effectLst/>
              </a:rPr>
              <a:t>La función SUMAR.SI se usa para sumar los valores intervalo de un rango que cumplan los criterios que haya especificado. Por ejemplo, supongamos que, en una columna que contiene números, solo quiere sumar los valores mayores que 5. Puede usar la siguiente fórmula: </a:t>
            </a:r>
          </a:p>
          <a:p>
            <a:pPr marL="0" indent="0" algn="l">
              <a:lnSpc>
                <a:spcPct val="150000"/>
              </a:lnSpc>
              <a:buNone/>
            </a:pPr>
            <a:r>
              <a:rPr lang="es-ES" sz="1200" b="0" i="0" dirty="0">
                <a:solidFill>
                  <a:srgbClr val="3C4043"/>
                </a:solidFill>
                <a:effectLst/>
              </a:rPr>
              <a:t>=SUMAR.SI(B2:B25;"&gt;5")</a:t>
            </a:r>
            <a:r>
              <a:rPr lang="es-ES" sz="1200" b="1" dirty="0">
                <a:solidFill>
                  <a:srgbClr val="3C4043"/>
                </a:solidFill>
              </a:rPr>
              <a:t> </a:t>
            </a:r>
          </a:p>
          <a:p>
            <a:pPr marL="0" indent="0" algn="l">
              <a:lnSpc>
                <a:spcPct val="150000"/>
              </a:lnSpc>
              <a:buNone/>
            </a:pPr>
            <a:endParaRPr lang="es-ES" sz="1200" b="1" dirty="0">
              <a:solidFill>
                <a:srgbClr val="3C4043"/>
              </a:solidFill>
            </a:endParaRPr>
          </a:p>
          <a:p>
            <a:pPr marL="0" indent="0" algn="l">
              <a:buNone/>
            </a:pPr>
            <a:r>
              <a:rPr lang="es-ES" sz="1200" b="0" i="0" dirty="0">
                <a:solidFill>
                  <a:srgbClr val="1E1E1E"/>
                </a:solidFill>
                <a:effectLst/>
              </a:rPr>
              <a:t>La sintaxis de la función </a:t>
            </a:r>
            <a:r>
              <a:rPr lang="es-ES" sz="1200" b="1" i="0" dirty="0">
                <a:solidFill>
                  <a:srgbClr val="1E1E1E"/>
                </a:solidFill>
                <a:effectLst/>
              </a:rPr>
              <a:t>SUMAR.SI</a:t>
            </a:r>
            <a:r>
              <a:rPr lang="es-ES" sz="1200" b="0" i="0" dirty="0">
                <a:solidFill>
                  <a:srgbClr val="1E1E1E"/>
                </a:solidFill>
                <a:effectLst/>
              </a:rPr>
              <a:t> tiene los argumentos siguientes:</a:t>
            </a:r>
          </a:p>
          <a:p>
            <a:pPr marL="0" indent="0" algn="l">
              <a:buNone/>
            </a:pPr>
            <a:r>
              <a:rPr lang="es-ES" sz="1200" b="1" i="0" dirty="0">
                <a:solidFill>
                  <a:srgbClr val="1E1E1E"/>
                </a:solidFill>
                <a:effectLst/>
              </a:rPr>
              <a:t>intervalo</a:t>
            </a:r>
            <a:r>
              <a:rPr lang="es-ES" sz="1200" b="0" i="0" dirty="0">
                <a:solidFill>
                  <a:srgbClr val="1E1E1E"/>
                </a:solidFill>
                <a:effectLst/>
              </a:rPr>
              <a:t>   Obligatorio. El rango de celdas que se desea evaluar según los criterios. Las celdas de cada rango deben ser números, nombres, matrices o referencias que contengan números. Los valores en blanco y de texto se ignoran. El rango seleccionado puede contener fechas en formato estándar de Excel (a continuación se incluyen ejemplos).</a:t>
            </a:r>
          </a:p>
          <a:p>
            <a:pPr marL="0" indent="0" algn="l">
              <a:buNone/>
            </a:pPr>
            <a:r>
              <a:rPr lang="es-ES" sz="1200" b="1" i="0" dirty="0">
                <a:solidFill>
                  <a:srgbClr val="1E1E1E"/>
                </a:solidFill>
                <a:effectLst/>
              </a:rPr>
              <a:t>criterios</a:t>
            </a:r>
            <a:r>
              <a:rPr lang="es-ES" sz="1200" b="0" i="0" dirty="0">
                <a:solidFill>
                  <a:srgbClr val="1E1E1E"/>
                </a:solidFill>
                <a:effectLst/>
              </a:rPr>
              <a:t>   Obligatorio. Es el criterio en forma de número, expresión, referencia de celda, texto o función que determina las celdas que va a sumar. Se pueden incluir caracteres comodín: un signo de interrogación (?) para que coincida con cualquier carácter individual, un asterisco (*) para que coincida con cualquier secuencia de caracteres. Si desea buscar un signo de interrogación o un asterisco real, escriba una tilde (</a:t>
            </a:r>
            <a:r>
              <a:rPr lang="es-ES" sz="1200" b="1" i="0" dirty="0">
                <a:solidFill>
                  <a:srgbClr val="1E1E1E"/>
                </a:solidFill>
                <a:effectLst/>
              </a:rPr>
              <a:t>~</a:t>
            </a:r>
            <a:r>
              <a:rPr lang="es-ES" sz="1200" b="0" i="0" dirty="0">
                <a:solidFill>
                  <a:srgbClr val="1E1E1E"/>
                </a:solidFill>
                <a:effectLst/>
              </a:rPr>
              <a:t>) antes del carácter.</a:t>
            </a:r>
          </a:p>
          <a:p>
            <a:pPr marL="0" indent="0" algn="l">
              <a:lnSpc>
                <a:spcPct val="150000"/>
              </a:lnSpc>
              <a:buNone/>
            </a:pPr>
            <a:r>
              <a:rPr lang="es-ES" sz="1050" b="1" i="0" dirty="0" err="1">
                <a:solidFill>
                  <a:srgbClr val="1E1E1E"/>
                </a:solidFill>
                <a:effectLst/>
                <a:latin typeface="Segoe UI" panose="020B0502040204020203" pitchFamily="34" charset="0"/>
              </a:rPr>
              <a:t>Rango_suma</a:t>
            </a:r>
            <a:r>
              <a:rPr lang="es-ES" sz="1050" b="0" i="0" dirty="0">
                <a:solidFill>
                  <a:srgbClr val="1E1E1E"/>
                </a:solidFill>
                <a:effectLst/>
                <a:latin typeface="Segoe UI" panose="020B0502040204020203" pitchFamily="34" charset="0"/>
              </a:rPr>
              <a:t>   Opcional. Son las celdas reales que se sumarán, si es que desea sumar celdas a las ya especificadas en el argumento </a:t>
            </a:r>
            <a:r>
              <a:rPr lang="es-ES" sz="1050" b="1" i="1" dirty="0">
                <a:solidFill>
                  <a:srgbClr val="1E1E1E"/>
                </a:solidFill>
                <a:effectLst/>
                <a:latin typeface="Segoe UI" panose="020B0502040204020203" pitchFamily="34" charset="0"/>
              </a:rPr>
              <a:t>rango</a:t>
            </a:r>
            <a:r>
              <a:rPr lang="es-ES" sz="1050" b="0" i="0" dirty="0">
                <a:solidFill>
                  <a:srgbClr val="1E1E1E"/>
                </a:solidFill>
                <a:effectLst/>
                <a:latin typeface="Segoe UI" panose="020B0502040204020203" pitchFamily="34" charset="0"/>
              </a:rPr>
              <a:t>. Si omite el argumento </a:t>
            </a:r>
            <a:r>
              <a:rPr lang="es-ES" sz="1050" b="1" i="1" dirty="0" err="1">
                <a:solidFill>
                  <a:srgbClr val="1E1E1E"/>
                </a:solidFill>
                <a:effectLst/>
                <a:latin typeface="Segoe UI" panose="020B0502040204020203" pitchFamily="34" charset="0"/>
              </a:rPr>
              <a:t>rango_suma</a:t>
            </a:r>
            <a:r>
              <a:rPr lang="es-ES" sz="1050" b="0" i="0" dirty="0">
                <a:solidFill>
                  <a:srgbClr val="1E1E1E"/>
                </a:solidFill>
                <a:effectLst/>
                <a:latin typeface="Segoe UI" panose="020B0502040204020203" pitchFamily="34" charset="0"/>
              </a:rPr>
              <a:t>, Excel suma las celdas especificadas en el argumento </a:t>
            </a:r>
            <a:r>
              <a:rPr lang="es-ES" sz="1050" b="1" i="1" dirty="0">
                <a:solidFill>
                  <a:srgbClr val="1E1E1E"/>
                </a:solidFill>
                <a:effectLst/>
                <a:latin typeface="Segoe UI" panose="020B0502040204020203" pitchFamily="34" charset="0"/>
              </a:rPr>
              <a:t>rango</a:t>
            </a:r>
            <a:r>
              <a:rPr lang="es-ES" sz="1050" b="0" i="0" dirty="0">
                <a:solidFill>
                  <a:srgbClr val="1E1E1E"/>
                </a:solidFill>
                <a:effectLst/>
                <a:latin typeface="Segoe UI" panose="020B0502040204020203" pitchFamily="34" charset="0"/>
              </a:rPr>
              <a:t> (las mismas celdas a las que se aplica el criterio).</a:t>
            </a:r>
          </a:p>
          <a:p>
            <a:pPr marL="0" indent="0" algn="l">
              <a:lnSpc>
                <a:spcPct val="150000"/>
              </a:lnSpc>
              <a:buNone/>
            </a:pPr>
            <a:endParaRPr lang="es-ES" sz="1050" dirty="0">
              <a:solidFill>
                <a:srgbClr val="1E1E1E"/>
              </a:solidFill>
              <a:latin typeface="Segoe UI" panose="020B0502040204020203" pitchFamily="34" charset="0"/>
            </a:endParaRPr>
          </a:p>
          <a:p>
            <a:pPr marL="0" indent="0" algn="l">
              <a:lnSpc>
                <a:spcPct val="150000"/>
              </a:lnSpc>
              <a:buNone/>
            </a:pPr>
            <a:r>
              <a:rPr lang="es-ES" sz="1050" b="1" i="1" dirty="0" err="1">
                <a:solidFill>
                  <a:srgbClr val="1E1E1E"/>
                </a:solidFill>
                <a:effectLst/>
                <a:latin typeface="Segoe UI" panose="020B0502040204020203" pitchFamily="34" charset="0"/>
              </a:rPr>
              <a:t>Sum_range</a:t>
            </a:r>
            <a:r>
              <a:rPr lang="es-ES" sz="1050" b="1" i="0" dirty="0">
                <a:solidFill>
                  <a:srgbClr val="1E1E1E"/>
                </a:solidFill>
                <a:effectLst/>
                <a:latin typeface="Segoe UI" panose="020B0502040204020203" pitchFamily="34" charset="0"/>
              </a:rPr>
              <a:t> </a:t>
            </a:r>
            <a:r>
              <a:rPr lang="es-ES" sz="1050" b="0" i="0" dirty="0">
                <a:solidFill>
                  <a:srgbClr val="1E1E1E"/>
                </a:solidFill>
                <a:effectLst/>
                <a:latin typeface="Segoe UI" panose="020B0502040204020203" pitchFamily="34" charset="0"/>
              </a:rPr>
              <a:t>debe tener el mismo tamaño y forma que </a:t>
            </a:r>
            <a:r>
              <a:rPr lang="es-ES" sz="1050" b="1" i="1" dirty="0">
                <a:solidFill>
                  <a:srgbClr val="1E1E1E"/>
                </a:solidFill>
                <a:effectLst/>
                <a:latin typeface="Segoe UI" panose="020B0502040204020203" pitchFamily="34" charset="0"/>
              </a:rPr>
              <a:t>intervalo</a:t>
            </a:r>
            <a:r>
              <a:rPr lang="es-ES" sz="1050" b="0" i="0" dirty="0">
                <a:solidFill>
                  <a:srgbClr val="1E1E1E"/>
                </a:solidFill>
                <a:effectLst/>
                <a:latin typeface="Segoe UI" panose="020B0502040204020203" pitchFamily="34" charset="0"/>
              </a:rPr>
              <a:t>. Si no es así, el rendimiento puede verse afectado y la fórmula sumará un rango de celdas que comienza con la primera celda de </a:t>
            </a:r>
            <a:r>
              <a:rPr lang="es-ES" sz="1050" b="1" i="1" dirty="0" err="1">
                <a:solidFill>
                  <a:srgbClr val="1E1E1E"/>
                </a:solidFill>
                <a:effectLst/>
                <a:latin typeface="Segoe UI" panose="020B0502040204020203" pitchFamily="34" charset="0"/>
              </a:rPr>
              <a:t>sum_range</a:t>
            </a:r>
            <a:r>
              <a:rPr lang="es-ES" sz="1050" b="0" i="0" dirty="0">
                <a:solidFill>
                  <a:srgbClr val="1E1E1E"/>
                </a:solidFill>
                <a:effectLst/>
                <a:latin typeface="Segoe UI" panose="020B0502040204020203" pitchFamily="34" charset="0"/>
              </a:rPr>
              <a:t> pero tiene las mismas dimensiones que </a:t>
            </a:r>
            <a:r>
              <a:rPr lang="es-ES" sz="1050" b="1" i="1" dirty="0">
                <a:solidFill>
                  <a:srgbClr val="1E1E1E"/>
                </a:solidFill>
                <a:effectLst/>
                <a:latin typeface="Segoe UI" panose="020B0502040204020203" pitchFamily="34" charset="0"/>
              </a:rPr>
              <a:t>rango</a:t>
            </a:r>
            <a:r>
              <a:rPr lang="es-ES" sz="1050" b="0" i="0" dirty="0">
                <a:solidFill>
                  <a:srgbClr val="1E1E1E"/>
                </a:solidFill>
                <a:effectLst/>
                <a:latin typeface="Segoe UI" panose="020B0502040204020203" pitchFamily="34" charset="0"/>
              </a:rPr>
              <a:t>. Por ejemplo:</a:t>
            </a:r>
            <a:endParaRPr lang="es-ES" sz="1400" b="0" i="0" dirty="0">
              <a:solidFill>
                <a:srgbClr val="3C4043"/>
              </a:solidFill>
              <a:effectLst/>
              <a:latin typeface="Roboto" panose="02000000000000000000" pitchFamily="2" charset="0"/>
            </a:endParaRPr>
          </a:p>
        </p:txBody>
      </p:sp>
    </p:spTree>
    <p:extLst>
      <p:ext uri="{BB962C8B-B14F-4D97-AF65-F5344CB8AC3E}">
        <p14:creationId xmlns:p14="http://schemas.microsoft.com/office/powerpoint/2010/main" val="3879591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52889"/>
            <a:ext cx="10515600" cy="936074"/>
          </a:xfrm>
        </p:spPr>
        <p:txBody>
          <a:bodyPr>
            <a:normAutofit/>
          </a:bodyPr>
          <a:lstStyle/>
          <a:p>
            <a:r>
              <a:rPr lang="es-ES" sz="2800" b="1" dirty="0">
                <a:solidFill>
                  <a:schemeClr val="accent1">
                    <a:lumMod val="75000"/>
                  </a:schemeClr>
                </a:solidFill>
                <a:latin typeface="Open Sans Condensed"/>
              </a:rPr>
              <a:t>Ejemplos</a:t>
            </a:r>
            <a:endParaRPr lang="es-MX" sz="2800" b="1" dirty="0">
              <a:solidFill>
                <a:schemeClr val="accent1">
                  <a:lumMod val="75000"/>
                </a:schemeClr>
              </a:solidFill>
              <a:latin typeface="Open Sans Condensed"/>
            </a:endParaRPr>
          </a:p>
        </p:txBody>
      </p:sp>
      <p:graphicFrame>
        <p:nvGraphicFramePr>
          <p:cNvPr id="5" name="Tabla 4">
            <a:extLst>
              <a:ext uri="{FF2B5EF4-FFF2-40B4-BE49-F238E27FC236}">
                <a16:creationId xmlns:a16="http://schemas.microsoft.com/office/drawing/2014/main" id="{F227C181-6C4D-303D-769E-4DB91B0EFD18}"/>
              </a:ext>
            </a:extLst>
          </p:cNvPr>
          <p:cNvGraphicFramePr>
            <a:graphicFrameLocks noGrp="1"/>
          </p:cNvGraphicFramePr>
          <p:nvPr>
            <p:extLst>
              <p:ext uri="{D42A27DB-BD31-4B8C-83A1-F6EECF244321}">
                <p14:modId xmlns:p14="http://schemas.microsoft.com/office/powerpoint/2010/main" val="853792389"/>
              </p:ext>
            </p:extLst>
          </p:nvPr>
        </p:nvGraphicFramePr>
        <p:xfrm>
          <a:off x="1086657" y="1564886"/>
          <a:ext cx="10040052" cy="4253892"/>
        </p:xfrm>
        <a:graphic>
          <a:graphicData uri="http://schemas.openxmlformats.org/drawingml/2006/table">
            <a:tbl>
              <a:tblPr/>
              <a:tblGrid>
                <a:gridCol w="3346684">
                  <a:extLst>
                    <a:ext uri="{9D8B030D-6E8A-4147-A177-3AD203B41FA5}">
                      <a16:colId xmlns:a16="http://schemas.microsoft.com/office/drawing/2014/main" val="1606217812"/>
                    </a:ext>
                  </a:extLst>
                </a:gridCol>
                <a:gridCol w="3346684">
                  <a:extLst>
                    <a:ext uri="{9D8B030D-6E8A-4147-A177-3AD203B41FA5}">
                      <a16:colId xmlns:a16="http://schemas.microsoft.com/office/drawing/2014/main" val="4044201633"/>
                    </a:ext>
                  </a:extLst>
                </a:gridCol>
                <a:gridCol w="3346684">
                  <a:extLst>
                    <a:ext uri="{9D8B030D-6E8A-4147-A177-3AD203B41FA5}">
                      <a16:colId xmlns:a16="http://schemas.microsoft.com/office/drawing/2014/main" val="2738721364"/>
                    </a:ext>
                  </a:extLst>
                </a:gridCol>
              </a:tblGrid>
              <a:tr h="266189">
                <a:tc>
                  <a:txBody>
                    <a:bodyPr/>
                    <a:lstStyle/>
                    <a:p>
                      <a:pPr fontAlgn="t"/>
                      <a:r>
                        <a:rPr lang="es-ES" sz="1400" b="1">
                          <a:solidFill>
                            <a:srgbClr val="1E1E1E"/>
                          </a:solidFill>
                          <a:effectLst/>
                          <a:latin typeface="Segoe UI" panose="020B0502040204020203" pitchFamily="34" charset="0"/>
                        </a:rPr>
                        <a:t>Fórmula</a:t>
                      </a:r>
                      <a:endParaRPr lang="es-ES" sz="1400">
                        <a:solidFill>
                          <a:srgbClr val="1E1E1E"/>
                        </a:solidFill>
                        <a:effectLst/>
                        <a:latin typeface="Segoe UI" panose="020B0502040204020203" pitchFamily="34" charset="0"/>
                      </a:endParaRP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b="1">
                          <a:solidFill>
                            <a:srgbClr val="1E1E1E"/>
                          </a:solidFill>
                          <a:effectLst/>
                          <a:latin typeface="Segoe UI" panose="020B0502040204020203" pitchFamily="34" charset="0"/>
                        </a:rPr>
                        <a:t>Descripción</a:t>
                      </a:r>
                      <a:endParaRPr lang="es-ES" sz="1400">
                        <a:solidFill>
                          <a:srgbClr val="1E1E1E"/>
                        </a:solidFill>
                        <a:effectLst/>
                        <a:latin typeface="Segoe UI" panose="020B0502040204020203" pitchFamily="34" charset="0"/>
                      </a:endParaRP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b="1">
                          <a:solidFill>
                            <a:srgbClr val="1E1E1E"/>
                          </a:solidFill>
                          <a:effectLst/>
                          <a:latin typeface="Segoe UI" panose="020B0502040204020203" pitchFamily="34" charset="0"/>
                        </a:rPr>
                        <a:t>Resultado</a:t>
                      </a:r>
                      <a:endParaRPr lang="es-ES" sz="1400">
                        <a:solidFill>
                          <a:srgbClr val="1E1E1E"/>
                        </a:solidFill>
                        <a:effectLst/>
                        <a:latin typeface="Segoe UI" panose="020B0502040204020203" pitchFamily="34" charset="0"/>
                      </a:endParaRP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3094733720"/>
                  </a:ext>
                </a:extLst>
              </a:tr>
              <a:tr h="891152">
                <a:tc>
                  <a:txBody>
                    <a:bodyPr/>
                    <a:lstStyle/>
                    <a:p>
                      <a:pPr fontAlgn="t"/>
                      <a:r>
                        <a:rPr lang="es-ES" sz="1400">
                          <a:solidFill>
                            <a:srgbClr val="1E1E1E"/>
                          </a:solidFill>
                          <a:effectLst/>
                          <a:latin typeface="Segoe UI" panose="020B0502040204020203" pitchFamily="34" charset="0"/>
                        </a:rPr>
                        <a:t>=SUMAR.SI(A2:A7;"Frutas";C2:C7)</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dirty="0">
                          <a:solidFill>
                            <a:srgbClr val="1E1E1E"/>
                          </a:solidFill>
                          <a:effectLst/>
                          <a:latin typeface="Segoe UI" panose="020B0502040204020203" pitchFamily="34" charset="0"/>
                        </a:rPr>
                        <a:t>Suma de las ventas de todos los alimentos en la categoría "Frutas".</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a:solidFill>
                            <a:srgbClr val="1E1E1E"/>
                          </a:solidFill>
                          <a:effectLst/>
                          <a:latin typeface="Segoe UI" panose="020B0502040204020203" pitchFamily="34" charset="0"/>
                        </a:rPr>
                        <a:t>2000 €</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3773154732"/>
                  </a:ext>
                </a:extLst>
              </a:tr>
              <a:tr h="891152">
                <a:tc>
                  <a:txBody>
                    <a:bodyPr/>
                    <a:lstStyle/>
                    <a:p>
                      <a:pPr fontAlgn="t"/>
                      <a:r>
                        <a:rPr lang="es-ES" sz="1400" dirty="0">
                          <a:solidFill>
                            <a:srgbClr val="1E1E1E"/>
                          </a:solidFill>
                          <a:effectLst/>
                          <a:latin typeface="Segoe UI" panose="020B0502040204020203" pitchFamily="34" charset="0"/>
                        </a:rPr>
                        <a:t>=SUMAR.SI(A2:A7;"Verduras";C2:C7)</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a:solidFill>
                            <a:srgbClr val="1E1E1E"/>
                          </a:solidFill>
                          <a:effectLst/>
                          <a:latin typeface="Segoe UI" panose="020B0502040204020203" pitchFamily="34" charset="0"/>
                        </a:rPr>
                        <a:t>Suma de las ventas de todos los alimentos en la categoría "Verduras".</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a:solidFill>
                            <a:srgbClr val="1E1E1E"/>
                          </a:solidFill>
                          <a:effectLst/>
                          <a:latin typeface="Segoe UI" panose="020B0502040204020203" pitchFamily="34" charset="0"/>
                        </a:rPr>
                        <a:t>12.000 €</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882267585"/>
                  </a:ext>
                </a:extLst>
              </a:tr>
              <a:tr h="1099473">
                <a:tc>
                  <a:txBody>
                    <a:bodyPr/>
                    <a:lstStyle/>
                    <a:p>
                      <a:pPr fontAlgn="t"/>
                      <a:r>
                        <a:rPr lang="pl-PL" sz="1400">
                          <a:solidFill>
                            <a:srgbClr val="1E1E1E"/>
                          </a:solidFill>
                          <a:effectLst/>
                          <a:latin typeface="Segoe UI" panose="020B0502040204020203" pitchFamily="34" charset="0"/>
                        </a:rPr>
                        <a:t>=SUMAR.SI(B2:B7;"*s";C2:C7)</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a:solidFill>
                            <a:srgbClr val="1E1E1E"/>
                          </a:solidFill>
                          <a:effectLst/>
                          <a:latin typeface="Segoe UI" panose="020B0502040204020203" pitchFamily="34" charset="0"/>
                        </a:rPr>
                        <a:t>Suma de las ventas de todos los alimentos que terminan en "s" (Tomates, Naranjas y Manzanas).</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a:solidFill>
                            <a:srgbClr val="1E1E1E"/>
                          </a:solidFill>
                          <a:effectLst/>
                          <a:latin typeface="Segoe UI" panose="020B0502040204020203" pitchFamily="34" charset="0"/>
                        </a:rPr>
                        <a:t>4.300 €</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687595967"/>
                  </a:ext>
                </a:extLst>
              </a:tr>
              <a:tr h="1099473">
                <a:tc>
                  <a:txBody>
                    <a:bodyPr/>
                    <a:lstStyle/>
                    <a:p>
                      <a:pPr fontAlgn="t"/>
                      <a:r>
                        <a:rPr lang="es-ES" sz="1400">
                          <a:solidFill>
                            <a:srgbClr val="1E1E1E"/>
                          </a:solidFill>
                          <a:effectLst/>
                          <a:latin typeface="Segoe UI" panose="020B0502040204020203" pitchFamily="34" charset="0"/>
                        </a:rPr>
                        <a:t>=SUMAR.SI(A2:A7;"";C2:C7)</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a:solidFill>
                            <a:srgbClr val="1E1E1E"/>
                          </a:solidFill>
                          <a:effectLst/>
                          <a:latin typeface="Segoe UI" panose="020B0502040204020203" pitchFamily="34" charset="0"/>
                        </a:rPr>
                        <a:t>Suma de las ventas de todos los alimentos que no tienen una categoría especificada.</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400" dirty="0">
                          <a:solidFill>
                            <a:srgbClr val="1E1E1E"/>
                          </a:solidFill>
                          <a:effectLst/>
                          <a:latin typeface="Segoe UI" panose="020B0502040204020203" pitchFamily="34" charset="0"/>
                        </a:rPr>
                        <a:t>400 €</a:t>
                      </a:r>
                    </a:p>
                  </a:txBody>
                  <a:tcPr marL="74103" marR="74103" marT="29641" marB="296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3476870441"/>
                  </a:ext>
                </a:extLst>
              </a:tr>
            </a:tbl>
          </a:graphicData>
        </a:graphic>
      </p:graphicFrame>
    </p:spTree>
    <p:extLst>
      <p:ext uri="{BB962C8B-B14F-4D97-AF65-F5344CB8AC3E}">
        <p14:creationId xmlns:p14="http://schemas.microsoft.com/office/powerpoint/2010/main" val="4063076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52889"/>
            <a:ext cx="10515600" cy="936074"/>
          </a:xfrm>
        </p:spPr>
        <p:txBody>
          <a:bodyPr>
            <a:normAutofit/>
          </a:bodyPr>
          <a:lstStyle/>
          <a:p>
            <a:r>
              <a:rPr lang="es-ES" sz="2800" b="1" dirty="0">
                <a:solidFill>
                  <a:schemeClr val="accent1">
                    <a:lumMod val="75000"/>
                  </a:schemeClr>
                </a:solidFill>
                <a:latin typeface="Open Sans Condensed"/>
              </a:rPr>
              <a:t>Ejemplos</a:t>
            </a:r>
            <a:endParaRPr lang="es-MX" sz="2800" b="1" dirty="0">
              <a:solidFill>
                <a:schemeClr val="accent1">
                  <a:lumMod val="75000"/>
                </a:schemeClr>
              </a:solidFill>
              <a:latin typeface="Open Sans Condensed"/>
            </a:endParaRPr>
          </a:p>
        </p:txBody>
      </p:sp>
      <p:graphicFrame>
        <p:nvGraphicFramePr>
          <p:cNvPr id="3" name="Tabla 2">
            <a:extLst>
              <a:ext uri="{FF2B5EF4-FFF2-40B4-BE49-F238E27FC236}">
                <a16:creationId xmlns:a16="http://schemas.microsoft.com/office/drawing/2014/main" id="{E3CC32F2-9678-A191-A4FF-AEFA2CDB944F}"/>
              </a:ext>
            </a:extLst>
          </p:cNvPr>
          <p:cNvGraphicFramePr>
            <a:graphicFrameLocks noGrp="1"/>
          </p:cNvGraphicFramePr>
          <p:nvPr>
            <p:extLst>
              <p:ext uri="{D42A27DB-BD31-4B8C-83A1-F6EECF244321}">
                <p14:modId xmlns:p14="http://schemas.microsoft.com/office/powerpoint/2010/main" val="3955067997"/>
              </p:ext>
            </p:extLst>
          </p:nvPr>
        </p:nvGraphicFramePr>
        <p:xfrm>
          <a:off x="836612" y="1721254"/>
          <a:ext cx="10515600" cy="2886962"/>
        </p:xfrm>
        <a:graphic>
          <a:graphicData uri="http://schemas.openxmlformats.org/drawingml/2006/table">
            <a:tbl>
              <a:tblPr/>
              <a:tblGrid>
                <a:gridCol w="3505200">
                  <a:extLst>
                    <a:ext uri="{9D8B030D-6E8A-4147-A177-3AD203B41FA5}">
                      <a16:colId xmlns:a16="http://schemas.microsoft.com/office/drawing/2014/main" val="3824751598"/>
                    </a:ext>
                  </a:extLst>
                </a:gridCol>
                <a:gridCol w="3505200">
                  <a:extLst>
                    <a:ext uri="{9D8B030D-6E8A-4147-A177-3AD203B41FA5}">
                      <a16:colId xmlns:a16="http://schemas.microsoft.com/office/drawing/2014/main" val="2955344266"/>
                    </a:ext>
                  </a:extLst>
                </a:gridCol>
                <a:gridCol w="3505200">
                  <a:extLst>
                    <a:ext uri="{9D8B030D-6E8A-4147-A177-3AD203B41FA5}">
                      <a16:colId xmlns:a16="http://schemas.microsoft.com/office/drawing/2014/main" val="4116372826"/>
                    </a:ext>
                  </a:extLst>
                </a:gridCol>
              </a:tblGrid>
              <a:tr h="369010">
                <a:tc>
                  <a:txBody>
                    <a:bodyPr/>
                    <a:lstStyle/>
                    <a:p>
                      <a:pPr fontAlgn="t"/>
                      <a:r>
                        <a:rPr lang="es-ES" sz="1200" b="1">
                          <a:solidFill>
                            <a:srgbClr val="1E1E1E"/>
                          </a:solidFill>
                          <a:effectLst/>
                          <a:latin typeface="Segoe UI" panose="020B0502040204020203" pitchFamily="34" charset="0"/>
                        </a:rPr>
                        <a:t>Fórmula</a:t>
                      </a:r>
                      <a:endParaRPr lang="es-ES" sz="1200">
                        <a:solidFill>
                          <a:srgbClr val="1E1E1E"/>
                        </a:solidFill>
                        <a:effectLst/>
                        <a:latin typeface="Segoe UI" panose="020B0502040204020203" pitchFamily="34" charset="0"/>
                      </a:endParaRP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b="1">
                          <a:solidFill>
                            <a:srgbClr val="1E1E1E"/>
                          </a:solidFill>
                          <a:effectLst/>
                          <a:latin typeface="Segoe UI" panose="020B0502040204020203" pitchFamily="34" charset="0"/>
                        </a:rPr>
                        <a:t>Descripción</a:t>
                      </a:r>
                      <a:endParaRPr lang="es-ES" sz="1200">
                        <a:solidFill>
                          <a:srgbClr val="1E1E1E"/>
                        </a:solidFill>
                        <a:effectLst/>
                        <a:latin typeface="Segoe UI" panose="020B0502040204020203" pitchFamily="34" charset="0"/>
                      </a:endParaRP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b="1">
                          <a:solidFill>
                            <a:srgbClr val="1E1E1E"/>
                          </a:solidFill>
                          <a:effectLst/>
                          <a:latin typeface="Segoe UI" panose="020B0502040204020203" pitchFamily="34" charset="0"/>
                        </a:rPr>
                        <a:t>Resultado</a:t>
                      </a:r>
                      <a:endParaRPr lang="es-ES" sz="1200">
                        <a:solidFill>
                          <a:srgbClr val="1E1E1E"/>
                        </a:solidFill>
                        <a:effectLst/>
                        <a:latin typeface="Segoe UI" panose="020B0502040204020203" pitchFamily="34" charset="0"/>
                      </a:endParaRP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2662563747"/>
                  </a:ext>
                </a:extLst>
              </a:tr>
              <a:tr h="629488">
                <a:tc>
                  <a:txBody>
                    <a:bodyPr/>
                    <a:lstStyle/>
                    <a:p>
                      <a:pPr fontAlgn="t"/>
                      <a:r>
                        <a:rPr lang="es-ES" sz="1200">
                          <a:solidFill>
                            <a:srgbClr val="1E1E1E"/>
                          </a:solidFill>
                          <a:effectLst/>
                          <a:latin typeface="Segoe UI" panose="020B0502040204020203" pitchFamily="34" charset="0"/>
                        </a:rPr>
                        <a:t>=SUMAR.SI(A2:A5;"&gt;160000";B2:B5)</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Suma las comisiones de los valores de propiedad superiores a 160.000 €.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63.000 €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2015952207"/>
                  </a:ext>
                </a:extLst>
              </a:tr>
              <a:tr h="629488">
                <a:tc>
                  <a:txBody>
                    <a:bodyPr/>
                    <a:lstStyle/>
                    <a:p>
                      <a:pPr fontAlgn="t"/>
                      <a:r>
                        <a:rPr lang="es-ES" sz="1200">
                          <a:solidFill>
                            <a:srgbClr val="1E1E1E"/>
                          </a:solidFill>
                          <a:effectLst/>
                          <a:latin typeface="Segoe UI" panose="020B0502040204020203" pitchFamily="34" charset="0"/>
                        </a:rPr>
                        <a:t>=SUMAR.SI(A2:A5;"&gt;160000")</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Suma los valores de propiedad superiores a 160.000 €.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900.000 €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3986019784"/>
                  </a:ext>
                </a:extLst>
              </a:tr>
              <a:tr h="629488">
                <a:tc>
                  <a:txBody>
                    <a:bodyPr/>
                    <a:lstStyle/>
                    <a:p>
                      <a:pPr fontAlgn="t"/>
                      <a:r>
                        <a:rPr lang="es-ES" sz="1200">
                          <a:solidFill>
                            <a:srgbClr val="1E1E1E"/>
                          </a:solidFill>
                          <a:effectLst/>
                          <a:latin typeface="Segoe UI" panose="020B0502040204020203" pitchFamily="34" charset="0"/>
                        </a:rPr>
                        <a:t>=SUMAR.SI(A2:A5;300000;B2:B5)</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Suma las comisiones de los valores de propiedad igual a 300.000 €.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21.000 €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4145235257"/>
                  </a:ext>
                </a:extLst>
              </a:tr>
              <a:tr h="629488">
                <a:tc>
                  <a:txBody>
                    <a:bodyPr/>
                    <a:lstStyle/>
                    <a:p>
                      <a:pPr fontAlgn="t"/>
                      <a:r>
                        <a:rPr lang="es-ES" sz="1200">
                          <a:solidFill>
                            <a:srgbClr val="1E1E1E"/>
                          </a:solidFill>
                          <a:effectLst/>
                          <a:latin typeface="Segoe UI" panose="020B0502040204020203" pitchFamily="34" charset="0"/>
                        </a:rPr>
                        <a:t>=SUMAR.SI(A2:A5;"&gt;" &amp; C2;B2:B5)</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a:solidFill>
                            <a:srgbClr val="1E1E1E"/>
                          </a:solidFill>
                          <a:effectLst/>
                          <a:latin typeface="Segoe UI" panose="020B0502040204020203" pitchFamily="34" charset="0"/>
                        </a:rPr>
                        <a:t>Suma las comisiones de los valores de propiedad superiores al valor en C2.</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200" dirty="0">
                          <a:solidFill>
                            <a:srgbClr val="1E1E1E"/>
                          </a:solidFill>
                          <a:effectLst/>
                          <a:latin typeface="Segoe UI" panose="020B0502040204020203" pitchFamily="34" charset="0"/>
                        </a:rPr>
                        <a:t>49.000 €</a:t>
                      </a:r>
                    </a:p>
                  </a:txBody>
                  <a:tcPr marL="95250" marR="95250" marT="38100" marB="38100">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3199738463"/>
                  </a:ext>
                </a:extLst>
              </a:tr>
            </a:tbl>
          </a:graphicData>
        </a:graphic>
      </p:graphicFrame>
    </p:spTree>
    <p:extLst>
      <p:ext uri="{BB962C8B-B14F-4D97-AF65-F5344CB8AC3E}">
        <p14:creationId xmlns:p14="http://schemas.microsoft.com/office/powerpoint/2010/main" val="4253763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776413" y="597528"/>
            <a:ext cx="9397906" cy="4801672"/>
          </a:xfrm>
        </p:spPr>
        <p:txBody>
          <a:bodyPr>
            <a:normAutofit/>
          </a:bodyPr>
          <a:lstStyle/>
          <a:p>
            <a:pPr marL="0" indent="0" algn="l">
              <a:lnSpc>
                <a:spcPct val="150000"/>
              </a:lnSpc>
              <a:buNone/>
            </a:pPr>
            <a:r>
              <a:rPr lang="es-ES" b="1" dirty="0">
                <a:solidFill>
                  <a:srgbClr val="3C4043"/>
                </a:solidFill>
              </a:rPr>
              <a:t>OTRAS FORMULAS</a:t>
            </a:r>
          </a:p>
          <a:p>
            <a:pPr marL="0" indent="0" algn="l">
              <a:lnSpc>
                <a:spcPct val="150000"/>
              </a:lnSpc>
              <a:buNone/>
            </a:pPr>
            <a:endParaRPr lang="es-ES" sz="1200" b="1" i="0" dirty="0">
              <a:solidFill>
                <a:srgbClr val="3C4043"/>
              </a:solidFill>
              <a:effectLst/>
            </a:endParaRPr>
          </a:p>
          <a:p>
            <a:pPr>
              <a:lnSpc>
                <a:spcPct val="150000"/>
              </a:lnSpc>
            </a:pPr>
            <a:r>
              <a:rPr lang="es-ES" sz="1200" b="1" i="0" dirty="0">
                <a:solidFill>
                  <a:srgbClr val="3C4043"/>
                </a:solidFill>
                <a:effectLst/>
              </a:rPr>
              <a:t>CONTAR.SI</a:t>
            </a:r>
          </a:p>
          <a:p>
            <a:pPr>
              <a:lnSpc>
                <a:spcPct val="150000"/>
              </a:lnSpc>
            </a:pPr>
            <a:r>
              <a:rPr lang="es-ES" sz="1200" b="1" dirty="0">
                <a:solidFill>
                  <a:srgbClr val="3C4043"/>
                </a:solidFill>
              </a:rPr>
              <a:t>SUMAR.SI.CONJUNTO</a:t>
            </a:r>
          </a:p>
          <a:p>
            <a:pPr>
              <a:lnSpc>
                <a:spcPct val="150000"/>
              </a:lnSpc>
            </a:pPr>
            <a:r>
              <a:rPr lang="es-ES" sz="1200" b="1" i="0" dirty="0">
                <a:solidFill>
                  <a:srgbClr val="3C4043"/>
                </a:solidFill>
                <a:effectLst/>
              </a:rPr>
              <a:t>CONTAR</a:t>
            </a:r>
            <a:r>
              <a:rPr lang="es-ES" sz="1200" b="1" dirty="0">
                <a:solidFill>
                  <a:srgbClr val="3C4043"/>
                </a:solidFill>
              </a:rPr>
              <a:t>.SI.CONJUNTO</a:t>
            </a:r>
          </a:p>
          <a:p>
            <a:pPr>
              <a:lnSpc>
                <a:spcPct val="150000"/>
              </a:lnSpc>
            </a:pPr>
            <a:r>
              <a:rPr lang="es-ES" sz="1200" b="1" i="0" dirty="0">
                <a:solidFill>
                  <a:srgbClr val="3C4043"/>
                </a:solidFill>
                <a:effectLst/>
              </a:rPr>
              <a:t>PROMEDIO</a:t>
            </a:r>
            <a:r>
              <a:rPr lang="es-ES" sz="1200" b="1" dirty="0">
                <a:solidFill>
                  <a:srgbClr val="3C4043"/>
                </a:solidFill>
              </a:rPr>
              <a:t>.SI.CONJUNTO</a:t>
            </a:r>
          </a:p>
          <a:p>
            <a:pPr>
              <a:lnSpc>
                <a:spcPct val="150000"/>
              </a:lnSpc>
            </a:pPr>
            <a:r>
              <a:rPr lang="es-ES" sz="1200" b="1" dirty="0">
                <a:solidFill>
                  <a:srgbClr val="3C4043"/>
                </a:solidFill>
              </a:rPr>
              <a:t>MAXIMO.SI.CONJUNTO</a:t>
            </a:r>
          </a:p>
          <a:p>
            <a:pPr>
              <a:lnSpc>
                <a:spcPct val="150000"/>
              </a:lnSpc>
            </a:pPr>
            <a:r>
              <a:rPr lang="es-ES" sz="1200" b="1" dirty="0">
                <a:solidFill>
                  <a:srgbClr val="3C4043"/>
                </a:solidFill>
              </a:rPr>
              <a:t>MINIMO.SI.CONJUNTO</a:t>
            </a:r>
          </a:p>
          <a:p>
            <a:pPr>
              <a:lnSpc>
                <a:spcPct val="150000"/>
              </a:lnSpc>
            </a:pPr>
            <a:endParaRPr lang="es-ES" sz="1200" b="1" dirty="0">
              <a:solidFill>
                <a:srgbClr val="3C4043"/>
              </a:solidFill>
            </a:endParaRPr>
          </a:p>
          <a:p>
            <a:pPr>
              <a:lnSpc>
                <a:spcPct val="150000"/>
              </a:lnSpc>
            </a:pPr>
            <a:endParaRPr lang="es-ES" sz="1200" b="1" dirty="0">
              <a:solidFill>
                <a:srgbClr val="3C4043"/>
              </a:solidFill>
            </a:endParaRPr>
          </a:p>
          <a:p>
            <a:pPr marL="0" indent="0" algn="l">
              <a:lnSpc>
                <a:spcPct val="150000"/>
              </a:lnSpc>
              <a:buNone/>
            </a:pPr>
            <a:endParaRPr lang="es-ES" sz="1200" b="1" i="0" dirty="0">
              <a:solidFill>
                <a:srgbClr val="3C4043"/>
              </a:solidFill>
              <a:effectLst/>
            </a:endParaRPr>
          </a:p>
        </p:txBody>
      </p:sp>
    </p:spTree>
    <p:extLst>
      <p:ext uri="{BB962C8B-B14F-4D97-AF65-F5344CB8AC3E}">
        <p14:creationId xmlns:p14="http://schemas.microsoft.com/office/powerpoint/2010/main" val="2111115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Ejer4.Cálculo </a:t>
            </a:r>
            <a:r>
              <a:rPr kumimoji="0" lang="en-US" sz="4400" b="1" i="0" u="none" strike="noStrike" kern="1200" cap="none" spc="-51" normalizeH="0" baseline="0" noProof="0" dirty="0" err="1">
                <a:ln>
                  <a:noFill/>
                </a:ln>
                <a:solidFill>
                  <a:prstClr val="black"/>
                </a:solidFill>
                <a:effectLst/>
                <a:uLnTx/>
                <a:uFillTx/>
                <a:latin typeface="Calibri Light" panose="020F0302020204030204"/>
                <a:ea typeface="+mn-ea"/>
                <a:cs typeface="+mn-cs"/>
              </a:rPr>
              <a:t>Condicionales</a:t>
            </a:r>
            <a:endPar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921964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CONDCIONALES SIMPLE</a:t>
            </a:r>
          </a:p>
        </p:txBody>
      </p:sp>
    </p:spTree>
    <p:extLst>
      <p:ext uri="{BB962C8B-B14F-4D97-AF65-F5344CB8AC3E}">
        <p14:creationId xmlns:p14="http://schemas.microsoft.com/office/powerpoint/2010/main" val="251105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50118" y="502187"/>
            <a:ext cx="7482635" cy="936074"/>
          </a:xfrm>
        </p:spPr>
        <p:txBody>
          <a:bodyPr>
            <a:normAutofit/>
          </a:bodyPr>
          <a:lstStyle/>
          <a:p>
            <a:r>
              <a:rPr lang="es-ES" sz="2800" b="1" dirty="0">
                <a:solidFill>
                  <a:schemeClr val="accent1">
                    <a:lumMod val="75000"/>
                  </a:schemeClr>
                </a:solidFill>
                <a:latin typeface="Open Sans Condensed"/>
              </a:rPr>
              <a:t>OPERADORES CONDICIONALES</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50118" y="1438261"/>
            <a:ext cx="9687953" cy="1765628"/>
          </a:xfrm>
        </p:spPr>
        <p:txBody>
          <a:bodyPr>
            <a:noAutofit/>
          </a:bodyPr>
          <a:lstStyle/>
          <a:p>
            <a:pPr marL="0" indent="0" algn="l">
              <a:lnSpc>
                <a:spcPct val="170000"/>
              </a:lnSpc>
              <a:buNone/>
            </a:pPr>
            <a:r>
              <a:rPr lang="es-ES" sz="1200" i="0" dirty="0">
                <a:solidFill>
                  <a:srgbClr val="3C4043"/>
                </a:solidFill>
                <a:effectLst/>
                <a:latin typeface="Open Sans Condensed"/>
              </a:rPr>
              <a:t>Los operadores de </a:t>
            </a:r>
            <a:r>
              <a:rPr lang="es-ES" sz="1200" dirty="0">
                <a:solidFill>
                  <a:srgbClr val="3C4043"/>
                </a:solidFill>
                <a:latin typeface="Open Sans Condensed"/>
              </a:rPr>
              <a:t>condicionales o conocidos operadores de comparación</a:t>
            </a:r>
            <a:r>
              <a:rPr lang="es-ES" sz="1200" i="0" dirty="0">
                <a:solidFill>
                  <a:srgbClr val="3C4043"/>
                </a:solidFill>
                <a:effectLst/>
                <a:latin typeface="Open Sans Condensed"/>
              </a:rPr>
              <a:t> nos permiten comparar dos o más números o cadenas de texto. Si el resultado de la comparación es positivo, obtendremos como resultado en valor lógico VERDADERO. De lo contrario obtendremos como resultado el valor FALSO. A continuación tenemos la lista de operadores de comparación:</a:t>
            </a:r>
            <a:br>
              <a:rPr lang="es-ES" sz="1200" dirty="0"/>
            </a:br>
            <a:endParaRPr lang="es-ES" sz="1200" dirty="0">
              <a:solidFill>
                <a:srgbClr val="3C4043"/>
              </a:solidFill>
              <a:latin typeface="Open Sans Condensed"/>
            </a:endParaRPr>
          </a:p>
        </p:txBody>
      </p:sp>
      <p:pic>
        <p:nvPicPr>
          <p:cNvPr id="9" name="Imagen 8" descr="Tabla&#10;&#10;Descripción generada automáticamente">
            <a:extLst>
              <a:ext uri="{FF2B5EF4-FFF2-40B4-BE49-F238E27FC236}">
                <a16:creationId xmlns:a16="http://schemas.microsoft.com/office/drawing/2014/main" id="{4B541612-64D7-3566-205E-7BBE256919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3624" y="2894607"/>
            <a:ext cx="4730470" cy="2071052"/>
          </a:xfrm>
          <a:prstGeom prst="rect">
            <a:avLst/>
          </a:prstGeom>
        </p:spPr>
      </p:pic>
    </p:spTree>
    <p:extLst>
      <p:ext uri="{BB962C8B-B14F-4D97-AF65-F5344CB8AC3E}">
        <p14:creationId xmlns:p14="http://schemas.microsoft.com/office/powerpoint/2010/main" val="1896026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08958"/>
            <a:ext cx="10515600" cy="936074"/>
          </a:xfrm>
        </p:spPr>
        <p:txBody>
          <a:bodyPr>
            <a:normAutofit/>
          </a:bodyPr>
          <a:lstStyle/>
          <a:p>
            <a:r>
              <a:rPr lang="es-ES" sz="3200" b="1" dirty="0">
                <a:solidFill>
                  <a:schemeClr val="accent1">
                    <a:lumMod val="75000"/>
                  </a:schemeClr>
                </a:solidFill>
                <a:latin typeface="Open Sans Condensed"/>
              </a:rPr>
              <a:t>Función SI</a:t>
            </a:r>
            <a:endParaRPr lang="es-MX" sz="32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6612" y="1376408"/>
            <a:ext cx="8397035" cy="5072633"/>
          </a:xfrm>
        </p:spPr>
        <p:txBody>
          <a:bodyPr>
            <a:normAutofit/>
          </a:bodyPr>
          <a:lstStyle/>
          <a:p>
            <a:pPr marL="0" indent="0">
              <a:lnSpc>
                <a:spcPct val="150000"/>
              </a:lnSpc>
              <a:buNone/>
            </a:pPr>
            <a:r>
              <a:rPr lang="es-ES" sz="1200" b="1" i="0" dirty="0">
                <a:solidFill>
                  <a:srgbClr val="3C4043"/>
                </a:solidFill>
                <a:effectLst/>
                <a:latin typeface="Open Sans Condensed"/>
              </a:rPr>
              <a:t>La función SI en Excel</a:t>
            </a:r>
            <a:r>
              <a:rPr lang="es-ES" sz="1200" b="0" i="0" dirty="0">
                <a:solidFill>
                  <a:srgbClr val="3C4043"/>
                </a:solidFill>
                <a:effectLst/>
                <a:latin typeface="Open Sans Condensed"/>
              </a:rPr>
              <a:t> es parte del grupo de funciones Lógicas y nos permite evaluar una condición para determinar si es falsa o verdadera. La función SI es de gran ayuda para tomar decisiones en base al resultado obtenido en la prueba lógica.</a:t>
            </a:r>
          </a:p>
          <a:p>
            <a:pPr lvl="1">
              <a:lnSpc>
                <a:spcPct val="150000"/>
              </a:lnSpc>
              <a:buFont typeface="Wingdings" panose="05000000000000000000" pitchFamily="2" charset="2"/>
              <a:buChar char="q"/>
            </a:pPr>
            <a:r>
              <a:rPr lang="es-ES" sz="1000" dirty="0" err="1">
                <a:latin typeface="Open Sans Condensed"/>
              </a:rPr>
              <a:t>Prueba_lógica</a:t>
            </a:r>
            <a:r>
              <a:rPr lang="es-ES" sz="1000" dirty="0">
                <a:latin typeface="Open Sans Condensed"/>
              </a:rPr>
              <a:t> (obligatorio): Expresión lógica que será evaluada para conocer si el resultado es VERDADERO o FALSO.</a:t>
            </a:r>
          </a:p>
          <a:p>
            <a:pPr lvl="1">
              <a:lnSpc>
                <a:spcPct val="150000"/>
              </a:lnSpc>
              <a:buFont typeface="Wingdings" panose="05000000000000000000" pitchFamily="2" charset="2"/>
              <a:buChar char="q"/>
            </a:pPr>
            <a:r>
              <a:rPr lang="es-ES" sz="1000" dirty="0" err="1">
                <a:latin typeface="Open Sans Condensed"/>
              </a:rPr>
              <a:t>Valor_si_verdadero</a:t>
            </a:r>
            <a:r>
              <a:rPr lang="es-ES" sz="1000" dirty="0">
                <a:latin typeface="Open Sans Condensed"/>
              </a:rPr>
              <a:t> (opcional): El valor que se devolverá en caso de que el resultado de la </a:t>
            </a:r>
            <a:r>
              <a:rPr lang="es-ES" sz="1000" dirty="0" err="1">
                <a:latin typeface="Open Sans Condensed"/>
              </a:rPr>
              <a:t>Prueba_lógica</a:t>
            </a:r>
            <a:r>
              <a:rPr lang="es-ES" sz="1000" dirty="0">
                <a:latin typeface="Open Sans Condensed"/>
              </a:rPr>
              <a:t> sea VERDADERO.</a:t>
            </a:r>
          </a:p>
          <a:p>
            <a:pPr lvl="1">
              <a:lnSpc>
                <a:spcPct val="150000"/>
              </a:lnSpc>
              <a:buFont typeface="Wingdings" panose="05000000000000000000" pitchFamily="2" charset="2"/>
              <a:buChar char="q"/>
            </a:pPr>
            <a:r>
              <a:rPr lang="es-ES" sz="1000" dirty="0" err="1">
                <a:latin typeface="Open Sans Condensed"/>
              </a:rPr>
              <a:t>Valor_si_falso</a:t>
            </a:r>
            <a:r>
              <a:rPr lang="es-ES" sz="1000" dirty="0">
                <a:latin typeface="Open Sans Condensed"/>
              </a:rPr>
              <a:t> (opcional): El valor que se devolverá si el resultado de la evaluación es FALSO.</a:t>
            </a:r>
          </a:p>
          <a:p>
            <a:pPr lvl="1">
              <a:lnSpc>
                <a:spcPct val="150000"/>
              </a:lnSpc>
              <a:buFont typeface="Wingdings" panose="05000000000000000000" pitchFamily="2" charset="2"/>
              <a:buChar char="q"/>
            </a:pPr>
            <a:endParaRPr lang="es-ES" sz="1000" dirty="0">
              <a:latin typeface="Open Sans Condensed"/>
            </a:endParaRPr>
          </a:p>
          <a:p>
            <a:pPr marL="0" indent="0">
              <a:lnSpc>
                <a:spcPct val="150000"/>
              </a:lnSpc>
              <a:buNone/>
            </a:pPr>
            <a:r>
              <a:rPr lang="es-ES" sz="1400" b="1" dirty="0">
                <a:latin typeface="Open Sans Condensed"/>
              </a:rPr>
              <a:t>SINTAXIS </a:t>
            </a:r>
          </a:p>
          <a:p>
            <a:pPr marL="0" indent="0">
              <a:lnSpc>
                <a:spcPct val="150000"/>
              </a:lnSpc>
              <a:buNone/>
            </a:pPr>
            <a:r>
              <a:rPr lang="es-ES" sz="1400" dirty="0">
                <a:latin typeface="Open Sans Condensed"/>
              </a:rPr>
              <a:t>=SI(PRUEBA LÓGICA; VERDADERO; FALSO)</a:t>
            </a:r>
          </a:p>
          <a:p>
            <a:pPr marL="0" indent="0">
              <a:lnSpc>
                <a:spcPct val="150000"/>
              </a:lnSpc>
              <a:buNone/>
            </a:pPr>
            <a:r>
              <a:rPr lang="es-ES" sz="1400" dirty="0">
                <a:latin typeface="Open Sans Condensed"/>
              </a:rPr>
              <a:t>=SI(B5&lt;50;"Detalle";"Por Mayor")</a:t>
            </a:r>
          </a:p>
          <a:p>
            <a:pPr lvl="1">
              <a:lnSpc>
                <a:spcPct val="150000"/>
              </a:lnSpc>
              <a:buFont typeface="Wingdings" panose="05000000000000000000" pitchFamily="2" charset="2"/>
              <a:buChar char="§"/>
            </a:pPr>
            <a:r>
              <a:rPr lang="es-ES" sz="1400" dirty="0">
                <a:latin typeface="Open Sans Condensed"/>
              </a:rPr>
              <a:t>Los números en las condicionales se escriben tal cual</a:t>
            </a:r>
          </a:p>
          <a:p>
            <a:pPr lvl="1">
              <a:lnSpc>
                <a:spcPct val="150000"/>
              </a:lnSpc>
              <a:buFont typeface="Wingdings" panose="05000000000000000000" pitchFamily="2" charset="2"/>
              <a:buChar char="§"/>
            </a:pPr>
            <a:r>
              <a:rPr lang="es-ES" sz="1400" dirty="0">
                <a:latin typeface="Open Sans Condensed"/>
              </a:rPr>
              <a:t>Los textos se escriben entre comillas “</a:t>
            </a:r>
            <a:r>
              <a:rPr lang="es-ES" sz="1400" dirty="0" err="1">
                <a:latin typeface="Open Sans Condensed"/>
              </a:rPr>
              <a:t>aBc</a:t>
            </a:r>
            <a:r>
              <a:rPr lang="es-ES" sz="1400" dirty="0">
                <a:latin typeface="Open Sans Condensed"/>
              </a:rPr>
              <a:t>”</a:t>
            </a:r>
          </a:p>
          <a:p>
            <a:pPr lvl="1">
              <a:lnSpc>
                <a:spcPct val="150000"/>
              </a:lnSpc>
              <a:buFont typeface="Wingdings" panose="05000000000000000000" pitchFamily="2" charset="2"/>
              <a:buChar char="§"/>
            </a:pPr>
            <a:r>
              <a:rPr lang="es-ES" sz="1400" dirty="0">
                <a:latin typeface="Open Sans Condensed"/>
              </a:rPr>
              <a:t>Un espacio vacío sería dos comillas sin nada y sin espacios “”</a:t>
            </a:r>
          </a:p>
          <a:p>
            <a:pPr marL="0" indent="0">
              <a:lnSpc>
                <a:spcPct val="150000"/>
              </a:lnSpc>
              <a:buNone/>
            </a:pPr>
            <a:endParaRPr lang="es-ES" sz="1400" dirty="0">
              <a:latin typeface="Open Sans Condensed"/>
            </a:endParaRPr>
          </a:p>
          <a:p>
            <a:pPr marL="0" indent="0">
              <a:lnSpc>
                <a:spcPct val="150000"/>
              </a:lnSpc>
              <a:buNone/>
            </a:pPr>
            <a:endParaRPr lang="es-ES" sz="1400" dirty="0">
              <a:latin typeface="Open Sans Condensed"/>
            </a:endParaRPr>
          </a:p>
        </p:txBody>
      </p:sp>
    </p:spTree>
    <p:extLst>
      <p:ext uri="{BB962C8B-B14F-4D97-AF65-F5344CB8AC3E}">
        <p14:creationId xmlns:p14="http://schemas.microsoft.com/office/powerpoint/2010/main" val="1276250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408958"/>
            <a:ext cx="10515600" cy="936074"/>
          </a:xfrm>
        </p:spPr>
        <p:txBody>
          <a:bodyPr>
            <a:normAutofit/>
          </a:bodyPr>
          <a:lstStyle/>
          <a:p>
            <a:r>
              <a:rPr lang="es-ES" sz="2000" b="1" dirty="0">
                <a:solidFill>
                  <a:schemeClr val="accent1">
                    <a:lumMod val="75000"/>
                  </a:schemeClr>
                </a:solidFill>
                <a:latin typeface="Open Sans Condensed"/>
              </a:rPr>
              <a:t>SI CON REFERENCIAS RELATIVAS</a:t>
            </a:r>
            <a:endParaRPr lang="es-MX" sz="20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836612" y="1175767"/>
            <a:ext cx="8397035" cy="1035097"/>
          </a:xfrm>
        </p:spPr>
        <p:txBody>
          <a:bodyPr>
            <a:normAutofit/>
          </a:bodyPr>
          <a:lstStyle/>
          <a:p>
            <a:pPr marL="0" indent="0">
              <a:lnSpc>
                <a:spcPct val="150000"/>
              </a:lnSpc>
              <a:buNone/>
            </a:pPr>
            <a:r>
              <a:rPr lang="es-ES" sz="1200" i="0" dirty="0">
                <a:solidFill>
                  <a:srgbClr val="3C4043"/>
                </a:solidFill>
                <a:effectLst/>
                <a:latin typeface="Open Sans Condensed"/>
              </a:rPr>
              <a:t>La función SI se puede desarrollar con Referencias Relativas en el caso de crear un campo calculado y se considere utilizar los datos referenciados para el cálculo</a:t>
            </a:r>
            <a:endParaRPr lang="es-MX" sz="1000" dirty="0">
              <a:latin typeface="Open Sans Condensed"/>
            </a:endParaRPr>
          </a:p>
        </p:txBody>
      </p:sp>
      <p:sp>
        <p:nvSpPr>
          <p:cNvPr id="9" name="Título 1">
            <a:extLst>
              <a:ext uri="{FF2B5EF4-FFF2-40B4-BE49-F238E27FC236}">
                <a16:creationId xmlns:a16="http://schemas.microsoft.com/office/drawing/2014/main" id="{CBAABD28-BBC4-5464-7CBE-3718EABE6208}"/>
              </a:ext>
            </a:extLst>
          </p:cNvPr>
          <p:cNvSpPr txBox="1">
            <a:spLocks/>
          </p:cNvSpPr>
          <p:nvPr/>
        </p:nvSpPr>
        <p:spPr>
          <a:xfrm>
            <a:off x="738000" y="3446283"/>
            <a:ext cx="10515600" cy="492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chemeClr val="accent1">
                    <a:lumMod val="75000"/>
                  </a:schemeClr>
                </a:solidFill>
                <a:latin typeface="Open Sans Condensed"/>
              </a:rPr>
              <a:t>SI CON REFERENCIAS ABSOLUTAS</a:t>
            </a:r>
            <a:endParaRPr lang="es-MX" sz="2000" b="1" dirty="0">
              <a:solidFill>
                <a:schemeClr val="accent1">
                  <a:lumMod val="75000"/>
                </a:schemeClr>
              </a:solidFill>
              <a:latin typeface="Open Sans Condensed"/>
            </a:endParaRPr>
          </a:p>
        </p:txBody>
      </p:sp>
      <p:sp>
        <p:nvSpPr>
          <p:cNvPr id="10" name="Marcador de texto 6">
            <a:extLst>
              <a:ext uri="{FF2B5EF4-FFF2-40B4-BE49-F238E27FC236}">
                <a16:creationId xmlns:a16="http://schemas.microsoft.com/office/drawing/2014/main" id="{BC5D9853-FB05-5E9F-D184-1E91499B411E}"/>
              </a:ext>
            </a:extLst>
          </p:cNvPr>
          <p:cNvSpPr txBox="1">
            <a:spLocks/>
          </p:cNvSpPr>
          <p:nvPr/>
        </p:nvSpPr>
        <p:spPr>
          <a:xfrm>
            <a:off x="738000" y="4081736"/>
            <a:ext cx="9445906" cy="6389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200" dirty="0">
                <a:solidFill>
                  <a:srgbClr val="3C4043"/>
                </a:solidFill>
                <a:latin typeface="Open Sans Condensed"/>
              </a:rPr>
              <a:t>La función SI se puede desarrollar con Referencias Absoluta con el fin de mantener una variable constante ya sea para el prueba lógica o para los valores VERDADERO y FALSO</a:t>
            </a:r>
            <a:endParaRPr lang="es-MX" sz="1000" dirty="0">
              <a:latin typeface="Open Sans Condensed"/>
            </a:endParaRPr>
          </a:p>
        </p:txBody>
      </p:sp>
      <p:sp>
        <p:nvSpPr>
          <p:cNvPr id="15" name="CuadroTexto 14">
            <a:extLst>
              <a:ext uri="{FF2B5EF4-FFF2-40B4-BE49-F238E27FC236}">
                <a16:creationId xmlns:a16="http://schemas.microsoft.com/office/drawing/2014/main" id="{1783C52B-4BAA-3455-00D6-029597A4B404}"/>
              </a:ext>
            </a:extLst>
          </p:cNvPr>
          <p:cNvSpPr txBox="1"/>
          <p:nvPr/>
        </p:nvSpPr>
        <p:spPr>
          <a:xfrm>
            <a:off x="836612" y="1949066"/>
            <a:ext cx="6096000" cy="1287212"/>
          </a:xfrm>
          <a:prstGeom prst="rect">
            <a:avLst/>
          </a:prstGeom>
          <a:noFill/>
        </p:spPr>
        <p:txBody>
          <a:bodyPr wrap="square">
            <a:spAutoFit/>
          </a:bodyPr>
          <a:lstStyle/>
          <a:p>
            <a:pPr marL="0" indent="0">
              <a:lnSpc>
                <a:spcPct val="150000"/>
              </a:lnSpc>
              <a:buNone/>
            </a:pPr>
            <a:r>
              <a:rPr lang="es-ES" sz="1800" b="1" dirty="0">
                <a:latin typeface="Open Sans Condensed"/>
              </a:rPr>
              <a:t>SINTAXIS </a:t>
            </a:r>
          </a:p>
          <a:p>
            <a:pPr marL="0" indent="0">
              <a:lnSpc>
                <a:spcPct val="150000"/>
              </a:lnSpc>
              <a:buNone/>
            </a:pPr>
            <a:r>
              <a:rPr lang="es-ES" sz="1800" dirty="0">
                <a:latin typeface="Open Sans Condensed"/>
              </a:rPr>
              <a:t>=SI ( B5&lt; 50 ; "Detalle“ ; "Por Mayor“ )</a:t>
            </a:r>
          </a:p>
          <a:p>
            <a:pPr marL="0" indent="0">
              <a:lnSpc>
                <a:spcPct val="150000"/>
              </a:lnSpc>
              <a:buNone/>
            </a:pPr>
            <a:endParaRPr lang="es-ES" sz="1800" dirty="0">
              <a:latin typeface="Open Sans Condensed"/>
            </a:endParaRPr>
          </a:p>
        </p:txBody>
      </p:sp>
      <p:sp>
        <p:nvSpPr>
          <p:cNvPr id="16" name="CuadroTexto 15">
            <a:extLst>
              <a:ext uri="{FF2B5EF4-FFF2-40B4-BE49-F238E27FC236}">
                <a16:creationId xmlns:a16="http://schemas.microsoft.com/office/drawing/2014/main" id="{EFD4A749-0948-5D35-E575-8D0A55922750}"/>
              </a:ext>
            </a:extLst>
          </p:cNvPr>
          <p:cNvSpPr txBox="1"/>
          <p:nvPr/>
        </p:nvSpPr>
        <p:spPr>
          <a:xfrm>
            <a:off x="738000" y="4918962"/>
            <a:ext cx="6096000" cy="1287212"/>
          </a:xfrm>
          <a:prstGeom prst="rect">
            <a:avLst/>
          </a:prstGeom>
          <a:noFill/>
        </p:spPr>
        <p:txBody>
          <a:bodyPr wrap="square">
            <a:spAutoFit/>
          </a:bodyPr>
          <a:lstStyle/>
          <a:p>
            <a:pPr marL="0" indent="0">
              <a:lnSpc>
                <a:spcPct val="150000"/>
              </a:lnSpc>
              <a:buNone/>
            </a:pPr>
            <a:r>
              <a:rPr lang="es-ES" sz="1800" b="1" dirty="0">
                <a:latin typeface="Open Sans Condensed"/>
              </a:rPr>
              <a:t>SINTAXIS </a:t>
            </a:r>
          </a:p>
          <a:p>
            <a:pPr marL="0" indent="0">
              <a:lnSpc>
                <a:spcPct val="150000"/>
              </a:lnSpc>
              <a:buNone/>
            </a:pPr>
            <a:r>
              <a:rPr lang="es-ES" sz="1800" dirty="0">
                <a:latin typeface="Open Sans Condensed"/>
              </a:rPr>
              <a:t>= SI ( B5 &lt; $</a:t>
            </a:r>
            <a:r>
              <a:rPr lang="es-ES" dirty="0">
                <a:latin typeface="Open Sans Condensed"/>
              </a:rPr>
              <a:t>C$5 </a:t>
            </a:r>
            <a:r>
              <a:rPr lang="es-ES" sz="1800" dirty="0">
                <a:latin typeface="Open Sans Condensed"/>
              </a:rPr>
              <a:t>; $D$5 ; $E$5 )</a:t>
            </a:r>
          </a:p>
          <a:p>
            <a:pPr marL="0" indent="0">
              <a:lnSpc>
                <a:spcPct val="150000"/>
              </a:lnSpc>
              <a:buNone/>
            </a:pPr>
            <a:endParaRPr lang="es-ES" sz="1800" dirty="0">
              <a:latin typeface="Open Sans Condensed"/>
            </a:endParaRPr>
          </a:p>
        </p:txBody>
      </p:sp>
    </p:spTree>
    <p:extLst>
      <p:ext uri="{BB962C8B-B14F-4D97-AF65-F5344CB8AC3E}">
        <p14:creationId xmlns:p14="http://schemas.microsoft.com/office/powerpoint/2010/main" val="4189249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17295" y="322151"/>
            <a:ext cx="6944752" cy="936074"/>
          </a:xfrm>
        </p:spPr>
        <p:txBody>
          <a:bodyPr>
            <a:normAutofit/>
          </a:bodyPr>
          <a:lstStyle/>
          <a:p>
            <a:r>
              <a:rPr lang="es-ES" sz="2000" b="1" dirty="0">
                <a:solidFill>
                  <a:schemeClr val="accent1">
                    <a:lumMod val="75000"/>
                  </a:schemeClr>
                </a:solidFill>
                <a:latin typeface="Open Sans Condensed"/>
              </a:rPr>
              <a:t>CONDICIONALES CON OPERADORES ARITMÉTICOS</a:t>
            </a:r>
            <a:endParaRPr lang="es-MX" sz="20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17294" y="1152582"/>
            <a:ext cx="9571411" cy="957731"/>
          </a:xfrm>
        </p:spPr>
        <p:txBody>
          <a:bodyPr>
            <a:noAutofit/>
          </a:bodyPr>
          <a:lstStyle/>
          <a:p>
            <a:pPr marL="0" indent="0" algn="l">
              <a:lnSpc>
                <a:spcPct val="170000"/>
              </a:lnSpc>
              <a:buNone/>
            </a:pPr>
            <a:r>
              <a:rPr lang="es-ES" sz="1200" i="0" dirty="0">
                <a:solidFill>
                  <a:srgbClr val="3C4043"/>
                </a:solidFill>
                <a:effectLst/>
                <a:latin typeface="Open Sans Condensed"/>
              </a:rPr>
              <a:t>Las condicionales </a:t>
            </a:r>
            <a:r>
              <a:rPr lang="es-ES" sz="1200" dirty="0">
                <a:solidFill>
                  <a:srgbClr val="3C4043"/>
                </a:solidFill>
                <a:latin typeface="Open Sans Condensed"/>
              </a:rPr>
              <a:t>se </a:t>
            </a:r>
            <a:r>
              <a:rPr lang="es-ES" sz="1200" i="0" dirty="0">
                <a:solidFill>
                  <a:srgbClr val="3C4043"/>
                </a:solidFill>
                <a:effectLst/>
                <a:latin typeface="Open Sans Condensed"/>
              </a:rPr>
              <a:t>pueden desarrollar con operadores aritméticos tanto en la prueba lógica como en los valores VERDADERO Y FALSO</a:t>
            </a:r>
            <a:endParaRPr lang="es-ES" sz="1200" dirty="0">
              <a:solidFill>
                <a:srgbClr val="3C4043"/>
              </a:solidFill>
              <a:latin typeface="Open Sans Condensed"/>
            </a:endParaRPr>
          </a:p>
        </p:txBody>
      </p:sp>
      <p:pic>
        <p:nvPicPr>
          <p:cNvPr id="13" name="Imagen 12" descr="Tabla&#10;&#10;Descripción generada automáticamente">
            <a:extLst>
              <a:ext uri="{FF2B5EF4-FFF2-40B4-BE49-F238E27FC236}">
                <a16:creationId xmlns:a16="http://schemas.microsoft.com/office/drawing/2014/main" id="{A31DDB49-EC25-C948-BA51-7B1A9D4825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2047" y="2777616"/>
            <a:ext cx="3125786" cy="1814393"/>
          </a:xfrm>
          <a:prstGeom prst="rect">
            <a:avLst/>
          </a:prstGeom>
        </p:spPr>
      </p:pic>
      <p:sp>
        <p:nvSpPr>
          <p:cNvPr id="20" name="CuadroTexto 19">
            <a:extLst>
              <a:ext uri="{FF2B5EF4-FFF2-40B4-BE49-F238E27FC236}">
                <a16:creationId xmlns:a16="http://schemas.microsoft.com/office/drawing/2014/main" id="{E71CAE6B-07C7-2C8B-087B-3D219E93966D}"/>
              </a:ext>
            </a:extLst>
          </p:cNvPr>
          <p:cNvSpPr txBox="1"/>
          <p:nvPr/>
        </p:nvSpPr>
        <p:spPr>
          <a:xfrm>
            <a:off x="917294" y="2419720"/>
            <a:ext cx="6657881" cy="2949205"/>
          </a:xfrm>
          <a:prstGeom prst="rect">
            <a:avLst/>
          </a:prstGeom>
          <a:noFill/>
        </p:spPr>
        <p:txBody>
          <a:bodyPr wrap="square">
            <a:spAutoFit/>
          </a:bodyPr>
          <a:lstStyle/>
          <a:p>
            <a:pPr marL="0" indent="0">
              <a:lnSpc>
                <a:spcPct val="150000"/>
              </a:lnSpc>
              <a:buNone/>
            </a:pPr>
            <a:r>
              <a:rPr lang="es-ES" sz="1800" b="1" dirty="0">
                <a:latin typeface="Open Sans Condensed"/>
              </a:rPr>
              <a:t>SINTAXIS CON OPERADORES ARITMETICOS </a:t>
            </a:r>
          </a:p>
          <a:p>
            <a:endParaRPr lang="es-MX" dirty="0">
              <a:latin typeface="Open Sans Condensed"/>
            </a:endParaRPr>
          </a:p>
          <a:p>
            <a:r>
              <a:rPr lang="es-MX" dirty="0">
                <a:latin typeface="Open Sans Condensed"/>
              </a:rPr>
              <a:t>=SI ( B5 &lt; 50000 ; B5* 20% ; B5* 15% )</a:t>
            </a:r>
          </a:p>
          <a:p>
            <a:endParaRPr lang="es-MX" dirty="0">
              <a:latin typeface="Open Sans Condensed"/>
            </a:endParaRPr>
          </a:p>
          <a:p>
            <a:r>
              <a:rPr lang="es-MX" dirty="0">
                <a:latin typeface="Open Sans Condensed"/>
              </a:rPr>
              <a:t>=SI ( A5 * B5 &lt; 125000 ; B5* 20% ; B5* 15% )</a:t>
            </a:r>
          </a:p>
          <a:p>
            <a:endParaRPr lang="es-MX" dirty="0">
              <a:latin typeface="Open Sans Condensed"/>
            </a:endParaRPr>
          </a:p>
          <a:p>
            <a:r>
              <a:rPr lang="es-MX" dirty="0">
                <a:latin typeface="Open Sans Condensed"/>
              </a:rPr>
              <a:t>=SI ( A5 * B5 &lt; 125000 ; A5 * ( 1 + $G$5 ) ; A5 * ( 1+$L$5 ) )</a:t>
            </a:r>
          </a:p>
          <a:p>
            <a:pPr marL="0" indent="0">
              <a:lnSpc>
                <a:spcPct val="150000"/>
              </a:lnSpc>
              <a:buNone/>
            </a:pPr>
            <a:endParaRPr lang="es-ES" sz="1800" b="1" dirty="0">
              <a:latin typeface="Open Sans Condensed"/>
            </a:endParaRPr>
          </a:p>
          <a:p>
            <a:pPr marL="0" indent="0">
              <a:lnSpc>
                <a:spcPct val="150000"/>
              </a:lnSpc>
              <a:buNone/>
            </a:pPr>
            <a:endParaRPr lang="es-ES" sz="1800" dirty="0">
              <a:latin typeface="Open Sans Condensed"/>
            </a:endParaRPr>
          </a:p>
        </p:txBody>
      </p:sp>
    </p:spTree>
    <p:extLst>
      <p:ext uri="{BB962C8B-B14F-4D97-AF65-F5344CB8AC3E}">
        <p14:creationId xmlns:p14="http://schemas.microsoft.com/office/powerpoint/2010/main" val="3331131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ítulo 1">
            <a:extLst>
              <a:ext uri="{FF2B5EF4-FFF2-40B4-BE49-F238E27FC236}">
                <a16:creationId xmlns:a16="http://schemas.microsoft.com/office/drawing/2014/main" id="{86D98E4D-EB55-D34B-153A-26478ED55A37}"/>
              </a:ext>
            </a:extLst>
          </p:cNvPr>
          <p:cNvSpPr txBox="1">
            <a:spLocks/>
          </p:cNvSpPr>
          <p:nvPr/>
        </p:nvSpPr>
        <p:spPr>
          <a:xfrm>
            <a:off x="836610" y="585229"/>
            <a:ext cx="10515600" cy="570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chemeClr val="accent1">
                    <a:lumMod val="75000"/>
                  </a:schemeClr>
                </a:solidFill>
                <a:latin typeface="Open Sans Condensed"/>
              </a:rPr>
              <a:t>SI CON REFERENCIAS ENTRE HOJAS Y LIBRO</a:t>
            </a:r>
            <a:endParaRPr lang="es-MX" sz="2000" b="1" dirty="0">
              <a:solidFill>
                <a:schemeClr val="accent1">
                  <a:lumMod val="75000"/>
                </a:schemeClr>
              </a:solidFill>
              <a:latin typeface="Open Sans Condensed"/>
            </a:endParaRPr>
          </a:p>
        </p:txBody>
      </p:sp>
      <p:sp>
        <p:nvSpPr>
          <p:cNvPr id="12" name="Marcador de texto 6">
            <a:extLst>
              <a:ext uri="{FF2B5EF4-FFF2-40B4-BE49-F238E27FC236}">
                <a16:creationId xmlns:a16="http://schemas.microsoft.com/office/drawing/2014/main" id="{9DFA1225-8157-BCE1-3624-1C4677E20F97}"/>
              </a:ext>
            </a:extLst>
          </p:cNvPr>
          <p:cNvSpPr txBox="1">
            <a:spLocks/>
          </p:cNvSpPr>
          <p:nvPr/>
        </p:nvSpPr>
        <p:spPr>
          <a:xfrm>
            <a:off x="836610" y="1156036"/>
            <a:ext cx="10073436" cy="7294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200" dirty="0">
                <a:solidFill>
                  <a:srgbClr val="3C4043"/>
                </a:solidFill>
                <a:latin typeface="Open Sans Condensed"/>
              </a:rPr>
              <a:t>La función SI se puede desarrollar con Referencias que provienen de otras Hojas y Libros con el fin de dar argumento a la función tanto en la prueba lógica o para los valores VERDADERO y FALSO</a:t>
            </a:r>
            <a:endParaRPr lang="es-MX" sz="1000" dirty="0">
              <a:latin typeface="Open Sans Condensed"/>
            </a:endParaRPr>
          </a:p>
        </p:txBody>
      </p:sp>
      <p:sp>
        <p:nvSpPr>
          <p:cNvPr id="19" name="CuadroTexto 18">
            <a:extLst>
              <a:ext uri="{FF2B5EF4-FFF2-40B4-BE49-F238E27FC236}">
                <a16:creationId xmlns:a16="http://schemas.microsoft.com/office/drawing/2014/main" id="{12F11587-9DD5-66AE-322A-553ED9A3ED29}"/>
              </a:ext>
            </a:extLst>
          </p:cNvPr>
          <p:cNvSpPr txBox="1"/>
          <p:nvPr/>
        </p:nvSpPr>
        <p:spPr>
          <a:xfrm>
            <a:off x="1290917" y="1881182"/>
            <a:ext cx="8435788" cy="2533707"/>
          </a:xfrm>
          <a:prstGeom prst="rect">
            <a:avLst/>
          </a:prstGeom>
          <a:noFill/>
        </p:spPr>
        <p:txBody>
          <a:bodyPr wrap="square">
            <a:spAutoFit/>
          </a:bodyPr>
          <a:lstStyle/>
          <a:p>
            <a:pPr marL="0" indent="0">
              <a:lnSpc>
                <a:spcPct val="150000"/>
              </a:lnSpc>
              <a:buNone/>
            </a:pPr>
            <a:endParaRPr lang="es-ES" sz="1800" b="1" dirty="0">
              <a:latin typeface="Open Sans Condensed"/>
            </a:endParaRPr>
          </a:p>
          <a:p>
            <a:pPr marL="0" indent="0">
              <a:lnSpc>
                <a:spcPct val="150000"/>
              </a:lnSpc>
              <a:buNone/>
            </a:pPr>
            <a:r>
              <a:rPr lang="es-ES" sz="1800" b="1" dirty="0">
                <a:latin typeface="Open Sans Condensed"/>
              </a:rPr>
              <a:t>SINTAXIS REFERENCIA ENTRE HOJAS</a:t>
            </a:r>
          </a:p>
          <a:p>
            <a:pPr marL="0" indent="0">
              <a:lnSpc>
                <a:spcPct val="150000"/>
              </a:lnSpc>
              <a:buNone/>
            </a:pPr>
            <a:r>
              <a:rPr lang="es-ES" sz="1800" dirty="0">
                <a:latin typeface="Open Sans Condensed"/>
              </a:rPr>
              <a:t>= SI ( B5 &lt; Hoja2!$</a:t>
            </a:r>
            <a:r>
              <a:rPr lang="es-ES" dirty="0">
                <a:latin typeface="Open Sans Condensed"/>
              </a:rPr>
              <a:t>C$5 </a:t>
            </a:r>
            <a:r>
              <a:rPr lang="es-ES" sz="1800" dirty="0">
                <a:latin typeface="Open Sans Condensed"/>
              </a:rPr>
              <a:t>; Hoja2!$D$5 ; Hoja2!$E$5 )</a:t>
            </a:r>
          </a:p>
          <a:p>
            <a:pPr marL="0" indent="0">
              <a:lnSpc>
                <a:spcPct val="150000"/>
              </a:lnSpc>
              <a:buNone/>
            </a:pPr>
            <a:endParaRPr lang="es-ES" dirty="0">
              <a:latin typeface="Open Sans Condensed"/>
            </a:endParaRPr>
          </a:p>
          <a:p>
            <a:pPr marL="0" indent="0">
              <a:lnSpc>
                <a:spcPct val="150000"/>
              </a:lnSpc>
              <a:buNone/>
            </a:pPr>
            <a:r>
              <a:rPr lang="es-ES" sz="1800" b="1" dirty="0">
                <a:latin typeface="Open Sans Condensed"/>
              </a:rPr>
              <a:t>SINTAXIS REFERENCIA ENTRE LIBROS</a:t>
            </a:r>
          </a:p>
          <a:p>
            <a:pPr marL="0" indent="0">
              <a:lnSpc>
                <a:spcPct val="150000"/>
              </a:lnSpc>
              <a:buNone/>
            </a:pPr>
            <a:r>
              <a:rPr lang="es-ES" sz="1800" dirty="0">
                <a:latin typeface="Open Sans Condensed"/>
              </a:rPr>
              <a:t>=SI ( B5 &lt; [Libro1]Hoja1!$C$5 ; [Libro1]Hoja1!$D$5 ; [Libro1]Hoja1!$E$5)</a:t>
            </a:r>
          </a:p>
        </p:txBody>
      </p:sp>
    </p:spTree>
    <p:extLst>
      <p:ext uri="{BB962C8B-B14F-4D97-AF65-F5344CB8AC3E}">
        <p14:creationId xmlns:p14="http://schemas.microsoft.com/office/powerpoint/2010/main" val="2804196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
            <a:extLst>
              <a:ext uri="{FF2B5EF4-FFF2-40B4-BE49-F238E27FC236}">
                <a16:creationId xmlns:a16="http://schemas.microsoft.com/office/drawing/2014/main" id="{28CC622B-9289-E992-32AD-53DB5EA32977}"/>
              </a:ext>
            </a:extLst>
          </p:cNvPr>
          <p:cNvSpPr txBox="1">
            <a:spLocks/>
          </p:cNvSpPr>
          <p:nvPr/>
        </p:nvSpPr>
        <p:spPr>
          <a:xfrm>
            <a:off x="746963" y="333841"/>
            <a:ext cx="10515600" cy="9360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chemeClr val="accent1">
                    <a:lumMod val="75000"/>
                  </a:schemeClr>
                </a:solidFill>
                <a:latin typeface="Open Sans Condensed"/>
              </a:rPr>
              <a:t>SI CON REFERENCIAS DE NOMBRE Y TABLAS</a:t>
            </a:r>
            <a:endParaRPr lang="es-MX" sz="2000" b="1" dirty="0">
              <a:solidFill>
                <a:schemeClr val="accent1">
                  <a:lumMod val="75000"/>
                </a:schemeClr>
              </a:solidFill>
              <a:latin typeface="Open Sans Condensed"/>
            </a:endParaRPr>
          </a:p>
        </p:txBody>
      </p:sp>
      <p:sp>
        <p:nvSpPr>
          <p:cNvPr id="14" name="Marcador de texto 6">
            <a:extLst>
              <a:ext uri="{FF2B5EF4-FFF2-40B4-BE49-F238E27FC236}">
                <a16:creationId xmlns:a16="http://schemas.microsoft.com/office/drawing/2014/main" id="{892320FF-2181-8015-3DDA-A11CE8CA2F65}"/>
              </a:ext>
            </a:extLst>
          </p:cNvPr>
          <p:cNvSpPr txBox="1">
            <a:spLocks/>
          </p:cNvSpPr>
          <p:nvPr/>
        </p:nvSpPr>
        <p:spPr>
          <a:xfrm>
            <a:off x="746963" y="1269915"/>
            <a:ext cx="10073436" cy="7294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200" dirty="0">
                <a:solidFill>
                  <a:srgbClr val="3C4043"/>
                </a:solidFill>
                <a:latin typeface="Open Sans Condensed"/>
              </a:rPr>
              <a:t>Tanto con referencia de Nombre y Tablas podemos conseguir el mismo tipo de resultados sin ningún tipo de restricción es más pudiendo así simplificar la función. </a:t>
            </a:r>
            <a:endParaRPr lang="es-MX" sz="1000" dirty="0">
              <a:latin typeface="Open Sans Condensed"/>
            </a:endParaRPr>
          </a:p>
        </p:txBody>
      </p:sp>
      <p:sp>
        <p:nvSpPr>
          <p:cNvPr id="20" name="CuadroTexto 19">
            <a:extLst>
              <a:ext uri="{FF2B5EF4-FFF2-40B4-BE49-F238E27FC236}">
                <a16:creationId xmlns:a16="http://schemas.microsoft.com/office/drawing/2014/main" id="{9B0F74F5-F855-B67C-CDC0-8A88806D60CA}"/>
              </a:ext>
            </a:extLst>
          </p:cNvPr>
          <p:cNvSpPr txBox="1"/>
          <p:nvPr/>
        </p:nvSpPr>
        <p:spPr>
          <a:xfrm>
            <a:off x="1105551" y="2205989"/>
            <a:ext cx="6096000" cy="2533707"/>
          </a:xfrm>
          <a:prstGeom prst="rect">
            <a:avLst/>
          </a:prstGeom>
          <a:noFill/>
        </p:spPr>
        <p:txBody>
          <a:bodyPr wrap="square">
            <a:spAutoFit/>
          </a:bodyPr>
          <a:lstStyle/>
          <a:p>
            <a:pPr marL="0" indent="0">
              <a:lnSpc>
                <a:spcPct val="150000"/>
              </a:lnSpc>
              <a:buNone/>
            </a:pPr>
            <a:r>
              <a:rPr lang="es-ES" sz="1800" b="1" dirty="0">
                <a:latin typeface="Open Sans Condensed"/>
              </a:rPr>
              <a:t>SINTAXIS CON NOMBRES</a:t>
            </a:r>
          </a:p>
          <a:p>
            <a:pPr marL="0" indent="0">
              <a:lnSpc>
                <a:spcPct val="150000"/>
              </a:lnSpc>
              <a:buNone/>
            </a:pPr>
            <a:r>
              <a:rPr lang="es-ES" sz="1800" dirty="0">
                <a:latin typeface="Open Sans Condensed"/>
              </a:rPr>
              <a:t>= SI ( B5 &lt; 50 ; DETALLE ; PORMAYOR )</a:t>
            </a:r>
            <a:endParaRPr lang="es-ES" dirty="0">
              <a:latin typeface="Open Sans Condensed"/>
            </a:endParaRPr>
          </a:p>
          <a:p>
            <a:pPr marL="0" indent="0">
              <a:lnSpc>
                <a:spcPct val="150000"/>
              </a:lnSpc>
              <a:buNone/>
            </a:pPr>
            <a:endParaRPr lang="es-ES" sz="1800" b="1" dirty="0">
              <a:latin typeface="Open Sans Condensed"/>
            </a:endParaRPr>
          </a:p>
          <a:p>
            <a:pPr marL="0" indent="0">
              <a:lnSpc>
                <a:spcPct val="150000"/>
              </a:lnSpc>
              <a:buNone/>
            </a:pPr>
            <a:r>
              <a:rPr lang="es-ES" sz="1800" b="1" dirty="0">
                <a:latin typeface="Open Sans Condensed"/>
              </a:rPr>
              <a:t>SINTAXIS TABLAS</a:t>
            </a:r>
          </a:p>
          <a:p>
            <a:pPr marL="0" indent="0">
              <a:lnSpc>
                <a:spcPct val="150000"/>
              </a:lnSpc>
              <a:buNone/>
            </a:pPr>
            <a:r>
              <a:rPr lang="es-ES" sz="1800" dirty="0">
                <a:latin typeface="Open Sans Condensed"/>
              </a:rPr>
              <a:t>= SI( [@UNIDADES] &lt; 50 ; "DETALLE“ ; "POR MAYOR“ )</a:t>
            </a:r>
          </a:p>
          <a:p>
            <a:pPr marL="0" indent="0">
              <a:lnSpc>
                <a:spcPct val="150000"/>
              </a:lnSpc>
              <a:buNone/>
            </a:pPr>
            <a:endParaRPr lang="es-ES" sz="1800" dirty="0">
              <a:latin typeface="Open Sans Condensed"/>
            </a:endParaRPr>
          </a:p>
        </p:txBody>
      </p:sp>
    </p:spTree>
    <p:extLst>
      <p:ext uri="{BB962C8B-B14F-4D97-AF65-F5344CB8AC3E}">
        <p14:creationId xmlns:p14="http://schemas.microsoft.com/office/powerpoint/2010/main" val="2486284056"/>
      </p:ext>
    </p:extLst>
  </p:cSld>
  <p:clrMapOvr>
    <a:masterClrMapping/>
  </p:clrMapOvr>
</p:sld>
</file>

<file path=ppt/theme/theme1.xml><?xml version="1.0" encoding="utf-8"?>
<a:theme xmlns:a="http://schemas.openxmlformats.org/drawingml/2006/main" name="Diseño personalizado">
  <a:themeElements>
    <a:clrScheme name="Colores del Océano">
      <a:dk1>
        <a:sysClr val="windowText" lastClr="000000"/>
      </a:dk1>
      <a:lt1>
        <a:sysClr val="window" lastClr="FFFFFF"/>
      </a:lt1>
      <a:dk2>
        <a:srgbClr val="44546A"/>
      </a:dk2>
      <a:lt2>
        <a:srgbClr val="E7E6E6"/>
      </a:lt2>
      <a:accent1>
        <a:srgbClr val="2E75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1954</TotalTime>
  <Words>1777</Words>
  <Application>Microsoft Office PowerPoint</Application>
  <PresentationFormat>Panorámica</PresentationFormat>
  <Paragraphs>163</Paragraphs>
  <Slides>24</Slides>
  <Notes>1</Notes>
  <HiddenSlides>0</HiddenSlides>
  <MMClips>0</MMClips>
  <ScaleCrop>false</ScaleCrop>
  <HeadingPairs>
    <vt:vector size="6" baseType="variant">
      <vt:variant>
        <vt:lpstr>Fuentes usadas</vt:lpstr>
      </vt:variant>
      <vt:variant>
        <vt:i4>9</vt:i4>
      </vt:variant>
      <vt:variant>
        <vt:lpstr>Tema</vt:lpstr>
      </vt:variant>
      <vt:variant>
        <vt:i4>4</vt:i4>
      </vt:variant>
      <vt:variant>
        <vt:lpstr>Títulos de diapositiva</vt:lpstr>
      </vt:variant>
      <vt:variant>
        <vt:i4>24</vt:i4>
      </vt:variant>
    </vt:vector>
  </HeadingPairs>
  <TitlesOfParts>
    <vt:vector size="37" baseType="lpstr">
      <vt:lpstr>arial</vt:lpstr>
      <vt:lpstr>arial</vt:lpstr>
      <vt:lpstr>Calibri</vt:lpstr>
      <vt:lpstr>Calibri </vt:lpstr>
      <vt:lpstr>Calibri Light</vt:lpstr>
      <vt:lpstr>Open Sans Condensed</vt:lpstr>
      <vt:lpstr>Roboto</vt:lpstr>
      <vt:lpstr>Segoe UI</vt:lpstr>
      <vt:lpstr>Wingdings</vt:lpstr>
      <vt:lpstr>Diseño personalizado</vt:lpstr>
      <vt:lpstr>Office Theme</vt:lpstr>
      <vt:lpstr>1_Tema de Office</vt:lpstr>
      <vt:lpstr>1_Office Theme</vt:lpstr>
      <vt:lpstr>Presentación de PowerPoint</vt:lpstr>
      <vt:lpstr>Presentación de PowerPoint</vt:lpstr>
      <vt:lpstr>CONDCIONALES SIMPLE</vt:lpstr>
      <vt:lpstr>OPERADORES CONDICIONALES</vt:lpstr>
      <vt:lpstr>Función SI</vt:lpstr>
      <vt:lpstr>SI CON REFERENCIAS RELATIVAS</vt:lpstr>
      <vt:lpstr>CONDICIONALES CON OPERADORES ARITMÉTICOS</vt:lpstr>
      <vt:lpstr>Presentación de PowerPoint</vt:lpstr>
      <vt:lpstr>Presentación de PowerPoint</vt:lpstr>
      <vt:lpstr>Presentación de PowerPoint</vt:lpstr>
      <vt:lpstr>CONDCIONALES CLASIFICACIÓN</vt:lpstr>
      <vt:lpstr>OPERADORES LÓGICOS</vt:lpstr>
      <vt:lpstr>SI ANIDADO O SI CONJUNTO</vt:lpstr>
      <vt:lpstr>DISCRETIZAR Y CATEGORIZAR</vt:lpstr>
      <vt:lpstr>Presentación de PowerPoint</vt:lpstr>
      <vt:lpstr>ARBOLES DE DECISIÓN</vt:lpstr>
      <vt:lpstr>ARBOLES DE DECISIÓN</vt:lpstr>
      <vt:lpstr>Presentación de PowerPoint</vt:lpstr>
      <vt:lpstr>CÁLCULO CONDICIONAL</vt:lpstr>
      <vt:lpstr>CÁLCULO CONDICIONAL</vt:lpstr>
      <vt:lpstr>Ejemplos</vt:lpstr>
      <vt:lpstr>Ejemplos</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27</cp:revision>
  <dcterms:created xsi:type="dcterms:W3CDTF">2022-05-23T16:28:11Z</dcterms:created>
  <dcterms:modified xsi:type="dcterms:W3CDTF">2023-01-16T19:36:09Z</dcterms:modified>
</cp:coreProperties>
</file>