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0" r:id="rId4"/>
    <p:sldMasterId id="2147483681" r:id="rId5"/>
    <p:sldMasterId id="214748368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</p:sldIdLst>
  <p:sldSz cy="5143500" cx="9144000"/>
  <p:notesSz cx="6858000" cy="9144000"/>
  <p:embeddedFontLst>
    <p:embeddedFont>
      <p:font typeface="Caveat"/>
      <p:regular r:id="rId60"/>
      <p:bold r:id="rId61"/>
    </p:embeddedFont>
    <p:embeddedFont>
      <p:font typeface="Comfortaa"/>
      <p:regular r:id="rId62"/>
      <p:bold r:id="rId6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3.xml"/><Relationship Id="rId42" Type="http://schemas.openxmlformats.org/officeDocument/2006/relationships/slide" Target="slides/slide35.xml"/><Relationship Id="rId41" Type="http://schemas.openxmlformats.org/officeDocument/2006/relationships/slide" Target="slides/slide34.xml"/><Relationship Id="rId44" Type="http://schemas.openxmlformats.org/officeDocument/2006/relationships/slide" Target="slides/slide37.xml"/><Relationship Id="rId43" Type="http://schemas.openxmlformats.org/officeDocument/2006/relationships/slide" Target="slides/slide36.xml"/><Relationship Id="rId46" Type="http://schemas.openxmlformats.org/officeDocument/2006/relationships/slide" Target="slides/slide39.xml"/><Relationship Id="rId45" Type="http://schemas.openxmlformats.org/officeDocument/2006/relationships/slide" Target="slides/slide38.xml"/><Relationship Id="rId1" Type="http://schemas.openxmlformats.org/officeDocument/2006/relationships/theme" Target="theme/theme4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48" Type="http://schemas.openxmlformats.org/officeDocument/2006/relationships/slide" Target="slides/slide41.xml"/><Relationship Id="rId47" Type="http://schemas.openxmlformats.org/officeDocument/2006/relationships/slide" Target="slides/slide40.xml"/><Relationship Id="rId49" Type="http://schemas.openxmlformats.org/officeDocument/2006/relationships/slide" Target="slides/slide42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33" Type="http://schemas.openxmlformats.org/officeDocument/2006/relationships/slide" Target="slides/slide26.xml"/><Relationship Id="rId32" Type="http://schemas.openxmlformats.org/officeDocument/2006/relationships/slide" Target="slides/slide25.xml"/><Relationship Id="rId35" Type="http://schemas.openxmlformats.org/officeDocument/2006/relationships/slide" Target="slides/slide28.xml"/><Relationship Id="rId34" Type="http://schemas.openxmlformats.org/officeDocument/2006/relationships/slide" Target="slides/slide27.xml"/><Relationship Id="rId37" Type="http://schemas.openxmlformats.org/officeDocument/2006/relationships/slide" Target="slides/slide30.xml"/><Relationship Id="rId36" Type="http://schemas.openxmlformats.org/officeDocument/2006/relationships/slide" Target="slides/slide29.xml"/><Relationship Id="rId39" Type="http://schemas.openxmlformats.org/officeDocument/2006/relationships/slide" Target="slides/slide32.xml"/><Relationship Id="rId38" Type="http://schemas.openxmlformats.org/officeDocument/2006/relationships/slide" Target="slides/slide31.xml"/><Relationship Id="rId62" Type="http://schemas.openxmlformats.org/officeDocument/2006/relationships/font" Target="fonts/Comfortaa-regular.fntdata"/><Relationship Id="rId61" Type="http://schemas.openxmlformats.org/officeDocument/2006/relationships/font" Target="fonts/Caveat-bold.fntdata"/><Relationship Id="rId20" Type="http://schemas.openxmlformats.org/officeDocument/2006/relationships/slide" Target="slides/slide13.xml"/><Relationship Id="rId63" Type="http://schemas.openxmlformats.org/officeDocument/2006/relationships/font" Target="fonts/Comfortaa-bold.fntdata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60" Type="http://schemas.openxmlformats.org/officeDocument/2006/relationships/font" Target="fonts/Caveat-regular.fntdata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29" Type="http://schemas.openxmlformats.org/officeDocument/2006/relationships/slide" Target="slides/slide22.xml"/><Relationship Id="rId51" Type="http://schemas.openxmlformats.org/officeDocument/2006/relationships/slide" Target="slides/slide44.xml"/><Relationship Id="rId50" Type="http://schemas.openxmlformats.org/officeDocument/2006/relationships/slide" Target="slides/slide43.xml"/><Relationship Id="rId53" Type="http://schemas.openxmlformats.org/officeDocument/2006/relationships/slide" Target="slides/slide46.xml"/><Relationship Id="rId52" Type="http://schemas.openxmlformats.org/officeDocument/2006/relationships/slide" Target="slides/slide45.xml"/><Relationship Id="rId11" Type="http://schemas.openxmlformats.org/officeDocument/2006/relationships/slide" Target="slides/slide4.xml"/><Relationship Id="rId55" Type="http://schemas.openxmlformats.org/officeDocument/2006/relationships/slide" Target="slides/slide48.xml"/><Relationship Id="rId10" Type="http://schemas.openxmlformats.org/officeDocument/2006/relationships/slide" Target="slides/slide3.xml"/><Relationship Id="rId54" Type="http://schemas.openxmlformats.org/officeDocument/2006/relationships/slide" Target="slides/slide47.xml"/><Relationship Id="rId13" Type="http://schemas.openxmlformats.org/officeDocument/2006/relationships/slide" Target="slides/slide6.xml"/><Relationship Id="rId57" Type="http://schemas.openxmlformats.org/officeDocument/2006/relationships/slide" Target="slides/slide50.xml"/><Relationship Id="rId12" Type="http://schemas.openxmlformats.org/officeDocument/2006/relationships/slide" Target="slides/slide5.xml"/><Relationship Id="rId56" Type="http://schemas.openxmlformats.org/officeDocument/2006/relationships/slide" Target="slides/slide49.xml"/><Relationship Id="rId15" Type="http://schemas.openxmlformats.org/officeDocument/2006/relationships/slide" Target="slides/slide8.xml"/><Relationship Id="rId59" Type="http://schemas.openxmlformats.org/officeDocument/2006/relationships/slide" Target="slides/slide52.xml"/><Relationship Id="rId14" Type="http://schemas.openxmlformats.org/officeDocument/2006/relationships/slide" Target="slides/slide7.xml"/><Relationship Id="rId58" Type="http://schemas.openxmlformats.org/officeDocument/2006/relationships/slide" Target="slides/slide5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259e402292_2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2259e402292_2_7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259febfff7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g2259febfff7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259febfff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ya que cada comparación reduce a la mitad el espacio de búsqueda y se mantiene un equilibrio adecuado entre la altura y la cantidad de elementos almacenados en cada nodo.</a:t>
            </a:r>
            <a:endParaRPr/>
          </a:p>
        </p:txBody>
      </p:sp>
      <p:sp>
        <p:nvSpPr>
          <p:cNvPr id="259" name="Google Shape;259;g2259febfff7_0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259febfff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ya que cada comparación reduce a la mitad el espacio de búsqueda y se mantiene un equilibrio adecuado entre la altura y la cantidad de elementos almacenados en cada nodo.</a:t>
            </a:r>
            <a:endParaRPr/>
          </a:p>
        </p:txBody>
      </p:sp>
      <p:sp>
        <p:nvSpPr>
          <p:cNvPr id="265" name="Google Shape;265;g2259febfff7_0_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2259febfff7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ya que cada comparación reduce a la mitad el espacio de búsqueda y se mantiene un equilibrio adecuado entre la altura y la cantidad de elementos almacenados en cada nodo.</a:t>
            </a:r>
            <a:endParaRPr/>
          </a:p>
        </p:txBody>
      </p:sp>
      <p:sp>
        <p:nvSpPr>
          <p:cNvPr id="271" name="Google Shape;271;g2259febfff7_0_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259febfff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g2259febfff7_0_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259febfff7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g2259febfff7_0_6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259febfff7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g2259febfff7_0_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259febfff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g2259febfff7_0_7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259febfff7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g2259febfff7_0_7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259e402292_7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g2259e402292_7_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259e402292_7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2259e402292_7_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259febfff7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g2259febfff7_0_8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259febfff7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g2259febfff7_0_1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259febfff7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g2259febfff7_0_1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259febfff7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g2259febfff7_0_1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2259febfff7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g2259febfff7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259febfff7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g2259febfff7_0_1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2259febfff7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2259febfff7_0_1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259febfff7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g2259febfff7_0_10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2259febfff7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g2259febfff7_0_10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2259febfff7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g2259febfff7_0_9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259e402292_2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2259e402292_2_8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2259febfff7_2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74" name="Google Shape;374;g2259febfff7_2_15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2259febfff7_2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79" name="Google Shape;379;g2259febfff7_2_1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2259e402292_2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g2259e402292_2_8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2259febfff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g2259febfff7_0_17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2259febfff7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g2259febfff7_0_1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2259febfff7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g2259febfff7_0_19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2259febfff7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g2259febfff7_0_19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2259febfff7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g2259febfff7_0_20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2259febfff7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g2259febfff7_0_26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2259febfff7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g2259febfff7_0_2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259febfff7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g2259febfff7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2259febfff7_0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g2259febfff7_0_2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24b2bdbbf24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g24b2bdbbf24_1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2259febfff7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g2259febfff7_0_2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2259febfff7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g2259febfff7_0_2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2259febfff7_0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g2259febfff7_0_29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2259febfff7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g2259febfff7_0_29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2259febfff7_0_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g2259febfff7_0_30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2259febfff7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g2259febfff7_0_3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2259febfff7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0" name="Google Shape;510;g2259febfff7_0_1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2259febfff7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5" name="Google Shape;515;g2259febfff7_0_1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259febfff7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g2259febfff7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24b27de065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22" name="Google Shape;522;g24b27de0659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259febfff7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29" name="Google Shape;529;g2259febfff7_0_15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2259febfff7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34" name="Google Shape;534;g2259febfff7_0_16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259febfff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g2259febfff7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259febfff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g2259febfff7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259febfff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g2259febfff7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259febfff7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g2259febfff7_0_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8" name="Google Shape;88;p19"/>
          <p:cNvSpPr txBox="1"/>
          <p:nvPr>
            <p:ph idx="2" type="body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90" name="Google Shape;90;p19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3" name="Google Shape;133;p26"/>
          <p:cNvSpPr txBox="1"/>
          <p:nvPr>
            <p:ph idx="1" type="subTitle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34" name="Google Shape;134;p2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2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6" name="Google Shape;136;p2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0" name="Google Shape;140;p2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1" name="Google Shape;141;p2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2" name="Google Shape;142;p2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6" name="Google Shape;146;p2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7" name="Google Shape;147;p2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8" name="Google Shape;148;p2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2" name="Google Shape;152;p29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3" name="Google Shape;153;p2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4" name="Google Shape;154;p2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5" name="Google Shape;155;p2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8" name="Google Shape;158;p30"/>
          <p:cNvSpPr txBox="1"/>
          <p:nvPr>
            <p:ph idx="1" type="body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59" name="Google Shape;159;p30"/>
          <p:cNvSpPr txBox="1"/>
          <p:nvPr>
            <p:ph idx="2" type="body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60" name="Google Shape;160;p30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61" name="Google Shape;161;p30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62" name="Google Shape;162;p30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3" name="Google Shape;163;p30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4" name="Google Shape;164;p30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7" name="Google Shape;167;p3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8" name="Google Shape;168;p3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9" name="Google Shape;169;p3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2" name="Google Shape;172;p32"/>
          <p:cNvSpPr txBox="1"/>
          <p:nvPr>
            <p:ph idx="1" type="body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73" name="Google Shape;173;p32"/>
          <p:cNvSpPr txBox="1"/>
          <p:nvPr>
            <p:ph idx="2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74" name="Google Shape;174;p3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5" name="Google Shape;175;p3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6" name="Google Shape;176;p3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9" name="Google Shape;179;p33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80" name="Google Shape;180;p33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81" name="Google Shape;181;p3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2" name="Google Shape;182;p3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3" name="Google Shape;183;p3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6" name="Google Shape;186;p34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87" name="Google Shape;187;p3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8" name="Google Shape;188;p3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9" name="Google Shape;189;p3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5"/>
          <p:cNvSpPr txBox="1"/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2" name="Google Shape;192;p35"/>
          <p:cNvSpPr txBox="1"/>
          <p:nvPr>
            <p:ph idx="1" type="body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3" name="Google Shape;193;p3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4" name="Google Shape;194;p3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5" name="Google Shape;195;p3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2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2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0" name="Google Shape;130;p2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6.png"/><Relationship Id="rId4" Type="http://schemas.openxmlformats.org/officeDocument/2006/relationships/image" Target="../media/image4.gif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5.gif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5.gif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5.gif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5.gif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5.gif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5.gif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5.gif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4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4.gif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4.gif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5.gif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5.gif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5.gif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5.gif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4.gif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4.gif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10.png"/><Relationship Id="rId4" Type="http://schemas.openxmlformats.org/officeDocument/2006/relationships/image" Target="../media/image4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9.png"/><Relationship Id="rId4" Type="http://schemas.openxmlformats.org/officeDocument/2006/relationships/image" Target="../media/image4.gif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8.png"/><Relationship Id="rId4" Type="http://schemas.openxmlformats.org/officeDocument/2006/relationships/image" Target="../media/image4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at Sticker by Pusheen" id="200" name="Google Shape;200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1467" y="1597424"/>
            <a:ext cx="3429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36"/>
          <p:cNvSpPr/>
          <p:nvPr/>
        </p:nvSpPr>
        <p:spPr>
          <a:xfrm>
            <a:off x="3978350" y="69975"/>
            <a:ext cx="4523400" cy="2057400"/>
          </a:xfrm>
          <a:prstGeom prst="wedgeEllipseCallout">
            <a:avLst>
              <a:gd fmla="val -61153" name="adj1"/>
              <a:gd fmla="val 55017" name="adj2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Árboles Balanceados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36"/>
          <p:cNvSpPr txBox="1"/>
          <p:nvPr/>
        </p:nvSpPr>
        <p:spPr>
          <a:xfrm>
            <a:off x="6578082" y="4541675"/>
            <a:ext cx="23373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By Albani✨&amp; </a:t>
            </a:r>
            <a:r>
              <a:rPr lang="en">
                <a:solidFill>
                  <a:schemeClr val="dk1"/>
                </a:solidFill>
                <a:latin typeface="Caveat"/>
                <a:ea typeface="Caveat"/>
                <a:cs typeface="Caveat"/>
                <a:sym typeface="Caveat"/>
              </a:rPr>
              <a:t>Richi🌈</a:t>
            </a:r>
            <a:endParaRPr i="0" sz="1400" u="none" cap="none" strike="noStrike">
              <a:solidFill>
                <a:schemeClr val="dk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sheen cat, Pusheen Eating Donut free png | PNGFuel" id="255" name="Google Shape;255;p45"/>
          <p:cNvPicPr preferRelativeResize="0"/>
          <p:nvPr/>
        </p:nvPicPr>
        <p:blipFill rotWithShape="1">
          <a:blip r:embed="rId3">
            <a:alphaModFix/>
          </a:blip>
          <a:srcRect b="0" l="23822" r="26391" t="0"/>
          <a:stretch/>
        </p:blipFill>
        <p:spPr>
          <a:xfrm>
            <a:off x="331617" y="2750199"/>
            <a:ext cx="2743534" cy="2239346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45"/>
          <p:cNvSpPr/>
          <p:nvPr/>
        </p:nvSpPr>
        <p:spPr>
          <a:xfrm>
            <a:off x="69852" y="216925"/>
            <a:ext cx="2778600" cy="1785000"/>
          </a:xfrm>
          <a:prstGeom prst="cloudCallout">
            <a:avLst>
              <a:gd fmla="val 24490" name="adj1"/>
              <a:gd fmla="val 93439" name="adj2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es un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Árboles 2-3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46"/>
          <p:cNvSpPr/>
          <p:nvPr/>
        </p:nvSpPr>
        <p:spPr>
          <a:xfrm>
            <a:off x="63150" y="146675"/>
            <a:ext cx="6467700" cy="36768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Permite almacenar de manera eficiente uno o dos elementos en cada nodo.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7" name="Google Shape;267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68" name="Google Shape;268;p47"/>
          <p:cNvSpPr/>
          <p:nvPr/>
        </p:nvSpPr>
        <p:spPr>
          <a:xfrm>
            <a:off x="63150" y="146675"/>
            <a:ext cx="6467700" cy="36768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Permite almacenar de manera eficiente uno o dos elementos en cada nodo.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Mantiene el balance, dividiendo o fusionando nodos para garantizar que todos los caminos desde la raíz hasta las hojas tengan la misma longitud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3" name="Google Shape;273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74" name="Google Shape;274;p48"/>
          <p:cNvSpPr/>
          <p:nvPr/>
        </p:nvSpPr>
        <p:spPr>
          <a:xfrm>
            <a:off x="63150" y="146675"/>
            <a:ext cx="6467700" cy="36768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Permite almacenar de manera eficiente uno o dos elementos en cada nodo.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Mantiene el balance, dividiendo o fusionando nodos para garantizar que todos los caminos desde la raíz hasta las hojas tengan la misma longitud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Búsqueda y ordenamiento eficientes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sheen cat, Pusheen Eating Donut free png | PNGFuel" id="279" name="Google Shape;279;p49"/>
          <p:cNvPicPr preferRelativeResize="0"/>
          <p:nvPr/>
        </p:nvPicPr>
        <p:blipFill rotWithShape="1">
          <a:blip r:embed="rId3">
            <a:alphaModFix/>
          </a:blip>
          <a:srcRect b="0" l="23822" r="26391" t="0"/>
          <a:stretch/>
        </p:blipFill>
        <p:spPr>
          <a:xfrm>
            <a:off x="331617" y="2750199"/>
            <a:ext cx="2743534" cy="2239346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49"/>
          <p:cNvSpPr/>
          <p:nvPr/>
        </p:nvSpPr>
        <p:spPr>
          <a:xfrm>
            <a:off x="3215700" y="248500"/>
            <a:ext cx="3854700" cy="1965900"/>
          </a:xfrm>
          <a:prstGeom prst="cloudCallout">
            <a:avLst>
              <a:gd fmla="val -74976" name="adj1"/>
              <a:gd fmla="val 75897" name="adj2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Árboles Rojo-Negro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50"/>
          <p:cNvSpPr/>
          <p:nvPr/>
        </p:nvSpPr>
        <p:spPr>
          <a:xfrm>
            <a:off x="2578875" y="0"/>
            <a:ext cx="6467700" cy="36768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es negra.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Google Shape;291;p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51"/>
          <p:cNvSpPr/>
          <p:nvPr/>
        </p:nvSpPr>
        <p:spPr>
          <a:xfrm>
            <a:off x="2578875" y="0"/>
            <a:ext cx="6467700" cy="36768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es negra.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 nodo rojo debe tener dos nodos hijos negros.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52"/>
          <p:cNvSpPr/>
          <p:nvPr/>
        </p:nvSpPr>
        <p:spPr>
          <a:xfrm>
            <a:off x="2578875" y="0"/>
            <a:ext cx="6467700" cy="36768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es negra.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 nodo rojo debe tener dos nodos hijos negros.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camino desde un nodo dado a sus hojas descendientes contiene el mismo número de nodos negros.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Google Shape;303;p5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53"/>
          <p:cNvSpPr/>
          <p:nvPr/>
        </p:nvSpPr>
        <p:spPr>
          <a:xfrm>
            <a:off x="2578875" y="0"/>
            <a:ext cx="6467700" cy="36768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es negra.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Todo nodo rojo debe tener dos nodos hijos negros.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camino desde un nodo dado a sus hojas descendientes contiene el mismo número de nodos negros.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nodo se inserta de la misma forma que en un árbol binario de búsqueda y es de color rojo.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4"/>
          <p:cNvSpPr/>
          <p:nvPr/>
        </p:nvSpPr>
        <p:spPr>
          <a:xfrm>
            <a:off x="4191000" y="342900"/>
            <a:ext cx="4108450" cy="2729204"/>
          </a:xfrm>
          <a:prstGeom prst="cloudCallout">
            <a:avLst>
              <a:gd fmla="val -66986" name="adj1"/>
              <a:gd fmla="val 43012" name="adj2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¿Cómo funciona la inserción?</a:t>
            </a:r>
            <a:endParaRPr sz="26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54"/>
          <p:cNvSpPr txBox="1"/>
          <p:nvPr>
            <p:ph idx="1" type="body"/>
          </p:nvPr>
        </p:nvSpPr>
        <p:spPr>
          <a:xfrm>
            <a:off x="5674761" y="1048503"/>
            <a:ext cx="1554713" cy="13179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n" sz="1100"/>
              <a:t>     </a:t>
            </a:r>
            <a:endParaRPr b="1" sz="1100"/>
          </a:p>
        </p:txBody>
      </p:sp>
      <p:pic>
        <p:nvPicPr>
          <p:cNvPr id="311" name="Google Shape;311;p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55" y="2436456"/>
            <a:ext cx="2598575" cy="259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sheen cat, Pusheen Eating Donut free png | PNGFuel" id="207" name="Google Shape;207;p37"/>
          <p:cNvPicPr preferRelativeResize="0"/>
          <p:nvPr/>
        </p:nvPicPr>
        <p:blipFill rotWithShape="1">
          <a:blip r:embed="rId3">
            <a:alphaModFix/>
          </a:blip>
          <a:srcRect b="0" l="23821" r="26392" t="0"/>
          <a:stretch/>
        </p:blipFill>
        <p:spPr>
          <a:xfrm>
            <a:off x="331617" y="2750199"/>
            <a:ext cx="2743535" cy="2239346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37"/>
          <p:cNvSpPr/>
          <p:nvPr/>
        </p:nvSpPr>
        <p:spPr>
          <a:xfrm>
            <a:off x="69852" y="216925"/>
            <a:ext cx="2778734" cy="1784995"/>
          </a:xfrm>
          <a:prstGeom prst="cloudCallout">
            <a:avLst>
              <a:gd fmla="val 24490" name="adj1"/>
              <a:gd fmla="val 93439" name="adj2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¿Qué es un 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</a:t>
            </a: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AVL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" name="Google Shape;316;p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55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</a:t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" name="Google Shape;322;p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56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" name="Google Shape;328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29" name="Google Shape;329;p57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insertado es negro</a:t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Google Shape;334;p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58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insertado es negro.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deja igual</a:t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" name="Google Shape;340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59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365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○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insertado es negro.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○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deja igual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y el tío son rojos.</a:t>
            </a:r>
            <a:endParaRPr b="1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47" name="Google Shape;347;p60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365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○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insertado es negro.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○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deja igual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eriod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y el tío son rojos.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○"/>
            </a:pPr>
            <a:r>
              <a:rPr b="1"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cambia de color al padre y tío, y se revisa al abuelo como si se hubiese insertado.</a:t>
            </a:r>
            <a:endParaRPr b="1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Google Shape;352;p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61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insertado es negro.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deja igual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y el tío son rojos.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cambia de color al padre y tío, y se revisa al abuelo como si se hubiese insertado.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es rojo pero el tío es negro. El nodo insertado está hacia adentro.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p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62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insertado es negro.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deja igual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y el tío son rojos.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cambia de color al padre y tío, y se revisa al abuelo como si se hubiese insertado.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es rojo pero el tío es negro. El nodo insertado está hacia adentro.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hace una rotación simple sobre el padre para poder pasar al caso 5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4" name="Google Shape;364;p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65" name="Google Shape;365;p63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○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insertado es negro.</a:t>
            </a:r>
            <a:endParaRPr b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○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deja igual</a:t>
            </a:r>
            <a:endParaRPr b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y el tío son rojos.</a:t>
            </a:r>
            <a:endParaRPr b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○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cambia de color al padre y tío, y se revisa al abuelo como si se hubiese insertado.</a:t>
            </a:r>
            <a:endParaRPr b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es rojo pero el tío es negro. El nodo insertado está hacia adentro.</a:t>
            </a:r>
            <a:endParaRPr b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Char char="○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hace una rotación simple sobre el padre para poder pasar al caso 5</a:t>
            </a:r>
            <a:endParaRPr b="1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/>
            </a:pPr>
            <a:r>
              <a:rPr b="1"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es rojo pero el tío es negro. El nodo insertado está hacia afuera.</a:t>
            </a:r>
            <a:endParaRPr b="1"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Google Shape;370;p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63148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p64"/>
          <p:cNvSpPr/>
          <p:nvPr/>
        </p:nvSpPr>
        <p:spPr>
          <a:xfrm>
            <a:off x="2568700" y="75375"/>
            <a:ext cx="6575400" cy="38499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nodo insertado es la raíz.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raíz se pinta de negro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insertado es negro.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deja igual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del nodo y el tío son rojos.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cambia de color al padre y tío, y se revisa al abuelo como si se hubiese insertado.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AutoNum type="arabicPeriod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es rojo pero el tío es negro. El nodo insertado está hacia adentro.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84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○"/>
            </a:pPr>
            <a:r>
              <a:rPr b="1"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hace una rotación simple sobre el padre para poder pasar al caso 5</a:t>
            </a:r>
            <a:endParaRPr b="1"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padre es rojo pero el tío es negro. El nodo insertado está hacia afuera.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○"/>
            </a:pPr>
            <a:r>
              <a:rPr b="1"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hace una rotación simple sobre el abuelo, y se hacen cambios de color.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8"/>
          <p:cNvSpPr/>
          <p:nvPr/>
        </p:nvSpPr>
        <p:spPr>
          <a:xfrm>
            <a:off x="63150" y="146675"/>
            <a:ext cx="6233400" cy="34833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 búsqueda binario auto-balanceado</a:t>
            </a:r>
            <a:endParaRPr b="1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65"/>
          <p:cNvSpPr txBox="1"/>
          <p:nvPr>
            <p:ph type="title"/>
          </p:nvPr>
        </p:nvSpPr>
        <p:spPr>
          <a:xfrm>
            <a:off x="0" y="1602534"/>
            <a:ext cx="9144000" cy="1268100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000">
                <a:solidFill>
                  <a:schemeClr val="dk1"/>
                </a:solidFill>
              </a:rPr>
              <a:t>P</a:t>
            </a:r>
            <a:r>
              <a:rPr b="1" lang="en" sz="3000"/>
              <a:t>1</a:t>
            </a:r>
            <a:r>
              <a:rPr b="1" lang="en" sz="3000">
                <a:solidFill>
                  <a:schemeClr val="dk1"/>
                </a:solidFill>
              </a:rPr>
              <a:t> – </a:t>
            </a:r>
            <a:r>
              <a:rPr b="1" lang="en" sz="3000"/>
              <a:t>Arboles α-balanceados</a:t>
            </a:r>
            <a:endParaRPr b="1" sz="3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6"/>
          <p:cNvSpPr txBox="1"/>
          <p:nvPr>
            <p:ph type="title"/>
          </p:nvPr>
        </p:nvSpPr>
        <p:spPr>
          <a:xfrm>
            <a:off x="0" y="187675"/>
            <a:ext cx="9144000" cy="4690200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 b="1" sz="3000"/>
          </a:p>
        </p:txBody>
      </p:sp>
      <p:pic>
        <p:nvPicPr>
          <p:cNvPr id="382" name="Google Shape;382;p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5175" y="452225"/>
            <a:ext cx="7807700" cy="255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0" y="2632875"/>
            <a:ext cx="2181650" cy="218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67"/>
          <p:cNvSpPr/>
          <p:nvPr/>
        </p:nvSpPr>
        <p:spPr>
          <a:xfrm>
            <a:off x="4056425" y="1272400"/>
            <a:ext cx="3991800" cy="1695600"/>
          </a:xfrm>
          <a:prstGeom prst="wedgeEllipseCallout">
            <a:avLst>
              <a:gd fmla="val -84462" name="adj1"/>
              <a:gd fmla="val 33231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N=ω(I)+ω(D)</a:t>
            </a:r>
            <a:endParaRPr b="1" i="0" sz="1600" u="none" cap="none" strike="noStrike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89" name="Google Shape;389;p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67" y="1924439"/>
            <a:ext cx="2839204" cy="3135085"/>
          </a:xfrm>
          <a:prstGeom prst="rect">
            <a:avLst/>
          </a:prstGeom>
          <a:noFill/>
          <a:ln>
            <a:noFill/>
          </a:ln>
        </p:spPr>
      </p:pic>
      <p:sp>
        <p:nvSpPr>
          <p:cNvPr id="390" name="Google Shape;390;p67"/>
          <p:cNvSpPr/>
          <p:nvPr/>
        </p:nvSpPr>
        <p:spPr>
          <a:xfrm>
            <a:off x="3830525" y="1021450"/>
            <a:ext cx="4503000" cy="2231700"/>
          </a:xfrm>
          <a:prstGeom prst="cloudCallout">
            <a:avLst>
              <a:gd fmla="val -75760" name="adj1"/>
              <a:gd fmla="val 24442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Dada la </a:t>
            </a:r>
            <a:r>
              <a:rPr lang="en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definición</a:t>
            </a:r>
            <a:r>
              <a:rPr lang="en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w(T)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68"/>
          <p:cNvSpPr/>
          <p:nvPr/>
        </p:nvSpPr>
        <p:spPr>
          <a:xfrm>
            <a:off x="4484200" y="1822400"/>
            <a:ext cx="3991800" cy="1695600"/>
          </a:xfrm>
          <a:prstGeom prst="wedgeEllipseCallout">
            <a:avLst>
              <a:gd fmla="val -91862" name="adj1"/>
              <a:gd fmla="val -1781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N=ω(I)+ω(D)</a:t>
            </a:r>
            <a:endParaRPr b="1" sz="23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96" name="Google Shape;396;p6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67" y="1924439"/>
            <a:ext cx="2839204" cy="3135085"/>
          </a:xfrm>
          <a:prstGeom prst="rect">
            <a:avLst/>
          </a:prstGeom>
          <a:noFill/>
          <a:ln>
            <a:noFill/>
          </a:ln>
        </p:spPr>
      </p:pic>
      <p:sp>
        <p:nvSpPr>
          <p:cNvPr id="397" name="Google Shape;397;p68"/>
          <p:cNvSpPr/>
          <p:nvPr/>
        </p:nvSpPr>
        <p:spPr>
          <a:xfrm>
            <a:off x="2921400" y="81500"/>
            <a:ext cx="3301200" cy="1562400"/>
          </a:xfrm>
          <a:prstGeom prst="cloudCallout">
            <a:avLst>
              <a:gd fmla="val -66238" name="adj1"/>
              <a:gd fmla="val 97587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Dada la definición de w(T)</a:t>
            </a:r>
            <a:endParaRPr b="0" i="0" sz="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8" name="Google Shape;398;p68"/>
          <p:cNvCxnSpPr/>
          <p:nvPr/>
        </p:nvCxnSpPr>
        <p:spPr>
          <a:xfrm>
            <a:off x="4911275" y="1216100"/>
            <a:ext cx="1048800" cy="977700"/>
          </a:xfrm>
          <a:prstGeom prst="straightConnector1">
            <a:avLst/>
          </a:prstGeom>
          <a:noFill/>
          <a:ln cap="flat" cmpd="sng" w="57150">
            <a:solidFill>
              <a:srgbClr val="0C0C0C"/>
            </a:solidFill>
            <a:prstDash val="dashDot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69"/>
          <p:cNvSpPr/>
          <p:nvPr/>
        </p:nvSpPr>
        <p:spPr>
          <a:xfrm>
            <a:off x="4484200" y="1822400"/>
            <a:ext cx="3991800" cy="1695600"/>
          </a:xfrm>
          <a:prstGeom prst="wedgeEllipseCallout">
            <a:avLst>
              <a:gd fmla="val -91862" name="adj1"/>
              <a:gd fmla="val -1781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N=ω(I)+ω(D)</a:t>
            </a:r>
            <a:endParaRPr b="1" i="0" sz="1600" u="none" cap="none" strike="noStrike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404" name="Google Shape;404;p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67" y="1924439"/>
            <a:ext cx="2839204" cy="3135085"/>
          </a:xfrm>
          <a:prstGeom prst="rect">
            <a:avLst/>
          </a:prstGeom>
          <a:noFill/>
          <a:ln>
            <a:noFill/>
          </a:ln>
        </p:spPr>
      </p:pic>
      <p:sp>
        <p:nvSpPr>
          <p:cNvPr id="405" name="Google Shape;405;p69"/>
          <p:cNvSpPr/>
          <p:nvPr/>
        </p:nvSpPr>
        <p:spPr>
          <a:xfrm>
            <a:off x="2921400" y="81500"/>
            <a:ext cx="3301200" cy="1562400"/>
          </a:xfrm>
          <a:prstGeom prst="cloudCallout">
            <a:avLst>
              <a:gd fmla="val -66238" name="adj1"/>
              <a:gd fmla="val 97587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Dada la definición de w(T)</a:t>
            </a:r>
            <a:endParaRPr b="0" i="0" sz="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6" name="Google Shape;406;p69"/>
          <p:cNvCxnSpPr/>
          <p:nvPr/>
        </p:nvCxnSpPr>
        <p:spPr>
          <a:xfrm>
            <a:off x="4911275" y="1216100"/>
            <a:ext cx="1048800" cy="977700"/>
          </a:xfrm>
          <a:prstGeom prst="straightConnector1">
            <a:avLst/>
          </a:prstGeom>
          <a:noFill/>
          <a:ln cap="flat" cmpd="sng" w="57150">
            <a:solidFill>
              <a:srgbClr val="0C0C0C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sp>
        <p:nvSpPr>
          <p:cNvPr id="407" name="Google Shape;407;p69"/>
          <p:cNvSpPr/>
          <p:nvPr/>
        </p:nvSpPr>
        <p:spPr>
          <a:xfrm>
            <a:off x="5043700" y="3044650"/>
            <a:ext cx="3105300" cy="9777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Nodos externos de la raíz del árbol (nodos e totales)</a:t>
            </a:r>
            <a:endParaRPr b="1" sz="21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" name="Google Shape;412;p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67" y="1924439"/>
            <a:ext cx="2839204" cy="3135085"/>
          </a:xfrm>
          <a:prstGeom prst="rect">
            <a:avLst/>
          </a:prstGeom>
          <a:noFill/>
          <a:ln>
            <a:noFill/>
          </a:ln>
        </p:spPr>
      </p:pic>
      <p:sp>
        <p:nvSpPr>
          <p:cNvPr id="413" name="Google Shape;413;p70"/>
          <p:cNvSpPr/>
          <p:nvPr/>
        </p:nvSpPr>
        <p:spPr>
          <a:xfrm>
            <a:off x="3444600" y="232125"/>
            <a:ext cx="5699400" cy="3135000"/>
          </a:xfrm>
          <a:prstGeom prst="cloudCallout">
            <a:avLst>
              <a:gd fmla="val -61755" name="adj1"/>
              <a:gd fmla="val 16406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¿Cuántas hojas tendríamos si tenemos el caso borde con la rama derecha?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(El interesante para ver el orden)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71"/>
          <p:cNvSpPr/>
          <p:nvPr/>
        </p:nvSpPr>
        <p:spPr>
          <a:xfrm>
            <a:off x="4484200" y="1822400"/>
            <a:ext cx="3991800" cy="1695600"/>
          </a:xfrm>
          <a:prstGeom prst="wedgeEllipseCallout">
            <a:avLst>
              <a:gd fmla="val -91862" name="adj1"/>
              <a:gd fmla="val -1781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N=ω(I)</a:t>
            </a:r>
            <a:endParaRPr b="1" i="0" sz="2000" u="none" cap="none" strike="noStrike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419" name="Google Shape;419;p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67" y="1924439"/>
            <a:ext cx="2839204" cy="3135085"/>
          </a:xfrm>
          <a:prstGeom prst="rect">
            <a:avLst/>
          </a:prstGeom>
          <a:noFill/>
          <a:ln>
            <a:noFill/>
          </a:ln>
        </p:spPr>
      </p:pic>
      <p:sp>
        <p:nvSpPr>
          <p:cNvPr id="420" name="Google Shape;420;p71"/>
          <p:cNvSpPr/>
          <p:nvPr/>
        </p:nvSpPr>
        <p:spPr>
          <a:xfrm>
            <a:off x="2921400" y="81500"/>
            <a:ext cx="3301200" cy="1562400"/>
          </a:xfrm>
          <a:prstGeom prst="cloudCallout">
            <a:avLst>
              <a:gd fmla="val -66238" name="adj1"/>
              <a:gd fmla="val 97587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¿Cuántas hojas tendríamos?</a:t>
            </a:r>
            <a:endParaRPr b="0" i="0" sz="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1" name="Google Shape;421;p71"/>
          <p:cNvCxnSpPr/>
          <p:nvPr/>
        </p:nvCxnSpPr>
        <p:spPr>
          <a:xfrm>
            <a:off x="4911275" y="1216100"/>
            <a:ext cx="1048800" cy="977700"/>
          </a:xfrm>
          <a:prstGeom prst="straightConnector1">
            <a:avLst/>
          </a:prstGeom>
          <a:noFill/>
          <a:ln cap="flat" cmpd="sng" w="57150">
            <a:solidFill>
              <a:srgbClr val="0C0C0C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sp>
        <p:nvSpPr>
          <p:cNvPr id="422" name="Google Shape;422;p71"/>
          <p:cNvSpPr/>
          <p:nvPr/>
        </p:nvSpPr>
        <p:spPr>
          <a:xfrm>
            <a:off x="5043700" y="3044650"/>
            <a:ext cx="3105300" cy="6558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Hojas en el lado Izquierdo</a:t>
            </a:r>
            <a:endParaRPr b="1" sz="21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72"/>
          <p:cNvSpPr/>
          <p:nvPr/>
        </p:nvSpPr>
        <p:spPr>
          <a:xfrm>
            <a:off x="4484200" y="1822400"/>
            <a:ext cx="3991800" cy="1695600"/>
          </a:xfrm>
          <a:prstGeom prst="wedgeEllipseCallout">
            <a:avLst>
              <a:gd fmla="val -91862" name="adj1"/>
              <a:gd fmla="val -1781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(1-</a:t>
            </a: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α)</a:t>
            </a: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N=</a:t>
            </a: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ω(D)</a:t>
            </a:r>
            <a:endParaRPr b="1" i="0" sz="2000" u="none" cap="none" strike="noStrike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428" name="Google Shape;428;p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67" y="1924439"/>
            <a:ext cx="2839204" cy="3135085"/>
          </a:xfrm>
          <a:prstGeom prst="rect">
            <a:avLst/>
          </a:prstGeom>
          <a:noFill/>
          <a:ln>
            <a:noFill/>
          </a:ln>
        </p:spPr>
      </p:pic>
      <p:sp>
        <p:nvSpPr>
          <p:cNvPr id="429" name="Google Shape;429;p72"/>
          <p:cNvSpPr/>
          <p:nvPr/>
        </p:nvSpPr>
        <p:spPr>
          <a:xfrm>
            <a:off x="2921400" y="81500"/>
            <a:ext cx="3301200" cy="1562400"/>
          </a:xfrm>
          <a:prstGeom prst="cloudCallout">
            <a:avLst>
              <a:gd fmla="val -66238" name="adj1"/>
              <a:gd fmla="val 97587" name="adj2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¿Cuántas hojas tendríamos?</a:t>
            </a:r>
            <a:endParaRPr b="0" i="0" sz="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30" name="Google Shape;430;p72"/>
          <p:cNvCxnSpPr/>
          <p:nvPr/>
        </p:nvCxnSpPr>
        <p:spPr>
          <a:xfrm>
            <a:off x="4911275" y="1216100"/>
            <a:ext cx="1048800" cy="977700"/>
          </a:xfrm>
          <a:prstGeom prst="straightConnector1">
            <a:avLst/>
          </a:prstGeom>
          <a:noFill/>
          <a:ln cap="flat" cmpd="sng" w="57150">
            <a:solidFill>
              <a:srgbClr val="0C0C0C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sp>
        <p:nvSpPr>
          <p:cNvPr id="431" name="Google Shape;431;p72"/>
          <p:cNvSpPr/>
          <p:nvPr/>
        </p:nvSpPr>
        <p:spPr>
          <a:xfrm>
            <a:off x="5043700" y="3044650"/>
            <a:ext cx="3105300" cy="6558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Hojas en el lado Derecho</a:t>
            </a:r>
            <a:endParaRPr b="1" sz="21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Google Shape;436;p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75" y="1924450"/>
            <a:ext cx="2789800" cy="3080525"/>
          </a:xfrm>
          <a:prstGeom prst="rect">
            <a:avLst/>
          </a:prstGeom>
          <a:noFill/>
          <a:ln>
            <a:noFill/>
          </a:ln>
        </p:spPr>
      </p:pic>
      <p:sp>
        <p:nvSpPr>
          <p:cNvPr id="437" name="Google Shape;437;p73"/>
          <p:cNvSpPr/>
          <p:nvPr/>
        </p:nvSpPr>
        <p:spPr>
          <a:xfrm>
            <a:off x="2629801" y="1306350"/>
            <a:ext cx="2628600" cy="2792100"/>
          </a:xfrm>
          <a:prstGeom prst="ellipse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Dado  0&lt;α&lt;1/3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73"/>
          <p:cNvSpPr/>
          <p:nvPr/>
        </p:nvSpPr>
        <p:spPr>
          <a:xfrm>
            <a:off x="5939975" y="1281750"/>
            <a:ext cx="2890500" cy="2792100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αN &lt; (1-α)N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39" name="Google Shape;439;p73"/>
          <p:cNvCxnSpPr/>
          <p:nvPr/>
        </p:nvCxnSpPr>
        <p:spPr>
          <a:xfrm>
            <a:off x="4677025" y="2672700"/>
            <a:ext cx="1588800" cy="10200"/>
          </a:xfrm>
          <a:prstGeom prst="straightConnector1">
            <a:avLst/>
          </a:prstGeom>
          <a:noFill/>
          <a:ln cap="flat" cmpd="sng" w="57150">
            <a:solidFill>
              <a:srgbClr val="0C0C0C"/>
            </a:solidFill>
            <a:prstDash val="dashDot"/>
            <a:miter lim="800000"/>
            <a:headEnd len="sm" w="sm" type="none"/>
            <a:tailEnd len="med" w="med" type="triangle"/>
          </a:ln>
        </p:spPr>
      </p:cxnSp>
      <p:sp>
        <p:nvSpPr>
          <p:cNvPr id="440" name="Google Shape;440;p73"/>
          <p:cNvSpPr txBox="1"/>
          <p:nvPr/>
        </p:nvSpPr>
        <p:spPr>
          <a:xfrm>
            <a:off x="3377740" y="3083270"/>
            <a:ext cx="11502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74"/>
          <p:cNvSpPr/>
          <p:nvPr/>
        </p:nvSpPr>
        <p:spPr>
          <a:xfrm>
            <a:off x="4191000" y="342900"/>
            <a:ext cx="4519500" cy="2729100"/>
          </a:xfrm>
          <a:prstGeom prst="cloudCallout">
            <a:avLst>
              <a:gd fmla="val -66986" name="adj1"/>
              <a:gd fmla="val 43012" name="adj2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Sabemos que un árbol binario con más hojas, es más profundo</a:t>
            </a:r>
            <a:endParaRPr b="1"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46" name="Google Shape;446;p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55" y="2436456"/>
            <a:ext cx="2598575" cy="25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447" name="Google Shape;447;p74"/>
          <p:cNvSpPr/>
          <p:nvPr/>
        </p:nvSpPr>
        <p:spPr>
          <a:xfrm>
            <a:off x="4662300" y="2489250"/>
            <a:ext cx="3576900" cy="13845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La altura estará acotada por la rama derecha</a:t>
            </a:r>
            <a:endParaRPr b="1"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39"/>
          <p:cNvSpPr/>
          <p:nvPr/>
        </p:nvSpPr>
        <p:spPr>
          <a:xfrm>
            <a:off x="63150" y="146675"/>
            <a:ext cx="6233400" cy="34833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 búsqueda binario auto-balanceado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Mantiene su equilibrio de altura</a:t>
            </a:r>
            <a:endParaRPr b="1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75"/>
          <p:cNvSpPr/>
          <p:nvPr/>
        </p:nvSpPr>
        <p:spPr>
          <a:xfrm>
            <a:off x="3676925" y="342900"/>
            <a:ext cx="5033700" cy="2729100"/>
          </a:xfrm>
          <a:prstGeom prst="cloudCallout">
            <a:avLst>
              <a:gd fmla="val -66986" name="adj1"/>
              <a:gd fmla="val 43012" name="adj2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Ahora, recorramos el árbol derecho</a:t>
            </a:r>
            <a:endParaRPr b="1"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3" name="Google Shape;453;p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55" y="2436456"/>
            <a:ext cx="2598575" cy="2598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76"/>
          <p:cNvSpPr/>
          <p:nvPr/>
        </p:nvSpPr>
        <p:spPr>
          <a:xfrm>
            <a:off x="1039725" y="270900"/>
            <a:ext cx="2672700" cy="1427700"/>
          </a:xfrm>
          <a:prstGeom prst="cloudCallout">
            <a:avLst>
              <a:gd fmla="val -18561" name="adj1"/>
              <a:gd fmla="val 104542" name="adj2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Ahora, recorramos el árbol derecho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9" name="Google Shape;459;p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55" y="2436456"/>
            <a:ext cx="2598575" cy="25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460" name="Google Shape;460;p76"/>
          <p:cNvSpPr/>
          <p:nvPr/>
        </p:nvSpPr>
        <p:spPr>
          <a:xfrm>
            <a:off x="4043975" y="945975"/>
            <a:ext cx="2941200" cy="1163100"/>
          </a:xfrm>
          <a:prstGeom prst="wedgeEllipseCallout">
            <a:avLst>
              <a:gd fmla="val -121127" name="adj1"/>
              <a:gd fmla="val 125542" name="adj2"/>
            </a:avLst>
          </a:prstGeom>
          <a:solidFill>
            <a:srgbClr val="FFDC9B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ω(I</a:t>
            </a:r>
            <a:r>
              <a:rPr b="1" baseline="-25000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0</a:t>
            </a: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)&lt;(1-</a:t>
            </a: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)N</a:t>
            </a:r>
            <a:endParaRPr/>
          </a:p>
        </p:txBody>
      </p:sp>
      <p:sp>
        <p:nvSpPr>
          <p:cNvPr id="461" name="Google Shape;461;p76"/>
          <p:cNvSpPr/>
          <p:nvPr/>
        </p:nvSpPr>
        <p:spPr>
          <a:xfrm>
            <a:off x="4255275" y="2282825"/>
            <a:ext cx="3462000" cy="1163100"/>
          </a:xfrm>
          <a:prstGeom prst="wedgeEllipseCallout">
            <a:avLst>
              <a:gd fmla="val -115208" name="adj1"/>
              <a:gd fmla="val 11729" name="adj2"/>
            </a:avLst>
          </a:prstGeom>
          <a:solidFill>
            <a:srgbClr val="FFDC9B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ω(I</a:t>
            </a:r>
            <a:r>
              <a:rPr b="1" baseline="-25000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1</a:t>
            </a: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)&lt;(1-</a:t>
            </a: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)</a:t>
            </a:r>
            <a:r>
              <a:rPr b="1" baseline="30000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2</a:t>
            </a: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N</a:t>
            </a:r>
            <a:endParaRPr/>
          </a:p>
        </p:txBody>
      </p:sp>
      <p:sp>
        <p:nvSpPr>
          <p:cNvPr id="462" name="Google Shape;462;p76"/>
          <p:cNvSpPr/>
          <p:nvPr/>
        </p:nvSpPr>
        <p:spPr>
          <a:xfrm>
            <a:off x="4176750" y="3619675"/>
            <a:ext cx="3462000" cy="1163100"/>
          </a:xfrm>
          <a:prstGeom prst="wedgeEllipseCallout">
            <a:avLst>
              <a:gd fmla="val -110860" name="adj1"/>
              <a:gd fmla="val -100395" name="adj2"/>
            </a:avLst>
          </a:prstGeom>
          <a:solidFill>
            <a:srgbClr val="FFDC9B"/>
          </a:solidFill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… (recursivo)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7" name="Google Shape;467;p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75" y="1924450"/>
            <a:ext cx="2789800" cy="3080525"/>
          </a:xfrm>
          <a:prstGeom prst="rect">
            <a:avLst/>
          </a:prstGeom>
          <a:noFill/>
          <a:ln>
            <a:noFill/>
          </a:ln>
        </p:spPr>
      </p:pic>
      <p:sp>
        <p:nvSpPr>
          <p:cNvPr id="468" name="Google Shape;468;p77"/>
          <p:cNvSpPr/>
          <p:nvPr/>
        </p:nvSpPr>
        <p:spPr>
          <a:xfrm>
            <a:off x="2629801" y="1306350"/>
            <a:ext cx="2628600" cy="2792100"/>
          </a:xfrm>
          <a:prstGeom prst="ellipse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1&lt;</a:t>
            </a: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N(1-α)</a:t>
            </a:r>
            <a:r>
              <a:rPr b="1" baseline="30000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baseline="30000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77"/>
          <p:cNvSpPr txBox="1"/>
          <p:nvPr/>
        </p:nvSpPr>
        <p:spPr>
          <a:xfrm>
            <a:off x="3377740" y="3083270"/>
            <a:ext cx="11502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0" name="Google Shape;470;p77"/>
          <p:cNvSpPr/>
          <p:nvPr/>
        </p:nvSpPr>
        <p:spPr>
          <a:xfrm>
            <a:off x="3297500" y="3620475"/>
            <a:ext cx="3576900" cy="13845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Al llegar a una hoja</a:t>
            </a:r>
            <a:endParaRPr b="1" sz="21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" name="Google Shape;475;p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75" y="1924450"/>
            <a:ext cx="2789800" cy="3080525"/>
          </a:xfrm>
          <a:prstGeom prst="rect">
            <a:avLst/>
          </a:prstGeom>
          <a:noFill/>
          <a:ln>
            <a:noFill/>
          </a:ln>
        </p:spPr>
      </p:pic>
      <p:sp>
        <p:nvSpPr>
          <p:cNvPr id="476" name="Google Shape;476;p78"/>
          <p:cNvSpPr/>
          <p:nvPr/>
        </p:nvSpPr>
        <p:spPr>
          <a:xfrm>
            <a:off x="2629801" y="1306350"/>
            <a:ext cx="2628600" cy="2792100"/>
          </a:xfrm>
          <a:prstGeom prst="ellipse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N(1-α)</a:t>
            </a:r>
            <a:r>
              <a:rPr b="1" baseline="30000"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="1"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&gt; 1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78"/>
          <p:cNvSpPr txBox="1"/>
          <p:nvPr/>
        </p:nvSpPr>
        <p:spPr>
          <a:xfrm>
            <a:off x="3377740" y="3083270"/>
            <a:ext cx="11502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78"/>
          <p:cNvSpPr/>
          <p:nvPr/>
        </p:nvSpPr>
        <p:spPr>
          <a:xfrm>
            <a:off x="5939975" y="1281750"/>
            <a:ext cx="2890500" cy="2792100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&gt; 1/</a:t>
            </a:r>
            <a:r>
              <a:rPr b="1"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(1-α)</a:t>
            </a:r>
            <a:r>
              <a:rPr b="1" baseline="30000"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9" name="Google Shape;479;p78"/>
          <p:cNvCxnSpPr/>
          <p:nvPr/>
        </p:nvCxnSpPr>
        <p:spPr>
          <a:xfrm flipH="1" rot="10800000">
            <a:off x="4799250" y="2683050"/>
            <a:ext cx="1466700" cy="20100"/>
          </a:xfrm>
          <a:prstGeom prst="straightConnector1">
            <a:avLst/>
          </a:prstGeom>
          <a:noFill/>
          <a:ln cap="flat" cmpd="sng" w="57150">
            <a:solidFill>
              <a:srgbClr val="0C0C0C"/>
            </a:solidFill>
            <a:prstDash val="dashDot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Google Shape;484;p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75" y="1924450"/>
            <a:ext cx="2789800" cy="3080525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79"/>
          <p:cNvSpPr/>
          <p:nvPr/>
        </p:nvSpPr>
        <p:spPr>
          <a:xfrm>
            <a:off x="2629801" y="1306350"/>
            <a:ext cx="2628600" cy="2792100"/>
          </a:xfrm>
          <a:prstGeom prst="ellipse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aplicamos logaritmo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79"/>
          <p:cNvSpPr txBox="1"/>
          <p:nvPr/>
        </p:nvSpPr>
        <p:spPr>
          <a:xfrm>
            <a:off x="3377740" y="3083270"/>
            <a:ext cx="11502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" name="Google Shape;491;p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975" y="1924450"/>
            <a:ext cx="2789800" cy="3080525"/>
          </a:xfrm>
          <a:prstGeom prst="rect">
            <a:avLst/>
          </a:prstGeom>
          <a:noFill/>
          <a:ln>
            <a:noFill/>
          </a:ln>
        </p:spPr>
      </p:pic>
      <p:sp>
        <p:nvSpPr>
          <p:cNvPr id="492" name="Google Shape;492;p80"/>
          <p:cNvSpPr/>
          <p:nvPr/>
        </p:nvSpPr>
        <p:spPr>
          <a:xfrm>
            <a:off x="2629801" y="1306350"/>
            <a:ext cx="2628600" cy="2792100"/>
          </a:xfrm>
          <a:prstGeom prst="ellipse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aplicamos logaritmo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80"/>
          <p:cNvSpPr txBox="1"/>
          <p:nvPr/>
        </p:nvSpPr>
        <p:spPr>
          <a:xfrm>
            <a:off x="3377740" y="3083270"/>
            <a:ext cx="11502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80"/>
          <p:cNvSpPr/>
          <p:nvPr/>
        </p:nvSpPr>
        <p:spPr>
          <a:xfrm>
            <a:off x="5868700" y="1306350"/>
            <a:ext cx="2890500" cy="2792100"/>
          </a:xfrm>
          <a:prstGeom prst="ellipse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log(N) &gt;</a:t>
            </a:r>
            <a:r>
              <a:rPr b="1" lang="en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hlog(1/(1-α))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5" name="Google Shape;495;p80"/>
          <p:cNvCxnSpPr/>
          <p:nvPr/>
        </p:nvCxnSpPr>
        <p:spPr>
          <a:xfrm flipH="1" rot="10800000">
            <a:off x="4799250" y="2683050"/>
            <a:ext cx="1466700" cy="20100"/>
          </a:xfrm>
          <a:prstGeom prst="straightConnector1">
            <a:avLst/>
          </a:prstGeom>
          <a:noFill/>
          <a:ln cap="flat" cmpd="sng" w="57150">
            <a:solidFill>
              <a:srgbClr val="0C0C0C"/>
            </a:solidFill>
            <a:prstDash val="dashDot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" name="Google Shape;500;p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55" y="2436456"/>
            <a:ext cx="2598575" cy="25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01" name="Google Shape;501;p81"/>
          <p:cNvSpPr/>
          <p:nvPr/>
        </p:nvSpPr>
        <p:spPr>
          <a:xfrm>
            <a:off x="3878050" y="1187250"/>
            <a:ext cx="3576900" cy="13845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h</a:t>
            </a:r>
            <a:r>
              <a:rPr b="1" lang="en" sz="2100"/>
              <a:t> = </a:t>
            </a:r>
            <a:r>
              <a:rPr b="1" lang="en" sz="2100" u="sng"/>
              <a:t>log(N)</a:t>
            </a:r>
            <a:endParaRPr b="1" sz="2100"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            log(1/1-</a:t>
            </a:r>
            <a:r>
              <a:rPr b="1"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α)</a:t>
            </a:r>
            <a:endParaRPr b="1" sz="12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Google Shape;506;p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55" y="2436456"/>
            <a:ext cx="2598575" cy="25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07" name="Google Shape;507;p82"/>
          <p:cNvSpPr/>
          <p:nvPr/>
        </p:nvSpPr>
        <p:spPr>
          <a:xfrm>
            <a:off x="3878050" y="1187250"/>
            <a:ext cx="3576900" cy="1384500"/>
          </a:xfrm>
          <a:prstGeom prst="rect">
            <a:avLst/>
          </a:prstGeom>
          <a:gradFill>
            <a:gsLst>
              <a:gs pos="0">
                <a:srgbClr val="B0CAE9"/>
              </a:gs>
              <a:gs pos="50000">
                <a:srgbClr val="A1C1E4"/>
              </a:gs>
              <a:gs pos="100000">
                <a:srgbClr val="90B8E4"/>
              </a:gs>
            </a:gsLst>
            <a:lin ang="5400012" scaled="0"/>
          </a:gradFill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Usando que </a:t>
            </a: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 es una constante, concluimos que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O(h) = O(log(n))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83"/>
          <p:cNvSpPr txBox="1"/>
          <p:nvPr>
            <p:ph type="title"/>
          </p:nvPr>
        </p:nvSpPr>
        <p:spPr>
          <a:xfrm>
            <a:off x="0" y="1602534"/>
            <a:ext cx="9144000" cy="1268100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000">
                <a:solidFill>
                  <a:schemeClr val="dk1"/>
                </a:solidFill>
              </a:rPr>
              <a:t>P</a:t>
            </a:r>
            <a:r>
              <a:rPr b="1" lang="en" sz="3000"/>
              <a:t>2</a:t>
            </a:r>
            <a:r>
              <a:rPr b="1" lang="en" sz="3000">
                <a:solidFill>
                  <a:schemeClr val="dk1"/>
                </a:solidFill>
              </a:rPr>
              <a:t> – </a:t>
            </a:r>
            <a:r>
              <a:rPr b="1" lang="en" sz="3000"/>
              <a:t>Inserción y eliminación en árboles AVL y 2-3</a:t>
            </a:r>
            <a:endParaRPr b="1" sz="30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84"/>
          <p:cNvSpPr txBox="1"/>
          <p:nvPr>
            <p:ph type="title"/>
          </p:nvPr>
        </p:nvSpPr>
        <p:spPr>
          <a:xfrm>
            <a:off x="0" y="187675"/>
            <a:ext cx="9144000" cy="4690200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 b="1" sz="3000"/>
          </a:p>
        </p:txBody>
      </p:sp>
      <p:pic>
        <p:nvPicPr>
          <p:cNvPr id="518" name="Google Shape;518;p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8025" y="295600"/>
            <a:ext cx="7549551" cy="300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p8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0" y="2723500"/>
            <a:ext cx="2091025" cy="20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40"/>
          <p:cNvSpPr/>
          <p:nvPr/>
        </p:nvSpPr>
        <p:spPr>
          <a:xfrm>
            <a:off x="63150" y="146675"/>
            <a:ext cx="6233400" cy="34833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 búsqueda binario auto-balanceado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Mantiene su equilibrio de altura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Diferencia de altura de máximo uno para cada nodo en el árbol</a:t>
            </a:r>
            <a:endParaRPr b="1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85"/>
          <p:cNvSpPr txBox="1"/>
          <p:nvPr>
            <p:ph type="title"/>
          </p:nvPr>
        </p:nvSpPr>
        <p:spPr>
          <a:xfrm>
            <a:off x="0" y="187675"/>
            <a:ext cx="9144000" cy="4690200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 b="1" sz="3000"/>
          </a:p>
        </p:txBody>
      </p:sp>
      <p:pic>
        <p:nvPicPr>
          <p:cNvPr id="525" name="Google Shape;525;p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0925" y="1149475"/>
            <a:ext cx="7367149" cy="17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8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0" y="2641250"/>
            <a:ext cx="2091025" cy="2091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86"/>
          <p:cNvSpPr txBox="1"/>
          <p:nvPr>
            <p:ph type="title"/>
          </p:nvPr>
        </p:nvSpPr>
        <p:spPr>
          <a:xfrm>
            <a:off x="0" y="1602534"/>
            <a:ext cx="9144000" cy="1268100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" sz="3000">
                <a:solidFill>
                  <a:schemeClr val="dk1"/>
                </a:solidFill>
              </a:rPr>
              <a:t>P</a:t>
            </a:r>
            <a:r>
              <a:rPr b="1" lang="en" sz="3000"/>
              <a:t>3</a:t>
            </a:r>
            <a:r>
              <a:rPr b="1" lang="en" sz="3000">
                <a:solidFill>
                  <a:schemeClr val="dk1"/>
                </a:solidFill>
              </a:rPr>
              <a:t> – </a:t>
            </a:r>
            <a:r>
              <a:rPr b="1" lang="en" sz="3000"/>
              <a:t>Árbol Rojo-Negro</a:t>
            </a:r>
            <a:endParaRPr b="1" sz="30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87"/>
          <p:cNvSpPr txBox="1"/>
          <p:nvPr>
            <p:ph type="title"/>
          </p:nvPr>
        </p:nvSpPr>
        <p:spPr>
          <a:xfrm>
            <a:off x="0" y="187675"/>
            <a:ext cx="9144000" cy="4690200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12" scaled="0"/>
          </a:gradFill>
          <a:ln cap="flat" cmpd="sng" w="9525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t/>
            </a:r>
            <a:endParaRPr b="1" sz="3000"/>
          </a:p>
        </p:txBody>
      </p:sp>
      <p:pic>
        <p:nvPicPr>
          <p:cNvPr id="537" name="Google Shape;537;p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688" y="1725350"/>
            <a:ext cx="8660625" cy="11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8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57400" y="2367025"/>
            <a:ext cx="2436275" cy="243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Google Shape;231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41"/>
          <p:cNvSpPr/>
          <p:nvPr/>
        </p:nvSpPr>
        <p:spPr>
          <a:xfrm>
            <a:off x="63150" y="146675"/>
            <a:ext cx="6233400" cy="34833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 búsqueda binario auto-balanceado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Mantiene su equilibrio de altura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Diferencia de altura de máximo uno para cada nodo en el árbol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Asegura operaciones eficientes</a:t>
            </a:r>
            <a:endParaRPr b="1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42"/>
          <p:cNvSpPr/>
          <p:nvPr/>
        </p:nvSpPr>
        <p:spPr>
          <a:xfrm>
            <a:off x="63150" y="146675"/>
            <a:ext cx="6233400" cy="34833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 búsqueda binario auto-balanceado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Mantiene su equilibrio de altura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Diferencia de altura de máximo uno para cada nodo en el árbol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Asegura operaciones eficientes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Búsqueda</a:t>
            </a:r>
            <a:endParaRPr b="1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43"/>
          <p:cNvSpPr/>
          <p:nvPr/>
        </p:nvSpPr>
        <p:spPr>
          <a:xfrm>
            <a:off x="63150" y="146675"/>
            <a:ext cx="6233400" cy="34833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 búsqueda binario auto-balanceado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Mantiene su equilibrio de altura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Diferencia de altura de máximo uno para cada nodo en el árbol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Asegura operaciones eficientes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Búsqueda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Inserción</a:t>
            </a:r>
            <a:endParaRPr b="1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15523" y="1939590"/>
            <a:ext cx="3203899" cy="3203899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44"/>
          <p:cNvSpPr/>
          <p:nvPr/>
        </p:nvSpPr>
        <p:spPr>
          <a:xfrm>
            <a:off x="63150" y="146675"/>
            <a:ext cx="6233400" cy="3483300"/>
          </a:xfrm>
          <a:prstGeom prst="ellipse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12" scaled="0"/>
          </a:gra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 búsqueda binario auto-balanceado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Mantiene su equilibrio de altura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Diferencia de altura de máximo uno para cada nodo en el árbol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Asegura operaciones eficientes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Búsqueda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Inserción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Eliminación.</a:t>
            </a:r>
            <a:endParaRPr b="1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