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dd4b33279_7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2dd4b33279_7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dd4b33279_7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22dd4b33279_7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2dd4b3327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7" name="Google Shape;767;g22dd4b33279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2dd4b3327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3" name="Google Shape;773;g22dd4b33279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2dd4b3327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9" name="Google Shape;779;g22dd4b33279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2dd4b3327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5" name="Google Shape;785;g22dd4b33279_0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2dd4b3327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2" name="Google Shape;792;g22dd4b33279_0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2dd4b3327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9" name="Google Shape;799;g22dd4b33279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2dd4b3327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6" name="Google Shape;806;g22dd4b33279_0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2dd4b3327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3" name="Google Shape;813;g22dd4b33279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dd4b33279_7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2dd4b33279_7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dd4b33279_7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22dd4b33279_7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dd4b33279_7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22dd4b33279_7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dd4b33279_7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2dd4b33279_7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dd4b33279_7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22dd4b33279_7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dd4b33279_7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22dd4b33279_7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dd4b33279_7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2dd4b33279_7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dd4b33279_7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2dd4b33279_7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dd4b33279_7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22dd4b33279_7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dd4b33279_7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22dd4b33279_7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dd4b33279_7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2dd4b33279_7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dd4b33279_7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22dd4b33279_7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dd4b33279_7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22dd4b33279_7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dd4b33279_7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2dd4b33279_7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2dd4b33279_7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2dd4b33279_7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dd4b33279_7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22dd4b33279_7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dd4b33279_7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22dd4b33279_7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dd4b33279_7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22dd4b33279_7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dd4b33279_7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22dd4b33279_7_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2dd4b33279_7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22dd4b33279_7_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dd4b33279_7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2dd4b33279_7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dd4b33279_7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g22dd4b33279_7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2dd4b33279_7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22dd4b33279_7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dd4b33279_7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g22dd4b33279_7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dd4b33279_7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g22dd4b33279_7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dd4b33279_7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g22dd4b33279_7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dd4b33279_7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22dd4b33279_7_2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dd4b33279_7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22dd4b33279_7_2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dd4b33279_7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22dd4b33279_7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dd4b33279_7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22dd4b33279_7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dd4b33279_7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g22dd4b33279_7_3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dd4b33279_7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2dd4b33279_7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2dd4b33279_7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22dd4b33279_7_3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dd4b33279_7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22dd4b33279_7_3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dd4b33279_7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g22dd4b33279_7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dd4b33279_7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g22dd4b33279_7_3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2dd4b33279_7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g22dd4b33279_7_3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2dd4b33279_7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g22dd4b33279_7_3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2dd4b33279_7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g22dd4b33279_7_3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dd4b33279_7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22dd4b33279_7_3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2dd4b33279_7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g22dd4b33279_7_3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dd4b33279_7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g22dd4b33279_7_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dd4b33279_7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2dd4b33279_7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2dd4b33279_7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5" name="Google Shape;445;g22dd4b33279_7_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dd4b33279_7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1" name="Google Shape;451;g22dd4b33279_7_3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2dd4b33279_7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g22dd4b33279_7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dd4b33279_7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2" name="Google Shape;462;g22dd4b33279_7_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2dd4b33279_7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9" name="Google Shape;469;g22dd4b33279_7_3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dd4b33279_7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5" name="Google Shape;475;g22dd4b33279_7_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2dd4b33279_7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1" name="Google Shape;481;g22dd4b33279_7_4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dd4b33279_7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g22dd4b33279_7_4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2dd4b33279_7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4" name="Google Shape;494;g22dd4b33279_7_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2dd4b33279_7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g22dd4b33279_7_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dd4b33279_7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2dd4b33279_7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2dd4b33279_7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g22dd4b33279_7_4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dd4b33279_7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g22dd4b33279_7_4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2dd4b33279_7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22dd4b33279_7_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2dd4b33279_7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9" name="Google Shape;529;g22dd4b33279_7_4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2dd4b33279_7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6" name="Google Shape;536;g22dd4b33279_7_4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2dd4b33279_7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3" name="Google Shape;543;g22dd4b33279_7_4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2dd4b33279_7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0" name="Google Shape;550;g22dd4b33279_7_4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2dd4b33279_7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6" name="Google Shape;556;g22dd4b33279_7_4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2dd4b33279_7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3" name="Google Shape;563;g22dd4b33279_7_4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2dd4b33279_7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9" name="Google Shape;569;g22dd4b33279_7_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dd4b33279_7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2dd4b33279_7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2dd4b33279_7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6" name="Google Shape;576;g22dd4b33279_7_4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dd4b33279_7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2" name="Google Shape;582;g22dd4b33279_7_4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2dd4b3327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9" name="Google Shape;589;g22dd4b3327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2dd4b332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5" name="Google Shape;595;g22dd4b33279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2dd4b332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1" name="Google Shape;601;g22dd4b33279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2dd4b3327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7" name="Google Shape;607;g22dd4b33279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dd4b3327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3" name="Google Shape;613;g22dd4b33279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2dd4b3327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9" name="Google Shape;619;g22dd4b33279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2dd4b3327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5" name="Google Shape;625;g22dd4b33279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2dd4b3327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1" name="Google Shape;631;g22dd4b33279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dd4b33279_7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22dd4b33279_7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2dd4b3327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7" name="Google Shape;637;g22dd4b33279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2dd4b3327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3" name="Google Shape;643;g22dd4b33279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2dd4b3327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9" name="Google Shape;649;g22dd4b33279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2dd4b3327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5" name="Google Shape;655;g22dd4b33279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2dd4b3327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1" name="Google Shape;661;g22dd4b33279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2dd4b3327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7" name="Google Shape;667;g22dd4b33279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2dd4b3327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3" name="Google Shape;673;g22dd4b33279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2dd4b3327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9" name="Google Shape;679;g22dd4b33279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2dd4b3327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5" name="Google Shape;685;g22dd4b33279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2dd4b3327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2" name="Google Shape;692;g22dd4b33279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dd4b33279_7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2dd4b33279_7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2dd4b3327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9" name="Google Shape;699;g22dd4b33279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2dd4b3327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6" name="Google Shape;706;g22dd4b33279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2dd4b3327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3" name="Google Shape;713;g22dd4b33279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2dd4b3327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0" name="Google Shape;720;g22dd4b33279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2dd4b3327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7" name="Google Shape;727;g22dd4b33279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2dd4b3327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4" name="Google Shape;734;g22dd4b33279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2dd4b3327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1" name="Google Shape;741;g22dd4b33279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2dd4b3327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8" name="Google Shape;748;g22dd4b33279_0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2dd4b3327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4" name="Google Shape;754;g22dd4b33279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2dd4b3327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1" name="Google Shape;761;g22dd4b33279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3.gif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3.gif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3.gif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3.gif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Relationship Id="rId4" Type="http://schemas.openxmlformats.org/officeDocument/2006/relationships/image" Target="../media/image2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Relationship Id="rId4" Type="http://schemas.openxmlformats.org/officeDocument/2006/relationships/image" Target="../media/image2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2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Relationship Id="rId4" Type="http://schemas.openxmlformats.org/officeDocument/2006/relationships/image" Target="../media/image2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Relationship Id="rId4" Type="http://schemas.openxmlformats.org/officeDocument/2006/relationships/image" Target="../media/image2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png"/><Relationship Id="rId4" Type="http://schemas.openxmlformats.org/officeDocument/2006/relationships/image" Target="../media/image2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gif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gif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gif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.gif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gif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gif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3.gif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3.gif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gif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8.png"/><Relationship Id="rId4" Type="http://schemas.openxmlformats.org/officeDocument/2006/relationships/image" Target="../media/image4.gif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gif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4.gif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3.gif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3.gif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3.gif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3.gif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3.gif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3.gif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7.gif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5192">
            <a:off x="738877" y="623978"/>
            <a:ext cx="3815720" cy="381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>
            <a:off x="4572000" y="535500"/>
            <a:ext cx="4381500" cy="35835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 dinamica,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Recurrencias,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Teorema Maestro y BackTracking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25" y="0"/>
            <a:ext cx="69437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6325" y="820325"/>
            <a:ext cx="2417676" cy="241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69" name="Google Shape;769;p123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23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75" name="Google Shape;775;p124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124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actualiza la mejor subsecuencia si es necesario.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81" name="Google Shape;781;p125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125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actualiza la mejor subsecuencia si es necesario.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subsecuencia que termina en j es &lt; 0 se puede descartar, volver su valor a 0.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6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2700"/>
              <a:t>def suma_maxima_optima(arr):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n = len(arr)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maxSum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thisSum = 0</a:t>
            </a:r>
            <a:endParaRPr b="1" sz="3000"/>
          </a:p>
        </p:txBody>
      </p:sp>
      <p:pic>
        <p:nvPicPr>
          <p:cNvPr id="788" name="Google Shape;78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26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Inicializamos las variables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7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for i in range(0,n):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thisSum += arr[i]</a:t>
            </a:r>
            <a:endParaRPr b="1" sz="3000"/>
          </a:p>
        </p:txBody>
      </p:sp>
      <p:pic>
        <p:nvPicPr>
          <p:cNvPr id="795" name="Google Shape;795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27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Avanzamos en el arreglo y vamos acumulando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8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  </a:t>
            </a:r>
            <a:r>
              <a:rPr b="1" lang="en" sz="3000"/>
              <a:t>if thisSum &gt; maxSum: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  maxSum = thisSum</a:t>
            </a:r>
            <a:endParaRPr b="1" sz="3000"/>
          </a:p>
        </p:txBody>
      </p:sp>
      <p:pic>
        <p:nvPicPr>
          <p:cNvPr id="802" name="Google Shape;80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28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lo acumulado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mayor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valor guardado,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29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if thisSum &gt; maxSum: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maxSum = thisSum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000"/>
              <a:t>elif thisSum &lt; 0: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thisSum = 0</a:t>
            </a:r>
            <a:endParaRPr b="1" sz="3000"/>
          </a:p>
        </p:txBody>
      </p:sp>
      <p:pic>
        <p:nvPicPr>
          <p:cNvPr id="809" name="Google Shape;809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29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negativo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reiniciamos la cuenta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30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if thisSum &gt; maxSum: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maxSum = thisSum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elif thisSum &lt; 0: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return maxSum</a:t>
            </a:r>
            <a:endParaRPr b="1" sz="3000"/>
          </a:p>
        </p:txBody>
      </p:sp>
      <p:pic>
        <p:nvPicPr>
          <p:cNvPr id="816" name="Google Shape;816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30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Retornamos el valor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200">
                <a:solidFill>
                  <a:schemeClr val="dk1"/>
                </a:solidFill>
              </a:rPr>
              <a:t>tablero = np.zeros((8,8), dtype = int)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Definamos las matrices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Partimos con el tablero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= np.zeros((8,8), dtype = int)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300">
                <a:solidFill>
                  <a:schemeClr val="dk1"/>
                </a:solidFill>
              </a:rPr>
              <a:t>col_atacada = np.zeros(8, dtype=bool)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Definamos las matrices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creamos las columnas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= np.zeros((8,8), dtype = int)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col_atacada = np.zeros(8, dtype=bool)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1900">
                <a:solidFill>
                  <a:schemeClr val="dk1"/>
                </a:solidFill>
              </a:rPr>
              <a:t>dp_atacada = np.zeros(15, dtype=bool) 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Definamos las matrices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Seguimos con las diagonales principales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= np.zeros((8,8), dtype = int)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col_atacada = np.zeros(8, dtype=bool)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dp_atacada = np.zeros(15, dtype=bool)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>
                <a:solidFill>
                  <a:schemeClr val="dk1"/>
                </a:solidFill>
              </a:rPr>
              <a:t>ds_atacada = np.zeros(15, dtype=bool)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Definamos las matrices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 las diagonales secundarias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Análisemos la logica del programa que debemos construir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600" y="0"/>
            <a:ext cx="7346400" cy="52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50" y="1880200"/>
            <a:ext cx="2266175" cy="22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39615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1975" y="981425"/>
            <a:ext cx="2222025" cy="2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Pasemos lo que pasa al colocar una reina a código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colocar_reina(i,j):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  tablero[i,j]=1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  </a:t>
            </a:r>
            <a:r>
              <a:rPr b="1" lang="en" sz="2400"/>
              <a:t>col_atacada[j]=True </a:t>
            </a:r>
            <a:endParaRPr b="1"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  dp_atacada[i-j+7]=True</a:t>
            </a:r>
            <a:endParaRPr b="1"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  ds_atacada[i+j]=True</a:t>
            </a:r>
            <a:endParaRPr b="1" sz="2400"/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2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Marcamos los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 que puede atacar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reina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0" y="1602534"/>
            <a:ext cx="9144000" cy="1268016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1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Las 8 Reinas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quitar_reina(i,j):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 </a:t>
            </a:r>
            <a:r>
              <a:rPr b="1" lang="en" sz="2400"/>
              <a:t> 	tablero[i,j]=0</a:t>
            </a:r>
            <a:endParaRPr b="1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  	col_atacada[j]=False</a:t>
            </a:r>
            <a:endParaRPr b="1"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  dp_atacada[i-j+7]=False</a:t>
            </a:r>
            <a:endParaRPr b="1"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  ds_atacada[i+j]=False</a:t>
            </a:r>
            <a:endParaRPr b="1" sz="2400"/>
          </a:p>
        </p:txBody>
      </p:sp>
      <p:pic>
        <p:nvPicPr>
          <p:cNvPr id="245" name="Google Shape;2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3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Desmarcamos los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 que atacaba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esa reina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51" name="Google Shape;251;p44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4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 ahora, cómo sabemos si será atacada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es_atacada(i,j):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return col_atacada[j] or </a:t>
            </a:r>
            <a:endParaRPr b="1"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dp_atacada[i-j+7] or</a:t>
            </a:r>
            <a:endParaRPr b="1"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ds_atacada[i+j]</a:t>
            </a:r>
            <a:endParaRPr b="1" sz="2400"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5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Desmarcamos los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 que atacaba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esa reina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64" name="Google Shape;264;p46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Ahora, tratemos de posicionar las reinas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backtracking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ocho_reinas(</a:t>
            </a:r>
            <a:r>
              <a:rPr b="1" lang="en" sz="2400"/>
              <a:t>i = 0</a:t>
            </a:r>
            <a:r>
              <a:rPr lang="en" sz="2400"/>
              <a:t>):</a:t>
            </a:r>
            <a:endParaRPr b="1" sz="2400"/>
          </a:p>
        </p:txBody>
      </p:sp>
      <p:pic>
        <p:nvPicPr>
          <p:cNvPr id="271" name="Google Shape;2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7"/>
          <p:cNvSpPr/>
          <p:nvPr/>
        </p:nvSpPr>
        <p:spPr>
          <a:xfrm>
            <a:off x="5155625" y="360550"/>
            <a:ext cx="3738000" cy="14283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Partimos colocando en la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fila 0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ocho_reinas(i = 0):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if i == 8: </a:t>
            </a:r>
            <a:endParaRPr b="1"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return True</a:t>
            </a:r>
            <a:endParaRPr b="1" sz="2400"/>
          </a:p>
        </p:txBody>
      </p:sp>
      <p:pic>
        <p:nvPicPr>
          <p:cNvPr id="278" name="Google Shape;27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8"/>
          <p:cNvSpPr/>
          <p:nvPr/>
        </p:nvSpPr>
        <p:spPr>
          <a:xfrm>
            <a:off x="5155625" y="360550"/>
            <a:ext cx="3558000" cy="14283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llegamos a i == 8, es por que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se colocaron todas las reinas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def ocho_reinas(i = 0):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if i == 8: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2400"/>
              <a:t>for j in range(0,8): </a:t>
            </a:r>
            <a:endParaRPr b="1" sz="2400"/>
          </a:p>
        </p:txBody>
      </p:sp>
      <p:pic>
        <p:nvPicPr>
          <p:cNvPr id="285" name="Google Shape;28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/>
          <p:nvPr/>
        </p:nvSpPr>
        <p:spPr>
          <a:xfrm>
            <a:off x="5155625" y="360550"/>
            <a:ext cx="3558000" cy="14283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a probar todas las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 columnas para la fila i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def ocho_reinas(i = 0):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i == 8: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for j in range(0,8):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if not es_atacada(i,j):</a:t>
            </a:r>
            <a:endParaRPr b="1"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colocar_reina(i,j) </a:t>
            </a:r>
            <a:endParaRPr b="1"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if ocho_reinas(i+1):</a:t>
            </a:r>
            <a:endParaRPr b="1" sz="2400"/>
          </a:p>
          <a:p>
            <a:pPr indent="4572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return True</a:t>
            </a:r>
            <a:endParaRPr b="1" sz="2400"/>
          </a:p>
        </p:txBody>
      </p:sp>
      <p:pic>
        <p:nvPicPr>
          <p:cNvPr id="292" name="Google Shape;29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0"/>
          <p:cNvSpPr/>
          <p:nvPr/>
        </p:nvSpPr>
        <p:spPr>
          <a:xfrm>
            <a:off x="5155725" y="279075"/>
            <a:ext cx="3558000" cy="14283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está siendo atacada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esa posición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Colocamos la rein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y probamos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siguientes filas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def ocho_reinas(i = 0):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i == 8: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for j in range(0,8):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not es_atacada(i,j):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colocar_reina(i,j) 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ocho_reinas(i+1):</a:t>
            </a:r>
            <a:endParaRPr sz="2400"/>
          </a:p>
          <a:p>
            <a:pPr indent="4572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quitar_reina(i,j)</a:t>
            </a:r>
            <a:endParaRPr b="1" sz="2400"/>
          </a:p>
        </p:txBody>
      </p:sp>
      <p:pic>
        <p:nvPicPr>
          <p:cNvPr id="299" name="Google Shape;29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1"/>
          <p:cNvSpPr/>
          <p:nvPr/>
        </p:nvSpPr>
        <p:spPr>
          <a:xfrm>
            <a:off x="5389975" y="319826"/>
            <a:ext cx="3323700" cy="13875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colocar las siguientes filas recursivamente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 posición para reina no nos sirve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def ocho_reinas(i = 0):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i == 8: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for j in range(0,8): </a:t>
            </a:r>
            <a:endParaRPr sz="2400"/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not es_atacada(i,j):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colocar_reina(i,j) 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if ocho_reinas(i+1):</a:t>
            </a:r>
            <a:endParaRPr sz="2400"/>
          </a:p>
          <a:p>
            <a:pPr indent="4572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return True</a:t>
            </a:r>
            <a:endParaRPr sz="2400"/>
          </a:p>
          <a:p>
            <a:pPr indent="4572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" sz="2400"/>
              <a:t>quitar_reina(i,j) 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" sz="2400"/>
              <a:t>return False</a:t>
            </a:r>
            <a:endParaRPr b="1" sz="2400"/>
          </a:p>
        </p:txBody>
      </p:sp>
      <p:pic>
        <p:nvPicPr>
          <p:cNvPr id="306" name="Google Shape;30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2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funcionó ningún caso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Retornamos False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802" y="555600"/>
            <a:ext cx="7096400" cy="40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700" y="285827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</a:t>
            </a:r>
            <a:r>
              <a:rPr b="1" lang="en" sz="3000"/>
              <a:t>2</a:t>
            </a:r>
            <a:r>
              <a:rPr b="1" lang="en" sz="3000">
                <a:solidFill>
                  <a:schemeClr val="dk1"/>
                </a:solidFill>
              </a:rPr>
              <a:t> – </a:t>
            </a:r>
            <a:r>
              <a:rPr b="1" lang="en" sz="3000"/>
              <a:t>Ecuaciones de Recurrencia</a:t>
            </a:r>
            <a:endParaRPr b="1"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0" y="187675"/>
            <a:ext cx="9144000" cy="4753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318" name="Google Shape;3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91" y="793575"/>
            <a:ext cx="7361624" cy="35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25" name="Google Shape;32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31" name="Google Shape;331;p56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6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38" name="Google Shape;33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44" name="Google Shape;344;p58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8"/>
          <p:cNvSpPr/>
          <p:nvPr/>
        </p:nvSpPr>
        <p:spPr>
          <a:xfrm>
            <a:off x="158751" y="0"/>
            <a:ext cx="6356349" cy="3078479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51" name="Google Shape;35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57" name="Google Shape;357;p60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0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64" name="Google Shape;36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1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Restando la segunda con la primera nos queda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2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72" name="Google Shape;37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Utilizaremos numpy para crear la matriz de de ceros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3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79" name="Google Shape;37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86" name="Google Shape;38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/>
          <p:nvPr>
            <p:ph type="title"/>
          </p:nvPr>
        </p:nvSpPr>
        <p:spPr>
          <a:xfrm>
            <a:off x="0" y="187675"/>
            <a:ext cx="9144000" cy="4753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393" name="Google Shape;39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91" y="793575"/>
            <a:ext cx="7361624" cy="35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00" name="Google Shape;40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06" name="Google Shape;406;p67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7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Teorema maestro tenemos que 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7"/>
          <p:cNvSpPr/>
          <p:nvPr/>
        </p:nvSpPr>
        <p:spPr>
          <a:xfrm>
            <a:off x="1311557" y="1793684"/>
            <a:ext cx="4411410" cy="3349816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67"/>
          <p:cNvPicPr preferRelativeResize="0"/>
          <p:nvPr/>
        </p:nvPicPr>
        <p:blipFill rotWithShape="1">
          <a:blip r:embed="rId4">
            <a:alphaModFix/>
          </a:blip>
          <a:srcRect b="0" l="55886" r="0" t="0"/>
          <a:stretch/>
        </p:blipFill>
        <p:spPr>
          <a:xfrm>
            <a:off x="1945546" y="2315906"/>
            <a:ext cx="3143432" cy="230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8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5" name="Google Shape;41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22" name="Google Shape;42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28" name="Google Shape;428;p70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0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1"/>
          <p:cNvSpPr/>
          <p:nvPr/>
        </p:nvSpPr>
        <p:spPr>
          <a:xfrm>
            <a:off x="1455244" y="707992"/>
            <a:ext cx="6215556" cy="38436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35" name="Google Shape;43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41" name="Google Shape;441;p72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2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75" y="83375"/>
            <a:ext cx="6961050" cy="49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5250" y="2362225"/>
            <a:ext cx="2578749" cy="25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47" name="Google Shape;447;p73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3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53" name="Google Shape;453;p74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4"/>
          <p:cNvSpPr/>
          <p:nvPr/>
        </p:nvSpPr>
        <p:spPr>
          <a:xfrm>
            <a:off x="158751" y="194505"/>
            <a:ext cx="643508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P3 – Subarreglo de suma máxima</a:t>
            </a:r>
            <a:endParaRPr b="1" sz="3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6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465" name="Google Shape;4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50" y="361125"/>
            <a:ext cx="7250751" cy="43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150" y="133937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71" name="Google Shape;471;p77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7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77" name="Google Shape;477;p78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8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varia desde i hasta el final del arreglo, para evaluar las secuencias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83" name="Google Shape;483;p79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9"/>
          <p:cNvSpPr/>
          <p:nvPr/>
        </p:nvSpPr>
        <p:spPr>
          <a:xfrm>
            <a:off x="146050" y="361950"/>
            <a:ext cx="6369050" cy="2575768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varia desde i hasta el final del arreglo, para evaluar las secuencias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recorrerá cada valor secuencia anterior para sumarlo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0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0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/>
              <a:t>2. Ahora en código</a:t>
            </a:r>
            <a:endParaRPr/>
          </a:p>
        </p:txBody>
      </p:sp>
      <p:pic>
        <p:nvPicPr>
          <p:cNvPr id="491" name="Google Shape;49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1"/>
          <p:cNvSpPr txBox="1"/>
          <p:nvPr>
            <p:ph idx="1" type="body"/>
          </p:nvPr>
        </p:nvSpPr>
        <p:spPr>
          <a:xfrm>
            <a:off x="222250" y="608822"/>
            <a:ext cx="4069834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maxSum = </a:t>
            </a:r>
            <a:r>
              <a:rPr b="1" lang="en" sz="2000"/>
              <a:t>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100"/>
          </a:p>
        </p:txBody>
      </p:sp>
      <p:pic>
        <p:nvPicPr>
          <p:cNvPr id="497" name="Google Shape;49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1"/>
          <p:cNvSpPr/>
          <p:nvPr/>
        </p:nvSpPr>
        <p:spPr>
          <a:xfrm>
            <a:off x="5823468" y="608822"/>
            <a:ext cx="2890157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Invariante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2"/>
          <p:cNvSpPr txBox="1"/>
          <p:nvPr>
            <p:ph idx="1" type="body"/>
          </p:nvPr>
        </p:nvSpPr>
        <p:spPr>
          <a:xfrm>
            <a:off x="222250" y="608822"/>
            <a:ext cx="4069800" cy="39702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1900"/>
              <a:t>0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= 0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900"/>
          </a:p>
        </p:txBody>
      </p:sp>
      <p:pic>
        <p:nvPicPr>
          <p:cNvPr id="504" name="Google Shape;50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2"/>
          <p:cNvSpPr/>
          <p:nvPr/>
        </p:nvSpPr>
        <p:spPr>
          <a:xfrm>
            <a:off x="5823468" y="608822"/>
            <a:ext cx="2890157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los 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Aprovechemos de definir inteligentemente las diagonales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3"/>
          <p:cNvSpPr txBox="1"/>
          <p:nvPr>
            <p:ph idx="1" type="body"/>
          </p:nvPr>
        </p:nvSpPr>
        <p:spPr>
          <a:xfrm>
            <a:off x="222250" y="608822"/>
            <a:ext cx="4069800" cy="39702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000"/>
              <a:t>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i in range(len(arr)):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11" name="Google Shape;51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3"/>
          <p:cNvSpPr/>
          <p:nvPr/>
        </p:nvSpPr>
        <p:spPr>
          <a:xfrm>
            <a:off x="5651500" y="608822"/>
            <a:ext cx="306212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recorrido de los valores del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i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4"/>
          <p:cNvSpPr txBox="1"/>
          <p:nvPr>
            <p:ph idx="1" type="body"/>
          </p:nvPr>
        </p:nvSpPr>
        <p:spPr>
          <a:xfrm>
            <a:off x="222250" y="608822"/>
            <a:ext cx="44069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18" name="Google Shape;51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4"/>
          <p:cNvSpPr/>
          <p:nvPr/>
        </p:nvSpPr>
        <p:spPr>
          <a:xfrm>
            <a:off x="5651500" y="608822"/>
            <a:ext cx="306212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recorrido de los valores del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j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5"/>
          <p:cNvSpPr txBox="1"/>
          <p:nvPr>
            <p:ph idx="1" type="body"/>
          </p:nvPr>
        </p:nvSpPr>
        <p:spPr>
          <a:xfrm>
            <a:off x="222250" y="608822"/>
            <a:ext cx="44069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thisSum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25" name="Google Shape;52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5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variable aux para acumular la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de la secuencia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6"/>
          <p:cNvSpPr txBox="1"/>
          <p:nvPr>
            <p:ph idx="1" type="body"/>
          </p:nvPr>
        </p:nvSpPr>
        <p:spPr>
          <a:xfrm>
            <a:off x="139699" y="608822"/>
            <a:ext cx="48133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for k in range(i, j + 1):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32" name="Google Shape;53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6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Sumamos los valores de la secuencia al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acumulador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7"/>
          <p:cNvSpPr txBox="1"/>
          <p:nvPr>
            <p:ph idx="1" type="body"/>
          </p:nvPr>
        </p:nvSpPr>
        <p:spPr>
          <a:xfrm>
            <a:off x="139699" y="608822"/>
            <a:ext cx="48133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94"/>
              <a:t>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 in range(i, j + 1):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if thisSum &gt; maxSum: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b="1" sz="281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39" name="Google Shape;53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7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Comparamos y actualizamos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invariante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8"/>
          <p:cNvSpPr txBox="1"/>
          <p:nvPr>
            <p:ph idx="1" type="body"/>
          </p:nvPr>
        </p:nvSpPr>
        <p:spPr>
          <a:xfrm>
            <a:off x="139699" y="158750"/>
            <a:ext cx="4813300" cy="464185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</a:t>
            </a:r>
            <a:r>
              <a:rPr lang="en" sz="3000"/>
              <a:t>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 in range(i, j + 1):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thisSum &gt; maxSum: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print(“usando el arreglo:”, arr)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print(“Suma máxima:”, maxSum)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print(“Parte en el índice:”, start)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print(“Termina en el índice:”, end)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print(“El segmento máximo es:”, arr[start: end + 1])</a:t>
            </a:r>
            <a:r>
              <a:rPr b="1" lang="en" sz="2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46" name="Google Shape;54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8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Imprimimos lo pedido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 txBox="1"/>
          <p:nvPr>
            <p:ph idx="1" type="body"/>
          </p:nvPr>
        </p:nvSpPr>
        <p:spPr>
          <a:xfrm>
            <a:off x="4572000" y="97025"/>
            <a:ext cx="4370100" cy="486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—------------------------------------------------------------------------------------------------</a:t>
            </a:r>
            <a:endParaRPr sz="1100"/>
          </a:p>
        </p:txBody>
      </p:sp>
      <p:pic>
        <p:nvPicPr>
          <p:cNvPr id="553" name="Google Shape;55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23" y="1565064"/>
            <a:ext cx="3414713" cy="332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0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0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560" name="Google Shape;56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65" name="Google Shape;565;p91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1"/>
          <p:cNvSpPr/>
          <p:nvPr/>
        </p:nvSpPr>
        <p:spPr>
          <a:xfrm>
            <a:off x="158750" y="194500"/>
            <a:ext cx="6415500" cy="2780100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2"/>
          <p:cNvSpPr txBox="1"/>
          <p:nvPr>
            <p:ph idx="1" type="body"/>
          </p:nvPr>
        </p:nvSpPr>
        <p:spPr>
          <a:xfrm>
            <a:off x="139699" y="158750"/>
            <a:ext cx="4813300" cy="464185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3000"/>
              <a:t>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j in range(i, len(arr)):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thisSum += arr[j]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if thisSum &gt; maxSum: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b="1" sz="469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print(“usando el arreglo:”, arr)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print(“Suma máxima:”, maxSum)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print(“Parte en el índice:”, start)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print(“Termina en el índice:”, end)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print(“El segmento máximo es:”, arr[start: end + 1])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72" name="Google Shape;57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2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Actualizando la nueva condición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describir las diagonales principales podemos decir que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 = i - j + 7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3"/>
          <p:cNvSpPr txBox="1"/>
          <p:nvPr>
            <p:ph idx="1" type="body"/>
          </p:nvPr>
        </p:nvSpPr>
        <p:spPr>
          <a:xfrm>
            <a:off x="5430416" y="641224"/>
            <a:ext cx="3156079" cy="39702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-------------------------------------------------------------</a:t>
            </a:r>
            <a:endParaRPr sz="1100"/>
          </a:p>
        </p:txBody>
      </p:sp>
      <p:pic>
        <p:nvPicPr>
          <p:cNvPr id="579" name="Google Shape;57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23" y="1565064"/>
            <a:ext cx="3414713" cy="332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4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94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586" name="Google Shape;58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91" name="Google Shape;591;p95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5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Dividir para reinar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97" name="Google Shape;597;p96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96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Dividir para reinar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el problema en 2 sub-problemas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03" name="Google Shape;603;p97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7"/>
          <p:cNvSpPr/>
          <p:nvPr/>
        </p:nvSpPr>
        <p:spPr>
          <a:xfrm>
            <a:off x="158750" y="66825"/>
            <a:ext cx="6356400" cy="28710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dividir el problema, la subsecuencia puede estar en tres partes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mitad del arreglo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mitad del arreglo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09" name="Google Shape;609;p98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80025" y="2316100"/>
            <a:ext cx="3463974" cy="28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98"/>
          <p:cNvSpPr/>
          <p:nvPr/>
        </p:nvSpPr>
        <p:spPr>
          <a:xfrm>
            <a:off x="158750" y="66825"/>
            <a:ext cx="6356400" cy="3512100"/>
          </a:xfrm>
          <a:prstGeom prst="cloudCallout">
            <a:avLst>
              <a:gd fmla="val 55052" name="adj1"/>
              <a:gd fmla="val 3753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dividir el problema, la subsecuencia puede estar en tres partes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mitad del arreglo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mitad del arreglo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Cruza por el medio de ambas mitades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15" name="Google Shape;615;p99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99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21" name="Google Shape;621;p100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00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27" name="Google Shape;627;p101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01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que cruza (4-3+5-2-1+2+6)=11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33" name="Google Shape;633;p102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102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que cruza (4-3+5-2-1+2+6)=11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resultado es el max(6,8,11)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880" y="0"/>
            <a:ext cx="684319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1975"/>
            <a:ext cx="2419625" cy="2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39" name="Google Shape;639;p103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03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45" name="Google Shape;645;p104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04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51" name="Google Shape;651;p105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105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base: Largo 1 -&gt; 0 si es negativo, el valor en caso contrario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57" name="Google Shape;657;p106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06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base: Largo 1 -&gt; 0 si es negativo, el valor en caso contrario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63" name="Google Shape;663;p107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07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3123" name="adj1"/>
              <a:gd fmla="val 4681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entonces desde el centro: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69" name="Google Shape;669;p108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108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3123" name="adj1"/>
              <a:gd fmla="val 4681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desde el centro: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segunda mitad de izquierda a derecha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9"/>
          <p:cNvSpPr/>
          <p:nvPr/>
        </p:nvSpPr>
        <p:spPr>
          <a:xfrm>
            <a:off x="158750" y="66825"/>
            <a:ext cx="6524700" cy="44391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desde el centro: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segunda mitad de izquierda a derecha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suma máxima es la suma de los valores anteriores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676" name="Google Shape;676;p109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249700" y="2276400"/>
            <a:ext cx="3338426" cy="27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0"/>
          <p:cNvSpPr/>
          <p:nvPr/>
        </p:nvSpPr>
        <p:spPr>
          <a:xfrm>
            <a:off x="158750" y="66825"/>
            <a:ext cx="6524700" cy="44391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 retornamos el máximo entre los 3 valores anteriores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682" name="Google Shape;682;p110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249700" y="2276400"/>
            <a:ext cx="3338426" cy="27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1"/>
          <p:cNvSpPr/>
          <p:nvPr/>
        </p:nvSpPr>
        <p:spPr>
          <a:xfrm>
            <a:off x="138375" y="55000"/>
            <a:ext cx="5648700" cy="34122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complejidad temporal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dada por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688" name="Google Shape;688;p111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522250" y="2385181"/>
            <a:ext cx="3167726" cy="2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25" y="1846675"/>
            <a:ext cx="3733926" cy="96242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2"/>
          <p:cNvSpPr/>
          <p:nvPr/>
        </p:nvSpPr>
        <p:spPr>
          <a:xfrm>
            <a:off x="4268755" y="342900"/>
            <a:ext cx="4366800" cy="2729100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12"/>
          <p:cNvSpPr txBox="1"/>
          <p:nvPr>
            <p:ph idx="1" type="body"/>
          </p:nvPr>
        </p:nvSpPr>
        <p:spPr>
          <a:xfrm>
            <a:off x="5321300" y="1048503"/>
            <a:ext cx="23877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/>
              <a:t>2. Ahora en código</a:t>
            </a:r>
            <a:endParaRPr/>
          </a:p>
        </p:txBody>
      </p:sp>
      <p:pic>
        <p:nvPicPr>
          <p:cNvPr id="696" name="Google Shape;696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describir las diagonales secundarias podemos decir que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 = i + j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3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if n == 1: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return arr[0]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702" name="Google Shape;702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13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de largo 1, estamos en el caso base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4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000"/>
              <a:t>primera_mitad = arr[:n//2]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segunda_mitad = arr[n//2:]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MSMI = 0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MSMD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TSMI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TSMD = 0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709" name="Google Shape;709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4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 las mitades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Inicializamos variables auxiliares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15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</a:t>
            </a:r>
            <a:r>
              <a:rPr b="1" lang="en" sz="3000"/>
              <a:t>   for i in range(len(primera_mitad)-1,-1,-1):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TSMI += arr[i]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if TSMI &gt; MSMI: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  MSMI = TSMI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716" name="Google Shape;71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15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máxima desde el centro a la izquierda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6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923"/>
              <a:t>for i in range(len(primera_mitad),n):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TSMD += arr[i]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if TSMD &gt; MSMD: 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  MSMD = TSMD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723" name="Google Shape;72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6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máxima desde el centro a la derecha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17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TSMD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TSMD &gt; MSMD: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MSMD = TSMD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</a:t>
            </a:r>
            <a:r>
              <a:rPr b="1" lang="en" sz="4538"/>
              <a:t>  maxSumMedio = MSMI + MSMD</a:t>
            </a:r>
            <a:endParaRPr b="1" sz="5438">
              <a:solidFill>
                <a:schemeClr val="dk1"/>
              </a:solidFill>
            </a:endParaRPr>
          </a:p>
        </p:txBody>
      </p:sp>
      <p:pic>
        <p:nvPicPr>
          <p:cNvPr id="730" name="Google Shape;73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17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 la unión de ambas partes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8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2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TSMD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TSMD &gt; MSMD: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MSMD = TSMD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maxSumMedio = MSMI + MSMD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</a:t>
            </a:r>
            <a:r>
              <a:rPr lang="en" sz="5800"/>
              <a:t> </a:t>
            </a:r>
            <a:r>
              <a:rPr b="1" lang="en" sz="5800"/>
              <a:t>return max(suma_maxima_dp(primera_mitad), suma_maxima_dp(segunda_mitad), maxSumMedio) 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737" name="Google Shape;73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18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Realizamos la llamada recursiva para las mitades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9"/>
          <p:cNvSpPr/>
          <p:nvPr/>
        </p:nvSpPr>
        <p:spPr>
          <a:xfrm>
            <a:off x="4268755" y="342900"/>
            <a:ext cx="4366800" cy="2729100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19"/>
          <p:cNvSpPr txBox="1"/>
          <p:nvPr>
            <p:ph idx="1" type="body"/>
          </p:nvPr>
        </p:nvSpPr>
        <p:spPr>
          <a:xfrm>
            <a:off x="5321300" y="1048503"/>
            <a:ext cx="23877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745" name="Google Shape;74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50" name="Google Shape;750;p120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20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necesitamos saber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subsecuencia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mejor subsecuencia no puede comenzar con número negativo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56" name="Google Shape;756;p121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21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necesitamos saber dónde está la subsecuencia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mejor subsecuencia no puede comenzar con número negativo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21"/>
          <p:cNvSpPr/>
          <p:nvPr/>
        </p:nvSpPr>
        <p:spPr>
          <a:xfrm>
            <a:off x="100865" y="2365419"/>
            <a:ext cx="5732100" cy="17595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Corolario: cualquier subsecuencia negativa no puede ser prefijo de la subsecuencia óptima.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763" name="Google Shape;763;p122"/>
          <p:cNvPicPr preferRelativeResize="0"/>
          <p:nvPr/>
        </p:nvPicPr>
        <p:blipFill rotWithShape="1">
          <a:blip r:embed="rId3">
            <a:alphaModFix/>
          </a:blip>
          <a:srcRect b="0" l="23822" r="26391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122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