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95" r:id="rId6"/>
    <p:sldId id="310" r:id="rId7"/>
    <p:sldId id="311" r:id="rId8"/>
    <p:sldId id="312" r:id="rId9"/>
    <p:sldId id="313" r:id="rId10"/>
    <p:sldId id="314" r:id="rId11"/>
    <p:sldId id="315" r:id="rId12"/>
    <p:sldId id="316" r:id="rId13"/>
    <p:sldId id="317" r:id="rId14"/>
    <p:sldId id="319" r:id="rId15"/>
    <p:sldId id="320" r:id="rId16"/>
    <p:sldId id="321" r:id="rId17"/>
    <p:sldId id="322" r:id="rId18"/>
    <p:sldId id="323" r:id="rId19"/>
    <p:sldId id="324" r:id="rId20"/>
    <p:sldId id="325" r:id="rId21"/>
    <p:sldId id="293" r:id="rId22"/>
    <p:sldId id="294" r:id="rId23"/>
    <p:sldId id="267" r:id="rId24"/>
    <p:sldId id="282" r:id="rId25"/>
    <p:sldId id="269" r:id="rId26"/>
    <p:sldId id="270" r:id="rId27"/>
    <p:sldId id="271" r:id="rId28"/>
    <p:sldId id="272" r:id="rId29"/>
    <p:sldId id="273" r:id="rId30"/>
    <p:sldId id="274" r:id="rId31"/>
    <p:sldId id="275" r:id="rId32"/>
    <p:sldId id="276" r:id="rId33"/>
    <p:sldId id="278" r:id="rId34"/>
    <p:sldId id="279" r:id="rId35"/>
    <p:sldId id="280" r:id="rId36"/>
    <p:sldId id="281" r:id="rId37"/>
    <p:sldId id="283" r:id="rId38"/>
    <p:sldId id="284" r:id="rId39"/>
    <p:sldId id="285" r:id="rId40"/>
    <p:sldId id="286" r:id="rId41"/>
    <p:sldId id="287" r:id="rId42"/>
    <p:sldId id="288" r:id="rId43"/>
    <p:sldId id="296" r:id="rId44"/>
    <p:sldId id="326" r:id="rId45"/>
    <p:sldId id="327" r:id="rId46"/>
    <p:sldId id="328" r:id="rId47"/>
    <p:sldId id="329" r:id="rId48"/>
    <p:sldId id="330" r:id="rId49"/>
    <p:sldId id="331" r:id="rId50"/>
    <p:sldId id="291" r:id="rId51"/>
    <p:sldId id="27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E9D92606-4D29-45A9-BE7A-266B63A9C3B7}" type="datetimeFigureOut">
              <a:rPr lang="en-US" smtClean="0"/>
              <a:t>4/11/2023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CB23E26-4C28-4A94-B905-8CD0F41E4E26}" type="slidenum">
              <a:rPr lang="en-US" smtClean="0"/>
              <a:t>‹Nº›</a:t>
            </a:fld>
            <a:endParaRPr lang="en-US"/>
          </a:p>
        </p:txBody>
      </p:sp>
    </p:spTree>
    <p:extLst>
      <p:ext uri="{BB962C8B-B14F-4D97-AF65-F5344CB8AC3E}">
        <p14:creationId xmlns:p14="http://schemas.microsoft.com/office/powerpoint/2010/main" val="535636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E9D92606-4D29-45A9-BE7A-266B63A9C3B7}" type="datetimeFigureOut">
              <a:rPr lang="en-US" smtClean="0"/>
              <a:t>4/11/2023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CB23E26-4C28-4A94-B905-8CD0F41E4E26}" type="slidenum">
              <a:rPr lang="en-US" smtClean="0"/>
              <a:t>‹Nº›</a:t>
            </a:fld>
            <a:endParaRPr lang="en-US"/>
          </a:p>
        </p:txBody>
      </p:sp>
    </p:spTree>
    <p:extLst>
      <p:ext uri="{BB962C8B-B14F-4D97-AF65-F5344CB8AC3E}">
        <p14:creationId xmlns:p14="http://schemas.microsoft.com/office/powerpoint/2010/main" val="296377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E9D92606-4D29-45A9-BE7A-266B63A9C3B7}" type="datetimeFigureOut">
              <a:rPr lang="en-US" smtClean="0"/>
              <a:t>4/11/2023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CB23E26-4C28-4A94-B905-8CD0F41E4E26}" type="slidenum">
              <a:rPr lang="en-US" smtClean="0"/>
              <a:t>‹Nº›</a:t>
            </a:fld>
            <a:endParaRPr lang="en-US"/>
          </a:p>
        </p:txBody>
      </p:sp>
    </p:spTree>
    <p:extLst>
      <p:ext uri="{BB962C8B-B14F-4D97-AF65-F5344CB8AC3E}">
        <p14:creationId xmlns:p14="http://schemas.microsoft.com/office/powerpoint/2010/main" val="25742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E9D92606-4D29-45A9-BE7A-266B63A9C3B7}" type="datetimeFigureOut">
              <a:rPr lang="en-US" smtClean="0"/>
              <a:t>4/11/2023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CB23E26-4C28-4A94-B905-8CD0F41E4E26}" type="slidenum">
              <a:rPr lang="en-US" smtClean="0"/>
              <a:t>‹Nº›</a:t>
            </a:fld>
            <a:endParaRPr lang="en-US"/>
          </a:p>
        </p:txBody>
      </p:sp>
    </p:spTree>
    <p:extLst>
      <p:ext uri="{BB962C8B-B14F-4D97-AF65-F5344CB8AC3E}">
        <p14:creationId xmlns:p14="http://schemas.microsoft.com/office/powerpoint/2010/main" val="211054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E9D92606-4D29-45A9-BE7A-266B63A9C3B7}" type="datetimeFigureOut">
              <a:rPr lang="en-US" smtClean="0"/>
              <a:t>4/11/2023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CB23E26-4C28-4A94-B905-8CD0F41E4E26}" type="slidenum">
              <a:rPr lang="en-US" smtClean="0"/>
              <a:t>‹Nº›</a:t>
            </a:fld>
            <a:endParaRPr lang="en-US"/>
          </a:p>
        </p:txBody>
      </p:sp>
    </p:spTree>
    <p:extLst>
      <p:ext uri="{BB962C8B-B14F-4D97-AF65-F5344CB8AC3E}">
        <p14:creationId xmlns:p14="http://schemas.microsoft.com/office/powerpoint/2010/main" val="2539652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E9D92606-4D29-45A9-BE7A-266B63A9C3B7}" type="datetimeFigureOut">
              <a:rPr lang="en-US" smtClean="0"/>
              <a:t>4/11/2023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CB23E26-4C28-4A94-B905-8CD0F41E4E26}" type="slidenum">
              <a:rPr lang="en-US" smtClean="0"/>
              <a:t>‹Nº›</a:t>
            </a:fld>
            <a:endParaRPr lang="en-US"/>
          </a:p>
        </p:txBody>
      </p:sp>
    </p:spTree>
    <p:extLst>
      <p:ext uri="{BB962C8B-B14F-4D97-AF65-F5344CB8AC3E}">
        <p14:creationId xmlns:p14="http://schemas.microsoft.com/office/powerpoint/2010/main" val="402138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E9D92606-4D29-45A9-BE7A-266B63A9C3B7}" type="datetimeFigureOut">
              <a:rPr lang="en-US" smtClean="0"/>
              <a:t>4/11/2023</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7CB23E26-4C28-4A94-B905-8CD0F41E4E26}" type="slidenum">
              <a:rPr lang="en-US" smtClean="0"/>
              <a:t>‹Nº›</a:t>
            </a:fld>
            <a:endParaRPr lang="en-US"/>
          </a:p>
        </p:txBody>
      </p:sp>
    </p:spTree>
    <p:extLst>
      <p:ext uri="{BB962C8B-B14F-4D97-AF65-F5344CB8AC3E}">
        <p14:creationId xmlns:p14="http://schemas.microsoft.com/office/powerpoint/2010/main" val="417510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E9D92606-4D29-45A9-BE7A-266B63A9C3B7}" type="datetimeFigureOut">
              <a:rPr lang="en-US" smtClean="0"/>
              <a:t>4/11/2023</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7CB23E26-4C28-4A94-B905-8CD0F41E4E26}" type="slidenum">
              <a:rPr lang="en-US" smtClean="0"/>
              <a:t>‹Nº›</a:t>
            </a:fld>
            <a:endParaRPr lang="en-US"/>
          </a:p>
        </p:txBody>
      </p:sp>
    </p:spTree>
    <p:extLst>
      <p:ext uri="{BB962C8B-B14F-4D97-AF65-F5344CB8AC3E}">
        <p14:creationId xmlns:p14="http://schemas.microsoft.com/office/powerpoint/2010/main" val="183451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9D92606-4D29-45A9-BE7A-266B63A9C3B7}" type="datetimeFigureOut">
              <a:rPr lang="en-US" smtClean="0"/>
              <a:t>4/11/2023</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7CB23E26-4C28-4A94-B905-8CD0F41E4E26}" type="slidenum">
              <a:rPr lang="en-US" smtClean="0"/>
              <a:t>‹Nº›</a:t>
            </a:fld>
            <a:endParaRPr lang="en-US"/>
          </a:p>
        </p:txBody>
      </p:sp>
    </p:spTree>
    <p:extLst>
      <p:ext uri="{BB962C8B-B14F-4D97-AF65-F5344CB8AC3E}">
        <p14:creationId xmlns:p14="http://schemas.microsoft.com/office/powerpoint/2010/main" val="328158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9D92606-4D29-45A9-BE7A-266B63A9C3B7}" type="datetimeFigureOut">
              <a:rPr lang="en-US" smtClean="0"/>
              <a:t>4/11/2023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CB23E26-4C28-4A94-B905-8CD0F41E4E26}" type="slidenum">
              <a:rPr lang="en-US" smtClean="0"/>
              <a:t>‹Nº›</a:t>
            </a:fld>
            <a:endParaRPr lang="en-US"/>
          </a:p>
        </p:txBody>
      </p:sp>
    </p:spTree>
    <p:extLst>
      <p:ext uri="{BB962C8B-B14F-4D97-AF65-F5344CB8AC3E}">
        <p14:creationId xmlns:p14="http://schemas.microsoft.com/office/powerpoint/2010/main" val="274058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9D92606-4D29-45A9-BE7A-266B63A9C3B7}" type="datetimeFigureOut">
              <a:rPr lang="en-US" smtClean="0"/>
              <a:t>4/11/2023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CB23E26-4C28-4A94-B905-8CD0F41E4E26}" type="slidenum">
              <a:rPr lang="en-US" smtClean="0"/>
              <a:t>‹Nº›</a:t>
            </a:fld>
            <a:endParaRPr lang="en-US"/>
          </a:p>
        </p:txBody>
      </p:sp>
    </p:spTree>
    <p:extLst>
      <p:ext uri="{BB962C8B-B14F-4D97-AF65-F5344CB8AC3E}">
        <p14:creationId xmlns:p14="http://schemas.microsoft.com/office/powerpoint/2010/main" val="170989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92606-4D29-45A9-BE7A-266B63A9C3B7}" type="datetimeFigureOut">
              <a:rPr lang="en-US" smtClean="0"/>
              <a:t>4/11/2023</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23E26-4C28-4A94-B905-8CD0F41E4E26}" type="slidenum">
              <a:rPr lang="en-US" smtClean="0"/>
              <a:t>‹Nº›</a:t>
            </a:fld>
            <a:endParaRPr lang="en-US"/>
          </a:p>
        </p:txBody>
      </p:sp>
    </p:spTree>
    <p:extLst>
      <p:ext uri="{BB962C8B-B14F-4D97-AF65-F5344CB8AC3E}">
        <p14:creationId xmlns:p14="http://schemas.microsoft.com/office/powerpoint/2010/main" val="2722050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653811" y="0"/>
            <a:ext cx="6884377" cy="6865254"/>
          </a:xfrm>
          <a:prstGeom prst="rect">
            <a:avLst/>
          </a:prstGeom>
        </p:spPr>
      </p:pic>
      <p:sp>
        <p:nvSpPr>
          <p:cNvPr id="2" name="Título 1"/>
          <p:cNvSpPr>
            <a:spLocks noGrp="1"/>
          </p:cNvSpPr>
          <p:nvPr>
            <p:ph type="ctrTitle"/>
          </p:nvPr>
        </p:nvSpPr>
        <p:spPr>
          <a:xfrm>
            <a:off x="74906" y="2964770"/>
            <a:ext cx="2578905" cy="935713"/>
          </a:xfrm>
        </p:spPr>
        <p:txBody>
          <a:bodyPr>
            <a:normAutofit fontScale="90000"/>
          </a:bodyPr>
          <a:lstStyle/>
          <a:p>
            <a:r>
              <a:rPr lang="es-ES" dirty="0" smtClean="0"/>
              <a:t>Pauta</a:t>
            </a:r>
            <a:br>
              <a:rPr lang="es-ES" dirty="0" smtClean="0"/>
            </a:br>
            <a:r>
              <a:rPr lang="es-ES" dirty="0" err="1" smtClean="0"/>
              <a:t>Aux</a:t>
            </a:r>
            <a:r>
              <a:rPr lang="es-ES" dirty="0" smtClean="0"/>
              <a:t> 1</a:t>
            </a:r>
            <a:endParaRPr lang="en-US" dirty="0"/>
          </a:p>
        </p:txBody>
      </p:sp>
      <p:sp>
        <p:nvSpPr>
          <p:cNvPr id="3" name="Subtítulo 2"/>
          <p:cNvSpPr>
            <a:spLocks noGrp="1"/>
          </p:cNvSpPr>
          <p:nvPr>
            <p:ph type="subTitle" idx="1"/>
          </p:nvPr>
        </p:nvSpPr>
        <p:spPr>
          <a:xfrm>
            <a:off x="9321140" y="4703885"/>
            <a:ext cx="3094892" cy="1784838"/>
          </a:xfrm>
        </p:spPr>
        <p:txBody>
          <a:bodyPr>
            <a:normAutofit/>
          </a:bodyPr>
          <a:lstStyle/>
          <a:p>
            <a:r>
              <a:rPr lang="es-ES" dirty="0" smtClean="0"/>
              <a:t>Profesor </a:t>
            </a:r>
            <a:br>
              <a:rPr lang="es-ES" dirty="0" smtClean="0"/>
            </a:br>
            <a:r>
              <a:rPr lang="es-ES" dirty="0" smtClean="0"/>
              <a:t>Mauro </a:t>
            </a:r>
            <a:r>
              <a:rPr lang="en-US" dirty="0" err="1" smtClean="0"/>
              <a:t>Monsalves</a:t>
            </a:r>
            <a:endParaRPr lang="en-US" dirty="0" smtClean="0"/>
          </a:p>
          <a:p>
            <a:r>
              <a:rPr lang="es-ES" dirty="0" smtClean="0"/>
              <a:t>Auxiliar </a:t>
            </a:r>
          </a:p>
          <a:p>
            <a:r>
              <a:rPr lang="es-ES" dirty="0" smtClean="0"/>
              <a:t>Max Durand</a:t>
            </a:r>
          </a:p>
        </p:txBody>
      </p:sp>
    </p:spTree>
    <p:extLst>
      <p:ext uri="{BB962C8B-B14F-4D97-AF65-F5344CB8AC3E}">
        <p14:creationId xmlns:p14="http://schemas.microsoft.com/office/powerpoint/2010/main" val="3536806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8100" y="-20002"/>
            <a:ext cx="12268194" cy="6898009"/>
            <a:chOff x="0" y="0"/>
            <a:chExt cx="12496800" cy="7102475"/>
          </a:xfrm>
        </p:grpSpPr>
        <p:sp>
          <p:nvSpPr>
            <p:cNvPr id="5" name="Cuadro de texto 75"/>
            <p:cNvSpPr txBox="1"/>
            <p:nvPr/>
          </p:nvSpPr>
          <p:spPr>
            <a:xfrm>
              <a:off x="10111740" y="6667500"/>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Salsa de tomates en frascos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upo 5"/>
            <p:cNvGrpSpPr/>
            <p:nvPr/>
          </p:nvGrpSpPr>
          <p:grpSpPr>
            <a:xfrm>
              <a:off x="0" y="0"/>
              <a:ext cx="12496800" cy="6547125"/>
              <a:chOff x="0" y="0"/>
              <a:chExt cx="12496800" cy="6547125"/>
            </a:xfrm>
          </p:grpSpPr>
          <p:sp>
            <p:nvSpPr>
              <p:cNvPr id="7" name="Rectángulo 6"/>
              <p:cNvSpPr/>
              <p:nvPr/>
            </p:nvSpPr>
            <p:spPr>
              <a:xfrm>
                <a:off x="10248900" y="505206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Etiquetado</a:t>
                </a:r>
                <a:endParaRPr lang="en-US" sz="1100">
                  <a:effectLst/>
                  <a:ea typeface="Calibri" panose="020F0502020204030204" pitchFamily="34" charset="0"/>
                  <a:cs typeface="Times New Roman" panose="02020603050405020304" pitchFamily="18" charset="0"/>
                </a:endParaRPr>
              </a:p>
            </p:txBody>
          </p:sp>
          <p:grpSp>
            <p:nvGrpSpPr>
              <p:cNvPr id="8" name="Grupo 7"/>
              <p:cNvGrpSpPr/>
              <p:nvPr/>
            </p:nvGrpSpPr>
            <p:grpSpPr>
              <a:xfrm>
                <a:off x="0" y="0"/>
                <a:ext cx="12496800" cy="3916680"/>
                <a:chOff x="0" y="0"/>
                <a:chExt cx="12496800" cy="3916680"/>
              </a:xfrm>
            </p:grpSpPr>
            <p:cxnSp>
              <p:nvCxnSpPr>
                <p:cNvPr id="15" name="Conector recto de flecha 14"/>
                <p:cNvCxnSpPr/>
                <p:nvPr/>
              </p:nvCxnSpPr>
              <p:spPr>
                <a:xfrm>
                  <a:off x="10782300" y="3108960"/>
                  <a:ext cx="0" cy="480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ángulo 15"/>
                <p:cNvSpPr/>
                <p:nvPr/>
              </p:nvSpPr>
              <p:spPr>
                <a:xfrm>
                  <a:off x="10309860" y="36195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Tapado</a:t>
                  </a:r>
                  <a:endParaRPr lang="en-US" sz="1100">
                    <a:effectLst/>
                    <a:ea typeface="Calibri" panose="020F0502020204030204" pitchFamily="34" charset="0"/>
                    <a:cs typeface="Times New Roman" panose="02020603050405020304" pitchFamily="18" charset="0"/>
                  </a:endParaRPr>
                </a:p>
              </p:txBody>
            </p:sp>
            <p:grpSp>
              <p:nvGrpSpPr>
                <p:cNvPr id="17" name="Grupo 16"/>
                <p:cNvGrpSpPr/>
                <p:nvPr/>
              </p:nvGrpSpPr>
              <p:grpSpPr>
                <a:xfrm>
                  <a:off x="0" y="0"/>
                  <a:ext cx="12496800" cy="3084830"/>
                  <a:chOff x="0" y="0"/>
                  <a:chExt cx="12496800" cy="3084830"/>
                </a:xfrm>
              </p:grpSpPr>
              <p:sp>
                <p:nvSpPr>
                  <p:cNvPr id="18" name="Rectángulo 17"/>
                  <p:cNvSpPr/>
                  <p:nvPr/>
                </p:nvSpPr>
                <p:spPr>
                  <a:xfrm>
                    <a:off x="10331450" y="278765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Pausterizado</a:t>
                    </a:r>
                    <a:endParaRPr lang="en-US" sz="1100">
                      <a:effectLst/>
                      <a:ea typeface="Calibri" panose="020F0502020204030204" pitchFamily="34" charset="0"/>
                      <a:cs typeface="Times New Roman" panose="02020603050405020304" pitchFamily="18" charset="0"/>
                    </a:endParaRPr>
                  </a:p>
                </p:txBody>
              </p:sp>
              <p:grpSp>
                <p:nvGrpSpPr>
                  <p:cNvPr id="19" name="Grupo 18"/>
                  <p:cNvGrpSpPr/>
                  <p:nvPr/>
                </p:nvGrpSpPr>
                <p:grpSpPr>
                  <a:xfrm>
                    <a:off x="0" y="0"/>
                    <a:ext cx="12496800" cy="2233929"/>
                    <a:chOff x="0" y="0"/>
                    <a:chExt cx="12496800" cy="2233929"/>
                  </a:xfrm>
                </p:grpSpPr>
                <p:grpSp>
                  <p:nvGrpSpPr>
                    <p:cNvPr id="23" name="Grupo 22"/>
                    <p:cNvGrpSpPr/>
                    <p:nvPr/>
                  </p:nvGrpSpPr>
                  <p:grpSpPr>
                    <a:xfrm>
                      <a:off x="0" y="0"/>
                      <a:ext cx="12496800" cy="2233929"/>
                      <a:chOff x="0" y="0"/>
                      <a:chExt cx="12496800" cy="2233929"/>
                    </a:xfrm>
                  </p:grpSpPr>
                  <p:grpSp>
                    <p:nvGrpSpPr>
                      <p:cNvPr id="26" name="Grupo 25"/>
                      <p:cNvGrpSpPr/>
                      <p:nvPr/>
                    </p:nvGrpSpPr>
                    <p:grpSpPr>
                      <a:xfrm>
                        <a:off x="0" y="0"/>
                        <a:ext cx="11658572" cy="2233929"/>
                        <a:chOff x="0" y="0"/>
                        <a:chExt cx="11658572" cy="2233929"/>
                      </a:xfrm>
                    </p:grpSpPr>
                    <p:cxnSp>
                      <p:nvCxnSpPr>
                        <p:cNvPr id="28" name="Conector recto de flecha 27"/>
                        <p:cNvCxnSpPr/>
                        <p:nvPr/>
                      </p:nvCxnSpPr>
                      <p:spPr>
                        <a:xfrm>
                          <a:off x="10782300" y="1203960"/>
                          <a:ext cx="7620" cy="563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9" name="Grupo 28"/>
                        <p:cNvGrpSpPr/>
                        <p:nvPr/>
                      </p:nvGrpSpPr>
                      <p:grpSpPr>
                        <a:xfrm>
                          <a:off x="0" y="0"/>
                          <a:ext cx="11360248" cy="2233929"/>
                          <a:chOff x="0" y="0"/>
                          <a:chExt cx="11360248" cy="2233929"/>
                        </a:xfrm>
                      </p:grpSpPr>
                      <p:grpSp>
                        <p:nvGrpSpPr>
                          <p:cNvPr id="32" name="Grupo 31"/>
                          <p:cNvGrpSpPr/>
                          <p:nvPr/>
                        </p:nvGrpSpPr>
                        <p:grpSpPr>
                          <a:xfrm>
                            <a:off x="0" y="22861"/>
                            <a:ext cx="11239495" cy="2211068"/>
                            <a:chOff x="0" y="1"/>
                            <a:chExt cx="11239495" cy="2211068"/>
                          </a:xfrm>
                        </p:grpSpPr>
                        <p:grpSp>
                          <p:nvGrpSpPr>
                            <p:cNvPr id="34" name="Grupo 33"/>
                            <p:cNvGrpSpPr/>
                            <p:nvPr/>
                          </p:nvGrpSpPr>
                          <p:grpSpPr>
                            <a:xfrm>
                              <a:off x="0" y="1"/>
                              <a:ext cx="11239495" cy="2211068"/>
                              <a:chOff x="0" y="1"/>
                              <a:chExt cx="11239495" cy="2211068"/>
                            </a:xfrm>
                          </p:grpSpPr>
                          <p:sp>
                            <p:nvSpPr>
                              <p:cNvPr id="36" name="Rectángulo 35"/>
                              <p:cNvSpPr/>
                              <p:nvPr/>
                            </p:nvSpPr>
                            <p:spPr>
                              <a:xfrm>
                                <a:off x="6781800" y="251460"/>
                                <a:ext cx="1012372" cy="43542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5 minutos</a:t>
                                </a:r>
                                <a:endParaRPr lang="en-US" sz="1100">
                                  <a:effectLst/>
                                  <a:ea typeface="Calibri" panose="020F0502020204030204" pitchFamily="34" charset="0"/>
                                  <a:cs typeface="Times New Roman" panose="02020603050405020304" pitchFamily="18" charset="0"/>
                                </a:endParaRPr>
                              </a:p>
                            </p:txBody>
                          </p:sp>
                          <p:cxnSp>
                            <p:nvCxnSpPr>
                              <p:cNvPr id="37" name="Conector recto 36"/>
                              <p:cNvCxnSpPr/>
                              <p:nvPr/>
                            </p:nvCxnSpPr>
                            <p:spPr>
                              <a:xfrm flipV="1">
                                <a:off x="7284720" y="701040"/>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239495" cy="2211068"/>
                                <a:chOff x="0" y="1"/>
                                <a:chExt cx="11240086" cy="2211342"/>
                              </a:xfrm>
                            </p:grpSpPr>
                            <p:sp>
                              <p:nvSpPr>
                                <p:cNvPr id="39" name="Cuadro de texto 41"/>
                                <p:cNvSpPr txBox="1"/>
                                <p:nvPr/>
                              </p:nvSpPr>
                              <p:spPr>
                                <a:xfrm>
                                  <a:off x="8839200" y="1776046"/>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Cascara y semillas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240086" cy="1704646"/>
                                  <a:chOff x="0" y="1"/>
                                  <a:chExt cx="11240086" cy="1704646"/>
                                </a:xfrm>
                              </p:grpSpPr>
                              <p:sp>
                                <p:nvSpPr>
                                  <p:cNvPr id="41" name="Rectángulo 40"/>
                                  <p:cNvSpPr/>
                                  <p:nvPr/>
                                </p:nvSpPr>
                                <p:spPr>
                                  <a:xfrm>
                                    <a:off x="10310446" y="89760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Concentrado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717406" cy="1209040"/>
                                    <a:chOff x="0" y="0"/>
                                    <a:chExt cx="9717551" cy="1209403"/>
                                  </a:xfrm>
                                </p:grpSpPr>
                                <p:grpSp>
                                  <p:nvGrpSpPr>
                                    <p:cNvPr id="47" name="Grupo 46"/>
                                    <p:cNvGrpSpPr/>
                                    <p:nvPr/>
                                  </p:nvGrpSpPr>
                                  <p:grpSpPr>
                                    <a:xfrm>
                                      <a:off x="0" y="0"/>
                                      <a:ext cx="8446226" cy="1209403"/>
                                      <a:chOff x="0" y="0"/>
                                      <a:chExt cx="8446226" cy="1209403"/>
                                    </a:xfrm>
                                  </p:grpSpPr>
                                  <p:cxnSp>
                                    <p:nvCxnSpPr>
                                      <p:cNvPr id="50" name="Conector recto de flecha 49"/>
                                      <p:cNvCxnSpPr/>
                                      <p:nvPr/>
                                    </p:nvCxnSpPr>
                                    <p:spPr>
                                      <a:xfrm>
                                        <a:off x="7162800" y="1034143"/>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Trozado</a:t>
                                        </a:r>
                                        <a:endParaRPr lang="en-US" sz="1100">
                                          <a:effectLst/>
                                          <a:ea typeface="Calibri" panose="020F0502020204030204" pitchFamily="34" charset="0"/>
                                          <a:cs typeface="Times New Roman" panose="02020603050405020304" pitchFamily="18" charset="0"/>
                                        </a:endParaRPr>
                                      </a:p>
                                    </p:txBody>
                                  </p:sp>
                                  <p:sp>
                                    <p:nvSpPr>
                                      <p:cNvPr id="53" name="Rectángulo 52"/>
                                      <p:cNvSpPr/>
                                      <p:nvPr/>
                                    </p:nvSpPr>
                                    <p:spPr>
                                      <a:xfrm>
                                        <a:off x="75165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Escaldado</a:t>
                                        </a:r>
                                        <a:endParaRPr lang="en-US" sz="110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1209403"/>
                                        <a:chOff x="0" y="0"/>
                                        <a:chExt cx="5893525" cy="1209403"/>
                                      </a:xfrm>
                                    </p:grpSpPr>
                                    <p:grpSp>
                                      <p:nvGrpSpPr>
                                        <p:cNvPr id="55" name="Grupo 54"/>
                                        <p:cNvGrpSpPr/>
                                        <p:nvPr/>
                                      </p:nvGrpSpPr>
                                      <p:grpSpPr>
                                        <a:xfrm>
                                          <a:off x="0" y="457200"/>
                                          <a:ext cx="5893525" cy="752203"/>
                                          <a:chOff x="0" y="0"/>
                                          <a:chExt cx="5893525" cy="752203"/>
                                        </a:xfrm>
                                      </p:grpSpPr>
                                      <p:grpSp>
                                        <p:nvGrpSpPr>
                                          <p:cNvPr id="57" name="Grupo 56"/>
                                          <p:cNvGrpSpPr/>
                                          <p:nvPr/>
                                        </p:nvGrpSpPr>
                                        <p:grpSpPr>
                                          <a:xfrm>
                                            <a:off x="0" y="401683"/>
                                            <a:ext cx="5893525" cy="350520"/>
                                            <a:chOff x="0" y="0"/>
                                            <a:chExt cx="5893525" cy="35052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a:effectLst/>
                                                  <a:latin typeface="Calibri" panose="020F0502020204030204" pitchFamily="34" charset="0"/>
                                                  <a:ea typeface="Calibri" panose="020F0502020204030204" pitchFamily="34" charset="0"/>
                                                  <a:cs typeface="Times New Roman" panose="02020603050405020304" pitchFamily="18" charset="0"/>
                                                </a:rPr>
                                                <a:t>Tomates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0"/>
                                              <a:ext cx="5185954" cy="350520"/>
                                              <a:chOff x="0" y="0"/>
                                              <a:chExt cx="5185954" cy="350520"/>
                                            </a:xfrm>
                                          </p:grpSpPr>
                                          <p:sp>
                                            <p:nvSpPr>
                                              <p:cNvPr id="61" name="Rectángulo 60"/>
                                              <p:cNvSpPr/>
                                              <p:nvPr/>
                                            </p:nvSpPr>
                                            <p:spPr>
                                              <a:xfrm>
                                                <a:off x="478971" y="32657"/>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Recepción</a:t>
                                                </a:r>
                                                <a:endParaRPr lang="en-US" sz="110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Pesado</a:t>
                                                </a:r>
                                                <a:endParaRPr lang="en-US" sz="110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Selección</a:t>
                                                </a:r>
                                                <a:endParaRPr lang="en-US" sz="110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Lavado</a:t>
                                                </a:r>
                                                <a:endParaRPr lang="en-US" sz="110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19701" y="20683"/>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Agua Clorada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787911" y="8861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Separación</a:t>
                                      </a:r>
                                      <a:endParaRPr lang="en-US" sz="1100">
                                        <a:effectLst/>
                                        <a:ea typeface="Calibri" panose="020F0502020204030204" pitchFamily="34" charset="0"/>
                                        <a:cs typeface="Times New Roman" panose="02020603050405020304" pitchFamily="18" charset="0"/>
                                      </a:endParaRPr>
                                    </a:p>
                                  </p:txBody>
                                </p:sp>
                                <p:cxnSp>
                                  <p:nvCxnSpPr>
                                    <p:cNvPr id="49" name="Conector recto de flecha 48"/>
                                    <p:cNvCxnSpPr/>
                                    <p:nvPr/>
                                  </p:nvCxnSpPr>
                                  <p:spPr>
                                    <a:xfrm>
                                      <a:off x="8464061" y="102576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3" name="Flecha derecha 42"/>
                                  <p:cNvSpPr/>
                                  <p:nvPr/>
                                </p:nvSpPr>
                                <p:spPr>
                                  <a:xfrm rot="5400000">
                                    <a:off x="9053146" y="1333499"/>
                                    <a:ext cx="391881" cy="35041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44" name="Conector recto de flecha 43"/>
                                  <p:cNvCxnSpPr>
                                    <a:endCxn id="41" idx="1"/>
                                  </p:cNvCxnSpPr>
                                  <p:nvPr/>
                                </p:nvCxnSpPr>
                                <p:spPr>
                                  <a:xfrm>
                                    <a:off x="9717924" y="1043225"/>
                                    <a:ext cx="591984" cy="2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ángulo 44"/>
                                  <p:cNvSpPr/>
                                  <p:nvPr/>
                                </p:nvSpPr>
                                <p:spPr>
                                  <a:xfrm>
                                    <a:off x="9313985" y="128954"/>
                                    <a:ext cx="1070805" cy="56392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30-45 minutos</a:t>
                                    </a:r>
                                    <a:endParaRPr lang="en-US" sz="1100">
                                      <a:effectLst/>
                                      <a:ea typeface="Calibri" panose="020F0502020204030204" pitchFamily="34" charset="0"/>
                                      <a:cs typeface="Times New Roman" panose="02020603050405020304" pitchFamily="18" charset="0"/>
                                    </a:endParaRPr>
                                  </a:p>
                                </p:txBody>
                              </p:sp>
                              <p:cxnSp>
                                <p:nvCxnSpPr>
                                  <p:cNvPr id="46" name="Conector recto 45"/>
                                  <p:cNvCxnSpPr/>
                                  <p:nvPr/>
                                </p:nvCxnSpPr>
                                <p:spPr>
                                  <a:xfrm flipV="1">
                                    <a:off x="9870831" y="703384"/>
                                    <a:ext cx="0" cy="331652"/>
                                  </a:xfrm>
                                  <a:prstGeom prst="line">
                                    <a:avLst/>
                                  </a:prstGeom>
                                </p:spPr>
                                <p:style>
                                  <a:lnRef idx="1">
                                    <a:schemeClr val="dk1"/>
                                  </a:lnRef>
                                  <a:fillRef idx="0">
                                    <a:schemeClr val="dk1"/>
                                  </a:fillRef>
                                  <a:effectRef idx="0">
                                    <a:schemeClr val="dk1"/>
                                  </a:effectRef>
                                  <a:fontRef idx="minor">
                                    <a:schemeClr val="tx1"/>
                                  </a:fontRef>
                                </p:style>
                              </p:cxnSp>
                            </p:grpSp>
                          </p:grpSp>
                        </p:grpSp>
                        <p:sp>
                          <p:nvSpPr>
                            <p:cNvPr id="35" name="Flecha derecha 34"/>
                            <p:cNvSpPr/>
                            <p:nvPr/>
                          </p:nvSpPr>
                          <p:spPr>
                            <a:xfrm rot="5400000">
                              <a:off x="10656570" y="453390"/>
                              <a:ext cx="391747" cy="3504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3" name="Cuadro de texto 49"/>
                          <p:cNvSpPr txBox="1"/>
                          <p:nvPr/>
                        </p:nvSpPr>
                        <p:spPr>
                          <a:xfrm>
                            <a:off x="10416540" y="0"/>
                            <a:ext cx="943708"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 y condimentos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0" name="Rectángulo 29"/>
                        <p:cNvSpPr/>
                        <p:nvPr/>
                      </p:nvSpPr>
                      <p:spPr>
                        <a:xfrm>
                          <a:off x="10332720" y="17983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Envasado</a:t>
                          </a:r>
                          <a:endParaRPr lang="en-US" sz="1100">
                            <a:effectLst/>
                            <a:ea typeface="Calibri" panose="020F0502020204030204" pitchFamily="34" charset="0"/>
                            <a:cs typeface="Times New Roman" panose="02020603050405020304" pitchFamily="18" charset="0"/>
                          </a:endParaRPr>
                        </a:p>
                      </p:txBody>
                    </p:sp>
                    <p:sp>
                      <p:nvSpPr>
                        <p:cNvPr id="31" name="Flecha derecha 30"/>
                        <p:cNvSpPr/>
                        <p:nvPr/>
                      </p:nvSpPr>
                      <p:spPr>
                        <a:xfrm rot="10800000">
                          <a:off x="11285220" y="1760220"/>
                          <a:ext cx="373352" cy="3503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 name="Cuadro de texto 57"/>
                      <p:cNvSpPr txBox="1"/>
                      <p:nvPr/>
                    </p:nvSpPr>
                    <p:spPr>
                      <a:xfrm>
                        <a:off x="11711940" y="1699260"/>
                        <a:ext cx="784860" cy="4495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Frascos de vidrio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Rectángulo 23"/>
                    <p:cNvSpPr/>
                    <p:nvPr/>
                  </p:nvSpPr>
                  <p:spPr>
                    <a:xfrm>
                      <a:off x="11254740" y="1310640"/>
                      <a:ext cx="647700" cy="3048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85°C° </a:t>
                      </a:r>
                      <a:endParaRPr lang="en-US" sz="1100">
                        <a:effectLst/>
                        <a:ea typeface="Calibri" panose="020F0502020204030204" pitchFamily="34" charset="0"/>
                        <a:cs typeface="Times New Roman" panose="02020603050405020304" pitchFamily="18" charset="0"/>
                      </a:endParaRPr>
                    </a:p>
                  </p:txBody>
                </p:sp>
                <p:cxnSp>
                  <p:nvCxnSpPr>
                    <p:cNvPr id="25" name="Conector recto 24"/>
                    <p:cNvCxnSpPr/>
                    <p:nvPr/>
                  </p:nvCxnSpPr>
                  <p:spPr>
                    <a:xfrm>
                      <a:off x="10789920" y="1455420"/>
                      <a:ext cx="449580" cy="0"/>
                    </a:xfrm>
                    <a:prstGeom prst="line">
                      <a:avLst/>
                    </a:prstGeom>
                  </p:spPr>
                  <p:style>
                    <a:lnRef idx="1">
                      <a:schemeClr val="dk1"/>
                    </a:lnRef>
                    <a:fillRef idx="0">
                      <a:schemeClr val="dk1"/>
                    </a:fillRef>
                    <a:effectRef idx="0">
                      <a:schemeClr val="dk1"/>
                    </a:effectRef>
                    <a:fontRef idx="minor">
                      <a:schemeClr val="tx1"/>
                    </a:fontRef>
                  </p:style>
                </p:cxnSp>
              </p:grpSp>
              <p:cxnSp>
                <p:nvCxnSpPr>
                  <p:cNvPr id="20" name="Conector recto de flecha 19"/>
                  <p:cNvCxnSpPr/>
                  <p:nvPr/>
                </p:nvCxnSpPr>
                <p:spPr>
                  <a:xfrm>
                    <a:off x="10788650" y="2108200"/>
                    <a:ext cx="1270" cy="65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ángulo 20"/>
                  <p:cNvSpPr/>
                  <p:nvPr/>
                </p:nvSpPr>
                <p:spPr>
                  <a:xfrm>
                    <a:off x="11277600" y="2235200"/>
                    <a:ext cx="853440" cy="42672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95°C° por 10 minutos</a:t>
                    </a:r>
                    <a:endParaRPr lang="en-US" sz="1100">
                      <a:effectLst/>
                      <a:ea typeface="Calibri" panose="020F0502020204030204" pitchFamily="34" charset="0"/>
                      <a:cs typeface="Times New Roman" panose="02020603050405020304" pitchFamily="18" charset="0"/>
                    </a:endParaRPr>
                  </a:p>
                </p:txBody>
              </p:sp>
              <p:cxnSp>
                <p:nvCxnSpPr>
                  <p:cNvPr id="22" name="Conector recto 21"/>
                  <p:cNvCxnSpPr/>
                  <p:nvPr/>
                </p:nvCxnSpPr>
                <p:spPr>
                  <a:xfrm>
                    <a:off x="10788650" y="2457450"/>
                    <a:ext cx="449580" cy="0"/>
                  </a:xfrm>
                  <a:prstGeom prst="line">
                    <a:avLst/>
                  </a:prstGeom>
                </p:spPr>
                <p:style>
                  <a:lnRef idx="1">
                    <a:schemeClr val="dk1"/>
                  </a:lnRef>
                  <a:fillRef idx="0">
                    <a:schemeClr val="dk1"/>
                  </a:fillRef>
                  <a:effectRef idx="0">
                    <a:schemeClr val="dk1"/>
                  </a:effectRef>
                  <a:fontRef idx="minor">
                    <a:schemeClr val="tx1"/>
                  </a:fontRef>
                </p:style>
              </p:cxnSp>
            </p:grpSp>
          </p:grpSp>
          <p:sp>
            <p:nvSpPr>
              <p:cNvPr id="9" name="Rectángulo 8"/>
              <p:cNvSpPr/>
              <p:nvPr/>
            </p:nvSpPr>
            <p:spPr>
              <a:xfrm>
                <a:off x="10294620" y="432054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Enfriado</a:t>
                </a:r>
                <a:endParaRPr lang="en-US" sz="1100">
                  <a:effectLst/>
                  <a:ea typeface="Calibri" panose="020F0502020204030204" pitchFamily="34" charset="0"/>
                  <a:cs typeface="Times New Roman" panose="02020603050405020304" pitchFamily="18" charset="0"/>
                </a:endParaRPr>
              </a:p>
            </p:txBody>
          </p:sp>
          <p:cxnSp>
            <p:nvCxnSpPr>
              <p:cNvPr id="10" name="Conector recto de flecha 9"/>
              <p:cNvCxnSpPr/>
              <p:nvPr/>
            </p:nvCxnSpPr>
            <p:spPr>
              <a:xfrm flipH="1">
                <a:off x="10744200" y="46558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flipH="1">
                <a:off x="10759440" y="39319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ángulo 11"/>
              <p:cNvSpPr/>
              <p:nvPr/>
            </p:nvSpPr>
            <p:spPr>
              <a:xfrm>
                <a:off x="10256520" y="57607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Almacenaje</a:t>
                </a:r>
                <a:endParaRPr lang="en-US" sz="1100">
                  <a:effectLst/>
                  <a:ea typeface="Calibri" panose="020F0502020204030204" pitchFamily="34" charset="0"/>
                  <a:cs typeface="Times New Roman" panose="02020603050405020304" pitchFamily="18" charset="0"/>
                </a:endParaRPr>
              </a:p>
            </p:txBody>
          </p:sp>
          <p:cxnSp>
            <p:nvCxnSpPr>
              <p:cNvPr id="13" name="Conector recto de flecha 12"/>
              <p:cNvCxnSpPr/>
              <p:nvPr/>
            </p:nvCxnSpPr>
            <p:spPr>
              <a:xfrm flipH="1">
                <a:off x="10736580" y="537210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lecha derecha 13"/>
              <p:cNvSpPr/>
              <p:nvPr/>
            </p:nvSpPr>
            <p:spPr>
              <a:xfrm rot="5400000">
                <a:off x="10572750" y="6176010"/>
                <a:ext cx="391833" cy="35039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9" name="Flecha derecha 68"/>
          <p:cNvSpPr/>
          <p:nvPr/>
        </p:nvSpPr>
        <p:spPr>
          <a:xfrm>
            <a:off x="9601892" y="416633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Cuadro de texto 26"/>
          <p:cNvSpPr txBox="1"/>
          <p:nvPr/>
        </p:nvSpPr>
        <p:spPr>
          <a:xfrm>
            <a:off x="8757520" y="4210472"/>
            <a:ext cx="801439" cy="21999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Agua fría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Flecha derecha 70"/>
          <p:cNvSpPr/>
          <p:nvPr/>
        </p:nvSpPr>
        <p:spPr>
          <a:xfrm rot="10800000">
            <a:off x="10996747" y="4848109"/>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Cuadro de texto 57"/>
          <p:cNvSpPr txBox="1"/>
          <p:nvPr/>
        </p:nvSpPr>
        <p:spPr>
          <a:xfrm>
            <a:off x="11407200" y="4886619"/>
            <a:ext cx="770502"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Etiquetas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Flecha derecha 72"/>
          <p:cNvSpPr/>
          <p:nvPr/>
        </p:nvSpPr>
        <p:spPr>
          <a:xfrm rot="10800000">
            <a:off x="11059809" y="3483226"/>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Cuadro de texto 57"/>
          <p:cNvSpPr txBox="1"/>
          <p:nvPr/>
        </p:nvSpPr>
        <p:spPr>
          <a:xfrm>
            <a:off x="11452111" y="3507633"/>
            <a:ext cx="611265"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Tapas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Flecha derecha 74"/>
          <p:cNvSpPr/>
          <p:nvPr/>
        </p:nvSpPr>
        <p:spPr>
          <a:xfrm rot="5400000">
            <a:off x="3877129" y="1251128"/>
            <a:ext cx="380552" cy="34398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6" name="Cuadro de texto 41"/>
          <p:cNvSpPr txBox="1"/>
          <p:nvPr/>
        </p:nvSpPr>
        <p:spPr>
          <a:xfrm>
            <a:off x="3608449" y="1662559"/>
            <a:ext cx="857013"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Tomates rechazados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5747222" y="-133815"/>
            <a:ext cx="6664083" cy="7773019"/>
          </a:xfrm>
          <a:prstGeom prst="rect">
            <a:avLst/>
          </a:prstGeom>
        </p:spPr>
      </p:pic>
    </p:spTree>
    <p:extLst>
      <p:ext uri="{BB962C8B-B14F-4D97-AF65-F5344CB8AC3E}">
        <p14:creationId xmlns:p14="http://schemas.microsoft.com/office/powerpoint/2010/main" val="2621677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8100" y="-20002"/>
            <a:ext cx="12268194" cy="6898009"/>
            <a:chOff x="0" y="0"/>
            <a:chExt cx="12496800" cy="7102475"/>
          </a:xfrm>
        </p:grpSpPr>
        <p:sp>
          <p:nvSpPr>
            <p:cNvPr id="5" name="Cuadro de texto 75"/>
            <p:cNvSpPr txBox="1"/>
            <p:nvPr/>
          </p:nvSpPr>
          <p:spPr>
            <a:xfrm>
              <a:off x="10111740" y="6667500"/>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Salsa de tomates en frascos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upo 5"/>
            <p:cNvGrpSpPr/>
            <p:nvPr/>
          </p:nvGrpSpPr>
          <p:grpSpPr>
            <a:xfrm>
              <a:off x="0" y="0"/>
              <a:ext cx="12496800" cy="6547125"/>
              <a:chOff x="0" y="0"/>
              <a:chExt cx="12496800" cy="6547125"/>
            </a:xfrm>
          </p:grpSpPr>
          <p:sp>
            <p:nvSpPr>
              <p:cNvPr id="7" name="Rectángulo 6"/>
              <p:cNvSpPr/>
              <p:nvPr/>
            </p:nvSpPr>
            <p:spPr>
              <a:xfrm>
                <a:off x="10248900" y="505206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Etiquetado</a:t>
                </a:r>
                <a:endParaRPr lang="en-US" sz="1100">
                  <a:effectLst/>
                  <a:ea typeface="Calibri" panose="020F0502020204030204" pitchFamily="34" charset="0"/>
                  <a:cs typeface="Times New Roman" panose="02020603050405020304" pitchFamily="18" charset="0"/>
                </a:endParaRPr>
              </a:p>
            </p:txBody>
          </p:sp>
          <p:grpSp>
            <p:nvGrpSpPr>
              <p:cNvPr id="8" name="Grupo 7"/>
              <p:cNvGrpSpPr/>
              <p:nvPr/>
            </p:nvGrpSpPr>
            <p:grpSpPr>
              <a:xfrm>
                <a:off x="0" y="0"/>
                <a:ext cx="12496800" cy="3916680"/>
                <a:chOff x="0" y="0"/>
                <a:chExt cx="12496800" cy="3916680"/>
              </a:xfrm>
            </p:grpSpPr>
            <p:cxnSp>
              <p:nvCxnSpPr>
                <p:cNvPr id="15" name="Conector recto de flecha 14"/>
                <p:cNvCxnSpPr/>
                <p:nvPr/>
              </p:nvCxnSpPr>
              <p:spPr>
                <a:xfrm>
                  <a:off x="10782300" y="3108960"/>
                  <a:ext cx="0" cy="480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ángulo 15"/>
                <p:cNvSpPr/>
                <p:nvPr/>
              </p:nvSpPr>
              <p:spPr>
                <a:xfrm>
                  <a:off x="10309860" y="36195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Tapado</a:t>
                  </a:r>
                  <a:endParaRPr lang="en-US" sz="1100">
                    <a:effectLst/>
                    <a:ea typeface="Calibri" panose="020F0502020204030204" pitchFamily="34" charset="0"/>
                    <a:cs typeface="Times New Roman" panose="02020603050405020304" pitchFamily="18" charset="0"/>
                  </a:endParaRPr>
                </a:p>
              </p:txBody>
            </p:sp>
            <p:grpSp>
              <p:nvGrpSpPr>
                <p:cNvPr id="17" name="Grupo 16"/>
                <p:cNvGrpSpPr/>
                <p:nvPr/>
              </p:nvGrpSpPr>
              <p:grpSpPr>
                <a:xfrm>
                  <a:off x="0" y="0"/>
                  <a:ext cx="12496800" cy="3084830"/>
                  <a:chOff x="0" y="0"/>
                  <a:chExt cx="12496800" cy="3084830"/>
                </a:xfrm>
              </p:grpSpPr>
              <p:sp>
                <p:nvSpPr>
                  <p:cNvPr id="18" name="Rectángulo 17"/>
                  <p:cNvSpPr/>
                  <p:nvPr/>
                </p:nvSpPr>
                <p:spPr>
                  <a:xfrm>
                    <a:off x="10331450" y="278765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Pausterizado</a:t>
                    </a:r>
                    <a:endParaRPr lang="en-US" sz="1100">
                      <a:effectLst/>
                      <a:ea typeface="Calibri" panose="020F0502020204030204" pitchFamily="34" charset="0"/>
                      <a:cs typeface="Times New Roman" panose="02020603050405020304" pitchFamily="18" charset="0"/>
                    </a:endParaRPr>
                  </a:p>
                </p:txBody>
              </p:sp>
              <p:grpSp>
                <p:nvGrpSpPr>
                  <p:cNvPr id="19" name="Grupo 18"/>
                  <p:cNvGrpSpPr/>
                  <p:nvPr/>
                </p:nvGrpSpPr>
                <p:grpSpPr>
                  <a:xfrm>
                    <a:off x="0" y="0"/>
                    <a:ext cx="12496800" cy="2233929"/>
                    <a:chOff x="0" y="0"/>
                    <a:chExt cx="12496800" cy="2233929"/>
                  </a:xfrm>
                </p:grpSpPr>
                <p:grpSp>
                  <p:nvGrpSpPr>
                    <p:cNvPr id="23" name="Grupo 22"/>
                    <p:cNvGrpSpPr/>
                    <p:nvPr/>
                  </p:nvGrpSpPr>
                  <p:grpSpPr>
                    <a:xfrm>
                      <a:off x="0" y="0"/>
                      <a:ext cx="12496800" cy="2233929"/>
                      <a:chOff x="0" y="0"/>
                      <a:chExt cx="12496800" cy="2233929"/>
                    </a:xfrm>
                  </p:grpSpPr>
                  <p:grpSp>
                    <p:nvGrpSpPr>
                      <p:cNvPr id="26" name="Grupo 25"/>
                      <p:cNvGrpSpPr/>
                      <p:nvPr/>
                    </p:nvGrpSpPr>
                    <p:grpSpPr>
                      <a:xfrm>
                        <a:off x="0" y="0"/>
                        <a:ext cx="11658572" cy="2233929"/>
                        <a:chOff x="0" y="0"/>
                        <a:chExt cx="11658572" cy="2233929"/>
                      </a:xfrm>
                    </p:grpSpPr>
                    <p:cxnSp>
                      <p:nvCxnSpPr>
                        <p:cNvPr id="28" name="Conector recto de flecha 27"/>
                        <p:cNvCxnSpPr/>
                        <p:nvPr/>
                      </p:nvCxnSpPr>
                      <p:spPr>
                        <a:xfrm>
                          <a:off x="10782300" y="1203960"/>
                          <a:ext cx="7620" cy="563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9" name="Grupo 28"/>
                        <p:cNvGrpSpPr/>
                        <p:nvPr/>
                      </p:nvGrpSpPr>
                      <p:grpSpPr>
                        <a:xfrm>
                          <a:off x="0" y="0"/>
                          <a:ext cx="11360248" cy="2233929"/>
                          <a:chOff x="0" y="0"/>
                          <a:chExt cx="11360248" cy="2233929"/>
                        </a:xfrm>
                      </p:grpSpPr>
                      <p:grpSp>
                        <p:nvGrpSpPr>
                          <p:cNvPr id="32" name="Grupo 31"/>
                          <p:cNvGrpSpPr/>
                          <p:nvPr/>
                        </p:nvGrpSpPr>
                        <p:grpSpPr>
                          <a:xfrm>
                            <a:off x="0" y="22861"/>
                            <a:ext cx="11239495" cy="2211068"/>
                            <a:chOff x="0" y="1"/>
                            <a:chExt cx="11239495" cy="2211068"/>
                          </a:xfrm>
                        </p:grpSpPr>
                        <p:grpSp>
                          <p:nvGrpSpPr>
                            <p:cNvPr id="34" name="Grupo 33"/>
                            <p:cNvGrpSpPr/>
                            <p:nvPr/>
                          </p:nvGrpSpPr>
                          <p:grpSpPr>
                            <a:xfrm>
                              <a:off x="0" y="1"/>
                              <a:ext cx="11239495" cy="2211068"/>
                              <a:chOff x="0" y="1"/>
                              <a:chExt cx="11239495" cy="2211068"/>
                            </a:xfrm>
                          </p:grpSpPr>
                          <p:cxnSp>
                            <p:nvCxnSpPr>
                              <p:cNvPr id="37" name="Conector recto 36"/>
                              <p:cNvCxnSpPr/>
                              <p:nvPr/>
                            </p:nvCxnSpPr>
                            <p:spPr>
                              <a:xfrm flipV="1">
                                <a:off x="7284720" y="701040"/>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239495" cy="2211068"/>
                                <a:chOff x="0" y="1"/>
                                <a:chExt cx="11240086" cy="2211342"/>
                              </a:xfrm>
                            </p:grpSpPr>
                            <p:sp>
                              <p:nvSpPr>
                                <p:cNvPr id="39" name="Cuadro de texto 41"/>
                                <p:cNvSpPr txBox="1"/>
                                <p:nvPr/>
                              </p:nvSpPr>
                              <p:spPr>
                                <a:xfrm>
                                  <a:off x="8839200" y="1776046"/>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Cascara y semillas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240086" cy="1704646"/>
                                  <a:chOff x="0" y="1"/>
                                  <a:chExt cx="11240086" cy="1704646"/>
                                </a:xfrm>
                              </p:grpSpPr>
                              <p:sp>
                                <p:nvSpPr>
                                  <p:cNvPr id="41" name="Rectángulo 40"/>
                                  <p:cNvSpPr/>
                                  <p:nvPr/>
                                </p:nvSpPr>
                                <p:spPr>
                                  <a:xfrm>
                                    <a:off x="10310446" y="89760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Concentrado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717406" cy="1209040"/>
                                    <a:chOff x="0" y="0"/>
                                    <a:chExt cx="9717551" cy="1209403"/>
                                  </a:xfrm>
                                </p:grpSpPr>
                                <p:grpSp>
                                  <p:nvGrpSpPr>
                                    <p:cNvPr id="47" name="Grupo 46"/>
                                    <p:cNvGrpSpPr/>
                                    <p:nvPr/>
                                  </p:nvGrpSpPr>
                                  <p:grpSpPr>
                                    <a:xfrm>
                                      <a:off x="0" y="0"/>
                                      <a:ext cx="8446226" cy="1209403"/>
                                      <a:chOff x="0" y="0"/>
                                      <a:chExt cx="8446226" cy="1209403"/>
                                    </a:xfrm>
                                  </p:grpSpPr>
                                  <p:cxnSp>
                                    <p:nvCxnSpPr>
                                      <p:cNvPr id="50" name="Conector recto de flecha 49"/>
                                      <p:cNvCxnSpPr/>
                                      <p:nvPr/>
                                    </p:nvCxnSpPr>
                                    <p:spPr>
                                      <a:xfrm>
                                        <a:off x="7162800" y="1034143"/>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Trozado</a:t>
                                        </a:r>
                                        <a:endParaRPr lang="en-US" sz="1100">
                                          <a:effectLst/>
                                          <a:ea typeface="Calibri" panose="020F0502020204030204" pitchFamily="34" charset="0"/>
                                          <a:cs typeface="Times New Roman" panose="02020603050405020304" pitchFamily="18" charset="0"/>
                                        </a:endParaRPr>
                                      </a:p>
                                    </p:txBody>
                                  </p:sp>
                                  <p:sp>
                                    <p:nvSpPr>
                                      <p:cNvPr id="53" name="Rectángulo 52"/>
                                      <p:cNvSpPr/>
                                      <p:nvPr/>
                                    </p:nvSpPr>
                                    <p:spPr>
                                      <a:xfrm>
                                        <a:off x="75165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Escaldado</a:t>
                                        </a:r>
                                        <a:endParaRPr lang="en-US" sz="110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1209403"/>
                                        <a:chOff x="0" y="0"/>
                                        <a:chExt cx="5893525" cy="1209403"/>
                                      </a:xfrm>
                                    </p:grpSpPr>
                                    <p:grpSp>
                                      <p:nvGrpSpPr>
                                        <p:cNvPr id="55" name="Grupo 54"/>
                                        <p:cNvGrpSpPr/>
                                        <p:nvPr/>
                                      </p:nvGrpSpPr>
                                      <p:grpSpPr>
                                        <a:xfrm>
                                          <a:off x="0" y="457200"/>
                                          <a:ext cx="5893525" cy="752203"/>
                                          <a:chOff x="0" y="0"/>
                                          <a:chExt cx="5893525" cy="752203"/>
                                        </a:xfrm>
                                      </p:grpSpPr>
                                      <p:grpSp>
                                        <p:nvGrpSpPr>
                                          <p:cNvPr id="57" name="Grupo 56"/>
                                          <p:cNvGrpSpPr/>
                                          <p:nvPr/>
                                        </p:nvGrpSpPr>
                                        <p:grpSpPr>
                                          <a:xfrm>
                                            <a:off x="0" y="401683"/>
                                            <a:ext cx="5893525" cy="350520"/>
                                            <a:chOff x="0" y="0"/>
                                            <a:chExt cx="5893525" cy="35052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a:effectLst/>
                                                  <a:latin typeface="Calibri" panose="020F0502020204030204" pitchFamily="34" charset="0"/>
                                                  <a:ea typeface="Calibri" panose="020F0502020204030204" pitchFamily="34" charset="0"/>
                                                  <a:cs typeface="Times New Roman" panose="02020603050405020304" pitchFamily="18" charset="0"/>
                                                </a:rPr>
                                                <a:t>Tomates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0"/>
                                              <a:ext cx="5185954" cy="350520"/>
                                              <a:chOff x="0" y="0"/>
                                              <a:chExt cx="5185954" cy="350520"/>
                                            </a:xfrm>
                                          </p:grpSpPr>
                                          <p:sp>
                                            <p:nvSpPr>
                                              <p:cNvPr id="61" name="Rectángulo 60"/>
                                              <p:cNvSpPr/>
                                              <p:nvPr/>
                                            </p:nvSpPr>
                                            <p:spPr>
                                              <a:xfrm>
                                                <a:off x="478971" y="32657"/>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Recepción</a:t>
                                                </a:r>
                                                <a:endParaRPr lang="en-US" sz="110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Pesado</a:t>
                                                </a:r>
                                                <a:endParaRPr lang="en-US" sz="110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Selección</a:t>
                                                </a:r>
                                                <a:endParaRPr lang="en-US" sz="110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Lavado</a:t>
                                                </a:r>
                                                <a:endParaRPr lang="en-US" sz="110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19701" y="20683"/>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Agua Clorada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787911" y="8861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Separación</a:t>
                                      </a:r>
                                      <a:endParaRPr lang="en-US" sz="1100">
                                        <a:effectLst/>
                                        <a:ea typeface="Calibri" panose="020F0502020204030204" pitchFamily="34" charset="0"/>
                                        <a:cs typeface="Times New Roman" panose="02020603050405020304" pitchFamily="18" charset="0"/>
                                      </a:endParaRPr>
                                    </a:p>
                                  </p:txBody>
                                </p:sp>
                                <p:cxnSp>
                                  <p:nvCxnSpPr>
                                    <p:cNvPr id="49" name="Conector recto de flecha 48"/>
                                    <p:cNvCxnSpPr/>
                                    <p:nvPr/>
                                  </p:nvCxnSpPr>
                                  <p:spPr>
                                    <a:xfrm>
                                      <a:off x="8464061" y="102576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3" name="Flecha derecha 42"/>
                                  <p:cNvSpPr/>
                                  <p:nvPr/>
                                </p:nvSpPr>
                                <p:spPr>
                                  <a:xfrm rot="5400000">
                                    <a:off x="9053146" y="1333499"/>
                                    <a:ext cx="391881" cy="35041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44" name="Conector recto de flecha 43"/>
                                  <p:cNvCxnSpPr>
                                    <a:endCxn id="41" idx="1"/>
                                  </p:cNvCxnSpPr>
                                  <p:nvPr/>
                                </p:nvCxnSpPr>
                                <p:spPr>
                                  <a:xfrm>
                                    <a:off x="9717924" y="1043225"/>
                                    <a:ext cx="591984" cy="2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ángulo 44"/>
                                  <p:cNvSpPr/>
                                  <p:nvPr/>
                                </p:nvSpPr>
                                <p:spPr>
                                  <a:xfrm>
                                    <a:off x="9313985" y="128954"/>
                                    <a:ext cx="1070805" cy="56392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30-45 minutos</a:t>
                                    </a:r>
                                    <a:endParaRPr lang="en-US" sz="1100">
                                      <a:effectLst/>
                                      <a:ea typeface="Calibri" panose="020F0502020204030204" pitchFamily="34" charset="0"/>
                                      <a:cs typeface="Times New Roman" panose="02020603050405020304" pitchFamily="18" charset="0"/>
                                    </a:endParaRPr>
                                  </a:p>
                                </p:txBody>
                              </p:sp>
                              <p:cxnSp>
                                <p:nvCxnSpPr>
                                  <p:cNvPr id="46" name="Conector recto 45"/>
                                  <p:cNvCxnSpPr/>
                                  <p:nvPr/>
                                </p:nvCxnSpPr>
                                <p:spPr>
                                  <a:xfrm flipV="1">
                                    <a:off x="9870831" y="703384"/>
                                    <a:ext cx="0" cy="331652"/>
                                  </a:xfrm>
                                  <a:prstGeom prst="line">
                                    <a:avLst/>
                                  </a:prstGeom>
                                </p:spPr>
                                <p:style>
                                  <a:lnRef idx="1">
                                    <a:schemeClr val="dk1"/>
                                  </a:lnRef>
                                  <a:fillRef idx="0">
                                    <a:schemeClr val="dk1"/>
                                  </a:fillRef>
                                  <a:effectRef idx="0">
                                    <a:schemeClr val="dk1"/>
                                  </a:effectRef>
                                  <a:fontRef idx="minor">
                                    <a:schemeClr val="tx1"/>
                                  </a:fontRef>
                                </p:style>
                              </p:cxnSp>
                            </p:grpSp>
                          </p:grpSp>
                        </p:grpSp>
                        <p:sp>
                          <p:nvSpPr>
                            <p:cNvPr id="35" name="Flecha derecha 34"/>
                            <p:cNvSpPr/>
                            <p:nvPr/>
                          </p:nvSpPr>
                          <p:spPr>
                            <a:xfrm rot="5400000">
                              <a:off x="10656570" y="453390"/>
                              <a:ext cx="391747" cy="3504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3" name="Cuadro de texto 49"/>
                          <p:cNvSpPr txBox="1"/>
                          <p:nvPr/>
                        </p:nvSpPr>
                        <p:spPr>
                          <a:xfrm>
                            <a:off x="10416540" y="0"/>
                            <a:ext cx="943708"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 y condimentos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0" name="Rectángulo 29"/>
                        <p:cNvSpPr/>
                        <p:nvPr/>
                      </p:nvSpPr>
                      <p:spPr>
                        <a:xfrm>
                          <a:off x="10332720" y="17983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Envasado</a:t>
                          </a:r>
                          <a:endParaRPr lang="en-US" sz="1100">
                            <a:effectLst/>
                            <a:ea typeface="Calibri" panose="020F0502020204030204" pitchFamily="34" charset="0"/>
                            <a:cs typeface="Times New Roman" panose="02020603050405020304" pitchFamily="18" charset="0"/>
                          </a:endParaRPr>
                        </a:p>
                      </p:txBody>
                    </p:sp>
                    <p:sp>
                      <p:nvSpPr>
                        <p:cNvPr id="31" name="Flecha derecha 30"/>
                        <p:cNvSpPr/>
                        <p:nvPr/>
                      </p:nvSpPr>
                      <p:spPr>
                        <a:xfrm rot="10800000">
                          <a:off x="11285220" y="1760220"/>
                          <a:ext cx="373352" cy="3503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 name="Cuadro de texto 57"/>
                      <p:cNvSpPr txBox="1"/>
                      <p:nvPr/>
                    </p:nvSpPr>
                    <p:spPr>
                      <a:xfrm>
                        <a:off x="11711940" y="1699260"/>
                        <a:ext cx="784860" cy="4495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Frascos de vidrio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Rectángulo 23"/>
                    <p:cNvSpPr/>
                    <p:nvPr/>
                  </p:nvSpPr>
                  <p:spPr>
                    <a:xfrm>
                      <a:off x="11254740" y="1310640"/>
                      <a:ext cx="647700" cy="3048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85°C° </a:t>
                      </a:r>
                      <a:endParaRPr lang="en-US" sz="1100">
                        <a:effectLst/>
                        <a:ea typeface="Calibri" panose="020F0502020204030204" pitchFamily="34" charset="0"/>
                        <a:cs typeface="Times New Roman" panose="02020603050405020304" pitchFamily="18" charset="0"/>
                      </a:endParaRPr>
                    </a:p>
                  </p:txBody>
                </p:sp>
                <p:cxnSp>
                  <p:nvCxnSpPr>
                    <p:cNvPr id="25" name="Conector recto 24"/>
                    <p:cNvCxnSpPr/>
                    <p:nvPr/>
                  </p:nvCxnSpPr>
                  <p:spPr>
                    <a:xfrm>
                      <a:off x="10789920" y="1455420"/>
                      <a:ext cx="449580" cy="0"/>
                    </a:xfrm>
                    <a:prstGeom prst="line">
                      <a:avLst/>
                    </a:prstGeom>
                  </p:spPr>
                  <p:style>
                    <a:lnRef idx="1">
                      <a:schemeClr val="dk1"/>
                    </a:lnRef>
                    <a:fillRef idx="0">
                      <a:schemeClr val="dk1"/>
                    </a:fillRef>
                    <a:effectRef idx="0">
                      <a:schemeClr val="dk1"/>
                    </a:effectRef>
                    <a:fontRef idx="minor">
                      <a:schemeClr val="tx1"/>
                    </a:fontRef>
                  </p:style>
                </p:cxnSp>
              </p:grpSp>
              <p:cxnSp>
                <p:nvCxnSpPr>
                  <p:cNvPr id="20" name="Conector recto de flecha 19"/>
                  <p:cNvCxnSpPr/>
                  <p:nvPr/>
                </p:nvCxnSpPr>
                <p:spPr>
                  <a:xfrm>
                    <a:off x="10788650" y="2108200"/>
                    <a:ext cx="1270" cy="65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ángulo 20"/>
                  <p:cNvSpPr/>
                  <p:nvPr/>
                </p:nvSpPr>
                <p:spPr>
                  <a:xfrm>
                    <a:off x="11277600" y="2235200"/>
                    <a:ext cx="853440" cy="42672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95°C° por 10 minutos</a:t>
                    </a:r>
                    <a:endParaRPr lang="en-US" sz="1100">
                      <a:effectLst/>
                      <a:ea typeface="Calibri" panose="020F0502020204030204" pitchFamily="34" charset="0"/>
                      <a:cs typeface="Times New Roman" panose="02020603050405020304" pitchFamily="18" charset="0"/>
                    </a:endParaRPr>
                  </a:p>
                </p:txBody>
              </p:sp>
              <p:cxnSp>
                <p:nvCxnSpPr>
                  <p:cNvPr id="22" name="Conector recto 21"/>
                  <p:cNvCxnSpPr/>
                  <p:nvPr/>
                </p:nvCxnSpPr>
                <p:spPr>
                  <a:xfrm>
                    <a:off x="10788650" y="2457450"/>
                    <a:ext cx="449580" cy="0"/>
                  </a:xfrm>
                  <a:prstGeom prst="line">
                    <a:avLst/>
                  </a:prstGeom>
                </p:spPr>
                <p:style>
                  <a:lnRef idx="1">
                    <a:schemeClr val="dk1"/>
                  </a:lnRef>
                  <a:fillRef idx="0">
                    <a:schemeClr val="dk1"/>
                  </a:fillRef>
                  <a:effectRef idx="0">
                    <a:schemeClr val="dk1"/>
                  </a:effectRef>
                  <a:fontRef idx="minor">
                    <a:schemeClr val="tx1"/>
                  </a:fontRef>
                </p:style>
              </p:cxnSp>
            </p:grpSp>
          </p:grpSp>
          <p:sp>
            <p:nvSpPr>
              <p:cNvPr id="9" name="Rectángulo 8"/>
              <p:cNvSpPr/>
              <p:nvPr/>
            </p:nvSpPr>
            <p:spPr>
              <a:xfrm>
                <a:off x="10294620" y="432054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Enfriado</a:t>
                </a:r>
                <a:endParaRPr lang="en-US" sz="1100">
                  <a:effectLst/>
                  <a:ea typeface="Calibri" panose="020F0502020204030204" pitchFamily="34" charset="0"/>
                  <a:cs typeface="Times New Roman" panose="02020603050405020304" pitchFamily="18" charset="0"/>
                </a:endParaRPr>
              </a:p>
            </p:txBody>
          </p:sp>
          <p:cxnSp>
            <p:nvCxnSpPr>
              <p:cNvPr id="10" name="Conector recto de flecha 9"/>
              <p:cNvCxnSpPr/>
              <p:nvPr/>
            </p:nvCxnSpPr>
            <p:spPr>
              <a:xfrm flipH="1">
                <a:off x="10744200" y="46558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flipH="1">
                <a:off x="10759440" y="39319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ángulo 11"/>
              <p:cNvSpPr/>
              <p:nvPr/>
            </p:nvSpPr>
            <p:spPr>
              <a:xfrm>
                <a:off x="10256520" y="57607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Almacenaje</a:t>
                </a:r>
                <a:endParaRPr lang="en-US" sz="1100">
                  <a:effectLst/>
                  <a:ea typeface="Calibri" panose="020F0502020204030204" pitchFamily="34" charset="0"/>
                  <a:cs typeface="Times New Roman" panose="02020603050405020304" pitchFamily="18" charset="0"/>
                </a:endParaRPr>
              </a:p>
            </p:txBody>
          </p:sp>
          <p:cxnSp>
            <p:nvCxnSpPr>
              <p:cNvPr id="13" name="Conector recto de flecha 12"/>
              <p:cNvCxnSpPr/>
              <p:nvPr/>
            </p:nvCxnSpPr>
            <p:spPr>
              <a:xfrm flipH="1">
                <a:off x="10736580" y="537210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lecha derecha 13"/>
              <p:cNvSpPr/>
              <p:nvPr/>
            </p:nvSpPr>
            <p:spPr>
              <a:xfrm rot="5400000">
                <a:off x="10572750" y="6176010"/>
                <a:ext cx="391833" cy="35039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9" name="Flecha derecha 68"/>
          <p:cNvSpPr/>
          <p:nvPr/>
        </p:nvSpPr>
        <p:spPr>
          <a:xfrm>
            <a:off x="9601892" y="416633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Cuadro de texto 26"/>
          <p:cNvSpPr txBox="1"/>
          <p:nvPr/>
        </p:nvSpPr>
        <p:spPr>
          <a:xfrm>
            <a:off x="8757520" y="4210472"/>
            <a:ext cx="801439" cy="21999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Agua fría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Flecha derecha 70"/>
          <p:cNvSpPr/>
          <p:nvPr/>
        </p:nvSpPr>
        <p:spPr>
          <a:xfrm rot="10800000">
            <a:off x="10996747" y="4848109"/>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Cuadro de texto 57"/>
          <p:cNvSpPr txBox="1"/>
          <p:nvPr/>
        </p:nvSpPr>
        <p:spPr>
          <a:xfrm>
            <a:off x="11407200" y="4886619"/>
            <a:ext cx="770502"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Etiquetas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Flecha derecha 72"/>
          <p:cNvSpPr/>
          <p:nvPr/>
        </p:nvSpPr>
        <p:spPr>
          <a:xfrm rot="10800000">
            <a:off x="11059809" y="3483226"/>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Cuadro de texto 57"/>
          <p:cNvSpPr txBox="1"/>
          <p:nvPr/>
        </p:nvSpPr>
        <p:spPr>
          <a:xfrm>
            <a:off x="11452111" y="3507633"/>
            <a:ext cx="611265"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Tapas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Flecha derecha 74"/>
          <p:cNvSpPr/>
          <p:nvPr/>
        </p:nvSpPr>
        <p:spPr>
          <a:xfrm rot="5400000">
            <a:off x="3877129" y="1251128"/>
            <a:ext cx="380552" cy="34398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6" name="Cuadro de texto 41"/>
          <p:cNvSpPr txBox="1"/>
          <p:nvPr/>
        </p:nvSpPr>
        <p:spPr>
          <a:xfrm>
            <a:off x="3608449" y="1662559"/>
            <a:ext cx="857013"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Tomates rechazados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6981440" y="-133815"/>
            <a:ext cx="5429865" cy="7773019"/>
          </a:xfrm>
          <a:prstGeom prst="rect">
            <a:avLst/>
          </a:prstGeom>
        </p:spPr>
      </p:pic>
    </p:spTree>
    <p:extLst>
      <p:ext uri="{BB962C8B-B14F-4D97-AF65-F5344CB8AC3E}">
        <p14:creationId xmlns:p14="http://schemas.microsoft.com/office/powerpoint/2010/main" val="3378048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8100" y="-20002"/>
            <a:ext cx="12268194" cy="6898009"/>
            <a:chOff x="0" y="0"/>
            <a:chExt cx="12496800" cy="7102475"/>
          </a:xfrm>
        </p:grpSpPr>
        <p:sp>
          <p:nvSpPr>
            <p:cNvPr id="5" name="Cuadro de texto 75"/>
            <p:cNvSpPr txBox="1"/>
            <p:nvPr/>
          </p:nvSpPr>
          <p:spPr>
            <a:xfrm>
              <a:off x="10111740" y="6667500"/>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Salsa de tomates en frascos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upo 5"/>
            <p:cNvGrpSpPr/>
            <p:nvPr/>
          </p:nvGrpSpPr>
          <p:grpSpPr>
            <a:xfrm>
              <a:off x="0" y="0"/>
              <a:ext cx="12496800" cy="6547125"/>
              <a:chOff x="0" y="0"/>
              <a:chExt cx="12496800" cy="6547125"/>
            </a:xfrm>
          </p:grpSpPr>
          <p:sp>
            <p:nvSpPr>
              <p:cNvPr id="7" name="Rectángulo 6"/>
              <p:cNvSpPr/>
              <p:nvPr/>
            </p:nvSpPr>
            <p:spPr>
              <a:xfrm>
                <a:off x="10248900" y="505206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Etiquetado</a:t>
                </a:r>
                <a:endParaRPr lang="en-US" sz="1100">
                  <a:effectLst/>
                  <a:ea typeface="Calibri" panose="020F0502020204030204" pitchFamily="34" charset="0"/>
                  <a:cs typeface="Times New Roman" panose="02020603050405020304" pitchFamily="18" charset="0"/>
                </a:endParaRPr>
              </a:p>
            </p:txBody>
          </p:sp>
          <p:grpSp>
            <p:nvGrpSpPr>
              <p:cNvPr id="8" name="Grupo 7"/>
              <p:cNvGrpSpPr/>
              <p:nvPr/>
            </p:nvGrpSpPr>
            <p:grpSpPr>
              <a:xfrm>
                <a:off x="0" y="0"/>
                <a:ext cx="12496800" cy="3916680"/>
                <a:chOff x="0" y="0"/>
                <a:chExt cx="12496800" cy="3916680"/>
              </a:xfrm>
            </p:grpSpPr>
            <p:cxnSp>
              <p:nvCxnSpPr>
                <p:cNvPr id="15" name="Conector recto de flecha 14"/>
                <p:cNvCxnSpPr/>
                <p:nvPr/>
              </p:nvCxnSpPr>
              <p:spPr>
                <a:xfrm>
                  <a:off x="10782300" y="3108960"/>
                  <a:ext cx="0" cy="480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ángulo 15"/>
                <p:cNvSpPr/>
                <p:nvPr/>
              </p:nvSpPr>
              <p:spPr>
                <a:xfrm>
                  <a:off x="10309860" y="36195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Tapado</a:t>
                  </a:r>
                  <a:endParaRPr lang="en-US" sz="1100">
                    <a:effectLst/>
                    <a:ea typeface="Calibri" panose="020F0502020204030204" pitchFamily="34" charset="0"/>
                    <a:cs typeface="Times New Roman" panose="02020603050405020304" pitchFamily="18" charset="0"/>
                  </a:endParaRPr>
                </a:p>
              </p:txBody>
            </p:sp>
            <p:grpSp>
              <p:nvGrpSpPr>
                <p:cNvPr id="17" name="Grupo 16"/>
                <p:cNvGrpSpPr/>
                <p:nvPr/>
              </p:nvGrpSpPr>
              <p:grpSpPr>
                <a:xfrm>
                  <a:off x="0" y="0"/>
                  <a:ext cx="12496800" cy="3084830"/>
                  <a:chOff x="0" y="0"/>
                  <a:chExt cx="12496800" cy="3084830"/>
                </a:xfrm>
              </p:grpSpPr>
              <p:sp>
                <p:nvSpPr>
                  <p:cNvPr id="18" name="Rectángulo 17"/>
                  <p:cNvSpPr/>
                  <p:nvPr/>
                </p:nvSpPr>
                <p:spPr>
                  <a:xfrm>
                    <a:off x="10331450" y="278765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Pausterizado</a:t>
                    </a:r>
                    <a:endParaRPr lang="en-US" sz="1100">
                      <a:effectLst/>
                      <a:ea typeface="Calibri" panose="020F0502020204030204" pitchFamily="34" charset="0"/>
                      <a:cs typeface="Times New Roman" panose="02020603050405020304" pitchFamily="18" charset="0"/>
                    </a:endParaRPr>
                  </a:p>
                </p:txBody>
              </p:sp>
              <p:grpSp>
                <p:nvGrpSpPr>
                  <p:cNvPr id="19" name="Grupo 18"/>
                  <p:cNvGrpSpPr/>
                  <p:nvPr/>
                </p:nvGrpSpPr>
                <p:grpSpPr>
                  <a:xfrm>
                    <a:off x="0" y="0"/>
                    <a:ext cx="12496800" cy="2233929"/>
                    <a:chOff x="0" y="0"/>
                    <a:chExt cx="12496800" cy="2233929"/>
                  </a:xfrm>
                </p:grpSpPr>
                <p:grpSp>
                  <p:nvGrpSpPr>
                    <p:cNvPr id="23" name="Grupo 22"/>
                    <p:cNvGrpSpPr/>
                    <p:nvPr/>
                  </p:nvGrpSpPr>
                  <p:grpSpPr>
                    <a:xfrm>
                      <a:off x="0" y="0"/>
                      <a:ext cx="12496800" cy="2233929"/>
                      <a:chOff x="0" y="0"/>
                      <a:chExt cx="12496800" cy="2233929"/>
                    </a:xfrm>
                  </p:grpSpPr>
                  <p:grpSp>
                    <p:nvGrpSpPr>
                      <p:cNvPr id="26" name="Grupo 25"/>
                      <p:cNvGrpSpPr/>
                      <p:nvPr/>
                    </p:nvGrpSpPr>
                    <p:grpSpPr>
                      <a:xfrm>
                        <a:off x="0" y="0"/>
                        <a:ext cx="11658572" cy="2233929"/>
                        <a:chOff x="0" y="0"/>
                        <a:chExt cx="11658572" cy="2233929"/>
                      </a:xfrm>
                    </p:grpSpPr>
                    <p:cxnSp>
                      <p:nvCxnSpPr>
                        <p:cNvPr id="28" name="Conector recto de flecha 27"/>
                        <p:cNvCxnSpPr/>
                        <p:nvPr/>
                      </p:nvCxnSpPr>
                      <p:spPr>
                        <a:xfrm>
                          <a:off x="10782300" y="1203960"/>
                          <a:ext cx="7620" cy="563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9" name="Grupo 28"/>
                        <p:cNvGrpSpPr/>
                        <p:nvPr/>
                      </p:nvGrpSpPr>
                      <p:grpSpPr>
                        <a:xfrm>
                          <a:off x="0" y="0"/>
                          <a:ext cx="11360248" cy="2233929"/>
                          <a:chOff x="0" y="0"/>
                          <a:chExt cx="11360248" cy="2233929"/>
                        </a:xfrm>
                      </p:grpSpPr>
                      <p:grpSp>
                        <p:nvGrpSpPr>
                          <p:cNvPr id="32" name="Grupo 31"/>
                          <p:cNvGrpSpPr/>
                          <p:nvPr/>
                        </p:nvGrpSpPr>
                        <p:grpSpPr>
                          <a:xfrm>
                            <a:off x="0" y="22861"/>
                            <a:ext cx="11239495" cy="2211068"/>
                            <a:chOff x="0" y="1"/>
                            <a:chExt cx="11239495" cy="2211068"/>
                          </a:xfrm>
                        </p:grpSpPr>
                        <p:grpSp>
                          <p:nvGrpSpPr>
                            <p:cNvPr id="34" name="Grupo 33"/>
                            <p:cNvGrpSpPr/>
                            <p:nvPr/>
                          </p:nvGrpSpPr>
                          <p:grpSpPr>
                            <a:xfrm>
                              <a:off x="0" y="1"/>
                              <a:ext cx="11239495" cy="2211068"/>
                              <a:chOff x="0" y="1"/>
                              <a:chExt cx="11239495" cy="2211068"/>
                            </a:xfrm>
                          </p:grpSpPr>
                          <p:sp>
                            <p:nvSpPr>
                              <p:cNvPr id="36" name="Rectángulo 35"/>
                              <p:cNvSpPr/>
                              <p:nvPr/>
                            </p:nvSpPr>
                            <p:spPr>
                              <a:xfrm>
                                <a:off x="6781800" y="251460"/>
                                <a:ext cx="1012372" cy="43542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5 minutos</a:t>
                                </a:r>
                                <a:endParaRPr lang="en-US" sz="1100">
                                  <a:effectLst/>
                                  <a:ea typeface="Calibri" panose="020F0502020204030204" pitchFamily="34" charset="0"/>
                                  <a:cs typeface="Times New Roman" panose="02020603050405020304" pitchFamily="18" charset="0"/>
                                </a:endParaRPr>
                              </a:p>
                            </p:txBody>
                          </p:sp>
                          <p:cxnSp>
                            <p:nvCxnSpPr>
                              <p:cNvPr id="37" name="Conector recto 36"/>
                              <p:cNvCxnSpPr/>
                              <p:nvPr/>
                            </p:nvCxnSpPr>
                            <p:spPr>
                              <a:xfrm flipV="1">
                                <a:off x="7284720" y="701040"/>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239495" cy="2211068"/>
                                <a:chOff x="0" y="1"/>
                                <a:chExt cx="11240086" cy="2211342"/>
                              </a:xfrm>
                            </p:grpSpPr>
                            <p:sp>
                              <p:nvSpPr>
                                <p:cNvPr id="39" name="Cuadro de texto 41"/>
                                <p:cNvSpPr txBox="1"/>
                                <p:nvPr/>
                              </p:nvSpPr>
                              <p:spPr>
                                <a:xfrm>
                                  <a:off x="8839200" y="1776046"/>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Cascara y semillas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240086" cy="1704646"/>
                                  <a:chOff x="0" y="1"/>
                                  <a:chExt cx="11240086" cy="1704646"/>
                                </a:xfrm>
                              </p:grpSpPr>
                              <p:sp>
                                <p:nvSpPr>
                                  <p:cNvPr id="41" name="Rectángulo 40"/>
                                  <p:cNvSpPr/>
                                  <p:nvPr/>
                                </p:nvSpPr>
                                <p:spPr>
                                  <a:xfrm>
                                    <a:off x="10310446" y="89760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Concentrado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717406" cy="1209040"/>
                                    <a:chOff x="0" y="0"/>
                                    <a:chExt cx="9717551" cy="1209403"/>
                                  </a:xfrm>
                                </p:grpSpPr>
                                <p:grpSp>
                                  <p:nvGrpSpPr>
                                    <p:cNvPr id="47" name="Grupo 46"/>
                                    <p:cNvGrpSpPr/>
                                    <p:nvPr/>
                                  </p:nvGrpSpPr>
                                  <p:grpSpPr>
                                    <a:xfrm>
                                      <a:off x="0" y="0"/>
                                      <a:ext cx="8446226" cy="1209403"/>
                                      <a:chOff x="0" y="0"/>
                                      <a:chExt cx="8446226" cy="1209403"/>
                                    </a:xfrm>
                                  </p:grpSpPr>
                                  <p:cxnSp>
                                    <p:nvCxnSpPr>
                                      <p:cNvPr id="50" name="Conector recto de flecha 49"/>
                                      <p:cNvCxnSpPr/>
                                      <p:nvPr/>
                                    </p:nvCxnSpPr>
                                    <p:spPr>
                                      <a:xfrm>
                                        <a:off x="7162800" y="1034143"/>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Trozado</a:t>
                                        </a:r>
                                        <a:endParaRPr lang="en-US" sz="1100">
                                          <a:effectLst/>
                                          <a:ea typeface="Calibri" panose="020F0502020204030204" pitchFamily="34" charset="0"/>
                                          <a:cs typeface="Times New Roman" panose="02020603050405020304" pitchFamily="18" charset="0"/>
                                        </a:endParaRPr>
                                      </a:p>
                                    </p:txBody>
                                  </p:sp>
                                  <p:sp>
                                    <p:nvSpPr>
                                      <p:cNvPr id="53" name="Rectángulo 52"/>
                                      <p:cNvSpPr/>
                                      <p:nvPr/>
                                    </p:nvSpPr>
                                    <p:spPr>
                                      <a:xfrm>
                                        <a:off x="75165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Escaldado</a:t>
                                        </a:r>
                                        <a:endParaRPr lang="en-US" sz="110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1209403"/>
                                        <a:chOff x="0" y="0"/>
                                        <a:chExt cx="5893525" cy="1209403"/>
                                      </a:xfrm>
                                    </p:grpSpPr>
                                    <p:grpSp>
                                      <p:nvGrpSpPr>
                                        <p:cNvPr id="55" name="Grupo 54"/>
                                        <p:cNvGrpSpPr/>
                                        <p:nvPr/>
                                      </p:nvGrpSpPr>
                                      <p:grpSpPr>
                                        <a:xfrm>
                                          <a:off x="0" y="457200"/>
                                          <a:ext cx="5893525" cy="752203"/>
                                          <a:chOff x="0" y="0"/>
                                          <a:chExt cx="5893525" cy="752203"/>
                                        </a:xfrm>
                                      </p:grpSpPr>
                                      <p:grpSp>
                                        <p:nvGrpSpPr>
                                          <p:cNvPr id="57" name="Grupo 56"/>
                                          <p:cNvGrpSpPr/>
                                          <p:nvPr/>
                                        </p:nvGrpSpPr>
                                        <p:grpSpPr>
                                          <a:xfrm>
                                            <a:off x="0" y="401683"/>
                                            <a:ext cx="5893525" cy="350520"/>
                                            <a:chOff x="0" y="0"/>
                                            <a:chExt cx="5893525" cy="35052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a:effectLst/>
                                                  <a:latin typeface="Calibri" panose="020F0502020204030204" pitchFamily="34" charset="0"/>
                                                  <a:ea typeface="Calibri" panose="020F0502020204030204" pitchFamily="34" charset="0"/>
                                                  <a:cs typeface="Times New Roman" panose="02020603050405020304" pitchFamily="18" charset="0"/>
                                                </a:rPr>
                                                <a:t>Tomates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0"/>
                                              <a:ext cx="5185954" cy="350520"/>
                                              <a:chOff x="0" y="0"/>
                                              <a:chExt cx="5185954" cy="350520"/>
                                            </a:xfrm>
                                          </p:grpSpPr>
                                          <p:sp>
                                            <p:nvSpPr>
                                              <p:cNvPr id="61" name="Rectángulo 60"/>
                                              <p:cNvSpPr/>
                                              <p:nvPr/>
                                            </p:nvSpPr>
                                            <p:spPr>
                                              <a:xfrm>
                                                <a:off x="478971" y="32657"/>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Recepción</a:t>
                                                </a:r>
                                                <a:endParaRPr lang="en-US" sz="110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Pesado</a:t>
                                                </a:r>
                                                <a:endParaRPr lang="en-US" sz="110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Selección</a:t>
                                                </a:r>
                                                <a:endParaRPr lang="en-US" sz="110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Lavado</a:t>
                                                </a:r>
                                                <a:endParaRPr lang="en-US" sz="110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19701" y="20683"/>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Agua Clorada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787911" y="8861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Separación</a:t>
                                      </a:r>
                                      <a:endParaRPr lang="en-US" sz="1100">
                                        <a:effectLst/>
                                        <a:ea typeface="Calibri" panose="020F0502020204030204" pitchFamily="34" charset="0"/>
                                        <a:cs typeface="Times New Roman" panose="02020603050405020304" pitchFamily="18" charset="0"/>
                                      </a:endParaRPr>
                                    </a:p>
                                  </p:txBody>
                                </p:sp>
                                <p:cxnSp>
                                  <p:nvCxnSpPr>
                                    <p:cNvPr id="49" name="Conector recto de flecha 48"/>
                                    <p:cNvCxnSpPr/>
                                    <p:nvPr/>
                                  </p:nvCxnSpPr>
                                  <p:spPr>
                                    <a:xfrm>
                                      <a:off x="8464061" y="102576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3" name="Flecha derecha 42"/>
                                  <p:cNvSpPr/>
                                  <p:nvPr/>
                                </p:nvSpPr>
                                <p:spPr>
                                  <a:xfrm rot="5400000">
                                    <a:off x="9053146" y="1333499"/>
                                    <a:ext cx="391881" cy="35041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44" name="Conector recto de flecha 43"/>
                                  <p:cNvCxnSpPr>
                                    <a:endCxn id="41" idx="1"/>
                                  </p:cNvCxnSpPr>
                                  <p:nvPr/>
                                </p:nvCxnSpPr>
                                <p:spPr>
                                  <a:xfrm>
                                    <a:off x="9717924" y="1043225"/>
                                    <a:ext cx="591984" cy="2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ángulo 44"/>
                                  <p:cNvSpPr/>
                                  <p:nvPr/>
                                </p:nvSpPr>
                                <p:spPr>
                                  <a:xfrm>
                                    <a:off x="9313985" y="128954"/>
                                    <a:ext cx="1070805" cy="56392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30-45 minutos</a:t>
                                    </a:r>
                                    <a:endParaRPr lang="en-US" sz="1100">
                                      <a:effectLst/>
                                      <a:ea typeface="Calibri" panose="020F0502020204030204" pitchFamily="34" charset="0"/>
                                      <a:cs typeface="Times New Roman" panose="02020603050405020304" pitchFamily="18" charset="0"/>
                                    </a:endParaRPr>
                                  </a:p>
                                </p:txBody>
                              </p:sp>
                              <p:cxnSp>
                                <p:nvCxnSpPr>
                                  <p:cNvPr id="46" name="Conector recto 45"/>
                                  <p:cNvCxnSpPr/>
                                  <p:nvPr/>
                                </p:nvCxnSpPr>
                                <p:spPr>
                                  <a:xfrm flipV="1">
                                    <a:off x="9870831" y="703384"/>
                                    <a:ext cx="0" cy="331652"/>
                                  </a:xfrm>
                                  <a:prstGeom prst="line">
                                    <a:avLst/>
                                  </a:prstGeom>
                                </p:spPr>
                                <p:style>
                                  <a:lnRef idx="1">
                                    <a:schemeClr val="dk1"/>
                                  </a:lnRef>
                                  <a:fillRef idx="0">
                                    <a:schemeClr val="dk1"/>
                                  </a:fillRef>
                                  <a:effectRef idx="0">
                                    <a:schemeClr val="dk1"/>
                                  </a:effectRef>
                                  <a:fontRef idx="minor">
                                    <a:schemeClr val="tx1"/>
                                  </a:fontRef>
                                </p:style>
                              </p:cxnSp>
                            </p:grpSp>
                          </p:grpSp>
                        </p:grpSp>
                        <p:sp>
                          <p:nvSpPr>
                            <p:cNvPr id="35" name="Flecha derecha 34"/>
                            <p:cNvSpPr/>
                            <p:nvPr/>
                          </p:nvSpPr>
                          <p:spPr>
                            <a:xfrm rot="5400000">
                              <a:off x="10656570" y="453390"/>
                              <a:ext cx="391747" cy="3504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3" name="Cuadro de texto 49"/>
                          <p:cNvSpPr txBox="1"/>
                          <p:nvPr/>
                        </p:nvSpPr>
                        <p:spPr>
                          <a:xfrm>
                            <a:off x="10416540" y="0"/>
                            <a:ext cx="943708"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 y condimentos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0" name="Rectángulo 29"/>
                        <p:cNvSpPr/>
                        <p:nvPr/>
                      </p:nvSpPr>
                      <p:spPr>
                        <a:xfrm>
                          <a:off x="10332720" y="17983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Envasado</a:t>
                          </a:r>
                          <a:endParaRPr lang="en-US" sz="1100">
                            <a:effectLst/>
                            <a:ea typeface="Calibri" panose="020F0502020204030204" pitchFamily="34" charset="0"/>
                            <a:cs typeface="Times New Roman" panose="02020603050405020304" pitchFamily="18" charset="0"/>
                          </a:endParaRPr>
                        </a:p>
                      </p:txBody>
                    </p:sp>
                    <p:sp>
                      <p:nvSpPr>
                        <p:cNvPr id="31" name="Flecha derecha 30"/>
                        <p:cNvSpPr/>
                        <p:nvPr/>
                      </p:nvSpPr>
                      <p:spPr>
                        <a:xfrm rot="10800000">
                          <a:off x="11285220" y="1760220"/>
                          <a:ext cx="373352" cy="3503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 name="Cuadro de texto 57"/>
                      <p:cNvSpPr txBox="1"/>
                      <p:nvPr/>
                    </p:nvSpPr>
                    <p:spPr>
                      <a:xfrm>
                        <a:off x="11711940" y="1699260"/>
                        <a:ext cx="784860" cy="4495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Frascos de vidrio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Rectángulo 23"/>
                    <p:cNvSpPr/>
                    <p:nvPr/>
                  </p:nvSpPr>
                  <p:spPr>
                    <a:xfrm>
                      <a:off x="11254740" y="1310640"/>
                      <a:ext cx="647700" cy="3048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85°C° </a:t>
                      </a:r>
                      <a:endParaRPr lang="en-US" sz="1100">
                        <a:effectLst/>
                        <a:ea typeface="Calibri" panose="020F0502020204030204" pitchFamily="34" charset="0"/>
                        <a:cs typeface="Times New Roman" panose="02020603050405020304" pitchFamily="18" charset="0"/>
                      </a:endParaRPr>
                    </a:p>
                  </p:txBody>
                </p:sp>
                <p:cxnSp>
                  <p:nvCxnSpPr>
                    <p:cNvPr id="25" name="Conector recto 24"/>
                    <p:cNvCxnSpPr/>
                    <p:nvPr/>
                  </p:nvCxnSpPr>
                  <p:spPr>
                    <a:xfrm>
                      <a:off x="10789920" y="1455420"/>
                      <a:ext cx="449580" cy="0"/>
                    </a:xfrm>
                    <a:prstGeom prst="line">
                      <a:avLst/>
                    </a:prstGeom>
                  </p:spPr>
                  <p:style>
                    <a:lnRef idx="1">
                      <a:schemeClr val="dk1"/>
                    </a:lnRef>
                    <a:fillRef idx="0">
                      <a:schemeClr val="dk1"/>
                    </a:fillRef>
                    <a:effectRef idx="0">
                      <a:schemeClr val="dk1"/>
                    </a:effectRef>
                    <a:fontRef idx="minor">
                      <a:schemeClr val="tx1"/>
                    </a:fontRef>
                  </p:style>
                </p:cxnSp>
              </p:grpSp>
              <p:cxnSp>
                <p:nvCxnSpPr>
                  <p:cNvPr id="20" name="Conector recto de flecha 19"/>
                  <p:cNvCxnSpPr/>
                  <p:nvPr/>
                </p:nvCxnSpPr>
                <p:spPr>
                  <a:xfrm>
                    <a:off x="10788650" y="2108200"/>
                    <a:ext cx="1270" cy="65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ángulo 20"/>
                  <p:cNvSpPr/>
                  <p:nvPr/>
                </p:nvSpPr>
                <p:spPr>
                  <a:xfrm>
                    <a:off x="11277600" y="2235200"/>
                    <a:ext cx="853440" cy="42672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95°C° por 10 minutos</a:t>
                    </a:r>
                    <a:endParaRPr lang="en-US" sz="1100">
                      <a:effectLst/>
                      <a:ea typeface="Calibri" panose="020F0502020204030204" pitchFamily="34" charset="0"/>
                      <a:cs typeface="Times New Roman" panose="02020603050405020304" pitchFamily="18" charset="0"/>
                    </a:endParaRPr>
                  </a:p>
                </p:txBody>
              </p:sp>
              <p:cxnSp>
                <p:nvCxnSpPr>
                  <p:cNvPr id="22" name="Conector recto 21"/>
                  <p:cNvCxnSpPr/>
                  <p:nvPr/>
                </p:nvCxnSpPr>
                <p:spPr>
                  <a:xfrm>
                    <a:off x="10788650" y="2457450"/>
                    <a:ext cx="449580" cy="0"/>
                  </a:xfrm>
                  <a:prstGeom prst="line">
                    <a:avLst/>
                  </a:prstGeom>
                </p:spPr>
                <p:style>
                  <a:lnRef idx="1">
                    <a:schemeClr val="dk1"/>
                  </a:lnRef>
                  <a:fillRef idx="0">
                    <a:schemeClr val="dk1"/>
                  </a:fillRef>
                  <a:effectRef idx="0">
                    <a:schemeClr val="dk1"/>
                  </a:effectRef>
                  <a:fontRef idx="minor">
                    <a:schemeClr val="tx1"/>
                  </a:fontRef>
                </p:style>
              </p:cxnSp>
            </p:grpSp>
          </p:grpSp>
          <p:sp>
            <p:nvSpPr>
              <p:cNvPr id="9" name="Rectángulo 8"/>
              <p:cNvSpPr/>
              <p:nvPr/>
            </p:nvSpPr>
            <p:spPr>
              <a:xfrm>
                <a:off x="10294620" y="432054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Enfriado</a:t>
                </a:r>
                <a:endParaRPr lang="en-US" sz="1100">
                  <a:effectLst/>
                  <a:ea typeface="Calibri" panose="020F0502020204030204" pitchFamily="34" charset="0"/>
                  <a:cs typeface="Times New Roman" panose="02020603050405020304" pitchFamily="18" charset="0"/>
                </a:endParaRPr>
              </a:p>
            </p:txBody>
          </p:sp>
          <p:cxnSp>
            <p:nvCxnSpPr>
              <p:cNvPr id="10" name="Conector recto de flecha 9"/>
              <p:cNvCxnSpPr/>
              <p:nvPr/>
            </p:nvCxnSpPr>
            <p:spPr>
              <a:xfrm flipH="1">
                <a:off x="10744200" y="46558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flipH="1">
                <a:off x="10759440" y="39319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ángulo 11"/>
              <p:cNvSpPr/>
              <p:nvPr/>
            </p:nvSpPr>
            <p:spPr>
              <a:xfrm>
                <a:off x="10256520" y="57607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Almacenaje</a:t>
                </a:r>
                <a:endParaRPr lang="en-US" sz="1100">
                  <a:effectLst/>
                  <a:ea typeface="Calibri" panose="020F0502020204030204" pitchFamily="34" charset="0"/>
                  <a:cs typeface="Times New Roman" panose="02020603050405020304" pitchFamily="18" charset="0"/>
                </a:endParaRPr>
              </a:p>
            </p:txBody>
          </p:sp>
          <p:cxnSp>
            <p:nvCxnSpPr>
              <p:cNvPr id="13" name="Conector recto de flecha 12"/>
              <p:cNvCxnSpPr/>
              <p:nvPr/>
            </p:nvCxnSpPr>
            <p:spPr>
              <a:xfrm flipH="1">
                <a:off x="10736580" y="537210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lecha derecha 13"/>
              <p:cNvSpPr/>
              <p:nvPr/>
            </p:nvSpPr>
            <p:spPr>
              <a:xfrm rot="5400000">
                <a:off x="10572750" y="6176010"/>
                <a:ext cx="391833" cy="35039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9" name="Flecha derecha 68"/>
          <p:cNvSpPr/>
          <p:nvPr/>
        </p:nvSpPr>
        <p:spPr>
          <a:xfrm>
            <a:off x="9601892" y="416633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Cuadro de texto 26"/>
          <p:cNvSpPr txBox="1"/>
          <p:nvPr/>
        </p:nvSpPr>
        <p:spPr>
          <a:xfrm>
            <a:off x="8757520" y="4210472"/>
            <a:ext cx="801439" cy="21999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Agua fría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Flecha derecha 70"/>
          <p:cNvSpPr/>
          <p:nvPr/>
        </p:nvSpPr>
        <p:spPr>
          <a:xfrm rot="10800000">
            <a:off x="10996747" y="4848109"/>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Cuadro de texto 57"/>
          <p:cNvSpPr txBox="1"/>
          <p:nvPr/>
        </p:nvSpPr>
        <p:spPr>
          <a:xfrm>
            <a:off x="11407200" y="4886619"/>
            <a:ext cx="770502"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Etiquetas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Flecha derecha 72"/>
          <p:cNvSpPr/>
          <p:nvPr/>
        </p:nvSpPr>
        <p:spPr>
          <a:xfrm rot="10800000">
            <a:off x="11059809" y="3483226"/>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Cuadro de texto 57"/>
          <p:cNvSpPr txBox="1"/>
          <p:nvPr/>
        </p:nvSpPr>
        <p:spPr>
          <a:xfrm>
            <a:off x="11452111" y="3507633"/>
            <a:ext cx="611265"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Tapas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Flecha derecha 74"/>
          <p:cNvSpPr/>
          <p:nvPr/>
        </p:nvSpPr>
        <p:spPr>
          <a:xfrm rot="5400000">
            <a:off x="3877129" y="1251128"/>
            <a:ext cx="380552" cy="34398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6" name="Cuadro de texto 41"/>
          <p:cNvSpPr txBox="1"/>
          <p:nvPr/>
        </p:nvSpPr>
        <p:spPr>
          <a:xfrm>
            <a:off x="3608449" y="1662559"/>
            <a:ext cx="857013"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Tomates rechazados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8253058" y="-133815"/>
            <a:ext cx="4158247" cy="7773019"/>
          </a:xfrm>
          <a:prstGeom prst="rect">
            <a:avLst/>
          </a:prstGeom>
        </p:spPr>
      </p:pic>
    </p:spTree>
    <p:extLst>
      <p:ext uri="{BB962C8B-B14F-4D97-AF65-F5344CB8AC3E}">
        <p14:creationId xmlns:p14="http://schemas.microsoft.com/office/powerpoint/2010/main" val="588369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8100" y="-20002"/>
            <a:ext cx="12268194" cy="6898009"/>
            <a:chOff x="0" y="0"/>
            <a:chExt cx="12496800" cy="7102475"/>
          </a:xfrm>
        </p:grpSpPr>
        <p:sp>
          <p:nvSpPr>
            <p:cNvPr id="5" name="Cuadro de texto 75"/>
            <p:cNvSpPr txBox="1"/>
            <p:nvPr/>
          </p:nvSpPr>
          <p:spPr>
            <a:xfrm>
              <a:off x="10111740" y="6667500"/>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Salsa de tomates en frascos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upo 5"/>
            <p:cNvGrpSpPr/>
            <p:nvPr/>
          </p:nvGrpSpPr>
          <p:grpSpPr>
            <a:xfrm>
              <a:off x="0" y="0"/>
              <a:ext cx="12496800" cy="6547125"/>
              <a:chOff x="0" y="0"/>
              <a:chExt cx="12496800" cy="6547125"/>
            </a:xfrm>
          </p:grpSpPr>
          <p:sp>
            <p:nvSpPr>
              <p:cNvPr id="7" name="Rectángulo 6"/>
              <p:cNvSpPr/>
              <p:nvPr/>
            </p:nvSpPr>
            <p:spPr>
              <a:xfrm>
                <a:off x="10248900" y="505206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Etiquetado</a:t>
                </a:r>
                <a:endParaRPr lang="en-US" sz="1100">
                  <a:effectLst/>
                  <a:ea typeface="Calibri" panose="020F0502020204030204" pitchFamily="34" charset="0"/>
                  <a:cs typeface="Times New Roman" panose="02020603050405020304" pitchFamily="18" charset="0"/>
                </a:endParaRPr>
              </a:p>
            </p:txBody>
          </p:sp>
          <p:grpSp>
            <p:nvGrpSpPr>
              <p:cNvPr id="8" name="Grupo 7"/>
              <p:cNvGrpSpPr/>
              <p:nvPr/>
            </p:nvGrpSpPr>
            <p:grpSpPr>
              <a:xfrm>
                <a:off x="0" y="0"/>
                <a:ext cx="12496800" cy="3916680"/>
                <a:chOff x="0" y="0"/>
                <a:chExt cx="12496800" cy="3916680"/>
              </a:xfrm>
            </p:grpSpPr>
            <p:cxnSp>
              <p:nvCxnSpPr>
                <p:cNvPr id="15" name="Conector recto de flecha 14"/>
                <p:cNvCxnSpPr/>
                <p:nvPr/>
              </p:nvCxnSpPr>
              <p:spPr>
                <a:xfrm>
                  <a:off x="10782300" y="3108960"/>
                  <a:ext cx="0" cy="480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ángulo 15"/>
                <p:cNvSpPr/>
                <p:nvPr/>
              </p:nvSpPr>
              <p:spPr>
                <a:xfrm>
                  <a:off x="10309860" y="36195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Tapado</a:t>
                  </a:r>
                  <a:endParaRPr lang="en-US" sz="1100">
                    <a:effectLst/>
                    <a:ea typeface="Calibri" panose="020F0502020204030204" pitchFamily="34" charset="0"/>
                    <a:cs typeface="Times New Roman" panose="02020603050405020304" pitchFamily="18" charset="0"/>
                  </a:endParaRPr>
                </a:p>
              </p:txBody>
            </p:sp>
            <p:grpSp>
              <p:nvGrpSpPr>
                <p:cNvPr id="17" name="Grupo 16"/>
                <p:cNvGrpSpPr/>
                <p:nvPr/>
              </p:nvGrpSpPr>
              <p:grpSpPr>
                <a:xfrm>
                  <a:off x="0" y="0"/>
                  <a:ext cx="12496800" cy="3084830"/>
                  <a:chOff x="0" y="0"/>
                  <a:chExt cx="12496800" cy="3084830"/>
                </a:xfrm>
              </p:grpSpPr>
              <p:sp>
                <p:nvSpPr>
                  <p:cNvPr id="18" name="Rectángulo 17"/>
                  <p:cNvSpPr/>
                  <p:nvPr/>
                </p:nvSpPr>
                <p:spPr>
                  <a:xfrm>
                    <a:off x="10331450" y="278765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Pausterizado</a:t>
                    </a:r>
                    <a:endParaRPr lang="en-US" sz="1100">
                      <a:effectLst/>
                      <a:ea typeface="Calibri" panose="020F0502020204030204" pitchFamily="34" charset="0"/>
                      <a:cs typeface="Times New Roman" panose="02020603050405020304" pitchFamily="18" charset="0"/>
                    </a:endParaRPr>
                  </a:p>
                </p:txBody>
              </p:sp>
              <p:grpSp>
                <p:nvGrpSpPr>
                  <p:cNvPr id="19" name="Grupo 18"/>
                  <p:cNvGrpSpPr/>
                  <p:nvPr/>
                </p:nvGrpSpPr>
                <p:grpSpPr>
                  <a:xfrm>
                    <a:off x="0" y="0"/>
                    <a:ext cx="12496800" cy="2233929"/>
                    <a:chOff x="0" y="0"/>
                    <a:chExt cx="12496800" cy="2233929"/>
                  </a:xfrm>
                </p:grpSpPr>
                <p:grpSp>
                  <p:nvGrpSpPr>
                    <p:cNvPr id="23" name="Grupo 22"/>
                    <p:cNvGrpSpPr/>
                    <p:nvPr/>
                  </p:nvGrpSpPr>
                  <p:grpSpPr>
                    <a:xfrm>
                      <a:off x="0" y="0"/>
                      <a:ext cx="12496800" cy="2233929"/>
                      <a:chOff x="0" y="0"/>
                      <a:chExt cx="12496800" cy="2233929"/>
                    </a:xfrm>
                  </p:grpSpPr>
                  <p:grpSp>
                    <p:nvGrpSpPr>
                      <p:cNvPr id="26" name="Grupo 25"/>
                      <p:cNvGrpSpPr/>
                      <p:nvPr/>
                    </p:nvGrpSpPr>
                    <p:grpSpPr>
                      <a:xfrm>
                        <a:off x="0" y="0"/>
                        <a:ext cx="11658572" cy="2233929"/>
                        <a:chOff x="0" y="0"/>
                        <a:chExt cx="11658572" cy="2233929"/>
                      </a:xfrm>
                    </p:grpSpPr>
                    <p:cxnSp>
                      <p:nvCxnSpPr>
                        <p:cNvPr id="28" name="Conector recto de flecha 27"/>
                        <p:cNvCxnSpPr/>
                        <p:nvPr/>
                      </p:nvCxnSpPr>
                      <p:spPr>
                        <a:xfrm>
                          <a:off x="10782300" y="1203960"/>
                          <a:ext cx="7620" cy="563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9" name="Grupo 28"/>
                        <p:cNvGrpSpPr/>
                        <p:nvPr/>
                      </p:nvGrpSpPr>
                      <p:grpSpPr>
                        <a:xfrm>
                          <a:off x="0" y="0"/>
                          <a:ext cx="11360248" cy="2233929"/>
                          <a:chOff x="0" y="0"/>
                          <a:chExt cx="11360248" cy="2233929"/>
                        </a:xfrm>
                      </p:grpSpPr>
                      <p:grpSp>
                        <p:nvGrpSpPr>
                          <p:cNvPr id="32" name="Grupo 31"/>
                          <p:cNvGrpSpPr/>
                          <p:nvPr/>
                        </p:nvGrpSpPr>
                        <p:grpSpPr>
                          <a:xfrm>
                            <a:off x="0" y="22861"/>
                            <a:ext cx="11239495" cy="2211068"/>
                            <a:chOff x="0" y="1"/>
                            <a:chExt cx="11239495" cy="2211068"/>
                          </a:xfrm>
                        </p:grpSpPr>
                        <p:grpSp>
                          <p:nvGrpSpPr>
                            <p:cNvPr id="34" name="Grupo 33"/>
                            <p:cNvGrpSpPr/>
                            <p:nvPr/>
                          </p:nvGrpSpPr>
                          <p:grpSpPr>
                            <a:xfrm>
                              <a:off x="0" y="1"/>
                              <a:ext cx="11239495" cy="2211068"/>
                              <a:chOff x="0" y="1"/>
                              <a:chExt cx="11239495" cy="2211068"/>
                            </a:xfrm>
                          </p:grpSpPr>
                          <p:sp>
                            <p:nvSpPr>
                              <p:cNvPr id="36" name="Rectángulo 35"/>
                              <p:cNvSpPr/>
                              <p:nvPr/>
                            </p:nvSpPr>
                            <p:spPr>
                              <a:xfrm>
                                <a:off x="6781800" y="251460"/>
                                <a:ext cx="1012372" cy="43542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5 minutos</a:t>
                                </a:r>
                                <a:endParaRPr lang="en-US" sz="1100">
                                  <a:effectLst/>
                                  <a:ea typeface="Calibri" panose="020F0502020204030204" pitchFamily="34" charset="0"/>
                                  <a:cs typeface="Times New Roman" panose="02020603050405020304" pitchFamily="18" charset="0"/>
                                </a:endParaRPr>
                              </a:p>
                            </p:txBody>
                          </p:sp>
                          <p:cxnSp>
                            <p:nvCxnSpPr>
                              <p:cNvPr id="37" name="Conector recto 36"/>
                              <p:cNvCxnSpPr/>
                              <p:nvPr/>
                            </p:nvCxnSpPr>
                            <p:spPr>
                              <a:xfrm flipV="1">
                                <a:off x="7284720" y="701040"/>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239495" cy="2211068"/>
                                <a:chOff x="0" y="1"/>
                                <a:chExt cx="11240086" cy="2211342"/>
                              </a:xfrm>
                            </p:grpSpPr>
                            <p:sp>
                              <p:nvSpPr>
                                <p:cNvPr id="39" name="Cuadro de texto 41"/>
                                <p:cNvSpPr txBox="1"/>
                                <p:nvPr/>
                              </p:nvSpPr>
                              <p:spPr>
                                <a:xfrm>
                                  <a:off x="8839200" y="1776046"/>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Cascara y semillas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240086" cy="1704646"/>
                                  <a:chOff x="0" y="1"/>
                                  <a:chExt cx="11240086" cy="1704646"/>
                                </a:xfrm>
                              </p:grpSpPr>
                              <p:sp>
                                <p:nvSpPr>
                                  <p:cNvPr id="41" name="Rectángulo 40"/>
                                  <p:cNvSpPr/>
                                  <p:nvPr/>
                                </p:nvSpPr>
                                <p:spPr>
                                  <a:xfrm>
                                    <a:off x="10310446" y="89760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Concentrado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717406" cy="1209040"/>
                                    <a:chOff x="0" y="0"/>
                                    <a:chExt cx="9717551" cy="1209403"/>
                                  </a:xfrm>
                                </p:grpSpPr>
                                <p:grpSp>
                                  <p:nvGrpSpPr>
                                    <p:cNvPr id="47" name="Grupo 46"/>
                                    <p:cNvGrpSpPr/>
                                    <p:nvPr/>
                                  </p:nvGrpSpPr>
                                  <p:grpSpPr>
                                    <a:xfrm>
                                      <a:off x="0" y="0"/>
                                      <a:ext cx="8446226" cy="1209403"/>
                                      <a:chOff x="0" y="0"/>
                                      <a:chExt cx="8446226" cy="1209403"/>
                                    </a:xfrm>
                                  </p:grpSpPr>
                                  <p:cxnSp>
                                    <p:nvCxnSpPr>
                                      <p:cNvPr id="50" name="Conector recto de flecha 49"/>
                                      <p:cNvCxnSpPr/>
                                      <p:nvPr/>
                                    </p:nvCxnSpPr>
                                    <p:spPr>
                                      <a:xfrm>
                                        <a:off x="7162800" y="1034143"/>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Trozado</a:t>
                                        </a:r>
                                        <a:endParaRPr lang="en-US" sz="1100">
                                          <a:effectLst/>
                                          <a:ea typeface="Calibri" panose="020F0502020204030204" pitchFamily="34" charset="0"/>
                                          <a:cs typeface="Times New Roman" panose="02020603050405020304" pitchFamily="18" charset="0"/>
                                        </a:endParaRPr>
                                      </a:p>
                                    </p:txBody>
                                  </p:sp>
                                  <p:sp>
                                    <p:nvSpPr>
                                      <p:cNvPr id="53" name="Rectángulo 52"/>
                                      <p:cNvSpPr/>
                                      <p:nvPr/>
                                    </p:nvSpPr>
                                    <p:spPr>
                                      <a:xfrm>
                                        <a:off x="75165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Escaldado</a:t>
                                        </a:r>
                                        <a:endParaRPr lang="en-US" sz="110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1209403"/>
                                        <a:chOff x="0" y="0"/>
                                        <a:chExt cx="5893525" cy="1209403"/>
                                      </a:xfrm>
                                    </p:grpSpPr>
                                    <p:grpSp>
                                      <p:nvGrpSpPr>
                                        <p:cNvPr id="55" name="Grupo 54"/>
                                        <p:cNvGrpSpPr/>
                                        <p:nvPr/>
                                      </p:nvGrpSpPr>
                                      <p:grpSpPr>
                                        <a:xfrm>
                                          <a:off x="0" y="457200"/>
                                          <a:ext cx="5893525" cy="752203"/>
                                          <a:chOff x="0" y="0"/>
                                          <a:chExt cx="5893525" cy="752203"/>
                                        </a:xfrm>
                                      </p:grpSpPr>
                                      <p:grpSp>
                                        <p:nvGrpSpPr>
                                          <p:cNvPr id="57" name="Grupo 56"/>
                                          <p:cNvGrpSpPr/>
                                          <p:nvPr/>
                                        </p:nvGrpSpPr>
                                        <p:grpSpPr>
                                          <a:xfrm>
                                            <a:off x="0" y="401683"/>
                                            <a:ext cx="5893525" cy="350520"/>
                                            <a:chOff x="0" y="0"/>
                                            <a:chExt cx="5893525" cy="35052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a:effectLst/>
                                                  <a:latin typeface="Calibri" panose="020F0502020204030204" pitchFamily="34" charset="0"/>
                                                  <a:ea typeface="Calibri" panose="020F0502020204030204" pitchFamily="34" charset="0"/>
                                                  <a:cs typeface="Times New Roman" panose="02020603050405020304" pitchFamily="18" charset="0"/>
                                                </a:rPr>
                                                <a:t>Tomates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0"/>
                                              <a:ext cx="5185954" cy="350520"/>
                                              <a:chOff x="0" y="0"/>
                                              <a:chExt cx="5185954" cy="350520"/>
                                            </a:xfrm>
                                          </p:grpSpPr>
                                          <p:sp>
                                            <p:nvSpPr>
                                              <p:cNvPr id="61" name="Rectángulo 60"/>
                                              <p:cNvSpPr/>
                                              <p:nvPr/>
                                            </p:nvSpPr>
                                            <p:spPr>
                                              <a:xfrm>
                                                <a:off x="478971" y="32657"/>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Recepción</a:t>
                                                </a:r>
                                                <a:endParaRPr lang="en-US" sz="110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Pesado</a:t>
                                                </a:r>
                                                <a:endParaRPr lang="en-US" sz="110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Selección</a:t>
                                                </a:r>
                                                <a:endParaRPr lang="en-US" sz="110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Lavado</a:t>
                                                </a:r>
                                                <a:endParaRPr lang="en-US" sz="110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19701" y="20683"/>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Agua Clorada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787911" y="8861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Separación</a:t>
                                      </a:r>
                                      <a:endParaRPr lang="en-US" sz="1100">
                                        <a:effectLst/>
                                        <a:ea typeface="Calibri" panose="020F0502020204030204" pitchFamily="34" charset="0"/>
                                        <a:cs typeface="Times New Roman" panose="02020603050405020304" pitchFamily="18" charset="0"/>
                                      </a:endParaRPr>
                                    </a:p>
                                  </p:txBody>
                                </p:sp>
                                <p:cxnSp>
                                  <p:nvCxnSpPr>
                                    <p:cNvPr id="49" name="Conector recto de flecha 48"/>
                                    <p:cNvCxnSpPr/>
                                    <p:nvPr/>
                                  </p:nvCxnSpPr>
                                  <p:spPr>
                                    <a:xfrm>
                                      <a:off x="8464061" y="102576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3" name="Flecha derecha 42"/>
                                  <p:cNvSpPr/>
                                  <p:nvPr/>
                                </p:nvSpPr>
                                <p:spPr>
                                  <a:xfrm rot="5400000">
                                    <a:off x="9053146" y="1333499"/>
                                    <a:ext cx="391881" cy="35041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44" name="Conector recto de flecha 43"/>
                                  <p:cNvCxnSpPr>
                                    <a:endCxn id="41" idx="1"/>
                                  </p:cNvCxnSpPr>
                                  <p:nvPr/>
                                </p:nvCxnSpPr>
                                <p:spPr>
                                  <a:xfrm>
                                    <a:off x="9717924" y="1043225"/>
                                    <a:ext cx="591984" cy="2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Conector recto 45"/>
                                  <p:cNvCxnSpPr/>
                                  <p:nvPr/>
                                </p:nvCxnSpPr>
                                <p:spPr>
                                  <a:xfrm flipV="1">
                                    <a:off x="9870831" y="703384"/>
                                    <a:ext cx="0" cy="331652"/>
                                  </a:xfrm>
                                  <a:prstGeom prst="line">
                                    <a:avLst/>
                                  </a:prstGeom>
                                </p:spPr>
                                <p:style>
                                  <a:lnRef idx="1">
                                    <a:schemeClr val="dk1"/>
                                  </a:lnRef>
                                  <a:fillRef idx="0">
                                    <a:schemeClr val="dk1"/>
                                  </a:fillRef>
                                  <a:effectRef idx="0">
                                    <a:schemeClr val="dk1"/>
                                  </a:effectRef>
                                  <a:fontRef idx="minor">
                                    <a:schemeClr val="tx1"/>
                                  </a:fontRef>
                                </p:style>
                              </p:cxnSp>
                            </p:grpSp>
                          </p:grpSp>
                        </p:grpSp>
                        <p:sp>
                          <p:nvSpPr>
                            <p:cNvPr id="35" name="Flecha derecha 34"/>
                            <p:cNvSpPr/>
                            <p:nvPr/>
                          </p:nvSpPr>
                          <p:spPr>
                            <a:xfrm rot="5400000">
                              <a:off x="10656570" y="453390"/>
                              <a:ext cx="391747" cy="3504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3" name="Cuadro de texto 49"/>
                          <p:cNvSpPr txBox="1"/>
                          <p:nvPr/>
                        </p:nvSpPr>
                        <p:spPr>
                          <a:xfrm>
                            <a:off x="10416540" y="0"/>
                            <a:ext cx="943708"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 y condimentos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0" name="Rectángulo 29"/>
                        <p:cNvSpPr/>
                        <p:nvPr/>
                      </p:nvSpPr>
                      <p:spPr>
                        <a:xfrm>
                          <a:off x="10332720" y="17983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Envasado</a:t>
                          </a:r>
                          <a:endParaRPr lang="en-US" sz="1100">
                            <a:effectLst/>
                            <a:ea typeface="Calibri" panose="020F0502020204030204" pitchFamily="34" charset="0"/>
                            <a:cs typeface="Times New Roman" panose="02020603050405020304" pitchFamily="18" charset="0"/>
                          </a:endParaRPr>
                        </a:p>
                      </p:txBody>
                    </p:sp>
                    <p:sp>
                      <p:nvSpPr>
                        <p:cNvPr id="31" name="Flecha derecha 30"/>
                        <p:cNvSpPr/>
                        <p:nvPr/>
                      </p:nvSpPr>
                      <p:spPr>
                        <a:xfrm rot="10800000">
                          <a:off x="11285220" y="1760220"/>
                          <a:ext cx="373352" cy="3503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 name="Cuadro de texto 57"/>
                      <p:cNvSpPr txBox="1"/>
                      <p:nvPr/>
                    </p:nvSpPr>
                    <p:spPr>
                      <a:xfrm>
                        <a:off x="11711940" y="1699260"/>
                        <a:ext cx="784860" cy="4495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Frascos de vidrio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Rectángulo 23"/>
                    <p:cNvSpPr/>
                    <p:nvPr/>
                  </p:nvSpPr>
                  <p:spPr>
                    <a:xfrm>
                      <a:off x="11254740" y="1310640"/>
                      <a:ext cx="647700" cy="3048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85°C° </a:t>
                      </a:r>
                      <a:endParaRPr lang="en-US" sz="1100">
                        <a:effectLst/>
                        <a:ea typeface="Calibri" panose="020F0502020204030204" pitchFamily="34" charset="0"/>
                        <a:cs typeface="Times New Roman" panose="02020603050405020304" pitchFamily="18" charset="0"/>
                      </a:endParaRPr>
                    </a:p>
                  </p:txBody>
                </p:sp>
                <p:cxnSp>
                  <p:nvCxnSpPr>
                    <p:cNvPr id="25" name="Conector recto 24"/>
                    <p:cNvCxnSpPr/>
                    <p:nvPr/>
                  </p:nvCxnSpPr>
                  <p:spPr>
                    <a:xfrm>
                      <a:off x="10789920" y="1455420"/>
                      <a:ext cx="449580" cy="0"/>
                    </a:xfrm>
                    <a:prstGeom prst="line">
                      <a:avLst/>
                    </a:prstGeom>
                  </p:spPr>
                  <p:style>
                    <a:lnRef idx="1">
                      <a:schemeClr val="dk1"/>
                    </a:lnRef>
                    <a:fillRef idx="0">
                      <a:schemeClr val="dk1"/>
                    </a:fillRef>
                    <a:effectRef idx="0">
                      <a:schemeClr val="dk1"/>
                    </a:effectRef>
                    <a:fontRef idx="minor">
                      <a:schemeClr val="tx1"/>
                    </a:fontRef>
                  </p:style>
                </p:cxnSp>
              </p:grpSp>
              <p:cxnSp>
                <p:nvCxnSpPr>
                  <p:cNvPr id="20" name="Conector recto de flecha 19"/>
                  <p:cNvCxnSpPr/>
                  <p:nvPr/>
                </p:nvCxnSpPr>
                <p:spPr>
                  <a:xfrm>
                    <a:off x="10788650" y="2108200"/>
                    <a:ext cx="1270" cy="65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ángulo 20"/>
                  <p:cNvSpPr/>
                  <p:nvPr/>
                </p:nvSpPr>
                <p:spPr>
                  <a:xfrm>
                    <a:off x="11277600" y="2235200"/>
                    <a:ext cx="853440" cy="42672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95°C° por 10 minutos</a:t>
                    </a:r>
                    <a:endParaRPr lang="en-US" sz="1100">
                      <a:effectLst/>
                      <a:ea typeface="Calibri" panose="020F0502020204030204" pitchFamily="34" charset="0"/>
                      <a:cs typeface="Times New Roman" panose="02020603050405020304" pitchFamily="18" charset="0"/>
                    </a:endParaRPr>
                  </a:p>
                </p:txBody>
              </p:sp>
              <p:cxnSp>
                <p:nvCxnSpPr>
                  <p:cNvPr id="22" name="Conector recto 21"/>
                  <p:cNvCxnSpPr/>
                  <p:nvPr/>
                </p:nvCxnSpPr>
                <p:spPr>
                  <a:xfrm>
                    <a:off x="10788650" y="2457450"/>
                    <a:ext cx="449580" cy="0"/>
                  </a:xfrm>
                  <a:prstGeom prst="line">
                    <a:avLst/>
                  </a:prstGeom>
                </p:spPr>
                <p:style>
                  <a:lnRef idx="1">
                    <a:schemeClr val="dk1"/>
                  </a:lnRef>
                  <a:fillRef idx="0">
                    <a:schemeClr val="dk1"/>
                  </a:fillRef>
                  <a:effectRef idx="0">
                    <a:schemeClr val="dk1"/>
                  </a:effectRef>
                  <a:fontRef idx="minor">
                    <a:schemeClr val="tx1"/>
                  </a:fontRef>
                </p:style>
              </p:cxnSp>
            </p:grpSp>
          </p:grpSp>
          <p:sp>
            <p:nvSpPr>
              <p:cNvPr id="9" name="Rectángulo 8"/>
              <p:cNvSpPr/>
              <p:nvPr/>
            </p:nvSpPr>
            <p:spPr>
              <a:xfrm>
                <a:off x="10294620" y="432054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Enfriado</a:t>
                </a:r>
                <a:endParaRPr lang="en-US" sz="1100">
                  <a:effectLst/>
                  <a:ea typeface="Calibri" panose="020F0502020204030204" pitchFamily="34" charset="0"/>
                  <a:cs typeface="Times New Roman" panose="02020603050405020304" pitchFamily="18" charset="0"/>
                </a:endParaRPr>
              </a:p>
            </p:txBody>
          </p:sp>
          <p:cxnSp>
            <p:nvCxnSpPr>
              <p:cNvPr id="10" name="Conector recto de flecha 9"/>
              <p:cNvCxnSpPr/>
              <p:nvPr/>
            </p:nvCxnSpPr>
            <p:spPr>
              <a:xfrm flipH="1">
                <a:off x="10744200" y="46558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flipH="1">
                <a:off x="10759440" y="39319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ángulo 11"/>
              <p:cNvSpPr/>
              <p:nvPr/>
            </p:nvSpPr>
            <p:spPr>
              <a:xfrm>
                <a:off x="10256520" y="57607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Almacenaje</a:t>
                </a:r>
                <a:endParaRPr lang="en-US" sz="1100">
                  <a:effectLst/>
                  <a:ea typeface="Calibri" panose="020F0502020204030204" pitchFamily="34" charset="0"/>
                  <a:cs typeface="Times New Roman" panose="02020603050405020304" pitchFamily="18" charset="0"/>
                </a:endParaRPr>
              </a:p>
            </p:txBody>
          </p:sp>
          <p:cxnSp>
            <p:nvCxnSpPr>
              <p:cNvPr id="13" name="Conector recto de flecha 12"/>
              <p:cNvCxnSpPr/>
              <p:nvPr/>
            </p:nvCxnSpPr>
            <p:spPr>
              <a:xfrm flipH="1">
                <a:off x="10736580" y="537210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lecha derecha 13"/>
              <p:cNvSpPr/>
              <p:nvPr/>
            </p:nvSpPr>
            <p:spPr>
              <a:xfrm rot="5400000">
                <a:off x="10572750" y="6176010"/>
                <a:ext cx="391833" cy="35039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9" name="Flecha derecha 68"/>
          <p:cNvSpPr/>
          <p:nvPr/>
        </p:nvSpPr>
        <p:spPr>
          <a:xfrm>
            <a:off x="9601892" y="416633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Cuadro de texto 26"/>
          <p:cNvSpPr txBox="1"/>
          <p:nvPr/>
        </p:nvSpPr>
        <p:spPr>
          <a:xfrm>
            <a:off x="8757520" y="4210472"/>
            <a:ext cx="801439" cy="21999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Agua fría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Flecha derecha 70"/>
          <p:cNvSpPr/>
          <p:nvPr/>
        </p:nvSpPr>
        <p:spPr>
          <a:xfrm rot="10800000">
            <a:off x="10996747" y="4848109"/>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Cuadro de texto 57"/>
          <p:cNvSpPr txBox="1"/>
          <p:nvPr/>
        </p:nvSpPr>
        <p:spPr>
          <a:xfrm>
            <a:off x="11407200" y="4886619"/>
            <a:ext cx="770502"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Etiquetas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Flecha derecha 72"/>
          <p:cNvSpPr/>
          <p:nvPr/>
        </p:nvSpPr>
        <p:spPr>
          <a:xfrm rot="10800000">
            <a:off x="11059809" y="3483226"/>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Cuadro de texto 57"/>
          <p:cNvSpPr txBox="1"/>
          <p:nvPr/>
        </p:nvSpPr>
        <p:spPr>
          <a:xfrm>
            <a:off x="11452111" y="3507633"/>
            <a:ext cx="611265"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Tapas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Flecha derecha 74"/>
          <p:cNvSpPr/>
          <p:nvPr/>
        </p:nvSpPr>
        <p:spPr>
          <a:xfrm rot="5400000">
            <a:off x="3877129" y="1251128"/>
            <a:ext cx="380552" cy="34398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6" name="Cuadro de texto 41"/>
          <p:cNvSpPr txBox="1"/>
          <p:nvPr/>
        </p:nvSpPr>
        <p:spPr>
          <a:xfrm>
            <a:off x="3608449" y="1662559"/>
            <a:ext cx="857013"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Tomates rechazados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9511325" y="-133815"/>
            <a:ext cx="2899980" cy="7773019"/>
          </a:xfrm>
          <a:prstGeom prst="rect">
            <a:avLst/>
          </a:prstGeom>
        </p:spPr>
      </p:pic>
      <p:pic>
        <p:nvPicPr>
          <p:cNvPr id="77" name="Imagen 76"/>
          <p:cNvPicPr>
            <a:picLocks noChangeAspect="1"/>
          </p:cNvPicPr>
          <p:nvPr/>
        </p:nvPicPr>
        <p:blipFill>
          <a:blip r:embed="rId2"/>
          <a:stretch>
            <a:fillRect/>
          </a:stretch>
        </p:blipFill>
        <p:spPr>
          <a:xfrm>
            <a:off x="7520793" y="2192787"/>
            <a:ext cx="2899980" cy="7773019"/>
          </a:xfrm>
          <a:prstGeom prst="rect">
            <a:avLst/>
          </a:prstGeom>
        </p:spPr>
      </p:pic>
    </p:spTree>
    <p:extLst>
      <p:ext uri="{BB962C8B-B14F-4D97-AF65-F5344CB8AC3E}">
        <p14:creationId xmlns:p14="http://schemas.microsoft.com/office/powerpoint/2010/main" val="2037406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8100" y="-20002"/>
            <a:ext cx="12268194" cy="6898009"/>
            <a:chOff x="0" y="0"/>
            <a:chExt cx="12496800" cy="7102475"/>
          </a:xfrm>
        </p:grpSpPr>
        <p:sp>
          <p:nvSpPr>
            <p:cNvPr id="5" name="Cuadro de texto 75"/>
            <p:cNvSpPr txBox="1"/>
            <p:nvPr/>
          </p:nvSpPr>
          <p:spPr>
            <a:xfrm>
              <a:off x="10111740" y="6667500"/>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Salsa de tomates en frascos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upo 5"/>
            <p:cNvGrpSpPr/>
            <p:nvPr/>
          </p:nvGrpSpPr>
          <p:grpSpPr>
            <a:xfrm>
              <a:off x="0" y="0"/>
              <a:ext cx="12496800" cy="6547125"/>
              <a:chOff x="0" y="0"/>
              <a:chExt cx="12496800" cy="6547125"/>
            </a:xfrm>
          </p:grpSpPr>
          <p:sp>
            <p:nvSpPr>
              <p:cNvPr id="7" name="Rectángulo 6"/>
              <p:cNvSpPr/>
              <p:nvPr/>
            </p:nvSpPr>
            <p:spPr>
              <a:xfrm>
                <a:off x="10248900" y="505206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Etiquetado</a:t>
                </a:r>
                <a:endParaRPr lang="en-US" sz="1100">
                  <a:effectLst/>
                  <a:ea typeface="Calibri" panose="020F0502020204030204" pitchFamily="34" charset="0"/>
                  <a:cs typeface="Times New Roman" panose="02020603050405020304" pitchFamily="18" charset="0"/>
                </a:endParaRPr>
              </a:p>
            </p:txBody>
          </p:sp>
          <p:grpSp>
            <p:nvGrpSpPr>
              <p:cNvPr id="8" name="Grupo 7"/>
              <p:cNvGrpSpPr/>
              <p:nvPr/>
            </p:nvGrpSpPr>
            <p:grpSpPr>
              <a:xfrm>
                <a:off x="0" y="0"/>
                <a:ext cx="12496800" cy="3916680"/>
                <a:chOff x="0" y="0"/>
                <a:chExt cx="12496800" cy="3916680"/>
              </a:xfrm>
            </p:grpSpPr>
            <p:cxnSp>
              <p:nvCxnSpPr>
                <p:cNvPr id="15" name="Conector recto de flecha 14"/>
                <p:cNvCxnSpPr/>
                <p:nvPr/>
              </p:nvCxnSpPr>
              <p:spPr>
                <a:xfrm>
                  <a:off x="10782300" y="3108960"/>
                  <a:ext cx="0" cy="480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ángulo 15"/>
                <p:cNvSpPr/>
                <p:nvPr/>
              </p:nvSpPr>
              <p:spPr>
                <a:xfrm>
                  <a:off x="10309860" y="36195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Tapado</a:t>
                  </a:r>
                  <a:endParaRPr lang="en-US" sz="1100">
                    <a:effectLst/>
                    <a:ea typeface="Calibri" panose="020F0502020204030204" pitchFamily="34" charset="0"/>
                    <a:cs typeface="Times New Roman" panose="02020603050405020304" pitchFamily="18" charset="0"/>
                  </a:endParaRPr>
                </a:p>
              </p:txBody>
            </p:sp>
            <p:grpSp>
              <p:nvGrpSpPr>
                <p:cNvPr id="17" name="Grupo 16"/>
                <p:cNvGrpSpPr/>
                <p:nvPr/>
              </p:nvGrpSpPr>
              <p:grpSpPr>
                <a:xfrm>
                  <a:off x="0" y="0"/>
                  <a:ext cx="12496800" cy="3084830"/>
                  <a:chOff x="0" y="0"/>
                  <a:chExt cx="12496800" cy="3084830"/>
                </a:xfrm>
              </p:grpSpPr>
              <p:sp>
                <p:nvSpPr>
                  <p:cNvPr id="18" name="Rectángulo 17"/>
                  <p:cNvSpPr/>
                  <p:nvPr/>
                </p:nvSpPr>
                <p:spPr>
                  <a:xfrm>
                    <a:off x="10331450" y="278765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Pausterizado</a:t>
                    </a:r>
                    <a:endParaRPr lang="en-US" sz="1100">
                      <a:effectLst/>
                      <a:ea typeface="Calibri" panose="020F0502020204030204" pitchFamily="34" charset="0"/>
                      <a:cs typeface="Times New Roman" panose="02020603050405020304" pitchFamily="18" charset="0"/>
                    </a:endParaRPr>
                  </a:p>
                </p:txBody>
              </p:sp>
              <p:grpSp>
                <p:nvGrpSpPr>
                  <p:cNvPr id="19" name="Grupo 18"/>
                  <p:cNvGrpSpPr/>
                  <p:nvPr/>
                </p:nvGrpSpPr>
                <p:grpSpPr>
                  <a:xfrm>
                    <a:off x="0" y="0"/>
                    <a:ext cx="12496800" cy="2233929"/>
                    <a:chOff x="0" y="0"/>
                    <a:chExt cx="12496800" cy="2233929"/>
                  </a:xfrm>
                </p:grpSpPr>
                <p:grpSp>
                  <p:nvGrpSpPr>
                    <p:cNvPr id="23" name="Grupo 22"/>
                    <p:cNvGrpSpPr/>
                    <p:nvPr/>
                  </p:nvGrpSpPr>
                  <p:grpSpPr>
                    <a:xfrm>
                      <a:off x="0" y="0"/>
                      <a:ext cx="12496800" cy="2233929"/>
                      <a:chOff x="0" y="0"/>
                      <a:chExt cx="12496800" cy="2233929"/>
                    </a:xfrm>
                  </p:grpSpPr>
                  <p:grpSp>
                    <p:nvGrpSpPr>
                      <p:cNvPr id="26" name="Grupo 25"/>
                      <p:cNvGrpSpPr/>
                      <p:nvPr/>
                    </p:nvGrpSpPr>
                    <p:grpSpPr>
                      <a:xfrm>
                        <a:off x="0" y="0"/>
                        <a:ext cx="11658572" cy="2233929"/>
                        <a:chOff x="0" y="0"/>
                        <a:chExt cx="11658572" cy="2233929"/>
                      </a:xfrm>
                    </p:grpSpPr>
                    <p:cxnSp>
                      <p:nvCxnSpPr>
                        <p:cNvPr id="28" name="Conector recto de flecha 27"/>
                        <p:cNvCxnSpPr/>
                        <p:nvPr/>
                      </p:nvCxnSpPr>
                      <p:spPr>
                        <a:xfrm>
                          <a:off x="10782300" y="1203960"/>
                          <a:ext cx="7620" cy="563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9" name="Grupo 28"/>
                        <p:cNvGrpSpPr/>
                        <p:nvPr/>
                      </p:nvGrpSpPr>
                      <p:grpSpPr>
                        <a:xfrm>
                          <a:off x="0" y="0"/>
                          <a:ext cx="11360248" cy="2233929"/>
                          <a:chOff x="0" y="0"/>
                          <a:chExt cx="11360248" cy="2233929"/>
                        </a:xfrm>
                      </p:grpSpPr>
                      <p:grpSp>
                        <p:nvGrpSpPr>
                          <p:cNvPr id="32" name="Grupo 31"/>
                          <p:cNvGrpSpPr/>
                          <p:nvPr/>
                        </p:nvGrpSpPr>
                        <p:grpSpPr>
                          <a:xfrm>
                            <a:off x="0" y="22861"/>
                            <a:ext cx="11239495" cy="2211068"/>
                            <a:chOff x="0" y="1"/>
                            <a:chExt cx="11239495" cy="2211068"/>
                          </a:xfrm>
                        </p:grpSpPr>
                        <p:grpSp>
                          <p:nvGrpSpPr>
                            <p:cNvPr id="34" name="Grupo 33"/>
                            <p:cNvGrpSpPr/>
                            <p:nvPr/>
                          </p:nvGrpSpPr>
                          <p:grpSpPr>
                            <a:xfrm>
                              <a:off x="0" y="1"/>
                              <a:ext cx="11239495" cy="2211068"/>
                              <a:chOff x="0" y="1"/>
                              <a:chExt cx="11239495" cy="2211068"/>
                            </a:xfrm>
                          </p:grpSpPr>
                          <p:sp>
                            <p:nvSpPr>
                              <p:cNvPr id="36" name="Rectángulo 35"/>
                              <p:cNvSpPr/>
                              <p:nvPr/>
                            </p:nvSpPr>
                            <p:spPr>
                              <a:xfrm>
                                <a:off x="6781800" y="251460"/>
                                <a:ext cx="1012372" cy="43542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5 minutos</a:t>
                                </a:r>
                                <a:endParaRPr lang="en-US" sz="1100">
                                  <a:effectLst/>
                                  <a:ea typeface="Calibri" panose="020F0502020204030204" pitchFamily="34" charset="0"/>
                                  <a:cs typeface="Times New Roman" panose="02020603050405020304" pitchFamily="18" charset="0"/>
                                </a:endParaRPr>
                              </a:p>
                            </p:txBody>
                          </p:sp>
                          <p:cxnSp>
                            <p:nvCxnSpPr>
                              <p:cNvPr id="37" name="Conector recto 36"/>
                              <p:cNvCxnSpPr/>
                              <p:nvPr/>
                            </p:nvCxnSpPr>
                            <p:spPr>
                              <a:xfrm flipV="1">
                                <a:off x="7284720" y="701040"/>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239495" cy="2211068"/>
                                <a:chOff x="0" y="1"/>
                                <a:chExt cx="11240086" cy="2211342"/>
                              </a:xfrm>
                            </p:grpSpPr>
                            <p:sp>
                              <p:nvSpPr>
                                <p:cNvPr id="39" name="Cuadro de texto 41"/>
                                <p:cNvSpPr txBox="1"/>
                                <p:nvPr/>
                              </p:nvSpPr>
                              <p:spPr>
                                <a:xfrm>
                                  <a:off x="8839200" y="1776046"/>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Cascara y semillas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240086" cy="1704646"/>
                                  <a:chOff x="0" y="1"/>
                                  <a:chExt cx="11240086" cy="1704646"/>
                                </a:xfrm>
                              </p:grpSpPr>
                              <p:sp>
                                <p:nvSpPr>
                                  <p:cNvPr id="41" name="Rectángulo 40"/>
                                  <p:cNvSpPr/>
                                  <p:nvPr/>
                                </p:nvSpPr>
                                <p:spPr>
                                  <a:xfrm>
                                    <a:off x="10310446" y="89760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Concentrado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717406" cy="1209040"/>
                                    <a:chOff x="0" y="0"/>
                                    <a:chExt cx="9717551" cy="1209403"/>
                                  </a:xfrm>
                                </p:grpSpPr>
                                <p:grpSp>
                                  <p:nvGrpSpPr>
                                    <p:cNvPr id="47" name="Grupo 46"/>
                                    <p:cNvGrpSpPr/>
                                    <p:nvPr/>
                                  </p:nvGrpSpPr>
                                  <p:grpSpPr>
                                    <a:xfrm>
                                      <a:off x="0" y="0"/>
                                      <a:ext cx="8446226" cy="1209403"/>
                                      <a:chOff x="0" y="0"/>
                                      <a:chExt cx="8446226" cy="1209403"/>
                                    </a:xfrm>
                                  </p:grpSpPr>
                                  <p:cxnSp>
                                    <p:nvCxnSpPr>
                                      <p:cNvPr id="50" name="Conector recto de flecha 49"/>
                                      <p:cNvCxnSpPr/>
                                      <p:nvPr/>
                                    </p:nvCxnSpPr>
                                    <p:spPr>
                                      <a:xfrm>
                                        <a:off x="7162800" y="1034143"/>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Trozado</a:t>
                                        </a:r>
                                        <a:endParaRPr lang="en-US" sz="1100">
                                          <a:effectLst/>
                                          <a:ea typeface="Calibri" panose="020F0502020204030204" pitchFamily="34" charset="0"/>
                                          <a:cs typeface="Times New Roman" panose="02020603050405020304" pitchFamily="18" charset="0"/>
                                        </a:endParaRPr>
                                      </a:p>
                                    </p:txBody>
                                  </p:sp>
                                  <p:sp>
                                    <p:nvSpPr>
                                      <p:cNvPr id="53" name="Rectángulo 52"/>
                                      <p:cNvSpPr/>
                                      <p:nvPr/>
                                    </p:nvSpPr>
                                    <p:spPr>
                                      <a:xfrm>
                                        <a:off x="75165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Escaldado</a:t>
                                        </a:r>
                                        <a:endParaRPr lang="en-US" sz="110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1209403"/>
                                        <a:chOff x="0" y="0"/>
                                        <a:chExt cx="5893525" cy="1209403"/>
                                      </a:xfrm>
                                    </p:grpSpPr>
                                    <p:grpSp>
                                      <p:nvGrpSpPr>
                                        <p:cNvPr id="55" name="Grupo 54"/>
                                        <p:cNvGrpSpPr/>
                                        <p:nvPr/>
                                      </p:nvGrpSpPr>
                                      <p:grpSpPr>
                                        <a:xfrm>
                                          <a:off x="0" y="457200"/>
                                          <a:ext cx="5893525" cy="752203"/>
                                          <a:chOff x="0" y="0"/>
                                          <a:chExt cx="5893525" cy="752203"/>
                                        </a:xfrm>
                                      </p:grpSpPr>
                                      <p:grpSp>
                                        <p:nvGrpSpPr>
                                          <p:cNvPr id="57" name="Grupo 56"/>
                                          <p:cNvGrpSpPr/>
                                          <p:nvPr/>
                                        </p:nvGrpSpPr>
                                        <p:grpSpPr>
                                          <a:xfrm>
                                            <a:off x="0" y="401683"/>
                                            <a:ext cx="5893525" cy="350520"/>
                                            <a:chOff x="0" y="0"/>
                                            <a:chExt cx="5893525" cy="35052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a:effectLst/>
                                                  <a:latin typeface="Calibri" panose="020F0502020204030204" pitchFamily="34" charset="0"/>
                                                  <a:ea typeface="Calibri" panose="020F0502020204030204" pitchFamily="34" charset="0"/>
                                                  <a:cs typeface="Times New Roman" panose="02020603050405020304" pitchFamily="18" charset="0"/>
                                                </a:rPr>
                                                <a:t>Tomates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0"/>
                                              <a:ext cx="5185954" cy="350520"/>
                                              <a:chOff x="0" y="0"/>
                                              <a:chExt cx="5185954" cy="350520"/>
                                            </a:xfrm>
                                          </p:grpSpPr>
                                          <p:sp>
                                            <p:nvSpPr>
                                              <p:cNvPr id="61" name="Rectángulo 60"/>
                                              <p:cNvSpPr/>
                                              <p:nvPr/>
                                            </p:nvSpPr>
                                            <p:spPr>
                                              <a:xfrm>
                                                <a:off x="478971" y="32657"/>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Recepción</a:t>
                                                </a:r>
                                                <a:endParaRPr lang="en-US" sz="110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Pesado</a:t>
                                                </a:r>
                                                <a:endParaRPr lang="en-US" sz="110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Selección</a:t>
                                                </a:r>
                                                <a:endParaRPr lang="en-US" sz="110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Lavado</a:t>
                                                </a:r>
                                                <a:endParaRPr lang="en-US" sz="110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19701" y="20683"/>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Agua Clorada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787911" y="8861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Separación</a:t>
                                      </a:r>
                                      <a:endParaRPr lang="en-US" sz="1100">
                                        <a:effectLst/>
                                        <a:ea typeface="Calibri" panose="020F0502020204030204" pitchFamily="34" charset="0"/>
                                        <a:cs typeface="Times New Roman" panose="02020603050405020304" pitchFamily="18" charset="0"/>
                                      </a:endParaRPr>
                                    </a:p>
                                  </p:txBody>
                                </p:sp>
                                <p:cxnSp>
                                  <p:nvCxnSpPr>
                                    <p:cNvPr id="49" name="Conector recto de flecha 48"/>
                                    <p:cNvCxnSpPr/>
                                    <p:nvPr/>
                                  </p:nvCxnSpPr>
                                  <p:spPr>
                                    <a:xfrm>
                                      <a:off x="8464061" y="102576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3" name="Flecha derecha 42"/>
                                  <p:cNvSpPr/>
                                  <p:nvPr/>
                                </p:nvSpPr>
                                <p:spPr>
                                  <a:xfrm rot="5400000">
                                    <a:off x="9053146" y="1333499"/>
                                    <a:ext cx="391881" cy="35041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44" name="Conector recto de flecha 43"/>
                                  <p:cNvCxnSpPr>
                                    <a:endCxn id="41" idx="1"/>
                                  </p:cNvCxnSpPr>
                                  <p:nvPr/>
                                </p:nvCxnSpPr>
                                <p:spPr>
                                  <a:xfrm>
                                    <a:off x="9717924" y="1043225"/>
                                    <a:ext cx="591984" cy="2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ángulo 44"/>
                                  <p:cNvSpPr/>
                                  <p:nvPr/>
                                </p:nvSpPr>
                                <p:spPr>
                                  <a:xfrm>
                                    <a:off x="9313985" y="128954"/>
                                    <a:ext cx="1070805" cy="56392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30-45 minutos</a:t>
                                    </a:r>
                                    <a:endParaRPr lang="en-US" sz="1100">
                                      <a:effectLst/>
                                      <a:ea typeface="Calibri" panose="020F0502020204030204" pitchFamily="34" charset="0"/>
                                      <a:cs typeface="Times New Roman" panose="02020603050405020304" pitchFamily="18" charset="0"/>
                                    </a:endParaRPr>
                                  </a:p>
                                </p:txBody>
                              </p:sp>
                              <p:cxnSp>
                                <p:nvCxnSpPr>
                                  <p:cNvPr id="46" name="Conector recto 45"/>
                                  <p:cNvCxnSpPr/>
                                  <p:nvPr/>
                                </p:nvCxnSpPr>
                                <p:spPr>
                                  <a:xfrm flipV="1">
                                    <a:off x="9870831" y="703384"/>
                                    <a:ext cx="0" cy="331652"/>
                                  </a:xfrm>
                                  <a:prstGeom prst="line">
                                    <a:avLst/>
                                  </a:prstGeom>
                                </p:spPr>
                                <p:style>
                                  <a:lnRef idx="1">
                                    <a:schemeClr val="dk1"/>
                                  </a:lnRef>
                                  <a:fillRef idx="0">
                                    <a:schemeClr val="dk1"/>
                                  </a:fillRef>
                                  <a:effectRef idx="0">
                                    <a:schemeClr val="dk1"/>
                                  </a:effectRef>
                                  <a:fontRef idx="minor">
                                    <a:schemeClr val="tx1"/>
                                  </a:fontRef>
                                </p:style>
                              </p:cxnSp>
                            </p:grpSp>
                          </p:grpSp>
                        </p:grpSp>
                        <p:sp>
                          <p:nvSpPr>
                            <p:cNvPr id="35" name="Flecha derecha 34"/>
                            <p:cNvSpPr/>
                            <p:nvPr/>
                          </p:nvSpPr>
                          <p:spPr>
                            <a:xfrm rot="5400000">
                              <a:off x="10656570" y="453390"/>
                              <a:ext cx="391747" cy="3504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3" name="Cuadro de texto 49"/>
                          <p:cNvSpPr txBox="1"/>
                          <p:nvPr/>
                        </p:nvSpPr>
                        <p:spPr>
                          <a:xfrm>
                            <a:off x="10416540" y="0"/>
                            <a:ext cx="943708"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 y condimentos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0" name="Rectángulo 29"/>
                        <p:cNvSpPr/>
                        <p:nvPr/>
                      </p:nvSpPr>
                      <p:spPr>
                        <a:xfrm>
                          <a:off x="10332720" y="17983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Envasado</a:t>
                          </a:r>
                          <a:endParaRPr lang="en-US" sz="1100">
                            <a:effectLst/>
                            <a:ea typeface="Calibri" panose="020F0502020204030204" pitchFamily="34" charset="0"/>
                            <a:cs typeface="Times New Roman" panose="02020603050405020304" pitchFamily="18" charset="0"/>
                          </a:endParaRPr>
                        </a:p>
                      </p:txBody>
                    </p:sp>
                    <p:sp>
                      <p:nvSpPr>
                        <p:cNvPr id="31" name="Flecha derecha 30"/>
                        <p:cNvSpPr/>
                        <p:nvPr/>
                      </p:nvSpPr>
                      <p:spPr>
                        <a:xfrm rot="10800000">
                          <a:off x="11285220" y="1760220"/>
                          <a:ext cx="373352" cy="3503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 name="Cuadro de texto 57"/>
                      <p:cNvSpPr txBox="1"/>
                      <p:nvPr/>
                    </p:nvSpPr>
                    <p:spPr>
                      <a:xfrm>
                        <a:off x="11711940" y="1699260"/>
                        <a:ext cx="784860" cy="4495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Frascos de vidrio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Rectángulo 23"/>
                    <p:cNvSpPr/>
                    <p:nvPr/>
                  </p:nvSpPr>
                  <p:spPr>
                    <a:xfrm>
                      <a:off x="11254740" y="1310640"/>
                      <a:ext cx="647700" cy="3048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85°C° </a:t>
                      </a:r>
                      <a:endParaRPr lang="en-US" sz="1100">
                        <a:effectLst/>
                        <a:ea typeface="Calibri" panose="020F0502020204030204" pitchFamily="34" charset="0"/>
                        <a:cs typeface="Times New Roman" panose="02020603050405020304" pitchFamily="18" charset="0"/>
                      </a:endParaRPr>
                    </a:p>
                  </p:txBody>
                </p:sp>
                <p:cxnSp>
                  <p:nvCxnSpPr>
                    <p:cNvPr id="25" name="Conector recto 24"/>
                    <p:cNvCxnSpPr/>
                    <p:nvPr/>
                  </p:nvCxnSpPr>
                  <p:spPr>
                    <a:xfrm>
                      <a:off x="10789920" y="1455420"/>
                      <a:ext cx="449580" cy="0"/>
                    </a:xfrm>
                    <a:prstGeom prst="line">
                      <a:avLst/>
                    </a:prstGeom>
                  </p:spPr>
                  <p:style>
                    <a:lnRef idx="1">
                      <a:schemeClr val="dk1"/>
                    </a:lnRef>
                    <a:fillRef idx="0">
                      <a:schemeClr val="dk1"/>
                    </a:fillRef>
                    <a:effectRef idx="0">
                      <a:schemeClr val="dk1"/>
                    </a:effectRef>
                    <a:fontRef idx="minor">
                      <a:schemeClr val="tx1"/>
                    </a:fontRef>
                  </p:style>
                </p:cxnSp>
              </p:grpSp>
              <p:cxnSp>
                <p:nvCxnSpPr>
                  <p:cNvPr id="20" name="Conector recto de flecha 19"/>
                  <p:cNvCxnSpPr/>
                  <p:nvPr/>
                </p:nvCxnSpPr>
                <p:spPr>
                  <a:xfrm>
                    <a:off x="10788650" y="2108200"/>
                    <a:ext cx="1270" cy="65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ángulo 20"/>
                  <p:cNvSpPr/>
                  <p:nvPr/>
                </p:nvSpPr>
                <p:spPr>
                  <a:xfrm>
                    <a:off x="11277600" y="2235200"/>
                    <a:ext cx="853440" cy="42672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95°C° por 10 minutos</a:t>
                    </a:r>
                    <a:endParaRPr lang="en-US" sz="1100">
                      <a:effectLst/>
                      <a:ea typeface="Calibri" panose="020F0502020204030204" pitchFamily="34" charset="0"/>
                      <a:cs typeface="Times New Roman" panose="02020603050405020304" pitchFamily="18" charset="0"/>
                    </a:endParaRPr>
                  </a:p>
                </p:txBody>
              </p:sp>
              <p:cxnSp>
                <p:nvCxnSpPr>
                  <p:cNvPr id="22" name="Conector recto 21"/>
                  <p:cNvCxnSpPr/>
                  <p:nvPr/>
                </p:nvCxnSpPr>
                <p:spPr>
                  <a:xfrm>
                    <a:off x="10788650" y="2457450"/>
                    <a:ext cx="449580" cy="0"/>
                  </a:xfrm>
                  <a:prstGeom prst="line">
                    <a:avLst/>
                  </a:prstGeom>
                </p:spPr>
                <p:style>
                  <a:lnRef idx="1">
                    <a:schemeClr val="dk1"/>
                  </a:lnRef>
                  <a:fillRef idx="0">
                    <a:schemeClr val="dk1"/>
                  </a:fillRef>
                  <a:effectRef idx="0">
                    <a:schemeClr val="dk1"/>
                  </a:effectRef>
                  <a:fontRef idx="minor">
                    <a:schemeClr val="tx1"/>
                  </a:fontRef>
                </p:style>
              </p:cxnSp>
            </p:grpSp>
          </p:grpSp>
          <p:sp>
            <p:nvSpPr>
              <p:cNvPr id="9" name="Rectángulo 8"/>
              <p:cNvSpPr/>
              <p:nvPr/>
            </p:nvSpPr>
            <p:spPr>
              <a:xfrm>
                <a:off x="10294620" y="432054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Enfriado</a:t>
                </a:r>
                <a:endParaRPr lang="en-US" sz="1100">
                  <a:effectLst/>
                  <a:ea typeface="Calibri" panose="020F0502020204030204" pitchFamily="34" charset="0"/>
                  <a:cs typeface="Times New Roman" panose="02020603050405020304" pitchFamily="18" charset="0"/>
                </a:endParaRPr>
              </a:p>
            </p:txBody>
          </p:sp>
          <p:cxnSp>
            <p:nvCxnSpPr>
              <p:cNvPr id="10" name="Conector recto de flecha 9"/>
              <p:cNvCxnSpPr/>
              <p:nvPr/>
            </p:nvCxnSpPr>
            <p:spPr>
              <a:xfrm flipH="1">
                <a:off x="10744200" y="46558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flipH="1">
                <a:off x="10759440" y="39319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ángulo 11"/>
              <p:cNvSpPr/>
              <p:nvPr/>
            </p:nvSpPr>
            <p:spPr>
              <a:xfrm>
                <a:off x="10256520" y="57607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Almacenaje</a:t>
                </a:r>
                <a:endParaRPr lang="en-US" sz="1100">
                  <a:effectLst/>
                  <a:ea typeface="Calibri" panose="020F0502020204030204" pitchFamily="34" charset="0"/>
                  <a:cs typeface="Times New Roman" panose="02020603050405020304" pitchFamily="18" charset="0"/>
                </a:endParaRPr>
              </a:p>
            </p:txBody>
          </p:sp>
          <p:cxnSp>
            <p:nvCxnSpPr>
              <p:cNvPr id="13" name="Conector recto de flecha 12"/>
              <p:cNvCxnSpPr/>
              <p:nvPr/>
            </p:nvCxnSpPr>
            <p:spPr>
              <a:xfrm flipH="1">
                <a:off x="10736580" y="537210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lecha derecha 13"/>
              <p:cNvSpPr/>
              <p:nvPr/>
            </p:nvSpPr>
            <p:spPr>
              <a:xfrm rot="5400000">
                <a:off x="10572750" y="6176010"/>
                <a:ext cx="391833" cy="35039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9" name="Flecha derecha 68"/>
          <p:cNvSpPr/>
          <p:nvPr/>
        </p:nvSpPr>
        <p:spPr>
          <a:xfrm>
            <a:off x="9601892" y="416633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Cuadro de texto 26"/>
          <p:cNvSpPr txBox="1"/>
          <p:nvPr/>
        </p:nvSpPr>
        <p:spPr>
          <a:xfrm>
            <a:off x="8757520" y="4210472"/>
            <a:ext cx="801439" cy="21999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Agua fría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Flecha derecha 70"/>
          <p:cNvSpPr/>
          <p:nvPr/>
        </p:nvSpPr>
        <p:spPr>
          <a:xfrm rot="10800000">
            <a:off x="10996747" y="4848109"/>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Cuadro de texto 57"/>
          <p:cNvSpPr txBox="1"/>
          <p:nvPr/>
        </p:nvSpPr>
        <p:spPr>
          <a:xfrm>
            <a:off x="11407200" y="4886619"/>
            <a:ext cx="770502"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Etiquetas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Flecha derecha 72"/>
          <p:cNvSpPr/>
          <p:nvPr/>
        </p:nvSpPr>
        <p:spPr>
          <a:xfrm rot="10800000">
            <a:off x="11059809" y="3483226"/>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Cuadro de texto 57"/>
          <p:cNvSpPr txBox="1"/>
          <p:nvPr/>
        </p:nvSpPr>
        <p:spPr>
          <a:xfrm>
            <a:off x="11452111" y="3507633"/>
            <a:ext cx="611265"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Tapas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Flecha derecha 74"/>
          <p:cNvSpPr/>
          <p:nvPr/>
        </p:nvSpPr>
        <p:spPr>
          <a:xfrm rot="5400000">
            <a:off x="3877129" y="1251128"/>
            <a:ext cx="380552" cy="34398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6" name="Cuadro de texto 41"/>
          <p:cNvSpPr txBox="1"/>
          <p:nvPr/>
        </p:nvSpPr>
        <p:spPr>
          <a:xfrm>
            <a:off x="3608449" y="1662559"/>
            <a:ext cx="857013"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Tomates rechazados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10047249" y="1159436"/>
            <a:ext cx="2364056" cy="6479768"/>
          </a:xfrm>
          <a:prstGeom prst="rect">
            <a:avLst/>
          </a:prstGeom>
        </p:spPr>
      </p:pic>
      <p:pic>
        <p:nvPicPr>
          <p:cNvPr id="77" name="Imagen 76"/>
          <p:cNvPicPr>
            <a:picLocks noChangeAspect="1"/>
          </p:cNvPicPr>
          <p:nvPr/>
        </p:nvPicPr>
        <p:blipFill>
          <a:blip r:embed="rId2"/>
          <a:stretch>
            <a:fillRect/>
          </a:stretch>
        </p:blipFill>
        <p:spPr>
          <a:xfrm>
            <a:off x="7958767" y="2479306"/>
            <a:ext cx="2364056" cy="6479768"/>
          </a:xfrm>
          <a:prstGeom prst="rect">
            <a:avLst/>
          </a:prstGeom>
        </p:spPr>
      </p:pic>
    </p:spTree>
    <p:extLst>
      <p:ext uri="{BB962C8B-B14F-4D97-AF65-F5344CB8AC3E}">
        <p14:creationId xmlns:p14="http://schemas.microsoft.com/office/powerpoint/2010/main" val="2851299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8100" y="-20002"/>
            <a:ext cx="12268194" cy="6898009"/>
            <a:chOff x="0" y="0"/>
            <a:chExt cx="12496800" cy="7102475"/>
          </a:xfrm>
        </p:grpSpPr>
        <p:sp>
          <p:nvSpPr>
            <p:cNvPr id="5" name="Cuadro de texto 75"/>
            <p:cNvSpPr txBox="1"/>
            <p:nvPr/>
          </p:nvSpPr>
          <p:spPr>
            <a:xfrm>
              <a:off x="10111740" y="6667500"/>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Salsa de tomates en frascos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upo 5"/>
            <p:cNvGrpSpPr/>
            <p:nvPr/>
          </p:nvGrpSpPr>
          <p:grpSpPr>
            <a:xfrm>
              <a:off x="0" y="0"/>
              <a:ext cx="12496800" cy="6547125"/>
              <a:chOff x="0" y="0"/>
              <a:chExt cx="12496800" cy="6547125"/>
            </a:xfrm>
          </p:grpSpPr>
          <p:sp>
            <p:nvSpPr>
              <p:cNvPr id="7" name="Rectángulo 6"/>
              <p:cNvSpPr/>
              <p:nvPr/>
            </p:nvSpPr>
            <p:spPr>
              <a:xfrm>
                <a:off x="10248900" y="505206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Etiquetado</a:t>
                </a:r>
                <a:endParaRPr lang="en-US" sz="1100">
                  <a:effectLst/>
                  <a:ea typeface="Calibri" panose="020F0502020204030204" pitchFamily="34" charset="0"/>
                  <a:cs typeface="Times New Roman" panose="02020603050405020304" pitchFamily="18" charset="0"/>
                </a:endParaRPr>
              </a:p>
            </p:txBody>
          </p:sp>
          <p:grpSp>
            <p:nvGrpSpPr>
              <p:cNvPr id="8" name="Grupo 7"/>
              <p:cNvGrpSpPr/>
              <p:nvPr/>
            </p:nvGrpSpPr>
            <p:grpSpPr>
              <a:xfrm>
                <a:off x="0" y="0"/>
                <a:ext cx="12496800" cy="3916680"/>
                <a:chOff x="0" y="0"/>
                <a:chExt cx="12496800" cy="3916680"/>
              </a:xfrm>
            </p:grpSpPr>
            <p:cxnSp>
              <p:nvCxnSpPr>
                <p:cNvPr id="15" name="Conector recto de flecha 14"/>
                <p:cNvCxnSpPr/>
                <p:nvPr/>
              </p:nvCxnSpPr>
              <p:spPr>
                <a:xfrm>
                  <a:off x="10782300" y="3108960"/>
                  <a:ext cx="0" cy="480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ángulo 15"/>
                <p:cNvSpPr/>
                <p:nvPr/>
              </p:nvSpPr>
              <p:spPr>
                <a:xfrm>
                  <a:off x="10309860" y="36195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Tapado</a:t>
                  </a:r>
                  <a:endParaRPr lang="en-US" sz="1100">
                    <a:effectLst/>
                    <a:ea typeface="Calibri" panose="020F0502020204030204" pitchFamily="34" charset="0"/>
                    <a:cs typeface="Times New Roman" panose="02020603050405020304" pitchFamily="18" charset="0"/>
                  </a:endParaRPr>
                </a:p>
              </p:txBody>
            </p:sp>
            <p:grpSp>
              <p:nvGrpSpPr>
                <p:cNvPr id="17" name="Grupo 16"/>
                <p:cNvGrpSpPr/>
                <p:nvPr/>
              </p:nvGrpSpPr>
              <p:grpSpPr>
                <a:xfrm>
                  <a:off x="0" y="0"/>
                  <a:ext cx="12496800" cy="3084830"/>
                  <a:chOff x="0" y="0"/>
                  <a:chExt cx="12496800" cy="3084830"/>
                </a:xfrm>
              </p:grpSpPr>
              <p:sp>
                <p:nvSpPr>
                  <p:cNvPr id="18" name="Rectángulo 17"/>
                  <p:cNvSpPr/>
                  <p:nvPr/>
                </p:nvSpPr>
                <p:spPr>
                  <a:xfrm>
                    <a:off x="10331450" y="278765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Pausterizado</a:t>
                    </a:r>
                    <a:endParaRPr lang="en-US" sz="1100">
                      <a:effectLst/>
                      <a:ea typeface="Calibri" panose="020F0502020204030204" pitchFamily="34" charset="0"/>
                      <a:cs typeface="Times New Roman" panose="02020603050405020304" pitchFamily="18" charset="0"/>
                    </a:endParaRPr>
                  </a:p>
                </p:txBody>
              </p:sp>
              <p:grpSp>
                <p:nvGrpSpPr>
                  <p:cNvPr id="19" name="Grupo 18"/>
                  <p:cNvGrpSpPr/>
                  <p:nvPr/>
                </p:nvGrpSpPr>
                <p:grpSpPr>
                  <a:xfrm>
                    <a:off x="0" y="0"/>
                    <a:ext cx="12496800" cy="2233929"/>
                    <a:chOff x="0" y="0"/>
                    <a:chExt cx="12496800" cy="2233929"/>
                  </a:xfrm>
                </p:grpSpPr>
                <p:grpSp>
                  <p:nvGrpSpPr>
                    <p:cNvPr id="23" name="Grupo 22"/>
                    <p:cNvGrpSpPr/>
                    <p:nvPr/>
                  </p:nvGrpSpPr>
                  <p:grpSpPr>
                    <a:xfrm>
                      <a:off x="0" y="0"/>
                      <a:ext cx="12496800" cy="2233929"/>
                      <a:chOff x="0" y="0"/>
                      <a:chExt cx="12496800" cy="2233929"/>
                    </a:xfrm>
                  </p:grpSpPr>
                  <p:grpSp>
                    <p:nvGrpSpPr>
                      <p:cNvPr id="26" name="Grupo 25"/>
                      <p:cNvGrpSpPr/>
                      <p:nvPr/>
                    </p:nvGrpSpPr>
                    <p:grpSpPr>
                      <a:xfrm>
                        <a:off x="0" y="0"/>
                        <a:ext cx="11658572" cy="2233929"/>
                        <a:chOff x="0" y="0"/>
                        <a:chExt cx="11658572" cy="2233929"/>
                      </a:xfrm>
                    </p:grpSpPr>
                    <p:cxnSp>
                      <p:nvCxnSpPr>
                        <p:cNvPr id="28" name="Conector recto de flecha 27"/>
                        <p:cNvCxnSpPr/>
                        <p:nvPr/>
                      </p:nvCxnSpPr>
                      <p:spPr>
                        <a:xfrm>
                          <a:off x="10782300" y="1203960"/>
                          <a:ext cx="7620" cy="563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9" name="Grupo 28"/>
                        <p:cNvGrpSpPr/>
                        <p:nvPr/>
                      </p:nvGrpSpPr>
                      <p:grpSpPr>
                        <a:xfrm>
                          <a:off x="0" y="0"/>
                          <a:ext cx="11360248" cy="2233929"/>
                          <a:chOff x="0" y="0"/>
                          <a:chExt cx="11360248" cy="2233929"/>
                        </a:xfrm>
                      </p:grpSpPr>
                      <p:grpSp>
                        <p:nvGrpSpPr>
                          <p:cNvPr id="32" name="Grupo 31"/>
                          <p:cNvGrpSpPr/>
                          <p:nvPr/>
                        </p:nvGrpSpPr>
                        <p:grpSpPr>
                          <a:xfrm>
                            <a:off x="0" y="22861"/>
                            <a:ext cx="11239495" cy="2211068"/>
                            <a:chOff x="0" y="1"/>
                            <a:chExt cx="11239495" cy="2211068"/>
                          </a:xfrm>
                        </p:grpSpPr>
                        <p:grpSp>
                          <p:nvGrpSpPr>
                            <p:cNvPr id="34" name="Grupo 33"/>
                            <p:cNvGrpSpPr/>
                            <p:nvPr/>
                          </p:nvGrpSpPr>
                          <p:grpSpPr>
                            <a:xfrm>
                              <a:off x="0" y="1"/>
                              <a:ext cx="11239495" cy="2211068"/>
                              <a:chOff x="0" y="1"/>
                              <a:chExt cx="11239495" cy="2211068"/>
                            </a:xfrm>
                          </p:grpSpPr>
                          <p:sp>
                            <p:nvSpPr>
                              <p:cNvPr id="36" name="Rectángulo 35"/>
                              <p:cNvSpPr/>
                              <p:nvPr/>
                            </p:nvSpPr>
                            <p:spPr>
                              <a:xfrm>
                                <a:off x="6781800" y="251460"/>
                                <a:ext cx="1012372" cy="43542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5 minutos</a:t>
                                </a:r>
                                <a:endParaRPr lang="en-US" sz="1100">
                                  <a:effectLst/>
                                  <a:ea typeface="Calibri" panose="020F0502020204030204" pitchFamily="34" charset="0"/>
                                  <a:cs typeface="Times New Roman" panose="02020603050405020304" pitchFamily="18" charset="0"/>
                                </a:endParaRPr>
                              </a:p>
                            </p:txBody>
                          </p:sp>
                          <p:cxnSp>
                            <p:nvCxnSpPr>
                              <p:cNvPr id="37" name="Conector recto 36"/>
                              <p:cNvCxnSpPr/>
                              <p:nvPr/>
                            </p:nvCxnSpPr>
                            <p:spPr>
                              <a:xfrm flipV="1">
                                <a:off x="7284720" y="701040"/>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239495" cy="2211068"/>
                                <a:chOff x="0" y="1"/>
                                <a:chExt cx="11240086" cy="2211342"/>
                              </a:xfrm>
                            </p:grpSpPr>
                            <p:sp>
                              <p:nvSpPr>
                                <p:cNvPr id="39" name="Cuadro de texto 41"/>
                                <p:cNvSpPr txBox="1"/>
                                <p:nvPr/>
                              </p:nvSpPr>
                              <p:spPr>
                                <a:xfrm>
                                  <a:off x="8839200" y="1776046"/>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Cascara y semillas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240086" cy="1704646"/>
                                  <a:chOff x="0" y="1"/>
                                  <a:chExt cx="11240086" cy="1704646"/>
                                </a:xfrm>
                              </p:grpSpPr>
                              <p:sp>
                                <p:nvSpPr>
                                  <p:cNvPr id="41" name="Rectángulo 40"/>
                                  <p:cNvSpPr/>
                                  <p:nvPr/>
                                </p:nvSpPr>
                                <p:spPr>
                                  <a:xfrm>
                                    <a:off x="10310446" y="89760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Concentrado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717406" cy="1209040"/>
                                    <a:chOff x="0" y="0"/>
                                    <a:chExt cx="9717551" cy="1209403"/>
                                  </a:xfrm>
                                </p:grpSpPr>
                                <p:grpSp>
                                  <p:nvGrpSpPr>
                                    <p:cNvPr id="47" name="Grupo 46"/>
                                    <p:cNvGrpSpPr/>
                                    <p:nvPr/>
                                  </p:nvGrpSpPr>
                                  <p:grpSpPr>
                                    <a:xfrm>
                                      <a:off x="0" y="0"/>
                                      <a:ext cx="8446226" cy="1209403"/>
                                      <a:chOff x="0" y="0"/>
                                      <a:chExt cx="8446226" cy="1209403"/>
                                    </a:xfrm>
                                  </p:grpSpPr>
                                  <p:cxnSp>
                                    <p:nvCxnSpPr>
                                      <p:cNvPr id="50" name="Conector recto de flecha 49"/>
                                      <p:cNvCxnSpPr/>
                                      <p:nvPr/>
                                    </p:nvCxnSpPr>
                                    <p:spPr>
                                      <a:xfrm>
                                        <a:off x="7162800" y="1034143"/>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Trozado</a:t>
                                        </a:r>
                                        <a:endParaRPr lang="en-US" sz="1100">
                                          <a:effectLst/>
                                          <a:ea typeface="Calibri" panose="020F0502020204030204" pitchFamily="34" charset="0"/>
                                          <a:cs typeface="Times New Roman" panose="02020603050405020304" pitchFamily="18" charset="0"/>
                                        </a:endParaRPr>
                                      </a:p>
                                    </p:txBody>
                                  </p:sp>
                                  <p:sp>
                                    <p:nvSpPr>
                                      <p:cNvPr id="53" name="Rectángulo 52"/>
                                      <p:cNvSpPr/>
                                      <p:nvPr/>
                                    </p:nvSpPr>
                                    <p:spPr>
                                      <a:xfrm>
                                        <a:off x="75165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Escaldado</a:t>
                                        </a:r>
                                        <a:endParaRPr lang="en-US" sz="110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1209403"/>
                                        <a:chOff x="0" y="0"/>
                                        <a:chExt cx="5893525" cy="1209403"/>
                                      </a:xfrm>
                                    </p:grpSpPr>
                                    <p:grpSp>
                                      <p:nvGrpSpPr>
                                        <p:cNvPr id="55" name="Grupo 54"/>
                                        <p:cNvGrpSpPr/>
                                        <p:nvPr/>
                                      </p:nvGrpSpPr>
                                      <p:grpSpPr>
                                        <a:xfrm>
                                          <a:off x="0" y="457200"/>
                                          <a:ext cx="5893525" cy="752203"/>
                                          <a:chOff x="0" y="0"/>
                                          <a:chExt cx="5893525" cy="752203"/>
                                        </a:xfrm>
                                      </p:grpSpPr>
                                      <p:grpSp>
                                        <p:nvGrpSpPr>
                                          <p:cNvPr id="57" name="Grupo 56"/>
                                          <p:cNvGrpSpPr/>
                                          <p:nvPr/>
                                        </p:nvGrpSpPr>
                                        <p:grpSpPr>
                                          <a:xfrm>
                                            <a:off x="0" y="401683"/>
                                            <a:ext cx="5893525" cy="350520"/>
                                            <a:chOff x="0" y="0"/>
                                            <a:chExt cx="5893525" cy="35052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a:effectLst/>
                                                  <a:latin typeface="Calibri" panose="020F0502020204030204" pitchFamily="34" charset="0"/>
                                                  <a:ea typeface="Calibri" panose="020F0502020204030204" pitchFamily="34" charset="0"/>
                                                  <a:cs typeface="Times New Roman" panose="02020603050405020304" pitchFamily="18" charset="0"/>
                                                </a:rPr>
                                                <a:t>Tomates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0"/>
                                              <a:ext cx="5185954" cy="350520"/>
                                              <a:chOff x="0" y="0"/>
                                              <a:chExt cx="5185954" cy="350520"/>
                                            </a:xfrm>
                                          </p:grpSpPr>
                                          <p:sp>
                                            <p:nvSpPr>
                                              <p:cNvPr id="61" name="Rectángulo 60"/>
                                              <p:cNvSpPr/>
                                              <p:nvPr/>
                                            </p:nvSpPr>
                                            <p:spPr>
                                              <a:xfrm>
                                                <a:off x="478971" y="32657"/>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Recepción</a:t>
                                                </a:r>
                                                <a:endParaRPr lang="en-US" sz="110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Pesado</a:t>
                                                </a:r>
                                                <a:endParaRPr lang="en-US" sz="110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Selección</a:t>
                                                </a:r>
                                                <a:endParaRPr lang="en-US" sz="110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Lavado</a:t>
                                                </a:r>
                                                <a:endParaRPr lang="en-US" sz="110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19701" y="20683"/>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Agua Clorada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787911" y="8861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Separación</a:t>
                                      </a:r>
                                      <a:endParaRPr lang="en-US" sz="1100">
                                        <a:effectLst/>
                                        <a:ea typeface="Calibri" panose="020F0502020204030204" pitchFamily="34" charset="0"/>
                                        <a:cs typeface="Times New Roman" panose="02020603050405020304" pitchFamily="18" charset="0"/>
                                      </a:endParaRPr>
                                    </a:p>
                                  </p:txBody>
                                </p:sp>
                                <p:cxnSp>
                                  <p:nvCxnSpPr>
                                    <p:cNvPr id="49" name="Conector recto de flecha 48"/>
                                    <p:cNvCxnSpPr/>
                                    <p:nvPr/>
                                  </p:nvCxnSpPr>
                                  <p:spPr>
                                    <a:xfrm>
                                      <a:off x="8464061" y="102576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3" name="Flecha derecha 42"/>
                                  <p:cNvSpPr/>
                                  <p:nvPr/>
                                </p:nvSpPr>
                                <p:spPr>
                                  <a:xfrm rot="5400000">
                                    <a:off x="9053146" y="1333499"/>
                                    <a:ext cx="391881" cy="35041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44" name="Conector recto de flecha 43"/>
                                  <p:cNvCxnSpPr>
                                    <a:endCxn id="41" idx="1"/>
                                  </p:cNvCxnSpPr>
                                  <p:nvPr/>
                                </p:nvCxnSpPr>
                                <p:spPr>
                                  <a:xfrm>
                                    <a:off x="9717924" y="1043225"/>
                                    <a:ext cx="591984" cy="2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ángulo 44"/>
                                  <p:cNvSpPr/>
                                  <p:nvPr/>
                                </p:nvSpPr>
                                <p:spPr>
                                  <a:xfrm>
                                    <a:off x="9313985" y="128954"/>
                                    <a:ext cx="1070805" cy="56392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30-45 minutos</a:t>
                                    </a:r>
                                    <a:endParaRPr lang="en-US" sz="1100">
                                      <a:effectLst/>
                                      <a:ea typeface="Calibri" panose="020F0502020204030204" pitchFamily="34" charset="0"/>
                                      <a:cs typeface="Times New Roman" panose="02020603050405020304" pitchFamily="18" charset="0"/>
                                    </a:endParaRPr>
                                  </a:p>
                                </p:txBody>
                              </p:sp>
                              <p:cxnSp>
                                <p:nvCxnSpPr>
                                  <p:cNvPr id="46" name="Conector recto 45"/>
                                  <p:cNvCxnSpPr/>
                                  <p:nvPr/>
                                </p:nvCxnSpPr>
                                <p:spPr>
                                  <a:xfrm flipV="1">
                                    <a:off x="9870831" y="703384"/>
                                    <a:ext cx="0" cy="331652"/>
                                  </a:xfrm>
                                  <a:prstGeom prst="line">
                                    <a:avLst/>
                                  </a:prstGeom>
                                </p:spPr>
                                <p:style>
                                  <a:lnRef idx="1">
                                    <a:schemeClr val="dk1"/>
                                  </a:lnRef>
                                  <a:fillRef idx="0">
                                    <a:schemeClr val="dk1"/>
                                  </a:fillRef>
                                  <a:effectRef idx="0">
                                    <a:schemeClr val="dk1"/>
                                  </a:effectRef>
                                  <a:fontRef idx="minor">
                                    <a:schemeClr val="tx1"/>
                                  </a:fontRef>
                                </p:style>
                              </p:cxnSp>
                            </p:grpSp>
                          </p:grpSp>
                        </p:grpSp>
                        <p:sp>
                          <p:nvSpPr>
                            <p:cNvPr id="35" name="Flecha derecha 34"/>
                            <p:cNvSpPr/>
                            <p:nvPr/>
                          </p:nvSpPr>
                          <p:spPr>
                            <a:xfrm rot="5400000">
                              <a:off x="10656570" y="453390"/>
                              <a:ext cx="391747" cy="3504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3" name="Cuadro de texto 49"/>
                          <p:cNvSpPr txBox="1"/>
                          <p:nvPr/>
                        </p:nvSpPr>
                        <p:spPr>
                          <a:xfrm>
                            <a:off x="10416540" y="0"/>
                            <a:ext cx="943708"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 y condimentos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0" name="Rectángulo 29"/>
                        <p:cNvSpPr/>
                        <p:nvPr/>
                      </p:nvSpPr>
                      <p:spPr>
                        <a:xfrm>
                          <a:off x="10332720" y="17983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Envasado</a:t>
                          </a:r>
                          <a:endParaRPr lang="en-US" sz="1100">
                            <a:effectLst/>
                            <a:ea typeface="Calibri" panose="020F0502020204030204" pitchFamily="34" charset="0"/>
                            <a:cs typeface="Times New Roman" panose="02020603050405020304" pitchFamily="18" charset="0"/>
                          </a:endParaRPr>
                        </a:p>
                      </p:txBody>
                    </p:sp>
                    <p:sp>
                      <p:nvSpPr>
                        <p:cNvPr id="31" name="Flecha derecha 30"/>
                        <p:cNvSpPr/>
                        <p:nvPr/>
                      </p:nvSpPr>
                      <p:spPr>
                        <a:xfrm rot="10800000">
                          <a:off x="11285220" y="1760220"/>
                          <a:ext cx="373352" cy="3503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 name="Cuadro de texto 57"/>
                      <p:cNvSpPr txBox="1"/>
                      <p:nvPr/>
                    </p:nvSpPr>
                    <p:spPr>
                      <a:xfrm>
                        <a:off x="11711940" y="1699260"/>
                        <a:ext cx="784860" cy="4495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Frascos de vidrio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Rectángulo 23"/>
                    <p:cNvSpPr/>
                    <p:nvPr/>
                  </p:nvSpPr>
                  <p:spPr>
                    <a:xfrm>
                      <a:off x="11254740" y="1310640"/>
                      <a:ext cx="647700" cy="3048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85°C° </a:t>
                      </a:r>
                      <a:endParaRPr lang="en-US" sz="1100">
                        <a:effectLst/>
                        <a:ea typeface="Calibri" panose="020F0502020204030204" pitchFamily="34" charset="0"/>
                        <a:cs typeface="Times New Roman" panose="02020603050405020304" pitchFamily="18" charset="0"/>
                      </a:endParaRPr>
                    </a:p>
                  </p:txBody>
                </p:sp>
                <p:cxnSp>
                  <p:nvCxnSpPr>
                    <p:cNvPr id="25" name="Conector recto 24"/>
                    <p:cNvCxnSpPr/>
                    <p:nvPr/>
                  </p:nvCxnSpPr>
                  <p:spPr>
                    <a:xfrm>
                      <a:off x="10789920" y="1455420"/>
                      <a:ext cx="449580" cy="0"/>
                    </a:xfrm>
                    <a:prstGeom prst="line">
                      <a:avLst/>
                    </a:prstGeom>
                  </p:spPr>
                  <p:style>
                    <a:lnRef idx="1">
                      <a:schemeClr val="dk1"/>
                    </a:lnRef>
                    <a:fillRef idx="0">
                      <a:schemeClr val="dk1"/>
                    </a:fillRef>
                    <a:effectRef idx="0">
                      <a:schemeClr val="dk1"/>
                    </a:effectRef>
                    <a:fontRef idx="minor">
                      <a:schemeClr val="tx1"/>
                    </a:fontRef>
                  </p:style>
                </p:cxnSp>
              </p:grpSp>
              <p:cxnSp>
                <p:nvCxnSpPr>
                  <p:cNvPr id="20" name="Conector recto de flecha 19"/>
                  <p:cNvCxnSpPr/>
                  <p:nvPr/>
                </p:nvCxnSpPr>
                <p:spPr>
                  <a:xfrm>
                    <a:off x="10788650" y="2108200"/>
                    <a:ext cx="1270" cy="65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ángulo 20"/>
                  <p:cNvSpPr/>
                  <p:nvPr/>
                </p:nvSpPr>
                <p:spPr>
                  <a:xfrm>
                    <a:off x="11277600" y="2235200"/>
                    <a:ext cx="853440" cy="42672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95°C° por 10 minutos</a:t>
                    </a:r>
                    <a:endParaRPr lang="en-US" sz="1100">
                      <a:effectLst/>
                      <a:ea typeface="Calibri" panose="020F0502020204030204" pitchFamily="34" charset="0"/>
                      <a:cs typeface="Times New Roman" panose="02020603050405020304" pitchFamily="18" charset="0"/>
                    </a:endParaRPr>
                  </a:p>
                </p:txBody>
              </p:sp>
              <p:cxnSp>
                <p:nvCxnSpPr>
                  <p:cNvPr id="22" name="Conector recto 21"/>
                  <p:cNvCxnSpPr/>
                  <p:nvPr/>
                </p:nvCxnSpPr>
                <p:spPr>
                  <a:xfrm>
                    <a:off x="10788650" y="2457450"/>
                    <a:ext cx="449580" cy="0"/>
                  </a:xfrm>
                  <a:prstGeom prst="line">
                    <a:avLst/>
                  </a:prstGeom>
                </p:spPr>
                <p:style>
                  <a:lnRef idx="1">
                    <a:schemeClr val="dk1"/>
                  </a:lnRef>
                  <a:fillRef idx="0">
                    <a:schemeClr val="dk1"/>
                  </a:fillRef>
                  <a:effectRef idx="0">
                    <a:schemeClr val="dk1"/>
                  </a:effectRef>
                  <a:fontRef idx="minor">
                    <a:schemeClr val="tx1"/>
                  </a:fontRef>
                </p:style>
              </p:cxnSp>
            </p:grpSp>
          </p:grpSp>
          <p:sp>
            <p:nvSpPr>
              <p:cNvPr id="9" name="Rectángulo 8"/>
              <p:cNvSpPr/>
              <p:nvPr/>
            </p:nvSpPr>
            <p:spPr>
              <a:xfrm>
                <a:off x="10294620" y="432054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Enfriado</a:t>
                </a:r>
                <a:endParaRPr lang="en-US" sz="1100">
                  <a:effectLst/>
                  <a:ea typeface="Calibri" panose="020F0502020204030204" pitchFamily="34" charset="0"/>
                  <a:cs typeface="Times New Roman" panose="02020603050405020304" pitchFamily="18" charset="0"/>
                </a:endParaRPr>
              </a:p>
            </p:txBody>
          </p:sp>
          <p:cxnSp>
            <p:nvCxnSpPr>
              <p:cNvPr id="10" name="Conector recto de flecha 9"/>
              <p:cNvCxnSpPr/>
              <p:nvPr/>
            </p:nvCxnSpPr>
            <p:spPr>
              <a:xfrm flipH="1">
                <a:off x="10744200" y="46558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flipH="1">
                <a:off x="10759440" y="39319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ángulo 11"/>
              <p:cNvSpPr/>
              <p:nvPr/>
            </p:nvSpPr>
            <p:spPr>
              <a:xfrm>
                <a:off x="10256520" y="57607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Almacenaje</a:t>
                </a:r>
                <a:endParaRPr lang="en-US" sz="1100">
                  <a:effectLst/>
                  <a:ea typeface="Calibri" panose="020F0502020204030204" pitchFamily="34" charset="0"/>
                  <a:cs typeface="Times New Roman" panose="02020603050405020304" pitchFamily="18" charset="0"/>
                </a:endParaRPr>
              </a:p>
            </p:txBody>
          </p:sp>
          <p:cxnSp>
            <p:nvCxnSpPr>
              <p:cNvPr id="13" name="Conector recto de flecha 12"/>
              <p:cNvCxnSpPr/>
              <p:nvPr/>
            </p:nvCxnSpPr>
            <p:spPr>
              <a:xfrm flipH="1">
                <a:off x="10736580" y="537210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lecha derecha 13"/>
              <p:cNvSpPr/>
              <p:nvPr/>
            </p:nvSpPr>
            <p:spPr>
              <a:xfrm rot="5400000">
                <a:off x="10572750" y="6176010"/>
                <a:ext cx="391833" cy="35039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9" name="Flecha derecha 68"/>
          <p:cNvSpPr/>
          <p:nvPr/>
        </p:nvSpPr>
        <p:spPr>
          <a:xfrm>
            <a:off x="9601892" y="416633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Cuadro de texto 26"/>
          <p:cNvSpPr txBox="1"/>
          <p:nvPr/>
        </p:nvSpPr>
        <p:spPr>
          <a:xfrm>
            <a:off x="8757520" y="4210472"/>
            <a:ext cx="801439" cy="21999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Agua fría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Flecha derecha 70"/>
          <p:cNvSpPr/>
          <p:nvPr/>
        </p:nvSpPr>
        <p:spPr>
          <a:xfrm rot="10800000">
            <a:off x="10996747" y="4848109"/>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Cuadro de texto 57"/>
          <p:cNvSpPr txBox="1"/>
          <p:nvPr/>
        </p:nvSpPr>
        <p:spPr>
          <a:xfrm>
            <a:off x="11407200" y="4886619"/>
            <a:ext cx="770502"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Etiquetas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Flecha derecha 72"/>
          <p:cNvSpPr/>
          <p:nvPr/>
        </p:nvSpPr>
        <p:spPr>
          <a:xfrm rot="10800000">
            <a:off x="11059809" y="3483226"/>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Cuadro de texto 57"/>
          <p:cNvSpPr txBox="1"/>
          <p:nvPr/>
        </p:nvSpPr>
        <p:spPr>
          <a:xfrm>
            <a:off x="11452111" y="3507633"/>
            <a:ext cx="611265"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Tapas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Flecha derecha 74"/>
          <p:cNvSpPr/>
          <p:nvPr/>
        </p:nvSpPr>
        <p:spPr>
          <a:xfrm rot="5400000">
            <a:off x="3877129" y="1251128"/>
            <a:ext cx="380552" cy="34398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6" name="Cuadro de texto 41"/>
          <p:cNvSpPr txBox="1"/>
          <p:nvPr/>
        </p:nvSpPr>
        <p:spPr>
          <a:xfrm>
            <a:off x="3608449" y="1662559"/>
            <a:ext cx="857013"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Tomates rechazados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9870772" y="2042164"/>
            <a:ext cx="2364056" cy="6479768"/>
          </a:xfrm>
          <a:prstGeom prst="rect">
            <a:avLst/>
          </a:prstGeom>
        </p:spPr>
      </p:pic>
      <p:pic>
        <p:nvPicPr>
          <p:cNvPr id="77" name="Imagen 76"/>
          <p:cNvPicPr>
            <a:picLocks noChangeAspect="1"/>
          </p:cNvPicPr>
          <p:nvPr/>
        </p:nvPicPr>
        <p:blipFill>
          <a:blip r:embed="rId2"/>
          <a:stretch>
            <a:fillRect/>
          </a:stretch>
        </p:blipFill>
        <p:spPr>
          <a:xfrm>
            <a:off x="7958767" y="2479306"/>
            <a:ext cx="2364056" cy="6479768"/>
          </a:xfrm>
          <a:prstGeom prst="rect">
            <a:avLst/>
          </a:prstGeom>
        </p:spPr>
      </p:pic>
    </p:spTree>
    <p:extLst>
      <p:ext uri="{BB962C8B-B14F-4D97-AF65-F5344CB8AC3E}">
        <p14:creationId xmlns:p14="http://schemas.microsoft.com/office/powerpoint/2010/main" val="2981240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8100" y="-20002"/>
            <a:ext cx="12268194" cy="6898009"/>
            <a:chOff x="0" y="0"/>
            <a:chExt cx="12496800" cy="7102475"/>
          </a:xfrm>
        </p:grpSpPr>
        <p:sp>
          <p:nvSpPr>
            <p:cNvPr id="5" name="Cuadro de texto 75"/>
            <p:cNvSpPr txBox="1"/>
            <p:nvPr/>
          </p:nvSpPr>
          <p:spPr>
            <a:xfrm>
              <a:off x="10111740" y="6667500"/>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Salsa de tomates en frascos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upo 5"/>
            <p:cNvGrpSpPr/>
            <p:nvPr/>
          </p:nvGrpSpPr>
          <p:grpSpPr>
            <a:xfrm>
              <a:off x="0" y="0"/>
              <a:ext cx="12496800" cy="6547125"/>
              <a:chOff x="0" y="0"/>
              <a:chExt cx="12496800" cy="6547125"/>
            </a:xfrm>
          </p:grpSpPr>
          <p:sp>
            <p:nvSpPr>
              <p:cNvPr id="7" name="Rectángulo 6"/>
              <p:cNvSpPr/>
              <p:nvPr/>
            </p:nvSpPr>
            <p:spPr>
              <a:xfrm>
                <a:off x="10248900" y="505206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Etiquetado</a:t>
                </a:r>
                <a:endParaRPr lang="en-US" sz="1100">
                  <a:effectLst/>
                  <a:ea typeface="Calibri" panose="020F0502020204030204" pitchFamily="34" charset="0"/>
                  <a:cs typeface="Times New Roman" panose="02020603050405020304" pitchFamily="18" charset="0"/>
                </a:endParaRPr>
              </a:p>
            </p:txBody>
          </p:sp>
          <p:grpSp>
            <p:nvGrpSpPr>
              <p:cNvPr id="8" name="Grupo 7"/>
              <p:cNvGrpSpPr/>
              <p:nvPr/>
            </p:nvGrpSpPr>
            <p:grpSpPr>
              <a:xfrm>
                <a:off x="0" y="0"/>
                <a:ext cx="12496800" cy="3916680"/>
                <a:chOff x="0" y="0"/>
                <a:chExt cx="12496800" cy="3916680"/>
              </a:xfrm>
            </p:grpSpPr>
            <p:cxnSp>
              <p:nvCxnSpPr>
                <p:cNvPr id="15" name="Conector recto de flecha 14"/>
                <p:cNvCxnSpPr/>
                <p:nvPr/>
              </p:nvCxnSpPr>
              <p:spPr>
                <a:xfrm>
                  <a:off x="10782300" y="3108960"/>
                  <a:ext cx="0" cy="480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ángulo 15"/>
                <p:cNvSpPr/>
                <p:nvPr/>
              </p:nvSpPr>
              <p:spPr>
                <a:xfrm>
                  <a:off x="10309860" y="36195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Tapado</a:t>
                  </a:r>
                  <a:endParaRPr lang="en-US" sz="1100">
                    <a:effectLst/>
                    <a:ea typeface="Calibri" panose="020F0502020204030204" pitchFamily="34" charset="0"/>
                    <a:cs typeface="Times New Roman" panose="02020603050405020304" pitchFamily="18" charset="0"/>
                  </a:endParaRPr>
                </a:p>
              </p:txBody>
            </p:sp>
            <p:grpSp>
              <p:nvGrpSpPr>
                <p:cNvPr id="17" name="Grupo 16"/>
                <p:cNvGrpSpPr/>
                <p:nvPr/>
              </p:nvGrpSpPr>
              <p:grpSpPr>
                <a:xfrm>
                  <a:off x="0" y="0"/>
                  <a:ext cx="12496800" cy="3084830"/>
                  <a:chOff x="0" y="0"/>
                  <a:chExt cx="12496800" cy="3084830"/>
                </a:xfrm>
              </p:grpSpPr>
              <p:sp>
                <p:nvSpPr>
                  <p:cNvPr id="18" name="Rectángulo 17"/>
                  <p:cNvSpPr/>
                  <p:nvPr/>
                </p:nvSpPr>
                <p:spPr>
                  <a:xfrm>
                    <a:off x="10331450" y="278765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Pausterizado</a:t>
                    </a:r>
                    <a:endParaRPr lang="en-US" sz="1100">
                      <a:effectLst/>
                      <a:ea typeface="Calibri" panose="020F0502020204030204" pitchFamily="34" charset="0"/>
                      <a:cs typeface="Times New Roman" panose="02020603050405020304" pitchFamily="18" charset="0"/>
                    </a:endParaRPr>
                  </a:p>
                </p:txBody>
              </p:sp>
              <p:grpSp>
                <p:nvGrpSpPr>
                  <p:cNvPr id="19" name="Grupo 18"/>
                  <p:cNvGrpSpPr/>
                  <p:nvPr/>
                </p:nvGrpSpPr>
                <p:grpSpPr>
                  <a:xfrm>
                    <a:off x="0" y="0"/>
                    <a:ext cx="12496800" cy="2233929"/>
                    <a:chOff x="0" y="0"/>
                    <a:chExt cx="12496800" cy="2233929"/>
                  </a:xfrm>
                </p:grpSpPr>
                <p:grpSp>
                  <p:nvGrpSpPr>
                    <p:cNvPr id="23" name="Grupo 22"/>
                    <p:cNvGrpSpPr/>
                    <p:nvPr/>
                  </p:nvGrpSpPr>
                  <p:grpSpPr>
                    <a:xfrm>
                      <a:off x="0" y="0"/>
                      <a:ext cx="12496800" cy="2233929"/>
                      <a:chOff x="0" y="0"/>
                      <a:chExt cx="12496800" cy="2233929"/>
                    </a:xfrm>
                  </p:grpSpPr>
                  <p:grpSp>
                    <p:nvGrpSpPr>
                      <p:cNvPr id="26" name="Grupo 25"/>
                      <p:cNvGrpSpPr/>
                      <p:nvPr/>
                    </p:nvGrpSpPr>
                    <p:grpSpPr>
                      <a:xfrm>
                        <a:off x="0" y="0"/>
                        <a:ext cx="11658572" cy="2233929"/>
                        <a:chOff x="0" y="0"/>
                        <a:chExt cx="11658572" cy="2233929"/>
                      </a:xfrm>
                    </p:grpSpPr>
                    <p:cxnSp>
                      <p:nvCxnSpPr>
                        <p:cNvPr id="28" name="Conector recto de flecha 27"/>
                        <p:cNvCxnSpPr/>
                        <p:nvPr/>
                      </p:nvCxnSpPr>
                      <p:spPr>
                        <a:xfrm>
                          <a:off x="10782300" y="1203960"/>
                          <a:ext cx="7620" cy="563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9" name="Grupo 28"/>
                        <p:cNvGrpSpPr/>
                        <p:nvPr/>
                      </p:nvGrpSpPr>
                      <p:grpSpPr>
                        <a:xfrm>
                          <a:off x="0" y="0"/>
                          <a:ext cx="11360248" cy="2233929"/>
                          <a:chOff x="0" y="0"/>
                          <a:chExt cx="11360248" cy="2233929"/>
                        </a:xfrm>
                      </p:grpSpPr>
                      <p:grpSp>
                        <p:nvGrpSpPr>
                          <p:cNvPr id="32" name="Grupo 31"/>
                          <p:cNvGrpSpPr/>
                          <p:nvPr/>
                        </p:nvGrpSpPr>
                        <p:grpSpPr>
                          <a:xfrm>
                            <a:off x="0" y="22861"/>
                            <a:ext cx="11239495" cy="2211068"/>
                            <a:chOff x="0" y="1"/>
                            <a:chExt cx="11239495" cy="2211068"/>
                          </a:xfrm>
                        </p:grpSpPr>
                        <p:grpSp>
                          <p:nvGrpSpPr>
                            <p:cNvPr id="34" name="Grupo 33"/>
                            <p:cNvGrpSpPr/>
                            <p:nvPr/>
                          </p:nvGrpSpPr>
                          <p:grpSpPr>
                            <a:xfrm>
                              <a:off x="0" y="1"/>
                              <a:ext cx="11239495" cy="2211068"/>
                              <a:chOff x="0" y="1"/>
                              <a:chExt cx="11239495" cy="2211068"/>
                            </a:xfrm>
                          </p:grpSpPr>
                          <p:sp>
                            <p:nvSpPr>
                              <p:cNvPr id="36" name="Rectángulo 35"/>
                              <p:cNvSpPr/>
                              <p:nvPr/>
                            </p:nvSpPr>
                            <p:spPr>
                              <a:xfrm>
                                <a:off x="6781800" y="251460"/>
                                <a:ext cx="1012372" cy="43542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5 minutos</a:t>
                                </a:r>
                                <a:endParaRPr lang="en-US" sz="1100">
                                  <a:effectLst/>
                                  <a:ea typeface="Calibri" panose="020F0502020204030204" pitchFamily="34" charset="0"/>
                                  <a:cs typeface="Times New Roman" panose="02020603050405020304" pitchFamily="18" charset="0"/>
                                </a:endParaRPr>
                              </a:p>
                            </p:txBody>
                          </p:sp>
                          <p:cxnSp>
                            <p:nvCxnSpPr>
                              <p:cNvPr id="37" name="Conector recto 36"/>
                              <p:cNvCxnSpPr/>
                              <p:nvPr/>
                            </p:nvCxnSpPr>
                            <p:spPr>
                              <a:xfrm flipV="1">
                                <a:off x="7284720" y="701040"/>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239495" cy="2211068"/>
                                <a:chOff x="0" y="1"/>
                                <a:chExt cx="11240086" cy="2211342"/>
                              </a:xfrm>
                            </p:grpSpPr>
                            <p:sp>
                              <p:nvSpPr>
                                <p:cNvPr id="39" name="Cuadro de texto 41"/>
                                <p:cNvSpPr txBox="1"/>
                                <p:nvPr/>
                              </p:nvSpPr>
                              <p:spPr>
                                <a:xfrm>
                                  <a:off x="8839200" y="1776046"/>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Cascara y semillas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240086" cy="1704646"/>
                                  <a:chOff x="0" y="1"/>
                                  <a:chExt cx="11240086" cy="1704646"/>
                                </a:xfrm>
                              </p:grpSpPr>
                              <p:sp>
                                <p:nvSpPr>
                                  <p:cNvPr id="41" name="Rectángulo 40"/>
                                  <p:cNvSpPr/>
                                  <p:nvPr/>
                                </p:nvSpPr>
                                <p:spPr>
                                  <a:xfrm>
                                    <a:off x="10310446" y="89760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Concentrado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717406" cy="1209040"/>
                                    <a:chOff x="0" y="0"/>
                                    <a:chExt cx="9717551" cy="1209403"/>
                                  </a:xfrm>
                                </p:grpSpPr>
                                <p:grpSp>
                                  <p:nvGrpSpPr>
                                    <p:cNvPr id="47" name="Grupo 46"/>
                                    <p:cNvGrpSpPr/>
                                    <p:nvPr/>
                                  </p:nvGrpSpPr>
                                  <p:grpSpPr>
                                    <a:xfrm>
                                      <a:off x="0" y="0"/>
                                      <a:ext cx="8446226" cy="1209403"/>
                                      <a:chOff x="0" y="0"/>
                                      <a:chExt cx="8446226" cy="1209403"/>
                                    </a:xfrm>
                                  </p:grpSpPr>
                                  <p:cxnSp>
                                    <p:nvCxnSpPr>
                                      <p:cNvPr id="50" name="Conector recto de flecha 49"/>
                                      <p:cNvCxnSpPr/>
                                      <p:nvPr/>
                                    </p:nvCxnSpPr>
                                    <p:spPr>
                                      <a:xfrm>
                                        <a:off x="7162800" y="1034143"/>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Trozado</a:t>
                                        </a:r>
                                        <a:endParaRPr lang="en-US" sz="1100">
                                          <a:effectLst/>
                                          <a:ea typeface="Calibri" panose="020F0502020204030204" pitchFamily="34" charset="0"/>
                                          <a:cs typeface="Times New Roman" panose="02020603050405020304" pitchFamily="18" charset="0"/>
                                        </a:endParaRPr>
                                      </a:p>
                                    </p:txBody>
                                  </p:sp>
                                  <p:sp>
                                    <p:nvSpPr>
                                      <p:cNvPr id="53" name="Rectángulo 52"/>
                                      <p:cNvSpPr/>
                                      <p:nvPr/>
                                    </p:nvSpPr>
                                    <p:spPr>
                                      <a:xfrm>
                                        <a:off x="75165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Escaldado</a:t>
                                        </a:r>
                                        <a:endParaRPr lang="en-US" sz="110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1209403"/>
                                        <a:chOff x="0" y="0"/>
                                        <a:chExt cx="5893525" cy="1209403"/>
                                      </a:xfrm>
                                    </p:grpSpPr>
                                    <p:grpSp>
                                      <p:nvGrpSpPr>
                                        <p:cNvPr id="55" name="Grupo 54"/>
                                        <p:cNvGrpSpPr/>
                                        <p:nvPr/>
                                      </p:nvGrpSpPr>
                                      <p:grpSpPr>
                                        <a:xfrm>
                                          <a:off x="0" y="457200"/>
                                          <a:ext cx="5893525" cy="752203"/>
                                          <a:chOff x="0" y="0"/>
                                          <a:chExt cx="5893525" cy="752203"/>
                                        </a:xfrm>
                                      </p:grpSpPr>
                                      <p:grpSp>
                                        <p:nvGrpSpPr>
                                          <p:cNvPr id="57" name="Grupo 56"/>
                                          <p:cNvGrpSpPr/>
                                          <p:nvPr/>
                                        </p:nvGrpSpPr>
                                        <p:grpSpPr>
                                          <a:xfrm>
                                            <a:off x="0" y="401683"/>
                                            <a:ext cx="5893525" cy="350520"/>
                                            <a:chOff x="0" y="0"/>
                                            <a:chExt cx="5893525" cy="35052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a:effectLst/>
                                                  <a:latin typeface="Calibri" panose="020F0502020204030204" pitchFamily="34" charset="0"/>
                                                  <a:ea typeface="Calibri" panose="020F0502020204030204" pitchFamily="34" charset="0"/>
                                                  <a:cs typeface="Times New Roman" panose="02020603050405020304" pitchFamily="18" charset="0"/>
                                                </a:rPr>
                                                <a:t>Tomates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0"/>
                                              <a:ext cx="5185954" cy="350520"/>
                                              <a:chOff x="0" y="0"/>
                                              <a:chExt cx="5185954" cy="350520"/>
                                            </a:xfrm>
                                          </p:grpSpPr>
                                          <p:sp>
                                            <p:nvSpPr>
                                              <p:cNvPr id="61" name="Rectángulo 60"/>
                                              <p:cNvSpPr/>
                                              <p:nvPr/>
                                            </p:nvSpPr>
                                            <p:spPr>
                                              <a:xfrm>
                                                <a:off x="478971" y="32657"/>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Recepción</a:t>
                                                </a:r>
                                                <a:endParaRPr lang="en-US" sz="110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Pesado</a:t>
                                                </a:r>
                                                <a:endParaRPr lang="en-US" sz="110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Selección</a:t>
                                                </a:r>
                                                <a:endParaRPr lang="en-US" sz="110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Lavado</a:t>
                                                </a:r>
                                                <a:endParaRPr lang="en-US" sz="110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19701" y="20683"/>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Agua Clorada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787911" y="8861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Separación</a:t>
                                      </a:r>
                                      <a:endParaRPr lang="en-US" sz="1100">
                                        <a:effectLst/>
                                        <a:ea typeface="Calibri" panose="020F0502020204030204" pitchFamily="34" charset="0"/>
                                        <a:cs typeface="Times New Roman" panose="02020603050405020304" pitchFamily="18" charset="0"/>
                                      </a:endParaRPr>
                                    </a:p>
                                  </p:txBody>
                                </p:sp>
                                <p:cxnSp>
                                  <p:nvCxnSpPr>
                                    <p:cNvPr id="49" name="Conector recto de flecha 48"/>
                                    <p:cNvCxnSpPr/>
                                    <p:nvPr/>
                                  </p:nvCxnSpPr>
                                  <p:spPr>
                                    <a:xfrm>
                                      <a:off x="8464061" y="102576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3" name="Flecha derecha 42"/>
                                  <p:cNvSpPr/>
                                  <p:nvPr/>
                                </p:nvSpPr>
                                <p:spPr>
                                  <a:xfrm rot="5400000">
                                    <a:off x="9053146" y="1333499"/>
                                    <a:ext cx="391881" cy="35041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44" name="Conector recto de flecha 43"/>
                                  <p:cNvCxnSpPr>
                                    <a:endCxn id="41" idx="1"/>
                                  </p:cNvCxnSpPr>
                                  <p:nvPr/>
                                </p:nvCxnSpPr>
                                <p:spPr>
                                  <a:xfrm>
                                    <a:off x="9717924" y="1043225"/>
                                    <a:ext cx="591984" cy="2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ángulo 44"/>
                                  <p:cNvSpPr/>
                                  <p:nvPr/>
                                </p:nvSpPr>
                                <p:spPr>
                                  <a:xfrm>
                                    <a:off x="9313985" y="128954"/>
                                    <a:ext cx="1070805" cy="56392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30-45 minutos</a:t>
                                    </a:r>
                                    <a:endParaRPr lang="en-US" sz="1100">
                                      <a:effectLst/>
                                      <a:ea typeface="Calibri" panose="020F0502020204030204" pitchFamily="34" charset="0"/>
                                      <a:cs typeface="Times New Roman" panose="02020603050405020304" pitchFamily="18" charset="0"/>
                                    </a:endParaRPr>
                                  </a:p>
                                </p:txBody>
                              </p:sp>
                              <p:cxnSp>
                                <p:nvCxnSpPr>
                                  <p:cNvPr id="46" name="Conector recto 45"/>
                                  <p:cNvCxnSpPr/>
                                  <p:nvPr/>
                                </p:nvCxnSpPr>
                                <p:spPr>
                                  <a:xfrm flipV="1">
                                    <a:off x="9870831" y="703384"/>
                                    <a:ext cx="0" cy="331652"/>
                                  </a:xfrm>
                                  <a:prstGeom prst="line">
                                    <a:avLst/>
                                  </a:prstGeom>
                                </p:spPr>
                                <p:style>
                                  <a:lnRef idx="1">
                                    <a:schemeClr val="dk1"/>
                                  </a:lnRef>
                                  <a:fillRef idx="0">
                                    <a:schemeClr val="dk1"/>
                                  </a:fillRef>
                                  <a:effectRef idx="0">
                                    <a:schemeClr val="dk1"/>
                                  </a:effectRef>
                                  <a:fontRef idx="minor">
                                    <a:schemeClr val="tx1"/>
                                  </a:fontRef>
                                </p:style>
                              </p:cxnSp>
                            </p:grpSp>
                          </p:grpSp>
                        </p:grpSp>
                        <p:sp>
                          <p:nvSpPr>
                            <p:cNvPr id="35" name="Flecha derecha 34"/>
                            <p:cNvSpPr/>
                            <p:nvPr/>
                          </p:nvSpPr>
                          <p:spPr>
                            <a:xfrm rot="5400000">
                              <a:off x="10656570" y="453390"/>
                              <a:ext cx="391747" cy="3504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3" name="Cuadro de texto 49"/>
                          <p:cNvSpPr txBox="1"/>
                          <p:nvPr/>
                        </p:nvSpPr>
                        <p:spPr>
                          <a:xfrm>
                            <a:off x="10416540" y="0"/>
                            <a:ext cx="943708"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 y condimentos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0" name="Rectángulo 29"/>
                        <p:cNvSpPr/>
                        <p:nvPr/>
                      </p:nvSpPr>
                      <p:spPr>
                        <a:xfrm>
                          <a:off x="10332720" y="17983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Envasado</a:t>
                          </a:r>
                          <a:endParaRPr lang="en-US" sz="1100">
                            <a:effectLst/>
                            <a:ea typeface="Calibri" panose="020F0502020204030204" pitchFamily="34" charset="0"/>
                            <a:cs typeface="Times New Roman" panose="02020603050405020304" pitchFamily="18" charset="0"/>
                          </a:endParaRPr>
                        </a:p>
                      </p:txBody>
                    </p:sp>
                    <p:sp>
                      <p:nvSpPr>
                        <p:cNvPr id="31" name="Flecha derecha 30"/>
                        <p:cNvSpPr/>
                        <p:nvPr/>
                      </p:nvSpPr>
                      <p:spPr>
                        <a:xfrm rot="10800000">
                          <a:off x="11285220" y="1760220"/>
                          <a:ext cx="373352" cy="3503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 name="Cuadro de texto 57"/>
                      <p:cNvSpPr txBox="1"/>
                      <p:nvPr/>
                    </p:nvSpPr>
                    <p:spPr>
                      <a:xfrm>
                        <a:off x="11711940" y="1699260"/>
                        <a:ext cx="784860" cy="4495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Frascos de vidrio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Rectángulo 23"/>
                    <p:cNvSpPr/>
                    <p:nvPr/>
                  </p:nvSpPr>
                  <p:spPr>
                    <a:xfrm>
                      <a:off x="11254740" y="1310640"/>
                      <a:ext cx="647700" cy="3048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85°C° </a:t>
                      </a:r>
                      <a:endParaRPr lang="en-US" sz="1100">
                        <a:effectLst/>
                        <a:ea typeface="Calibri" panose="020F0502020204030204" pitchFamily="34" charset="0"/>
                        <a:cs typeface="Times New Roman" panose="02020603050405020304" pitchFamily="18" charset="0"/>
                      </a:endParaRPr>
                    </a:p>
                  </p:txBody>
                </p:sp>
                <p:cxnSp>
                  <p:nvCxnSpPr>
                    <p:cNvPr id="25" name="Conector recto 24"/>
                    <p:cNvCxnSpPr/>
                    <p:nvPr/>
                  </p:nvCxnSpPr>
                  <p:spPr>
                    <a:xfrm>
                      <a:off x="10789920" y="1455420"/>
                      <a:ext cx="449580" cy="0"/>
                    </a:xfrm>
                    <a:prstGeom prst="line">
                      <a:avLst/>
                    </a:prstGeom>
                  </p:spPr>
                  <p:style>
                    <a:lnRef idx="1">
                      <a:schemeClr val="dk1"/>
                    </a:lnRef>
                    <a:fillRef idx="0">
                      <a:schemeClr val="dk1"/>
                    </a:fillRef>
                    <a:effectRef idx="0">
                      <a:schemeClr val="dk1"/>
                    </a:effectRef>
                    <a:fontRef idx="minor">
                      <a:schemeClr val="tx1"/>
                    </a:fontRef>
                  </p:style>
                </p:cxnSp>
              </p:grpSp>
              <p:cxnSp>
                <p:nvCxnSpPr>
                  <p:cNvPr id="20" name="Conector recto de flecha 19"/>
                  <p:cNvCxnSpPr/>
                  <p:nvPr/>
                </p:nvCxnSpPr>
                <p:spPr>
                  <a:xfrm>
                    <a:off x="10788650" y="2108200"/>
                    <a:ext cx="1270" cy="65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ángulo 20"/>
                  <p:cNvSpPr/>
                  <p:nvPr/>
                </p:nvSpPr>
                <p:spPr>
                  <a:xfrm>
                    <a:off x="11277600" y="2235200"/>
                    <a:ext cx="853440" cy="42672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95°C° por 10 minutos</a:t>
                    </a:r>
                    <a:endParaRPr lang="en-US" sz="1100">
                      <a:effectLst/>
                      <a:ea typeface="Calibri" panose="020F0502020204030204" pitchFamily="34" charset="0"/>
                      <a:cs typeface="Times New Roman" panose="02020603050405020304" pitchFamily="18" charset="0"/>
                    </a:endParaRPr>
                  </a:p>
                </p:txBody>
              </p:sp>
              <p:cxnSp>
                <p:nvCxnSpPr>
                  <p:cNvPr id="22" name="Conector recto 21"/>
                  <p:cNvCxnSpPr/>
                  <p:nvPr/>
                </p:nvCxnSpPr>
                <p:spPr>
                  <a:xfrm>
                    <a:off x="10788650" y="2457450"/>
                    <a:ext cx="449580" cy="0"/>
                  </a:xfrm>
                  <a:prstGeom prst="line">
                    <a:avLst/>
                  </a:prstGeom>
                </p:spPr>
                <p:style>
                  <a:lnRef idx="1">
                    <a:schemeClr val="dk1"/>
                  </a:lnRef>
                  <a:fillRef idx="0">
                    <a:schemeClr val="dk1"/>
                  </a:fillRef>
                  <a:effectRef idx="0">
                    <a:schemeClr val="dk1"/>
                  </a:effectRef>
                  <a:fontRef idx="minor">
                    <a:schemeClr val="tx1"/>
                  </a:fontRef>
                </p:style>
              </p:cxnSp>
            </p:grpSp>
          </p:grpSp>
          <p:sp>
            <p:nvSpPr>
              <p:cNvPr id="9" name="Rectángulo 8"/>
              <p:cNvSpPr/>
              <p:nvPr/>
            </p:nvSpPr>
            <p:spPr>
              <a:xfrm>
                <a:off x="10294620" y="432054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Enfriado</a:t>
                </a:r>
                <a:endParaRPr lang="en-US" sz="1100">
                  <a:effectLst/>
                  <a:ea typeface="Calibri" panose="020F0502020204030204" pitchFamily="34" charset="0"/>
                  <a:cs typeface="Times New Roman" panose="02020603050405020304" pitchFamily="18" charset="0"/>
                </a:endParaRPr>
              </a:p>
            </p:txBody>
          </p:sp>
          <p:cxnSp>
            <p:nvCxnSpPr>
              <p:cNvPr id="10" name="Conector recto de flecha 9"/>
              <p:cNvCxnSpPr/>
              <p:nvPr/>
            </p:nvCxnSpPr>
            <p:spPr>
              <a:xfrm flipH="1">
                <a:off x="10744200" y="46558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flipH="1">
                <a:off x="10759440" y="39319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ángulo 11"/>
              <p:cNvSpPr/>
              <p:nvPr/>
            </p:nvSpPr>
            <p:spPr>
              <a:xfrm>
                <a:off x="10256520" y="57607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Almacenaje</a:t>
                </a:r>
                <a:endParaRPr lang="en-US" sz="1100">
                  <a:effectLst/>
                  <a:ea typeface="Calibri" panose="020F0502020204030204" pitchFamily="34" charset="0"/>
                  <a:cs typeface="Times New Roman" panose="02020603050405020304" pitchFamily="18" charset="0"/>
                </a:endParaRPr>
              </a:p>
            </p:txBody>
          </p:sp>
          <p:cxnSp>
            <p:nvCxnSpPr>
              <p:cNvPr id="13" name="Conector recto de flecha 12"/>
              <p:cNvCxnSpPr/>
              <p:nvPr/>
            </p:nvCxnSpPr>
            <p:spPr>
              <a:xfrm flipH="1">
                <a:off x="10736580" y="537210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lecha derecha 13"/>
              <p:cNvSpPr/>
              <p:nvPr/>
            </p:nvSpPr>
            <p:spPr>
              <a:xfrm rot="5400000">
                <a:off x="10572750" y="6176010"/>
                <a:ext cx="391833" cy="35039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9" name="Flecha derecha 68"/>
          <p:cNvSpPr/>
          <p:nvPr/>
        </p:nvSpPr>
        <p:spPr>
          <a:xfrm>
            <a:off x="9601892" y="416633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Cuadro de texto 26"/>
          <p:cNvSpPr txBox="1"/>
          <p:nvPr/>
        </p:nvSpPr>
        <p:spPr>
          <a:xfrm>
            <a:off x="8757520" y="4210472"/>
            <a:ext cx="801439" cy="21999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Agua fría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Flecha derecha 70"/>
          <p:cNvSpPr/>
          <p:nvPr/>
        </p:nvSpPr>
        <p:spPr>
          <a:xfrm rot="10800000">
            <a:off x="10996747" y="4848109"/>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Cuadro de texto 57"/>
          <p:cNvSpPr txBox="1"/>
          <p:nvPr/>
        </p:nvSpPr>
        <p:spPr>
          <a:xfrm>
            <a:off x="11407200" y="4886619"/>
            <a:ext cx="770502"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Etiquetas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Flecha derecha 72"/>
          <p:cNvSpPr/>
          <p:nvPr/>
        </p:nvSpPr>
        <p:spPr>
          <a:xfrm rot="10800000">
            <a:off x="11059809" y="3483226"/>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Cuadro de texto 57"/>
          <p:cNvSpPr txBox="1"/>
          <p:nvPr/>
        </p:nvSpPr>
        <p:spPr>
          <a:xfrm>
            <a:off x="11452111" y="3507633"/>
            <a:ext cx="611265"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Tapas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Flecha derecha 74"/>
          <p:cNvSpPr/>
          <p:nvPr/>
        </p:nvSpPr>
        <p:spPr>
          <a:xfrm rot="5400000">
            <a:off x="3877129" y="1251128"/>
            <a:ext cx="380552" cy="34398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6" name="Cuadro de texto 41"/>
          <p:cNvSpPr txBox="1"/>
          <p:nvPr/>
        </p:nvSpPr>
        <p:spPr>
          <a:xfrm>
            <a:off x="3608449" y="1662559"/>
            <a:ext cx="857013"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Tomates rechazados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9771685" y="2983421"/>
            <a:ext cx="2364056" cy="6479768"/>
          </a:xfrm>
          <a:prstGeom prst="rect">
            <a:avLst/>
          </a:prstGeom>
        </p:spPr>
      </p:pic>
      <p:pic>
        <p:nvPicPr>
          <p:cNvPr id="77" name="Imagen 76"/>
          <p:cNvPicPr>
            <a:picLocks noChangeAspect="1"/>
          </p:cNvPicPr>
          <p:nvPr/>
        </p:nvPicPr>
        <p:blipFill>
          <a:blip r:embed="rId2"/>
          <a:stretch>
            <a:fillRect/>
          </a:stretch>
        </p:blipFill>
        <p:spPr>
          <a:xfrm>
            <a:off x="7752450" y="3237192"/>
            <a:ext cx="2364056" cy="6479768"/>
          </a:xfrm>
          <a:prstGeom prst="rect">
            <a:avLst/>
          </a:prstGeom>
        </p:spPr>
      </p:pic>
    </p:spTree>
    <p:extLst>
      <p:ext uri="{BB962C8B-B14F-4D97-AF65-F5344CB8AC3E}">
        <p14:creationId xmlns:p14="http://schemas.microsoft.com/office/powerpoint/2010/main" val="2030185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8100" y="-20002"/>
            <a:ext cx="12268194" cy="6898009"/>
            <a:chOff x="0" y="0"/>
            <a:chExt cx="12496800" cy="7102475"/>
          </a:xfrm>
        </p:grpSpPr>
        <p:sp>
          <p:nvSpPr>
            <p:cNvPr id="5" name="Cuadro de texto 75"/>
            <p:cNvSpPr txBox="1"/>
            <p:nvPr/>
          </p:nvSpPr>
          <p:spPr>
            <a:xfrm>
              <a:off x="10111740" y="6667500"/>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Salsa de tomates en frascos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upo 5"/>
            <p:cNvGrpSpPr/>
            <p:nvPr/>
          </p:nvGrpSpPr>
          <p:grpSpPr>
            <a:xfrm>
              <a:off x="0" y="0"/>
              <a:ext cx="12496800" cy="6547125"/>
              <a:chOff x="0" y="0"/>
              <a:chExt cx="12496800" cy="6547125"/>
            </a:xfrm>
          </p:grpSpPr>
          <p:sp>
            <p:nvSpPr>
              <p:cNvPr id="7" name="Rectángulo 6"/>
              <p:cNvSpPr/>
              <p:nvPr/>
            </p:nvSpPr>
            <p:spPr>
              <a:xfrm>
                <a:off x="10248900" y="505206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Etiquetado</a:t>
                </a:r>
                <a:endParaRPr lang="en-US" sz="1100">
                  <a:effectLst/>
                  <a:ea typeface="Calibri" panose="020F0502020204030204" pitchFamily="34" charset="0"/>
                  <a:cs typeface="Times New Roman" panose="02020603050405020304" pitchFamily="18" charset="0"/>
                </a:endParaRPr>
              </a:p>
            </p:txBody>
          </p:sp>
          <p:grpSp>
            <p:nvGrpSpPr>
              <p:cNvPr id="8" name="Grupo 7"/>
              <p:cNvGrpSpPr/>
              <p:nvPr/>
            </p:nvGrpSpPr>
            <p:grpSpPr>
              <a:xfrm>
                <a:off x="0" y="0"/>
                <a:ext cx="12496800" cy="3916680"/>
                <a:chOff x="0" y="0"/>
                <a:chExt cx="12496800" cy="3916680"/>
              </a:xfrm>
            </p:grpSpPr>
            <p:cxnSp>
              <p:nvCxnSpPr>
                <p:cNvPr id="15" name="Conector recto de flecha 14"/>
                <p:cNvCxnSpPr/>
                <p:nvPr/>
              </p:nvCxnSpPr>
              <p:spPr>
                <a:xfrm>
                  <a:off x="10782300" y="3108960"/>
                  <a:ext cx="0" cy="480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ángulo 15"/>
                <p:cNvSpPr/>
                <p:nvPr/>
              </p:nvSpPr>
              <p:spPr>
                <a:xfrm>
                  <a:off x="10309860" y="36195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Tapado</a:t>
                  </a:r>
                  <a:endParaRPr lang="en-US" sz="1100">
                    <a:effectLst/>
                    <a:ea typeface="Calibri" panose="020F0502020204030204" pitchFamily="34" charset="0"/>
                    <a:cs typeface="Times New Roman" panose="02020603050405020304" pitchFamily="18" charset="0"/>
                  </a:endParaRPr>
                </a:p>
              </p:txBody>
            </p:sp>
            <p:grpSp>
              <p:nvGrpSpPr>
                <p:cNvPr id="17" name="Grupo 16"/>
                <p:cNvGrpSpPr/>
                <p:nvPr/>
              </p:nvGrpSpPr>
              <p:grpSpPr>
                <a:xfrm>
                  <a:off x="0" y="0"/>
                  <a:ext cx="12496800" cy="3084830"/>
                  <a:chOff x="0" y="0"/>
                  <a:chExt cx="12496800" cy="3084830"/>
                </a:xfrm>
              </p:grpSpPr>
              <p:sp>
                <p:nvSpPr>
                  <p:cNvPr id="18" name="Rectángulo 17"/>
                  <p:cNvSpPr/>
                  <p:nvPr/>
                </p:nvSpPr>
                <p:spPr>
                  <a:xfrm>
                    <a:off x="10331450" y="278765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Pausterizado</a:t>
                    </a:r>
                    <a:endParaRPr lang="en-US" sz="1100">
                      <a:effectLst/>
                      <a:ea typeface="Calibri" panose="020F0502020204030204" pitchFamily="34" charset="0"/>
                      <a:cs typeface="Times New Roman" panose="02020603050405020304" pitchFamily="18" charset="0"/>
                    </a:endParaRPr>
                  </a:p>
                </p:txBody>
              </p:sp>
              <p:grpSp>
                <p:nvGrpSpPr>
                  <p:cNvPr id="19" name="Grupo 18"/>
                  <p:cNvGrpSpPr/>
                  <p:nvPr/>
                </p:nvGrpSpPr>
                <p:grpSpPr>
                  <a:xfrm>
                    <a:off x="0" y="0"/>
                    <a:ext cx="12496800" cy="2233929"/>
                    <a:chOff x="0" y="0"/>
                    <a:chExt cx="12496800" cy="2233929"/>
                  </a:xfrm>
                </p:grpSpPr>
                <p:grpSp>
                  <p:nvGrpSpPr>
                    <p:cNvPr id="23" name="Grupo 22"/>
                    <p:cNvGrpSpPr/>
                    <p:nvPr/>
                  </p:nvGrpSpPr>
                  <p:grpSpPr>
                    <a:xfrm>
                      <a:off x="0" y="0"/>
                      <a:ext cx="12496800" cy="2233929"/>
                      <a:chOff x="0" y="0"/>
                      <a:chExt cx="12496800" cy="2233929"/>
                    </a:xfrm>
                  </p:grpSpPr>
                  <p:grpSp>
                    <p:nvGrpSpPr>
                      <p:cNvPr id="26" name="Grupo 25"/>
                      <p:cNvGrpSpPr/>
                      <p:nvPr/>
                    </p:nvGrpSpPr>
                    <p:grpSpPr>
                      <a:xfrm>
                        <a:off x="0" y="0"/>
                        <a:ext cx="11658572" cy="2233929"/>
                        <a:chOff x="0" y="0"/>
                        <a:chExt cx="11658572" cy="2233929"/>
                      </a:xfrm>
                    </p:grpSpPr>
                    <p:cxnSp>
                      <p:nvCxnSpPr>
                        <p:cNvPr id="28" name="Conector recto de flecha 27"/>
                        <p:cNvCxnSpPr/>
                        <p:nvPr/>
                      </p:nvCxnSpPr>
                      <p:spPr>
                        <a:xfrm>
                          <a:off x="10782300" y="1203960"/>
                          <a:ext cx="7620" cy="563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9" name="Grupo 28"/>
                        <p:cNvGrpSpPr/>
                        <p:nvPr/>
                      </p:nvGrpSpPr>
                      <p:grpSpPr>
                        <a:xfrm>
                          <a:off x="0" y="0"/>
                          <a:ext cx="11360248" cy="2233929"/>
                          <a:chOff x="0" y="0"/>
                          <a:chExt cx="11360248" cy="2233929"/>
                        </a:xfrm>
                      </p:grpSpPr>
                      <p:grpSp>
                        <p:nvGrpSpPr>
                          <p:cNvPr id="32" name="Grupo 31"/>
                          <p:cNvGrpSpPr/>
                          <p:nvPr/>
                        </p:nvGrpSpPr>
                        <p:grpSpPr>
                          <a:xfrm>
                            <a:off x="0" y="22861"/>
                            <a:ext cx="11239495" cy="2211068"/>
                            <a:chOff x="0" y="1"/>
                            <a:chExt cx="11239495" cy="2211068"/>
                          </a:xfrm>
                        </p:grpSpPr>
                        <p:grpSp>
                          <p:nvGrpSpPr>
                            <p:cNvPr id="34" name="Grupo 33"/>
                            <p:cNvGrpSpPr/>
                            <p:nvPr/>
                          </p:nvGrpSpPr>
                          <p:grpSpPr>
                            <a:xfrm>
                              <a:off x="0" y="1"/>
                              <a:ext cx="11239495" cy="2211068"/>
                              <a:chOff x="0" y="1"/>
                              <a:chExt cx="11239495" cy="2211068"/>
                            </a:xfrm>
                          </p:grpSpPr>
                          <p:sp>
                            <p:nvSpPr>
                              <p:cNvPr id="36" name="Rectángulo 35"/>
                              <p:cNvSpPr/>
                              <p:nvPr/>
                            </p:nvSpPr>
                            <p:spPr>
                              <a:xfrm>
                                <a:off x="6781800" y="251460"/>
                                <a:ext cx="1012372" cy="43542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5 minutos</a:t>
                                </a:r>
                                <a:endParaRPr lang="en-US" sz="1100">
                                  <a:effectLst/>
                                  <a:ea typeface="Calibri" panose="020F0502020204030204" pitchFamily="34" charset="0"/>
                                  <a:cs typeface="Times New Roman" panose="02020603050405020304" pitchFamily="18" charset="0"/>
                                </a:endParaRPr>
                              </a:p>
                            </p:txBody>
                          </p:sp>
                          <p:cxnSp>
                            <p:nvCxnSpPr>
                              <p:cNvPr id="37" name="Conector recto 36"/>
                              <p:cNvCxnSpPr/>
                              <p:nvPr/>
                            </p:nvCxnSpPr>
                            <p:spPr>
                              <a:xfrm flipV="1">
                                <a:off x="7284720" y="701040"/>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239495" cy="2211068"/>
                                <a:chOff x="0" y="1"/>
                                <a:chExt cx="11240086" cy="2211342"/>
                              </a:xfrm>
                            </p:grpSpPr>
                            <p:sp>
                              <p:nvSpPr>
                                <p:cNvPr id="39" name="Cuadro de texto 41"/>
                                <p:cNvSpPr txBox="1"/>
                                <p:nvPr/>
                              </p:nvSpPr>
                              <p:spPr>
                                <a:xfrm>
                                  <a:off x="8839200" y="1776046"/>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Cascara y semillas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240086" cy="1704646"/>
                                  <a:chOff x="0" y="1"/>
                                  <a:chExt cx="11240086" cy="1704646"/>
                                </a:xfrm>
                              </p:grpSpPr>
                              <p:sp>
                                <p:nvSpPr>
                                  <p:cNvPr id="41" name="Rectángulo 40"/>
                                  <p:cNvSpPr/>
                                  <p:nvPr/>
                                </p:nvSpPr>
                                <p:spPr>
                                  <a:xfrm>
                                    <a:off x="10310446" y="89760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Concentrado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717406" cy="1209040"/>
                                    <a:chOff x="0" y="0"/>
                                    <a:chExt cx="9717551" cy="1209403"/>
                                  </a:xfrm>
                                </p:grpSpPr>
                                <p:grpSp>
                                  <p:nvGrpSpPr>
                                    <p:cNvPr id="47" name="Grupo 46"/>
                                    <p:cNvGrpSpPr/>
                                    <p:nvPr/>
                                  </p:nvGrpSpPr>
                                  <p:grpSpPr>
                                    <a:xfrm>
                                      <a:off x="0" y="0"/>
                                      <a:ext cx="8446226" cy="1209403"/>
                                      <a:chOff x="0" y="0"/>
                                      <a:chExt cx="8446226" cy="1209403"/>
                                    </a:xfrm>
                                  </p:grpSpPr>
                                  <p:cxnSp>
                                    <p:nvCxnSpPr>
                                      <p:cNvPr id="50" name="Conector recto de flecha 49"/>
                                      <p:cNvCxnSpPr/>
                                      <p:nvPr/>
                                    </p:nvCxnSpPr>
                                    <p:spPr>
                                      <a:xfrm>
                                        <a:off x="7162800" y="1034143"/>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Trozado</a:t>
                                        </a:r>
                                        <a:endParaRPr lang="en-US" sz="1100">
                                          <a:effectLst/>
                                          <a:ea typeface="Calibri" panose="020F0502020204030204" pitchFamily="34" charset="0"/>
                                          <a:cs typeface="Times New Roman" panose="02020603050405020304" pitchFamily="18" charset="0"/>
                                        </a:endParaRPr>
                                      </a:p>
                                    </p:txBody>
                                  </p:sp>
                                  <p:sp>
                                    <p:nvSpPr>
                                      <p:cNvPr id="53" name="Rectángulo 52"/>
                                      <p:cNvSpPr/>
                                      <p:nvPr/>
                                    </p:nvSpPr>
                                    <p:spPr>
                                      <a:xfrm>
                                        <a:off x="75165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Escaldado</a:t>
                                        </a:r>
                                        <a:endParaRPr lang="en-US" sz="110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1209403"/>
                                        <a:chOff x="0" y="0"/>
                                        <a:chExt cx="5893525" cy="1209403"/>
                                      </a:xfrm>
                                    </p:grpSpPr>
                                    <p:grpSp>
                                      <p:nvGrpSpPr>
                                        <p:cNvPr id="55" name="Grupo 54"/>
                                        <p:cNvGrpSpPr/>
                                        <p:nvPr/>
                                      </p:nvGrpSpPr>
                                      <p:grpSpPr>
                                        <a:xfrm>
                                          <a:off x="0" y="457200"/>
                                          <a:ext cx="5893525" cy="752203"/>
                                          <a:chOff x="0" y="0"/>
                                          <a:chExt cx="5893525" cy="752203"/>
                                        </a:xfrm>
                                      </p:grpSpPr>
                                      <p:grpSp>
                                        <p:nvGrpSpPr>
                                          <p:cNvPr id="57" name="Grupo 56"/>
                                          <p:cNvGrpSpPr/>
                                          <p:nvPr/>
                                        </p:nvGrpSpPr>
                                        <p:grpSpPr>
                                          <a:xfrm>
                                            <a:off x="0" y="401683"/>
                                            <a:ext cx="5893525" cy="350520"/>
                                            <a:chOff x="0" y="0"/>
                                            <a:chExt cx="5893525" cy="35052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a:effectLst/>
                                                  <a:latin typeface="Calibri" panose="020F0502020204030204" pitchFamily="34" charset="0"/>
                                                  <a:ea typeface="Calibri" panose="020F0502020204030204" pitchFamily="34" charset="0"/>
                                                  <a:cs typeface="Times New Roman" panose="02020603050405020304" pitchFamily="18" charset="0"/>
                                                </a:rPr>
                                                <a:t>Tomates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0"/>
                                              <a:ext cx="5185954" cy="350520"/>
                                              <a:chOff x="0" y="0"/>
                                              <a:chExt cx="5185954" cy="350520"/>
                                            </a:xfrm>
                                          </p:grpSpPr>
                                          <p:sp>
                                            <p:nvSpPr>
                                              <p:cNvPr id="61" name="Rectángulo 60"/>
                                              <p:cNvSpPr/>
                                              <p:nvPr/>
                                            </p:nvSpPr>
                                            <p:spPr>
                                              <a:xfrm>
                                                <a:off x="478971" y="32657"/>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Recepción</a:t>
                                                </a:r>
                                                <a:endParaRPr lang="en-US" sz="110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Pesado</a:t>
                                                </a:r>
                                                <a:endParaRPr lang="en-US" sz="110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Selección</a:t>
                                                </a:r>
                                                <a:endParaRPr lang="en-US" sz="110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Lavado</a:t>
                                                </a:r>
                                                <a:endParaRPr lang="en-US" sz="110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19701" y="20683"/>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Agua Clorada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787911" y="8861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Separación</a:t>
                                      </a:r>
                                      <a:endParaRPr lang="en-US" sz="1100">
                                        <a:effectLst/>
                                        <a:ea typeface="Calibri" panose="020F0502020204030204" pitchFamily="34" charset="0"/>
                                        <a:cs typeface="Times New Roman" panose="02020603050405020304" pitchFamily="18" charset="0"/>
                                      </a:endParaRPr>
                                    </a:p>
                                  </p:txBody>
                                </p:sp>
                                <p:cxnSp>
                                  <p:nvCxnSpPr>
                                    <p:cNvPr id="49" name="Conector recto de flecha 48"/>
                                    <p:cNvCxnSpPr/>
                                    <p:nvPr/>
                                  </p:nvCxnSpPr>
                                  <p:spPr>
                                    <a:xfrm>
                                      <a:off x="8464061" y="102576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3" name="Flecha derecha 42"/>
                                  <p:cNvSpPr/>
                                  <p:nvPr/>
                                </p:nvSpPr>
                                <p:spPr>
                                  <a:xfrm rot="5400000">
                                    <a:off x="9053146" y="1333499"/>
                                    <a:ext cx="391881" cy="35041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44" name="Conector recto de flecha 43"/>
                                  <p:cNvCxnSpPr>
                                    <a:endCxn id="41" idx="1"/>
                                  </p:cNvCxnSpPr>
                                  <p:nvPr/>
                                </p:nvCxnSpPr>
                                <p:spPr>
                                  <a:xfrm>
                                    <a:off x="9717924" y="1043225"/>
                                    <a:ext cx="591984" cy="2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ángulo 44"/>
                                  <p:cNvSpPr/>
                                  <p:nvPr/>
                                </p:nvSpPr>
                                <p:spPr>
                                  <a:xfrm>
                                    <a:off x="9313985" y="128954"/>
                                    <a:ext cx="1070805" cy="56392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30-45 minutos</a:t>
                                    </a:r>
                                    <a:endParaRPr lang="en-US" sz="1100">
                                      <a:effectLst/>
                                      <a:ea typeface="Calibri" panose="020F0502020204030204" pitchFamily="34" charset="0"/>
                                      <a:cs typeface="Times New Roman" panose="02020603050405020304" pitchFamily="18" charset="0"/>
                                    </a:endParaRPr>
                                  </a:p>
                                </p:txBody>
                              </p:sp>
                              <p:cxnSp>
                                <p:nvCxnSpPr>
                                  <p:cNvPr id="46" name="Conector recto 45"/>
                                  <p:cNvCxnSpPr/>
                                  <p:nvPr/>
                                </p:nvCxnSpPr>
                                <p:spPr>
                                  <a:xfrm flipV="1">
                                    <a:off x="9870831" y="703384"/>
                                    <a:ext cx="0" cy="331652"/>
                                  </a:xfrm>
                                  <a:prstGeom prst="line">
                                    <a:avLst/>
                                  </a:prstGeom>
                                </p:spPr>
                                <p:style>
                                  <a:lnRef idx="1">
                                    <a:schemeClr val="dk1"/>
                                  </a:lnRef>
                                  <a:fillRef idx="0">
                                    <a:schemeClr val="dk1"/>
                                  </a:fillRef>
                                  <a:effectRef idx="0">
                                    <a:schemeClr val="dk1"/>
                                  </a:effectRef>
                                  <a:fontRef idx="minor">
                                    <a:schemeClr val="tx1"/>
                                  </a:fontRef>
                                </p:style>
                              </p:cxnSp>
                            </p:grpSp>
                          </p:grpSp>
                        </p:grpSp>
                        <p:sp>
                          <p:nvSpPr>
                            <p:cNvPr id="35" name="Flecha derecha 34"/>
                            <p:cNvSpPr/>
                            <p:nvPr/>
                          </p:nvSpPr>
                          <p:spPr>
                            <a:xfrm rot="5400000">
                              <a:off x="10656570" y="453390"/>
                              <a:ext cx="391747" cy="3504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3" name="Cuadro de texto 49"/>
                          <p:cNvSpPr txBox="1"/>
                          <p:nvPr/>
                        </p:nvSpPr>
                        <p:spPr>
                          <a:xfrm>
                            <a:off x="10416540" y="0"/>
                            <a:ext cx="943708"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 y condimentos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0" name="Rectángulo 29"/>
                        <p:cNvSpPr/>
                        <p:nvPr/>
                      </p:nvSpPr>
                      <p:spPr>
                        <a:xfrm>
                          <a:off x="10332720" y="17983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Envasado</a:t>
                          </a:r>
                          <a:endParaRPr lang="en-US" sz="1100">
                            <a:effectLst/>
                            <a:ea typeface="Calibri" panose="020F0502020204030204" pitchFamily="34" charset="0"/>
                            <a:cs typeface="Times New Roman" panose="02020603050405020304" pitchFamily="18" charset="0"/>
                          </a:endParaRPr>
                        </a:p>
                      </p:txBody>
                    </p:sp>
                    <p:sp>
                      <p:nvSpPr>
                        <p:cNvPr id="31" name="Flecha derecha 30"/>
                        <p:cNvSpPr/>
                        <p:nvPr/>
                      </p:nvSpPr>
                      <p:spPr>
                        <a:xfrm rot="10800000">
                          <a:off x="11285220" y="1760220"/>
                          <a:ext cx="373352" cy="3503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 name="Cuadro de texto 57"/>
                      <p:cNvSpPr txBox="1"/>
                      <p:nvPr/>
                    </p:nvSpPr>
                    <p:spPr>
                      <a:xfrm>
                        <a:off x="11711940" y="1699260"/>
                        <a:ext cx="784860" cy="4495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Frascos de vidrio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Rectángulo 23"/>
                    <p:cNvSpPr/>
                    <p:nvPr/>
                  </p:nvSpPr>
                  <p:spPr>
                    <a:xfrm>
                      <a:off x="11254740" y="1310640"/>
                      <a:ext cx="647700" cy="3048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85°C° </a:t>
                      </a:r>
                      <a:endParaRPr lang="en-US" sz="1100">
                        <a:effectLst/>
                        <a:ea typeface="Calibri" panose="020F0502020204030204" pitchFamily="34" charset="0"/>
                        <a:cs typeface="Times New Roman" panose="02020603050405020304" pitchFamily="18" charset="0"/>
                      </a:endParaRPr>
                    </a:p>
                  </p:txBody>
                </p:sp>
                <p:cxnSp>
                  <p:nvCxnSpPr>
                    <p:cNvPr id="25" name="Conector recto 24"/>
                    <p:cNvCxnSpPr/>
                    <p:nvPr/>
                  </p:nvCxnSpPr>
                  <p:spPr>
                    <a:xfrm>
                      <a:off x="10789920" y="1455420"/>
                      <a:ext cx="449580" cy="0"/>
                    </a:xfrm>
                    <a:prstGeom prst="line">
                      <a:avLst/>
                    </a:prstGeom>
                  </p:spPr>
                  <p:style>
                    <a:lnRef idx="1">
                      <a:schemeClr val="dk1"/>
                    </a:lnRef>
                    <a:fillRef idx="0">
                      <a:schemeClr val="dk1"/>
                    </a:fillRef>
                    <a:effectRef idx="0">
                      <a:schemeClr val="dk1"/>
                    </a:effectRef>
                    <a:fontRef idx="minor">
                      <a:schemeClr val="tx1"/>
                    </a:fontRef>
                  </p:style>
                </p:cxnSp>
              </p:grpSp>
              <p:cxnSp>
                <p:nvCxnSpPr>
                  <p:cNvPr id="20" name="Conector recto de flecha 19"/>
                  <p:cNvCxnSpPr/>
                  <p:nvPr/>
                </p:nvCxnSpPr>
                <p:spPr>
                  <a:xfrm>
                    <a:off x="10788650" y="2108200"/>
                    <a:ext cx="1270" cy="65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ángulo 20"/>
                  <p:cNvSpPr/>
                  <p:nvPr/>
                </p:nvSpPr>
                <p:spPr>
                  <a:xfrm>
                    <a:off x="11277600" y="2235200"/>
                    <a:ext cx="853440" cy="42672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95°C° por 10 minutos</a:t>
                    </a:r>
                    <a:endParaRPr lang="en-US" sz="1100">
                      <a:effectLst/>
                      <a:ea typeface="Calibri" panose="020F0502020204030204" pitchFamily="34" charset="0"/>
                      <a:cs typeface="Times New Roman" panose="02020603050405020304" pitchFamily="18" charset="0"/>
                    </a:endParaRPr>
                  </a:p>
                </p:txBody>
              </p:sp>
              <p:cxnSp>
                <p:nvCxnSpPr>
                  <p:cNvPr id="22" name="Conector recto 21"/>
                  <p:cNvCxnSpPr/>
                  <p:nvPr/>
                </p:nvCxnSpPr>
                <p:spPr>
                  <a:xfrm>
                    <a:off x="10788650" y="2457450"/>
                    <a:ext cx="449580" cy="0"/>
                  </a:xfrm>
                  <a:prstGeom prst="line">
                    <a:avLst/>
                  </a:prstGeom>
                </p:spPr>
                <p:style>
                  <a:lnRef idx="1">
                    <a:schemeClr val="dk1"/>
                  </a:lnRef>
                  <a:fillRef idx="0">
                    <a:schemeClr val="dk1"/>
                  </a:fillRef>
                  <a:effectRef idx="0">
                    <a:schemeClr val="dk1"/>
                  </a:effectRef>
                  <a:fontRef idx="minor">
                    <a:schemeClr val="tx1"/>
                  </a:fontRef>
                </p:style>
              </p:cxnSp>
            </p:grpSp>
          </p:grpSp>
          <p:sp>
            <p:nvSpPr>
              <p:cNvPr id="9" name="Rectángulo 8"/>
              <p:cNvSpPr/>
              <p:nvPr/>
            </p:nvSpPr>
            <p:spPr>
              <a:xfrm>
                <a:off x="10294620" y="432054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Enfriado</a:t>
                </a:r>
                <a:endParaRPr lang="en-US" sz="1100">
                  <a:effectLst/>
                  <a:ea typeface="Calibri" panose="020F0502020204030204" pitchFamily="34" charset="0"/>
                  <a:cs typeface="Times New Roman" panose="02020603050405020304" pitchFamily="18" charset="0"/>
                </a:endParaRPr>
              </a:p>
            </p:txBody>
          </p:sp>
          <p:cxnSp>
            <p:nvCxnSpPr>
              <p:cNvPr id="10" name="Conector recto de flecha 9"/>
              <p:cNvCxnSpPr/>
              <p:nvPr/>
            </p:nvCxnSpPr>
            <p:spPr>
              <a:xfrm flipH="1">
                <a:off x="10744200" y="46558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flipH="1">
                <a:off x="10759440" y="39319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ángulo 11"/>
              <p:cNvSpPr/>
              <p:nvPr/>
            </p:nvSpPr>
            <p:spPr>
              <a:xfrm>
                <a:off x="10256520" y="57607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Almacenaje</a:t>
                </a:r>
                <a:endParaRPr lang="en-US" sz="1100">
                  <a:effectLst/>
                  <a:ea typeface="Calibri" panose="020F0502020204030204" pitchFamily="34" charset="0"/>
                  <a:cs typeface="Times New Roman" panose="02020603050405020304" pitchFamily="18" charset="0"/>
                </a:endParaRPr>
              </a:p>
            </p:txBody>
          </p:sp>
          <p:cxnSp>
            <p:nvCxnSpPr>
              <p:cNvPr id="13" name="Conector recto de flecha 12"/>
              <p:cNvCxnSpPr/>
              <p:nvPr/>
            </p:nvCxnSpPr>
            <p:spPr>
              <a:xfrm flipH="1">
                <a:off x="10736580" y="537210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lecha derecha 13"/>
              <p:cNvSpPr/>
              <p:nvPr/>
            </p:nvSpPr>
            <p:spPr>
              <a:xfrm rot="5400000">
                <a:off x="10572750" y="6176010"/>
                <a:ext cx="391833" cy="35039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9" name="Flecha derecha 68"/>
          <p:cNvSpPr/>
          <p:nvPr/>
        </p:nvSpPr>
        <p:spPr>
          <a:xfrm>
            <a:off x="9601892" y="416633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Cuadro de texto 26"/>
          <p:cNvSpPr txBox="1"/>
          <p:nvPr/>
        </p:nvSpPr>
        <p:spPr>
          <a:xfrm>
            <a:off x="8757520" y="4210472"/>
            <a:ext cx="801439" cy="21999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Agua fría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Flecha derecha 70"/>
          <p:cNvSpPr/>
          <p:nvPr/>
        </p:nvSpPr>
        <p:spPr>
          <a:xfrm rot="10800000">
            <a:off x="10996747" y="4848109"/>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Cuadro de texto 57"/>
          <p:cNvSpPr txBox="1"/>
          <p:nvPr/>
        </p:nvSpPr>
        <p:spPr>
          <a:xfrm>
            <a:off x="11407200" y="4886619"/>
            <a:ext cx="770502"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Etiquetas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Flecha derecha 72"/>
          <p:cNvSpPr/>
          <p:nvPr/>
        </p:nvSpPr>
        <p:spPr>
          <a:xfrm rot="10800000">
            <a:off x="11059809" y="3483226"/>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Cuadro de texto 57"/>
          <p:cNvSpPr txBox="1"/>
          <p:nvPr/>
        </p:nvSpPr>
        <p:spPr>
          <a:xfrm>
            <a:off x="11452111" y="3507633"/>
            <a:ext cx="611265"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Tapas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Flecha derecha 74"/>
          <p:cNvSpPr/>
          <p:nvPr/>
        </p:nvSpPr>
        <p:spPr>
          <a:xfrm rot="5400000">
            <a:off x="3877129" y="1251128"/>
            <a:ext cx="380552" cy="34398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6" name="Cuadro de texto 41"/>
          <p:cNvSpPr txBox="1"/>
          <p:nvPr/>
        </p:nvSpPr>
        <p:spPr>
          <a:xfrm>
            <a:off x="3608449" y="1662559"/>
            <a:ext cx="857013"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Tomates rechazados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9932305" y="3798726"/>
            <a:ext cx="2364056" cy="6479768"/>
          </a:xfrm>
          <a:prstGeom prst="rect">
            <a:avLst/>
          </a:prstGeom>
        </p:spPr>
      </p:pic>
      <p:pic>
        <p:nvPicPr>
          <p:cNvPr id="77" name="Imagen 76"/>
          <p:cNvPicPr>
            <a:picLocks noChangeAspect="1"/>
          </p:cNvPicPr>
          <p:nvPr/>
        </p:nvPicPr>
        <p:blipFill>
          <a:blip r:embed="rId2"/>
          <a:stretch>
            <a:fillRect/>
          </a:stretch>
        </p:blipFill>
        <p:spPr>
          <a:xfrm>
            <a:off x="7709623" y="3968039"/>
            <a:ext cx="2364056" cy="6479768"/>
          </a:xfrm>
          <a:prstGeom prst="rect">
            <a:avLst/>
          </a:prstGeom>
        </p:spPr>
      </p:pic>
    </p:spTree>
    <p:extLst>
      <p:ext uri="{BB962C8B-B14F-4D97-AF65-F5344CB8AC3E}">
        <p14:creationId xmlns:p14="http://schemas.microsoft.com/office/powerpoint/2010/main" val="3393387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8100" y="-20002"/>
            <a:ext cx="12268194" cy="6898009"/>
            <a:chOff x="0" y="0"/>
            <a:chExt cx="12496800" cy="7102475"/>
          </a:xfrm>
        </p:grpSpPr>
        <p:sp>
          <p:nvSpPr>
            <p:cNvPr id="5" name="Cuadro de texto 75"/>
            <p:cNvSpPr txBox="1"/>
            <p:nvPr/>
          </p:nvSpPr>
          <p:spPr>
            <a:xfrm>
              <a:off x="10111740" y="6667500"/>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Salsa de tomates en frascos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upo 5"/>
            <p:cNvGrpSpPr/>
            <p:nvPr/>
          </p:nvGrpSpPr>
          <p:grpSpPr>
            <a:xfrm>
              <a:off x="0" y="0"/>
              <a:ext cx="12496800" cy="6547125"/>
              <a:chOff x="0" y="0"/>
              <a:chExt cx="12496800" cy="6547125"/>
            </a:xfrm>
          </p:grpSpPr>
          <p:sp>
            <p:nvSpPr>
              <p:cNvPr id="7" name="Rectángulo 6"/>
              <p:cNvSpPr/>
              <p:nvPr/>
            </p:nvSpPr>
            <p:spPr>
              <a:xfrm>
                <a:off x="10248900" y="505206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Etiquetado</a:t>
                </a:r>
                <a:endParaRPr lang="en-US" sz="1100">
                  <a:effectLst/>
                  <a:ea typeface="Calibri" panose="020F0502020204030204" pitchFamily="34" charset="0"/>
                  <a:cs typeface="Times New Roman" panose="02020603050405020304" pitchFamily="18" charset="0"/>
                </a:endParaRPr>
              </a:p>
            </p:txBody>
          </p:sp>
          <p:grpSp>
            <p:nvGrpSpPr>
              <p:cNvPr id="8" name="Grupo 7"/>
              <p:cNvGrpSpPr/>
              <p:nvPr/>
            </p:nvGrpSpPr>
            <p:grpSpPr>
              <a:xfrm>
                <a:off x="0" y="0"/>
                <a:ext cx="12496800" cy="3916680"/>
                <a:chOff x="0" y="0"/>
                <a:chExt cx="12496800" cy="3916680"/>
              </a:xfrm>
            </p:grpSpPr>
            <p:cxnSp>
              <p:nvCxnSpPr>
                <p:cNvPr id="15" name="Conector recto de flecha 14"/>
                <p:cNvCxnSpPr/>
                <p:nvPr/>
              </p:nvCxnSpPr>
              <p:spPr>
                <a:xfrm>
                  <a:off x="10782300" y="3108960"/>
                  <a:ext cx="0" cy="480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ángulo 15"/>
                <p:cNvSpPr/>
                <p:nvPr/>
              </p:nvSpPr>
              <p:spPr>
                <a:xfrm>
                  <a:off x="10309860" y="36195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Tapado</a:t>
                  </a:r>
                  <a:endParaRPr lang="en-US" sz="1100">
                    <a:effectLst/>
                    <a:ea typeface="Calibri" panose="020F0502020204030204" pitchFamily="34" charset="0"/>
                    <a:cs typeface="Times New Roman" panose="02020603050405020304" pitchFamily="18" charset="0"/>
                  </a:endParaRPr>
                </a:p>
              </p:txBody>
            </p:sp>
            <p:grpSp>
              <p:nvGrpSpPr>
                <p:cNvPr id="17" name="Grupo 16"/>
                <p:cNvGrpSpPr/>
                <p:nvPr/>
              </p:nvGrpSpPr>
              <p:grpSpPr>
                <a:xfrm>
                  <a:off x="0" y="0"/>
                  <a:ext cx="12496800" cy="3084830"/>
                  <a:chOff x="0" y="0"/>
                  <a:chExt cx="12496800" cy="3084830"/>
                </a:xfrm>
              </p:grpSpPr>
              <p:sp>
                <p:nvSpPr>
                  <p:cNvPr id="18" name="Rectángulo 17"/>
                  <p:cNvSpPr/>
                  <p:nvPr/>
                </p:nvSpPr>
                <p:spPr>
                  <a:xfrm>
                    <a:off x="10331450" y="278765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Pausterizado</a:t>
                    </a:r>
                    <a:endParaRPr lang="en-US" sz="1100">
                      <a:effectLst/>
                      <a:ea typeface="Calibri" panose="020F0502020204030204" pitchFamily="34" charset="0"/>
                      <a:cs typeface="Times New Roman" panose="02020603050405020304" pitchFamily="18" charset="0"/>
                    </a:endParaRPr>
                  </a:p>
                </p:txBody>
              </p:sp>
              <p:grpSp>
                <p:nvGrpSpPr>
                  <p:cNvPr id="19" name="Grupo 18"/>
                  <p:cNvGrpSpPr/>
                  <p:nvPr/>
                </p:nvGrpSpPr>
                <p:grpSpPr>
                  <a:xfrm>
                    <a:off x="0" y="0"/>
                    <a:ext cx="12496800" cy="2233929"/>
                    <a:chOff x="0" y="0"/>
                    <a:chExt cx="12496800" cy="2233929"/>
                  </a:xfrm>
                </p:grpSpPr>
                <p:grpSp>
                  <p:nvGrpSpPr>
                    <p:cNvPr id="23" name="Grupo 22"/>
                    <p:cNvGrpSpPr/>
                    <p:nvPr/>
                  </p:nvGrpSpPr>
                  <p:grpSpPr>
                    <a:xfrm>
                      <a:off x="0" y="0"/>
                      <a:ext cx="12496800" cy="2233929"/>
                      <a:chOff x="0" y="0"/>
                      <a:chExt cx="12496800" cy="2233929"/>
                    </a:xfrm>
                  </p:grpSpPr>
                  <p:grpSp>
                    <p:nvGrpSpPr>
                      <p:cNvPr id="26" name="Grupo 25"/>
                      <p:cNvGrpSpPr/>
                      <p:nvPr/>
                    </p:nvGrpSpPr>
                    <p:grpSpPr>
                      <a:xfrm>
                        <a:off x="0" y="0"/>
                        <a:ext cx="11658572" cy="2233929"/>
                        <a:chOff x="0" y="0"/>
                        <a:chExt cx="11658572" cy="2233929"/>
                      </a:xfrm>
                    </p:grpSpPr>
                    <p:cxnSp>
                      <p:nvCxnSpPr>
                        <p:cNvPr id="28" name="Conector recto de flecha 27"/>
                        <p:cNvCxnSpPr/>
                        <p:nvPr/>
                      </p:nvCxnSpPr>
                      <p:spPr>
                        <a:xfrm>
                          <a:off x="10782300" y="1203960"/>
                          <a:ext cx="7620" cy="563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9" name="Grupo 28"/>
                        <p:cNvGrpSpPr/>
                        <p:nvPr/>
                      </p:nvGrpSpPr>
                      <p:grpSpPr>
                        <a:xfrm>
                          <a:off x="0" y="0"/>
                          <a:ext cx="11360248" cy="2233929"/>
                          <a:chOff x="0" y="0"/>
                          <a:chExt cx="11360248" cy="2233929"/>
                        </a:xfrm>
                      </p:grpSpPr>
                      <p:grpSp>
                        <p:nvGrpSpPr>
                          <p:cNvPr id="32" name="Grupo 31"/>
                          <p:cNvGrpSpPr/>
                          <p:nvPr/>
                        </p:nvGrpSpPr>
                        <p:grpSpPr>
                          <a:xfrm>
                            <a:off x="0" y="22861"/>
                            <a:ext cx="11239495" cy="2211068"/>
                            <a:chOff x="0" y="1"/>
                            <a:chExt cx="11239495" cy="2211068"/>
                          </a:xfrm>
                        </p:grpSpPr>
                        <p:grpSp>
                          <p:nvGrpSpPr>
                            <p:cNvPr id="34" name="Grupo 33"/>
                            <p:cNvGrpSpPr/>
                            <p:nvPr/>
                          </p:nvGrpSpPr>
                          <p:grpSpPr>
                            <a:xfrm>
                              <a:off x="0" y="1"/>
                              <a:ext cx="11239495" cy="2211068"/>
                              <a:chOff x="0" y="1"/>
                              <a:chExt cx="11239495" cy="2211068"/>
                            </a:xfrm>
                          </p:grpSpPr>
                          <p:sp>
                            <p:nvSpPr>
                              <p:cNvPr id="36" name="Rectángulo 35"/>
                              <p:cNvSpPr/>
                              <p:nvPr/>
                            </p:nvSpPr>
                            <p:spPr>
                              <a:xfrm>
                                <a:off x="6781800" y="251460"/>
                                <a:ext cx="1012372" cy="43542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5 minutos</a:t>
                                </a:r>
                                <a:endParaRPr lang="en-US" sz="1100">
                                  <a:effectLst/>
                                  <a:ea typeface="Calibri" panose="020F0502020204030204" pitchFamily="34" charset="0"/>
                                  <a:cs typeface="Times New Roman" panose="02020603050405020304" pitchFamily="18" charset="0"/>
                                </a:endParaRPr>
                              </a:p>
                            </p:txBody>
                          </p:sp>
                          <p:cxnSp>
                            <p:nvCxnSpPr>
                              <p:cNvPr id="37" name="Conector recto 36"/>
                              <p:cNvCxnSpPr/>
                              <p:nvPr/>
                            </p:nvCxnSpPr>
                            <p:spPr>
                              <a:xfrm flipV="1">
                                <a:off x="7284720" y="701040"/>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239495" cy="2211068"/>
                                <a:chOff x="0" y="1"/>
                                <a:chExt cx="11240086" cy="2211342"/>
                              </a:xfrm>
                            </p:grpSpPr>
                            <p:sp>
                              <p:nvSpPr>
                                <p:cNvPr id="39" name="Cuadro de texto 41"/>
                                <p:cNvSpPr txBox="1"/>
                                <p:nvPr/>
                              </p:nvSpPr>
                              <p:spPr>
                                <a:xfrm>
                                  <a:off x="8839200" y="1776046"/>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Cascara y semillas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240086" cy="1704646"/>
                                  <a:chOff x="0" y="1"/>
                                  <a:chExt cx="11240086" cy="1704646"/>
                                </a:xfrm>
                              </p:grpSpPr>
                              <p:sp>
                                <p:nvSpPr>
                                  <p:cNvPr id="41" name="Rectángulo 40"/>
                                  <p:cNvSpPr/>
                                  <p:nvPr/>
                                </p:nvSpPr>
                                <p:spPr>
                                  <a:xfrm>
                                    <a:off x="10310446" y="89760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Concentrado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717406" cy="1209040"/>
                                    <a:chOff x="0" y="0"/>
                                    <a:chExt cx="9717551" cy="1209403"/>
                                  </a:xfrm>
                                </p:grpSpPr>
                                <p:grpSp>
                                  <p:nvGrpSpPr>
                                    <p:cNvPr id="47" name="Grupo 46"/>
                                    <p:cNvGrpSpPr/>
                                    <p:nvPr/>
                                  </p:nvGrpSpPr>
                                  <p:grpSpPr>
                                    <a:xfrm>
                                      <a:off x="0" y="0"/>
                                      <a:ext cx="8446226" cy="1209403"/>
                                      <a:chOff x="0" y="0"/>
                                      <a:chExt cx="8446226" cy="1209403"/>
                                    </a:xfrm>
                                  </p:grpSpPr>
                                  <p:cxnSp>
                                    <p:nvCxnSpPr>
                                      <p:cNvPr id="50" name="Conector recto de flecha 49"/>
                                      <p:cNvCxnSpPr/>
                                      <p:nvPr/>
                                    </p:nvCxnSpPr>
                                    <p:spPr>
                                      <a:xfrm>
                                        <a:off x="7162800" y="1034143"/>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Trozado</a:t>
                                        </a:r>
                                        <a:endParaRPr lang="en-US" sz="1100">
                                          <a:effectLst/>
                                          <a:ea typeface="Calibri" panose="020F0502020204030204" pitchFamily="34" charset="0"/>
                                          <a:cs typeface="Times New Roman" panose="02020603050405020304" pitchFamily="18" charset="0"/>
                                        </a:endParaRPr>
                                      </a:p>
                                    </p:txBody>
                                  </p:sp>
                                  <p:sp>
                                    <p:nvSpPr>
                                      <p:cNvPr id="53" name="Rectángulo 52"/>
                                      <p:cNvSpPr/>
                                      <p:nvPr/>
                                    </p:nvSpPr>
                                    <p:spPr>
                                      <a:xfrm>
                                        <a:off x="75165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Escaldado</a:t>
                                        </a:r>
                                        <a:endParaRPr lang="en-US" sz="110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1209403"/>
                                        <a:chOff x="0" y="0"/>
                                        <a:chExt cx="5893525" cy="1209403"/>
                                      </a:xfrm>
                                    </p:grpSpPr>
                                    <p:grpSp>
                                      <p:nvGrpSpPr>
                                        <p:cNvPr id="55" name="Grupo 54"/>
                                        <p:cNvGrpSpPr/>
                                        <p:nvPr/>
                                      </p:nvGrpSpPr>
                                      <p:grpSpPr>
                                        <a:xfrm>
                                          <a:off x="0" y="457200"/>
                                          <a:ext cx="5893525" cy="752203"/>
                                          <a:chOff x="0" y="0"/>
                                          <a:chExt cx="5893525" cy="752203"/>
                                        </a:xfrm>
                                      </p:grpSpPr>
                                      <p:grpSp>
                                        <p:nvGrpSpPr>
                                          <p:cNvPr id="57" name="Grupo 56"/>
                                          <p:cNvGrpSpPr/>
                                          <p:nvPr/>
                                        </p:nvGrpSpPr>
                                        <p:grpSpPr>
                                          <a:xfrm>
                                            <a:off x="0" y="401683"/>
                                            <a:ext cx="5893525" cy="350520"/>
                                            <a:chOff x="0" y="0"/>
                                            <a:chExt cx="5893525" cy="35052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a:effectLst/>
                                                  <a:latin typeface="Calibri" panose="020F0502020204030204" pitchFamily="34" charset="0"/>
                                                  <a:ea typeface="Calibri" panose="020F0502020204030204" pitchFamily="34" charset="0"/>
                                                  <a:cs typeface="Times New Roman" panose="02020603050405020304" pitchFamily="18" charset="0"/>
                                                </a:rPr>
                                                <a:t>Tomates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0"/>
                                              <a:ext cx="5185954" cy="350520"/>
                                              <a:chOff x="0" y="0"/>
                                              <a:chExt cx="5185954" cy="350520"/>
                                            </a:xfrm>
                                          </p:grpSpPr>
                                          <p:sp>
                                            <p:nvSpPr>
                                              <p:cNvPr id="61" name="Rectángulo 60"/>
                                              <p:cNvSpPr/>
                                              <p:nvPr/>
                                            </p:nvSpPr>
                                            <p:spPr>
                                              <a:xfrm>
                                                <a:off x="478971" y="32657"/>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Recepción</a:t>
                                                </a:r>
                                                <a:endParaRPr lang="en-US" sz="110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Pesado</a:t>
                                                </a:r>
                                                <a:endParaRPr lang="en-US" sz="110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Selección</a:t>
                                                </a:r>
                                                <a:endParaRPr lang="en-US" sz="110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Lavado</a:t>
                                                </a:r>
                                                <a:endParaRPr lang="en-US" sz="110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19701" y="20683"/>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Agua Clorada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787911" y="8861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Separación</a:t>
                                      </a:r>
                                      <a:endParaRPr lang="en-US" sz="1100">
                                        <a:effectLst/>
                                        <a:ea typeface="Calibri" panose="020F0502020204030204" pitchFamily="34" charset="0"/>
                                        <a:cs typeface="Times New Roman" panose="02020603050405020304" pitchFamily="18" charset="0"/>
                                      </a:endParaRPr>
                                    </a:p>
                                  </p:txBody>
                                </p:sp>
                                <p:cxnSp>
                                  <p:nvCxnSpPr>
                                    <p:cNvPr id="49" name="Conector recto de flecha 48"/>
                                    <p:cNvCxnSpPr/>
                                    <p:nvPr/>
                                  </p:nvCxnSpPr>
                                  <p:spPr>
                                    <a:xfrm>
                                      <a:off x="8464061" y="102576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3" name="Flecha derecha 42"/>
                                  <p:cNvSpPr/>
                                  <p:nvPr/>
                                </p:nvSpPr>
                                <p:spPr>
                                  <a:xfrm rot="5400000">
                                    <a:off x="9053146" y="1333499"/>
                                    <a:ext cx="391881" cy="35041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44" name="Conector recto de flecha 43"/>
                                  <p:cNvCxnSpPr>
                                    <a:endCxn id="41" idx="1"/>
                                  </p:cNvCxnSpPr>
                                  <p:nvPr/>
                                </p:nvCxnSpPr>
                                <p:spPr>
                                  <a:xfrm>
                                    <a:off x="9717924" y="1043225"/>
                                    <a:ext cx="591984" cy="2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ángulo 44"/>
                                  <p:cNvSpPr/>
                                  <p:nvPr/>
                                </p:nvSpPr>
                                <p:spPr>
                                  <a:xfrm>
                                    <a:off x="9313985" y="128954"/>
                                    <a:ext cx="1070805" cy="56392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30-45 minutos</a:t>
                                    </a:r>
                                    <a:endParaRPr lang="en-US" sz="1100">
                                      <a:effectLst/>
                                      <a:ea typeface="Calibri" panose="020F0502020204030204" pitchFamily="34" charset="0"/>
                                      <a:cs typeface="Times New Roman" panose="02020603050405020304" pitchFamily="18" charset="0"/>
                                    </a:endParaRPr>
                                  </a:p>
                                </p:txBody>
                              </p:sp>
                              <p:cxnSp>
                                <p:nvCxnSpPr>
                                  <p:cNvPr id="46" name="Conector recto 45"/>
                                  <p:cNvCxnSpPr/>
                                  <p:nvPr/>
                                </p:nvCxnSpPr>
                                <p:spPr>
                                  <a:xfrm flipV="1">
                                    <a:off x="9870831" y="703384"/>
                                    <a:ext cx="0" cy="331652"/>
                                  </a:xfrm>
                                  <a:prstGeom prst="line">
                                    <a:avLst/>
                                  </a:prstGeom>
                                </p:spPr>
                                <p:style>
                                  <a:lnRef idx="1">
                                    <a:schemeClr val="dk1"/>
                                  </a:lnRef>
                                  <a:fillRef idx="0">
                                    <a:schemeClr val="dk1"/>
                                  </a:fillRef>
                                  <a:effectRef idx="0">
                                    <a:schemeClr val="dk1"/>
                                  </a:effectRef>
                                  <a:fontRef idx="minor">
                                    <a:schemeClr val="tx1"/>
                                  </a:fontRef>
                                </p:style>
                              </p:cxnSp>
                            </p:grpSp>
                          </p:grpSp>
                        </p:grpSp>
                        <p:sp>
                          <p:nvSpPr>
                            <p:cNvPr id="35" name="Flecha derecha 34"/>
                            <p:cNvSpPr/>
                            <p:nvPr/>
                          </p:nvSpPr>
                          <p:spPr>
                            <a:xfrm rot="5400000">
                              <a:off x="10656570" y="453390"/>
                              <a:ext cx="391747" cy="3504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3" name="Cuadro de texto 49"/>
                          <p:cNvSpPr txBox="1"/>
                          <p:nvPr/>
                        </p:nvSpPr>
                        <p:spPr>
                          <a:xfrm>
                            <a:off x="10416540" y="0"/>
                            <a:ext cx="943708"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 y condimentos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0" name="Rectángulo 29"/>
                        <p:cNvSpPr/>
                        <p:nvPr/>
                      </p:nvSpPr>
                      <p:spPr>
                        <a:xfrm>
                          <a:off x="10332720" y="17983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Envasado</a:t>
                          </a:r>
                          <a:endParaRPr lang="en-US" sz="1100">
                            <a:effectLst/>
                            <a:ea typeface="Calibri" panose="020F0502020204030204" pitchFamily="34" charset="0"/>
                            <a:cs typeface="Times New Roman" panose="02020603050405020304" pitchFamily="18" charset="0"/>
                          </a:endParaRPr>
                        </a:p>
                      </p:txBody>
                    </p:sp>
                    <p:sp>
                      <p:nvSpPr>
                        <p:cNvPr id="31" name="Flecha derecha 30"/>
                        <p:cNvSpPr/>
                        <p:nvPr/>
                      </p:nvSpPr>
                      <p:spPr>
                        <a:xfrm rot="10800000">
                          <a:off x="11285220" y="1760220"/>
                          <a:ext cx="373352" cy="3503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 name="Cuadro de texto 57"/>
                      <p:cNvSpPr txBox="1"/>
                      <p:nvPr/>
                    </p:nvSpPr>
                    <p:spPr>
                      <a:xfrm>
                        <a:off x="11711940" y="1699260"/>
                        <a:ext cx="784860" cy="4495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Frascos de vidrio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Rectángulo 23"/>
                    <p:cNvSpPr/>
                    <p:nvPr/>
                  </p:nvSpPr>
                  <p:spPr>
                    <a:xfrm>
                      <a:off x="11254740" y="1310640"/>
                      <a:ext cx="647700" cy="3048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85°C° </a:t>
                      </a:r>
                      <a:endParaRPr lang="en-US" sz="1100">
                        <a:effectLst/>
                        <a:ea typeface="Calibri" panose="020F0502020204030204" pitchFamily="34" charset="0"/>
                        <a:cs typeface="Times New Roman" panose="02020603050405020304" pitchFamily="18" charset="0"/>
                      </a:endParaRPr>
                    </a:p>
                  </p:txBody>
                </p:sp>
                <p:cxnSp>
                  <p:nvCxnSpPr>
                    <p:cNvPr id="25" name="Conector recto 24"/>
                    <p:cNvCxnSpPr/>
                    <p:nvPr/>
                  </p:nvCxnSpPr>
                  <p:spPr>
                    <a:xfrm>
                      <a:off x="10789920" y="1455420"/>
                      <a:ext cx="449580" cy="0"/>
                    </a:xfrm>
                    <a:prstGeom prst="line">
                      <a:avLst/>
                    </a:prstGeom>
                  </p:spPr>
                  <p:style>
                    <a:lnRef idx="1">
                      <a:schemeClr val="dk1"/>
                    </a:lnRef>
                    <a:fillRef idx="0">
                      <a:schemeClr val="dk1"/>
                    </a:fillRef>
                    <a:effectRef idx="0">
                      <a:schemeClr val="dk1"/>
                    </a:effectRef>
                    <a:fontRef idx="minor">
                      <a:schemeClr val="tx1"/>
                    </a:fontRef>
                  </p:style>
                </p:cxnSp>
              </p:grpSp>
              <p:cxnSp>
                <p:nvCxnSpPr>
                  <p:cNvPr id="20" name="Conector recto de flecha 19"/>
                  <p:cNvCxnSpPr/>
                  <p:nvPr/>
                </p:nvCxnSpPr>
                <p:spPr>
                  <a:xfrm>
                    <a:off x="10788650" y="2108200"/>
                    <a:ext cx="1270" cy="65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ángulo 20"/>
                  <p:cNvSpPr/>
                  <p:nvPr/>
                </p:nvSpPr>
                <p:spPr>
                  <a:xfrm>
                    <a:off x="11277600" y="2235200"/>
                    <a:ext cx="853440" cy="42672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95°C° por 10 minutos</a:t>
                    </a:r>
                    <a:endParaRPr lang="en-US" sz="1100">
                      <a:effectLst/>
                      <a:ea typeface="Calibri" panose="020F0502020204030204" pitchFamily="34" charset="0"/>
                      <a:cs typeface="Times New Roman" panose="02020603050405020304" pitchFamily="18" charset="0"/>
                    </a:endParaRPr>
                  </a:p>
                </p:txBody>
              </p:sp>
              <p:cxnSp>
                <p:nvCxnSpPr>
                  <p:cNvPr id="22" name="Conector recto 21"/>
                  <p:cNvCxnSpPr/>
                  <p:nvPr/>
                </p:nvCxnSpPr>
                <p:spPr>
                  <a:xfrm>
                    <a:off x="10788650" y="2457450"/>
                    <a:ext cx="449580" cy="0"/>
                  </a:xfrm>
                  <a:prstGeom prst="line">
                    <a:avLst/>
                  </a:prstGeom>
                </p:spPr>
                <p:style>
                  <a:lnRef idx="1">
                    <a:schemeClr val="dk1"/>
                  </a:lnRef>
                  <a:fillRef idx="0">
                    <a:schemeClr val="dk1"/>
                  </a:fillRef>
                  <a:effectRef idx="0">
                    <a:schemeClr val="dk1"/>
                  </a:effectRef>
                  <a:fontRef idx="minor">
                    <a:schemeClr val="tx1"/>
                  </a:fontRef>
                </p:style>
              </p:cxnSp>
            </p:grpSp>
          </p:grpSp>
          <p:sp>
            <p:nvSpPr>
              <p:cNvPr id="9" name="Rectángulo 8"/>
              <p:cNvSpPr/>
              <p:nvPr/>
            </p:nvSpPr>
            <p:spPr>
              <a:xfrm>
                <a:off x="10294620" y="432054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Enfriado</a:t>
                </a:r>
                <a:endParaRPr lang="en-US" sz="1100">
                  <a:effectLst/>
                  <a:ea typeface="Calibri" panose="020F0502020204030204" pitchFamily="34" charset="0"/>
                  <a:cs typeface="Times New Roman" panose="02020603050405020304" pitchFamily="18" charset="0"/>
                </a:endParaRPr>
              </a:p>
            </p:txBody>
          </p:sp>
          <p:cxnSp>
            <p:nvCxnSpPr>
              <p:cNvPr id="10" name="Conector recto de flecha 9"/>
              <p:cNvCxnSpPr/>
              <p:nvPr/>
            </p:nvCxnSpPr>
            <p:spPr>
              <a:xfrm flipH="1">
                <a:off x="10744200" y="46558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flipH="1">
                <a:off x="10759440" y="39319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ángulo 11"/>
              <p:cNvSpPr/>
              <p:nvPr/>
            </p:nvSpPr>
            <p:spPr>
              <a:xfrm>
                <a:off x="10256520" y="57607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Almacenaje</a:t>
                </a:r>
                <a:endParaRPr lang="en-US" sz="1100">
                  <a:effectLst/>
                  <a:ea typeface="Calibri" panose="020F0502020204030204" pitchFamily="34" charset="0"/>
                  <a:cs typeface="Times New Roman" panose="02020603050405020304" pitchFamily="18" charset="0"/>
                </a:endParaRPr>
              </a:p>
            </p:txBody>
          </p:sp>
          <p:cxnSp>
            <p:nvCxnSpPr>
              <p:cNvPr id="13" name="Conector recto de flecha 12"/>
              <p:cNvCxnSpPr/>
              <p:nvPr/>
            </p:nvCxnSpPr>
            <p:spPr>
              <a:xfrm flipH="1">
                <a:off x="10736580" y="537210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lecha derecha 13"/>
              <p:cNvSpPr/>
              <p:nvPr/>
            </p:nvSpPr>
            <p:spPr>
              <a:xfrm rot="5400000">
                <a:off x="10572750" y="6176010"/>
                <a:ext cx="391833" cy="35039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9" name="Flecha derecha 68"/>
          <p:cNvSpPr/>
          <p:nvPr/>
        </p:nvSpPr>
        <p:spPr>
          <a:xfrm>
            <a:off x="9601892" y="416633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Cuadro de texto 26"/>
          <p:cNvSpPr txBox="1"/>
          <p:nvPr/>
        </p:nvSpPr>
        <p:spPr>
          <a:xfrm>
            <a:off x="8757520" y="4210472"/>
            <a:ext cx="801439" cy="21999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Agua fría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Flecha derecha 70"/>
          <p:cNvSpPr/>
          <p:nvPr/>
        </p:nvSpPr>
        <p:spPr>
          <a:xfrm rot="10800000">
            <a:off x="10996747" y="4848109"/>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Cuadro de texto 57"/>
          <p:cNvSpPr txBox="1"/>
          <p:nvPr/>
        </p:nvSpPr>
        <p:spPr>
          <a:xfrm>
            <a:off x="11407200" y="4886619"/>
            <a:ext cx="770502"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Etiquetas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Flecha derecha 72"/>
          <p:cNvSpPr/>
          <p:nvPr/>
        </p:nvSpPr>
        <p:spPr>
          <a:xfrm rot="10800000">
            <a:off x="11059809" y="3483226"/>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Cuadro de texto 57"/>
          <p:cNvSpPr txBox="1"/>
          <p:nvPr/>
        </p:nvSpPr>
        <p:spPr>
          <a:xfrm>
            <a:off x="11452111" y="3507633"/>
            <a:ext cx="611265"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Tapas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Flecha derecha 74"/>
          <p:cNvSpPr/>
          <p:nvPr/>
        </p:nvSpPr>
        <p:spPr>
          <a:xfrm rot="5400000">
            <a:off x="3877129" y="1251128"/>
            <a:ext cx="380552" cy="34398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6" name="Cuadro de texto 41"/>
          <p:cNvSpPr txBox="1"/>
          <p:nvPr/>
        </p:nvSpPr>
        <p:spPr>
          <a:xfrm>
            <a:off x="3608449" y="1662559"/>
            <a:ext cx="857013"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Tomates rechazados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9718190" y="4517192"/>
            <a:ext cx="2364056" cy="6479768"/>
          </a:xfrm>
          <a:prstGeom prst="rect">
            <a:avLst/>
          </a:prstGeom>
        </p:spPr>
      </p:pic>
    </p:spTree>
    <p:extLst>
      <p:ext uri="{BB962C8B-B14F-4D97-AF65-F5344CB8AC3E}">
        <p14:creationId xmlns:p14="http://schemas.microsoft.com/office/powerpoint/2010/main" val="710334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8100" y="-20002"/>
            <a:ext cx="12268194" cy="6898009"/>
            <a:chOff x="0" y="0"/>
            <a:chExt cx="12496800" cy="7102475"/>
          </a:xfrm>
        </p:grpSpPr>
        <p:sp>
          <p:nvSpPr>
            <p:cNvPr id="5" name="Cuadro de texto 75"/>
            <p:cNvSpPr txBox="1"/>
            <p:nvPr/>
          </p:nvSpPr>
          <p:spPr>
            <a:xfrm>
              <a:off x="10111740" y="6667500"/>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Salsa de tomates en frascos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upo 5"/>
            <p:cNvGrpSpPr/>
            <p:nvPr/>
          </p:nvGrpSpPr>
          <p:grpSpPr>
            <a:xfrm>
              <a:off x="0" y="0"/>
              <a:ext cx="12496800" cy="6547125"/>
              <a:chOff x="0" y="0"/>
              <a:chExt cx="12496800" cy="6547125"/>
            </a:xfrm>
          </p:grpSpPr>
          <p:sp>
            <p:nvSpPr>
              <p:cNvPr id="7" name="Rectángulo 6"/>
              <p:cNvSpPr/>
              <p:nvPr/>
            </p:nvSpPr>
            <p:spPr>
              <a:xfrm>
                <a:off x="10248900" y="505206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Etiquetado</a:t>
                </a:r>
                <a:endParaRPr lang="en-US" sz="1100">
                  <a:effectLst/>
                  <a:ea typeface="Calibri" panose="020F0502020204030204" pitchFamily="34" charset="0"/>
                  <a:cs typeface="Times New Roman" panose="02020603050405020304" pitchFamily="18" charset="0"/>
                </a:endParaRPr>
              </a:p>
            </p:txBody>
          </p:sp>
          <p:grpSp>
            <p:nvGrpSpPr>
              <p:cNvPr id="8" name="Grupo 7"/>
              <p:cNvGrpSpPr/>
              <p:nvPr/>
            </p:nvGrpSpPr>
            <p:grpSpPr>
              <a:xfrm>
                <a:off x="0" y="0"/>
                <a:ext cx="12496800" cy="3916680"/>
                <a:chOff x="0" y="0"/>
                <a:chExt cx="12496800" cy="3916680"/>
              </a:xfrm>
            </p:grpSpPr>
            <p:cxnSp>
              <p:nvCxnSpPr>
                <p:cNvPr id="15" name="Conector recto de flecha 14"/>
                <p:cNvCxnSpPr/>
                <p:nvPr/>
              </p:nvCxnSpPr>
              <p:spPr>
                <a:xfrm>
                  <a:off x="10782300" y="3108960"/>
                  <a:ext cx="0" cy="480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ángulo 15"/>
                <p:cNvSpPr/>
                <p:nvPr/>
              </p:nvSpPr>
              <p:spPr>
                <a:xfrm>
                  <a:off x="10309860" y="36195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Tapado</a:t>
                  </a:r>
                  <a:endParaRPr lang="en-US" sz="1100">
                    <a:effectLst/>
                    <a:ea typeface="Calibri" panose="020F0502020204030204" pitchFamily="34" charset="0"/>
                    <a:cs typeface="Times New Roman" panose="02020603050405020304" pitchFamily="18" charset="0"/>
                  </a:endParaRPr>
                </a:p>
              </p:txBody>
            </p:sp>
            <p:grpSp>
              <p:nvGrpSpPr>
                <p:cNvPr id="17" name="Grupo 16"/>
                <p:cNvGrpSpPr/>
                <p:nvPr/>
              </p:nvGrpSpPr>
              <p:grpSpPr>
                <a:xfrm>
                  <a:off x="0" y="0"/>
                  <a:ext cx="12496800" cy="3084830"/>
                  <a:chOff x="0" y="0"/>
                  <a:chExt cx="12496800" cy="3084830"/>
                </a:xfrm>
              </p:grpSpPr>
              <p:sp>
                <p:nvSpPr>
                  <p:cNvPr id="18" name="Rectángulo 17"/>
                  <p:cNvSpPr/>
                  <p:nvPr/>
                </p:nvSpPr>
                <p:spPr>
                  <a:xfrm>
                    <a:off x="10331450" y="278765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Pausterizado</a:t>
                    </a:r>
                    <a:endParaRPr lang="en-US" sz="1100">
                      <a:effectLst/>
                      <a:ea typeface="Calibri" panose="020F0502020204030204" pitchFamily="34" charset="0"/>
                      <a:cs typeface="Times New Roman" panose="02020603050405020304" pitchFamily="18" charset="0"/>
                    </a:endParaRPr>
                  </a:p>
                </p:txBody>
              </p:sp>
              <p:grpSp>
                <p:nvGrpSpPr>
                  <p:cNvPr id="19" name="Grupo 18"/>
                  <p:cNvGrpSpPr/>
                  <p:nvPr/>
                </p:nvGrpSpPr>
                <p:grpSpPr>
                  <a:xfrm>
                    <a:off x="0" y="0"/>
                    <a:ext cx="12496800" cy="2233929"/>
                    <a:chOff x="0" y="0"/>
                    <a:chExt cx="12496800" cy="2233929"/>
                  </a:xfrm>
                </p:grpSpPr>
                <p:grpSp>
                  <p:nvGrpSpPr>
                    <p:cNvPr id="23" name="Grupo 22"/>
                    <p:cNvGrpSpPr/>
                    <p:nvPr/>
                  </p:nvGrpSpPr>
                  <p:grpSpPr>
                    <a:xfrm>
                      <a:off x="0" y="0"/>
                      <a:ext cx="12496800" cy="2233929"/>
                      <a:chOff x="0" y="0"/>
                      <a:chExt cx="12496800" cy="2233929"/>
                    </a:xfrm>
                  </p:grpSpPr>
                  <p:grpSp>
                    <p:nvGrpSpPr>
                      <p:cNvPr id="26" name="Grupo 25"/>
                      <p:cNvGrpSpPr/>
                      <p:nvPr/>
                    </p:nvGrpSpPr>
                    <p:grpSpPr>
                      <a:xfrm>
                        <a:off x="0" y="0"/>
                        <a:ext cx="11658572" cy="2233929"/>
                        <a:chOff x="0" y="0"/>
                        <a:chExt cx="11658572" cy="2233929"/>
                      </a:xfrm>
                    </p:grpSpPr>
                    <p:cxnSp>
                      <p:nvCxnSpPr>
                        <p:cNvPr id="28" name="Conector recto de flecha 27"/>
                        <p:cNvCxnSpPr/>
                        <p:nvPr/>
                      </p:nvCxnSpPr>
                      <p:spPr>
                        <a:xfrm>
                          <a:off x="10782300" y="1203960"/>
                          <a:ext cx="7620" cy="563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9" name="Grupo 28"/>
                        <p:cNvGrpSpPr/>
                        <p:nvPr/>
                      </p:nvGrpSpPr>
                      <p:grpSpPr>
                        <a:xfrm>
                          <a:off x="0" y="0"/>
                          <a:ext cx="11360248" cy="2233929"/>
                          <a:chOff x="0" y="0"/>
                          <a:chExt cx="11360248" cy="2233929"/>
                        </a:xfrm>
                      </p:grpSpPr>
                      <p:grpSp>
                        <p:nvGrpSpPr>
                          <p:cNvPr id="32" name="Grupo 31"/>
                          <p:cNvGrpSpPr/>
                          <p:nvPr/>
                        </p:nvGrpSpPr>
                        <p:grpSpPr>
                          <a:xfrm>
                            <a:off x="0" y="22861"/>
                            <a:ext cx="11239495" cy="2211068"/>
                            <a:chOff x="0" y="1"/>
                            <a:chExt cx="11239495" cy="2211068"/>
                          </a:xfrm>
                        </p:grpSpPr>
                        <p:grpSp>
                          <p:nvGrpSpPr>
                            <p:cNvPr id="34" name="Grupo 33"/>
                            <p:cNvGrpSpPr/>
                            <p:nvPr/>
                          </p:nvGrpSpPr>
                          <p:grpSpPr>
                            <a:xfrm>
                              <a:off x="0" y="1"/>
                              <a:ext cx="11239495" cy="2211068"/>
                              <a:chOff x="0" y="1"/>
                              <a:chExt cx="11239495" cy="2211068"/>
                            </a:xfrm>
                          </p:grpSpPr>
                          <p:sp>
                            <p:nvSpPr>
                              <p:cNvPr id="36" name="Rectángulo 35"/>
                              <p:cNvSpPr/>
                              <p:nvPr/>
                            </p:nvSpPr>
                            <p:spPr>
                              <a:xfrm>
                                <a:off x="6781800" y="251460"/>
                                <a:ext cx="1012372" cy="43542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5 minutos</a:t>
                                </a:r>
                                <a:endParaRPr lang="en-US" sz="1100">
                                  <a:effectLst/>
                                  <a:ea typeface="Calibri" panose="020F0502020204030204" pitchFamily="34" charset="0"/>
                                  <a:cs typeface="Times New Roman" panose="02020603050405020304" pitchFamily="18" charset="0"/>
                                </a:endParaRPr>
                              </a:p>
                            </p:txBody>
                          </p:sp>
                          <p:cxnSp>
                            <p:nvCxnSpPr>
                              <p:cNvPr id="37" name="Conector recto 36"/>
                              <p:cNvCxnSpPr/>
                              <p:nvPr/>
                            </p:nvCxnSpPr>
                            <p:spPr>
                              <a:xfrm flipV="1">
                                <a:off x="7284720" y="701040"/>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239495" cy="2211068"/>
                                <a:chOff x="0" y="1"/>
                                <a:chExt cx="11240086" cy="2211342"/>
                              </a:xfrm>
                            </p:grpSpPr>
                            <p:sp>
                              <p:nvSpPr>
                                <p:cNvPr id="39" name="Cuadro de texto 41"/>
                                <p:cNvSpPr txBox="1"/>
                                <p:nvPr/>
                              </p:nvSpPr>
                              <p:spPr>
                                <a:xfrm>
                                  <a:off x="8839200" y="1776046"/>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Cascara y semillas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240086" cy="1704646"/>
                                  <a:chOff x="0" y="1"/>
                                  <a:chExt cx="11240086" cy="1704646"/>
                                </a:xfrm>
                              </p:grpSpPr>
                              <p:sp>
                                <p:nvSpPr>
                                  <p:cNvPr id="41" name="Rectángulo 40"/>
                                  <p:cNvSpPr/>
                                  <p:nvPr/>
                                </p:nvSpPr>
                                <p:spPr>
                                  <a:xfrm>
                                    <a:off x="10310446" y="89760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Concentrado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717406" cy="1209040"/>
                                    <a:chOff x="0" y="0"/>
                                    <a:chExt cx="9717551" cy="1209403"/>
                                  </a:xfrm>
                                </p:grpSpPr>
                                <p:grpSp>
                                  <p:nvGrpSpPr>
                                    <p:cNvPr id="47" name="Grupo 46"/>
                                    <p:cNvGrpSpPr/>
                                    <p:nvPr/>
                                  </p:nvGrpSpPr>
                                  <p:grpSpPr>
                                    <a:xfrm>
                                      <a:off x="0" y="0"/>
                                      <a:ext cx="8446226" cy="1209403"/>
                                      <a:chOff x="0" y="0"/>
                                      <a:chExt cx="8446226" cy="1209403"/>
                                    </a:xfrm>
                                  </p:grpSpPr>
                                  <p:cxnSp>
                                    <p:nvCxnSpPr>
                                      <p:cNvPr id="50" name="Conector recto de flecha 49"/>
                                      <p:cNvCxnSpPr/>
                                      <p:nvPr/>
                                    </p:nvCxnSpPr>
                                    <p:spPr>
                                      <a:xfrm>
                                        <a:off x="7162800" y="1034143"/>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Trozado</a:t>
                                        </a:r>
                                        <a:endParaRPr lang="en-US" sz="1100">
                                          <a:effectLst/>
                                          <a:ea typeface="Calibri" panose="020F0502020204030204" pitchFamily="34" charset="0"/>
                                          <a:cs typeface="Times New Roman" panose="02020603050405020304" pitchFamily="18" charset="0"/>
                                        </a:endParaRPr>
                                      </a:p>
                                    </p:txBody>
                                  </p:sp>
                                  <p:sp>
                                    <p:nvSpPr>
                                      <p:cNvPr id="53" name="Rectángulo 52"/>
                                      <p:cNvSpPr/>
                                      <p:nvPr/>
                                    </p:nvSpPr>
                                    <p:spPr>
                                      <a:xfrm>
                                        <a:off x="75165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Escaldado</a:t>
                                        </a:r>
                                        <a:endParaRPr lang="en-US" sz="110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1209403"/>
                                        <a:chOff x="0" y="0"/>
                                        <a:chExt cx="5893525" cy="1209403"/>
                                      </a:xfrm>
                                    </p:grpSpPr>
                                    <p:grpSp>
                                      <p:nvGrpSpPr>
                                        <p:cNvPr id="55" name="Grupo 54"/>
                                        <p:cNvGrpSpPr/>
                                        <p:nvPr/>
                                      </p:nvGrpSpPr>
                                      <p:grpSpPr>
                                        <a:xfrm>
                                          <a:off x="0" y="457200"/>
                                          <a:ext cx="5893525" cy="752203"/>
                                          <a:chOff x="0" y="0"/>
                                          <a:chExt cx="5893525" cy="752203"/>
                                        </a:xfrm>
                                      </p:grpSpPr>
                                      <p:grpSp>
                                        <p:nvGrpSpPr>
                                          <p:cNvPr id="57" name="Grupo 56"/>
                                          <p:cNvGrpSpPr/>
                                          <p:nvPr/>
                                        </p:nvGrpSpPr>
                                        <p:grpSpPr>
                                          <a:xfrm>
                                            <a:off x="0" y="401683"/>
                                            <a:ext cx="5893525" cy="350520"/>
                                            <a:chOff x="0" y="0"/>
                                            <a:chExt cx="5893525" cy="35052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a:effectLst/>
                                                  <a:latin typeface="Calibri" panose="020F0502020204030204" pitchFamily="34" charset="0"/>
                                                  <a:ea typeface="Calibri" panose="020F0502020204030204" pitchFamily="34" charset="0"/>
                                                  <a:cs typeface="Times New Roman" panose="02020603050405020304" pitchFamily="18" charset="0"/>
                                                </a:rPr>
                                                <a:t>Tomates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0"/>
                                              <a:ext cx="5185954" cy="350520"/>
                                              <a:chOff x="0" y="0"/>
                                              <a:chExt cx="5185954" cy="350520"/>
                                            </a:xfrm>
                                          </p:grpSpPr>
                                          <p:sp>
                                            <p:nvSpPr>
                                              <p:cNvPr id="61" name="Rectángulo 60"/>
                                              <p:cNvSpPr/>
                                              <p:nvPr/>
                                            </p:nvSpPr>
                                            <p:spPr>
                                              <a:xfrm>
                                                <a:off x="478971" y="32657"/>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Recepción</a:t>
                                                </a:r>
                                                <a:endParaRPr lang="en-US" sz="110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Pesado</a:t>
                                                </a:r>
                                                <a:endParaRPr lang="en-US" sz="110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Selección</a:t>
                                                </a:r>
                                                <a:endParaRPr lang="en-US" sz="110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Lavado</a:t>
                                                </a:r>
                                                <a:endParaRPr lang="en-US" sz="110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19701" y="20683"/>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Agua Clorada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787911" y="8861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Separación</a:t>
                                      </a:r>
                                      <a:endParaRPr lang="en-US" sz="1100">
                                        <a:effectLst/>
                                        <a:ea typeface="Calibri" panose="020F0502020204030204" pitchFamily="34" charset="0"/>
                                        <a:cs typeface="Times New Roman" panose="02020603050405020304" pitchFamily="18" charset="0"/>
                                      </a:endParaRPr>
                                    </a:p>
                                  </p:txBody>
                                </p:sp>
                                <p:cxnSp>
                                  <p:nvCxnSpPr>
                                    <p:cNvPr id="49" name="Conector recto de flecha 48"/>
                                    <p:cNvCxnSpPr/>
                                    <p:nvPr/>
                                  </p:nvCxnSpPr>
                                  <p:spPr>
                                    <a:xfrm>
                                      <a:off x="8464061" y="102576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3" name="Flecha derecha 42"/>
                                  <p:cNvSpPr/>
                                  <p:nvPr/>
                                </p:nvSpPr>
                                <p:spPr>
                                  <a:xfrm rot="5400000">
                                    <a:off x="9053146" y="1333499"/>
                                    <a:ext cx="391881" cy="35041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44" name="Conector recto de flecha 43"/>
                                  <p:cNvCxnSpPr>
                                    <a:endCxn id="41" idx="1"/>
                                  </p:cNvCxnSpPr>
                                  <p:nvPr/>
                                </p:nvCxnSpPr>
                                <p:spPr>
                                  <a:xfrm>
                                    <a:off x="9717924" y="1043225"/>
                                    <a:ext cx="591984" cy="2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ángulo 44"/>
                                  <p:cNvSpPr/>
                                  <p:nvPr/>
                                </p:nvSpPr>
                                <p:spPr>
                                  <a:xfrm>
                                    <a:off x="9313985" y="128954"/>
                                    <a:ext cx="1070805" cy="56392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30-45 minutos</a:t>
                                    </a:r>
                                    <a:endParaRPr lang="en-US" sz="1100">
                                      <a:effectLst/>
                                      <a:ea typeface="Calibri" panose="020F0502020204030204" pitchFamily="34" charset="0"/>
                                      <a:cs typeface="Times New Roman" panose="02020603050405020304" pitchFamily="18" charset="0"/>
                                    </a:endParaRPr>
                                  </a:p>
                                </p:txBody>
                              </p:sp>
                              <p:cxnSp>
                                <p:nvCxnSpPr>
                                  <p:cNvPr id="46" name="Conector recto 45"/>
                                  <p:cNvCxnSpPr/>
                                  <p:nvPr/>
                                </p:nvCxnSpPr>
                                <p:spPr>
                                  <a:xfrm flipV="1">
                                    <a:off x="9870831" y="703384"/>
                                    <a:ext cx="0" cy="331652"/>
                                  </a:xfrm>
                                  <a:prstGeom prst="line">
                                    <a:avLst/>
                                  </a:prstGeom>
                                </p:spPr>
                                <p:style>
                                  <a:lnRef idx="1">
                                    <a:schemeClr val="dk1"/>
                                  </a:lnRef>
                                  <a:fillRef idx="0">
                                    <a:schemeClr val="dk1"/>
                                  </a:fillRef>
                                  <a:effectRef idx="0">
                                    <a:schemeClr val="dk1"/>
                                  </a:effectRef>
                                  <a:fontRef idx="minor">
                                    <a:schemeClr val="tx1"/>
                                  </a:fontRef>
                                </p:style>
                              </p:cxnSp>
                            </p:grpSp>
                          </p:grpSp>
                        </p:grpSp>
                        <p:sp>
                          <p:nvSpPr>
                            <p:cNvPr id="35" name="Flecha derecha 34"/>
                            <p:cNvSpPr/>
                            <p:nvPr/>
                          </p:nvSpPr>
                          <p:spPr>
                            <a:xfrm rot="5400000">
                              <a:off x="10656570" y="453390"/>
                              <a:ext cx="391747" cy="3504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3" name="Cuadro de texto 49"/>
                          <p:cNvSpPr txBox="1"/>
                          <p:nvPr/>
                        </p:nvSpPr>
                        <p:spPr>
                          <a:xfrm>
                            <a:off x="10416540" y="0"/>
                            <a:ext cx="943708"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 y condimentos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0" name="Rectángulo 29"/>
                        <p:cNvSpPr/>
                        <p:nvPr/>
                      </p:nvSpPr>
                      <p:spPr>
                        <a:xfrm>
                          <a:off x="10332720" y="17983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Envasado</a:t>
                          </a:r>
                          <a:endParaRPr lang="en-US" sz="1100">
                            <a:effectLst/>
                            <a:ea typeface="Calibri" panose="020F0502020204030204" pitchFamily="34" charset="0"/>
                            <a:cs typeface="Times New Roman" panose="02020603050405020304" pitchFamily="18" charset="0"/>
                          </a:endParaRPr>
                        </a:p>
                      </p:txBody>
                    </p:sp>
                    <p:sp>
                      <p:nvSpPr>
                        <p:cNvPr id="31" name="Flecha derecha 30"/>
                        <p:cNvSpPr/>
                        <p:nvPr/>
                      </p:nvSpPr>
                      <p:spPr>
                        <a:xfrm rot="10800000">
                          <a:off x="11285220" y="1760220"/>
                          <a:ext cx="373352" cy="3503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 name="Cuadro de texto 57"/>
                      <p:cNvSpPr txBox="1"/>
                      <p:nvPr/>
                    </p:nvSpPr>
                    <p:spPr>
                      <a:xfrm>
                        <a:off x="11711940" y="1699260"/>
                        <a:ext cx="784860" cy="4495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Frascos de vidrio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Rectángulo 23"/>
                    <p:cNvSpPr/>
                    <p:nvPr/>
                  </p:nvSpPr>
                  <p:spPr>
                    <a:xfrm>
                      <a:off x="11254740" y="1310640"/>
                      <a:ext cx="647700" cy="3048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85°C° </a:t>
                      </a:r>
                      <a:endParaRPr lang="en-US" sz="1100">
                        <a:effectLst/>
                        <a:ea typeface="Calibri" panose="020F0502020204030204" pitchFamily="34" charset="0"/>
                        <a:cs typeface="Times New Roman" panose="02020603050405020304" pitchFamily="18" charset="0"/>
                      </a:endParaRPr>
                    </a:p>
                  </p:txBody>
                </p:sp>
                <p:cxnSp>
                  <p:nvCxnSpPr>
                    <p:cNvPr id="25" name="Conector recto 24"/>
                    <p:cNvCxnSpPr/>
                    <p:nvPr/>
                  </p:nvCxnSpPr>
                  <p:spPr>
                    <a:xfrm>
                      <a:off x="10789920" y="1455420"/>
                      <a:ext cx="449580" cy="0"/>
                    </a:xfrm>
                    <a:prstGeom prst="line">
                      <a:avLst/>
                    </a:prstGeom>
                  </p:spPr>
                  <p:style>
                    <a:lnRef idx="1">
                      <a:schemeClr val="dk1"/>
                    </a:lnRef>
                    <a:fillRef idx="0">
                      <a:schemeClr val="dk1"/>
                    </a:fillRef>
                    <a:effectRef idx="0">
                      <a:schemeClr val="dk1"/>
                    </a:effectRef>
                    <a:fontRef idx="minor">
                      <a:schemeClr val="tx1"/>
                    </a:fontRef>
                  </p:style>
                </p:cxnSp>
              </p:grpSp>
              <p:cxnSp>
                <p:nvCxnSpPr>
                  <p:cNvPr id="20" name="Conector recto de flecha 19"/>
                  <p:cNvCxnSpPr/>
                  <p:nvPr/>
                </p:nvCxnSpPr>
                <p:spPr>
                  <a:xfrm>
                    <a:off x="10788650" y="2108200"/>
                    <a:ext cx="1270" cy="65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ángulo 20"/>
                  <p:cNvSpPr/>
                  <p:nvPr/>
                </p:nvSpPr>
                <p:spPr>
                  <a:xfrm>
                    <a:off x="11277600" y="2235200"/>
                    <a:ext cx="853440" cy="42672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95°C° por 10 minutos</a:t>
                    </a:r>
                    <a:endParaRPr lang="en-US" sz="1100">
                      <a:effectLst/>
                      <a:ea typeface="Calibri" panose="020F0502020204030204" pitchFamily="34" charset="0"/>
                      <a:cs typeface="Times New Roman" panose="02020603050405020304" pitchFamily="18" charset="0"/>
                    </a:endParaRPr>
                  </a:p>
                </p:txBody>
              </p:sp>
              <p:cxnSp>
                <p:nvCxnSpPr>
                  <p:cNvPr id="22" name="Conector recto 21"/>
                  <p:cNvCxnSpPr/>
                  <p:nvPr/>
                </p:nvCxnSpPr>
                <p:spPr>
                  <a:xfrm>
                    <a:off x="10788650" y="2457450"/>
                    <a:ext cx="449580" cy="0"/>
                  </a:xfrm>
                  <a:prstGeom prst="line">
                    <a:avLst/>
                  </a:prstGeom>
                </p:spPr>
                <p:style>
                  <a:lnRef idx="1">
                    <a:schemeClr val="dk1"/>
                  </a:lnRef>
                  <a:fillRef idx="0">
                    <a:schemeClr val="dk1"/>
                  </a:fillRef>
                  <a:effectRef idx="0">
                    <a:schemeClr val="dk1"/>
                  </a:effectRef>
                  <a:fontRef idx="minor">
                    <a:schemeClr val="tx1"/>
                  </a:fontRef>
                </p:style>
              </p:cxnSp>
            </p:grpSp>
          </p:grpSp>
          <p:sp>
            <p:nvSpPr>
              <p:cNvPr id="9" name="Rectángulo 8"/>
              <p:cNvSpPr/>
              <p:nvPr/>
            </p:nvSpPr>
            <p:spPr>
              <a:xfrm>
                <a:off x="10294620" y="432054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Enfriado</a:t>
                </a:r>
                <a:endParaRPr lang="en-US" sz="1100">
                  <a:effectLst/>
                  <a:ea typeface="Calibri" panose="020F0502020204030204" pitchFamily="34" charset="0"/>
                  <a:cs typeface="Times New Roman" panose="02020603050405020304" pitchFamily="18" charset="0"/>
                </a:endParaRPr>
              </a:p>
            </p:txBody>
          </p:sp>
          <p:cxnSp>
            <p:nvCxnSpPr>
              <p:cNvPr id="10" name="Conector recto de flecha 9"/>
              <p:cNvCxnSpPr/>
              <p:nvPr/>
            </p:nvCxnSpPr>
            <p:spPr>
              <a:xfrm flipH="1">
                <a:off x="10744200" y="46558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flipH="1">
                <a:off x="10759440" y="39319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ángulo 11"/>
              <p:cNvSpPr/>
              <p:nvPr/>
            </p:nvSpPr>
            <p:spPr>
              <a:xfrm>
                <a:off x="10256520" y="57607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Almacenaje</a:t>
                </a:r>
                <a:endParaRPr lang="en-US" sz="1100">
                  <a:effectLst/>
                  <a:ea typeface="Calibri" panose="020F0502020204030204" pitchFamily="34" charset="0"/>
                  <a:cs typeface="Times New Roman" panose="02020603050405020304" pitchFamily="18" charset="0"/>
                </a:endParaRPr>
              </a:p>
            </p:txBody>
          </p:sp>
          <p:cxnSp>
            <p:nvCxnSpPr>
              <p:cNvPr id="13" name="Conector recto de flecha 12"/>
              <p:cNvCxnSpPr/>
              <p:nvPr/>
            </p:nvCxnSpPr>
            <p:spPr>
              <a:xfrm flipH="1">
                <a:off x="10736580" y="537210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lecha derecha 13"/>
              <p:cNvSpPr/>
              <p:nvPr/>
            </p:nvSpPr>
            <p:spPr>
              <a:xfrm rot="5400000">
                <a:off x="10572750" y="6176010"/>
                <a:ext cx="391833" cy="35039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9" name="Flecha derecha 68"/>
          <p:cNvSpPr/>
          <p:nvPr/>
        </p:nvSpPr>
        <p:spPr>
          <a:xfrm>
            <a:off x="9601892" y="416633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Cuadro de texto 26"/>
          <p:cNvSpPr txBox="1"/>
          <p:nvPr/>
        </p:nvSpPr>
        <p:spPr>
          <a:xfrm>
            <a:off x="8757520" y="4210472"/>
            <a:ext cx="801439" cy="21999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Agua fría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Flecha derecha 70"/>
          <p:cNvSpPr/>
          <p:nvPr/>
        </p:nvSpPr>
        <p:spPr>
          <a:xfrm rot="10800000">
            <a:off x="10996747" y="4848109"/>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Cuadro de texto 57"/>
          <p:cNvSpPr txBox="1"/>
          <p:nvPr/>
        </p:nvSpPr>
        <p:spPr>
          <a:xfrm>
            <a:off x="11407200" y="4886619"/>
            <a:ext cx="770502"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Etiquetas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Flecha derecha 72"/>
          <p:cNvSpPr/>
          <p:nvPr/>
        </p:nvSpPr>
        <p:spPr>
          <a:xfrm rot="10800000">
            <a:off x="11059809" y="3483226"/>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Cuadro de texto 57"/>
          <p:cNvSpPr txBox="1"/>
          <p:nvPr/>
        </p:nvSpPr>
        <p:spPr>
          <a:xfrm>
            <a:off x="11452111" y="3507633"/>
            <a:ext cx="611265"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Tapas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Flecha derecha 74"/>
          <p:cNvSpPr/>
          <p:nvPr/>
        </p:nvSpPr>
        <p:spPr>
          <a:xfrm rot="5400000">
            <a:off x="3877129" y="1251128"/>
            <a:ext cx="380552" cy="34398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6" name="Cuadro de texto 41"/>
          <p:cNvSpPr txBox="1"/>
          <p:nvPr/>
        </p:nvSpPr>
        <p:spPr>
          <a:xfrm>
            <a:off x="3608449" y="1662559"/>
            <a:ext cx="857013"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Tomates rechazados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9828727" y="5197681"/>
            <a:ext cx="2364056" cy="6479768"/>
          </a:xfrm>
          <a:prstGeom prst="rect">
            <a:avLst/>
          </a:prstGeom>
        </p:spPr>
      </p:pic>
    </p:spTree>
    <p:extLst>
      <p:ext uri="{BB962C8B-B14F-4D97-AF65-F5344CB8AC3E}">
        <p14:creationId xmlns:p14="http://schemas.microsoft.com/office/powerpoint/2010/main" val="4033677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Ejercicio 1</a:t>
            </a:r>
            <a:endParaRPr lang="en-US" dirty="0"/>
          </a:p>
        </p:txBody>
      </p:sp>
      <p:sp>
        <p:nvSpPr>
          <p:cNvPr id="3" name="Marcador de contenido 2"/>
          <p:cNvSpPr>
            <a:spLocks noGrp="1"/>
          </p:cNvSpPr>
          <p:nvPr>
            <p:ph idx="1"/>
          </p:nvPr>
        </p:nvSpPr>
        <p:spPr/>
        <p:txBody>
          <a:bodyPr>
            <a:normAutofit lnSpcReduction="10000"/>
          </a:bodyPr>
          <a:lstStyle/>
          <a:p>
            <a:r>
              <a:rPr lang="es-ES" dirty="0" smtClean="0"/>
              <a:t>El proceso comienza con la Recepción y Pesado en que se cuantifica el tomate que entra al proceso para determinar rendimientos. Luego se seleccionan los tomates maduros, completamente rojos, con pulpa firme y sin signo de podredumbre. Luego los tomates se lavan con agua clorada y se trocean cortándolos en cuartos sin pelar. Luego de escurrir el agua sobrante se sumergen en agua a entre 90-95 </a:t>
            </a:r>
            <a:r>
              <a:rPr lang="es-ES" dirty="0" err="1" smtClean="0"/>
              <a:t>ºC</a:t>
            </a:r>
            <a:r>
              <a:rPr lang="es-ES" dirty="0" smtClean="0"/>
              <a:t> durante 5 minutos en lo que se llama escaldado. Luego, se extrae la pulpa en donde se separa la pulpa de la cascara y semillas. En la concentración se elimina agua cocinando por alrededor de 30 -45 min a 90-95 </a:t>
            </a:r>
            <a:r>
              <a:rPr lang="es-ES" dirty="0" err="1" smtClean="0"/>
              <a:t>ºC</a:t>
            </a:r>
            <a:r>
              <a:rPr lang="es-ES" dirty="0" smtClean="0"/>
              <a:t>, agitando suave y continuamente. En ésta etapa se agrega sal en una proporción al 2% en relación al peso de la pulpa. También se agregan condimentos, tales como: ajo, cebolla y albahaca. </a:t>
            </a:r>
            <a:endParaRPr lang="en-US" dirty="0"/>
          </a:p>
        </p:txBody>
      </p:sp>
    </p:spTree>
    <p:extLst>
      <p:ext uri="{BB962C8B-B14F-4D97-AF65-F5344CB8AC3E}">
        <p14:creationId xmlns:p14="http://schemas.microsoft.com/office/powerpoint/2010/main" val="1992210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8100" y="-20002"/>
            <a:ext cx="12268194" cy="6898009"/>
            <a:chOff x="0" y="0"/>
            <a:chExt cx="12496800" cy="7102475"/>
          </a:xfrm>
        </p:grpSpPr>
        <p:sp>
          <p:nvSpPr>
            <p:cNvPr id="5" name="Cuadro de texto 75"/>
            <p:cNvSpPr txBox="1"/>
            <p:nvPr/>
          </p:nvSpPr>
          <p:spPr>
            <a:xfrm>
              <a:off x="10111740" y="6667500"/>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Salsa de tomates en frascos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upo 5"/>
            <p:cNvGrpSpPr/>
            <p:nvPr/>
          </p:nvGrpSpPr>
          <p:grpSpPr>
            <a:xfrm>
              <a:off x="0" y="0"/>
              <a:ext cx="12496800" cy="6547125"/>
              <a:chOff x="0" y="0"/>
              <a:chExt cx="12496800" cy="6547125"/>
            </a:xfrm>
          </p:grpSpPr>
          <p:sp>
            <p:nvSpPr>
              <p:cNvPr id="7" name="Rectángulo 6"/>
              <p:cNvSpPr/>
              <p:nvPr/>
            </p:nvSpPr>
            <p:spPr>
              <a:xfrm>
                <a:off x="10248900" y="505206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Etiquetado</a:t>
                </a:r>
                <a:endParaRPr lang="en-US" sz="1100">
                  <a:effectLst/>
                  <a:ea typeface="Calibri" panose="020F0502020204030204" pitchFamily="34" charset="0"/>
                  <a:cs typeface="Times New Roman" panose="02020603050405020304" pitchFamily="18" charset="0"/>
                </a:endParaRPr>
              </a:p>
            </p:txBody>
          </p:sp>
          <p:grpSp>
            <p:nvGrpSpPr>
              <p:cNvPr id="8" name="Grupo 7"/>
              <p:cNvGrpSpPr/>
              <p:nvPr/>
            </p:nvGrpSpPr>
            <p:grpSpPr>
              <a:xfrm>
                <a:off x="0" y="0"/>
                <a:ext cx="12496800" cy="3916680"/>
                <a:chOff x="0" y="0"/>
                <a:chExt cx="12496800" cy="3916680"/>
              </a:xfrm>
            </p:grpSpPr>
            <p:cxnSp>
              <p:nvCxnSpPr>
                <p:cNvPr id="15" name="Conector recto de flecha 14"/>
                <p:cNvCxnSpPr/>
                <p:nvPr/>
              </p:nvCxnSpPr>
              <p:spPr>
                <a:xfrm>
                  <a:off x="10782300" y="3108960"/>
                  <a:ext cx="0" cy="480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ángulo 15"/>
                <p:cNvSpPr/>
                <p:nvPr/>
              </p:nvSpPr>
              <p:spPr>
                <a:xfrm>
                  <a:off x="10309860" y="36195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Tapado</a:t>
                  </a:r>
                  <a:endParaRPr lang="en-US" sz="1100">
                    <a:effectLst/>
                    <a:ea typeface="Calibri" panose="020F0502020204030204" pitchFamily="34" charset="0"/>
                    <a:cs typeface="Times New Roman" panose="02020603050405020304" pitchFamily="18" charset="0"/>
                  </a:endParaRPr>
                </a:p>
              </p:txBody>
            </p:sp>
            <p:grpSp>
              <p:nvGrpSpPr>
                <p:cNvPr id="17" name="Grupo 16"/>
                <p:cNvGrpSpPr/>
                <p:nvPr/>
              </p:nvGrpSpPr>
              <p:grpSpPr>
                <a:xfrm>
                  <a:off x="0" y="0"/>
                  <a:ext cx="12496800" cy="3084830"/>
                  <a:chOff x="0" y="0"/>
                  <a:chExt cx="12496800" cy="3084830"/>
                </a:xfrm>
              </p:grpSpPr>
              <p:sp>
                <p:nvSpPr>
                  <p:cNvPr id="18" name="Rectángulo 17"/>
                  <p:cNvSpPr/>
                  <p:nvPr/>
                </p:nvSpPr>
                <p:spPr>
                  <a:xfrm>
                    <a:off x="10331450" y="278765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Pausterizado</a:t>
                    </a:r>
                    <a:endParaRPr lang="en-US" sz="1100">
                      <a:effectLst/>
                      <a:ea typeface="Calibri" panose="020F0502020204030204" pitchFamily="34" charset="0"/>
                      <a:cs typeface="Times New Roman" panose="02020603050405020304" pitchFamily="18" charset="0"/>
                    </a:endParaRPr>
                  </a:p>
                </p:txBody>
              </p:sp>
              <p:grpSp>
                <p:nvGrpSpPr>
                  <p:cNvPr id="19" name="Grupo 18"/>
                  <p:cNvGrpSpPr/>
                  <p:nvPr/>
                </p:nvGrpSpPr>
                <p:grpSpPr>
                  <a:xfrm>
                    <a:off x="0" y="0"/>
                    <a:ext cx="12496800" cy="2233929"/>
                    <a:chOff x="0" y="0"/>
                    <a:chExt cx="12496800" cy="2233929"/>
                  </a:xfrm>
                </p:grpSpPr>
                <p:grpSp>
                  <p:nvGrpSpPr>
                    <p:cNvPr id="23" name="Grupo 22"/>
                    <p:cNvGrpSpPr/>
                    <p:nvPr/>
                  </p:nvGrpSpPr>
                  <p:grpSpPr>
                    <a:xfrm>
                      <a:off x="0" y="0"/>
                      <a:ext cx="12496800" cy="2233929"/>
                      <a:chOff x="0" y="0"/>
                      <a:chExt cx="12496800" cy="2233929"/>
                    </a:xfrm>
                  </p:grpSpPr>
                  <p:grpSp>
                    <p:nvGrpSpPr>
                      <p:cNvPr id="26" name="Grupo 25"/>
                      <p:cNvGrpSpPr/>
                      <p:nvPr/>
                    </p:nvGrpSpPr>
                    <p:grpSpPr>
                      <a:xfrm>
                        <a:off x="0" y="0"/>
                        <a:ext cx="11658572" cy="2233929"/>
                        <a:chOff x="0" y="0"/>
                        <a:chExt cx="11658572" cy="2233929"/>
                      </a:xfrm>
                    </p:grpSpPr>
                    <p:cxnSp>
                      <p:nvCxnSpPr>
                        <p:cNvPr id="28" name="Conector recto de flecha 27"/>
                        <p:cNvCxnSpPr/>
                        <p:nvPr/>
                      </p:nvCxnSpPr>
                      <p:spPr>
                        <a:xfrm>
                          <a:off x="10782300" y="1203960"/>
                          <a:ext cx="7620" cy="563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9" name="Grupo 28"/>
                        <p:cNvGrpSpPr/>
                        <p:nvPr/>
                      </p:nvGrpSpPr>
                      <p:grpSpPr>
                        <a:xfrm>
                          <a:off x="0" y="0"/>
                          <a:ext cx="11360248" cy="2233929"/>
                          <a:chOff x="0" y="0"/>
                          <a:chExt cx="11360248" cy="2233929"/>
                        </a:xfrm>
                      </p:grpSpPr>
                      <p:grpSp>
                        <p:nvGrpSpPr>
                          <p:cNvPr id="32" name="Grupo 31"/>
                          <p:cNvGrpSpPr/>
                          <p:nvPr/>
                        </p:nvGrpSpPr>
                        <p:grpSpPr>
                          <a:xfrm>
                            <a:off x="0" y="22861"/>
                            <a:ext cx="11239495" cy="2211068"/>
                            <a:chOff x="0" y="1"/>
                            <a:chExt cx="11239495" cy="2211068"/>
                          </a:xfrm>
                        </p:grpSpPr>
                        <p:grpSp>
                          <p:nvGrpSpPr>
                            <p:cNvPr id="34" name="Grupo 33"/>
                            <p:cNvGrpSpPr/>
                            <p:nvPr/>
                          </p:nvGrpSpPr>
                          <p:grpSpPr>
                            <a:xfrm>
                              <a:off x="0" y="1"/>
                              <a:ext cx="11239495" cy="2211068"/>
                              <a:chOff x="0" y="1"/>
                              <a:chExt cx="11239495" cy="2211068"/>
                            </a:xfrm>
                          </p:grpSpPr>
                          <p:sp>
                            <p:nvSpPr>
                              <p:cNvPr id="36" name="Rectángulo 35"/>
                              <p:cNvSpPr/>
                              <p:nvPr/>
                            </p:nvSpPr>
                            <p:spPr>
                              <a:xfrm>
                                <a:off x="6781800" y="251460"/>
                                <a:ext cx="1012372" cy="43542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5 minutos</a:t>
                                </a:r>
                                <a:endParaRPr lang="en-US" sz="1100">
                                  <a:effectLst/>
                                  <a:ea typeface="Calibri" panose="020F0502020204030204" pitchFamily="34" charset="0"/>
                                  <a:cs typeface="Times New Roman" panose="02020603050405020304" pitchFamily="18" charset="0"/>
                                </a:endParaRPr>
                              </a:p>
                            </p:txBody>
                          </p:sp>
                          <p:cxnSp>
                            <p:nvCxnSpPr>
                              <p:cNvPr id="37" name="Conector recto 36"/>
                              <p:cNvCxnSpPr/>
                              <p:nvPr/>
                            </p:nvCxnSpPr>
                            <p:spPr>
                              <a:xfrm flipV="1">
                                <a:off x="7284720" y="701040"/>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239495" cy="2211068"/>
                                <a:chOff x="0" y="1"/>
                                <a:chExt cx="11240086" cy="2211342"/>
                              </a:xfrm>
                            </p:grpSpPr>
                            <p:sp>
                              <p:nvSpPr>
                                <p:cNvPr id="39" name="Cuadro de texto 41"/>
                                <p:cNvSpPr txBox="1"/>
                                <p:nvPr/>
                              </p:nvSpPr>
                              <p:spPr>
                                <a:xfrm>
                                  <a:off x="8839200" y="1776046"/>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Cascara y semillas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240086" cy="1704646"/>
                                  <a:chOff x="0" y="1"/>
                                  <a:chExt cx="11240086" cy="1704646"/>
                                </a:xfrm>
                              </p:grpSpPr>
                              <p:sp>
                                <p:nvSpPr>
                                  <p:cNvPr id="41" name="Rectángulo 40"/>
                                  <p:cNvSpPr/>
                                  <p:nvPr/>
                                </p:nvSpPr>
                                <p:spPr>
                                  <a:xfrm>
                                    <a:off x="10310446" y="89760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Concentrado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717406" cy="1209040"/>
                                    <a:chOff x="0" y="0"/>
                                    <a:chExt cx="9717551" cy="1209403"/>
                                  </a:xfrm>
                                </p:grpSpPr>
                                <p:grpSp>
                                  <p:nvGrpSpPr>
                                    <p:cNvPr id="47" name="Grupo 46"/>
                                    <p:cNvGrpSpPr/>
                                    <p:nvPr/>
                                  </p:nvGrpSpPr>
                                  <p:grpSpPr>
                                    <a:xfrm>
                                      <a:off x="0" y="0"/>
                                      <a:ext cx="8446226" cy="1209403"/>
                                      <a:chOff x="0" y="0"/>
                                      <a:chExt cx="8446226" cy="1209403"/>
                                    </a:xfrm>
                                  </p:grpSpPr>
                                  <p:cxnSp>
                                    <p:nvCxnSpPr>
                                      <p:cNvPr id="50" name="Conector recto de flecha 49"/>
                                      <p:cNvCxnSpPr/>
                                      <p:nvPr/>
                                    </p:nvCxnSpPr>
                                    <p:spPr>
                                      <a:xfrm>
                                        <a:off x="7162800" y="1034143"/>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Trozado</a:t>
                                        </a:r>
                                        <a:endParaRPr lang="en-US" sz="1100">
                                          <a:effectLst/>
                                          <a:ea typeface="Calibri" panose="020F0502020204030204" pitchFamily="34" charset="0"/>
                                          <a:cs typeface="Times New Roman" panose="02020603050405020304" pitchFamily="18" charset="0"/>
                                        </a:endParaRPr>
                                      </a:p>
                                    </p:txBody>
                                  </p:sp>
                                  <p:sp>
                                    <p:nvSpPr>
                                      <p:cNvPr id="53" name="Rectángulo 52"/>
                                      <p:cNvSpPr/>
                                      <p:nvPr/>
                                    </p:nvSpPr>
                                    <p:spPr>
                                      <a:xfrm>
                                        <a:off x="75165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Escaldado</a:t>
                                        </a:r>
                                        <a:endParaRPr lang="en-US" sz="110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1209403"/>
                                        <a:chOff x="0" y="0"/>
                                        <a:chExt cx="5893525" cy="1209403"/>
                                      </a:xfrm>
                                    </p:grpSpPr>
                                    <p:grpSp>
                                      <p:nvGrpSpPr>
                                        <p:cNvPr id="55" name="Grupo 54"/>
                                        <p:cNvGrpSpPr/>
                                        <p:nvPr/>
                                      </p:nvGrpSpPr>
                                      <p:grpSpPr>
                                        <a:xfrm>
                                          <a:off x="0" y="457200"/>
                                          <a:ext cx="5893525" cy="752203"/>
                                          <a:chOff x="0" y="0"/>
                                          <a:chExt cx="5893525" cy="752203"/>
                                        </a:xfrm>
                                      </p:grpSpPr>
                                      <p:grpSp>
                                        <p:nvGrpSpPr>
                                          <p:cNvPr id="57" name="Grupo 56"/>
                                          <p:cNvGrpSpPr/>
                                          <p:nvPr/>
                                        </p:nvGrpSpPr>
                                        <p:grpSpPr>
                                          <a:xfrm>
                                            <a:off x="0" y="401683"/>
                                            <a:ext cx="5893525" cy="350520"/>
                                            <a:chOff x="0" y="0"/>
                                            <a:chExt cx="5893525" cy="35052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a:effectLst/>
                                                  <a:latin typeface="Calibri" panose="020F0502020204030204" pitchFamily="34" charset="0"/>
                                                  <a:ea typeface="Calibri" panose="020F0502020204030204" pitchFamily="34" charset="0"/>
                                                  <a:cs typeface="Times New Roman" panose="02020603050405020304" pitchFamily="18" charset="0"/>
                                                </a:rPr>
                                                <a:t>Tomates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0"/>
                                              <a:ext cx="5185954" cy="350520"/>
                                              <a:chOff x="0" y="0"/>
                                              <a:chExt cx="5185954" cy="350520"/>
                                            </a:xfrm>
                                          </p:grpSpPr>
                                          <p:sp>
                                            <p:nvSpPr>
                                              <p:cNvPr id="61" name="Rectángulo 60"/>
                                              <p:cNvSpPr/>
                                              <p:nvPr/>
                                            </p:nvSpPr>
                                            <p:spPr>
                                              <a:xfrm>
                                                <a:off x="478971" y="32657"/>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Recepción</a:t>
                                                </a:r>
                                                <a:endParaRPr lang="en-US" sz="110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Pesado</a:t>
                                                </a:r>
                                                <a:endParaRPr lang="en-US" sz="110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Selección</a:t>
                                                </a:r>
                                                <a:endParaRPr lang="en-US" sz="110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Lavado</a:t>
                                                </a:r>
                                                <a:endParaRPr lang="en-US" sz="110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19701" y="20683"/>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Agua Clorada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787911" y="8861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Separación</a:t>
                                      </a:r>
                                      <a:endParaRPr lang="en-US" sz="1100">
                                        <a:effectLst/>
                                        <a:ea typeface="Calibri" panose="020F0502020204030204" pitchFamily="34" charset="0"/>
                                        <a:cs typeface="Times New Roman" panose="02020603050405020304" pitchFamily="18" charset="0"/>
                                      </a:endParaRPr>
                                    </a:p>
                                  </p:txBody>
                                </p:sp>
                                <p:cxnSp>
                                  <p:nvCxnSpPr>
                                    <p:cNvPr id="49" name="Conector recto de flecha 48"/>
                                    <p:cNvCxnSpPr/>
                                    <p:nvPr/>
                                  </p:nvCxnSpPr>
                                  <p:spPr>
                                    <a:xfrm>
                                      <a:off x="8464061" y="102576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3" name="Flecha derecha 42"/>
                                  <p:cNvSpPr/>
                                  <p:nvPr/>
                                </p:nvSpPr>
                                <p:spPr>
                                  <a:xfrm rot="5400000">
                                    <a:off x="9053146" y="1333499"/>
                                    <a:ext cx="391881" cy="35041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44" name="Conector recto de flecha 43"/>
                                  <p:cNvCxnSpPr>
                                    <a:endCxn id="41" idx="1"/>
                                  </p:cNvCxnSpPr>
                                  <p:nvPr/>
                                </p:nvCxnSpPr>
                                <p:spPr>
                                  <a:xfrm>
                                    <a:off x="9717924" y="1043225"/>
                                    <a:ext cx="591984" cy="2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ángulo 44"/>
                                  <p:cNvSpPr/>
                                  <p:nvPr/>
                                </p:nvSpPr>
                                <p:spPr>
                                  <a:xfrm>
                                    <a:off x="9313985" y="128954"/>
                                    <a:ext cx="1070805" cy="56392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30-45 minutos</a:t>
                                    </a:r>
                                    <a:endParaRPr lang="en-US" sz="1100">
                                      <a:effectLst/>
                                      <a:ea typeface="Calibri" panose="020F0502020204030204" pitchFamily="34" charset="0"/>
                                      <a:cs typeface="Times New Roman" panose="02020603050405020304" pitchFamily="18" charset="0"/>
                                    </a:endParaRPr>
                                  </a:p>
                                </p:txBody>
                              </p:sp>
                              <p:cxnSp>
                                <p:nvCxnSpPr>
                                  <p:cNvPr id="46" name="Conector recto 45"/>
                                  <p:cNvCxnSpPr/>
                                  <p:nvPr/>
                                </p:nvCxnSpPr>
                                <p:spPr>
                                  <a:xfrm flipV="1">
                                    <a:off x="9870831" y="703384"/>
                                    <a:ext cx="0" cy="331652"/>
                                  </a:xfrm>
                                  <a:prstGeom prst="line">
                                    <a:avLst/>
                                  </a:prstGeom>
                                </p:spPr>
                                <p:style>
                                  <a:lnRef idx="1">
                                    <a:schemeClr val="dk1"/>
                                  </a:lnRef>
                                  <a:fillRef idx="0">
                                    <a:schemeClr val="dk1"/>
                                  </a:fillRef>
                                  <a:effectRef idx="0">
                                    <a:schemeClr val="dk1"/>
                                  </a:effectRef>
                                  <a:fontRef idx="minor">
                                    <a:schemeClr val="tx1"/>
                                  </a:fontRef>
                                </p:style>
                              </p:cxnSp>
                            </p:grpSp>
                          </p:grpSp>
                        </p:grpSp>
                        <p:sp>
                          <p:nvSpPr>
                            <p:cNvPr id="35" name="Flecha derecha 34"/>
                            <p:cNvSpPr/>
                            <p:nvPr/>
                          </p:nvSpPr>
                          <p:spPr>
                            <a:xfrm rot="5400000">
                              <a:off x="10656570" y="453390"/>
                              <a:ext cx="391747" cy="3504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3" name="Cuadro de texto 49"/>
                          <p:cNvSpPr txBox="1"/>
                          <p:nvPr/>
                        </p:nvSpPr>
                        <p:spPr>
                          <a:xfrm>
                            <a:off x="10416540" y="0"/>
                            <a:ext cx="943708"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 y condimentos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0" name="Rectángulo 29"/>
                        <p:cNvSpPr/>
                        <p:nvPr/>
                      </p:nvSpPr>
                      <p:spPr>
                        <a:xfrm>
                          <a:off x="10332720" y="17983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Envasado</a:t>
                          </a:r>
                          <a:endParaRPr lang="en-US" sz="1100">
                            <a:effectLst/>
                            <a:ea typeface="Calibri" panose="020F0502020204030204" pitchFamily="34" charset="0"/>
                            <a:cs typeface="Times New Roman" panose="02020603050405020304" pitchFamily="18" charset="0"/>
                          </a:endParaRPr>
                        </a:p>
                      </p:txBody>
                    </p:sp>
                    <p:sp>
                      <p:nvSpPr>
                        <p:cNvPr id="31" name="Flecha derecha 30"/>
                        <p:cNvSpPr/>
                        <p:nvPr/>
                      </p:nvSpPr>
                      <p:spPr>
                        <a:xfrm rot="10800000">
                          <a:off x="11285220" y="1760220"/>
                          <a:ext cx="373352" cy="3503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 name="Cuadro de texto 57"/>
                      <p:cNvSpPr txBox="1"/>
                      <p:nvPr/>
                    </p:nvSpPr>
                    <p:spPr>
                      <a:xfrm>
                        <a:off x="11711940" y="1699260"/>
                        <a:ext cx="784860" cy="4495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Frascos de vidrio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Rectángulo 23"/>
                    <p:cNvSpPr/>
                    <p:nvPr/>
                  </p:nvSpPr>
                  <p:spPr>
                    <a:xfrm>
                      <a:off x="11254740" y="1310640"/>
                      <a:ext cx="647700" cy="3048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85°C° </a:t>
                      </a:r>
                      <a:endParaRPr lang="en-US" sz="1100">
                        <a:effectLst/>
                        <a:ea typeface="Calibri" panose="020F0502020204030204" pitchFamily="34" charset="0"/>
                        <a:cs typeface="Times New Roman" panose="02020603050405020304" pitchFamily="18" charset="0"/>
                      </a:endParaRPr>
                    </a:p>
                  </p:txBody>
                </p:sp>
                <p:cxnSp>
                  <p:nvCxnSpPr>
                    <p:cNvPr id="25" name="Conector recto 24"/>
                    <p:cNvCxnSpPr/>
                    <p:nvPr/>
                  </p:nvCxnSpPr>
                  <p:spPr>
                    <a:xfrm>
                      <a:off x="10789920" y="1455420"/>
                      <a:ext cx="449580" cy="0"/>
                    </a:xfrm>
                    <a:prstGeom prst="line">
                      <a:avLst/>
                    </a:prstGeom>
                  </p:spPr>
                  <p:style>
                    <a:lnRef idx="1">
                      <a:schemeClr val="dk1"/>
                    </a:lnRef>
                    <a:fillRef idx="0">
                      <a:schemeClr val="dk1"/>
                    </a:fillRef>
                    <a:effectRef idx="0">
                      <a:schemeClr val="dk1"/>
                    </a:effectRef>
                    <a:fontRef idx="minor">
                      <a:schemeClr val="tx1"/>
                    </a:fontRef>
                  </p:style>
                </p:cxnSp>
              </p:grpSp>
              <p:cxnSp>
                <p:nvCxnSpPr>
                  <p:cNvPr id="20" name="Conector recto de flecha 19"/>
                  <p:cNvCxnSpPr/>
                  <p:nvPr/>
                </p:nvCxnSpPr>
                <p:spPr>
                  <a:xfrm>
                    <a:off x="10788650" y="2108200"/>
                    <a:ext cx="1270" cy="65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ángulo 20"/>
                  <p:cNvSpPr/>
                  <p:nvPr/>
                </p:nvSpPr>
                <p:spPr>
                  <a:xfrm>
                    <a:off x="11277600" y="2235200"/>
                    <a:ext cx="853440" cy="42672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95°C° por 10 minutos</a:t>
                    </a:r>
                    <a:endParaRPr lang="en-US" sz="1100">
                      <a:effectLst/>
                      <a:ea typeface="Calibri" panose="020F0502020204030204" pitchFamily="34" charset="0"/>
                      <a:cs typeface="Times New Roman" panose="02020603050405020304" pitchFamily="18" charset="0"/>
                    </a:endParaRPr>
                  </a:p>
                </p:txBody>
              </p:sp>
              <p:cxnSp>
                <p:nvCxnSpPr>
                  <p:cNvPr id="22" name="Conector recto 21"/>
                  <p:cNvCxnSpPr/>
                  <p:nvPr/>
                </p:nvCxnSpPr>
                <p:spPr>
                  <a:xfrm>
                    <a:off x="10788650" y="2457450"/>
                    <a:ext cx="449580" cy="0"/>
                  </a:xfrm>
                  <a:prstGeom prst="line">
                    <a:avLst/>
                  </a:prstGeom>
                </p:spPr>
                <p:style>
                  <a:lnRef idx="1">
                    <a:schemeClr val="dk1"/>
                  </a:lnRef>
                  <a:fillRef idx="0">
                    <a:schemeClr val="dk1"/>
                  </a:fillRef>
                  <a:effectRef idx="0">
                    <a:schemeClr val="dk1"/>
                  </a:effectRef>
                  <a:fontRef idx="minor">
                    <a:schemeClr val="tx1"/>
                  </a:fontRef>
                </p:style>
              </p:cxnSp>
            </p:grpSp>
          </p:grpSp>
          <p:sp>
            <p:nvSpPr>
              <p:cNvPr id="9" name="Rectángulo 8"/>
              <p:cNvSpPr/>
              <p:nvPr/>
            </p:nvSpPr>
            <p:spPr>
              <a:xfrm>
                <a:off x="10294620" y="432054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Enfriado</a:t>
                </a:r>
                <a:endParaRPr lang="en-US" sz="1100">
                  <a:effectLst/>
                  <a:ea typeface="Calibri" panose="020F0502020204030204" pitchFamily="34" charset="0"/>
                  <a:cs typeface="Times New Roman" panose="02020603050405020304" pitchFamily="18" charset="0"/>
                </a:endParaRPr>
              </a:p>
            </p:txBody>
          </p:sp>
          <p:cxnSp>
            <p:nvCxnSpPr>
              <p:cNvPr id="10" name="Conector recto de flecha 9"/>
              <p:cNvCxnSpPr/>
              <p:nvPr/>
            </p:nvCxnSpPr>
            <p:spPr>
              <a:xfrm flipH="1">
                <a:off x="10744200" y="46558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flipH="1">
                <a:off x="10759440" y="39319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ángulo 11"/>
              <p:cNvSpPr/>
              <p:nvPr/>
            </p:nvSpPr>
            <p:spPr>
              <a:xfrm>
                <a:off x="10256520" y="57607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Almacenaje</a:t>
                </a:r>
                <a:endParaRPr lang="en-US" sz="1100">
                  <a:effectLst/>
                  <a:ea typeface="Calibri" panose="020F0502020204030204" pitchFamily="34" charset="0"/>
                  <a:cs typeface="Times New Roman" panose="02020603050405020304" pitchFamily="18" charset="0"/>
                </a:endParaRPr>
              </a:p>
            </p:txBody>
          </p:sp>
          <p:cxnSp>
            <p:nvCxnSpPr>
              <p:cNvPr id="13" name="Conector recto de flecha 12"/>
              <p:cNvCxnSpPr/>
              <p:nvPr/>
            </p:nvCxnSpPr>
            <p:spPr>
              <a:xfrm flipH="1">
                <a:off x="10736580" y="537210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lecha derecha 13"/>
              <p:cNvSpPr/>
              <p:nvPr/>
            </p:nvSpPr>
            <p:spPr>
              <a:xfrm rot="5400000">
                <a:off x="10572750" y="6176010"/>
                <a:ext cx="391833" cy="35039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9" name="Flecha derecha 68"/>
          <p:cNvSpPr/>
          <p:nvPr/>
        </p:nvSpPr>
        <p:spPr>
          <a:xfrm>
            <a:off x="9601892" y="416633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Cuadro de texto 26"/>
          <p:cNvSpPr txBox="1"/>
          <p:nvPr/>
        </p:nvSpPr>
        <p:spPr>
          <a:xfrm>
            <a:off x="8757520" y="4210472"/>
            <a:ext cx="801439" cy="21999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Agua fría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Flecha derecha 70"/>
          <p:cNvSpPr/>
          <p:nvPr/>
        </p:nvSpPr>
        <p:spPr>
          <a:xfrm rot="10800000">
            <a:off x="10996747" y="4848109"/>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Cuadro de texto 57"/>
          <p:cNvSpPr txBox="1"/>
          <p:nvPr/>
        </p:nvSpPr>
        <p:spPr>
          <a:xfrm>
            <a:off x="11407200" y="4886619"/>
            <a:ext cx="770502"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Etiquetas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Flecha derecha 72"/>
          <p:cNvSpPr/>
          <p:nvPr/>
        </p:nvSpPr>
        <p:spPr>
          <a:xfrm rot="10800000">
            <a:off x="11059809" y="3483226"/>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Cuadro de texto 57"/>
          <p:cNvSpPr txBox="1"/>
          <p:nvPr/>
        </p:nvSpPr>
        <p:spPr>
          <a:xfrm>
            <a:off x="11452111" y="3507633"/>
            <a:ext cx="611265"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Tapas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Flecha derecha 74"/>
          <p:cNvSpPr/>
          <p:nvPr/>
        </p:nvSpPr>
        <p:spPr>
          <a:xfrm rot="5400000">
            <a:off x="3877129" y="1251128"/>
            <a:ext cx="380552" cy="34398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6" name="Cuadro de texto 41"/>
          <p:cNvSpPr txBox="1"/>
          <p:nvPr/>
        </p:nvSpPr>
        <p:spPr>
          <a:xfrm>
            <a:off x="3608449" y="1662559"/>
            <a:ext cx="857013"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Tomates rechazados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4044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923925" y="871537"/>
            <a:ext cx="10344150" cy="5114925"/>
          </a:xfrm>
          <a:prstGeom prst="rect">
            <a:avLst/>
          </a:prstGeom>
        </p:spPr>
      </p:pic>
    </p:spTree>
    <p:extLst>
      <p:ext uri="{BB962C8B-B14F-4D97-AF65-F5344CB8AC3E}">
        <p14:creationId xmlns:p14="http://schemas.microsoft.com/office/powerpoint/2010/main" val="4266481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5537" y="107716"/>
            <a:ext cx="10515600" cy="650567"/>
          </a:xfrm>
        </p:spPr>
        <p:txBody>
          <a:bodyPr>
            <a:normAutofit/>
          </a:bodyPr>
          <a:lstStyle/>
          <a:p>
            <a:r>
              <a:rPr lang="es-ES" sz="2400" b="1" dirty="0" smtClean="0"/>
              <a:t>Nomenclatura para maquinarias y equipos</a:t>
            </a:r>
            <a:endParaRPr lang="en-US" sz="2400" b="1" dirty="0"/>
          </a:p>
        </p:txBody>
      </p:sp>
      <p:pic>
        <p:nvPicPr>
          <p:cNvPr id="4" name="Marcador de contenido 3"/>
          <p:cNvPicPr>
            <a:picLocks noGrp="1" noChangeAspect="1"/>
          </p:cNvPicPr>
          <p:nvPr>
            <p:ph idx="1"/>
          </p:nvPr>
        </p:nvPicPr>
        <p:blipFill>
          <a:blip r:embed="rId2"/>
          <a:stretch>
            <a:fillRect/>
          </a:stretch>
        </p:blipFill>
        <p:spPr>
          <a:xfrm>
            <a:off x="2918694" y="758283"/>
            <a:ext cx="6860925" cy="5673772"/>
          </a:xfrm>
          <a:prstGeom prst="rect">
            <a:avLst/>
          </a:prstGeom>
        </p:spPr>
      </p:pic>
    </p:spTree>
    <p:extLst>
      <p:ext uri="{BB962C8B-B14F-4D97-AF65-F5344CB8AC3E}">
        <p14:creationId xmlns:p14="http://schemas.microsoft.com/office/powerpoint/2010/main" val="3232773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Figuras</a:t>
            </a:r>
            <a:endParaRPr lang="en-US" dirty="0"/>
          </a:p>
        </p:txBody>
      </p:sp>
      <p:pic>
        <p:nvPicPr>
          <p:cNvPr id="8" name="Imagen 7"/>
          <p:cNvPicPr>
            <a:picLocks noChangeAspect="1"/>
          </p:cNvPicPr>
          <p:nvPr/>
        </p:nvPicPr>
        <p:blipFill>
          <a:blip r:embed="rId2"/>
          <a:stretch>
            <a:fillRect/>
          </a:stretch>
        </p:blipFill>
        <p:spPr>
          <a:xfrm>
            <a:off x="2263232" y="1594625"/>
            <a:ext cx="7838177" cy="4589192"/>
          </a:xfrm>
          <a:prstGeom prst="rect">
            <a:avLst/>
          </a:prstGeom>
        </p:spPr>
      </p:pic>
    </p:spTree>
    <p:extLst>
      <p:ext uri="{BB962C8B-B14F-4D97-AF65-F5344CB8AC3E}">
        <p14:creationId xmlns:p14="http://schemas.microsoft.com/office/powerpoint/2010/main" val="873632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Figuras</a:t>
            </a:r>
            <a:endParaRPr lang="en-US" dirty="0"/>
          </a:p>
        </p:txBody>
      </p:sp>
      <p:sp>
        <p:nvSpPr>
          <p:cNvPr id="4" name="Marcador de contenido 3"/>
          <p:cNvSpPr>
            <a:spLocks noGrp="1"/>
          </p:cNvSpPr>
          <p:nvPr>
            <p:ph idx="1"/>
          </p:nvPr>
        </p:nvSpPr>
        <p:spPr/>
        <p:txBody>
          <a:bodyPr/>
          <a:lstStyle/>
          <a:p>
            <a:r>
              <a:rPr lang="es-ES" dirty="0" smtClean="0"/>
              <a:t>Recipiente general:</a:t>
            </a:r>
            <a:endParaRPr lang="en-US" dirty="0"/>
          </a:p>
        </p:txBody>
      </p:sp>
      <p:pic>
        <p:nvPicPr>
          <p:cNvPr id="5" name="Imagen 4"/>
          <p:cNvPicPr>
            <a:picLocks noChangeAspect="1"/>
          </p:cNvPicPr>
          <p:nvPr/>
        </p:nvPicPr>
        <p:blipFill>
          <a:blip r:embed="rId2"/>
          <a:stretch>
            <a:fillRect/>
          </a:stretch>
        </p:blipFill>
        <p:spPr>
          <a:xfrm>
            <a:off x="4079371" y="1027906"/>
            <a:ext cx="1914525" cy="2181225"/>
          </a:xfrm>
          <a:prstGeom prst="rect">
            <a:avLst/>
          </a:prstGeom>
        </p:spPr>
      </p:pic>
    </p:spTree>
    <p:extLst>
      <p:ext uri="{BB962C8B-B14F-4D97-AF65-F5344CB8AC3E}">
        <p14:creationId xmlns:p14="http://schemas.microsoft.com/office/powerpoint/2010/main" val="1331455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Figuras</a:t>
            </a:r>
            <a:endParaRPr lang="en-US" dirty="0"/>
          </a:p>
        </p:txBody>
      </p:sp>
      <p:sp>
        <p:nvSpPr>
          <p:cNvPr id="4" name="Marcador de contenido 3"/>
          <p:cNvSpPr>
            <a:spLocks noGrp="1"/>
          </p:cNvSpPr>
          <p:nvPr>
            <p:ph idx="1"/>
          </p:nvPr>
        </p:nvSpPr>
        <p:spPr/>
        <p:txBody>
          <a:bodyPr/>
          <a:lstStyle/>
          <a:p>
            <a:r>
              <a:rPr lang="es-ES" dirty="0" smtClean="0"/>
              <a:t>Recipiente general:</a:t>
            </a:r>
          </a:p>
          <a:p>
            <a:r>
              <a:rPr lang="es-ES" dirty="0" smtClean="0"/>
              <a:t>Deposito:</a:t>
            </a:r>
            <a:endParaRPr lang="en-US" dirty="0"/>
          </a:p>
        </p:txBody>
      </p:sp>
      <p:pic>
        <p:nvPicPr>
          <p:cNvPr id="3" name="Imagen 2"/>
          <p:cNvPicPr>
            <a:picLocks noChangeAspect="1"/>
          </p:cNvPicPr>
          <p:nvPr/>
        </p:nvPicPr>
        <p:blipFill>
          <a:blip r:embed="rId2"/>
          <a:stretch>
            <a:fillRect/>
          </a:stretch>
        </p:blipFill>
        <p:spPr>
          <a:xfrm>
            <a:off x="2693252" y="2164401"/>
            <a:ext cx="1809750" cy="1000125"/>
          </a:xfrm>
          <a:prstGeom prst="rect">
            <a:avLst/>
          </a:prstGeom>
        </p:spPr>
      </p:pic>
    </p:spTree>
    <p:extLst>
      <p:ext uri="{BB962C8B-B14F-4D97-AF65-F5344CB8AC3E}">
        <p14:creationId xmlns:p14="http://schemas.microsoft.com/office/powerpoint/2010/main" val="1014717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Figuras</a:t>
            </a:r>
            <a:endParaRPr lang="en-US" dirty="0"/>
          </a:p>
        </p:txBody>
      </p:sp>
      <p:sp>
        <p:nvSpPr>
          <p:cNvPr id="4" name="Marcador de contenido 3"/>
          <p:cNvSpPr>
            <a:spLocks noGrp="1"/>
          </p:cNvSpPr>
          <p:nvPr>
            <p:ph idx="1"/>
          </p:nvPr>
        </p:nvSpPr>
        <p:spPr/>
        <p:txBody>
          <a:bodyPr/>
          <a:lstStyle/>
          <a:p>
            <a:r>
              <a:rPr lang="es-ES" dirty="0" smtClean="0"/>
              <a:t>Recipiente general:</a:t>
            </a:r>
          </a:p>
          <a:p>
            <a:r>
              <a:rPr lang="es-ES" dirty="0" smtClean="0"/>
              <a:t>Deposito:</a:t>
            </a:r>
          </a:p>
          <a:p>
            <a:r>
              <a:rPr lang="es-ES" dirty="0" smtClean="0"/>
              <a:t>Recipiente con equipo  o columna con equipo interior:</a:t>
            </a:r>
          </a:p>
          <a:p>
            <a:endParaRPr lang="en-US" dirty="0"/>
          </a:p>
        </p:txBody>
      </p:sp>
      <p:pic>
        <p:nvPicPr>
          <p:cNvPr id="5" name="Imagen 4"/>
          <p:cNvPicPr>
            <a:picLocks noChangeAspect="1"/>
          </p:cNvPicPr>
          <p:nvPr/>
        </p:nvPicPr>
        <p:blipFill>
          <a:blip r:embed="rId2"/>
          <a:stretch>
            <a:fillRect/>
          </a:stretch>
        </p:blipFill>
        <p:spPr>
          <a:xfrm>
            <a:off x="9065476" y="1690688"/>
            <a:ext cx="1866900" cy="2819400"/>
          </a:xfrm>
          <a:prstGeom prst="rect">
            <a:avLst/>
          </a:prstGeom>
        </p:spPr>
      </p:pic>
    </p:spTree>
    <p:extLst>
      <p:ext uri="{BB962C8B-B14F-4D97-AF65-F5344CB8AC3E}">
        <p14:creationId xmlns:p14="http://schemas.microsoft.com/office/powerpoint/2010/main" val="3218616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Figuras</a:t>
            </a:r>
            <a:endParaRPr lang="en-US" dirty="0"/>
          </a:p>
        </p:txBody>
      </p:sp>
      <p:sp>
        <p:nvSpPr>
          <p:cNvPr id="4" name="Marcador de contenido 3"/>
          <p:cNvSpPr>
            <a:spLocks noGrp="1"/>
          </p:cNvSpPr>
          <p:nvPr>
            <p:ph idx="1"/>
          </p:nvPr>
        </p:nvSpPr>
        <p:spPr/>
        <p:txBody>
          <a:bodyPr/>
          <a:lstStyle/>
          <a:p>
            <a:r>
              <a:rPr lang="es-ES" dirty="0" smtClean="0"/>
              <a:t>Recipiente general:</a:t>
            </a:r>
          </a:p>
          <a:p>
            <a:r>
              <a:rPr lang="es-ES" dirty="0" smtClean="0"/>
              <a:t>Deposito:</a:t>
            </a:r>
          </a:p>
          <a:p>
            <a:r>
              <a:rPr lang="es-ES" dirty="0" smtClean="0"/>
              <a:t>Recipiente con equipo  o columna con equipo interior:</a:t>
            </a:r>
          </a:p>
          <a:p>
            <a:r>
              <a:rPr lang="es-ES" dirty="0" smtClean="0"/>
              <a:t>Calefacción o refrigeración:</a:t>
            </a:r>
          </a:p>
          <a:p>
            <a:endParaRPr lang="es-ES" dirty="0" smtClean="0"/>
          </a:p>
          <a:p>
            <a:endParaRPr lang="en-US" dirty="0"/>
          </a:p>
        </p:txBody>
      </p:sp>
      <p:pic>
        <p:nvPicPr>
          <p:cNvPr id="3" name="Imagen 2"/>
          <p:cNvPicPr>
            <a:picLocks noChangeAspect="1"/>
          </p:cNvPicPr>
          <p:nvPr/>
        </p:nvPicPr>
        <p:blipFill>
          <a:blip r:embed="rId2"/>
          <a:stretch>
            <a:fillRect/>
          </a:stretch>
        </p:blipFill>
        <p:spPr>
          <a:xfrm>
            <a:off x="5184736" y="3081802"/>
            <a:ext cx="1929742" cy="1031238"/>
          </a:xfrm>
          <a:prstGeom prst="rect">
            <a:avLst/>
          </a:prstGeom>
        </p:spPr>
      </p:pic>
    </p:spTree>
    <p:extLst>
      <p:ext uri="{BB962C8B-B14F-4D97-AF65-F5344CB8AC3E}">
        <p14:creationId xmlns:p14="http://schemas.microsoft.com/office/powerpoint/2010/main" val="2021223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Figuras</a:t>
            </a:r>
            <a:endParaRPr lang="en-US" dirty="0"/>
          </a:p>
        </p:txBody>
      </p:sp>
      <p:sp>
        <p:nvSpPr>
          <p:cNvPr id="4" name="Marcador de contenido 3"/>
          <p:cNvSpPr>
            <a:spLocks noGrp="1"/>
          </p:cNvSpPr>
          <p:nvPr>
            <p:ph idx="1"/>
          </p:nvPr>
        </p:nvSpPr>
        <p:spPr/>
        <p:txBody>
          <a:bodyPr/>
          <a:lstStyle/>
          <a:p>
            <a:r>
              <a:rPr lang="es-ES" dirty="0" smtClean="0"/>
              <a:t>Recipiente general:</a:t>
            </a:r>
          </a:p>
          <a:p>
            <a:r>
              <a:rPr lang="es-ES" dirty="0" smtClean="0"/>
              <a:t>Deposito:</a:t>
            </a:r>
          </a:p>
          <a:p>
            <a:r>
              <a:rPr lang="es-ES" dirty="0" smtClean="0"/>
              <a:t>Recipiente con equipo  o columna con equipo interior:</a:t>
            </a:r>
          </a:p>
          <a:p>
            <a:r>
              <a:rPr lang="es-ES" dirty="0" smtClean="0"/>
              <a:t>Calefacción o refrigeración:</a:t>
            </a:r>
          </a:p>
          <a:p>
            <a:r>
              <a:rPr lang="es-ES" dirty="0" smtClean="0"/>
              <a:t>Intercambiador de calor: </a:t>
            </a:r>
          </a:p>
          <a:p>
            <a:endParaRPr lang="es-ES" dirty="0" smtClean="0"/>
          </a:p>
          <a:p>
            <a:endParaRPr lang="en-US" dirty="0"/>
          </a:p>
        </p:txBody>
      </p:sp>
      <p:pic>
        <p:nvPicPr>
          <p:cNvPr id="5" name="Imagen 4"/>
          <p:cNvPicPr>
            <a:picLocks noChangeAspect="1"/>
          </p:cNvPicPr>
          <p:nvPr/>
        </p:nvPicPr>
        <p:blipFill>
          <a:blip r:embed="rId2"/>
          <a:stretch>
            <a:fillRect/>
          </a:stretch>
        </p:blipFill>
        <p:spPr>
          <a:xfrm>
            <a:off x="4825865" y="3000008"/>
            <a:ext cx="2305050" cy="2247900"/>
          </a:xfrm>
          <a:prstGeom prst="rect">
            <a:avLst/>
          </a:prstGeom>
        </p:spPr>
      </p:pic>
    </p:spTree>
    <p:extLst>
      <p:ext uri="{BB962C8B-B14F-4D97-AF65-F5344CB8AC3E}">
        <p14:creationId xmlns:p14="http://schemas.microsoft.com/office/powerpoint/2010/main" val="2110273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Figuras</a:t>
            </a:r>
            <a:endParaRPr lang="en-US" dirty="0"/>
          </a:p>
        </p:txBody>
      </p:sp>
      <p:sp>
        <p:nvSpPr>
          <p:cNvPr id="4" name="Marcador de contenido 3"/>
          <p:cNvSpPr>
            <a:spLocks noGrp="1"/>
          </p:cNvSpPr>
          <p:nvPr>
            <p:ph idx="1"/>
          </p:nvPr>
        </p:nvSpPr>
        <p:spPr/>
        <p:txBody>
          <a:bodyPr/>
          <a:lstStyle/>
          <a:p>
            <a:r>
              <a:rPr lang="es-ES" dirty="0" smtClean="0"/>
              <a:t>Recipiente general:</a:t>
            </a:r>
          </a:p>
          <a:p>
            <a:r>
              <a:rPr lang="es-ES" dirty="0" smtClean="0"/>
              <a:t>Deposito:</a:t>
            </a:r>
          </a:p>
          <a:p>
            <a:r>
              <a:rPr lang="es-ES" dirty="0" smtClean="0"/>
              <a:t>Recipiente con equipo  o columna con equipo interior:</a:t>
            </a:r>
          </a:p>
          <a:p>
            <a:r>
              <a:rPr lang="es-ES" dirty="0" smtClean="0"/>
              <a:t>Calefacción o refrigeración:</a:t>
            </a:r>
          </a:p>
          <a:p>
            <a:r>
              <a:rPr lang="es-ES" dirty="0" smtClean="0"/>
              <a:t>Intercambiador de calor:</a:t>
            </a:r>
          </a:p>
          <a:p>
            <a:r>
              <a:rPr lang="es-ES" dirty="0" smtClean="0"/>
              <a:t>Separador: </a:t>
            </a:r>
          </a:p>
          <a:p>
            <a:endParaRPr lang="es-ES" dirty="0" smtClean="0"/>
          </a:p>
          <a:p>
            <a:endParaRPr lang="en-US" dirty="0"/>
          </a:p>
        </p:txBody>
      </p:sp>
      <p:pic>
        <p:nvPicPr>
          <p:cNvPr id="3" name="Imagen 2"/>
          <p:cNvPicPr>
            <a:picLocks noChangeAspect="1"/>
          </p:cNvPicPr>
          <p:nvPr/>
        </p:nvPicPr>
        <p:blipFill>
          <a:blip r:embed="rId2"/>
          <a:stretch>
            <a:fillRect/>
          </a:stretch>
        </p:blipFill>
        <p:spPr>
          <a:xfrm>
            <a:off x="2867200" y="3683978"/>
            <a:ext cx="2047875" cy="1971675"/>
          </a:xfrm>
          <a:prstGeom prst="rect">
            <a:avLst/>
          </a:prstGeom>
        </p:spPr>
      </p:pic>
    </p:spTree>
    <p:extLst>
      <p:ext uri="{BB962C8B-B14F-4D97-AF65-F5344CB8AC3E}">
        <p14:creationId xmlns:p14="http://schemas.microsoft.com/office/powerpoint/2010/main" val="122781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contenido 2"/>
          <p:cNvSpPr>
            <a:spLocks noGrp="1"/>
          </p:cNvSpPr>
          <p:nvPr>
            <p:ph idx="1"/>
          </p:nvPr>
        </p:nvSpPr>
        <p:spPr/>
        <p:txBody>
          <a:bodyPr/>
          <a:lstStyle/>
          <a:p>
            <a:r>
              <a:rPr lang="es-ES" dirty="0" smtClean="0"/>
              <a:t>Finalmente se envasa en frascos de vidrio que han sido previamente esterilizados. En ellos se vierte la salsa a mínimo de 85 </a:t>
            </a:r>
            <a:r>
              <a:rPr lang="es-ES" dirty="0" err="1" smtClean="0"/>
              <a:t>ºC</a:t>
            </a:r>
            <a:r>
              <a:rPr lang="es-ES" dirty="0" smtClean="0"/>
              <a:t>, pasando luego al pasteurizado para eliminar microorganismos calentando los envases a 95 º por 10 minutos. Al sacar se colocan tapas. Los envases son enfriados hasta la temperatura ambiente colocándolos en otro recipiente con agua tibia y luego se va agregando lentamente agua más fría. Finalmente se llega al etiquetado y embalaje en cajas de cartón desde donde pasan al almacenaje para su distribución.</a:t>
            </a:r>
            <a:endParaRPr lang="en-US" dirty="0" smtClean="0"/>
          </a:p>
          <a:p>
            <a:endParaRPr lang="en-US" dirty="0"/>
          </a:p>
        </p:txBody>
      </p:sp>
    </p:spTree>
    <p:extLst>
      <p:ext uri="{BB962C8B-B14F-4D97-AF65-F5344CB8AC3E}">
        <p14:creationId xmlns:p14="http://schemas.microsoft.com/office/powerpoint/2010/main" val="3804479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Figuras</a:t>
            </a:r>
            <a:endParaRPr lang="en-US" dirty="0"/>
          </a:p>
        </p:txBody>
      </p:sp>
      <p:sp>
        <p:nvSpPr>
          <p:cNvPr id="4" name="Marcador de contenido 3"/>
          <p:cNvSpPr>
            <a:spLocks noGrp="1"/>
          </p:cNvSpPr>
          <p:nvPr>
            <p:ph idx="1"/>
          </p:nvPr>
        </p:nvSpPr>
        <p:spPr/>
        <p:txBody>
          <a:bodyPr/>
          <a:lstStyle/>
          <a:p>
            <a:r>
              <a:rPr lang="es-ES" dirty="0" smtClean="0"/>
              <a:t>Recipiente general:</a:t>
            </a:r>
          </a:p>
          <a:p>
            <a:r>
              <a:rPr lang="es-ES" dirty="0" smtClean="0"/>
              <a:t>Deposito:</a:t>
            </a:r>
          </a:p>
          <a:p>
            <a:r>
              <a:rPr lang="es-ES" dirty="0" smtClean="0"/>
              <a:t>Recipiente con equipo  o columna con equipo interior:</a:t>
            </a:r>
          </a:p>
          <a:p>
            <a:r>
              <a:rPr lang="es-ES" dirty="0" smtClean="0"/>
              <a:t>Calefacción o refrigeración:</a:t>
            </a:r>
          </a:p>
          <a:p>
            <a:r>
              <a:rPr lang="es-ES" dirty="0" smtClean="0"/>
              <a:t>Intercambiador de calor:</a:t>
            </a:r>
          </a:p>
          <a:p>
            <a:r>
              <a:rPr lang="es-ES" dirty="0" smtClean="0"/>
              <a:t>Separador: </a:t>
            </a:r>
          </a:p>
          <a:p>
            <a:r>
              <a:rPr lang="es-ES" dirty="0" smtClean="0"/>
              <a:t>Secador:</a:t>
            </a:r>
          </a:p>
          <a:p>
            <a:endParaRPr lang="es-ES" dirty="0" smtClean="0"/>
          </a:p>
          <a:p>
            <a:endParaRPr lang="en-US" dirty="0"/>
          </a:p>
        </p:txBody>
      </p:sp>
      <p:pic>
        <p:nvPicPr>
          <p:cNvPr id="5" name="Imagen 4"/>
          <p:cNvPicPr>
            <a:picLocks noChangeAspect="1"/>
          </p:cNvPicPr>
          <p:nvPr/>
        </p:nvPicPr>
        <p:blipFill>
          <a:blip r:embed="rId2"/>
          <a:stretch>
            <a:fillRect/>
          </a:stretch>
        </p:blipFill>
        <p:spPr>
          <a:xfrm>
            <a:off x="2568266" y="3902075"/>
            <a:ext cx="2305050" cy="2409825"/>
          </a:xfrm>
          <a:prstGeom prst="rect">
            <a:avLst/>
          </a:prstGeom>
        </p:spPr>
      </p:pic>
    </p:spTree>
    <p:extLst>
      <p:ext uri="{BB962C8B-B14F-4D97-AF65-F5344CB8AC3E}">
        <p14:creationId xmlns:p14="http://schemas.microsoft.com/office/powerpoint/2010/main" val="1499059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Figuras</a:t>
            </a:r>
            <a:endParaRPr lang="en-US" dirty="0"/>
          </a:p>
        </p:txBody>
      </p:sp>
      <p:sp>
        <p:nvSpPr>
          <p:cNvPr id="4" name="Marcador de contenido 3"/>
          <p:cNvSpPr>
            <a:spLocks noGrp="1"/>
          </p:cNvSpPr>
          <p:nvPr>
            <p:ph idx="1"/>
          </p:nvPr>
        </p:nvSpPr>
        <p:spPr/>
        <p:txBody>
          <a:bodyPr/>
          <a:lstStyle/>
          <a:p>
            <a:r>
              <a:rPr lang="es-ES" dirty="0" smtClean="0"/>
              <a:t>Recipiente general:</a:t>
            </a:r>
          </a:p>
          <a:p>
            <a:r>
              <a:rPr lang="es-ES" dirty="0" smtClean="0"/>
              <a:t>Deposito:</a:t>
            </a:r>
          </a:p>
          <a:p>
            <a:r>
              <a:rPr lang="es-ES" dirty="0" smtClean="0"/>
              <a:t>Recipiente con equipo  o columna con equipo interior:</a:t>
            </a:r>
          </a:p>
          <a:p>
            <a:r>
              <a:rPr lang="es-ES" dirty="0" smtClean="0"/>
              <a:t>Calefacción o refrigeración:</a:t>
            </a:r>
          </a:p>
          <a:p>
            <a:r>
              <a:rPr lang="es-ES" dirty="0" smtClean="0"/>
              <a:t>Intercambiador de calor:</a:t>
            </a:r>
          </a:p>
          <a:p>
            <a:r>
              <a:rPr lang="es-ES" dirty="0" smtClean="0"/>
              <a:t>Separador: </a:t>
            </a:r>
          </a:p>
          <a:p>
            <a:r>
              <a:rPr lang="es-ES" dirty="0" smtClean="0"/>
              <a:t>Secador:</a:t>
            </a:r>
          </a:p>
          <a:p>
            <a:r>
              <a:rPr lang="es-ES" dirty="0" smtClean="0"/>
              <a:t>Trituradora:</a:t>
            </a:r>
          </a:p>
          <a:p>
            <a:endParaRPr lang="es-ES" dirty="0" smtClean="0"/>
          </a:p>
          <a:p>
            <a:endParaRPr lang="en-US" dirty="0"/>
          </a:p>
        </p:txBody>
      </p:sp>
      <p:pic>
        <p:nvPicPr>
          <p:cNvPr id="3" name="Imagen 2"/>
          <p:cNvPicPr>
            <a:picLocks noChangeAspect="1"/>
          </p:cNvPicPr>
          <p:nvPr/>
        </p:nvPicPr>
        <p:blipFill>
          <a:blip r:embed="rId2"/>
          <a:stretch>
            <a:fillRect/>
          </a:stretch>
        </p:blipFill>
        <p:spPr>
          <a:xfrm>
            <a:off x="2986668" y="4702098"/>
            <a:ext cx="1981200" cy="1981200"/>
          </a:xfrm>
          <a:prstGeom prst="rect">
            <a:avLst/>
          </a:prstGeom>
        </p:spPr>
      </p:pic>
    </p:spTree>
    <p:extLst>
      <p:ext uri="{BB962C8B-B14F-4D97-AF65-F5344CB8AC3E}">
        <p14:creationId xmlns:p14="http://schemas.microsoft.com/office/powerpoint/2010/main" val="421996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Figuras</a:t>
            </a:r>
            <a:endParaRPr lang="en-US" dirty="0"/>
          </a:p>
        </p:txBody>
      </p:sp>
      <p:sp>
        <p:nvSpPr>
          <p:cNvPr id="4" name="Marcador de contenido 3"/>
          <p:cNvSpPr>
            <a:spLocks noGrp="1"/>
          </p:cNvSpPr>
          <p:nvPr>
            <p:ph idx="1"/>
          </p:nvPr>
        </p:nvSpPr>
        <p:spPr>
          <a:xfrm>
            <a:off x="838200" y="1825624"/>
            <a:ext cx="10515600" cy="4853955"/>
          </a:xfrm>
        </p:spPr>
        <p:txBody>
          <a:bodyPr>
            <a:normAutofit/>
          </a:bodyPr>
          <a:lstStyle/>
          <a:p>
            <a:r>
              <a:rPr lang="es-ES" dirty="0" smtClean="0"/>
              <a:t>Mezclador:</a:t>
            </a:r>
          </a:p>
          <a:p>
            <a:endParaRPr lang="es-ES" dirty="0" smtClean="0"/>
          </a:p>
          <a:p>
            <a:endParaRPr lang="en-US" dirty="0"/>
          </a:p>
        </p:txBody>
      </p:sp>
      <p:pic>
        <p:nvPicPr>
          <p:cNvPr id="5" name="Imagen 4"/>
          <p:cNvPicPr>
            <a:picLocks noChangeAspect="1"/>
          </p:cNvPicPr>
          <p:nvPr/>
        </p:nvPicPr>
        <p:blipFill>
          <a:blip r:embed="rId2"/>
          <a:stretch>
            <a:fillRect/>
          </a:stretch>
        </p:blipFill>
        <p:spPr>
          <a:xfrm>
            <a:off x="2961114" y="1112060"/>
            <a:ext cx="1943100" cy="2000250"/>
          </a:xfrm>
          <a:prstGeom prst="rect">
            <a:avLst/>
          </a:prstGeom>
        </p:spPr>
      </p:pic>
    </p:spTree>
    <p:extLst>
      <p:ext uri="{BB962C8B-B14F-4D97-AF65-F5344CB8AC3E}">
        <p14:creationId xmlns:p14="http://schemas.microsoft.com/office/powerpoint/2010/main" val="2656623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Figuras</a:t>
            </a:r>
            <a:endParaRPr lang="en-US" dirty="0"/>
          </a:p>
        </p:txBody>
      </p:sp>
      <p:sp>
        <p:nvSpPr>
          <p:cNvPr id="4" name="Marcador de contenido 3"/>
          <p:cNvSpPr>
            <a:spLocks noGrp="1"/>
          </p:cNvSpPr>
          <p:nvPr>
            <p:ph idx="1"/>
          </p:nvPr>
        </p:nvSpPr>
        <p:spPr>
          <a:xfrm>
            <a:off x="838200" y="1825624"/>
            <a:ext cx="10515600" cy="4853955"/>
          </a:xfrm>
        </p:spPr>
        <p:txBody>
          <a:bodyPr>
            <a:normAutofit/>
          </a:bodyPr>
          <a:lstStyle/>
          <a:p>
            <a:r>
              <a:rPr lang="es-ES" dirty="0" smtClean="0"/>
              <a:t>Mezclador:</a:t>
            </a:r>
          </a:p>
          <a:p>
            <a:r>
              <a:rPr lang="es-ES" dirty="0" smtClean="0"/>
              <a:t>Bomba:</a:t>
            </a:r>
          </a:p>
          <a:p>
            <a:endParaRPr lang="es-ES" dirty="0" smtClean="0"/>
          </a:p>
          <a:p>
            <a:endParaRPr lang="en-US" dirty="0"/>
          </a:p>
        </p:txBody>
      </p:sp>
      <p:pic>
        <p:nvPicPr>
          <p:cNvPr id="3" name="Imagen 2"/>
          <p:cNvPicPr>
            <a:picLocks noChangeAspect="1"/>
          </p:cNvPicPr>
          <p:nvPr/>
        </p:nvPicPr>
        <p:blipFill>
          <a:blip r:embed="rId2"/>
          <a:stretch>
            <a:fillRect/>
          </a:stretch>
        </p:blipFill>
        <p:spPr>
          <a:xfrm>
            <a:off x="2314111" y="1690688"/>
            <a:ext cx="1809750" cy="1990725"/>
          </a:xfrm>
          <a:prstGeom prst="rect">
            <a:avLst/>
          </a:prstGeom>
        </p:spPr>
      </p:pic>
    </p:spTree>
    <p:extLst>
      <p:ext uri="{BB962C8B-B14F-4D97-AF65-F5344CB8AC3E}">
        <p14:creationId xmlns:p14="http://schemas.microsoft.com/office/powerpoint/2010/main" val="2346904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Figuras</a:t>
            </a:r>
            <a:endParaRPr lang="en-US" dirty="0"/>
          </a:p>
        </p:txBody>
      </p:sp>
      <p:sp>
        <p:nvSpPr>
          <p:cNvPr id="4" name="Marcador de contenido 3"/>
          <p:cNvSpPr>
            <a:spLocks noGrp="1"/>
          </p:cNvSpPr>
          <p:nvPr>
            <p:ph idx="1"/>
          </p:nvPr>
        </p:nvSpPr>
        <p:spPr>
          <a:xfrm>
            <a:off x="838200" y="1825624"/>
            <a:ext cx="10515600" cy="4853955"/>
          </a:xfrm>
        </p:spPr>
        <p:txBody>
          <a:bodyPr>
            <a:normAutofit/>
          </a:bodyPr>
          <a:lstStyle/>
          <a:p>
            <a:r>
              <a:rPr lang="es-ES" dirty="0" smtClean="0"/>
              <a:t>Mezclador:</a:t>
            </a:r>
          </a:p>
          <a:p>
            <a:r>
              <a:rPr lang="es-ES" dirty="0" smtClean="0"/>
              <a:t>Bomba:</a:t>
            </a:r>
          </a:p>
          <a:p>
            <a:r>
              <a:rPr lang="es-ES" dirty="0" smtClean="0"/>
              <a:t>Transportador:</a:t>
            </a:r>
          </a:p>
          <a:p>
            <a:endParaRPr lang="es-ES" dirty="0" smtClean="0"/>
          </a:p>
          <a:p>
            <a:endParaRPr lang="en-US" dirty="0"/>
          </a:p>
        </p:txBody>
      </p:sp>
      <p:pic>
        <p:nvPicPr>
          <p:cNvPr id="6" name="Imagen 5"/>
          <p:cNvPicPr>
            <a:picLocks noChangeAspect="1"/>
          </p:cNvPicPr>
          <p:nvPr/>
        </p:nvPicPr>
        <p:blipFill>
          <a:blip r:embed="rId2"/>
          <a:stretch>
            <a:fillRect/>
          </a:stretch>
        </p:blipFill>
        <p:spPr>
          <a:xfrm>
            <a:off x="3376729" y="2261142"/>
            <a:ext cx="1847850" cy="1733550"/>
          </a:xfrm>
          <a:prstGeom prst="rect">
            <a:avLst/>
          </a:prstGeom>
        </p:spPr>
      </p:pic>
    </p:spTree>
    <p:extLst>
      <p:ext uri="{BB962C8B-B14F-4D97-AF65-F5344CB8AC3E}">
        <p14:creationId xmlns:p14="http://schemas.microsoft.com/office/powerpoint/2010/main" val="2925742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Figuras</a:t>
            </a:r>
            <a:endParaRPr lang="en-US" dirty="0"/>
          </a:p>
        </p:txBody>
      </p:sp>
      <p:sp>
        <p:nvSpPr>
          <p:cNvPr id="4" name="Marcador de contenido 3"/>
          <p:cNvSpPr>
            <a:spLocks noGrp="1"/>
          </p:cNvSpPr>
          <p:nvPr>
            <p:ph idx="1"/>
          </p:nvPr>
        </p:nvSpPr>
        <p:spPr>
          <a:xfrm>
            <a:off x="838200" y="1825624"/>
            <a:ext cx="10515600" cy="4853955"/>
          </a:xfrm>
        </p:spPr>
        <p:txBody>
          <a:bodyPr>
            <a:normAutofit/>
          </a:bodyPr>
          <a:lstStyle/>
          <a:p>
            <a:r>
              <a:rPr lang="es-ES" dirty="0" smtClean="0"/>
              <a:t>Mezclador:</a:t>
            </a:r>
          </a:p>
          <a:p>
            <a:r>
              <a:rPr lang="es-ES" dirty="0" smtClean="0"/>
              <a:t>Bomba:</a:t>
            </a:r>
          </a:p>
          <a:p>
            <a:r>
              <a:rPr lang="es-ES" dirty="0" smtClean="0"/>
              <a:t>Transportador:</a:t>
            </a:r>
          </a:p>
          <a:p>
            <a:r>
              <a:rPr lang="es-ES" dirty="0" smtClean="0"/>
              <a:t>Almacenaje:</a:t>
            </a:r>
          </a:p>
          <a:p>
            <a:endParaRPr lang="es-ES" dirty="0" smtClean="0"/>
          </a:p>
          <a:p>
            <a:endParaRPr lang="en-US" dirty="0"/>
          </a:p>
        </p:txBody>
      </p:sp>
      <p:pic>
        <p:nvPicPr>
          <p:cNvPr id="3" name="Imagen 2"/>
          <p:cNvPicPr>
            <a:picLocks noChangeAspect="1"/>
          </p:cNvPicPr>
          <p:nvPr/>
        </p:nvPicPr>
        <p:blipFill>
          <a:blip r:embed="rId2"/>
          <a:stretch>
            <a:fillRect/>
          </a:stretch>
        </p:blipFill>
        <p:spPr>
          <a:xfrm>
            <a:off x="3048695" y="3066586"/>
            <a:ext cx="2189535" cy="964696"/>
          </a:xfrm>
          <a:prstGeom prst="rect">
            <a:avLst/>
          </a:prstGeom>
        </p:spPr>
      </p:pic>
    </p:spTree>
    <p:extLst>
      <p:ext uri="{BB962C8B-B14F-4D97-AF65-F5344CB8AC3E}">
        <p14:creationId xmlns:p14="http://schemas.microsoft.com/office/powerpoint/2010/main" val="33498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Figuras</a:t>
            </a:r>
            <a:endParaRPr lang="en-US" dirty="0"/>
          </a:p>
        </p:txBody>
      </p:sp>
      <p:sp>
        <p:nvSpPr>
          <p:cNvPr id="4" name="Marcador de contenido 3"/>
          <p:cNvSpPr>
            <a:spLocks noGrp="1"/>
          </p:cNvSpPr>
          <p:nvPr>
            <p:ph idx="1"/>
          </p:nvPr>
        </p:nvSpPr>
        <p:spPr>
          <a:xfrm>
            <a:off x="838200" y="1825624"/>
            <a:ext cx="10515600" cy="4853955"/>
          </a:xfrm>
        </p:spPr>
        <p:txBody>
          <a:bodyPr>
            <a:normAutofit/>
          </a:bodyPr>
          <a:lstStyle/>
          <a:p>
            <a:r>
              <a:rPr lang="es-ES" dirty="0" smtClean="0"/>
              <a:t>Mezclador:</a:t>
            </a:r>
          </a:p>
          <a:p>
            <a:r>
              <a:rPr lang="es-ES" dirty="0" smtClean="0"/>
              <a:t>Bomba:</a:t>
            </a:r>
          </a:p>
          <a:p>
            <a:r>
              <a:rPr lang="es-ES" dirty="0" smtClean="0"/>
              <a:t>Transportador:</a:t>
            </a:r>
          </a:p>
          <a:p>
            <a:r>
              <a:rPr lang="es-ES" dirty="0" smtClean="0"/>
              <a:t>Almacenaje:</a:t>
            </a:r>
          </a:p>
          <a:p>
            <a:r>
              <a:rPr lang="es-ES" dirty="0" smtClean="0"/>
              <a:t>Válvula:</a:t>
            </a:r>
          </a:p>
          <a:p>
            <a:endParaRPr lang="es-ES" dirty="0" smtClean="0"/>
          </a:p>
          <a:p>
            <a:endParaRPr lang="en-US" dirty="0"/>
          </a:p>
        </p:txBody>
      </p:sp>
      <p:pic>
        <p:nvPicPr>
          <p:cNvPr id="5" name="Imagen 4"/>
          <p:cNvPicPr>
            <a:picLocks noChangeAspect="1"/>
          </p:cNvPicPr>
          <p:nvPr/>
        </p:nvPicPr>
        <p:blipFill>
          <a:blip r:embed="rId2"/>
          <a:stretch>
            <a:fillRect/>
          </a:stretch>
        </p:blipFill>
        <p:spPr>
          <a:xfrm>
            <a:off x="2468834" y="3564557"/>
            <a:ext cx="1924050" cy="1000125"/>
          </a:xfrm>
          <a:prstGeom prst="rect">
            <a:avLst/>
          </a:prstGeom>
        </p:spPr>
      </p:pic>
    </p:spTree>
    <p:extLst>
      <p:ext uri="{BB962C8B-B14F-4D97-AF65-F5344CB8AC3E}">
        <p14:creationId xmlns:p14="http://schemas.microsoft.com/office/powerpoint/2010/main" val="1388344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Figuras</a:t>
            </a:r>
            <a:endParaRPr lang="en-US" dirty="0"/>
          </a:p>
        </p:txBody>
      </p:sp>
      <p:sp>
        <p:nvSpPr>
          <p:cNvPr id="4" name="Marcador de contenido 3"/>
          <p:cNvSpPr>
            <a:spLocks noGrp="1"/>
          </p:cNvSpPr>
          <p:nvPr>
            <p:ph idx="1"/>
          </p:nvPr>
        </p:nvSpPr>
        <p:spPr>
          <a:xfrm>
            <a:off x="838200" y="1825624"/>
            <a:ext cx="10515600" cy="4853955"/>
          </a:xfrm>
        </p:spPr>
        <p:txBody>
          <a:bodyPr>
            <a:normAutofit/>
          </a:bodyPr>
          <a:lstStyle/>
          <a:p>
            <a:r>
              <a:rPr lang="es-ES" dirty="0" smtClean="0"/>
              <a:t>Mezclador:</a:t>
            </a:r>
          </a:p>
          <a:p>
            <a:r>
              <a:rPr lang="es-ES" dirty="0" smtClean="0"/>
              <a:t>Bomba:</a:t>
            </a:r>
          </a:p>
          <a:p>
            <a:r>
              <a:rPr lang="es-ES" dirty="0" smtClean="0"/>
              <a:t>Transportador:</a:t>
            </a:r>
          </a:p>
          <a:p>
            <a:r>
              <a:rPr lang="es-ES" dirty="0" smtClean="0"/>
              <a:t>Almacenaje:</a:t>
            </a:r>
          </a:p>
          <a:p>
            <a:r>
              <a:rPr lang="es-ES" dirty="0" smtClean="0"/>
              <a:t>Válvula:</a:t>
            </a:r>
          </a:p>
          <a:p>
            <a:r>
              <a:rPr lang="es-ES" dirty="0" smtClean="0"/>
              <a:t>Maquina de acabado (prensa):</a:t>
            </a:r>
          </a:p>
          <a:p>
            <a:endParaRPr lang="es-ES" dirty="0" smtClean="0"/>
          </a:p>
          <a:p>
            <a:endParaRPr lang="en-US" dirty="0"/>
          </a:p>
        </p:txBody>
      </p:sp>
      <p:pic>
        <p:nvPicPr>
          <p:cNvPr id="6" name="Imagen 5"/>
          <p:cNvPicPr>
            <a:picLocks noChangeAspect="1"/>
          </p:cNvPicPr>
          <p:nvPr/>
        </p:nvPicPr>
        <p:blipFill>
          <a:blip r:embed="rId2"/>
          <a:stretch>
            <a:fillRect/>
          </a:stretch>
        </p:blipFill>
        <p:spPr>
          <a:xfrm>
            <a:off x="5750428" y="3674559"/>
            <a:ext cx="1895475" cy="1962150"/>
          </a:xfrm>
          <a:prstGeom prst="rect">
            <a:avLst/>
          </a:prstGeom>
        </p:spPr>
      </p:pic>
    </p:spTree>
    <p:extLst>
      <p:ext uri="{BB962C8B-B14F-4D97-AF65-F5344CB8AC3E}">
        <p14:creationId xmlns:p14="http://schemas.microsoft.com/office/powerpoint/2010/main" val="1770847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54336"/>
            <a:ext cx="10515600" cy="1325563"/>
          </a:xfrm>
        </p:spPr>
        <p:txBody>
          <a:bodyPr/>
          <a:lstStyle/>
          <a:p>
            <a:r>
              <a:rPr lang="es-CL" b="1" dirty="0"/>
              <a:t>Proceso de elaboración del vino </a:t>
            </a:r>
            <a:r>
              <a:rPr lang="en-US" dirty="0"/>
              <a:t/>
            </a:r>
            <a:br>
              <a:rPr lang="en-US" dirty="0"/>
            </a:br>
            <a:endParaRPr lang="en-US" dirty="0"/>
          </a:p>
        </p:txBody>
      </p:sp>
      <p:sp>
        <p:nvSpPr>
          <p:cNvPr id="4" name="Marcador de contenido 3"/>
          <p:cNvSpPr>
            <a:spLocks noGrp="1"/>
          </p:cNvSpPr>
          <p:nvPr>
            <p:ph idx="1"/>
          </p:nvPr>
        </p:nvSpPr>
        <p:spPr>
          <a:xfrm>
            <a:off x="838200" y="1037063"/>
            <a:ext cx="10515600" cy="5642517"/>
          </a:xfrm>
        </p:spPr>
        <p:txBody>
          <a:bodyPr>
            <a:normAutofit/>
          </a:bodyPr>
          <a:lstStyle/>
          <a:p>
            <a:pPr marL="0" indent="0">
              <a:buNone/>
            </a:pPr>
            <a:endParaRPr lang="es-ES" dirty="0" smtClean="0"/>
          </a:p>
          <a:p>
            <a:r>
              <a:rPr lang="es-CL" b="1" dirty="0"/>
              <a:t>Despalillado</a:t>
            </a:r>
            <a:endParaRPr lang="en-US" dirty="0"/>
          </a:p>
          <a:p>
            <a:pPr marL="0" indent="0">
              <a:buNone/>
            </a:pPr>
            <a:r>
              <a:rPr lang="es-CL" dirty="0"/>
              <a:t>Este proceso es por el cual se separan las uvas del resto del racimo, que se conoce como </a:t>
            </a:r>
            <a:r>
              <a:rPr lang="es-CL" i="1" dirty="0"/>
              <a:t>raspón</a:t>
            </a:r>
            <a:r>
              <a:rPr lang="es-CL" dirty="0"/>
              <a:t>. El objetivo de separar las uvas de las ramas y/o hojas es porque aportan sabores y aromas que son amargos al caldo durante la maceración.</a:t>
            </a:r>
            <a:endParaRPr lang="en-US" dirty="0"/>
          </a:p>
          <a:p>
            <a:r>
              <a:rPr lang="es-CL" b="1" dirty="0"/>
              <a:t>Estrujado</a:t>
            </a:r>
            <a:endParaRPr lang="en-US" dirty="0"/>
          </a:p>
          <a:p>
            <a:pPr marL="0" indent="0">
              <a:buNone/>
            </a:pPr>
            <a:r>
              <a:rPr lang="es-CL" dirty="0"/>
              <a:t>Desgranado el racimo, las uvas se pasan por una pisadora para conseguir que se rompa la piel de la uva, llamada </a:t>
            </a:r>
            <a:r>
              <a:rPr lang="es-CL" i="1" dirty="0"/>
              <a:t>hollejo</a:t>
            </a:r>
            <a:r>
              <a:rPr lang="es-CL" dirty="0"/>
              <a:t>. Así se extrae el jugo para facilitar el siguiente paso, pero no se debe estrujar demasiado para evitar que se rompan las semillas de las uvas, que aportarían amargor al caldo.</a:t>
            </a:r>
            <a:endParaRPr lang="en-US" dirty="0"/>
          </a:p>
          <a:p>
            <a:endParaRPr lang="en-US" dirty="0"/>
          </a:p>
        </p:txBody>
      </p:sp>
    </p:spTree>
    <p:extLst>
      <p:ext uri="{BB962C8B-B14F-4D97-AF65-F5344CB8AC3E}">
        <p14:creationId xmlns:p14="http://schemas.microsoft.com/office/powerpoint/2010/main" val="474173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54336"/>
            <a:ext cx="10515600" cy="1325563"/>
          </a:xfrm>
        </p:spPr>
        <p:txBody>
          <a:bodyPr/>
          <a:lstStyle/>
          <a:p>
            <a:r>
              <a:rPr lang="es-CL" b="1" dirty="0"/>
              <a:t>Proceso de elaboración del vino </a:t>
            </a:r>
            <a:r>
              <a:rPr lang="en-US" dirty="0"/>
              <a:t/>
            </a:r>
            <a:br>
              <a:rPr lang="en-US" dirty="0"/>
            </a:br>
            <a:endParaRPr lang="en-US" dirty="0"/>
          </a:p>
        </p:txBody>
      </p:sp>
      <p:sp>
        <p:nvSpPr>
          <p:cNvPr id="4" name="Marcador de contenido 3"/>
          <p:cNvSpPr>
            <a:spLocks noGrp="1"/>
          </p:cNvSpPr>
          <p:nvPr>
            <p:ph idx="1"/>
          </p:nvPr>
        </p:nvSpPr>
        <p:spPr>
          <a:xfrm>
            <a:off x="838200" y="1037063"/>
            <a:ext cx="10515600" cy="5642517"/>
          </a:xfrm>
        </p:spPr>
        <p:txBody>
          <a:bodyPr>
            <a:normAutofit/>
          </a:bodyPr>
          <a:lstStyle/>
          <a:p>
            <a:pPr marL="0" indent="0">
              <a:buNone/>
            </a:pPr>
            <a:endParaRPr lang="es-ES" dirty="0" smtClean="0"/>
          </a:p>
          <a:p>
            <a:r>
              <a:rPr lang="es-CL" b="1" dirty="0"/>
              <a:t>Maceración y fermentación</a:t>
            </a:r>
            <a:endParaRPr lang="en-US" dirty="0"/>
          </a:p>
          <a:p>
            <a:pPr marL="0" indent="0">
              <a:buNone/>
            </a:pPr>
            <a:r>
              <a:rPr lang="es-CL" dirty="0"/>
              <a:t>El jugo que se extrae se mantendrá a una temperatura controlada durante unos días, permitiendo así la fermentación y así adquiriendo el color requerido.</a:t>
            </a:r>
            <a:endParaRPr lang="en-US" dirty="0"/>
          </a:p>
          <a:p>
            <a:pPr marL="0" indent="0">
              <a:buNone/>
            </a:pPr>
            <a:r>
              <a:rPr lang="es-CL" dirty="0"/>
              <a:t>En estos depósitos y a través de sus propias levaduras, comienza el proceso de fermentación alcohólica ya que, en ellas, el azúcar de las uvas termina transformándose en alcohol etílico.</a:t>
            </a:r>
            <a:endParaRPr lang="en-US" dirty="0"/>
          </a:p>
          <a:p>
            <a:pPr marL="0" indent="0">
              <a:buNone/>
            </a:pPr>
            <a:r>
              <a:rPr lang="es-CL" dirty="0"/>
              <a:t>Este proceso dura, dependiendo el tipo de vino y debe transcurrir a temperaturas no superiores a 29ºC.</a:t>
            </a:r>
            <a:endParaRPr lang="en-US" dirty="0"/>
          </a:p>
        </p:txBody>
      </p:sp>
    </p:spTree>
    <p:extLst>
      <p:ext uri="{BB962C8B-B14F-4D97-AF65-F5344CB8AC3E}">
        <p14:creationId xmlns:p14="http://schemas.microsoft.com/office/powerpoint/2010/main" val="107920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1293" y="457200"/>
            <a:ext cx="10515600" cy="6088566"/>
          </a:xfrm>
        </p:spPr>
        <p:txBody>
          <a:bodyPr>
            <a:normAutofit fontScale="70000" lnSpcReduction="20000"/>
          </a:bodyPr>
          <a:lstStyle/>
          <a:p>
            <a:r>
              <a:rPr lang="es-ES" sz="4000" dirty="0" smtClean="0"/>
              <a:t>El proceso comienza con la Recepción y Pesado en que se cuantifica el tomate que entra al proceso para determinar rendimientos. Luego se seleccionan los tomates maduros, completamente rojos, con pulpa firme y sin signo de podredumbre. Luego los tomates se lavan con agua clorada y se trocean cortándolos en cuartos sin pelar. Luego de escurrir el agua sobrante se sumergen en agua a entre 90-95 </a:t>
            </a:r>
            <a:r>
              <a:rPr lang="es-ES" sz="4000" dirty="0" err="1" smtClean="0"/>
              <a:t>ºC</a:t>
            </a:r>
            <a:r>
              <a:rPr lang="es-ES" sz="4000" dirty="0" smtClean="0"/>
              <a:t> durante 5 minutos en lo que se llama escaldado. Luego, se extrae la pulpa en donde se separa la pulpa de la cascara y semillas. En la concentración se elimina agua cocinando por alrededor de 30 -45 min a 90-95 </a:t>
            </a:r>
            <a:r>
              <a:rPr lang="es-ES" sz="4000" dirty="0" err="1" smtClean="0"/>
              <a:t>ºC</a:t>
            </a:r>
            <a:r>
              <a:rPr lang="es-ES" sz="4000" dirty="0" smtClean="0"/>
              <a:t>, agitando suave y continuamente. En ésta etapa se agrega sal en una proporción al 2% en relación al peso de la pulpa. También se agregan condimentos, tales como: ajo, cebolla y albahaca. Finalmente se envasa en frascos de vidrio que han sido previamente esterilizados. En ellos se vierte la salsa a mínimo de 85 </a:t>
            </a:r>
            <a:r>
              <a:rPr lang="es-ES" sz="4000" dirty="0" err="1" smtClean="0"/>
              <a:t>ºC</a:t>
            </a:r>
            <a:r>
              <a:rPr lang="es-ES" sz="4000" dirty="0" smtClean="0"/>
              <a:t>, pasando luego al pasteurizado para eliminar microorganismos calentando los envases a 95 º por 10 minutos. Al sacar se colocan tapas. Los envases son enfriados hasta la temperatura ambiente colocándolos en otro recipiente con agua tibia y luego se va agregando lentamente agua más fría. Finalmente se llega al etiquetado y embalaje en cajas de cartón desde donde pasan al almacenaje para su distribución.</a:t>
            </a:r>
            <a:endParaRPr lang="en-US" sz="4000" dirty="0" smtClean="0"/>
          </a:p>
          <a:p>
            <a:endParaRPr lang="en-US" dirty="0"/>
          </a:p>
        </p:txBody>
      </p:sp>
    </p:spTree>
    <p:extLst>
      <p:ext uri="{BB962C8B-B14F-4D97-AF65-F5344CB8AC3E}">
        <p14:creationId xmlns:p14="http://schemas.microsoft.com/office/powerpoint/2010/main" val="1026623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54336"/>
            <a:ext cx="10515600" cy="1325563"/>
          </a:xfrm>
        </p:spPr>
        <p:txBody>
          <a:bodyPr/>
          <a:lstStyle/>
          <a:p>
            <a:r>
              <a:rPr lang="es-CL" b="1" dirty="0"/>
              <a:t>Proceso de elaboración del vino </a:t>
            </a:r>
            <a:r>
              <a:rPr lang="en-US" dirty="0"/>
              <a:t/>
            </a:r>
            <a:br>
              <a:rPr lang="en-US" dirty="0"/>
            </a:br>
            <a:endParaRPr lang="en-US" dirty="0"/>
          </a:p>
        </p:txBody>
      </p:sp>
      <p:sp>
        <p:nvSpPr>
          <p:cNvPr id="4" name="Marcador de contenido 3"/>
          <p:cNvSpPr>
            <a:spLocks noGrp="1"/>
          </p:cNvSpPr>
          <p:nvPr>
            <p:ph idx="1"/>
          </p:nvPr>
        </p:nvSpPr>
        <p:spPr>
          <a:xfrm>
            <a:off x="838200" y="1037063"/>
            <a:ext cx="10515600" cy="5642517"/>
          </a:xfrm>
        </p:spPr>
        <p:txBody>
          <a:bodyPr>
            <a:normAutofit/>
          </a:bodyPr>
          <a:lstStyle/>
          <a:p>
            <a:pPr marL="0" indent="0">
              <a:buNone/>
            </a:pPr>
            <a:endParaRPr lang="es-ES" dirty="0" smtClean="0"/>
          </a:p>
          <a:p>
            <a:r>
              <a:rPr lang="es-CL" b="1" dirty="0"/>
              <a:t>Prensado</a:t>
            </a:r>
            <a:endParaRPr lang="en-US" dirty="0"/>
          </a:p>
          <a:p>
            <a:pPr marL="0" indent="0">
              <a:buNone/>
            </a:pPr>
            <a:r>
              <a:rPr lang="es-CL" dirty="0"/>
              <a:t>Como el producto sólido de la fermentación aún contiene grandes cantidades de vino tras el </a:t>
            </a:r>
            <a:r>
              <a:rPr lang="es-CL" i="1" dirty="0"/>
              <a:t>descube</a:t>
            </a:r>
            <a:r>
              <a:rPr lang="es-CL" dirty="0"/>
              <a:t> (acción que consiste en separar el vino de las partes sólidas de la uva), es sometido a un prensado para extraer el líquido. Los restos sólidos que se derivan del prensado se emplean para la elaboración de orujos y otros productos</a:t>
            </a:r>
            <a:r>
              <a:rPr lang="es-CL" dirty="0" smtClean="0"/>
              <a:t>.</a:t>
            </a:r>
          </a:p>
          <a:p>
            <a:r>
              <a:rPr lang="es-CL" b="1" dirty="0"/>
              <a:t>Fermentación </a:t>
            </a:r>
            <a:r>
              <a:rPr lang="es-CL" b="1" dirty="0" err="1"/>
              <a:t>maloláctica</a:t>
            </a:r>
            <a:endParaRPr lang="en-US" dirty="0"/>
          </a:p>
          <a:p>
            <a:pPr marL="0" indent="0">
              <a:buNone/>
            </a:pPr>
            <a:r>
              <a:rPr lang="es-CL" dirty="0"/>
              <a:t>El vino que se obtiene durante los pasos anteriores se vuelve a someter a un nuevo proceso de fermentación. A través de este proceso se rebaja el carácter ácido del vino y lo hace mucho más agradable al consumo.</a:t>
            </a:r>
            <a:endParaRPr lang="en-US" dirty="0"/>
          </a:p>
          <a:p>
            <a:pPr marL="0" indent="0">
              <a:buNone/>
            </a:pPr>
            <a:endParaRPr lang="en-US" dirty="0"/>
          </a:p>
        </p:txBody>
      </p:sp>
    </p:spTree>
    <p:extLst>
      <p:ext uri="{BB962C8B-B14F-4D97-AF65-F5344CB8AC3E}">
        <p14:creationId xmlns:p14="http://schemas.microsoft.com/office/powerpoint/2010/main" val="1464278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54336"/>
            <a:ext cx="10515600" cy="1325563"/>
          </a:xfrm>
        </p:spPr>
        <p:txBody>
          <a:bodyPr/>
          <a:lstStyle/>
          <a:p>
            <a:r>
              <a:rPr lang="es-CL" b="1" dirty="0"/>
              <a:t>Proceso de elaboración del vino </a:t>
            </a:r>
            <a:r>
              <a:rPr lang="en-US" dirty="0"/>
              <a:t/>
            </a:r>
            <a:br>
              <a:rPr lang="en-US" dirty="0"/>
            </a:br>
            <a:endParaRPr lang="en-US" dirty="0"/>
          </a:p>
        </p:txBody>
      </p:sp>
      <p:sp>
        <p:nvSpPr>
          <p:cNvPr id="4" name="Marcador de contenido 3"/>
          <p:cNvSpPr>
            <a:spLocks noGrp="1"/>
          </p:cNvSpPr>
          <p:nvPr>
            <p:ph idx="1"/>
          </p:nvPr>
        </p:nvSpPr>
        <p:spPr>
          <a:xfrm>
            <a:off x="838200" y="1037063"/>
            <a:ext cx="10515600" cy="5642517"/>
          </a:xfrm>
        </p:spPr>
        <p:txBody>
          <a:bodyPr>
            <a:normAutofit lnSpcReduction="10000"/>
          </a:bodyPr>
          <a:lstStyle/>
          <a:p>
            <a:pPr marL="0" indent="0">
              <a:buNone/>
            </a:pPr>
            <a:endParaRPr lang="es-ES" dirty="0" smtClean="0"/>
          </a:p>
          <a:p>
            <a:r>
              <a:rPr lang="es-CL" b="1" dirty="0"/>
              <a:t>Envejecimiento</a:t>
            </a:r>
            <a:endParaRPr lang="en-US" dirty="0"/>
          </a:p>
          <a:p>
            <a:pPr marL="0" indent="0">
              <a:buNone/>
            </a:pPr>
            <a:r>
              <a:rPr lang="es-CL" dirty="0"/>
              <a:t>El proceso de envejecimiento o crianza es uno de los puntos de mayor importancia para la elaboración un vino. En este proceso, el vino es introducido en sus barricas para que adquiera notas aromáticas que durante la cata se pueden distinguir. Durante la estancia en las barricas, el vino va evolucionando y desarrollando diferentes características.</a:t>
            </a:r>
            <a:endParaRPr lang="en-US" dirty="0"/>
          </a:p>
          <a:p>
            <a:r>
              <a:rPr lang="es-CL" b="1" dirty="0"/>
              <a:t>Embotellado</a:t>
            </a:r>
            <a:endParaRPr lang="en-US" dirty="0"/>
          </a:p>
          <a:p>
            <a:pPr marL="0" indent="0">
              <a:buNone/>
            </a:pPr>
            <a:r>
              <a:rPr lang="es-CL" dirty="0"/>
              <a:t>Una segunda parte del periodo de crianza tiene lugar en el embotellado, Durante este tiempo el vino evoluciona y asimila el oxígeno que se introduce en la botella.</a:t>
            </a:r>
            <a:endParaRPr lang="en-US" dirty="0"/>
          </a:p>
          <a:p>
            <a:pPr marL="0" indent="0">
              <a:buNone/>
            </a:pPr>
            <a:r>
              <a:rPr lang="es-CL" dirty="0"/>
              <a:t>En definitiva, a grosso modo estos son los pasos que se suelen seguir para la elaboración del vino, aunque cada bodega tiene sus secretos y suele aportar su toque personal.</a:t>
            </a:r>
            <a:endParaRPr lang="en-US" dirty="0"/>
          </a:p>
          <a:p>
            <a:pPr marL="0" indent="0">
              <a:buNone/>
            </a:pPr>
            <a:endParaRPr lang="en-US" dirty="0"/>
          </a:p>
        </p:txBody>
      </p:sp>
    </p:spTree>
    <p:extLst>
      <p:ext uri="{BB962C8B-B14F-4D97-AF65-F5344CB8AC3E}">
        <p14:creationId xmlns:p14="http://schemas.microsoft.com/office/powerpoint/2010/main" val="500393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54336"/>
            <a:ext cx="10820400" cy="1325563"/>
          </a:xfrm>
        </p:spPr>
        <p:txBody>
          <a:bodyPr>
            <a:normAutofit fontScale="90000"/>
          </a:bodyPr>
          <a:lstStyle/>
          <a:p>
            <a:r>
              <a:rPr lang="es-CL" b="1" dirty="0"/>
              <a:t>Proceso de elaboración del </a:t>
            </a:r>
            <a:r>
              <a:rPr lang="es-CL" b="1" dirty="0" smtClean="0"/>
              <a:t>vino (imagen referencial) </a:t>
            </a:r>
            <a:r>
              <a:rPr lang="en-US" dirty="0"/>
              <a:t/>
            </a:r>
            <a:br>
              <a:rPr lang="en-US" dirty="0"/>
            </a:br>
            <a:endParaRPr lang="en-US" dirty="0"/>
          </a:p>
        </p:txBody>
      </p:sp>
      <p:pic>
        <p:nvPicPr>
          <p:cNvPr id="5" name="Imagen 4" descr="proceso de elaboración del vino"/>
          <p:cNvPicPr/>
          <p:nvPr/>
        </p:nvPicPr>
        <p:blipFill rotWithShape="1">
          <a:blip r:embed="rId2">
            <a:extLst>
              <a:ext uri="{28A0092B-C50C-407E-A947-70E740481C1C}">
                <a14:useLocalDpi xmlns:a14="http://schemas.microsoft.com/office/drawing/2010/main" val="0"/>
              </a:ext>
            </a:extLst>
          </a:blip>
          <a:srcRect l="9675" b="7963"/>
          <a:stretch/>
        </p:blipFill>
        <p:spPr bwMode="auto">
          <a:xfrm>
            <a:off x="1982408" y="1405053"/>
            <a:ext cx="8227184" cy="49175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2239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92371" y="1937148"/>
            <a:ext cx="11287277" cy="2774442"/>
            <a:chOff x="0" y="22861"/>
            <a:chExt cx="11497605" cy="2856680"/>
          </a:xfrm>
        </p:grpSpPr>
        <p:sp>
          <p:nvSpPr>
            <p:cNvPr id="5" name="Cuadro de texto 75"/>
            <p:cNvSpPr txBox="1"/>
            <p:nvPr/>
          </p:nvSpPr>
          <p:spPr>
            <a:xfrm>
              <a:off x="10194585" y="1691322"/>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Vino listo para el envió</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6" name="Grupo 25"/>
            <p:cNvGrpSpPr/>
            <p:nvPr/>
          </p:nvGrpSpPr>
          <p:grpSpPr>
            <a:xfrm>
              <a:off x="0" y="22861"/>
              <a:ext cx="11443294" cy="2856680"/>
              <a:chOff x="0" y="22861"/>
              <a:chExt cx="11443294" cy="2856680"/>
            </a:xfrm>
          </p:grpSpPr>
          <p:cxnSp>
            <p:nvCxnSpPr>
              <p:cNvPr id="28" name="Conector recto de flecha 27"/>
              <p:cNvCxnSpPr/>
              <p:nvPr/>
            </p:nvCxnSpPr>
            <p:spPr>
              <a:xfrm>
                <a:off x="5420718" y="1205637"/>
                <a:ext cx="7620" cy="3813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4" name="Grupo 33"/>
              <p:cNvGrpSpPr/>
              <p:nvPr/>
            </p:nvGrpSpPr>
            <p:grpSpPr>
              <a:xfrm>
                <a:off x="0" y="22861"/>
                <a:ext cx="11443294" cy="2856680"/>
                <a:chOff x="0" y="1"/>
                <a:chExt cx="11443294" cy="2856680"/>
              </a:xfrm>
            </p:grpSpPr>
            <p:sp>
              <p:nvSpPr>
                <p:cNvPr id="36" name="Rectángulo 35"/>
                <p:cNvSpPr/>
                <p:nvPr/>
              </p:nvSpPr>
              <p:spPr>
                <a:xfrm>
                  <a:off x="3046398" y="257265"/>
                  <a:ext cx="1012373" cy="43542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ES" sz="1100" dirty="0" err="1" smtClean="0">
                      <a:ea typeface="Calibri" panose="020F0502020204030204" pitchFamily="34" charset="0"/>
                      <a:cs typeface="Times New Roman" panose="02020603050405020304" pitchFamily="18" charset="0"/>
                    </a:rPr>
                    <a:t>Temp</a:t>
                  </a:r>
                  <a:r>
                    <a:rPr lang="es-ES" sz="1100" dirty="0" smtClean="0">
                      <a:ea typeface="Calibri" panose="020F0502020204030204" pitchFamily="34" charset="0"/>
                      <a:cs typeface="Times New Roman" panose="02020603050405020304" pitchFamily="18" charset="0"/>
                    </a:rPr>
                    <a:t>. </a:t>
                  </a:r>
                  <a:r>
                    <a:rPr lang="es-ES" sz="1100" dirty="0" err="1" smtClean="0">
                      <a:ea typeface="Calibri" panose="020F0502020204030204" pitchFamily="34" charset="0"/>
                      <a:cs typeface="Times New Roman" panose="02020603050405020304" pitchFamily="18" charset="0"/>
                    </a:rPr>
                    <a:t>max</a:t>
                  </a:r>
                  <a:r>
                    <a:rPr lang="es-ES" sz="1100" dirty="0" smtClean="0">
                      <a:ea typeface="Calibri" panose="020F0502020204030204" pitchFamily="34" charset="0"/>
                      <a:cs typeface="Times New Roman" panose="02020603050405020304" pitchFamily="18" charset="0"/>
                    </a:rPr>
                    <a:t> 29º</a:t>
                  </a:r>
                  <a:endParaRPr lang="en-US" sz="1100" dirty="0">
                    <a:effectLst/>
                    <a:ea typeface="Calibri" panose="020F0502020204030204" pitchFamily="34" charset="0"/>
                    <a:cs typeface="Times New Roman" panose="02020603050405020304" pitchFamily="18" charset="0"/>
                  </a:endParaRPr>
                </a:p>
              </p:txBody>
            </p:sp>
            <p:cxnSp>
              <p:nvCxnSpPr>
                <p:cNvPr id="37" name="Conector recto 36"/>
                <p:cNvCxnSpPr/>
                <p:nvPr/>
              </p:nvCxnSpPr>
              <p:spPr>
                <a:xfrm flipV="1">
                  <a:off x="3552585" y="692694"/>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443294" cy="2856680"/>
                  <a:chOff x="0" y="1"/>
                  <a:chExt cx="11443896" cy="2857034"/>
                </a:xfrm>
              </p:grpSpPr>
              <p:sp>
                <p:nvSpPr>
                  <p:cNvPr id="39" name="Cuadro de texto 41"/>
                  <p:cNvSpPr txBox="1"/>
                  <p:nvPr/>
                </p:nvSpPr>
                <p:spPr>
                  <a:xfrm>
                    <a:off x="5020409" y="2421738"/>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Restos solidos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443896" cy="2355674"/>
                    <a:chOff x="0" y="1"/>
                    <a:chExt cx="11443896" cy="2355674"/>
                  </a:xfrm>
                </p:grpSpPr>
                <p:sp>
                  <p:nvSpPr>
                    <p:cNvPr id="41" name="Rectángulo 40"/>
                    <p:cNvSpPr/>
                    <p:nvPr/>
                  </p:nvSpPr>
                  <p:spPr>
                    <a:xfrm>
                      <a:off x="10249439" y="897821"/>
                      <a:ext cx="1194457"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Almacenamiento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871796" cy="2355674"/>
                      <a:chOff x="0" y="0"/>
                      <a:chExt cx="9871943" cy="2356380"/>
                    </a:xfrm>
                  </p:grpSpPr>
                  <p:grpSp>
                    <p:nvGrpSpPr>
                      <p:cNvPr id="47" name="Grupo 46"/>
                      <p:cNvGrpSpPr/>
                      <p:nvPr/>
                    </p:nvGrpSpPr>
                    <p:grpSpPr>
                      <a:xfrm>
                        <a:off x="0" y="0"/>
                        <a:ext cx="8661174" cy="2356380"/>
                        <a:chOff x="0" y="0"/>
                        <a:chExt cx="8661174" cy="2356380"/>
                      </a:xfrm>
                    </p:grpSpPr>
                    <p:cxnSp>
                      <p:nvCxnSpPr>
                        <p:cNvPr id="50" name="Conector recto de flecha 49"/>
                        <p:cNvCxnSpPr>
                          <a:endCxn id="53" idx="1"/>
                        </p:cNvCxnSpPr>
                        <p:nvPr/>
                      </p:nvCxnSpPr>
                      <p:spPr>
                        <a:xfrm flipV="1">
                          <a:off x="7162800" y="1020935"/>
                          <a:ext cx="419546" cy="132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4" y="824848"/>
                          <a:ext cx="1062445" cy="48831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s-CL" sz="1100" dirty="0"/>
                            <a:t>Fermentación </a:t>
                          </a:r>
                          <a:r>
                            <a:rPr lang="es-CL" sz="1100" dirty="0" err="1"/>
                            <a:t>maloláctica</a:t>
                          </a:r>
                          <a:endParaRPr lang="en-US" sz="1100" dirty="0"/>
                        </a:p>
                      </p:txBody>
                    </p:sp>
                    <p:sp>
                      <p:nvSpPr>
                        <p:cNvPr id="53" name="Rectángulo 52"/>
                        <p:cNvSpPr/>
                        <p:nvPr/>
                      </p:nvSpPr>
                      <p:spPr>
                        <a:xfrm>
                          <a:off x="7582345" y="824849"/>
                          <a:ext cx="1078829" cy="39217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a typeface="Calibri" panose="020F0502020204030204" pitchFamily="34" charset="0"/>
                              <a:cs typeface="Times New Roman" panose="02020603050405020304" pitchFamily="18" charset="0"/>
                            </a:rPr>
                            <a:t>Envejecimiento</a:t>
                          </a:r>
                          <a:endParaRPr lang="en-US" sz="1100" dirty="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2356380"/>
                          <a:chOff x="0" y="0"/>
                          <a:chExt cx="5893525" cy="2356380"/>
                        </a:xfrm>
                      </p:grpSpPr>
                      <p:grpSp>
                        <p:nvGrpSpPr>
                          <p:cNvPr id="55" name="Grupo 54"/>
                          <p:cNvGrpSpPr/>
                          <p:nvPr/>
                        </p:nvGrpSpPr>
                        <p:grpSpPr>
                          <a:xfrm>
                            <a:off x="0" y="824849"/>
                            <a:ext cx="5893525" cy="1531531"/>
                            <a:chOff x="0" y="367649"/>
                            <a:chExt cx="5893525" cy="1531531"/>
                          </a:xfrm>
                        </p:grpSpPr>
                        <p:grpSp>
                          <p:nvGrpSpPr>
                            <p:cNvPr id="57" name="Grupo 56"/>
                            <p:cNvGrpSpPr/>
                            <p:nvPr/>
                          </p:nvGrpSpPr>
                          <p:grpSpPr>
                            <a:xfrm>
                              <a:off x="0" y="367649"/>
                              <a:ext cx="5893525" cy="392170"/>
                              <a:chOff x="0" y="-34034"/>
                              <a:chExt cx="5893525" cy="39217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dirty="0" smtClean="0">
                                    <a:effectLst/>
                                    <a:latin typeface="Calibri" panose="020F0502020204030204" pitchFamily="34" charset="0"/>
                                    <a:ea typeface="Calibri" panose="020F0502020204030204" pitchFamily="34" charset="0"/>
                                    <a:cs typeface="Times New Roman" panose="02020603050405020304" pitchFamily="18" charset="0"/>
                                  </a:rPr>
                                  <a:t>Racimo de uva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34034"/>
                                <a:ext cx="5185954" cy="392170"/>
                                <a:chOff x="0" y="-34034"/>
                                <a:chExt cx="5185954" cy="392170"/>
                              </a:xfrm>
                            </p:grpSpPr>
                            <p:sp>
                              <p:nvSpPr>
                                <p:cNvPr id="61" name="Rectángulo 60"/>
                                <p:cNvSpPr/>
                                <p:nvPr/>
                              </p:nvSpPr>
                              <p:spPr>
                                <a:xfrm>
                                  <a:off x="424134" y="32657"/>
                                  <a:ext cx="984476" cy="29718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Despalillado</a:t>
                                  </a:r>
                                  <a:endParaRPr lang="en-US" sz="1100" dirty="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Estrujado</a:t>
                                  </a:r>
                                  <a:endParaRPr lang="en-US" sz="1100" dirty="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34034"/>
                                  <a:ext cx="929640" cy="39217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Macerado y fermentado</a:t>
                                  </a:r>
                                  <a:endParaRPr lang="en-US" sz="1100" dirty="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Descube</a:t>
                                  </a:r>
                                  <a:endParaRPr lang="en-US" sz="1100" dirty="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25140" y="1527978"/>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942303" y="886098"/>
                        <a:ext cx="929640" cy="29718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a typeface="Calibri" panose="020F0502020204030204" pitchFamily="34" charset="0"/>
                            <a:cs typeface="Times New Roman" panose="02020603050405020304" pitchFamily="18" charset="0"/>
                          </a:rPr>
                          <a:t>Embotellado</a:t>
                        </a:r>
                        <a:endParaRPr lang="en-US" sz="1100" dirty="0">
                          <a:effectLst/>
                          <a:ea typeface="Calibri" panose="020F0502020204030204" pitchFamily="34" charset="0"/>
                          <a:cs typeface="Times New Roman" panose="02020603050405020304" pitchFamily="18" charset="0"/>
                        </a:endParaRPr>
                      </a:p>
                    </p:txBody>
                  </p:sp>
                  <p:cxnSp>
                    <p:nvCxnSpPr>
                      <p:cNvPr id="49" name="Conector recto de flecha 48"/>
                      <p:cNvCxnSpPr>
                        <a:stCxn id="53" idx="3"/>
                      </p:cNvCxnSpPr>
                      <p:nvPr/>
                    </p:nvCxnSpPr>
                    <p:spPr>
                      <a:xfrm flipV="1">
                        <a:off x="8661174" y="1020934"/>
                        <a:ext cx="26083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44" name="Conector recto de flecha 43"/>
                    <p:cNvCxnSpPr>
                      <a:endCxn id="52" idx="2"/>
                    </p:cNvCxnSpPr>
                    <p:nvPr/>
                  </p:nvCxnSpPr>
                  <p:spPr>
                    <a:xfrm flipV="1">
                      <a:off x="5922380" y="1312766"/>
                      <a:ext cx="829927" cy="421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sp>
            <p:nvSpPr>
              <p:cNvPr id="30" name="Rectángulo 29"/>
              <p:cNvSpPr/>
              <p:nvPr/>
            </p:nvSpPr>
            <p:spPr>
              <a:xfrm>
                <a:off x="4983112" y="1611629"/>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Prensado</a:t>
                </a:r>
                <a:endParaRPr lang="en-US" sz="1100" dirty="0">
                  <a:effectLst/>
                  <a:ea typeface="Calibri" panose="020F0502020204030204" pitchFamily="34" charset="0"/>
                  <a:cs typeface="Times New Roman" panose="02020603050405020304" pitchFamily="18" charset="0"/>
                </a:endParaRPr>
              </a:p>
            </p:txBody>
          </p:sp>
        </p:grpSp>
      </p:grpSp>
      <p:cxnSp>
        <p:nvCxnSpPr>
          <p:cNvPr id="84" name="Conector recto de flecha 83"/>
          <p:cNvCxnSpPr>
            <a:stCxn id="48" idx="3"/>
            <a:endCxn id="41" idx="1"/>
          </p:cNvCxnSpPr>
          <p:nvPr/>
        </p:nvCxnSpPr>
        <p:spPr>
          <a:xfrm>
            <a:off x="10183071" y="2941624"/>
            <a:ext cx="370715" cy="116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5" name="Flecha derecha 84"/>
          <p:cNvSpPr/>
          <p:nvPr/>
        </p:nvSpPr>
        <p:spPr>
          <a:xfrm rot="5400000">
            <a:off x="10949834"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Flecha derecha 87"/>
          <p:cNvSpPr/>
          <p:nvPr/>
        </p:nvSpPr>
        <p:spPr>
          <a:xfrm rot="5400000">
            <a:off x="9536563" y="2408689"/>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Cuadro de texto 75"/>
          <p:cNvSpPr txBox="1"/>
          <p:nvPr/>
        </p:nvSpPr>
        <p:spPr>
          <a:xfrm>
            <a:off x="9122555" y="2113475"/>
            <a:ext cx="1279184" cy="24638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Frascos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Flecha derecha 89"/>
          <p:cNvSpPr/>
          <p:nvPr/>
        </p:nvSpPr>
        <p:spPr>
          <a:xfrm rot="5400000">
            <a:off x="1814448"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1" name="Flecha derecha 90"/>
          <p:cNvSpPr/>
          <p:nvPr/>
        </p:nvSpPr>
        <p:spPr>
          <a:xfrm rot="5400000">
            <a:off x="3160192"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Cuadro de texto 41"/>
          <p:cNvSpPr txBox="1"/>
          <p:nvPr/>
        </p:nvSpPr>
        <p:spPr>
          <a:xfrm>
            <a:off x="2949687" y="3648838"/>
            <a:ext cx="801451"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CL" sz="1100" dirty="0" smtClean="0"/>
              <a:t>Hollejo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 name="Cuadro de texto 41"/>
          <p:cNvSpPr txBox="1"/>
          <p:nvPr/>
        </p:nvSpPr>
        <p:spPr>
          <a:xfrm>
            <a:off x="1603298" y="3621735"/>
            <a:ext cx="801451"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Ramas y hojas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2555430" y="1918900"/>
            <a:ext cx="9443282" cy="3076845"/>
          </a:xfrm>
          <a:prstGeom prst="rect">
            <a:avLst/>
          </a:prstGeom>
        </p:spPr>
      </p:pic>
    </p:spTree>
    <p:extLst>
      <p:ext uri="{BB962C8B-B14F-4D97-AF65-F5344CB8AC3E}">
        <p14:creationId xmlns:p14="http://schemas.microsoft.com/office/powerpoint/2010/main" val="1194778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92371" y="1937148"/>
            <a:ext cx="11287277" cy="2774442"/>
            <a:chOff x="0" y="22861"/>
            <a:chExt cx="11497605" cy="2856680"/>
          </a:xfrm>
        </p:grpSpPr>
        <p:sp>
          <p:nvSpPr>
            <p:cNvPr id="5" name="Cuadro de texto 75"/>
            <p:cNvSpPr txBox="1"/>
            <p:nvPr/>
          </p:nvSpPr>
          <p:spPr>
            <a:xfrm>
              <a:off x="10194585" y="1691322"/>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Vino listo para el envió</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6" name="Grupo 25"/>
            <p:cNvGrpSpPr/>
            <p:nvPr/>
          </p:nvGrpSpPr>
          <p:grpSpPr>
            <a:xfrm>
              <a:off x="0" y="22861"/>
              <a:ext cx="11443294" cy="2856680"/>
              <a:chOff x="0" y="22861"/>
              <a:chExt cx="11443294" cy="2856680"/>
            </a:xfrm>
          </p:grpSpPr>
          <p:cxnSp>
            <p:nvCxnSpPr>
              <p:cNvPr id="28" name="Conector recto de flecha 27"/>
              <p:cNvCxnSpPr/>
              <p:nvPr/>
            </p:nvCxnSpPr>
            <p:spPr>
              <a:xfrm>
                <a:off x="5420718" y="1205637"/>
                <a:ext cx="7620" cy="3813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4" name="Grupo 33"/>
              <p:cNvGrpSpPr/>
              <p:nvPr/>
            </p:nvGrpSpPr>
            <p:grpSpPr>
              <a:xfrm>
                <a:off x="0" y="22861"/>
                <a:ext cx="11443294" cy="2856680"/>
                <a:chOff x="0" y="1"/>
                <a:chExt cx="11443294" cy="2856680"/>
              </a:xfrm>
            </p:grpSpPr>
            <p:cxnSp>
              <p:nvCxnSpPr>
                <p:cNvPr id="37" name="Conector recto 36"/>
                <p:cNvCxnSpPr/>
                <p:nvPr/>
              </p:nvCxnSpPr>
              <p:spPr>
                <a:xfrm flipV="1">
                  <a:off x="3552585" y="692694"/>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443294" cy="2856680"/>
                  <a:chOff x="0" y="1"/>
                  <a:chExt cx="11443896" cy="2857034"/>
                </a:xfrm>
              </p:grpSpPr>
              <p:sp>
                <p:nvSpPr>
                  <p:cNvPr id="39" name="Cuadro de texto 41"/>
                  <p:cNvSpPr txBox="1"/>
                  <p:nvPr/>
                </p:nvSpPr>
                <p:spPr>
                  <a:xfrm>
                    <a:off x="5020409" y="2421738"/>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Restos solidos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443896" cy="2355674"/>
                    <a:chOff x="0" y="1"/>
                    <a:chExt cx="11443896" cy="2355674"/>
                  </a:xfrm>
                </p:grpSpPr>
                <p:sp>
                  <p:nvSpPr>
                    <p:cNvPr id="41" name="Rectángulo 40"/>
                    <p:cNvSpPr/>
                    <p:nvPr/>
                  </p:nvSpPr>
                  <p:spPr>
                    <a:xfrm>
                      <a:off x="10249439" y="897821"/>
                      <a:ext cx="1194457"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Almacenamiento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871796" cy="2355674"/>
                      <a:chOff x="0" y="0"/>
                      <a:chExt cx="9871943" cy="2356380"/>
                    </a:xfrm>
                  </p:grpSpPr>
                  <p:grpSp>
                    <p:nvGrpSpPr>
                      <p:cNvPr id="47" name="Grupo 46"/>
                      <p:cNvGrpSpPr/>
                      <p:nvPr/>
                    </p:nvGrpSpPr>
                    <p:grpSpPr>
                      <a:xfrm>
                        <a:off x="0" y="0"/>
                        <a:ext cx="8661174" cy="2356380"/>
                        <a:chOff x="0" y="0"/>
                        <a:chExt cx="8661174" cy="2356380"/>
                      </a:xfrm>
                    </p:grpSpPr>
                    <p:cxnSp>
                      <p:nvCxnSpPr>
                        <p:cNvPr id="50" name="Conector recto de flecha 49"/>
                        <p:cNvCxnSpPr>
                          <a:endCxn id="53" idx="1"/>
                        </p:cNvCxnSpPr>
                        <p:nvPr/>
                      </p:nvCxnSpPr>
                      <p:spPr>
                        <a:xfrm flipV="1">
                          <a:off x="7162800" y="1020935"/>
                          <a:ext cx="419546" cy="132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4" y="824848"/>
                          <a:ext cx="1062445" cy="48831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s-CL" sz="1100" dirty="0"/>
                            <a:t>Fermentación </a:t>
                          </a:r>
                          <a:r>
                            <a:rPr lang="es-CL" sz="1100" dirty="0" err="1"/>
                            <a:t>maloláctica</a:t>
                          </a:r>
                          <a:endParaRPr lang="en-US" sz="1100" dirty="0"/>
                        </a:p>
                      </p:txBody>
                    </p:sp>
                    <p:sp>
                      <p:nvSpPr>
                        <p:cNvPr id="53" name="Rectángulo 52"/>
                        <p:cNvSpPr/>
                        <p:nvPr/>
                      </p:nvSpPr>
                      <p:spPr>
                        <a:xfrm>
                          <a:off x="7582345" y="824849"/>
                          <a:ext cx="1078829" cy="39217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a typeface="Calibri" panose="020F0502020204030204" pitchFamily="34" charset="0"/>
                              <a:cs typeface="Times New Roman" panose="02020603050405020304" pitchFamily="18" charset="0"/>
                            </a:rPr>
                            <a:t>Envejecimiento</a:t>
                          </a:r>
                          <a:endParaRPr lang="en-US" sz="1100" dirty="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2356380"/>
                          <a:chOff x="0" y="0"/>
                          <a:chExt cx="5893525" cy="2356380"/>
                        </a:xfrm>
                      </p:grpSpPr>
                      <p:grpSp>
                        <p:nvGrpSpPr>
                          <p:cNvPr id="55" name="Grupo 54"/>
                          <p:cNvGrpSpPr/>
                          <p:nvPr/>
                        </p:nvGrpSpPr>
                        <p:grpSpPr>
                          <a:xfrm>
                            <a:off x="0" y="824849"/>
                            <a:ext cx="5893525" cy="1531531"/>
                            <a:chOff x="0" y="367649"/>
                            <a:chExt cx="5893525" cy="1531531"/>
                          </a:xfrm>
                        </p:grpSpPr>
                        <p:grpSp>
                          <p:nvGrpSpPr>
                            <p:cNvPr id="57" name="Grupo 56"/>
                            <p:cNvGrpSpPr/>
                            <p:nvPr/>
                          </p:nvGrpSpPr>
                          <p:grpSpPr>
                            <a:xfrm>
                              <a:off x="0" y="367649"/>
                              <a:ext cx="5893525" cy="392170"/>
                              <a:chOff x="0" y="-34034"/>
                              <a:chExt cx="5893525" cy="39217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dirty="0" smtClean="0">
                                    <a:effectLst/>
                                    <a:latin typeface="Calibri" panose="020F0502020204030204" pitchFamily="34" charset="0"/>
                                    <a:ea typeface="Calibri" panose="020F0502020204030204" pitchFamily="34" charset="0"/>
                                    <a:cs typeface="Times New Roman" panose="02020603050405020304" pitchFamily="18" charset="0"/>
                                  </a:rPr>
                                  <a:t>Racimo de uva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34034"/>
                                <a:ext cx="5185954" cy="392170"/>
                                <a:chOff x="0" y="-34034"/>
                                <a:chExt cx="5185954" cy="392170"/>
                              </a:xfrm>
                            </p:grpSpPr>
                            <p:sp>
                              <p:nvSpPr>
                                <p:cNvPr id="61" name="Rectángulo 60"/>
                                <p:cNvSpPr/>
                                <p:nvPr/>
                              </p:nvSpPr>
                              <p:spPr>
                                <a:xfrm>
                                  <a:off x="424134" y="32657"/>
                                  <a:ext cx="984476" cy="29718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Despalillado</a:t>
                                  </a:r>
                                  <a:endParaRPr lang="en-US" sz="1100" dirty="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Estrujado</a:t>
                                  </a:r>
                                  <a:endParaRPr lang="en-US" sz="1100" dirty="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34034"/>
                                  <a:ext cx="929640" cy="39217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Macerado y fermentado</a:t>
                                  </a:r>
                                  <a:endParaRPr lang="en-US" sz="1100" dirty="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Descube</a:t>
                                  </a:r>
                                  <a:endParaRPr lang="en-US" sz="1100" dirty="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25140" y="1527978"/>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942303" y="886098"/>
                        <a:ext cx="929640" cy="29718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a typeface="Calibri" panose="020F0502020204030204" pitchFamily="34" charset="0"/>
                            <a:cs typeface="Times New Roman" panose="02020603050405020304" pitchFamily="18" charset="0"/>
                          </a:rPr>
                          <a:t>Embotellado</a:t>
                        </a:r>
                        <a:endParaRPr lang="en-US" sz="1100" dirty="0">
                          <a:effectLst/>
                          <a:ea typeface="Calibri" panose="020F0502020204030204" pitchFamily="34" charset="0"/>
                          <a:cs typeface="Times New Roman" panose="02020603050405020304" pitchFamily="18" charset="0"/>
                        </a:endParaRPr>
                      </a:p>
                    </p:txBody>
                  </p:sp>
                  <p:cxnSp>
                    <p:nvCxnSpPr>
                      <p:cNvPr id="49" name="Conector recto de flecha 48"/>
                      <p:cNvCxnSpPr>
                        <a:stCxn id="53" idx="3"/>
                      </p:cNvCxnSpPr>
                      <p:nvPr/>
                    </p:nvCxnSpPr>
                    <p:spPr>
                      <a:xfrm flipV="1">
                        <a:off x="8661174" y="1020934"/>
                        <a:ext cx="26083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44" name="Conector recto de flecha 43"/>
                    <p:cNvCxnSpPr>
                      <a:endCxn id="52" idx="2"/>
                    </p:cNvCxnSpPr>
                    <p:nvPr/>
                  </p:nvCxnSpPr>
                  <p:spPr>
                    <a:xfrm flipV="1">
                      <a:off x="5922380" y="1312766"/>
                      <a:ext cx="829927" cy="421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sp>
            <p:nvSpPr>
              <p:cNvPr id="30" name="Rectángulo 29"/>
              <p:cNvSpPr/>
              <p:nvPr/>
            </p:nvSpPr>
            <p:spPr>
              <a:xfrm>
                <a:off x="4983112" y="1611629"/>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Prensado</a:t>
                </a:r>
                <a:endParaRPr lang="en-US" sz="1100" dirty="0">
                  <a:effectLst/>
                  <a:ea typeface="Calibri" panose="020F0502020204030204" pitchFamily="34" charset="0"/>
                  <a:cs typeface="Times New Roman" panose="02020603050405020304" pitchFamily="18" charset="0"/>
                </a:endParaRPr>
              </a:p>
            </p:txBody>
          </p:sp>
        </p:grpSp>
      </p:grpSp>
      <p:cxnSp>
        <p:nvCxnSpPr>
          <p:cNvPr id="84" name="Conector recto de flecha 83"/>
          <p:cNvCxnSpPr>
            <a:stCxn id="48" idx="3"/>
            <a:endCxn id="41" idx="1"/>
          </p:cNvCxnSpPr>
          <p:nvPr/>
        </p:nvCxnSpPr>
        <p:spPr>
          <a:xfrm>
            <a:off x="10183071" y="2941624"/>
            <a:ext cx="370715" cy="116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5" name="Flecha derecha 84"/>
          <p:cNvSpPr/>
          <p:nvPr/>
        </p:nvSpPr>
        <p:spPr>
          <a:xfrm rot="5400000">
            <a:off x="10949834"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Flecha derecha 87"/>
          <p:cNvSpPr/>
          <p:nvPr/>
        </p:nvSpPr>
        <p:spPr>
          <a:xfrm rot="5400000">
            <a:off x="9536563" y="2408689"/>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Cuadro de texto 75"/>
          <p:cNvSpPr txBox="1"/>
          <p:nvPr/>
        </p:nvSpPr>
        <p:spPr>
          <a:xfrm>
            <a:off x="9122555" y="2113475"/>
            <a:ext cx="1279184" cy="24638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Frascos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Flecha derecha 89"/>
          <p:cNvSpPr/>
          <p:nvPr/>
        </p:nvSpPr>
        <p:spPr>
          <a:xfrm rot="5400000">
            <a:off x="1814448"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1" name="Flecha derecha 90"/>
          <p:cNvSpPr/>
          <p:nvPr/>
        </p:nvSpPr>
        <p:spPr>
          <a:xfrm rot="5400000">
            <a:off x="3160192"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Cuadro de texto 41"/>
          <p:cNvSpPr txBox="1"/>
          <p:nvPr/>
        </p:nvSpPr>
        <p:spPr>
          <a:xfrm>
            <a:off x="2949687" y="3648838"/>
            <a:ext cx="801451"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CL" sz="1100" dirty="0" smtClean="0"/>
              <a:t>Hollejo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 name="Cuadro de texto 41"/>
          <p:cNvSpPr txBox="1"/>
          <p:nvPr/>
        </p:nvSpPr>
        <p:spPr>
          <a:xfrm>
            <a:off x="1603298" y="3621735"/>
            <a:ext cx="801451"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Ramas y hojas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3814602" y="1918900"/>
            <a:ext cx="8184109" cy="3076845"/>
          </a:xfrm>
          <a:prstGeom prst="rect">
            <a:avLst/>
          </a:prstGeom>
        </p:spPr>
      </p:pic>
    </p:spTree>
    <p:extLst>
      <p:ext uri="{BB962C8B-B14F-4D97-AF65-F5344CB8AC3E}">
        <p14:creationId xmlns:p14="http://schemas.microsoft.com/office/powerpoint/2010/main" val="2684498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92371" y="1937148"/>
            <a:ext cx="11287277" cy="2774442"/>
            <a:chOff x="0" y="22861"/>
            <a:chExt cx="11497605" cy="2856680"/>
          </a:xfrm>
        </p:grpSpPr>
        <p:sp>
          <p:nvSpPr>
            <p:cNvPr id="5" name="Cuadro de texto 75"/>
            <p:cNvSpPr txBox="1"/>
            <p:nvPr/>
          </p:nvSpPr>
          <p:spPr>
            <a:xfrm>
              <a:off x="10194585" y="1691322"/>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Vino listo para el envió</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6" name="Grupo 25"/>
            <p:cNvGrpSpPr/>
            <p:nvPr/>
          </p:nvGrpSpPr>
          <p:grpSpPr>
            <a:xfrm>
              <a:off x="0" y="22861"/>
              <a:ext cx="11443294" cy="2856680"/>
              <a:chOff x="0" y="22861"/>
              <a:chExt cx="11443294" cy="2856680"/>
            </a:xfrm>
          </p:grpSpPr>
          <p:cxnSp>
            <p:nvCxnSpPr>
              <p:cNvPr id="28" name="Conector recto de flecha 27"/>
              <p:cNvCxnSpPr/>
              <p:nvPr/>
            </p:nvCxnSpPr>
            <p:spPr>
              <a:xfrm>
                <a:off x="5420718" y="1205637"/>
                <a:ext cx="7620" cy="3813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4" name="Grupo 33"/>
              <p:cNvGrpSpPr/>
              <p:nvPr/>
            </p:nvGrpSpPr>
            <p:grpSpPr>
              <a:xfrm>
                <a:off x="0" y="22861"/>
                <a:ext cx="11443294" cy="2856680"/>
                <a:chOff x="0" y="1"/>
                <a:chExt cx="11443294" cy="2856680"/>
              </a:xfrm>
            </p:grpSpPr>
            <p:sp>
              <p:nvSpPr>
                <p:cNvPr id="36" name="Rectángulo 35"/>
                <p:cNvSpPr/>
                <p:nvPr/>
              </p:nvSpPr>
              <p:spPr>
                <a:xfrm>
                  <a:off x="3046398" y="257265"/>
                  <a:ext cx="1012373" cy="43542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ES" sz="1100" dirty="0" err="1" smtClean="0">
                      <a:ea typeface="Calibri" panose="020F0502020204030204" pitchFamily="34" charset="0"/>
                      <a:cs typeface="Times New Roman" panose="02020603050405020304" pitchFamily="18" charset="0"/>
                    </a:rPr>
                    <a:t>Temp</a:t>
                  </a:r>
                  <a:r>
                    <a:rPr lang="es-ES" sz="1100" dirty="0" smtClean="0">
                      <a:ea typeface="Calibri" panose="020F0502020204030204" pitchFamily="34" charset="0"/>
                      <a:cs typeface="Times New Roman" panose="02020603050405020304" pitchFamily="18" charset="0"/>
                    </a:rPr>
                    <a:t>. </a:t>
                  </a:r>
                  <a:r>
                    <a:rPr lang="es-ES" sz="1100" dirty="0" err="1" smtClean="0">
                      <a:ea typeface="Calibri" panose="020F0502020204030204" pitchFamily="34" charset="0"/>
                      <a:cs typeface="Times New Roman" panose="02020603050405020304" pitchFamily="18" charset="0"/>
                    </a:rPr>
                    <a:t>max</a:t>
                  </a:r>
                  <a:r>
                    <a:rPr lang="es-ES" sz="1100" dirty="0" smtClean="0">
                      <a:ea typeface="Calibri" panose="020F0502020204030204" pitchFamily="34" charset="0"/>
                      <a:cs typeface="Times New Roman" panose="02020603050405020304" pitchFamily="18" charset="0"/>
                    </a:rPr>
                    <a:t> 29º</a:t>
                  </a:r>
                  <a:endParaRPr lang="en-US" sz="1100" dirty="0">
                    <a:effectLst/>
                    <a:ea typeface="Calibri" panose="020F0502020204030204" pitchFamily="34" charset="0"/>
                    <a:cs typeface="Times New Roman" panose="02020603050405020304" pitchFamily="18" charset="0"/>
                  </a:endParaRPr>
                </a:p>
              </p:txBody>
            </p:sp>
            <p:cxnSp>
              <p:nvCxnSpPr>
                <p:cNvPr id="37" name="Conector recto 36"/>
                <p:cNvCxnSpPr/>
                <p:nvPr/>
              </p:nvCxnSpPr>
              <p:spPr>
                <a:xfrm flipV="1">
                  <a:off x="3552585" y="692694"/>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443294" cy="2856680"/>
                  <a:chOff x="0" y="1"/>
                  <a:chExt cx="11443896" cy="2857034"/>
                </a:xfrm>
              </p:grpSpPr>
              <p:sp>
                <p:nvSpPr>
                  <p:cNvPr id="39" name="Cuadro de texto 41"/>
                  <p:cNvSpPr txBox="1"/>
                  <p:nvPr/>
                </p:nvSpPr>
                <p:spPr>
                  <a:xfrm>
                    <a:off x="5020409" y="2421738"/>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Restos solidos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443896" cy="2355674"/>
                    <a:chOff x="0" y="1"/>
                    <a:chExt cx="11443896" cy="2355674"/>
                  </a:xfrm>
                </p:grpSpPr>
                <p:sp>
                  <p:nvSpPr>
                    <p:cNvPr id="41" name="Rectángulo 40"/>
                    <p:cNvSpPr/>
                    <p:nvPr/>
                  </p:nvSpPr>
                  <p:spPr>
                    <a:xfrm>
                      <a:off x="10249439" y="897821"/>
                      <a:ext cx="1194457"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Almacenamiento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871796" cy="2355674"/>
                      <a:chOff x="0" y="0"/>
                      <a:chExt cx="9871943" cy="2356380"/>
                    </a:xfrm>
                  </p:grpSpPr>
                  <p:grpSp>
                    <p:nvGrpSpPr>
                      <p:cNvPr id="47" name="Grupo 46"/>
                      <p:cNvGrpSpPr/>
                      <p:nvPr/>
                    </p:nvGrpSpPr>
                    <p:grpSpPr>
                      <a:xfrm>
                        <a:off x="0" y="0"/>
                        <a:ext cx="8661174" cy="2356380"/>
                        <a:chOff x="0" y="0"/>
                        <a:chExt cx="8661174" cy="2356380"/>
                      </a:xfrm>
                    </p:grpSpPr>
                    <p:cxnSp>
                      <p:nvCxnSpPr>
                        <p:cNvPr id="50" name="Conector recto de flecha 49"/>
                        <p:cNvCxnSpPr>
                          <a:endCxn id="53" idx="1"/>
                        </p:cNvCxnSpPr>
                        <p:nvPr/>
                      </p:nvCxnSpPr>
                      <p:spPr>
                        <a:xfrm flipV="1">
                          <a:off x="7162800" y="1020935"/>
                          <a:ext cx="419546" cy="132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4" y="824848"/>
                          <a:ext cx="1062445" cy="48831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s-CL" sz="1100" dirty="0"/>
                            <a:t>Fermentación </a:t>
                          </a:r>
                          <a:r>
                            <a:rPr lang="es-CL" sz="1100" dirty="0" err="1"/>
                            <a:t>maloláctica</a:t>
                          </a:r>
                          <a:endParaRPr lang="en-US" sz="1100" dirty="0"/>
                        </a:p>
                      </p:txBody>
                    </p:sp>
                    <p:sp>
                      <p:nvSpPr>
                        <p:cNvPr id="53" name="Rectángulo 52"/>
                        <p:cNvSpPr/>
                        <p:nvPr/>
                      </p:nvSpPr>
                      <p:spPr>
                        <a:xfrm>
                          <a:off x="7582345" y="824849"/>
                          <a:ext cx="1078829" cy="39217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a typeface="Calibri" panose="020F0502020204030204" pitchFamily="34" charset="0"/>
                              <a:cs typeface="Times New Roman" panose="02020603050405020304" pitchFamily="18" charset="0"/>
                            </a:rPr>
                            <a:t>Envejecimiento</a:t>
                          </a:r>
                          <a:endParaRPr lang="en-US" sz="1100" dirty="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2356380"/>
                          <a:chOff x="0" y="0"/>
                          <a:chExt cx="5893525" cy="2356380"/>
                        </a:xfrm>
                      </p:grpSpPr>
                      <p:grpSp>
                        <p:nvGrpSpPr>
                          <p:cNvPr id="55" name="Grupo 54"/>
                          <p:cNvGrpSpPr/>
                          <p:nvPr/>
                        </p:nvGrpSpPr>
                        <p:grpSpPr>
                          <a:xfrm>
                            <a:off x="0" y="824849"/>
                            <a:ext cx="5893525" cy="1531531"/>
                            <a:chOff x="0" y="367649"/>
                            <a:chExt cx="5893525" cy="1531531"/>
                          </a:xfrm>
                        </p:grpSpPr>
                        <p:grpSp>
                          <p:nvGrpSpPr>
                            <p:cNvPr id="57" name="Grupo 56"/>
                            <p:cNvGrpSpPr/>
                            <p:nvPr/>
                          </p:nvGrpSpPr>
                          <p:grpSpPr>
                            <a:xfrm>
                              <a:off x="0" y="367649"/>
                              <a:ext cx="5893525" cy="392170"/>
                              <a:chOff x="0" y="-34034"/>
                              <a:chExt cx="5893525" cy="39217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dirty="0" smtClean="0">
                                    <a:effectLst/>
                                    <a:latin typeface="Calibri" panose="020F0502020204030204" pitchFamily="34" charset="0"/>
                                    <a:ea typeface="Calibri" panose="020F0502020204030204" pitchFamily="34" charset="0"/>
                                    <a:cs typeface="Times New Roman" panose="02020603050405020304" pitchFamily="18" charset="0"/>
                                  </a:rPr>
                                  <a:t>Racimo de uva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34034"/>
                                <a:ext cx="5185954" cy="392170"/>
                                <a:chOff x="0" y="-34034"/>
                                <a:chExt cx="5185954" cy="392170"/>
                              </a:xfrm>
                            </p:grpSpPr>
                            <p:sp>
                              <p:nvSpPr>
                                <p:cNvPr id="61" name="Rectángulo 60"/>
                                <p:cNvSpPr/>
                                <p:nvPr/>
                              </p:nvSpPr>
                              <p:spPr>
                                <a:xfrm>
                                  <a:off x="424134" y="32657"/>
                                  <a:ext cx="984476" cy="29718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Despalillado</a:t>
                                  </a:r>
                                  <a:endParaRPr lang="en-US" sz="1100" dirty="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Estrujado</a:t>
                                  </a:r>
                                  <a:endParaRPr lang="en-US" sz="1100" dirty="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34034"/>
                                  <a:ext cx="929640" cy="39217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Macerado y fermentado</a:t>
                                  </a:r>
                                  <a:endParaRPr lang="en-US" sz="1100" dirty="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Descube</a:t>
                                  </a:r>
                                  <a:endParaRPr lang="en-US" sz="1100" dirty="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25140" y="1527978"/>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942303" y="886098"/>
                        <a:ext cx="929640" cy="29718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a typeface="Calibri" panose="020F0502020204030204" pitchFamily="34" charset="0"/>
                            <a:cs typeface="Times New Roman" panose="02020603050405020304" pitchFamily="18" charset="0"/>
                          </a:rPr>
                          <a:t>Embotellado</a:t>
                        </a:r>
                        <a:endParaRPr lang="en-US" sz="1100" dirty="0">
                          <a:effectLst/>
                          <a:ea typeface="Calibri" panose="020F0502020204030204" pitchFamily="34" charset="0"/>
                          <a:cs typeface="Times New Roman" panose="02020603050405020304" pitchFamily="18" charset="0"/>
                        </a:endParaRPr>
                      </a:p>
                    </p:txBody>
                  </p:sp>
                  <p:cxnSp>
                    <p:nvCxnSpPr>
                      <p:cNvPr id="49" name="Conector recto de flecha 48"/>
                      <p:cNvCxnSpPr>
                        <a:stCxn id="53" idx="3"/>
                      </p:cNvCxnSpPr>
                      <p:nvPr/>
                    </p:nvCxnSpPr>
                    <p:spPr>
                      <a:xfrm flipV="1">
                        <a:off x="8661174" y="1020934"/>
                        <a:ext cx="26083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44" name="Conector recto de flecha 43"/>
                    <p:cNvCxnSpPr>
                      <a:endCxn id="52" idx="2"/>
                    </p:cNvCxnSpPr>
                    <p:nvPr/>
                  </p:nvCxnSpPr>
                  <p:spPr>
                    <a:xfrm flipV="1">
                      <a:off x="5922380" y="1312766"/>
                      <a:ext cx="829927" cy="421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sp>
            <p:nvSpPr>
              <p:cNvPr id="30" name="Rectángulo 29"/>
              <p:cNvSpPr/>
              <p:nvPr/>
            </p:nvSpPr>
            <p:spPr>
              <a:xfrm>
                <a:off x="4983112" y="1611629"/>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Prensado</a:t>
                </a:r>
                <a:endParaRPr lang="en-US" sz="1100" dirty="0">
                  <a:effectLst/>
                  <a:ea typeface="Calibri" panose="020F0502020204030204" pitchFamily="34" charset="0"/>
                  <a:cs typeface="Times New Roman" panose="02020603050405020304" pitchFamily="18" charset="0"/>
                </a:endParaRPr>
              </a:p>
            </p:txBody>
          </p:sp>
        </p:grpSp>
      </p:grpSp>
      <p:cxnSp>
        <p:nvCxnSpPr>
          <p:cNvPr id="84" name="Conector recto de flecha 83"/>
          <p:cNvCxnSpPr>
            <a:stCxn id="48" idx="3"/>
            <a:endCxn id="41" idx="1"/>
          </p:cNvCxnSpPr>
          <p:nvPr/>
        </p:nvCxnSpPr>
        <p:spPr>
          <a:xfrm>
            <a:off x="10183071" y="2941624"/>
            <a:ext cx="370715" cy="116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5" name="Flecha derecha 84"/>
          <p:cNvSpPr/>
          <p:nvPr/>
        </p:nvSpPr>
        <p:spPr>
          <a:xfrm rot="5400000">
            <a:off x="10949834"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Flecha derecha 87"/>
          <p:cNvSpPr/>
          <p:nvPr/>
        </p:nvSpPr>
        <p:spPr>
          <a:xfrm rot="5400000">
            <a:off x="9536563" y="2408689"/>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Cuadro de texto 75"/>
          <p:cNvSpPr txBox="1"/>
          <p:nvPr/>
        </p:nvSpPr>
        <p:spPr>
          <a:xfrm>
            <a:off x="9122555" y="2113475"/>
            <a:ext cx="1279184" cy="24638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Frascos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Flecha derecha 89"/>
          <p:cNvSpPr/>
          <p:nvPr/>
        </p:nvSpPr>
        <p:spPr>
          <a:xfrm rot="5400000">
            <a:off x="1814448"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1" name="Flecha derecha 90"/>
          <p:cNvSpPr/>
          <p:nvPr/>
        </p:nvSpPr>
        <p:spPr>
          <a:xfrm rot="5400000">
            <a:off x="3160192"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Cuadro de texto 41"/>
          <p:cNvSpPr txBox="1"/>
          <p:nvPr/>
        </p:nvSpPr>
        <p:spPr>
          <a:xfrm>
            <a:off x="2949687" y="3648838"/>
            <a:ext cx="801451"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CL" sz="1100" dirty="0" smtClean="0"/>
              <a:t>Hollejo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 name="Cuadro de texto 41"/>
          <p:cNvSpPr txBox="1"/>
          <p:nvPr/>
        </p:nvSpPr>
        <p:spPr>
          <a:xfrm>
            <a:off x="1603298" y="3621735"/>
            <a:ext cx="801451"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Ramas y hojas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5054163" y="1918900"/>
            <a:ext cx="6944549" cy="3076845"/>
          </a:xfrm>
          <a:prstGeom prst="rect">
            <a:avLst/>
          </a:prstGeom>
        </p:spPr>
      </p:pic>
    </p:spTree>
    <p:extLst>
      <p:ext uri="{BB962C8B-B14F-4D97-AF65-F5344CB8AC3E}">
        <p14:creationId xmlns:p14="http://schemas.microsoft.com/office/powerpoint/2010/main" val="4180715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92371" y="1937148"/>
            <a:ext cx="11287277" cy="2774442"/>
            <a:chOff x="0" y="22861"/>
            <a:chExt cx="11497605" cy="2856680"/>
          </a:xfrm>
        </p:grpSpPr>
        <p:sp>
          <p:nvSpPr>
            <p:cNvPr id="5" name="Cuadro de texto 75"/>
            <p:cNvSpPr txBox="1"/>
            <p:nvPr/>
          </p:nvSpPr>
          <p:spPr>
            <a:xfrm>
              <a:off x="10194585" y="1691322"/>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Vino listo para el envió</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6" name="Grupo 25"/>
            <p:cNvGrpSpPr/>
            <p:nvPr/>
          </p:nvGrpSpPr>
          <p:grpSpPr>
            <a:xfrm>
              <a:off x="0" y="22861"/>
              <a:ext cx="11443294" cy="2856680"/>
              <a:chOff x="0" y="22861"/>
              <a:chExt cx="11443294" cy="2856680"/>
            </a:xfrm>
          </p:grpSpPr>
          <p:cxnSp>
            <p:nvCxnSpPr>
              <p:cNvPr id="28" name="Conector recto de flecha 27"/>
              <p:cNvCxnSpPr/>
              <p:nvPr/>
            </p:nvCxnSpPr>
            <p:spPr>
              <a:xfrm>
                <a:off x="5420718" y="1205637"/>
                <a:ext cx="7620" cy="3813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4" name="Grupo 33"/>
              <p:cNvGrpSpPr/>
              <p:nvPr/>
            </p:nvGrpSpPr>
            <p:grpSpPr>
              <a:xfrm>
                <a:off x="0" y="22861"/>
                <a:ext cx="11443294" cy="2856680"/>
                <a:chOff x="0" y="1"/>
                <a:chExt cx="11443294" cy="2856680"/>
              </a:xfrm>
            </p:grpSpPr>
            <p:sp>
              <p:nvSpPr>
                <p:cNvPr id="36" name="Rectángulo 35"/>
                <p:cNvSpPr/>
                <p:nvPr/>
              </p:nvSpPr>
              <p:spPr>
                <a:xfrm>
                  <a:off x="3046398" y="257265"/>
                  <a:ext cx="1012373" cy="43542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ES" sz="1100" dirty="0" err="1" smtClean="0">
                      <a:ea typeface="Calibri" panose="020F0502020204030204" pitchFamily="34" charset="0"/>
                      <a:cs typeface="Times New Roman" panose="02020603050405020304" pitchFamily="18" charset="0"/>
                    </a:rPr>
                    <a:t>Temp</a:t>
                  </a:r>
                  <a:r>
                    <a:rPr lang="es-ES" sz="1100" dirty="0" smtClean="0">
                      <a:ea typeface="Calibri" panose="020F0502020204030204" pitchFamily="34" charset="0"/>
                      <a:cs typeface="Times New Roman" panose="02020603050405020304" pitchFamily="18" charset="0"/>
                    </a:rPr>
                    <a:t>. </a:t>
                  </a:r>
                  <a:r>
                    <a:rPr lang="es-ES" sz="1100" dirty="0" err="1" smtClean="0">
                      <a:ea typeface="Calibri" panose="020F0502020204030204" pitchFamily="34" charset="0"/>
                      <a:cs typeface="Times New Roman" panose="02020603050405020304" pitchFamily="18" charset="0"/>
                    </a:rPr>
                    <a:t>max</a:t>
                  </a:r>
                  <a:r>
                    <a:rPr lang="es-ES" sz="1100" dirty="0" smtClean="0">
                      <a:ea typeface="Calibri" panose="020F0502020204030204" pitchFamily="34" charset="0"/>
                      <a:cs typeface="Times New Roman" panose="02020603050405020304" pitchFamily="18" charset="0"/>
                    </a:rPr>
                    <a:t> 29º</a:t>
                  </a:r>
                  <a:endParaRPr lang="en-US" sz="1100" dirty="0">
                    <a:effectLst/>
                    <a:ea typeface="Calibri" panose="020F0502020204030204" pitchFamily="34" charset="0"/>
                    <a:cs typeface="Times New Roman" panose="02020603050405020304" pitchFamily="18" charset="0"/>
                  </a:endParaRPr>
                </a:p>
              </p:txBody>
            </p:sp>
            <p:cxnSp>
              <p:nvCxnSpPr>
                <p:cNvPr id="37" name="Conector recto 36"/>
                <p:cNvCxnSpPr/>
                <p:nvPr/>
              </p:nvCxnSpPr>
              <p:spPr>
                <a:xfrm flipV="1">
                  <a:off x="3552585" y="692694"/>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443294" cy="2856680"/>
                  <a:chOff x="0" y="1"/>
                  <a:chExt cx="11443896" cy="2857034"/>
                </a:xfrm>
              </p:grpSpPr>
              <p:sp>
                <p:nvSpPr>
                  <p:cNvPr id="39" name="Cuadro de texto 41"/>
                  <p:cNvSpPr txBox="1"/>
                  <p:nvPr/>
                </p:nvSpPr>
                <p:spPr>
                  <a:xfrm>
                    <a:off x="5020409" y="2421738"/>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Restos solidos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443896" cy="2355674"/>
                    <a:chOff x="0" y="1"/>
                    <a:chExt cx="11443896" cy="2355674"/>
                  </a:xfrm>
                </p:grpSpPr>
                <p:sp>
                  <p:nvSpPr>
                    <p:cNvPr id="41" name="Rectángulo 40"/>
                    <p:cNvSpPr/>
                    <p:nvPr/>
                  </p:nvSpPr>
                  <p:spPr>
                    <a:xfrm>
                      <a:off x="10249439" y="897821"/>
                      <a:ext cx="1194457"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Almacenamiento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871796" cy="2355674"/>
                      <a:chOff x="0" y="0"/>
                      <a:chExt cx="9871943" cy="2356380"/>
                    </a:xfrm>
                  </p:grpSpPr>
                  <p:grpSp>
                    <p:nvGrpSpPr>
                      <p:cNvPr id="47" name="Grupo 46"/>
                      <p:cNvGrpSpPr/>
                      <p:nvPr/>
                    </p:nvGrpSpPr>
                    <p:grpSpPr>
                      <a:xfrm>
                        <a:off x="0" y="0"/>
                        <a:ext cx="8661174" cy="2356380"/>
                        <a:chOff x="0" y="0"/>
                        <a:chExt cx="8661174" cy="2356380"/>
                      </a:xfrm>
                    </p:grpSpPr>
                    <p:cxnSp>
                      <p:nvCxnSpPr>
                        <p:cNvPr id="50" name="Conector recto de flecha 49"/>
                        <p:cNvCxnSpPr>
                          <a:endCxn id="53" idx="1"/>
                        </p:cNvCxnSpPr>
                        <p:nvPr/>
                      </p:nvCxnSpPr>
                      <p:spPr>
                        <a:xfrm flipV="1">
                          <a:off x="7162800" y="1020935"/>
                          <a:ext cx="419546" cy="132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4" y="824848"/>
                          <a:ext cx="1062445" cy="48831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s-CL" sz="1100" dirty="0"/>
                            <a:t>Fermentación </a:t>
                          </a:r>
                          <a:r>
                            <a:rPr lang="es-CL" sz="1100" dirty="0" err="1"/>
                            <a:t>maloláctica</a:t>
                          </a:r>
                          <a:endParaRPr lang="en-US" sz="1100" dirty="0"/>
                        </a:p>
                      </p:txBody>
                    </p:sp>
                    <p:sp>
                      <p:nvSpPr>
                        <p:cNvPr id="53" name="Rectángulo 52"/>
                        <p:cNvSpPr/>
                        <p:nvPr/>
                      </p:nvSpPr>
                      <p:spPr>
                        <a:xfrm>
                          <a:off x="7582345" y="824849"/>
                          <a:ext cx="1078829" cy="39217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a typeface="Calibri" panose="020F0502020204030204" pitchFamily="34" charset="0"/>
                              <a:cs typeface="Times New Roman" panose="02020603050405020304" pitchFamily="18" charset="0"/>
                            </a:rPr>
                            <a:t>Envejecimiento</a:t>
                          </a:r>
                          <a:endParaRPr lang="en-US" sz="1100" dirty="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2356380"/>
                          <a:chOff x="0" y="0"/>
                          <a:chExt cx="5893525" cy="2356380"/>
                        </a:xfrm>
                      </p:grpSpPr>
                      <p:grpSp>
                        <p:nvGrpSpPr>
                          <p:cNvPr id="55" name="Grupo 54"/>
                          <p:cNvGrpSpPr/>
                          <p:nvPr/>
                        </p:nvGrpSpPr>
                        <p:grpSpPr>
                          <a:xfrm>
                            <a:off x="0" y="824849"/>
                            <a:ext cx="5893525" cy="1531531"/>
                            <a:chOff x="0" y="367649"/>
                            <a:chExt cx="5893525" cy="1531531"/>
                          </a:xfrm>
                        </p:grpSpPr>
                        <p:grpSp>
                          <p:nvGrpSpPr>
                            <p:cNvPr id="57" name="Grupo 56"/>
                            <p:cNvGrpSpPr/>
                            <p:nvPr/>
                          </p:nvGrpSpPr>
                          <p:grpSpPr>
                            <a:xfrm>
                              <a:off x="0" y="367649"/>
                              <a:ext cx="5893525" cy="392170"/>
                              <a:chOff x="0" y="-34034"/>
                              <a:chExt cx="5893525" cy="39217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dirty="0" smtClean="0">
                                    <a:effectLst/>
                                    <a:latin typeface="Calibri" panose="020F0502020204030204" pitchFamily="34" charset="0"/>
                                    <a:ea typeface="Calibri" panose="020F0502020204030204" pitchFamily="34" charset="0"/>
                                    <a:cs typeface="Times New Roman" panose="02020603050405020304" pitchFamily="18" charset="0"/>
                                  </a:rPr>
                                  <a:t>Racimo de uva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34034"/>
                                <a:ext cx="5185954" cy="392170"/>
                                <a:chOff x="0" y="-34034"/>
                                <a:chExt cx="5185954" cy="392170"/>
                              </a:xfrm>
                            </p:grpSpPr>
                            <p:sp>
                              <p:nvSpPr>
                                <p:cNvPr id="61" name="Rectángulo 60"/>
                                <p:cNvSpPr/>
                                <p:nvPr/>
                              </p:nvSpPr>
                              <p:spPr>
                                <a:xfrm>
                                  <a:off x="424134" y="32657"/>
                                  <a:ext cx="984476" cy="29718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Despalillado</a:t>
                                  </a:r>
                                  <a:endParaRPr lang="en-US" sz="1100" dirty="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Estrujado</a:t>
                                  </a:r>
                                  <a:endParaRPr lang="en-US" sz="1100" dirty="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34034"/>
                                  <a:ext cx="929640" cy="39217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Macerado y fermentado</a:t>
                                  </a:r>
                                  <a:endParaRPr lang="en-US" sz="1100" dirty="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Descube</a:t>
                                  </a:r>
                                  <a:endParaRPr lang="en-US" sz="1100" dirty="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25140" y="1527978"/>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942303" y="886098"/>
                        <a:ext cx="929640" cy="29718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a typeface="Calibri" panose="020F0502020204030204" pitchFamily="34" charset="0"/>
                            <a:cs typeface="Times New Roman" panose="02020603050405020304" pitchFamily="18" charset="0"/>
                          </a:rPr>
                          <a:t>Embotellado</a:t>
                        </a:r>
                        <a:endParaRPr lang="en-US" sz="1100" dirty="0">
                          <a:effectLst/>
                          <a:ea typeface="Calibri" panose="020F0502020204030204" pitchFamily="34" charset="0"/>
                          <a:cs typeface="Times New Roman" panose="02020603050405020304" pitchFamily="18" charset="0"/>
                        </a:endParaRPr>
                      </a:p>
                    </p:txBody>
                  </p:sp>
                  <p:cxnSp>
                    <p:nvCxnSpPr>
                      <p:cNvPr id="49" name="Conector recto de flecha 48"/>
                      <p:cNvCxnSpPr>
                        <a:stCxn id="53" idx="3"/>
                      </p:cNvCxnSpPr>
                      <p:nvPr/>
                    </p:nvCxnSpPr>
                    <p:spPr>
                      <a:xfrm flipV="1">
                        <a:off x="8661174" y="1020934"/>
                        <a:ext cx="26083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44" name="Conector recto de flecha 43"/>
                    <p:cNvCxnSpPr>
                      <a:endCxn id="52" idx="2"/>
                    </p:cNvCxnSpPr>
                    <p:nvPr/>
                  </p:nvCxnSpPr>
                  <p:spPr>
                    <a:xfrm flipV="1">
                      <a:off x="5922380" y="1312766"/>
                      <a:ext cx="829927" cy="421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sp>
            <p:nvSpPr>
              <p:cNvPr id="30" name="Rectángulo 29"/>
              <p:cNvSpPr/>
              <p:nvPr/>
            </p:nvSpPr>
            <p:spPr>
              <a:xfrm>
                <a:off x="4983112" y="1611629"/>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Prensado</a:t>
                </a:r>
                <a:endParaRPr lang="en-US" sz="1100" dirty="0">
                  <a:effectLst/>
                  <a:ea typeface="Calibri" panose="020F0502020204030204" pitchFamily="34" charset="0"/>
                  <a:cs typeface="Times New Roman" panose="02020603050405020304" pitchFamily="18" charset="0"/>
                </a:endParaRPr>
              </a:p>
            </p:txBody>
          </p:sp>
        </p:grpSp>
      </p:grpSp>
      <p:cxnSp>
        <p:nvCxnSpPr>
          <p:cNvPr id="84" name="Conector recto de flecha 83"/>
          <p:cNvCxnSpPr>
            <a:stCxn id="48" idx="3"/>
            <a:endCxn id="41" idx="1"/>
          </p:cNvCxnSpPr>
          <p:nvPr/>
        </p:nvCxnSpPr>
        <p:spPr>
          <a:xfrm>
            <a:off x="10183071" y="2941624"/>
            <a:ext cx="370715" cy="116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5" name="Flecha derecha 84"/>
          <p:cNvSpPr/>
          <p:nvPr/>
        </p:nvSpPr>
        <p:spPr>
          <a:xfrm rot="5400000">
            <a:off x="10949834"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Flecha derecha 87"/>
          <p:cNvSpPr/>
          <p:nvPr/>
        </p:nvSpPr>
        <p:spPr>
          <a:xfrm rot="5400000">
            <a:off x="9536563" y="2408689"/>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Cuadro de texto 75"/>
          <p:cNvSpPr txBox="1"/>
          <p:nvPr/>
        </p:nvSpPr>
        <p:spPr>
          <a:xfrm>
            <a:off x="9122555" y="2113475"/>
            <a:ext cx="1279184" cy="24638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Frascos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Flecha derecha 89"/>
          <p:cNvSpPr/>
          <p:nvPr/>
        </p:nvSpPr>
        <p:spPr>
          <a:xfrm rot="5400000">
            <a:off x="1814448"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1" name="Flecha derecha 90"/>
          <p:cNvSpPr/>
          <p:nvPr/>
        </p:nvSpPr>
        <p:spPr>
          <a:xfrm rot="5400000">
            <a:off x="3160192"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Cuadro de texto 41"/>
          <p:cNvSpPr txBox="1"/>
          <p:nvPr/>
        </p:nvSpPr>
        <p:spPr>
          <a:xfrm>
            <a:off x="2949687" y="3648838"/>
            <a:ext cx="801451"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CL" sz="1100" dirty="0" smtClean="0"/>
              <a:t>Hollejo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 name="Cuadro de texto 41"/>
          <p:cNvSpPr txBox="1"/>
          <p:nvPr/>
        </p:nvSpPr>
        <p:spPr>
          <a:xfrm>
            <a:off x="1603298" y="3621735"/>
            <a:ext cx="801451"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Ramas y hojas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7642277" y="1918900"/>
            <a:ext cx="4356435" cy="3076845"/>
          </a:xfrm>
          <a:prstGeom prst="rect">
            <a:avLst/>
          </a:prstGeom>
        </p:spPr>
      </p:pic>
    </p:spTree>
    <p:extLst>
      <p:ext uri="{BB962C8B-B14F-4D97-AF65-F5344CB8AC3E}">
        <p14:creationId xmlns:p14="http://schemas.microsoft.com/office/powerpoint/2010/main" val="1442111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92371" y="1937148"/>
            <a:ext cx="11287277" cy="2774442"/>
            <a:chOff x="0" y="22861"/>
            <a:chExt cx="11497605" cy="2856680"/>
          </a:xfrm>
        </p:grpSpPr>
        <p:sp>
          <p:nvSpPr>
            <p:cNvPr id="5" name="Cuadro de texto 75"/>
            <p:cNvSpPr txBox="1"/>
            <p:nvPr/>
          </p:nvSpPr>
          <p:spPr>
            <a:xfrm>
              <a:off x="10194585" y="1691322"/>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Vino listo para el envió</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6" name="Grupo 25"/>
            <p:cNvGrpSpPr/>
            <p:nvPr/>
          </p:nvGrpSpPr>
          <p:grpSpPr>
            <a:xfrm>
              <a:off x="0" y="22861"/>
              <a:ext cx="11443294" cy="2856680"/>
              <a:chOff x="0" y="22861"/>
              <a:chExt cx="11443294" cy="2856680"/>
            </a:xfrm>
          </p:grpSpPr>
          <p:cxnSp>
            <p:nvCxnSpPr>
              <p:cNvPr id="28" name="Conector recto de flecha 27"/>
              <p:cNvCxnSpPr/>
              <p:nvPr/>
            </p:nvCxnSpPr>
            <p:spPr>
              <a:xfrm>
                <a:off x="5420718" y="1205637"/>
                <a:ext cx="7620" cy="3813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4" name="Grupo 33"/>
              <p:cNvGrpSpPr/>
              <p:nvPr/>
            </p:nvGrpSpPr>
            <p:grpSpPr>
              <a:xfrm>
                <a:off x="0" y="22861"/>
                <a:ext cx="11443294" cy="2856680"/>
                <a:chOff x="0" y="1"/>
                <a:chExt cx="11443294" cy="2856680"/>
              </a:xfrm>
            </p:grpSpPr>
            <p:sp>
              <p:nvSpPr>
                <p:cNvPr id="36" name="Rectángulo 35"/>
                <p:cNvSpPr/>
                <p:nvPr/>
              </p:nvSpPr>
              <p:spPr>
                <a:xfrm>
                  <a:off x="3046398" y="257265"/>
                  <a:ext cx="1012373" cy="43542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ES" sz="1100" dirty="0" err="1" smtClean="0">
                      <a:ea typeface="Calibri" panose="020F0502020204030204" pitchFamily="34" charset="0"/>
                      <a:cs typeface="Times New Roman" panose="02020603050405020304" pitchFamily="18" charset="0"/>
                    </a:rPr>
                    <a:t>Temp</a:t>
                  </a:r>
                  <a:r>
                    <a:rPr lang="es-ES" sz="1100" dirty="0" smtClean="0">
                      <a:ea typeface="Calibri" panose="020F0502020204030204" pitchFamily="34" charset="0"/>
                      <a:cs typeface="Times New Roman" panose="02020603050405020304" pitchFamily="18" charset="0"/>
                    </a:rPr>
                    <a:t>. </a:t>
                  </a:r>
                  <a:r>
                    <a:rPr lang="es-ES" sz="1100" dirty="0" err="1" smtClean="0">
                      <a:ea typeface="Calibri" panose="020F0502020204030204" pitchFamily="34" charset="0"/>
                      <a:cs typeface="Times New Roman" panose="02020603050405020304" pitchFamily="18" charset="0"/>
                    </a:rPr>
                    <a:t>max</a:t>
                  </a:r>
                  <a:r>
                    <a:rPr lang="es-ES" sz="1100" dirty="0" smtClean="0">
                      <a:ea typeface="Calibri" panose="020F0502020204030204" pitchFamily="34" charset="0"/>
                      <a:cs typeface="Times New Roman" panose="02020603050405020304" pitchFamily="18" charset="0"/>
                    </a:rPr>
                    <a:t> 29º</a:t>
                  </a:r>
                  <a:endParaRPr lang="en-US" sz="1100" dirty="0">
                    <a:effectLst/>
                    <a:ea typeface="Calibri" panose="020F0502020204030204" pitchFamily="34" charset="0"/>
                    <a:cs typeface="Times New Roman" panose="02020603050405020304" pitchFamily="18" charset="0"/>
                  </a:endParaRPr>
                </a:p>
              </p:txBody>
            </p:sp>
            <p:cxnSp>
              <p:nvCxnSpPr>
                <p:cNvPr id="37" name="Conector recto 36"/>
                <p:cNvCxnSpPr/>
                <p:nvPr/>
              </p:nvCxnSpPr>
              <p:spPr>
                <a:xfrm flipV="1">
                  <a:off x="3552585" y="692694"/>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443294" cy="2856680"/>
                  <a:chOff x="0" y="1"/>
                  <a:chExt cx="11443896" cy="2857034"/>
                </a:xfrm>
              </p:grpSpPr>
              <p:sp>
                <p:nvSpPr>
                  <p:cNvPr id="39" name="Cuadro de texto 41"/>
                  <p:cNvSpPr txBox="1"/>
                  <p:nvPr/>
                </p:nvSpPr>
                <p:spPr>
                  <a:xfrm>
                    <a:off x="5020409" y="2421738"/>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Restos solidos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443896" cy="2355674"/>
                    <a:chOff x="0" y="1"/>
                    <a:chExt cx="11443896" cy="2355674"/>
                  </a:xfrm>
                </p:grpSpPr>
                <p:sp>
                  <p:nvSpPr>
                    <p:cNvPr id="41" name="Rectángulo 40"/>
                    <p:cNvSpPr/>
                    <p:nvPr/>
                  </p:nvSpPr>
                  <p:spPr>
                    <a:xfrm>
                      <a:off x="10249439" y="897821"/>
                      <a:ext cx="1194457"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Almacenamiento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871796" cy="2355674"/>
                      <a:chOff x="0" y="0"/>
                      <a:chExt cx="9871943" cy="2356380"/>
                    </a:xfrm>
                  </p:grpSpPr>
                  <p:grpSp>
                    <p:nvGrpSpPr>
                      <p:cNvPr id="47" name="Grupo 46"/>
                      <p:cNvGrpSpPr/>
                      <p:nvPr/>
                    </p:nvGrpSpPr>
                    <p:grpSpPr>
                      <a:xfrm>
                        <a:off x="0" y="0"/>
                        <a:ext cx="8661174" cy="2356380"/>
                        <a:chOff x="0" y="0"/>
                        <a:chExt cx="8661174" cy="2356380"/>
                      </a:xfrm>
                    </p:grpSpPr>
                    <p:cxnSp>
                      <p:nvCxnSpPr>
                        <p:cNvPr id="50" name="Conector recto de flecha 49"/>
                        <p:cNvCxnSpPr>
                          <a:endCxn id="53" idx="1"/>
                        </p:cNvCxnSpPr>
                        <p:nvPr/>
                      </p:nvCxnSpPr>
                      <p:spPr>
                        <a:xfrm flipV="1">
                          <a:off x="7162800" y="1020935"/>
                          <a:ext cx="419546" cy="132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4" y="824848"/>
                          <a:ext cx="1062445" cy="48831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s-CL" sz="1100" dirty="0"/>
                            <a:t>Fermentación </a:t>
                          </a:r>
                          <a:r>
                            <a:rPr lang="es-CL" sz="1100" dirty="0" err="1"/>
                            <a:t>maloláctica</a:t>
                          </a:r>
                          <a:endParaRPr lang="en-US" sz="1100" dirty="0"/>
                        </a:p>
                      </p:txBody>
                    </p:sp>
                    <p:sp>
                      <p:nvSpPr>
                        <p:cNvPr id="53" name="Rectángulo 52"/>
                        <p:cNvSpPr/>
                        <p:nvPr/>
                      </p:nvSpPr>
                      <p:spPr>
                        <a:xfrm>
                          <a:off x="7582345" y="824849"/>
                          <a:ext cx="1078829" cy="39217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a typeface="Calibri" panose="020F0502020204030204" pitchFamily="34" charset="0"/>
                              <a:cs typeface="Times New Roman" panose="02020603050405020304" pitchFamily="18" charset="0"/>
                            </a:rPr>
                            <a:t>Envejecimiento</a:t>
                          </a:r>
                          <a:endParaRPr lang="en-US" sz="1100" dirty="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2356380"/>
                          <a:chOff x="0" y="0"/>
                          <a:chExt cx="5893525" cy="2356380"/>
                        </a:xfrm>
                      </p:grpSpPr>
                      <p:grpSp>
                        <p:nvGrpSpPr>
                          <p:cNvPr id="55" name="Grupo 54"/>
                          <p:cNvGrpSpPr/>
                          <p:nvPr/>
                        </p:nvGrpSpPr>
                        <p:grpSpPr>
                          <a:xfrm>
                            <a:off x="0" y="824849"/>
                            <a:ext cx="5893525" cy="1531531"/>
                            <a:chOff x="0" y="367649"/>
                            <a:chExt cx="5893525" cy="1531531"/>
                          </a:xfrm>
                        </p:grpSpPr>
                        <p:grpSp>
                          <p:nvGrpSpPr>
                            <p:cNvPr id="57" name="Grupo 56"/>
                            <p:cNvGrpSpPr/>
                            <p:nvPr/>
                          </p:nvGrpSpPr>
                          <p:grpSpPr>
                            <a:xfrm>
                              <a:off x="0" y="367649"/>
                              <a:ext cx="5893525" cy="392170"/>
                              <a:chOff x="0" y="-34034"/>
                              <a:chExt cx="5893525" cy="39217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dirty="0" smtClean="0">
                                    <a:effectLst/>
                                    <a:latin typeface="Calibri" panose="020F0502020204030204" pitchFamily="34" charset="0"/>
                                    <a:ea typeface="Calibri" panose="020F0502020204030204" pitchFamily="34" charset="0"/>
                                    <a:cs typeface="Times New Roman" panose="02020603050405020304" pitchFamily="18" charset="0"/>
                                  </a:rPr>
                                  <a:t>Racimo de uva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34034"/>
                                <a:ext cx="5185954" cy="392170"/>
                                <a:chOff x="0" y="-34034"/>
                                <a:chExt cx="5185954" cy="392170"/>
                              </a:xfrm>
                            </p:grpSpPr>
                            <p:sp>
                              <p:nvSpPr>
                                <p:cNvPr id="61" name="Rectángulo 60"/>
                                <p:cNvSpPr/>
                                <p:nvPr/>
                              </p:nvSpPr>
                              <p:spPr>
                                <a:xfrm>
                                  <a:off x="424134" y="32657"/>
                                  <a:ext cx="984476" cy="29718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Despalillado</a:t>
                                  </a:r>
                                  <a:endParaRPr lang="en-US" sz="1100" dirty="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Estrujado</a:t>
                                  </a:r>
                                  <a:endParaRPr lang="en-US" sz="1100" dirty="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34034"/>
                                  <a:ext cx="929640" cy="39217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Macerado y fermentado</a:t>
                                  </a:r>
                                  <a:endParaRPr lang="en-US" sz="1100" dirty="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Descube</a:t>
                                  </a:r>
                                  <a:endParaRPr lang="en-US" sz="1100" dirty="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25140" y="1527978"/>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942303" y="886098"/>
                        <a:ext cx="929640" cy="29718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a typeface="Calibri" panose="020F0502020204030204" pitchFamily="34" charset="0"/>
                            <a:cs typeface="Times New Roman" panose="02020603050405020304" pitchFamily="18" charset="0"/>
                          </a:rPr>
                          <a:t>Embotellado</a:t>
                        </a:r>
                        <a:endParaRPr lang="en-US" sz="1100" dirty="0">
                          <a:effectLst/>
                          <a:ea typeface="Calibri" panose="020F0502020204030204" pitchFamily="34" charset="0"/>
                          <a:cs typeface="Times New Roman" panose="02020603050405020304" pitchFamily="18" charset="0"/>
                        </a:endParaRPr>
                      </a:p>
                    </p:txBody>
                  </p:sp>
                  <p:cxnSp>
                    <p:nvCxnSpPr>
                      <p:cNvPr id="49" name="Conector recto de flecha 48"/>
                      <p:cNvCxnSpPr>
                        <a:stCxn id="53" idx="3"/>
                      </p:cNvCxnSpPr>
                      <p:nvPr/>
                    </p:nvCxnSpPr>
                    <p:spPr>
                      <a:xfrm flipV="1">
                        <a:off x="8661174" y="1020934"/>
                        <a:ext cx="26083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44" name="Conector recto de flecha 43"/>
                    <p:cNvCxnSpPr>
                      <a:endCxn id="52" idx="2"/>
                    </p:cNvCxnSpPr>
                    <p:nvPr/>
                  </p:nvCxnSpPr>
                  <p:spPr>
                    <a:xfrm flipV="1">
                      <a:off x="5922380" y="1312766"/>
                      <a:ext cx="829927" cy="421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sp>
            <p:nvSpPr>
              <p:cNvPr id="30" name="Rectángulo 29"/>
              <p:cNvSpPr/>
              <p:nvPr/>
            </p:nvSpPr>
            <p:spPr>
              <a:xfrm>
                <a:off x="4983112" y="1611629"/>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Prensado</a:t>
                </a:r>
                <a:endParaRPr lang="en-US" sz="1100" dirty="0">
                  <a:effectLst/>
                  <a:ea typeface="Calibri" panose="020F0502020204030204" pitchFamily="34" charset="0"/>
                  <a:cs typeface="Times New Roman" panose="02020603050405020304" pitchFamily="18" charset="0"/>
                </a:endParaRPr>
              </a:p>
            </p:txBody>
          </p:sp>
        </p:grpSp>
      </p:grpSp>
      <p:cxnSp>
        <p:nvCxnSpPr>
          <p:cNvPr id="84" name="Conector recto de flecha 83"/>
          <p:cNvCxnSpPr>
            <a:stCxn id="48" idx="3"/>
            <a:endCxn id="41" idx="1"/>
          </p:cNvCxnSpPr>
          <p:nvPr/>
        </p:nvCxnSpPr>
        <p:spPr>
          <a:xfrm>
            <a:off x="10183071" y="2941624"/>
            <a:ext cx="370715" cy="116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5" name="Flecha derecha 84"/>
          <p:cNvSpPr/>
          <p:nvPr/>
        </p:nvSpPr>
        <p:spPr>
          <a:xfrm rot="5400000">
            <a:off x="10949834"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Flecha derecha 87"/>
          <p:cNvSpPr/>
          <p:nvPr/>
        </p:nvSpPr>
        <p:spPr>
          <a:xfrm rot="5400000">
            <a:off x="9536563" y="2408689"/>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Cuadro de texto 75"/>
          <p:cNvSpPr txBox="1"/>
          <p:nvPr/>
        </p:nvSpPr>
        <p:spPr>
          <a:xfrm>
            <a:off x="9122555" y="2113475"/>
            <a:ext cx="1279184" cy="24638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Frascos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Flecha derecha 89"/>
          <p:cNvSpPr/>
          <p:nvPr/>
        </p:nvSpPr>
        <p:spPr>
          <a:xfrm rot="5400000">
            <a:off x="1814448"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1" name="Flecha derecha 90"/>
          <p:cNvSpPr/>
          <p:nvPr/>
        </p:nvSpPr>
        <p:spPr>
          <a:xfrm rot="5400000">
            <a:off x="3160192"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Cuadro de texto 41"/>
          <p:cNvSpPr txBox="1"/>
          <p:nvPr/>
        </p:nvSpPr>
        <p:spPr>
          <a:xfrm>
            <a:off x="2949687" y="3648838"/>
            <a:ext cx="801451"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CL" sz="1100" dirty="0" smtClean="0"/>
              <a:t>Hollejo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 name="Cuadro de texto 41"/>
          <p:cNvSpPr txBox="1"/>
          <p:nvPr/>
        </p:nvSpPr>
        <p:spPr>
          <a:xfrm>
            <a:off x="1603298" y="3621735"/>
            <a:ext cx="801451"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Ramas y hojas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8994531" y="1918900"/>
            <a:ext cx="3004181" cy="3076845"/>
          </a:xfrm>
          <a:prstGeom prst="rect">
            <a:avLst/>
          </a:prstGeom>
        </p:spPr>
      </p:pic>
    </p:spTree>
    <p:extLst>
      <p:ext uri="{BB962C8B-B14F-4D97-AF65-F5344CB8AC3E}">
        <p14:creationId xmlns:p14="http://schemas.microsoft.com/office/powerpoint/2010/main" val="703296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92371" y="1937148"/>
            <a:ext cx="11287277" cy="2774442"/>
            <a:chOff x="0" y="22861"/>
            <a:chExt cx="11497605" cy="2856680"/>
          </a:xfrm>
        </p:grpSpPr>
        <p:sp>
          <p:nvSpPr>
            <p:cNvPr id="5" name="Cuadro de texto 75"/>
            <p:cNvSpPr txBox="1"/>
            <p:nvPr/>
          </p:nvSpPr>
          <p:spPr>
            <a:xfrm>
              <a:off x="10194585" y="1691322"/>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Vino listo para el envió</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6" name="Grupo 25"/>
            <p:cNvGrpSpPr/>
            <p:nvPr/>
          </p:nvGrpSpPr>
          <p:grpSpPr>
            <a:xfrm>
              <a:off x="0" y="22861"/>
              <a:ext cx="11443294" cy="2856680"/>
              <a:chOff x="0" y="22861"/>
              <a:chExt cx="11443294" cy="2856680"/>
            </a:xfrm>
          </p:grpSpPr>
          <p:cxnSp>
            <p:nvCxnSpPr>
              <p:cNvPr id="28" name="Conector recto de flecha 27"/>
              <p:cNvCxnSpPr/>
              <p:nvPr/>
            </p:nvCxnSpPr>
            <p:spPr>
              <a:xfrm>
                <a:off x="5420718" y="1205637"/>
                <a:ext cx="7620" cy="3813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4" name="Grupo 33"/>
              <p:cNvGrpSpPr/>
              <p:nvPr/>
            </p:nvGrpSpPr>
            <p:grpSpPr>
              <a:xfrm>
                <a:off x="0" y="22861"/>
                <a:ext cx="11443294" cy="2856680"/>
                <a:chOff x="0" y="1"/>
                <a:chExt cx="11443294" cy="2856680"/>
              </a:xfrm>
            </p:grpSpPr>
            <p:sp>
              <p:nvSpPr>
                <p:cNvPr id="36" name="Rectángulo 35"/>
                <p:cNvSpPr/>
                <p:nvPr/>
              </p:nvSpPr>
              <p:spPr>
                <a:xfrm>
                  <a:off x="3046398" y="257265"/>
                  <a:ext cx="1012373" cy="43542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ES" sz="1100" dirty="0" err="1" smtClean="0">
                      <a:ea typeface="Calibri" panose="020F0502020204030204" pitchFamily="34" charset="0"/>
                      <a:cs typeface="Times New Roman" panose="02020603050405020304" pitchFamily="18" charset="0"/>
                    </a:rPr>
                    <a:t>Temp</a:t>
                  </a:r>
                  <a:r>
                    <a:rPr lang="es-ES" sz="1100" dirty="0" smtClean="0">
                      <a:ea typeface="Calibri" panose="020F0502020204030204" pitchFamily="34" charset="0"/>
                      <a:cs typeface="Times New Roman" panose="02020603050405020304" pitchFamily="18" charset="0"/>
                    </a:rPr>
                    <a:t>. </a:t>
                  </a:r>
                  <a:r>
                    <a:rPr lang="es-ES" sz="1100" dirty="0" err="1" smtClean="0">
                      <a:ea typeface="Calibri" panose="020F0502020204030204" pitchFamily="34" charset="0"/>
                      <a:cs typeface="Times New Roman" panose="02020603050405020304" pitchFamily="18" charset="0"/>
                    </a:rPr>
                    <a:t>max</a:t>
                  </a:r>
                  <a:r>
                    <a:rPr lang="es-ES" sz="1100" dirty="0" smtClean="0">
                      <a:ea typeface="Calibri" panose="020F0502020204030204" pitchFamily="34" charset="0"/>
                      <a:cs typeface="Times New Roman" panose="02020603050405020304" pitchFamily="18" charset="0"/>
                    </a:rPr>
                    <a:t> 29º</a:t>
                  </a:r>
                  <a:endParaRPr lang="en-US" sz="1100" dirty="0">
                    <a:effectLst/>
                    <a:ea typeface="Calibri" panose="020F0502020204030204" pitchFamily="34" charset="0"/>
                    <a:cs typeface="Times New Roman" panose="02020603050405020304" pitchFamily="18" charset="0"/>
                  </a:endParaRPr>
                </a:p>
              </p:txBody>
            </p:sp>
            <p:cxnSp>
              <p:nvCxnSpPr>
                <p:cNvPr id="37" name="Conector recto 36"/>
                <p:cNvCxnSpPr/>
                <p:nvPr/>
              </p:nvCxnSpPr>
              <p:spPr>
                <a:xfrm flipV="1">
                  <a:off x="3552585" y="692694"/>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443294" cy="2856680"/>
                  <a:chOff x="0" y="1"/>
                  <a:chExt cx="11443896" cy="2857034"/>
                </a:xfrm>
              </p:grpSpPr>
              <p:sp>
                <p:nvSpPr>
                  <p:cNvPr id="39" name="Cuadro de texto 41"/>
                  <p:cNvSpPr txBox="1"/>
                  <p:nvPr/>
                </p:nvSpPr>
                <p:spPr>
                  <a:xfrm>
                    <a:off x="5020409" y="2421738"/>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Restos solidos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443896" cy="2355674"/>
                    <a:chOff x="0" y="1"/>
                    <a:chExt cx="11443896" cy="2355674"/>
                  </a:xfrm>
                </p:grpSpPr>
                <p:sp>
                  <p:nvSpPr>
                    <p:cNvPr id="41" name="Rectángulo 40"/>
                    <p:cNvSpPr/>
                    <p:nvPr/>
                  </p:nvSpPr>
                  <p:spPr>
                    <a:xfrm>
                      <a:off x="10249439" y="897821"/>
                      <a:ext cx="1194457"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Almacenamiento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871796" cy="2355674"/>
                      <a:chOff x="0" y="0"/>
                      <a:chExt cx="9871943" cy="2356380"/>
                    </a:xfrm>
                  </p:grpSpPr>
                  <p:grpSp>
                    <p:nvGrpSpPr>
                      <p:cNvPr id="47" name="Grupo 46"/>
                      <p:cNvGrpSpPr/>
                      <p:nvPr/>
                    </p:nvGrpSpPr>
                    <p:grpSpPr>
                      <a:xfrm>
                        <a:off x="0" y="0"/>
                        <a:ext cx="8661174" cy="2356380"/>
                        <a:chOff x="0" y="0"/>
                        <a:chExt cx="8661174" cy="2356380"/>
                      </a:xfrm>
                    </p:grpSpPr>
                    <p:cxnSp>
                      <p:nvCxnSpPr>
                        <p:cNvPr id="50" name="Conector recto de flecha 49"/>
                        <p:cNvCxnSpPr>
                          <a:endCxn id="53" idx="1"/>
                        </p:cNvCxnSpPr>
                        <p:nvPr/>
                      </p:nvCxnSpPr>
                      <p:spPr>
                        <a:xfrm flipV="1">
                          <a:off x="7162800" y="1020935"/>
                          <a:ext cx="419546" cy="132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4" y="824848"/>
                          <a:ext cx="1062445" cy="48831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s-CL" sz="1100" dirty="0"/>
                            <a:t>Fermentación </a:t>
                          </a:r>
                          <a:r>
                            <a:rPr lang="es-CL" sz="1100" dirty="0" err="1"/>
                            <a:t>maloláctica</a:t>
                          </a:r>
                          <a:endParaRPr lang="en-US" sz="1100" dirty="0"/>
                        </a:p>
                      </p:txBody>
                    </p:sp>
                    <p:sp>
                      <p:nvSpPr>
                        <p:cNvPr id="53" name="Rectángulo 52"/>
                        <p:cNvSpPr/>
                        <p:nvPr/>
                      </p:nvSpPr>
                      <p:spPr>
                        <a:xfrm>
                          <a:off x="7582345" y="824849"/>
                          <a:ext cx="1078829" cy="39217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a typeface="Calibri" panose="020F0502020204030204" pitchFamily="34" charset="0"/>
                              <a:cs typeface="Times New Roman" panose="02020603050405020304" pitchFamily="18" charset="0"/>
                            </a:rPr>
                            <a:t>Envejecimiento</a:t>
                          </a:r>
                          <a:endParaRPr lang="en-US" sz="1100" dirty="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2356380"/>
                          <a:chOff x="0" y="0"/>
                          <a:chExt cx="5893525" cy="2356380"/>
                        </a:xfrm>
                      </p:grpSpPr>
                      <p:grpSp>
                        <p:nvGrpSpPr>
                          <p:cNvPr id="55" name="Grupo 54"/>
                          <p:cNvGrpSpPr/>
                          <p:nvPr/>
                        </p:nvGrpSpPr>
                        <p:grpSpPr>
                          <a:xfrm>
                            <a:off x="0" y="824849"/>
                            <a:ext cx="5893525" cy="1531531"/>
                            <a:chOff x="0" y="367649"/>
                            <a:chExt cx="5893525" cy="1531531"/>
                          </a:xfrm>
                        </p:grpSpPr>
                        <p:grpSp>
                          <p:nvGrpSpPr>
                            <p:cNvPr id="57" name="Grupo 56"/>
                            <p:cNvGrpSpPr/>
                            <p:nvPr/>
                          </p:nvGrpSpPr>
                          <p:grpSpPr>
                            <a:xfrm>
                              <a:off x="0" y="367649"/>
                              <a:ext cx="5893525" cy="392170"/>
                              <a:chOff x="0" y="-34034"/>
                              <a:chExt cx="5893525" cy="39217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dirty="0" smtClean="0">
                                    <a:effectLst/>
                                    <a:latin typeface="Calibri" panose="020F0502020204030204" pitchFamily="34" charset="0"/>
                                    <a:ea typeface="Calibri" panose="020F0502020204030204" pitchFamily="34" charset="0"/>
                                    <a:cs typeface="Times New Roman" panose="02020603050405020304" pitchFamily="18" charset="0"/>
                                  </a:rPr>
                                  <a:t>Racimo de uva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34034"/>
                                <a:ext cx="5185954" cy="392170"/>
                                <a:chOff x="0" y="-34034"/>
                                <a:chExt cx="5185954" cy="392170"/>
                              </a:xfrm>
                            </p:grpSpPr>
                            <p:sp>
                              <p:nvSpPr>
                                <p:cNvPr id="61" name="Rectángulo 60"/>
                                <p:cNvSpPr/>
                                <p:nvPr/>
                              </p:nvSpPr>
                              <p:spPr>
                                <a:xfrm>
                                  <a:off x="424134" y="32657"/>
                                  <a:ext cx="984476" cy="29718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Despalillado</a:t>
                                  </a:r>
                                  <a:endParaRPr lang="en-US" sz="1100" dirty="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Estrujado</a:t>
                                  </a:r>
                                  <a:endParaRPr lang="en-US" sz="1100" dirty="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34034"/>
                                  <a:ext cx="929640" cy="39217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Macerado y fermentado</a:t>
                                  </a:r>
                                  <a:endParaRPr lang="en-US" sz="1100" dirty="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Descube</a:t>
                                  </a:r>
                                  <a:endParaRPr lang="en-US" sz="1100" dirty="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25140" y="1527978"/>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942303" y="886098"/>
                        <a:ext cx="929640" cy="29718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a typeface="Calibri" panose="020F0502020204030204" pitchFamily="34" charset="0"/>
                            <a:cs typeface="Times New Roman" panose="02020603050405020304" pitchFamily="18" charset="0"/>
                          </a:rPr>
                          <a:t>Embotellado</a:t>
                        </a:r>
                        <a:endParaRPr lang="en-US" sz="1100" dirty="0">
                          <a:effectLst/>
                          <a:ea typeface="Calibri" panose="020F0502020204030204" pitchFamily="34" charset="0"/>
                          <a:cs typeface="Times New Roman" panose="02020603050405020304" pitchFamily="18" charset="0"/>
                        </a:endParaRPr>
                      </a:p>
                    </p:txBody>
                  </p:sp>
                  <p:cxnSp>
                    <p:nvCxnSpPr>
                      <p:cNvPr id="49" name="Conector recto de flecha 48"/>
                      <p:cNvCxnSpPr>
                        <a:stCxn id="53" idx="3"/>
                      </p:cNvCxnSpPr>
                      <p:nvPr/>
                    </p:nvCxnSpPr>
                    <p:spPr>
                      <a:xfrm flipV="1">
                        <a:off x="8661174" y="1020934"/>
                        <a:ext cx="26083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44" name="Conector recto de flecha 43"/>
                    <p:cNvCxnSpPr>
                      <a:endCxn id="52" idx="2"/>
                    </p:cNvCxnSpPr>
                    <p:nvPr/>
                  </p:nvCxnSpPr>
                  <p:spPr>
                    <a:xfrm flipV="1">
                      <a:off x="5922380" y="1312766"/>
                      <a:ext cx="829927" cy="421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sp>
            <p:nvSpPr>
              <p:cNvPr id="30" name="Rectángulo 29"/>
              <p:cNvSpPr/>
              <p:nvPr/>
            </p:nvSpPr>
            <p:spPr>
              <a:xfrm>
                <a:off x="4983112" y="1611629"/>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Prensado</a:t>
                </a:r>
                <a:endParaRPr lang="en-US" sz="1100" dirty="0">
                  <a:effectLst/>
                  <a:ea typeface="Calibri" panose="020F0502020204030204" pitchFamily="34" charset="0"/>
                  <a:cs typeface="Times New Roman" panose="02020603050405020304" pitchFamily="18" charset="0"/>
                </a:endParaRPr>
              </a:p>
            </p:txBody>
          </p:sp>
        </p:grpSp>
      </p:grpSp>
      <p:cxnSp>
        <p:nvCxnSpPr>
          <p:cNvPr id="84" name="Conector recto de flecha 83"/>
          <p:cNvCxnSpPr>
            <a:stCxn id="48" idx="3"/>
            <a:endCxn id="41" idx="1"/>
          </p:cNvCxnSpPr>
          <p:nvPr/>
        </p:nvCxnSpPr>
        <p:spPr>
          <a:xfrm>
            <a:off x="10183071" y="2941624"/>
            <a:ext cx="370715" cy="116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5" name="Flecha derecha 84"/>
          <p:cNvSpPr/>
          <p:nvPr/>
        </p:nvSpPr>
        <p:spPr>
          <a:xfrm rot="5400000">
            <a:off x="10949834"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Flecha derecha 87"/>
          <p:cNvSpPr/>
          <p:nvPr/>
        </p:nvSpPr>
        <p:spPr>
          <a:xfrm rot="5400000">
            <a:off x="9536563" y="2408689"/>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Cuadro de texto 75"/>
          <p:cNvSpPr txBox="1"/>
          <p:nvPr/>
        </p:nvSpPr>
        <p:spPr>
          <a:xfrm>
            <a:off x="9122555" y="2113475"/>
            <a:ext cx="1279184" cy="24638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Frascos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Flecha derecha 89"/>
          <p:cNvSpPr/>
          <p:nvPr/>
        </p:nvSpPr>
        <p:spPr>
          <a:xfrm rot="5400000">
            <a:off x="1814448"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1" name="Flecha derecha 90"/>
          <p:cNvSpPr/>
          <p:nvPr/>
        </p:nvSpPr>
        <p:spPr>
          <a:xfrm rot="5400000">
            <a:off x="3160192"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Cuadro de texto 41"/>
          <p:cNvSpPr txBox="1"/>
          <p:nvPr/>
        </p:nvSpPr>
        <p:spPr>
          <a:xfrm>
            <a:off x="2949687" y="3648838"/>
            <a:ext cx="801451"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CL" sz="1100" dirty="0" smtClean="0"/>
              <a:t>Hollejo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 name="Cuadro de texto 41"/>
          <p:cNvSpPr txBox="1"/>
          <p:nvPr/>
        </p:nvSpPr>
        <p:spPr>
          <a:xfrm>
            <a:off x="1603298" y="3621735"/>
            <a:ext cx="801451"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Ramas y hojas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10183071" y="1918900"/>
            <a:ext cx="1815641" cy="3076845"/>
          </a:xfrm>
          <a:prstGeom prst="rect">
            <a:avLst/>
          </a:prstGeom>
        </p:spPr>
      </p:pic>
    </p:spTree>
    <p:extLst>
      <p:ext uri="{BB962C8B-B14F-4D97-AF65-F5344CB8AC3E}">
        <p14:creationId xmlns:p14="http://schemas.microsoft.com/office/powerpoint/2010/main" val="3052535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92371" y="1937148"/>
            <a:ext cx="11287277" cy="2774442"/>
            <a:chOff x="0" y="22861"/>
            <a:chExt cx="11497605" cy="2856680"/>
          </a:xfrm>
        </p:grpSpPr>
        <p:sp>
          <p:nvSpPr>
            <p:cNvPr id="5" name="Cuadro de texto 75"/>
            <p:cNvSpPr txBox="1"/>
            <p:nvPr/>
          </p:nvSpPr>
          <p:spPr>
            <a:xfrm>
              <a:off x="10194585" y="1691322"/>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Vino listo para el envió</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6" name="Grupo 25"/>
            <p:cNvGrpSpPr/>
            <p:nvPr/>
          </p:nvGrpSpPr>
          <p:grpSpPr>
            <a:xfrm>
              <a:off x="0" y="22861"/>
              <a:ext cx="11443294" cy="2856680"/>
              <a:chOff x="0" y="22861"/>
              <a:chExt cx="11443294" cy="2856680"/>
            </a:xfrm>
          </p:grpSpPr>
          <p:cxnSp>
            <p:nvCxnSpPr>
              <p:cNvPr id="28" name="Conector recto de flecha 27"/>
              <p:cNvCxnSpPr/>
              <p:nvPr/>
            </p:nvCxnSpPr>
            <p:spPr>
              <a:xfrm>
                <a:off x="5420718" y="1205637"/>
                <a:ext cx="7620" cy="3813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4" name="Grupo 33"/>
              <p:cNvGrpSpPr/>
              <p:nvPr/>
            </p:nvGrpSpPr>
            <p:grpSpPr>
              <a:xfrm>
                <a:off x="0" y="22861"/>
                <a:ext cx="11443294" cy="2856680"/>
                <a:chOff x="0" y="1"/>
                <a:chExt cx="11443294" cy="2856680"/>
              </a:xfrm>
            </p:grpSpPr>
            <p:sp>
              <p:nvSpPr>
                <p:cNvPr id="36" name="Rectángulo 35"/>
                <p:cNvSpPr/>
                <p:nvPr/>
              </p:nvSpPr>
              <p:spPr>
                <a:xfrm>
                  <a:off x="3046398" y="257265"/>
                  <a:ext cx="1012373" cy="43542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ES" sz="1100" dirty="0" err="1" smtClean="0">
                      <a:ea typeface="Calibri" panose="020F0502020204030204" pitchFamily="34" charset="0"/>
                      <a:cs typeface="Times New Roman" panose="02020603050405020304" pitchFamily="18" charset="0"/>
                    </a:rPr>
                    <a:t>Temp</a:t>
                  </a:r>
                  <a:r>
                    <a:rPr lang="es-ES" sz="1100" dirty="0" smtClean="0">
                      <a:ea typeface="Calibri" panose="020F0502020204030204" pitchFamily="34" charset="0"/>
                      <a:cs typeface="Times New Roman" panose="02020603050405020304" pitchFamily="18" charset="0"/>
                    </a:rPr>
                    <a:t>. </a:t>
                  </a:r>
                  <a:r>
                    <a:rPr lang="es-ES" sz="1100" dirty="0" err="1" smtClean="0">
                      <a:ea typeface="Calibri" panose="020F0502020204030204" pitchFamily="34" charset="0"/>
                      <a:cs typeface="Times New Roman" panose="02020603050405020304" pitchFamily="18" charset="0"/>
                    </a:rPr>
                    <a:t>max</a:t>
                  </a:r>
                  <a:r>
                    <a:rPr lang="es-ES" sz="1100" dirty="0" smtClean="0">
                      <a:ea typeface="Calibri" panose="020F0502020204030204" pitchFamily="34" charset="0"/>
                      <a:cs typeface="Times New Roman" panose="02020603050405020304" pitchFamily="18" charset="0"/>
                    </a:rPr>
                    <a:t> 29º</a:t>
                  </a:r>
                  <a:endParaRPr lang="en-US" sz="1100" dirty="0">
                    <a:effectLst/>
                    <a:ea typeface="Calibri" panose="020F0502020204030204" pitchFamily="34" charset="0"/>
                    <a:cs typeface="Times New Roman" panose="02020603050405020304" pitchFamily="18" charset="0"/>
                  </a:endParaRPr>
                </a:p>
              </p:txBody>
            </p:sp>
            <p:cxnSp>
              <p:nvCxnSpPr>
                <p:cNvPr id="37" name="Conector recto 36"/>
                <p:cNvCxnSpPr/>
                <p:nvPr/>
              </p:nvCxnSpPr>
              <p:spPr>
                <a:xfrm flipV="1">
                  <a:off x="3552585" y="692694"/>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443294" cy="2856680"/>
                  <a:chOff x="0" y="1"/>
                  <a:chExt cx="11443896" cy="2857034"/>
                </a:xfrm>
              </p:grpSpPr>
              <p:sp>
                <p:nvSpPr>
                  <p:cNvPr id="39" name="Cuadro de texto 41"/>
                  <p:cNvSpPr txBox="1"/>
                  <p:nvPr/>
                </p:nvSpPr>
                <p:spPr>
                  <a:xfrm>
                    <a:off x="5020409" y="2421738"/>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Restos solidos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443896" cy="2355674"/>
                    <a:chOff x="0" y="1"/>
                    <a:chExt cx="11443896" cy="2355674"/>
                  </a:xfrm>
                </p:grpSpPr>
                <p:sp>
                  <p:nvSpPr>
                    <p:cNvPr id="41" name="Rectángulo 40"/>
                    <p:cNvSpPr/>
                    <p:nvPr/>
                  </p:nvSpPr>
                  <p:spPr>
                    <a:xfrm>
                      <a:off x="10249439" y="897821"/>
                      <a:ext cx="1194457"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Almacenamiento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871796" cy="2355674"/>
                      <a:chOff x="0" y="0"/>
                      <a:chExt cx="9871943" cy="2356380"/>
                    </a:xfrm>
                  </p:grpSpPr>
                  <p:grpSp>
                    <p:nvGrpSpPr>
                      <p:cNvPr id="47" name="Grupo 46"/>
                      <p:cNvGrpSpPr/>
                      <p:nvPr/>
                    </p:nvGrpSpPr>
                    <p:grpSpPr>
                      <a:xfrm>
                        <a:off x="0" y="0"/>
                        <a:ext cx="8661174" cy="2356380"/>
                        <a:chOff x="0" y="0"/>
                        <a:chExt cx="8661174" cy="2356380"/>
                      </a:xfrm>
                    </p:grpSpPr>
                    <p:cxnSp>
                      <p:nvCxnSpPr>
                        <p:cNvPr id="50" name="Conector recto de flecha 49"/>
                        <p:cNvCxnSpPr>
                          <a:endCxn id="53" idx="1"/>
                        </p:cNvCxnSpPr>
                        <p:nvPr/>
                      </p:nvCxnSpPr>
                      <p:spPr>
                        <a:xfrm flipV="1">
                          <a:off x="7162800" y="1020935"/>
                          <a:ext cx="419546" cy="132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4" y="824848"/>
                          <a:ext cx="1062445" cy="48831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s-CL" sz="1100" dirty="0"/>
                            <a:t>Fermentación </a:t>
                          </a:r>
                          <a:r>
                            <a:rPr lang="es-CL" sz="1100" dirty="0" err="1"/>
                            <a:t>maloláctica</a:t>
                          </a:r>
                          <a:endParaRPr lang="en-US" sz="1100" dirty="0"/>
                        </a:p>
                      </p:txBody>
                    </p:sp>
                    <p:sp>
                      <p:nvSpPr>
                        <p:cNvPr id="53" name="Rectángulo 52"/>
                        <p:cNvSpPr/>
                        <p:nvPr/>
                      </p:nvSpPr>
                      <p:spPr>
                        <a:xfrm>
                          <a:off x="7582345" y="824849"/>
                          <a:ext cx="1078829" cy="39217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a typeface="Calibri" panose="020F0502020204030204" pitchFamily="34" charset="0"/>
                              <a:cs typeface="Times New Roman" panose="02020603050405020304" pitchFamily="18" charset="0"/>
                            </a:rPr>
                            <a:t>Envejecimiento</a:t>
                          </a:r>
                          <a:endParaRPr lang="en-US" sz="1100" dirty="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2356380"/>
                          <a:chOff x="0" y="0"/>
                          <a:chExt cx="5893525" cy="2356380"/>
                        </a:xfrm>
                      </p:grpSpPr>
                      <p:grpSp>
                        <p:nvGrpSpPr>
                          <p:cNvPr id="55" name="Grupo 54"/>
                          <p:cNvGrpSpPr/>
                          <p:nvPr/>
                        </p:nvGrpSpPr>
                        <p:grpSpPr>
                          <a:xfrm>
                            <a:off x="0" y="824849"/>
                            <a:ext cx="5893525" cy="1531531"/>
                            <a:chOff x="0" y="367649"/>
                            <a:chExt cx="5893525" cy="1531531"/>
                          </a:xfrm>
                        </p:grpSpPr>
                        <p:grpSp>
                          <p:nvGrpSpPr>
                            <p:cNvPr id="57" name="Grupo 56"/>
                            <p:cNvGrpSpPr/>
                            <p:nvPr/>
                          </p:nvGrpSpPr>
                          <p:grpSpPr>
                            <a:xfrm>
                              <a:off x="0" y="367649"/>
                              <a:ext cx="5893525" cy="392170"/>
                              <a:chOff x="0" y="-34034"/>
                              <a:chExt cx="5893525" cy="39217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dirty="0" smtClean="0">
                                    <a:effectLst/>
                                    <a:latin typeface="Calibri" panose="020F0502020204030204" pitchFamily="34" charset="0"/>
                                    <a:ea typeface="Calibri" panose="020F0502020204030204" pitchFamily="34" charset="0"/>
                                    <a:cs typeface="Times New Roman" panose="02020603050405020304" pitchFamily="18" charset="0"/>
                                  </a:rPr>
                                  <a:t>Racimo de uva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34034"/>
                                <a:ext cx="5185954" cy="392170"/>
                                <a:chOff x="0" y="-34034"/>
                                <a:chExt cx="5185954" cy="392170"/>
                              </a:xfrm>
                            </p:grpSpPr>
                            <p:sp>
                              <p:nvSpPr>
                                <p:cNvPr id="61" name="Rectángulo 60"/>
                                <p:cNvSpPr/>
                                <p:nvPr/>
                              </p:nvSpPr>
                              <p:spPr>
                                <a:xfrm>
                                  <a:off x="424134" y="32657"/>
                                  <a:ext cx="984476" cy="29718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Despalillado</a:t>
                                  </a:r>
                                  <a:endParaRPr lang="en-US" sz="1100" dirty="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Estrujado</a:t>
                                  </a:r>
                                  <a:endParaRPr lang="en-US" sz="1100" dirty="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34034"/>
                                  <a:ext cx="929640" cy="39217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dirty="0" smtClean="0">
                                      <a:effectLst/>
                                      <a:ea typeface="Calibri" panose="020F0502020204030204" pitchFamily="34" charset="0"/>
                                      <a:cs typeface="Times New Roman" panose="02020603050405020304" pitchFamily="18" charset="0"/>
                                    </a:rPr>
                                    <a:t>Macerado y fermentado</a:t>
                                  </a:r>
                                  <a:endParaRPr lang="en-US" sz="1100" dirty="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Descube</a:t>
                                  </a:r>
                                  <a:endParaRPr lang="en-US" sz="1100" dirty="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25140" y="1527978"/>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942303" y="886098"/>
                        <a:ext cx="929640" cy="29718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a typeface="Calibri" panose="020F0502020204030204" pitchFamily="34" charset="0"/>
                            <a:cs typeface="Times New Roman" panose="02020603050405020304" pitchFamily="18" charset="0"/>
                          </a:rPr>
                          <a:t>Embotellado</a:t>
                        </a:r>
                        <a:endParaRPr lang="en-US" sz="1100" dirty="0">
                          <a:effectLst/>
                          <a:ea typeface="Calibri" panose="020F0502020204030204" pitchFamily="34" charset="0"/>
                          <a:cs typeface="Times New Roman" panose="02020603050405020304" pitchFamily="18" charset="0"/>
                        </a:endParaRPr>
                      </a:p>
                    </p:txBody>
                  </p:sp>
                  <p:cxnSp>
                    <p:nvCxnSpPr>
                      <p:cNvPr id="49" name="Conector recto de flecha 48"/>
                      <p:cNvCxnSpPr>
                        <a:stCxn id="53" idx="3"/>
                      </p:cNvCxnSpPr>
                      <p:nvPr/>
                    </p:nvCxnSpPr>
                    <p:spPr>
                      <a:xfrm flipV="1">
                        <a:off x="8661174" y="1020934"/>
                        <a:ext cx="26083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44" name="Conector recto de flecha 43"/>
                    <p:cNvCxnSpPr>
                      <a:endCxn id="52" idx="2"/>
                    </p:cNvCxnSpPr>
                    <p:nvPr/>
                  </p:nvCxnSpPr>
                  <p:spPr>
                    <a:xfrm flipV="1">
                      <a:off x="5922380" y="1312766"/>
                      <a:ext cx="829927" cy="421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sp>
            <p:nvSpPr>
              <p:cNvPr id="30" name="Rectángulo 29"/>
              <p:cNvSpPr/>
              <p:nvPr/>
            </p:nvSpPr>
            <p:spPr>
              <a:xfrm>
                <a:off x="4983112" y="1611629"/>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smtClean="0">
                    <a:effectLst/>
                    <a:ea typeface="Calibri" panose="020F0502020204030204" pitchFamily="34" charset="0"/>
                    <a:cs typeface="Times New Roman" panose="02020603050405020304" pitchFamily="18" charset="0"/>
                  </a:rPr>
                  <a:t>Prensado</a:t>
                </a:r>
                <a:endParaRPr lang="en-US" sz="1100" dirty="0">
                  <a:effectLst/>
                  <a:ea typeface="Calibri" panose="020F0502020204030204" pitchFamily="34" charset="0"/>
                  <a:cs typeface="Times New Roman" panose="02020603050405020304" pitchFamily="18" charset="0"/>
                </a:endParaRPr>
              </a:p>
            </p:txBody>
          </p:sp>
        </p:grpSp>
      </p:grpSp>
      <p:cxnSp>
        <p:nvCxnSpPr>
          <p:cNvPr id="84" name="Conector recto de flecha 83"/>
          <p:cNvCxnSpPr>
            <a:stCxn id="48" idx="3"/>
            <a:endCxn id="41" idx="1"/>
          </p:cNvCxnSpPr>
          <p:nvPr/>
        </p:nvCxnSpPr>
        <p:spPr>
          <a:xfrm>
            <a:off x="10183071" y="2941624"/>
            <a:ext cx="370715" cy="116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5" name="Flecha derecha 84"/>
          <p:cNvSpPr/>
          <p:nvPr/>
        </p:nvSpPr>
        <p:spPr>
          <a:xfrm rot="5400000">
            <a:off x="10949834"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Flecha derecha 87"/>
          <p:cNvSpPr/>
          <p:nvPr/>
        </p:nvSpPr>
        <p:spPr>
          <a:xfrm rot="5400000">
            <a:off x="9536563" y="2408689"/>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Cuadro de texto 75"/>
          <p:cNvSpPr txBox="1"/>
          <p:nvPr/>
        </p:nvSpPr>
        <p:spPr>
          <a:xfrm>
            <a:off x="9122555" y="2113475"/>
            <a:ext cx="1279184" cy="24638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Frascos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Flecha derecha 89"/>
          <p:cNvSpPr/>
          <p:nvPr/>
        </p:nvSpPr>
        <p:spPr>
          <a:xfrm rot="5400000">
            <a:off x="1814448"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1" name="Flecha derecha 90"/>
          <p:cNvSpPr/>
          <p:nvPr/>
        </p:nvSpPr>
        <p:spPr>
          <a:xfrm rot="5400000">
            <a:off x="3160192" y="319531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Cuadro de texto 41"/>
          <p:cNvSpPr txBox="1"/>
          <p:nvPr/>
        </p:nvSpPr>
        <p:spPr>
          <a:xfrm>
            <a:off x="2949687" y="3648838"/>
            <a:ext cx="801451"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CL" sz="1100" dirty="0" smtClean="0"/>
              <a:t>Hollejo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 name="Cuadro de texto 41"/>
          <p:cNvSpPr txBox="1"/>
          <p:nvPr/>
        </p:nvSpPr>
        <p:spPr>
          <a:xfrm>
            <a:off x="1603298" y="3621735"/>
            <a:ext cx="801451"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Ramas y hojas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545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1293" y="457200"/>
            <a:ext cx="10515600" cy="6088566"/>
          </a:xfrm>
        </p:spPr>
        <p:txBody>
          <a:bodyPr>
            <a:normAutofit/>
          </a:bodyPr>
          <a:lstStyle/>
          <a:p>
            <a:endParaRPr lang="es-ES" dirty="0" smtClean="0"/>
          </a:p>
          <a:p>
            <a:endParaRPr lang="es-ES" dirty="0"/>
          </a:p>
          <a:p>
            <a:endParaRPr lang="es-ES" dirty="0" smtClean="0"/>
          </a:p>
          <a:p>
            <a:pPr marL="0" indent="0">
              <a:buNone/>
            </a:pPr>
            <a:endParaRPr lang="es-ES" dirty="0" smtClean="0"/>
          </a:p>
          <a:p>
            <a:r>
              <a:rPr lang="es-ES" dirty="0" smtClean="0"/>
              <a:t>Realice un diagrama de bloques del problema anterior.</a:t>
            </a:r>
          </a:p>
          <a:p>
            <a:endParaRPr lang="es-ES" dirty="0" smtClean="0"/>
          </a:p>
          <a:p>
            <a:r>
              <a:rPr lang="es-ES" dirty="0" smtClean="0"/>
              <a:t>Realice un diagrama de flujo del problema anterior.</a:t>
            </a:r>
            <a:endParaRPr lang="en-US" dirty="0"/>
          </a:p>
        </p:txBody>
      </p:sp>
    </p:spTree>
    <p:extLst>
      <p:ext uri="{BB962C8B-B14F-4D97-AF65-F5344CB8AC3E}">
        <p14:creationId xmlns:p14="http://schemas.microsoft.com/office/powerpoint/2010/main" val="97318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3"/>
          <p:cNvSpPr>
            <a:spLocks noGrp="1"/>
          </p:cNvSpPr>
          <p:nvPr>
            <p:ph idx="1"/>
          </p:nvPr>
        </p:nvSpPr>
        <p:spPr>
          <a:xfrm>
            <a:off x="838200" y="2096429"/>
            <a:ext cx="10515600" cy="4460487"/>
          </a:xfrm>
        </p:spPr>
        <p:txBody>
          <a:bodyPr>
            <a:normAutofit/>
          </a:bodyPr>
          <a:lstStyle/>
          <a:p>
            <a:pPr marL="0" indent="0">
              <a:buNone/>
            </a:pPr>
            <a:endParaRPr lang="es-ES" dirty="0" smtClean="0"/>
          </a:p>
          <a:p>
            <a:pPr marL="0" indent="0">
              <a:buNone/>
            </a:pPr>
            <a:endParaRPr lang="en-US" dirty="0"/>
          </a:p>
        </p:txBody>
      </p:sp>
      <p:pic>
        <p:nvPicPr>
          <p:cNvPr id="2" name="Imagen 1"/>
          <p:cNvPicPr>
            <a:picLocks noChangeAspect="1"/>
          </p:cNvPicPr>
          <p:nvPr/>
        </p:nvPicPr>
        <p:blipFill>
          <a:blip r:embed="rId2"/>
          <a:stretch>
            <a:fillRect/>
          </a:stretch>
        </p:blipFill>
        <p:spPr>
          <a:xfrm>
            <a:off x="747712" y="1233487"/>
            <a:ext cx="10696575" cy="4391025"/>
          </a:xfrm>
          <a:prstGeom prst="rect">
            <a:avLst/>
          </a:prstGeom>
        </p:spPr>
      </p:pic>
    </p:spTree>
    <p:extLst>
      <p:ext uri="{BB962C8B-B14F-4D97-AF65-F5344CB8AC3E}">
        <p14:creationId xmlns:p14="http://schemas.microsoft.com/office/powerpoint/2010/main" val="1886879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5537" y="107716"/>
            <a:ext cx="10515600" cy="650567"/>
          </a:xfrm>
        </p:spPr>
        <p:txBody>
          <a:bodyPr>
            <a:normAutofit/>
          </a:bodyPr>
          <a:lstStyle/>
          <a:p>
            <a:r>
              <a:rPr lang="es-ES" sz="2400" b="1" dirty="0" smtClean="0"/>
              <a:t>Nomenclatura para maquinarias y equipos</a:t>
            </a:r>
            <a:endParaRPr lang="en-US" sz="2400" b="1" dirty="0"/>
          </a:p>
        </p:txBody>
      </p:sp>
      <p:pic>
        <p:nvPicPr>
          <p:cNvPr id="4" name="Marcador de contenido 3"/>
          <p:cNvPicPr>
            <a:picLocks noGrp="1" noChangeAspect="1"/>
          </p:cNvPicPr>
          <p:nvPr>
            <p:ph idx="1"/>
          </p:nvPr>
        </p:nvPicPr>
        <p:blipFill>
          <a:blip r:embed="rId2"/>
          <a:stretch>
            <a:fillRect/>
          </a:stretch>
        </p:blipFill>
        <p:spPr>
          <a:xfrm>
            <a:off x="2918694" y="758283"/>
            <a:ext cx="6860925" cy="5673772"/>
          </a:xfrm>
          <a:prstGeom prst="rect">
            <a:avLst/>
          </a:prstGeom>
        </p:spPr>
      </p:pic>
    </p:spTree>
    <p:extLst>
      <p:ext uri="{BB962C8B-B14F-4D97-AF65-F5344CB8AC3E}">
        <p14:creationId xmlns:p14="http://schemas.microsoft.com/office/powerpoint/2010/main" val="3589024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8100" y="-20002"/>
            <a:ext cx="12268194" cy="6898009"/>
            <a:chOff x="0" y="0"/>
            <a:chExt cx="12496800" cy="7102475"/>
          </a:xfrm>
        </p:grpSpPr>
        <p:sp>
          <p:nvSpPr>
            <p:cNvPr id="5" name="Cuadro de texto 75"/>
            <p:cNvSpPr txBox="1"/>
            <p:nvPr/>
          </p:nvSpPr>
          <p:spPr>
            <a:xfrm>
              <a:off x="10111740" y="6667500"/>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Salsa de tomates en frascos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upo 5"/>
            <p:cNvGrpSpPr/>
            <p:nvPr/>
          </p:nvGrpSpPr>
          <p:grpSpPr>
            <a:xfrm>
              <a:off x="0" y="0"/>
              <a:ext cx="12496800" cy="6547125"/>
              <a:chOff x="0" y="0"/>
              <a:chExt cx="12496800" cy="6547125"/>
            </a:xfrm>
          </p:grpSpPr>
          <p:sp>
            <p:nvSpPr>
              <p:cNvPr id="7" name="Rectángulo 6"/>
              <p:cNvSpPr/>
              <p:nvPr/>
            </p:nvSpPr>
            <p:spPr>
              <a:xfrm>
                <a:off x="10248900" y="505206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Etiquetado</a:t>
                </a:r>
                <a:endParaRPr lang="en-US" sz="1100">
                  <a:effectLst/>
                  <a:ea typeface="Calibri" panose="020F0502020204030204" pitchFamily="34" charset="0"/>
                  <a:cs typeface="Times New Roman" panose="02020603050405020304" pitchFamily="18" charset="0"/>
                </a:endParaRPr>
              </a:p>
            </p:txBody>
          </p:sp>
          <p:grpSp>
            <p:nvGrpSpPr>
              <p:cNvPr id="8" name="Grupo 7"/>
              <p:cNvGrpSpPr/>
              <p:nvPr/>
            </p:nvGrpSpPr>
            <p:grpSpPr>
              <a:xfrm>
                <a:off x="0" y="0"/>
                <a:ext cx="12496800" cy="3916680"/>
                <a:chOff x="0" y="0"/>
                <a:chExt cx="12496800" cy="3916680"/>
              </a:xfrm>
            </p:grpSpPr>
            <p:cxnSp>
              <p:nvCxnSpPr>
                <p:cNvPr id="15" name="Conector recto de flecha 14"/>
                <p:cNvCxnSpPr/>
                <p:nvPr/>
              </p:nvCxnSpPr>
              <p:spPr>
                <a:xfrm>
                  <a:off x="10782300" y="3108960"/>
                  <a:ext cx="0" cy="480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ángulo 15"/>
                <p:cNvSpPr/>
                <p:nvPr/>
              </p:nvSpPr>
              <p:spPr>
                <a:xfrm>
                  <a:off x="10309860" y="36195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Tapado</a:t>
                  </a:r>
                  <a:endParaRPr lang="en-US" sz="1100">
                    <a:effectLst/>
                    <a:ea typeface="Calibri" panose="020F0502020204030204" pitchFamily="34" charset="0"/>
                    <a:cs typeface="Times New Roman" panose="02020603050405020304" pitchFamily="18" charset="0"/>
                  </a:endParaRPr>
                </a:p>
              </p:txBody>
            </p:sp>
            <p:grpSp>
              <p:nvGrpSpPr>
                <p:cNvPr id="17" name="Grupo 16"/>
                <p:cNvGrpSpPr/>
                <p:nvPr/>
              </p:nvGrpSpPr>
              <p:grpSpPr>
                <a:xfrm>
                  <a:off x="0" y="0"/>
                  <a:ext cx="12496800" cy="3084830"/>
                  <a:chOff x="0" y="0"/>
                  <a:chExt cx="12496800" cy="3084830"/>
                </a:xfrm>
              </p:grpSpPr>
              <p:sp>
                <p:nvSpPr>
                  <p:cNvPr id="18" name="Rectángulo 17"/>
                  <p:cNvSpPr/>
                  <p:nvPr/>
                </p:nvSpPr>
                <p:spPr>
                  <a:xfrm>
                    <a:off x="10331450" y="278765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Pausterizado</a:t>
                    </a:r>
                    <a:endParaRPr lang="en-US" sz="1100">
                      <a:effectLst/>
                      <a:ea typeface="Calibri" panose="020F0502020204030204" pitchFamily="34" charset="0"/>
                      <a:cs typeface="Times New Roman" panose="02020603050405020304" pitchFamily="18" charset="0"/>
                    </a:endParaRPr>
                  </a:p>
                </p:txBody>
              </p:sp>
              <p:grpSp>
                <p:nvGrpSpPr>
                  <p:cNvPr id="19" name="Grupo 18"/>
                  <p:cNvGrpSpPr/>
                  <p:nvPr/>
                </p:nvGrpSpPr>
                <p:grpSpPr>
                  <a:xfrm>
                    <a:off x="0" y="0"/>
                    <a:ext cx="12496800" cy="2233929"/>
                    <a:chOff x="0" y="0"/>
                    <a:chExt cx="12496800" cy="2233929"/>
                  </a:xfrm>
                </p:grpSpPr>
                <p:grpSp>
                  <p:nvGrpSpPr>
                    <p:cNvPr id="23" name="Grupo 22"/>
                    <p:cNvGrpSpPr/>
                    <p:nvPr/>
                  </p:nvGrpSpPr>
                  <p:grpSpPr>
                    <a:xfrm>
                      <a:off x="0" y="0"/>
                      <a:ext cx="12496800" cy="2233929"/>
                      <a:chOff x="0" y="0"/>
                      <a:chExt cx="12496800" cy="2233929"/>
                    </a:xfrm>
                  </p:grpSpPr>
                  <p:grpSp>
                    <p:nvGrpSpPr>
                      <p:cNvPr id="26" name="Grupo 25"/>
                      <p:cNvGrpSpPr/>
                      <p:nvPr/>
                    </p:nvGrpSpPr>
                    <p:grpSpPr>
                      <a:xfrm>
                        <a:off x="0" y="0"/>
                        <a:ext cx="11658572" cy="2233929"/>
                        <a:chOff x="0" y="0"/>
                        <a:chExt cx="11658572" cy="2233929"/>
                      </a:xfrm>
                    </p:grpSpPr>
                    <p:cxnSp>
                      <p:nvCxnSpPr>
                        <p:cNvPr id="28" name="Conector recto de flecha 27"/>
                        <p:cNvCxnSpPr/>
                        <p:nvPr/>
                      </p:nvCxnSpPr>
                      <p:spPr>
                        <a:xfrm>
                          <a:off x="10782300" y="1203960"/>
                          <a:ext cx="7620" cy="563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9" name="Grupo 28"/>
                        <p:cNvGrpSpPr/>
                        <p:nvPr/>
                      </p:nvGrpSpPr>
                      <p:grpSpPr>
                        <a:xfrm>
                          <a:off x="0" y="0"/>
                          <a:ext cx="11360248" cy="2233929"/>
                          <a:chOff x="0" y="0"/>
                          <a:chExt cx="11360248" cy="2233929"/>
                        </a:xfrm>
                      </p:grpSpPr>
                      <p:grpSp>
                        <p:nvGrpSpPr>
                          <p:cNvPr id="32" name="Grupo 31"/>
                          <p:cNvGrpSpPr/>
                          <p:nvPr/>
                        </p:nvGrpSpPr>
                        <p:grpSpPr>
                          <a:xfrm>
                            <a:off x="0" y="22861"/>
                            <a:ext cx="11239495" cy="2211068"/>
                            <a:chOff x="0" y="1"/>
                            <a:chExt cx="11239495" cy="2211068"/>
                          </a:xfrm>
                        </p:grpSpPr>
                        <p:grpSp>
                          <p:nvGrpSpPr>
                            <p:cNvPr id="34" name="Grupo 33"/>
                            <p:cNvGrpSpPr/>
                            <p:nvPr/>
                          </p:nvGrpSpPr>
                          <p:grpSpPr>
                            <a:xfrm>
                              <a:off x="0" y="1"/>
                              <a:ext cx="11239495" cy="2211068"/>
                              <a:chOff x="0" y="1"/>
                              <a:chExt cx="11239495" cy="2211068"/>
                            </a:xfrm>
                          </p:grpSpPr>
                          <p:sp>
                            <p:nvSpPr>
                              <p:cNvPr id="36" name="Rectángulo 35"/>
                              <p:cNvSpPr/>
                              <p:nvPr/>
                            </p:nvSpPr>
                            <p:spPr>
                              <a:xfrm>
                                <a:off x="6781800" y="251460"/>
                                <a:ext cx="1012372" cy="43542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5 minutos</a:t>
                                </a:r>
                                <a:endParaRPr lang="en-US" sz="1100">
                                  <a:effectLst/>
                                  <a:ea typeface="Calibri" panose="020F0502020204030204" pitchFamily="34" charset="0"/>
                                  <a:cs typeface="Times New Roman" panose="02020603050405020304" pitchFamily="18" charset="0"/>
                                </a:endParaRPr>
                              </a:p>
                            </p:txBody>
                          </p:sp>
                          <p:cxnSp>
                            <p:nvCxnSpPr>
                              <p:cNvPr id="37" name="Conector recto 36"/>
                              <p:cNvCxnSpPr/>
                              <p:nvPr/>
                            </p:nvCxnSpPr>
                            <p:spPr>
                              <a:xfrm flipV="1">
                                <a:off x="7284720" y="701040"/>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239495" cy="2211068"/>
                                <a:chOff x="0" y="1"/>
                                <a:chExt cx="11240086" cy="2211342"/>
                              </a:xfrm>
                            </p:grpSpPr>
                            <p:sp>
                              <p:nvSpPr>
                                <p:cNvPr id="39" name="Cuadro de texto 41"/>
                                <p:cNvSpPr txBox="1"/>
                                <p:nvPr/>
                              </p:nvSpPr>
                              <p:spPr>
                                <a:xfrm>
                                  <a:off x="8839200" y="1776046"/>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Cascara y semillas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240086" cy="1704646"/>
                                  <a:chOff x="0" y="1"/>
                                  <a:chExt cx="11240086" cy="1704646"/>
                                </a:xfrm>
                              </p:grpSpPr>
                              <p:sp>
                                <p:nvSpPr>
                                  <p:cNvPr id="41" name="Rectángulo 40"/>
                                  <p:cNvSpPr/>
                                  <p:nvPr/>
                                </p:nvSpPr>
                                <p:spPr>
                                  <a:xfrm>
                                    <a:off x="10310446" y="89760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Concentrado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717406" cy="1209040"/>
                                    <a:chOff x="0" y="0"/>
                                    <a:chExt cx="9717551" cy="1209403"/>
                                  </a:xfrm>
                                </p:grpSpPr>
                                <p:grpSp>
                                  <p:nvGrpSpPr>
                                    <p:cNvPr id="47" name="Grupo 46"/>
                                    <p:cNvGrpSpPr/>
                                    <p:nvPr/>
                                  </p:nvGrpSpPr>
                                  <p:grpSpPr>
                                    <a:xfrm>
                                      <a:off x="0" y="0"/>
                                      <a:ext cx="8446226" cy="1209403"/>
                                      <a:chOff x="0" y="0"/>
                                      <a:chExt cx="8446226" cy="1209403"/>
                                    </a:xfrm>
                                  </p:grpSpPr>
                                  <p:cxnSp>
                                    <p:nvCxnSpPr>
                                      <p:cNvPr id="50" name="Conector recto de flecha 49"/>
                                      <p:cNvCxnSpPr/>
                                      <p:nvPr/>
                                    </p:nvCxnSpPr>
                                    <p:spPr>
                                      <a:xfrm>
                                        <a:off x="7162800" y="1034143"/>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Trozado</a:t>
                                        </a:r>
                                        <a:endParaRPr lang="en-US" sz="1100">
                                          <a:effectLst/>
                                          <a:ea typeface="Calibri" panose="020F0502020204030204" pitchFamily="34" charset="0"/>
                                          <a:cs typeface="Times New Roman" panose="02020603050405020304" pitchFamily="18" charset="0"/>
                                        </a:endParaRPr>
                                      </a:p>
                                    </p:txBody>
                                  </p:sp>
                                  <p:sp>
                                    <p:nvSpPr>
                                      <p:cNvPr id="53" name="Rectángulo 52"/>
                                      <p:cNvSpPr/>
                                      <p:nvPr/>
                                    </p:nvSpPr>
                                    <p:spPr>
                                      <a:xfrm>
                                        <a:off x="75165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Escaldado</a:t>
                                        </a:r>
                                        <a:endParaRPr lang="en-US" sz="110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1209403"/>
                                        <a:chOff x="0" y="0"/>
                                        <a:chExt cx="5893525" cy="1209403"/>
                                      </a:xfrm>
                                    </p:grpSpPr>
                                    <p:grpSp>
                                      <p:nvGrpSpPr>
                                        <p:cNvPr id="55" name="Grupo 54"/>
                                        <p:cNvGrpSpPr/>
                                        <p:nvPr/>
                                      </p:nvGrpSpPr>
                                      <p:grpSpPr>
                                        <a:xfrm>
                                          <a:off x="0" y="457200"/>
                                          <a:ext cx="5893525" cy="752203"/>
                                          <a:chOff x="0" y="0"/>
                                          <a:chExt cx="5893525" cy="752203"/>
                                        </a:xfrm>
                                      </p:grpSpPr>
                                      <p:grpSp>
                                        <p:nvGrpSpPr>
                                          <p:cNvPr id="57" name="Grupo 56"/>
                                          <p:cNvGrpSpPr/>
                                          <p:nvPr/>
                                        </p:nvGrpSpPr>
                                        <p:grpSpPr>
                                          <a:xfrm>
                                            <a:off x="0" y="401683"/>
                                            <a:ext cx="5893525" cy="350520"/>
                                            <a:chOff x="0" y="0"/>
                                            <a:chExt cx="5893525" cy="35052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a:effectLst/>
                                                  <a:latin typeface="Calibri" panose="020F0502020204030204" pitchFamily="34" charset="0"/>
                                                  <a:ea typeface="Calibri" panose="020F0502020204030204" pitchFamily="34" charset="0"/>
                                                  <a:cs typeface="Times New Roman" panose="02020603050405020304" pitchFamily="18" charset="0"/>
                                                </a:rPr>
                                                <a:t>Tomates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0"/>
                                              <a:ext cx="5185954" cy="350520"/>
                                              <a:chOff x="0" y="0"/>
                                              <a:chExt cx="5185954" cy="350520"/>
                                            </a:xfrm>
                                          </p:grpSpPr>
                                          <p:sp>
                                            <p:nvSpPr>
                                              <p:cNvPr id="61" name="Rectángulo 60"/>
                                              <p:cNvSpPr/>
                                              <p:nvPr/>
                                            </p:nvSpPr>
                                            <p:spPr>
                                              <a:xfrm>
                                                <a:off x="478971" y="32657"/>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Recepción</a:t>
                                                </a:r>
                                                <a:endParaRPr lang="en-US" sz="110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Pesado</a:t>
                                                </a:r>
                                                <a:endParaRPr lang="en-US" sz="110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Selección</a:t>
                                                </a:r>
                                                <a:endParaRPr lang="en-US" sz="110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Lavado</a:t>
                                                </a:r>
                                                <a:endParaRPr lang="en-US" sz="110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19701" y="20683"/>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Agua Clorada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787911" y="8861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Separación</a:t>
                                      </a:r>
                                      <a:endParaRPr lang="en-US" sz="1100">
                                        <a:effectLst/>
                                        <a:ea typeface="Calibri" panose="020F0502020204030204" pitchFamily="34" charset="0"/>
                                        <a:cs typeface="Times New Roman" panose="02020603050405020304" pitchFamily="18" charset="0"/>
                                      </a:endParaRPr>
                                    </a:p>
                                  </p:txBody>
                                </p:sp>
                                <p:cxnSp>
                                  <p:nvCxnSpPr>
                                    <p:cNvPr id="49" name="Conector recto de flecha 48"/>
                                    <p:cNvCxnSpPr/>
                                    <p:nvPr/>
                                  </p:nvCxnSpPr>
                                  <p:spPr>
                                    <a:xfrm>
                                      <a:off x="8464061" y="102576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3" name="Flecha derecha 42"/>
                                  <p:cNvSpPr/>
                                  <p:nvPr/>
                                </p:nvSpPr>
                                <p:spPr>
                                  <a:xfrm rot="5400000">
                                    <a:off x="9053146" y="1333499"/>
                                    <a:ext cx="391881" cy="35041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44" name="Conector recto de flecha 43"/>
                                  <p:cNvCxnSpPr>
                                    <a:endCxn id="41" idx="1"/>
                                  </p:cNvCxnSpPr>
                                  <p:nvPr/>
                                </p:nvCxnSpPr>
                                <p:spPr>
                                  <a:xfrm>
                                    <a:off x="9717924" y="1043225"/>
                                    <a:ext cx="591984" cy="2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ángulo 44"/>
                                  <p:cNvSpPr/>
                                  <p:nvPr/>
                                </p:nvSpPr>
                                <p:spPr>
                                  <a:xfrm>
                                    <a:off x="9313985" y="128954"/>
                                    <a:ext cx="1070805" cy="56392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30-45 minutos</a:t>
                                    </a:r>
                                    <a:endParaRPr lang="en-US" sz="1100">
                                      <a:effectLst/>
                                      <a:ea typeface="Calibri" panose="020F0502020204030204" pitchFamily="34" charset="0"/>
                                      <a:cs typeface="Times New Roman" panose="02020603050405020304" pitchFamily="18" charset="0"/>
                                    </a:endParaRPr>
                                  </a:p>
                                </p:txBody>
                              </p:sp>
                              <p:cxnSp>
                                <p:nvCxnSpPr>
                                  <p:cNvPr id="46" name="Conector recto 45"/>
                                  <p:cNvCxnSpPr/>
                                  <p:nvPr/>
                                </p:nvCxnSpPr>
                                <p:spPr>
                                  <a:xfrm flipV="1">
                                    <a:off x="9870831" y="703384"/>
                                    <a:ext cx="0" cy="331652"/>
                                  </a:xfrm>
                                  <a:prstGeom prst="line">
                                    <a:avLst/>
                                  </a:prstGeom>
                                </p:spPr>
                                <p:style>
                                  <a:lnRef idx="1">
                                    <a:schemeClr val="dk1"/>
                                  </a:lnRef>
                                  <a:fillRef idx="0">
                                    <a:schemeClr val="dk1"/>
                                  </a:fillRef>
                                  <a:effectRef idx="0">
                                    <a:schemeClr val="dk1"/>
                                  </a:effectRef>
                                  <a:fontRef idx="minor">
                                    <a:schemeClr val="tx1"/>
                                  </a:fontRef>
                                </p:style>
                              </p:cxnSp>
                            </p:grpSp>
                          </p:grpSp>
                        </p:grpSp>
                        <p:sp>
                          <p:nvSpPr>
                            <p:cNvPr id="35" name="Flecha derecha 34"/>
                            <p:cNvSpPr/>
                            <p:nvPr/>
                          </p:nvSpPr>
                          <p:spPr>
                            <a:xfrm rot="5400000">
                              <a:off x="10656570" y="453390"/>
                              <a:ext cx="391747" cy="3504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3" name="Cuadro de texto 49"/>
                          <p:cNvSpPr txBox="1"/>
                          <p:nvPr/>
                        </p:nvSpPr>
                        <p:spPr>
                          <a:xfrm>
                            <a:off x="10416540" y="0"/>
                            <a:ext cx="943708"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 y condimentos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0" name="Rectángulo 29"/>
                        <p:cNvSpPr/>
                        <p:nvPr/>
                      </p:nvSpPr>
                      <p:spPr>
                        <a:xfrm>
                          <a:off x="10332720" y="17983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Envasado</a:t>
                          </a:r>
                          <a:endParaRPr lang="en-US" sz="1100">
                            <a:effectLst/>
                            <a:ea typeface="Calibri" panose="020F0502020204030204" pitchFamily="34" charset="0"/>
                            <a:cs typeface="Times New Roman" panose="02020603050405020304" pitchFamily="18" charset="0"/>
                          </a:endParaRPr>
                        </a:p>
                      </p:txBody>
                    </p:sp>
                    <p:sp>
                      <p:nvSpPr>
                        <p:cNvPr id="31" name="Flecha derecha 30"/>
                        <p:cNvSpPr/>
                        <p:nvPr/>
                      </p:nvSpPr>
                      <p:spPr>
                        <a:xfrm rot="10800000">
                          <a:off x="11285220" y="1760220"/>
                          <a:ext cx="373352" cy="3503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 name="Cuadro de texto 57"/>
                      <p:cNvSpPr txBox="1"/>
                      <p:nvPr/>
                    </p:nvSpPr>
                    <p:spPr>
                      <a:xfrm>
                        <a:off x="11711940" y="1699260"/>
                        <a:ext cx="784860" cy="4495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Frascos de vidrio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Rectángulo 23"/>
                    <p:cNvSpPr/>
                    <p:nvPr/>
                  </p:nvSpPr>
                  <p:spPr>
                    <a:xfrm>
                      <a:off x="11254740" y="1310640"/>
                      <a:ext cx="647700" cy="3048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85°C° </a:t>
                      </a:r>
                      <a:endParaRPr lang="en-US" sz="1100">
                        <a:effectLst/>
                        <a:ea typeface="Calibri" panose="020F0502020204030204" pitchFamily="34" charset="0"/>
                        <a:cs typeface="Times New Roman" panose="02020603050405020304" pitchFamily="18" charset="0"/>
                      </a:endParaRPr>
                    </a:p>
                  </p:txBody>
                </p:sp>
                <p:cxnSp>
                  <p:nvCxnSpPr>
                    <p:cNvPr id="25" name="Conector recto 24"/>
                    <p:cNvCxnSpPr/>
                    <p:nvPr/>
                  </p:nvCxnSpPr>
                  <p:spPr>
                    <a:xfrm>
                      <a:off x="10789920" y="1455420"/>
                      <a:ext cx="449580" cy="0"/>
                    </a:xfrm>
                    <a:prstGeom prst="line">
                      <a:avLst/>
                    </a:prstGeom>
                  </p:spPr>
                  <p:style>
                    <a:lnRef idx="1">
                      <a:schemeClr val="dk1"/>
                    </a:lnRef>
                    <a:fillRef idx="0">
                      <a:schemeClr val="dk1"/>
                    </a:fillRef>
                    <a:effectRef idx="0">
                      <a:schemeClr val="dk1"/>
                    </a:effectRef>
                    <a:fontRef idx="minor">
                      <a:schemeClr val="tx1"/>
                    </a:fontRef>
                  </p:style>
                </p:cxnSp>
              </p:grpSp>
              <p:cxnSp>
                <p:nvCxnSpPr>
                  <p:cNvPr id="20" name="Conector recto de flecha 19"/>
                  <p:cNvCxnSpPr/>
                  <p:nvPr/>
                </p:nvCxnSpPr>
                <p:spPr>
                  <a:xfrm>
                    <a:off x="10788650" y="2108200"/>
                    <a:ext cx="1270" cy="65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ángulo 20"/>
                  <p:cNvSpPr/>
                  <p:nvPr/>
                </p:nvSpPr>
                <p:spPr>
                  <a:xfrm>
                    <a:off x="11277600" y="2235200"/>
                    <a:ext cx="853440" cy="42672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95°C° por 10 minutos</a:t>
                    </a:r>
                    <a:endParaRPr lang="en-US" sz="1100">
                      <a:effectLst/>
                      <a:ea typeface="Calibri" panose="020F0502020204030204" pitchFamily="34" charset="0"/>
                      <a:cs typeface="Times New Roman" panose="02020603050405020304" pitchFamily="18" charset="0"/>
                    </a:endParaRPr>
                  </a:p>
                </p:txBody>
              </p:sp>
              <p:cxnSp>
                <p:nvCxnSpPr>
                  <p:cNvPr id="22" name="Conector recto 21"/>
                  <p:cNvCxnSpPr/>
                  <p:nvPr/>
                </p:nvCxnSpPr>
                <p:spPr>
                  <a:xfrm>
                    <a:off x="10788650" y="2457450"/>
                    <a:ext cx="449580" cy="0"/>
                  </a:xfrm>
                  <a:prstGeom prst="line">
                    <a:avLst/>
                  </a:prstGeom>
                </p:spPr>
                <p:style>
                  <a:lnRef idx="1">
                    <a:schemeClr val="dk1"/>
                  </a:lnRef>
                  <a:fillRef idx="0">
                    <a:schemeClr val="dk1"/>
                  </a:fillRef>
                  <a:effectRef idx="0">
                    <a:schemeClr val="dk1"/>
                  </a:effectRef>
                  <a:fontRef idx="minor">
                    <a:schemeClr val="tx1"/>
                  </a:fontRef>
                </p:style>
              </p:cxnSp>
            </p:grpSp>
          </p:grpSp>
          <p:sp>
            <p:nvSpPr>
              <p:cNvPr id="9" name="Rectángulo 8"/>
              <p:cNvSpPr/>
              <p:nvPr/>
            </p:nvSpPr>
            <p:spPr>
              <a:xfrm>
                <a:off x="10294620" y="432054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Enfriado</a:t>
                </a:r>
                <a:endParaRPr lang="en-US" sz="1100">
                  <a:effectLst/>
                  <a:ea typeface="Calibri" panose="020F0502020204030204" pitchFamily="34" charset="0"/>
                  <a:cs typeface="Times New Roman" panose="02020603050405020304" pitchFamily="18" charset="0"/>
                </a:endParaRPr>
              </a:p>
            </p:txBody>
          </p:sp>
          <p:cxnSp>
            <p:nvCxnSpPr>
              <p:cNvPr id="10" name="Conector recto de flecha 9"/>
              <p:cNvCxnSpPr/>
              <p:nvPr/>
            </p:nvCxnSpPr>
            <p:spPr>
              <a:xfrm flipH="1">
                <a:off x="10744200" y="46558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flipH="1">
                <a:off x="10759440" y="39319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ángulo 11"/>
              <p:cNvSpPr/>
              <p:nvPr/>
            </p:nvSpPr>
            <p:spPr>
              <a:xfrm>
                <a:off x="10256520" y="57607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Almacenaje</a:t>
                </a:r>
                <a:endParaRPr lang="en-US" sz="1100">
                  <a:effectLst/>
                  <a:ea typeface="Calibri" panose="020F0502020204030204" pitchFamily="34" charset="0"/>
                  <a:cs typeface="Times New Roman" panose="02020603050405020304" pitchFamily="18" charset="0"/>
                </a:endParaRPr>
              </a:p>
            </p:txBody>
          </p:sp>
          <p:cxnSp>
            <p:nvCxnSpPr>
              <p:cNvPr id="13" name="Conector recto de flecha 12"/>
              <p:cNvCxnSpPr/>
              <p:nvPr/>
            </p:nvCxnSpPr>
            <p:spPr>
              <a:xfrm flipH="1">
                <a:off x="10736580" y="537210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lecha derecha 13"/>
              <p:cNvSpPr/>
              <p:nvPr/>
            </p:nvSpPr>
            <p:spPr>
              <a:xfrm rot="5400000">
                <a:off x="10572750" y="6176010"/>
                <a:ext cx="391833" cy="35039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9" name="Flecha derecha 68"/>
          <p:cNvSpPr/>
          <p:nvPr/>
        </p:nvSpPr>
        <p:spPr>
          <a:xfrm>
            <a:off x="9601892" y="416633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Cuadro de texto 26"/>
          <p:cNvSpPr txBox="1"/>
          <p:nvPr/>
        </p:nvSpPr>
        <p:spPr>
          <a:xfrm>
            <a:off x="8757520" y="4210472"/>
            <a:ext cx="801439" cy="21999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Agua fría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Flecha derecha 70"/>
          <p:cNvSpPr/>
          <p:nvPr/>
        </p:nvSpPr>
        <p:spPr>
          <a:xfrm rot="10800000">
            <a:off x="10996747" y="4848109"/>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Cuadro de texto 57"/>
          <p:cNvSpPr txBox="1"/>
          <p:nvPr/>
        </p:nvSpPr>
        <p:spPr>
          <a:xfrm>
            <a:off x="11407200" y="4886619"/>
            <a:ext cx="770502"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Etiquetas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Flecha derecha 72"/>
          <p:cNvSpPr/>
          <p:nvPr/>
        </p:nvSpPr>
        <p:spPr>
          <a:xfrm rot="10800000">
            <a:off x="11059809" y="3483226"/>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Cuadro de texto 57"/>
          <p:cNvSpPr txBox="1"/>
          <p:nvPr/>
        </p:nvSpPr>
        <p:spPr>
          <a:xfrm>
            <a:off x="11452111" y="3507633"/>
            <a:ext cx="611265"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Tapas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Flecha derecha 74"/>
          <p:cNvSpPr/>
          <p:nvPr/>
        </p:nvSpPr>
        <p:spPr>
          <a:xfrm rot="5400000">
            <a:off x="3877129" y="1251128"/>
            <a:ext cx="380552" cy="34398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6" name="Cuadro de texto 41"/>
          <p:cNvSpPr txBox="1"/>
          <p:nvPr/>
        </p:nvSpPr>
        <p:spPr>
          <a:xfrm>
            <a:off x="3608449" y="1662559"/>
            <a:ext cx="857013"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Tomates rechazados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1087019" y="-133815"/>
            <a:ext cx="11324287" cy="7773019"/>
          </a:xfrm>
          <a:prstGeom prst="rect">
            <a:avLst/>
          </a:prstGeom>
        </p:spPr>
      </p:pic>
    </p:spTree>
    <p:extLst>
      <p:ext uri="{BB962C8B-B14F-4D97-AF65-F5344CB8AC3E}">
        <p14:creationId xmlns:p14="http://schemas.microsoft.com/office/powerpoint/2010/main" val="1204756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8100" y="-20002"/>
            <a:ext cx="12268194" cy="6898009"/>
            <a:chOff x="0" y="0"/>
            <a:chExt cx="12496800" cy="7102475"/>
          </a:xfrm>
        </p:grpSpPr>
        <p:sp>
          <p:nvSpPr>
            <p:cNvPr id="5" name="Cuadro de texto 75"/>
            <p:cNvSpPr txBox="1"/>
            <p:nvPr/>
          </p:nvSpPr>
          <p:spPr>
            <a:xfrm>
              <a:off x="10111740" y="6667500"/>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Salsa de tomates en frascos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upo 5"/>
            <p:cNvGrpSpPr/>
            <p:nvPr/>
          </p:nvGrpSpPr>
          <p:grpSpPr>
            <a:xfrm>
              <a:off x="0" y="0"/>
              <a:ext cx="12496800" cy="6547125"/>
              <a:chOff x="0" y="0"/>
              <a:chExt cx="12496800" cy="6547125"/>
            </a:xfrm>
          </p:grpSpPr>
          <p:sp>
            <p:nvSpPr>
              <p:cNvPr id="7" name="Rectángulo 6"/>
              <p:cNvSpPr/>
              <p:nvPr/>
            </p:nvSpPr>
            <p:spPr>
              <a:xfrm>
                <a:off x="10248900" y="505206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Etiquetado</a:t>
                </a:r>
                <a:endParaRPr lang="en-US" sz="1100">
                  <a:effectLst/>
                  <a:ea typeface="Calibri" panose="020F0502020204030204" pitchFamily="34" charset="0"/>
                  <a:cs typeface="Times New Roman" panose="02020603050405020304" pitchFamily="18" charset="0"/>
                </a:endParaRPr>
              </a:p>
            </p:txBody>
          </p:sp>
          <p:grpSp>
            <p:nvGrpSpPr>
              <p:cNvPr id="8" name="Grupo 7"/>
              <p:cNvGrpSpPr/>
              <p:nvPr/>
            </p:nvGrpSpPr>
            <p:grpSpPr>
              <a:xfrm>
                <a:off x="0" y="0"/>
                <a:ext cx="12496800" cy="3916680"/>
                <a:chOff x="0" y="0"/>
                <a:chExt cx="12496800" cy="3916680"/>
              </a:xfrm>
            </p:grpSpPr>
            <p:cxnSp>
              <p:nvCxnSpPr>
                <p:cNvPr id="15" name="Conector recto de flecha 14"/>
                <p:cNvCxnSpPr/>
                <p:nvPr/>
              </p:nvCxnSpPr>
              <p:spPr>
                <a:xfrm>
                  <a:off x="10782300" y="3108960"/>
                  <a:ext cx="0" cy="480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ángulo 15"/>
                <p:cNvSpPr/>
                <p:nvPr/>
              </p:nvSpPr>
              <p:spPr>
                <a:xfrm>
                  <a:off x="10309860" y="36195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Tapado</a:t>
                  </a:r>
                  <a:endParaRPr lang="en-US" sz="1100">
                    <a:effectLst/>
                    <a:ea typeface="Calibri" panose="020F0502020204030204" pitchFamily="34" charset="0"/>
                    <a:cs typeface="Times New Roman" panose="02020603050405020304" pitchFamily="18" charset="0"/>
                  </a:endParaRPr>
                </a:p>
              </p:txBody>
            </p:sp>
            <p:grpSp>
              <p:nvGrpSpPr>
                <p:cNvPr id="17" name="Grupo 16"/>
                <p:cNvGrpSpPr/>
                <p:nvPr/>
              </p:nvGrpSpPr>
              <p:grpSpPr>
                <a:xfrm>
                  <a:off x="0" y="0"/>
                  <a:ext cx="12496800" cy="3084830"/>
                  <a:chOff x="0" y="0"/>
                  <a:chExt cx="12496800" cy="3084830"/>
                </a:xfrm>
              </p:grpSpPr>
              <p:sp>
                <p:nvSpPr>
                  <p:cNvPr id="18" name="Rectángulo 17"/>
                  <p:cNvSpPr/>
                  <p:nvPr/>
                </p:nvSpPr>
                <p:spPr>
                  <a:xfrm>
                    <a:off x="10331450" y="278765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Pausterizado</a:t>
                    </a:r>
                    <a:endParaRPr lang="en-US" sz="1100">
                      <a:effectLst/>
                      <a:ea typeface="Calibri" panose="020F0502020204030204" pitchFamily="34" charset="0"/>
                      <a:cs typeface="Times New Roman" panose="02020603050405020304" pitchFamily="18" charset="0"/>
                    </a:endParaRPr>
                  </a:p>
                </p:txBody>
              </p:sp>
              <p:grpSp>
                <p:nvGrpSpPr>
                  <p:cNvPr id="19" name="Grupo 18"/>
                  <p:cNvGrpSpPr/>
                  <p:nvPr/>
                </p:nvGrpSpPr>
                <p:grpSpPr>
                  <a:xfrm>
                    <a:off x="0" y="0"/>
                    <a:ext cx="12496800" cy="2233929"/>
                    <a:chOff x="0" y="0"/>
                    <a:chExt cx="12496800" cy="2233929"/>
                  </a:xfrm>
                </p:grpSpPr>
                <p:grpSp>
                  <p:nvGrpSpPr>
                    <p:cNvPr id="23" name="Grupo 22"/>
                    <p:cNvGrpSpPr/>
                    <p:nvPr/>
                  </p:nvGrpSpPr>
                  <p:grpSpPr>
                    <a:xfrm>
                      <a:off x="0" y="0"/>
                      <a:ext cx="12496800" cy="2233929"/>
                      <a:chOff x="0" y="0"/>
                      <a:chExt cx="12496800" cy="2233929"/>
                    </a:xfrm>
                  </p:grpSpPr>
                  <p:grpSp>
                    <p:nvGrpSpPr>
                      <p:cNvPr id="26" name="Grupo 25"/>
                      <p:cNvGrpSpPr/>
                      <p:nvPr/>
                    </p:nvGrpSpPr>
                    <p:grpSpPr>
                      <a:xfrm>
                        <a:off x="0" y="0"/>
                        <a:ext cx="11658572" cy="2233929"/>
                        <a:chOff x="0" y="0"/>
                        <a:chExt cx="11658572" cy="2233929"/>
                      </a:xfrm>
                    </p:grpSpPr>
                    <p:cxnSp>
                      <p:nvCxnSpPr>
                        <p:cNvPr id="28" name="Conector recto de flecha 27"/>
                        <p:cNvCxnSpPr/>
                        <p:nvPr/>
                      </p:nvCxnSpPr>
                      <p:spPr>
                        <a:xfrm>
                          <a:off x="10782300" y="1203960"/>
                          <a:ext cx="7620" cy="563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9" name="Grupo 28"/>
                        <p:cNvGrpSpPr/>
                        <p:nvPr/>
                      </p:nvGrpSpPr>
                      <p:grpSpPr>
                        <a:xfrm>
                          <a:off x="0" y="0"/>
                          <a:ext cx="11360248" cy="2233929"/>
                          <a:chOff x="0" y="0"/>
                          <a:chExt cx="11360248" cy="2233929"/>
                        </a:xfrm>
                      </p:grpSpPr>
                      <p:grpSp>
                        <p:nvGrpSpPr>
                          <p:cNvPr id="32" name="Grupo 31"/>
                          <p:cNvGrpSpPr/>
                          <p:nvPr/>
                        </p:nvGrpSpPr>
                        <p:grpSpPr>
                          <a:xfrm>
                            <a:off x="0" y="22861"/>
                            <a:ext cx="11239495" cy="2211068"/>
                            <a:chOff x="0" y="1"/>
                            <a:chExt cx="11239495" cy="2211068"/>
                          </a:xfrm>
                        </p:grpSpPr>
                        <p:grpSp>
                          <p:nvGrpSpPr>
                            <p:cNvPr id="34" name="Grupo 33"/>
                            <p:cNvGrpSpPr/>
                            <p:nvPr/>
                          </p:nvGrpSpPr>
                          <p:grpSpPr>
                            <a:xfrm>
                              <a:off x="0" y="1"/>
                              <a:ext cx="11239495" cy="2211068"/>
                              <a:chOff x="0" y="1"/>
                              <a:chExt cx="11239495" cy="2211068"/>
                            </a:xfrm>
                          </p:grpSpPr>
                          <p:sp>
                            <p:nvSpPr>
                              <p:cNvPr id="36" name="Rectángulo 35"/>
                              <p:cNvSpPr/>
                              <p:nvPr/>
                            </p:nvSpPr>
                            <p:spPr>
                              <a:xfrm>
                                <a:off x="6781800" y="251460"/>
                                <a:ext cx="1012372" cy="43542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5 minutos</a:t>
                                </a:r>
                                <a:endParaRPr lang="en-US" sz="1100">
                                  <a:effectLst/>
                                  <a:ea typeface="Calibri" panose="020F0502020204030204" pitchFamily="34" charset="0"/>
                                  <a:cs typeface="Times New Roman" panose="02020603050405020304" pitchFamily="18" charset="0"/>
                                </a:endParaRPr>
                              </a:p>
                            </p:txBody>
                          </p:sp>
                          <p:cxnSp>
                            <p:nvCxnSpPr>
                              <p:cNvPr id="37" name="Conector recto 36"/>
                              <p:cNvCxnSpPr/>
                              <p:nvPr/>
                            </p:nvCxnSpPr>
                            <p:spPr>
                              <a:xfrm flipV="1">
                                <a:off x="7284720" y="701040"/>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239495" cy="2211068"/>
                                <a:chOff x="0" y="1"/>
                                <a:chExt cx="11240086" cy="2211342"/>
                              </a:xfrm>
                            </p:grpSpPr>
                            <p:sp>
                              <p:nvSpPr>
                                <p:cNvPr id="39" name="Cuadro de texto 41"/>
                                <p:cNvSpPr txBox="1"/>
                                <p:nvPr/>
                              </p:nvSpPr>
                              <p:spPr>
                                <a:xfrm>
                                  <a:off x="8839200" y="1776046"/>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Cascara y semillas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240086" cy="1704646"/>
                                  <a:chOff x="0" y="1"/>
                                  <a:chExt cx="11240086" cy="1704646"/>
                                </a:xfrm>
                              </p:grpSpPr>
                              <p:sp>
                                <p:nvSpPr>
                                  <p:cNvPr id="41" name="Rectángulo 40"/>
                                  <p:cNvSpPr/>
                                  <p:nvPr/>
                                </p:nvSpPr>
                                <p:spPr>
                                  <a:xfrm>
                                    <a:off x="10310446" y="89760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Concentrado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717406" cy="1209040"/>
                                    <a:chOff x="0" y="0"/>
                                    <a:chExt cx="9717551" cy="1209403"/>
                                  </a:xfrm>
                                </p:grpSpPr>
                                <p:grpSp>
                                  <p:nvGrpSpPr>
                                    <p:cNvPr id="47" name="Grupo 46"/>
                                    <p:cNvGrpSpPr/>
                                    <p:nvPr/>
                                  </p:nvGrpSpPr>
                                  <p:grpSpPr>
                                    <a:xfrm>
                                      <a:off x="0" y="0"/>
                                      <a:ext cx="8446226" cy="1209403"/>
                                      <a:chOff x="0" y="0"/>
                                      <a:chExt cx="8446226" cy="1209403"/>
                                    </a:xfrm>
                                  </p:grpSpPr>
                                  <p:cxnSp>
                                    <p:nvCxnSpPr>
                                      <p:cNvPr id="50" name="Conector recto de flecha 49"/>
                                      <p:cNvCxnSpPr/>
                                      <p:nvPr/>
                                    </p:nvCxnSpPr>
                                    <p:spPr>
                                      <a:xfrm>
                                        <a:off x="7162800" y="1034143"/>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Trozado</a:t>
                                        </a:r>
                                        <a:endParaRPr lang="en-US" sz="1100">
                                          <a:effectLst/>
                                          <a:ea typeface="Calibri" panose="020F0502020204030204" pitchFamily="34" charset="0"/>
                                          <a:cs typeface="Times New Roman" panose="02020603050405020304" pitchFamily="18" charset="0"/>
                                        </a:endParaRPr>
                                      </a:p>
                                    </p:txBody>
                                  </p:sp>
                                  <p:sp>
                                    <p:nvSpPr>
                                      <p:cNvPr id="53" name="Rectángulo 52"/>
                                      <p:cNvSpPr/>
                                      <p:nvPr/>
                                    </p:nvSpPr>
                                    <p:spPr>
                                      <a:xfrm>
                                        <a:off x="75165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Escaldado</a:t>
                                        </a:r>
                                        <a:endParaRPr lang="en-US" sz="110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1209403"/>
                                        <a:chOff x="0" y="0"/>
                                        <a:chExt cx="5893525" cy="1209403"/>
                                      </a:xfrm>
                                    </p:grpSpPr>
                                    <p:grpSp>
                                      <p:nvGrpSpPr>
                                        <p:cNvPr id="55" name="Grupo 54"/>
                                        <p:cNvGrpSpPr/>
                                        <p:nvPr/>
                                      </p:nvGrpSpPr>
                                      <p:grpSpPr>
                                        <a:xfrm>
                                          <a:off x="0" y="457200"/>
                                          <a:ext cx="5893525" cy="752203"/>
                                          <a:chOff x="0" y="0"/>
                                          <a:chExt cx="5893525" cy="752203"/>
                                        </a:xfrm>
                                      </p:grpSpPr>
                                      <p:grpSp>
                                        <p:nvGrpSpPr>
                                          <p:cNvPr id="57" name="Grupo 56"/>
                                          <p:cNvGrpSpPr/>
                                          <p:nvPr/>
                                        </p:nvGrpSpPr>
                                        <p:grpSpPr>
                                          <a:xfrm>
                                            <a:off x="0" y="401683"/>
                                            <a:ext cx="5893525" cy="350520"/>
                                            <a:chOff x="0" y="0"/>
                                            <a:chExt cx="5893525" cy="35052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a:effectLst/>
                                                  <a:latin typeface="Calibri" panose="020F0502020204030204" pitchFamily="34" charset="0"/>
                                                  <a:ea typeface="Calibri" panose="020F0502020204030204" pitchFamily="34" charset="0"/>
                                                  <a:cs typeface="Times New Roman" panose="02020603050405020304" pitchFamily="18" charset="0"/>
                                                </a:rPr>
                                                <a:t>Tomates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0"/>
                                              <a:ext cx="5185954" cy="350520"/>
                                              <a:chOff x="0" y="0"/>
                                              <a:chExt cx="5185954" cy="350520"/>
                                            </a:xfrm>
                                          </p:grpSpPr>
                                          <p:sp>
                                            <p:nvSpPr>
                                              <p:cNvPr id="61" name="Rectángulo 60"/>
                                              <p:cNvSpPr/>
                                              <p:nvPr/>
                                            </p:nvSpPr>
                                            <p:spPr>
                                              <a:xfrm>
                                                <a:off x="478971" y="32657"/>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Recepción</a:t>
                                                </a:r>
                                                <a:endParaRPr lang="en-US" sz="110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Pesado</a:t>
                                                </a:r>
                                                <a:endParaRPr lang="en-US" sz="110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Selección</a:t>
                                                </a:r>
                                                <a:endParaRPr lang="en-US" sz="110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Lavado</a:t>
                                                </a:r>
                                                <a:endParaRPr lang="en-US" sz="110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19701" y="20683"/>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Agua Clorada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787911" y="8861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Separación</a:t>
                                      </a:r>
                                      <a:endParaRPr lang="en-US" sz="1100">
                                        <a:effectLst/>
                                        <a:ea typeface="Calibri" panose="020F0502020204030204" pitchFamily="34" charset="0"/>
                                        <a:cs typeface="Times New Roman" panose="02020603050405020304" pitchFamily="18" charset="0"/>
                                      </a:endParaRPr>
                                    </a:p>
                                  </p:txBody>
                                </p:sp>
                                <p:cxnSp>
                                  <p:nvCxnSpPr>
                                    <p:cNvPr id="49" name="Conector recto de flecha 48"/>
                                    <p:cNvCxnSpPr/>
                                    <p:nvPr/>
                                  </p:nvCxnSpPr>
                                  <p:spPr>
                                    <a:xfrm>
                                      <a:off x="8464061" y="102576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3" name="Flecha derecha 42"/>
                                  <p:cNvSpPr/>
                                  <p:nvPr/>
                                </p:nvSpPr>
                                <p:spPr>
                                  <a:xfrm rot="5400000">
                                    <a:off x="9053146" y="1333499"/>
                                    <a:ext cx="391881" cy="35041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44" name="Conector recto de flecha 43"/>
                                  <p:cNvCxnSpPr>
                                    <a:endCxn id="41" idx="1"/>
                                  </p:cNvCxnSpPr>
                                  <p:nvPr/>
                                </p:nvCxnSpPr>
                                <p:spPr>
                                  <a:xfrm>
                                    <a:off x="9717924" y="1043225"/>
                                    <a:ext cx="591984" cy="2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ángulo 44"/>
                                  <p:cNvSpPr/>
                                  <p:nvPr/>
                                </p:nvSpPr>
                                <p:spPr>
                                  <a:xfrm>
                                    <a:off x="9313985" y="128954"/>
                                    <a:ext cx="1070805" cy="56392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30-45 minutos</a:t>
                                    </a:r>
                                    <a:endParaRPr lang="en-US" sz="1100">
                                      <a:effectLst/>
                                      <a:ea typeface="Calibri" panose="020F0502020204030204" pitchFamily="34" charset="0"/>
                                      <a:cs typeface="Times New Roman" panose="02020603050405020304" pitchFamily="18" charset="0"/>
                                    </a:endParaRPr>
                                  </a:p>
                                </p:txBody>
                              </p:sp>
                              <p:cxnSp>
                                <p:nvCxnSpPr>
                                  <p:cNvPr id="46" name="Conector recto 45"/>
                                  <p:cNvCxnSpPr/>
                                  <p:nvPr/>
                                </p:nvCxnSpPr>
                                <p:spPr>
                                  <a:xfrm flipV="1">
                                    <a:off x="9870831" y="703384"/>
                                    <a:ext cx="0" cy="331652"/>
                                  </a:xfrm>
                                  <a:prstGeom prst="line">
                                    <a:avLst/>
                                  </a:prstGeom>
                                </p:spPr>
                                <p:style>
                                  <a:lnRef idx="1">
                                    <a:schemeClr val="dk1"/>
                                  </a:lnRef>
                                  <a:fillRef idx="0">
                                    <a:schemeClr val="dk1"/>
                                  </a:fillRef>
                                  <a:effectRef idx="0">
                                    <a:schemeClr val="dk1"/>
                                  </a:effectRef>
                                  <a:fontRef idx="minor">
                                    <a:schemeClr val="tx1"/>
                                  </a:fontRef>
                                </p:style>
                              </p:cxnSp>
                            </p:grpSp>
                          </p:grpSp>
                        </p:grpSp>
                        <p:sp>
                          <p:nvSpPr>
                            <p:cNvPr id="35" name="Flecha derecha 34"/>
                            <p:cNvSpPr/>
                            <p:nvPr/>
                          </p:nvSpPr>
                          <p:spPr>
                            <a:xfrm rot="5400000">
                              <a:off x="10656570" y="453390"/>
                              <a:ext cx="391747" cy="3504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3" name="Cuadro de texto 49"/>
                          <p:cNvSpPr txBox="1"/>
                          <p:nvPr/>
                        </p:nvSpPr>
                        <p:spPr>
                          <a:xfrm>
                            <a:off x="10416540" y="0"/>
                            <a:ext cx="943708"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 y condimentos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0" name="Rectángulo 29"/>
                        <p:cNvSpPr/>
                        <p:nvPr/>
                      </p:nvSpPr>
                      <p:spPr>
                        <a:xfrm>
                          <a:off x="10332720" y="17983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Envasado</a:t>
                          </a:r>
                          <a:endParaRPr lang="en-US" sz="1100">
                            <a:effectLst/>
                            <a:ea typeface="Calibri" panose="020F0502020204030204" pitchFamily="34" charset="0"/>
                            <a:cs typeface="Times New Roman" panose="02020603050405020304" pitchFamily="18" charset="0"/>
                          </a:endParaRPr>
                        </a:p>
                      </p:txBody>
                    </p:sp>
                    <p:sp>
                      <p:nvSpPr>
                        <p:cNvPr id="31" name="Flecha derecha 30"/>
                        <p:cNvSpPr/>
                        <p:nvPr/>
                      </p:nvSpPr>
                      <p:spPr>
                        <a:xfrm rot="10800000">
                          <a:off x="11285220" y="1760220"/>
                          <a:ext cx="373352" cy="3503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 name="Cuadro de texto 57"/>
                      <p:cNvSpPr txBox="1"/>
                      <p:nvPr/>
                    </p:nvSpPr>
                    <p:spPr>
                      <a:xfrm>
                        <a:off x="11711940" y="1699260"/>
                        <a:ext cx="784860" cy="4495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Frascos de vidrio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Rectángulo 23"/>
                    <p:cNvSpPr/>
                    <p:nvPr/>
                  </p:nvSpPr>
                  <p:spPr>
                    <a:xfrm>
                      <a:off x="11254740" y="1310640"/>
                      <a:ext cx="647700" cy="3048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85°C° </a:t>
                      </a:r>
                      <a:endParaRPr lang="en-US" sz="1100">
                        <a:effectLst/>
                        <a:ea typeface="Calibri" panose="020F0502020204030204" pitchFamily="34" charset="0"/>
                        <a:cs typeface="Times New Roman" panose="02020603050405020304" pitchFamily="18" charset="0"/>
                      </a:endParaRPr>
                    </a:p>
                  </p:txBody>
                </p:sp>
                <p:cxnSp>
                  <p:nvCxnSpPr>
                    <p:cNvPr id="25" name="Conector recto 24"/>
                    <p:cNvCxnSpPr/>
                    <p:nvPr/>
                  </p:nvCxnSpPr>
                  <p:spPr>
                    <a:xfrm>
                      <a:off x="10789920" y="1455420"/>
                      <a:ext cx="449580" cy="0"/>
                    </a:xfrm>
                    <a:prstGeom prst="line">
                      <a:avLst/>
                    </a:prstGeom>
                  </p:spPr>
                  <p:style>
                    <a:lnRef idx="1">
                      <a:schemeClr val="dk1"/>
                    </a:lnRef>
                    <a:fillRef idx="0">
                      <a:schemeClr val="dk1"/>
                    </a:fillRef>
                    <a:effectRef idx="0">
                      <a:schemeClr val="dk1"/>
                    </a:effectRef>
                    <a:fontRef idx="minor">
                      <a:schemeClr val="tx1"/>
                    </a:fontRef>
                  </p:style>
                </p:cxnSp>
              </p:grpSp>
              <p:cxnSp>
                <p:nvCxnSpPr>
                  <p:cNvPr id="20" name="Conector recto de flecha 19"/>
                  <p:cNvCxnSpPr/>
                  <p:nvPr/>
                </p:nvCxnSpPr>
                <p:spPr>
                  <a:xfrm>
                    <a:off x="10788650" y="2108200"/>
                    <a:ext cx="1270" cy="65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ángulo 20"/>
                  <p:cNvSpPr/>
                  <p:nvPr/>
                </p:nvSpPr>
                <p:spPr>
                  <a:xfrm>
                    <a:off x="11277600" y="2235200"/>
                    <a:ext cx="853440" cy="42672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95°C° por 10 minutos</a:t>
                    </a:r>
                    <a:endParaRPr lang="en-US" sz="1100">
                      <a:effectLst/>
                      <a:ea typeface="Calibri" panose="020F0502020204030204" pitchFamily="34" charset="0"/>
                      <a:cs typeface="Times New Roman" panose="02020603050405020304" pitchFamily="18" charset="0"/>
                    </a:endParaRPr>
                  </a:p>
                </p:txBody>
              </p:sp>
              <p:cxnSp>
                <p:nvCxnSpPr>
                  <p:cNvPr id="22" name="Conector recto 21"/>
                  <p:cNvCxnSpPr/>
                  <p:nvPr/>
                </p:nvCxnSpPr>
                <p:spPr>
                  <a:xfrm>
                    <a:off x="10788650" y="2457450"/>
                    <a:ext cx="449580" cy="0"/>
                  </a:xfrm>
                  <a:prstGeom prst="line">
                    <a:avLst/>
                  </a:prstGeom>
                </p:spPr>
                <p:style>
                  <a:lnRef idx="1">
                    <a:schemeClr val="dk1"/>
                  </a:lnRef>
                  <a:fillRef idx="0">
                    <a:schemeClr val="dk1"/>
                  </a:fillRef>
                  <a:effectRef idx="0">
                    <a:schemeClr val="dk1"/>
                  </a:effectRef>
                  <a:fontRef idx="minor">
                    <a:schemeClr val="tx1"/>
                  </a:fontRef>
                </p:style>
              </p:cxnSp>
            </p:grpSp>
          </p:grpSp>
          <p:sp>
            <p:nvSpPr>
              <p:cNvPr id="9" name="Rectángulo 8"/>
              <p:cNvSpPr/>
              <p:nvPr/>
            </p:nvSpPr>
            <p:spPr>
              <a:xfrm>
                <a:off x="10294620" y="432054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Enfriado</a:t>
                </a:r>
                <a:endParaRPr lang="en-US" sz="1100">
                  <a:effectLst/>
                  <a:ea typeface="Calibri" panose="020F0502020204030204" pitchFamily="34" charset="0"/>
                  <a:cs typeface="Times New Roman" panose="02020603050405020304" pitchFamily="18" charset="0"/>
                </a:endParaRPr>
              </a:p>
            </p:txBody>
          </p:sp>
          <p:cxnSp>
            <p:nvCxnSpPr>
              <p:cNvPr id="10" name="Conector recto de flecha 9"/>
              <p:cNvCxnSpPr/>
              <p:nvPr/>
            </p:nvCxnSpPr>
            <p:spPr>
              <a:xfrm flipH="1">
                <a:off x="10744200" y="46558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flipH="1">
                <a:off x="10759440" y="39319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ángulo 11"/>
              <p:cNvSpPr/>
              <p:nvPr/>
            </p:nvSpPr>
            <p:spPr>
              <a:xfrm>
                <a:off x="10256520" y="57607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Almacenaje</a:t>
                </a:r>
                <a:endParaRPr lang="en-US" sz="1100">
                  <a:effectLst/>
                  <a:ea typeface="Calibri" panose="020F0502020204030204" pitchFamily="34" charset="0"/>
                  <a:cs typeface="Times New Roman" panose="02020603050405020304" pitchFamily="18" charset="0"/>
                </a:endParaRPr>
              </a:p>
            </p:txBody>
          </p:sp>
          <p:cxnSp>
            <p:nvCxnSpPr>
              <p:cNvPr id="13" name="Conector recto de flecha 12"/>
              <p:cNvCxnSpPr/>
              <p:nvPr/>
            </p:nvCxnSpPr>
            <p:spPr>
              <a:xfrm flipH="1">
                <a:off x="10736580" y="537210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lecha derecha 13"/>
              <p:cNvSpPr/>
              <p:nvPr/>
            </p:nvSpPr>
            <p:spPr>
              <a:xfrm rot="5400000">
                <a:off x="10572750" y="6176010"/>
                <a:ext cx="391833" cy="35039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9" name="Flecha derecha 68"/>
          <p:cNvSpPr/>
          <p:nvPr/>
        </p:nvSpPr>
        <p:spPr>
          <a:xfrm>
            <a:off x="9601892" y="416633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Cuadro de texto 26"/>
          <p:cNvSpPr txBox="1"/>
          <p:nvPr/>
        </p:nvSpPr>
        <p:spPr>
          <a:xfrm>
            <a:off x="8757520" y="4210472"/>
            <a:ext cx="801439" cy="21999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Agua fría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Flecha derecha 70"/>
          <p:cNvSpPr/>
          <p:nvPr/>
        </p:nvSpPr>
        <p:spPr>
          <a:xfrm rot="10800000">
            <a:off x="10996747" y="4848109"/>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Cuadro de texto 57"/>
          <p:cNvSpPr txBox="1"/>
          <p:nvPr/>
        </p:nvSpPr>
        <p:spPr>
          <a:xfrm>
            <a:off x="11407200" y="4886619"/>
            <a:ext cx="770502"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Etiquetas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Flecha derecha 72"/>
          <p:cNvSpPr/>
          <p:nvPr/>
        </p:nvSpPr>
        <p:spPr>
          <a:xfrm rot="10800000">
            <a:off x="11059809" y="3483226"/>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Cuadro de texto 57"/>
          <p:cNvSpPr txBox="1"/>
          <p:nvPr/>
        </p:nvSpPr>
        <p:spPr>
          <a:xfrm>
            <a:off x="11452111" y="3507633"/>
            <a:ext cx="611265"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Tapas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Flecha derecha 74"/>
          <p:cNvSpPr/>
          <p:nvPr/>
        </p:nvSpPr>
        <p:spPr>
          <a:xfrm rot="5400000">
            <a:off x="3877129" y="1251128"/>
            <a:ext cx="380552" cy="34398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6" name="Cuadro de texto 41"/>
          <p:cNvSpPr txBox="1"/>
          <p:nvPr/>
        </p:nvSpPr>
        <p:spPr>
          <a:xfrm>
            <a:off x="3608449" y="1662559"/>
            <a:ext cx="857013"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Tomates rechazados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2045642" y="-133815"/>
            <a:ext cx="10365664" cy="7773019"/>
          </a:xfrm>
          <a:prstGeom prst="rect">
            <a:avLst/>
          </a:prstGeom>
        </p:spPr>
      </p:pic>
    </p:spTree>
    <p:extLst>
      <p:ext uri="{BB962C8B-B14F-4D97-AF65-F5344CB8AC3E}">
        <p14:creationId xmlns:p14="http://schemas.microsoft.com/office/powerpoint/2010/main" val="2594197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8100" y="-20002"/>
            <a:ext cx="12268194" cy="6898009"/>
            <a:chOff x="0" y="0"/>
            <a:chExt cx="12496800" cy="7102475"/>
          </a:xfrm>
        </p:grpSpPr>
        <p:sp>
          <p:nvSpPr>
            <p:cNvPr id="5" name="Cuadro de texto 75"/>
            <p:cNvSpPr txBox="1"/>
            <p:nvPr/>
          </p:nvSpPr>
          <p:spPr>
            <a:xfrm>
              <a:off x="10111740" y="6667500"/>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Salsa de tomates en frascos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upo 5"/>
            <p:cNvGrpSpPr/>
            <p:nvPr/>
          </p:nvGrpSpPr>
          <p:grpSpPr>
            <a:xfrm>
              <a:off x="0" y="0"/>
              <a:ext cx="12496800" cy="6547125"/>
              <a:chOff x="0" y="0"/>
              <a:chExt cx="12496800" cy="6547125"/>
            </a:xfrm>
          </p:grpSpPr>
          <p:sp>
            <p:nvSpPr>
              <p:cNvPr id="7" name="Rectángulo 6"/>
              <p:cNvSpPr/>
              <p:nvPr/>
            </p:nvSpPr>
            <p:spPr>
              <a:xfrm>
                <a:off x="10248900" y="505206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Etiquetado</a:t>
                </a:r>
                <a:endParaRPr lang="en-US" sz="1100">
                  <a:effectLst/>
                  <a:ea typeface="Calibri" panose="020F0502020204030204" pitchFamily="34" charset="0"/>
                  <a:cs typeface="Times New Roman" panose="02020603050405020304" pitchFamily="18" charset="0"/>
                </a:endParaRPr>
              </a:p>
            </p:txBody>
          </p:sp>
          <p:grpSp>
            <p:nvGrpSpPr>
              <p:cNvPr id="8" name="Grupo 7"/>
              <p:cNvGrpSpPr/>
              <p:nvPr/>
            </p:nvGrpSpPr>
            <p:grpSpPr>
              <a:xfrm>
                <a:off x="0" y="0"/>
                <a:ext cx="12496800" cy="3916680"/>
                <a:chOff x="0" y="0"/>
                <a:chExt cx="12496800" cy="3916680"/>
              </a:xfrm>
            </p:grpSpPr>
            <p:cxnSp>
              <p:nvCxnSpPr>
                <p:cNvPr id="15" name="Conector recto de flecha 14"/>
                <p:cNvCxnSpPr/>
                <p:nvPr/>
              </p:nvCxnSpPr>
              <p:spPr>
                <a:xfrm>
                  <a:off x="10782300" y="3108960"/>
                  <a:ext cx="0" cy="480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ángulo 15"/>
                <p:cNvSpPr/>
                <p:nvPr/>
              </p:nvSpPr>
              <p:spPr>
                <a:xfrm>
                  <a:off x="10309860" y="36195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Tapado</a:t>
                  </a:r>
                  <a:endParaRPr lang="en-US" sz="1100">
                    <a:effectLst/>
                    <a:ea typeface="Calibri" panose="020F0502020204030204" pitchFamily="34" charset="0"/>
                    <a:cs typeface="Times New Roman" panose="02020603050405020304" pitchFamily="18" charset="0"/>
                  </a:endParaRPr>
                </a:p>
              </p:txBody>
            </p:sp>
            <p:grpSp>
              <p:nvGrpSpPr>
                <p:cNvPr id="17" name="Grupo 16"/>
                <p:cNvGrpSpPr/>
                <p:nvPr/>
              </p:nvGrpSpPr>
              <p:grpSpPr>
                <a:xfrm>
                  <a:off x="0" y="0"/>
                  <a:ext cx="12496800" cy="3084830"/>
                  <a:chOff x="0" y="0"/>
                  <a:chExt cx="12496800" cy="3084830"/>
                </a:xfrm>
              </p:grpSpPr>
              <p:sp>
                <p:nvSpPr>
                  <p:cNvPr id="18" name="Rectángulo 17"/>
                  <p:cNvSpPr/>
                  <p:nvPr/>
                </p:nvSpPr>
                <p:spPr>
                  <a:xfrm>
                    <a:off x="10331450" y="278765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Pausterizado</a:t>
                    </a:r>
                    <a:endParaRPr lang="en-US" sz="1100">
                      <a:effectLst/>
                      <a:ea typeface="Calibri" panose="020F0502020204030204" pitchFamily="34" charset="0"/>
                      <a:cs typeface="Times New Roman" panose="02020603050405020304" pitchFamily="18" charset="0"/>
                    </a:endParaRPr>
                  </a:p>
                </p:txBody>
              </p:sp>
              <p:grpSp>
                <p:nvGrpSpPr>
                  <p:cNvPr id="19" name="Grupo 18"/>
                  <p:cNvGrpSpPr/>
                  <p:nvPr/>
                </p:nvGrpSpPr>
                <p:grpSpPr>
                  <a:xfrm>
                    <a:off x="0" y="0"/>
                    <a:ext cx="12496800" cy="2233929"/>
                    <a:chOff x="0" y="0"/>
                    <a:chExt cx="12496800" cy="2233929"/>
                  </a:xfrm>
                </p:grpSpPr>
                <p:grpSp>
                  <p:nvGrpSpPr>
                    <p:cNvPr id="23" name="Grupo 22"/>
                    <p:cNvGrpSpPr/>
                    <p:nvPr/>
                  </p:nvGrpSpPr>
                  <p:grpSpPr>
                    <a:xfrm>
                      <a:off x="0" y="0"/>
                      <a:ext cx="12496800" cy="2233929"/>
                      <a:chOff x="0" y="0"/>
                      <a:chExt cx="12496800" cy="2233929"/>
                    </a:xfrm>
                  </p:grpSpPr>
                  <p:grpSp>
                    <p:nvGrpSpPr>
                      <p:cNvPr id="26" name="Grupo 25"/>
                      <p:cNvGrpSpPr/>
                      <p:nvPr/>
                    </p:nvGrpSpPr>
                    <p:grpSpPr>
                      <a:xfrm>
                        <a:off x="0" y="0"/>
                        <a:ext cx="11658572" cy="2233929"/>
                        <a:chOff x="0" y="0"/>
                        <a:chExt cx="11658572" cy="2233929"/>
                      </a:xfrm>
                    </p:grpSpPr>
                    <p:cxnSp>
                      <p:nvCxnSpPr>
                        <p:cNvPr id="28" name="Conector recto de flecha 27"/>
                        <p:cNvCxnSpPr/>
                        <p:nvPr/>
                      </p:nvCxnSpPr>
                      <p:spPr>
                        <a:xfrm>
                          <a:off x="10782300" y="1203960"/>
                          <a:ext cx="7620" cy="563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9" name="Grupo 28"/>
                        <p:cNvGrpSpPr/>
                        <p:nvPr/>
                      </p:nvGrpSpPr>
                      <p:grpSpPr>
                        <a:xfrm>
                          <a:off x="0" y="0"/>
                          <a:ext cx="11360248" cy="2233929"/>
                          <a:chOff x="0" y="0"/>
                          <a:chExt cx="11360248" cy="2233929"/>
                        </a:xfrm>
                      </p:grpSpPr>
                      <p:grpSp>
                        <p:nvGrpSpPr>
                          <p:cNvPr id="32" name="Grupo 31"/>
                          <p:cNvGrpSpPr/>
                          <p:nvPr/>
                        </p:nvGrpSpPr>
                        <p:grpSpPr>
                          <a:xfrm>
                            <a:off x="0" y="22861"/>
                            <a:ext cx="11239495" cy="2211068"/>
                            <a:chOff x="0" y="1"/>
                            <a:chExt cx="11239495" cy="2211068"/>
                          </a:xfrm>
                        </p:grpSpPr>
                        <p:grpSp>
                          <p:nvGrpSpPr>
                            <p:cNvPr id="34" name="Grupo 33"/>
                            <p:cNvGrpSpPr/>
                            <p:nvPr/>
                          </p:nvGrpSpPr>
                          <p:grpSpPr>
                            <a:xfrm>
                              <a:off x="0" y="1"/>
                              <a:ext cx="11239495" cy="2211068"/>
                              <a:chOff x="0" y="1"/>
                              <a:chExt cx="11239495" cy="2211068"/>
                            </a:xfrm>
                          </p:grpSpPr>
                          <p:sp>
                            <p:nvSpPr>
                              <p:cNvPr id="36" name="Rectángulo 35"/>
                              <p:cNvSpPr/>
                              <p:nvPr/>
                            </p:nvSpPr>
                            <p:spPr>
                              <a:xfrm>
                                <a:off x="6781800" y="251460"/>
                                <a:ext cx="1012372" cy="43542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5 minutos</a:t>
                                </a:r>
                                <a:endParaRPr lang="en-US" sz="1100">
                                  <a:effectLst/>
                                  <a:ea typeface="Calibri" panose="020F0502020204030204" pitchFamily="34" charset="0"/>
                                  <a:cs typeface="Times New Roman" panose="02020603050405020304" pitchFamily="18" charset="0"/>
                                </a:endParaRPr>
                              </a:p>
                            </p:txBody>
                          </p:sp>
                          <p:cxnSp>
                            <p:nvCxnSpPr>
                              <p:cNvPr id="37" name="Conector recto 36"/>
                              <p:cNvCxnSpPr/>
                              <p:nvPr/>
                            </p:nvCxnSpPr>
                            <p:spPr>
                              <a:xfrm flipV="1">
                                <a:off x="7284720" y="701040"/>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239495" cy="2211068"/>
                                <a:chOff x="0" y="1"/>
                                <a:chExt cx="11240086" cy="2211342"/>
                              </a:xfrm>
                            </p:grpSpPr>
                            <p:sp>
                              <p:nvSpPr>
                                <p:cNvPr id="39" name="Cuadro de texto 41"/>
                                <p:cNvSpPr txBox="1"/>
                                <p:nvPr/>
                              </p:nvSpPr>
                              <p:spPr>
                                <a:xfrm>
                                  <a:off x="8839200" y="1776046"/>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Cascara y semillas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240086" cy="1704646"/>
                                  <a:chOff x="0" y="1"/>
                                  <a:chExt cx="11240086" cy="1704646"/>
                                </a:xfrm>
                              </p:grpSpPr>
                              <p:sp>
                                <p:nvSpPr>
                                  <p:cNvPr id="41" name="Rectángulo 40"/>
                                  <p:cNvSpPr/>
                                  <p:nvPr/>
                                </p:nvSpPr>
                                <p:spPr>
                                  <a:xfrm>
                                    <a:off x="10310446" y="89760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Concentrado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717406" cy="1209040"/>
                                    <a:chOff x="0" y="0"/>
                                    <a:chExt cx="9717551" cy="1209403"/>
                                  </a:xfrm>
                                </p:grpSpPr>
                                <p:grpSp>
                                  <p:nvGrpSpPr>
                                    <p:cNvPr id="47" name="Grupo 46"/>
                                    <p:cNvGrpSpPr/>
                                    <p:nvPr/>
                                  </p:nvGrpSpPr>
                                  <p:grpSpPr>
                                    <a:xfrm>
                                      <a:off x="0" y="0"/>
                                      <a:ext cx="8446226" cy="1209403"/>
                                      <a:chOff x="0" y="0"/>
                                      <a:chExt cx="8446226" cy="1209403"/>
                                    </a:xfrm>
                                  </p:grpSpPr>
                                  <p:cxnSp>
                                    <p:nvCxnSpPr>
                                      <p:cNvPr id="50" name="Conector recto de flecha 49"/>
                                      <p:cNvCxnSpPr/>
                                      <p:nvPr/>
                                    </p:nvCxnSpPr>
                                    <p:spPr>
                                      <a:xfrm>
                                        <a:off x="7162800" y="1034143"/>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Trozado</a:t>
                                        </a:r>
                                        <a:endParaRPr lang="en-US" sz="1100">
                                          <a:effectLst/>
                                          <a:ea typeface="Calibri" panose="020F0502020204030204" pitchFamily="34" charset="0"/>
                                          <a:cs typeface="Times New Roman" panose="02020603050405020304" pitchFamily="18" charset="0"/>
                                        </a:endParaRPr>
                                      </a:p>
                                    </p:txBody>
                                  </p:sp>
                                  <p:sp>
                                    <p:nvSpPr>
                                      <p:cNvPr id="53" name="Rectángulo 52"/>
                                      <p:cNvSpPr/>
                                      <p:nvPr/>
                                    </p:nvSpPr>
                                    <p:spPr>
                                      <a:xfrm>
                                        <a:off x="75165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Escaldado</a:t>
                                        </a:r>
                                        <a:endParaRPr lang="en-US" sz="110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1209403"/>
                                        <a:chOff x="0" y="0"/>
                                        <a:chExt cx="5893525" cy="1209403"/>
                                      </a:xfrm>
                                    </p:grpSpPr>
                                    <p:grpSp>
                                      <p:nvGrpSpPr>
                                        <p:cNvPr id="55" name="Grupo 54"/>
                                        <p:cNvGrpSpPr/>
                                        <p:nvPr/>
                                      </p:nvGrpSpPr>
                                      <p:grpSpPr>
                                        <a:xfrm>
                                          <a:off x="0" y="457200"/>
                                          <a:ext cx="5893525" cy="752203"/>
                                          <a:chOff x="0" y="0"/>
                                          <a:chExt cx="5893525" cy="752203"/>
                                        </a:xfrm>
                                      </p:grpSpPr>
                                      <p:grpSp>
                                        <p:nvGrpSpPr>
                                          <p:cNvPr id="57" name="Grupo 56"/>
                                          <p:cNvGrpSpPr/>
                                          <p:nvPr/>
                                        </p:nvGrpSpPr>
                                        <p:grpSpPr>
                                          <a:xfrm>
                                            <a:off x="0" y="401683"/>
                                            <a:ext cx="5893525" cy="350520"/>
                                            <a:chOff x="0" y="0"/>
                                            <a:chExt cx="5893525" cy="35052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a:effectLst/>
                                                  <a:latin typeface="Calibri" panose="020F0502020204030204" pitchFamily="34" charset="0"/>
                                                  <a:ea typeface="Calibri" panose="020F0502020204030204" pitchFamily="34" charset="0"/>
                                                  <a:cs typeface="Times New Roman" panose="02020603050405020304" pitchFamily="18" charset="0"/>
                                                </a:rPr>
                                                <a:t>Tomates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0"/>
                                              <a:ext cx="5185954" cy="350520"/>
                                              <a:chOff x="0" y="0"/>
                                              <a:chExt cx="5185954" cy="350520"/>
                                            </a:xfrm>
                                          </p:grpSpPr>
                                          <p:sp>
                                            <p:nvSpPr>
                                              <p:cNvPr id="61" name="Rectángulo 60"/>
                                              <p:cNvSpPr/>
                                              <p:nvPr/>
                                            </p:nvSpPr>
                                            <p:spPr>
                                              <a:xfrm>
                                                <a:off x="478971" y="32657"/>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Recepción</a:t>
                                                </a:r>
                                                <a:endParaRPr lang="en-US" sz="110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Pesado</a:t>
                                                </a:r>
                                                <a:endParaRPr lang="en-US" sz="110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Selección</a:t>
                                                </a:r>
                                                <a:endParaRPr lang="en-US" sz="110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Lavado</a:t>
                                                </a:r>
                                                <a:endParaRPr lang="en-US" sz="110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19701" y="20683"/>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Agua Clorada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787911" y="8861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Separación</a:t>
                                      </a:r>
                                      <a:endParaRPr lang="en-US" sz="1100">
                                        <a:effectLst/>
                                        <a:ea typeface="Calibri" panose="020F0502020204030204" pitchFamily="34" charset="0"/>
                                        <a:cs typeface="Times New Roman" panose="02020603050405020304" pitchFamily="18" charset="0"/>
                                      </a:endParaRPr>
                                    </a:p>
                                  </p:txBody>
                                </p:sp>
                                <p:cxnSp>
                                  <p:nvCxnSpPr>
                                    <p:cNvPr id="49" name="Conector recto de flecha 48"/>
                                    <p:cNvCxnSpPr/>
                                    <p:nvPr/>
                                  </p:nvCxnSpPr>
                                  <p:spPr>
                                    <a:xfrm>
                                      <a:off x="8464061" y="102576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3" name="Flecha derecha 42"/>
                                  <p:cNvSpPr/>
                                  <p:nvPr/>
                                </p:nvSpPr>
                                <p:spPr>
                                  <a:xfrm rot="5400000">
                                    <a:off x="9053146" y="1333499"/>
                                    <a:ext cx="391881" cy="35041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44" name="Conector recto de flecha 43"/>
                                  <p:cNvCxnSpPr>
                                    <a:endCxn id="41" idx="1"/>
                                  </p:cNvCxnSpPr>
                                  <p:nvPr/>
                                </p:nvCxnSpPr>
                                <p:spPr>
                                  <a:xfrm>
                                    <a:off x="9717924" y="1043225"/>
                                    <a:ext cx="591984" cy="2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ángulo 44"/>
                                  <p:cNvSpPr/>
                                  <p:nvPr/>
                                </p:nvSpPr>
                                <p:spPr>
                                  <a:xfrm>
                                    <a:off x="9313985" y="128954"/>
                                    <a:ext cx="1070805" cy="56392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30-45 minutos</a:t>
                                    </a:r>
                                    <a:endParaRPr lang="en-US" sz="1100">
                                      <a:effectLst/>
                                      <a:ea typeface="Calibri" panose="020F0502020204030204" pitchFamily="34" charset="0"/>
                                      <a:cs typeface="Times New Roman" panose="02020603050405020304" pitchFamily="18" charset="0"/>
                                    </a:endParaRPr>
                                  </a:p>
                                </p:txBody>
                              </p:sp>
                              <p:cxnSp>
                                <p:nvCxnSpPr>
                                  <p:cNvPr id="46" name="Conector recto 45"/>
                                  <p:cNvCxnSpPr/>
                                  <p:nvPr/>
                                </p:nvCxnSpPr>
                                <p:spPr>
                                  <a:xfrm flipV="1">
                                    <a:off x="9870831" y="703384"/>
                                    <a:ext cx="0" cy="331652"/>
                                  </a:xfrm>
                                  <a:prstGeom prst="line">
                                    <a:avLst/>
                                  </a:prstGeom>
                                </p:spPr>
                                <p:style>
                                  <a:lnRef idx="1">
                                    <a:schemeClr val="dk1"/>
                                  </a:lnRef>
                                  <a:fillRef idx="0">
                                    <a:schemeClr val="dk1"/>
                                  </a:fillRef>
                                  <a:effectRef idx="0">
                                    <a:schemeClr val="dk1"/>
                                  </a:effectRef>
                                  <a:fontRef idx="minor">
                                    <a:schemeClr val="tx1"/>
                                  </a:fontRef>
                                </p:style>
                              </p:cxnSp>
                            </p:grpSp>
                          </p:grpSp>
                        </p:grpSp>
                        <p:sp>
                          <p:nvSpPr>
                            <p:cNvPr id="35" name="Flecha derecha 34"/>
                            <p:cNvSpPr/>
                            <p:nvPr/>
                          </p:nvSpPr>
                          <p:spPr>
                            <a:xfrm rot="5400000">
                              <a:off x="10656570" y="453390"/>
                              <a:ext cx="391747" cy="3504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3" name="Cuadro de texto 49"/>
                          <p:cNvSpPr txBox="1"/>
                          <p:nvPr/>
                        </p:nvSpPr>
                        <p:spPr>
                          <a:xfrm>
                            <a:off x="10416540" y="0"/>
                            <a:ext cx="943708"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 y condimentos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0" name="Rectángulo 29"/>
                        <p:cNvSpPr/>
                        <p:nvPr/>
                      </p:nvSpPr>
                      <p:spPr>
                        <a:xfrm>
                          <a:off x="10332720" y="17983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Envasado</a:t>
                          </a:r>
                          <a:endParaRPr lang="en-US" sz="1100">
                            <a:effectLst/>
                            <a:ea typeface="Calibri" panose="020F0502020204030204" pitchFamily="34" charset="0"/>
                            <a:cs typeface="Times New Roman" panose="02020603050405020304" pitchFamily="18" charset="0"/>
                          </a:endParaRPr>
                        </a:p>
                      </p:txBody>
                    </p:sp>
                    <p:sp>
                      <p:nvSpPr>
                        <p:cNvPr id="31" name="Flecha derecha 30"/>
                        <p:cNvSpPr/>
                        <p:nvPr/>
                      </p:nvSpPr>
                      <p:spPr>
                        <a:xfrm rot="10800000">
                          <a:off x="11285220" y="1760220"/>
                          <a:ext cx="373352" cy="3503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 name="Cuadro de texto 57"/>
                      <p:cNvSpPr txBox="1"/>
                      <p:nvPr/>
                    </p:nvSpPr>
                    <p:spPr>
                      <a:xfrm>
                        <a:off x="11711940" y="1699260"/>
                        <a:ext cx="784860" cy="4495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Frascos de vidrio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Rectángulo 23"/>
                    <p:cNvSpPr/>
                    <p:nvPr/>
                  </p:nvSpPr>
                  <p:spPr>
                    <a:xfrm>
                      <a:off x="11254740" y="1310640"/>
                      <a:ext cx="647700" cy="3048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85°C° </a:t>
                      </a:r>
                      <a:endParaRPr lang="en-US" sz="1100">
                        <a:effectLst/>
                        <a:ea typeface="Calibri" panose="020F0502020204030204" pitchFamily="34" charset="0"/>
                        <a:cs typeface="Times New Roman" panose="02020603050405020304" pitchFamily="18" charset="0"/>
                      </a:endParaRPr>
                    </a:p>
                  </p:txBody>
                </p:sp>
                <p:cxnSp>
                  <p:nvCxnSpPr>
                    <p:cNvPr id="25" name="Conector recto 24"/>
                    <p:cNvCxnSpPr/>
                    <p:nvPr/>
                  </p:nvCxnSpPr>
                  <p:spPr>
                    <a:xfrm>
                      <a:off x="10789920" y="1455420"/>
                      <a:ext cx="449580" cy="0"/>
                    </a:xfrm>
                    <a:prstGeom prst="line">
                      <a:avLst/>
                    </a:prstGeom>
                  </p:spPr>
                  <p:style>
                    <a:lnRef idx="1">
                      <a:schemeClr val="dk1"/>
                    </a:lnRef>
                    <a:fillRef idx="0">
                      <a:schemeClr val="dk1"/>
                    </a:fillRef>
                    <a:effectRef idx="0">
                      <a:schemeClr val="dk1"/>
                    </a:effectRef>
                    <a:fontRef idx="minor">
                      <a:schemeClr val="tx1"/>
                    </a:fontRef>
                  </p:style>
                </p:cxnSp>
              </p:grpSp>
              <p:cxnSp>
                <p:nvCxnSpPr>
                  <p:cNvPr id="20" name="Conector recto de flecha 19"/>
                  <p:cNvCxnSpPr/>
                  <p:nvPr/>
                </p:nvCxnSpPr>
                <p:spPr>
                  <a:xfrm>
                    <a:off x="10788650" y="2108200"/>
                    <a:ext cx="1270" cy="65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ángulo 20"/>
                  <p:cNvSpPr/>
                  <p:nvPr/>
                </p:nvSpPr>
                <p:spPr>
                  <a:xfrm>
                    <a:off x="11277600" y="2235200"/>
                    <a:ext cx="853440" cy="42672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95°C° por 10 minutos</a:t>
                    </a:r>
                    <a:endParaRPr lang="en-US" sz="1100">
                      <a:effectLst/>
                      <a:ea typeface="Calibri" panose="020F0502020204030204" pitchFamily="34" charset="0"/>
                      <a:cs typeface="Times New Roman" panose="02020603050405020304" pitchFamily="18" charset="0"/>
                    </a:endParaRPr>
                  </a:p>
                </p:txBody>
              </p:sp>
              <p:cxnSp>
                <p:nvCxnSpPr>
                  <p:cNvPr id="22" name="Conector recto 21"/>
                  <p:cNvCxnSpPr/>
                  <p:nvPr/>
                </p:nvCxnSpPr>
                <p:spPr>
                  <a:xfrm>
                    <a:off x="10788650" y="2457450"/>
                    <a:ext cx="449580" cy="0"/>
                  </a:xfrm>
                  <a:prstGeom prst="line">
                    <a:avLst/>
                  </a:prstGeom>
                </p:spPr>
                <p:style>
                  <a:lnRef idx="1">
                    <a:schemeClr val="dk1"/>
                  </a:lnRef>
                  <a:fillRef idx="0">
                    <a:schemeClr val="dk1"/>
                  </a:fillRef>
                  <a:effectRef idx="0">
                    <a:schemeClr val="dk1"/>
                  </a:effectRef>
                  <a:fontRef idx="minor">
                    <a:schemeClr val="tx1"/>
                  </a:fontRef>
                </p:style>
              </p:cxnSp>
            </p:grpSp>
          </p:grpSp>
          <p:sp>
            <p:nvSpPr>
              <p:cNvPr id="9" name="Rectángulo 8"/>
              <p:cNvSpPr/>
              <p:nvPr/>
            </p:nvSpPr>
            <p:spPr>
              <a:xfrm>
                <a:off x="10294620" y="432054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Enfriado</a:t>
                </a:r>
                <a:endParaRPr lang="en-US" sz="1100">
                  <a:effectLst/>
                  <a:ea typeface="Calibri" panose="020F0502020204030204" pitchFamily="34" charset="0"/>
                  <a:cs typeface="Times New Roman" panose="02020603050405020304" pitchFamily="18" charset="0"/>
                </a:endParaRPr>
              </a:p>
            </p:txBody>
          </p:sp>
          <p:cxnSp>
            <p:nvCxnSpPr>
              <p:cNvPr id="10" name="Conector recto de flecha 9"/>
              <p:cNvCxnSpPr/>
              <p:nvPr/>
            </p:nvCxnSpPr>
            <p:spPr>
              <a:xfrm flipH="1">
                <a:off x="10744200" y="46558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flipH="1">
                <a:off x="10759440" y="39319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ángulo 11"/>
              <p:cNvSpPr/>
              <p:nvPr/>
            </p:nvSpPr>
            <p:spPr>
              <a:xfrm>
                <a:off x="10256520" y="57607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Almacenaje</a:t>
                </a:r>
                <a:endParaRPr lang="en-US" sz="1100">
                  <a:effectLst/>
                  <a:ea typeface="Calibri" panose="020F0502020204030204" pitchFamily="34" charset="0"/>
                  <a:cs typeface="Times New Roman" panose="02020603050405020304" pitchFamily="18" charset="0"/>
                </a:endParaRPr>
              </a:p>
            </p:txBody>
          </p:sp>
          <p:cxnSp>
            <p:nvCxnSpPr>
              <p:cNvPr id="13" name="Conector recto de flecha 12"/>
              <p:cNvCxnSpPr/>
              <p:nvPr/>
            </p:nvCxnSpPr>
            <p:spPr>
              <a:xfrm flipH="1">
                <a:off x="10736580" y="537210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lecha derecha 13"/>
              <p:cNvSpPr/>
              <p:nvPr/>
            </p:nvSpPr>
            <p:spPr>
              <a:xfrm rot="5400000">
                <a:off x="10572750" y="6176010"/>
                <a:ext cx="391833" cy="35039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9" name="Flecha derecha 68"/>
          <p:cNvSpPr/>
          <p:nvPr/>
        </p:nvSpPr>
        <p:spPr>
          <a:xfrm>
            <a:off x="9601892" y="416633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Cuadro de texto 26"/>
          <p:cNvSpPr txBox="1"/>
          <p:nvPr/>
        </p:nvSpPr>
        <p:spPr>
          <a:xfrm>
            <a:off x="8757520" y="4210472"/>
            <a:ext cx="801439" cy="21999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Agua fría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Flecha derecha 70"/>
          <p:cNvSpPr/>
          <p:nvPr/>
        </p:nvSpPr>
        <p:spPr>
          <a:xfrm rot="10800000">
            <a:off x="10996747" y="4848109"/>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Cuadro de texto 57"/>
          <p:cNvSpPr txBox="1"/>
          <p:nvPr/>
        </p:nvSpPr>
        <p:spPr>
          <a:xfrm>
            <a:off x="11407200" y="4886619"/>
            <a:ext cx="770502"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Etiquetas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Flecha derecha 72"/>
          <p:cNvSpPr/>
          <p:nvPr/>
        </p:nvSpPr>
        <p:spPr>
          <a:xfrm rot="10800000">
            <a:off x="11059809" y="3483226"/>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Cuadro de texto 57"/>
          <p:cNvSpPr txBox="1"/>
          <p:nvPr/>
        </p:nvSpPr>
        <p:spPr>
          <a:xfrm>
            <a:off x="11452111" y="3507633"/>
            <a:ext cx="611265"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Tapas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Flecha derecha 74"/>
          <p:cNvSpPr/>
          <p:nvPr/>
        </p:nvSpPr>
        <p:spPr>
          <a:xfrm rot="5400000">
            <a:off x="3877129" y="1251128"/>
            <a:ext cx="380552" cy="34398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6" name="Cuadro de texto 41"/>
          <p:cNvSpPr txBox="1"/>
          <p:nvPr/>
        </p:nvSpPr>
        <p:spPr>
          <a:xfrm>
            <a:off x="3608449" y="1662559"/>
            <a:ext cx="857013"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Tomates rechazados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3284132" y="-133815"/>
            <a:ext cx="9127174" cy="7773019"/>
          </a:xfrm>
          <a:prstGeom prst="rect">
            <a:avLst/>
          </a:prstGeom>
        </p:spPr>
      </p:pic>
    </p:spTree>
    <p:extLst>
      <p:ext uri="{BB962C8B-B14F-4D97-AF65-F5344CB8AC3E}">
        <p14:creationId xmlns:p14="http://schemas.microsoft.com/office/powerpoint/2010/main" val="298851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8100" y="-20002"/>
            <a:ext cx="12268194" cy="6898009"/>
            <a:chOff x="0" y="0"/>
            <a:chExt cx="12496800" cy="7102475"/>
          </a:xfrm>
        </p:grpSpPr>
        <p:sp>
          <p:nvSpPr>
            <p:cNvPr id="5" name="Cuadro de texto 75"/>
            <p:cNvSpPr txBox="1"/>
            <p:nvPr/>
          </p:nvSpPr>
          <p:spPr>
            <a:xfrm>
              <a:off x="10111740" y="6667500"/>
              <a:ext cx="1303020"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Salsa de tomates en frascos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upo 5"/>
            <p:cNvGrpSpPr/>
            <p:nvPr/>
          </p:nvGrpSpPr>
          <p:grpSpPr>
            <a:xfrm>
              <a:off x="0" y="0"/>
              <a:ext cx="12496800" cy="6547125"/>
              <a:chOff x="0" y="0"/>
              <a:chExt cx="12496800" cy="6547125"/>
            </a:xfrm>
          </p:grpSpPr>
          <p:sp>
            <p:nvSpPr>
              <p:cNvPr id="7" name="Rectángulo 6"/>
              <p:cNvSpPr/>
              <p:nvPr/>
            </p:nvSpPr>
            <p:spPr>
              <a:xfrm>
                <a:off x="10248900" y="505206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Etiquetado</a:t>
                </a:r>
                <a:endParaRPr lang="en-US" sz="1100">
                  <a:effectLst/>
                  <a:ea typeface="Calibri" panose="020F0502020204030204" pitchFamily="34" charset="0"/>
                  <a:cs typeface="Times New Roman" panose="02020603050405020304" pitchFamily="18" charset="0"/>
                </a:endParaRPr>
              </a:p>
            </p:txBody>
          </p:sp>
          <p:grpSp>
            <p:nvGrpSpPr>
              <p:cNvPr id="8" name="Grupo 7"/>
              <p:cNvGrpSpPr/>
              <p:nvPr/>
            </p:nvGrpSpPr>
            <p:grpSpPr>
              <a:xfrm>
                <a:off x="0" y="0"/>
                <a:ext cx="12496800" cy="3916680"/>
                <a:chOff x="0" y="0"/>
                <a:chExt cx="12496800" cy="3916680"/>
              </a:xfrm>
            </p:grpSpPr>
            <p:cxnSp>
              <p:nvCxnSpPr>
                <p:cNvPr id="15" name="Conector recto de flecha 14"/>
                <p:cNvCxnSpPr/>
                <p:nvPr/>
              </p:nvCxnSpPr>
              <p:spPr>
                <a:xfrm>
                  <a:off x="10782300" y="3108960"/>
                  <a:ext cx="0" cy="480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ángulo 15"/>
                <p:cNvSpPr/>
                <p:nvPr/>
              </p:nvSpPr>
              <p:spPr>
                <a:xfrm>
                  <a:off x="10309860" y="36195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Tapado</a:t>
                  </a:r>
                  <a:endParaRPr lang="en-US" sz="1100">
                    <a:effectLst/>
                    <a:ea typeface="Calibri" panose="020F0502020204030204" pitchFamily="34" charset="0"/>
                    <a:cs typeface="Times New Roman" panose="02020603050405020304" pitchFamily="18" charset="0"/>
                  </a:endParaRPr>
                </a:p>
              </p:txBody>
            </p:sp>
            <p:grpSp>
              <p:nvGrpSpPr>
                <p:cNvPr id="17" name="Grupo 16"/>
                <p:cNvGrpSpPr/>
                <p:nvPr/>
              </p:nvGrpSpPr>
              <p:grpSpPr>
                <a:xfrm>
                  <a:off x="0" y="0"/>
                  <a:ext cx="12496800" cy="3084830"/>
                  <a:chOff x="0" y="0"/>
                  <a:chExt cx="12496800" cy="3084830"/>
                </a:xfrm>
              </p:grpSpPr>
              <p:sp>
                <p:nvSpPr>
                  <p:cNvPr id="18" name="Rectángulo 17"/>
                  <p:cNvSpPr/>
                  <p:nvPr/>
                </p:nvSpPr>
                <p:spPr>
                  <a:xfrm>
                    <a:off x="10331450" y="278765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Pausterizado</a:t>
                    </a:r>
                    <a:endParaRPr lang="en-US" sz="1100">
                      <a:effectLst/>
                      <a:ea typeface="Calibri" panose="020F0502020204030204" pitchFamily="34" charset="0"/>
                      <a:cs typeface="Times New Roman" panose="02020603050405020304" pitchFamily="18" charset="0"/>
                    </a:endParaRPr>
                  </a:p>
                </p:txBody>
              </p:sp>
              <p:grpSp>
                <p:nvGrpSpPr>
                  <p:cNvPr id="19" name="Grupo 18"/>
                  <p:cNvGrpSpPr/>
                  <p:nvPr/>
                </p:nvGrpSpPr>
                <p:grpSpPr>
                  <a:xfrm>
                    <a:off x="0" y="0"/>
                    <a:ext cx="12496800" cy="2233929"/>
                    <a:chOff x="0" y="0"/>
                    <a:chExt cx="12496800" cy="2233929"/>
                  </a:xfrm>
                </p:grpSpPr>
                <p:grpSp>
                  <p:nvGrpSpPr>
                    <p:cNvPr id="23" name="Grupo 22"/>
                    <p:cNvGrpSpPr/>
                    <p:nvPr/>
                  </p:nvGrpSpPr>
                  <p:grpSpPr>
                    <a:xfrm>
                      <a:off x="0" y="0"/>
                      <a:ext cx="12496800" cy="2233929"/>
                      <a:chOff x="0" y="0"/>
                      <a:chExt cx="12496800" cy="2233929"/>
                    </a:xfrm>
                  </p:grpSpPr>
                  <p:grpSp>
                    <p:nvGrpSpPr>
                      <p:cNvPr id="26" name="Grupo 25"/>
                      <p:cNvGrpSpPr/>
                      <p:nvPr/>
                    </p:nvGrpSpPr>
                    <p:grpSpPr>
                      <a:xfrm>
                        <a:off x="0" y="0"/>
                        <a:ext cx="11658572" cy="2233929"/>
                        <a:chOff x="0" y="0"/>
                        <a:chExt cx="11658572" cy="2233929"/>
                      </a:xfrm>
                    </p:grpSpPr>
                    <p:cxnSp>
                      <p:nvCxnSpPr>
                        <p:cNvPr id="28" name="Conector recto de flecha 27"/>
                        <p:cNvCxnSpPr/>
                        <p:nvPr/>
                      </p:nvCxnSpPr>
                      <p:spPr>
                        <a:xfrm>
                          <a:off x="10782300" y="1203960"/>
                          <a:ext cx="7620" cy="563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9" name="Grupo 28"/>
                        <p:cNvGrpSpPr/>
                        <p:nvPr/>
                      </p:nvGrpSpPr>
                      <p:grpSpPr>
                        <a:xfrm>
                          <a:off x="0" y="0"/>
                          <a:ext cx="11360248" cy="2233929"/>
                          <a:chOff x="0" y="0"/>
                          <a:chExt cx="11360248" cy="2233929"/>
                        </a:xfrm>
                      </p:grpSpPr>
                      <p:grpSp>
                        <p:nvGrpSpPr>
                          <p:cNvPr id="32" name="Grupo 31"/>
                          <p:cNvGrpSpPr/>
                          <p:nvPr/>
                        </p:nvGrpSpPr>
                        <p:grpSpPr>
                          <a:xfrm>
                            <a:off x="0" y="22861"/>
                            <a:ext cx="11239495" cy="2211068"/>
                            <a:chOff x="0" y="1"/>
                            <a:chExt cx="11239495" cy="2211068"/>
                          </a:xfrm>
                        </p:grpSpPr>
                        <p:grpSp>
                          <p:nvGrpSpPr>
                            <p:cNvPr id="34" name="Grupo 33"/>
                            <p:cNvGrpSpPr/>
                            <p:nvPr/>
                          </p:nvGrpSpPr>
                          <p:grpSpPr>
                            <a:xfrm>
                              <a:off x="0" y="1"/>
                              <a:ext cx="11239495" cy="2211068"/>
                              <a:chOff x="0" y="1"/>
                              <a:chExt cx="11239495" cy="2211068"/>
                            </a:xfrm>
                          </p:grpSpPr>
                          <p:sp>
                            <p:nvSpPr>
                              <p:cNvPr id="36" name="Rectángulo 35"/>
                              <p:cNvSpPr/>
                              <p:nvPr/>
                            </p:nvSpPr>
                            <p:spPr>
                              <a:xfrm>
                                <a:off x="6781800" y="251460"/>
                                <a:ext cx="1012372" cy="43542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5 minutos</a:t>
                                </a:r>
                                <a:endParaRPr lang="en-US" sz="1100">
                                  <a:effectLst/>
                                  <a:ea typeface="Calibri" panose="020F0502020204030204" pitchFamily="34" charset="0"/>
                                  <a:cs typeface="Times New Roman" panose="02020603050405020304" pitchFamily="18" charset="0"/>
                                </a:endParaRPr>
                              </a:p>
                            </p:txBody>
                          </p:sp>
                          <p:cxnSp>
                            <p:nvCxnSpPr>
                              <p:cNvPr id="37" name="Conector recto 36"/>
                              <p:cNvCxnSpPr/>
                              <p:nvPr/>
                            </p:nvCxnSpPr>
                            <p:spPr>
                              <a:xfrm flipV="1">
                                <a:off x="7284720" y="701040"/>
                                <a:ext cx="0" cy="331652"/>
                              </a:xfrm>
                              <a:prstGeom prst="line">
                                <a:avLst/>
                              </a:prstGeom>
                            </p:spPr>
                            <p:style>
                              <a:lnRef idx="1">
                                <a:schemeClr val="dk1"/>
                              </a:lnRef>
                              <a:fillRef idx="0">
                                <a:schemeClr val="dk1"/>
                              </a:fillRef>
                              <a:effectRef idx="0">
                                <a:schemeClr val="dk1"/>
                              </a:effectRef>
                              <a:fontRef idx="minor">
                                <a:schemeClr val="tx1"/>
                              </a:fontRef>
                            </p:style>
                          </p:cxnSp>
                          <p:grpSp>
                            <p:nvGrpSpPr>
                              <p:cNvPr id="38" name="Grupo 37"/>
                              <p:cNvGrpSpPr/>
                              <p:nvPr/>
                            </p:nvGrpSpPr>
                            <p:grpSpPr>
                              <a:xfrm>
                                <a:off x="0" y="1"/>
                                <a:ext cx="11239495" cy="2211068"/>
                                <a:chOff x="0" y="1"/>
                                <a:chExt cx="11240086" cy="2211342"/>
                              </a:xfrm>
                            </p:grpSpPr>
                            <p:sp>
                              <p:nvSpPr>
                                <p:cNvPr id="39" name="Cuadro de texto 41"/>
                                <p:cNvSpPr txBox="1"/>
                                <p:nvPr/>
                              </p:nvSpPr>
                              <p:spPr>
                                <a:xfrm>
                                  <a:off x="8839200" y="1776046"/>
                                  <a:ext cx="816428" cy="4352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Cascara y semillas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p:cNvGrpSpPr/>
                                <p:nvPr/>
                              </p:nvGrpSpPr>
                              <p:grpSpPr>
                                <a:xfrm>
                                  <a:off x="0" y="1"/>
                                  <a:ext cx="11240086" cy="1704646"/>
                                  <a:chOff x="0" y="1"/>
                                  <a:chExt cx="11240086" cy="1704646"/>
                                </a:xfrm>
                              </p:grpSpPr>
                              <p:sp>
                                <p:nvSpPr>
                                  <p:cNvPr id="41" name="Rectángulo 40"/>
                                  <p:cNvSpPr/>
                                  <p:nvPr/>
                                </p:nvSpPr>
                                <p:spPr>
                                  <a:xfrm>
                                    <a:off x="10310446" y="89760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Concentrado</a:t>
                                    </a:r>
                                    <a:endParaRPr lang="en-US" sz="1100" dirty="0">
                                      <a:effectLst/>
                                      <a:ea typeface="Calibri" panose="020F0502020204030204" pitchFamily="34" charset="0"/>
                                      <a:cs typeface="Times New Roman" panose="02020603050405020304" pitchFamily="18" charset="0"/>
                                    </a:endParaRPr>
                                  </a:p>
                                </p:txBody>
                              </p:sp>
                              <p:grpSp>
                                <p:nvGrpSpPr>
                                  <p:cNvPr id="42" name="Grupo 41"/>
                                  <p:cNvGrpSpPr/>
                                  <p:nvPr/>
                                </p:nvGrpSpPr>
                                <p:grpSpPr>
                                  <a:xfrm>
                                    <a:off x="0" y="1"/>
                                    <a:ext cx="9717406" cy="1209040"/>
                                    <a:chOff x="0" y="0"/>
                                    <a:chExt cx="9717551" cy="1209403"/>
                                  </a:xfrm>
                                </p:grpSpPr>
                                <p:grpSp>
                                  <p:nvGrpSpPr>
                                    <p:cNvPr id="47" name="Grupo 46"/>
                                    <p:cNvGrpSpPr/>
                                    <p:nvPr/>
                                  </p:nvGrpSpPr>
                                  <p:grpSpPr>
                                    <a:xfrm>
                                      <a:off x="0" y="0"/>
                                      <a:ext cx="8446226" cy="1209403"/>
                                      <a:chOff x="0" y="0"/>
                                      <a:chExt cx="8446226" cy="1209403"/>
                                    </a:xfrm>
                                  </p:grpSpPr>
                                  <p:cxnSp>
                                    <p:nvCxnSpPr>
                                      <p:cNvPr id="50" name="Conector recto de flecha 49"/>
                                      <p:cNvCxnSpPr/>
                                      <p:nvPr/>
                                    </p:nvCxnSpPr>
                                    <p:spPr>
                                      <a:xfrm>
                                        <a:off x="7162800" y="1034143"/>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p:nvPr/>
                                    </p:nvCxnSpPr>
                                    <p:spPr>
                                      <a:xfrm>
                                        <a:off x="5894615" y="104502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ángulo 51"/>
                                      <p:cNvSpPr/>
                                      <p:nvPr/>
                                    </p:nvSpPr>
                                    <p:spPr>
                                      <a:xfrm>
                                        <a:off x="62211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Trozado</a:t>
                                        </a:r>
                                        <a:endParaRPr lang="en-US" sz="1100">
                                          <a:effectLst/>
                                          <a:ea typeface="Calibri" panose="020F0502020204030204" pitchFamily="34" charset="0"/>
                                          <a:cs typeface="Times New Roman" panose="02020603050405020304" pitchFamily="18" charset="0"/>
                                        </a:endParaRPr>
                                      </a:p>
                                    </p:txBody>
                                  </p:sp>
                                  <p:sp>
                                    <p:nvSpPr>
                                      <p:cNvPr id="53" name="Rectángulo 52"/>
                                      <p:cNvSpPr/>
                                      <p:nvPr/>
                                    </p:nvSpPr>
                                    <p:spPr>
                                      <a:xfrm>
                                        <a:off x="7516586" y="898071"/>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Escaldado</a:t>
                                        </a:r>
                                        <a:endParaRPr lang="en-US" sz="1100">
                                          <a:effectLst/>
                                          <a:ea typeface="Calibri" panose="020F0502020204030204" pitchFamily="34" charset="0"/>
                                          <a:cs typeface="Times New Roman" panose="02020603050405020304" pitchFamily="18" charset="0"/>
                                        </a:endParaRPr>
                                      </a:p>
                                    </p:txBody>
                                  </p:sp>
                                  <p:grpSp>
                                    <p:nvGrpSpPr>
                                      <p:cNvPr id="54" name="Grupo 53"/>
                                      <p:cNvGrpSpPr/>
                                      <p:nvPr/>
                                    </p:nvGrpSpPr>
                                    <p:grpSpPr>
                                      <a:xfrm>
                                        <a:off x="0" y="0"/>
                                        <a:ext cx="5893525" cy="1209403"/>
                                        <a:chOff x="0" y="0"/>
                                        <a:chExt cx="5893525" cy="1209403"/>
                                      </a:xfrm>
                                    </p:grpSpPr>
                                    <p:grpSp>
                                      <p:nvGrpSpPr>
                                        <p:cNvPr id="55" name="Grupo 54"/>
                                        <p:cNvGrpSpPr/>
                                        <p:nvPr/>
                                      </p:nvGrpSpPr>
                                      <p:grpSpPr>
                                        <a:xfrm>
                                          <a:off x="0" y="457200"/>
                                          <a:ext cx="5893525" cy="752203"/>
                                          <a:chOff x="0" y="0"/>
                                          <a:chExt cx="5893525" cy="752203"/>
                                        </a:xfrm>
                                      </p:grpSpPr>
                                      <p:grpSp>
                                        <p:nvGrpSpPr>
                                          <p:cNvPr id="57" name="Grupo 56"/>
                                          <p:cNvGrpSpPr/>
                                          <p:nvPr/>
                                        </p:nvGrpSpPr>
                                        <p:grpSpPr>
                                          <a:xfrm>
                                            <a:off x="0" y="401683"/>
                                            <a:ext cx="5893525" cy="350520"/>
                                            <a:chOff x="0" y="0"/>
                                            <a:chExt cx="5893525" cy="350520"/>
                                          </a:xfrm>
                                        </p:grpSpPr>
                                        <p:sp>
                                          <p:nvSpPr>
                                            <p:cNvPr id="59" name="Cuadro de texto 6"/>
                                            <p:cNvSpPr txBox="1"/>
                                            <p:nvPr/>
                                          </p:nvSpPr>
                                          <p:spPr>
                                            <a:xfrm>
                                              <a:off x="0" y="16328"/>
                                              <a:ext cx="74676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100">
                                                  <a:effectLst/>
                                                  <a:latin typeface="Calibri" panose="020F0502020204030204" pitchFamily="34" charset="0"/>
                                                  <a:ea typeface="Calibri" panose="020F0502020204030204" pitchFamily="34" charset="0"/>
                                                  <a:cs typeface="Times New Roman" panose="02020603050405020304" pitchFamily="18" charset="0"/>
                                                </a:rPr>
                                                <a:t>Tomates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upo 59"/>
                                            <p:cNvGrpSpPr/>
                                            <p:nvPr/>
                                          </p:nvGrpSpPr>
                                          <p:grpSpPr>
                                            <a:xfrm>
                                              <a:off x="707571" y="0"/>
                                              <a:ext cx="5185954" cy="350520"/>
                                              <a:chOff x="0" y="0"/>
                                              <a:chExt cx="5185954" cy="350520"/>
                                            </a:xfrm>
                                          </p:grpSpPr>
                                          <p:sp>
                                            <p:nvSpPr>
                                              <p:cNvPr id="61" name="Rectángulo 60"/>
                                              <p:cNvSpPr/>
                                              <p:nvPr/>
                                            </p:nvSpPr>
                                            <p:spPr>
                                              <a:xfrm>
                                                <a:off x="478971" y="32657"/>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Recepción</a:t>
                                                </a:r>
                                                <a:endParaRPr lang="en-US" sz="1100">
                                                  <a:effectLst/>
                                                  <a:ea typeface="Calibri" panose="020F0502020204030204" pitchFamily="34" charset="0"/>
                                                  <a:cs typeface="Times New Roman" panose="02020603050405020304" pitchFamily="18" charset="0"/>
                                                </a:endParaRPr>
                                              </a:p>
                                            </p:txBody>
                                          </p:sp>
                                          <p:sp>
                                            <p:nvSpPr>
                                              <p:cNvPr id="62" name="Rectángulo 61"/>
                                              <p:cNvSpPr/>
                                              <p:nvPr/>
                                            </p:nvSpPr>
                                            <p:spPr>
                                              <a:xfrm>
                                                <a:off x="1747157"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Pesado</a:t>
                                                </a:r>
                                                <a:endParaRPr lang="en-US" sz="1100">
                                                  <a:effectLst/>
                                                  <a:ea typeface="Calibri" panose="020F0502020204030204" pitchFamily="34" charset="0"/>
                                                  <a:cs typeface="Times New Roman" panose="02020603050405020304" pitchFamily="18" charset="0"/>
                                                </a:endParaRPr>
                                              </a:p>
                                            </p:txBody>
                                          </p:sp>
                                          <p:sp>
                                            <p:nvSpPr>
                                              <p:cNvPr id="63" name="Rectángulo 62"/>
                                              <p:cNvSpPr/>
                                              <p:nvPr/>
                                            </p:nvSpPr>
                                            <p:spPr>
                                              <a:xfrm>
                                                <a:off x="3009900"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a:effectLst/>
                                                    <a:ea typeface="Calibri" panose="020F0502020204030204" pitchFamily="34" charset="0"/>
                                                    <a:cs typeface="Times New Roman" panose="02020603050405020304" pitchFamily="18" charset="0"/>
                                                  </a:rPr>
                                                  <a:t>Selección</a:t>
                                                </a:r>
                                                <a:endParaRPr lang="en-US" sz="1100">
                                                  <a:effectLst/>
                                                  <a:ea typeface="Calibri" panose="020F0502020204030204" pitchFamily="34" charset="0"/>
                                                  <a:cs typeface="Times New Roman" panose="02020603050405020304" pitchFamily="18" charset="0"/>
                                                </a:endParaRPr>
                                              </a:p>
                                            </p:txBody>
                                          </p:sp>
                                          <p:sp>
                                            <p:nvSpPr>
                                              <p:cNvPr id="64" name="Flecha derecha 63"/>
                                              <p:cNvSpPr/>
                                              <p:nvPr/>
                                            </p:nvSpPr>
                                            <p:spPr>
                                              <a:xfrm>
                                                <a:off x="0" y="0"/>
                                                <a:ext cx="373380"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Conector recto de flecha 64"/>
                                              <p:cNvCxnSpPr/>
                                              <p:nvPr/>
                                            </p:nvCxnSpPr>
                                            <p:spPr>
                                              <a:xfrm>
                                                <a:off x="1415143" y="179614"/>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ector recto de flecha 65"/>
                                              <p:cNvCxnSpPr/>
                                              <p:nvPr/>
                                            </p:nvCxnSpPr>
                                            <p:spPr>
                                              <a:xfrm>
                                                <a:off x="26833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ector recto de flecha 66"/>
                                              <p:cNvCxnSpPr/>
                                              <p:nvPr/>
                                            </p:nvCxnSpPr>
                                            <p:spPr>
                                              <a:xfrm>
                                                <a:off x="3940629" y="174171"/>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ángulo 67"/>
                                              <p:cNvSpPr/>
                                              <p:nvPr/>
                                            </p:nvSpPr>
                                            <p:spPr>
                                              <a:xfrm>
                                                <a:off x="4256314" y="27214"/>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Lavado</a:t>
                                                </a:r>
                                                <a:endParaRPr lang="en-US" sz="1100">
                                                  <a:effectLst/>
                                                  <a:ea typeface="Calibri" panose="020F0502020204030204" pitchFamily="34" charset="0"/>
                                                  <a:cs typeface="Times New Roman" panose="02020603050405020304" pitchFamily="18" charset="0"/>
                                                </a:endParaRPr>
                                              </a:p>
                                            </p:txBody>
                                          </p:sp>
                                        </p:grpSp>
                                      </p:grpSp>
                                      <p:sp>
                                        <p:nvSpPr>
                                          <p:cNvPr id="58" name="Flecha derecha 57"/>
                                          <p:cNvSpPr/>
                                          <p:nvPr/>
                                        </p:nvSpPr>
                                        <p:spPr>
                                          <a:xfrm rot="5400000">
                                            <a:off x="5219701" y="20683"/>
                                            <a:ext cx="391885" cy="35052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Cuadro de texto 26"/>
                                        <p:cNvSpPr txBox="1"/>
                                        <p:nvPr/>
                                      </p:nvSpPr>
                                      <p:spPr>
                                        <a:xfrm>
                                          <a:off x="5040086" y="0"/>
                                          <a:ext cx="816428" cy="4354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Agua Clorada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8" name="Rectángulo 47"/>
                                    <p:cNvSpPr/>
                                    <p:nvPr/>
                                  </p:nvSpPr>
                                  <p:spPr>
                                    <a:xfrm>
                                      <a:off x="8787911" y="88610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Separación</a:t>
                                      </a:r>
                                      <a:endParaRPr lang="en-US" sz="1100">
                                        <a:effectLst/>
                                        <a:ea typeface="Calibri" panose="020F0502020204030204" pitchFamily="34" charset="0"/>
                                        <a:cs typeface="Times New Roman" panose="02020603050405020304" pitchFamily="18" charset="0"/>
                                      </a:endParaRPr>
                                    </a:p>
                                  </p:txBody>
                                </p:sp>
                                <p:cxnSp>
                                  <p:nvCxnSpPr>
                                    <p:cNvPr id="49" name="Conector recto de flecha 48"/>
                                    <p:cNvCxnSpPr/>
                                    <p:nvPr/>
                                  </p:nvCxnSpPr>
                                  <p:spPr>
                                    <a:xfrm>
                                      <a:off x="8464061" y="1025769"/>
                                      <a:ext cx="323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3" name="Flecha derecha 42"/>
                                  <p:cNvSpPr/>
                                  <p:nvPr/>
                                </p:nvSpPr>
                                <p:spPr>
                                  <a:xfrm rot="5400000">
                                    <a:off x="9053146" y="1333499"/>
                                    <a:ext cx="391881" cy="35041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44" name="Conector recto de flecha 43"/>
                                  <p:cNvCxnSpPr>
                                    <a:endCxn id="41" idx="1"/>
                                  </p:cNvCxnSpPr>
                                  <p:nvPr/>
                                </p:nvCxnSpPr>
                                <p:spPr>
                                  <a:xfrm>
                                    <a:off x="9717924" y="1043225"/>
                                    <a:ext cx="591984" cy="2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ángulo 44"/>
                                  <p:cNvSpPr/>
                                  <p:nvPr/>
                                </p:nvSpPr>
                                <p:spPr>
                                  <a:xfrm>
                                    <a:off x="9313985" y="128954"/>
                                    <a:ext cx="1070805" cy="56392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90°-95°C° por</a:t>
                                    </a:r>
                                    <a:endParaRPr lang="en-US" sz="1100">
                                      <a:effectLst/>
                                      <a:ea typeface="Calibri" panose="020F0502020204030204" pitchFamily="34" charset="0"/>
                                      <a:cs typeface="Times New Roman" panose="02020603050405020304" pitchFamily="18" charset="0"/>
                                    </a:endParaRPr>
                                  </a:p>
                                  <a:p>
                                    <a:pPr algn="ctr">
                                      <a:lnSpc>
                                        <a:spcPct val="107000"/>
                                      </a:lnSpc>
                                      <a:spcAft>
                                        <a:spcPts val="0"/>
                                      </a:spcAft>
                                    </a:pPr>
                                    <a:r>
                                      <a:rPr lang="es-MX" sz="1100">
                                        <a:effectLst/>
                                        <a:ea typeface="Calibri" panose="020F0502020204030204" pitchFamily="34" charset="0"/>
                                        <a:cs typeface="Times New Roman" panose="02020603050405020304" pitchFamily="18" charset="0"/>
                                      </a:rPr>
                                      <a:t>30-45 minutos</a:t>
                                    </a:r>
                                    <a:endParaRPr lang="en-US" sz="1100">
                                      <a:effectLst/>
                                      <a:ea typeface="Calibri" panose="020F0502020204030204" pitchFamily="34" charset="0"/>
                                      <a:cs typeface="Times New Roman" panose="02020603050405020304" pitchFamily="18" charset="0"/>
                                    </a:endParaRPr>
                                  </a:p>
                                </p:txBody>
                              </p:sp>
                              <p:cxnSp>
                                <p:nvCxnSpPr>
                                  <p:cNvPr id="46" name="Conector recto 45"/>
                                  <p:cNvCxnSpPr/>
                                  <p:nvPr/>
                                </p:nvCxnSpPr>
                                <p:spPr>
                                  <a:xfrm flipV="1">
                                    <a:off x="9870831" y="703384"/>
                                    <a:ext cx="0" cy="331652"/>
                                  </a:xfrm>
                                  <a:prstGeom prst="line">
                                    <a:avLst/>
                                  </a:prstGeom>
                                </p:spPr>
                                <p:style>
                                  <a:lnRef idx="1">
                                    <a:schemeClr val="dk1"/>
                                  </a:lnRef>
                                  <a:fillRef idx="0">
                                    <a:schemeClr val="dk1"/>
                                  </a:fillRef>
                                  <a:effectRef idx="0">
                                    <a:schemeClr val="dk1"/>
                                  </a:effectRef>
                                  <a:fontRef idx="minor">
                                    <a:schemeClr val="tx1"/>
                                  </a:fontRef>
                                </p:style>
                              </p:cxnSp>
                            </p:grpSp>
                          </p:grpSp>
                        </p:grpSp>
                        <p:sp>
                          <p:nvSpPr>
                            <p:cNvPr id="35" name="Flecha derecha 34"/>
                            <p:cNvSpPr/>
                            <p:nvPr/>
                          </p:nvSpPr>
                          <p:spPr>
                            <a:xfrm rot="5400000">
                              <a:off x="10656570" y="453390"/>
                              <a:ext cx="391747" cy="3504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3" name="Cuadro de texto 49"/>
                          <p:cNvSpPr txBox="1"/>
                          <p:nvPr/>
                        </p:nvSpPr>
                        <p:spPr>
                          <a:xfrm>
                            <a:off x="10416540" y="0"/>
                            <a:ext cx="943708" cy="4349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Sal y condimentos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0" name="Rectángulo 29"/>
                        <p:cNvSpPr/>
                        <p:nvPr/>
                      </p:nvSpPr>
                      <p:spPr>
                        <a:xfrm>
                          <a:off x="10332720" y="17983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Envasado</a:t>
                          </a:r>
                          <a:endParaRPr lang="en-US" sz="1100">
                            <a:effectLst/>
                            <a:ea typeface="Calibri" panose="020F0502020204030204" pitchFamily="34" charset="0"/>
                            <a:cs typeface="Times New Roman" panose="02020603050405020304" pitchFamily="18" charset="0"/>
                          </a:endParaRPr>
                        </a:p>
                      </p:txBody>
                    </p:sp>
                    <p:sp>
                      <p:nvSpPr>
                        <p:cNvPr id="31" name="Flecha derecha 30"/>
                        <p:cNvSpPr/>
                        <p:nvPr/>
                      </p:nvSpPr>
                      <p:spPr>
                        <a:xfrm rot="10800000">
                          <a:off x="11285220" y="1760220"/>
                          <a:ext cx="373352" cy="350372"/>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 name="Cuadro de texto 57"/>
                      <p:cNvSpPr txBox="1"/>
                      <p:nvPr/>
                    </p:nvSpPr>
                    <p:spPr>
                      <a:xfrm>
                        <a:off x="11711940" y="1699260"/>
                        <a:ext cx="784860" cy="4495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Frascos de vidrio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Rectángulo 23"/>
                    <p:cNvSpPr/>
                    <p:nvPr/>
                  </p:nvSpPr>
                  <p:spPr>
                    <a:xfrm>
                      <a:off x="11254740" y="1310640"/>
                      <a:ext cx="647700" cy="3048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85°C° </a:t>
                      </a:r>
                      <a:endParaRPr lang="en-US" sz="1100">
                        <a:effectLst/>
                        <a:ea typeface="Calibri" panose="020F0502020204030204" pitchFamily="34" charset="0"/>
                        <a:cs typeface="Times New Roman" panose="02020603050405020304" pitchFamily="18" charset="0"/>
                      </a:endParaRPr>
                    </a:p>
                  </p:txBody>
                </p:sp>
                <p:cxnSp>
                  <p:nvCxnSpPr>
                    <p:cNvPr id="25" name="Conector recto 24"/>
                    <p:cNvCxnSpPr/>
                    <p:nvPr/>
                  </p:nvCxnSpPr>
                  <p:spPr>
                    <a:xfrm>
                      <a:off x="10789920" y="1455420"/>
                      <a:ext cx="449580" cy="0"/>
                    </a:xfrm>
                    <a:prstGeom prst="line">
                      <a:avLst/>
                    </a:prstGeom>
                  </p:spPr>
                  <p:style>
                    <a:lnRef idx="1">
                      <a:schemeClr val="dk1"/>
                    </a:lnRef>
                    <a:fillRef idx="0">
                      <a:schemeClr val="dk1"/>
                    </a:fillRef>
                    <a:effectRef idx="0">
                      <a:schemeClr val="dk1"/>
                    </a:effectRef>
                    <a:fontRef idx="minor">
                      <a:schemeClr val="tx1"/>
                    </a:fontRef>
                  </p:style>
                </p:cxnSp>
              </p:grpSp>
              <p:cxnSp>
                <p:nvCxnSpPr>
                  <p:cNvPr id="20" name="Conector recto de flecha 19"/>
                  <p:cNvCxnSpPr/>
                  <p:nvPr/>
                </p:nvCxnSpPr>
                <p:spPr>
                  <a:xfrm>
                    <a:off x="10788650" y="2108200"/>
                    <a:ext cx="1270" cy="65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ángulo 20"/>
                  <p:cNvSpPr/>
                  <p:nvPr/>
                </p:nvSpPr>
                <p:spPr>
                  <a:xfrm>
                    <a:off x="11277600" y="2235200"/>
                    <a:ext cx="853440" cy="42672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a:effectLst/>
                        <a:ea typeface="Calibri" panose="020F0502020204030204" pitchFamily="34" charset="0"/>
                        <a:cs typeface="Times New Roman" panose="02020603050405020304" pitchFamily="18" charset="0"/>
                      </a:rPr>
                      <a:t>95°C° por 10 minutos</a:t>
                    </a:r>
                    <a:endParaRPr lang="en-US" sz="1100">
                      <a:effectLst/>
                      <a:ea typeface="Calibri" panose="020F0502020204030204" pitchFamily="34" charset="0"/>
                      <a:cs typeface="Times New Roman" panose="02020603050405020304" pitchFamily="18" charset="0"/>
                    </a:endParaRPr>
                  </a:p>
                </p:txBody>
              </p:sp>
              <p:cxnSp>
                <p:nvCxnSpPr>
                  <p:cNvPr id="22" name="Conector recto 21"/>
                  <p:cNvCxnSpPr/>
                  <p:nvPr/>
                </p:nvCxnSpPr>
                <p:spPr>
                  <a:xfrm>
                    <a:off x="10788650" y="2457450"/>
                    <a:ext cx="449580" cy="0"/>
                  </a:xfrm>
                  <a:prstGeom prst="line">
                    <a:avLst/>
                  </a:prstGeom>
                </p:spPr>
                <p:style>
                  <a:lnRef idx="1">
                    <a:schemeClr val="dk1"/>
                  </a:lnRef>
                  <a:fillRef idx="0">
                    <a:schemeClr val="dk1"/>
                  </a:fillRef>
                  <a:effectRef idx="0">
                    <a:schemeClr val="dk1"/>
                  </a:effectRef>
                  <a:fontRef idx="minor">
                    <a:schemeClr val="tx1"/>
                  </a:fontRef>
                </p:style>
              </p:cxnSp>
            </p:grpSp>
          </p:grpSp>
          <p:sp>
            <p:nvSpPr>
              <p:cNvPr id="9" name="Rectángulo 8"/>
              <p:cNvSpPr/>
              <p:nvPr/>
            </p:nvSpPr>
            <p:spPr>
              <a:xfrm>
                <a:off x="10294620" y="432054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Enfriado</a:t>
                </a:r>
                <a:endParaRPr lang="en-US" sz="1100">
                  <a:effectLst/>
                  <a:ea typeface="Calibri" panose="020F0502020204030204" pitchFamily="34" charset="0"/>
                  <a:cs typeface="Times New Roman" panose="02020603050405020304" pitchFamily="18" charset="0"/>
                </a:endParaRPr>
              </a:p>
            </p:txBody>
          </p:sp>
          <p:cxnSp>
            <p:nvCxnSpPr>
              <p:cNvPr id="10" name="Conector recto de flecha 9"/>
              <p:cNvCxnSpPr/>
              <p:nvPr/>
            </p:nvCxnSpPr>
            <p:spPr>
              <a:xfrm flipH="1">
                <a:off x="10744200" y="46558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flipH="1">
                <a:off x="10759440" y="393192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ángulo 11"/>
              <p:cNvSpPr/>
              <p:nvPr/>
            </p:nvSpPr>
            <p:spPr>
              <a:xfrm>
                <a:off x="10256520" y="5760720"/>
                <a:ext cx="92964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Almacenaje</a:t>
                </a:r>
                <a:endParaRPr lang="en-US" sz="1100">
                  <a:effectLst/>
                  <a:ea typeface="Calibri" panose="020F0502020204030204" pitchFamily="34" charset="0"/>
                  <a:cs typeface="Times New Roman" panose="02020603050405020304" pitchFamily="18" charset="0"/>
                </a:endParaRPr>
              </a:p>
            </p:txBody>
          </p:sp>
          <p:cxnSp>
            <p:nvCxnSpPr>
              <p:cNvPr id="13" name="Conector recto de flecha 12"/>
              <p:cNvCxnSpPr/>
              <p:nvPr/>
            </p:nvCxnSpPr>
            <p:spPr>
              <a:xfrm flipH="1">
                <a:off x="10736580" y="5372100"/>
                <a:ext cx="762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lecha derecha 13"/>
              <p:cNvSpPr/>
              <p:nvPr/>
            </p:nvSpPr>
            <p:spPr>
              <a:xfrm rot="5400000">
                <a:off x="10572750" y="6176010"/>
                <a:ext cx="391833" cy="35039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9" name="Flecha derecha 68"/>
          <p:cNvSpPr/>
          <p:nvPr/>
        </p:nvSpPr>
        <p:spPr>
          <a:xfrm>
            <a:off x="9601892" y="4166334"/>
            <a:ext cx="380442" cy="3440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Cuadro de texto 26"/>
          <p:cNvSpPr txBox="1"/>
          <p:nvPr/>
        </p:nvSpPr>
        <p:spPr>
          <a:xfrm>
            <a:off x="8757520" y="4210472"/>
            <a:ext cx="801439" cy="21999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Agua fría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Flecha derecha 70"/>
          <p:cNvSpPr/>
          <p:nvPr/>
        </p:nvSpPr>
        <p:spPr>
          <a:xfrm rot="10800000">
            <a:off x="10996747" y="4848109"/>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Cuadro de texto 57"/>
          <p:cNvSpPr txBox="1"/>
          <p:nvPr/>
        </p:nvSpPr>
        <p:spPr>
          <a:xfrm>
            <a:off x="11407200" y="4886619"/>
            <a:ext cx="770502"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Etiquetas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Flecha derecha 72"/>
          <p:cNvSpPr/>
          <p:nvPr/>
        </p:nvSpPr>
        <p:spPr>
          <a:xfrm rot="10800000">
            <a:off x="11059809" y="3483226"/>
            <a:ext cx="366522" cy="34028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Cuadro de texto 57"/>
          <p:cNvSpPr txBox="1"/>
          <p:nvPr/>
        </p:nvSpPr>
        <p:spPr>
          <a:xfrm>
            <a:off x="11452111" y="3507633"/>
            <a:ext cx="611265" cy="43663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Tapas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Flecha derecha 74"/>
          <p:cNvSpPr/>
          <p:nvPr/>
        </p:nvSpPr>
        <p:spPr>
          <a:xfrm rot="5400000">
            <a:off x="3877129" y="1251128"/>
            <a:ext cx="380552" cy="343987"/>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6" name="Cuadro de texto 41"/>
          <p:cNvSpPr txBox="1"/>
          <p:nvPr/>
        </p:nvSpPr>
        <p:spPr>
          <a:xfrm>
            <a:off x="3608449" y="1662559"/>
            <a:ext cx="857013" cy="422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Tomates rechazados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4523692" y="-133815"/>
            <a:ext cx="7887614" cy="7773019"/>
          </a:xfrm>
          <a:prstGeom prst="rect">
            <a:avLst/>
          </a:prstGeom>
        </p:spPr>
      </p:pic>
    </p:spTree>
    <p:extLst>
      <p:ext uri="{BB962C8B-B14F-4D97-AF65-F5344CB8AC3E}">
        <p14:creationId xmlns:p14="http://schemas.microsoft.com/office/powerpoint/2010/main" val="8246851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2014</Words>
  <Application>Microsoft Office PowerPoint</Application>
  <PresentationFormat>Panorámica</PresentationFormat>
  <Paragraphs>672</Paragraphs>
  <Slides>51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51</vt:i4>
      </vt:variant>
    </vt:vector>
  </HeadingPairs>
  <TitlesOfParts>
    <vt:vector size="56" baseType="lpstr">
      <vt:lpstr>Arial</vt:lpstr>
      <vt:lpstr>Calibri</vt:lpstr>
      <vt:lpstr>Calibri Light</vt:lpstr>
      <vt:lpstr>Times New Roman</vt:lpstr>
      <vt:lpstr>Tema de Office</vt:lpstr>
      <vt:lpstr>Pauta Aux 1</vt:lpstr>
      <vt:lpstr>Ejercicio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Nomenclatura para maquinarias y equipos</vt:lpstr>
      <vt:lpstr>Figuras</vt:lpstr>
      <vt:lpstr>Figuras</vt:lpstr>
      <vt:lpstr>Figuras</vt:lpstr>
      <vt:lpstr>Figuras</vt:lpstr>
      <vt:lpstr>Figuras</vt:lpstr>
      <vt:lpstr>Figuras</vt:lpstr>
      <vt:lpstr>Figuras</vt:lpstr>
      <vt:lpstr>Figuras</vt:lpstr>
      <vt:lpstr>Figuras</vt:lpstr>
      <vt:lpstr>Figuras</vt:lpstr>
      <vt:lpstr>Figuras</vt:lpstr>
      <vt:lpstr>Figuras</vt:lpstr>
      <vt:lpstr>Figuras</vt:lpstr>
      <vt:lpstr>Figuras</vt:lpstr>
      <vt:lpstr>Figuras</vt:lpstr>
      <vt:lpstr>Proceso de elaboración del vino  </vt:lpstr>
      <vt:lpstr>Proceso de elaboración del vino  </vt:lpstr>
      <vt:lpstr>Proceso de elaboración del vino  </vt:lpstr>
      <vt:lpstr>Proceso de elaboración del vino  </vt:lpstr>
      <vt:lpstr>Proceso de elaboración del vino (imagen referencial)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Nomenclatura para maquinarias y equipos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Aux 1</dc:title>
  <dc:creator>Max</dc:creator>
  <cp:lastModifiedBy>Max</cp:lastModifiedBy>
  <cp:revision>18</cp:revision>
  <dcterms:created xsi:type="dcterms:W3CDTF">2022-08-26T04:28:39Z</dcterms:created>
  <dcterms:modified xsi:type="dcterms:W3CDTF">2023-04-11T06:32:59Z</dcterms:modified>
</cp:coreProperties>
</file>