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  <p:sldMasterId id="214748370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Corbel"/>
      <p:regular r:id="rId22"/>
      <p:bold r:id="rId23"/>
      <p:italic r:id="rId24"/>
      <p:boldItalic r:id="rId25"/>
    </p:embeddedFont>
    <p:embeddedFont>
      <p:font typeface="Rowdies"/>
      <p:regular r:id="rId26"/>
      <p:bold r:id="rId27"/>
    </p:embeddedFont>
    <p:embeddedFont>
      <p:font typeface="Rubik"/>
      <p:regular r:id="rId28"/>
      <p:bold r:id="rId29"/>
      <p:italic r:id="rId30"/>
      <p:boldItalic r:id="rId31"/>
    </p:embeddedFont>
    <p:embeddedFont>
      <p:font typeface="Rowdies Light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Corbel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Corbel-italic.fntdata"/><Relationship Id="rId23" Type="http://schemas.openxmlformats.org/officeDocument/2006/relationships/font" Target="fonts/Corbel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wdies-regular.fntdata"/><Relationship Id="rId25" Type="http://schemas.openxmlformats.org/officeDocument/2006/relationships/font" Target="fonts/Corbel-boldItalic.fntdata"/><Relationship Id="rId28" Type="http://schemas.openxmlformats.org/officeDocument/2006/relationships/font" Target="fonts/Rubik-regular.fntdata"/><Relationship Id="rId27" Type="http://schemas.openxmlformats.org/officeDocument/2006/relationships/font" Target="fonts/Rowdies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ubik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ubik-boldItalic.fntdata"/><Relationship Id="rId30" Type="http://schemas.openxmlformats.org/officeDocument/2006/relationships/font" Target="fonts/Rubik-italic.fntdata"/><Relationship Id="rId11" Type="http://schemas.openxmlformats.org/officeDocument/2006/relationships/slide" Target="slides/slide5.xml"/><Relationship Id="rId33" Type="http://schemas.openxmlformats.org/officeDocument/2006/relationships/font" Target="fonts/RowdiesLight-bold.fntdata"/><Relationship Id="rId10" Type="http://schemas.openxmlformats.org/officeDocument/2006/relationships/slide" Target="slides/slide4.xml"/><Relationship Id="rId32" Type="http://schemas.openxmlformats.org/officeDocument/2006/relationships/font" Target="fonts/RowdiesLight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f41cbfbd44_0_0:notes"/>
          <p:cNvSpPr txBox="1"/>
          <p:nvPr>
            <p:ph idx="1" type="body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/>
              <a:t>10 min max</a:t>
            </a:r>
            <a:endParaRPr/>
          </a:p>
        </p:txBody>
      </p:sp>
      <p:sp>
        <p:nvSpPr>
          <p:cNvPr id="247" name="Google Shape;247;g2f41cbfbd44_0_0:notes"/>
          <p:cNvSpPr/>
          <p:nvPr>
            <p:ph idx="2" type="sldImg"/>
          </p:nvPr>
        </p:nvSpPr>
        <p:spPr>
          <a:xfrm>
            <a:off x="685800" y="1143000"/>
            <a:ext cx="54864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f3ba9577c8_0_44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2f3ba9577c8_0_44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g2f3ba9577c8_0_44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f41cbfbd44_0_72:notes"/>
          <p:cNvSpPr txBox="1"/>
          <p:nvPr>
            <p:ph idx="1" type="body"/>
          </p:nvPr>
        </p:nvSpPr>
        <p:spPr>
          <a:xfrm>
            <a:off x="685800" y="4400550"/>
            <a:ext cx="54864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g2f41cbfbd44_0_72:notes"/>
          <p:cNvSpPr/>
          <p:nvPr>
            <p:ph idx="2" type="sldImg"/>
          </p:nvPr>
        </p:nvSpPr>
        <p:spPr>
          <a:xfrm>
            <a:off x="685800" y="1143000"/>
            <a:ext cx="5486400" cy="30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f41cbfbd44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f41cbfbd44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estuvieron por 2 semanas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1cff9b032_0_2081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2f1cff9b032_0_2081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4" name="Google Shape;284;g2f1cff9b032_0_2081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f1cff9b032_0_834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2f1cff9b032_0_834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2f1cff9b032_0_834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f3ba9577c8_0_17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2f3ba9577c8_0_17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g2f3ba9577c8_0_17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3ba9577c8_0_25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2f3ba9577c8_0_25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g2f3ba9577c8_0_25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f3ba9577c8_0_35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2f3ba9577c8_0_35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2f3ba9577c8_0_35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f1cff9b032_0_2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2f1cff9b032_0_2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f34a623e57_1_18:notes"/>
          <p:cNvSpPr/>
          <p:nvPr>
            <p:ph idx="2" type="sldImg"/>
          </p:nvPr>
        </p:nvSpPr>
        <p:spPr>
          <a:xfrm>
            <a:off x="1860777" y="1143000"/>
            <a:ext cx="3136500" cy="3087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g2f34a623e57_1_18:notes"/>
          <p:cNvSpPr txBox="1"/>
          <p:nvPr>
            <p:ph idx="1" type="body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g2f34a623e57_1_18:notes"/>
          <p:cNvSpPr txBox="1"/>
          <p:nvPr>
            <p:ph idx="12" type="sldNum"/>
          </p:nvPr>
        </p:nvSpPr>
        <p:spPr>
          <a:xfrm>
            <a:off x="3885010" y="8686801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cuerpo 1">
  <p:cSld name="TITLE_AND_BODY_1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">
  <p:cSld name="TITLE_4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5" name="Google Shape;45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" name="Google Shape;5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0" name="Google Shape;60;p1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1" name="Google Shape;61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8" name="Google Shape;68;p1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1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3" name="Google Shape;7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OBJECT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6" name="Google Shape;76;p2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2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22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2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23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23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 txBox="1"/>
          <p:nvPr/>
        </p:nvSpPr>
        <p:spPr>
          <a:xfrm>
            <a:off x="4702428" y="4937387"/>
            <a:ext cx="4363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CD1100-Desafío de Innovación en Ingeniería y Ciencias, FCFM, Hélice – Ciencias e Ingeniería para un Mundo Mejor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 txBox="1"/>
          <p:nvPr>
            <p:ph type="ctrTitle"/>
          </p:nvPr>
        </p:nvSpPr>
        <p:spPr>
          <a:xfrm>
            <a:off x="98695" y="381000"/>
            <a:ext cx="8946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200"/>
              <a:buFont typeface="Arial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1" name="Google Shape;91;p24"/>
          <p:cNvSpPr txBox="1"/>
          <p:nvPr>
            <p:ph idx="1" type="subTitle"/>
          </p:nvPr>
        </p:nvSpPr>
        <p:spPr>
          <a:xfrm>
            <a:off x="311699" y="16340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9pPr>
          </a:lstStyle>
          <a:p/>
        </p:txBody>
      </p:sp>
      <p:sp>
        <p:nvSpPr>
          <p:cNvPr id="92" name="Google Shape;92;p24"/>
          <p:cNvSpPr txBox="1"/>
          <p:nvPr>
            <p:ph idx="12" type="sldNum"/>
          </p:nvPr>
        </p:nvSpPr>
        <p:spPr>
          <a:xfrm>
            <a:off x="8472458" y="46414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3" name="Google Shape;93;p24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4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4"/>
          <p:cNvSpPr txBox="1"/>
          <p:nvPr/>
        </p:nvSpPr>
        <p:spPr>
          <a:xfrm>
            <a:off x="3497580" y="4937387"/>
            <a:ext cx="5568600" cy="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Ciencias, FCFM, Hélice – Área de Ingeniería e Innovación</a:t>
            </a:r>
            <a:endParaRPr b="1" i="1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8" name="Google Shape;98;p25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5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5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03" name="Google Shape;103;p26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6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6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eño personalizado">
  <p:cSld name="1_Diseño personalizado">
    <p:bg>
      <p:bgPr>
        <a:solidFill>
          <a:srgbClr val="EFEFEF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7"/>
          <p:cNvPicPr preferRelativeResize="0"/>
          <p:nvPr/>
        </p:nvPicPr>
        <p:blipFill rotWithShape="1">
          <a:blip r:embed="rId2">
            <a:alphaModFix/>
          </a:blip>
          <a:srcRect b="0" l="797" r="797" t="0"/>
          <a:stretch/>
        </p:blipFill>
        <p:spPr>
          <a:xfrm>
            <a:off x="-208867" y="1"/>
            <a:ext cx="4572600" cy="5143500"/>
          </a:xfrm>
          <a:prstGeom prst="parallelogram">
            <a:avLst>
              <a:gd fmla="val 24038" name="adj"/>
            </a:avLst>
          </a:prstGeom>
          <a:noFill/>
          <a:ln>
            <a:noFill/>
          </a:ln>
        </p:spPr>
      </p:pic>
      <p:sp>
        <p:nvSpPr>
          <p:cNvPr id="108" name="Google Shape;108;p27"/>
          <p:cNvSpPr txBox="1"/>
          <p:nvPr>
            <p:ph idx="1" type="body"/>
          </p:nvPr>
        </p:nvSpPr>
        <p:spPr>
          <a:xfrm>
            <a:off x="352423" y="702600"/>
            <a:ext cx="14952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7"/>
          <p:cNvSpPr txBox="1"/>
          <p:nvPr>
            <p:ph idx="2" type="body"/>
          </p:nvPr>
        </p:nvSpPr>
        <p:spPr>
          <a:xfrm>
            <a:off x="352481" y="1090875"/>
            <a:ext cx="3038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7"/>
          <p:cNvSpPr/>
          <p:nvPr/>
        </p:nvSpPr>
        <p:spPr>
          <a:xfrm>
            <a:off x="4304744" y="3807899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Google Shape;111;p27"/>
          <p:cNvCxnSpPr/>
          <p:nvPr/>
        </p:nvCxnSpPr>
        <p:spPr>
          <a:xfrm>
            <a:off x="4352672" y="1833131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" name="Google Shape;112;p27"/>
          <p:cNvCxnSpPr/>
          <p:nvPr/>
        </p:nvCxnSpPr>
        <p:spPr>
          <a:xfrm>
            <a:off x="4352672" y="2265838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" name="Google Shape;113;p27"/>
          <p:cNvCxnSpPr/>
          <p:nvPr/>
        </p:nvCxnSpPr>
        <p:spPr>
          <a:xfrm>
            <a:off x="4353886" y="2687115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" name="Google Shape;114;p27"/>
          <p:cNvCxnSpPr/>
          <p:nvPr/>
        </p:nvCxnSpPr>
        <p:spPr>
          <a:xfrm>
            <a:off x="4352672" y="3108392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" name="Google Shape;115;p27"/>
          <p:cNvCxnSpPr/>
          <p:nvPr/>
        </p:nvCxnSpPr>
        <p:spPr>
          <a:xfrm>
            <a:off x="4352672" y="3962099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" name="Google Shape;116;p27"/>
          <p:cNvCxnSpPr/>
          <p:nvPr/>
        </p:nvCxnSpPr>
        <p:spPr>
          <a:xfrm>
            <a:off x="4363791" y="3535320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" name="Google Shape;117;p27"/>
          <p:cNvSpPr txBox="1"/>
          <p:nvPr>
            <p:ph idx="3" type="body"/>
          </p:nvPr>
        </p:nvSpPr>
        <p:spPr>
          <a:xfrm>
            <a:off x="4413802" y="1542931"/>
            <a:ext cx="524100" cy="30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625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4" type="body"/>
          </p:nvPr>
        </p:nvSpPr>
        <p:spPr>
          <a:xfrm>
            <a:off x="4846639" y="1545046"/>
            <a:ext cx="1716600" cy="28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38888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7"/>
          <p:cNvSpPr/>
          <p:nvPr/>
        </p:nvSpPr>
        <p:spPr>
          <a:xfrm>
            <a:off x="4311273" y="4225887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7"/>
          <p:cNvSpPr/>
          <p:nvPr/>
        </p:nvSpPr>
        <p:spPr>
          <a:xfrm>
            <a:off x="4304744" y="3389911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7"/>
          <p:cNvSpPr/>
          <p:nvPr/>
        </p:nvSpPr>
        <p:spPr>
          <a:xfrm>
            <a:off x="4304744" y="2959694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7"/>
          <p:cNvSpPr/>
          <p:nvPr/>
        </p:nvSpPr>
        <p:spPr>
          <a:xfrm>
            <a:off x="4303050" y="2105710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7"/>
          <p:cNvSpPr/>
          <p:nvPr/>
        </p:nvSpPr>
        <p:spPr>
          <a:xfrm>
            <a:off x="4302203" y="2536095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7"/>
          <p:cNvSpPr/>
          <p:nvPr/>
        </p:nvSpPr>
        <p:spPr>
          <a:xfrm>
            <a:off x="4302203" y="1697443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1" name="Google Shape;131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2" name="Google Shape;13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 1">
  <p:cSld name="OBJECT_2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1" name="Google Shape;141;p3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42" name="Google Shape;142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OBJECT_1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16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4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/>
          <p:nvPr/>
        </p:nvSpPr>
        <p:spPr>
          <a:xfrm>
            <a:off x="0" y="4453200"/>
            <a:ext cx="9144000" cy="69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5"/>
          <p:cNvSpPr txBox="1"/>
          <p:nvPr>
            <p:ph idx="12" type="sldNum"/>
          </p:nvPr>
        </p:nvSpPr>
        <p:spPr>
          <a:xfrm>
            <a:off x="0" y="4902975"/>
            <a:ext cx="28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 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 1">
  <p:cSld name="TITLE_15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8" name="Google Shape;158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9" name="Google Shape;15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cuerpo 1">
  <p:cSld name="TITLE_AND_BODY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">
  <p:cSld name="TITLE_4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5" name="Google Shape;16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16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2" name="Google Shape;172;p4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3" name="Google Shape;173;p4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4" name="Google Shape;17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7" name="Google Shape;17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0" name="Google Shape;180;p4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1" name="Google Shape;18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84" name="Google Shape;184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88" name="Google Shape;188;p4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9" name="Google Shape;189;p4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0" name="Google Shape;190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93" name="Google Shape;193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6" name="Google Shape;196;p4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7" name="Google Shape;197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9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0" name="Google Shape;200;p4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1" name="Google Shape;201;p49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0"/>
          <p:cNvSpPr txBox="1"/>
          <p:nvPr>
            <p:ph idx="11" type="ftr"/>
          </p:nvPr>
        </p:nvSpPr>
        <p:spPr>
          <a:xfrm>
            <a:off x="4702428" y="4937387"/>
            <a:ext cx="4363800" cy="1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1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50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50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06" name="Google Shape;206;p50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50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50"/>
          <p:cNvSpPr txBox="1"/>
          <p:nvPr/>
        </p:nvSpPr>
        <p:spPr>
          <a:xfrm>
            <a:off x="4702428" y="4937387"/>
            <a:ext cx="4363800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CD1100-Desafío de Innovación en Ingeniería y Ciencias, FCFM, Hélice – Ciencias e Ingeniería para un Mundo Mejor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1"/>
          <p:cNvSpPr txBox="1"/>
          <p:nvPr>
            <p:ph type="ctrTitle"/>
          </p:nvPr>
        </p:nvSpPr>
        <p:spPr>
          <a:xfrm>
            <a:off x="98695" y="381000"/>
            <a:ext cx="8946600" cy="85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5200"/>
              <a:buFont typeface="Arial"/>
              <a:buNone/>
              <a:defRPr sz="4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1" name="Google Shape;211;p51"/>
          <p:cNvSpPr txBox="1"/>
          <p:nvPr>
            <p:ph idx="1" type="subTitle"/>
          </p:nvPr>
        </p:nvSpPr>
        <p:spPr>
          <a:xfrm>
            <a:off x="311699" y="1634022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/>
            </a:lvl9pPr>
          </a:lstStyle>
          <a:p/>
        </p:txBody>
      </p:sp>
      <p:sp>
        <p:nvSpPr>
          <p:cNvPr id="212" name="Google Shape;212;p51"/>
          <p:cNvSpPr txBox="1"/>
          <p:nvPr>
            <p:ph idx="12" type="sldNum"/>
          </p:nvPr>
        </p:nvSpPr>
        <p:spPr>
          <a:xfrm>
            <a:off x="8472458" y="46414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13" name="Google Shape;213;p51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1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1"/>
          <p:cNvSpPr txBox="1"/>
          <p:nvPr/>
        </p:nvSpPr>
        <p:spPr>
          <a:xfrm>
            <a:off x="3497580" y="4937387"/>
            <a:ext cx="5568600" cy="1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1" lang="es" sz="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CD1201 Proyecto de Innovación en Ingeniería y Ciencias, FCFM, Hélice – Área de Ingeniería e Innovación</a:t>
            </a:r>
            <a:endParaRPr b="1" i="1" sz="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2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18" name="Google Shape;218;p52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2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2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3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3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23" name="Google Shape;223;p53"/>
          <p:cNvSpPr/>
          <p:nvPr/>
        </p:nvSpPr>
        <p:spPr>
          <a:xfrm>
            <a:off x="0" y="4911972"/>
            <a:ext cx="9144000" cy="180339"/>
          </a:xfrm>
          <a:custGeom>
            <a:rect b="b" l="l" r="r" t="t"/>
            <a:pathLst>
              <a:path extrusionOk="0" h="180339" w="9144000">
                <a:moveTo>
                  <a:pt x="0" y="179997"/>
                </a:moveTo>
                <a:lnTo>
                  <a:pt x="9144000" y="179997"/>
                </a:lnTo>
                <a:lnTo>
                  <a:pt x="9144000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00A094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3"/>
          <p:cNvSpPr/>
          <p:nvPr/>
        </p:nvSpPr>
        <p:spPr>
          <a:xfrm>
            <a:off x="0" y="5080561"/>
            <a:ext cx="9144000" cy="63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3"/>
          <p:cNvSpPr txBox="1"/>
          <p:nvPr/>
        </p:nvSpPr>
        <p:spPr>
          <a:xfrm>
            <a:off x="4081553" y="4852044"/>
            <a:ext cx="5062500" cy="3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CD1100-Desafíos de Innovación en Ingeniería y Ciencias, FCFM, Área Ingeniería e Innovación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eño personalizado">
  <p:cSld name="1_Diseño personalizado">
    <p:bg>
      <p:bgPr>
        <a:solidFill>
          <a:srgbClr val="EFEFE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4"/>
          <p:cNvPicPr preferRelativeResize="0"/>
          <p:nvPr/>
        </p:nvPicPr>
        <p:blipFill rotWithShape="1">
          <a:blip r:embed="rId2">
            <a:alphaModFix/>
          </a:blip>
          <a:srcRect b="0" l="797" r="797" t="0"/>
          <a:stretch/>
        </p:blipFill>
        <p:spPr>
          <a:xfrm>
            <a:off x="-208867" y="1"/>
            <a:ext cx="4572600" cy="5143500"/>
          </a:xfrm>
          <a:prstGeom prst="parallelogram">
            <a:avLst>
              <a:gd fmla="val 24038" name="adj"/>
            </a:avLst>
          </a:prstGeom>
          <a:noFill/>
          <a:ln>
            <a:noFill/>
          </a:ln>
        </p:spPr>
      </p:pic>
      <p:sp>
        <p:nvSpPr>
          <p:cNvPr id="228" name="Google Shape;228;p54"/>
          <p:cNvSpPr txBox="1"/>
          <p:nvPr>
            <p:ph idx="1" type="body"/>
          </p:nvPr>
        </p:nvSpPr>
        <p:spPr>
          <a:xfrm>
            <a:off x="352423" y="702600"/>
            <a:ext cx="14952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9" name="Google Shape;229;p54"/>
          <p:cNvSpPr txBox="1"/>
          <p:nvPr>
            <p:ph idx="2" type="body"/>
          </p:nvPr>
        </p:nvSpPr>
        <p:spPr>
          <a:xfrm>
            <a:off x="352481" y="1090875"/>
            <a:ext cx="3038400" cy="3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highlight>
                  <a:srgbClr val="EFEFEF"/>
                </a:highlight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0" name="Google Shape;230;p54"/>
          <p:cNvSpPr/>
          <p:nvPr/>
        </p:nvSpPr>
        <p:spPr>
          <a:xfrm>
            <a:off x="4304744" y="3807899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1" name="Google Shape;231;p54"/>
          <p:cNvCxnSpPr/>
          <p:nvPr/>
        </p:nvCxnSpPr>
        <p:spPr>
          <a:xfrm>
            <a:off x="4352672" y="1833131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2" name="Google Shape;232;p54"/>
          <p:cNvCxnSpPr/>
          <p:nvPr/>
        </p:nvCxnSpPr>
        <p:spPr>
          <a:xfrm>
            <a:off x="4352672" y="2265838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4"/>
          <p:cNvCxnSpPr/>
          <p:nvPr/>
        </p:nvCxnSpPr>
        <p:spPr>
          <a:xfrm>
            <a:off x="4353886" y="2687115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4" name="Google Shape;234;p54"/>
          <p:cNvCxnSpPr/>
          <p:nvPr/>
        </p:nvCxnSpPr>
        <p:spPr>
          <a:xfrm>
            <a:off x="4352672" y="3108392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5" name="Google Shape;235;p54"/>
          <p:cNvCxnSpPr/>
          <p:nvPr/>
        </p:nvCxnSpPr>
        <p:spPr>
          <a:xfrm>
            <a:off x="4352672" y="3962099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6" name="Google Shape;236;p54"/>
          <p:cNvCxnSpPr/>
          <p:nvPr/>
        </p:nvCxnSpPr>
        <p:spPr>
          <a:xfrm>
            <a:off x="4363791" y="3535320"/>
            <a:ext cx="0" cy="224100"/>
          </a:xfrm>
          <a:prstGeom prst="straightConnector1">
            <a:avLst/>
          </a:prstGeom>
          <a:noFill/>
          <a:ln cap="flat" cmpd="sng" w="15875">
            <a:solidFill>
              <a:srgbClr val="A5A5A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7" name="Google Shape;237;p54"/>
          <p:cNvSpPr txBox="1"/>
          <p:nvPr>
            <p:ph idx="3" type="body"/>
          </p:nvPr>
        </p:nvSpPr>
        <p:spPr>
          <a:xfrm>
            <a:off x="4413802" y="1542931"/>
            <a:ext cx="524100" cy="30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625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4"/>
          <p:cNvSpPr txBox="1"/>
          <p:nvPr>
            <p:ph idx="4" type="body"/>
          </p:nvPr>
        </p:nvSpPr>
        <p:spPr>
          <a:xfrm>
            <a:off x="4846639" y="1545046"/>
            <a:ext cx="1716600" cy="28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38888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54"/>
          <p:cNvSpPr/>
          <p:nvPr/>
        </p:nvSpPr>
        <p:spPr>
          <a:xfrm>
            <a:off x="4311273" y="4225887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54"/>
          <p:cNvSpPr/>
          <p:nvPr/>
        </p:nvSpPr>
        <p:spPr>
          <a:xfrm>
            <a:off x="4304744" y="3389911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54"/>
          <p:cNvSpPr/>
          <p:nvPr/>
        </p:nvSpPr>
        <p:spPr>
          <a:xfrm>
            <a:off x="4304744" y="2959694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54"/>
          <p:cNvSpPr/>
          <p:nvPr/>
        </p:nvSpPr>
        <p:spPr>
          <a:xfrm>
            <a:off x="4303050" y="2105710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54"/>
          <p:cNvSpPr/>
          <p:nvPr/>
        </p:nvSpPr>
        <p:spPr>
          <a:xfrm>
            <a:off x="4302203" y="2536095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54"/>
          <p:cNvSpPr/>
          <p:nvPr/>
        </p:nvSpPr>
        <p:spPr>
          <a:xfrm>
            <a:off x="4302203" y="1697443"/>
            <a:ext cx="96000" cy="960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0" y="4453200"/>
            <a:ext cx="9144000" cy="690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0" y="4902975"/>
            <a:ext cx="28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 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idx="12" type="sldNum"/>
          </p:nvPr>
        </p:nvSpPr>
        <p:spPr>
          <a:xfrm>
            <a:off x="0" y="4902975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con título 1 1">
  <p:cSld name="TITLE_15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51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4.gif"/><Relationship Id="rId7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4.gif"/><Relationship Id="rId7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abc7news.com/post/waymo-cars-honk-each-other-night-disturbing-san-francisco-neighbors/15179709/" TargetMode="External"/><Relationship Id="rId4" Type="http://schemas.openxmlformats.org/officeDocument/2006/relationships/hyperlink" Target="http://www.youtube.com/watch?v=r2oWO0MOaT4" TargetMode="External"/><Relationship Id="rId5" Type="http://schemas.openxmlformats.org/officeDocument/2006/relationships/image" Target="../media/image13.jpg"/><Relationship Id="rId6" Type="http://schemas.openxmlformats.org/officeDocument/2006/relationships/image" Target="../media/image15.png"/><Relationship Id="rId7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5"/>
          <p:cNvSpPr/>
          <p:nvPr/>
        </p:nvSpPr>
        <p:spPr>
          <a:xfrm>
            <a:off x="0" y="3911300"/>
            <a:ext cx="6099000" cy="12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55"/>
          <p:cNvPicPr preferRelativeResize="0"/>
          <p:nvPr/>
        </p:nvPicPr>
        <p:blipFill rotWithShape="1">
          <a:blip r:embed="rId3">
            <a:alphaModFix amt="25000"/>
          </a:blip>
          <a:srcRect b="0" l="19478" r="23567" t="0"/>
          <a:stretch/>
        </p:blipFill>
        <p:spPr>
          <a:xfrm>
            <a:off x="1659025" y="130375"/>
            <a:ext cx="2780951" cy="48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5"/>
          <p:cNvSpPr/>
          <p:nvPr/>
        </p:nvSpPr>
        <p:spPr>
          <a:xfrm>
            <a:off x="0" y="3911300"/>
            <a:ext cx="9144000" cy="12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55"/>
          <p:cNvSpPr txBox="1"/>
          <p:nvPr>
            <p:ph type="ctrTitle"/>
          </p:nvPr>
        </p:nvSpPr>
        <p:spPr>
          <a:xfrm>
            <a:off x="360950" y="736275"/>
            <a:ext cx="43434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Century Gothic"/>
              <a:buNone/>
            </a:pPr>
            <a: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Proyecto de </a:t>
            </a:r>
            <a:b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s" sz="3900">
                <a:solidFill>
                  <a:srgbClr val="9900FF"/>
                </a:solidFill>
                <a:latin typeface="Rubik"/>
                <a:ea typeface="Rubik"/>
                <a:cs typeface="Rubik"/>
                <a:sym typeface="Rubik"/>
              </a:rPr>
              <a:t>INNOVACIÓN</a:t>
            </a:r>
            <a:b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en </a:t>
            </a:r>
            <a:r>
              <a:rPr i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Ingeniería</a:t>
            </a:r>
            <a:b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y </a:t>
            </a:r>
            <a:r>
              <a:rPr i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Ciencias</a:t>
            </a:r>
            <a:endParaRPr i="1" sz="50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Logo&#10;&#10;Description automatically generated" id="253" name="Google Shape;253;p55"/>
          <p:cNvPicPr preferRelativeResize="0"/>
          <p:nvPr/>
        </p:nvPicPr>
        <p:blipFill rotWithShape="1">
          <a:blip r:embed="rId4">
            <a:alphaModFix/>
          </a:blip>
          <a:srcRect b="37803" l="13146" r="25908" t="31853"/>
          <a:stretch/>
        </p:blipFill>
        <p:spPr>
          <a:xfrm>
            <a:off x="5416100" y="4253083"/>
            <a:ext cx="1624639" cy="57190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5"/>
          <p:cNvSpPr/>
          <p:nvPr/>
        </p:nvSpPr>
        <p:spPr>
          <a:xfrm>
            <a:off x="6099100" y="0"/>
            <a:ext cx="3045000" cy="38316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55"/>
          <p:cNvSpPr txBox="1"/>
          <p:nvPr/>
        </p:nvSpPr>
        <p:spPr>
          <a:xfrm>
            <a:off x="6343650" y="305475"/>
            <a:ext cx="23952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s" sz="1900" u="none" cap="none" strike="noStrike">
                <a:solidFill>
                  <a:srgbClr val="F1BC25"/>
                </a:solidFill>
                <a:latin typeface="Rowdies Light"/>
                <a:ea typeface="Rowdies Light"/>
                <a:cs typeface="Rowdies Light"/>
                <a:sym typeface="Rowdies Light"/>
              </a:rPr>
              <a:t>CD1201 Sección </a:t>
            </a:r>
            <a:r>
              <a:rPr lang="es" sz="1900">
                <a:solidFill>
                  <a:srgbClr val="F1BC25"/>
                </a:solidFill>
                <a:latin typeface="Rowdies Light"/>
                <a:ea typeface="Rowdies Light"/>
                <a:cs typeface="Rowdies Light"/>
                <a:sym typeface="Rowdies Light"/>
              </a:rPr>
              <a:t>12</a:t>
            </a:r>
            <a:endParaRPr i="0" sz="1900" u="none" cap="none" strike="noStrike">
              <a:solidFill>
                <a:srgbClr val="F1BC25"/>
              </a:solidFill>
              <a:latin typeface="Rowdies Light"/>
              <a:ea typeface="Rowdies Light"/>
              <a:cs typeface="Rowdies Light"/>
              <a:sym typeface="Rowdies Ligh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900">
                <a:solidFill>
                  <a:srgbClr val="F1F1F1"/>
                </a:solidFill>
                <a:latin typeface="Rubik"/>
                <a:ea typeface="Rubik"/>
                <a:cs typeface="Rubik"/>
                <a:sym typeface="Rubik"/>
              </a:rPr>
              <a:t>Unidad 1</a:t>
            </a:r>
            <a:endParaRPr i="1" sz="23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56" name="Google Shape;256;p55"/>
          <p:cNvPicPr preferRelativeResize="0"/>
          <p:nvPr/>
        </p:nvPicPr>
        <p:blipFill rotWithShape="1">
          <a:blip r:embed="rId5">
            <a:alphaModFix/>
          </a:blip>
          <a:srcRect b="27001" l="0" r="45613" t="0"/>
          <a:stretch/>
        </p:blipFill>
        <p:spPr>
          <a:xfrm>
            <a:off x="7621424" y="4131937"/>
            <a:ext cx="1159926" cy="768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55"/>
          <p:cNvCxnSpPr/>
          <p:nvPr/>
        </p:nvCxnSpPr>
        <p:spPr>
          <a:xfrm>
            <a:off x="7277293" y="4419056"/>
            <a:ext cx="0" cy="3549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8" name="Google Shape;258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3050" y="1163550"/>
            <a:ext cx="4758300" cy="2646600"/>
          </a:xfrm>
          <a:prstGeom prst="round2SameRect">
            <a:avLst>
              <a:gd fmla="val 10599" name="adj1"/>
              <a:gd fmla="val 0" name="adj2"/>
            </a:avLst>
          </a:prstGeom>
          <a:noFill/>
          <a:ln>
            <a:noFill/>
          </a:ln>
        </p:spPr>
      </p:pic>
      <p:grpSp>
        <p:nvGrpSpPr>
          <p:cNvPr id="259" name="Google Shape;259;p55"/>
          <p:cNvGrpSpPr/>
          <p:nvPr/>
        </p:nvGrpSpPr>
        <p:grpSpPr>
          <a:xfrm>
            <a:off x="360950" y="4073075"/>
            <a:ext cx="6278400" cy="324600"/>
            <a:chOff x="360950" y="4073075"/>
            <a:chExt cx="6278400" cy="324600"/>
          </a:xfrm>
        </p:grpSpPr>
        <p:sp>
          <p:nvSpPr>
            <p:cNvPr id="260" name="Google Shape;260;p55"/>
            <p:cNvSpPr/>
            <p:nvPr/>
          </p:nvSpPr>
          <p:spPr>
            <a:xfrm>
              <a:off x="360950" y="4163525"/>
              <a:ext cx="143700" cy="14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5"/>
            <p:cNvSpPr/>
            <p:nvPr/>
          </p:nvSpPr>
          <p:spPr>
            <a:xfrm>
              <a:off x="504650" y="4073075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Pablo Pérez M.</a:t>
              </a:r>
              <a:r>
                <a:rPr b="1"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i="0" lang="es" sz="1500" u="none" cap="none" strike="noStrike">
                  <a:solidFill>
                    <a:srgbClr val="1155CC"/>
                  </a:solidFill>
                  <a:latin typeface="Rubik"/>
                  <a:ea typeface="Rubik"/>
                  <a:cs typeface="Rubik"/>
                  <a:sym typeface="Rubik"/>
                </a:rPr>
                <a:t>Profesor</a:t>
              </a:r>
              <a:endParaRPr i="0" sz="1200" u="none" cap="none" strike="noStrike">
                <a:solidFill>
                  <a:srgbClr val="66666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262" name="Google Shape;262;p55"/>
          <p:cNvGrpSpPr/>
          <p:nvPr/>
        </p:nvGrpSpPr>
        <p:grpSpPr>
          <a:xfrm>
            <a:off x="360950" y="4353638"/>
            <a:ext cx="6278400" cy="324600"/>
            <a:chOff x="360950" y="4353638"/>
            <a:chExt cx="6278400" cy="324600"/>
          </a:xfrm>
        </p:grpSpPr>
        <p:sp>
          <p:nvSpPr>
            <p:cNvPr id="263" name="Google Shape;263;p55"/>
            <p:cNvSpPr/>
            <p:nvPr/>
          </p:nvSpPr>
          <p:spPr>
            <a:xfrm>
              <a:off x="360950" y="4444088"/>
              <a:ext cx="143700" cy="143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5"/>
            <p:cNvSpPr/>
            <p:nvPr/>
          </p:nvSpPr>
          <p:spPr>
            <a:xfrm>
              <a:off x="504650" y="4353638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Carlos Antil, Javiera Roco S.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lang="es" sz="1500">
                  <a:solidFill>
                    <a:srgbClr val="FF0000"/>
                  </a:solidFill>
                  <a:latin typeface="Rubik"/>
                  <a:ea typeface="Rubik"/>
                  <a:cs typeface="Rubik"/>
                  <a:sym typeface="Rubik"/>
                </a:rPr>
                <a:t>Auxiliares</a:t>
              </a:r>
              <a:endParaRPr i="0" sz="1200" u="none" cap="none" strike="noStrike">
                <a:solidFill>
                  <a:srgbClr val="FF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265" name="Google Shape;265;p55"/>
          <p:cNvGrpSpPr/>
          <p:nvPr/>
        </p:nvGrpSpPr>
        <p:grpSpPr>
          <a:xfrm>
            <a:off x="360950" y="4634213"/>
            <a:ext cx="6278400" cy="324600"/>
            <a:chOff x="360950" y="4634213"/>
            <a:chExt cx="6278400" cy="324600"/>
          </a:xfrm>
        </p:grpSpPr>
        <p:sp>
          <p:nvSpPr>
            <p:cNvPr id="266" name="Google Shape;266;p55"/>
            <p:cNvSpPr/>
            <p:nvPr/>
          </p:nvSpPr>
          <p:spPr>
            <a:xfrm>
              <a:off x="360950" y="4724663"/>
              <a:ext cx="143700" cy="143700"/>
            </a:xfrm>
            <a:prstGeom prst="ellipse">
              <a:avLst/>
            </a:prstGeom>
            <a:solidFill>
              <a:srgbClr val="9D0DF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5"/>
            <p:cNvSpPr/>
            <p:nvPr/>
          </p:nvSpPr>
          <p:spPr>
            <a:xfrm>
              <a:off x="504650" y="4634213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Vicente González</a:t>
              </a:r>
              <a:r>
                <a:rPr b="1"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lang="es" sz="1500">
                  <a:solidFill>
                    <a:srgbClr val="9D0DF5"/>
                  </a:solidFill>
                  <a:latin typeface="Rubik"/>
                  <a:ea typeface="Rubik"/>
                  <a:cs typeface="Rubik"/>
                  <a:sym typeface="Rubik"/>
                </a:rPr>
                <a:t>Ayudante</a:t>
              </a:r>
              <a:endParaRPr i="0" sz="1200" u="none" cap="none" strike="noStrike">
                <a:solidFill>
                  <a:srgbClr val="9D0DF5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268" name="Google Shape;268;p55"/>
          <p:cNvSpPr/>
          <p:nvPr/>
        </p:nvSpPr>
        <p:spPr>
          <a:xfrm flipH="1">
            <a:off x="0" y="3779050"/>
            <a:ext cx="9144000" cy="1389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4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4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semanal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Blog semanal 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2" name="Google Shape;362;p64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300">
                <a:solidFill>
                  <a:schemeClr val="dk1"/>
                </a:solidFill>
              </a:rPr>
              <a:t>Instrucciones de Entregable: </a:t>
            </a:r>
            <a:r>
              <a:rPr lang="es" sz="1100">
                <a:solidFill>
                  <a:schemeClr val="dk1"/>
                </a:solidFill>
              </a:rPr>
              <a:t>Cada semana, cada equipo debe escribir y subir un post en el blog del equipo en u-cursos. El post debe contener los siguientes elementos: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Objetivo del Laboratorio: </a:t>
            </a:r>
            <a:r>
              <a:rPr lang="es" sz="1100">
                <a:solidFill>
                  <a:schemeClr val="dk1"/>
                </a:solidFill>
              </a:rPr>
              <a:t>Explicar brevemente el propósito del laboratorio y los objetivos que se buscaban alcanzar.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Avances del Proyecto: </a:t>
            </a:r>
            <a:r>
              <a:rPr lang="es" sz="1100">
                <a:solidFill>
                  <a:schemeClr val="dk1"/>
                </a:solidFill>
              </a:rPr>
              <a:t>Detallar los progresos realizados durante la semana en relación con el proyecto.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Aprendizajes: </a:t>
            </a:r>
            <a:r>
              <a:rPr lang="es" sz="1100">
                <a:solidFill>
                  <a:schemeClr val="dk1"/>
                </a:solidFill>
              </a:rPr>
              <a:t>Compartir los conocimientos adquiridos y las lecciones aprendidas a lo largo del proceso.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Aspectos a Mejorar: </a:t>
            </a:r>
            <a:r>
              <a:rPr lang="es" sz="1100">
                <a:solidFill>
                  <a:schemeClr val="dk1"/>
                </a:solidFill>
              </a:rPr>
              <a:t>Identificar las áreas del proyecto que necesitan ajustes o mejoras y cómo se planea abordarlas.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Consideraciones para Próximos Laboratorios: </a:t>
            </a:r>
            <a:r>
              <a:rPr lang="es" sz="1100">
                <a:solidFill>
                  <a:schemeClr val="dk1"/>
                </a:solidFill>
              </a:rPr>
              <a:t>Reflexionar sobre las estrategias y acciones a tomar en futuros laboratorios basándose en la experiencia actual.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Elementos que Quisieran Agregar: </a:t>
            </a:r>
            <a:r>
              <a:rPr lang="es" sz="1100">
                <a:solidFill>
                  <a:schemeClr val="dk1"/>
                </a:solidFill>
              </a:rPr>
              <a:t>Mencionar cualquier aspecto o recurso adicional que el equipo considera importante para el desarrollo del proyecto.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chemeClr val="dk1"/>
                </a:solidFill>
              </a:rPr>
              <a:t>Requisitos Adicionales: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Frecuencia:</a:t>
            </a:r>
            <a:r>
              <a:rPr lang="es" sz="1100">
                <a:solidFill>
                  <a:schemeClr val="dk1"/>
                </a:solidFill>
              </a:rPr>
              <a:t> Los posts deben ser subidos semanalmente.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Revisión:</a:t>
            </a:r>
            <a:r>
              <a:rPr lang="es" sz="1100">
                <a:solidFill>
                  <a:schemeClr val="dk1"/>
                </a:solidFill>
              </a:rPr>
              <a:t> Asegúrate de revisar la redacción y ortografía antes de la publicación.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chemeClr val="dk1"/>
                </a:solidFill>
              </a:rPr>
              <a:t>Entregable: </a:t>
            </a:r>
            <a:r>
              <a:rPr lang="es" sz="1100">
                <a:solidFill>
                  <a:schemeClr val="dk1"/>
                </a:solidFill>
              </a:rPr>
              <a:t>Subir el texto del post al blog del equipo en u-cursos.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3" name="Google Shape;363;p64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5"/>
          <p:cNvSpPr/>
          <p:nvPr/>
        </p:nvSpPr>
        <p:spPr>
          <a:xfrm>
            <a:off x="0" y="3911300"/>
            <a:ext cx="6099000" cy="12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65"/>
          <p:cNvPicPr preferRelativeResize="0"/>
          <p:nvPr/>
        </p:nvPicPr>
        <p:blipFill rotWithShape="1">
          <a:blip r:embed="rId3">
            <a:alphaModFix amt="25000"/>
          </a:blip>
          <a:srcRect b="0" l="19478" r="23567" t="0"/>
          <a:stretch/>
        </p:blipFill>
        <p:spPr>
          <a:xfrm>
            <a:off x="1659025" y="130375"/>
            <a:ext cx="2780951" cy="48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5"/>
          <p:cNvSpPr/>
          <p:nvPr/>
        </p:nvSpPr>
        <p:spPr>
          <a:xfrm>
            <a:off x="0" y="3911300"/>
            <a:ext cx="9144000" cy="12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65"/>
          <p:cNvSpPr txBox="1"/>
          <p:nvPr>
            <p:ph type="ctrTitle"/>
          </p:nvPr>
        </p:nvSpPr>
        <p:spPr>
          <a:xfrm>
            <a:off x="360950" y="736275"/>
            <a:ext cx="43434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Century Gothic"/>
              <a:buNone/>
            </a:pPr>
            <a: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Proyecto de </a:t>
            </a:r>
            <a:b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lang="es" sz="3900">
                <a:solidFill>
                  <a:srgbClr val="9900FF"/>
                </a:solidFill>
                <a:latin typeface="Rubik"/>
                <a:ea typeface="Rubik"/>
                <a:cs typeface="Rubik"/>
                <a:sym typeface="Rubik"/>
              </a:rPr>
              <a:t>INNOVACIÓN</a:t>
            </a:r>
            <a:br>
              <a:rPr b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en </a:t>
            </a:r>
            <a:r>
              <a:rPr i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Ingeniería</a:t>
            </a:r>
            <a:b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y </a:t>
            </a:r>
            <a:r>
              <a:rPr i="1" lang="es" sz="3900">
                <a:solidFill>
                  <a:srgbClr val="0C0C0C"/>
                </a:solidFill>
                <a:latin typeface="Rubik"/>
                <a:ea typeface="Rubik"/>
                <a:cs typeface="Rubik"/>
                <a:sym typeface="Rubik"/>
              </a:rPr>
              <a:t>Ciencias</a:t>
            </a:r>
            <a:endParaRPr i="1" sz="50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descr="Logo&#10;&#10;Description automatically generated" id="372" name="Google Shape;372;p65"/>
          <p:cNvPicPr preferRelativeResize="0"/>
          <p:nvPr/>
        </p:nvPicPr>
        <p:blipFill rotWithShape="1">
          <a:blip r:embed="rId4">
            <a:alphaModFix/>
          </a:blip>
          <a:srcRect b="37803" l="13146" r="25908" t="31853"/>
          <a:stretch/>
        </p:blipFill>
        <p:spPr>
          <a:xfrm>
            <a:off x="5416100" y="4253083"/>
            <a:ext cx="1624639" cy="57190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65"/>
          <p:cNvSpPr/>
          <p:nvPr/>
        </p:nvSpPr>
        <p:spPr>
          <a:xfrm>
            <a:off x="6099100" y="0"/>
            <a:ext cx="3045000" cy="38316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65"/>
          <p:cNvSpPr txBox="1"/>
          <p:nvPr/>
        </p:nvSpPr>
        <p:spPr>
          <a:xfrm>
            <a:off x="6343650" y="305475"/>
            <a:ext cx="23952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0" lang="es" sz="1900" u="none" cap="none" strike="noStrike">
                <a:solidFill>
                  <a:srgbClr val="F1BC25"/>
                </a:solidFill>
                <a:latin typeface="Rowdies Light"/>
                <a:ea typeface="Rowdies Light"/>
                <a:cs typeface="Rowdies Light"/>
                <a:sym typeface="Rowdies Light"/>
              </a:rPr>
              <a:t>CD1201 Sección </a:t>
            </a:r>
            <a:r>
              <a:rPr lang="es" sz="1900">
                <a:solidFill>
                  <a:srgbClr val="F1BC25"/>
                </a:solidFill>
                <a:latin typeface="Rowdies Light"/>
                <a:ea typeface="Rowdies Light"/>
                <a:cs typeface="Rowdies Light"/>
                <a:sym typeface="Rowdies Light"/>
              </a:rPr>
              <a:t>12</a:t>
            </a:r>
            <a:endParaRPr i="0" sz="1900" u="none" cap="none" strike="noStrike">
              <a:solidFill>
                <a:srgbClr val="F1BC25"/>
              </a:solidFill>
              <a:latin typeface="Rowdies Light"/>
              <a:ea typeface="Rowdies Light"/>
              <a:cs typeface="Rowdies Light"/>
              <a:sym typeface="Rowdies Light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900">
                <a:solidFill>
                  <a:srgbClr val="F1F1F1"/>
                </a:solidFill>
                <a:latin typeface="Rubik"/>
                <a:ea typeface="Rubik"/>
                <a:cs typeface="Rubik"/>
                <a:sym typeface="Rubik"/>
              </a:rPr>
              <a:t>Unidad 1</a:t>
            </a:r>
            <a:endParaRPr i="1" sz="23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375" name="Google Shape;375;p65"/>
          <p:cNvPicPr preferRelativeResize="0"/>
          <p:nvPr/>
        </p:nvPicPr>
        <p:blipFill rotWithShape="1">
          <a:blip r:embed="rId5">
            <a:alphaModFix/>
          </a:blip>
          <a:srcRect b="27001" l="0" r="45613" t="0"/>
          <a:stretch/>
        </p:blipFill>
        <p:spPr>
          <a:xfrm>
            <a:off x="7621424" y="4131937"/>
            <a:ext cx="1159926" cy="768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65"/>
          <p:cNvCxnSpPr/>
          <p:nvPr/>
        </p:nvCxnSpPr>
        <p:spPr>
          <a:xfrm>
            <a:off x="7277293" y="4419056"/>
            <a:ext cx="0" cy="354900"/>
          </a:xfrm>
          <a:prstGeom prst="straightConnector1">
            <a:avLst/>
          </a:prstGeom>
          <a:noFill/>
          <a:ln cap="flat" cmpd="sng" w="1905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7" name="Google Shape;377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3050" y="1163550"/>
            <a:ext cx="4758300" cy="2646600"/>
          </a:xfrm>
          <a:prstGeom prst="round2SameRect">
            <a:avLst>
              <a:gd fmla="val 10599" name="adj1"/>
              <a:gd fmla="val 0" name="adj2"/>
            </a:avLst>
          </a:prstGeom>
          <a:noFill/>
          <a:ln>
            <a:noFill/>
          </a:ln>
        </p:spPr>
      </p:pic>
      <p:grpSp>
        <p:nvGrpSpPr>
          <p:cNvPr id="378" name="Google Shape;378;p65"/>
          <p:cNvGrpSpPr/>
          <p:nvPr/>
        </p:nvGrpSpPr>
        <p:grpSpPr>
          <a:xfrm>
            <a:off x="360950" y="4073075"/>
            <a:ext cx="6278400" cy="324600"/>
            <a:chOff x="360950" y="4073075"/>
            <a:chExt cx="6278400" cy="324600"/>
          </a:xfrm>
        </p:grpSpPr>
        <p:sp>
          <p:nvSpPr>
            <p:cNvPr id="379" name="Google Shape;379;p65"/>
            <p:cNvSpPr/>
            <p:nvPr/>
          </p:nvSpPr>
          <p:spPr>
            <a:xfrm>
              <a:off x="360950" y="4163525"/>
              <a:ext cx="143700" cy="14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5"/>
            <p:cNvSpPr/>
            <p:nvPr/>
          </p:nvSpPr>
          <p:spPr>
            <a:xfrm>
              <a:off x="504650" y="4073075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Pablo Pérez M.</a:t>
              </a:r>
              <a:r>
                <a:rPr b="1"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i="0" lang="es" sz="1500" u="none" cap="none" strike="noStrike">
                  <a:solidFill>
                    <a:srgbClr val="1155CC"/>
                  </a:solidFill>
                  <a:latin typeface="Rubik"/>
                  <a:ea typeface="Rubik"/>
                  <a:cs typeface="Rubik"/>
                  <a:sym typeface="Rubik"/>
                </a:rPr>
                <a:t>Profesor</a:t>
              </a:r>
              <a:endParaRPr i="0" sz="1200" u="none" cap="none" strike="noStrike">
                <a:solidFill>
                  <a:srgbClr val="666666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381" name="Google Shape;381;p65"/>
          <p:cNvGrpSpPr/>
          <p:nvPr/>
        </p:nvGrpSpPr>
        <p:grpSpPr>
          <a:xfrm>
            <a:off x="360950" y="4353638"/>
            <a:ext cx="6278400" cy="324600"/>
            <a:chOff x="360950" y="4353638"/>
            <a:chExt cx="6278400" cy="324600"/>
          </a:xfrm>
        </p:grpSpPr>
        <p:sp>
          <p:nvSpPr>
            <p:cNvPr id="382" name="Google Shape;382;p65"/>
            <p:cNvSpPr/>
            <p:nvPr/>
          </p:nvSpPr>
          <p:spPr>
            <a:xfrm>
              <a:off x="360950" y="4444088"/>
              <a:ext cx="143700" cy="143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5"/>
            <p:cNvSpPr/>
            <p:nvPr/>
          </p:nvSpPr>
          <p:spPr>
            <a:xfrm>
              <a:off x="504650" y="4353638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Carlos Antil, Javiera Roco S.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lang="es" sz="1500">
                  <a:solidFill>
                    <a:srgbClr val="FF0000"/>
                  </a:solidFill>
                  <a:latin typeface="Rubik"/>
                  <a:ea typeface="Rubik"/>
                  <a:cs typeface="Rubik"/>
                  <a:sym typeface="Rubik"/>
                </a:rPr>
                <a:t>Auxiliares</a:t>
              </a:r>
              <a:endParaRPr i="0" sz="1200" u="none" cap="none" strike="noStrike">
                <a:solidFill>
                  <a:srgbClr val="FF0000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grpSp>
        <p:nvGrpSpPr>
          <p:cNvPr id="384" name="Google Shape;384;p65"/>
          <p:cNvGrpSpPr/>
          <p:nvPr/>
        </p:nvGrpSpPr>
        <p:grpSpPr>
          <a:xfrm>
            <a:off x="360950" y="4634213"/>
            <a:ext cx="6278400" cy="324600"/>
            <a:chOff x="360950" y="4634213"/>
            <a:chExt cx="6278400" cy="324600"/>
          </a:xfrm>
        </p:grpSpPr>
        <p:sp>
          <p:nvSpPr>
            <p:cNvPr id="385" name="Google Shape;385;p65"/>
            <p:cNvSpPr/>
            <p:nvPr/>
          </p:nvSpPr>
          <p:spPr>
            <a:xfrm>
              <a:off x="360950" y="4724663"/>
              <a:ext cx="143700" cy="143700"/>
            </a:xfrm>
            <a:prstGeom prst="ellipse">
              <a:avLst/>
            </a:prstGeom>
            <a:solidFill>
              <a:srgbClr val="9D0DF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5"/>
            <p:cNvSpPr/>
            <p:nvPr/>
          </p:nvSpPr>
          <p:spPr>
            <a:xfrm>
              <a:off x="504650" y="4634213"/>
              <a:ext cx="61347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" sz="1500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Vicente González</a:t>
              </a:r>
              <a:r>
                <a:rPr b="1"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 </a:t>
              </a:r>
              <a:r>
                <a:rPr i="0" lang="es" sz="1500" u="none" cap="none" strike="noStrike">
                  <a:solidFill>
                    <a:srgbClr val="666666"/>
                  </a:solidFill>
                  <a:latin typeface="Rubik"/>
                  <a:ea typeface="Rubik"/>
                  <a:cs typeface="Rubik"/>
                  <a:sym typeface="Rubik"/>
                </a:rPr>
                <a:t>- </a:t>
              </a:r>
              <a:r>
                <a:rPr lang="es" sz="1500">
                  <a:solidFill>
                    <a:srgbClr val="9D0DF5"/>
                  </a:solidFill>
                  <a:latin typeface="Rubik"/>
                  <a:ea typeface="Rubik"/>
                  <a:cs typeface="Rubik"/>
                  <a:sym typeface="Rubik"/>
                </a:rPr>
                <a:t>Ayudante</a:t>
              </a:r>
              <a:endParaRPr i="0" sz="1200" u="none" cap="none" strike="noStrike">
                <a:solidFill>
                  <a:srgbClr val="9D0DF5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</p:grpSp>
      <p:sp>
        <p:nvSpPr>
          <p:cNvPr id="387" name="Google Shape;387;p65"/>
          <p:cNvSpPr/>
          <p:nvPr/>
        </p:nvSpPr>
        <p:spPr>
          <a:xfrm flipH="1">
            <a:off x="0" y="3779050"/>
            <a:ext cx="9144000" cy="1389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6"/>
          <p:cNvSpPr txBox="1"/>
          <p:nvPr>
            <p:ph type="ctrTitle"/>
          </p:nvPr>
        </p:nvSpPr>
        <p:spPr>
          <a:xfrm>
            <a:off x="311700" y="290950"/>
            <a:ext cx="8532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980">
                <a:solidFill>
                  <a:schemeClr val="lt2"/>
                </a:solidFill>
              </a:rPr>
              <a:t>"</a:t>
            </a:r>
            <a:r>
              <a:rPr lang="es" sz="3980">
                <a:solidFill>
                  <a:schemeClr val="lt2"/>
                </a:solidFill>
              </a:rPr>
              <a:t>Robotaxis vuelven locos a los residentes sin dormir por bocinazos constantes</a:t>
            </a:r>
            <a:r>
              <a:rPr lang="es" sz="3980">
                <a:solidFill>
                  <a:schemeClr val="lt2"/>
                </a:solidFill>
              </a:rPr>
              <a:t>"</a:t>
            </a:r>
            <a:endParaRPr sz="3980">
              <a:solidFill>
                <a:schemeClr val="lt2"/>
              </a:solidFill>
            </a:endParaRPr>
          </a:p>
        </p:txBody>
      </p:sp>
      <p:sp>
        <p:nvSpPr>
          <p:cNvPr id="274" name="Google Shape;274;p56"/>
          <p:cNvSpPr/>
          <p:nvPr/>
        </p:nvSpPr>
        <p:spPr>
          <a:xfrm>
            <a:off x="6170100" y="0"/>
            <a:ext cx="2973900" cy="306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DF29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6"/>
          <p:cNvSpPr txBox="1"/>
          <p:nvPr/>
        </p:nvSpPr>
        <p:spPr>
          <a:xfrm>
            <a:off x="6633775" y="-53900"/>
            <a:ext cx="2922300" cy="3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2"/>
                </a:solidFill>
              </a:rPr>
              <a:t>Noticia de la semana</a:t>
            </a:r>
            <a:endParaRPr sz="1500">
              <a:solidFill>
                <a:schemeClr val="lt2"/>
              </a:solidFill>
            </a:endParaRPr>
          </a:p>
        </p:txBody>
      </p:sp>
      <p:sp>
        <p:nvSpPr>
          <p:cNvPr id="276" name="Google Shape;276;p56"/>
          <p:cNvSpPr txBox="1"/>
          <p:nvPr/>
        </p:nvSpPr>
        <p:spPr>
          <a:xfrm>
            <a:off x="311700" y="161750"/>
            <a:ext cx="819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https://abc7news.com/post/waymo-cars-honk-each-other-night-disturbing-san-francisco-neighbors/15179709/</a:t>
            </a:r>
            <a:endParaRPr sz="10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5"/>
              </a:solidFill>
            </a:endParaRPr>
          </a:p>
        </p:txBody>
      </p:sp>
      <p:sp>
        <p:nvSpPr>
          <p:cNvPr id="277" name="Google Shape;277;p56"/>
          <p:cNvSpPr txBox="1"/>
          <p:nvPr/>
        </p:nvSpPr>
        <p:spPr>
          <a:xfrm>
            <a:off x="0" y="4664500"/>
            <a:ext cx="9144000" cy="4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lt1"/>
                </a:solidFill>
              </a:rPr>
              <a:t>¿Cómo se relaciona con el Design Thinking?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descr="Now, we have an answer about why the Waymo robotaxis are gathering in one San Francisco parking lot and honking all night. https://abc7ne.ws/3YKdYLj&#10;&#10;&#10;&#10;&#10;#waymo #robotaxi #selfdriving #auto #abc7news" id="278" name="Google Shape;278;p56" title="Waymo shares new details on honking robotaxis in SF after ABC7 News repor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6650" y="1672750"/>
            <a:ext cx="5318650" cy="299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289427"/>
            <a:ext cx="2973902" cy="137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8838" y="2406088"/>
            <a:ext cx="1159619" cy="8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7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7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Actividad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3 (Continuación clase pasada)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Definir Problemática (15 min)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57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Instrucciones de entregable:</a:t>
            </a:r>
            <a:endParaRPr b="1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Conversar acerca 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 los problemas que más les interesan.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Realizar una investigación rápida de ellos. 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Roboto"/>
              <a:buAutoNum type="arabicPeriod"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Definir un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problema preliminar</a:t>
            </a: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" sz="17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Entregable: </a:t>
            </a:r>
            <a:r>
              <a:rPr lang="es" sz="17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Problemática a estudiar </a:t>
            </a:r>
            <a:r>
              <a:rPr lang="es" sz="17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con </a:t>
            </a:r>
            <a:r>
              <a:rPr b="1" lang="es" sz="17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sintaxis </a:t>
            </a:r>
            <a:r>
              <a:rPr lang="es" sz="17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del curso (</a:t>
            </a:r>
            <a:r>
              <a:rPr b="1" lang="es" sz="17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Bitácora Blog</a:t>
            </a:r>
            <a:r>
              <a:rPr lang="es" sz="1700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)</a:t>
            </a:r>
            <a:endParaRPr sz="1700">
              <a:solidFill>
                <a:schemeClr val="dk1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57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8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8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2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Definir Matriz de Problema (1 h)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58"/>
          <p:cNvSpPr/>
          <p:nvPr/>
        </p:nvSpPr>
        <p:spPr>
          <a:xfrm>
            <a:off x="318775" y="10840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chemeClr val="dk1"/>
                </a:solidFill>
              </a:rPr>
              <a:t>Identificación del Problema: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Definir la Matriz de Problema:</a:t>
            </a:r>
            <a:r>
              <a:rPr lang="es" sz="1100">
                <a:solidFill>
                  <a:schemeClr val="dk1"/>
                </a:solidFill>
              </a:rPr>
              <a:t> Basándote en lo revisado en clase, construye la matriz de problema. Para esto, responde detalladamente las preguntas guía proporcionadas.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chemeClr val="dk1"/>
                </a:solidFill>
              </a:rPr>
              <a:t>Redacción y Refinamiento: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Redactar la Matriz:</a:t>
            </a:r>
            <a:r>
              <a:rPr lang="es" sz="1100">
                <a:solidFill>
                  <a:schemeClr val="dk1"/>
                </a:solidFill>
              </a:rPr>
              <a:t> Una vez que hayas respondido las preguntas guía, revisa y sintetiza las respuestas en un párrafo coherente y conciso, siguiendo la fórmula aprendida en clase.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Revisión:</a:t>
            </a:r>
            <a:r>
              <a:rPr lang="es" sz="1100">
                <a:solidFill>
                  <a:schemeClr val="dk1"/>
                </a:solidFill>
              </a:rPr>
              <a:t> Revisa cuidadosamente la redacción y la ortografía del documento para asegurar claridad y precisión.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chemeClr val="dk1"/>
                </a:solidFill>
              </a:rPr>
              <a:t>Revisión del Equipo Docente: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Solicitar Revisión:</a:t>
            </a:r>
            <a:r>
              <a:rPr lang="es" sz="1100">
                <a:solidFill>
                  <a:schemeClr val="dk1"/>
                </a:solidFill>
              </a:rPr>
              <a:t> Antes de la entrega final, solicita la revisión del equipo docente para asegurar que todos los aspectos estén correctamente abordados y que el documento cumpla con los requisitos.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chemeClr val="dk1"/>
                </a:solidFill>
              </a:rPr>
              <a:t>Entrega: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Formato:</a:t>
            </a:r>
            <a:r>
              <a:rPr lang="es" sz="1100">
                <a:solidFill>
                  <a:schemeClr val="dk1"/>
                </a:solidFill>
              </a:rPr>
              <a:t> Guarda el documento en formato PDF.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Subida a u-cursos:</a:t>
            </a:r>
            <a:r>
              <a:rPr lang="es" sz="1100">
                <a:solidFill>
                  <a:schemeClr val="dk1"/>
                </a:solidFill>
              </a:rPr>
              <a:t> Sube el PDF de la matriz de problema a la plataforma u-cursos según las indicaciones.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58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9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9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2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Definir Matriz de Problema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" name="Google Shape;306;p59"/>
          <p:cNvSpPr/>
          <p:nvPr/>
        </p:nvSpPr>
        <p:spPr>
          <a:xfrm>
            <a:off x="388050" y="1521458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300">
                <a:solidFill>
                  <a:schemeClr val="dk1"/>
                </a:solidFill>
              </a:rPr>
              <a:t>1. Usuario y Contexto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¿Quién es el usuario o grupo afectado por el problema?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 sz="1100">
                <a:solidFill>
                  <a:schemeClr val="dk1"/>
                </a:solidFill>
              </a:rPr>
              <a:t>Ejemplo: Personas de escasos recursos en comunidades urbanas.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¿En qué contexto se manifiesta el problema para este grupo?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 sz="1100">
                <a:solidFill>
                  <a:schemeClr val="dk1"/>
                </a:solidFill>
              </a:rPr>
              <a:t>Ejemplo: Acceso limitado a alimentos saludables debido a la falta de recursos económicos.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¿Cuáles son las características principales de este grupo que son relevantes para el problema?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 sz="1100">
                <a:solidFill>
                  <a:schemeClr val="dk1"/>
                </a:solidFill>
              </a:rPr>
              <a:t>Ejemplo: Familias con bajos ingresos, residentes en barrios con acceso limitado a supermercados y tiendas de alimentos frescos.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300">
                <a:solidFill>
                  <a:schemeClr val="dk1"/>
                </a:solidFill>
              </a:rPr>
              <a:t>2. Necesidad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¿Qué necesita el usuario o grupo para resolver el problema?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 sz="1100">
                <a:solidFill>
                  <a:schemeClr val="dk1"/>
                </a:solidFill>
              </a:rPr>
              <a:t>Ejemplo: Acceso asequible a alimentos nutritivos y educación sobre hábitos alimenticios saludables.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s" sz="1100">
                <a:solidFill>
                  <a:schemeClr val="dk1"/>
                </a:solidFill>
              </a:rPr>
              <a:t>¿Cómo se traduce esta necesidad en términos específicos y alcanzables?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 sz="1100">
                <a:solidFill>
                  <a:schemeClr val="dk1"/>
                </a:solidFill>
              </a:rPr>
              <a:t>Ejemplo: Establecer programas de distribución de alimentos saludables a bajo costo y ofrecer talleres de nutrición.</a:t>
            </a:r>
            <a:endParaRPr sz="1100">
              <a:solidFill>
                <a:schemeClr val="dk1"/>
              </a:solidFill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307" name="Google Shape;307;p59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08" name="Google Shape;308;p59"/>
          <p:cNvSpPr txBox="1"/>
          <p:nvPr/>
        </p:nvSpPr>
        <p:spPr>
          <a:xfrm>
            <a:off x="577775" y="1120300"/>
            <a:ext cx="6764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1"/>
                </a:solidFill>
              </a:rPr>
              <a:t>Ejemplo: Acceso a alimentación saludable para personas de bajos de recursos.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0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60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2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Definir Matriz de Problema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60"/>
          <p:cNvSpPr/>
          <p:nvPr/>
        </p:nvSpPr>
        <p:spPr>
          <a:xfrm>
            <a:off x="318775" y="10078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3. Síntomas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s" sz="1200">
                <a:solidFill>
                  <a:schemeClr val="dk1"/>
                </a:solidFill>
              </a:rPr>
              <a:t>¿Cuáles son los signos que indican que hay un problema?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Ejemplo: Alta incidencia de problemas de salud relacionados con la alimentación, como obesidad o malnutrición, entre personas de bajos ingresos.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s" sz="1200">
                <a:solidFill>
                  <a:schemeClr val="dk1"/>
                </a:solidFill>
              </a:rPr>
              <a:t>¿Qué dificultades específicas enfrenta el usuario al intentar solucionar estos problemas?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Ejemplo: Dificultad para acceder a tiendas con productos frescos, falta de dinero para comprar alimentos saludables.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4. Evidencias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s" sz="1200">
                <a:solidFill>
                  <a:schemeClr val="dk1"/>
                </a:solidFill>
              </a:rPr>
              <a:t>¿Qué datos o pruebas apoyan la existencia del problema?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Ejemplo: Estadísticas de salud pública sobre malnutrición y enfermedades relacionadas con la dieta en comunidades de bajos ingresos.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s" sz="1200">
                <a:solidFill>
                  <a:schemeClr val="dk1"/>
                </a:solidFill>
              </a:rPr>
              <a:t>¿Hay algún documento, informe o estudio que respalde estos datos?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Ejemplo: Informes de organizaciones de salud, encuestas sobre hábitos alimenticios y acceso a alimentos en áreas desfavorecidas.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317" name="Google Shape;317;p60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61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2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Definir Matriz de Problema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61"/>
          <p:cNvSpPr/>
          <p:nvPr/>
        </p:nvSpPr>
        <p:spPr>
          <a:xfrm>
            <a:off x="318775" y="10078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5. Hallazgos (+ Insights)</a:t>
            </a:r>
            <a:endParaRPr b="1"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s" sz="1200">
                <a:solidFill>
                  <a:schemeClr val="dk1"/>
                </a:solidFill>
              </a:rPr>
              <a:t>¿Qué conclusiones se pueden extraer de las evidencias recopiladas?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Ejemplo: La falta de acceso a tiendas con alimentos frescos y el bajo poder adquisitivo están contribuyendo a una dieta deficiente en comunidades de bajos ingresos.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s" sz="1200">
                <a:solidFill>
                  <a:schemeClr val="dk1"/>
                </a:solidFill>
              </a:rPr>
              <a:t>¿Qué patrones o tendencias emergen de la información recopilada?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Ejemplo: Las comunidades con menos recursos tienen una mayor prevalencia de enfermedades relacionadas con la dieta y una menor ingesta de alimentos nutritivos.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s" sz="1200">
                <a:solidFill>
                  <a:schemeClr val="dk1"/>
                </a:solidFill>
              </a:rPr>
              <a:t>¿Qué aprendizajes o insights pueden ayudar a abordar el problema de manera más efectiva?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</a:rPr>
              <a:t>Ejemplo: Implementar programas de subvenciones para alimentos saludables y desarrollar redes de distribución que lleguen a las comunidades con menor acceso.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326" name="Google Shape;326;p61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2"/>
          <p:cNvSpPr/>
          <p:nvPr/>
        </p:nvSpPr>
        <p:spPr>
          <a:xfrm>
            <a:off x="0" y="0"/>
            <a:ext cx="9144000" cy="2570400"/>
          </a:xfrm>
          <a:prstGeom prst="rect">
            <a:avLst/>
          </a:prstGeom>
          <a:solidFill>
            <a:srgbClr val="DF294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62"/>
          <p:cNvSpPr txBox="1"/>
          <p:nvPr/>
        </p:nvSpPr>
        <p:spPr>
          <a:xfrm>
            <a:off x="3168000" y="75495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>
                <a:solidFill>
                  <a:schemeClr val="lt1"/>
                </a:solidFill>
                <a:highlight>
                  <a:schemeClr val="dk1"/>
                </a:highlight>
                <a:latin typeface="Rowdies"/>
                <a:ea typeface="Rowdies"/>
                <a:cs typeface="Rowdies"/>
                <a:sym typeface="Rowdies"/>
              </a:rPr>
              <a:t>SINTAXIS</a:t>
            </a:r>
            <a:endParaRPr b="0" i="0" sz="2400" u="none" cap="none" strike="noStrike">
              <a:solidFill>
                <a:schemeClr val="lt1"/>
              </a:solidFill>
              <a:highlight>
                <a:schemeClr val="dk1"/>
              </a:highlight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333" name="Google Shape;333;p62"/>
          <p:cNvSpPr txBox="1"/>
          <p:nvPr/>
        </p:nvSpPr>
        <p:spPr>
          <a:xfrm>
            <a:off x="762850" y="1625650"/>
            <a:ext cx="76182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Si bien,</a:t>
            </a:r>
            <a:r>
              <a:rPr lang="es" sz="1300">
                <a:solidFill>
                  <a:srgbClr val="595959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1" lang="es" sz="1300">
                <a:solidFill>
                  <a:srgbClr val="DF2942"/>
                </a:solidFill>
                <a:highlight>
                  <a:schemeClr val="accent6"/>
                </a:highlight>
                <a:latin typeface="Rubik"/>
                <a:ea typeface="Rubik"/>
                <a:cs typeface="Rubik"/>
                <a:sym typeface="Rubik"/>
              </a:rPr>
              <a:t>existen muchas maneras de modelar un problema</a:t>
            </a:r>
            <a:r>
              <a:rPr lang="es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, en </a:t>
            </a:r>
            <a:r>
              <a:rPr i="1" lang="es" sz="1900">
                <a:solidFill>
                  <a:schemeClr val="lt1"/>
                </a:solidFill>
                <a:highlight>
                  <a:schemeClr val="accent5"/>
                </a:highlight>
                <a:latin typeface="Rowdies"/>
                <a:ea typeface="Rowdies"/>
                <a:cs typeface="Rowdies"/>
                <a:sym typeface="Rowdies"/>
              </a:rPr>
              <a:t>HÉLICE</a:t>
            </a:r>
            <a:r>
              <a:rPr i="1" lang="es" sz="1900">
                <a:solidFill>
                  <a:schemeClr val="lt1"/>
                </a:solidFill>
                <a:latin typeface="Rowdies"/>
                <a:ea typeface="Rowdies"/>
                <a:cs typeface="Rowdies"/>
                <a:sym typeface="Rowdies"/>
              </a:rPr>
              <a:t> </a:t>
            </a:r>
            <a:r>
              <a:rPr lang="es" sz="13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utilizamos esta:</a:t>
            </a:r>
            <a:endParaRPr i="0" sz="1300" u="none" cap="none" strike="noStrike">
              <a:solidFill>
                <a:srgbClr val="595959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grpSp>
        <p:nvGrpSpPr>
          <p:cNvPr id="334" name="Google Shape;334;p62"/>
          <p:cNvGrpSpPr/>
          <p:nvPr/>
        </p:nvGrpSpPr>
        <p:grpSpPr>
          <a:xfrm>
            <a:off x="310100" y="347475"/>
            <a:ext cx="8523800" cy="478625"/>
            <a:chOff x="310100" y="347475"/>
            <a:chExt cx="8523800" cy="478625"/>
          </a:xfrm>
        </p:grpSpPr>
        <p:pic>
          <p:nvPicPr>
            <p:cNvPr id="335" name="Google Shape;335;p62"/>
            <p:cNvPicPr preferRelativeResize="0"/>
            <p:nvPr/>
          </p:nvPicPr>
          <p:blipFill rotWithShape="1">
            <a:blip r:embed="rId3">
              <a:alphaModFix amt="50000"/>
            </a:blip>
            <a:srcRect b="0" l="19478" r="23567" t="0"/>
            <a:stretch/>
          </p:blipFill>
          <p:spPr>
            <a:xfrm>
              <a:off x="310100" y="347475"/>
              <a:ext cx="272600" cy="47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62"/>
            <p:cNvPicPr preferRelativeResize="0"/>
            <p:nvPr/>
          </p:nvPicPr>
          <p:blipFill rotWithShape="1">
            <a:blip r:embed="rId3">
              <a:alphaModFix amt="50000"/>
            </a:blip>
            <a:srcRect b="0" l="19478" r="23567" t="0"/>
            <a:stretch/>
          </p:blipFill>
          <p:spPr>
            <a:xfrm>
              <a:off x="8561300" y="347475"/>
              <a:ext cx="272600" cy="4786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62"/>
          <p:cNvSpPr/>
          <p:nvPr/>
        </p:nvSpPr>
        <p:spPr>
          <a:xfrm>
            <a:off x="9831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USUARIO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(+contexto)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338" name="Google Shape;338;p62"/>
          <p:cNvSpPr/>
          <p:nvPr/>
        </p:nvSpPr>
        <p:spPr>
          <a:xfrm>
            <a:off x="24924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NECESIDAD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339" name="Google Shape;339;p62"/>
          <p:cNvSpPr/>
          <p:nvPr/>
        </p:nvSpPr>
        <p:spPr>
          <a:xfrm>
            <a:off x="40017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SÍNTOMA(S)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340" name="Google Shape;340;p62"/>
          <p:cNvSpPr/>
          <p:nvPr/>
        </p:nvSpPr>
        <p:spPr>
          <a:xfrm>
            <a:off x="55110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EVIDENCIAS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341" name="Google Shape;341;p62"/>
          <p:cNvSpPr/>
          <p:nvPr/>
        </p:nvSpPr>
        <p:spPr>
          <a:xfrm>
            <a:off x="7020300" y="3136275"/>
            <a:ext cx="1140600" cy="118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Rowdies Light"/>
                <a:ea typeface="Rowdies Light"/>
                <a:cs typeface="Rowdies Light"/>
                <a:sym typeface="Rowdies Light"/>
              </a:rPr>
              <a:t>HALLAZGOS (+insights)</a:t>
            </a:r>
            <a:endParaRPr sz="1100">
              <a:solidFill>
                <a:schemeClr val="dk1"/>
              </a:solidFill>
              <a:latin typeface="Rowdies Light"/>
              <a:ea typeface="Rowdies Light"/>
              <a:cs typeface="Rowdies Light"/>
              <a:sym typeface="Rowdies Light"/>
            </a:endParaRPr>
          </a:p>
        </p:txBody>
      </p:sp>
      <p:sp>
        <p:nvSpPr>
          <p:cNvPr id="342" name="Google Shape;342;p62"/>
          <p:cNvSpPr txBox="1"/>
          <p:nvPr/>
        </p:nvSpPr>
        <p:spPr>
          <a:xfrm>
            <a:off x="2167800" y="3549825"/>
            <a:ext cx="28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Rowdies"/>
                <a:ea typeface="Rowdies"/>
                <a:cs typeface="Rowdies"/>
                <a:sym typeface="Rowdies"/>
              </a:rPr>
              <a:t>+</a:t>
            </a:r>
            <a:endParaRPr b="1" sz="1100"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343" name="Google Shape;343;p62"/>
          <p:cNvSpPr txBox="1"/>
          <p:nvPr/>
        </p:nvSpPr>
        <p:spPr>
          <a:xfrm>
            <a:off x="3677100" y="3549825"/>
            <a:ext cx="28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Rowdies"/>
                <a:ea typeface="Rowdies"/>
                <a:cs typeface="Rowdies"/>
                <a:sym typeface="Rowdies"/>
              </a:rPr>
              <a:t>+</a:t>
            </a:r>
            <a:endParaRPr b="1" sz="1100"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344" name="Google Shape;344;p62"/>
          <p:cNvSpPr txBox="1"/>
          <p:nvPr/>
        </p:nvSpPr>
        <p:spPr>
          <a:xfrm>
            <a:off x="5186400" y="3549825"/>
            <a:ext cx="28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Rowdies"/>
                <a:ea typeface="Rowdies"/>
                <a:cs typeface="Rowdies"/>
                <a:sym typeface="Rowdies"/>
              </a:rPr>
              <a:t>+</a:t>
            </a:r>
            <a:endParaRPr b="1" sz="1100"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345" name="Google Shape;345;p62"/>
          <p:cNvSpPr txBox="1"/>
          <p:nvPr/>
        </p:nvSpPr>
        <p:spPr>
          <a:xfrm>
            <a:off x="6695700" y="3549825"/>
            <a:ext cx="28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latin typeface="Rowdies"/>
                <a:ea typeface="Rowdies"/>
                <a:cs typeface="Rowdies"/>
                <a:sym typeface="Rowdies"/>
              </a:rPr>
              <a:t>+</a:t>
            </a:r>
            <a:endParaRPr b="1" sz="1100">
              <a:latin typeface="Rowdies"/>
              <a:ea typeface="Rowdies"/>
              <a:cs typeface="Rowdies"/>
              <a:sym typeface="Rowdie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3"/>
          <p:cNvSpPr/>
          <p:nvPr/>
        </p:nvSpPr>
        <p:spPr>
          <a:xfrm>
            <a:off x="2850450" y="547950"/>
            <a:ext cx="6293400" cy="379200"/>
          </a:xfrm>
          <a:prstGeom prst="rect">
            <a:avLst/>
          </a:prstGeom>
          <a:solidFill>
            <a:srgbClr val="8E08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63"/>
          <p:cNvSpPr txBox="1"/>
          <p:nvPr/>
        </p:nvSpPr>
        <p:spPr>
          <a:xfrm>
            <a:off x="2358625" y="90450"/>
            <a:ext cx="63522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" sz="2200" u="none" cap="none" strike="noStrike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2200">
                <a:solidFill>
                  <a:srgbClr val="155B54"/>
                </a:solidFill>
                <a:latin typeface="Roboto"/>
                <a:ea typeface="Roboto"/>
                <a:cs typeface="Roboto"/>
                <a:sym typeface="Roboto"/>
              </a:rPr>
              <a:t>Actividad semanal</a:t>
            </a:r>
            <a:endParaRPr b="0"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es" sz="2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Retroalimentación Semanal</a:t>
            </a:r>
            <a:endParaRPr b="0" i="0" sz="2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Google Shape;353;p63"/>
          <p:cNvSpPr/>
          <p:nvPr/>
        </p:nvSpPr>
        <p:spPr>
          <a:xfrm>
            <a:off x="318775" y="1160295"/>
            <a:ext cx="8367900" cy="19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Frecuencia y Formato: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s" sz="1100">
                <a:solidFill>
                  <a:schemeClr val="dk1"/>
                </a:solidFill>
              </a:rPr>
              <a:t>Reuniones Semanales:</a:t>
            </a:r>
            <a:r>
              <a:rPr lang="es" sz="1100">
                <a:solidFill>
                  <a:schemeClr val="dk1"/>
                </a:solidFill>
              </a:rPr>
              <a:t> Cada semana, los equipos deben reunirse con el/la profesor/a de cátedra, ya sea de manera online o presencial.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s" sz="1100">
                <a:solidFill>
                  <a:schemeClr val="dk1"/>
                </a:solidFill>
              </a:rPr>
              <a:t>Duración:</a:t>
            </a:r>
            <a:r>
              <a:rPr lang="es" sz="1100">
                <a:solidFill>
                  <a:schemeClr val="dk1"/>
                </a:solidFill>
              </a:rPr>
              <a:t> Cada sesión tendrá una duración total de 15 minutos, dividida en tres partes:</a:t>
            </a:r>
            <a:endParaRPr sz="1100"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b="1" lang="es" sz="1100">
                <a:solidFill>
                  <a:schemeClr val="dk1"/>
                </a:solidFill>
              </a:rPr>
              <a:t>Presentación (5 minutos):</a:t>
            </a:r>
            <a:r>
              <a:rPr lang="es" sz="1100">
                <a:solidFill>
                  <a:schemeClr val="dk1"/>
                </a:solidFill>
              </a:rPr>
              <a:t> El equipo presentará sus avances de la semana en el formato que prefiera (PowerPoint, Miro, Word, Excel, Canva, etc.).</a:t>
            </a:r>
            <a:endParaRPr sz="1100"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b="1" lang="es" sz="1100">
                <a:solidFill>
                  <a:schemeClr val="dk1"/>
                </a:solidFill>
              </a:rPr>
              <a:t>Retroalimentación (5 minutos):</a:t>
            </a:r>
            <a:r>
              <a:rPr lang="es" sz="1100">
                <a:solidFill>
                  <a:schemeClr val="dk1"/>
                </a:solidFill>
              </a:rPr>
              <a:t> El/la profesor/a proporcionará retroalimentación sobre el avance presentado.</a:t>
            </a:r>
            <a:endParaRPr sz="1100"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b="1" lang="es" sz="1100">
                <a:solidFill>
                  <a:schemeClr val="dk1"/>
                </a:solidFill>
              </a:rPr>
              <a:t>Preguntas (5 minutos):</a:t>
            </a:r>
            <a:r>
              <a:rPr lang="es" sz="1100">
                <a:solidFill>
                  <a:schemeClr val="dk1"/>
                </a:solidFill>
              </a:rPr>
              <a:t> Se abrirá un espacio para preguntas y aclaraciones.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Contenido de la Presentación: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s" sz="1100">
                <a:solidFill>
                  <a:schemeClr val="dk1"/>
                </a:solidFill>
              </a:rPr>
              <a:t>El Problema:</a:t>
            </a:r>
            <a:r>
              <a:rPr lang="es" sz="1100">
                <a:solidFill>
                  <a:schemeClr val="dk1"/>
                </a:solidFill>
              </a:rPr>
              <a:t> Descripción del problema que está abordando el equipo.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s" sz="1100">
                <a:solidFill>
                  <a:schemeClr val="dk1"/>
                </a:solidFill>
              </a:rPr>
              <a:t>Avance Semanal:</a:t>
            </a:r>
            <a:r>
              <a:rPr lang="es" sz="1100">
                <a:solidFill>
                  <a:schemeClr val="dk1"/>
                </a:solidFill>
              </a:rPr>
              <a:t> Informe sobre el progreso realizado durante la semana.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s" sz="1100">
                <a:solidFill>
                  <a:schemeClr val="dk1"/>
                </a:solidFill>
              </a:rPr>
              <a:t>Proyecciones del Proyecto:</a:t>
            </a:r>
            <a:r>
              <a:rPr lang="es" sz="1100">
                <a:solidFill>
                  <a:schemeClr val="dk1"/>
                </a:solidFill>
              </a:rPr>
              <a:t> Planes y objetivos para el futuro cercano del proyecto.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s" sz="1100">
                <a:solidFill>
                  <a:schemeClr val="dk1"/>
                </a:solidFill>
              </a:rPr>
              <a:t>Elementos a Revisar:</a:t>
            </a:r>
            <a:r>
              <a:rPr lang="es" sz="1100">
                <a:solidFill>
                  <a:schemeClr val="dk1"/>
                </a:solidFill>
              </a:rPr>
              <a:t> Aspectos específicos en los que el equipo busca feedback o asistencia.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 sz="1100">
                <a:solidFill>
                  <a:schemeClr val="dk1"/>
                </a:solidFill>
              </a:rPr>
              <a:t>Inscripción y Horarios: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s" sz="1100">
                <a:solidFill>
                  <a:schemeClr val="dk1"/>
                </a:solidFill>
              </a:rPr>
              <a:t>Inscripción Semanal:</a:t>
            </a:r>
            <a:r>
              <a:rPr lang="es" sz="1100">
                <a:solidFill>
                  <a:schemeClr val="dk1"/>
                </a:solidFill>
              </a:rPr>
              <a:t> Cada semana, se deben inscribir 5 equipos en el horario que más les convenga.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s" sz="1100">
                <a:solidFill>
                  <a:schemeClr val="dk1"/>
                </a:solidFill>
              </a:rPr>
              <a:t>Orden de Inscripción:</a:t>
            </a:r>
            <a:endParaRPr b="1" sz="1100"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b="1" lang="es" sz="1100">
                <a:solidFill>
                  <a:schemeClr val="dk1"/>
                </a:solidFill>
              </a:rPr>
              <a:t>Equipos con Número Par:</a:t>
            </a:r>
            <a:r>
              <a:rPr lang="es" sz="1100">
                <a:solidFill>
                  <a:schemeClr val="dk1"/>
                </a:solidFill>
              </a:rPr>
              <a:t> Se reunirán en las semanas 2, 4, 6, 8, 10 y 12.</a:t>
            </a:r>
            <a:endParaRPr sz="1100">
              <a:solidFill>
                <a:schemeClr val="dk1"/>
              </a:solidFill>
            </a:endParaRPr>
          </a:p>
          <a:p>
            <a:pPr indent="-2984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</a:pPr>
            <a:r>
              <a:rPr b="1" lang="es" sz="1100">
                <a:solidFill>
                  <a:schemeClr val="dk1"/>
                </a:solidFill>
              </a:rPr>
              <a:t>Equipos con Número Impar:</a:t>
            </a:r>
            <a:r>
              <a:rPr lang="es" sz="1100">
                <a:solidFill>
                  <a:schemeClr val="dk1"/>
                </a:solidFill>
              </a:rPr>
              <a:t> Se reunirán en las semanas 3, 5, 7, 9, 11 y 13.</a:t>
            </a:r>
            <a:endParaRPr sz="1100">
              <a:solidFill>
                <a:schemeClr val="dk1"/>
              </a:solidFill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4" name="Google Shape;354;p63"/>
          <p:cNvSpPr txBox="1"/>
          <p:nvPr>
            <p:ph idx="12" type="sldNum"/>
          </p:nvPr>
        </p:nvSpPr>
        <p:spPr>
          <a:xfrm>
            <a:off x="6583680" y="464898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