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7"/>
  </p:notesMasterIdLst>
  <p:sldIdLst>
    <p:sldId id="256" r:id="rId2"/>
    <p:sldId id="776" r:id="rId3"/>
    <p:sldId id="958" r:id="rId4"/>
    <p:sldId id="954" r:id="rId5"/>
    <p:sldId id="1134" r:id="rId6"/>
    <p:sldId id="1135" r:id="rId7"/>
    <p:sldId id="1160" r:id="rId8"/>
    <p:sldId id="1161" r:id="rId9"/>
    <p:sldId id="1162" r:id="rId10"/>
    <p:sldId id="1163" r:id="rId11"/>
    <p:sldId id="1141" r:id="rId12"/>
    <p:sldId id="1164" r:id="rId13"/>
    <p:sldId id="1165" r:id="rId14"/>
    <p:sldId id="1167" r:id="rId15"/>
    <p:sldId id="1166" r:id="rId16"/>
    <p:sldId id="1168" r:id="rId17"/>
    <p:sldId id="1169" r:id="rId18"/>
    <p:sldId id="1170" r:id="rId19"/>
    <p:sldId id="1171" r:id="rId20"/>
    <p:sldId id="980" r:id="rId21"/>
    <p:sldId id="1172" r:id="rId22"/>
    <p:sldId id="1173" r:id="rId23"/>
    <p:sldId id="1174" r:id="rId24"/>
    <p:sldId id="1175" r:id="rId25"/>
    <p:sldId id="1153" r:id="rId26"/>
    <p:sldId id="1139" r:id="rId27"/>
    <p:sldId id="1176" r:id="rId28"/>
    <p:sldId id="1177" r:id="rId29"/>
    <p:sldId id="1178" r:id="rId30"/>
    <p:sldId id="1179" r:id="rId31"/>
    <p:sldId id="1180" r:id="rId32"/>
    <p:sldId id="1181" r:id="rId33"/>
    <p:sldId id="960" r:id="rId34"/>
    <p:sldId id="961" r:id="rId35"/>
    <p:sldId id="1182" r:id="rId36"/>
    <p:sldId id="1183" r:id="rId37"/>
    <p:sldId id="962" r:id="rId38"/>
    <p:sldId id="965" r:id="rId39"/>
    <p:sldId id="967" r:id="rId40"/>
    <p:sldId id="1184" r:id="rId41"/>
    <p:sldId id="966" r:id="rId42"/>
    <p:sldId id="1185" r:id="rId43"/>
    <p:sldId id="1186" r:id="rId44"/>
    <p:sldId id="581" r:id="rId45"/>
    <p:sldId id="554" r:id="rId46"/>
    <p:sldId id="972" r:id="rId47"/>
    <p:sldId id="973" r:id="rId48"/>
    <p:sldId id="975" r:id="rId49"/>
    <p:sldId id="1187" r:id="rId50"/>
    <p:sldId id="1188" r:id="rId51"/>
    <p:sldId id="1189" r:id="rId52"/>
    <p:sldId id="974" r:id="rId53"/>
    <p:sldId id="561" r:id="rId54"/>
    <p:sldId id="582" r:id="rId55"/>
    <p:sldId id="959" r:id="rId56"/>
  </p:sldIdLst>
  <p:sldSz cx="12192000" cy="6858000"/>
  <p:notesSz cx="6858000" cy="9144000"/>
  <p:defaultTextStyle>
    <a:defPPr>
      <a:defRPr lang="en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D073"/>
    <a:srgbClr val="ACFF58"/>
    <a:srgbClr val="93D019"/>
    <a:srgbClr val="BFFF95"/>
    <a:srgbClr val="92D050"/>
    <a:srgbClr val="F9FFBE"/>
    <a:srgbClr val="C00000"/>
    <a:srgbClr val="FF9300"/>
    <a:srgbClr val="FFFD78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756"/>
    <p:restoredTop sz="94693"/>
  </p:normalViewPr>
  <p:slideViewPr>
    <p:cSldViewPr snapToGrid="0">
      <p:cViewPr varScale="1">
        <p:scale>
          <a:sx n="104" d="100"/>
          <a:sy n="104" d="100"/>
        </p:scale>
        <p:origin x="224" y="4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02E0DD-5D27-9E4F-9506-39101F89AECA}" type="datetimeFigureOut">
              <a:rPr lang="en-CL" smtClean="0"/>
              <a:t>12-09-24</a:t>
            </a:fld>
            <a:endParaRPr lang="en-C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5BB03-26AE-E24B-BF6F-B7D3F57C1D0F}" type="slidenum">
              <a:rPr lang="en-CL" smtClean="0"/>
              <a:t>‹#›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202014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5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4457613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28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1503244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6D2B2-4360-EFEF-EB74-B9F1F7BC3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8E3F35-EAF9-52C5-46CB-34B1E35147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07FDE7-F370-74C9-F7D1-DE030C64DF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86E851-6536-90EC-F6CC-F1509290A5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29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7822096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18B250-F3F8-AC90-261F-B01925210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7C297F-99FC-42CA-65E5-C127EE9DA0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2C380F-6CB7-D778-C085-30ADA83774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11182-0DD3-2C51-F736-10A9A4B157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30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42383294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C73A75-D19A-7335-C852-FEBEB9B86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3893E1-C81D-B53F-C64D-9F1E7BAEBA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DDDC28-A6D4-D8A9-4C39-6CA15C6B95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B6FAF9-7FD2-B4CA-9D70-775EC1A295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31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830333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34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040859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A06B6-8884-DCCA-1A8A-5F9356C75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36060F-988C-2AA4-E304-F3B4FF4CD5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AA0F5C-A5FA-3395-CDAF-33C00053B9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FF1459-9A8E-F7FB-6A04-AFE54B6AB5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35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7742971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FC925-57BE-5C39-F55B-CB7A845CC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FDD02D-A0E6-47E2-09D4-5D458201CA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4A96C3-3814-611F-6EAA-42CF2F91C6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803DF-1B1D-D7C4-2336-5643D9B967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36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9345912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dirty="0">
                <a:solidFill>
                  <a:srgbClr val="C00000"/>
                </a:solidFill>
                <a:latin typeface="Calibri Light" panose="020F0302020204030204" pitchFamily="34" charset="0"/>
              </a:rPr>
              <a:t>(1) Extender la consulta de conformidad con la vista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dirty="0">
                <a:solidFill>
                  <a:srgbClr val="0033CC"/>
                </a:solidFill>
                <a:latin typeface="Calibri Light" panose="020F0302020204030204" pitchFamily="34" charset="0"/>
              </a:rPr>
              <a:t>(2) Ejecutar la consulta extendida sobre las tablas bases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62518-E637-412C-A0AF-816501B70942}" type="slidenum">
              <a:rPr lang="es-CL" smtClean="0"/>
              <a:t>41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498106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9EEFE-4A96-3F2E-F3D0-EA0148A09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090E9E-EA96-C598-3B0D-ACEED3237C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E480E9-2091-FB7B-2943-B1B9E0D2FF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dirty="0">
                <a:solidFill>
                  <a:srgbClr val="C00000"/>
                </a:solidFill>
                <a:latin typeface="Calibri Light" panose="020F0302020204030204" pitchFamily="34" charset="0"/>
              </a:rPr>
              <a:t>(1) Extender la consulta de conformidad con la vista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L" dirty="0">
                <a:solidFill>
                  <a:srgbClr val="0033CC"/>
                </a:solidFill>
                <a:latin typeface="Calibri Light" panose="020F0302020204030204" pitchFamily="34" charset="0"/>
              </a:rPr>
              <a:t>(2) Ejecutar la consulta extendida sobre las tablas bases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36D5C2-0AA5-D6DB-B2E6-C7ADD4D93D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62518-E637-412C-A0AF-816501B70942}" type="slidenum">
              <a:rPr lang="es-CL" smtClean="0"/>
              <a:t>42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91558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17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423508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5250D8-5CE8-A962-E774-7E1314C88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74CF03-6032-8C0B-ACD9-19B03E1AAA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5A97F4-CEE9-F583-13FC-C4F87A2C7F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7D29AB-48CC-0121-17C6-C08C2C2CB8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18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314857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72510-7C30-F070-16C2-0AD9D4E35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15CC6E-165F-A9F8-B6A8-97E0F3AC32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B52DC3-3181-331D-0161-F5B3EF2664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C3FA59-686B-4367-3ADD-9468BF02C8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19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645596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4E58D3-AE56-4AF7-BFDD-CAD04963A4E2}" type="slidenum">
              <a:rPr kumimoji="0" lang="en-IE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IE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5901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219F6C-B5EB-4990-B667-C23D67053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156C8E-E566-6807-3B6B-EFDA682F69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E24E82-4660-7833-668E-F097AECD69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0CAC49-B30A-0BC5-0D90-5B3CB80BBD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21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99320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53F52-2B9F-EEEA-F8F6-8D9212365A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801066-8149-386F-74BD-F7C44BB5E8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E04B6D-3B21-CF70-5393-CB00099DA1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50969-78C0-5C4C-3581-B1848B98F8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22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717352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CEE5C-F785-9E3C-DFE3-BAF3859B0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36A846-4773-FCA8-AB0A-F441F1669B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1E50F4-7ABA-B017-AE08-2E196CF581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9A9FAA-C77A-7B35-C262-FFFB963C79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23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585942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C543A-0031-D055-4105-16910C474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486A94-F459-170C-4022-6BC639475E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1E997F-1C00-C2FE-F958-96AE1509DD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3AE625-94AE-34CA-9E99-5FE16536DE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5BB03-26AE-E24B-BF6F-B7D3F57C1D0F}" type="slidenum">
              <a:rPr lang="en-CL" smtClean="0"/>
              <a:t>24</a:t>
            </a:fld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168513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03645-DCFE-47FC-8A66-F9A45A422E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1150" y="1247140"/>
            <a:ext cx="7891760" cy="3450844"/>
          </a:xfrm>
        </p:spPr>
        <p:txBody>
          <a:bodyPr anchor="t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D509FA-7BD7-4D45-998F-0E43038F1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21150" y="4818126"/>
            <a:ext cx="7891760" cy="1268984"/>
          </a:xfrm>
        </p:spPr>
        <p:txBody>
          <a:bodyPr anchor="b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03A0B2-4A2F-D846-A5E6-FB7CB9A031F7}"/>
              </a:ext>
            </a:extLst>
          </p:cNvPr>
          <p:cNvSpPr/>
          <p:nvPr/>
        </p:nvSpPr>
        <p:spPr>
          <a:xfrm>
            <a:off x="1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573F1D-73A7-FB41-BCAD-FC9AA7DEF4F5}"/>
              </a:ext>
            </a:extLst>
          </p:cNvPr>
          <p:cNvSpPr/>
          <p:nvPr/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FA51C-E4FE-4BF2-A2DD-E32DE57D8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1449AA12-8195-4182-A7AC-2E7E59DFBDAF}" type="datetimeFigureOut">
              <a:rPr lang="en-US" smtClean="0"/>
              <a:pPr algn="r"/>
              <a:t>9/12/24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438448-FC2D-4A2F-B7C0-04AC50311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1150" y="6292850"/>
            <a:ext cx="4114800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B07C67E-EAD9-47D8-9559-4E091BC03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379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C53B0-59B2-4B39-93E0-DCFBB932C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525200" cy="15504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8C5F7B-98AC-425B-80BD-6C6F3032D0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87710" y="2160016"/>
            <a:ext cx="9525200" cy="39261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88C2EE-2433-424A-878C-24514FF5D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9/12/24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FEFD20-ADE2-40F3-A071-6D1E97F8F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B7D1D5-5E92-48E1-9475-EC122D3FE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FCF945-5CF3-5542-A36A-9CBB738E735E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7D61B-66C5-4341-8F2D-129A9E4D8283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81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47FBCF-6EDB-4883-92D4-612F4D1C55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46380" y="565149"/>
            <a:ext cx="2266530" cy="56118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D2DF8-B588-416F-AA11-9F3A0DDE67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87710" y="565149"/>
            <a:ext cx="7088929" cy="56118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F7B1D-405D-4EE7-9A23-3F21916C9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9/12/24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B9304-686C-431A-8E7F-D9DD19F4D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A240B-DB2E-46ED-8AC6-744B2C1C7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F275F2C-778B-864A-8379-6D0726B18FDC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0051C8-76B3-384B-BCF1-60BB80301FCD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654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C5DD8-8608-4B55-96D8-0AB848C02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365760"/>
            <a:ext cx="9486690" cy="1270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3CC0B-7B21-422D-937D-FBD49EE93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710" y="1869440"/>
            <a:ext cx="9486690" cy="43383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0EAFA-89BC-43E9-8EB9-B6B3CD136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9/12/24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850944-70C2-487F-A102-58CDFB94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7B7B8-A972-455E-9D8C-9B8026A53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CC95119-6D9D-3542-9E0E-4171B33DC9CA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FC92F19-7317-314C-81B7-43B8B687F4E4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372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087F2-AA0E-4F0C-9AD6-235302157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1150" y="1251674"/>
            <a:ext cx="7891760" cy="2914688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37807-96B8-4061-A845-1287216BF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21150" y="4818126"/>
            <a:ext cx="7891760" cy="127152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AF346-9503-4767-BCB4-84B823E27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9/12/24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9605B-A39D-4BEE-B46F-16CF13FA0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1150" y="62928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5834A-942D-410B-A430-43F9E01FC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D199D5-C485-D449-9804-F755E0907B51}"/>
              </a:ext>
            </a:extLst>
          </p:cNvPr>
          <p:cNvSpPr/>
          <p:nvPr/>
        </p:nvSpPr>
        <p:spPr>
          <a:xfrm>
            <a:off x="1" y="1375492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90D1A7-C550-2540-86C9-EB0FB2EB2E71}"/>
              </a:ext>
            </a:extLst>
          </p:cNvPr>
          <p:cNvSpPr/>
          <p:nvPr/>
        </p:nvSpPr>
        <p:spPr>
          <a:xfrm>
            <a:off x="0" y="-3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635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FCAD2-C321-4E81-AEBE-696A90E2D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486690" cy="15504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20CD1-0E09-4415-911C-0F5B7341DD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7709" y="2160016"/>
            <a:ext cx="4425437" cy="39270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963EDD-031A-49CA-9130-067550BD0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48963" y="2160016"/>
            <a:ext cx="4425437" cy="39270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808E79-A0BE-49F3-AE92-7EE5CC78F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9/12/24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98B87C-BF1E-47CF-9A4E-FD4BE32C0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C06E71-46F6-469C-A9CA-E707EBE51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2659F6-6B3B-A545-A45F-FAD238210D47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0637F8-15DE-2240-8BF8-D6E57A337B1A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64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3B26D-64DE-4314-8BD2-25FD618FB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1056" y="457200"/>
            <a:ext cx="9521854" cy="15544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D77613-5CEE-4B05-A937-CD43EAAAB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1057" y="2165086"/>
            <a:ext cx="4425696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3E4779-3B5A-4993-9C7F-FB19F1633F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91056" y="2988998"/>
            <a:ext cx="4425697" cy="30981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1081A-685C-4C18-9AE9-425106A02F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87214" y="2165086"/>
            <a:ext cx="4425696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80F424-FE3A-4B7D-B60C-7AEA2118A5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87214" y="2988998"/>
            <a:ext cx="4425696" cy="309811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4D2A96-CD7D-41BC-BDBE-5E29B7C0B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9/12/24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D1471D-6DDE-4E56-84E9-48136966A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A3F451-CF28-4F57-B844-52A665440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1FA03E-7A83-AB41-BB4B-25B04946559A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702630-3C98-A142-9D04-1D852974DC26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25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22D7A-4502-49C3-BAFB-6D46F7A2E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AB67EE-A167-43D1-9C58-7B736CF28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9/12/24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5605B7-599B-450E-9E8D-2A9AE3F30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5BD2B1-8C5F-430B-A0F2-CD5281AB7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BA877B-B45A-BD48-8FC8-E752E7D7174F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F3343D-2AFA-B544-B40A-315F5EC680B6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611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308016-71BA-4CD3-918D-51613F7F4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9/12/24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B24F46-0425-47C6-9FFB-F69AFFFE8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E7A99-1593-4189-A514-8209CC32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C15DFD-AB97-AB43-A6C9-2808708C91B4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05BA89-ECA6-2247-ABBB-3C67160202E9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49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E933B-3FC6-4B08-9FBE-2DD48307A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2" y="455362"/>
            <a:ext cx="4043440" cy="1584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FBD4A-4514-4DCE-8F18-914DF3F4E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1232" y="565151"/>
            <a:ext cx="5358384" cy="552196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5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F18C85-0675-4202-B796-352766854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7712" y="2039874"/>
            <a:ext cx="4043440" cy="38291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0079E5-F934-4D04-866F-F7CB5B08A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9/12/24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05FC94-7915-439A-B937-F02D1BB03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B69B19-4156-4584-B1DC-4F42F200B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1B6031-8ABE-F648-8E05-3D08D0D54B53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ABD855-35E6-BE4F-8B03-FD12DDB32E10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019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E1F3B-090C-4BB5-84BE-8ED0FC598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1" y="455362"/>
            <a:ext cx="4043436" cy="1584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97C49E-9426-4B24-B2A7-C54B89DA60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1232" y="565150"/>
            <a:ext cx="5355607" cy="552267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C7F011-0A5F-44E9-88CD-C95A33351B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87711" y="2039874"/>
            <a:ext cx="4043436" cy="38291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721C85-27BB-4533-A21B-C379FE03A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AA12-8195-4182-A7AC-2E7E59DFBDAF}" type="datetimeFigureOut">
              <a:rPr lang="en-US" smtClean="0"/>
              <a:t>9/12/24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018850-01F1-4247-9BFD-1DDC5DDDC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B365A9-4C28-480F-B370-2DFF234B7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FC975-2FD7-44A5-9E78-ECBA461560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0EAFF3-0A84-F84B-90E4-A596F00B3DC2}"/>
              </a:ext>
            </a:extLst>
          </p:cNvPr>
          <p:cNvSpPr/>
          <p:nvPr/>
        </p:nvSpPr>
        <p:spPr>
          <a:xfrm>
            <a:off x="0" y="565153"/>
            <a:ext cx="1133856" cy="6292847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392559-3C15-B249-93C9-B0F7E9E5DDD8}"/>
              </a:ext>
            </a:extLst>
          </p:cNvPr>
          <p:cNvSpPr/>
          <p:nvPr/>
        </p:nvSpPr>
        <p:spPr>
          <a:xfrm>
            <a:off x="0" y="-3"/>
            <a:ext cx="565150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49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99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7ACD69-D2F4-4938-B590-C41404901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455362"/>
            <a:ext cx="9486690" cy="155041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62BD4-BA0F-4CA4-BAE3-DF2B5087C0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87710" y="2160016"/>
            <a:ext cx="9486690" cy="3926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B2FEE-249E-42F1-94D8-A8C0759EF4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018632" y="6292850"/>
            <a:ext cx="30942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AA12-8195-4182-A7AC-2E7E59DFBDAF}" type="datetimeFigureOut">
              <a:rPr lang="en-US" smtClean="0"/>
              <a:pPr/>
              <a:t>9/12/24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0C617-A890-4920-83B0-143C033490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87711" y="62928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1B4F1-B06B-4BBE-BFFF-C0B386E244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9574" y="6292850"/>
            <a:ext cx="8138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FC975-2FD7-44A5-9E78-ECBA46156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766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900" kern="1200">
          <a:solidFill>
            <a:schemeClr val="bg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bg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1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5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1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A88F843D-1C1B-C740-AC27-E3238D0F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9F0EA5A9-0D12-3644-BBEC-6D9D192EB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55908" cy="6858001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457200"/>
            <a:endParaRPr sz="2600" cap="all" dirty="0">
              <a:solidFill>
                <a:srgbClr val="FFFFFF"/>
              </a:solidFill>
              <a:sym typeface="Avenir Nex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535E9-650F-4116-E7A6-81123D8450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942" y="1065568"/>
            <a:ext cx="4430487" cy="345084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CL" dirty="0">
                <a:solidFill>
                  <a:schemeClr val="tx1"/>
                </a:solidFill>
              </a:rPr>
              <a:t>SQL IV:</a:t>
            </a:r>
            <a:br>
              <a:rPr lang="en-CL" dirty="0">
                <a:solidFill>
                  <a:schemeClr val="tx1"/>
                </a:solidFill>
              </a:rPr>
            </a:br>
            <a:r>
              <a:rPr lang="en-CL" sz="4000" dirty="0">
                <a:solidFill>
                  <a:schemeClr val="tx1"/>
                </a:solidFill>
              </a:rPr>
              <a:t>Data Definition Language</a:t>
            </a:r>
            <a:endParaRPr lang="en-CL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5EB4DA-AF18-5589-A62A-073FA8D7D0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941" y="2843843"/>
            <a:ext cx="4556919" cy="254925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CL" sz="1600" dirty="0">
                <a:solidFill>
                  <a:schemeClr val="tx1"/>
                </a:solidFill>
              </a:rPr>
              <a:t>MDS7103 – Bases de Datos</a:t>
            </a:r>
          </a:p>
          <a:p>
            <a:pPr>
              <a:lnSpc>
                <a:spcPct val="100000"/>
              </a:lnSpc>
            </a:pPr>
            <a:endParaRPr lang="en-CL" sz="16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CL" sz="16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L" sz="1600" dirty="0">
                <a:solidFill>
                  <a:schemeClr val="tx1"/>
                </a:solidFill>
              </a:rPr>
              <a:t>Sebastián Ferrada Aliaga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L" sz="1600" dirty="0">
                <a:solidFill>
                  <a:schemeClr val="tx1"/>
                </a:solidFill>
              </a:rPr>
              <a:t>Iniciativa de Datos e Inteligencia Artificial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dirty="0">
                <a:solidFill>
                  <a:schemeClr val="tx1"/>
                </a:solidFill>
              </a:rPr>
              <a:t>http://</a:t>
            </a:r>
            <a:r>
              <a:rPr lang="en-US" sz="1600" dirty="0" err="1">
                <a:solidFill>
                  <a:schemeClr val="tx1"/>
                </a:solidFill>
              </a:rPr>
              <a:t>sferrada</a:t>
            </a:r>
            <a:r>
              <a:rPr lang="en-CL" sz="1600" dirty="0">
                <a:solidFill>
                  <a:schemeClr val="tx1"/>
                </a:solidFill>
              </a:rPr>
              <a:t>.com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L" sz="1600" dirty="0">
                <a:solidFill>
                  <a:schemeClr val="tx1"/>
                </a:solidFill>
              </a:rPr>
              <a:t>Septiembre 2024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1C8291-E3D5-4240-8FF4-E5213CBCC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5909" y="1375495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B44AFE-C181-7047-8CC9-CA00BD385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5908" y="0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17" name="Graphic 16" descr="Database outline">
            <a:extLst>
              <a:ext uri="{FF2B5EF4-FFF2-40B4-BE49-F238E27FC236}">
                <a16:creationId xmlns:a16="http://schemas.microsoft.com/office/drawing/2014/main" id="{C600B17D-9647-96B7-489C-D66EC64C9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04926" y="1259423"/>
            <a:ext cx="2082491" cy="2082491"/>
          </a:xfrm>
          <a:prstGeom prst="rect">
            <a:avLst/>
          </a:prstGeom>
        </p:spPr>
      </p:pic>
      <p:pic>
        <p:nvPicPr>
          <p:cNvPr id="25" name="Graphic 24" descr="Database outline">
            <a:extLst>
              <a:ext uri="{FF2B5EF4-FFF2-40B4-BE49-F238E27FC236}">
                <a16:creationId xmlns:a16="http://schemas.microsoft.com/office/drawing/2014/main" id="{CA32BCAE-CE1F-E042-4EF2-2880AEECD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7968" y="2300668"/>
            <a:ext cx="2082491" cy="2082491"/>
          </a:xfrm>
          <a:prstGeom prst="rect">
            <a:avLst/>
          </a:prstGeom>
        </p:spPr>
      </p:pic>
      <p:pic>
        <p:nvPicPr>
          <p:cNvPr id="26" name="Graphic 25" descr="Database outline">
            <a:extLst>
              <a:ext uri="{FF2B5EF4-FFF2-40B4-BE49-F238E27FC236}">
                <a16:creationId xmlns:a16="http://schemas.microsoft.com/office/drawing/2014/main" id="{61BAC001-52EA-1828-0549-B42F8CECA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19444" y="3535366"/>
            <a:ext cx="2131942" cy="213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57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9FA32-D516-8398-EC31-40BDC980B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11BB8-6AE9-7674-F63D-B1FF68B0C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Esquemas – </a:t>
            </a:r>
            <a:r>
              <a:rPr lang="es-CL" dirty="0" err="1"/>
              <a:t>Search</a:t>
            </a:r>
            <a:r>
              <a:rPr lang="es-CL" dirty="0"/>
              <a:t> </a:t>
            </a:r>
            <a:r>
              <a:rPr lang="es-CL" dirty="0" err="1"/>
              <a:t>Path</a:t>
            </a:r>
            <a:r>
              <a:rPr lang="es-CL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45DAC2-4545-C5BE-9708-48B091C1FDFC}"/>
              </a:ext>
            </a:extLst>
          </p:cNvPr>
          <p:cNvSpPr/>
          <p:nvPr/>
        </p:nvSpPr>
        <p:spPr>
          <a:xfrm>
            <a:off x="0" y="1368725"/>
            <a:ext cx="12192000" cy="34563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55DB7B-D852-EA5E-E216-2558572D136C}"/>
              </a:ext>
            </a:extLst>
          </p:cNvPr>
          <p:cNvSpPr/>
          <p:nvPr/>
        </p:nvSpPr>
        <p:spPr>
          <a:xfrm>
            <a:off x="0" y="4830792"/>
            <a:ext cx="12192000" cy="2027208"/>
          </a:xfrm>
          <a:prstGeom prst="rect">
            <a:avLst/>
          </a:prstGeom>
          <a:solidFill>
            <a:srgbClr val="A9D073"/>
          </a:solidFill>
          <a:ln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5DC656-B649-4482-0FA1-BFFAA52D6191}"/>
              </a:ext>
            </a:extLst>
          </p:cNvPr>
          <p:cNvSpPr txBox="1"/>
          <p:nvPr/>
        </p:nvSpPr>
        <p:spPr>
          <a:xfrm>
            <a:off x="0" y="1429078"/>
            <a:ext cx="184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PokemonGo</a:t>
            </a:r>
            <a:endParaRPr lang="es-CL" sz="2400" b="1" dirty="0">
              <a:solidFill>
                <a:srgbClr val="00206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296AF7-9FCD-8AA5-453F-DEEF90C92CAD}"/>
              </a:ext>
            </a:extLst>
          </p:cNvPr>
          <p:cNvSpPr txBox="1"/>
          <p:nvPr/>
        </p:nvSpPr>
        <p:spPr>
          <a:xfrm>
            <a:off x="0" y="4967257"/>
            <a:ext cx="1124538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 SCHEMA</a:t>
            </a:r>
            <a:r>
              <a:rPr lang="es-CL" sz="24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PokemonGo</a:t>
            </a:r>
            <a:r>
              <a:rPr lang="es-CL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 --crea agrupación virtual de tablas</a:t>
            </a:r>
          </a:p>
          <a:p>
            <a:r>
              <a:rPr lang="es-CL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SHOW</a:t>
            </a:r>
            <a:r>
              <a:rPr lang="es-CL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search_path</a:t>
            </a:r>
            <a:r>
              <a:rPr lang="es-CL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 --</a:t>
            </a:r>
            <a:r>
              <a:rPr lang="es-CL" sz="2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public</a:t>
            </a:r>
            <a:endParaRPr lang="es-CL" sz="24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s-CL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ALTER USER </a:t>
            </a:r>
            <a:r>
              <a:rPr lang="es-CL" sz="2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aketchum</a:t>
            </a:r>
            <a:r>
              <a:rPr lang="es-CL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SET</a:t>
            </a:r>
            <a:r>
              <a:rPr lang="es-CL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search_path</a:t>
            </a:r>
            <a:r>
              <a:rPr lang="es-CL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TO</a:t>
            </a:r>
            <a:r>
              <a:rPr lang="es-CL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PokemonGo</a:t>
            </a:r>
            <a:r>
              <a:rPr lang="es-CL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s-CL" sz="2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public</a:t>
            </a:r>
            <a:r>
              <a:rPr lang="es-CL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s-CL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 TABLE </a:t>
            </a:r>
            <a:r>
              <a:rPr lang="es-CL" sz="2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Pokedex</a:t>
            </a:r>
            <a:r>
              <a:rPr lang="es-CL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(…);</a:t>
            </a:r>
          </a:p>
          <a:p>
            <a:r>
              <a:rPr lang="es-CL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DROP TABLE </a:t>
            </a:r>
            <a:r>
              <a:rPr lang="es-CL" sz="2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Pokedex</a:t>
            </a:r>
            <a:r>
              <a:rPr lang="es-CL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s-CL" sz="2400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Content Placeholder 6 2">
            <a:extLst>
              <a:ext uri="{FF2B5EF4-FFF2-40B4-BE49-F238E27FC236}">
                <a16:creationId xmlns:a16="http://schemas.microsoft.com/office/drawing/2014/main" id="{4935D481-EEC9-0076-C0FF-8E40C9696AF1}"/>
              </a:ext>
            </a:extLst>
          </p:cNvPr>
          <p:cNvSpPr txBox="1">
            <a:spLocks/>
          </p:cNvSpPr>
          <p:nvPr/>
        </p:nvSpPr>
        <p:spPr>
          <a:xfrm>
            <a:off x="7677509" y="3429000"/>
            <a:ext cx="4402348" cy="1325563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1800" i="1" dirty="0">
                <a:solidFill>
                  <a:schemeClr val="bg1"/>
                </a:solidFill>
                <a:latin typeface="Calibri Light" panose="020F0302020204030204" pitchFamily="34" charset="0"/>
              </a:rPr>
              <a:t>Seleccionará el primer esquema relevante en el </a:t>
            </a:r>
            <a:r>
              <a:rPr lang="es-CL" sz="1800" i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search</a:t>
            </a:r>
            <a:r>
              <a:rPr lang="es-CL" sz="1800" i="1" dirty="0">
                <a:solidFill>
                  <a:schemeClr val="bg1"/>
                </a:solidFill>
                <a:latin typeface="Calibri Light" panose="020F0302020204030204" pitchFamily="34" charset="0"/>
              </a:rPr>
              <a:t> </a:t>
            </a:r>
            <a:r>
              <a:rPr lang="es-CL" sz="1800" i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path</a:t>
            </a:r>
            <a:r>
              <a:rPr lang="es-CL" sz="1800" i="1" dirty="0">
                <a:solidFill>
                  <a:schemeClr val="bg1"/>
                </a:solidFill>
                <a:latin typeface="Calibri Light" panose="020F0302020204030204" pitchFamily="34" charset="0"/>
              </a:rPr>
              <a:t>.</a:t>
            </a:r>
          </a:p>
          <a:p>
            <a:pPr marL="0" indent="0" algn="ctr">
              <a:buNone/>
            </a:pPr>
            <a:r>
              <a:rPr lang="es-CL" sz="1800" i="1" dirty="0">
                <a:solidFill>
                  <a:schemeClr val="bg1"/>
                </a:solidFill>
                <a:latin typeface="Calibri Light" panose="020F0302020204030204" pitchFamily="34" charset="0"/>
              </a:rPr>
              <a:t>P. ej., si hay </a:t>
            </a:r>
            <a:r>
              <a:rPr lang="es-CL" sz="1600" dirty="0" err="1">
                <a:solidFill>
                  <a:schemeClr val="bg1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PokemonGo.Pokedex</a:t>
            </a:r>
            <a:r>
              <a:rPr lang="es-CL" sz="1600" dirty="0">
                <a:solidFill>
                  <a:schemeClr val="bg1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 </a:t>
            </a:r>
            <a:r>
              <a:rPr lang="es-CL" sz="1800" i="1" dirty="0">
                <a:solidFill>
                  <a:schemeClr val="bg1"/>
                </a:solidFill>
                <a:latin typeface="Calibri Light" panose="020F0302020204030204" pitchFamily="34" charset="0"/>
              </a:rPr>
              <a:t>y </a:t>
            </a:r>
            <a:r>
              <a:rPr lang="es-CL" sz="1600" dirty="0" err="1">
                <a:solidFill>
                  <a:schemeClr val="bg1"/>
                </a:solidFill>
                <a:latin typeface="Inconsolata" panose="020B0609030003000000" pitchFamily="49" charset="0"/>
                <a:cs typeface="Segoe UI Semilight" panose="020B0402040204020203" pitchFamily="34" charset="0"/>
              </a:rPr>
              <a:t>public.Pokedex</a:t>
            </a:r>
            <a:r>
              <a:rPr lang="es-CL" sz="1800" i="1" dirty="0">
                <a:solidFill>
                  <a:schemeClr val="bg1"/>
                </a:solidFill>
                <a:latin typeface="Calibri Light" panose="020F0302020204030204" pitchFamily="34" charset="0"/>
              </a:rPr>
              <a:t>, leerá de la primera tabla</a:t>
            </a:r>
          </a:p>
        </p:txBody>
      </p:sp>
    </p:spTree>
    <p:extLst>
      <p:ext uri="{BB962C8B-B14F-4D97-AF65-F5344CB8AC3E}">
        <p14:creationId xmlns:p14="http://schemas.microsoft.com/office/powerpoint/2010/main" val="53375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23126-B1AA-602A-563F-63FED5E82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Actualizaciones en SQL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CC6C25-C7E5-8A1D-543F-AC9164F662D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55713" y="4579938"/>
            <a:ext cx="10515600" cy="1500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>
                <a:solidFill>
                  <a:prstClr val="black"/>
                </a:solidFill>
                <a:latin typeface="Calibri Light" panose="020F0302020204030204" pitchFamily="34" charset="0"/>
              </a:rPr>
              <a:t>Capítulo 3.1.1 | </a:t>
            </a:r>
            <a:r>
              <a:rPr lang="es-CL" dirty="0" err="1">
                <a:solidFill>
                  <a:prstClr val="black"/>
                </a:solidFill>
                <a:latin typeface="Calibri Light" panose="020F0302020204030204" pitchFamily="34" charset="0"/>
              </a:rPr>
              <a:t>Ramakrishnan</a:t>
            </a:r>
            <a:r>
              <a:rPr lang="es-CL" dirty="0">
                <a:solidFill>
                  <a:prstClr val="black"/>
                </a:solidFill>
                <a:latin typeface="Calibri Light" panose="020F0302020204030204" pitchFamily="34" charset="0"/>
              </a:rPr>
              <a:t> / </a:t>
            </a:r>
            <a:r>
              <a:rPr lang="es-CL" dirty="0" err="1">
                <a:solidFill>
                  <a:prstClr val="black"/>
                </a:solidFill>
                <a:latin typeface="Calibri Light" panose="020F0302020204030204" pitchFamily="34" charset="0"/>
              </a:rPr>
              <a:t>Gehrke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152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470B7-8F6C-0274-3929-BE29757AA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CBC65-6CFF-C8EC-197F-948E152CD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SQL: Insertar Tuplas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F4EFFD-CB2F-554C-1336-8717A789BBC8}"/>
              </a:ext>
            </a:extLst>
          </p:cNvPr>
          <p:cNvSpPr/>
          <p:nvPr/>
        </p:nvSpPr>
        <p:spPr>
          <a:xfrm>
            <a:off x="0" y="1368725"/>
            <a:ext cx="12192000" cy="34563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E27C69-118A-F415-4169-1A98A98A2A11}"/>
              </a:ext>
            </a:extLst>
          </p:cNvPr>
          <p:cNvSpPr/>
          <p:nvPr/>
        </p:nvSpPr>
        <p:spPr>
          <a:xfrm>
            <a:off x="0" y="4830792"/>
            <a:ext cx="12192000" cy="2027208"/>
          </a:xfrm>
          <a:prstGeom prst="rect">
            <a:avLst/>
          </a:prstGeom>
          <a:solidFill>
            <a:srgbClr val="A9D073"/>
          </a:solidFill>
          <a:ln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B6355D-5A7B-1276-2B4E-DB123F472A9D}"/>
              </a:ext>
            </a:extLst>
          </p:cNvPr>
          <p:cNvSpPr txBox="1"/>
          <p:nvPr/>
        </p:nvSpPr>
        <p:spPr>
          <a:xfrm>
            <a:off x="0" y="1429078"/>
            <a:ext cx="184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PokemonGo</a:t>
            </a:r>
            <a:endParaRPr lang="es-CL" sz="2400" b="1" dirty="0">
              <a:solidFill>
                <a:srgbClr val="00206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A7CC90-7D90-1ADE-E2A3-435835FBE181}"/>
              </a:ext>
            </a:extLst>
          </p:cNvPr>
          <p:cNvSpPr txBox="1"/>
          <p:nvPr/>
        </p:nvSpPr>
        <p:spPr>
          <a:xfrm>
            <a:off x="0" y="4967257"/>
            <a:ext cx="101393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 TABLE</a:t>
            </a:r>
            <a:r>
              <a:rPr lang="es-C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Pokedex</a:t>
            </a:r>
            <a:r>
              <a:rPr lang="es-CL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(...);</a:t>
            </a:r>
          </a:p>
          <a:p>
            <a:r>
              <a:rPr lang="es-CL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INSERT INTO</a:t>
            </a:r>
            <a:r>
              <a:rPr lang="es-C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Pokedex</a:t>
            </a:r>
            <a:r>
              <a:rPr lang="es-C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s-CL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</a:t>
            </a:r>
            <a:r>
              <a:rPr lang="es-CL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(‘</a:t>
            </a:r>
            <a:r>
              <a:rPr lang="es-CL" sz="2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Pikachu</a:t>
            </a:r>
            <a:r>
              <a:rPr lang="es-CL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’, ‘Thor’, </a:t>
            </a:r>
            <a:r>
              <a:rPr lang="es-CL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NOW</a:t>
            </a:r>
            <a:r>
              <a:rPr lang="es-CL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(), ‘Eléctrico’, 35, 55);</a:t>
            </a:r>
            <a:endParaRPr lang="es-CL" sz="2400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aphicFrame>
        <p:nvGraphicFramePr>
          <p:cNvPr id="3" name="Table 8">
            <a:extLst>
              <a:ext uri="{FF2B5EF4-FFF2-40B4-BE49-F238E27FC236}">
                <a16:creationId xmlns:a16="http://schemas.microsoft.com/office/drawing/2014/main" id="{C916E6AB-C6D6-C19B-DAA1-543390050771}"/>
              </a:ext>
            </a:extLst>
          </p:cNvPr>
          <p:cNvGraphicFramePr>
            <a:graphicFrameLocks noGrp="1"/>
          </p:cNvGraphicFramePr>
          <p:nvPr/>
        </p:nvGraphicFramePr>
        <p:xfrm>
          <a:off x="3284600" y="2865599"/>
          <a:ext cx="5513580" cy="7315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282510">
                  <a:extLst>
                    <a:ext uri="{9D8B030D-6E8A-4147-A177-3AD203B41FA5}">
                      <a16:colId xmlns:a16="http://schemas.microsoft.com/office/drawing/2014/main" val="561240762"/>
                    </a:ext>
                  </a:extLst>
                </a:gridCol>
                <a:gridCol w="804228">
                  <a:extLst>
                    <a:ext uri="{9D8B030D-6E8A-4147-A177-3AD203B41FA5}">
                      <a16:colId xmlns:a16="http://schemas.microsoft.com/office/drawing/2014/main" val="2327968098"/>
                    </a:ext>
                  </a:extLst>
                </a:gridCol>
                <a:gridCol w="1417638">
                  <a:extLst>
                    <a:ext uri="{9D8B030D-6E8A-4147-A177-3AD203B41FA5}">
                      <a16:colId xmlns:a16="http://schemas.microsoft.com/office/drawing/2014/main" val="2839892413"/>
                    </a:ext>
                  </a:extLst>
                </a:gridCol>
                <a:gridCol w="735330">
                  <a:extLst>
                    <a:ext uri="{9D8B030D-6E8A-4147-A177-3AD203B41FA5}">
                      <a16:colId xmlns:a16="http://schemas.microsoft.com/office/drawing/2014/main" val="292414889"/>
                    </a:ext>
                  </a:extLst>
                </a:gridCol>
                <a:gridCol w="567055">
                  <a:extLst>
                    <a:ext uri="{9D8B030D-6E8A-4147-A177-3AD203B41FA5}">
                      <a16:colId xmlns:a16="http://schemas.microsoft.com/office/drawing/2014/main" val="3199725454"/>
                    </a:ext>
                  </a:extLst>
                </a:gridCol>
                <a:gridCol w="706819">
                  <a:extLst>
                    <a:ext uri="{9D8B030D-6E8A-4147-A177-3AD203B41FA5}">
                      <a16:colId xmlns:a16="http://schemas.microsoft.com/office/drawing/2014/main" val="4197141432"/>
                    </a:ext>
                  </a:extLst>
                </a:gridCol>
              </a:tblGrid>
              <a:tr h="253966">
                <a:tc>
                  <a:txBody>
                    <a:bodyPr/>
                    <a:lstStyle/>
                    <a:p>
                      <a:r>
                        <a:rPr lang="es-CL" dirty="0" err="1"/>
                        <a:t>Pokemon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Mote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Capturado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Tipo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HP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ATK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29029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653650"/>
                  </a:ext>
                </a:extLst>
              </a:tr>
            </a:tbl>
          </a:graphicData>
        </a:graphic>
      </p:graphicFrame>
      <p:sp>
        <p:nvSpPr>
          <p:cNvPr id="4" name="Rectangle: Single Corner Snipped 9">
            <a:extLst>
              <a:ext uri="{FF2B5EF4-FFF2-40B4-BE49-F238E27FC236}">
                <a16:creationId xmlns:a16="http://schemas.microsoft.com/office/drawing/2014/main" id="{1F1B7512-0652-0C5C-04D3-23724E3D3FC9}"/>
              </a:ext>
            </a:extLst>
          </p:cNvPr>
          <p:cNvSpPr/>
          <p:nvPr/>
        </p:nvSpPr>
        <p:spPr>
          <a:xfrm>
            <a:off x="3284600" y="2513086"/>
            <a:ext cx="1275289" cy="353730"/>
          </a:xfrm>
          <a:prstGeom prst="snip1Rect">
            <a:avLst>
              <a:gd name="adj" fmla="val 445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dirty="0" err="1"/>
              <a:t>Pokédex</a:t>
            </a:r>
            <a:endParaRPr lang="es-CL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686A322-36D5-2478-6B47-0F772C485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380478"/>
              </p:ext>
            </p:extLst>
          </p:nvPr>
        </p:nvGraphicFramePr>
        <p:xfrm>
          <a:off x="3284600" y="2872566"/>
          <a:ext cx="6937885" cy="7315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282510">
                  <a:extLst>
                    <a:ext uri="{9D8B030D-6E8A-4147-A177-3AD203B41FA5}">
                      <a16:colId xmlns:a16="http://schemas.microsoft.com/office/drawing/2014/main" val="561240762"/>
                    </a:ext>
                  </a:extLst>
                </a:gridCol>
                <a:gridCol w="804228">
                  <a:extLst>
                    <a:ext uri="{9D8B030D-6E8A-4147-A177-3AD203B41FA5}">
                      <a16:colId xmlns:a16="http://schemas.microsoft.com/office/drawing/2014/main" val="2327968098"/>
                    </a:ext>
                  </a:extLst>
                </a:gridCol>
                <a:gridCol w="2384743">
                  <a:extLst>
                    <a:ext uri="{9D8B030D-6E8A-4147-A177-3AD203B41FA5}">
                      <a16:colId xmlns:a16="http://schemas.microsoft.com/office/drawing/2014/main" val="2839892413"/>
                    </a:ext>
                  </a:extLst>
                </a:gridCol>
                <a:gridCol w="1192530">
                  <a:extLst>
                    <a:ext uri="{9D8B030D-6E8A-4147-A177-3AD203B41FA5}">
                      <a16:colId xmlns:a16="http://schemas.microsoft.com/office/drawing/2014/main" val="292414889"/>
                    </a:ext>
                  </a:extLst>
                </a:gridCol>
                <a:gridCol w="567055">
                  <a:extLst>
                    <a:ext uri="{9D8B030D-6E8A-4147-A177-3AD203B41FA5}">
                      <a16:colId xmlns:a16="http://schemas.microsoft.com/office/drawing/2014/main" val="3199725454"/>
                    </a:ext>
                  </a:extLst>
                </a:gridCol>
                <a:gridCol w="706819">
                  <a:extLst>
                    <a:ext uri="{9D8B030D-6E8A-4147-A177-3AD203B41FA5}">
                      <a16:colId xmlns:a16="http://schemas.microsoft.com/office/drawing/2014/main" val="4197141432"/>
                    </a:ext>
                  </a:extLst>
                </a:gridCol>
              </a:tblGrid>
              <a:tr h="253966">
                <a:tc>
                  <a:txBody>
                    <a:bodyPr/>
                    <a:lstStyle/>
                    <a:p>
                      <a:r>
                        <a:rPr lang="es-CL" dirty="0" err="1"/>
                        <a:t>Pokemon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Mote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Capturado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Tipo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HP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ATK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29029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Pikachu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Thor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2024-09-12 14:41:33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Eléctrico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653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891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EF190-8F7D-BC30-0B0F-E909C4D2C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496FE-F3DB-0172-597A-D35D95F3C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SQL: Insertar Tuplas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29F5B9-E83C-5144-5904-1F8A2BF4A667}"/>
              </a:ext>
            </a:extLst>
          </p:cNvPr>
          <p:cNvSpPr/>
          <p:nvPr/>
        </p:nvSpPr>
        <p:spPr>
          <a:xfrm>
            <a:off x="0" y="1368725"/>
            <a:ext cx="12192000" cy="34563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1D523F-2CBB-42A6-1DDB-FFF1765F89C2}"/>
              </a:ext>
            </a:extLst>
          </p:cNvPr>
          <p:cNvSpPr/>
          <p:nvPr/>
        </p:nvSpPr>
        <p:spPr>
          <a:xfrm>
            <a:off x="0" y="4830792"/>
            <a:ext cx="12192000" cy="2027208"/>
          </a:xfrm>
          <a:prstGeom prst="rect">
            <a:avLst/>
          </a:prstGeom>
          <a:solidFill>
            <a:srgbClr val="A9D073"/>
          </a:solidFill>
          <a:ln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5D47AE-F055-52B3-A623-99E89B7BA717}"/>
              </a:ext>
            </a:extLst>
          </p:cNvPr>
          <p:cNvSpPr txBox="1"/>
          <p:nvPr/>
        </p:nvSpPr>
        <p:spPr>
          <a:xfrm>
            <a:off x="0" y="1429078"/>
            <a:ext cx="184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PokemonGo</a:t>
            </a:r>
            <a:endParaRPr lang="es-CL" sz="2400" b="1" dirty="0">
              <a:solidFill>
                <a:srgbClr val="00206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2CA59B-7C73-A585-EC25-94E2851BBE04}"/>
              </a:ext>
            </a:extLst>
          </p:cNvPr>
          <p:cNvSpPr txBox="1"/>
          <p:nvPr/>
        </p:nvSpPr>
        <p:spPr>
          <a:xfrm>
            <a:off x="-1" y="4889289"/>
            <a:ext cx="121423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 TABLE</a:t>
            </a:r>
            <a:r>
              <a:rPr lang="es-C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Pokedex</a:t>
            </a:r>
            <a:r>
              <a:rPr lang="es-CL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(...);</a:t>
            </a:r>
          </a:p>
          <a:p>
            <a:r>
              <a:rPr lang="es-CL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INSERT INTO</a:t>
            </a:r>
            <a:r>
              <a:rPr lang="es-C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Pokedex</a:t>
            </a:r>
            <a:r>
              <a:rPr lang="es-C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s-CL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</a:t>
            </a:r>
            <a:r>
              <a:rPr lang="es-CL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(‘</a:t>
            </a:r>
            <a:r>
              <a:rPr lang="es-CL" sz="2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Pikachu</a:t>
            </a:r>
            <a:r>
              <a:rPr lang="es-CL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’, ‘Thor’, </a:t>
            </a:r>
            <a:r>
              <a:rPr lang="es-CL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NOW</a:t>
            </a:r>
            <a:r>
              <a:rPr lang="es-CL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(), ‘Eléctrico’, 35, 55);</a:t>
            </a:r>
          </a:p>
          <a:p>
            <a:r>
              <a:rPr lang="es-CL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INSERT INTO</a:t>
            </a:r>
            <a:r>
              <a:rPr lang="es-C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Pokedex</a:t>
            </a:r>
            <a:r>
              <a:rPr lang="es-C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s-CL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</a:t>
            </a:r>
            <a:r>
              <a:rPr lang="es-CL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(‘</a:t>
            </a:r>
            <a:r>
              <a:rPr lang="es-CL" sz="2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Leafeon</a:t>
            </a:r>
            <a:r>
              <a:rPr lang="es-CL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’, ‘</a:t>
            </a:r>
            <a:r>
              <a:rPr lang="es-CL" sz="2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Basil</a:t>
            </a:r>
            <a:r>
              <a:rPr lang="es-CL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’,</a:t>
            </a:r>
            <a:r>
              <a:rPr lang="es-CL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NOW</a:t>
            </a:r>
            <a:r>
              <a:rPr lang="es-CL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(), ‘Pasto’, 65, 110);</a:t>
            </a:r>
          </a:p>
          <a:p>
            <a:endParaRPr lang="es-CL" sz="2400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aphicFrame>
        <p:nvGraphicFramePr>
          <p:cNvPr id="3" name="Table 8">
            <a:extLst>
              <a:ext uri="{FF2B5EF4-FFF2-40B4-BE49-F238E27FC236}">
                <a16:creationId xmlns:a16="http://schemas.microsoft.com/office/drawing/2014/main" id="{2AD46492-1BFD-9128-30C6-B8F2A4EAAB6F}"/>
              </a:ext>
            </a:extLst>
          </p:cNvPr>
          <p:cNvGraphicFramePr>
            <a:graphicFrameLocks noGrp="1"/>
          </p:cNvGraphicFramePr>
          <p:nvPr/>
        </p:nvGraphicFramePr>
        <p:xfrm>
          <a:off x="3284600" y="2865599"/>
          <a:ext cx="5513580" cy="7315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282510">
                  <a:extLst>
                    <a:ext uri="{9D8B030D-6E8A-4147-A177-3AD203B41FA5}">
                      <a16:colId xmlns:a16="http://schemas.microsoft.com/office/drawing/2014/main" val="561240762"/>
                    </a:ext>
                  </a:extLst>
                </a:gridCol>
                <a:gridCol w="804228">
                  <a:extLst>
                    <a:ext uri="{9D8B030D-6E8A-4147-A177-3AD203B41FA5}">
                      <a16:colId xmlns:a16="http://schemas.microsoft.com/office/drawing/2014/main" val="2327968098"/>
                    </a:ext>
                  </a:extLst>
                </a:gridCol>
                <a:gridCol w="1417638">
                  <a:extLst>
                    <a:ext uri="{9D8B030D-6E8A-4147-A177-3AD203B41FA5}">
                      <a16:colId xmlns:a16="http://schemas.microsoft.com/office/drawing/2014/main" val="2839892413"/>
                    </a:ext>
                  </a:extLst>
                </a:gridCol>
                <a:gridCol w="735330">
                  <a:extLst>
                    <a:ext uri="{9D8B030D-6E8A-4147-A177-3AD203B41FA5}">
                      <a16:colId xmlns:a16="http://schemas.microsoft.com/office/drawing/2014/main" val="292414889"/>
                    </a:ext>
                  </a:extLst>
                </a:gridCol>
                <a:gridCol w="567055">
                  <a:extLst>
                    <a:ext uri="{9D8B030D-6E8A-4147-A177-3AD203B41FA5}">
                      <a16:colId xmlns:a16="http://schemas.microsoft.com/office/drawing/2014/main" val="3199725454"/>
                    </a:ext>
                  </a:extLst>
                </a:gridCol>
                <a:gridCol w="706819">
                  <a:extLst>
                    <a:ext uri="{9D8B030D-6E8A-4147-A177-3AD203B41FA5}">
                      <a16:colId xmlns:a16="http://schemas.microsoft.com/office/drawing/2014/main" val="4197141432"/>
                    </a:ext>
                  </a:extLst>
                </a:gridCol>
              </a:tblGrid>
              <a:tr h="253966">
                <a:tc>
                  <a:txBody>
                    <a:bodyPr/>
                    <a:lstStyle/>
                    <a:p>
                      <a:r>
                        <a:rPr lang="es-CL" dirty="0" err="1"/>
                        <a:t>Pokemon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Mote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Capturado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Tipo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HP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ATK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29029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653650"/>
                  </a:ext>
                </a:extLst>
              </a:tr>
            </a:tbl>
          </a:graphicData>
        </a:graphic>
      </p:graphicFrame>
      <p:sp>
        <p:nvSpPr>
          <p:cNvPr id="4" name="Rectangle: Single Corner Snipped 9">
            <a:extLst>
              <a:ext uri="{FF2B5EF4-FFF2-40B4-BE49-F238E27FC236}">
                <a16:creationId xmlns:a16="http://schemas.microsoft.com/office/drawing/2014/main" id="{8D14F47A-8ACE-94F3-191C-0E30BB08E253}"/>
              </a:ext>
            </a:extLst>
          </p:cNvPr>
          <p:cNvSpPr/>
          <p:nvPr/>
        </p:nvSpPr>
        <p:spPr>
          <a:xfrm>
            <a:off x="3284600" y="2513086"/>
            <a:ext cx="1275289" cy="353730"/>
          </a:xfrm>
          <a:prstGeom prst="snip1Rect">
            <a:avLst>
              <a:gd name="adj" fmla="val 445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dirty="0" err="1"/>
              <a:t>Pokédex</a:t>
            </a:r>
            <a:endParaRPr lang="es-CL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878AEF2-511F-0768-7D4B-7CD2AC2C35C2}"/>
              </a:ext>
            </a:extLst>
          </p:cNvPr>
          <p:cNvGraphicFramePr>
            <a:graphicFrameLocks noGrp="1"/>
          </p:cNvGraphicFramePr>
          <p:nvPr/>
        </p:nvGraphicFramePr>
        <p:xfrm>
          <a:off x="3284600" y="2872566"/>
          <a:ext cx="6937885" cy="7315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282510">
                  <a:extLst>
                    <a:ext uri="{9D8B030D-6E8A-4147-A177-3AD203B41FA5}">
                      <a16:colId xmlns:a16="http://schemas.microsoft.com/office/drawing/2014/main" val="561240762"/>
                    </a:ext>
                  </a:extLst>
                </a:gridCol>
                <a:gridCol w="804228">
                  <a:extLst>
                    <a:ext uri="{9D8B030D-6E8A-4147-A177-3AD203B41FA5}">
                      <a16:colId xmlns:a16="http://schemas.microsoft.com/office/drawing/2014/main" val="2327968098"/>
                    </a:ext>
                  </a:extLst>
                </a:gridCol>
                <a:gridCol w="2384743">
                  <a:extLst>
                    <a:ext uri="{9D8B030D-6E8A-4147-A177-3AD203B41FA5}">
                      <a16:colId xmlns:a16="http://schemas.microsoft.com/office/drawing/2014/main" val="2839892413"/>
                    </a:ext>
                  </a:extLst>
                </a:gridCol>
                <a:gridCol w="1192530">
                  <a:extLst>
                    <a:ext uri="{9D8B030D-6E8A-4147-A177-3AD203B41FA5}">
                      <a16:colId xmlns:a16="http://schemas.microsoft.com/office/drawing/2014/main" val="292414889"/>
                    </a:ext>
                  </a:extLst>
                </a:gridCol>
                <a:gridCol w="567055">
                  <a:extLst>
                    <a:ext uri="{9D8B030D-6E8A-4147-A177-3AD203B41FA5}">
                      <a16:colId xmlns:a16="http://schemas.microsoft.com/office/drawing/2014/main" val="3199725454"/>
                    </a:ext>
                  </a:extLst>
                </a:gridCol>
                <a:gridCol w="706819">
                  <a:extLst>
                    <a:ext uri="{9D8B030D-6E8A-4147-A177-3AD203B41FA5}">
                      <a16:colId xmlns:a16="http://schemas.microsoft.com/office/drawing/2014/main" val="4197141432"/>
                    </a:ext>
                  </a:extLst>
                </a:gridCol>
              </a:tblGrid>
              <a:tr h="253966">
                <a:tc>
                  <a:txBody>
                    <a:bodyPr/>
                    <a:lstStyle/>
                    <a:p>
                      <a:r>
                        <a:rPr lang="es-CL" dirty="0" err="1"/>
                        <a:t>Pokemon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Mote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Capturado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Tipo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HP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ATK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29029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Pikachu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Thor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2024-09-12 14:41:33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Eléctrico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65365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BD965AE-FD64-C5B8-2CC0-F821FF1ADC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4427238"/>
              </p:ext>
            </p:extLst>
          </p:nvPr>
        </p:nvGraphicFramePr>
        <p:xfrm>
          <a:off x="3287473" y="2869689"/>
          <a:ext cx="6937885" cy="109728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282510">
                  <a:extLst>
                    <a:ext uri="{9D8B030D-6E8A-4147-A177-3AD203B41FA5}">
                      <a16:colId xmlns:a16="http://schemas.microsoft.com/office/drawing/2014/main" val="561240762"/>
                    </a:ext>
                  </a:extLst>
                </a:gridCol>
                <a:gridCol w="804228">
                  <a:extLst>
                    <a:ext uri="{9D8B030D-6E8A-4147-A177-3AD203B41FA5}">
                      <a16:colId xmlns:a16="http://schemas.microsoft.com/office/drawing/2014/main" val="2327968098"/>
                    </a:ext>
                  </a:extLst>
                </a:gridCol>
                <a:gridCol w="2384743">
                  <a:extLst>
                    <a:ext uri="{9D8B030D-6E8A-4147-A177-3AD203B41FA5}">
                      <a16:colId xmlns:a16="http://schemas.microsoft.com/office/drawing/2014/main" val="2839892413"/>
                    </a:ext>
                  </a:extLst>
                </a:gridCol>
                <a:gridCol w="1192530">
                  <a:extLst>
                    <a:ext uri="{9D8B030D-6E8A-4147-A177-3AD203B41FA5}">
                      <a16:colId xmlns:a16="http://schemas.microsoft.com/office/drawing/2014/main" val="292414889"/>
                    </a:ext>
                  </a:extLst>
                </a:gridCol>
                <a:gridCol w="567055">
                  <a:extLst>
                    <a:ext uri="{9D8B030D-6E8A-4147-A177-3AD203B41FA5}">
                      <a16:colId xmlns:a16="http://schemas.microsoft.com/office/drawing/2014/main" val="3199725454"/>
                    </a:ext>
                  </a:extLst>
                </a:gridCol>
                <a:gridCol w="706819">
                  <a:extLst>
                    <a:ext uri="{9D8B030D-6E8A-4147-A177-3AD203B41FA5}">
                      <a16:colId xmlns:a16="http://schemas.microsoft.com/office/drawing/2014/main" val="4197141432"/>
                    </a:ext>
                  </a:extLst>
                </a:gridCol>
              </a:tblGrid>
              <a:tr h="253966">
                <a:tc>
                  <a:txBody>
                    <a:bodyPr/>
                    <a:lstStyle/>
                    <a:p>
                      <a:r>
                        <a:rPr lang="es-CL" dirty="0" err="1"/>
                        <a:t>Pokemon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Mote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Capturado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Tipo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HP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ATK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29029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Pikachu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Thor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2023-04-17 10:21:33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Eléctrico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65365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Leafeon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err="1"/>
                        <a:t>Basil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2023-04-17 10:22:14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Pasto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110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87180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471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D1052-F2A3-7667-BF87-C2C0F4844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24F83-687E-385D-BFF4-BA23BD4F0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SQL: Insertar Tuplas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A85DA1-C9AD-B532-531F-22663BB07D62}"/>
              </a:ext>
            </a:extLst>
          </p:cNvPr>
          <p:cNvSpPr/>
          <p:nvPr/>
        </p:nvSpPr>
        <p:spPr>
          <a:xfrm>
            <a:off x="0" y="1368725"/>
            <a:ext cx="12192000" cy="34887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08356C-422C-4E46-4DC4-C25FCDE205EC}"/>
              </a:ext>
            </a:extLst>
          </p:cNvPr>
          <p:cNvSpPr/>
          <p:nvPr/>
        </p:nvSpPr>
        <p:spPr>
          <a:xfrm>
            <a:off x="0" y="4857452"/>
            <a:ext cx="12192000" cy="2000548"/>
          </a:xfrm>
          <a:prstGeom prst="rect">
            <a:avLst/>
          </a:prstGeom>
          <a:solidFill>
            <a:srgbClr val="A9D073"/>
          </a:solidFill>
          <a:ln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C66811-857D-450A-09E7-96E79D92B2DA}"/>
              </a:ext>
            </a:extLst>
          </p:cNvPr>
          <p:cNvSpPr txBox="1"/>
          <p:nvPr/>
        </p:nvSpPr>
        <p:spPr>
          <a:xfrm>
            <a:off x="0" y="1429078"/>
            <a:ext cx="184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PokemonGo</a:t>
            </a:r>
            <a:endParaRPr lang="es-CL" sz="2400" b="1" dirty="0">
              <a:solidFill>
                <a:srgbClr val="00206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7F13B6-43F8-3406-95B6-6DC2A2D94B09}"/>
              </a:ext>
            </a:extLst>
          </p:cNvPr>
          <p:cNvSpPr txBox="1"/>
          <p:nvPr/>
        </p:nvSpPr>
        <p:spPr>
          <a:xfrm>
            <a:off x="0" y="4950203"/>
            <a:ext cx="1214238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 TABLE</a:t>
            </a:r>
            <a:r>
              <a:rPr lang="es-CL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Pokedex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(...);</a:t>
            </a:r>
          </a:p>
          <a:p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INSERT INTO</a:t>
            </a:r>
            <a:r>
              <a:rPr lang="es-CL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Pokedex</a:t>
            </a:r>
            <a:r>
              <a:rPr lang="es-CL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(‘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Pikachu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’, ‘Thor’,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NOW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(), ‘Eléctrico’, 35, 55);</a:t>
            </a:r>
          </a:p>
          <a:p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INSERT INTO</a:t>
            </a:r>
            <a:r>
              <a:rPr lang="es-CL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Pokedex</a:t>
            </a:r>
            <a:r>
              <a:rPr lang="es-CL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(‘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Leafeon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’, ‘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Basil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’,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NOW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(), ‘Pasto’, 65, 110);</a:t>
            </a:r>
          </a:p>
          <a:p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INSERT INTO</a:t>
            </a:r>
            <a:r>
              <a:rPr lang="es-CL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Pokedex</a:t>
            </a:r>
            <a:r>
              <a:rPr lang="es-CL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(‘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Jolteon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’, ‘Zeus’,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NOW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(), ‘Eléctrico’, 65, ‘65’);</a:t>
            </a:r>
          </a:p>
          <a:p>
            <a:r>
              <a:rPr lang="es-CL" sz="2000" b="1" dirty="0">
                <a:solidFill>
                  <a:schemeClr val="accent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ERROR</a:t>
            </a:r>
            <a:endParaRPr lang="es-CL" sz="2000" dirty="0">
              <a:solidFill>
                <a:schemeClr val="accent2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s-CL" sz="2400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aphicFrame>
        <p:nvGraphicFramePr>
          <p:cNvPr id="3" name="Table 8">
            <a:extLst>
              <a:ext uri="{FF2B5EF4-FFF2-40B4-BE49-F238E27FC236}">
                <a16:creationId xmlns:a16="http://schemas.microsoft.com/office/drawing/2014/main" id="{E3393535-4639-2431-EB42-23C595453E3F}"/>
              </a:ext>
            </a:extLst>
          </p:cNvPr>
          <p:cNvGraphicFramePr>
            <a:graphicFrameLocks noGrp="1"/>
          </p:cNvGraphicFramePr>
          <p:nvPr/>
        </p:nvGraphicFramePr>
        <p:xfrm>
          <a:off x="3284600" y="2865599"/>
          <a:ext cx="5513580" cy="7315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282510">
                  <a:extLst>
                    <a:ext uri="{9D8B030D-6E8A-4147-A177-3AD203B41FA5}">
                      <a16:colId xmlns:a16="http://schemas.microsoft.com/office/drawing/2014/main" val="561240762"/>
                    </a:ext>
                  </a:extLst>
                </a:gridCol>
                <a:gridCol w="804228">
                  <a:extLst>
                    <a:ext uri="{9D8B030D-6E8A-4147-A177-3AD203B41FA5}">
                      <a16:colId xmlns:a16="http://schemas.microsoft.com/office/drawing/2014/main" val="2327968098"/>
                    </a:ext>
                  </a:extLst>
                </a:gridCol>
                <a:gridCol w="1417638">
                  <a:extLst>
                    <a:ext uri="{9D8B030D-6E8A-4147-A177-3AD203B41FA5}">
                      <a16:colId xmlns:a16="http://schemas.microsoft.com/office/drawing/2014/main" val="2839892413"/>
                    </a:ext>
                  </a:extLst>
                </a:gridCol>
                <a:gridCol w="735330">
                  <a:extLst>
                    <a:ext uri="{9D8B030D-6E8A-4147-A177-3AD203B41FA5}">
                      <a16:colId xmlns:a16="http://schemas.microsoft.com/office/drawing/2014/main" val="292414889"/>
                    </a:ext>
                  </a:extLst>
                </a:gridCol>
                <a:gridCol w="567055">
                  <a:extLst>
                    <a:ext uri="{9D8B030D-6E8A-4147-A177-3AD203B41FA5}">
                      <a16:colId xmlns:a16="http://schemas.microsoft.com/office/drawing/2014/main" val="3199725454"/>
                    </a:ext>
                  </a:extLst>
                </a:gridCol>
                <a:gridCol w="706819">
                  <a:extLst>
                    <a:ext uri="{9D8B030D-6E8A-4147-A177-3AD203B41FA5}">
                      <a16:colId xmlns:a16="http://schemas.microsoft.com/office/drawing/2014/main" val="4197141432"/>
                    </a:ext>
                  </a:extLst>
                </a:gridCol>
              </a:tblGrid>
              <a:tr h="253966">
                <a:tc>
                  <a:txBody>
                    <a:bodyPr/>
                    <a:lstStyle/>
                    <a:p>
                      <a:r>
                        <a:rPr lang="es-CL" dirty="0" err="1"/>
                        <a:t>Pokemon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Mote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Capturado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Tipo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HP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ATK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29029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653650"/>
                  </a:ext>
                </a:extLst>
              </a:tr>
            </a:tbl>
          </a:graphicData>
        </a:graphic>
      </p:graphicFrame>
      <p:sp>
        <p:nvSpPr>
          <p:cNvPr id="4" name="Rectangle: Single Corner Snipped 9">
            <a:extLst>
              <a:ext uri="{FF2B5EF4-FFF2-40B4-BE49-F238E27FC236}">
                <a16:creationId xmlns:a16="http://schemas.microsoft.com/office/drawing/2014/main" id="{25795EE0-CD89-0E52-ED2B-532A0BB19E26}"/>
              </a:ext>
            </a:extLst>
          </p:cNvPr>
          <p:cNvSpPr/>
          <p:nvPr/>
        </p:nvSpPr>
        <p:spPr>
          <a:xfrm>
            <a:off x="3284600" y="2513086"/>
            <a:ext cx="1275289" cy="353730"/>
          </a:xfrm>
          <a:prstGeom prst="snip1Rect">
            <a:avLst>
              <a:gd name="adj" fmla="val 445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dirty="0" err="1"/>
              <a:t>Pokédex</a:t>
            </a:r>
            <a:endParaRPr lang="es-CL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9063D6E-BA2A-1D45-875F-BE4998AA0B7B}"/>
              </a:ext>
            </a:extLst>
          </p:cNvPr>
          <p:cNvGraphicFramePr>
            <a:graphicFrameLocks noGrp="1"/>
          </p:cNvGraphicFramePr>
          <p:nvPr/>
        </p:nvGraphicFramePr>
        <p:xfrm>
          <a:off x="3284600" y="2872566"/>
          <a:ext cx="6937885" cy="7315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282510">
                  <a:extLst>
                    <a:ext uri="{9D8B030D-6E8A-4147-A177-3AD203B41FA5}">
                      <a16:colId xmlns:a16="http://schemas.microsoft.com/office/drawing/2014/main" val="561240762"/>
                    </a:ext>
                  </a:extLst>
                </a:gridCol>
                <a:gridCol w="804228">
                  <a:extLst>
                    <a:ext uri="{9D8B030D-6E8A-4147-A177-3AD203B41FA5}">
                      <a16:colId xmlns:a16="http://schemas.microsoft.com/office/drawing/2014/main" val="2327968098"/>
                    </a:ext>
                  </a:extLst>
                </a:gridCol>
                <a:gridCol w="2384743">
                  <a:extLst>
                    <a:ext uri="{9D8B030D-6E8A-4147-A177-3AD203B41FA5}">
                      <a16:colId xmlns:a16="http://schemas.microsoft.com/office/drawing/2014/main" val="2839892413"/>
                    </a:ext>
                  </a:extLst>
                </a:gridCol>
                <a:gridCol w="1192530">
                  <a:extLst>
                    <a:ext uri="{9D8B030D-6E8A-4147-A177-3AD203B41FA5}">
                      <a16:colId xmlns:a16="http://schemas.microsoft.com/office/drawing/2014/main" val="292414889"/>
                    </a:ext>
                  </a:extLst>
                </a:gridCol>
                <a:gridCol w="567055">
                  <a:extLst>
                    <a:ext uri="{9D8B030D-6E8A-4147-A177-3AD203B41FA5}">
                      <a16:colId xmlns:a16="http://schemas.microsoft.com/office/drawing/2014/main" val="3199725454"/>
                    </a:ext>
                  </a:extLst>
                </a:gridCol>
                <a:gridCol w="706819">
                  <a:extLst>
                    <a:ext uri="{9D8B030D-6E8A-4147-A177-3AD203B41FA5}">
                      <a16:colId xmlns:a16="http://schemas.microsoft.com/office/drawing/2014/main" val="4197141432"/>
                    </a:ext>
                  </a:extLst>
                </a:gridCol>
              </a:tblGrid>
              <a:tr h="253966">
                <a:tc>
                  <a:txBody>
                    <a:bodyPr/>
                    <a:lstStyle/>
                    <a:p>
                      <a:r>
                        <a:rPr lang="es-CL" dirty="0" err="1"/>
                        <a:t>Pokemon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Mote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Capturado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Tipo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HP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ATK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29029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Pikachu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Thor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2024-09-12 14:41:33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Eléctrico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65365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0F0E425-595D-18F6-AF4F-494F8AC3232C}"/>
              </a:ext>
            </a:extLst>
          </p:cNvPr>
          <p:cNvGraphicFramePr>
            <a:graphicFrameLocks noGrp="1"/>
          </p:cNvGraphicFramePr>
          <p:nvPr/>
        </p:nvGraphicFramePr>
        <p:xfrm>
          <a:off x="3287473" y="2869689"/>
          <a:ext cx="6937885" cy="109728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282510">
                  <a:extLst>
                    <a:ext uri="{9D8B030D-6E8A-4147-A177-3AD203B41FA5}">
                      <a16:colId xmlns:a16="http://schemas.microsoft.com/office/drawing/2014/main" val="561240762"/>
                    </a:ext>
                  </a:extLst>
                </a:gridCol>
                <a:gridCol w="804228">
                  <a:extLst>
                    <a:ext uri="{9D8B030D-6E8A-4147-A177-3AD203B41FA5}">
                      <a16:colId xmlns:a16="http://schemas.microsoft.com/office/drawing/2014/main" val="2327968098"/>
                    </a:ext>
                  </a:extLst>
                </a:gridCol>
                <a:gridCol w="2384743">
                  <a:extLst>
                    <a:ext uri="{9D8B030D-6E8A-4147-A177-3AD203B41FA5}">
                      <a16:colId xmlns:a16="http://schemas.microsoft.com/office/drawing/2014/main" val="2839892413"/>
                    </a:ext>
                  </a:extLst>
                </a:gridCol>
                <a:gridCol w="1192530">
                  <a:extLst>
                    <a:ext uri="{9D8B030D-6E8A-4147-A177-3AD203B41FA5}">
                      <a16:colId xmlns:a16="http://schemas.microsoft.com/office/drawing/2014/main" val="292414889"/>
                    </a:ext>
                  </a:extLst>
                </a:gridCol>
                <a:gridCol w="567055">
                  <a:extLst>
                    <a:ext uri="{9D8B030D-6E8A-4147-A177-3AD203B41FA5}">
                      <a16:colId xmlns:a16="http://schemas.microsoft.com/office/drawing/2014/main" val="3199725454"/>
                    </a:ext>
                  </a:extLst>
                </a:gridCol>
                <a:gridCol w="706819">
                  <a:extLst>
                    <a:ext uri="{9D8B030D-6E8A-4147-A177-3AD203B41FA5}">
                      <a16:colId xmlns:a16="http://schemas.microsoft.com/office/drawing/2014/main" val="4197141432"/>
                    </a:ext>
                  </a:extLst>
                </a:gridCol>
              </a:tblGrid>
              <a:tr h="253966">
                <a:tc>
                  <a:txBody>
                    <a:bodyPr/>
                    <a:lstStyle/>
                    <a:p>
                      <a:r>
                        <a:rPr lang="es-CL" dirty="0" err="1"/>
                        <a:t>Pokemon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Mote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Capturado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Tipo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HP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ATK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29029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Pikachu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Thor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2023-04-17 10:21:33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Eléctrico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65365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Leafeon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err="1"/>
                        <a:t>Basil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2023-04-17 10:22:14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Pasto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110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87180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509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D2198-BFC3-E215-A9F0-F31548050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4D33A-0E34-1C8D-28AC-D3BFBAD46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SQL: Insertar Tuplas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639A4A-1A65-8D77-B1DB-D89DC0364732}"/>
              </a:ext>
            </a:extLst>
          </p:cNvPr>
          <p:cNvSpPr/>
          <p:nvPr/>
        </p:nvSpPr>
        <p:spPr>
          <a:xfrm>
            <a:off x="0" y="1368725"/>
            <a:ext cx="12192000" cy="34887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6FB99B-AB23-D7D8-48D4-4C35D775DAF2}"/>
              </a:ext>
            </a:extLst>
          </p:cNvPr>
          <p:cNvSpPr/>
          <p:nvPr/>
        </p:nvSpPr>
        <p:spPr>
          <a:xfrm>
            <a:off x="0" y="4857452"/>
            <a:ext cx="12192000" cy="2000548"/>
          </a:xfrm>
          <a:prstGeom prst="rect">
            <a:avLst/>
          </a:prstGeom>
          <a:solidFill>
            <a:srgbClr val="A9D073"/>
          </a:solidFill>
          <a:ln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90C022-3101-407E-0AE1-769F370D9B57}"/>
              </a:ext>
            </a:extLst>
          </p:cNvPr>
          <p:cNvSpPr txBox="1"/>
          <p:nvPr/>
        </p:nvSpPr>
        <p:spPr>
          <a:xfrm>
            <a:off x="0" y="1429078"/>
            <a:ext cx="184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PokemonGo</a:t>
            </a:r>
            <a:endParaRPr lang="es-CL" sz="2400" b="1" dirty="0">
              <a:solidFill>
                <a:srgbClr val="00206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67DE1B-F0DB-B632-6CF9-67070EF70893}"/>
              </a:ext>
            </a:extLst>
          </p:cNvPr>
          <p:cNvSpPr txBox="1"/>
          <p:nvPr/>
        </p:nvSpPr>
        <p:spPr>
          <a:xfrm>
            <a:off x="0" y="4950203"/>
            <a:ext cx="1214238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 TABLE</a:t>
            </a:r>
            <a:r>
              <a:rPr lang="es-CL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Pokedex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(...);</a:t>
            </a:r>
          </a:p>
          <a:p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INSERT INTO</a:t>
            </a:r>
            <a:r>
              <a:rPr lang="es-CL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Pokedex</a:t>
            </a:r>
            <a:r>
              <a:rPr lang="es-CL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(‘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Pikachu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’, ‘Thor’,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NOW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(), ‘Eléctrico’, 35, 55);</a:t>
            </a:r>
          </a:p>
          <a:p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INSERT INTO</a:t>
            </a:r>
            <a:r>
              <a:rPr lang="es-CL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Pokedex</a:t>
            </a:r>
            <a:r>
              <a:rPr lang="es-CL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(‘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Leafeon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’, ‘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Basil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’,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NOW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(), ‘Pasto’, 65, 110);</a:t>
            </a:r>
          </a:p>
          <a:p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INSERT INTO</a:t>
            </a:r>
            <a:r>
              <a:rPr lang="es-CL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Pokedex</a:t>
            </a:r>
            <a:r>
              <a:rPr lang="es-CL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(‘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Jolteon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’, ‘Zeus’,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NOW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(), ‘Eléctrico’, 65, 65);</a:t>
            </a:r>
          </a:p>
          <a:p>
            <a:endParaRPr lang="es-CL" sz="2400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aphicFrame>
        <p:nvGraphicFramePr>
          <p:cNvPr id="3" name="Table 8">
            <a:extLst>
              <a:ext uri="{FF2B5EF4-FFF2-40B4-BE49-F238E27FC236}">
                <a16:creationId xmlns:a16="http://schemas.microsoft.com/office/drawing/2014/main" id="{DC0BC1AA-4944-366A-B8DB-3E69047EC9E5}"/>
              </a:ext>
            </a:extLst>
          </p:cNvPr>
          <p:cNvGraphicFramePr>
            <a:graphicFrameLocks noGrp="1"/>
          </p:cNvGraphicFramePr>
          <p:nvPr/>
        </p:nvGraphicFramePr>
        <p:xfrm>
          <a:off x="3284600" y="2865599"/>
          <a:ext cx="5513580" cy="7315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282510">
                  <a:extLst>
                    <a:ext uri="{9D8B030D-6E8A-4147-A177-3AD203B41FA5}">
                      <a16:colId xmlns:a16="http://schemas.microsoft.com/office/drawing/2014/main" val="561240762"/>
                    </a:ext>
                  </a:extLst>
                </a:gridCol>
                <a:gridCol w="804228">
                  <a:extLst>
                    <a:ext uri="{9D8B030D-6E8A-4147-A177-3AD203B41FA5}">
                      <a16:colId xmlns:a16="http://schemas.microsoft.com/office/drawing/2014/main" val="2327968098"/>
                    </a:ext>
                  </a:extLst>
                </a:gridCol>
                <a:gridCol w="1417638">
                  <a:extLst>
                    <a:ext uri="{9D8B030D-6E8A-4147-A177-3AD203B41FA5}">
                      <a16:colId xmlns:a16="http://schemas.microsoft.com/office/drawing/2014/main" val="2839892413"/>
                    </a:ext>
                  </a:extLst>
                </a:gridCol>
                <a:gridCol w="735330">
                  <a:extLst>
                    <a:ext uri="{9D8B030D-6E8A-4147-A177-3AD203B41FA5}">
                      <a16:colId xmlns:a16="http://schemas.microsoft.com/office/drawing/2014/main" val="292414889"/>
                    </a:ext>
                  </a:extLst>
                </a:gridCol>
                <a:gridCol w="567055">
                  <a:extLst>
                    <a:ext uri="{9D8B030D-6E8A-4147-A177-3AD203B41FA5}">
                      <a16:colId xmlns:a16="http://schemas.microsoft.com/office/drawing/2014/main" val="3199725454"/>
                    </a:ext>
                  </a:extLst>
                </a:gridCol>
                <a:gridCol w="706819">
                  <a:extLst>
                    <a:ext uri="{9D8B030D-6E8A-4147-A177-3AD203B41FA5}">
                      <a16:colId xmlns:a16="http://schemas.microsoft.com/office/drawing/2014/main" val="4197141432"/>
                    </a:ext>
                  </a:extLst>
                </a:gridCol>
              </a:tblGrid>
              <a:tr h="253966">
                <a:tc>
                  <a:txBody>
                    <a:bodyPr/>
                    <a:lstStyle/>
                    <a:p>
                      <a:r>
                        <a:rPr lang="es-CL" dirty="0" err="1"/>
                        <a:t>Pokemon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Mote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Capturado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Tipo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HP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ATK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29029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653650"/>
                  </a:ext>
                </a:extLst>
              </a:tr>
            </a:tbl>
          </a:graphicData>
        </a:graphic>
      </p:graphicFrame>
      <p:sp>
        <p:nvSpPr>
          <p:cNvPr id="4" name="Rectangle: Single Corner Snipped 9">
            <a:extLst>
              <a:ext uri="{FF2B5EF4-FFF2-40B4-BE49-F238E27FC236}">
                <a16:creationId xmlns:a16="http://schemas.microsoft.com/office/drawing/2014/main" id="{6DE41E2F-DB82-9BBD-D2D0-6124F30BC682}"/>
              </a:ext>
            </a:extLst>
          </p:cNvPr>
          <p:cNvSpPr/>
          <p:nvPr/>
        </p:nvSpPr>
        <p:spPr>
          <a:xfrm>
            <a:off x="3284600" y="2513086"/>
            <a:ext cx="1275289" cy="353730"/>
          </a:xfrm>
          <a:prstGeom prst="snip1Rect">
            <a:avLst>
              <a:gd name="adj" fmla="val 445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dirty="0" err="1"/>
              <a:t>Pokédex</a:t>
            </a:r>
            <a:endParaRPr lang="es-CL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4B426FE-98BA-7FA8-675E-3EF069419A7E}"/>
              </a:ext>
            </a:extLst>
          </p:cNvPr>
          <p:cNvGraphicFramePr>
            <a:graphicFrameLocks noGrp="1"/>
          </p:cNvGraphicFramePr>
          <p:nvPr/>
        </p:nvGraphicFramePr>
        <p:xfrm>
          <a:off x="3284600" y="2872566"/>
          <a:ext cx="6937885" cy="7315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282510">
                  <a:extLst>
                    <a:ext uri="{9D8B030D-6E8A-4147-A177-3AD203B41FA5}">
                      <a16:colId xmlns:a16="http://schemas.microsoft.com/office/drawing/2014/main" val="561240762"/>
                    </a:ext>
                  </a:extLst>
                </a:gridCol>
                <a:gridCol w="804228">
                  <a:extLst>
                    <a:ext uri="{9D8B030D-6E8A-4147-A177-3AD203B41FA5}">
                      <a16:colId xmlns:a16="http://schemas.microsoft.com/office/drawing/2014/main" val="2327968098"/>
                    </a:ext>
                  </a:extLst>
                </a:gridCol>
                <a:gridCol w="2384743">
                  <a:extLst>
                    <a:ext uri="{9D8B030D-6E8A-4147-A177-3AD203B41FA5}">
                      <a16:colId xmlns:a16="http://schemas.microsoft.com/office/drawing/2014/main" val="2839892413"/>
                    </a:ext>
                  </a:extLst>
                </a:gridCol>
                <a:gridCol w="1192530">
                  <a:extLst>
                    <a:ext uri="{9D8B030D-6E8A-4147-A177-3AD203B41FA5}">
                      <a16:colId xmlns:a16="http://schemas.microsoft.com/office/drawing/2014/main" val="292414889"/>
                    </a:ext>
                  </a:extLst>
                </a:gridCol>
                <a:gridCol w="567055">
                  <a:extLst>
                    <a:ext uri="{9D8B030D-6E8A-4147-A177-3AD203B41FA5}">
                      <a16:colId xmlns:a16="http://schemas.microsoft.com/office/drawing/2014/main" val="3199725454"/>
                    </a:ext>
                  </a:extLst>
                </a:gridCol>
                <a:gridCol w="706819">
                  <a:extLst>
                    <a:ext uri="{9D8B030D-6E8A-4147-A177-3AD203B41FA5}">
                      <a16:colId xmlns:a16="http://schemas.microsoft.com/office/drawing/2014/main" val="4197141432"/>
                    </a:ext>
                  </a:extLst>
                </a:gridCol>
              </a:tblGrid>
              <a:tr h="253966">
                <a:tc>
                  <a:txBody>
                    <a:bodyPr/>
                    <a:lstStyle/>
                    <a:p>
                      <a:r>
                        <a:rPr lang="es-CL" dirty="0" err="1"/>
                        <a:t>Pokemon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Mote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Capturado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Tipo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HP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ATK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29029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Pikachu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Thor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2024-09-12 14:41:33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Eléctrico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65365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112AA31-6425-12C9-F783-29FD9A8E1C08}"/>
              </a:ext>
            </a:extLst>
          </p:cNvPr>
          <p:cNvGraphicFramePr>
            <a:graphicFrameLocks noGrp="1"/>
          </p:cNvGraphicFramePr>
          <p:nvPr/>
        </p:nvGraphicFramePr>
        <p:xfrm>
          <a:off x="3287473" y="2869689"/>
          <a:ext cx="6937885" cy="109728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282510">
                  <a:extLst>
                    <a:ext uri="{9D8B030D-6E8A-4147-A177-3AD203B41FA5}">
                      <a16:colId xmlns:a16="http://schemas.microsoft.com/office/drawing/2014/main" val="561240762"/>
                    </a:ext>
                  </a:extLst>
                </a:gridCol>
                <a:gridCol w="804228">
                  <a:extLst>
                    <a:ext uri="{9D8B030D-6E8A-4147-A177-3AD203B41FA5}">
                      <a16:colId xmlns:a16="http://schemas.microsoft.com/office/drawing/2014/main" val="2327968098"/>
                    </a:ext>
                  </a:extLst>
                </a:gridCol>
                <a:gridCol w="2384743">
                  <a:extLst>
                    <a:ext uri="{9D8B030D-6E8A-4147-A177-3AD203B41FA5}">
                      <a16:colId xmlns:a16="http://schemas.microsoft.com/office/drawing/2014/main" val="2839892413"/>
                    </a:ext>
                  </a:extLst>
                </a:gridCol>
                <a:gridCol w="1192530">
                  <a:extLst>
                    <a:ext uri="{9D8B030D-6E8A-4147-A177-3AD203B41FA5}">
                      <a16:colId xmlns:a16="http://schemas.microsoft.com/office/drawing/2014/main" val="292414889"/>
                    </a:ext>
                  </a:extLst>
                </a:gridCol>
                <a:gridCol w="567055">
                  <a:extLst>
                    <a:ext uri="{9D8B030D-6E8A-4147-A177-3AD203B41FA5}">
                      <a16:colId xmlns:a16="http://schemas.microsoft.com/office/drawing/2014/main" val="3199725454"/>
                    </a:ext>
                  </a:extLst>
                </a:gridCol>
                <a:gridCol w="706819">
                  <a:extLst>
                    <a:ext uri="{9D8B030D-6E8A-4147-A177-3AD203B41FA5}">
                      <a16:colId xmlns:a16="http://schemas.microsoft.com/office/drawing/2014/main" val="4197141432"/>
                    </a:ext>
                  </a:extLst>
                </a:gridCol>
              </a:tblGrid>
              <a:tr h="253966">
                <a:tc>
                  <a:txBody>
                    <a:bodyPr/>
                    <a:lstStyle/>
                    <a:p>
                      <a:r>
                        <a:rPr lang="es-CL" dirty="0" err="1"/>
                        <a:t>Pokemon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Mote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Capturado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Tipo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HP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ATK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29029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Pikachu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Thor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2023-04-17 10:21:33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Eléctrico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65365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Leafeon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err="1"/>
                        <a:t>Basil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2023-04-17 10:22:14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Pasto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110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8718053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EE6A602-897B-1586-3476-4283EC330B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233631"/>
              </p:ext>
            </p:extLst>
          </p:nvPr>
        </p:nvGraphicFramePr>
        <p:xfrm>
          <a:off x="3287473" y="2869689"/>
          <a:ext cx="6993193" cy="146304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282510">
                  <a:extLst>
                    <a:ext uri="{9D8B030D-6E8A-4147-A177-3AD203B41FA5}">
                      <a16:colId xmlns:a16="http://schemas.microsoft.com/office/drawing/2014/main" val="561240762"/>
                    </a:ext>
                  </a:extLst>
                </a:gridCol>
                <a:gridCol w="804228">
                  <a:extLst>
                    <a:ext uri="{9D8B030D-6E8A-4147-A177-3AD203B41FA5}">
                      <a16:colId xmlns:a16="http://schemas.microsoft.com/office/drawing/2014/main" val="2327968098"/>
                    </a:ext>
                  </a:extLst>
                </a:gridCol>
                <a:gridCol w="2440051">
                  <a:extLst>
                    <a:ext uri="{9D8B030D-6E8A-4147-A177-3AD203B41FA5}">
                      <a16:colId xmlns:a16="http://schemas.microsoft.com/office/drawing/2014/main" val="2839892413"/>
                    </a:ext>
                  </a:extLst>
                </a:gridCol>
                <a:gridCol w="1192530">
                  <a:extLst>
                    <a:ext uri="{9D8B030D-6E8A-4147-A177-3AD203B41FA5}">
                      <a16:colId xmlns:a16="http://schemas.microsoft.com/office/drawing/2014/main" val="292414889"/>
                    </a:ext>
                  </a:extLst>
                </a:gridCol>
                <a:gridCol w="567055">
                  <a:extLst>
                    <a:ext uri="{9D8B030D-6E8A-4147-A177-3AD203B41FA5}">
                      <a16:colId xmlns:a16="http://schemas.microsoft.com/office/drawing/2014/main" val="3199725454"/>
                    </a:ext>
                  </a:extLst>
                </a:gridCol>
                <a:gridCol w="706819">
                  <a:extLst>
                    <a:ext uri="{9D8B030D-6E8A-4147-A177-3AD203B41FA5}">
                      <a16:colId xmlns:a16="http://schemas.microsoft.com/office/drawing/2014/main" val="4197141432"/>
                    </a:ext>
                  </a:extLst>
                </a:gridCol>
              </a:tblGrid>
              <a:tr h="253966">
                <a:tc>
                  <a:txBody>
                    <a:bodyPr/>
                    <a:lstStyle/>
                    <a:p>
                      <a:r>
                        <a:rPr lang="es-CL" dirty="0" err="1"/>
                        <a:t>Pokemon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Mote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Capturado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Tipo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HP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ATK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29029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Pikachu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Thor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2023-04-17 10:21:33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Eléctrico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65365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Leafeon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err="1"/>
                        <a:t>Basil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2023-04-17 10:22:14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Pasto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110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871805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Jolteon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Zeus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2023-04-17 10:24:02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Eléctrico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2796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626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71F4B-F844-9453-1054-815682C38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1CBC0-B9BB-2D8B-E5FF-07DE3BC3A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SQL: Insertar Tuplas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2C309D-898B-E17B-B747-78DCE3024809}"/>
              </a:ext>
            </a:extLst>
          </p:cNvPr>
          <p:cNvSpPr/>
          <p:nvPr/>
        </p:nvSpPr>
        <p:spPr>
          <a:xfrm>
            <a:off x="0" y="1368725"/>
            <a:ext cx="12192000" cy="34887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B89767-2E37-825E-560E-28F5B08E6F40}"/>
              </a:ext>
            </a:extLst>
          </p:cNvPr>
          <p:cNvSpPr/>
          <p:nvPr/>
        </p:nvSpPr>
        <p:spPr>
          <a:xfrm>
            <a:off x="0" y="4857452"/>
            <a:ext cx="12192000" cy="2000548"/>
          </a:xfrm>
          <a:prstGeom prst="rect">
            <a:avLst/>
          </a:prstGeom>
          <a:solidFill>
            <a:srgbClr val="A9D073"/>
          </a:solidFill>
          <a:ln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275535-090A-D7EB-1705-25F53A3DD103}"/>
              </a:ext>
            </a:extLst>
          </p:cNvPr>
          <p:cNvSpPr txBox="1"/>
          <p:nvPr/>
        </p:nvSpPr>
        <p:spPr>
          <a:xfrm>
            <a:off x="0" y="1429078"/>
            <a:ext cx="184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PokemonGo</a:t>
            </a:r>
            <a:endParaRPr lang="es-CL" sz="2400" b="1" dirty="0">
              <a:solidFill>
                <a:srgbClr val="00206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06FB54-DFAB-0FF8-2E9B-3FA5B06A81F3}"/>
              </a:ext>
            </a:extLst>
          </p:cNvPr>
          <p:cNvSpPr txBox="1"/>
          <p:nvPr/>
        </p:nvSpPr>
        <p:spPr>
          <a:xfrm>
            <a:off x="0" y="4950203"/>
            <a:ext cx="121423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 TABLE</a:t>
            </a:r>
            <a:r>
              <a:rPr lang="es-CL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Pokedex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(...);</a:t>
            </a:r>
          </a:p>
          <a:p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INSERT INTO</a:t>
            </a:r>
            <a:r>
              <a:rPr lang="es-CL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Pokedex</a:t>
            </a:r>
            <a:r>
              <a:rPr lang="es-CL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(‘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Pikachu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’, ‘Thor’,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NOW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(), ‘Eléctrico’, 35, 55);</a:t>
            </a:r>
          </a:p>
          <a:p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INSERT INTO</a:t>
            </a:r>
            <a:r>
              <a:rPr lang="es-CL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Pokedex</a:t>
            </a:r>
            <a:r>
              <a:rPr lang="es-CL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(‘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Leafeon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’, ‘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Basil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’,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NOW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(), ‘Pasto’, 65, 110);</a:t>
            </a:r>
          </a:p>
          <a:p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INSERT INTO</a:t>
            </a:r>
            <a:r>
              <a:rPr lang="es-CL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Pokedex</a:t>
            </a:r>
            <a:r>
              <a:rPr lang="es-CL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(‘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Jolteon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’, ‘Zeus’,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NOW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(), ‘Eléctrico’, 65, 65);</a:t>
            </a:r>
          </a:p>
          <a:p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 TABLE 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PokedexElec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(...); -- misma definición que 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Pokedex</a:t>
            </a:r>
            <a:endParaRPr lang="es-CL" sz="20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INSERT INTO  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PokedexElec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Pokedex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tipo=‘Eléctrico’);</a:t>
            </a:r>
          </a:p>
          <a:p>
            <a:endParaRPr lang="es-CL" sz="2400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Rectangle: Single Corner Snipped 9">
            <a:extLst>
              <a:ext uri="{FF2B5EF4-FFF2-40B4-BE49-F238E27FC236}">
                <a16:creationId xmlns:a16="http://schemas.microsoft.com/office/drawing/2014/main" id="{E37F8452-6ED9-DDAC-FFAB-21F36D6FD423}"/>
              </a:ext>
            </a:extLst>
          </p:cNvPr>
          <p:cNvSpPr/>
          <p:nvPr/>
        </p:nvSpPr>
        <p:spPr>
          <a:xfrm>
            <a:off x="2958181" y="1462716"/>
            <a:ext cx="1275289" cy="353730"/>
          </a:xfrm>
          <a:prstGeom prst="snip1Rect">
            <a:avLst>
              <a:gd name="adj" fmla="val 445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dirty="0" err="1"/>
              <a:t>Pokédex</a:t>
            </a:r>
            <a:endParaRPr lang="es-CL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6D5018F-FF63-78C4-AC80-A800F162E5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2409004"/>
              </p:ext>
            </p:extLst>
          </p:nvPr>
        </p:nvGraphicFramePr>
        <p:xfrm>
          <a:off x="2961054" y="1819319"/>
          <a:ext cx="6993193" cy="146304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282510">
                  <a:extLst>
                    <a:ext uri="{9D8B030D-6E8A-4147-A177-3AD203B41FA5}">
                      <a16:colId xmlns:a16="http://schemas.microsoft.com/office/drawing/2014/main" val="561240762"/>
                    </a:ext>
                  </a:extLst>
                </a:gridCol>
                <a:gridCol w="804228">
                  <a:extLst>
                    <a:ext uri="{9D8B030D-6E8A-4147-A177-3AD203B41FA5}">
                      <a16:colId xmlns:a16="http://schemas.microsoft.com/office/drawing/2014/main" val="2327968098"/>
                    </a:ext>
                  </a:extLst>
                </a:gridCol>
                <a:gridCol w="2440051">
                  <a:extLst>
                    <a:ext uri="{9D8B030D-6E8A-4147-A177-3AD203B41FA5}">
                      <a16:colId xmlns:a16="http://schemas.microsoft.com/office/drawing/2014/main" val="2839892413"/>
                    </a:ext>
                  </a:extLst>
                </a:gridCol>
                <a:gridCol w="1192530">
                  <a:extLst>
                    <a:ext uri="{9D8B030D-6E8A-4147-A177-3AD203B41FA5}">
                      <a16:colId xmlns:a16="http://schemas.microsoft.com/office/drawing/2014/main" val="292414889"/>
                    </a:ext>
                  </a:extLst>
                </a:gridCol>
                <a:gridCol w="567055">
                  <a:extLst>
                    <a:ext uri="{9D8B030D-6E8A-4147-A177-3AD203B41FA5}">
                      <a16:colId xmlns:a16="http://schemas.microsoft.com/office/drawing/2014/main" val="3199725454"/>
                    </a:ext>
                  </a:extLst>
                </a:gridCol>
                <a:gridCol w="706819">
                  <a:extLst>
                    <a:ext uri="{9D8B030D-6E8A-4147-A177-3AD203B41FA5}">
                      <a16:colId xmlns:a16="http://schemas.microsoft.com/office/drawing/2014/main" val="4197141432"/>
                    </a:ext>
                  </a:extLst>
                </a:gridCol>
              </a:tblGrid>
              <a:tr h="253966">
                <a:tc>
                  <a:txBody>
                    <a:bodyPr/>
                    <a:lstStyle/>
                    <a:p>
                      <a:r>
                        <a:rPr lang="es-CL" dirty="0" err="1"/>
                        <a:t>Pokemon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Mote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Capturado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Tipo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HP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ATK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29029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Pikachu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Thor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2023-04-17 10:21:33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Eléctrico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65365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Leafeon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err="1"/>
                        <a:t>Basil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2023-04-17 10:22:14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Pasto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110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871805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Jolteon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Zeus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2023-04-17 10:24:02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Eléctrico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27960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03DFCF8-D503-5181-93D1-42D575E526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2993778"/>
              </p:ext>
            </p:extLst>
          </p:nvPr>
        </p:nvGraphicFramePr>
        <p:xfrm>
          <a:off x="2958181" y="3782681"/>
          <a:ext cx="6331459" cy="100584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158494">
                  <a:extLst>
                    <a:ext uri="{9D8B030D-6E8A-4147-A177-3AD203B41FA5}">
                      <a16:colId xmlns:a16="http://schemas.microsoft.com/office/drawing/2014/main" val="561240762"/>
                    </a:ext>
                  </a:extLst>
                </a:gridCol>
                <a:gridCol w="734695">
                  <a:extLst>
                    <a:ext uri="{9D8B030D-6E8A-4147-A177-3AD203B41FA5}">
                      <a16:colId xmlns:a16="http://schemas.microsoft.com/office/drawing/2014/main" val="2327968098"/>
                    </a:ext>
                  </a:extLst>
                </a:gridCol>
                <a:gridCol w="2187067">
                  <a:extLst>
                    <a:ext uri="{9D8B030D-6E8A-4147-A177-3AD203B41FA5}">
                      <a16:colId xmlns:a16="http://schemas.microsoft.com/office/drawing/2014/main" val="2839892413"/>
                    </a:ext>
                  </a:extLst>
                </a:gridCol>
                <a:gridCol w="1078230">
                  <a:extLst>
                    <a:ext uri="{9D8B030D-6E8A-4147-A177-3AD203B41FA5}">
                      <a16:colId xmlns:a16="http://schemas.microsoft.com/office/drawing/2014/main" val="292414889"/>
                    </a:ext>
                  </a:extLst>
                </a:gridCol>
                <a:gridCol w="524193">
                  <a:extLst>
                    <a:ext uri="{9D8B030D-6E8A-4147-A177-3AD203B41FA5}">
                      <a16:colId xmlns:a16="http://schemas.microsoft.com/office/drawing/2014/main" val="3199725454"/>
                    </a:ext>
                  </a:extLst>
                </a:gridCol>
                <a:gridCol w="648780">
                  <a:extLst>
                    <a:ext uri="{9D8B030D-6E8A-4147-A177-3AD203B41FA5}">
                      <a16:colId xmlns:a16="http://schemas.microsoft.com/office/drawing/2014/main" val="4197141432"/>
                    </a:ext>
                  </a:extLst>
                </a:gridCol>
              </a:tblGrid>
              <a:tr h="253966">
                <a:tc>
                  <a:txBody>
                    <a:bodyPr/>
                    <a:lstStyle/>
                    <a:p>
                      <a:r>
                        <a:rPr lang="es-CL" sz="1600" dirty="0" err="1"/>
                        <a:t>Pokemon</a:t>
                      </a:r>
                      <a:endParaRPr lang="es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u="none" dirty="0"/>
                        <a:t>Mote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u="none" dirty="0"/>
                        <a:t>Capturado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Tipo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HP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ATK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29029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sz="1600" dirty="0" err="1"/>
                        <a:t>Pikachu</a:t>
                      </a:r>
                      <a:endParaRPr lang="es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Thor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2023-04-17 10:21:33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Eléctrico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65365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sz="1600" dirty="0" err="1"/>
                        <a:t>Jolteon</a:t>
                      </a:r>
                      <a:endParaRPr lang="es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Zeus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2023-04-17 10:24:02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Eléctrico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279600"/>
                  </a:ext>
                </a:extLst>
              </a:tr>
            </a:tbl>
          </a:graphicData>
        </a:graphic>
      </p:graphicFrame>
      <p:sp>
        <p:nvSpPr>
          <p:cNvPr id="13" name="Rectangle: Single Corner Snipped 8">
            <a:extLst>
              <a:ext uri="{FF2B5EF4-FFF2-40B4-BE49-F238E27FC236}">
                <a16:creationId xmlns:a16="http://schemas.microsoft.com/office/drawing/2014/main" id="{6C1A0551-98F0-264B-BA5F-EEB0A976F96B}"/>
              </a:ext>
            </a:extLst>
          </p:cNvPr>
          <p:cNvSpPr/>
          <p:nvPr/>
        </p:nvSpPr>
        <p:spPr>
          <a:xfrm>
            <a:off x="2955308" y="3429000"/>
            <a:ext cx="1672908" cy="350808"/>
          </a:xfrm>
          <a:prstGeom prst="snip1Rect">
            <a:avLst>
              <a:gd name="adj" fmla="val 445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dirty="0" err="1"/>
              <a:t>PokédexElec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68599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3FFEE0-95B7-6BE4-9FA7-DB999A9A0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B88D1-EB6D-5A17-6F6F-6DBEABD65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SQL: Actualizar Tuplas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1E6D9E-C36E-07E3-9118-91EECBBE48D1}"/>
              </a:ext>
            </a:extLst>
          </p:cNvPr>
          <p:cNvSpPr/>
          <p:nvPr/>
        </p:nvSpPr>
        <p:spPr>
          <a:xfrm>
            <a:off x="0" y="1368725"/>
            <a:ext cx="12192000" cy="34887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D9F160-0D9C-87B7-BA41-15F21F6A7A91}"/>
              </a:ext>
            </a:extLst>
          </p:cNvPr>
          <p:cNvSpPr/>
          <p:nvPr/>
        </p:nvSpPr>
        <p:spPr>
          <a:xfrm>
            <a:off x="0" y="4857452"/>
            <a:ext cx="12192000" cy="2000548"/>
          </a:xfrm>
          <a:prstGeom prst="rect">
            <a:avLst/>
          </a:prstGeom>
          <a:solidFill>
            <a:srgbClr val="A9D073"/>
          </a:solidFill>
          <a:ln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D8711D-FEF3-D18B-9143-E7AD8106AAB2}"/>
              </a:ext>
            </a:extLst>
          </p:cNvPr>
          <p:cNvSpPr txBox="1"/>
          <p:nvPr/>
        </p:nvSpPr>
        <p:spPr>
          <a:xfrm>
            <a:off x="0" y="1429078"/>
            <a:ext cx="184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PokemonGo</a:t>
            </a:r>
            <a:endParaRPr lang="es-CL" sz="2400" b="1" dirty="0">
              <a:solidFill>
                <a:srgbClr val="00206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F5C575-81D6-DCAC-0932-9D91C740677E}"/>
              </a:ext>
            </a:extLst>
          </p:cNvPr>
          <p:cNvSpPr txBox="1"/>
          <p:nvPr/>
        </p:nvSpPr>
        <p:spPr>
          <a:xfrm>
            <a:off x="0" y="4950203"/>
            <a:ext cx="121423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UPDATE</a:t>
            </a:r>
            <a:r>
              <a:rPr lang="es-CL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Pokedex</a:t>
            </a:r>
            <a:endParaRPr lang="es-CL" sz="20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SET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Pokemon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=‘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Raichu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’, HP=60, ATK=82</a:t>
            </a:r>
          </a:p>
          <a:p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Mote=‘Thor’;</a:t>
            </a:r>
          </a:p>
          <a:p>
            <a:endParaRPr lang="es-CL" sz="2400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aphicFrame>
        <p:nvGraphicFramePr>
          <p:cNvPr id="3" name="Table 8">
            <a:extLst>
              <a:ext uri="{FF2B5EF4-FFF2-40B4-BE49-F238E27FC236}">
                <a16:creationId xmlns:a16="http://schemas.microsoft.com/office/drawing/2014/main" id="{D91C0FD6-8631-46AD-B30E-1A04F4CBFBD8}"/>
              </a:ext>
            </a:extLst>
          </p:cNvPr>
          <p:cNvGraphicFramePr>
            <a:graphicFrameLocks noGrp="1"/>
          </p:cNvGraphicFramePr>
          <p:nvPr/>
        </p:nvGraphicFramePr>
        <p:xfrm>
          <a:off x="3284600" y="2865599"/>
          <a:ext cx="5513580" cy="7315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282510">
                  <a:extLst>
                    <a:ext uri="{9D8B030D-6E8A-4147-A177-3AD203B41FA5}">
                      <a16:colId xmlns:a16="http://schemas.microsoft.com/office/drawing/2014/main" val="561240762"/>
                    </a:ext>
                  </a:extLst>
                </a:gridCol>
                <a:gridCol w="804228">
                  <a:extLst>
                    <a:ext uri="{9D8B030D-6E8A-4147-A177-3AD203B41FA5}">
                      <a16:colId xmlns:a16="http://schemas.microsoft.com/office/drawing/2014/main" val="2327968098"/>
                    </a:ext>
                  </a:extLst>
                </a:gridCol>
                <a:gridCol w="1417638">
                  <a:extLst>
                    <a:ext uri="{9D8B030D-6E8A-4147-A177-3AD203B41FA5}">
                      <a16:colId xmlns:a16="http://schemas.microsoft.com/office/drawing/2014/main" val="2839892413"/>
                    </a:ext>
                  </a:extLst>
                </a:gridCol>
                <a:gridCol w="735330">
                  <a:extLst>
                    <a:ext uri="{9D8B030D-6E8A-4147-A177-3AD203B41FA5}">
                      <a16:colId xmlns:a16="http://schemas.microsoft.com/office/drawing/2014/main" val="292414889"/>
                    </a:ext>
                  </a:extLst>
                </a:gridCol>
                <a:gridCol w="567055">
                  <a:extLst>
                    <a:ext uri="{9D8B030D-6E8A-4147-A177-3AD203B41FA5}">
                      <a16:colId xmlns:a16="http://schemas.microsoft.com/office/drawing/2014/main" val="3199725454"/>
                    </a:ext>
                  </a:extLst>
                </a:gridCol>
                <a:gridCol w="706819">
                  <a:extLst>
                    <a:ext uri="{9D8B030D-6E8A-4147-A177-3AD203B41FA5}">
                      <a16:colId xmlns:a16="http://schemas.microsoft.com/office/drawing/2014/main" val="4197141432"/>
                    </a:ext>
                  </a:extLst>
                </a:gridCol>
              </a:tblGrid>
              <a:tr h="253966">
                <a:tc>
                  <a:txBody>
                    <a:bodyPr/>
                    <a:lstStyle/>
                    <a:p>
                      <a:r>
                        <a:rPr lang="es-CL" dirty="0" err="1"/>
                        <a:t>Pokemon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Mote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Capturado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Tipo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HP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ATK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29029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653650"/>
                  </a:ext>
                </a:extLst>
              </a:tr>
            </a:tbl>
          </a:graphicData>
        </a:graphic>
      </p:graphicFrame>
      <p:sp>
        <p:nvSpPr>
          <p:cNvPr id="4" name="Rectangle: Single Corner Snipped 9">
            <a:extLst>
              <a:ext uri="{FF2B5EF4-FFF2-40B4-BE49-F238E27FC236}">
                <a16:creationId xmlns:a16="http://schemas.microsoft.com/office/drawing/2014/main" id="{AD05A316-13DF-5117-C9C8-00E40F45FC87}"/>
              </a:ext>
            </a:extLst>
          </p:cNvPr>
          <p:cNvSpPr/>
          <p:nvPr/>
        </p:nvSpPr>
        <p:spPr>
          <a:xfrm>
            <a:off x="3284600" y="2513086"/>
            <a:ext cx="1275289" cy="353730"/>
          </a:xfrm>
          <a:prstGeom prst="snip1Rect">
            <a:avLst>
              <a:gd name="adj" fmla="val 445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dirty="0" err="1"/>
              <a:t>Pokédex</a:t>
            </a:r>
            <a:endParaRPr lang="es-CL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BC6209D-5D84-5BFC-68AE-F940F85081FD}"/>
              </a:ext>
            </a:extLst>
          </p:cNvPr>
          <p:cNvGraphicFramePr>
            <a:graphicFrameLocks noGrp="1"/>
          </p:cNvGraphicFramePr>
          <p:nvPr/>
        </p:nvGraphicFramePr>
        <p:xfrm>
          <a:off x="3284600" y="2872566"/>
          <a:ext cx="6937885" cy="7315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282510">
                  <a:extLst>
                    <a:ext uri="{9D8B030D-6E8A-4147-A177-3AD203B41FA5}">
                      <a16:colId xmlns:a16="http://schemas.microsoft.com/office/drawing/2014/main" val="561240762"/>
                    </a:ext>
                  </a:extLst>
                </a:gridCol>
                <a:gridCol w="804228">
                  <a:extLst>
                    <a:ext uri="{9D8B030D-6E8A-4147-A177-3AD203B41FA5}">
                      <a16:colId xmlns:a16="http://schemas.microsoft.com/office/drawing/2014/main" val="2327968098"/>
                    </a:ext>
                  </a:extLst>
                </a:gridCol>
                <a:gridCol w="2384743">
                  <a:extLst>
                    <a:ext uri="{9D8B030D-6E8A-4147-A177-3AD203B41FA5}">
                      <a16:colId xmlns:a16="http://schemas.microsoft.com/office/drawing/2014/main" val="2839892413"/>
                    </a:ext>
                  </a:extLst>
                </a:gridCol>
                <a:gridCol w="1192530">
                  <a:extLst>
                    <a:ext uri="{9D8B030D-6E8A-4147-A177-3AD203B41FA5}">
                      <a16:colId xmlns:a16="http://schemas.microsoft.com/office/drawing/2014/main" val="292414889"/>
                    </a:ext>
                  </a:extLst>
                </a:gridCol>
                <a:gridCol w="567055">
                  <a:extLst>
                    <a:ext uri="{9D8B030D-6E8A-4147-A177-3AD203B41FA5}">
                      <a16:colId xmlns:a16="http://schemas.microsoft.com/office/drawing/2014/main" val="3199725454"/>
                    </a:ext>
                  </a:extLst>
                </a:gridCol>
                <a:gridCol w="706819">
                  <a:extLst>
                    <a:ext uri="{9D8B030D-6E8A-4147-A177-3AD203B41FA5}">
                      <a16:colId xmlns:a16="http://schemas.microsoft.com/office/drawing/2014/main" val="4197141432"/>
                    </a:ext>
                  </a:extLst>
                </a:gridCol>
              </a:tblGrid>
              <a:tr h="253966">
                <a:tc>
                  <a:txBody>
                    <a:bodyPr/>
                    <a:lstStyle/>
                    <a:p>
                      <a:r>
                        <a:rPr lang="es-CL" dirty="0" err="1"/>
                        <a:t>Pokemon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Mote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Capturado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Tipo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HP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ATK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29029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Pikachu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Thor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2024-09-12 14:41:33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Eléctrico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65365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FC46934-1272-B3FE-362C-D3A03B01DD03}"/>
              </a:ext>
            </a:extLst>
          </p:cNvPr>
          <p:cNvGraphicFramePr>
            <a:graphicFrameLocks noGrp="1"/>
          </p:cNvGraphicFramePr>
          <p:nvPr/>
        </p:nvGraphicFramePr>
        <p:xfrm>
          <a:off x="3287473" y="2869689"/>
          <a:ext cx="6937885" cy="109728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282510">
                  <a:extLst>
                    <a:ext uri="{9D8B030D-6E8A-4147-A177-3AD203B41FA5}">
                      <a16:colId xmlns:a16="http://schemas.microsoft.com/office/drawing/2014/main" val="561240762"/>
                    </a:ext>
                  </a:extLst>
                </a:gridCol>
                <a:gridCol w="804228">
                  <a:extLst>
                    <a:ext uri="{9D8B030D-6E8A-4147-A177-3AD203B41FA5}">
                      <a16:colId xmlns:a16="http://schemas.microsoft.com/office/drawing/2014/main" val="2327968098"/>
                    </a:ext>
                  </a:extLst>
                </a:gridCol>
                <a:gridCol w="2384743">
                  <a:extLst>
                    <a:ext uri="{9D8B030D-6E8A-4147-A177-3AD203B41FA5}">
                      <a16:colId xmlns:a16="http://schemas.microsoft.com/office/drawing/2014/main" val="2839892413"/>
                    </a:ext>
                  </a:extLst>
                </a:gridCol>
                <a:gridCol w="1192530">
                  <a:extLst>
                    <a:ext uri="{9D8B030D-6E8A-4147-A177-3AD203B41FA5}">
                      <a16:colId xmlns:a16="http://schemas.microsoft.com/office/drawing/2014/main" val="292414889"/>
                    </a:ext>
                  </a:extLst>
                </a:gridCol>
                <a:gridCol w="567055">
                  <a:extLst>
                    <a:ext uri="{9D8B030D-6E8A-4147-A177-3AD203B41FA5}">
                      <a16:colId xmlns:a16="http://schemas.microsoft.com/office/drawing/2014/main" val="3199725454"/>
                    </a:ext>
                  </a:extLst>
                </a:gridCol>
                <a:gridCol w="706819">
                  <a:extLst>
                    <a:ext uri="{9D8B030D-6E8A-4147-A177-3AD203B41FA5}">
                      <a16:colId xmlns:a16="http://schemas.microsoft.com/office/drawing/2014/main" val="4197141432"/>
                    </a:ext>
                  </a:extLst>
                </a:gridCol>
              </a:tblGrid>
              <a:tr h="253966">
                <a:tc>
                  <a:txBody>
                    <a:bodyPr/>
                    <a:lstStyle/>
                    <a:p>
                      <a:r>
                        <a:rPr lang="es-CL" dirty="0" err="1"/>
                        <a:t>Pokemon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Mote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Capturado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Tipo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HP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ATK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29029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Pikachu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Thor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2023-04-17 10:21:33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Eléctrico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65365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Leafeon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err="1"/>
                        <a:t>Basil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2023-04-17 10:22:14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Pasto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110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8718053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52361D4-3EC8-AD19-9B34-41B796BEA43F}"/>
              </a:ext>
            </a:extLst>
          </p:cNvPr>
          <p:cNvGraphicFramePr>
            <a:graphicFrameLocks noGrp="1"/>
          </p:cNvGraphicFramePr>
          <p:nvPr/>
        </p:nvGraphicFramePr>
        <p:xfrm>
          <a:off x="3287473" y="2869689"/>
          <a:ext cx="6993193" cy="146304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282510">
                  <a:extLst>
                    <a:ext uri="{9D8B030D-6E8A-4147-A177-3AD203B41FA5}">
                      <a16:colId xmlns:a16="http://schemas.microsoft.com/office/drawing/2014/main" val="561240762"/>
                    </a:ext>
                  </a:extLst>
                </a:gridCol>
                <a:gridCol w="804228">
                  <a:extLst>
                    <a:ext uri="{9D8B030D-6E8A-4147-A177-3AD203B41FA5}">
                      <a16:colId xmlns:a16="http://schemas.microsoft.com/office/drawing/2014/main" val="2327968098"/>
                    </a:ext>
                  </a:extLst>
                </a:gridCol>
                <a:gridCol w="2440051">
                  <a:extLst>
                    <a:ext uri="{9D8B030D-6E8A-4147-A177-3AD203B41FA5}">
                      <a16:colId xmlns:a16="http://schemas.microsoft.com/office/drawing/2014/main" val="2839892413"/>
                    </a:ext>
                  </a:extLst>
                </a:gridCol>
                <a:gridCol w="1192530">
                  <a:extLst>
                    <a:ext uri="{9D8B030D-6E8A-4147-A177-3AD203B41FA5}">
                      <a16:colId xmlns:a16="http://schemas.microsoft.com/office/drawing/2014/main" val="292414889"/>
                    </a:ext>
                  </a:extLst>
                </a:gridCol>
                <a:gridCol w="567055">
                  <a:extLst>
                    <a:ext uri="{9D8B030D-6E8A-4147-A177-3AD203B41FA5}">
                      <a16:colId xmlns:a16="http://schemas.microsoft.com/office/drawing/2014/main" val="3199725454"/>
                    </a:ext>
                  </a:extLst>
                </a:gridCol>
                <a:gridCol w="706819">
                  <a:extLst>
                    <a:ext uri="{9D8B030D-6E8A-4147-A177-3AD203B41FA5}">
                      <a16:colId xmlns:a16="http://schemas.microsoft.com/office/drawing/2014/main" val="4197141432"/>
                    </a:ext>
                  </a:extLst>
                </a:gridCol>
              </a:tblGrid>
              <a:tr h="253966">
                <a:tc>
                  <a:txBody>
                    <a:bodyPr/>
                    <a:lstStyle/>
                    <a:p>
                      <a:r>
                        <a:rPr lang="es-CL" dirty="0" err="1"/>
                        <a:t>Pokemon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Mote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Capturado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Tipo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HP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ATK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29029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Pikachu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Thor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2023-04-17 10:21:33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Eléctrico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65365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Leafeon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err="1"/>
                        <a:t>Basil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2023-04-17 10:22:14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Pasto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110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871805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Jolteon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Zeus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2023-04-17 10:24:02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Eléctrico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27960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3544443-F6C4-DFF8-AA9F-4EBB2E91C8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9797782"/>
              </p:ext>
            </p:extLst>
          </p:nvPr>
        </p:nvGraphicFramePr>
        <p:xfrm>
          <a:off x="3287473" y="2866815"/>
          <a:ext cx="6993193" cy="146304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282510">
                  <a:extLst>
                    <a:ext uri="{9D8B030D-6E8A-4147-A177-3AD203B41FA5}">
                      <a16:colId xmlns:a16="http://schemas.microsoft.com/office/drawing/2014/main" val="561240762"/>
                    </a:ext>
                  </a:extLst>
                </a:gridCol>
                <a:gridCol w="804228">
                  <a:extLst>
                    <a:ext uri="{9D8B030D-6E8A-4147-A177-3AD203B41FA5}">
                      <a16:colId xmlns:a16="http://schemas.microsoft.com/office/drawing/2014/main" val="2327968098"/>
                    </a:ext>
                  </a:extLst>
                </a:gridCol>
                <a:gridCol w="2440051">
                  <a:extLst>
                    <a:ext uri="{9D8B030D-6E8A-4147-A177-3AD203B41FA5}">
                      <a16:colId xmlns:a16="http://schemas.microsoft.com/office/drawing/2014/main" val="2839892413"/>
                    </a:ext>
                  </a:extLst>
                </a:gridCol>
                <a:gridCol w="1192530">
                  <a:extLst>
                    <a:ext uri="{9D8B030D-6E8A-4147-A177-3AD203B41FA5}">
                      <a16:colId xmlns:a16="http://schemas.microsoft.com/office/drawing/2014/main" val="292414889"/>
                    </a:ext>
                  </a:extLst>
                </a:gridCol>
                <a:gridCol w="567055">
                  <a:extLst>
                    <a:ext uri="{9D8B030D-6E8A-4147-A177-3AD203B41FA5}">
                      <a16:colId xmlns:a16="http://schemas.microsoft.com/office/drawing/2014/main" val="3199725454"/>
                    </a:ext>
                  </a:extLst>
                </a:gridCol>
                <a:gridCol w="706819">
                  <a:extLst>
                    <a:ext uri="{9D8B030D-6E8A-4147-A177-3AD203B41FA5}">
                      <a16:colId xmlns:a16="http://schemas.microsoft.com/office/drawing/2014/main" val="4197141432"/>
                    </a:ext>
                  </a:extLst>
                </a:gridCol>
              </a:tblGrid>
              <a:tr h="253966">
                <a:tc>
                  <a:txBody>
                    <a:bodyPr/>
                    <a:lstStyle/>
                    <a:p>
                      <a:r>
                        <a:rPr lang="es-CL" dirty="0" err="1"/>
                        <a:t>Pokemon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Mote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Capturado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Tipo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HP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ATK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29029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Raichu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Thor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2023-04-17 10:21:33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Eléctrico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65365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Leafeon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err="1"/>
                        <a:t>Basil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2023-04-17 10:22:14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Pasto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110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871805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Jolteon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Zeus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2023-04-17 10:24:02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Eléctrico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2796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46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860E6-A415-AD38-6E94-D9E7E2F73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35E21-450F-08C0-7CA4-526699CF0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808" y="-17178"/>
            <a:ext cx="11929816" cy="1270000"/>
          </a:xfrm>
        </p:spPr>
        <p:txBody>
          <a:bodyPr>
            <a:normAutofit fontScale="90000"/>
          </a:bodyPr>
          <a:lstStyle/>
          <a:p>
            <a:r>
              <a:rPr lang="es-CL" dirty="0"/>
              <a:t>SQL: Actualizar Tuplas </a:t>
            </a:r>
            <a:r>
              <a:rPr lang="es-CL" sz="4400" dirty="0"/>
              <a:t>con datos de otra tabla</a:t>
            </a:r>
            <a:endParaRPr lang="es-CL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5005EE-BE7C-6332-0C71-E2B3773F2458}"/>
              </a:ext>
            </a:extLst>
          </p:cNvPr>
          <p:cNvSpPr/>
          <p:nvPr/>
        </p:nvSpPr>
        <p:spPr>
          <a:xfrm>
            <a:off x="0" y="1368725"/>
            <a:ext cx="12192000" cy="34887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C54773-A6EF-884E-5631-1B242E0265BA}"/>
              </a:ext>
            </a:extLst>
          </p:cNvPr>
          <p:cNvSpPr/>
          <p:nvPr/>
        </p:nvSpPr>
        <p:spPr>
          <a:xfrm>
            <a:off x="0" y="4857452"/>
            <a:ext cx="12192000" cy="2000548"/>
          </a:xfrm>
          <a:prstGeom prst="rect">
            <a:avLst/>
          </a:prstGeom>
          <a:solidFill>
            <a:srgbClr val="A9D073"/>
          </a:solidFill>
          <a:ln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62BE13-26C9-E3CD-B100-1B3A7776A2A9}"/>
              </a:ext>
            </a:extLst>
          </p:cNvPr>
          <p:cNvSpPr txBox="1"/>
          <p:nvPr/>
        </p:nvSpPr>
        <p:spPr>
          <a:xfrm>
            <a:off x="0" y="1429078"/>
            <a:ext cx="184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PokemonGo</a:t>
            </a:r>
            <a:endParaRPr lang="es-CL" sz="2400" b="1" dirty="0">
              <a:solidFill>
                <a:srgbClr val="00206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811C1A-7D7D-B748-6EFA-3A0293EE003F}"/>
              </a:ext>
            </a:extLst>
          </p:cNvPr>
          <p:cNvSpPr txBox="1"/>
          <p:nvPr/>
        </p:nvSpPr>
        <p:spPr>
          <a:xfrm>
            <a:off x="0" y="4950203"/>
            <a:ext cx="1214238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UPDATE 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PokedexElec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PE</a:t>
            </a:r>
          </a:p>
          <a:p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SET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Pokemon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P.Pokemon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HP=P.HP, ATK=P.ATK</a:t>
            </a:r>
          </a:p>
          <a:p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Pokedex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P</a:t>
            </a:r>
          </a:p>
          <a:p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PE.Mote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P.Mote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endParaRPr lang="es-CL" sz="2400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Rectangle: Single Corner Snipped 9">
            <a:extLst>
              <a:ext uri="{FF2B5EF4-FFF2-40B4-BE49-F238E27FC236}">
                <a16:creationId xmlns:a16="http://schemas.microsoft.com/office/drawing/2014/main" id="{F60833DB-B6DD-65C3-7D7F-6F8E26D6E719}"/>
              </a:ext>
            </a:extLst>
          </p:cNvPr>
          <p:cNvSpPr/>
          <p:nvPr/>
        </p:nvSpPr>
        <p:spPr>
          <a:xfrm>
            <a:off x="3229292" y="1433681"/>
            <a:ext cx="1275289" cy="353730"/>
          </a:xfrm>
          <a:prstGeom prst="snip1Rect">
            <a:avLst>
              <a:gd name="adj" fmla="val 445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dirty="0" err="1"/>
              <a:t>Pokédex</a:t>
            </a:r>
            <a:endParaRPr lang="es-CL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27E763E-8243-F9D4-689B-FC77BCC53B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9154186"/>
              </p:ext>
            </p:extLst>
          </p:nvPr>
        </p:nvGraphicFramePr>
        <p:xfrm>
          <a:off x="3232165" y="1787410"/>
          <a:ext cx="6993193" cy="146304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282510">
                  <a:extLst>
                    <a:ext uri="{9D8B030D-6E8A-4147-A177-3AD203B41FA5}">
                      <a16:colId xmlns:a16="http://schemas.microsoft.com/office/drawing/2014/main" val="561240762"/>
                    </a:ext>
                  </a:extLst>
                </a:gridCol>
                <a:gridCol w="804228">
                  <a:extLst>
                    <a:ext uri="{9D8B030D-6E8A-4147-A177-3AD203B41FA5}">
                      <a16:colId xmlns:a16="http://schemas.microsoft.com/office/drawing/2014/main" val="2327968098"/>
                    </a:ext>
                  </a:extLst>
                </a:gridCol>
                <a:gridCol w="2440051">
                  <a:extLst>
                    <a:ext uri="{9D8B030D-6E8A-4147-A177-3AD203B41FA5}">
                      <a16:colId xmlns:a16="http://schemas.microsoft.com/office/drawing/2014/main" val="2839892413"/>
                    </a:ext>
                  </a:extLst>
                </a:gridCol>
                <a:gridCol w="1192530">
                  <a:extLst>
                    <a:ext uri="{9D8B030D-6E8A-4147-A177-3AD203B41FA5}">
                      <a16:colId xmlns:a16="http://schemas.microsoft.com/office/drawing/2014/main" val="292414889"/>
                    </a:ext>
                  </a:extLst>
                </a:gridCol>
                <a:gridCol w="567055">
                  <a:extLst>
                    <a:ext uri="{9D8B030D-6E8A-4147-A177-3AD203B41FA5}">
                      <a16:colId xmlns:a16="http://schemas.microsoft.com/office/drawing/2014/main" val="3199725454"/>
                    </a:ext>
                  </a:extLst>
                </a:gridCol>
                <a:gridCol w="706819">
                  <a:extLst>
                    <a:ext uri="{9D8B030D-6E8A-4147-A177-3AD203B41FA5}">
                      <a16:colId xmlns:a16="http://schemas.microsoft.com/office/drawing/2014/main" val="4197141432"/>
                    </a:ext>
                  </a:extLst>
                </a:gridCol>
              </a:tblGrid>
              <a:tr h="253966">
                <a:tc>
                  <a:txBody>
                    <a:bodyPr/>
                    <a:lstStyle/>
                    <a:p>
                      <a:r>
                        <a:rPr lang="es-CL" dirty="0" err="1"/>
                        <a:t>Pokemon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Mote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Capturado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Tipo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HP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ATK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29029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Raichu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Thor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2023-04-17 10:21:33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Eléctrico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65365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Leafeon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err="1"/>
                        <a:t>Basil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2023-04-17 10:22:14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Pasto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110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871805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Jolteon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Zeus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2023-04-17 10:24:02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Eléctrico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279600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DF59845-8066-9A37-AE35-4654343B17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5099861"/>
              </p:ext>
            </p:extLst>
          </p:nvPr>
        </p:nvGraphicFramePr>
        <p:xfrm>
          <a:off x="3229292" y="3782285"/>
          <a:ext cx="6331459" cy="100584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158494">
                  <a:extLst>
                    <a:ext uri="{9D8B030D-6E8A-4147-A177-3AD203B41FA5}">
                      <a16:colId xmlns:a16="http://schemas.microsoft.com/office/drawing/2014/main" val="561240762"/>
                    </a:ext>
                  </a:extLst>
                </a:gridCol>
                <a:gridCol w="734695">
                  <a:extLst>
                    <a:ext uri="{9D8B030D-6E8A-4147-A177-3AD203B41FA5}">
                      <a16:colId xmlns:a16="http://schemas.microsoft.com/office/drawing/2014/main" val="2327968098"/>
                    </a:ext>
                  </a:extLst>
                </a:gridCol>
                <a:gridCol w="2187067">
                  <a:extLst>
                    <a:ext uri="{9D8B030D-6E8A-4147-A177-3AD203B41FA5}">
                      <a16:colId xmlns:a16="http://schemas.microsoft.com/office/drawing/2014/main" val="2839892413"/>
                    </a:ext>
                  </a:extLst>
                </a:gridCol>
                <a:gridCol w="1078230">
                  <a:extLst>
                    <a:ext uri="{9D8B030D-6E8A-4147-A177-3AD203B41FA5}">
                      <a16:colId xmlns:a16="http://schemas.microsoft.com/office/drawing/2014/main" val="292414889"/>
                    </a:ext>
                  </a:extLst>
                </a:gridCol>
                <a:gridCol w="524193">
                  <a:extLst>
                    <a:ext uri="{9D8B030D-6E8A-4147-A177-3AD203B41FA5}">
                      <a16:colId xmlns:a16="http://schemas.microsoft.com/office/drawing/2014/main" val="3199725454"/>
                    </a:ext>
                  </a:extLst>
                </a:gridCol>
                <a:gridCol w="648780">
                  <a:extLst>
                    <a:ext uri="{9D8B030D-6E8A-4147-A177-3AD203B41FA5}">
                      <a16:colId xmlns:a16="http://schemas.microsoft.com/office/drawing/2014/main" val="4197141432"/>
                    </a:ext>
                  </a:extLst>
                </a:gridCol>
              </a:tblGrid>
              <a:tr h="253966">
                <a:tc>
                  <a:txBody>
                    <a:bodyPr/>
                    <a:lstStyle/>
                    <a:p>
                      <a:r>
                        <a:rPr lang="es-CL" sz="1600" dirty="0" err="1"/>
                        <a:t>Pokemon</a:t>
                      </a:r>
                      <a:endParaRPr lang="es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u="none" dirty="0"/>
                        <a:t>Mote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u="none" dirty="0"/>
                        <a:t>Capturado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Tipo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HP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ATK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29029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sz="1600" dirty="0" err="1"/>
                        <a:t>Pikachu</a:t>
                      </a:r>
                      <a:endParaRPr lang="es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Thor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2023-04-17 10:21:33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Eléctrico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65365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sz="1600" dirty="0" err="1"/>
                        <a:t>Jolteon</a:t>
                      </a:r>
                      <a:endParaRPr lang="es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Zeus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2023-04-17 10:24:02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Eléctrico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279600"/>
                  </a:ext>
                </a:extLst>
              </a:tr>
            </a:tbl>
          </a:graphicData>
        </a:graphic>
      </p:graphicFrame>
      <p:sp>
        <p:nvSpPr>
          <p:cNvPr id="14" name="Rectangle: Single Corner Snipped 8">
            <a:extLst>
              <a:ext uri="{FF2B5EF4-FFF2-40B4-BE49-F238E27FC236}">
                <a16:creationId xmlns:a16="http://schemas.microsoft.com/office/drawing/2014/main" id="{C1CC315F-4A98-FAC3-613C-0F4BD9B1CA10}"/>
              </a:ext>
            </a:extLst>
          </p:cNvPr>
          <p:cNvSpPr/>
          <p:nvPr/>
        </p:nvSpPr>
        <p:spPr>
          <a:xfrm>
            <a:off x="3226419" y="3428604"/>
            <a:ext cx="1672908" cy="350808"/>
          </a:xfrm>
          <a:prstGeom prst="snip1Rect">
            <a:avLst>
              <a:gd name="adj" fmla="val 445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dirty="0" err="1"/>
              <a:t>PokédexElec</a:t>
            </a:r>
            <a:endParaRPr lang="es-CL" dirty="0"/>
          </a:p>
        </p:txBody>
      </p:sp>
      <p:sp>
        <p:nvSpPr>
          <p:cNvPr id="15" name="Speech Bubble: Oval 11">
            <a:extLst>
              <a:ext uri="{FF2B5EF4-FFF2-40B4-BE49-F238E27FC236}">
                <a16:creationId xmlns:a16="http://schemas.microsoft.com/office/drawing/2014/main" id="{611EFE21-6472-06D2-A618-C436D13F4EE9}"/>
              </a:ext>
            </a:extLst>
          </p:cNvPr>
          <p:cNvSpPr/>
          <p:nvPr/>
        </p:nvSpPr>
        <p:spPr>
          <a:xfrm>
            <a:off x="7818474" y="5310955"/>
            <a:ext cx="3487880" cy="1332019"/>
          </a:xfrm>
          <a:prstGeom prst="wedgeEllipseCallout">
            <a:avLst>
              <a:gd name="adj1" fmla="val -82702"/>
              <a:gd name="adj2" fmla="val -371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/>
              <a:t>¡Ojo que los LHS no deben ser desambiguados!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249C7D9A-24CD-F61F-9FFC-EE42811413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715758"/>
              </p:ext>
            </p:extLst>
          </p:nvPr>
        </p:nvGraphicFramePr>
        <p:xfrm>
          <a:off x="3229292" y="3782285"/>
          <a:ext cx="6331459" cy="100584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158494">
                  <a:extLst>
                    <a:ext uri="{9D8B030D-6E8A-4147-A177-3AD203B41FA5}">
                      <a16:colId xmlns:a16="http://schemas.microsoft.com/office/drawing/2014/main" val="561240762"/>
                    </a:ext>
                  </a:extLst>
                </a:gridCol>
                <a:gridCol w="734695">
                  <a:extLst>
                    <a:ext uri="{9D8B030D-6E8A-4147-A177-3AD203B41FA5}">
                      <a16:colId xmlns:a16="http://schemas.microsoft.com/office/drawing/2014/main" val="2327968098"/>
                    </a:ext>
                  </a:extLst>
                </a:gridCol>
                <a:gridCol w="2187067">
                  <a:extLst>
                    <a:ext uri="{9D8B030D-6E8A-4147-A177-3AD203B41FA5}">
                      <a16:colId xmlns:a16="http://schemas.microsoft.com/office/drawing/2014/main" val="2839892413"/>
                    </a:ext>
                  </a:extLst>
                </a:gridCol>
                <a:gridCol w="1078230">
                  <a:extLst>
                    <a:ext uri="{9D8B030D-6E8A-4147-A177-3AD203B41FA5}">
                      <a16:colId xmlns:a16="http://schemas.microsoft.com/office/drawing/2014/main" val="292414889"/>
                    </a:ext>
                  </a:extLst>
                </a:gridCol>
                <a:gridCol w="524193">
                  <a:extLst>
                    <a:ext uri="{9D8B030D-6E8A-4147-A177-3AD203B41FA5}">
                      <a16:colId xmlns:a16="http://schemas.microsoft.com/office/drawing/2014/main" val="3199725454"/>
                    </a:ext>
                  </a:extLst>
                </a:gridCol>
                <a:gridCol w="648780">
                  <a:extLst>
                    <a:ext uri="{9D8B030D-6E8A-4147-A177-3AD203B41FA5}">
                      <a16:colId xmlns:a16="http://schemas.microsoft.com/office/drawing/2014/main" val="4197141432"/>
                    </a:ext>
                  </a:extLst>
                </a:gridCol>
              </a:tblGrid>
              <a:tr h="253966">
                <a:tc>
                  <a:txBody>
                    <a:bodyPr/>
                    <a:lstStyle/>
                    <a:p>
                      <a:r>
                        <a:rPr lang="es-CL" sz="1600" dirty="0" err="1"/>
                        <a:t>Pokemon</a:t>
                      </a:r>
                      <a:endParaRPr lang="es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u="none" dirty="0"/>
                        <a:t>Mote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u="none" dirty="0"/>
                        <a:t>Capturado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Tipo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HP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ATK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29029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sz="1600" dirty="0" err="1"/>
                        <a:t>Raichu</a:t>
                      </a:r>
                      <a:endParaRPr lang="es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Thor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2023-04-17 10:21:33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Eléctrico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65365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sz="1600" dirty="0" err="1"/>
                        <a:t>Jolteon</a:t>
                      </a:r>
                      <a:endParaRPr lang="es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Zeus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2023-04-17 10:24:02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Eléctrico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2796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492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2DA70-34A2-A62C-0C66-C433C8CBB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AC670-3402-C162-56DA-A1152D59F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SQL: Borrar Tuplas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51192A-0BF7-2EAF-2FE0-EAE924B5ECE1}"/>
              </a:ext>
            </a:extLst>
          </p:cNvPr>
          <p:cNvSpPr/>
          <p:nvPr/>
        </p:nvSpPr>
        <p:spPr>
          <a:xfrm>
            <a:off x="0" y="1368725"/>
            <a:ext cx="12192000" cy="34887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14B90E-CD27-E4DB-2C80-EBE6C1CD46A4}"/>
              </a:ext>
            </a:extLst>
          </p:cNvPr>
          <p:cNvSpPr/>
          <p:nvPr/>
        </p:nvSpPr>
        <p:spPr>
          <a:xfrm>
            <a:off x="0" y="4857452"/>
            <a:ext cx="12192000" cy="2000548"/>
          </a:xfrm>
          <a:prstGeom prst="rect">
            <a:avLst/>
          </a:prstGeom>
          <a:solidFill>
            <a:srgbClr val="A9D073"/>
          </a:solidFill>
          <a:ln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32C2A7-99A4-0580-8181-3CCA00744DF8}"/>
              </a:ext>
            </a:extLst>
          </p:cNvPr>
          <p:cNvSpPr txBox="1"/>
          <p:nvPr/>
        </p:nvSpPr>
        <p:spPr>
          <a:xfrm>
            <a:off x="0" y="1429078"/>
            <a:ext cx="184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PokemonGo</a:t>
            </a:r>
            <a:endParaRPr lang="es-CL" sz="2400" b="1" dirty="0">
              <a:solidFill>
                <a:srgbClr val="00206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561FF5-CBBC-E091-6D72-64E48C4B7243}"/>
              </a:ext>
            </a:extLst>
          </p:cNvPr>
          <p:cNvSpPr txBox="1"/>
          <p:nvPr/>
        </p:nvSpPr>
        <p:spPr>
          <a:xfrm>
            <a:off x="0" y="4950203"/>
            <a:ext cx="12142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DELETE FROM 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Pokedex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Pokemon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=‘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Leafeon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’;</a:t>
            </a:r>
          </a:p>
          <a:p>
            <a:endParaRPr lang="es-CL" sz="2400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Rectangle: Single Corner Snipped 9">
            <a:extLst>
              <a:ext uri="{FF2B5EF4-FFF2-40B4-BE49-F238E27FC236}">
                <a16:creationId xmlns:a16="http://schemas.microsoft.com/office/drawing/2014/main" id="{D7AC91B8-BD7C-B4A8-989D-3D2EBAB0BD85}"/>
              </a:ext>
            </a:extLst>
          </p:cNvPr>
          <p:cNvSpPr/>
          <p:nvPr/>
        </p:nvSpPr>
        <p:spPr>
          <a:xfrm>
            <a:off x="3284600" y="2513086"/>
            <a:ext cx="1275289" cy="353730"/>
          </a:xfrm>
          <a:prstGeom prst="snip1Rect">
            <a:avLst>
              <a:gd name="adj" fmla="val 445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dirty="0" err="1"/>
              <a:t>Pokédex</a:t>
            </a:r>
            <a:endParaRPr lang="es-CL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86B9744-EBE3-0D2F-FFE2-FC0C60950C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1913975"/>
              </p:ext>
            </p:extLst>
          </p:nvPr>
        </p:nvGraphicFramePr>
        <p:xfrm>
          <a:off x="3284600" y="2866816"/>
          <a:ext cx="6993193" cy="146304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282510">
                  <a:extLst>
                    <a:ext uri="{9D8B030D-6E8A-4147-A177-3AD203B41FA5}">
                      <a16:colId xmlns:a16="http://schemas.microsoft.com/office/drawing/2014/main" val="561240762"/>
                    </a:ext>
                  </a:extLst>
                </a:gridCol>
                <a:gridCol w="804228">
                  <a:extLst>
                    <a:ext uri="{9D8B030D-6E8A-4147-A177-3AD203B41FA5}">
                      <a16:colId xmlns:a16="http://schemas.microsoft.com/office/drawing/2014/main" val="2327968098"/>
                    </a:ext>
                  </a:extLst>
                </a:gridCol>
                <a:gridCol w="2440051">
                  <a:extLst>
                    <a:ext uri="{9D8B030D-6E8A-4147-A177-3AD203B41FA5}">
                      <a16:colId xmlns:a16="http://schemas.microsoft.com/office/drawing/2014/main" val="2839892413"/>
                    </a:ext>
                  </a:extLst>
                </a:gridCol>
                <a:gridCol w="1192530">
                  <a:extLst>
                    <a:ext uri="{9D8B030D-6E8A-4147-A177-3AD203B41FA5}">
                      <a16:colId xmlns:a16="http://schemas.microsoft.com/office/drawing/2014/main" val="292414889"/>
                    </a:ext>
                  </a:extLst>
                </a:gridCol>
                <a:gridCol w="567055">
                  <a:extLst>
                    <a:ext uri="{9D8B030D-6E8A-4147-A177-3AD203B41FA5}">
                      <a16:colId xmlns:a16="http://schemas.microsoft.com/office/drawing/2014/main" val="3199725454"/>
                    </a:ext>
                  </a:extLst>
                </a:gridCol>
                <a:gridCol w="706819">
                  <a:extLst>
                    <a:ext uri="{9D8B030D-6E8A-4147-A177-3AD203B41FA5}">
                      <a16:colId xmlns:a16="http://schemas.microsoft.com/office/drawing/2014/main" val="4197141432"/>
                    </a:ext>
                  </a:extLst>
                </a:gridCol>
              </a:tblGrid>
              <a:tr h="253966">
                <a:tc>
                  <a:txBody>
                    <a:bodyPr/>
                    <a:lstStyle/>
                    <a:p>
                      <a:r>
                        <a:rPr lang="es-CL" dirty="0" err="1"/>
                        <a:t>Pokemon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Mote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Capturado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Tipo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HP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ATK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29029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Raichu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Thor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2023-04-17 10:21:33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Eléctrico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65365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Leafeon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err="1"/>
                        <a:t>Basil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2023-04-17 10:22:14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Pasto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110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871805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Jolteon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Zeus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2023-04-17 10:24:02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Eléctrico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279600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C210BA94-EAE5-2F26-E6A6-B23899AC26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3452590"/>
              </p:ext>
            </p:extLst>
          </p:nvPr>
        </p:nvGraphicFramePr>
        <p:xfrm>
          <a:off x="3284600" y="2878724"/>
          <a:ext cx="6993193" cy="109728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282510">
                  <a:extLst>
                    <a:ext uri="{9D8B030D-6E8A-4147-A177-3AD203B41FA5}">
                      <a16:colId xmlns:a16="http://schemas.microsoft.com/office/drawing/2014/main" val="561240762"/>
                    </a:ext>
                  </a:extLst>
                </a:gridCol>
                <a:gridCol w="804228">
                  <a:extLst>
                    <a:ext uri="{9D8B030D-6E8A-4147-A177-3AD203B41FA5}">
                      <a16:colId xmlns:a16="http://schemas.microsoft.com/office/drawing/2014/main" val="2327968098"/>
                    </a:ext>
                  </a:extLst>
                </a:gridCol>
                <a:gridCol w="2440051">
                  <a:extLst>
                    <a:ext uri="{9D8B030D-6E8A-4147-A177-3AD203B41FA5}">
                      <a16:colId xmlns:a16="http://schemas.microsoft.com/office/drawing/2014/main" val="2839892413"/>
                    </a:ext>
                  </a:extLst>
                </a:gridCol>
                <a:gridCol w="1192530">
                  <a:extLst>
                    <a:ext uri="{9D8B030D-6E8A-4147-A177-3AD203B41FA5}">
                      <a16:colId xmlns:a16="http://schemas.microsoft.com/office/drawing/2014/main" val="292414889"/>
                    </a:ext>
                  </a:extLst>
                </a:gridCol>
                <a:gridCol w="567055">
                  <a:extLst>
                    <a:ext uri="{9D8B030D-6E8A-4147-A177-3AD203B41FA5}">
                      <a16:colId xmlns:a16="http://schemas.microsoft.com/office/drawing/2014/main" val="3199725454"/>
                    </a:ext>
                  </a:extLst>
                </a:gridCol>
                <a:gridCol w="706819">
                  <a:extLst>
                    <a:ext uri="{9D8B030D-6E8A-4147-A177-3AD203B41FA5}">
                      <a16:colId xmlns:a16="http://schemas.microsoft.com/office/drawing/2014/main" val="4197141432"/>
                    </a:ext>
                  </a:extLst>
                </a:gridCol>
              </a:tblGrid>
              <a:tr h="253966">
                <a:tc>
                  <a:txBody>
                    <a:bodyPr/>
                    <a:lstStyle/>
                    <a:p>
                      <a:r>
                        <a:rPr lang="es-CL" dirty="0" err="1"/>
                        <a:t>Pokemon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Mote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Capturado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Tipo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HP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ATK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29029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Raichu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Thor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2023-04-17 10:21:33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Eléctrico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65365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Jolteon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Zeus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2023-04-17 10:24:02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Eléctrico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2796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937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La clase pasada...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039141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7527175-EF19-C753-20DE-4D9AAE4CE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SQL: Borrar Tuplas</a:t>
            </a:r>
          </a:p>
        </p:txBody>
      </p:sp>
      <p:pic>
        <p:nvPicPr>
          <p:cNvPr id="18434" name="Picture 2" descr="http://www.wpclipart.com/signs_symbol/safety_signs/safety_signs_3/warning_sig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160" y="1690687"/>
            <a:ext cx="7252826" cy="466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290074" y="3753896"/>
            <a:ext cx="6314536" cy="220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600" b="1" dirty="0">
                <a:solidFill>
                  <a:srgbClr val="FF0000"/>
                </a:solidFill>
                <a:latin typeface="Neue Haas Grotesk Text Pro" panose="020B0504020202020204" pitchFamily="34" charset="77"/>
              </a:rPr>
              <a:t>Si olvidas poner un WHERE en una consulta tipo DELETE, se borrarán todos los datos de la tabla y se perderán para siempre :D</a:t>
            </a:r>
          </a:p>
        </p:txBody>
      </p:sp>
    </p:spTree>
    <p:extLst>
      <p:ext uri="{BB962C8B-B14F-4D97-AF65-F5344CB8AC3E}">
        <p14:creationId xmlns:p14="http://schemas.microsoft.com/office/powerpoint/2010/main" val="219819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58D2C-F012-8FBD-F346-98CBDBD5F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FB889-AD57-1A12-C440-3F37D7AD9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SQL: Eliminar Columnas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545612-2F4A-91B6-A1E4-4A4ED4A144FF}"/>
              </a:ext>
            </a:extLst>
          </p:cNvPr>
          <p:cNvSpPr/>
          <p:nvPr/>
        </p:nvSpPr>
        <p:spPr>
          <a:xfrm>
            <a:off x="0" y="1368725"/>
            <a:ext cx="12192000" cy="34887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390196-EC57-1B38-D6AE-6A6DA739BC22}"/>
              </a:ext>
            </a:extLst>
          </p:cNvPr>
          <p:cNvSpPr/>
          <p:nvPr/>
        </p:nvSpPr>
        <p:spPr>
          <a:xfrm>
            <a:off x="0" y="4857452"/>
            <a:ext cx="12192000" cy="2000548"/>
          </a:xfrm>
          <a:prstGeom prst="rect">
            <a:avLst/>
          </a:prstGeom>
          <a:solidFill>
            <a:srgbClr val="A9D073"/>
          </a:solidFill>
          <a:ln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BB8EA1-A0B3-DA24-A2C0-0DCC8A7C5484}"/>
              </a:ext>
            </a:extLst>
          </p:cNvPr>
          <p:cNvSpPr txBox="1"/>
          <p:nvPr/>
        </p:nvSpPr>
        <p:spPr>
          <a:xfrm>
            <a:off x="0" y="1429078"/>
            <a:ext cx="184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PokemonGo</a:t>
            </a:r>
            <a:endParaRPr lang="es-CL" sz="2400" b="1" dirty="0">
              <a:solidFill>
                <a:srgbClr val="00206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301947-EEB2-C318-9086-E0C19360981B}"/>
              </a:ext>
            </a:extLst>
          </p:cNvPr>
          <p:cNvSpPr txBox="1"/>
          <p:nvPr/>
        </p:nvSpPr>
        <p:spPr>
          <a:xfrm>
            <a:off x="0" y="4950203"/>
            <a:ext cx="12142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ALTER TABLE</a:t>
            </a:r>
            <a:r>
              <a:rPr lang="es-CL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Pokedex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DROP COLUMN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Tipo;</a:t>
            </a:r>
          </a:p>
          <a:p>
            <a:endParaRPr lang="es-CL" sz="2400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Rectangle: Single Corner Snipped 9">
            <a:extLst>
              <a:ext uri="{FF2B5EF4-FFF2-40B4-BE49-F238E27FC236}">
                <a16:creationId xmlns:a16="http://schemas.microsoft.com/office/drawing/2014/main" id="{1BE6EFB3-4761-C3B3-0AC1-8F1B3308FC76}"/>
              </a:ext>
            </a:extLst>
          </p:cNvPr>
          <p:cNvSpPr/>
          <p:nvPr/>
        </p:nvSpPr>
        <p:spPr>
          <a:xfrm>
            <a:off x="3284600" y="2513086"/>
            <a:ext cx="1275289" cy="353730"/>
          </a:xfrm>
          <a:prstGeom prst="snip1Rect">
            <a:avLst>
              <a:gd name="adj" fmla="val 445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dirty="0" err="1"/>
              <a:t>Pokédex</a:t>
            </a:r>
            <a:endParaRPr lang="es-CL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1E90A08-8939-20CD-CA94-C397481534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4531952"/>
              </p:ext>
            </p:extLst>
          </p:nvPr>
        </p:nvGraphicFramePr>
        <p:xfrm>
          <a:off x="3278952" y="2866816"/>
          <a:ext cx="6993193" cy="146304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282510">
                  <a:extLst>
                    <a:ext uri="{9D8B030D-6E8A-4147-A177-3AD203B41FA5}">
                      <a16:colId xmlns:a16="http://schemas.microsoft.com/office/drawing/2014/main" val="561240762"/>
                    </a:ext>
                  </a:extLst>
                </a:gridCol>
                <a:gridCol w="804228">
                  <a:extLst>
                    <a:ext uri="{9D8B030D-6E8A-4147-A177-3AD203B41FA5}">
                      <a16:colId xmlns:a16="http://schemas.microsoft.com/office/drawing/2014/main" val="2327968098"/>
                    </a:ext>
                  </a:extLst>
                </a:gridCol>
                <a:gridCol w="2440051">
                  <a:extLst>
                    <a:ext uri="{9D8B030D-6E8A-4147-A177-3AD203B41FA5}">
                      <a16:colId xmlns:a16="http://schemas.microsoft.com/office/drawing/2014/main" val="2839892413"/>
                    </a:ext>
                  </a:extLst>
                </a:gridCol>
                <a:gridCol w="1192530">
                  <a:extLst>
                    <a:ext uri="{9D8B030D-6E8A-4147-A177-3AD203B41FA5}">
                      <a16:colId xmlns:a16="http://schemas.microsoft.com/office/drawing/2014/main" val="292414889"/>
                    </a:ext>
                  </a:extLst>
                </a:gridCol>
                <a:gridCol w="567055">
                  <a:extLst>
                    <a:ext uri="{9D8B030D-6E8A-4147-A177-3AD203B41FA5}">
                      <a16:colId xmlns:a16="http://schemas.microsoft.com/office/drawing/2014/main" val="3199725454"/>
                    </a:ext>
                  </a:extLst>
                </a:gridCol>
                <a:gridCol w="706819">
                  <a:extLst>
                    <a:ext uri="{9D8B030D-6E8A-4147-A177-3AD203B41FA5}">
                      <a16:colId xmlns:a16="http://schemas.microsoft.com/office/drawing/2014/main" val="4197141432"/>
                    </a:ext>
                  </a:extLst>
                </a:gridCol>
              </a:tblGrid>
              <a:tr h="253966">
                <a:tc>
                  <a:txBody>
                    <a:bodyPr/>
                    <a:lstStyle/>
                    <a:p>
                      <a:r>
                        <a:rPr lang="es-CL" dirty="0" err="1"/>
                        <a:t>Pokemon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Mote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Capturado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Tipo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HP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ATK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29029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Raichu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Thor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2023-04-17 10:21:33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Eléctrico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65365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Leafeon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err="1"/>
                        <a:t>Basil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2023-04-17 10:22:14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Pasto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110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871805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Jolteon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Zeus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2023-04-17 10:24:02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Eléctrico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279600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1D064B3A-3E41-F669-F03B-AE3762A867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859713"/>
              </p:ext>
            </p:extLst>
          </p:nvPr>
        </p:nvGraphicFramePr>
        <p:xfrm>
          <a:off x="3278952" y="2866816"/>
          <a:ext cx="5800663" cy="146304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282510">
                  <a:extLst>
                    <a:ext uri="{9D8B030D-6E8A-4147-A177-3AD203B41FA5}">
                      <a16:colId xmlns:a16="http://schemas.microsoft.com/office/drawing/2014/main" val="561240762"/>
                    </a:ext>
                  </a:extLst>
                </a:gridCol>
                <a:gridCol w="804228">
                  <a:extLst>
                    <a:ext uri="{9D8B030D-6E8A-4147-A177-3AD203B41FA5}">
                      <a16:colId xmlns:a16="http://schemas.microsoft.com/office/drawing/2014/main" val="2327968098"/>
                    </a:ext>
                  </a:extLst>
                </a:gridCol>
                <a:gridCol w="2440051">
                  <a:extLst>
                    <a:ext uri="{9D8B030D-6E8A-4147-A177-3AD203B41FA5}">
                      <a16:colId xmlns:a16="http://schemas.microsoft.com/office/drawing/2014/main" val="2839892413"/>
                    </a:ext>
                  </a:extLst>
                </a:gridCol>
                <a:gridCol w="567055">
                  <a:extLst>
                    <a:ext uri="{9D8B030D-6E8A-4147-A177-3AD203B41FA5}">
                      <a16:colId xmlns:a16="http://schemas.microsoft.com/office/drawing/2014/main" val="3199725454"/>
                    </a:ext>
                  </a:extLst>
                </a:gridCol>
                <a:gridCol w="706819">
                  <a:extLst>
                    <a:ext uri="{9D8B030D-6E8A-4147-A177-3AD203B41FA5}">
                      <a16:colId xmlns:a16="http://schemas.microsoft.com/office/drawing/2014/main" val="4197141432"/>
                    </a:ext>
                  </a:extLst>
                </a:gridCol>
              </a:tblGrid>
              <a:tr h="253966">
                <a:tc>
                  <a:txBody>
                    <a:bodyPr/>
                    <a:lstStyle/>
                    <a:p>
                      <a:r>
                        <a:rPr lang="es-CL" dirty="0" err="1"/>
                        <a:t>Pokemon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Mote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Capturado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HP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ATK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29029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Raichu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Thor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2023-04-17 10:21:33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65365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Leafeon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err="1"/>
                        <a:t>Basil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2023-04-17 10:22:14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110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871805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Jolteon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Zeus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2023-04-17 10:24:02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2796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388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D7E8D5-1604-3AD1-AF31-3E651338E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70C80-45C1-B5D9-D00A-87AE7244F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SQL: Añadir Columnas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F26F1C-025A-60DC-E66C-4E3C1B506405}"/>
              </a:ext>
            </a:extLst>
          </p:cNvPr>
          <p:cNvSpPr/>
          <p:nvPr/>
        </p:nvSpPr>
        <p:spPr>
          <a:xfrm>
            <a:off x="0" y="1368725"/>
            <a:ext cx="12192000" cy="34887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3A2A3E-E585-3391-1CDA-0E0120B77355}"/>
              </a:ext>
            </a:extLst>
          </p:cNvPr>
          <p:cNvSpPr/>
          <p:nvPr/>
        </p:nvSpPr>
        <p:spPr>
          <a:xfrm>
            <a:off x="0" y="4857452"/>
            <a:ext cx="12192000" cy="2000548"/>
          </a:xfrm>
          <a:prstGeom prst="rect">
            <a:avLst/>
          </a:prstGeom>
          <a:solidFill>
            <a:srgbClr val="A9D073"/>
          </a:solidFill>
          <a:ln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59AE21-1C6C-D5FD-C79C-0FECE50E278F}"/>
              </a:ext>
            </a:extLst>
          </p:cNvPr>
          <p:cNvSpPr txBox="1"/>
          <p:nvPr/>
        </p:nvSpPr>
        <p:spPr>
          <a:xfrm>
            <a:off x="0" y="1429078"/>
            <a:ext cx="184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PokemonGo</a:t>
            </a:r>
            <a:endParaRPr lang="es-CL" sz="2400" b="1" dirty="0">
              <a:solidFill>
                <a:srgbClr val="00206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586A03-1F19-093B-C9E5-1178E6501C43}"/>
              </a:ext>
            </a:extLst>
          </p:cNvPr>
          <p:cNvSpPr txBox="1"/>
          <p:nvPr/>
        </p:nvSpPr>
        <p:spPr>
          <a:xfrm>
            <a:off x="0" y="4950203"/>
            <a:ext cx="12142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ALTER TABLE</a:t>
            </a:r>
            <a:r>
              <a:rPr lang="es-CL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Pokedex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ADD COLUMN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Nivel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FLOAT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endParaRPr lang="es-CL" sz="2400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Rectangle: Single Corner Snipped 9">
            <a:extLst>
              <a:ext uri="{FF2B5EF4-FFF2-40B4-BE49-F238E27FC236}">
                <a16:creationId xmlns:a16="http://schemas.microsoft.com/office/drawing/2014/main" id="{B4EB4D1B-D93F-DC48-21FD-75EB325236B5}"/>
              </a:ext>
            </a:extLst>
          </p:cNvPr>
          <p:cNvSpPr/>
          <p:nvPr/>
        </p:nvSpPr>
        <p:spPr>
          <a:xfrm>
            <a:off x="3284600" y="2513086"/>
            <a:ext cx="1275289" cy="353730"/>
          </a:xfrm>
          <a:prstGeom prst="snip1Rect">
            <a:avLst>
              <a:gd name="adj" fmla="val 445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dirty="0" err="1"/>
              <a:t>Pokédex</a:t>
            </a:r>
            <a:endParaRPr lang="es-CL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DAE6E4D-8574-0D8F-2583-DFA51E2D3C25}"/>
              </a:ext>
            </a:extLst>
          </p:cNvPr>
          <p:cNvGraphicFramePr>
            <a:graphicFrameLocks noGrp="1"/>
          </p:cNvGraphicFramePr>
          <p:nvPr/>
        </p:nvGraphicFramePr>
        <p:xfrm>
          <a:off x="3278952" y="2866816"/>
          <a:ext cx="6993193" cy="146304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282510">
                  <a:extLst>
                    <a:ext uri="{9D8B030D-6E8A-4147-A177-3AD203B41FA5}">
                      <a16:colId xmlns:a16="http://schemas.microsoft.com/office/drawing/2014/main" val="561240762"/>
                    </a:ext>
                  </a:extLst>
                </a:gridCol>
                <a:gridCol w="804228">
                  <a:extLst>
                    <a:ext uri="{9D8B030D-6E8A-4147-A177-3AD203B41FA5}">
                      <a16:colId xmlns:a16="http://schemas.microsoft.com/office/drawing/2014/main" val="2327968098"/>
                    </a:ext>
                  </a:extLst>
                </a:gridCol>
                <a:gridCol w="2440051">
                  <a:extLst>
                    <a:ext uri="{9D8B030D-6E8A-4147-A177-3AD203B41FA5}">
                      <a16:colId xmlns:a16="http://schemas.microsoft.com/office/drawing/2014/main" val="2839892413"/>
                    </a:ext>
                  </a:extLst>
                </a:gridCol>
                <a:gridCol w="1192530">
                  <a:extLst>
                    <a:ext uri="{9D8B030D-6E8A-4147-A177-3AD203B41FA5}">
                      <a16:colId xmlns:a16="http://schemas.microsoft.com/office/drawing/2014/main" val="292414889"/>
                    </a:ext>
                  </a:extLst>
                </a:gridCol>
                <a:gridCol w="567055">
                  <a:extLst>
                    <a:ext uri="{9D8B030D-6E8A-4147-A177-3AD203B41FA5}">
                      <a16:colId xmlns:a16="http://schemas.microsoft.com/office/drawing/2014/main" val="3199725454"/>
                    </a:ext>
                  </a:extLst>
                </a:gridCol>
                <a:gridCol w="706819">
                  <a:extLst>
                    <a:ext uri="{9D8B030D-6E8A-4147-A177-3AD203B41FA5}">
                      <a16:colId xmlns:a16="http://schemas.microsoft.com/office/drawing/2014/main" val="4197141432"/>
                    </a:ext>
                  </a:extLst>
                </a:gridCol>
              </a:tblGrid>
              <a:tr h="253966">
                <a:tc>
                  <a:txBody>
                    <a:bodyPr/>
                    <a:lstStyle/>
                    <a:p>
                      <a:r>
                        <a:rPr lang="es-CL" dirty="0" err="1"/>
                        <a:t>Pokemon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Mote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Capturado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Tipo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HP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ATK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29029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Raichu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Thor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2023-04-17 10:21:33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Eléctrico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65365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Leafeon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err="1"/>
                        <a:t>Basil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2023-04-17 10:22:14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Pasto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110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871805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Jolteon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Zeus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2023-04-17 10:24:02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Eléctrico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279600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81325D6-9E2A-E0BC-1026-84276D989F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671700"/>
              </p:ext>
            </p:extLst>
          </p:nvPr>
        </p:nvGraphicFramePr>
        <p:xfrm>
          <a:off x="3284596" y="2863938"/>
          <a:ext cx="7839648" cy="146304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282510">
                  <a:extLst>
                    <a:ext uri="{9D8B030D-6E8A-4147-A177-3AD203B41FA5}">
                      <a16:colId xmlns:a16="http://schemas.microsoft.com/office/drawing/2014/main" val="561240762"/>
                    </a:ext>
                  </a:extLst>
                </a:gridCol>
                <a:gridCol w="804228">
                  <a:extLst>
                    <a:ext uri="{9D8B030D-6E8A-4147-A177-3AD203B41FA5}">
                      <a16:colId xmlns:a16="http://schemas.microsoft.com/office/drawing/2014/main" val="2327968098"/>
                    </a:ext>
                  </a:extLst>
                </a:gridCol>
                <a:gridCol w="2440051">
                  <a:extLst>
                    <a:ext uri="{9D8B030D-6E8A-4147-A177-3AD203B41FA5}">
                      <a16:colId xmlns:a16="http://schemas.microsoft.com/office/drawing/2014/main" val="2839892413"/>
                    </a:ext>
                  </a:extLst>
                </a:gridCol>
                <a:gridCol w="1192530">
                  <a:extLst>
                    <a:ext uri="{9D8B030D-6E8A-4147-A177-3AD203B41FA5}">
                      <a16:colId xmlns:a16="http://schemas.microsoft.com/office/drawing/2014/main" val="292414889"/>
                    </a:ext>
                  </a:extLst>
                </a:gridCol>
                <a:gridCol w="567055">
                  <a:extLst>
                    <a:ext uri="{9D8B030D-6E8A-4147-A177-3AD203B41FA5}">
                      <a16:colId xmlns:a16="http://schemas.microsoft.com/office/drawing/2014/main" val="3199725454"/>
                    </a:ext>
                  </a:extLst>
                </a:gridCol>
                <a:gridCol w="706819">
                  <a:extLst>
                    <a:ext uri="{9D8B030D-6E8A-4147-A177-3AD203B41FA5}">
                      <a16:colId xmlns:a16="http://schemas.microsoft.com/office/drawing/2014/main" val="4197141432"/>
                    </a:ext>
                  </a:extLst>
                </a:gridCol>
                <a:gridCol w="846455">
                  <a:extLst>
                    <a:ext uri="{9D8B030D-6E8A-4147-A177-3AD203B41FA5}">
                      <a16:colId xmlns:a16="http://schemas.microsoft.com/office/drawing/2014/main" val="3691322414"/>
                    </a:ext>
                  </a:extLst>
                </a:gridCol>
              </a:tblGrid>
              <a:tr h="253966">
                <a:tc>
                  <a:txBody>
                    <a:bodyPr/>
                    <a:lstStyle/>
                    <a:p>
                      <a:r>
                        <a:rPr lang="es-CL" dirty="0" err="1"/>
                        <a:t>Pokemon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Mote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Capturado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Tipo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HP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ATK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Nivel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29029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Raichu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Thor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2023-04-17 10:21:33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Eléctrico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NULL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65365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Leafeon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err="1"/>
                        <a:t>Basil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2023-04-17 10:22:14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Pasto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NULL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871805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Jolteon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Zeus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2023-04-17 10:24:02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Eléctrico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NULL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2796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767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9CFF2-56B8-D67C-B7C0-12C476755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1B86E-FB5E-B894-7704-259DD7B99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SQL: Modificar Columnas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2B735B-9049-FF9C-3E2E-26849FE1BCCE}"/>
              </a:ext>
            </a:extLst>
          </p:cNvPr>
          <p:cNvSpPr/>
          <p:nvPr/>
        </p:nvSpPr>
        <p:spPr>
          <a:xfrm>
            <a:off x="0" y="1368725"/>
            <a:ext cx="12192000" cy="34887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A38657-419D-D7AE-9BDD-B5D57AD597D8}"/>
              </a:ext>
            </a:extLst>
          </p:cNvPr>
          <p:cNvSpPr/>
          <p:nvPr/>
        </p:nvSpPr>
        <p:spPr>
          <a:xfrm>
            <a:off x="0" y="4857452"/>
            <a:ext cx="12192000" cy="2000548"/>
          </a:xfrm>
          <a:prstGeom prst="rect">
            <a:avLst/>
          </a:prstGeom>
          <a:solidFill>
            <a:srgbClr val="A9D073"/>
          </a:solidFill>
          <a:ln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B81DC6-DDD6-144B-94B6-D718D4EEA01A}"/>
              </a:ext>
            </a:extLst>
          </p:cNvPr>
          <p:cNvSpPr txBox="1"/>
          <p:nvPr/>
        </p:nvSpPr>
        <p:spPr>
          <a:xfrm>
            <a:off x="0" y="1429078"/>
            <a:ext cx="184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PokemonGo</a:t>
            </a:r>
            <a:endParaRPr lang="es-CL" sz="2400" b="1" dirty="0">
              <a:solidFill>
                <a:srgbClr val="00206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138723-E9B8-D89D-B2AB-5598FFB57AFA}"/>
              </a:ext>
            </a:extLst>
          </p:cNvPr>
          <p:cNvSpPr txBox="1"/>
          <p:nvPr/>
        </p:nvSpPr>
        <p:spPr>
          <a:xfrm>
            <a:off x="0" y="4950203"/>
            <a:ext cx="12142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ALTER TABLE</a:t>
            </a:r>
            <a:r>
              <a:rPr lang="es-CL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Pokedex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ALTER COLUMN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Nivel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INTEGER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endParaRPr lang="es-CL" sz="2400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Rectangle: Single Corner Snipped 9">
            <a:extLst>
              <a:ext uri="{FF2B5EF4-FFF2-40B4-BE49-F238E27FC236}">
                <a16:creationId xmlns:a16="http://schemas.microsoft.com/office/drawing/2014/main" id="{0E56D7FD-90DC-250D-009F-2EB9C04AB978}"/>
              </a:ext>
            </a:extLst>
          </p:cNvPr>
          <p:cNvSpPr/>
          <p:nvPr/>
        </p:nvSpPr>
        <p:spPr>
          <a:xfrm>
            <a:off x="3284600" y="2513086"/>
            <a:ext cx="1275289" cy="353730"/>
          </a:xfrm>
          <a:prstGeom prst="snip1Rect">
            <a:avLst>
              <a:gd name="adj" fmla="val 445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dirty="0" err="1"/>
              <a:t>Pokédex</a:t>
            </a:r>
            <a:endParaRPr lang="es-CL" dirty="0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E1477A9-00EF-900E-A560-C412E1820CCC}"/>
              </a:ext>
            </a:extLst>
          </p:cNvPr>
          <p:cNvGraphicFramePr>
            <a:graphicFrameLocks noGrp="1"/>
          </p:cNvGraphicFramePr>
          <p:nvPr/>
        </p:nvGraphicFramePr>
        <p:xfrm>
          <a:off x="3278952" y="2866816"/>
          <a:ext cx="6993193" cy="146304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282510">
                  <a:extLst>
                    <a:ext uri="{9D8B030D-6E8A-4147-A177-3AD203B41FA5}">
                      <a16:colId xmlns:a16="http://schemas.microsoft.com/office/drawing/2014/main" val="561240762"/>
                    </a:ext>
                  </a:extLst>
                </a:gridCol>
                <a:gridCol w="804228">
                  <a:extLst>
                    <a:ext uri="{9D8B030D-6E8A-4147-A177-3AD203B41FA5}">
                      <a16:colId xmlns:a16="http://schemas.microsoft.com/office/drawing/2014/main" val="2327968098"/>
                    </a:ext>
                  </a:extLst>
                </a:gridCol>
                <a:gridCol w="2440051">
                  <a:extLst>
                    <a:ext uri="{9D8B030D-6E8A-4147-A177-3AD203B41FA5}">
                      <a16:colId xmlns:a16="http://schemas.microsoft.com/office/drawing/2014/main" val="2839892413"/>
                    </a:ext>
                  </a:extLst>
                </a:gridCol>
                <a:gridCol w="1192530">
                  <a:extLst>
                    <a:ext uri="{9D8B030D-6E8A-4147-A177-3AD203B41FA5}">
                      <a16:colId xmlns:a16="http://schemas.microsoft.com/office/drawing/2014/main" val="292414889"/>
                    </a:ext>
                  </a:extLst>
                </a:gridCol>
                <a:gridCol w="567055">
                  <a:extLst>
                    <a:ext uri="{9D8B030D-6E8A-4147-A177-3AD203B41FA5}">
                      <a16:colId xmlns:a16="http://schemas.microsoft.com/office/drawing/2014/main" val="3199725454"/>
                    </a:ext>
                  </a:extLst>
                </a:gridCol>
                <a:gridCol w="706819">
                  <a:extLst>
                    <a:ext uri="{9D8B030D-6E8A-4147-A177-3AD203B41FA5}">
                      <a16:colId xmlns:a16="http://schemas.microsoft.com/office/drawing/2014/main" val="4197141432"/>
                    </a:ext>
                  </a:extLst>
                </a:gridCol>
              </a:tblGrid>
              <a:tr h="253966">
                <a:tc>
                  <a:txBody>
                    <a:bodyPr/>
                    <a:lstStyle/>
                    <a:p>
                      <a:r>
                        <a:rPr lang="es-CL" dirty="0" err="1"/>
                        <a:t>Pokemon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Mote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Capturado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Tipo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HP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ATK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29029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Raichu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Thor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2023-04-17 10:21:33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Eléctrico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65365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Leafeon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err="1"/>
                        <a:t>Basil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2023-04-17 10:22:14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Pasto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110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871805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Jolteon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Zeus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2023-04-17 10:24:02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Eléctrico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279600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335921F-21D5-9BDB-08EB-42C8772E94AC}"/>
              </a:ext>
            </a:extLst>
          </p:cNvPr>
          <p:cNvGraphicFramePr>
            <a:graphicFrameLocks noGrp="1"/>
          </p:cNvGraphicFramePr>
          <p:nvPr/>
        </p:nvGraphicFramePr>
        <p:xfrm>
          <a:off x="3284596" y="2863938"/>
          <a:ext cx="7839648" cy="146304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282510">
                  <a:extLst>
                    <a:ext uri="{9D8B030D-6E8A-4147-A177-3AD203B41FA5}">
                      <a16:colId xmlns:a16="http://schemas.microsoft.com/office/drawing/2014/main" val="561240762"/>
                    </a:ext>
                  </a:extLst>
                </a:gridCol>
                <a:gridCol w="804228">
                  <a:extLst>
                    <a:ext uri="{9D8B030D-6E8A-4147-A177-3AD203B41FA5}">
                      <a16:colId xmlns:a16="http://schemas.microsoft.com/office/drawing/2014/main" val="2327968098"/>
                    </a:ext>
                  </a:extLst>
                </a:gridCol>
                <a:gridCol w="2440051">
                  <a:extLst>
                    <a:ext uri="{9D8B030D-6E8A-4147-A177-3AD203B41FA5}">
                      <a16:colId xmlns:a16="http://schemas.microsoft.com/office/drawing/2014/main" val="2839892413"/>
                    </a:ext>
                  </a:extLst>
                </a:gridCol>
                <a:gridCol w="1192530">
                  <a:extLst>
                    <a:ext uri="{9D8B030D-6E8A-4147-A177-3AD203B41FA5}">
                      <a16:colId xmlns:a16="http://schemas.microsoft.com/office/drawing/2014/main" val="292414889"/>
                    </a:ext>
                  </a:extLst>
                </a:gridCol>
                <a:gridCol w="567055">
                  <a:extLst>
                    <a:ext uri="{9D8B030D-6E8A-4147-A177-3AD203B41FA5}">
                      <a16:colId xmlns:a16="http://schemas.microsoft.com/office/drawing/2014/main" val="3199725454"/>
                    </a:ext>
                  </a:extLst>
                </a:gridCol>
                <a:gridCol w="706819">
                  <a:extLst>
                    <a:ext uri="{9D8B030D-6E8A-4147-A177-3AD203B41FA5}">
                      <a16:colId xmlns:a16="http://schemas.microsoft.com/office/drawing/2014/main" val="4197141432"/>
                    </a:ext>
                  </a:extLst>
                </a:gridCol>
                <a:gridCol w="846455">
                  <a:extLst>
                    <a:ext uri="{9D8B030D-6E8A-4147-A177-3AD203B41FA5}">
                      <a16:colId xmlns:a16="http://schemas.microsoft.com/office/drawing/2014/main" val="3691322414"/>
                    </a:ext>
                  </a:extLst>
                </a:gridCol>
              </a:tblGrid>
              <a:tr h="253966">
                <a:tc>
                  <a:txBody>
                    <a:bodyPr/>
                    <a:lstStyle/>
                    <a:p>
                      <a:r>
                        <a:rPr lang="es-CL" dirty="0" err="1"/>
                        <a:t>Pokemon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Mote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Capturado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Tipo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HP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ATK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Nivel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29029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Raichu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Thor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2023-04-17 10:21:33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Eléctrico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NULL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65365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Leafeon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err="1"/>
                        <a:t>Basil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2023-04-17 10:22:14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Pasto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NULL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8718053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Jolteon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Zeus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2023-04-17 10:24:02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Eléctrico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NULL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2796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85111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B30AE-4E8B-483A-D778-D4ED072C5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DAA75-F5A7-C8C0-3106-B3BC35C53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SQL: Carga Masiva de Datos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3C5D6C-428D-F58D-A083-B75DB90F7641}"/>
              </a:ext>
            </a:extLst>
          </p:cNvPr>
          <p:cNvSpPr/>
          <p:nvPr/>
        </p:nvSpPr>
        <p:spPr>
          <a:xfrm>
            <a:off x="0" y="1368725"/>
            <a:ext cx="12192000" cy="34887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D43149-B4AB-299F-2AD5-CC162EA0093A}"/>
              </a:ext>
            </a:extLst>
          </p:cNvPr>
          <p:cNvSpPr/>
          <p:nvPr/>
        </p:nvSpPr>
        <p:spPr>
          <a:xfrm>
            <a:off x="0" y="4857452"/>
            <a:ext cx="12192000" cy="2000548"/>
          </a:xfrm>
          <a:prstGeom prst="rect">
            <a:avLst/>
          </a:prstGeom>
          <a:solidFill>
            <a:srgbClr val="A9D073"/>
          </a:solidFill>
          <a:ln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742ED2-1BF3-12E4-D6A4-0201A9511640}"/>
              </a:ext>
            </a:extLst>
          </p:cNvPr>
          <p:cNvSpPr txBox="1"/>
          <p:nvPr/>
        </p:nvSpPr>
        <p:spPr>
          <a:xfrm>
            <a:off x="0" y="1429078"/>
            <a:ext cx="184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PokemonGo</a:t>
            </a:r>
            <a:endParaRPr lang="es-CL" sz="2400" b="1" dirty="0">
              <a:solidFill>
                <a:srgbClr val="00206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D12860-9BF1-2AD7-1F21-7B77A2C069D2}"/>
              </a:ext>
            </a:extLst>
          </p:cNvPr>
          <p:cNvSpPr txBox="1"/>
          <p:nvPr/>
        </p:nvSpPr>
        <p:spPr>
          <a:xfrm>
            <a:off x="0" y="4950203"/>
            <a:ext cx="121423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COPY 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Pokedex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‘/home/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aketchum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pokedex.csv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’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DELIMITER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‘;’;</a:t>
            </a:r>
          </a:p>
          <a:p>
            <a:endParaRPr lang="es-CL" sz="2400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13E613-C6CE-F2C4-15A0-C689B4684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587" y="1925979"/>
            <a:ext cx="6585830" cy="2663771"/>
          </a:xfrm>
          <a:prstGeom prst="rect">
            <a:avLst/>
          </a:prstGeom>
        </p:spPr>
      </p:pic>
      <p:sp>
        <p:nvSpPr>
          <p:cNvPr id="10" name="Content Placeholder 6 2 1">
            <a:extLst>
              <a:ext uri="{FF2B5EF4-FFF2-40B4-BE49-F238E27FC236}">
                <a16:creationId xmlns:a16="http://schemas.microsoft.com/office/drawing/2014/main" id="{DB04C1B6-BC8B-EEF1-F064-7ECC140115AA}"/>
              </a:ext>
            </a:extLst>
          </p:cNvPr>
          <p:cNvSpPr txBox="1">
            <a:spLocks/>
          </p:cNvSpPr>
          <p:nvPr/>
        </p:nvSpPr>
        <p:spPr>
          <a:xfrm>
            <a:off x="8385310" y="5987346"/>
            <a:ext cx="3498796" cy="426861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i="1" dirty="0">
                <a:solidFill>
                  <a:schemeClr val="bg1"/>
                </a:solidFill>
                <a:latin typeface="Calibri Light" panose="020F0302020204030204" pitchFamily="34" charset="0"/>
              </a:rPr>
              <a:t>Específico de </a:t>
            </a:r>
            <a:r>
              <a:rPr lang="es-CL" sz="2100" i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Postgres</a:t>
            </a:r>
            <a:endParaRPr lang="es-CL" sz="2100" i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32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6028E-182C-55F6-9752-5BBAC1795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Restricciones de Integridad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822F64-15F0-35D1-13E5-F4C09A1D9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6DC24D-78B5-4164-BCBB-E3BE72F13D6F}" type="slidenum">
              <a:rPr kumimoji="0" lang="es-CL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s-CL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0A6DF3-5AD6-2540-AB33-167A7646881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255713" y="4597191"/>
            <a:ext cx="10515600" cy="1500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>
                <a:solidFill>
                  <a:prstClr val="black"/>
                </a:solidFill>
                <a:latin typeface="Calibri Light" panose="020F0302020204030204" pitchFamily="34" charset="0"/>
              </a:rPr>
              <a:t>Capítulo 5.7 | </a:t>
            </a:r>
            <a:r>
              <a:rPr lang="es-CL" dirty="0" err="1">
                <a:solidFill>
                  <a:prstClr val="black"/>
                </a:solidFill>
                <a:latin typeface="Calibri Light" panose="020F0302020204030204" pitchFamily="34" charset="0"/>
              </a:rPr>
              <a:t>Ramakrishnan</a:t>
            </a:r>
            <a:r>
              <a:rPr lang="es-CL" dirty="0">
                <a:solidFill>
                  <a:prstClr val="black"/>
                </a:solidFill>
                <a:latin typeface="Calibri Light" panose="020F0302020204030204" pitchFamily="34" charset="0"/>
              </a:rPr>
              <a:t> / </a:t>
            </a:r>
            <a:r>
              <a:rPr lang="es-CL" dirty="0" err="1">
                <a:solidFill>
                  <a:prstClr val="black"/>
                </a:solidFill>
                <a:latin typeface="Calibri Light" panose="020F0302020204030204" pitchFamily="34" charset="0"/>
              </a:rPr>
              <a:t>Gehrke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3841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0EA92-A499-EB52-3E40-201672BF7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Restricciones Básicas: llaves, nulos, tipos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0E7283E-4F2F-655F-9FB9-6D61DDD69332}"/>
              </a:ext>
            </a:extLst>
          </p:cNvPr>
          <p:cNvSpPr/>
          <p:nvPr/>
        </p:nvSpPr>
        <p:spPr>
          <a:xfrm>
            <a:off x="0" y="3429000"/>
            <a:ext cx="5390138" cy="3429000"/>
          </a:xfrm>
          <a:prstGeom prst="rect">
            <a:avLst/>
          </a:prstGeom>
          <a:solidFill>
            <a:srgbClr val="A9D07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442493-D150-6D04-C49B-E8A35366BEFB}"/>
              </a:ext>
            </a:extLst>
          </p:cNvPr>
          <p:cNvSpPr txBox="1"/>
          <p:nvPr/>
        </p:nvSpPr>
        <p:spPr>
          <a:xfrm>
            <a:off x="0" y="3523771"/>
            <a:ext cx="5390138" cy="2554545"/>
          </a:xfrm>
          <a:prstGeom prst="rect">
            <a:avLst/>
          </a:prstGeom>
          <a:solidFill>
            <a:srgbClr val="A9D073"/>
          </a:solidFill>
        </p:spPr>
        <p:txBody>
          <a:bodyPr wrap="square" rtlCol="0">
            <a:spAutoFit/>
          </a:bodyPr>
          <a:lstStyle/>
          <a:p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 TABLE</a:t>
            </a:r>
            <a:r>
              <a:rPr lang="es-CL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Pokedex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</a:p>
          <a:p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pokemon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VARCHAR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(255)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NOT NULL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mote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VARCHAR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(255)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PRIMARY KEY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capturado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DATETIME NOT NULL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tipo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VARCHAR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(100)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NOT NULL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HP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INTEGER NOT NULL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ATK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INTEGER NOT NULL</a:t>
            </a:r>
          </a:p>
          <a:p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s-CL" sz="2000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75AA7A-155D-8F13-295D-C09E7CDB2F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2389"/>
          <a:stretch/>
        </p:blipFill>
        <p:spPr>
          <a:xfrm>
            <a:off x="3283362" y="1812985"/>
            <a:ext cx="5625276" cy="99594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52C692E-DC0B-454F-F583-9C12E1A57A67}"/>
              </a:ext>
            </a:extLst>
          </p:cNvPr>
          <p:cNvSpPr/>
          <p:nvPr/>
        </p:nvSpPr>
        <p:spPr>
          <a:xfrm>
            <a:off x="5390138" y="3429000"/>
            <a:ext cx="6801862" cy="93021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C1954B-4105-621A-282E-DB82E649D527}"/>
              </a:ext>
            </a:extLst>
          </p:cNvPr>
          <p:cNvSpPr txBox="1"/>
          <p:nvPr/>
        </p:nvSpPr>
        <p:spPr>
          <a:xfrm>
            <a:off x="5390138" y="3524775"/>
            <a:ext cx="7128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INSERT INTO </a:t>
            </a:r>
            <a:r>
              <a:rPr lang="es-CL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Pokedex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 </a:t>
            </a:r>
          </a:p>
          <a:p>
            <a:r>
              <a:rPr lang="es-CL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(‘</a:t>
            </a:r>
            <a:r>
              <a:rPr lang="es-CL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Raichu</a:t>
            </a:r>
            <a:r>
              <a:rPr lang="es-CL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’, ‘Thor’, </a:t>
            </a:r>
            <a:r>
              <a:rPr lang="es-CL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NOW</a:t>
            </a:r>
            <a:r>
              <a:rPr lang="es-CL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(), ‘Eléctrico’, 65, 82);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FF2F796-C9A7-FE46-9DBE-39A7FB069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567" y="2969968"/>
            <a:ext cx="783762" cy="78376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09039A6-D8D1-A39C-A093-CE59883E7DC6}"/>
              </a:ext>
            </a:extLst>
          </p:cNvPr>
          <p:cNvSpPr/>
          <p:nvPr/>
        </p:nvSpPr>
        <p:spPr>
          <a:xfrm>
            <a:off x="5390138" y="4623125"/>
            <a:ext cx="6801862" cy="93021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11F54C-2C16-16D7-A719-57183A9DFCFA}"/>
              </a:ext>
            </a:extLst>
          </p:cNvPr>
          <p:cNvSpPr txBox="1"/>
          <p:nvPr/>
        </p:nvSpPr>
        <p:spPr>
          <a:xfrm>
            <a:off x="5390139" y="4718900"/>
            <a:ext cx="4784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UPDATE </a:t>
            </a:r>
            <a:r>
              <a:rPr lang="es-CL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Pokedex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SET </a:t>
            </a:r>
            <a:r>
              <a:rPr lang="es-CL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Tipo=NULL </a:t>
            </a:r>
          </a:p>
          <a:p>
            <a:r>
              <a:rPr lang="es-CL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 </a:t>
            </a:r>
            <a:r>
              <a:rPr lang="es-CL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Mote = ‘Thor’;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6B0C6CC-AD4C-ABF8-AA7E-D522B8725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567" y="4164093"/>
            <a:ext cx="783762" cy="78376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D96699C-E856-1E18-2014-8AB689C7409B}"/>
              </a:ext>
            </a:extLst>
          </p:cNvPr>
          <p:cNvSpPr/>
          <p:nvPr/>
        </p:nvSpPr>
        <p:spPr>
          <a:xfrm>
            <a:off x="5390138" y="5931743"/>
            <a:ext cx="6801862" cy="93021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1526A5-65E1-47A3-F51E-3F230BE3D640}"/>
              </a:ext>
            </a:extLst>
          </p:cNvPr>
          <p:cNvSpPr txBox="1"/>
          <p:nvPr/>
        </p:nvSpPr>
        <p:spPr>
          <a:xfrm>
            <a:off x="5390138" y="6027518"/>
            <a:ext cx="6990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INSERT INTO </a:t>
            </a:r>
            <a:r>
              <a:rPr lang="es-CL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Pokedex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 </a:t>
            </a:r>
          </a:p>
          <a:p>
            <a:r>
              <a:rPr lang="es-CL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(‘</a:t>
            </a:r>
            <a:r>
              <a:rPr lang="es-CL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Raichu</a:t>
            </a:r>
            <a:r>
              <a:rPr lang="es-CL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’, ‘Thor’, 2023, ‘Eléctrico’, 65, 82);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5C9D649-2089-AC11-6FDA-A6BAD28EE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567" y="5357717"/>
            <a:ext cx="783762" cy="78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/>
      <p:bldP spid="15" grpId="0" animBg="1"/>
      <p:bldP spid="16" grpId="0"/>
      <p:bldP spid="18" grpId="0" animBg="1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F565A9-845F-F367-97A0-B31D95D59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88A68-AC73-1F1B-1A2C-FF798C3F0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Restricciones Básicas: valores por defecto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888561-E03B-6307-7EE3-0C8CA6A95D02}"/>
              </a:ext>
            </a:extLst>
          </p:cNvPr>
          <p:cNvSpPr/>
          <p:nvPr/>
        </p:nvSpPr>
        <p:spPr>
          <a:xfrm>
            <a:off x="0" y="3429000"/>
            <a:ext cx="5390138" cy="3429000"/>
          </a:xfrm>
          <a:prstGeom prst="rect">
            <a:avLst/>
          </a:prstGeom>
          <a:solidFill>
            <a:srgbClr val="A9D07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5A0E8D-74D4-9557-0128-3095C79AEB32}"/>
              </a:ext>
            </a:extLst>
          </p:cNvPr>
          <p:cNvSpPr txBox="1"/>
          <p:nvPr/>
        </p:nvSpPr>
        <p:spPr>
          <a:xfrm>
            <a:off x="0" y="3523771"/>
            <a:ext cx="53901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 TABLE</a:t>
            </a:r>
            <a:r>
              <a:rPr lang="es-CL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Pokedex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</a:p>
          <a:p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pokemon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VARCHAR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(255)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NOT NULL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mote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VARCHAR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(255)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PRIMARY KEY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capturado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DATETIME NOT NULL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tipo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VARCHAR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(100)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NOT NULL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HP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INTEGER NOT NULL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ATK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INTEGER NOT NULL</a:t>
            </a:r>
            <a:r>
              <a:rPr lang="es-CL" sz="20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Nivel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INTEGER DEFAULT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s-CL" sz="2000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s-CL" sz="2000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5F860F-D7BE-F013-DB39-696B6ADCED29}"/>
              </a:ext>
            </a:extLst>
          </p:cNvPr>
          <p:cNvSpPr/>
          <p:nvPr/>
        </p:nvSpPr>
        <p:spPr>
          <a:xfrm>
            <a:off x="5390138" y="4464450"/>
            <a:ext cx="6801862" cy="93021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F8BA5-95E4-AF29-BDFB-480300808374}"/>
              </a:ext>
            </a:extLst>
          </p:cNvPr>
          <p:cNvSpPr txBox="1"/>
          <p:nvPr/>
        </p:nvSpPr>
        <p:spPr>
          <a:xfrm>
            <a:off x="5390138" y="4606391"/>
            <a:ext cx="6990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INSERT INTO </a:t>
            </a:r>
            <a:r>
              <a:rPr lang="es-CL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Pokedex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 </a:t>
            </a:r>
          </a:p>
          <a:p>
            <a:r>
              <a:rPr lang="es-CL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(‘</a:t>
            </a:r>
            <a:r>
              <a:rPr lang="es-CL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Leafeon</a:t>
            </a:r>
            <a:r>
              <a:rPr lang="es-CL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’, ‘</a:t>
            </a:r>
            <a:r>
              <a:rPr lang="es-CL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Basil</a:t>
            </a:r>
            <a:r>
              <a:rPr lang="es-CL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’, </a:t>
            </a:r>
            <a:r>
              <a:rPr lang="es-CL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NOW</a:t>
            </a:r>
            <a:r>
              <a:rPr lang="es-CL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(), ‘Pasto’, 65, 110);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30BB7F3-BCAE-295E-F8CC-CB4E41DD1F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810730"/>
              </p:ext>
            </p:extLst>
          </p:nvPr>
        </p:nvGraphicFramePr>
        <p:xfrm>
          <a:off x="2695069" y="1952825"/>
          <a:ext cx="7722872" cy="109728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282510">
                  <a:extLst>
                    <a:ext uri="{9D8B030D-6E8A-4147-A177-3AD203B41FA5}">
                      <a16:colId xmlns:a16="http://schemas.microsoft.com/office/drawing/2014/main" val="561240762"/>
                    </a:ext>
                  </a:extLst>
                </a:gridCol>
                <a:gridCol w="804228">
                  <a:extLst>
                    <a:ext uri="{9D8B030D-6E8A-4147-A177-3AD203B41FA5}">
                      <a16:colId xmlns:a16="http://schemas.microsoft.com/office/drawing/2014/main" val="2327968098"/>
                    </a:ext>
                  </a:extLst>
                </a:gridCol>
                <a:gridCol w="2384743">
                  <a:extLst>
                    <a:ext uri="{9D8B030D-6E8A-4147-A177-3AD203B41FA5}">
                      <a16:colId xmlns:a16="http://schemas.microsoft.com/office/drawing/2014/main" val="2839892413"/>
                    </a:ext>
                  </a:extLst>
                </a:gridCol>
                <a:gridCol w="1192530">
                  <a:extLst>
                    <a:ext uri="{9D8B030D-6E8A-4147-A177-3AD203B41FA5}">
                      <a16:colId xmlns:a16="http://schemas.microsoft.com/office/drawing/2014/main" val="292414889"/>
                    </a:ext>
                  </a:extLst>
                </a:gridCol>
                <a:gridCol w="567055">
                  <a:extLst>
                    <a:ext uri="{9D8B030D-6E8A-4147-A177-3AD203B41FA5}">
                      <a16:colId xmlns:a16="http://schemas.microsoft.com/office/drawing/2014/main" val="3199725454"/>
                    </a:ext>
                  </a:extLst>
                </a:gridCol>
                <a:gridCol w="706819">
                  <a:extLst>
                    <a:ext uri="{9D8B030D-6E8A-4147-A177-3AD203B41FA5}">
                      <a16:colId xmlns:a16="http://schemas.microsoft.com/office/drawing/2014/main" val="4197141432"/>
                    </a:ext>
                  </a:extLst>
                </a:gridCol>
                <a:gridCol w="784987">
                  <a:extLst>
                    <a:ext uri="{9D8B030D-6E8A-4147-A177-3AD203B41FA5}">
                      <a16:colId xmlns:a16="http://schemas.microsoft.com/office/drawing/2014/main" val="657609050"/>
                    </a:ext>
                  </a:extLst>
                </a:gridCol>
              </a:tblGrid>
              <a:tr h="253966">
                <a:tc>
                  <a:txBody>
                    <a:bodyPr/>
                    <a:lstStyle/>
                    <a:p>
                      <a:r>
                        <a:rPr lang="es-CL" dirty="0" err="1"/>
                        <a:t>Pokemon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Mote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Capturado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Tipo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HP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ATK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Nivel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29029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Pikachu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Thor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2023-04-17 10:21:33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Eléctrico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65365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Leafeon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err="1"/>
                        <a:t>Basil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2023-04-17 10:22:14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Pasto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110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87180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244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0F59F-DFDF-8395-D560-E7DC899D1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3B48A-0725-DF39-2115-EED8F0AEF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dirty="0"/>
              <a:t>Restricciones Básicas: unicidad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28CB70-6E2E-8761-6702-1E135CC5E30C}"/>
              </a:ext>
            </a:extLst>
          </p:cNvPr>
          <p:cNvSpPr/>
          <p:nvPr/>
        </p:nvSpPr>
        <p:spPr>
          <a:xfrm>
            <a:off x="0" y="3429000"/>
            <a:ext cx="5390138" cy="3429000"/>
          </a:xfrm>
          <a:prstGeom prst="rect">
            <a:avLst/>
          </a:prstGeom>
          <a:solidFill>
            <a:srgbClr val="A9D07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9BC447-BA9D-AE04-B6B7-91A59BDEB76E}"/>
              </a:ext>
            </a:extLst>
          </p:cNvPr>
          <p:cNvSpPr txBox="1"/>
          <p:nvPr/>
        </p:nvSpPr>
        <p:spPr>
          <a:xfrm>
            <a:off x="0" y="3523771"/>
            <a:ext cx="53901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 TABLE</a:t>
            </a:r>
            <a:r>
              <a:rPr lang="es-CL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Pokedex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</a:p>
          <a:p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pokemon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VARCHAR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(255)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NOT NULL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mote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VARCHAR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(255)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PRIMARY KEY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capturado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DATETIME UNIQUE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tipo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VARCHAR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(100)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NOT NULL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HP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INTEGER NOT NULL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ATK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INTEGER NOT NULL</a:t>
            </a:r>
            <a:r>
              <a:rPr lang="es-CL" sz="20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Nivel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INTEGER DEFAULT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s-CL" sz="2000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s-CL" sz="2000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8464BF-06CA-5573-3219-BFDBD488D301}"/>
              </a:ext>
            </a:extLst>
          </p:cNvPr>
          <p:cNvSpPr/>
          <p:nvPr/>
        </p:nvSpPr>
        <p:spPr>
          <a:xfrm>
            <a:off x="5390138" y="3684731"/>
            <a:ext cx="6801862" cy="93021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A4AE3F-25BA-7E44-5D4A-DE4EC95B4069}"/>
              </a:ext>
            </a:extLst>
          </p:cNvPr>
          <p:cNvSpPr txBox="1"/>
          <p:nvPr/>
        </p:nvSpPr>
        <p:spPr>
          <a:xfrm>
            <a:off x="5390138" y="3826672"/>
            <a:ext cx="6990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INSERT INTO </a:t>
            </a:r>
            <a:r>
              <a:rPr lang="es-CL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Pokedex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 </a:t>
            </a:r>
            <a:r>
              <a:rPr lang="es-CL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(‘</a:t>
            </a:r>
            <a:r>
              <a:rPr lang="es-CL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Leafeon</a:t>
            </a:r>
            <a:r>
              <a:rPr lang="es-CL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’,‘</a:t>
            </a:r>
            <a:r>
              <a:rPr lang="es-CL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Basil</a:t>
            </a:r>
            <a:r>
              <a:rPr lang="es-CL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’, ‘2023-04-17 10:21:33’, ‘Pasto’, 65, 110);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62409C0-4E46-BBA2-FAE8-6EC25CA4FD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5191118"/>
              </p:ext>
            </p:extLst>
          </p:nvPr>
        </p:nvGraphicFramePr>
        <p:xfrm>
          <a:off x="2695069" y="1952825"/>
          <a:ext cx="7722872" cy="7315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282510">
                  <a:extLst>
                    <a:ext uri="{9D8B030D-6E8A-4147-A177-3AD203B41FA5}">
                      <a16:colId xmlns:a16="http://schemas.microsoft.com/office/drawing/2014/main" val="561240762"/>
                    </a:ext>
                  </a:extLst>
                </a:gridCol>
                <a:gridCol w="804228">
                  <a:extLst>
                    <a:ext uri="{9D8B030D-6E8A-4147-A177-3AD203B41FA5}">
                      <a16:colId xmlns:a16="http://schemas.microsoft.com/office/drawing/2014/main" val="2327968098"/>
                    </a:ext>
                  </a:extLst>
                </a:gridCol>
                <a:gridCol w="2384743">
                  <a:extLst>
                    <a:ext uri="{9D8B030D-6E8A-4147-A177-3AD203B41FA5}">
                      <a16:colId xmlns:a16="http://schemas.microsoft.com/office/drawing/2014/main" val="2839892413"/>
                    </a:ext>
                  </a:extLst>
                </a:gridCol>
                <a:gridCol w="1192530">
                  <a:extLst>
                    <a:ext uri="{9D8B030D-6E8A-4147-A177-3AD203B41FA5}">
                      <a16:colId xmlns:a16="http://schemas.microsoft.com/office/drawing/2014/main" val="292414889"/>
                    </a:ext>
                  </a:extLst>
                </a:gridCol>
                <a:gridCol w="567055">
                  <a:extLst>
                    <a:ext uri="{9D8B030D-6E8A-4147-A177-3AD203B41FA5}">
                      <a16:colId xmlns:a16="http://schemas.microsoft.com/office/drawing/2014/main" val="3199725454"/>
                    </a:ext>
                  </a:extLst>
                </a:gridCol>
                <a:gridCol w="706819">
                  <a:extLst>
                    <a:ext uri="{9D8B030D-6E8A-4147-A177-3AD203B41FA5}">
                      <a16:colId xmlns:a16="http://schemas.microsoft.com/office/drawing/2014/main" val="4197141432"/>
                    </a:ext>
                  </a:extLst>
                </a:gridCol>
                <a:gridCol w="784987">
                  <a:extLst>
                    <a:ext uri="{9D8B030D-6E8A-4147-A177-3AD203B41FA5}">
                      <a16:colId xmlns:a16="http://schemas.microsoft.com/office/drawing/2014/main" val="657609050"/>
                    </a:ext>
                  </a:extLst>
                </a:gridCol>
              </a:tblGrid>
              <a:tr h="253966">
                <a:tc>
                  <a:txBody>
                    <a:bodyPr/>
                    <a:lstStyle/>
                    <a:p>
                      <a:r>
                        <a:rPr lang="es-CL" dirty="0" err="1"/>
                        <a:t>Pokemon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Mote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Capturado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Tipo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HP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ATK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Nivel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29029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Pikachu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Thor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2023-04-17 10:21:33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Eléctrico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65365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9E597E0B-6C18-A489-6A18-177C0D8AF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567" y="3142500"/>
            <a:ext cx="783762" cy="783762"/>
          </a:xfrm>
          <a:prstGeom prst="rect">
            <a:avLst/>
          </a:prstGeom>
        </p:spPr>
      </p:pic>
      <p:sp>
        <p:nvSpPr>
          <p:cNvPr id="9" name="Content Placeholder 6 2">
            <a:extLst>
              <a:ext uri="{FF2B5EF4-FFF2-40B4-BE49-F238E27FC236}">
                <a16:creationId xmlns:a16="http://schemas.microsoft.com/office/drawing/2014/main" id="{E7EDFDA0-E02F-37EF-BE48-76CF4442DC13}"/>
              </a:ext>
            </a:extLst>
          </p:cNvPr>
          <p:cNvSpPr txBox="1">
            <a:spLocks/>
          </p:cNvSpPr>
          <p:nvPr/>
        </p:nvSpPr>
        <p:spPr>
          <a:xfrm>
            <a:off x="5925751" y="4800681"/>
            <a:ext cx="5630354" cy="177847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400" i="1" dirty="0">
                <a:solidFill>
                  <a:schemeClr val="bg1"/>
                </a:solidFill>
                <a:latin typeface="Calibri Light" panose="020F0302020204030204" pitchFamily="34" charset="0"/>
              </a:rPr>
              <a:t>La llave primaria también implica una restricción de unicidad. La unicidad representa una llave candidata: se pueden tener varias llaves candidatas, pero una sola llave primaria.</a:t>
            </a:r>
          </a:p>
        </p:txBody>
      </p:sp>
    </p:spTree>
    <p:extLst>
      <p:ext uri="{BB962C8B-B14F-4D97-AF65-F5344CB8AC3E}">
        <p14:creationId xmlns:p14="http://schemas.microsoft.com/office/powerpoint/2010/main" val="258998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4" grpId="0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C57441-2884-57B5-9054-530EF2C10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E29A5-7461-E0BC-98B7-3EC7456E7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Restricciones Básicas: nombres y borrado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ED28AC-6A7B-70FA-3F61-7B58035BC5C8}"/>
              </a:ext>
            </a:extLst>
          </p:cNvPr>
          <p:cNvSpPr/>
          <p:nvPr/>
        </p:nvSpPr>
        <p:spPr>
          <a:xfrm>
            <a:off x="-1" y="3429000"/>
            <a:ext cx="7145079" cy="3429000"/>
          </a:xfrm>
          <a:prstGeom prst="rect">
            <a:avLst/>
          </a:prstGeom>
          <a:solidFill>
            <a:srgbClr val="A9D07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576267-F497-1D26-F0CF-375E48CA728E}"/>
              </a:ext>
            </a:extLst>
          </p:cNvPr>
          <p:cNvSpPr txBox="1"/>
          <p:nvPr/>
        </p:nvSpPr>
        <p:spPr>
          <a:xfrm>
            <a:off x="-1" y="3467067"/>
            <a:ext cx="811618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 TABLE</a:t>
            </a:r>
            <a:r>
              <a:rPr lang="es-CL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Pokedex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</a:p>
          <a:p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pokemon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VARCHAR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(255)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NOT NULL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mote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VARCHAR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(255),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capturado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DATETIME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tipo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VARCHAR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(100)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NOT NULL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HP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INTEGER NOT NULL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ATK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INTEGER NOT NULL</a:t>
            </a:r>
            <a:r>
              <a:rPr lang="es-CL" sz="20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Nivel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INTEGER DEFAULT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1,</a:t>
            </a:r>
          </a:p>
          <a:p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CONSTRAINT 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pokedexPK</a:t>
            </a:r>
            <a:r>
              <a:rPr lang="es-CL" sz="20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PRIMARY</a:t>
            </a:r>
            <a:r>
              <a:rPr lang="es-CL" sz="20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KEY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(mote),</a:t>
            </a:r>
          </a:p>
          <a:p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CONSTRAINT 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pokedexUnqCap</a:t>
            </a:r>
            <a:r>
              <a:rPr lang="es-CL" sz="2000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UNIQUE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(capturado),</a:t>
            </a:r>
            <a:endParaRPr lang="es-CL" sz="2000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s-CL" sz="2000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219247-4032-1A23-C43E-D4F3CEAF28B9}"/>
              </a:ext>
            </a:extLst>
          </p:cNvPr>
          <p:cNvSpPr/>
          <p:nvPr/>
        </p:nvSpPr>
        <p:spPr>
          <a:xfrm>
            <a:off x="7145078" y="3684731"/>
            <a:ext cx="5046922" cy="93021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F768B2-E160-7EAE-30DE-D6583170B70A}"/>
              </a:ext>
            </a:extLst>
          </p:cNvPr>
          <p:cNvSpPr txBox="1"/>
          <p:nvPr/>
        </p:nvSpPr>
        <p:spPr>
          <a:xfrm>
            <a:off x="7215962" y="3826672"/>
            <a:ext cx="5164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ALTER TABLE </a:t>
            </a:r>
            <a:r>
              <a:rPr lang="es-CL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Pokedex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s-CL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DROP CONSTRAINT </a:t>
            </a:r>
            <a:r>
              <a:rPr lang="es-CL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pokedexPK</a:t>
            </a:r>
            <a:r>
              <a:rPr lang="es-CL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465AD23-CBA8-8AD2-8E1C-EB185BD84511}"/>
              </a:ext>
            </a:extLst>
          </p:cNvPr>
          <p:cNvGraphicFramePr>
            <a:graphicFrameLocks noGrp="1"/>
          </p:cNvGraphicFramePr>
          <p:nvPr/>
        </p:nvGraphicFramePr>
        <p:xfrm>
          <a:off x="2695069" y="1952825"/>
          <a:ext cx="7722872" cy="7315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282510">
                  <a:extLst>
                    <a:ext uri="{9D8B030D-6E8A-4147-A177-3AD203B41FA5}">
                      <a16:colId xmlns:a16="http://schemas.microsoft.com/office/drawing/2014/main" val="561240762"/>
                    </a:ext>
                  </a:extLst>
                </a:gridCol>
                <a:gridCol w="804228">
                  <a:extLst>
                    <a:ext uri="{9D8B030D-6E8A-4147-A177-3AD203B41FA5}">
                      <a16:colId xmlns:a16="http://schemas.microsoft.com/office/drawing/2014/main" val="2327968098"/>
                    </a:ext>
                  </a:extLst>
                </a:gridCol>
                <a:gridCol w="2384743">
                  <a:extLst>
                    <a:ext uri="{9D8B030D-6E8A-4147-A177-3AD203B41FA5}">
                      <a16:colId xmlns:a16="http://schemas.microsoft.com/office/drawing/2014/main" val="2839892413"/>
                    </a:ext>
                  </a:extLst>
                </a:gridCol>
                <a:gridCol w="1192530">
                  <a:extLst>
                    <a:ext uri="{9D8B030D-6E8A-4147-A177-3AD203B41FA5}">
                      <a16:colId xmlns:a16="http://schemas.microsoft.com/office/drawing/2014/main" val="292414889"/>
                    </a:ext>
                  </a:extLst>
                </a:gridCol>
                <a:gridCol w="567055">
                  <a:extLst>
                    <a:ext uri="{9D8B030D-6E8A-4147-A177-3AD203B41FA5}">
                      <a16:colId xmlns:a16="http://schemas.microsoft.com/office/drawing/2014/main" val="3199725454"/>
                    </a:ext>
                  </a:extLst>
                </a:gridCol>
                <a:gridCol w="706819">
                  <a:extLst>
                    <a:ext uri="{9D8B030D-6E8A-4147-A177-3AD203B41FA5}">
                      <a16:colId xmlns:a16="http://schemas.microsoft.com/office/drawing/2014/main" val="4197141432"/>
                    </a:ext>
                  </a:extLst>
                </a:gridCol>
                <a:gridCol w="784987">
                  <a:extLst>
                    <a:ext uri="{9D8B030D-6E8A-4147-A177-3AD203B41FA5}">
                      <a16:colId xmlns:a16="http://schemas.microsoft.com/office/drawing/2014/main" val="657609050"/>
                    </a:ext>
                  </a:extLst>
                </a:gridCol>
              </a:tblGrid>
              <a:tr h="253966">
                <a:tc>
                  <a:txBody>
                    <a:bodyPr/>
                    <a:lstStyle/>
                    <a:p>
                      <a:r>
                        <a:rPr lang="es-CL" dirty="0" err="1"/>
                        <a:t>Pokemon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Mote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Capturado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Tipo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HP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ATK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Nivel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29029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dirty="0" err="1"/>
                        <a:t>Pikachu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Thor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2023-04-17 10:21:33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Eléctrico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653650"/>
                  </a:ext>
                </a:extLst>
              </a:tr>
            </a:tbl>
          </a:graphicData>
        </a:graphic>
      </p:graphicFrame>
      <p:sp>
        <p:nvSpPr>
          <p:cNvPr id="10" name="Content Placeholder 6 2">
            <a:extLst>
              <a:ext uri="{FF2B5EF4-FFF2-40B4-BE49-F238E27FC236}">
                <a16:creationId xmlns:a16="http://schemas.microsoft.com/office/drawing/2014/main" id="{277FCCEC-1FC9-8F2E-FAD8-8123AB2819AD}"/>
              </a:ext>
            </a:extLst>
          </p:cNvPr>
          <p:cNvSpPr txBox="1">
            <a:spLocks/>
          </p:cNvSpPr>
          <p:nvPr/>
        </p:nvSpPr>
        <p:spPr>
          <a:xfrm>
            <a:off x="7433520" y="4847238"/>
            <a:ext cx="4470038" cy="1778470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dirty="0">
                <a:solidFill>
                  <a:schemeClr val="bg1"/>
                </a:solidFill>
                <a:latin typeface="Calibri Light" panose="020F0302020204030204" pitchFamily="34" charset="0"/>
              </a:rPr>
              <a:t>Más fácil cambiar restricciones posteriormente. </a:t>
            </a:r>
          </a:p>
          <a:p>
            <a:pPr marL="0" indent="0" algn="ctr">
              <a:buNone/>
            </a:pPr>
            <a:r>
              <a:rPr lang="es-CL" sz="2000" i="1" dirty="0">
                <a:solidFill>
                  <a:schemeClr val="bg1"/>
                </a:solidFill>
                <a:latin typeface="Calibri Light" panose="020F0302020204030204" pitchFamily="34" charset="0"/>
              </a:rPr>
              <a:t>Si hay una violación, el mensaje de error será más intuitivo si las restricciones tienen nombres intuitivos</a:t>
            </a:r>
            <a:r>
              <a:rPr lang="es-CL" sz="2000" i="1" dirty="0">
                <a:latin typeface="Calibri Light" panose="020F03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928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4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55FBB-F061-AE84-D6AA-0ED62B9AB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CTEs – Sintaxis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D5641-E989-91E3-F1A2-72F2ADD5E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WITH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RECURSIVE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]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cte_name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(column1, column2, ...) 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( 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-- Consulta que define la CTE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... 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</a:p>
          <a:p>
            <a:pPr marL="0" indent="0">
              <a:buNone/>
            </a:pP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-- Consulta principal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usando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la CTE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...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cte_name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 ...</a:t>
            </a:r>
            <a:endParaRPr lang="en-CL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2919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75CD7-94FF-A3A6-74DD-3DAC2D329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6A7AE-66E6-F2C9-A75F-AC1CB605B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Restricciones Básicas: llaves foráneas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71A018-7CA7-324C-23A0-52ADEBA60968}"/>
              </a:ext>
            </a:extLst>
          </p:cNvPr>
          <p:cNvSpPr/>
          <p:nvPr/>
        </p:nvSpPr>
        <p:spPr>
          <a:xfrm>
            <a:off x="0" y="3429000"/>
            <a:ext cx="7811386" cy="3429000"/>
          </a:xfrm>
          <a:prstGeom prst="rect">
            <a:avLst/>
          </a:prstGeom>
          <a:solidFill>
            <a:srgbClr val="A9D07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A7F463-2F41-1DEA-F2CE-6011FF135B61}"/>
              </a:ext>
            </a:extLst>
          </p:cNvPr>
          <p:cNvSpPr txBox="1"/>
          <p:nvPr/>
        </p:nvSpPr>
        <p:spPr>
          <a:xfrm>
            <a:off x="0" y="3523771"/>
            <a:ext cx="80027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 TABLE</a:t>
            </a:r>
            <a:r>
              <a:rPr lang="es-CL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Pokedex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</a:p>
          <a:p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pokemon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VARCHAR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(255)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REFERENCES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Pokemon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pokemon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),</a:t>
            </a:r>
          </a:p>
          <a:p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mote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VARCHAR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(255)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PRIMARY KEY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capturado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DATETIME UNIQUE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tipo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VARCHAR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(100)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NOT NULL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HP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INTEGER NOT NULL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ATK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INTEGER NOT NULL</a:t>
            </a:r>
            <a:r>
              <a:rPr lang="es-CL" sz="20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Nivel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INTEGER DEFAULT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endParaRPr lang="es-CL" sz="2000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s-CL" sz="2000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04BBD3F-5FA1-6D69-B91F-82280E3F2546}"/>
              </a:ext>
            </a:extLst>
          </p:cNvPr>
          <p:cNvSpPr/>
          <p:nvPr/>
        </p:nvSpPr>
        <p:spPr>
          <a:xfrm>
            <a:off x="7811386" y="3684731"/>
            <a:ext cx="4380614" cy="93021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79AF7E-5976-0C7E-5D7F-965C6861E7A5}"/>
              </a:ext>
            </a:extLst>
          </p:cNvPr>
          <p:cNvSpPr txBox="1"/>
          <p:nvPr/>
        </p:nvSpPr>
        <p:spPr>
          <a:xfrm>
            <a:off x="7940449" y="3826672"/>
            <a:ext cx="3931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INSERT INTO </a:t>
            </a:r>
            <a:r>
              <a:rPr lang="es-CL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Pokedex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s-CL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 </a:t>
            </a:r>
            <a:r>
              <a:rPr lang="es-CL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(‘</a:t>
            </a:r>
            <a:r>
              <a:rPr lang="es-CL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Escuero</a:t>
            </a:r>
            <a:r>
              <a:rPr lang="es-CL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’, ...);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0223109-D9AE-07F5-0789-66D9127DA1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5901561"/>
              </p:ext>
            </p:extLst>
          </p:nvPr>
        </p:nvGraphicFramePr>
        <p:xfrm>
          <a:off x="1242192" y="2004578"/>
          <a:ext cx="6996114" cy="67056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158494">
                  <a:extLst>
                    <a:ext uri="{9D8B030D-6E8A-4147-A177-3AD203B41FA5}">
                      <a16:colId xmlns:a16="http://schemas.microsoft.com/office/drawing/2014/main" val="561240762"/>
                    </a:ext>
                  </a:extLst>
                </a:gridCol>
                <a:gridCol w="734695">
                  <a:extLst>
                    <a:ext uri="{9D8B030D-6E8A-4147-A177-3AD203B41FA5}">
                      <a16:colId xmlns:a16="http://schemas.microsoft.com/office/drawing/2014/main" val="2327968098"/>
                    </a:ext>
                  </a:extLst>
                </a:gridCol>
                <a:gridCol w="2135823">
                  <a:extLst>
                    <a:ext uri="{9D8B030D-6E8A-4147-A177-3AD203B41FA5}">
                      <a16:colId xmlns:a16="http://schemas.microsoft.com/office/drawing/2014/main" val="2839892413"/>
                    </a:ext>
                  </a:extLst>
                </a:gridCol>
                <a:gridCol w="1078230">
                  <a:extLst>
                    <a:ext uri="{9D8B030D-6E8A-4147-A177-3AD203B41FA5}">
                      <a16:colId xmlns:a16="http://schemas.microsoft.com/office/drawing/2014/main" val="292414889"/>
                    </a:ext>
                  </a:extLst>
                </a:gridCol>
                <a:gridCol w="524193">
                  <a:extLst>
                    <a:ext uri="{9D8B030D-6E8A-4147-A177-3AD203B41FA5}">
                      <a16:colId xmlns:a16="http://schemas.microsoft.com/office/drawing/2014/main" val="3199725454"/>
                    </a:ext>
                  </a:extLst>
                </a:gridCol>
                <a:gridCol w="648780">
                  <a:extLst>
                    <a:ext uri="{9D8B030D-6E8A-4147-A177-3AD203B41FA5}">
                      <a16:colId xmlns:a16="http://schemas.microsoft.com/office/drawing/2014/main" val="4197141432"/>
                    </a:ext>
                  </a:extLst>
                </a:gridCol>
                <a:gridCol w="715899">
                  <a:extLst>
                    <a:ext uri="{9D8B030D-6E8A-4147-A177-3AD203B41FA5}">
                      <a16:colId xmlns:a16="http://schemas.microsoft.com/office/drawing/2014/main" val="657609050"/>
                    </a:ext>
                  </a:extLst>
                </a:gridCol>
              </a:tblGrid>
              <a:tr h="253966">
                <a:tc>
                  <a:txBody>
                    <a:bodyPr/>
                    <a:lstStyle/>
                    <a:p>
                      <a:r>
                        <a:rPr lang="es-CL" sz="1600" dirty="0" err="1"/>
                        <a:t>Pokemon</a:t>
                      </a:r>
                      <a:endParaRPr lang="es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u="none" dirty="0"/>
                        <a:t>Mote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u="none" dirty="0"/>
                        <a:t>Capturado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Tipo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HP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ATK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Nivel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29029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sz="1600" dirty="0" err="1"/>
                        <a:t>Pikachu</a:t>
                      </a:r>
                      <a:endParaRPr lang="es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Thor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2023-04-17 10:21:33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Eléctrico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653650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BEE71F37-AD05-462C-38B0-F1211BDC4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567" y="3142500"/>
            <a:ext cx="783762" cy="783762"/>
          </a:xfrm>
          <a:prstGeom prst="rect">
            <a:avLst/>
          </a:prstGeom>
        </p:spPr>
      </p:pic>
      <p:graphicFrame>
        <p:nvGraphicFramePr>
          <p:cNvPr id="10" name="Marcador de contenido 3">
            <a:extLst>
              <a:ext uri="{FF2B5EF4-FFF2-40B4-BE49-F238E27FC236}">
                <a16:creationId xmlns:a16="http://schemas.microsoft.com/office/drawing/2014/main" id="{E1558CF1-FAC4-8CE2-1C46-33336E1BA2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5740681"/>
              </p:ext>
            </p:extLst>
          </p:nvPr>
        </p:nvGraphicFramePr>
        <p:xfrm>
          <a:off x="8541157" y="1489476"/>
          <a:ext cx="3085933" cy="155448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52038">
                  <a:extLst>
                    <a:ext uri="{9D8B030D-6E8A-4147-A177-3AD203B41FA5}">
                      <a16:colId xmlns:a16="http://schemas.microsoft.com/office/drawing/2014/main" val="3229901226"/>
                    </a:ext>
                  </a:extLst>
                </a:gridCol>
                <a:gridCol w="1027430">
                  <a:extLst>
                    <a:ext uri="{9D8B030D-6E8A-4147-A177-3AD203B41FA5}">
                      <a16:colId xmlns:a16="http://schemas.microsoft.com/office/drawing/2014/main" val="252314158"/>
                    </a:ext>
                  </a:extLst>
                </a:gridCol>
                <a:gridCol w="632143">
                  <a:extLst>
                    <a:ext uri="{9D8B030D-6E8A-4147-A177-3AD203B41FA5}">
                      <a16:colId xmlns:a16="http://schemas.microsoft.com/office/drawing/2014/main" val="1949998997"/>
                    </a:ext>
                  </a:extLst>
                </a:gridCol>
                <a:gridCol w="1074322">
                  <a:extLst>
                    <a:ext uri="{9D8B030D-6E8A-4147-A177-3AD203B41FA5}">
                      <a16:colId xmlns:a16="http://schemas.microsoft.com/office/drawing/2014/main" val="2124434847"/>
                    </a:ext>
                  </a:extLst>
                </a:gridCol>
              </a:tblGrid>
              <a:tr h="256310">
                <a:tc>
                  <a:txBody>
                    <a:bodyPr/>
                    <a:lstStyle/>
                    <a:p>
                      <a:r>
                        <a:rPr lang="es-CL" sz="1100" u="sng" dirty="0" err="1"/>
                        <a:t>N°</a:t>
                      </a:r>
                      <a:endParaRPr lang="es-CL" sz="110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100" u="none" dirty="0" err="1"/>
                        <a:t>Pokemon</a:t>
                      </a:r>
                      <a:endParaRPr lang="es-CL" sz="11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100" u="none" dirty="0"/>
                        <a:t>Tipo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100" u="none" dirty="0"/>
                        <a:t>Descripción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1141064"/>
                  </a:ext>
                </a:extLst>
              </a:tr>
              <a:tr h="256310">
                <a:tc>
                  <a:txBody>
                    <a:bodyPr/>
                    <a:lstStyle/>
                    <a:p>
                      <a:r>
                        <a:rPr lang="es-CL" sz="11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100" dirty="0" err="1"/>
                        <a:t>Bulbasaur</a:t>
                      </a:r>
                      <a:endParaRPr lang="es-CL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100" dirty="0"/>
                        <a:t>Pasto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100" dirty="0"/>
                        <a:t>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4727958"/>
                  </a:ext>
                </a:extLst>
              </a:tr>
              <a:tr h="256310">
                <a:tc>
                  <a:txBody>
                    <a:bodyPr/>
                    <a:lstStyle/>
                    <a:p>
                      <a:r>
                        <a:rPr lang="es-CL" sz="11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100" dirty="0"/>
                        <a:t>Ivysaur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100" dirty="0"/>
                        <a:t>Pasto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100" dirty="0"/>
                        <a:t>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9261866"/>
                  </a:ext>
                </a:extLst>
              </a:tr>
              <a:tr h="256310">
                <a:tc>
                  <a:txBody>
                    <a:bodyPr/>
                    <a:lstStyle/>
                    <a:p>
                      <a:r>
                        <a:rPr lang="es-CL" sz="11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100" dirty="0" err="1"/>
                        <a:t>Venusaur</a:t>
                      </a:r>
                      <a:endParaRPr lang="es-CL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100" dirty="0"/>
                        <a:t>Pasto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100" dirty="0"/>
                        <a:t>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5115696"/>
                  </a:ext>
                </a:extLst>
              </a:tr>
              <a:tr h="256310">
                <a:tc>
                  <a:txBody>
                    <a:bodyPr/>
                    <a:lstStyle/>
                    <a:p>
                      <a:r>
                        <a:rPr lang="es-CL" sz="11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100" dirty="0" err="1"/>
                        <a:t>Charmander</a:t>
                      </a:r>
                      <a:endParaRPr lang="es-CL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100" dirty="0"/>
                        <a:t>Fuego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100" dirty="0"/>
                        <a:t>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747405"/>
                  </a:ext>
                </a:extLst>
              </a:tr>
              <a:tr h="256310">
                <a:tc>
                  <a:txBody>
                    <a:bodyPr/>
                    <a:lstStyle/>
                    <a:p>
                      <a:r>
                        <a:rPr lang="es-CL" sz="1100" dirty="0"/>
                        <a:t>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100" dirty="0"/>
                        <a:t>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100" dirty="0"/>
                        <a:t>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100" dirty="0"/>
                        <a:t>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2401042"/>
                  </a:ext>
                </a:extLst>
              </a:tr>
            </a:tbl>
          </a:graphicData>
        </a:graphic>
      </p:graphicFrame>
      <p:sp>
        <p:nvSpPr>
          <p:cNvPr id="11" name="Rectangle: Single Corner Snipped 8">
            <a:extLst>
              <a:ext uri="{FF2B5EF4-FFF2-40B4-BE49-F238E27FC236}">
                <a16:creationId xmlns:a16="http://schemas.microsoft.com/office/drawing/2014/main" id="{5253668D-F242-371F-19A6-D20E8213E945}"/>
              </a:ext>
            </a:extLst>
          </p:cNvPr>
          <p:cNvSpPr/>
          <p:nvPr/>
        </p:nvSpPr>
        <p:spPr>
          <a:xfrm>
            <a:off x="8541157" y="1139417"/>
            <a:ext cx="1226797" cy="344725"/>
          </a:xfrm>
          <a:prstGeom prst="snip1Rect">
            <a:avLst>
              <a:gd name="adj" fmla="val 44536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600" dirty="0"/>
              <a:t>Pokémon</a:t>
            </a:r>
          </a:p>
        </p:txBody>
      </p:sp>
      <p:sp>
        <p:nvSpPr>
          <p:cNvPr id="12" name="Content Placeholder 6 2">
            <a:extLst>
              <a:ext uri="{FF2B5EF4-FFF2-40B4-BE49-F238E27FC236}">
                <a16:creationId xmlns:a16="http://schemas.microsoft.com/office/drawing/2014/main" id="{C49CF300-500E-FD37-F414-BAA19DA6C300}"/>
              </a:ext>
            </a:extLst>
          </p:cNvPr>
          <p:cNvSpPr txBox="1">
            <a:spLocks/>
          </p:cNvSpPr>
          <p:nvPr/>
        </p:nvSpPr>
        <p:spPr>
          <a:xfrm>
            <a:off x="8138778" y="4954932"/>
            <a:ext cx="3725829" cy="1074989"/>
          </a:xfrm>
          <a:prstGeom prst="rect">
            <a:avLst/>
          </a:prstGeom>
          <a:solidFill>
            <a:srgbClr val="FFFFCC"/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i="1" dirty="0">
                <a:solidFill>
                  <a:schemeClr val="bg1"/>
                </a:solidFill>
                <a:latin typeface="Calibri Light" panose="020F0302020204030204" pitchFamily="34" charset="0"/>
              </a:rPr>
              <a:t>Cada </a:t>
            </a:r>
            <a:r>
              <a:rPr lang="es-CL" sz="2000" i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Pokemon</a:t>
            </a:r>
            <a:r>
              <a:rPr lang="es-CL" sz="2000" i="1" dirty="0">
                <a:solidFill>
                  <a:schemeClr val="bg1"/>
                </a:solidFill>
                <a:latin typeface="Calibri Light" panose="020F0302020204030204" pitchFamily="34" charset="0"/>
              </a:rPr>
              <a:t> en </a:t>
            </a:r>
            <a:r>
              <a:rPr lang="es-CL" sz="2000" i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Pokedex</a:t>
            </a:r>
            <a:r>
              <a:rPr lang="es-CL" sz="2000" i="1" dirty="0">
                <a:solidFill>
                  <a:schemeClr val="bg1"/>
                </a:solidFill>
                <a:latin typeface="Calibri Light" panose="020F0302020204030204" pitchFamily="34" charset="0"/>
              </a:rPr>
              <a:t> debe corresponder a un </a:t>
            </a:r>
            <a:r>
              <a:rPr lang="es-CL" sz="2000" i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Pokemon</a:t>
            </a:r>
            <a:r>
              <a:rPr lang="es-CL" sz="2000" i="1" dirty="0">
                <a:solidFill>
                  <a:schemeClr val="bg1"/>
                </a:solidFill>
                <a:latin typeface="Calibri Light" panose="020F0302020204030204" pitchFamily="34" charset="0"/>
              </a:rPr>
              <a:t> en la tabla </a:t>
            </a:r>
            <a:r>
              <a:rPr lang="es-CL" sz="2000" i="1" dirty="0" err="1">
                <a:solidFill>
                  <a:schemeClr val="bg1"/>
                </a:solidFill>
                <a:latin typeface="Calibri Light" panose="020F0302020204030204" pitchFamily="34" charset="0"/>
              </a:rPr>
              <a:t>Pokemon</a:t>
            </a:r>
            <a:endParaRPr lang="es-CL" sz="2000" i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765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4" grpId="0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C33B1-FD05-EF31-13D4-2557EDA5C4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285E9-F8C0-16A3-E151-348BC5FEC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Restricciones Básicas: llaves compuestas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D31F25-1E7E-9F11-4C77-BFE42780CE74}"/>
              </a:ext>
            </a:extLst>
          </p:cNvPr>
          <p:cNvSpPr/>
          <p:nvPr/>
        </p:nvSpPr>
        <p:spPr>
          <a:xfrm>
            <a:off x="1141228" y="3429000"/>
            <a:ext cx="8116186" cy="3429000"/>
          </a:xfrm>
          <a:prstGeom prst="rect">
            <a:avLst/>
          </a:prstGeom>
          <a:solidFill>
            <a:srgbClr val="A9D07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L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51EAE8-A540-B2BF-71C8-3B550563D26B}"/>
              </a:ext>
            </a:extLst>
          </p:cNvPr>
          <p:cNvSpPr txBox="1"/>
          <p:nvPr/>
        </p:nvSpPr>
        <p:spPr>
          <a:xfrm>
            <a:off x="1141228" y="3467067"/>
            <a:ext cx="800277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 TABLE</a:t>
            </a:r>
            <a:r>
              <a:rPr lang="es-CL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Pokedex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</a:p>
          <a:p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E_ID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INTEGER</a:t>
            </a:r>
            <a:endParaRPr lang="es-CL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pokemon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VARCHAR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(255)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REFERENCES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Pokemon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pokemon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),</a:t>
            </a:r>
          </a:p>
          <a:p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mote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VARCHAR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(255),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capturado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DATETIME UNIQUE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tipo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VARCHAR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(100)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NOT NULL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HP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INTEGER NOT NULL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ATK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INTEGER NOT NULL</a:t>
            </a:r>
            <a:r>
              <a:rPr lang="es-CL" sz="20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Nivel</a:t>
            </a:r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INTEGER DEFAULT 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1,</a:t>
            </a:r>
          </a:p>
          <a:p>
            <a:r>
              <a:rPr lang="es-CL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0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PRIMARY KEY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s-CL" sz="2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entrenador_id</a:t>
            </a:r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mote)</a:t>
            </a:r>
            <a:endParaRPr lang="es-CL" sz="2000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s-CL" sz="2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s-CL" sz="2000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82A6B11-A464-F30D-11B5-70B304CD48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9041349"/>
              </p:ext>
            </p:extLst>
          </p:nvPr>
        </p:nvGraphicFramePr>
        <p:xfrm>
          <a:off x="1242192" y="2004578"/>
          <a:ext cx="6871068" cy="9144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671830">
                  <a:extLst>
                    <a:ext uri="{9D8B030D-6E8A-4147-A177-3AD203B41FA5}">
                      <a16:colId xmlns:a16="http://schemas.microsoft.com/office/drawing/2014/main" val="836689071"/>
                    </a:ext>
                  </a:extLst>
                </a:gridCol>
                <a:gridCol w="1158494">
                  <a:extLst>
                    <a:ext uri="{9D8B030D-6E8A-4147-A177-3AD203B41FA5}">
                      <a16:colId xmlns:a16="http://schemas.microsoft.com/office/drawing/2014/main" val="561240762"/>
                    </a:ext>
                  </a:extLst>
                </a:gridCol>
                <a:gridCol w="734695">
                  <a:extLst>
                    <a:ext uri="{9D8B030D-6E8A-4147-A177-3AD203B41FA5}">
                      <a16:colId xmlns:a16="http://schemas.microsoft.com/office/drawing/2014/main" val="2327968098"/>
                    </a:ext>
                  </a:extLst>
                </a:gridCol>
                <a:gridCol w="1338947">
                  <a:extLst>
                    <a:ext uri="{9D8B030D-6E8A-4147-A177-3AD203B41FA5}">
                      <a16:colId xmlns:a16="http://schemas.microsoft.com/office/drawing/2014/main" val="2839892413"/>
                    </a:ext>
                  </a:extLst>
                </a:gridCol>
                <a:gridCol w="1078230">
                  <a:extLst>
                    <a:ext uri="{9D8B030D-6E8A-4147-A177-3AD203B41FA5}">
                      <a16:colId xmlns:a16="http://schemas.microsoft.com/office/drawing/2014/main" val="292414889"/>
                    </a:ext>
                  </a:extLst>
                </a:gridCol>
                <a:gridCol w="524193">
                  <a:extLst>
                    <a:ext uri="{9D8B030D-6E8A-4147-A177-3AD203B41FA5}">
                      <a16:colId xmlns:a16="http://schemas.microsoft.com/office/drawing/2014/main" val="3199725454"/>
                    </a:ext>
                  </a:extLst>
                </a:gridCol>
                <a:gridCol w="648780">
                  <a:extLst>
                    <a:ext uri="{9D8B030D-6E8A-4147-A177-3AD203B41FA5}">
                      <a16:colId xmlns:a16="http://schemas.microsoft.com/office/drawing/2014/main" val="4197141432"/>
                    </a:ext>
                  </a:extLst>
                </a:gridCol>
                <a:gridCol w="715899">
                  <a:extLst>
                    <a:ext uri="{9D8B030D-6E8A-4147-A177-3AD203B41FA5}">
                      <a16:colId xmlns:a16="http://schemas.microsoft.com/office/drawing/2014/main" val="657609050"/>
                    </a:ext>
                  </a:extLst>
                </a:gridCol>
              </a:tblGrid>
              <a:tr h="253966">
                <a:tc>
                  <a:txBody>
                    <a:bodyPr/>
                    <a:lstStyle/>
                    <a:p>
                      <a:r>
                        <a:rPr lang="es-CL" sz="1600" dirty="0"/>
                        <a:t>E_ID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 err="1"/>
                        <a:t>Pokemon</a:t>
                      </a:r>
                      <a:endParaRPr lang="es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u="none" dirty="0"/>
                        <a:t>Mote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u="none" dirty="0"/>
                        <a:t>Capturado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Tipo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HP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ATK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Nivel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29029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r>
                        <a:rPr lang="es-CL" sz="1600" dirty="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 err="1"/>
                        <a:t>Pikachu</a:t>
                      </a:r>
                      <a:endParaRPr lang="es-CL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Thor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2023-04-17 10:21:33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Eléctrico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6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653650"/>
                  </a:ext>
                </a:extLst>
              </a:tr>
            </a:tbl>
          </a:graphicData>
        </a:graphic>
      </p:graphicFrame>
      <p:graphicFrame>
        <p:nvGraphicFramePr>
          <p:cNvPr id="10" name="Marcador de contenido 3">
            <a:extLst>
              <a:ext uri="{FF2B5EF4-FFF2-40B4-BE49-F238E27FC236}">
                <a16:creationId xmlns:a16="http://schemas.microsoft.com/office/drawing/2014/main" id="{75E36564-91D0-F9FD-A9EA-03AC59015A31}"/>
              </a:ext>
            </a:extLst>
          </p:cNvPr>
          <p:cNvGraphicFramePr>
            <a:graphicFrameLocks/>
          </p:cNvGraphicFramePr>
          <p:nvPr/>
        </p:nvGraphicFramePr>
        <p:xfrm>
          <a:off x="8541157" y="1489476"/>
          <a:ext cx="3085933" cy="155448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52038">
                  <a:extLst>
                    <a:ext uri="{9D8B030D-6E8A-4147-A177-3AD203B41FA5}">
                      <a16:colId xmlns:a16="http://schemas.microsoft.com/office/drawing/2014/main" val="3229901226"/>
                    </a:ext>
                  </a:extLst>
                </a:gridCol>
                <a:gridCol w="1027430">
                  <a:extLst>
                    <a:ext uri="{9D8B030D-6E8A-4147-A177-3AD203B41FA5}">
                      <a16:colId xmlns:a16="http://schemas.microsoft.com/office/drawing/2014/main" val="252314158"/>
                    </a:ext>
                  </a:extLst>
                </a:gridCol>
                <a:gridCol w="632143">
                  <a:extLst>
                    <a:ext uri="{9D8B030D-6E8A-4147-A177-3AD203B41FA5}">
                      <a16:colId xmlns:a16="http://schemas.microsoft.com/office/drawing/2014/main" val="1949998997"/>
                    </a:ext>
                  </a:extLst>
                </a:gridCol>
                <a:gridCol w="1074322">
                  <a:extLst>
                    <a:ext uri="{9D8B030D-6E8A-4147-A177-3AD203B41FA5}">
                      <a16:colId xmlns:a16="http://schemas.microsoft.com/office/drawing/2014/main" val="2124434847"/>
                    </a:ext>
                  </a:extLst>
                </a:gridCol>
              </a:tblGrid>
              <a:tr h="256310">
                <a:tc>
                  <a:txBody>
                    <a:bodyPr/>
                    <a:lstStyle/>
                    <a:p>
                      <a:r>
                        <a:rPr lang="es-CL" sz="1100" u="sng" dirty="0" err="1"/>
                        <a:t>N°</a:t>
                      </a:r>
                      <a:endParaRPr lang="es-CL" sz="1100" u="sng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100" u="none" dirty="0" err="1"/>
                        <a:t>Pokemon</a:t>
                      </a:r>
                      <a:endParaRPr lang="es-CL" sz="11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100" u="none" dirty="0"/>
                        <a:t>Tipo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100" u="none" dirty="0"/>
                        <a:t>Descripción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1141064"/>
                  </a:ext>
                </a:extLst>
              </a:tr>
              <a:tr h="256310">
                <a:tc>
                  <a:txBody>
                    <a:bodyPr/>
                    <a:lstStyle/>
                    <a:p>
                      <a:r>
                        <a:rPr lang="es-CL" sz="11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100" dirty="0" err="1"/>
                        <a:t>Bulbasaur</a:t>
                      </a:r>
                      <a:endParaRPr lang="es-CL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100" dirty="0"/>
                        <a:t>Pasto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100" dirty="0"/>
                        <a:t>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4727958"/>
                  </a:ext>
                </a:extLst>
              </a:tr>
              <a:tr h="256310">
                <a:tc>
                  <a:txBody>
                    <a:bodyPr/>
                    <a:lstStyle/>
                    <a:p>
                      <a:r>
                        <a:rPr lang="es-CL" sz="11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100" dirty="0"/>
                        <a:t>Ivysaur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100" dirty="0"/>
                        <a:t>Pasto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100" dirty="0"/>
                        <a:t>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9261866"/>
                  </a:ext>
                </a:extLst>
              </a:tr>
              <a:tr h="256310">
                <a:tc>
                  <a:txBody>
                    <a:bodyPr/>
                    <a:lstStyle/>
                    <a:p>
                      <a:r>
                        <a:rPr lang="es-CL" sz="11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100" dirty="0" err="1"/>
                        <a:t>Venusaur</a:t>
                      </a:r>
                      <a:endParaRPr lang="es-CL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100" dirty="0"/>
                        <a:t>Pasto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100" dirty="0"/>
                        <a:t>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5115696"/>
                  </a:ext>
                </a:extLst>
              </a:tr>
              <a:tr h="256310">
                <a:tc>
                  <a:txBody>
                    <a:bodyPr/>
                    <a:lstStyle/>
                    <a:p>
                      <a:r>
                        <a:rPr lang="es-CL" sz="11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100" dirty="0" err="1"/>
                        <a:t>Charmander</a:t>
                      </a:r>
                      <a:endParaRPr lang="es-CL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100" dirty="0"/>
                        <a:t>Fuego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100" dirty="0"/>
                        <a:t>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747405"/>
                  </a:ext>
                </a:extLst>
              </a:tr>
              <a:tr h="256310">
                <a:tc>
                  <a:txBody>
                    <a:bodyPr/>
                    <a:lstStyle/>
                    <a:p>
                      <a:r>
                        <a:rPr lang="es-CL" sz="1100" dirty="0"/>
                        <a:t>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100" dirty="0"/>
                        <a:t>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sz="1100" dirty="0"/>
                        <a:t>...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100" dirty="0"/>
                        <a:t>...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2401042"/>
                  </a:ext>
                </a:extLst>
              </a:tr>
            </a:tbl>
          </a:graphicData>
        </a:graphic>
      </p:graphicFrame>
      <p:sp>
        <p:nvSpPr>
          <p:cNvPr id="11" name="Rectangle: Single Corner Snipped 8">
            <a:extLst>
              <a:ext uri="{FF2B5EF4-FFF2-40B4-BE49-F238E27FC236}">
                <a16:creationId xmlns:a16="http://schemas.microsoft.com/office/drawing/2014/main" id="{7CC1FBC0-FBDF-9448-3890-27F4E47006B3}"/>
              </a:ext>
            </a:extLst>
          </p:cNvPr>
          <p:cNvSpPr/>
          <p:nvPr/>
        </p:nvSpPr>
        <p:spPr>
          <a:xfrm>
            <a:off x="8541157" y="1139417"/>
            <a:ext cx="1226797" cy="344725"/>
          </a:xfrm>
          <a:prstGeom prst="snip1Rect">
            <a:avLst>
              <a:gd name="adj" fmla="val 44536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sz="1600" dirty="0"/>
              <a:t>Pokémon</a:t>
            </a:r>
          </a:p>
        </p:txBody>
      </p:sp>
    </p:spTree>
    <p:extLst>
      <p:ext uri="{BB962C8B-B14F-4D97-AF65-F5344CB8AC3E}">
        <p14:creationId xmlns:p14="http://schemas.microsoft.com/office/powerpoint/2010/main" val="121816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9F3D4-0A82-6B50-0C1D-6F01E7433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Vistas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6357F3-9765-5289-F788-2D27314009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29037187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E9627-9DDE-CD0E-EBB1-C553F33D7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La </a:t>
            </a:r>
            <a:r>
              <a:rPr lang="es-CL" dirty="0" err="1"/>
              <a:t>Boti</a:t>
            </a:r>
            <a:r>
              <a:rPr lang="es-CL" dirty="0"/>
              <a:t> de la Esquina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9085451C-5D27-EFFA-C9E3-4D9300C0B8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3945364"/>
              </p:ext>
            </p:extLst>
          </p:nvPr>
        </p:nvGraphicFramePr>
        <p:xfrm>
          <a:off x="3081210" y="1725191"/>
          <a:ext cx="7026594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7680">
                  <a:extLst>
                    <a:ext uri="{9D8B030D-6E8A-4147-A177-3AD203B41FA5}">
                      <a16:colId xmlns:a16="http://schemas.microsoft.com/office/drawing/2014/main" val="2189666555"/>
                    </a:ext>
                  </a:extLst>
                </a:gridCol>
                <a:gridCol w="2209864">
                  <a:extLst>
                    <a:ext uri="{9D8B030D-6E8A-4147-A177-3AD203B41FA5}">
                      <a16:colId xmlns:a16="http://schemas.microsoft.com/office/drawing/2014/main" val="2203500609"/>
                    </a:ext>
                  </a:extLst>
                </a:gridCol>
                <a:gridCol w="1199452">
                  <a:extLst>
                    <a:ext uri="{9D8B030D-6E8A-4147-A177-3AD203B41FA5}">
                      <a16:colId xmlns:a16="http://schemas.microsoft.com/office/drawing/2014/main" val="456979394"/>
                    </a:ext>
                  </a:extLst>
                </a:gridCol>
                <a:gridCol w="969391">
                  <a:extLst>
                    <a:ext uri="{9D8B030D-6E8A-4147-A177-3AD203B41FA5}">
                      <a16:colId xmlns:a16="http://schemas.microsoft.com/office/drawing/2014/main" val="2743584803"/>
                    </a:ext>
                  </a:extLst>
                </a:gridCol>
                <a:gridCol w="890207">
                  <a:extLst>
                    <a:ext uri="{9D8B030D-6E8A-4147-A177-3AD203B41FA5}">
                      <a16:colId xmlns:a16="http://schemas.microsoft.com/office/drawing/2014/main" val="40101554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SKU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Descripción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Volumen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Precio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Stock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6345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0000000001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Pisco Mistral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dirty="0"/>
                        <a:t>750ml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dirty="0"/>
                        <a:t>6390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43587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0000000002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Patagonia Milodón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dirty="0"/>
                        <a:t>470ml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dirty="0"/>
                        <a:t>1200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271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0000000003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err="1"/>
                        <a:t>Jägermeister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dirty="0"/>
                        <a:t>1000ml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dirty="0"/>
                        <a:t>20990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075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0000000004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Bombay Gin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dirty="0"/>
                        <a:t>750ml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dirty="0"/>
                        <a:t>15490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26053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0000000005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err="1"/>
                        <a:t>Kross</a:t>
                      </a:r>
                      <a:r>
                        <a:rPr lang="es-CL" dirty="0"/>
                        <a:t>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dirty="0"/>
                        <a:t>750ml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dirty="0"/>
                        <a:t>5290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226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0000000006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 err="1"/>
                        <a:t>Aperol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dirty="0"/>
                        <a:t>950ml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CL" dirty="0"/>
                        <a:t>11990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649623"/>
                  </a:ext>
                </a:extLst>
              </a:tr>
            </a:tbl>
          </a:graphicData>
        </a:graphic>
      </p:graphicFrame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1EDF7882-AA32-DEEE-FEE3-EE0FF4EA9C12}"/>
              </a:ext>
            </a:extLst>
          </p:cNvPr>
          <p:cNvSpPr/>
          <p:nvPr/>
        </p:nvSpPr>
        <p:spPr>
          <a:xfrm>
            <a:off x="3092712" y="1408889"/>
            <a:ext cx="1375913" cy="316302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dirty="0"/>
              <a:t>Bebida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879878A8-73C6-1E1E-52E1-33DD9EF02B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9644388"/>
              </p:ext>
            </p:extLst>
          </p:nvPr>
        </p:nvGraphicFramePr>
        <p:xfrm>
          <a:off x="3238817" y="4753552"/>
          <a:ext cx="6740462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1780">
                  <a:extLst>
                    <a:ext uri="{9D8B030D-6E8A-4147-A177-3AD203B41FA5}">
                      <a16:colId xmlns:a16="http://schemas.microsoft.com/office/drawing/2014/main" val="520028552"/>
                    </a:ext>
                  </a:extLst>
                </a:gridCol>
                <a:gridCol w="1757680">
                  <a:extLst>
                    <a:ext uri="{9D8B030D-6E8A-4147-A177-3AD203B41FA5}">
                      <a16:colId xmlns:a16="http://schemas.microsoft.com/office/drawing/2014/main" val="2359029688"/>
                    </a:ext>
                  </a:extLst>
                </a:gridCol>
                <a:gridCol w="2235391">
                  <a:extLst>
                    <a:ext uri="{9D8B030D-6E8A-4147-A177-3AD203B41FA5}">
                      <a16:colId xmlns:a16="http://schemas.microsoft.com/office/drawing/2014/main" val="2558664679"/>
                    </a:ext>
                  </a:extLst>
                </a:gridCol>
                <a:gridCol w="1205611">
                  <a:extLst>
                    <a:ext uri="{9D8B030D-6E8A-4147-A177-3AD203B41FA5}">
                      <a16:colId xmlns:a16="http://schemas.microsoft.com/office/drawing/2014/main" val="10160029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Usuario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SKU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Comentario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Estrellas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400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Juan007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0000000002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Excelente Cerveza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8221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 err="1"/>
                        <a:t>Xx_anuel_xx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0000000003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Muy Caro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8263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0640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dirty="0"/>
                        <a:t>M4rtinit4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0000000006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Amo el </a:t>
                      </a:r>
                      <a:r>
                        <a:rPr lang="es-CL" dirty="0" err="1"/>
                        <a:t>aperol</a:t>
                      </a:r>
                      <a:r>
                        <a:rPr lang="es-CL" dirty="0"/>
                        <a:t> &lt;3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2023402"/>
                  </a:ext>
                </a:extLst>
              </a:tr>
            </a:tbl>
          </a:graphicData>
        </a:graphic>
      </p:graphicFrame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019166C5-F19C-2165-6068-D5FACAEB3A21}"/>
              </a:ext>
            </a:extLst>
          </p:cNvPr>
          <p:cNvSpPr/>
          <p:nvPr/>
        </p:nvSpPr>
        <p:spPr>
          <a:xfrm>
            <a:off x="3250319" y="4437250"/>
            <a:ext cx="1375913" cy="316302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dirty="0" err="1"/>
              <a:t>Evaluacion</a:t>
            </a:r>
            <a:endParaRPr lang="es-CL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657743D2-2E40-0AFC-B226-76CA1749C1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7" t="10686" r="17489" b="10755"/>
          <a:stretch/>
        </p:blipFill>
        <p:spPr>
          <a:xfrm>
            <a:off x="1173148" y="2305532"/>
            <a:ext cx="1718773" cy="2106711"/>
          </a:xfrm>
          <a:prstGeom prst="rect">
            <a:avLst/>
          </a:prstGeom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B9A48731-20DF-2A1B-5189-0CEA75CAA1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5" b="20576"/>
          <a:stretch/>
        </p:blipFill>
        <p:spPr>
          <a:xfrm>
            <a:off x="1231269" y="4362879"/>
            <a:ext cx="1672154" cy="1029957"/>
          </a:xfrm>
          <a:prstGeom prst="rect">
            <a:avLst/>
          </a:prstGeom>
        </p:spPr>
      </p:pic>
      <p:pic>
        <p:nvPicPr>
          <p:cNvPr id="18" name="Picture 1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47F8301-E48C-43AB-01D6-4999770817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9" t="9811" r="17782" b="9602"/>
          <a:stretch/>
        </p:blipFill>
        <p:spPr>
          <a:xfrm>
            <a:off x="10223870" y="2922542"/>
            <a:ext cx="1851407" cy="195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7482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1C3CF-5A54-818F-9495-E837A4FEE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Promedio de Evaluaciones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21B41-F2A4-34B9-5D20-C8B0E84C0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138" y="4373591"/>
            <a:ext cx="11047862" cy="2484409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AVG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(estrellas) </a:t>
            </a: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pe</a:t>
            </a:r>
          </a:p>
          <a:p>
            <a:pPr marL="0" indent="0">
              <a:buNone/>
            </a:pP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evaluación</a:t>
            </a:r>
          </a:p>
          <a:p>
            <a:pPr marL="0" indent="0">
              <a:buNone/>
            </a:pP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SKU=‘0000000002’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5970C4-F20A-685B-572A-1EE8B46E9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710" y="1568011"/>
            <a:ext cx="4620248" cy="23101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FE09E0-C3A2-151D-AED1-28577B1E9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861" y="1568011"/>
            <a:ext cx="4077134" cy="1625693"/>
          </a:xfrm>
          <a:prstGeom prst="rect">
            <a:avLst/>
          </a:prstGeom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AF096720-CBA4-FCB3-0753-82F011EFA0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477272"/>
              </p:ext>
            </p:extLst>
          </p:nvPr>
        </p:nvGraphicFramePr>
        <p:xfrm>
          <a:off x="9197675" y="4951562"/>
          <a:ext cx="711518" cy="73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1518">
                  <a:extLst>
                    <a:ext uri="{9D8B030D-6E8A-4147-A177-3AD203B41FA5}">
                      <a16:colId xmlns:a16="http://schemas.microsoft.com/office/drawing/2014/main" val="2744533648"/>
                    </a:ext>
                  </a:extLst>
                </a:gridCol>
              </a:tblGrid>
              <a:tr h="215750">
                <a:tc>
                  <a:txBody>
                    <a:bodyPr/>
                    <a:lstStyle/>
                    <a:p>
                      <a:r>
                        <a:rPr lang="es-CL" dirty="0"/>
                        <a:t>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5793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4.23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3121949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610D005F-58AF-B91B-24F1-F15305E2A5F4}"/>
              </a:ext>
            </a:extLst>
          </p:cNvPr>
          <p:cNvSpPr txBox="1"/>
          <p:nvPr/>
        </p:nvSpPr>
        <p:spPr>
          <a:xfrm>
            <a:off x="2947277" y="6262957"/>
            <a:ext cx="7541742" cy="369332"/>
          </a:xfrm>
          <a:prstGeom prst="rect">
            <a:avLst/>
          </a:prstGeom>
          <a:solidFill>
            <a:schemeClr val="tx2">
              <a:lumMod val="90000"/>
            </a:schemeClr>
          </a:solidFill>
          <a:ln w="38100">
            <a:solidFill>
              <a:schemeClr val="tx2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>
                <a:solidFill>
                  <a:schemeClr val="bg1"/>
                </a:solidFill>
                <a:latin typeface="Calibri Light" panose="020F0302020204030204" pitchFamily="34" charset="0"/>
              </a:rPr>
              <a:t>¿Pero si quisiéramos hacer este tipo de consulta con mucha frecuencia? …</a:t>
            </a:r>
          </a:p>
        </p:txBody>
      </p:sp>
    </p:spTree>
    <p:extLst>
      <p:ext uri="{BB962C8B-B14F-4D97-AF65-F5344CB8AC3E}">
        <p14:creationId xmlns:p14="http://schemas.microsoft.com/office/powerpoint/2010/main" val="278899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C3E5D7-22BC-4D55-FC1B-403E44B929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6CB7-FFD7-1B05-44A5-4F8AA3C0F8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Promedio de Evaluaciones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4EC04-B338-3FAA-14AD-53C7550B6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138" y="4373591"/>
            <a:ext cx="11047862" cy="2484409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pe</a:t>
            </a:r>
          </a:p>
          <a:p>
            <a:pPr marL="0" indent="0">
              <a:buNone/>
            </a:pP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Bebida</a:t>
            </a:r>
          </a:p>
          <a:p>
            <a:pPr marL="0" indent="0">
              <a:buNone/>
            </a:pP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SKU=‘0000000002’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D67BE9-3194-0C6C-8A87-B9CEDE1A6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710" y="1568011"/>
            <a:ext cx="4620248" cy="23101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F9DF5D-AE66-5450-15F2-55ACA5F2D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861" y="1568011"/>
            <a:ext cx="4077134" cy="1625693"/>
          </a:xfrm>
          <a:prstGeom prst="rect">
            <a:avLst/>
          </a:prstGeom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B916F733-E689-7DE9-7B47-03E7F695EABE}"/>
              </a:ext>
            </a:extLst>
          </p:cNvPr>
          <p:cNvGraphicFramePr>
            <a:graphicFrameLocks noGrp="1"/>
          </p:cNvGraphicFramePr>
          <p:nvPr/>
        </p:nvGraphicFramePr>
        <p:xfrm>
          <a:off x="9197675" y="4951562"/>
          <a:ext cx="711518" cy="73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1518">
                  <a:extLst>
                    <a:ext uri="{9D8B030D-6E8A-4147-A177-3AD203B41FA5}">
                      <a16:colId xmlns:a16="http://schemas.microsoft.com/office/drawing/2014/main" val="2744533648"/>
                    </a:ext>
                  </a:extLst>
                </a:gridCol>
              </a:tblGrid>
              <a:tr h="215750">
                <a:tc>
                  <a:txBody>
                    <a:bodyPr/>
                    <a:lstStyle/>
                    <a:p>
                      <a:r>
                        <a:rPr lang="es-CL" dirty="0"/>
                        <a:t>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5793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4.23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3121949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CC3F54F1-06DD-0B23-3B1A-078D59A70C1D}"/>
              </a:ext>
            </a:extLst>
          </p:cNvPr>
          <p:cNvSpPr txBox="1"/>
          <p:nvPr/>
        </p:nvSpPr>
        <p:spPr>
          <a:xfrm>
            <a:off x="2947277" y="6262957"/>
            <a:ext cx="7541742" cy="369332"/>
          </a:xfrm>
          <a:prstGeom prst="rect">
            <a:avLst/>
          </a:prstGeom>
          <a:solidFill>
            <a:schemeClr val="tx2">
              <a:lumMod val="90000"/>
            </a:schemeClr>
          </a:solidFill>
          <a:ln w="38100">
            <a:solidFill>
              <a:schemeClr val="tx2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>
                <a:solidFill>
                  <a:prstClr val="black"/>
                </a:solidFill>
                <a:latin typeface="Calibri Light" panose="020F0302020204030204" pitchFamily="34" charset="0"/>
              </a:rPr>
              <a:t>¿Algún problema aquí?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C7305D-E1EE-1442-2582-394F148E40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7958" y="1795588"/>
            <a:ext cx="518302" cy="2082547"/>
          </a:xfrm>
          <a:prstGeom prst="rect">
            <a:avLst/>
          </a:prstGeom>
          <a:ln w="28575">
            <a:solidFill>
              <a:srgbClr val="C00000"/>
            </a:solidFill>
            <a:prstDash val="sysDash"/>
          </a:ln>
        </p:spPr>
      </p:pic>
    </p:spTree>
    <p:extLst>
      <p:ext uri="{BB962C8B-B14F-4D97-AF65-F5344CB8AC3E}">
        <p14:creationId xmlns:p14="http://schemas.microsoft.com/office/powerpoint/2010/main" val="30576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687CCA-B9EB-6FFC-D595-BDCE165C2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F5A6F-EF48-38FC-82EC-DDE541C2A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Evaluaciones Dinámicas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DE84A-0098-F592-82B9-6BF7493BA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138" y="4373591"/>
            <a:ext cx="11047862" cy="2484409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pe</a:t>
            </a:r>
          </a:p>
          <a:p>
            <a:pPr marL="0" indent="0">
              <a:buNone/>
            </a:pP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Bebida</a:t>
            </a:r>
          </a:p>
          <a:p>
            <a:pPr marL="0" indent="0">
              <a:buNone/>
            </a:pP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SKU=‘0000000002’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7FB848-85C3-6909-569C-BF052910D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710" y="1568011"/>
            <a:ext cx="4620248" cy="23101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7E5DB2D-7A6E-4FC4-C604-BA54E01EB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6861" y="1568011"/>
            <a:ext cx="4077134" cy="1625693"/>
          </a:xfrm>
          <a:prstGeom prst="rect">
            <a:avLst/>
          </a:prstGeom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18D2D8E0-94CD-A9C7-AB5B-413350567E82}"/>
              </a:ext>
            </a:extLst>
          </p:cNvPr>
          <p:cNvGraphicFramePr>
            <a:graphicFrameLocks noGrp="1"/>
          </p:cNvGraphicFramePr>
          <p:nvPr/>
        </p:nvGraphicFramePr>
        <p:xfrm>
          <a:off x="9197675" y="4951562"/>
          <a:ext cx="711518" cy="73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1518">
                  <a:extLst>
                    <a:ext uri="{9D8B030D-6E8A-4147-A177-3AD203B41FA5}">
                      <a16:colId xmlns:a16="http://schemas.microsoft.com/office/drawing/2014/main" val="2744533648"/>
                    </a:ext>
                  </a:extLst>
                </a:gridCol>
              </a:tblGrid>
              <a:tr h="215750">
                <a:tc>
                  <a:txBody>
                    <a:bodyPr/>
                    <a:lstStyle/>
                    <a:p>
                      <a:r>
                        <a:rPr lang="es-CL" dirty="0"/>
                        <a:t>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5793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4.23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3121949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5B167FF4-FA02-EF8E-AC7F-BA36A0214C46}"/>
              </a:ext>
            </a:extLst>
          </p:cNvPr>
          <p:cNvSpPr txBox="1"/>
          <p:nvPr/>
        </p:nvSpPr>
        <p:spPr>
          <a:xfrm>
            <a:off x="2947277" y="6262957"/>
            <a:ext cx="7541742" cy="369332"/>
          </a:xfrm>
          <a:prstGeom prst="rect">
            <a:avLst/>
          </a:prstGeom>
          <a:solidFill>
            <a:schemeClr val="tx2">
              <a:lumMod val="90000"/>
            </a:schemeClr>
          </a:solidFill>
          <a:ln w="38100">
            <a:solidFill>
              <a:schemeClr val="tx2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>
                <a:solidFill>
                  <a:prstClr val="black"/>
                </a:solidFill>
                <a:latin typeface="Calibri Light" panose="020F0302020204030204" pitchFamily="34" charset="0"/>
              </a:rPr>
              <a:t>¿Algún problema aquí?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8565CF-4755-39E7-3965-F8D9814489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7726" y="1818252"/>
            <a:ext cx="512662" cy="2059883"/>
          </a:xfrm>
          <a:prstGeom prst="rect">
            <a:avLst/>
          </a:prstGeom>
          <a:ln w="28575">
            <a:noFill/>
            <a:prstDash val="sysDash"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ED9517F-5D9A-35D6-A4D9-E3866A648976}"/>
              </a:ext>
            </a:extLst>
          </p:cNvPr>
          <p:cNvSpPr/>
          <p:nvPr/>
        </p:nvSpPr>
        <p:spPr>
          <a:xfrm>
            <a:off x="6144680" y="2367448"/>
            <a:ext cx="523389" cy="355625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A8E92A-FB55-0A68-D1CA-38E592109D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8781" y="3125476"/>
            <a:ext cx="4035214" cy="38622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298B992-CE0D-D164-363D-2FA90C08F4E1}"/>
              </a:ext>
            </a:extLst>
          </p:cNvPr>
          <p:cNvSpPr/>
          <p:nvPr/>
        </p:nvSpPr>
        <p:spPr>
          <a:xfrm>
            <a:off x="6884890" y="3154798"/>
            <a:ext cx="4114307" cy="303524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6674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306BB-9A4F-5C4E-41D4-700D4F607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Posible Solución – Vistas </a:t>
            </a:r>
          </a:p>
        </p:txBody>
      </p:sp>
      <p:pic>
        <p:nvPicPr>
          <p:cNvPr id="5" name="Picture 2" descr="https://media.giphy.com/media/d2YXcCOEDeOqsedy/giphy-downsized-large.gif">
            <a:extLst>
              <a:ext uri="{FF2B5EF4-FFF2-40B4-BE49-F238E27FC236}">
                <a16:creationId xmlns:a16="http://schemas.microsoft.com/office/drawing/2014/main" id="{28AB29F2-734C-2BC7-0932-F5C32EA3D16F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049" y="1635760"/>
            <a:ext cx="8100388" cy="432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F805DF-E988-9219-91CE-AC12C01BE669}"/>
              </a:ext>
            </a:extLst>
          </p:cNvPr>
          <p:cNvSpPr txBox="1"/>
          <p:nvPr/>
        </p:nvSpPr>
        <p:spPr>
          <a:xfrm>
            <a:off x="6137695" y="6382194"/>
            <a:ext cx="5678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dirty="0">
                <a:solidFill>
                  <a:prstClr val="black"/>
                </a:solidFill>
                <a:latin typeface="Calibri Light" panose="020F0302020204030204" pitchFamily="34" charset="0"/>
              </a:rPr>
              <a:t>Capítulo 3</a:t>
            </a:r>
            <a:r>
              <a:rPr lang="es-CL" dirty="0">
                <a:latin typeface="Calibri Light" panose="020F0302020204030204" pitchFamily="34" charset="0"/>
              </a:rPr>
              <a:t>.6</a:t>
            </a:r>
            <a:r>
              <a:rPr lang="es-CL" dirty="0">
                <a:solidFill>
                  <a:prstClr val="black"/>
                </a:solidFill>
                <a:latin typeface="Calibri Light" panose="020F0302020204030204" pitchFamily="34" charset="0"/>
              </a:rPr>
              <a:t> | </a:t>
            </a:r>
            <a:r>
              <a:rPr lang="es-CL" dirty="0" err="1">
                <a:solidFill>
                  <a:prstClr val="black"/>
                </a:solidFill>
                <a:latin typeface="Calibri Light" panose="020F0302020204030204" pitchFamily="34" charset="0"/>
              </a:rPr>
              <a:t>Ramakrishnan</a:t>
            </a:r>
            <a:r>
              <a:rPr lang="es-CL" dirty="0">
                <a:solidFill>
                  <a:prstClr val="black"/>
                </a:solidFill>
                <a:latin typeface="Calibri Light" panose="020F0302020204030204" pitchFamily="34" charset="0"/>
              </a:rPr>
              <a:t> / </a:t>
            </a:r>
            <a:r>
              <a:rPr lang="es-CL" dirty="0" err="1">
                <a:solidFill>
                  <a:prstClr val="black"/>
                </a:solidFill>
                <a:latin typeface="Calibri Light" panose="020F0302020204030204" pitchFamily="34" charset="0"/>
              </a:rPr>
              <a:t>Gehrke</a:t>
            </a:r>
            <a:endParaRPr lang="es-CL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65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523FE-8B0C-429E-4065-2F8C33CC2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Vistas Virtuales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F6132-004C-0350-E652-7DF1A91A9D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O simplemente vista es una Tabla Virtual. También puede entenderse como una “consulta con nombre”</a:t>
            </a:r>
          </a:p>
        </p:txBody>
      </p:sp>
    </p:spTree>
    <p:extLst>
      <p:ext uri="{BB962C8B-B14F-4D97-AF65-F5344CB8AC3E}">
        <p14:creationId xmlns:p14="http://schemas.microsoft.com/office/powerpoint/2010/main" val="10415860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1C3CF-5A54-818F-9495-E837A4FEE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Vistas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21B41-F2A4-34B9-5D20-C8B0E84C0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0087" y="3693042"/>
            <a:ext cx="11041913" cy="316317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s-CL" b="1" dirty="0">
              <a:solidFill>
                <a:srgbClr val="0070C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 VIEW </a:t>
            </a:r>
            <a:r>
              <a:rPr lang="es-CL" dirty="0" err="1">
                <a:latin typeface="Courier New" panose="02070309020205020404" pitchFamily="49" charset="0"/>
                <a:cs typeface="Courier New" panose="02070309020205020404" pitchFamily="49" charset="0"/>
              </a:rPr>
              <a:t>BebidaEval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</a:p>
          <a:p>
            <a:pPr marL="0" indent="0">
              <a:buNone/>
            </a:pP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SKU, </a:t>
            </a: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AVG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(estrellas) </a:t>
            </a: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pe</a:t>
            </a:r>
          </a:p>
          <a:p>
            <a:pPr marL="0" indent="0">
              <a:buNone/>
            </a:pP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Evaluación</a:t>
            </a:r>
          </a:p>
          <a:p>
            <a:pPr marL="0" indent="0">
              <a:buNone/>
            </a:pP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GROUP BY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SKU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5970C4-F20A-685B-572A-1EE8B46E9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580" y="1254818"/>
            <a:ext cx="4348362" cy="21741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FE09E0-C3A2-151D-AED1-28577B1E9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230" y="1254819"/>
            <a:ext cx="4052754" cy="1615972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C5E66A4-0119-AB0A-114B-8E1F786CFC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87002"/>
              </p:ext>
            </p:extLst>
          </p:nvPr>
        </p:nvGraphicFramePr>
        <p:xfrm>
          <a:off x="9362535" y="4206881"/>
          <a:ext cx="2329244" cy="2595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05280">
                  <a:extLst>
                    <a:ext uri="{9D8B030D-6E8A-4147-A177-3AD203B41FA5}">
                      <a16:colId xmlns:a16="http://schemas.microsoft.com/office/drawing/2014/main" val="4153247797"/>
                    </a:ext>
                  </a:extLst>
                </a:gridCol>
                <a:gridCol w="723964">
                  <a:extLst>
                    <a:ext uri="{9D8B030D-6E8A-4147-A177-3AD203B41FA5}">
                      <a16:colId xmlns:a16="http://schemas.microsoft.com/office/drawing/2014/main" val="22090775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SKU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3701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000000001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3.95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216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000000002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4.23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3113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000000003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4.09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7305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000000004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4.58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8330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000000005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4.76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13926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000000006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4.81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1656356"/>
                  </a:ext>
                </a:extLst>
              </a:tr>
            </a:tbl>
          </a:graphicData>
        </a:graphic>
      </p:graphicFrame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A8020F16-1CA4-84CE-1B84-EE6A85FEBF6F}"/>
              </a:ext>
            </a:extLst>
          </p:cNvPr>
          <p:cNvSpPr/>
          <p:nvPr/>
        </p:nvSpPr>
        <p:spPr>
          <a:xfrm>
            <a:off x="9362534" y="3831804"/>
            <a:ext cx="1496851" cy="375077"/>
          </a:xfrm>
          <a:prstGeom prst="snip1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dirty="0" err="1"/>
              <a:t>BebidaEval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311371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7AA98-710D-4967-EA9A-FD41800E4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L" dirty="0"/>
              <a:t>Hoy..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720688-6E20-BE6B-CF67-DED2172FA3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L"/>
          </a:p>
        </p:txBody>
      </p:sp>
    </p:spTree>
    <p:extLst>
      <p:ext uri="{BB962C8B-B14F-4D97-AF65-F5344CB8AC3E}">
        <p14:creationId xmlns:p14="http://schemas.microsoft.com/office/powerpoint/2010/main" val="37422251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C27F2-5570-543C-74BF-34D9B835F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6AE8B-1338-513C-9037-7DEAF4080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Vistas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3BDD6-EB9D-9BB0-4F5A-AFA68970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0087" y="3693042"/>
            <a:ext cx="11041913" cy="316317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s-CL" b="1" dirty="0">
              <a:solidFill>
                <a:srgbClr val="0070C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 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pe </a:t>
            </a:r>
          </a:p>
          <a:p>
            <a:pPr marL="0" indent="0">
              <a:buNone/>
            </a:pP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dirty="0" err="1">
                <a:latin typeface="Courier New" panose="02070309020205020404" pitchFamily="49" charset="0"/>
                <a:cs typeface="Courier New" panose="02070309020205020404" pitchFamily="49" charset="0"/>
              </a:rPr>
              <a:t>BebidaEval</a:t>
            </a:r>
            <a:endParaRPr lang="es-CL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SKU=‘000000002’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0E42FC5-F417-807A-B584-963C36607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580" y="1254818"/>
            <a:ext cx="4348362" cy="21741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2808D3-4CF2-3FF3-D411-E74C8D232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230" y="1254819"/>
            <a:ext cx="4052754" cy="1615972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70E71DBB-B3C0-26C0-3336-BA3C60F2D9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2609399"/>
              </p:ext>
            </p:extLst>
          </p:nvPr>
        </p:nvGraphicFramePr>
        <p:xfrm>
          <a:off x="7122610" y="4134927"/>
          <a:ext cx="2329244" cy="2595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05280">
                  <a:extLst>
                    <a:ext uri="{9D8B030D-6E8A-4147-A177-3AD203B41FA5}">
                      <a16:colId xmlns:a16="http://schemas.microsoft.com/office/drawing/2014/main" val="4153247797"/>
                    </a:ext>
                  </a:extLst>
                </a:gridCol>
                <a:gridCol w="723964">
                  <a:extLst>
                    <a:ext uri="{9D8B030D-6E8A-4147-A177-3AD203B41FA5}">
                      <a16:colId xmlns:a16="http://schemas.microsoft.com/office/drawing/2014/main" val="22090775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SKU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3701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000000001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3.95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216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000000002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4.23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3113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000000003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4.09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7305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000000004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4.58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8330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000000005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4.76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13926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000000006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4.81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1656356"/>
                  </a:ext>
                </a:extLst>
              </a:tr>
            </a:tbl>
          </a:graphicData>
        </a:graphic>
      </p:graphicFrame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343BBE58-8089-8E88-2607-B1FBF2D34998}"/>
              </a:ext>
            </a:extLst>
          </p:cNvPr>
          <p:cNvSpPr/>
          <p:nvPr/>
        </p:nvSpPr>
        <p:spPr>
          <a:xfrm>
            <a:off x="7122609" y="3759850"/>
            <a:ext cx="1496851" cy="375077"/>
          </a:xfrm>
          <a:prstGeom prst="snip1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dirty="0" err="1"/>
              <a:t>BebidaEval</a:t>
            </a:r>
            <a:endParaRPr lang="es-CL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947E8C0-C9AD-DFEC-DC1A-CC99E05104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3578357"/>
              </p:ext>
            </p:extLst>
          </p:nvPr>
        </p:nvGraphicFramePr>
        <p:xfrm>
          <a:off x="10110409" y="4134927"/>
          <a:ext cx="711518" cy="741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711518">
                  <a:extLst>
                    <a:ext uri="{9D8B030D-6E8A-4147-A177-3AD203B41FA5}">
                      <a16:colId xmlns:a16="http://schemas.microsoft.com/office/drawing/2014/main" val="38688153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889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4.23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41052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762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F7E5EB7-8241-EF2E-1C20-8BE5E6D57094}"/>
              </a:ext>
            </a:extLst>
          </p:cNvPr>
          <p:cNvSpPr/>
          <p:nvPr/>
        </p:nvSpPr>
        <p:spPr>
          <a:xfrm>
            <a:off x="9418842" y="1481023"/>
            <a:ext cx="2697193" cy="3123780"/>
          </a:xfrm>
          <a:prstGeom prst="rect">
            <a:avLst/>
          </a:prstGeom>
          <a:solidFill>
            <a:srgbClr val="A9D0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4827FA-5034-5333-F478-989CD935F070}"/>
              </a:ext>
            </a:extLst>
          </p:cNvPr>
          <p:cNvSpPr/>
          <p:nvPr/>
        </p:nvSpPr>
        <p:spPr>
          <a:xfrm>
            <a:off x="1174304" y="1481023"/>
            <a:ext cx="8098767" cy="24211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E6425D-B48B-6172-F15E-79D82D9EE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Vistas – ¿Cómo Funcionan?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901CE9-9099-5476-72F9-FD4FCCB47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135" y="1690467"/>
            <a:ext cx="4135192" cy="20675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7785D3-EE45-C173-4EE1-E8215E59A1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7158" y="1693719"/>
            <a:ext cx="3733607" cy="14887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2050B6-D553-5B70-C7F2-BAEBCFB0AF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3104" y="1582454"/>
            <a:ext cx="1448668" cy="22039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C2979A-8B34-C13D-0E7A-46114DF853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1919" y="3774749"/>
            <a:ext cx="2780124" cy="83005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382B669-2DB5-DBFC-CCB6-1C32DF88AE17}"/>
              </a:ext>
            </a:extLst>
          </p:cNvPr>
          <p:cNvSpPr txBox="1"/>
          <p:nvPr/>
        </p:nvSpPr>
        <p:spPr>
          <a:xfrm>
            <a:off x="1171431" y="5117830"/>
            <a:ext cx="32449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 </a:t>
            </a:r>
            <a:r>
              <a:rPr lang="es-CL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pe </a:t>
            </a:r>
          </a:p>
          <a:p>
            <a:pPr marL="0" indent="0">
              <a:buNone/>
            </a:pP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BebidaEval</a:t>
            </a:r>
            <a:endParaRPr lang="es-CL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SKU=‘000000002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’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D378A176-9F5E-7A23-A979-D591E4D10E61}"/>
              </a:ext>
            </a:extLst>
          </p:cNvPr>
          <p:cNvSpPr/>
          <p:nvPr/>
        </p:nvSpPr>
        <p:spPr>
          <a:xfrm>
            <a:off x="4416401" y="5558123"/>
            <a:ext cx="684362" cy="1491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305C2831-CA48-BBBE-35BA-E82D5A9BE341}"/>
              </a:ext>
            </a:extLst>
          </p:cNvPr>
          <p:cNvSpPr/>
          <p:nvPr/>
        </p:nvSpPr>
        <p:spPr>
          <a:xfrm rot="16200000">
            <a:off x="6963291" y="4392421"/>
            <a:ext cx="965699" cy="1626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09BEB763-A7DB-49AE-2391-4F7A15301FE2}"/>
              </a:ext>
            </a:extLst>
          </p:cNvPr>
          <p:cNvCxnSpPr>
            <a:cxnSpLocks/>
            <a:endCxn id="17" idx="2"/>
          </p:cNvCxnSpPr>
          <p:nvPr/>
        </p:nvCxnSpPr>
        <p:spPr>
          <a:xfrm rot="5400000">
            <a:off x="6531588" y="972954"/>
            <a:ext cx="1330535" cy="8805877"/>
          </a:xfrm>
          <a:prstGeom prst="curvedConnector3">
            <a:avLst>
              <a:gd name="adj1" fmla="val 143818"/>
            </a:avLst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D4D4E50-9B81-B8D5-A431-221B6F3D3E0B}"/>
              </a:ext>
            </a:extLst>
          </p:cNvPr>
          <p:cNvSpPr txBox="1"/>
          <p:nvPr/>
        </p:nvSpPr>
        <p:spPr>
          <a:xfrm>
            <a:off x="5325049" y="4819459"/>
            <a:ext cx="576819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 </a:t>
            </a:r>
            <a:r>
              <a:rPr lang="es-CL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pe </a:t>
            </a:r>
          </a:p>
          <a:p>
            <a:pPr marL="0" indent="0">
              <a:buNone/>
            </a:pP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SKU, </a:t>
            </a: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AVG</a:t>
            </a:r>
            <a:r>
              <a:rPr lang="es-CL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(estrellas)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s-CL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pe</a:t>
            </a:r>
          </a:p>
          <a:p>
            <a:pPr marL="0" indent="0">
              <a:buNone/>
            </a:pP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Evaluación </a:t>
            </a:r>
          </a:p>
          <a:p>
            <a:pPr marL="0" indent="0">
              <a:buNone/>
            </a:pP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GROUP BY </a:t>
            </a:r>
            <a:r>
              <a:rPr lang="es-CL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SKU) </a:t>
            </a:r>
            <a:r>
              <a:rPr lang="es-CL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BebidaEval</a:t>
            </a:r>
            <a:endParaRPr lang="es-CL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SKU=‘000000002’</a:t>
            </a:r>
          </a:p>
        </p:txBody>
      </p:sp>
    </p:spTree>
    <p:extLst>
      <p:ext uri="{BB962C8B-B14F-4D97-AF65-F5344CB8AC3E}">
        <p14:creationId xmlns:p14="http://schemas.microsoft.com/office/powerpoint/2010/main" val="181256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93ADD-109B-EC9F-6216-2B7D91DCC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D5A5FFA-9A5B-A492-8880-CB9330CB5785}"/>
              </a:ext>
            </a:extLst>
          </p:cNvPr>
          <p:cNvSpPr/>
          <p:nvPr/>
        </p:nvSpPr>
        <p:spPr>
          <a:xfrm>
            <a:off x="9418842" y="1481023"/>
            <a:ext cx="2697193" cy="3123780"/>
          </a:xfrm>
          <a:prstGeom prst="rect">
            <a:avLst/>
          </a:prstGeom>
          <a:solidFill>
            <a:srgbClr val="A9D07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1ABC31-60AF-BD40-D97C-ED1F0DEF5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Vistas – ¿Cómo Funcionan?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61AD3E-1DB9-CBE3-A931-0CFDA0C47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3104" y="1582454"/>
            <a:ext cx="1448668" cy="22039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3036710-1D9B-F412-39C8-7DEC253708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1919" y="3774749"/>
            <a:ext cx="2780124" cy="83005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835C3AA-7D58-A561-E806-4EF61B94B927}"/>
              </a:ext>
            </a:extLst>
          </p:cNvPr>
          <p:cNvSpPr txBox="1"/>
          <p:nvPr/>
        </p:nvSpPr>
        <p:spPr>
          <a:xfrm>
            <a:off x="1171431" y="5117830"/>
            <a:ext cx="32449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 </a:t>
            </a:r>
            <a:r>
              <a:rPr lang="es-CL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pe </a:t>
            </a:r>
          </a:p>
          <a:p>
            <a:pPr marL="0" indent="0">
              <a:buNone/>
            </a:pP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BebidaEval</a:t>
            </a:r>
            <a:endParaRPr lang="es-CL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SKU=‘000000002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’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E815D99-E8A1-ED7E-BDE9-AD295B59DAEF}"/>
              </a:ext>
            </a:extLst>
          </p:cNvPr>
          <p:cNvSpPr txBox="1"/>
          <p:nvPr/>
        </p:nvSpPr>
        <p:spPr>
          <a:xfrm>
            <a:off x="5325049" y="4819459"/>
            <a:ext cx="576819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 </a:t>
            </a:r>
            <a:r>
              <a:rPr lang="es-CL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pe </a:t>
            </a:r>
          </a:p>
          <a:p>
            <a:pPr marL="0" indent="0">
              <a:buNone/>
            </a:pP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SKU, </a:t>
            </a: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AVG</a:t>
            </a:r>
            <a:r>
              <a:rPr lang="es-CL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(estrellas)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s-CL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pe</a:t>
            </a:r>
          </a:p>
          <a:p>
            <a:pPr marL="0" indent="0">
              <a:buNone/>
            </a:pP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Evaluación </a:t>
            </a:r>
          </a:p>
          <a:p>
            <a:pPr marL="0" indent="0">
              <a:buNone/>
            </a:pP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GROUP BY </a:t>
            </a:r>
            <a:r>
              <a:rPr lang="es-CL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SKU) </a:t>
            </a:r>
            <a:r>
              <a:rPr lang="es-CL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BebidaEval</a:t>
            </a:r>
            <a:endParaRPr lang="es-CL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SKU=‘000000002’</a:t>
            </a:r>
          </a:p>
        </p:txBody>
      </p:sp>
      <p:sp>
        <p:nvSpPr>
          <p:cNvPr id="3" name="Content Placeholder 6 2 2 2 2">
            <a:extLst>
              <a:ext uri="{FF2B5EF4-FFF2-40B4-BE49-F238E27FC236}">
                <a16:creationId xmlns:a16="http://schemas.microsoft.com/office/drawing/2014/main" id="{864403A5-90EC-A8BD-5AEA-63B7AC52D1C8}"/>
              </a:ext>
            </a:extLst>
          </p:cNvPr>
          <p:cNvSpPr txBox="1">
            <a:spLocks/>
          </p:cNvSpPr>
          <p:nvPr/>
        </p:nvSpPr>
        <p:spPr>
          <a:xfrm>
            <a:off x="1291494" y="1481022"/>
            <a:ext cx="7937566" cy="2403405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s-CL" sz="1900" dirty="0">
              <a:solidFill>
                <a:schemeClr val="accent6">
                  <a:lumMod val="75000"/>
                </a:schemeClr>
              </a:solidFill>
              <a:latin typeface="Calibri Light" panose="020F0302020204030204" pitchFamily="34" charset="0"/>
            </a:endParaRPr>
          </a:p>
          <a:p>
            <a:pPr marL="0" indent="0" algn="ctr">
              <a:buNone/>
            </a:pPr>
            <a:r>
              <a:rPr lang="es-CL" sz="1900" dirty="0">
                <a:solidFill>
                  <a:schemeClr val="bg1"/>
                </a:solidFill>
                <a:latin typeface="Calibri Light" panose="020F0302020204030204" pitchFamily="34" charset="0"/>
              </a:rPr>
              <a:t>Con la vista, guardamos una sub-consulta frecuente para reutilizarla en varias consultas.</a:t>
            </a:r>
          </a:p>
          <a:p>
            <a:pPr marL="0" indent="0" algn="ctr">
              <a:buNone/>
            </a:pPr>
            <a:r>
              <a:rPr lang="es-CL" sz="1900" dirty="0">
                <a:solidFill>
                  <a:schemeClr val="bg1"/>
                </a:solidFill>
                <a:latin typeface="Calibri Light" panose="020F0302020204030204" pitchFamily="34" charset="0"/>
              </a:rPr>
              <a:t>(No estamos guardando/materializando los datos de la tabla virtual. ¡Así no hay problema con actualizaciones en los datos subyacentes!)</a:t>
            </a:r>
          </a:p>
        </p:txBody>
      </p:sp>
    </p:spTree>
    <p:extLst>
      <p:ext uri="{BB962C8B-B14F-4D97-AF65-F5344CB8AC3E}">
        <p14:creationId xmlns:p14="http://schemas.microsoft.com/office/powerpoint/2010/main" val="69234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0266D-3AF6-AD00-89C8-0BD42F660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600E9-5612-8A1A-8526-1F1B7C9C0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Vistas – Eliminar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91EB4-4A47-59FF-384C-BB04677DB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0087" y="3693042"/>
            <a:ext cx="11041913" cy="316317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s-CL" b="1" dirty="0">
              <a:solidFill>
                <a:srgbClr val="0070C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DROP VIEW </a:t>
            </a:r>
            <a:r>
              <a:rPr lang="es-CL" dirty="0" err="1">
                <a:latin typeface="Courier New" panose="02070309020205020404" pitchFamily="49" charset="0"/>
                <a:cs typeface="Courier New" panose="02070309020205020404" pitchFamily="49" charset="0"/>
              </a:rPr>
              <a:t>BebidaEval</a:t>
            </a:r>
            <a:endParaRPr lang="es-CL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3C9821-1DEE-8A36-F6B7-8E849CA68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580" y="1254818"/>
            <a:ext cx="4348362" cy="21741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BC054C-9021-B51D-3E60-5F798ADDA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230" y="1254819"/>
            <a:ext cx="4052754" cy="1615972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9CF20DF-F1C8-35B8-421A-A2FCAB877C95}"/>
              </a:ext>
            </a:extLst>
          </p:cNvPr>
          <p:cNvGraphicFramePr>
            <a:graphicFrameLocks noGrp="1"/>
          </p:cNvGraphicFramePr>
          <p:nvPr/>
        </p:nvGraphicFramePr>
        <p:xfrm>
          <a:off x="9362535" y="4206881"/>
          <a:ext cx="2329244" cy="2595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05280">
                  <a:extLst>
                    <a:ext uri="{9D8B030D-6E8A-4147-A177-3AD203B41FA5}">
                      <a16:colId xmlns:a16="http://schemas.microsoft.com/office/drawing/2014/main" val="4153247797"/>
                    </a:ext>
                  </a:extLst>
                </a:gridCol>
                <a:gridCol w="723964">
                  <a:extLst>
                    <a:ext uri="{9D8B030D-6E8A-4147-A177-3AD203B41FA5}">
                      <a16:colId xmlns:a16="http://schemas.microsoft.com/office/drawing/2014/main" val="220907756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SKU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3701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000000001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3.95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2162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000000002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4.23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3113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000000003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4.09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7305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000000004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4.58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83303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000000005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4.76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13926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CL" dirty="0"/>
                        <a:t>000000006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4.81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1656356"/>
                  </a:ext>
                </a:extLst>
              </a:tr>
            </a:tbl>
          </a:graphicData>
        </a:graphic>
      </p:graphicFrame>
      <p:sp>
        <p:nvSpPr>
          <p:cNvPr id="6" name="Rectangle: Single Corner Snipped 5">
            <a:extLst>
              <a:ext uri="{FF2B5EF4-FFF2-40B4-BE49-F238E27FC236}">
                <a16:creationId xmlns:a16="http://schemas.microsoft.com/office/drawing/2014/main" id="{FA3296E8-FA55-9A4B-D3AC-D51A656083BA}"/>
              </a:ext>
            </a:extLst>
          </p:cNvPr>
          <p:cNvSpPr/>
          <p:nvPr/>
        </p:nvSpPr>
        <p:spPr>
          <a:xfrm>
            <a:off x="9362534" y="3831804"/>
            <a:ext cx="1496851" cy="375077"/>
          </a:xfrm>
          <a:prstGeom prst="snip1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dirty="0" err="1"/>
              <a:t>BebidaEval</a:t>
            </a:r>
            <a:endParaRPr lang="es-C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9019BF-B68F-D67A-379B-D63CCA91CC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87" y="4645128"/>
            <a:ext cx="5202676" cy="221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59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Vistas: ¡No son tablas físicas!</a:t>
            </a:r>
          </a:p>
        </p:txBody>
      </p:sp>
      <p:pic>
        <p:nvPicPr>
          <p:cNvPr id="5" name="Picture 2" descr="https://media.giphy.com/media/d2YXcCOEDeOqsedy/giphy-downsized-larg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228" y="1908543"/>
            <a:ext cx="7944199" cy="424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1099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¿Para qué sirven las vistas entonces?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>
                <a:solidFill>
                  <a:srgbClr val="93D019"/>
                </a:solidFill>
              </a:rPr>
              <a:t>Abreviatura</a:t>
            </a:r>
            <a:r>
              <a:rPr lang="es-CL" dirty="0"/>
              <a:t>/</a:t>
            </a:r>
            <a:r>
              <a:rPr lang="es-CL" dirty="0">
                <a:solidFill>
                  <a:srgbClr val="93D019"/>
                </a:solidFill>
              </a:rPr>
              <a:t>abstracción</a:t>
            </a:r>
          </a:p>
          <a:p>
            <a:pPr lvl="1"/>
            <a:r>
              <a:rPr lang="es-CL" dirty="0"/>
              <a:t>Reducir la complejidad de consultas, evitando repeticiones de patrones comunes</a:t>
            </a:r>
          </a:p>
          <a:p>
            <a:endParaRPr lang="es-CL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s-CL" dirty="0">
                <a:solidFill>
                  <a:schemeClr val="accent1">
                    <a:lumMod val="75000"/>
                  </a:schemeClr>
                </a:solidFill>
              </a:rPr>
              <a:t>Seguridad</a:t>
            </a:r>
          </a:p>
          <a:p>
            <a:pPr lvl="1"/>
            <a:r>
              <a:rPr lang="es-CL" dirty="0"/>
              <a:t>Se puede dar acceso a una vista (un subconjunto de los datos) y no a todos los datos</a:t>
            </a:r>
          </a:p>
          <a:p>
            <a:pPr lvl="1"/>
            <a:endParaRPr lang="es-CL" dirty="0"/>
          </a:p>
          <a:p>
            <a:endParaRPr lang="es-CL" dirty="0"/>
          </a:p>
        </p:txBody>
      </p:sp>
      <p:sp>
        <p:nvSpPr>
          <p:cNvPr id="7" name="TextBox 6"/>
          <p:cNvSpPr txBox="1"/>
          <p:nvPr/>
        </p:nvSpPr>
        <p:spPr>
          <a:xfrm>
            <a:off x="2877926" y="5638290"/>
            <a:ext cx="7541742" cy="400110"/>
          </a:xfrm>
          <a:prstGeom prst="rect">
            <a:avLst/>
          </a:prstGeom>
          <a:solidFill>
            <a:schemeClr val="tx2">
              <a:lumMod val="90000"/>
            </a:schemeClr>
          </a:solidFill>
          <a:ln w="38100">
            <a:solidFill>
              <a:schemeClr val="tx2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>
                <a:solidFill>
                  <a:prstClr val="black"/>
                </a:solidFill>
                <a:latin typeface="Calibri Light" panose="020F0302020204030204" pitchFamily="34" charset="0"/>
              </a:rPr>
              <a:t>¿Cuáles son los costos de mantener una vista?</a:t>
            </a:r>
          </a:p>
        </p:txBody>
      </p:sp>
      <p:sp>
        <p:nvSpPr>
          <p:cNvPr id="8" name="Content Placeholder 6 2 2 2"/>
          <p:cNvSpPr txBox="1">
            <a:spLocks/>
          </p:cNvSpPr>
          <p:nvPr/>
        </p:nvSpPr>
        <p:spPr>
          <a:xfrm>
            <a:off x="2877927" y="6046792"/>
            <a:ext cx="7541741" cy="394648"/>
          </a:xfrm>
          <a:prstGeom prst="rect">
            <a:avLst/>
          </a:prstGeom>
          <a:solidFill>
            <a:schemeClr val="accent3">
              <a:lumMod val="20000"/>
              <a:lumOff val="80000"/>
              <a:alpha val="46000"/>
            </a:schemeClr>
          </a:solidFill>
          <a:ln w="31750">
            <a:solidFill>
              <a:srgbClr val="00B05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>
                <a:solidFill>
                  <a:srgbClr val="00B050"/>
                </a:solidFill>
                <a:latin typeface="Calibri Light" panose="020F0302020204030204" pitchFamily="34" charset="0"/>
              </a:rPr>
              <a:t>¡Casi nada con respecto a la gestión de los datos! Pero …</a:t>
            </a:r>
          </a:p>
        </p:txBody>
      </p:sp>
    </p:spTree>
    <p:extLst>
      <p:ext uri="{BB962C8B-B14F-4D97-AF65-F5344CB8AC3E}">
        <p14:creationId xmlns:p14="http://schemas.microsoft.com/office/powerpoint/2010/main" val="386203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05E7D-62E3-24C7-C738-52A6ED986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El costo de las consultas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142377C-9DCA-DD87-85D9-D467481B59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968151"/>
            <a:ext cx="11222966" cy="25850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CL" dirty="0"/>
          </a:p>
          <a:p>
            <a:pPr marL="0" indent="0" algn="ctr">
              <a:buNone/>
            </a:pPr>
            <a:r>
              <a:rPr lang="es-CL" sz="2000" i="1" dirty="0"/>
              <a:t>Son equivalentes pero la </a:t>
            </a:r>
            <a:r>
              <a:rPr lang="es-CL" sz="2000" dirty="0">
                <a:solidFill>
                  <a:srgbClr val="93D019"/>
                </a:solidFill>
              </a:rPr>
              <a:t>consulta extendida </a:t>
            </a:r>
            <a:r>
              <a:rPr lang="es-CL" sz="2000" i="1" dirty="0"/>
              <a:t>puede ser más difícil de optimizar</a:t>
            </a:r>
          </a:p>
        </p:txBody>
      </p:sp>
      <p:sp>
        <p:nvSpPr>
          <p:cNvPr id="6" name="Content Placeholder 6 2 2 2">
            <a:extLst>
              <a:ext uri="{FF2B5EF4-FFF2-40B4-BE49-F238E27FC236}">
                <a16:creationId xmlns:a16="http://schemas.microsoft.com/office/drawing/2014/main" id="{1F421931-62B5-04DF-AFA6-56A3BC973678}"/>
              </a:ext>
            </a:extLst>
          </p:cNvPr>
          <p:cNvSpPr txBox="1">
            <a:spLocks/>
          </p:cNvSpPr>
          <p:nvPr/>
        </p:nvSpPr>
        <p:spPr>
          <a:xfrm>
            <a:off x="9370710" y="6163426"/>
            <a:ext cx="1140272" cy="394648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100" dirty="0">
                <a:solidFill>
                  <a:schemeClr val="bg1"/>
                </a:solidFill>
                <a:latin typeface="Calibri Light" panose="020F0302020204030204" pitchFamily="34" charset="0"/>
              </a:rPr>
              <a:t>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A6B95E-29A5-086F-39FB-94B3994AE410}"/>
              </a:ext>
            </a:extLst>
          </p:cNvPr>
          <p:cNvSpPr txBox="1"/>
          <p:nvPr/>
        </p:nvSpPr>
        <p:spPr>
          <a:xfrm>
            <a:off x="2969240" y="5599366"/>
            <a:ext cx="7541742" cy="400110"/>
          </a:xfrm>
          <a:prstGeom prst="rect">
            <a:avLst/>
          </a:prstGeom>
          <a:solidFill>
            <a:schemeClr val="tx2">
              <a:lumMod val="90000"/>
            </a:schemeClr>
          </a:solidFill>
          <a:ln w="38100">
            <a:solidFill>
              <a:schemeClr val="tx2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>
                <a:solidFill>
                  <a:prstClr val="black"/>
                </a:solidFill>
                <a:latin typeface="Calibri Light" panose="020F0302020204030204" pitchFamily="34" charset="0"/>
              </a:rPr>
              <a:t>¿Y si el rendimiento de las consultas importa?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35AF19-0707-8975-8FA7-DFB5807D22FF}"/>
              </a:ext>
            </a:extLst>
          </p:cNvPr>
          <p:cNvSpPr txBox="1"/>
          <p:nvPr/>
        </p:nvSpPr>
        <p:spPr>
          <a:xfrm>
            <a:off x="1345721" y="2099171"/>
            <a:ext cx="3916393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CL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ourier New" panose="02070309020205020404" pitchFamily="49" charset="0"/>
              </a:rPr>
              <a:t>La consulta directa</a:t>
            </a:r>
          </a:p>
          <a:p>
            <a:pPr marL="0" indent="0">
              <a:buNone/>
            </a:pPr>
            <a:endParaRPr lang="es-CL" b="1" dirty="0">
              <a:solidFill>
                <a:srgbClr val="0070C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AVG</a:t>
            </a:r>
            <a:r>
              <a:rPr lang="es-CL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(estrellas) </a:t>
            </a: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pe</a:t>
            </a:r>
          </a:p>
          <a:p>
            <a:pPr marL="0" indent="0">
              <a:buNone/>
            </a:pP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Evaluación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SKU=‘000000002’</a:t>
            </a:r>
          </a:p>
          <a:p>
            <a:pPr marL="0" indent="0">
              <a:buNone/>
            </a:pPr>
            <a:endParaRPr lang="es-CL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s-CL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75C7DE-3755-6B4B-1BD6-F9F0FD9A10F6}"/>
              </a:ext>
            </a:extLst>
          </p:cNvPr>
          <p:cNvSpPr txBox="1"/>
          <p:nvPr/>
        </p:nvSpPr>
        <p:spPr>
          <a:xfrm>
            <a:off x="5940723" y="2050759"/>
            <a:ext cx="5768197" cy="2031325"/>
          </a:xfrm>
          <a:prstGeom prst="rect">
            <a:avLst/>
          </a:prstGeom>
          <a:solidFill>
            <a:srgbClr val="A9D073"/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s-CL" dirty="0">
                <a:solidFill>
                  <a:schemeClr val="bg1"/>
                </a:solidFill>
                <a:latin typeface="Malgun Gothic" panose="020B0503020000020004" pitchFamily="34" charset="-127"/>
                <a:ea typeface="Malgun Gothic" panose="020B0503020000020004" pitchFamily="34" charset="-127"/>
                <a:cs typeface="Courier New" panose="02070309020205020404" pitchFamily="49" charset="0"/>
              </a:rPr>
              <a:t>La consulta extendida con la vista</a:t>
            </a:r>
          </a:p>
          <a:p>
            <a:pPr marL="0" indent="0">
              <a:buNone/>
            </a:pPr>
            <a:endParaRPr lang="es-CL" b="1" dirty="0">
              <a:solidFill>
                <a:srgbClr val="0070C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 </a:t>
            </a:r>
            <a:r>
              <a:rPr lang="es-CL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pe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marL="0" indent="0">
              <a:buNone/>
            </a:pP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SKU,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AVG</a:t>
            </a:r>
            <a:r>
              <a:rPr lang="es-CL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(estrellas)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pe</a:t>
            </a:r>
          </a:p>
          <a:p>
            <a:pPr marL="0" indent="0">
              <a:buNone/>
            </a:pP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Evaluación </a:t>
            </a:r>
          </a:p>
          <a:p>
            <a:pPr marL="0" indent="0">
              <a:buNone/>
            </a:pP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GROUP BY </a:t>
            </a:r>
            <a:r>
              <a:rPr lang="es-CL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SKU) </a:t>
            </a:r>
            <a:r>
              <a:rPr lang="es-CL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BebidaEval</a:t>
            </a:r>
            <a:endParaRPr lang="es-CL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SKU=‘000000002’</a:t>
            </a:r>
          </a:p>
        </p:txBody>
      </p:sp>
    </p:spTree>
    <p:extLst>
      <p:ext uri="{BB962C8B-B14F-4D97-AF65-F5344CB8AC3E}">
        <p14:creationId xmlns:p14="http://schemas.microsoft.com/office/powerpoint/2010/main" val="186448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9F8AD-9BBA-D9F7-BE46-702BF107A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Vistas Materializadas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7A1EDB-16EA-D1F0-731C-F0FA6B7A56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325837-4951-F8C9-1494-C3A7E1CB2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6DC24D-78B5-4164-BCBB-E3BE72F13D6F}" type="slidenum">
              <a:rPr kumimoji="0" lang="es-CL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s-CL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39360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63C01C7-A04C-C8A0-E225-8717D3B1BE9E}"/>
              </a:ext>
            </a:extLst>
          </p:cNvPr>
          <p:cNvSpPr/>
          <p:nvPr/>
        </p:nvSpPr>
        <p:spPr>
          <a:xfrm>
            <a:off x="1149472" y="1356320"/>
            <a:ext cx="11042528" cy="2329132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61C3CF-5A54-818F-9495-E837A4FEE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Vista Materializada – Guardar Vistas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21B41-F2A4-34B9-5D20-C8B0E84C0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472" y="3685452"/>
            <a:ext cx="11042528" cy="317254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s-CL" b="1" dirty="0">
              <a:solidFill>
                <a:srgbClr val="0070C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 MATERIALIZED VIEW </a:t>
            </a:r>
            <a:r>
              <a:rPr lang="es-CL" dirty="0" err="1">
                <a:latin typeface="Courier New" panose="02070309020205020404" pitchFamily="49" charset="0"/>
                <a:cs typeface="Courier New" panose="02070309020205020404" pitchFamily="49" charset="0"/>
              </a:rPr>
              <a:t>BebidaEval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</a:p>
          <a:p>
            <a:pPr marL="0" indent="0">
              <a:buNone/>
            </a:pP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SKU, </a:t>
            </a: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AVG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(estrellas) </a:t>
            </a: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pe</a:t>
            </a:r>
          </a:p>
          <a:p>
            <a:pPr marL="0" indent="0">
              <a:buNone/>
            </a:pP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Evaluación</a:t>
            </a:r>
          </a:p>
          <a:p>
            <a:pPr marL="0" indent="0">
              <a:buNone/>
            </a:pP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GROUP BY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SKU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5970C4-F20A-685B-572A-1EE8B46E9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099" y="1487088"/>
            <a:ext cx="4135192" cy="20675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FE09E0-C3A2-151D-AED1-28577B1E9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918" y="1533679"/>
            <a:ext cx="3733607" cy="14887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95D368-91A8-BF72-CDFC-3D4F016187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432" y="1487088"/>
            <a:ext cx="1359061" cy="206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15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4FC21-AC00-5A2D-7471-F073DF0A7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5EBC3CC-2CE2-622A-B799-BC568B11146B}"/>
              </a:ext>
            </a:extLst>
          </p:cNvPr>
          <p:cNvSpPr/>
          <p:nvPr/>
        </p:nvSpPr>
        <p:spPr>
          <a:xfrm>
            <a:off x="1149472" y="1356320"/>
            <a:ext cx="11042528" cy="2329132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98D7D0-77FD-21C3-6C33-737FD339F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09" y="365760"/>
            <a:ext cx="10271137" cy="1270000"/>
          </a:xfrm>
        </p:spPr>
        <p:txBody>
          <a:bodyPr>
            <a:normAutofit fontScale="90000"/>
          </a:bodyPr>
          <a:lstStyle/>
          <a:p>
            <a:r>
              <a:rPr lang="es-CL" dirty="0"/>
              <a:t>Vista Materializada – Consultar Directo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E13CC-60AD-0F26-F5A7-4820E9209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472" y="3685452"/>
            <a:ext cx="11042528" cy="317254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s-CL" b="1" dirty="0">
              <a:solidFill>
                <a:srgbClr val="0070C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 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pe </a:t>
            </a:r>
          </a:p>
          <a:p>
            <a:pPr marL="0" indent="0">
              <a:buNone/>
            </a:pP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dirty="0" err="1">
                <a:latin typeface="Courier New" panose="02070309020205020404" pitchFamily="49" charset="0"/>
                <a:cs typeface="Courier New" panose="02070309020205020404" pitchFamily="49" charset="0"/>
              </a:rPr>
              <a:t>BebidaEval</a:t>
            </a:r>
            <a:endParaRPr lang="es-CL" b="1" dirty="0">
              <a:solidFill>
                <a:srgbClr val="0070C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 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SKU=‘0000000002’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077495-DFDF-B74B-75B2-B75C3FEF3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099" y="1487088"/>
            <a:ext cx="4135192" cy="20675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4036A7-4E2C-6210-07EB-9F20440CF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918" y="1533679"/>
            <a:ext cx="3733607" cy="14887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CA3312-AA41-21F3-517D-CB42DCC2E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432" y="1487088"/>
            <a:ext cx="1359061" cy="2067596"/>
          </a:xfrm>
          <a:prstGeom prst="rect">
            <a:avLst/>
          </a:prstGeom>
        </p:spPr>
      </p:pic>
      <p:cxnSp>
        <p:nvCxnSpPr>
          <p:cNvPr id="4" name="Connector: Curved 5">
            <a:extLst>
              <a:ext uri="{FF2B5EF4-FFF2-40B4-BE49-F238E27FC236}">
                <a16:creationId xmlns:a16="http://schemas.microsoft.com/office/drawing/2014/main" id="{709712A7-A8B9-B304-E49C-54DE41A23FC4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5382883" y="3554684"/>
            <a:ext cx="4822080" cy="1425633"/>
          </a:xfrm>
          <a:prstGeom prst="curvedConnector2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915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089AD-93C3-E2EB-D6FA-59A002BBD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10" y="365760"/>
            <a:ext cx="10214430" cy="1270000"/>
          </a:xfrm>
        </p:spPr>
        <p:txBody>
          <a:bodyPr>
            <a:normAutofit fontScale="90000"/>
          </a:bodyPr>
          <a:lstStyle/>
          <a:p>
            <a:r>
              <a:rPr lang="es-CL" dirty="0"/>
              <a:t>Actualizaciones, Restricciones y Vistas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FA8EE-D72B-80FF-FFD2-1517357E1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s-CL" sz="4000" dirty="0"/>
          </a:p>
          <a:p>
            <a:pPr marL="0" indent="0" algn="ctr">
              <a:buNone/>
            </a:pPr>
            <a:r>
              <a:rPr lang="es-CL" sz="4000" dirty="0"/>
              <a:t>¿Cómo se crean y actualizan las tablas?</a:t>
            </a:r>
          </a:p>
          <a:p>
            <a:pPr algn="ctr"/>
            <a:endParaRPr lang="es-CL" sz="4000" dirty="0"/>
          </a:p>
          <a:p>
            <a:pPr marL="0" indent="0" algn="ctr">
              <a:buNone/>
            </a:pPr>
            <a:r>
              <a:rPr lang="es-CL" sz="4000" dirty="0"/>
              <a:t>¿Cómo guardar consultas frecuentes?</a:t>
            </a:r>
          </a:p>
        </p:txBody>
      </p:sp>
    </p:spTree>
    <p:extLst>
      <p:ext uri="{BB962C8B-B14F-4D97-AF65-F5344CB8AC3E}">
        <p14:creationId xmlns:p14="http://schemas.microsoft.com/office/powerpoint/2010/main" val="42655072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D8DCC-844A-E1B5-C7B0-DBCA1C6AD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6A610BD-B43C-548E-E5F7-183B0F6F2A1C}"/>
              </a:ext>
            </a:extLst>
          </p:cNvPr>
          <p:cNvSpPr/>
          <p:nvPr/>
        </p:nvSpPr>
        <p:spPr>
          <a:xfrm>
            <a:off x="1149472" y="1356320"/>
            <a:ext cx="11042528" cy="2329132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F1E532-2647-7CE2-5DDD-0B75B7C28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09" y="365760"/>
            <a:ext cx="10271137" cy="1270000"/>
          </a:xfrm>
        </p:spPr>
        <p:txBody>
          <a:bodyPr>
            <a:normAutofit/>
          </a:bodyPr>
          <a:lstStyle/>
          <a:p>
            <a:r>
              <a:rPr lang="es-CL" dirty="0"/>
              <a:t>Vista Materializada – Actualización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C81C7-891C-A844-98AD-CCEEE9A6F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472" y="3685452"/>
            <a:ext cx="11042528" cy="317254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s-CL" b="1" dirty="0">
              <a:solidFill>
                <a:srgbClr val="0070C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REFRESH MATERIALIZED VIEW </a:t>
            </a:r>
            <a:r>
              <a:rPr lang="es-CL" dirty="0" err="1">
                <a:latin typeface="Courier New" panose="02070309020205020404" pitchFamily="49" charset="0"/>
                <a:cs typeface="Courier New" panose="02070309020205020404" pitchFamily="49" charset="0"/>
              </a:rPr>
              <a:t>BebidaEval</a:t>
            </a:r>
            <a:endParaRPr lang="es-CL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81B1C8-4AA1-4727-E8DF-DFDB160C1D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099" y="1487088"/>
            <a:ext cx="4135192" cy="20675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ADFDCB-25B0-6884-06C3-D48A81D0C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918" y="1533679"/>
            <a:ext cx="3733607" cy="14887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7BCED6-BD49-8133-5F28-C5826F198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432" y="1487088"/>
            <a:ext cx="1359061" cy="20675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BBF23A-934D-2926-300D-5FE869DC3B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0966" y="2937543"/>
            <a:ext cx="3715509" cy="35562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21F4C0-AB40-131A-BABA-4F18DAE26F39}"/>
              </a:ext>
            </a:extLst>
          </p:cNvPr>
          <p:cNvSpPr/>
          <p:nvPr/>
        </p:nvSpPr>
        <p:spPr>
          <a:xfrm>
            <a:off x="5547189" y="2937542"/>
            <a:ext cx="3788336" cy="355625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AB5043-8163-00EF-29D8-BAE9DA0E3E9D}"/>
              </a:ext>
            </a:extLst>
          </p:cNvPr>
          <p:cNvSpPr/>
          <p:nvPr/>
        </p:nvSpPr>
        <p:spPr>
          <a:xfrm>
            <a:off x="10447265" y="2165261"/>
            <a:ext cx="436636" cy="355625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8390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949225-AE93-BA9C-D934-A6853BB05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949E74A-E7EC-A31C-7FD8-028B6E2A5C55}"/>
              </a:ext>
            </a:extLst>
          </p:cNvPr>
          <p:cNvSpPr/>
          <p:nvPr/>
        </p:nvSpPr>
        <p:spPr>
          <a:xfrm>
            <a:off x="1149472" y="1356320"/>
            <a:ext cx="11042528" cy="2329132"/>
          </a:xfrm>
          <a:prstGeom prst="rect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295C98-E73D-D0C5-2B61-5EAC3CD52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709" y="365760"/>
            <a:ext cx="10271137" cy="1270000"/>
          </a:xfrm>
        </p:spPr>
        <p:txBody>
          <a:bodyPr>
            <a:normAutofit/>
          </a:bodyPr>
          <a:lstStyle/>
          <a:p>
            <a:r>
              <a:rPr lang="es-CL" dirty="0"/>
              <a:t>Vista Materializada – Actualización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01D1DC-6352-DE7E-CD0A-AF7A40BEC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472" y="3685452"/>
            <a:ext cx="11042528" cy="317254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es-CL" b="1" dirty="0">
              <a:solidFill>
                <a:srgbClr val="0070C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 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pe </a:t>
            </a:r>
          </a:p>
          <a:p>
            <a:pPr marL="0" indent="0">
              <a:buNone/>
            </a:pP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dirty="0" err="1">
                <a:latin typeface="Courier New" panose="02070309020205020404" pitchFamily="49" charset="0"/>
                <a:cs typeface="Courier New" panose="02070309020205020404" pitchFamily="49" charset="0"/>
              </a:rPr>
              <a:t>BebidaEval</a:t>
            </a:r>
            <a:endParaRPr lang="es-CL" b="1" dirty="0">
              <a:solidFill>
                <a:srgbClr val="0070C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 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SKU=‘0000000002’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1A6C27-E4AA-5DA4-5771-AD9EF9DE4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099" y="1487088"/>
            <a:ext cx="4135192" cy="20675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0235A4-18A6-FCE4-7503-5B714C394E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918" y="1533679"/>
            <a:ext cx="3733607" cy="14887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E78E61-29A3-1C6E-3277-F0305E059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432" y="1487088"/>
            <a:ext cx="1359061" cy="20675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740D93-C5AF-68E0-8F40-A54709200C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0966" y="2937543"/>
            <a:ext cx="3715509" cy="35562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0703175-DFCE-7852-E739-665F5F6E01A7}"/>
              </a:ext>
            </a:extLst>
          </p:cNvPr>
          <p:cNvSpPr/>
          <p:nvPr/>
        </p:nvSpPr>
        <p:spPr>
          <a:xfrm>
            <a:off x="5547189" y="2937542"/>
            <a:ext cx="3788336" cy="355625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16D4C4-20A4-AE10-E1A1-EA814147830B}"/>
              </a:ext>
            </a:extLst>
          </p:cNvPr>
          <p:cNvSpPr/>
          <p:nvPr/>
        </p:nvSpPr>
        <p:spPr>
          <a:xfrm>
            <a:off x="10447265" y="2165261"/>
            <a:ext cx="436636" cy="355625"/>
          </a:xfrm>
          <a:prstGeom prst="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7738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63CDD-658D-1EE3-DAD8-3A47287FA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/>
              <a:t>Materializar Vistas vs. Crear Tablas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E1EC3-6E03-3AAB-A045-B175BEB20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228" y="2363337"/>
            <a:ext cx="5322830" cy="1394903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 MATERIALIZED VIEW </a:t>
            </a:r>
            <a:r>
              <a:rPr lang="es-CL" dirty="0" err="1">
                <a:latin typeface="Courier New" panose="02070309020205020404" pitchFamily="49" charset="0"/>
                <a:cs typeface="Courier New" panose="02070309020205020404" pitchFamily="49" charset="0"/>
              </a:rPr>
              <a:t>BebidaEval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</a:p>
          <a:p>
            <a:pPr marL="0" indent="0">
              <a:buNone/>
            </a:pP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SKU, </a:t>
            </a: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AVG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(estrellas) </a:t>
            </a: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pe</a:t>
            </a:r>
          </a:p>
          <a:p>
            <a:pPr marL="0" indent="0">
              <a:buNone/>
            </a:pP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Evaluación</a:t>
            </a:r>
          </a:p>
          <a:p>
            <a:pPr marL="0" indent="0">
              <a:buNone/>
            </a:pP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GROUP BY</a:t>
            </a:r>
            <a:r>
              <a:rPr lang="es-CL" dirty="0">
                <a:latin typeface="Courier New" panose="02070309020205020404" pitchFamily="49" charset="0"/>
                <a:cs typeface="Courier New" panose="02070309020205020404" pitchFamily="49" charset="0"/>
              </a:rPr>
              <a:t> SKU</a:t>
            </a:r>
          </a:p>
          <a:p>
            <a:pPr marL="0" indent="0">
              <a:buNone/>
            </a:pPr>
            <a:endParaRPr lang="es-C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DAEE1BC-FC97-EF9F-B7E7-6289E1397290}"/>
              </a:ext>
            </a:extLst>
          </p:cNvPr>
          <p:cNvSpPr txBox="1">
            <a:spLocks/>
          </p:cNvSpPr>
          <p:nvPr/>
        </p:nvSpPr>
        <p:spPr>
          <a:xfrm>
            <a:off x="6464058" y="2363338"/>
            <a:ext cx="5727942" cy="13949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CL" sz="21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 TABLE </a:t>
            </a:r>
            <a:r>
              <a:rPr lang="es-CL" sz="21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BebidaEval</a:t>
            </a:r>
            <a:r>
              <a:rPr lang="es-CL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1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CL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sz="21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es-CL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1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SKU,</a:t>
            </a:r>
            <a:r>
              <a:rPr lang="es-CL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1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AVG</a:t>
            </a:r>
            <a:r>
              <a:rPr lang="es-CL" sz="21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(estrellas)</a:t>
            </a:r>
            <a:r>
              <a:rPr lang="es-CL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1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es-CL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1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CL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sz="21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es-CL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1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Evaluación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CL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sz="2100" b="1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GROUP BY</a:t>
            </a:r>
            <a:r>
              <a:rPr lang="es-CL" sz="21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1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SKU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CL" dirty="0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5A5F3846-4C26-D80F-440B-5379A4504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33" y="3565278"/>
            <a:ext cx="1960844" cy="167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761AE9-5041-596B-4C49-20337389127A}"/>
              </a:ext>
            </a:extLst>
          </p:cNvPr>
          <p:cNvSpPr txBox="1"/>
          <p:nvPr/>
        </p:nvSpPr>
        <p:spPr>
          <a:xfrm>
            <a:off x="3421909" y="5055066"/>
            <a:ext cx="6324602" cy="707886"/>
          </a:xfrm>
          <a:prstGeom prst="rect">
            <a:avLst/>
          </a:prstGeom>
          <a:solidFill>
            <a:schemeClr val="tx2">
              <a:lumMod val="90000"/>
            </a:schemeClr>
          </a:solidFill>
          <a:ln w="38100">
            <a:solidFill>
              <a:schemeClr val="tx2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sz="2000" i="1" dirty="0">
                <a:solidFill>
                  <a:prstClr val="black"/>
                </a:solidFill>
                <a:latin typeface="Calibri Light" panose="020F0302020204030204" pitchFamily="34" charset="0"/>
              </a:rPr>
              <a:t>¿Cuál es la diferencia más importante entre crear una tabla </a:t>
            </a:r>
          </a:p>
          <a:p>
            <a:pPr algn="ctr"/>
            <a:r>
              <a:rPr lang="es-CL" sz="2000" i="1" dirty="0">
                <a:solidFill>
                  <a:prstClr val="black"/>
                </a:solidFill>
                <a:latin typeface="Calibri Light" panose="020F0302020204030204" pitchFamily="34" charset="0"/>
              </a:rPr>
              <a:t>y crear una vista materializada?</a:t>
            </a:r>
          </a:p>
        </p:txBody>
      </p:sp>
      <p:sp>
        <p:nvSpPr>
          <p:cNvPr id="8" name="Content Placeholder 6 2 2 2">
            <a:extLst>
              <a:ext uri="{FF2B5EF4-FFF2-40B4-BE49-F238E27FC236}">
                <a16:creationId xmlns:a16="http://schemas.microsoft.com/office/drawing/2014/main" id="{DE31C60E-1E3F-E930-2CE6-B21E543DC76F}"/>
              </a:ext>
            </a:extLst>
          </p:cNvPr>
          <p:cNvSpPr txBox="1">
            <a:spLocks/>
          </p:cNvSpPr>
          <p:nvPr/>
        </p:nvSpPr>
        <p:spPr>
          <a:xfrm>
            <a:off x="3421911" y="5762952"/>
            <a:ext cx="6324600" cy="1044714"/>
          </a:xfrm>
          <a:prstGeom prst="rect">
            <a:avLst/>
          </a:prstGeom>
          <a:solidFill>
            <a:srgbClr val="FFFFCC">
              <a:alpha val="46000"/>
            </a:srgbClr>
          </a:solidFill>
          <a:ln w="31750">
            <a:solidFill>
              <a:srgbClr val="FFC000"/>
            </a:solidFill>
            <a:prstDash val="dash"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CL" sz="2000" dirty="0">
                <a:solidFill>
                  <a:schemeClr val="bg1"/>
                </a:solidFill>
                <a:latin typeface="Calibri Light" panose="020F0302020204030204" pitchFamily="34" charset="0"/>
              </a:rPr>
              <a:t>En una vista materializada, se guarda la consulta para facilitar la actualización de la vista en una fase posterior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D0CF7F-1EFB-FDA1-0732-F19C4F82D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939" y="6408190"/>
            <a:ext cx="4306542" cy="39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47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¿Se pueden cambiar las vistas?</a:t>
            </a: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286000"/>
            <a:ext cx="3797614" cy="197506"/>
          </a:xfrm>
          <a:prstGeom prst="rect">
            <a:avLst/>
          </a:prstGeom>
        </p:spPr>
      </p:pic>
      <p:sp>
        <p:nvSpPr>
          <p:cNvPr id="12" name="Title 1 2"/>
          <p:cNvSpPr txBox="1">
            <a:spLocks/>
          </p:cNvSpPr>
          <p:nvPr/>
        </p:nvSpPr>
        <p:spPr>
          <a:xfrm>
            <a:off x="2286000" y="6019801"/>
            <a:ext cx="8229600" cy="8151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L" dirty="0">
                <a:solidFill>
                  <a:schemeClr val="tx1">
                    <a:lumMod val="50000"/>
                    <a:lumOff val="50000"/>
                  </a:schemeClr>
                </a:solidFill>
                <a:latin typeface="Calibri Light" panose="020F0302020204030204" pitchFamily="34" charset="0"/>
              </a:rPr>
              <a:t>… sí, pero de forma limitada.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8424" y="3133746"/>
            <a:ext cx="9689121" cy="187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98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940" y="721242"/>
            <a:ext cx="8839200" cy="568564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658140" y="3312043"/>
            <a:ext cx="7848600" cy="22041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3200" dirty="0">
                <a:solidFill>
                  <a:schemeClr val="bg1"/>
                </a:solidFill>
                <a:latin typeface="Calibri Light" panose="020F0302020204030204" pitchFamily="34" charset="0"/>
              </a:rPr>
              <a:t>Las vistas “virtuales” son estándar</a:t>
            </a:r>
          </a:p>
          <a:p>
            <a:pPr algn="ctr"/>
            <a:endParaRPr lang="es-CL" sz="3200" dirty="0">
              <a:solidFill>
                <a:schemeClr val="tx1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s-CL" sz="3200" dirty="0">
                <a:solidFill>
                  <a:srgbClr val="FF0000"/>
                </a:solidFill>
                <a:latin typeface="Calibri Light" panose="020F0302020204030204" pitchFamily="34" charset="0"/>
              </a:rPr>
              <a:t>Las vistas materializadas no son estándar</a:t>
            </a:r>
          </a:p>
          <a:p>
            <a:pPr algn="ctr"/>
            <a:r>
              <a:rPr lang="es-CL" sz="2200" dirty="0">
                <a:latin typeface="Calibri Light" panose="020F0302020204030204" pitchFamily="34" charset="0"/>
              </a:rPr>
              <a:t>(pero hay soporte en Oracle y </a:t>
            </a:r>
            <a:r>
              <a:rPr lang="es-CL" sz="2200" dirty="0" err="1">
                <a:latin typeface="Calibri Light" panose="020F0302020204030204" pitchFamily="34" charset="0"/>
              </a:rPr>
              <a:t>Postgres</a:t>
            </a:r>
            <a:r>
              <a:rPr lang="es-CL" sz="2200" dirty="0">
                <a:latin typeface="Calibri Light" panose="020F0302020204030204" pitchFamily="34" charset="0"/>
              </a:rPr>
              <a:t> 9.3+)</a:t>
            </a:r>
          </a:p>
        </p:txBody>
      </p:sp>
    </p:spTree>
    <p:extLst>
      <p:ext uri="{BB962C8B-B14F-4D97-AF65-F5344CB8AC3E}">
        <p14:creationId xmlns:p14="http://schemas.microsoft.com/office/powerpoint/2010/main" val="215625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922212-8A37-03E2-4A90-7EE63A267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A50E82CC-5031-90CF-E02F-03D646B63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9CCC2AA8-CA1C-F255-A13D-4311F53EC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55908" cy="6858001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600" b="0" i="0" u="none" strike="noStrike" kern="1200" cap="all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  <a:sym typeface="Avenir Nex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C6A438-2FF9-0F5C-E72B-E67A3E19F2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942" y="1065568"/>
            <a:ext cx="4430487" cy="345084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CL" dirty="0">
                <a:solidFill>
                  <a:schemeClr val="tx1"/>
                </a:solidFill>
              </a:rPr>
              <a:t>SQL IV:</a:t>
            </a:r>
            <a:br>
              <a:rPr lang="en-CL" dirty="0">
                <a:solidFill>
                  <a:schemeClr val="tx1"/>
                </a:solidFill>
              </a:rPr>
            </a:br>
            <a:r>
              <a:rPr lang="en-CL" sz="4000" dirty="0">
                <a:solidFill>
                  <a:schemeClr val="tx1"/>
                </a:solidFill>
              </a:rPr>
              <a:t>Data Definition Language</a:t>
            </a:r>
            <a:endParaRPr lang="en-CL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632601-8288-0D24-3272-372E323E46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5941" y="2843843"/>
            <a:ext cx="4556919" cy="254925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CL" sz="1600" dirty="0">
                <a:solidFill>
                  <a:schemeClr val="tx1"/>
                </a:solidFill>
              </a:rPr>
              <a:t>MDS7103 – Bases de Datos</a:t>
            </a:r>
          </a:p>
          <a:p>
            <a:pPr>
              <a:lnSpc>
                <a:spcPct val="100000"/>
              </a:lnSpc>
            </a:pPr>
            <a:endParaRPr lang="en-CL" sz="16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endParaRPr lang="en-CL" sz="1600" dirty="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L" sz="1600" dirty="0">
                <a:solidFill>
                  <a:schemeClr val="tx1"/>
                </a:solidFill>
              </a:rPr>
              <a:t>Sebastián Ferrada Aliaga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L" sz="1600" dirty="0">
                <a:solidFill>
                  <a:schemeClr val="tx1"/>
                </a:solidFill>
              </a:rPr>
              <a:t>Iniciativa de Datos e Inteligencia Artificial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dirty="0">
                <a:solidFill>
                  <a:schemeClr val="tx1"/>
                </a:solidFill>
              </a:rPr>
              <a:t>http://</a:t>
            </a:r>
            <a:r>
              <a:rPr lang="en-US" sz="1600" dirty="0" err="1">
                <a:solidFill>
                  <a:schemeClr val="tx1"/>
                </a:solidFill>
              </a:rPr>
              <a:t>sferrada</a:t>
            </a:r>
            <a:r>
              <a:rPr lang="en-CL" sz="1600" dirty="0">
                <a:solidFill>
                  <a:schemeClr val="tx1"/>
                </a:solidFill>
              </a:rPr>
              <a:t>.com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CL" sz="1600" dirty="0">
                <a:solidFill>
                  <a:schemeClr val="tx1"/>
                </a:solidFill>
              </a:rPr>
              <a:t>Septiembre 2024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1AE725-3A20-A54E-9C07-A6D8F72E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5909" y="1375495"/>
            <a:ext cx="2770698" cy="548250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15956A-4D3A-F813-90EA-2D42D2578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5908" y="0"/>
            <a:ext cx="1373567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1000">
                <a:schemeClr val="accent4">
                  <a:alpha val="50000"/>
                </a:schemeClr>
              </a:gs>
              <a:gs pos="25000">
                <a:schemeClr val="accent2">
                  <a:alpha val="60000"/>
                </a:schemeClr>
              </a:gs>
              <a:gs pos="50000">
                <a:schemeClr val="accent3">
                  <a:alpha val="55000"/>
                </a:schemeClr>
              </a:gs>
              <a:gs pos="99000">
                <a:schemeClr val="accent5">
                  <a:alpha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17" name="Graphic 16" descr="Database outline">
            <a:extLst>
              <a:ext uri="{FF2B5EF4-FFF2-40B4-BE49-F238E27FC236}">
                <a16:creationId xmlns:a16="http://schemas.microsoft.com/office/drawing/2014/main" id="{514B043C-7945-9528-4C86-33368B20B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04926" y="1259423"/>
            <a:ext cx="2082491" cy="2082491"/>
          </a:xfrm>
          <a:prstGeom prst="rect">
            <a:avLst/>
          </a:prstGeom>
        </p:spPr>
      </p:pic>
      <p:pic>
        <p:nvPicPr>
          <p:cNvPr id="25" name="Graphic 24" descr="Database outline">
            <a:extLst>
              <a:ext uri="{FF2B5EF4-FFF2-40B4-BE49-F238E27FC236}">
                <a16:creationId xmlns:a16="http://schemas.microsoft.com/office/drawing/2014/main" id="{F4C316A3-A19D-44FA-D2C9-555FF4A70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17968" y="2300668"/>
            <a:ext cx="2082491" cy="2082491"/>
          </a:xfrm>
          <a:prstGeom prst="rect">
            <a:avLst/>
          </a:prstGeom>
        </p:spPr>
      </p:pic>
      <p:pic>
        <p:nvPicPr>
          <p:cNvPr id="26" name="Graphic 25" descr="Database outline">
            <a:extLst>
              <a:ext uri="{FF2B5EF4-FFF2-40B4-BE49-F238E27FC236}">
                <a16:creationId xmlns:a16="http://schemas.microsoft.com/office/drawing/2014/main" id="{C64FE159-46F7-3BCB-DB17-8552362C5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19444" y="3535366"/>
            <a:ext cx="2131942" cy="213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94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7D726-B489-81B7-F50E-566E59AEE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Esquemas – Creación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C29010-E180-79A6-D5C0-2CA8F9045D1E}"/>
              </a:ext>
            </a:extLst>
          </p:cNvPr>
          <p:cNvSpPr/>
          <p:nvPr/>
        </p:nvSpPr>
        <p:spPr>
          <a:xfrm>
            <a:off x="0" y="1368725"/>
            <a:ext cx="12192000" cy="34563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62FD4A-2F31-C52D-9FD5-BCFEC8D8BECC}"/>
              </a:ext>
            </a:extLst>
          </p:cNvPr>
          <p:cNvSpPr/>
          <p:nvPr/>
        </p:nvSpPr>
        <p:spPr>
          <a:xfrm>
            <a:off x="0" y="4830792"/>
            <a:ext cx="12192000" cy="2027208"/>
          </a:xfrm>
          <a:prstGeom prst="rect">
            <a:avLst/>
          </a:prstGeom>
          <a:solidFill>
            <a:srgbClr val="A9D073"/>
          </a:solidFill>
          <a:ln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F6E762-223A-A2A2-3278-35B70284796C}"/>
              </a:ext>
            </a:extLst>
          </p:cNvPr>
          <p:cNvSpPr txBox="1"/>
          <p:nvPr/>
        </p:nvSpPr>
        <p:spPr>
          <a:xfrm>
            <a:off x="0" y="1429078"/>
            <a:ext cx="184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PokemonGo</a:t>
            </a:r>
            <a:endParaRPr lang="es-CL" sz="2400" b="1" dirty="0">
              <a:solidFill>
                <a:srgbClr val="00206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544904-5BD5-23A5-53A8-64C27EE6AB38}"/>
              </a:ext>
            </a:extLst>
          </p:cNvPr>
          <p:cNvSpPr txBox="1"/>
          <p:nvPr/>
        </p:nvSpPr>
        <p:spPr>
          <a:xfrm>
            <a:off x="0" y="4967257"/>
            <a:ext cx="11245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 SCHEMA</a:t>
            </a:r>
            <a:r>
              <a:rPr lang="es-CL" sz="24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PokemonGo</a:t>
            </a:r>
            <a:r>
              <a:rPr lang="es-CL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 --crea agrupación virtual de tablas</a:t>
            </a:r>
          </a:p>
        </p:txBody>
      </p:sp>
    </p:spTree>
    <p:extLst>
      <p:ext uri="{BB962C8B-B14F-4D97-AF65-F5344CB8AC3E}">
        <p14:creationId xmlns:p14="http://schemas.microsoft.com/office/powerpoint/2010/main" val="846736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7E7EF-422E-4FF9-0D36-0970D5794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D0BCD-A9B5-F05E-E4A4-65BC95A69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Esquemas – Privilegios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43F33F-AE5A-2B60-D1C3-10BF54F85FA7}"/>
              </a:ext>
            </a:extLst>
          </p:cNvPr>
          <p:cNvSpPr/>
          <p:nvPr/>
        </p:nvSpPr>
        <p:spPr>
          <a:xfrm>
            <a:off x="0" y="1368725"/>
            <a:ext cx="12192000" cy="34563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F923FA-2A9F-D4F4-573A-FD3AAE563108}"/>
              </a:ext>
            </a:extLst>
          </p:cNvPr>
          <p:cNvSpPr/>
          <p:nvPr/>
        </p:nvSpPr>
        <p:spPr>
          <a:xfrm>
            <a:off x="0" y="4830792"/>
            <a:ext cx="12192000" cy="2027208"/>
          </a:xfrm>
          <a:prstGeom prst="rect">
            <a:avLst/>
          </a:prstGeom>
          <a:solidFill>
            <a:srgbClr val="A9D073"/>
          </a:solidFill>
          <a:ln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8B5504-D8A3-FD08-3DF8-5F5F36B01CF1}"/>
              </a:ext>
            </a:extLst>
          </p:cNvPr>
          <p:cNvSpPr txBox="1"/>
          <p:nvPr/>
        </p:nvSpPr>
        <p:spPr>
          <a:xfrm>
            <a:off x="0" y="1429078"/>
            <a:ext cx="184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PokemonGo</a:t>
            </a:r>
            <a:endParaRPr lang="es-CL" sz="2400" b="1" dirty="0">
              <a:solidFill>
                <a:srgbClr val="00206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58C5E5-2E53-7927-1E6C-BD73636AEB35}"/>
              </a:ext>
            </a:extLst>
          </p:cNvPr>
          <p:cNvSpPr txBox="1"/>
          <p:nvPr/>
        </p:nvSpPr>
        <p:spPr>
          <a:xfrm>
            <a:off x="0" y="4967257"/>
            <a:ext cx="114297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 SCHEMA</a:t>
            </a:r>
            <a:r>
              <a:rPr lang="es-CL" sz="24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PokemonGo</a:t>
            </a:r>
            <a:r>
              <a:rPr lang="es-CL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 --crea agrupación virtual de tablas</a:t>
            </a:r>
          </a:p>
          <a:p>
            <a:r>
              <a:rPr lang="es-CL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GRANT USAGE ON SCHEMA</a:t>
            </a:r>
            <a:r>
              <a:rPr lang="es-C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PokemonGo</a:t>
            </a:r>
            <a:r>
              <a:rPr lang="es-CL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TO</a:t>
            </a:r>
            <a:r>
              <a:rPr lang="es-C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aketchum</a:t>
            </a:r>
            <a:r>
              <a:rPr lang="es-CL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 --solo lectura</a:t>
            </a:r>
          </a:p>
          <a:p>
            <a:r>
              <a:rPr lang="es-CL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GRANT ALL PRIVILEGES ON SCHEMA</a:t>
            </a:r>
            <a:r>
              <a:rPr lang="es-C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PokemonGo</a:t>
            </a:r>
            <a:r>
              <a:rPr lang="es-CL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TO</a:t>
            </a:r>
            <a:r>
              <a:rPr lang="es-C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aketchum</a:t>
            </a:r>
            <a:r>
              <a:rPr lang="es-CL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 --todo</a:t>
            </a:r>
            <a:r>
              <a:rPr lang="es-CL" sz="24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3367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ADAC0-662E-DD2A-D16F-0DB687BB4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4EE09-F2F1-6B82-7E94-C849341E1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Esquemas – Crear Tablas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E26360-2FC7-82F4-7F7B-BCCD9A330E19}"/>
              </a:ext>
            </a:extLst>
          </p:cNvPr>
          <p:cNvSpPr/>
          <p:nvPr/>
        </p:nvSpPr>
        <p:spPr>
          <a:xfrm>
            <a:off x="0" y="1368725"/>
            <a:ext cx="12192000" cy="34563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580362-EB30-CB73-DED4-BCA110F5F1BB}"/>
              </a:ext>
            </a:extLst>
          </p:cNvPr>
          <p:cNvSpPr/>
          <p:nvPr/>
        </p:nvSpPr>
        <p:spPr>
          <a:xfrm>
            <a:off x="0" y="4830792"/>
            <a:ext cx="12192000" cy="2027208"/>
          </a:xfrm>
          <a:prstGeom prst="rect">
            <a:avLst/>
          </a:prstGeom>
          <a:solidFill>
            <a:srgbClr val="A9D073"/>
          </a:solidFill>
          <a:ln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ABD079-2224-3366-6651-71C0443AAEA4}"/>
              </a:ext>
            </a:extLst>
          </p:cNvPr>
          <p:cNvSpPr txBox="1"/>
          <p:nvPr/>
        </p:nvSpPr>
        <p:spPr>
          <a:xfrm>
            <a:off x="0" y="1429078"/>
            <a:ext cx="184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PokemonGo</a:t>
            </a:r>
            <a:endParaRPr lang="es-CL" sz="2400" b="1" dirty="0">
              <a:solidFill>
                <a:srgbClr val="00206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0C245B-AA75-5BB9-834D-E49F9EE8FC31}"/>
              </a:ext>
            </a:extLst>
          </p:cNvPr>
          <p:cNvSpPr txBox="1"/>
          <p:nvPr/>
        </p:nvSpPr>
        <p:spPr>
          <a:xfrm>
            <a:off x="0" y="4967257"/>
            <a:ext cx="1161407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 SCHEMA</a:t>
            </a:r>
            <a:r>
              <a:rPr lang="es-CL" sz="2400" b="1" dirty="0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PokemonGo</a:t>
            </a:r>
            <a:r>
              <a:rPr lang="es-CL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 --crea agrupación virtual de tablas</a:t>
            </a:r>
          </a:p>
          <a:p>
            <a:r>
              <a:rPr lang="es-CL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 TABLE</a:t>
            </a:r>
            <a:r>
              <a:rPr lang="es-C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PokemonGo.Pokedex</a:t>
            </a:r>
            <a:r>
              <a:rPr lang="es-CL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</a:p>
          <a:p>
            <a:r>
              <a:rPr lang="es-CL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sz="2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pokemon</a:t>
            </a:r>
            <a:r>
              <a:rPr lang="es-CL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VARCHAR</a:t>
            </a:r>
            <a:r>
              <a:rPr lang="es-CL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(255), mote </a:t>
            </a:r>
            <a:r>
              <a:rPr lang="es-CL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VARCHAR</a:t>
            </a:r>
            <a:r>
              <a:rPr lang="es-CL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(255), capturado </a:t>
            </a:r>
            <a:r>
              <a:rPr lang="es-CL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DATETIME</a:t>
            </a:r>
            <a:r>
              <a:rPr lang="es-CL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r>
              <a:rPr lang="es-CL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s-CL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tipo</a:t>
            </a:r>
            <a:r>
              <a:rPr lang="es-CL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VARCHAR</a:t>
            </a:r>
            <a:r>
              <a:rPr lang="es-CL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(100), HP</a:t>
            </a:r>
            <a:r>
              <a:rPr lang="es-CL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INTEGER</a:t>
            </a:r>
            <a:r>
              <a:rPr lang="es-CL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ATK</a:t>
            </a:r>
            <a:r>
              <a:rPr lang="es-CL" sz="2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INTEGER</a:t>
            </a:r>
          </a:p>
          <a:p>
            <a:r>
              <a:rPr lang="es-CL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es-CL" sz="2400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aphicFrame>
        <p:nvGraphicFramePr>
          <p:cNvPr id="3" name="Table 8">
            <a:extLst>
              <a:ext uri="{FF2B5EF4-FFF2-40B4-BE49-F238E27FC236}">
                <a16:creationId xmlns:a16="http://schemas.microsoft.com/office/drawing/2014/main" id="{9E20DDA9-E4C7-24CE-58F2-04A642C508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1093531"/>
              </p:ext>
            </p:extLst>
          </p:nvPr>
        </p:nvGraphicFramePr>
        <p:xfrm>
          <a:off x="3284600" y="2865599"/>
          <a:ext cx="5513580" cy="7315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282510">
                  <a:extLst>
                    <a:ext uri="{9D8B030D-6E8A-4147-A177-3AD203B41FA5}">
                      <a16:colId xmlns:a16="http://schemas.microsoft.com/office/drawing/2014/main" val="561240762"/>
                    </a:ext>
                  </a:extLst>
                </a:gridCol>
                <a:gridCol w="804228">
                  <a:extLst>
                    <a:ext uri="{9D8B030D-6E8A-4147-A177-3AD203B41FA5}">
                      <a16:colId xmlns:a16="http://schemas.microsoft.com/office/drawing/2014/main" val="2327968098"/>
                    </a:ext>
                  </a:extLst>
                </a:gridCol>
                <a:gridCol w="1417638">
                  <a:extLst>
                    <a:ext uri="{9D8B030D-6E8A-4147-A177-3AD203B41FA5}">
                      <a16:colId xmlns:a16="http://schemas.microsoft.com/office/drawing/2014/main" val="2839892413"/>
                    </a:ext>
                  </a:extLst>
                </a:gridCol>
                <a:gridCol w="735330">
                  <a:extLst>
                    <a:ext uri="{9D8B030D-6E8A-4147-A177-3AD203B41FA5}">
                      <a16:colId xmlns:a16="http://schemas.microsoft.com/office/drawing/2014/main" val="292414889"/>
                    </a:ext>
                  </a:extLst>
                </a:gridCol>
                <a:gridCol w="567055">
                  <a:extLst>
                    <a:ext uri="{9D8B030D-6E8A-4147-A177-3AD203B41FA5}">
                      <a16:colId xmlns:a16="http://schemas.microsoft.com/office/drawing/2014/main" val="3199725454"/>
                    </a:ext>
                  </a:extLst>
                </a:gridCol>
                <a:gridCol w="706819">
                  <a:extLst>
                    <a:ext uri="{9D8B030D-6E8A-4147-A177-3AD203B41FA5}">
                      <a16:colId xmlns:a16="http://schemas.microsoft.com/office/drawing/2014/main" val="4197141432"/>
                    </a:ext>
                  </a:extLst>
                </a:gridCol>
              </a:tblGrid>
              <a:tr h="253966">
                <a:tc>
                  <a:txBody>
                    <a:bodyPr/>
                    <a:lstStyle/>
                    <a:p>
                      <a:r>
                        <a:rPr lang="es-CL" dirty="0" err="1"/>
                        <a:t>Pokemon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Mote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Capturado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Tipo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HP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ATK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29029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653650"/>
                  </a:ext>
                </a:extLst>
              </a:tr>
            </a:tbl>
          </a:graphicData>
        </a:graphic>
      </p:graphicFrame>
      <p:sp>
        <p:nvSpPr>
          <p:cNvPr id="4" name="Rectangle: Single Corner Snipped 9">
            <a:extLst>
              <a:ext uri="{FF2B5EF4-FFF2-40B4-BE49-F238E27FC236}">
                <a16:creationId xmlns:a16="http://schemas.microsoft.com/office/drawing/2014/main" id="{6781C81E-E289-5313-E739-C3080481B629}"/>
              </a:ext>
            </a:extLst>
          </p:cNvPr>
          <p:cNvSpPr/>
          <p:nvPr/>
        </p:nvSpPr>
        <p:spPr>
          <a:xfrm>
            <a:off x="3284600" y="2513086"/>
            <a:ext cx="1275289" cy="353730"/>
          </a:xfrm>
          <a:prstGeom prst="snip1Rect">
            <a:avLst>
              <a:gd name="adj" fmla="val 445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dirty="0" err="1"/>
              <a:t>Pokédex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21456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C8ACD3-B96E-B728-A6D9-13C44030E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C89F1-E6B1-96E7-C319-BE09F81BB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Esquemas – Eliminar Tablas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0BADEF-3004-5D74-31C2-54BE629ED8D6}"/>
              </a:ext>
            </a:extLst>
          </p:cNvPr>
          <p:cNvSpPr/>
          <p:nvPr/>
        </p:nvSpPr>
        <p:spPr>
          <a:xfrm>
            <a:off x="0" y="1368725"/>
            <a:ext cx="12192000" cy="34563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E13B79-17F6-5CB1-A075-E6D8F39181A0}"/>
              </a:ext>
            </a:extLst>
          </p:cNvPr>
          <p:cNvSpPr/>
          <p:nvPr/>
        </p:nvSpPr>
        <p:spPr>
          <a:xfrm>
            <a:off x="0" y="4830792"/>
            <a:ext cx="12192000" cy="2027208"/>
          </a:xfrm>
          <a:prstGeom prst="rect">
            <a:avLst/>
          </a:prstGeom>
          <a:solidFill>
            <a:srgbClr val="A9D073"/>
          </a:solidFill>
          <a:ln>
            <a:solidFill>
              <a:srgbClr val="92D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CCC4E1-7186-30FD-7993-47FB66CADF54}"/>
              </a:ext>
            </a:extLst>
          </p:cNvPr>
          <p:cNvSpPr txBox="1"/>
          <p:nvPr/>
        </p:nvSpPr>
        <p:spPr>
          <a:xfrm>
            <a:off x="0" y="1429078"/>
            <a:ext cx="184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 err="1">
                <a:solidFill>
                  <a:srgbClr val="00206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PokemonGo</a:t>
            </a:r>
            <a:endParaRPr lang="es-CL" sz="2400" b="1" dirty="0">
              <a:solidFill>
                <a:srgbClr val="00206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B2A5B1-A52C-01BC-C4D1-9B33C1468555}"/>
              </a:ext>
            </a:extLst>
          </p:cNvPr>
          <p:cNvSpPr txBox="1"/>
          <p:nvPr/>
        </p:nvSpPr>
        <p:spPr>
          <a:xfrm>
            <a:off x="0" y="4967257"/>
            <a:ext cx="5530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b="1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DROP TABLE</a:t>
            </a:r>
            <a:r>
              <a:rPr lang="es-CL" sz="24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s-CL" sz="2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PokemonGo.Pokedex</a:t>
            </a:r>
            <a:r>
              <a:rPr lang="es-CL" sz="2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s-CL" sz="2400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aphicFrame>
        <p:nvGraphicFramePr>
          <p:cNvPr id="3" name="Table 8">
            <a:extLst>
              <a:ext uri="{FF2B5EF4-FFF2-40B4-BE49-F238E27FC236}">
                <a16:creationId xmlns:a16="http://schemas.microsoft.com/office/drawing/2014/main" id="{2D4DEBB1-BFC0-A842-60C8-69CB89C5A7B6}"/>
              </a:ext>
            </a:extLst>
          </p:cNvPr>
          <p:cNvGraphicFramePr>
            <a:graphicFrameLocks noGrp="1"/>
          </p:cNvGraphicFramePr>
          <p:nvPr/>
        </p:nvGraphicFramePr>
        <p:xfrm>
          <a:off x="3284600" y="2865599"/>
          <a:ext cx="5513580" cy="7315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282510">
                  <a:extLst>
                    <a:ext uri="{9D8B030D-6E8A-4147-A177-3AD203B41FA5}">
                      <a16:colId xmlns:a16="http://schemas.microsoft.com/office/drawing/2014/main" val="561240762"/>
                    </a:ext>
                  </a:extLst>
                </a:gridCol>
                <a:gridCol w="804228">
                  <a:extLst>
                    <a:ext uri="{9D8B030D-6E8A-4147-A177-3AD203B41FA5}">
                      <a16:colId xmlns:a16="http://schemas.microsoft.com/office/drawing/2014/main" val="2327968098"/>
                    </a:ext>
                  </a:extLst>
                </a:gridCol>
                <a:gridCol w="1417638">
                  <a:extLst>
                    <a:ext uri="{9D8B030D-6E8A-4147-A177-3AD203B41FA5}">
                      <a16:colId xmlns:a16="http://schemas.microsoft.com/office/drawing/2014/main" val="2839892413"/>
                    </a:ext>
                  </a:extLst>
                </a:gridCol>
                <a:gridCol w="735330">
                  <a:extLst>
                    <a:ext uri="{9D8B030D-6E8A-4147-A177-3AD203B41FA5}">
                      <a16:colId xmlns:a16="http://schemas.microsoft.com/office/drawing/2014/main" val="292414889"/>
                    </a:ext>
                  </a:extLst>
                </a:gridCol>
                <a:gridCol w="567055">
                  <a:extLst>
                    <a:ext uri="{9D8B030D-6E8A-4147-A177-3AD203B41FA5}">
                      <a16:colId xmlns:a16="http://schemas.microsoft.com/office/drawing/2014/main" val="3199725454"/>
                    </a:ext>
                  </a:extLst>
                </a:gridCol>
                <a:gridCol w="706819">
                  <a:extLst>
                    <a:ext uri="{9D8B030D-6E8A-4147-A177-3AD203B41FA5}">
                      <a16:colId xmlns:a16="http://schemas.microsoft.com/office/drawing/2014/main" val="4197141432"/>
                    </a:ext>
                  </a:extLst>
                </a:gridCol>
              </a:tblGrid>
              <a:tr h="253966">
                <a:tc>
                  <a:txBody>
                    <a:bodyPr/>
                    <a:lstStyle/>
                    <a:p>
                      <a:r>
                        <a:rPr lang="es-CL" dirty="0" err="1"/>
                        <a:t>Pokemon</a:t>
                      </a:r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Mote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u="none" dirty="0"/>
                        <a:t>Capturado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Tipo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HP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L" dirty="0"/>
                        <a:t>ATK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29029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653650"/>
                  </a:ext>
                </a:extLst>
              </a:tr>
            </a:tbl>
          </a:graphicData>
        </a:graphic>
      </p:graphicFrame>
      <p:sp>
        <p:nvSpPr>
          <p:cNvPr id="4" name="Rectangle: Single Corner Snipped 9">
            <a:extLst>
              <a:ext uri="{FF2B5EF4-FFF2-40B4-BE49-F238E27FC236}">
                <a16:creationId xmlns:a16="http://schemas.microsoft.com/office/drawing/2014/main" id="{DDF28A8E-C376-BAFE-CB7C-C4BCB8861E60}"/>
              </a:ext>
            </a:extLst>
          </p:cNvPr>
          <p:cNvSpPr/>
          <p:nvPr/>
        </p:nvSpPr>
        <p:spPr>
          <a:xfrm>
            <a:off x="3284600" y="2513086"/>
            <a:ext cx="1275289" cy="353730"/>
          </a:xfrm>
          <a:prstGeom prst="snip1Rect">
            <a:avLst>
              <a:gd name="adj" fmla="val 445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L" dirty="0" err="1"/>
              <a:t>Pokédex</a:t>
            </a:r>
            <a:endParaRPr lang="es-CL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9A7E16-0D54-B8EE-2E4E-32C424A742A7}"/>
              </a:ext>
            </a:extLst>
          </p:cNvPr>
          <p:cNvSpPr txBox="1"/>
          <p:nvPr/>
        </p:nvSpPr>
        <p:spPr>
          <a:xfrm>
            <a:off x="6930724" y="5304609"/>
            <a:ext cx="4876801" cy="369332"/>
          </a:xfrm>
          <a:prstGeom prst="rect">
            <a:avLst/>
          </a:prstGeom>
          <a:solidFill>
            <a:schemeClr val="tx2"/>
          </a:solidFill>
          <a:ln w="38100">
            <a:solidFill>
              <a:schemeClr val="tx2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s-CL" i="1" dirty="0">
                <a:solidFill>
                  <a:schemeClr val="bg1"/>
                </a:solidFill>
                <a:latin typeface="Calibri Light" panose="020F0302020204030204" pitchFamily="34" charset="0"/>
              </a:rPr>
              <a:t>¿Hay que poner el esquema cada vez?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838E1B-9A2E-00BE-2952-2B89BC154031}"/>
              </a:ext>
            </a:extLst>
          </p:cNvPr>
          <p:cNvSpPr/>
          <p:nvPr/>
        </p:nvSpPr>
        <p:spPr>
          <a:xfrm>
            <a:off x="11197925" y="5746544"/>
            <a:ext cx="609600" cy="320065"/>
          </a:xfrm>
          <a:prstGeom prst="rect">
            <a:avLst/>
          </a:prstGeom>
          <a:solidFill>
            <a:srgbClr val="F9FFBE"/>
          </a:solidFill>
          <a:ln w="3175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37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,76347"/>
  <p:tag name="ORIGINALWIDTH" val="1868,51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lstset{language=SQL,style=sqlq}&#10;\begin{lstlisting}&#10;ALTER [MATERIALIZED] VIEW ...&#10;\end{lstlisting}&#10;\end{document}&#10;"/>
  <p:tag name="IGUANATEXSIZE" val="20"/>
  <p:tag name="IGUANATEXCURSOR" val="307"/>
  <p:tag name="TRANSPARENCY" val="True"/>
  <p:tag name="FILENAME" val=""/>
  <p:tag name="INPUTTYPE" val="0"/>
  <p:tag name="LATEXENGINEID" val="1"/>
  <p:tag name="TEMPFOLDER" val="C:\Users\ahogan\Application Data\IguanaTex\"/>
</p:tagLst>
</file>

<file path=ppt/theme/theme1.xml><?xml version="1.0" encoding="utf-8"?>
<a:theme xmlns:a="http://schemas.openxmlformats.org/drawingml/2006/main" name="InterweaveVTI">
  <a:themeElements>
    <a:clrScheme name="AnalogousFromLightSeedRightStep">
      <a:dk1>
        <a:srgbClr val="000000"/>
      </a:dk1>
      <a:lt1>
        <a:srgbClr val="FFFFFF"/>
      </a:lt1>
      <a:dk2>
        <a:srgbClr val="242841"/>
      </a:dk2>
      <a:lt2>
        <a:srgbClr val="E8E4E2"/>
      </a:lt2>
      <a:accent1>
        <a:srgbClr val="45A9EA"/>
      </a:accent1>
      <a:accent2>
        <a:srgbClr val="4E6CEB"/>
      </a:accent2>
      <a:accent3>
        <a:srgbClr val="8B6EEE"/>
      </a:accent3>
      <a:accent4>
        <a:srgbClr val="B34EEB"/>
      </a:accent4>
      <a:accent5>
        <a:srgbClr val="EE6EE7"/>
      </a:accent5>
      <a:accent6>
        <a:srgbClr val="EB4EA0"/>
      </a:accent6>
      <a:hlink>
        <a:srgbClr val="A67759"/>
      </a:hlink>
      <a:folHlink>
        <a:srgbClr val="7F7F7F"/>
      </a:folHlink>
    </a:clrScheme>
    <a:fontScheme name="Interweave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rweaveVTI" id="{2A5AE21D-FC75-4AD0-BC12-FA563BC24905}" vid="{9A4A41B8-EB69-44BB-8E15-B517E25CF8C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12950</TotalTime>
  <Words>2905</Words>
  <Application>Microsoft Macintosh PowerPoint</Application>
  <PresentationFormat>Widescreen</PresentationFormat>
  <Paragraphs>1142</Paragraphs>
  <Slides>55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5" baseType="lpstr">
      <vt:lpstr>Malgun Gothic</vt:lpstr>
      <vt:lpstr>Aptos</vt:lpstr>
      <vt:lpstr>Arial</vt:lpstr>
      <vt:lpstr>Avenir Next</vt:lpstr>
      <vt:lpstr>Calibri</vt:lpstr>
      <vt:lpstr>Calibri Light</vt:lpstr>
      <vt:lpstr>Courier New</vt:lpstr>
      <vt:lpstr>Inconsolata</vt:lpstr>
      <vt:lpstr>Neue Haas Grotesk Text Pro</vt:lpstr>
      <vt:lpstr>InterweaveVTI</vt:lpstr>
      <vt:lpstr>SQL IV: Data Definition Language</vt:lpstr>
      <vt:lpstr>La clase pasada...</vt:lpstr>
      <vt:lpstr>CTEs – Sintaxis</vt:lpstr>
      <vt:lpstr>Hoy..</vt:lpstr>
      <vt:lpstr>Actualizaciones, Restricciones y Vistas</vt:lpstr>
      <vt:lpstr>Esquemas – Creación </vt:lpstr>
      <vt:lpstr>Esquemas – Privilegios </vt:lpstr>
      <vt:lpstr>Esquemas – Crear Tablas  </vt:lpstr>
      <vt:lpstr>Esquemas – Eliminar Tablas  </vt:lpstr>
      <vt:lpstr>Esquemas – Search Path </vt:lpstr>
      <vt:lpstr>Actualizaciones en SQL</vt:lpstr>
      <vt:lpstr>SQL: Insertar Tuplas</vt:lpstr>
      <vt:lpstr>SQL: Insertar Tuplas</vt:lpstr>
      <vt:lpstr>SQL: Insertar Tuplas</vt:lpstr>
      <vt:lpstr>SQL: Insertar Tuplas</vt:lpstr>
      <vt:lpstr>SQL: Insertar Tuplas</vt:lpstr>
      <vt:lpstr>SQL: Actualizar Tuplas</vt:lpstr>
      <vt:lpstr>SQL: Actualizar Tuplas con datos de otra tabla</vt:lpstr>
      <vt:lpstr>SQL: Borrar Tuplas</vt:lpstr>
      <vt:lpstr>SQL: Borrar Tuplas</vt:lpstr>
      <vt:lpstr>SQL: Eliminar Columnas</vt:lpstr>
      <vt:lpstr>SQL: Añadir Columnas</vt:lpstr>
      <vt:lpstr>SQL: Modificar Columnas</vt:lpstr>
      <vt:lpstr>SQL: Carga Masiva de Datos</vt:lpstr>
      <vt:lpstr>Restricciones de Integridad</vt:lpstr>
      <vt:lpstr>Restricciones Básicas: llaves, nulos, tipos</vt:lpstr>
      <vt:lpstr>Restricciones Básicas: valores por defecto</vt:lpstr>
      <vt:lpstr>Restricciones Básicas: unicidad</vt:lpstr>
      <vt:lpstr>Restricciones Básicas: nombres y borrado</vt:lpstr>
      <vt:lpstr>Restricciones Básicas: llaves foráneas</vt:lpstr>
      <vt:lpstr>Restricciones Básicas: llaves compuestas</vt:lpstr>
      <vt:lpstr>Vistas</vt:lpstr>
      <vt:lpstr>La Boti de la Esquina</vt:lpstr>
      <vt:lpstr>Promedio de Evaluaciones</vt:lpstr>
      <vt:lpstr>Promedio de Evaluaciones</vt:lpstr>
      <vt:lpstr>Evaluaciones Dinámicas</vt:lpstr>
      <vt:lpstr>Posible Solución – Vistas </vt:lpstr>
      <vt:lpstr>Vistas Virtuales</vt:lpstr>
      <vt:lpstr>Vistas</vt:lpstr>
      <vt:lpstr>Vistas</vt:lpstr>
      <vt:lpstr>Vistas – ¿Cómo Funcionan?</vt:lpstr>
      <vt:lpstr>Vistas – ¿Cómo Funcionan?</vt:lpstr>
      <vt:lpstr>Vistas – Eliminar </vt:lpstr>
      <vt:lpstr>Vistas: ¡No son tablas físicas!</vt:lpstr>
      <vt:lpstr>¿Para qué sirven las vistas entonces?</vt:lpstr>
      <vt:lpstr>El costo de las consultas</vt:lpstr>
      <vt:lpstr>Vistas Materializadas</vt:lpstr>
      <vt:lpstr>Vista Materializada – Guardar Vistas</vt:lpstr>
      <vt:lpstr>Vista Materializada – Consultar Directo</vt:lpstr>
      <vt:lpstr>Vista Materializada – Actualización</vt:lpstr>
      <vt:lpstr>Vista Materializada – Actualización</vt:lpstr>
      <vt:lpstr>Materializar Vistas vs. Crear Tablas</vt:lpstr>
      <vt:lpstr>¿Se pueden cambiar las vistas?</vt:lpstr>
      <vt:lpstr>PowerPoint Presentation</vt:lpstr>
      <vt:lpstr>SQL IV: Data Definition Language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¿Qué son las Bases de Datos?</dc:title>
  <dc:creator>Sebastian Camilo Ferrada Aliaga (sebastian.ferrada)</dc:creator>
  <cp:lastModifiedBy>Sebastian Camilo Ferrada Aliaga (sebastian.ferrada)</cp:lastModifiedBy>
  <cp:revision>46</cp:revision>
  <dcterms:created xsi:type="dcterms:W3CDTF">2024-08-01T18:36:53Z</dcterms:created>
  <dcterms:modified xsi:type="dcterms:W3CDTF">2024-09-12T18:51:34Z</dcterms:modified>
</cp:coreProperties>
</file>