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5"/>
  </p:notesMasterIdLst>
  <p:sldIdLst>
    <p:sldId id="256" r:id="rId2"/>
    <p:sldId id="837" r:id="rId3"/>
    <p:sldId id="307" r:id="rId4"/>
    <p:sldId id="836" r:id="rId5"/>
    <p:sldId id="870" r:id="rId6"/>
    <p:sldId id="834" r:id="rId7"/>
    <p:sldId id="835" r:id="rId8"/>
    <p:sldId id="926" r:id="rId9"/>
    <p:sldId id="871" r:id="rId10"/>
    <p:sldId id="873" r:id="rId11"/>
    <p:sldId id="860" r:id="rId12"/>
    <p:sldId id="861" r:id="rId13"/>
    <p:sldId id="862" r:id="rId14"/>
    <p:sldId id="865" r:id="rId15"/>
    <p:sldId id="866" r:id="rId16"/>
    <p:sldId id="867" r:id="rId17"/>
    <p:sldId id="868" r:id="rId18"/>
    <p:sldId id="927" r:id="rId19"/>
    <p:sldId id="859" r:id="rId20"/>
    <p:sldId id="874" r:id="rId21"/>
    <p:sldId id="875" r:id="rId22"/>
    <p:sldId id="746" r:id="rId23"/>
    <p:sldId id="747" r:id="rId24"/>
    <p:sldId id="876" r:id="rId25"/>
    <p:sldId id="877" r:id="rId26"/>
    <p:sldId id="863" r:id="rId27"/>
    <p:sldId id="864" r:id="rId28"/>
    <p:sldId id="878" r:id="rId29"/>
    <p:sldId id="879" r:id="rId30"/>
    <p:sldId id="880" r:id="rId31"/>
    <p:sldId id="881" r:id="rId32"/>
    <p:sldId id="882" r:id="rId33"/>
    <p:sldId id="296" r:id="rId34"/>
    <p:sldId id="298" r:id="rId35"/>
    <p:sldId id="846" r:id="rId36"/>
    <p:sldId id="850" r:id="rId37"/>
    <p:sldId id="852" r:id="rId38"/>
    <p:sldId id="883" r:id="rId39"/>
    <p:sldId id="845" r:id="rId40"/>
    <p:sldId id="923" r:id="rId41"/>
    <p:sldId id="928" r:id="rId42"/>
    <p:sldId id="924" r:id="rId43"/>
    <p:sldId id="786" r:id="rId44"/>
    <p:sldId id="788" r:id="rId45"/>
    <p:sldId id="925" r:id="rId46"/>
    <p:sldId id="804" r:id="rId47"/>
    <p:sldId id="929" r:id="rId48"/>
    <p:sldId id="930" r:id="rId49"/>
    <p:sldId id="931" r:id="rId50"/>
    <p:sldId id="932" r:id="rId51"/>
    <p:sldId id="933" r:id="rId52"/>
    <p:sldId id="934" r:id="rId53"/>
    <p:sldId id="813" r:id="rId54"/>
    <p:sldId id="814" r:id="rId55"/>
    <p:sldId id="815" r:id="rId56"/>
    <p:sldId id="922" r:id="rId57"/>
    <p:sldId id="817" r:id="rId58"/>
    <p:sldId id="935" r:id="rId59"/>
    <p:sldId id="936" r:id="rId60"/>
    <p:sldId id="937" r:id="rId61"/>
    <p:sldId id="821" r:id="rId62"/>
    <p:sldId id="938" r:id="rId63"/>
    <p:sldId id="939" r:id="rId64"/>
    <p:sldId id="824" r:id="rId65"/>
    <p:sldId id="940" r:id="rId66"/>
    <p:sldId id="826" r:id="rId67"/>
    <p:sldId id="827" r:id="rId68"/>
    <p:sldId id="910" r:id="rId69"/>
    <p:sldId id="828" r:id="rId70"/>
    <p:sldId id="829" r:id="rId71"/>
    <p:sldId id="838" r:id="rId72"/>
    <p:sldId id="941" r:id="rId73"/>
    <p:sldId id="942" r:id="rId74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2D050"/>
    <a:srgbClr val="FF0000"/>
    <a:srgbClr val="ACFF58"/>
    <a:srgbClr val="EADC00"/>
    <a:srgbClr val="FFC000"/>
    <a:srgbClr val="FF9300"/>
    <a:srgbClr val="FBDCEC"/>
    <a:srgbClr val="FFD60A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/>
    <p:restoredTop sz="94708"/>
  </p:normalViewPr>
  <p:slideViewPr>
    <p:cSldViewPr snapToGrid="0">
      <p:cViewPr varScale="1">
        <p:scale>
          <a:sx n="118" d="100"/>
          <a:sy n="118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E0DD-5D27-9E4F-9506-39101F89AECA}" type="datetimeFigureOut">
              <a:rPr lang="en-CL" smtClean="0"/>
              <a:t>13-08-24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B03-26AE-E24B-BF6F-B7D3F57C1D0F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02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7753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67921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49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881867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3205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69040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135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139360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8022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467302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60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492913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63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331327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725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62518-E637-412C-A0AF-816501B70942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155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74366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52298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77012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8344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71713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53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8/13/24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9486690" cy="127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40"/>
            <a:ext cx="9486690" cy="4338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64" y="1065568"/>
            <a:ext cx="4532866" cy="3450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Modelo Conceptual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47" y="2656114"/>
            <a:ext cx="4660313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Agosto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 descr="A diagram of a work flow&#10;&#10;Description automatically generated">
            <a:extLst>
              <a:ext uri="{FF2B5EF4-FFF2-40B4-BE49-F238E27FC236}">
                <a16:creationId xmlns:a16="http://schemas.microsoft.com/office/drawing/2014/main" id="{1F276777-06CC-C39A-78D7-5C94D21A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41" y="2790990"/>
            <a:ext cx="43842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ER – Relaciones Binarias</a:t>
            </a:r>
            <a:br>
              <a:rPr lang="es-CL" dirty="0"/>
            </a:br>
            <a:r>
              <a:rPr lang="es-CL" dirty="0"/>
              <a:t>Atributos de Relaciones </a:t>
            </a:r>
          </a:p>
        </p:txBody>
      </p:sp>
      <p:pic>
        <p:nvPicPr>
          <p:cNvPr id="4" name="Picture 3" descr="A diagram of a person's own language&#10;&#10;Description automatically generated">
            <a:extLst>
              <a:ext uri="{FF2B5EF4-FFF2-40B4-BE49-F238E27FC236}">
                <a16:creationId xmlns:a16="http://schemas.microsoft.com/office/drawing/2014/main" id="{73BF87A1-164B-0CE0-6E04-C1BD0B2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52" r="2915" b="26034"/>
          <a:stretch/>
        </p:blipFill>
        <p:spPr>
          <a:xfrm>
            <a:off x="2558145" y="2107359"/>
            <a:ext cx="7545819" cy="356071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7498262" y="5566205"/>
            <a:ext cx="4345496" cy="1219200"/>
          </a:xfrm>
          <a:prstGeom prst="wedgeRectCallout">
            <a:avLst>
              <a:gd name="adj1" fmla="val -62579"/>
              <a:gd name="adj2" fmla="val -73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 Relaciones pueden tener</a:t>
            </a:r>
          </a:p>
          <a:p>
            <a:pPr algn="ctr"/>
            <a:r>
              <a:rPr lang="es-CL" b="1" dirty="0">
                <a:latin typeface="Calibri Light" panose="020F0302020204030204" pitchFamily="34" charset="0"/>
              </a:rPr>
              <a:t>atributos descriptivos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(no se pueden usar como parte de una llave)</a:t>
            </a:r>
          </a:p>
        </p:txBody>
      </p:sp>
    </p:spTree>
    <p:extLst>
      <p:ext uri="{BB962C8B-B14F-4D97-AF65-F5344CB8AC3E}">
        <p14:creationId xmlns:p14="http://schemas.microsoft.com/office/powerpoint/2010/main" val="27572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9EB93-5399-40A4-BFD8-25C2AAA1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Cardinalidad</a:t>
            </a:r>
            <a:endParaRPr lang="e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B79B1-8545-4C5B-B314-CBBFBF085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¿</a:t>
            </a:r>
            <a:r>
              <a:rPr lang="es-CL" dirty="0"/>
              <a:t>De cuántos planetas puede provenir </a:t>
            </a:r>
            <a:r>
              <a:rPr lang="es-CL" b="1" dirty="0"/>
              <a:t>un</a:t>
            </a:r>
            <a:r>
              <a:rPr lang="es-CL" dirty="0"/>
              <a:t> personaje?</a:t>
            </a:r>
          </a:p>
          <a:p>
            <a:r>
              <a:rPr lang="es-CL" dirty="0"/>
              <a:t>¿Cuántos personajes pueden provenir de </a:t>
            </a:r>
            <a:r>
              <a:rPr lang="es-CL" b="1" dirty="0"/>
              <a:t>un</a:t>
            </a:r>
            <a:r>
              <a:rPr lang="es-CL" dirty="0"/>
              <a:t> planeta?</a:t>
            </a:r>
            <a:endParaRPr lang="en" dirty="0"/>
          </a:p>
        </p:txBody>
      </p:sp>
      <p:pic>
        <p:nvPicPr>
          <p:cNvPr id="12" name="Picture 11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00C34EE3-685E-BCB6-8FDC-21598BECE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81" r="5564" b="41407"/>
          <a:stretch/>
        </p:blipFill>
        <p:spPr>
          <a:xfrm>
            <a:off x="2426036" y="3500154"/>
            <a:ext cx="7339928" cy="22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9EB93-5399-40A4-BFD8-25C2AAA1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Cardinalidad</a:t>
            </a:r>
            <a:endParaRPr lang="e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B79B1-8545-4C5B-B314-CBBFBF085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¿Cuántos personajes pueden provenir de </a:t>
            </a:r>
            <a:r>
              <a:rPr lang="es-CL" b="1" dirty="0"/>
              <a:t>un</a:t>
            </a:r>
            <a:r>
              <a:rPr lang="es-CL" dirty="0"/>
              <a:t> planeta?</a:t>
            </a:r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8FBC1-B4C9-4986-9BCB-E53215941617}"/>
              </a:ext>
            </a:extLst>
          </p:cNvPr>
          <p:cNvSpPr txBox="1"/>
          <p:nvPr/>
        </p:nvSpPr>
        <p:spPr>
          <a:xfrm>
            <a:off x="2929612" y="2776067"/>
            <a:ext cx="6332775" cy="430887"/>
          </a:xfrm>
          <a:prstGeom prst="rect">
            <a:avLst/>
          </a:prstGeom>
          <a:solidFill>
            <a:srgbClr val="92D050">
              <a:alpha val="23137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Cero a lo menos. A lo más, todos los que quiera</a:t>
            </a:r>
          </a:p>
        </p:txBody>
      </p:sp>
      <p:pic>
        <p:nvPicPr>
          <p:cNvPr id="5" name="Picture 4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6FFF2A38-D58D-EA01-E4CF-470601602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81" r="5564" b="41407"/>
          <a:stretch/>
        </p:blipFill>
        <p:spPr>
          <a:xfrm>
            <a:off x="2426035" y="3748435"/>
            <a:ext cx="7339928" cy="22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9EB93-5399-40A4-BFD8-25C2AAA1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Cardinalidad</a:t>
            </a:r>
            <a:endParaRPr lang="e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B79B1-8545-4C5B-B314-CBBFBF085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¿</a:t>
            </a:r>
            <a:r>
              <a:rPr lang="es-CL" dirty="0"/>
              <a:t>De cuántos planetas puede provenir </a:t>
            </a:r>
            <a:r>
              <a:rPr lang="es-CL" b="1" dirty="0"/>
              <a:t>un</a:t>
            </a:r>
            <a:r>
              <a:rPr lang="es-CL" dirty="0"/>
              <a:t> personaje?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79B9E-D27E-DC57-1B56-AB870CA79F83}"/>
              </a:ext>
            </a:extLst>
          </p:cNvPr>
          <p:cNvSpPr txBox="1"/>
          <p:nvPr/>
        </p:nvSpPr>
        <p:spPr>
          <a:xfrm>
            <a:off x="2929612" y="2776067"/>
            <a:ext cx="6332775" cy="430887"/>
          </a:xfrm>
          <a:prstGeom prst="rect">
            <a:avLst/>
          </a:prstGeom>
          <a:solidFill>
            <a:srgbClr val="92D050">
              <a:alpha val="23137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Uno y solo uno</a:t>
            </a:r>
          </a:p>
        </p:txBody>
      </p:sp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97925275-4145-DB28-FF71-D294627D3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4" t="23161" r="6378" b="40023"/>
          <a:stretch/>
        </p:blipFill>
        <p:spPr>
          <a:xfrm>
            <a:off x="2701878" y="3651047"/>
            <a:ext cx="6788242" cy="2387239"/>
          </a:xfrm>
          <a:prstGeom prst="rect">
            <a:avLst/>
          </a:prstGeom>
        </p:spPr>
      </p:pic>
      <p:pic>
        <p:nvPicPr>
          <p:cNvPr id="21" name="Imagen 20" descr="Imagen que contiene persona, hombre, pared, interior&#10;&#10;Descripción generada automáticamente">
            <a:extLst>
              <a:ext uri="{FF2B5EF4-FFF2-40B4-BE49-F238E27FC236}">
                <a16:creationId xmlns:a16="http://schemas.microsoft.com/office/drawing/2014/main" id="{0F83772A-69CF-4979-974C-CB36FCB79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8" r="23554"/>
          <a:stretch/>
        </p:blipFill>
        <p:spPr>
          <a:xfrm>
            <a:off x="2063443" y="3300318"/>
            <a:ext cx="2702337" cy="3484457"/>
          </a:xfrm>
          <a:prstGeom prst="rect">
            <a:avLst/>
          </a:prstGeom>
        </p:spPr>
      </p:pic>
      <p:pic>
        <p:nvPicPr>
          <p:cNvPr id="23" name="Imagen 22" descr="Imagen que contiene naturaleza&#10;&#10;Descripción generada automáticamente">
            <a:extLst>
              <a:ext uri="{FF2B5EF4-FFF2-40B4-BE49-F238E27FC236}">
                <a16:creationId xmlns:a16="http://schemas.microsoft.com/office/drawing/2014/main" id="{66120055-070B-45B1-96F5-B4C995638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37" y="3609033"/>
            <a:ext cx="4048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EE76-A568-476D-BCBA-548F3CE1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Cardinalidades Avanzadas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4FD776-58D1-43BC-B26E-D4EB5E64F54D}"/>
              </a:ext>
            </a:extLst>
          </p:cNvPr>
          <p:cNvSpPr txBox="1"/>
          <p:nvPr/>
        </p:nvSpPr>
        <p:spPr>
          <a:xfrm>
            <a:off x="5005633" y="4765250"/>
            <a:ext cx="230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¿Cómo se lee?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25FB6BC-D22E-4BF7-A13F-99855C7DA90A}"/>
              </a:ext>
            </a:extLst>
          </p:cNvPr>
          <p:cNvSpPr txBox="1"/>
          <p:nvPr/>
        </p:nvSpPr>
        <p:spPr>
          <a:xfrm>
            <a:off x="2332321" y="5504664"/>
            <a:ext cx="799746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Un </a:t>
            </a:r>
            <a:r>
              <a:rPr lang="es-CL" sz="2800" i="1" dirty="0" err="1">
                <a:latin typeface="Calibri Light" panose="020F0302020204030204" pitchFamily="34" charset="0"/>
              </a:rPr>
              <a:t>padawan</a:t>
            </a:r>
            <a:r>
              <a:rPr lang="es-CL" sz="2800" i="1" dirty="0">
                <a:latin typeface="Calibri Light" panose="020F0302020204030204" pitchFamily="34" charset="0"/>
              </a:rPr>
              <a:t> tiene </a:t>
            </a:r>
            <a:r>
              <a:rPr lang="es-CL" sz="2800" b="1" i="1" dirty="0">
                <a:latin typeface="Calibri Light" panose="020F0302020204030204" pitchFamily="34" charset="0"/>
              </a:rPr>
              <a:t>cero o más </a:t>
            </a:r>
            <a:r>
              <a:rPr lang="es-CL" sz="2800" i="1" dirty="0">
                <a:latin typeface="Calibri Light" panose="020F0302020204030204" pitchFamily="34" charset="0"/>
              </a:rPr>
              <a:t>maestros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EF79E5-0EE6-009D-16F6-7FDFF6C6068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953505" y="3621266"/>
            <a:ext cx="1202636" cy="11439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background with orange and white squares&#10;&#10;Description automatically generated">
            <a:extLst>
              <a:ext uri="{FF2B5EF4-FFF2-40B4-BE49-F238E27FC236}">
                <a16:creationId xmlns:a16="http://schemas.microsoft.com/office/drawing/2014/main" id="{757D6F08-ED59-91ED-CC65-63BA2DDF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0" t="22968" r="6811" b="47317"/>
          <a:stretch/>
        </p:blipFill>
        <p:spPr>
          <a:xfrm>
            <a:off x="3254795" y="2567582"/>
            <a:ext cx="6152520" cy="19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EE76-A568-476D-BCBA-548F3CE1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Cardinalidades Avanzadas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4FD776-58D1-43BC-B26E-D4EB5E64F54D}"/>
              </a:ext>
            </a:extLst>
          </p:cNvPr>
          <p:cNvSpPr txBox="1"/>
          <p:nvPr/>
        </p:nvSpPr>
        <p:spPr>
          <a:xfrm>
            <a:off x="5005633" y="4765250"/>
            <a:ext cx="230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¿Cómo se lee?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25FB6BC-D22E-4BF7-A13F-99855C7DA90A}"/>
              </a:ext>
            </a:extLst>
          </p:cNvPr>
          <p:cNvSpPr txBox="1"/>
          <p:nvPr/>
        </p:nvSpPr>
        <p:spPr>
          <a:xfrm>
            <a:off x="2239495" y="5596916"/>
            <a:ext cx="799746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Un </a:t>
            </a:r>
            <a:r>
              <a:rPr lang="es-CL" sz="2800" i="1" dirty="0" err="1">
                <a:latin typeface="Calibri Light" panose="020F0302020204030204" pitchFamily="34" charset="0"/>
              </a:rPr>
              <a:t>padawan</a:t>
            </a:r>
            <a:r>
              <a:rPr lang="es-CL" sz="2800" i="1" dirty="0">
                <a:latin typeface="Calibri Light" panose="020F0302020204030204" pitchFamily="34" charset="0"/>
              </a:rPr>
              <a:t> tiene </a:t>
            </a:r>
            <a:r>
              <a:rPr lang="es-CL" sz="2800" b="1" i="1" dirty="0">
                <a:latin typeface="Calibri Light" panose="020F0302020204030204" pitchFamily="34" charset="0"/>
              </a:rPr>
              <a:t>cero o un </a:t>
            </a:r>
            <a:r>
              <a:rPr lang="es-CL" sz="2800" i="1" dirty="0">
                <a:latin typeface="Calibri Light" panose="020F0302020204030204" pitchFamily="34" charset="0"/>
              </a:rPr>
              <a:t>maestro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5A223D1B-3DC3-9326-4A02-FF52BD71E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3" t="22414" r="6889" b="47117"/>
          <a:stretch/>
        </p:blipFill>
        <p:spPr>
          <a:xfrm>
            <a:off x="3254795" y="2327935"/>
            <a:ext cx="6152520" cy="197565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B1CE57-3148-21FF-CAE4-379999263B7A}"/>
              </a:ext>
            </a:extLst>
          </p:cNvPr>
          <p:cNvCxnSpPr>
            <a:cxnSpLocks/>
          </p:cNvCxnSpPr>
          <p:nvPr/>
        </p:nvCxnSpPr>
        <p:spPr>
          <a:xfrm flipH="1" flipV="1">
            <a:off x="4953505" y="3621266"/>
            <a:ext cx="1202636" cy="11439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EE76-A568-476D-BCBA-548F3CE1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Cardinalidades Avanzadas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4FD776-58D1-43BC-B26E-D4EB5E64F54D}"/>
              </a:ext>
            </a:extLst>
          </p:cNvPr>
          <p:cNvSpPr txBox="1"/>
          <p:nvPr/>
        </p:nvSpPr>
        <p:spPr>
          <a:xfrm>
            <a:off x="5005633" y="4765250"/>
            <a:ext cx="230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¿Cómo se lee?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25FB6BC-D22E-4BF7-A13F-99855C7DA90A}"/>
              </a:ext>
            </a:extLst>
          </p:cNvPr>
          <p:cNvSpPr txBox="1"/>
          <p:nvPr/>
        </p:nvSpPr>
        <p:spPr>
          <a:xfrm>
            <a:off x="2332320" y="5605286"/>
            <a:ext cx="799746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Un </a:t>
            </a:r>
            <a:r>
              <a:rPr lang="es-CL" sz="2800" i="1" dirty="0" err="1">
                <a:latin typeface="Calibri Light" panose="020F0302020204030204" pitchFamily="34" charset="0"/>
              </a:rPr>
              <a:t>padawan</a:t>
            </a:r>
            <a:r>
              <a:rPr lang="es-CL" sz="2800" i="1" dirty="0">
                <a:latin typeface="Calibri Light" panose="020F0302020204030204" pitchFamily="34" charset="0"/>
              </a:rPr>
              <a:t> tiene </a:t>
            </a:r>
            <a:r>
              <a:rPr lang="es-CL" sz="2800" b="1" i="1" dirty="0">
                <a:latin typeface="Calibri Light" panose="020F0302020204030204" pitchFamily="34" charset="0"/>
              </a:rPr>
              <a:t>al menos un </a:t>
            </a:r>
            <a:r>
              <a:rPr lang="es-CL" sz="2800" i="1" dirty="0">
                <a:latin typeface="Calibri Light" panose="020F0302020204030204" pitchFamily="34" charset="0"/>
              </a:rPr>
              <a:t>maestro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648EF1CC-AA91-BF84-560A-E1CC92F47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9" t="22788" r="6810" b="47117"/>
          <a:stretch/>
        </p:blipFill>
        <p:spPr>
          <a:xfrm>
            <a:off x="3257822" y="2644810"/>
            <a:ext cx="6146465" cy="195142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036868-EB94-0042-957D-9B0747E9E525}"/>
              </a:ext>
            </a:extLst>
          </p:cNvPr>
          <p:cNvCxnSpPr>
            <a:cxnSpLocks/>
          </p:cNvCxnSpPr>
          <p:nvPr/>
        </p:nvCxnSpPr>
        <p:spPr>
          <a:xfrm flipH="1" flipV="1">
            <a:off x="5005633" y="3760546"/>
            <a:ext cx="1150508" cy="10047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EE76-A568-476D-BCBA-548F3CE1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Cardinalidades Avanzadas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4FD776-58D1-43BC-B26E-D4EB5E64F54D}"/>
              </a:ext>
            </a:extLst>
          </p:cNvPr>
          <p:cNvSpPr txBox="1"/>
          <p:nvPr/>
        </p:nvSpPr>
        <p:spPr>
          <a:xfrm>
            <a:off x="5005633" y="4765250"/>
            <a:ext cx="230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¿Cómo se lee?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25FB6BC-D22E-4BF7-A13F-99855C7DA90A}"/>
              </a:ext>
            </a:extLst>
          </p:cNvPr>
          <p:cNvSpPr txBox="1"/>
          <p:nvPr/>
        </p:nvSpPr>
        <p:spPr>
          <a:xfrm>
            <a:off x="2157406" y="5620427"/>
            <a:ext cx="799746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Un </a:t>
            </a:r>
            <a:r>
              <a:rPr lang="es-CL" sz="2800" i="1" dirty="0" err="1">
                <a:latin typeface="Calibri Light" panose="020F0302020204030204" pitchFamily="34" charset="0"/>
              </a:rPr>
              <a:t>padawan</a:t>
            </a:r>
            <a:r>
              <a:rPr lang="es-CL" sz="2800" i="1" dirty="0">
                <a:latin typeface="Calibri Light" panose="020F0302020204030204" pitchFamily="34" charset="0"/>
              </a:rPr>
              <a:t> tiene </a:t>
            </a:r>
            <a:r>
              <a:rPr lang="es-CL" sz="2800" b="1" i="1" dirty="0">
                <a:latin typeface="Calibri Light" panose="020F0302020204030204" pitchFamily="34" charset="0"/>
              </a:rPr>
              <a:t>un y solo un </a:t>
            </a:r>
            <a:r>
              <a:rPr lang="es-CL" sz="2800" i="1" dirty="0">
                <a:latin typeface="Calibri Light" panose="020F0302020204030204" pitchFamily="34" charset="0"/>
              </a:rPr>
              <a:t>maestro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05847BF6-5470-206D-038D-4A8536208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9" t="22881" r="6889" b="46487"/>
          <a:stretch/>
        </p:blipFill>
        <p:spPr>
          <a:xfrm>
            <a:off x="3260851" y="2435876"/>
            <a:ext cx="6140408" cy="198624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8BAC0-D69A-6F30-4828-8610BEBB1D8A}"/>
              </a:ext>
            </a:extLst>
          </p:cNvPr>
          <p:cNvCxnSpPr>
            <a:cxnSpLocks/>
          </p:cNvCxnSpPr>
          <p:nvPr/>
        </p:nvCxnSpPr>
        <p:spPr>
          <a:xfrm flipH="1" flipV="1">
            <a:off x="4953505" y="3621266"/>
            <a:ext cx="1202636" cy="11439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9ED-C03F-17E9-B4FF-345530DA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Cardinalidades – Resumen </a:t>
            </a:r>
          </a:p>
        </p:txBody>
      </p:sp>
      <p:pic>
        <p:nvPicPr>
          <p:cNvPr id="4" name="Picture 3" descr="A black background with orange and white squares&#10;&#10;Description automatically generated">
            <a:extLst>
              <a:ext uri="{FF2B5EF4-FFF2-40B4-BE49-F238E27FC236}">
                <a16:creationId xmlns:a16="http://schemas.microsoft.com/office/drawing/2014/main" id="{9CA83EE6-CDDD-5211-09CE-3D1DFF283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0" t="22968" r="6811" b="47317"/>
          <a:stretch/>
        </p:blipFill>
        <p:spPr>
          <a:xfrm>
            <a:off x="6197980" y="1129927"/>
            <a:ext cx="4466132" cy="1398653"/>
          </a:xfrm>
          <a:prstGeom prst="rect">
            <a:avLst/>
          </a:prstGeom>
        </p:spPr>
      </p:pic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DDE2997A-D4EB-7BF0-9D88-BA691C221D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53" t="22414" r="6889" b="47117"/>
          <a:stretch/>
        </p:blipFill>
        <p:spPr>
          <a:xfrm>
            <a:off x="6146990" y="3962710"/>
            <a:ext cx="4466132" cy="1434130"/>
          </a:xfrm>
          <a:prstGeom prst="rect">
            <a:avLst/>
          </a:prstGeom>
        </p:spPr>
      </p:pic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609D0005-99A7-BCB5-1D8F-95A95BCFC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09" t="22788" r="6810" b="47117"/>
          <a:stretch/>
        </p:blipFill>
        <p:spPr>
          <a:xfrm>
            <a:off x="6146990" y="2528580"/>
            <a:ext cx="4517122" cy="1434130"/>
          </a:xfrm>
          <a:prstGeom prst="rect">
            <a:avLst/>
          </a:prstGeom>
        </p:spPr>
      </p:pic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FA30B6E-230D-25CB-D44B-D4C89EE700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09" t="22881" r="6889" b="46487"/>
          <a:stretch/>
        </p:blipFill>
        <p:spPr>
          <a:xfrm>
            <a:off x="6096000" y="5396840"/>
            <a:ext cx="4517122" cy="1461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A9AC43-7281-9B28-F39E-F9DC9A8572D6}"/>
              </a:ext>
            </a:extLst>
          </p:cNvPr>
          <p:cNvSpPr txBox="1"/>
          <p:nvPr/>
        </p:nvSpPr>
        <p:spPr>
          <a:xfrm>
            <a:off x="2045460" y="1635760"/>
            <a:ext cx="235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>
                <a:solidFill>
                  <a:schemeClr val="bg1"/>
                </a:solidFill>
              </a:rPr>
              <a:t>Mínimo 0, máximo N</a:t>
            </a:r>
          </a:p>
          <a:p>
            <a:endParaRPr lang="en-C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7C8A9-1CDC-6296-290A-3552E895CD6C}"/>
              </a:ext>
            </a:extLst>
          </p:cNvPr>
          <p:cNvSpPr txBox="1"/>
          <p:nvPr/>
        </p:nvSpPr>
        <p:spPr>
          <a:xfrm>
            <a:off x="2045460" y="3069608"/>
            <a:ext cx="235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Mínimo</a:t>
            </a:r>
            <a:r>
              <a:rPr lang="en-US" dirty="0">
                <a:solidFill>
                  <a:schemeClr val="bg1"/>
                </a:solidFill>
              </a:rPr>
              <a:t> 1, </a:t>
            </a:r>
            <a:r>
              <a:rPr lang="en-US" dirty="0" err="1">
                <a:solidFill>
                  <a:schemeClr val="bg1"/>
                </a:solidFill>
              </a:rPr>
              <a:t>máximo</a:t>
            </a:r>
            <a:r>
              <a:rPr lang="en-US" dirty="0">
                <a:solidFill>
                  <a:schemeClr val="bg1"/>
                </a:solidFill>
              </a:rPr>
              <a:t> N</a:t>
            </a:r>
          </a:p>
          <a:p>
            <a:endParaRPr lang="en-C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10549-EC7B-64E8-0395-081680585558}"/>
              </a:ext>
            </a:extLst>
          </p:cNvPr>
          <p:cNvSpPr txBox="1"/>
          <p:nvPr/>
        </p:nvSpPr>
        <p:spPr>
          <a:xfrm>
            <a:off x="2045460" y="4483357"/>
            <a:ext cx="235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Mínimo</a:t>
            </a:r>
            <a:r>
              <a:rPr lang="en-US" dirty="0">
                <a:solidFill>
                  <a:schemeClr val="bg1"/>
                </a:solidFill>
              </a:rPr>
              <a:t> 0, </a:t>
            </a:r>
            <a:r>
              <a:rPr lang="en-US" dirty="0" err="1">
                <a:solidFill>
                  <a:schemeClr val="bg1"/>
                </a:solidFill>
              </a:rPr>
              <a:t>máximo</a:t>
            </a:r>
            <a:r>
              <a:rPr lang="en-US" dirty="0">
                <a:solidFill>
                  <a:schemeClr val="bg1"/>
                </a:solidFill>
              </a:rPr>
              <a:t> 1</a:t>
            </a:r>
          </a:p>
          <a:p>
            <a:endParaRPr lang="en-C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A2155-F7EA-7867-30D2-CC5F9984DE6B}"/>
              </a:ext>
            </a:extLst>
          </p:cNvPr>
          <p:cNvSpPr txBox="1"/>
          <p:nvPr/>
        </p:nvSpPr>
        <p:spPr>
          <a:xfrm>
            <a:off x="2045460" y="5937304"/>
            <a:ext cx="221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Mínimo</a:t>
            </a:r>
            <a:r>
              <a:rPr lang="en-US" dirty="0">
                <a:solidFill>
                  <a:schemeClr val="bg1"/>
                </a:solidFill>
              </a:rPr>
              <a:t> 1, </a:t>
            </a:r>
            <a:r>
              <a:rPr lang="en-US" dirty="0" err="1">
                <a:solidFill>
                  <a:schemeClr val="bg1"/>
                </a:solidFill>
              </a:rPr>
              <a:t>máximo</a:t>
            </a:r>
            <a:r>
              <a:rPr lang="en-US" dirty="0">
                <a:solidFill>
                  <a:schemeClr val="bg1"/>
                </a:solidFill>
              </a:rPr>
              <a:t> 1</a:t>
            </a:r>
          </a:p>
          <a:p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328673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84D2-2838-EF90-4E03-39E30F5E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Diagrama ER</a:t>
            </a:r>
          </a:p>
        </p:txBody>
      </p:sp>
      <p:pic>
        <p:nvPicPr>
          <p:cNvPr id="26" name="Picture 25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F7BE8D2E-E7E9-8D64-9F3E-0E902AD18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9" b="19651"/>
          <a:stretch/>
        </p:blipFill>
        <p:spPr>
          <a:xfrm>
            <a:off x="1925574" y="1382409"/>
            <a:ext cx="8823167" cy="51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F389-1E75-B536-F3AD-9D870B24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¿Cómo modelar una base de datos?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5FF5-152B-CA7E-902D-7CB47404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Creemos una base de Datos para la Guerra de las Galaxias.</a:t>
            </a:r>
          </a:p>
          <a:p>
            <a:r>
              <a:rPr lang="es-CL" dirty="0"/>
              <a:t>Necesitamos:</a:t>
            </a:r>
          </a:p>
          <a:p>
            <a:pPr lvl="1"/>
            <a:r>
              <a:rPr lang="es-CL" dirty="0"/>
              <a:t>Personajes, con sus nombres, edad, planeta de donde proviene, la nave que maneja (e información de la nave), las coordenadas de su planeta, etc.</a:t>
            </a:r>
          </a:p>
          <a:p>
            <a:pPr lvl="1"/>
            <a:endParaRPr lang="es-CL" dirty="0"/>
          </a:p>
          <a:p>
            <a:r>
              <a:rPr lang="es-CL" dirty="0"/>
              <a:t>Fácil </a:t>
            </a:r>
            <a:r>
              <a:rPr lang="es-CL" dirty="0" err="1"/>
              <a:t>po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417073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525C-94C1-2408-113A-E4BD7185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Relaciones Múltiples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10D3A-C917-B921-A23A-ADF3FD9CF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2505A-8962-F762-42D1-4410BB95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6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EA9-E3C1-4B01-5631-694E2AAF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Relaciones Múltiples: </a:t>
            </a:r>
            <a:r>
              <a:rPr lang="es-CL" dirty="0" err="1"/>
              <a:t>Rent</a:t>
            </a:r>
            <a:r>
              <a:rPr lang="es-CL" dirty="0"/>
              <a:t>-a-</a:t>
            </a:r>
            <a:r>
              <a:rPr lang="es-CL" dirty="0" err="1"/>
              <a:t>Ship</a:t>
            </a:r>
            <a:endParaRPr lang="es-C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EE2FE7-F8D1-E3F6-D573-803BE1AA7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5426" y="2150165"/>
            <a:ext cx="6715006" cy="35600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660DB-055A-3A3C-2A20-05117747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37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ER: Relaciones Múltiples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3455" y="1508588"/>
            <a:ext cx="7315200" cy="830997"/>
          </a:xfrm>
          <a:prstGeom prst="rect">
            <a:avLst/>
          </a:prstGeom>
          <a:solidFill>
            <a:srgbClr val="FFD60A">
              <a:alpha val="23922"/>
            </a:srgbClr>
          </a:solidFill>
          <a:ln w="38100">
            <a:solidFill>
              <a:srgbClr val="FF9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¿Cómo se puede modelar un arriendo que involucra </a:t>
            </a:r>
            <a:r>
              <a:rPr lang="es-CL" sz="2400" dirty="0">
                <a:solidFill>
                  <a:srgbClr val="0066CC"/>
                </a:solidFill>
                <a:latin typeface="Calibri Light" panose="020F0302020204030204" pitchFamily="34" charset="0"/>
              </a:rPr>
              <a:t>Personas</a:t>
            </a:r>
            <a:r>
              <a:rPr lang="es-CL" sz="2400" i="1" dirty="0">
                <a:latin typeface="Calibri Light" panose="020F0302020204030204" pitchFamily="34" charset="0"/>
              </a:rPr>
              <a:t>, </a:t>
            </a:r>
            <a:r>
              <a:rPr lang="es-CL" sz="2400" dirty="0">
                <a:solidFill>
                  <a:srgbClr val="0070C0"/>
                </a:solidFill>
                <a:latin typeface="Calibri Light" panose="020F0302020204030204" pitchFamily="34" charset="0"/>
              </a:rPr>
              <a:t>Naves</a:t>
            </a:r>
            <a:r>
              <a:rPr lang="es-CL" sz="2400" i="1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y</a:t>
            </a:r>
            <a:r>
              <a:rPr lang="es-CL" sz="2400" i="1" dirty="0"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srgbClr val="0066CC"/>
                </a:solidFill>
                <a:latin typeface="Calibri Light" panose="020F0302020204030204" pitchFamily="34" charset="0"/>
              </a:rPr>
              <a:t>Locales de Arriendo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?</a:t>
            </a:r>
          </a:p>
        </p:txBody>
      </p:sp>
      <p:pic>
        <p:nvPicPr>
          <p:cNvPr id="5" name="Picture 4" descr="A black background with many different colored circles and a diamond&#10;&#10;Description automatically generated with medium confidence">
            <a:extLst>
              <a:ext uri="{FF2B5EF4-FFF2-40B4-BE49-F238E27FC236}">
                <a16:creationId xmlns:a16="http://schemas.microsoft.com/office/drawing/2014/main" id="{4E326491-174A-5CB8-6256-76A258B40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0" t="27364" r="19854" b="25473"/>
          <a:stretch/>
        </p:blipFill>
        <p:spPr>
          <a:xfrm>
            <a:off x="3942214" y="2778588"/>
            <a:ext cx="5262051" cy="387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ER: Relaciones Múltiples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39" y="1500156"/>
            <a:ext cx="7315200" cy="523220"/>
          </a:xfrm>
          <a:prstGeom prst="rect">
            <a:avLst/>
          </a:prstGeom>
          <a:solidFill>
            <a:srgbClr val="FFD60A">
              <a:alpha val="25882"/>
            </a:srgbClr>
          </a:solidFill>
          <a:ln w="38100">
            <a:solidFill>
              <a:srgbClr val="FF9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¿Por qué no un atributo?</a:t>
            </a:r>
            <a:endParaRPr lang="es-CL" sz="2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339" y="5894182"/>
            <a:ext cx="7315200" cy="769441"/>
          </a:xfrm>
          <a:prstGeom prst="rect">
            <a:avLst/>
          </a:prstGeom>
          <a:solidFill>
            <a:srgbClr val="ACFF58">
              <a:alpha val="21961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Si</a:t>
            </a:r>
            <a:r>
              <a:rPr lang="es-CL" sz="2200" i="1" dirty="0">
                <a:latin typeface="Calibri Light" panose="020F0302020204030204" pitchFamily="34" charset="0"/>
              </a:rPr>
              <a:t> </a:t>
            </a:r>
            <a:r>
              <a:rPr lang="es-CL" sz="2200" dirty="0">
                <a:solidFill>
                  <a:srgbClr val="0066CC"/>
                </a:solidFill>
                <a:latin typeface="Calibri Light" panose="020F0302020204030204" pitchFamily="34" charset="0"/>
              </a:rPr>
              <a:t>Nave</a:t>
            </a:r>
            <a:r>
              <a:rPr lang="es-CL" sz="2200" i="1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no es un “valor simple” (tiene varios atributos)</a:t>
            </a:r>
          </a:p>
          <a:p>
            <a:pPr algn="ctr"/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y/o si se necesita</a:t>
            </a:r>
            <a:r>
              <a:rPr lang="es-CL" sz="2200" i="1" dirty="0">
                <a:latin typeface="Calibri Light" panose="020F0302020204030204" pitchFamily="34" charset="0"/>
              </a:rPr>
              <a:t> </a:t>
            </a:r>
            <a:r>
              <a:rPr lang="es-CL" sz="2200" dirty="0">
                <a:solidFill>
                  <a:srgbClr val="0066CC"/>
                </a:solidFill>
                <a:latin typeface="Calibri Light" panose="020F0302020204030204" pitchFamily="34" charset="0"/>
              </a:rPr>
              <a:t>Nave</a:t>
            </a:r>
            <a:r>
              <a:rPr lang="es-CL" sz="2200" i="1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en la llave de la relación</a:t>
            </a:r>
          </a:p>
        </p:txBody>
      </p:sp>
      <p:pic>
        <p:nvPicPr>
          <p:cNvPr id="5" name="Picture 4" descr="A diagram of a local market&#10;&#10;Description automatically generated">
            <a:extLst>
              <a:ext uri="{FF2B5EF4-FFF2-40B4-BE49-F238E27FC236}">
                <a16:creationId xmlns:a16="http://schemas.microsoft.com/office/drawing/2014/main" id="{FCF5776F-5290-87F2-3E80-4BB17F816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0" t="24180" r="18700" b="24540"/>
          <a:stretch/>
        </p:blipFill>
        <p:spPr>
          <a:xfrm>
            <a:off x="4069780" y="2195942"/>
            <a:ext cx="4520097" cy="3462343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1804073" y="3872575"/>
            <a:ext cx="2514600" cy="1219200"/>
          </a:xfrm>
          <a:prstGeom prst="wedgeRectCallout">
            <a:avLst>
              <a:gd name="adj1" fmla="val 47270"/>
              <a:gd name="adj2" fmla="val -1443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 Relaciones tienen</a:t>
            </a:r>
          </a:p>
          <a:p>
            <a:pPr algn="ctr"/>
            <a:r>
              <a:rPr lang="es-CL" b="1" dirty="0">
                <a:latin typeface="Calibri Light" panose="020F0302020204030204" pitchFamily="34" charset="0"/>
              </a:rPr>
              <a:t>atributos descriptivos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(no se pueden usar como parte de una llave)</a:t>
            </a:r>
          </a:p>
        </p:txBody>
      </p:sp>
    </p:spTree>
    <p:extLst>
      <p:ext uri="{BB962C8B-B14F-4D97-AF65-F5344CB8AC3E}">
        <p14:creationId xmlns:p14="http://schemas.microsoft.com/office/powerpoint/2010/main" val="29505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ER: Relaciones Múltiples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530056"/>
            <a:ext cx="7315200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¿Por qué no un atributo?</a:t>
            </a:r>
            <a:endParaRPr lang="es-CL" sz="2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9FB5F5E4-71DB-75C2-531E-51A71EB41E0B}"/>
              </a:ext>
            </a:extLst>
          </p:cNvPr>
          <p:cNvSpPr txBox="1"/>
          <p:nvPr/>
        </p:nvSpPr>
        <p:spPr>
          <a:xfrm>
            <a:off x="2438401" y="5867434"/>
            <a:ext cx="7315200" cy="769441"/>
          </a:xfrm>
          <a:prstGeom prst="rect">
            <a:avLst/>
          </a:prstGeom>
          <a:solidFill>
            <a:srgbClr val="FF0000">
              <a:alpha val="23922"/>
            </a:srgb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200" i="1" dirty="0">
                <a:solidFill>
                  <a:srgbClr val="C00000"/>
                </a:solidFill>
                <a:latin typeface="Calibri Light" panose="020F0302020204030204" pitchFamily="34" charset="0"/>
              </a:rPr>
              <a:t>No se pueden relacionar atributos de diferentes entidades.</a:t>
            </a:r>
          </a:p>
          <a:p>
            <a:pPr algn="ctr"/>
            <a:r>
              <a:rPr lang="es-CL" sz="2200" i="1" dirty="0">
                <a:solidFill>
                  <a:srgbClr val="C00000"/>
                </a:solidFill>
                <a:latin typeface="Calibri Light" panose="020F0302020204030204" pitchFamily="34" charset="0"/>
              </a:rPr>
              <a:t>(Contradiría el propósito de un diseño conceptual.)</a:t>
            </a:r>
          </a:p>
        </p:txBody>
      </p:sp>
      <p:pic>
        <p:nvPicPr>
          <p:cNvPr id="6" name="Picture 5" descr="A diagram of a local market&#10;&#10;Description automatically generated">
            <a:extLst>
              <a:ext uri="{FF2B5EF4-FFF2-40B4-BE49-F238E27FC236}">
                <a16:creationId xmlns:a16="http://schemas.microsoft.com/office/drawing/2014/main" id="{7E87F7C3-AE39-07A9-3DA8-74910F91B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0" t="24180" r="18700" b="24540"/>
          <a:stretch/>
        </p:blipFill>
        <p:spPr>
          <a:xfrm>
            <a:off x="6934093" y="2212786"/>
            <a:ext cx="4520097" cy="3462343"/>
          </a:xfrm>
          <a:prstGeom prst="rect">
            <a:avLst/>
          </a:prstGeom>
        </p:spPr>
      </p:pic>
      <p:pic>
        <p:nvPicPr>
          <p:cNvPr id="11" name="Picture 10" descr="A diagram of a language&#10;&#10;Description automatically generated">
            <a:extLst>
              <a:ext uri="{FF2B5EF4-FFF2-40B4-BE49-F238E27FC236}">
                <a16:creationId xmlns:a16="http://schemas.microsoft.com/office/drawing/2014/main" id="{A0F05E69-9EB1-104A-C64D-A99C5E20F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91" t="16921" r="13406" b="40492"/>
          <a:stretch/>
        </p:blipFill>
        <p:spPr>
          <a:xfrm>
            <a:off x="2143692" y="3087362"/>
            <a:ext cx="3810383" cy="204175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637B61-A77C-AA07-A9C1-A19998170359}"/>
              </a:ext>
            </a:extLst>
          </p:cNvPr>
          <p:cNvCxnSpPr/>
          <p:nvPr/>
        </p:nvCxnSpPr>
        <p:spPr>
          <a:xfrm flipV="1">
            <a:off x="2912758" y="2507030"/>
            <a:ext cx="4021335" cy="7206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ER: Relaciones Múltiples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524000"/>
            <a:ext cx="7315200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¿Y las Cardinalidades?</a:t>
            </a:r>
            <a:endParaRPr lang="es-CL" sz="2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1" y="5894336"/>
            <a:ext cx="7315200" cy="769441"/>
          </a:xfrm>
          <a:prstGeom prst="rect">
            <a:avLst/>
          </a:prstGeom>
          <a:solidFill>
            <a:srgbClr val="92D050">
              <a:alpha val="23137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Tenemos que preguntar por cada entidad con respecto a un par de las otras dos</a:t>
            </a:r>
          </a:p>
        </p:txBody>
      </p:sp>
      <p:pic>
        <p:nvPicPr>
          <p:cNvPr id="3" name="Picture 2" descr="A black background with many different colored circles and a diamond&#10;&#10;Description automatically generated with medium confidence">
            <a:extLst>
              <a:ext uri="{FF2B5EF4-FFF2-40B4-BE49-F238E27FC236}">
                <a16:creationId xmlns:a16="http://schemas.microsoft.com/office/drawing/2014/main" id="{C065AD2A-BFBA-606A-CEC2-6DDDDA67C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0" t="27364" r="19854" b="25473"/>
          <a:stretch/>
        </p:blipFill>
        <p:spPr>
          <a:xfrm>
            <a:off x="3954240" y="2162277"/>
            <a:ext cx="4753629" cy="34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E2F04-DAA7-4803-9917-83727266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ER: Relaciones Múltiples</a:t>
            </a:r>
            <a:endParaRPr lang="e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A251F-E214-4481-A922-3EFFF87C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371600"/>
            <a:ext cx="9166123" cy="5486400"/>
          </a:xfrm>
        </p:spPr>
        <p:txBody>
          <a:bodyPr>
            <a:normAutofit/>
          </a:bodyPr>
          <a:lstStyle/>
          <a:p>
            <a:r>
              <a:rPr lang="es-CL" sz="2400" dirty="0"/>
              <a:t>Una nave, ¿por cuántas personas y en cuantos locales puede ser arrendada?</a:t>
            </a:r>
          </a:p>
          <a:p>
            <a:endParaRPr lang="es-CL" sz="2400" dirty="0"/>
          </a:p>
          <a:p>
            <a:pPr marL="0" indent="0">
              <a:buNone/>
            </a:pPr>
            <a:endParaRPr lang="es-CL" sz="1100" dirty="0"/>
          </a:p>
          <a:p>
            <a:r>
              <a:rPr lang="es-CL" sz="2400" dirty="0"/>
              <a:t>Una persona, ¿cuántas naves y en cuántos locales puede arrendar?</a:t>
            </a:r>
          </a:p>
          <a:p>
            <a:endParaRPr lang="es-CL" sz="2400" dirty="0"/>
          </a:p>
          <a:p>
            <a:pPr marL="0" indent="0">
              <a:buNone/>
            </a:pPr>
            <a:endParaRPr lang="es-CL" sz="1050" dirty="0"/>
          </a:p>
          <a:p>
            <a:r>
              <a:rPr lang="es-CL" sz="2400" dirty="0"/>
              <a:t>Un local, ¿a cuántas personas puede arrendar cuántas naves?</a:t>
            </a:r>
            <a:endParaRPr lang="en" sz="24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4FF911F-7A33-4C57-9C5C-FE55E1B16731}"/>
              </a:ext>
            </a:extLst>
          </p:cNvPr>
          <p:cNvSpPr txBox="1"/>
          <p:nvPr/>
        </p:nvSpPr>
        <p:spPr>
          <a:xfrm>
            <a:off x="4095136" y="2414359"/>
            <a:ext cx="7052187" cy="769441"/>
          </a:xfrm>
          <a:prstGeom prst="rect">
            <a:avLst/>
          </a:prstGeom>
          <a:solidFill>
            <a:srgbClr val="92D050">
              <a:alpha val="25098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Por nadie, en ningún lado como mínimo.  Por muchas personas, en muchos locales como máximo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1DCD555-C8E1-4652-8A9F-0461A998CF45}"/>
              </a:ext>
            </a:extLst>
          </p:cNvPr>
          <p:cNvSpPr txBox="1"/>
          <p:nvPr/>
        </p:nvSpPr>
        <p:spPr>
          <a:xfrm>
            <a:off x="4095136" y="4013953"/>
            <a:ext cx="7052187" cy="769441"/>
          </a:xfrm>
          <a:prstGeom prst="rect">
            <a:avLst/>
          </a:prstGeom>
          <a:solidFill>
            <a:srgbClr val="92D050">
              <a:alpha val="25098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Al menos una en algún local como mínimo. Todas las que quiera, donde quiera como máximo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B6A72-1573-481B-B5EB-E3879411B36F}"/>
              </a:ext>
            </a:extLst>
          </p:cNvPr>
          <p:cNvSpPr txBox="1"/>
          <p:nvPr/>
        </p:nvSpPr>
        <p:spPr>
          <a:xfrm>
            <a:off x="4095136" y="5811256"/>
            <a:ext cx="7052187" cy="769441"/>
          </a:xfrm>
          <a:prstGeom prst="rect">
            <a:avLst/>
          </a:prstGeom>
          <a:solidFill>
            <a:srgbClr val="92D050">
              <a:alpha val="23137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solidFill>
                  <a:schemeClr val="bg1"/>
                </a:solidFill>
                <a:latin typeface="Calibri Light" panose="020F0302020204030204" pitchFamily="34" charset="0"/>
              </a:rPr>
              <a:t>A nadie, ninguna nave como mínimo. Todas las naves posibles a todas las personas posibles como máximo</a:t>
            </a:r>
          </a:p>
        </p:txBody>
      </p:sp>
    </p:spTree>
    <p:extLst>
      <p:ext uri="{BB962C8B-B14F-4D97-AF65-F5344CB8AC3E}">
        <p14:creationId xmlns:p14="http://schemas.microsoft.com/office/powerpoint/2010/main" val="21107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ER: Relaciones Múltiples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3455" y="1635760"/>
            <a:ext cx="7315200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¿Y las Cardinalidades?</a:t>
            </a:r>
            <a:endParaRPr lang="es-CL" sz="2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 descr="A diagram of a group of words&#10;&#10;Description automatically generated with medium confidence">
            <a:extLst>
              <a:ext uri="{FF2B5EF4-FFF2-40B4-BE49-F238E27FC236}">
                <a16:creationId xmlns:a16="http://schemas.microsoft.com/office/drawing/2014/main" id="{7BA26BD0-FA9B-27B3-D785-7D3F5B251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9" t="19152" r="20394" b="7098"/>
          <a:stretch/>
        </p:blipFill>
        <p:spPr>
          <a:xfrm>
            <a:off x="4065373" y="2512217"/>
            <a:ext cx="4306330" cy="42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36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17EB-2660-CA8D-0DBC-0468B0CF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¿Lo Mismo? Con Relaciones Binarias</a:t>
            </a:r>
          </a:p>
        </p:txBody>
      </p:sp>
      <p:sp>
        <p:nvSpPr>
          <p:cNvPr id="47" name="Rectangular Callout 11">
            <a:extLst>
              <a:ext uri="{FF2B5EF4-FFF2-40B4-BE49-F238E27FC236}">
                <a16:creationId xmlns:a16="http://schemas.microsoft.com/office/drawing/2014/main" id="{C7594EF4-FA48-76C2-B73B-CAB3F8AAF620}"/>
              </a:ext>
            </a:extLst>
          </p:cNvPr>
          <p:cNvSpPr/>
          <p:nvPr/>
        </p:nvSpPr>
        <p:spPr>
          <a:xfrm>
            <a:off x="4460856" y="5771670"/>
            <a:ext cx="3367149" cy="984048"/>
          </a:xfrm>
          <a:prstGeom prst="wedgeRectCallout">
            <a:avLst>
              <a:gd name="adj1" fmla="val -57779"/>
              <a:gd name="adj2" fmla="val -10699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dirty="0">
                <a:latin typeface="Calibri Light" panose="020F0302020204030204" pitchFamily="34" charset="0"/>
              </a:rPr>
              <a:t> Más flexible</a:t>
            </a:r>
          </a:p>
          <a:p>
            <a:pPr algn="ctr"/>
            <a:r>
              <a:rPr lang="es-CL" sz="2000" dirty="0">
                <a:latin typeface="Calibri Light" panose="020F0302020204030204" pitchFamily="34" charset="0"/>
              </a:rPr>
              <a:t>(p.ej., restricciones)</a:t>
            </a:r>
          </a:p>
          <a:p>
            <a:pPr algn="ctr"/>
            <a:r>
              <a:rPr lang="es-CL" sz="2000" dirty="0">
                <a:latin typeface="Calibri Light" panose="020F0302020204030204" pitchFamily="34" charset="0"/>
              </a:rPr>
              <a:t>Requiere llave para Arriendo</a:t>
            </a:r>
          </a:p>
        </p:txBody>
      </p:sp>
      <p:sp>
        <p:nvSpPr>
          <p:cNvPr id="48" name="Rectangular Callout 12">
            <a:extLst>
              <a:ext uri="{FF2B5EF4-FFF2-40B4-BE49-F238E27FC236}">
                <a16:creationId xmlns:a16="http://schemas.microsoft.com/office/drawing/2014/main" id="{18739CF2-1130-5C3A-F09A-4222D4B637B1}"/>
              </a:ext>
            </a:extLst>
          </p:cNvPr>
          <p:cNvSpPr/>
          <p:nvPr/>
        </p:nvSpPr>
        <p:spPr>
          <a:xfrm>
            <a:off x="9450960" y="5882443"/>
            <a:ext cx="2514600" cy="762502"/>
          </a:xfrm>
          <a:prstGeom prst="wedgeRectCallout">
            <a:avLst>
              <a:gd name="adj1" fmla="val -52265"/>
              <a:gd name="adj2" fmla="val -11147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dirty="0">
                <a:latin typeface="Calibri Light" panose="020F0302020204030204" pitchFamily="34" charset="0"/>
              </a:rPr>
              <a:t> Mucho más conciso</a:t>
            </a:r>
          </a:p>
        </p:txBody>
      </p:sp>
      <p:pic>
        <p:nvPicPr>
          <p:cNvPr id="3" name="Picture 2" descr="A diagram of a group of words&#10;&#10;Description automatically generated with medium confidence">
            <a:extLst>
              <a:ext uri="{FF2B5EF4-FFF2-40B4-BE49-F238E27FC236}">
                <a16:creationId xmlns:a16="http://schemas.microsoft.com/office/drawing/2014/main" id="{6A756F1E-52E5-58E5-544D-E9D536D39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9" t="19152" r="20394" b="7098"/>
          <a:stretch/>
        </p:blipFill>
        <p:spPr>
          <a:xfrm>
            <a:off x="7411062" y="1691365"/>
            <a:ext cx="3663338" cy="3607550"/>
          </a:xfrm>
          <a:prstGeom prst="rect">
            <a:avLst/>
          </a:prstGeom>
        </p:spPr>
      </p:pic>
      <p:pic>
        <p:nvPicPr>
          <p:cNvPr id="23" name="Picture 22" descr="A diagram of a local language&#10;&#10;Description automatically generated with medium confidence">
            <a:extLst>
              <a:ext uri="{FF2B5EF4-FFF2-40B4-BE49-F238E27FC236}">
                <a16:creationId xmlns:a16="http://schemas.microsoft.com/office/drawing/2014/main" id="{F11FB4A6-F502-5038-5EA1-EA603436D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38" t="8577" r="19666" b="28441"/>
          <a:stretch/>
        </p:blipFill>
        <p:spPr>
          <a:xfrm>
            <a:off x="1587710" y="1527240"/>
            <a:ext cx="4961238" cy="35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75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77C3D-73B0-4A0F-95E4-D11D3261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Relación con Roles</a:t>
            </a:r>
          </a:p>
        </p:txBody>
      </p:sp>
      <p:pic>
        <p:nvPicPr>
          <p:cNvPr id="6" name="Picture 5" descr="A diagram of different types of names&#10;&#10;Description automatically generated">
            <a:extLst>
              <a:ext uri="{FF2B5EF4-FFF2-40B4-BE49-F238E27FC236}">
                <a16:creationId xmlns:a16="http://schemas.microsoft.com/office/drawing/2014/main" id="{74F61A7D-C773-28D7-3A93-D7753D72E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70" t="25536" r="29603"/>
          <a:stretch/>
        </p:blipFill>
        <p:spPr>
          <a:xfrm>
            <a:off x="4443283" y="1828798"/>
            <a:ext cx="3305434" cy="48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0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85154-6E59-45AB-AC43-82C4FEC9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Estar </a:t>
            </a:r>
            <a:r>
              <a:rPr lang="es-CL" dirty="0" err="1"/>
              <a:t>Guars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1E573FE-32A5-4EBF-B139-0411E649B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32556"/>
              </p:ext>
            </p:extLst>
          </p:nvPr>
        </p:nvGraphicFramePr>
        <p:xfrm>
          <a:off x="1849717" y="2510383"/>
          <a:ext cx="987512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298">
                  <a:extLst>
                    <a:ext uri="{9D8B030D-6E8A-4147-A177-3AD203B41FA5}">
                      <a16:colId xmlns:a16="http://schemas.microsoft.com/office/drawing/2014/main" val="2353758542"/>
                    </a:ext>
                  </a:extLst>
                </a:gridCol>
                <a:gridCol w="762826">
                  <a:extLst>
                    <a:ext uri="{9D8B030D-6E8A-4147-A177-3AD203B41FA5}">
                      <a16:colId xmlns:a16="http://schemas.microsoft.com/office/drawing/2014/main" val="2745422732"/>
                    </a:ext>
                  </a:extLst>
                </a:gridCol>
                <a:gridCol w="1919205">
                  <a:extLst>
                    <a:ext uri="{9D8B030D-6E8A-4147-A177-3AD203B41FA5}">
                      <a16:colId xmlns:a16="http://schemas.microsoft.com/office/drawing/2014/main" val="3751122570"/>
                    </a:ext>
                  </a:extLst>
                </a:gridCol>
                <a:gridCol w="1506019">
                  <a:extLst>
                    <a:ext uri="{9D8B030D-6E8A-4147-A177-3AD203B41FA5}">
                      <a16:colId xmlns:a16="http://schemas.microsoft.com/office/drawing/2014/main" val="957804706"/>
                    </a:ext>
                  </a:extLst>
                </a:gridCol>
                <a:gridCol w="1714768">
                  <a:extLst>
                    <a:ext uri="{9D8B030D-6E8A-4147-A177-3AD203B41FA5}">
                      <a16:colId xmlns:a16="http://schemas.microsoft.com/office/drawing/2014/main" val="1918093026"/>
                    </a:ext>
                  </a:extLst>
                </a:gridCol>
                <a:gridCol w="1040194">
                  <a:extLst>
                    <a:ext uri="{9D8B030D-6E8A-4147-A177-3AD203B41FA5}">
                      <a16:colId xmlns:a16="http://schemas.microsoft.com/office/drawing/2014/main" val="2510985231"/>
                    </a:ext>
                  </a:extLst>
                </a:gridCol>
                <a:gridCol w="1690815">
                  <a:extLst>
                    <a:ext uri="{9D8B030D-6E8A-4147-A177-3AD203B41FA5}">
                      <a16:colId xmlns:a16="http://schemas.microsoft.com/office/drawing/2014/main" val="545236172"/>
                    </a:ext>
                  </a:extLst>
                </a:gridCol>
              </a:tblGrid>
              <a:tr h="596893">
                <a:tc>
                  <a:txBody>
                    <a:bodyPr/>
                    <a:lstStyle/>
                    <a:p>
                      <a:r>
                        <a:rPr lang="es-CL" sz="1800" dirty="0"/>
                        <a:t>Nombre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Edad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Nave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Tipo de Nave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Velocidad Luz?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Planeta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Coordenadas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566981"/>
                  </a:ext>
                </a:extLst>
              </a:tr>
              <a:tr h="596893">
                <a:tc>
                  <a:txBody>
                    <a:bodyPr/>
                    <a:lstStyle/>
                    <a:p>
                      <a:r>
                        <a:rPr lang="es-CL" sz="1800" dirty="0"/>
                        <a:t>Han Solo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Millennium Falcon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Cargo Ligero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Sí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 err="1"/>
                        <a:t>Corellia</a:t>
                      </a:r>
                      <a:endParaRPr lang="es-CL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M-11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5535531"/>
                  </a:ext>
                </a:extLst>
              </a:tr>
              <a:tr h="33977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…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2323641"/>
                  </a:ext>
                </a:extLst>
              </a:tr>
              <a:tr h="339770">
                <a:tc>
                  <a:txBody>
                    <a:bodyPr/>
                    <a:lstStyle/>
                    <a:p>
                      <a:r>
                        <a:rPr lang="es-CL" sz="1800" dirty="0"/>
                        <a:t>Boba </a:t>
                      </a:r>
                      <a:r>
                        <a:rPr lang="es-CL" sz="1800" dirty="0" err="1"/>
                        <a:t>Fett</a:t>
                      </a:r>
                      <a:endParaRPr lang="es-CL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Slave 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Patrullero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Sí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 err="1"/>
                        <a:t>Kamino</a:t>
                      </a:r>
                      <a:endParaRPr lang="es-CL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dirty="0" err="1"/>
                        <a:t>Extragalactic</a:t>
                      </a:r>
                      <a:endParaRPr lang="es-CL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7940164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849C7FA-EBDD-4DA6-A057-570071117B0B}"/>
              </a:ext>
            </a:extLst>
          </p:cNvPr>
          <p:cNvSpPr txBox="1"/>
          <p:nvPr/>
        </p:nvSpPr>
        <p:spPr>
          <a:xfrm>
            <a:off x="8334023" y="5305247"/>
            <a:ext cx="213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C00000"/>
                </a:solidFill>
              </a:rPr>
              <a:t>¿Problemas?</a:t>
            </a:r>
          </a:p>
        </p:txBody>
      </p:sp>
    </p:spTree>
    <p:extLst>
      <p:ext uri="{BB962C8B-B14F-4D97-AF65-F5344CB8AC3E}">
        <p14:creationId xmlns:p14="http://schemas.microsoft.com/office/powerpoint/2010/main" val="11144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E265-B022-CF9A-60FA-58369471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Jerarquías de Clase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9129-74AC-F079-1935-71B625BCF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69DF2-3BC1-0213-D756-DFFE6C37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273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5F98-02AF-8507-005E-205E520C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ER: Jerarquías de Clase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D3D3-A014-957A-4489-F2004092B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794" y="6131989"/>
            <a:ext cx="8437606" cy="527068"/>
          </a:xfrm>
          <a:solidFill>
            <a:srgbClr val="92D050">
              <a:alpha val="2392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/>
          <a:lstStyle/>
          <a:p>
            <a:pPr marL="0" indent="0" algn="ctr">
              <a:buNone/>
            </a:pPr>
            <a:r>
              <a:rPr lang="es-CL" dirty="0"/>
              <a:t>Las subclases heredan la llave y los atributos de la superclase</a:t>
            </a:r>
          </a:p>
        </p:txBody>
      </p:sp>
      <p:pic>
        <p:nvPicPr>
          <p:cNvPr id="25" name="Picture 24" descr="A group of different colored triangles&#10;&#10;Description automatically generated">
            <a:extLst>
              <a:ext uri="{FF2B5EF4-FFF2-40B4-BE49-F238E27FC236}">
                <a16:creationId xmlns:a16="http://schemas.microsoft.com/office/drawing/2014/main" id="{4D46DD55-076C-5CBE-D7A4-10EF7168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398" y="1291280"/>
            <a:ext cx="5858845" cy="48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49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3207-7A97-CD0A-466C-74478EB6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Entidades Débiles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D2D55-DBA7-93F1-A9BF-E11ED8C39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CE98E-12E0-80D8-50E8-959DFCED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64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Diagramas ER – Entidades Débiles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Hay entidades cuya identidad </a:t>
            </a:r>
            <a:r>
              <a:rPr lang="es-CL" b="1" dirty="0"/>
              <a:t>depende</a:t>
            </a:r>
            <a:r>
              <a:rPr lang="es-CL" dirty="0"/>
              <a:t> de la identidad de otras. Es decir, su llave depende de la llave de otra entidad.</a:t>
            </a:r>
          </a:p>
          <a:p>
            <a:r>
              <a:rPr lang="es-CL" dirty="0"/>
              <a:t>¿Cómo modelar?</a:t>
            </a:r>
          </a:p>
        </p:txBody>
      </p:sp>
      <p:pic>
        <p:nvPicPr>
          <p:cNvPr id="4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91" y="3858222"/>
            <a:ext cx="6687196" cy="1615821"/>
          </a:xfrm>
          <a:prstGeom prst="rect">
            <a:avLst/>
          </a:prstGeom>
        </p:spPr>
      </p:pic>
      <p:sp>
        <p:nvSpPr>
          <p:cNvPr id="5" name="Signo de multiplicación 4"/>
          <p:cNvSpPr/>
          <p:nvPr/>
        </p:nvSpPr>
        <p:spPr>
          <a:xfrm>
            <a:off x="6667221" y="4439024"/>
            <a:ext cx="544781" cy="543296"/>
          </a:xfrm>
          <a:prstGeom prst="mathMultiply">
            <a:avLst>
              <a:gd name="adj1" fmla="val 1139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32990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Diagramas ER – Entidades Débiles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Hay entidades cuya identidad </a:t>
            </a:r>
            <a:r>
              <a:rPr lang="es-CL" b="1" dirty="0"/>
              <a:t>depende</a:t>
            </a:r>
            <a:r>
              <a:rPr lang="es-CL" dirty="0"/>
              <a:t> de la identidad de otras. Es decir, su llave depende de la llave de otra entidad.</a:t>
            </a:r>
          </a:p>
          <a:p>
            <a:r>
              <a:rPr lang="es-CL" dirty="0"/>
              <a:t>¿Cómo modelar?</a:t>
            </a:r>
          </a:p>
        </p:txBody>
      </p:sp>
      <p:pic>
        <p:nvPicPr>
          <p:cNvPr id="9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88" y="3913825"/>
            <a:ext cx="7389092" cy="1819709"/>
          </a:xfrm>
          <a:prstGeom prst="rect">
            <a:avLst/>
          </a:prstGeom>
        </p:spPr>
      </p:pic>
      <p:cxnSp>
        <p:nvCxnSpPr>
          <p:cNvPr id="11" name="Conector recto 10"/>
          <p:cNvCxnSpPr>
            <a:cxnSpLocks/>
          </p:cNvCxnSpPr>
          <p:nvPr/>
        </p:nvCxnSpPr>
        <p:spPr>
          <a:xfrm>
            <a:off x="5257800" y="4182836"/>
            <a:ext cx="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81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11" y="3052071"/>
            <a:ext cx="7337475" cy="1806997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319503" y="5089232"/>
            <a:ext cx="2359405" cy="560162"/>
          </a:xfrm>
          <a:prstGeom prst="wedgeRectCallout">
            <a:avLst>
              <a:gd name="adj1" fmla="val 53687"/>
              <a:gd name="adj2" fmla="val -1077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351" y="365760"/>
            <a:ext cx="10639168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ER: Entidades débiles</a:t>
            </a:r>
            <a:br>
              <a:rPr lang="es-CL" dirty="0"/>
            </a:br>
            <a:r>
              <a:rPr lang="es-CL" dirty="0"/>
              <a:t>	¿Cuándo se usan?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Tres características</a:t>
            </a:r>
            <a:endParaRPr lang="es-CL" dirty="0"/>
          </a:p>
        </p:txBody>
      </p:sp>
      <p:sp>
        <p:nvSpPr>
          <p:cNvPr id="6" name="Title 3 2 1"/>
          <p:cNvSpPr txBox="1">
            <a:spLocks/>
          </p:cNvSpPr>
          <p:nvPr/>
        </p:nvSpPr>
        <p:spPr>
          <a:xfrm>
            <a:off x="2209800" y="5769204"/>
            <a:ext cx="9597272" cy="86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>
                <a:latin typeface="Calibri Light" panose="020F0302020204030204" pitchFamily="34" charset="0"/>
              </a:rPr>
              <a:t>… entidades cuya llave dependa </a:t>
            </a:r>
          </a:p>
          <a:p>
            <a:pPr algn="r"/>
            <a:r>
              <a:rPr lang="es-CL" sz="2800" dirty="0">
                <a:latin typeface="Calibri Light" panose="020F0302020204030204" pitchFamily="34" charset="0"/>
              </a:rPr>
              <a:t>de la llave de otra entidad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195553" y="1875584"/>
            <a:ext cx="2514600" cy="856107"/>
          </a:xfrm>
          <a:prstGeom prst="wedgeRectCallout">
            <a:avLst>
              <a:gd name="adj1" fmla="val 3272"/>
              <a:gd name="adj2" fmla="val 1217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(2) Varias (débiles) a una 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(3) Participación total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47032" y="5089232"/>
            <a:ext cx="2781300" cy="560162"/>
          </a:xfrm>
          <a:prstGeom prst="wedgeRectCallout">
            <a:avLst>
              <a:gd name="adj1" fmla="val -49431"/>
              <a:gd name="adj2" fmla="val -1075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 (1) Dependencia de llave</a:t>
            </a:r>
          </a:p>
        </p:txBody>
      </p:sp>
    </p:spTree>
    <p:extLst>
      <p:ext uri="{BB962C8B-B14F-4D97-AF65-F5344CB8AC3E}">
        <p14:creationId xmlns:p14="http://schemas.microsoft.com/office/powerpoint/2010/main" val="2660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38" y="2807616"/>
            <a:ext cx="7337475" cy="1806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ER: Entidades débiles</a:t>
            </a:r>
            <a:br>
              <a:rPr lang="es-CL" dirty="0"/>
            </a:br>
            <a:r>
              <a:rPr lang="es-CL" dirty="0"/>
              <a:t>	Un ejemplo más complejo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2465" y="5651682"/>
            <a:ext cx="7875300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¿Ahora, si queremos modelar notas de los alumnos?</a:t>
            </a:r>
            <a:endParaRPr lang="es-CL" sz="2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3172" y="6107519"/>
            <a:ext cx="632460" cy="384721"/>
          </a:xfrm>
          <a:prstGeom prst="rect">
            <a:avLst/>
          </a:prstGeom>
          <a:solidFill>
            <a:srgbClr val="ACFF58">
              <a:alpha val="21961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>
                <a:solidFill>
                  <a:schemeClr val="bg1"/>
                </a:solidFill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67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79" y="2733071"/>
            <a:ext cx="8831951" cy="1703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ER: Entidades débiles</a:t>
            </a:r>
            <a:br>
              <a:rPr lang="es-CL" dirty="0"/>
            </a:br>
            <a:r>
              <a:rPr lang="es-CL" dirty="0"/>
              <a:t>	Una cadena de entidades débiles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0299" y="5663513"/>
            <a:ext cx="7367748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¿Y si queremos guardar el nombre del alumno?</a:t>
            </a:r>
            <a:endParaRPr lang="es-CL" sz="2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B8F41-95AD-AB5F-A9FC-6FBE631462F5}"/>
              </a:ext>
            </a:extLst>
          </p:cNvPr>
          <p:cNvSpPr txBox="1"/>
          <p:nvPr/>
        </p:nvSpPr>
        <p:spPr>
          <a:xfrm>
            <a:off x="9413172" y="6107519"/>
            <a:ext cx="632460" cy="384721"/>
          </a:xfrm>
          <a:prstGeom prst="rect">
            <a:avLst/>
          </a:prstGeom>
          <a:solidFill>
            <a:srgbClr val="ACFF58">
              <a:alpha val="21961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>
                <a:solidFill>
                  <a:schemeClr val="bg1"/>
                </a:solidFill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38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8AED-F2A7-BE1F-E218-9338F064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Agregación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D159-AAF7-DF1A-8BFA-584CD4573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234FA-FFCD-0C91-23A6-CA132E2A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76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0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791" y="1867106"/>
            <a:ext cx="4219966" cy="3749040"/>
          </a:xfrm>
        </p:spPr>
        <p:txBody>
          <a:bodyPr>
            <a:normAutofit fontScale="90000"/>
          </a:bodyPr>
          <a:lstStyle/>
          <a:p>
            <a:r>
              <a:rPr lang="es-CL" dirty="0"/>
              <a:t>ER: Agregación: crear una </a:t>
            </a:r>
            <a:r>
              <a:rPr lang="es-CL" dirty="0">
                <a:solidFill>
                  <a:srgbClr val="0066CC"/>
                </a:solidFill>
              </a:rPr>
              <a:t>entidad virtual </a:t>
            </a:r>
            <a:br>
              <a:rPr lang="es-CL" dirty="0"/>
            </a:br>
            <a:r>
              <a:rPr lang="es-CL" dirty="0"/>
              <a:t>encapsulando una relación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8350" y="3153444"/>
            <a:ext cx="3639066" cy="58818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 descr="A diagram of a company&#10;&#10;Description automatically generated">
            <a:extLst>
              <a:ext uri="{FF2B5EF4-FFF2-40B4-BE49-F238E27FC236}">
                <a16:creationId xmlns:a16="http://schemas.microsoft.com/office/drawing/2014/main" id="{09DA421D-8F97-60AF-646C-37C8C20D1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2" t="3526" r="22051" b="4049"/>
          <a:stretch/>
        </p:blipFill>
        <p:spPr>
          <a:xfrm>
            <a:off x="6096000" y="234632"/>
            <a:ext cx="4281618" cy="599302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9215193" y="5132031"/>
            <a:ext cx="2965337" cy="1194482"/>
          </a:xfrm>
          <a:prstGeom prst="wedgeRectCallout">
            <a:avLst>
              <a:gd name="adj1" fmla="val -83388"/>
              <a:gd name="adj2" fmla="val -11151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La relación no está entre relaciones (hay un espacio).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La relación conecta la entidad Cliente y una entidad virtual.</a:t>
            </a:r>
          </a:p>
        </p:txBody>
      </p:sp>
    </p:spTree>
    <p:extLst>
      <p:ext uri="{BB962C8B-B14F-4D97-AF65-F5344CB8AC3E}">
        <p14:creationId xmlns:p14="http://schemas.microsoft.com/office/powerpoint/2010/main" val="7436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8685-E7ED-0840-8671-238324FB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Diseño Conceptual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C4F91-2DAD-345E-44F8-69A5866F9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210235"/>
            <a:ext cx="9486690" cy="4997525"/>
          </a:xfrm>
        </p:spPr>
        <p:txBody>
          <a:bodyPr/>
          <a:lstStyle/>
          <a:p>
            <a:pPr marL="0" indent="0">
              <a:buNone/>
            </a:pPr>
            <a:r>
              <a:rPr lang="en-CL" dirty="0"/>
              <a:t>A través de diagramas entidad-relación</a:t>
            </a:r>
          </a:p>
        </p:txBody>
      </p:sp>
      <p:pic>
        <p:nvPicPr>
          <p:cNvPr id="5" name="Picture 4" descr="A diagram of a work flow&#10;&#10;Description automatically generated">
            <a:extLst>
              <a:ext uri="{FF2B5EF4-FFF2-40B4-BE49-F238E27FC236}">
                <a16:creationId xmlns:a16="http://schemas.microsoft.com/office/drawing/2014/main" id="{2C13AF16-F985-B3A3-5E91-44689934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109" y="1751610"/>
            <a:ext cx="5937892" cy="49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26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E–R: Relaciones: </a:t>
            </a:r>
            <a:br>
              <a:rPr lang="es-CL" dirty="0"/>
            </a:br>
            <a:r>
              <a:rPr lang="es-CL" dirty="0"/>
              <a:t>	 Agregación vs. Ternaria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2294" y="6238324"/>
            <a:ext cx="7367748" cy="507831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7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¿Cuál es la diferencia entre las dos opciones aquí?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7172" y="3053032"/>
            <a:ext cx="152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angular Callout 23"/>
          <p:cNvSpPr/>
          <p:nvPr/>
        </p:nvSpPr>
        <p:spPr>
          <a:xfrm>
            <a:off x="6874476" y="5263874"/>
            <a:ext cx="4917665" cy="691840"/>
          </a:xfrm>
          <a:prstGeom prst="wedgeRectCallout">
            <a:avLst>
              <a:gd name="adj1" fmla="val 8807"/>
              <a:gd name="adj2" fmla="val -14211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No podemos guardar (p.ej.) el precio por día de una nave en un local sin saber el cliente.</a:t>
            </a:r>
          </a:p>
        </p:txBody>
      </p:sp>
      <p:pic>
        <p:nvPicPr>
          <p:cNvPr id="7" name="Picture 6" descr="A diagram of a company&#10;&#10;Description automatically generated">
            <a:extLst>
              <a:ext uri="{FF2B5EF4-FFF2-40B4-BE49-F238E27FC236}">
                <a16:creationId xmlns:a16="http://schemas.microsoft.com/office/drawing/2014/main" id="{FB8836D0-D95D-CE44-B094-F36D674A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2" t="3526" r="22051" b="4049"/>
          <a:stretch/>
        </p:blipFill>
        <p:spPr>
          <a:xfrm>
            <a:off x="2049162" y="1785552"/>
            <a:ext cx="2926403" cy="4096118"/>
          </a:xfrm>
          <a:prstGeom prst="rect">
            <a:avLst/>
          </a:prstGeom>
        </p:spPr>
      </p:pic>
      <p:pic>
        <p:nvPicPr>
          <p:cNvPr id="10" name="Picture 9" descr="A black background with yellow and orange squares and words&#10;&#10;Description automatically generated">
            <a:extLst>
              <a:ext uri="{FF2B5EF4-FFF2-40B4-BE49-F238E27FC236}">
                <a16:creationId xmlns:a16="http://schemas.microsoft.com/office/drawing/2014/main" id="{AC62E722-7959-38B4-25D6-191CF8271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575" y="1604860"/>
            <a:ext cx="4373104" cy="36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tock market&#10;&#10;Description automatically generated">
            <a:extLst>
              <a:ext uri="{FF2B5EF4-FFF2-40B4-BE49-F238E27FC236}">
                <a16:creationId xmlns:a16="http://schemas.microsoft.com/office/drawing/2014/main" id="{87E1CBC7-6C7E-B8B3-1F63-B2476036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168" y="1577589"/>
            <a:ext cx="4708653" cy="3928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E–R: Relaciones: </a:t>
            </a:r>
            <a:br>
              <a:rPr lang="es-CL" dirty="0"/>
            </a:br>
            <a:r>
              <a:rPr lang="es-CL" dirty="0"/>
              <a:t>	 Agregación vs. Ternaria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2294" y="6238324"/>
            <a:ext cx="7367748" cy="507831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7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¿Cuál es la diferencia entre las dos opciones aquí?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7172" y="3053032"/>
            <a:ext cx="152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angular Callout 23"/>
          <p:cNvSpPr/>
          <p:nvPr/>
        </p:nvSpPr>
        <p:spPr>
          <a:xfrm>
            <a:off x="7177115" y="5447630"/>
            <a:ext cx="4917665" cy="691840"/>
          </a:xfrm>
          <a:prstGeom prst="wedgeRectCallout">
            <a:avLst>
              <a:gd name="adj1" fmla="val 8807"/>
              <a:gd name="adj2" fmla="val -14211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Un cliente podría alquilar una nave de cualquier local, incluso uno que no tenga la nave</a:t>
            </a:r>
          </a:p>
        </p:txBody>
      </p:sp>
      <p:pic>
        <p:nvPicPr>
          <p:cNvPr id="7" name="Picture 6" descr="A diagram of a company&#10;&#10;Description automatically generated">
            <a:extLst>
              <a:ext uri="{FF2B5EF4-FFF2-40B4-BE49-F238E27FC236}">
                <a16:creationId xmlns:a16="http://schemas.microsoft.com/office/drawing/2014/main" id="{FB8836D0-D95D-CE44-B094-F36D674AF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2" t="3526" r="22051" b="4049"/>
          <a:stretch/>
        </p:blipFill>
        <p:spPr>
          <a:xfrm>
            <a:off x="2049162" y="1785552"/>
            <a:ext cx="2926403" cy="40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09" y="365760"/>
            <a:ext cx="9996749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E–R: Relaciones: </a:t>
            </a:r>
            <a:br>
              <a:rPr lang="es-CL" dirty="0"/>
            </a:br>
            <a:r>
              <a:rPr lang="es-CL" dirty="0"/>
              <a:t>	Binaria vs. Agregación vs. Ternaria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7" y="2590802"/>
            <a:ext cx="2257701" cy="2018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2758295"/>
            <a:ext cx="2147181" cy="168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15" y="2757122"/>
            <a:ext cx="2663191" cy="16872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58517" y="2757122"/>
            <a:ext cx="2945057" cy="43643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3492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66014" y="4989704"/>
            <a:ext cx="5349387" cy="0"/>
          </a:xfrm>
          <a:prstGeom prst="straightConnector1">
            <a:avLst/>
          </a:prstGeom>
          <a:ln w="539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0006" y="5011124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Más conciso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81401" y="2246504"/>
            <a:ext cx="5349387" cy="0"/>
          </a:xfrm>
          <a:prstGeom prst="straightConnector1">
            <a:avLst/>
          </a:prstGeom>
          <a:ln w="539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68551" y="1676400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Más flexible</a:t>
            </a:r>
          </a:p>
        </p:txBody>
      </p:sp>
      <p:sp>
        <p:nvSpPr>
          <p:cNvPr id="27" name="Title 3 2 1"/>
          <p:cNvSpPr txBox="1">
            <a:spLocks/>
          </p:cNvSpPr>
          <p:nvPr/>
        </p:nvSpPr>
        <p:spPr>
          <a:xfrm>
            <a:off x="2209800" y="57610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>
                <a:latin typeface="Calibri Light" panose="020F0302020204030204" pitchFamily="34" charset="0"/>
              </a:rPr>
              <a:t>¡Es importante intentar ser tan conciso </a:t>
            </a:r>
          </a:p>
          <a:p>
            <a:pPr algn="r"/>
            <a:r>
              <a:rPr lang="es-CL" sz="2800" dirty="0">
                <a:latin typeface="Calibri Light" panose="020F0302020204030204" pitchFamily="34" charset="0"/>
              </a:rPr>
              <a:t>como sea posible (pero no más conciso)!</a:t>
            </a:r>
          </a:p>
        </p:txBody>
      </p:sp>
    </p:spTree>
    <p:extLst>
      <p:ext uri="{BB962C8B-B14F-4D97-AF65-F5344CB8AC3E}">
        <p14:creationId xmlns:p14="http://schemas.microsoft.com/office/powerpoint/2010/main" val="39994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¿Para qué necesitamos ER?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7482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¿Para qué necesitamos E–R?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Modelar los requerimientos de un aplicación</a:t>
            </a:r>
          </a:p>
          <a:p>
            <a:pPr lvl="1"/>
            <a:r>
              <a:rPr lang="es-CL" dirty="0"/>
              <a:t>De una forma menos técnica que usar tablas</a:t>
            </a:r>
          </a:p>
          <a:p>
            <a:pPr lvl="1"/>
            <a:endParaRPr lang="es-CL" dirty="0"/>
          </a:p>
          <a:p>
            <a:r>
              <a:rPr lang="es-CL" dirty="0"/>
              <a:t>Evitar redundancia / lograr un modelo conciso</a:t>
            </a:r>
          </a:p>
          <a:p>
            <a:endParaRPr lang="es-CL" dirty="0"/>
          </a:p>
          <a:p>
            <a:r>
              <a:rPr lang="es-CL" dirty="0"/>
              <a:t>Documentar restricciones conceptuales</a:t>
            </a:r>
          </a:p>
          <a:p>
            <a:endParaRPr lang="es-CL" dirty="0"/>
          </a:p>
          <a:p>
            <a:r>
              <a:rPr lang="es-CL" dirty="0"/>
              <a:t>Evitar problemas (p.ej. con llaves)</a:t>
            </a:r>
          </a:p>
        </p:txBody>
      </p:sp>
    </p:spTree>
    <p:extLst>
      <p:ext uri="{BB962C8B-B14F-4D97-AF65-F5344CB8AC3E}">
        <p14:creationId xmlns:p14="http://schemas.microsoft.com/office/powerpoint/2010/main" val="16694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4757-7482-D1D8-89E6-E552C54A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 Diagrama ER al Modelo Relacional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16134-F213-AA95-2A0F-CB6044642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3093-4AE4-8104-F671-BEED6C33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926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43000" y="3839426"/>
            <a:ext cx="11049000" cy="998555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Personaje</a:t>
            </a:r>
            <a:r>
              <a:rPr lang="es-CL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edad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Nave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vel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-luz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boolean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tipo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4852329"/>
            <a:ext cx="11049000" cy="200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 (con atributos y </a:t>
            </a:r>
            <a:r>
              <a:rPr lang="es-CL" u="sng" dirty="0"/>
              <a:t>llaves</a:t>
            </a:r>
            <a:r>
              <a:rPr lang="es-CL" dirty="0"/>
              <a:t>) </a:t>
            </a: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8797482" y="2778775"/>
            <a:ext cx="2971800" cy="498340"/>
          </a:xfrm>
          <a:prstGeom prst="wedgeRectCallout">
            <a:avLst>
              <a:gd name="adj1" fmla="val -99242"/>
              <a:gd name="adj2" fmla="val 18051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(Hay que agregar el dominio)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C9F9923-4815-147D-F543-7BB4D6E40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87984"/>
              </p:ext>
            </p:extLst>
          </p:nvPr>
        </p:nvGraphicFramePr>
        <p:xfrm>
          <a:off x="1259457" y="5258020"/>
          <a:ext cx="20955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018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80854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Yoda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97657"/>
                  </a:ext>
                </a:extLst>
              </a:tr>
            </a:tbl>
          </a:graphicData>
        </a:graphic>
      </p:graphicFrame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98579C0C-9003-3EF7-25C0-73A66102AAA0}"/>
              </a:ext>
            </a:extLst>
          </p:cNvPr>
          <p:cNvSpPr/>
          <p:nvPr/>
        </p:nvSpPr>
        <p:spPr>
          <a:xfrm>
            <a:off x="1259457" y="4975350"/>
            <a:ext cx="1409602" cy="3075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Personaje</a:t>
            </a:r>
          </a:p>
        </p:txBody>
      </p:sp>
      <p:pic>
        <p:nvPicPr>
          <p:cNvPr id="3" name="Picture 2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31E79721-FB5E-6A21-ECA8-0A9213C7C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40" r="16082" b="28556"/>
          <a:stretch/>
        </p:blipFill>
        <p:spPr>
          <a:xfrm>
            <a:off x="2247997" y="1872757"/>
            <a:ext cx="5077280" cy="1923277"/>
          </a:xfrm>
          <a:prstGeom prst="rect">
            <a:avLst/>
          </a:prstGeom>
        </p:spPr>
      </p:pic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03322071-9682-9653-47ED-EF49A2786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72966"/>
              </p:ext>
            </p:extLst>
          </p:nvPr>
        </p:nvGraphicFramePr>
        <p:xfrm>
          <a:off x="3471478" y="5264527"/>
          <a:ext cx="437197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156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977202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1388618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Vel</a:t>
                      </a:r>
                      <a:r>
                        <a:rPr lang="es-CL" dirty="0"/>
                        <a:t>-luz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Millenium</a:t>
                      </a:r>
                      <a:r>
                        <a:rPr lang="es-CL" dirty="0"/>
                        <a:t>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Cargo Ligero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Patrullero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5" name="Rectangle: Single Corner Snipped 11">
            <a:extLst>
              <a:ext uri="{FF2B5EF4-FFF2-40B4-BE49-F238E27FC236}">
                <a16:creationId xmlns:a16="http://schemas.microsoft.com/office/drawing/2014/main" id="{5EEC415D-A19B-FDFB-5E48-D621BE0495D2}"/>
              </a:ext>
            </a:extLst>
          </p:cNvPr>
          <p:cNvSpPr/>
          <p:nvPr/>
        </p:nvSpPr>
        <p:spPr>
          <a:xfrm>
            <a:off x="3471478" y="4983284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Nave</a:t>
            </a:r>
          </a:p>
        </p:txBody>
      </p:sp>
    </p:spTree>
    <p:extLst>
      <p:ext uri="{BB962C8B-B14F-4D97-AF65-F5344CB8AC3E}">
        <p14:creationId xmlns:p14="http://schemas.microsoft.com/office/powerpoint/2010/main" val="42492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20" grpId="0" animBg="1"/>
      <p:bldP spid="20" grpId="1" animBg="1"/>
      <p:bldP spid="15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43000" y="3839426"/>
            <a:ext cx="11049000" cy="998555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Personaje</a:t>
            </a:r>
            <a:r>
              <a:rPr lang="es-CL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edad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Nave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vel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-luz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boolean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tipo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Dueño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u="sng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desde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date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4852329"/>
            <a:ext cx="11049000" cy="200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(con atributos)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C9F9923-4815-147D-F543-7BB4D6E40855}"/>
              </a:ext>
            </a:extLst>
          </p:cNvPr>
          <p:cNvGraphicFramePr>
            <a:graphicFrameLocks noGrp="1"/>
          </p:cNvGraphicFramePr>
          <p:nvPr/>
        </p:nvGraphicFramePr>
        <p:xfrm>
          <a:off x="1259457" y="5258020"/>
          <a:ext cx="20955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018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80854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Yoda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97657"/>
                  </a:ext>
                </a:extLst>
              </a:tr>
            </a:tbl>
          </a:graphicData>
        </a:graphic>
      </p:graphicFrame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98579C0C-9003-3EF7-25C0-73A66102AAA0}"/>
              </a:ext>
            </a:extLst>
          </p:cNvPr>
          <p:cNvSpPr/>
          <p:nvPr/>
        </p:nvSpPr>
        <p:spPr>
          <a:xfrm>
            <a:off x="1259457" y="4975350"/>
            <a:ext cx="1409602" cy="3075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Personaje</a:t>
            </a:r>
          </a:p>
        </p:txBody>
      </p:sp>
      <p:pic>
        <p:nvPicPr>
          <p:cNvPr id="3" name="Picture 2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31E79721-FB5E-6A21-ECA8-0A9213C7C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40" r="16082" b="28556"/>
          <a:stretch/>
        </p:blipFill>
        <p:spPr>
          <a:xfrm>
            <a:off x="2247997" y="1872757"/>
            <a:ext cx="5077280" cy="1923277"/>
          </a:xfrm>
          <a:prstGeom prst="rect">
            <a:avLst/>
          </a:prstGeom>
        </p:spPr>
      </p:pic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03322071-9682-9653-47ED-EF49A278688A}"/>
              </a:ext>
            </a:extLst>
          </p:cNvPr>
          <p:cNvGraphicFramePr>
            <a:graphicFrameLocks noGrp="1"/>
          </p:cNvGraphicFramePr>
          <p:nvPr/>
        </p:nvGraphicFramePr>
        <p:xfrm>
          <a:off x="3471478" y="5264527"/>
          <a:ext cx="437197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156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977202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1388618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Vel</a:t>
                      </a:r>
                      <a:r>
                        <a:rPr lang="es-CL" dirty="0"/>
                        <a:t>-luz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Millenium</a:t>
                      </a:r>
                      <a:r>
                        <a:rPr lang="es-CL" dirty="0"/>
                        <a:t>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Cargo Ligero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Patrullero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5" name="Rectangle: Single Corner Snipped 11">
            <a:extLst>
              <a:ext uri="{FF2B5EF4-FFF2-40B4-BE49-F238E27FC236}">
                <a16:creationId xmlns:a16="http://schemas.microsoft.com/office/drawing/2014/main" id="{5EEC415D-A19B-FDFB-5E48-D621BE0495D2}"/>
              </a:ext>
            </a:extLst>
          </p:cNvPr>
          <p:cNvSpPr/>
          <p:nvPr/>
        </p:nvSpPr>
        <p:spPr>
          <a:xfrm>
            <a:off x="3471478" y="4983284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Nave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FAAD6BD-BB78-2D8E-2AF9-A55EB130064A}"/>
              </a:ext>
            </a:extLst>
          </p:cNvPr>
          <p:cNvSpPr/>
          <p:nvPr/>
        </p:nvSpPr>
        <p:spPr>
          <a:xfrm>
            <a:off x="8797482" y="2323381"/>
            <a:ext cx="2971800" cy="953734"/>
          </a:xfrm>
          <a:prstGeom prst="wedgeRectCallout">
            <a:avLst>
              <a:gd name="adj1" fmla="val -105185"/>
              <a:gd name="adj2" fmla="val 17571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Las llaves de ambas entidades suelen formar una </a:t>
            </a:r>
            <a:r>
              <a:rPr lang="es-CL" dirty="0" err="1">
                <a:latin typeface="Calibri Light" panose="020F0302020204030204" pitchFamily="34" charset="0"/>
              </a:rPr>
              <a:t>súperllave</a:t>
            </a:r>
            <a:r>
              <a:rPr lang="es-CL" dirty="0">
                <a:latin typeface="Calibri Light" panose="020F0302020204030204" pitchFamily="34" charset="0"/>
              </a:rPr>
              <a:t> de la relación 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863B6230-2882-C689-F05F-701AD2CC5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55090"/>
              </p:ext>
            </p:extLst>
          </p:nvPr>
        </p:nvGraphicFramePr>
        <p:xfrm>
          <a:off x="7910765" y="5277998"/>
          <a:ext cx="42812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503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200615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921576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 err="1"/>
                        <a:t>P_nombre</a:t>
                      </a:r>
                      <a:endParaRPr lang="es-C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sng" dirty="0" err="1"/>
                        <a:t>N_nombre</a:t>
                      </a:r>
                      <a:endParaRPr lang="es-C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Millennium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8" name="Rectangle: Single Corner Snipped 18">
            <a:extLst>
              <a:ext uri="{FF2B5EF4-FFF2-40B4-BE49-F238E27FC236}">
                <a16:creationId xmlns:a16="http://schemas.microsoft.com/office/drawing/2014/main" id="{71AB92C2-B8E1-31F7-CEC1-5E4097CD373B}"/>
              </a:ext>
            </a:extLst>
          </p:cNvPr>
          <p:cNvSpPr/>
          <p:nvPr/>
        </p:nvSpPr>
        <p:spPr>
          <a:xfrm>
            <a:off x="7934950" y="5013455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Dueño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3F48A-5317-E7B6-E2F0-B6F7FF0B5A47}"/>
              </a:ext>
            </a:extLst>
          </p:cNvPr>
          <p:cNvSpPr txBox="1"/>
          <p:nvPr/>
        </p:nvSpPr>
        <p:spPr>
          <a:xfrm>
            <a:off x="9496367" y="3580886"/>
            <a:ext cx="2272915" cy="923330"/>
          </a:xfrm>
          <a:prstGeom prst="rect">
            <a:avLst/>
          </a:prstGeom>
          <a:solidFill>
            <a:schemeClr val="tx2">
              <a:lumMod val="90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</a:t>
            </a:r>
            <a:r>
              <a:rPr lang="es-CL" i="1" dirty="0">
                <a:solidFill>
                  <a:schemeClr val="bg1"/>
                </a:solidFill>
                <a:latin typeface="Calibri Light" panose="020F0302020204030204" pitchFamily="34" charset="0"/>
              </a:rPr>
              <a:t>Por qué una súper llave y no una llave candidata?</a:t>
            </a:r>
          </a:p>
        </p:txBody>
      </p:sp>
    </p:spTree>
    <p:extLst>
      <p:ext uri="{BB962C8B-B14F-4D97-AF65-F5344CB8AC3E}">
        <p14:creationId xmlns:p14="http://schemas.microsoft.com/office/powerpoint/2010/main" val="638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9">
            <a:extLst>
              <a:ext uri="{FF2B5EF4-FFF2-40B4-BE49-F238E27FC236}">
                <a16:creationId xmlns:a16="http://schemas.microsoft.com/office/drawing/2014/main" id="{6E8521AE-215C-E3CB-5D50-15A4E066F1F0}"/>
              </a:ext>
            </a:extLst>
          </p:cNvPr>
          <p:cNvSpPr/>
          <p:nvPr/>
        </p:nvSpPr>
        <p:spPr>
          <a:xfrm>
            <a:off x="8918663" y="3163342"/>
            <a:ext cx="2057400" cy="647700"/>
          </a:xfrm>
          <a:prstGeom prst="wedgeRectCallout">
            <a:avLst>
              <a:gd name="adj1" fmla="val -329353"/>
              <a:gd name="adj2" fmla="val -1083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(Tenemos que elegir el dominio)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43000" y="3839426"/>
            <a:ext cx="11049000" cy="998555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Personaje</a:t>
            </a:r>
            <a:r>
              <a:rPr lang="es-CL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edad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Nave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vel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-luz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boolean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tipo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Dueño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desde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date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4852329"/>
            <a:ext cx="11049000" cy="200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(con atributos)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C9F9923-4815-147D-F543-7BB4D6E40855}"/>
              </a:ext>
            </a:extLst>
          </p:cNvPr>
          <p:cNvGraphicFramePr>
            <a:graphicFrameLocks noGrp="1"/>
          </p:cNvGraphicFramePr>
          <p:nvPr/>
        </p:nvGraphicFramePr>
        <p:xfrm>
          <a:off x="1259457" y="5258020"/>
          <a:ext cx="20955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018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80854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Yoda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97657"/>
                  </a:ext>
                </a:extLst>
              </a:tr>
            </a:tbl>
          </a:graphicData>
        </a:graphic>
      </p:graphicFrame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98579C0C-9003-3EF7-25C0-73A66102AAA0}"/>
              </a:ext>
            </a:extLst>
          </p:cNvPr>
          <p:cNvSpPr/>
          <p:nvPr/>
        </p:nvSpPr>
        <p:spPr>
          <a:xfrm>
            <a:off x="1259457" y="4975350"/>
            <a:ext cx="1409602" cy="3075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Personaje</a:t>
            </a:r>
          </a:p>
        </p:txBody>
      </p:sp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03322071-9682-9653-47ED-EF49A278688A}"/>
              </a:ext>
            </a:extLst>
          </p:cNvPr>
          <p:cNvGraphicFramePr>
            <a:graphicFrameLocks noGrp="1"/>
          </p:cNvGraphicFramePr>
          <p:nvPr/>
        </p:nvGraphicFramePr>
        <p:xfrm>
          <a:off x="3471478" y="5264527"/>
          <a:ext cx="437197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156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977202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1388618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Vel</a:t>
                      </a:r>
                      <a:r>
                        <a:rPr lang="es-CL" dirty="0"/>
                        <a:t>-luz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Millenium</a:t>
                      </a:r>
                      <a:r>
                        <a:rPr lang="es-CL" dirty="0"/>
                        <a:t>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Cargo Ligero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Patrullero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5" name="Rectangle: Single Corner Snipped 11">
            <a:extLst>
              <a:ext uri="{FF2B5EF4-FFF2-40B4-BE49-F238E27FC236}">
                <a16:creationId xmlns:a16="http://schemas.microsoft.com/office/drawing/2014/main" id="{5EEC415D-A19B-FDFB-5E48-D621BE0495D2}"/>
              </a:ext>
            </a:extLst>
          </p:cNvPr>
          <p:cNvSpPr/>
          <p:nvPr/>
        </p:nvSpPr>
        <p:spPr>
          <a:xfrm>
            <a:off x="3471478" y="4983284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Nave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863B6230-2882-C689-F05F-701AD2CC5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54437"/>
              </p:ext>
            </p:extLst>
          </p:nvPr>
        </p:nvGraphicFramePr>
        <p:xfrm>
          <a:off x="7910765" y="5277998"/>
          <a:ext cx="42812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503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200615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921576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 err="1"/>
                        <a:t>P_nombre</a:t>
                      </a:r>
                      <a:endParaRPr lang="es-C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 err="1"/>
                        <a:t>N_nombre</a:t>
                      </a:r>
                      <a:endParaRPr lang="es-CL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Millennium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8" name="Rectangle: Single Corner Snipped 18">
            <a:extLst>
              <a:ext uri="{FF2B5EF4-FFF2-40B4-BE49-F238E27FC236}">
                <a16:creationId xmlns:a16="http://schemas.microsoft.com/office/drawing/2014/main" id="{71AB92C2-B8E1-31F7-CEC1-5E4097CD373B}"/>
              </a:ext>
            </a:extLst>
          </p:cNvPr>
          <p:cNvSpPr/>
          <p:nvPr/>
        </p:nvSpPr>
        <p:spPr>
          <a:xfrm>
            <a:off x="7934950" y="5013455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Dueño</a:t>
            </a:r>
          </a:p>
        </p:txBody>
      </p:sp>
      <p:pic>
        <p:nvPicPr>
          <p:cNvPr id="11" name="Picture 10" descr="A diagram of a different language&#10;&#10;Description automatically generated with medium confidence">
            <a:extLst>
              <a:ext uri="{FF2B5EF4-FFF2-40B4-BE49-F238E27FC236}">
                <a16:creationId xmlns:a16="http://schemas.microsoft.com/office/drawing/2014/main" id="{C3EA9B9D-9DB2-B58E-544F-7EDC20228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49" b="24480"/>
          <a:stretch/>
        </p:blipFill>
        <p:spPr>
          <a:xfrm>
            <a:off x="1516185" y="1783515"/>
            <a:ext cx="4921686" cy="2055911"/>
          </a:xfrm>
          <a:prstGeom prst="rect">
            <a:avLst/>
          </a:prstGeom>
        </p:spPr>
      </p:pic>
      <p:sp>
        <p:nvSpPr>
          <p:cNvPr id="13" name="Rectangular Callout 18">
            <a:extLst>
              <a:ext uri="{FF2B5EF4-FFF2-40B4-BE49-F238E27FC236}">
                <a16:creationId xmlns:a16="http://schemas.microsoft.com/office/drawing/2014/main" id="{41D37245-E741-7D20-7CFC-25C7DEFE2D0C}"/>
              </a:ext>
            </a:extLst>
          </p:cNvPr>
          <p:cNvSpPr/>
          <p:nvPr/>
        </p:nvSpPr>
        <p:spPr>
          <a:xfrm>
            <a:off x="8825239" y="2592565"/>
            <a:ext cx="2734391" cy="1364620"/>
          </a:xfrm>
          <a:prstGeom prst="wedgeRectCallout">
            <a:avLst>
              <a:gd name="adj1" fmla="val -98600"/>
              <a:gd name="adj2" fmla="val 1041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Con esta restricción no se necesita </a:t>
            </a:r>
            <a:r>
              <a:rPr lang="es-CL" b="1" dirty="0">
                <a:solidFill>
                  <a:srgbClr val="0066CC"/>
                </a:solidFill>
                <a:latin typeface="Calibri Light" panose="020F0302020204030204" pitchFamily="34" charset="0"/>
              </a:rPr>
              <a:t>n-nombre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para la llave; </a:t>
            </a:r>
            <a:r>
              <a:rPr lang="es-CL" b="1" dirty="0">
                <a:solidFill>
                  <a:srgbClr val="0066CC"/>
                </a:solidFill>
                <a:latin typeface="Calibri Light" panose="020F0302020204030204" pitchFamily="34" charset="0"/>
              </a:rPr>
              <a:t>p-nombre 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forma una llave candidata.</a:t>
            </a:r>
          </a:p>
        </p:txBody>
      </p:sp>
    </p:spTree>
    <p:extLst>
      <p:ext uri="{BB962C8B-B14F-4D97-AF65-F5344CB8AC3E}">
        <p14:creationId xmlns:p14="http://schemas.microsoft.com/office/powerpoint/2010/main" val="18964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43000" y="3839426"/>
            <a:ext cx="11049000" cy="998555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Personaje</a:t>
            </a:r>
            <a:r>
              <a:rPr lang="es-CL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edad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Nave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vel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-luz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boolean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tipo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Dueño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desde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date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4852329"/>
            <a:ext cx="11049000" cy="200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(llave foránea)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C9F9923-4815-147D-F543-7BB4D6E40855}"/>
              </a:ext>
            </a:extLst>
          </p:cNvPr>
          <p:cNvGraphicFramePr>
            <a:graphicFrameLocks noGrp="1"/>
          </p:cNvGraphicFramePr>
          <p:nvPr/>
        </p:nvGraphicFramePr>
        <p:xfrm>
          <a:off x="1259457" y="5258020"/>
          <a:ext cx="20955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018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80854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Yoda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97657"/>
                  </a:ext>
                </a:extLst>
              </a:tr>
            </a:tbl>
          </a:graphicData>
        </a:graphic>
      </p:graphicFrame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98579C0C-9003-3EF7-25C0-73A66102AAA0}"/>
              </a:ext>
            </a:extLst>
          </p:cNvPr>
          <p:cNvSpPr/>
          <p:nvPr/>
        </p:nvSpPr>
        <p:spPr>
          <a:xfrm>
            <a:off x="1259457" y="4975350"/>
            <a:ext cx="1409602" cy="3075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Personaje</a:t>
            </a:r>
          </a:p>
        </p:txBody>
      </p:sp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03322071-9682-9653-47ED-EF49A278688A}"/>
              </a:ext>
            </a:extLst>
          </p:cNvPr>
          <p:cNvGraphicFramePr>
            <a:graphicFrameLocks noGrp="1"/>
          </p:cNvGraphicFramePr>
          <p:nvPr/>
        </p:nvGraphicFramePr>
        <p:xfrm>
          <a:off x="3471478" y="5264527"/>
          <a:ext cx="437197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156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977202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1388618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Vel</a:t>
                      </a:r>
                      <a:r>
                        <a:rPr lang="es-CL" dirty="0"/>
                        <a:t>-luz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Millenium</a:t>
                      </a:r>
                      <a:r>
                        <a:rPr lang="es-CL" dirty="0"/>
                        <a:t>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Cargo Ligero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Patrullero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5" name="Rectangle: Single Corner Snipped 11">
            <a:extLst>
              <a:ext uri="{FF2B5EF4-FFF2-40B4-BE49-F238E27FC236}">
                <a16:creationId xmlns:a16="http://schemas.microsoft.com/office/drawing/2014/main" id="{5EEC415D-A19B-FDFB-5E48-D621BE0495D2}"/>
              </a:ext>
            </a:extLst>
          </p:cNvPr>
          <p:cNvSpPr/>
          <p:nvPr/>
        </p:nvSpPr>
        <p:spPr>
          <a:xfrm>
            <a:off x="3471478" y="4983284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Nave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863B6230-2882-C689-F05F-701AD2CC5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52530"/>
              </p:ext>
            </p:extLst>
          </p:nvPr>
        </p:nvGraphicFramePr>
        <p:xfrm>
          <a:off x="7910765" y="5277998"/>
          <a:ext cx="42812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503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200615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921576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 err="1"/>
                        <a:t>P_nombre</a:t>
                      </a:r>
                      <a:endParaRPr lang="es-C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 err="1"/>
                        <a:t>N_nombre</a:t>
                      </a:r>
                      <a:endParaRPr lang="es-CL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Millennium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8" name="Rectangle: Single Corner Snipped 18">
            <a:extLst>
              <a:ext uri="{FF2B5EF4-FFF2-40B4-BE49-F238E27FC236}">
                <a16:creationId xmlns:a16="http://schemas.microsoft.com/office/drawing/2014/main" id="{71AB92C2-B8E1-31F7-CEC1-5E4097CD373B}"/>
              </a:ext>
            </a:extLst>
          </p:cNvPr>
          <p:cNvSpPr/>
          <p:nvPr/>
        </p:nvSpPr>
        <p:spPr>
          <a:xfrm>
            <a:off x="7934950" y="5013455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Dueño</a:t>
            </a:r>
          </a:p>
        </p:txBody>
      </p:sp>
      <p:pic>
        <p:nvPicPr>
          <p:cNvPr id="11" name="Picture 10" descr="A diagram of a different language&#10;&#10;Description automatically generated with medium confidence">
            <a:extLst>
              <a:ext uri="{FF2B5EF4-FFF2-40B4-BE49-F238E27FC236}">
                <a16:creationId xmlns:a16="http://schemas.microsoft.com/office/drawing/2014/main" id="{C3EA9B9D-9DB2-B58E-544F-7EDC2022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49" b="24480"/>
          <a:stretch/>
        </p:blipFill>
        <p:spPr>
          <a:xfrm>
            <a:off x="1516185" y="1783515"/>
            <a:ext cx="4921686" cy="2055911"/>
          </a:xfrm>
          <a:prstGeom prst="rect">
            <a:avLst/>
          </a:prstGeom>
        </p:spPr>
      </p:pic>
      <p:sp>
        <p:nvSpPr>
          <p:cNvPr id="3" name="Rectangular Callout 13">
            <a:extLst>
              <a:ext uri="{FF2B5EF4-FFF2-40B4-BE49-F238E27FC236}">
                <a16:creationId xmlns:a16="http://schemas.microsoft.com/office/drawing/2014/main" id="{BE7CE2F8-B22C-8D77-25B8-C2A241F5D715}"/>
              </a:ext>
            </a:extLst>
          </p:cNvPr>
          <p:cNvSpPr/>
          <p:nvPr/>
        </p:nvSpPr>
        <p:spPr>
          <a:xfrm>
            <a:off x="6160909" y="2351479"/>
            <a:ext cx="3086122" cy="667095"/>
          </a:xfrm>
          <a:prstGeom prst="wedgeRectCallout">
            <a:avLst>
              <a:gd name="adj1" fmla="val 33609"/>
              <a:gd name="adj2" fmla="val 39319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Una</a:t>
            </a:r>
            <a:r>
              <a:rPr lang="es-CL" b="1" dirty="0">
                <a:latin typeface="Calibri Light" panose="020F0302020204030204" pitchFamily="34" charset="0"/>
              </a:rPr>
              <a:t> llave foránea</a:t>
            </a:r>
            <a:r>
              <a:rPr lang="es-CL" dirty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Una llave primaria en otra tabla 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ular Callout 15">
            <a:extLst>
              <a:ext uri="{FF2B5EF4-FFF2-40B4-BE49-F238E27FC236}">
                <a16:creationId xmlns:a16="http://schemas.microsoft.com/office/drawing/2014/main" id="{493486C7-C14E-E0BA-0076-462704F88A8D}"/>
              </a:ext>
            </a:extLst>
          </p:cNvPr>
          <p:cNvSpPr/>
          <p:nvPr/>
        </p:nvSpPr>
        <p:spPr>
          <a:xfrm>
            <a:off x="7777080" y="1580002"/>
            <a:ext cx="2705122" cy="592347"/>
          </a:xfrm>
          <a:prstGeom prst="wedgeRectCallout">
            <a:avLst>
              <a:gd name="adj1" fmla="val 2170"/>
              <a:gd name="adj2" fmla="val 57033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También una </a:t>
            </a:r>
            <a:r>
              <a:rPr lang="es-CL" b="1" dirty="0">
                <a:latin typeface="Calibri Light" panose="020F0302020204030204" pitchFamily="34" charset="0"/>
              </a:rPr>
              <a:t>llave primaria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ular Callout 16">
            <a:extLst>
              <a:ext uri="{FF2B5EF4-FFF2-40B4-BE49-F238E27FC236}">
                <a16:creationId xmlns:a16="http://schemas.microsoft.com/office/drawing/2014/main" id="{F714B864-ED77-0ABA-ACA4-7F03A1ED96BE}"/>
              </a:ext>
            </a:extLst>
          </p:cNvPr>
          <p:cNvSpPr/>
          <p:nvPr/>
        </p:nvSpPr>
        <p:spPr>
          <a:xfrm>
            <a:off x="9954022" y="2811470"/>
            <a:ext cx="2240755" cy="829713"/>
          </a:xfrm>
          <a:prstGeom prst="wedgeRectCallout">
            <a:avLst>
              <a:gd name="adj1" fmla="val -34994"/>
              <a:gd name="adj2" fmla="val 2501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Una </a:t>
            </a:r>
            <a:r>
              <a:rPr lang="es-CL" b="1" dirty="0">
                <a:latin typeface="Calibri Light" panose="020F0302020204030204" pitchFamily="34" charset="0"/>
              </a:rPr>
              <a:t>llave foránea</a:t>
            </a:r>
            <a:r>
              <a:rPr lang="es-CL" dirty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Una llave primaria en otra tabla 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A910-8486-7874-DABD-30CE5A3E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Diagramas Entidad/Relación: 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07CD0-3762-29DD-8C06-42F3069A1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610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43000" y="3839426"/>
            <a:ext cx="11049000" cy="998555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Personaje</a:t>
            </a:r>
            <a:r>
              <a:rPr lang="es-CL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edad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Nave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vel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-luz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boolean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tipo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Dueño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desde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date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4852329"/>
            <a:ext cx="11049000" cy="200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(llave foránea)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C9F9923-4815-147D-F543-7BB4D6E40855}"/>
              </a:ext>
            </a:extLst>
          </p:cNvPr>
          <p:cNvGraphicFramePr>
            <a:graphicFrameLocks noGrp="1"/>
          </p:cNvGraphicFramePr>
          <p:nvPr/>
        </p:nvGraphicFramePr>
        <p:xfrm>
          <a:off x="1259457" y="5258020"/>
          <a:ext cx="20955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018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80854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Yoda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97657"/>
                  </a:ext>
                </a:extLst>
              </a:tr>
            </a:tbl>
          </a:graphicData>
        </a:graphic>
      </p:graphicFrame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98579C0C-9003-3EF7-25C0-73A66102AAA0}"/>
              </a:ext>
            </a:extLst>
          </p:cNvPr>
          <p:cNvSpPr/>
          <p:nvPr/>
        </p:nvSpPr>
        <p:spPr>
          <a:xfrm>
            <a:off x="1259457" y="4975350"/>
            <a:ext cx="1409602" cy="3075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Personaje</a:t>
            </a:r>
          </a:p>
        </p:txBody>
      </p:sp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03322071-9682-9653-47ED-EF49A278688A}"/>
              </a:ext>
            </a:extLst>
          </p:cNvPr>
          <p:cNvGraphicFramePr>
            <a:graphicFrameLocks noGrp="1"/>
          </p:cNvGraphicFramePr>
          <p:nvPr/>
        </p:nvGraphicFramePr>
        <p:xfrm>
          <a:off x="3471478" y="5264527"/>
          <a:ext cx="437197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156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977202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1388618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Vel</a:t>
                      </a:r>
                      <a:r>
                        <a:rPr lang="es-CL" dirty="0"/>
                        <a:t>-luz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Millenium</a:t>
                      </a:r>
                      <a:r>
                        <a:rPr lang="es-CL" dirty="0"/>
                        <a:t>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Cargo Ligero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Patrullero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5" name="Rectangle: Single Corner Snipped 11">
            <a:extLst>
              <a:ext uri="{FF2B5EF4-FFF2-40B4-BE49-F238E27FC236}">
                <a16:creationId xmlns:a16="http://schemas.microsoft.com/office/drawing/2014/main" id="{5EEC415D-A19B-FDFB-5E48-D621BE0495D2}"/>
              </a:ext>
            </a:extLst>
          </p:cNvPr>
          <p:cNvSpPr/>
          <p:nvPr/>
        </p:nvSpPr>
        <p:spPr>
          <a:xfrm>
            <a:off x="3471478" y="4983284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Nave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863B6230-2882-C689-F05F-701AD2CC5CA7}"/>
              </a:ext>
            </a:extLst>
          </p:cNvPr>
          <p:cNvGraphicFramePr>
            <a:graphicFrameLocks noGrp="1"/>
          </p:cNvGraphicFramePr>
          <p:nvPr/>
        </p:nvGraphicFramePr>
        <p:xfrm>
          <a:off x="7910765" y="5277998"/>
          <a:ext cx="42812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503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2006156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921576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 err="1"/>
                        <a:t>P_nombre</a:t>
                      </a:r>
                      <a:endParaRPr lang="es-C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sng" dirty="0" err="1"/>
                        <a:t>N_nombre</a:t>
                      </a:r>
                      <a:endParaRPr lang="es-C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Millennium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8" name="Rectangle: Single Corner Snipped 18">
            <a:extLst>
              <a:ext uri="{FF2B5EF4-FFF2-40B4-BE49-F238E27FC236}">
                <a16:creationId xmlns:a16="http://schemas.microsoft.com/office/drawing/2014/main" id="{71AB92C2-B8E1-31F7-CEC1-5E4097CD373B}"/>
              </a:ext>
            </a:extLst>
          </p:cNvPr>
          <p:cNvSpPr/>
          <p:nvPr/>
        </p:nvSpPr>
        <p:spPr>
          <a:xfrm>
            <a:off x="7934950" y="5013455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Dueño</a:t>
            </a:r>
          </a:p>
        </p:txBody>
      </p:sp>
      <p:pic>
        <p:nvPicPr>
          <p:cNvPr id="11" name="Picture 10" descr="A diagram of a different language&#10;&#10;Description automatically generated with medium confidence">
            <a:extLst>
              <a:ext uri="{FF2B5EF4-FFF2-40B4-BE49-F238E27FC236}">
                <a16:creationId xmlns:a16="http://schemas.microsoft.com/office/drawing/2014/main" id="{C3EA9B9D-9DB2-B58E-544F-7EDC2022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49" b="24480"/>
          <a:stretch/>
        </p:blipFill>
        <p:spPr>
          <a:xfrm>
            <a:off x="1516185" y="1783515"/>
            <a:ext cx="4921686" cy="20559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12771E-2631-CA83-68D1-2F1AEC274111}"/>
              </a:ext>
            </a:extLst>
          </p:cNvPr>
          <p:cNvSpPr txBox="1"/>
          <p:nvPr/>
        </p:nvSpPr>
        <p:spPr>
          <a:xfrm>
            <a:off x="7655620" y="1933112"/>
            <a:ext cx="3692002" cy="707886"/>
          </a:xfrm>
          <a:prstGeom prst="rect">
            <a:avLst/>
          </a:prstGeom>
          <a:solidFill>
            <a:schemeClr val="tx2">
              <a:lumMod val="90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¿Podemos combinar las tablas de </a:t>
            </a:r>
            <a:r>
              <a:rPr lang="es-CL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Personaje</a:t>
            </a:r>
            <a:r>
              <a:rPr lang="es-CL" sz="2000" i="1" dirty="0"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schemeClr val="bg1"/>
                </a:solidFill>
                <a:latin typeface="Calibri Light" panose="020F0302020204030204" pitchFamily="34" charset="0"/>
              </a:rPr>
              <a:t>y</a:t>
            </a:r>
            <a:r>
              <a:rPr lang="es-CL" sz="2000" i="1" dirty="0">
                <a:latin typeface="Calibri Light" panose="020F0302020204030204" pitchFamily="34" charset="0"/>
              </a:rPr>
              <a:t> </a:t>
            </a:r>
            <a:r>
              <a:rPr lang="es-CL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Dueño</a:t>
            </a:r>
            <a:r>
              <a:rPr lang="es-CL" sz="2000" i="1" dirty="0">
                <a:solidFill>
                  <a:schemeClr val="bg1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12" name="Rectangular Callout 16">
            <a:extLst>
              <a:ext uri="{FF2B5EF4-FFF2-40B4-BE49-F238E27FC236}">
                <a16:creationId xmlns:a16="http://schemas.microsoft.com/office/drawing/2014/main" id="{E2BDF825-C950-C4E4-483E-09C986D9D4E2}"/>
              </a:ext>
            </a:extLst>
          </p:cNvPr>
          <p:cNvSpPr/>
          <p:nvPr/>
        </p:nvSpPr>
        <p:spPr>
          <a:xfrm>
            <a:off x="7815237" y="2847190"/>
            <a:ext cx="2946850" cy="867050"/>
          </a:xfrm>
          <a:prstGeom prst="wedgeRectCallout">
            <a:avLst>
              <a:gd name="adj1" fmla="val -134401"/>
              <a:gd name="adj2" fmla="val 14464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ular Callout 25">
            <a:extLst>
              <a:ext uri="{FF2B5EF4-FFF2-40B4-BE49-F238E27FC236}">
                <a16:creationId xmlns:a16="http://schemas.microsoft.com/office/drawing/2014/main" id="{12436EE4-16C2-19D5-2D52-0D24186DC9DF}"/>
              </a:ext>
            </a:extLst>
          </p:cNvPr>
          <p:cNvSpPr/>
          <p:nvPr/>
        </p:nvSpPr>
        <p:spPr>
          <a:xfrm>
            <a:off x="7815237" y="2703591"/>
            <a:ext cx="2946850" cy="1038877"/>
          </a:xfrm>
          <a:prstGeom prst="wedgeRectCallout">
            <a:avLst>
              <a:gd name="adj1" fmla="val -134754"/>
              <a:gd name="adj2" fmla="val 8041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Calibri Light" panose="020F0302020204030204" pitchFamily="34" charset="0"/>
              </a:rPr>
              <a:t>La misma llave, pero ...</a:t>
            </a:r>
          </a:p>
          <a:p>
            <a:pPr algn="ctr"/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un personaje no tiene necesariamente que ser dueño de una nave</a:t>
            </a:r>
          </a:p>
        </p:txBody>
      </p:sp>
    </p:spTree>
    <p:extLst>
      <p:ext uri="{BB962C8B-B14F-4D97-AF65-F5344CB8AC3E}">
        <p14:creationId xmlns:p14="http://schemas.microsoft.com/office/powerpoint/2010/main" val="35301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43000" y="3839426"/>
            <a:ext cx="11049000" cy="998555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Personaje</a:t>
            </a:r>
            <a:r>
              <a:rPr lang="es-CL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edad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Nave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vel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-luz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boolean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tipo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Dueño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desde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date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4852329"/>
            <a:ext cx="11049000" cy="200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(llave foránea)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C9F9923-4815-147D-F543-7BB4D6E40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90817"/>
              </p:ext>
            </p:extLst>
          </p:nvPr>
        </p:nvGraphicFramePr>
        <p:xfrm>
          <a:off x="1259457" y="5258020"/>
          <a:ext cx="485359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018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1479682">
                  <a:extLst>
                    <a:ext uri="{9D8B030D-6E8A-4147-A177-3AD203B41FA5}">
                      <a16:colId xmlns:a16="http://schemas.microsoft.com/office/drawing/2014/main" val="2017743186"/>
                    </a:ext>
                  </a:extLst>
                </a:gridCol>
                <a:gridCol w="921576">
                  <a:extLst>
                    <a:ext uri="{9D8B030D-6E8A-4147-A177-3AD203B41FA5}">
                      <a16:colId xmlns:a16="http://schemas.microsoft.com/office/drawing/2014/main" val="1361583421"/>
                    </a:ext>
                  </a:extLst>
                </a:gridCol>
                <a:gridCol w="1165320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/>
                        <a:t>Nave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/>
                        <a:t>desde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Han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Millennium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Boba Fett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98579C0C-9003-3EF7-25C0-73A66102AAA0}"/>
              </a:ext>
            </a:extLst>
          </p:cNvPr>
          <p:cNvSpPr/>
          <p:nvPr/>
        </p:nvSpPr>
        <p:spPr>
          <a:xfrm>
            <a:off x="1259457" y="4975350"/>
            <a:ext cx="1347819" cy="3075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Personaje</a:t>
            </a:r>
          </a:p>
        </p:txBody>
      </p:sp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03322071-9682-9653-47ED-EF49A2786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74284"/>
              </p:ext>
            </p:extLst>
          </p:nvPr>
        </p:nvGraphicFramePr>
        <p:xfrm>
          <a:off x="6437098" y="5256993"/>
          <a:ext cx="437197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156">
                  <a:extLst>
                    <a:ext uri="{9D8B030D-6E8A-4147-A177-3AD203B41FA5}">
                      <a16:colId xmlns:a16="http://schemas.microsoft.com/office/drawing/2014/main" val="439831049"/>
                    </a:ext>
                  </a:extLst>
                </a:gridCol>
                <a:gridCol w="977202">
                  <a:extLst>
                    <a:ext uri="{9D8B030D-6E8A-4147-A177-3AD203B41FA5}">
                      <a16:colId xmlns:a16="http://schemas.microsoft.com/office/drawing/2014/main" val="1942788882"/>
                    </a:ext>
                  </a:extLst>
                </a:gridCol>
                <a:gridCol w="1388618">
                  <a:extLst>
                    <a:ext uri="{9D8B030D-6E8A-4147-A177-3AD203B41FA5}">
                      <a16:colId xmlns:a16="http://schemas.microsoft.com/office/drawing/2014/main" val="1772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u="sng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Vel</a:t>
                      </a:r>
                      <a:r>
                        <a:rPr lang="es-CL" dirty="0"/>
                        <a:t>-luz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Millennium Falcon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Cargo Ligero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Slave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Patrullero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4784"/>
                  </a:ext>
                </a:extLst>
              </a:tr>
            </a:tbl>
          </a:graphicData>
        </a:graphic>
      </p:graphicFrame>
      <p:sp>
        <p:nvSpPr>
          <p:cNvPr id="5" name="Rectangle: Single Corner Snipped 11">
            <a:extLst>
              <a:ext uri="{FF2B5EF4-FFF2-40B4-BE49-F238E27FC236}">
                <a16:creationId xmlns:a16="http://schemas.microsoft.com/office/drawing/2014/main" id="{5EEC415D-A19B-FDFB-5E48-D621BE0495D2}"/>
              </a:ext>
            </a:extLst>
          </p:cNvPr>
          <p:cNvSpPr/>
          <p:nvPr/>
        </p:nvSpPr>
        <p:spPr>
          <a:xfrm>
            <a:off x="6437098" y="4975750"/>
            <a:ext cx="1265207" cy="2645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Nave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2771E-2631-CA83-68D1-2F1AEC274111}"/>
              </a:ext>
            </a:extLst>
          </p:cNvPr>
          <p:cNvSpPr txBox="1"/>
          <p:nvPr/>
        </p:nvSpPr>
        <p:spPr>
          <a:xfrm>
            <a:off x="7655620" y="1933112"/>
            <a:ext cx="3692002" cy="707886"/>
          </a:xfrm>
          <a:prstGeom prst="rect">
            <a:avLst/>
          </a:prstGeom>
          <a:solidFill>
            <a:schemeClr val="tx2">
              <a:lumMod val="90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¿Podemos combinar las tablas de </a:t>
            </a:r>
            <a:r>
              <a:rPr lang="es-CL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Personaje</a:t>
            </a:r>
            <a:r>
              <a:rPr lang="es-CL" sz="2000" i="1" dirty="0"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schemeClr val="bg1"/>
                </a:solidFill>
                <a:latin typeface="Calibri Light" panose="020F0302020204030204" pitchFamily="34" charset="0"/>
              </a:rPr>
              <a:t>y</a:t>
            </a:r>
            <a:r>
              <a:rPr lang="es-CL" sz="2000" i="1" dirty="0">
                <a:latin typeface="Calibri Light" panose="020F0302020204030204" pitchFamily="34" charset="0"/>
              </a:rPr>
              <a:t> </a:t>
            </a:r>
            <a:r>
              <a:rPr lang="es-CL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Dueño</a:t>
            </a:r>
            <a:r>
              <a:rPr lang="es-CL" sz="2000" i="1" dirty="0">
                <a:solidFill>
                  <a:schemeClr val="bg1"/>
                </a:solidFill>
                <a:latin typeface="Calibri Light" panose="020F0302020204030204" pitchFamily="34" charset="0"/>
              </a:rPr>
              <a:t>?</a:t>
            </a:r>
          </a:p>
        </p:txBody>
      </p:sp>
      <p:pic>
        <p:nvPicPr>
          <p:cNvPr id="6" name="Picture 5" descr="A diagram of a person's own language&#10;&#10;Description automatically generated">
            <a:extLst>
              <a:ext uri="{FF2B5EF4-FFF2-40B4-BE49-F238E27FC236}">
                <a16:creationId xmlns:a16="http://schemas.microsoft.com/office/drawing/2014/main" id="{A4461B15-F485-5E68-E81E-9515B1F6A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83" b="23963"/>
          <a:stretch/>
        </p:blipFill>
        <p:spPr>
          <a:xfrm>
            <a:off x="1631791" y="1689657"/>
            <a:ext cx="4699264" cy="20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43000" y="5374347"/>
            <a:ext cx="11049000" cy="1483653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Nave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vel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-luz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boolean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tipo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Local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dirección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Cliente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edad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Arriendo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u="sng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u="sng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n_nombre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desde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date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Relaciones Múltiples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3" name="Picture 2" descr="A diagram of a group of words&#10;&#10;Description automatically generated with medium confidence">
            <a:extLst>
              <a:ext uri="{FF2B5EF4-FFF2-40B4-BE49-F238E27FC236}">
                <a16:creationId xmlns:a16="http://schemas.microsoft.com/office/drawing/2014/main" id="{3C1AC69F-863B-3CA0-31EF-BB080BEA9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9" t="19152" r="20394" b="7098"/>
          <a:stretch/>
        </p:blipFill>
        <p:spPr>
          <a:xfrm>
            <a:off x="4955060" y="1837958"/>
            <a:ext cx="3385752" cy="3334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65E4E-844D-AF02-A935-8FAFA1FC7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7"/>
          <a:stretch/>
        </p:blipFill>
        <p:spPr>
          <a:xfrm rot="2737132">
            <a:off x="5567770" y="3095937"/>
            <a:ext cx="928762" cy="666127"/>
          </a:xfrm>
          <a:prstGeom prst="rect">
            <a:avLst/>
          </a:prstGeom>
        </p:spPr>
      </p:pic>
      <p:sp>
        <p:nvSpPr>
          <p:cNvPr id="8" name="Speech Bubble: Oval 17">
            <a:extLst>
              <a:ext uri="{FF2B5EF4-FFF2-40B4-BE49-F238E27FC236}">
                <a16:creationId xmlns:a16="http://schemas.microsoft.com/office/drawing/2014/main" id="{B51D23B7-ACD8-02A7-E154-04F29ADE0E1D}"/>
              </a:ext>
            </a:extLst>
          </p:cNvPr>
          <p:cNvSpPr/>
          <p:nvPr/>
        </p:nvSpPr>
        <p:spPr>
          <a:xfrm>
            <a:off x="9061932" y="5374347"/>
            <a:ext cx="1800045" cy="983411"/>
          </a:xfrm>
          <a:prstGeom prst="wedgeEllipseCallout">
            <a:avLst>
              <a:gd name="adj1" fmla="val -53101"/>
              <a:gd name="adj2" fmla="val 508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18779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09" y="365760"/>
            <a:ext cx="10385987" cy="12700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(con papeles)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Columnas distintas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0DE3C6-4085-B3AC-2CC0-550DBC48F946}"/>
              </a:ext>
            </a:extLst>
          </p:cNvPr>
          <p:cNvSpPr/>
          <p:nvPr/>
        </p:nvSpPr>
        <p:spPr>
          <a:xfrm>
            <a:off x="1136822" y="5776784"/>
            <a:ext cx="11055178" cy="1081216"/>
          </a:xfrm>
          <a:prstGeom prst="rect">
            <a:avLst/>
          </a:prstGeom>
          <a:solidFill>
            <a:srgbClr val="EADC00">
              <a:alpha val="23137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Jedi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vel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-luz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boolean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tipo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Es-Maestro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nombre_maestro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u="sng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nombre_padawan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endParaRPr lang="es-CL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Picture 2" descr="A diagram of different types of names&#10;&#10;Description automatically generated">
            <a:extLst>
              <a:ext uri="{FF2B5EF4-FFF2-40B4-BE49-F238E27FC236}">
                <a16:creationId xmlns:a16="http://schemas.microsoft.com/office/drawing/2014/main" id="{16931836-5A75-F509-8ADD-8322EB81A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70" t="25536" r="29603"/>
          <a:stretch/>
        </p:blipFill>
        <p:spPr>
          <a:xfrm>
            <a:off x="5073477" y="1735110"/>
            <a:ext cx="2766884" cy="40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199" y="427038"/>
            <a:ext cx="8874211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8549" y="2787227"/>
            <a:ext cx="2836966" cy="954107"/>
          </a:xfrm>
          <a:prstGeom prst="rect">
            <a:avLst/>
          </a:prstGeom>
          <a:solidFill>
            <a:schemeClr val="tx2">
              <a:lumMod val="90000"/>
              <a:alpha val="5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¿Qué vamos a hacer aquí?</a:t>
            </a:r>
          </a:p>
        </p:txBody>
      </p:sp>
      <p:pic>
        <p:nvPicPr>
          <p:cNvPr id="2" name="Picture 1" descr="A group of different colored triangles&#10;&#10;Description automatically generated">
            <a:extLst>
              <a:ext uri="{FF2B5EF4-FFF2-40B4-BE49-F238E27FC236}">
                <a16:creationId xmlns:a16="http://schemas.microsoft.com/office/drawing/2014/main" id="{B8462BD9-7AF9-CA01-49ED-4F75630A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701" y="1470453"/>
            <a:ext cx="5858845" cy="48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6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0574" y="175418"/>
            <a:ext cx="1070134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Opción 1: Tablas para las subclases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1152D0-FB50-FED2-4007-0EAC8CA7ECEC}"/>
              </a:ext>
            </a:extLst>
          </p:cNvPr>
          <p:cNvSpPr/>
          <p:nvPr/>
        </p:nvSpPr>
        <p:spPr>
          <a:xfrm>
            <a:off x="1124466" y="5751345"/>
            <a:ext cx="11067534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  <p:pic>
        <p:nvPicPr>
          <p:cNvPr id="5" name="Picture 4" descr="A group of different colored triangles&#10;&#10;Description automatically generated">
            <a:extLst>
              <a:ext uri="{FF2B5EF4-FFF2-40B4-BE49-F238E27FC236}">
                <a16:creationId xmlns:a16="http://schemas.microsoft.com/office/drawing/2014/main" id="{6372538D-69FF-9FA2-3798-36E17AAA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0" y="1436836"/>
            <a:ext cx="5358396" cy="44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6752" y="241687"/>
            <a:ext cx="10342994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Opción 2: Tablas para toda la jerarquía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1152D0-FB50-FED2-4007-0EAC8CA7ECEC}"/>
              </a:ext>
            </a:extLst>
          </p:cNvPr>
          <p:cNvSpPr/>
          <p:nvPr/>
        </p:nvSpPr>
        <p:spPr>
          <a:xfrm>
            <a:off x="1143001" y="5751345"/>
            <a:ext cx="11048999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Estrella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  <p:pic>
        <p:nvPicPr>
          <p:cNvPr id="5" name="Picture 4" descr="A group of different colored triangles&#10;&#10;Description automatically generated">
            <a:extLst>
              <a:ext uri="{FF2B5EF4-FFF2-40B4-BE49-F238E27FC236}">
                <a16:creationId xmlns:a16="http://schemas.microsoft.com/office/drawing/2014/main" id="{F63C23EA-C41C-87E9-50F2-CEC0AEDC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0" y="1436836"/>
            <a:ext cx="5358396" cy="44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6291" y="187145"/>
            <a:ext cx="10733903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Eligiendo una opción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5372" y="3127489"/>
            <a:ext cx="9653274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¿Cuál es la mejor opción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8211" y="218632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58725" y="357553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5371" y="5536477"/>
            <a:ext cx="9653273" cy="461665"/>
          </a:xfrm>
          <a:prstGeom prst="rect">
            <a:avLst/>
          </a:prstGeom>
          <a:solidFill>
            <a:srgbClr val="92D050">
              <a:alpha val="2588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Mucho solapamiento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sugiere la 2 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(con menos o no solapamiento sugiere la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5371" y="4909268"/>
            <a:ext cx="9653273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… con </a:t>
            </a:r>
            <a:r>
              <a:rPr lang="es-CL" sz="2400" i="1" u="sng" dirty="0">
                <a:solidFill>
                  <a:schemeClr val="bg1"/>
                </a:solidFill>
                <a:latin typeface="Calibri Light" panose="020F0302020204030204" pitchFamily="34" charset="0"/>
              </a:rPr>
              <a:t>solapamiento: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 con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Estrellas</a:t>
            </a:r>
            <a:r>
              <a:rPr lang="es-CL" sz="2400" i="1" dirty="0">
                <a:latin typeface="Calibri Light" panose="020F0302020204030204" pitchFamily="34" charset="0"/>
              </a:rPr>
              <a:t> 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que sean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SG, EB 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y</a:t>
            </a:r>
            <a:r>
              <a:rPr lang="es-CL" sz="2400" i="1" dirty="0"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SP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AC727-B94A-78B4-A544-5E7C6F1FB7EA}"/>
              </a:ext>
            </a:extLst>
          </p:cNvPr>
          <p:cNvSpPr/>
          <p:nvPr/>
        </p:nvSpPr>
        <p:spPr>
          <a:xfrm>
            <a:off x="1685371" y="1982536"/>
            <a:ext cx="9653275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A3A42-C16E-A469-F3E3-7694894CCD56}"/>
              </a:ext>
            </a:extLst>
          </p:cNvPr>
          <p:cNvSpPr/>
          <p:nvPr/>
        </p:nvSpPr>
        <p:spPr>
          <a:xfrm>
            <a:off x="1685371" y="3695883"/>
            <a:ext cx="9653273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Estrella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07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6291" y="187145"/>
            <a:ext cx="10733903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Eligiendo una opción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8211" y="218632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58725" y="357553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5371" y="5536477"/>
            <a:ext cx="9653273" cy="461665"/>
          </a:xfrm>
          <a:prstGeom prst="rect">
            <a:avLst/>
          </a:prstGeom>
          <a:solidFill>
            <a:srgbClr val="92D050">
              <a:alpha val="2588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HAY que elegir la 2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5371" y="4909268"/>
            <a:ext cx="9653273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… sin </a:t>
            </a:r>
            <a:r>
              <a:rPr lang="es-CL" sz="2400" i="1" u="sng" dirty="0">
                <a:solidFill>
                  <a:schemeClr val="bg1"/>
                </a:solidFill>
                <a:latin typeface="Calibri Light" panose="020F0302020204030204" pitchFamily="34" charset="0"/>
              </a:rPr>
              <a:t>cobertura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: si hay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Estrella</a:t>
            </a:r>
            <a:r>
              <a:rPr lang="es-CL" sz="2400" i="1" dirty="0">
                <a:latin typeface="Calibri Light" panose="020F0302020204030204" pitchFamily="34" charset="0"/>
              </a:rPr>
              <a:t> 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que no son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SG, EB</a:t>
            </a:r>
            <a:r>
              <a:rPr lang="es-CL" sz="2400" i="1" dirty="0">
                <a:latin typeface="Calibri Light" panose="020F0302020204030204" pitchFamily="34" charset="0"/>
              </a:rPr>
              <a:t> 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ni</a:t>
            </a:r>
            <a:r>
              <a:rPr lang="es-CL" sz="2400" i="1" dirty="0"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SP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2CAE1-4D86-6B0E-F400-8147B0A9D3B2}"/>
              </a:ext>
            </a:extLst>
          </p:cNvPr>
          <p:cNvSpPr txBox="1"/>
          <p:nvPr/>
        </p:nvSpPr>
        <p:spPr>
          <a:xfrm>
            <a:off x="1685372" y="3127489"/>
            <a:ext cx="9653274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¿Cuál es la mejor opción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A6E9E5-8DAC-A676-649C-72881B86A3A0}"/>
              </a:ext>
            </a:extLst>
          </p:cNvPr>
          <p:cNvSpPr/>
          <p:nvPr/>
        </p:nvSpPr>
        <p:spPr>
          <a:xfrm>
            <a:off x="1685371" y="1982536"/>
            <a:ext cx="9653275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F852A-ABD0-B58F-3CC2-E1968BC0A737}"/>
              </a:ext>
            </a:extLst>
          </p:cNvPr>
          <p:cNvSpPr/>
          <p:nvPr/>
        </p:nvSpPr>
        <p:spPr>
          <a:xfrm>
            <a:off x="1685371" y="3695883"/>
            <a:ext cx="9653273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Estrella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6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6291" y="187145"/>
            <a:ext cx="10733903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Eligiendo una opción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8211" y="218632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58725" y="357553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5371" y="5536477"/>
            <a:ext cx="9653273" cy="461665"/>
          </a:xfrm>
          <a:prstGeom prst="rect">
            <a:avLst/>
          </a:prstGeom>
          <a:solidFill>
            <a:srgbClr val="92D050">
              <a:alpha val="2588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Sugiere la 2 ¿Por qué?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5371" y="4909268"/>
            <a:ext cx="9653273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con muchas consultas por las </a:t>
            </a:r>
            <a:r>
              <a:rPr lang="es-CL" sz="2400" i="1" dirty="0" err="1">
                <a:solidFill>
                  <a:schemeClr val="bg1"/>
                </a:solidFill>
                <a:latin typeface="Calibri Light" panose="020F0302020204030204" pitchFamily="34" charset="0"/>
              </a:rPr>
              <a:t>coords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. de una</a:t>
            </a:r>
            <a:r>
              <a:rPr lang="es-CL" sz="2400" i="1" dirty="0"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Estrella 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dado el nombre?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78771-8670-CD4F-7AA8-525014A04E16}"/>
              </a:ext>
            </a:extLst>
          </p:cNvPr>
          <p:cNvSpPr txBox="1"/>
          <p:nvPr/>
        </p:nvSpPr>
        <p:spPr>
          <a:xfrm>
            <a:off x="1685372" y="3127489"/>
            <a:ext cx="9653274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¿Cuál es la mejor opción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4922A-E7A2-67C0-7271-E9C03ADEEA2D}"/>
              </a:ext>
            </a:extLst>
          </p:cNvPr>
          <p:cNvSpPr/>
          <p:nvPr/>
        </p:nvSpPr>
        <p:spPr>
          <a:xfrm>
            <a:off x="1685371" y="1982536"/>
            <a:ext cx="9653275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8C0C9-835F-4B9B-A680-6093A8488AB1}"/>
              </a:ext>
            </a:extLst>
          </p:cNvPr>
          <p:cNvSpPr/>
          <p:nvPr/>
        </p:nvSpPr>
        <p:spPr>
          <a:xfrm>
            <a:off x="1685371" y="3695883"/>
            <a:ext cx="9653273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Estrella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52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519B-BA29-A4D0-DEB4-77A5D9E4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Antes de ponerse a armar tablas, pensar qué estamos describiendo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1A39F-7AA6-9261-1AF9-161BD01E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Entidades</a:t>
            </a:r>
          </a:p>
          <a:p>
            <a:pPr lvl="1"/>
            <a:r>
              <a:rPr lang="es-CL" dirty="0"/>
              <a:t>¿Cuáles son los objetos presentes en los datos?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Atributos</a:t>
            </a:r>
          </a:p>
          <a:p>
            <a:pPr lvl="1"/>
            <a:r>
              <a:rPr lang="es-CL" dirty="0"/>
              <a:t>¿Qué características de los objetos necesitamos saber?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Relaciones (entre entidades)</a:t>
            </a:r>
          </a:p>
          <a:p>
            <a:pPr lvl="1"/>
            <a:r>
              <a:rPr lang="es-CL" dirty="0"/>
              <a:t>¿Cuál es la dinámica entre los objetos modelados?</a:t>
            </a:r>
          </a:p>
        </p:txBody>
      </p:sp>
      <p:sp>
        <p:nvSpPr>
          <p:cNvPr id="5" name="Rectángulo 1">
            <a:extLst>
              <a:ext uri="{FF2B5EF4-FFF2-40B4-BE49-F238E27FC236}">
                <a16:creationId xmlns:a16="http://schemas.microsoft.com/office/drawing/2014/main" id="{F29A4223-DB93-1927-9FF5-732077BD9138}"/>
              </a:ext>
            </a:extLst>
          </p:cNvPr>
          <p:cNvSpPr/>
          <p:nvPr/>
        </p:nvSpPr>
        <p:spPr>
          <a:xfrm>
            <a:off x="8559571" y="1966101"/>
            <a:ext cx="1786380" cy="7777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onsolas" panose="020B0609020204030204" pitchFamily="49" charset="0"/>
                <a:cs typeface="Times New Roman" panose="02020603050405020304" pitchFamily="18" charset="0"/>
              </a:rPr>
              <a:t>Nave</a:t>
            </a:r>
          </a:p>
        </p:txBody>
      </p:sp>
      <p:sp>
        <p:nvSpPr>
          <p:cNvPr id="6" name="Elipse 2">
            <a:extLst>
              <a:ext uri="{FF2B5EF4-FFF2-40B4-BE49-F238E27FC236}">
                <a16:creationId xmlns:a16="http://schemas.microsoft.com/office/drawing/2014/main" id="{C96B180F-6DE9-07B9-BB18-4FAECB50C204}"/>
              </a:ext>
            </a:extLst>
          </p:cNvPr>
          <p:cNvSpPr/>
          <p:nvPr/>
        </p:nvSpPr>
        <p:spPr>
          <a:xfrm>
            <a:off x="8781101" y="3787249"/>
            <a:ext cx="1343319" cy="502702"/>
          </a:xfrm>
          <a:prstGeom prst="ellipse">
            <a:avLst/>
          </a:prstGeom>
          <a:solidFill>
            <a:srgbClr val="FFFD78"/>
          </a:solidFill>
          <a:ln>
            <a:solidFill>
              <a:srgbClr val="FFD60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onsolas" panose="020B0609020204030204" pitchFamily="49" charset="0"/>
              </a:rPr>
              <a:t>Tipo</a:t>
            </a:r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CA84E547-2B37-29F4-C721-A11D93327214}"/>
              </a:ext>
            </a:extLst>
          </p:cNvPr>
          <p:cNvSpPr/>
          <p:nvPr/>
        </p:nvSpPr>
        <p:spPr>
          <a:xfrm>
            <a:off x="8700383" y="5305704"/>
            <a:ext cx="1504753" cy="987146"/>
          </a:xfrm>
          <a:prstGeom prst="diamond">
            <a:avLst/>
          </a:prstGeom>
          <a:solidFill>
            <a:srgbClr val="FF93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dueño</a:t>
            </a:r>
            <a:endParaRPr lang="es-CL" sz="1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17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6291" y="187145"/>
            <a:ext cx="10733903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Eligiendo una opción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8211" y="218632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58725" y="357553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5371" y="5039639"/>
            <a:ext cx="9653273" cy="1631216"/>
          </a:xfrm>
          <a:prstGeom prst="rect">
            <a:avLst/>
          </a:prstGeom>
          <a:solidFill>
            <a:srgbClr val="92D050">
              <a:alpha val="2588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En general …</a:t>
            </a:r>
          </a:p>
          <a:p>
            <a:pPr algn="ctr"/>
            <a:r>
              <a:rPr lang="es-C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Hay que considerar las tablas, los atributos, los datos, las restricciones, el control de acceso, etcétera, </a:t>
            </a:r>
          </a:p>
          <a:p>
            <a:pPr algn="ctr"/>
            <a:r>
              <a:rPr lang="es-C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y aplicar algo “prudente”. </a:t>
            </a:r>
            <a:r>
              <a:rPr lang="es-CL" sz="24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8EAD0-0BF0-1893-A85B-4371EB890396}"/>
              </a:ext>
            </a:extLst>
          </p:cNvPr>
          <p:cNvSpPr txBox="1"/>
          <p:nvPr/>
        </p:nvSpPr>
        <p:spPr>
          <a:xfrm>
            <a:off x="1685372" y="3127489"/>
            <a:ext cx="9653274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¿Cuál es la mejor opción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75C587-1DA8-4D3B-3CE3-BB716518CE43}"/>
              </a:ext>
            </a:extLst>
          </p:cNvPr>
          <p:cNvSpPr/>
          <p:nvPr/>
        </p:nvSpPr>
        <p:spPr>
          <a:xfrm>
            <a:off x="1685371" y="1982536"/>
            <a:ext cx="9653275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1B8D7-9483-B5D8-1E4B-85916E3922E5}"/>
              </a:ext>
            </a:extLst>
          </p:cNvPr>
          <p:cNvSpPr/>
          <p:nvPr/>
        </p:nvSpPr>
        <p:spPr>
          <a:xfrm>
            <a:off x="1685371" y="3695883"/>
            <a:ext cx="9653273" cy="110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Estrella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coord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,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diámetro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s-CL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temp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float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Supergigante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color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Enana_Blanca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s-CL" b="1" dirty="0" err="1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Secuencia_principal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s-CL" b="1" u="sng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nombre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es-CL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b="1" dirty="0" err="1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string</a:t>
            </a:r>
            <a:r>
              <a:rPr lang="es-CL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24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7872"/>
            <a:ext cx="2895600" cy="32210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1686" y="204617"/>
            <a:ext cx="9041027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1" y="5943601"/>
            <a:ext cx="8686799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¿Cuáles son las opciones en este caso?</a:t>
            </a:r>
            <a:endParaRPr lang="es-C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99140" y="6348099"/>
            <a:ext cx="632460" cy="384721"/>
          </a:xfrm>
          <a:prstGeom prst="rect">
            <a:avLst/>
          </a:prstGeom>
          <a:solidFill>
            <a:srgbClr val="ACFF58">
              <a:alpha val="2392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>
                <a:solidFill>
                  <a:schemeClr val="bg1"/>
                </a:solidFill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992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7872"/>
            <a:ext cx="2895600" cy="32210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1686" y="204617"/>
            <a:ext cx="9041027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1" y="5943601"/>
            <a:ext cx="8686799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¿Pero hay otra opción aquí?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99140" y="6348099"/>
            <a:ext cx="632460" cy="384721"/>
          </a:xfrm>
          <a:prstGeom prst="rect">
            <a:avLst/>
          </a:prstGeom>
          <a:solidFill>
            <a:srgbClr val="ACFF58">
              <a:alpha val="2392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>
                <a:solidFill>
                  <a:schemeClr val="bg1"/>
                </a:solidFill>
                <a:latin typeface="Calibri Light" panose="020F0302020204030204" pitchFamily="34" charset="0"/>
              </a:rPr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88348B-12C3-62E2-E7AD-62591243D623}"/>
              </a:ext>
            </a:extLst>
          </p:cNvPr>
          <p:cNvSpPr/>
          <p:nvPr/>
        </p:nvSpPr>
        <p:spPr>
          <a:xfrm>
            <a:off x="6096000" y="27432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1A1C2-13D0-8DE5-753D-91D6CA7D43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36" y="2856545"/>
            <a:ext cx="5198125" cy="4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7872"/>
            <a:ext cx="2895600" cy="32210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1686" y="204617"/>
            <a:ext cx="9041027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1" y="5943601"/>
            <a:ext cx="8686799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¿Hay otra opción? </a:t>
            </a:r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</a:t>
            </a:r>
            <a:endParaRPr lang="es-CL" sz="2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99140" y="6348099"/>
            <a:ext cx="632460" cy="384721"/>
          </a:xfrm>
          <a:prstGeom prst="rect">
            <a:avLst/>
          </a:prstGeom>
          <a:solidFill>
            <a:srgbClr val="ACFF58">
              <a:alpha val="2392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>
                <a:solidFill>
                  <a:schemeClr val="bg1"/>
                </a:solidFill>
                <a:latin typeface="Calibri Light" panose="020F0302020204030204" pitchFamily="34" charset="0"/>
              </a:rPr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88348B-12C3-62E2-E7AD-62591243D623}"/>
              </a:ext>
            </a:extLst>
          </p:cNvPr>
          <p:cNvSpPr/>
          <p:nvPr/>
        </p:nvSpPr>
        <p:spPr>
          <a:xfrm>
            <a:off x="6096000" y="27432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1A1C2-13D0-8DE5-753D-91D6CA7D43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36" y="2856545"/>
            <a:ext cx="5198125" cy="4591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764934-69EE-2B60-5D39-99481D40B85B}"/>
              </a:ext>
            </a:extLst>
          </p:cNvPr>
          <p:cNvSpPr/>
          <p:nvPr/>
        </p:nvSpPr>
        <p:spPr>
          <a:xfrm>
            <a:off x="6096000" y="3618360"/>
            <a:ext cx="5778499" cy="852998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BE20D-0CCA-AE24-084B-0E2567B9CF1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01826"/>
            <a:ext cx="4985905" cy="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9858" y="127329"/>
            <a:ext cx="10628871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Una opción implícita: </a:t>
            </a:r>
            <a:r>
              <a:rPr lang="es-CL" i="1" dirty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47" y="3634717"/>
            <a:ext cx="2743201" cy="1180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48" y="2428985"/>
            <a:ext cx="2895600" cy="3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75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9858" y="127329"/>
            <a:ext cx="10628871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Jerarquías de clases 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Una opción implícita: </a:t>
            </a:r>
            <a:r>
              <a:rPr lang="es-CL" i="1" dirty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85" y="2838854"/>
            <a:ext cx="2743201" cy="11802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93F46E-8420-CF86-B0F5-54C2EFEB4ABC}"/>
              </a:ext>
            </a:extLst>
          </p:cNvPr>
          <p:cNvSpPr/>
          <p:nvPr/>
        </p:nvSpPr>
        <p:spPr>
          <a:xfrm>
            <a:off x="5311346" y="3257145"/>
            <a:ext cx="6248400" cy="343709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00F8F-4D81-6470-9866-D41D16B848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46" y="3331969"/>
            <a:ext cx="5995654" cy="215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F85FC4-91D7-C871-7B1B-C1D56B4DC61F}"/>
              </a:ext>
            </a:extLst>
          </p:cNvPr>
          <p:cNvSpPr txBox="1"/>
          <p:nvPr/>
        </p:nvSpPr>
        <p:spPr>
          <a:xfrm>
            <a:off x="1880285" y="4840857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ABED5-5A69-6B69-2A9E-28799067C71B}"/>
              </a:ext>
            </a:extLst>
          </p:cNvPr>
          <p:cNvSpPr txBox="1"/>
          <p:nvPr/>
        </p:nvSpPr>
        <p:spPr>
          <a:xfrm>
            <a:off x="6163574" y="4840857"/>
            <a:ext cx="4952998" cy="1569660"/>
          </a:xfrm>
          <a:prstGeom prst="rect">
            <a:avLst/>
          </a:prstGeom>
          <a:solidFill>
            <a:srgbClr val="ACFF58">
              <a:alpha val="25098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Tendremos mucha repetición </a:t>
            </a:r>
          </a:p>
          <a:p>
            <a:pPr algn="ctr"/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en la columna </a:t>
            </a:r>
            <a:r>
              <a:rPr lang="es-CL" sz="2400" dirty="0">
                <a:solidFill>
                  <a:srgbClr val="0033CC"/>
                </a:solidFill>
                <a:latin typeface="Calibri Light" panose="020F0302020204030204" pitchFamily="34" charset="0"/>
              </a:rPr>
              <a:t>tipo</a:t>
            </a:r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</a:p>
          <a:p>
            <a:pPr algn="ctr"/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(Pero es más sencillo, el sistema puede comprimirla, etcétera.)</a:t>
            </a:r>
          </a:p>
        </p:txBody>
      </p:sp>
    </p:spTree>
    <p:extLst>
      <p:ext uri="{BB962C8B-B14F-4D97-AF65-F5344CB8AC3E}">
        <p14:creationId xmlns:p14="http://schemas.microsoft.com/office/powerpoint/2010/main" val="20638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06" y="1876425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138469" y="172689"/>
            <a:ext cx="11162681" cy="12700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Cuidado con las llaves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4747740"/>
            <a:ext cx="8686799" cy="878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4836324"/>
            <a:ext cx="4843630" cy="702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4110336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 ”adivinar” qué tablas necesitamos?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5867401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867401"/>
            <a:ext cx="5333998" cy="461665"/>
          </a:xfrm>
          <a:prstGeom prst="rect">
            <a:avLst/>
          </a:prstGeom>
          <a:solidFill>
            <a:srgbClr val="FF0000">
              <a:alpha val="25098"/>
            </a:srgb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La tabla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De</a:t>
            </a:r>
            <a:r>
              <a:rPr lang="es-CL" sz="2400" dirty="0">
                <a:latin typeface="Calibri Light" panose="020F0302020204030204" pitchFamily="34" charset="0"/>
              </a:rPr>
              <a:t>(</a:t>
            </a:r>
            <a:r>
              <a:rPr lang="es-CL" sz="2400" dirty="0">
                <a:solidFill>
                  <a:srgbClr val="0033CC"/>
                </a:solidFill>
                <a:latin typeface="Calibri Light" panose="020F0302020204030204" pitchFamily="34" charset="0"/>
              </a:rPr>
              <a:t>.</a:t>
            </a:r>
            <a:r>
              <a:rPr lang="es-CL" sz="2400" dirty="0">
                <a:latin typeface="Calibri Light" panose="020F0302020204030204" pitchFamily="34" charset="0"/>
              </a:rPr>
              <a:t>,</a:t>
            </a:r>
            <a:r>
              <a:rPr lang="es-CL" sz="2400" dirty="0">
                <a:solidFill>
                  <a:srgbClr val="0033CC"/>
                </a:solidFill>
                <a:latin typeface="Calibri Light" panose="020F0302020204030204" pitchFamily="34" charset="0"/>
              </a:rPr>
              <a:t>.</a:t>
            </a:r>
            <a:r>
              <a:rPr lang="es-CL" sz="2400" dirty="0">
                <a:latin typeface="Calibri Light" panose="020F0302020204030204" pitchFamily="34" charset="0"/>
              </a:rPr>
              <a:t>) </a:t>
            </a:r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es redundante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6315979"/>
            <a:ext cx="5333998" cy="369332"/>
          </a:xfrm>
          <a:prstGeom prst="rect">
            <a:avLst/>
          </a:prstGeom>
          <a:solidFill>
            <a:srgbClr val="FF0000">
              <a:alpha val="25098"/>
            </a:srgb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  <a:latin typeface="Calibri Light" panose="020F0302020204030204" pitchFamily="34" charset="0"/>
              </a:rPr>
              <a:t>… y es un nombre pésimo para una tabla.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135" y="4813607"/>
            <a:ext cx="683365" cy="8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50" y="2211435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463712" y="235641"/>
            <a:ext cx="10724609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sz="2000" dirty="0">
                <a:solidFill>
                  <a:srgbClr val="FF0000"/>
                </a:solidFill>
              </a:rPr>
              <a:t>No se necesita una tabla para la relación débil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9886" y="4876800"/>
            <a:ext cx="7908325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9886" y="4279430"/>
            <a:ext cx="7908325" cy="461665"/>
          </a:xfrm>
          <a:prstGeom prst="rect">
            <a:avLst/>
          </a:prstGeom>
          <a:solidFill>
            <a:srgbClr val="92D050">
              <a:alpha val="25882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Entonces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9886" y="5666678"/>
            <a:ext cx="7908325" cy="1077218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Observación: En el libro de R&amp;G, se mencionan atributos sobre relaciones débiles (p.ej. la figura 3.14) y por eso, se necesita una tabla para la relación. No estoy de acuerdo con eso: los atributos en tales relaciones siempre pueden ser asociados con la entidad débil dada su relación 1:n.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6650" y="4786661"/>
            <a:ext cx="685800" cy="789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50" y="4952050"/>
            <a:ext cx="4844815" cy="4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1" y="4191000"/>
            <a:ext cx="3942685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¿Las tablas?</a:t>
            </a:r>
            <a:endParaRPr lang="es-CL" sz="2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1" y="5105400"/>
            <a:ext cx="868679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5193985"/>
            <a:ext cx="6134308" cy="708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31" y="2057400"/>
            <a:ext cx="8294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Agregación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??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0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535" y="3256501"/>
            <a:ext cx="7218486" cy="46166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¿Alguien quiere ”adivinar” ´qué tablas necesitamos?</a:t>
            </a:r>
            <a:endParaRPr lang="es-C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1535" y="4067270"/>
            <a:ext cx="7296665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rgbClr val="00B050"/>
                </a:solidFill>
                <a:latin typeface="Calibri Light" panose="020F0302020204030204" pitchFamily="34" charset="0"/>
              </a:rPr>
              <a:t>Nave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(</a:t>
            </a:r>
            <a:r>
              <a:rPr lang="es-CL" dirty="0">
                <a:solidFill>
                  <a:schemeClr val="accent2"/>
                </a:solidFill>
                <a:latin typeface="Calibri Light" panose="020F0302020204030204" pitchFamily="34" charset="0"/>
              </a:rPr>
              <a:t>nombre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string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s-CL" dirty="0">
                <a:solidFill>
                  <a:srgbClr val="00B050"/>
                </a:solidFill>
                <a:latin typeface="Calibri Light" panose="020F0302020204030204" pitchFamily="34" charset="0"/>
              </a:rPr>
              <a:t>Local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(</a:t>
            </a:r>
            <a:r>
              <a:rPr lang="es-CL" dirty="0">
                <a:solidFill>
                  <a:schemeClr val="accent2"/>
                </a:solidFill>
                <a:latin typeface="Calibri Light" panose="020F0302020204030204" pitchFamily="34" charset="0"/>
              </a:rPr>
              <a:t>nombre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string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s-CL" dirty="0">
                <a:solidFill>
                  <a:srgbClr val="00B050"/>
                </a:solidFill>
                <a:latin typeface="Calibri Light" panose="020F0302020204030204" pitchFamily="34" charset="0"/>
              </a:rPr>
              <a:t>Stock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(</a:t>
            </a:r>
            <a:r>
              <a:rPr lang="es-CL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n_nombre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string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s-CL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l_nombre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string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s-CL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precio_por_día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int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s-CL" dirty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(</a:t>
            </a:r>
            <a:r>
              <a:rPr lang="es-CL" dirty="0">
                <a:solidFill>
                  <a:schemeClr val="accent2"/>
                </a:solidFill>
                <a:latin typeface="Calibri Light" panose="020F0302020204030204" pitchFamily="34" charset="0"/>
              </a:rPr>
              <a:t>nombre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string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s-CL" dirty="0">
                <a:solidFill>
                  <a:srgbClr val="00B050"/>
                </a:solidFill>
                <a:latin typeface="Calibri Light" panose="020F0302020204030204" pitchFamily="34" charset="0"/>
              </a:rPr>
              <a:t>Alquila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(</a:t>
            </a:r>
            <a:r>
              <a:rPr lang="es-CL" dirty="0" err="1">
                <a:solidFill>
                  <a:schemeClr val="bg1"/>
                </a:solidFill>
                <a:latin typeface="Calibri Light" panose="020F0302020204030204" pitchFamily="34" charset="0"/>
              </a:rPr>
              <a:t>S.</a:t>
            </a:r>
            <a:r>
              <a:rPr lang="es-CL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n_nombre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string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s-CL" dirty="0" err="1">
                <a:solidFill>
                  <a:schemeClr val="bg1"/>
                </a:solidFill>
                <a:latin typeface="Calibri Light" panose="020F0302020204030204" pitchFamily="34" charset="0"/>
              </a:rPr>
              <a:t>S.</a:t>
            </a:r>
            <a:r>
              <a:rPr lang="es-CL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l_nombre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string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s-CL" dirty="0" err="1">
                <a:solidFill>
                  <a:schemeClr val="bg1"/>
                </a:solidFill>
                <a:latin typeface="Calibri Light" panose="020F0302020204030204" pitchFamily="34" charset="0"/>
              </a:rPr>
              <a:t>C.</a:t>
            </a:r>
            <a:r>
              <a:rPr lang="es-CL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nombre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 err="1">
                <a:solidFill>
                  <a:srgbClr val="C00000"/>
                </a:solidFill>
                <a:latin typeface="Calibri Light" panose="020F0302020204030204" pitchFamily="34" charset="0"/>
              </a:rPr>
              <a:t>string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s-CL" dirty="0">
                <a:solidFill>
                  <a:schemeClr val="accent2"/>
                </a:solidFill>
                <a:latin typeface="Calibri Light" panose="020F0302020204030204" pitchFamily="34" charset="0"/>
              </a:rPr>
              <a:t>hasta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es-CL" dirty="0">
                <a:solidFill>
                  <a:srgbClr val="C00000"/>
                </a:solidFill>
                <a:latin typeface="Calibri Light" panose="020F0302020204030204" pitchFamily="34" charset="0"/>
              </a:rPr>
              <a:t>date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</a:p>
        </p:txBody>
      </p:sp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FB5E7BA6-6AC7-7FB5-929D-94F0F7B59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2" t="3526" r="22051" b="4049"/>
          <a:stretch/>
        </p:blipFill>
        <p:spPr>
          <a:xfrm>
            <a:off x="8380021" y="1209065"/>
            <a:ext cx="3717244" cy="52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 – Entidades y sus Atributos</a:t>
            </a:r>
          </a:p>
        </p:txBody>
      </p:sp>
      <p:pic>
        <p:nvPicPr>
          <p:cNvPr id="7" name="Picture 6" descr="A diagram of a language&#10;&#10;Description automatically generated">
            <a:extLst>
              <a:ext uri="{FF2B5EF4-FFF2-40B4-BE49-F238E27FC236}">
                <a16:creationId xmlns:a16="http://schemas.microsoft.com/office/drawing/2014/main" id="{EAE5BB55-E19B-3211-CD55-867FBF6B2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1" t="16921" r="13406" b="40492"/>
          <a:stretch/>
        </p:blipFill>
        <p:spPr>
          <a:xfrm>
            <a:off x="3506209" y="2204249"/>
            <a:ext cx="5763605" cy="30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64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Aparte de las jerarquías de clases la traducción es más o menos determinista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</a:t>
            </a:r>
            <a:br>
              <a:rPr lang="es-CL" dirty="0"/>
            </a:br>
            <a:r>
              <a:rPr lang="es-CL" dirty="0"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038601"/>
            <a:ext cx="8610601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i="1" dirty="0">
                <a:latin typeface="Calibri Light" panose="020F0302020204030204" pitchFamily="34" charset="0"/>
              </a:rPr>
              <a:t>¿Qué piensan ustedes?</a:t>
            </a:r>
          </a:p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¿Cuál es mejor …</a:t>
            </a:r>
          </a:p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… diseñar las tablas directamente o diseñar un modelo E-R antes?</a:t>
            </a:r>
            <a:endParaRPr lang="es-CL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64" y="1065568"/>
            <a:ext cx="4532866" cy="3450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Modelo Conceptual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47" y="2656114"/>
            <a:ext cx="4660313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Agosto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 diagram of a work flow&#10;&#10;Description automatically generated">
            <a:extLst>
              <a:ext uri="{FF2B5EF4-FFF2-40B4-BE49-F238E27FC236}">
                <a16:creationId xmlns:a16="http://schemas.microsoft.com/office/drawing/2014/main" id="{1F276777-06CC-C39A-78D7-5C94D21A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41" y="2790990"/>
            <a:ext cx="43842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9300-F389-A0AC-1F61-124B1D7D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Laboratorio 1 – Modelo Conceptual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0305-5A44-E867-178D-9D15C705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Próximo martes 20/08</a:t>
            </a:r>
          </a:p>
          <a:p>
            <a:r>
              <a:rPr lang="en-CL" dirty="0"/>
              <a:t>En grupos de 2 o 3 si asisten a la sesión</a:t>
            </a:r>
          </a:p>
          <a:p>
            <a:r>
              <a:rPr lang="en-CL" dirty="0"/>
              <a:t>Si no pueden asistir, deben trabajar solos</a:t>
            </a:r>
          </a:p>
          <a:p>
            <a:r>
              <a:rPr lang="en-CL" dirty="0"/>
              <a:t>Traer notebooks o tablet. Estamos consiguiendo equipos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17520887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D4DF-F51A-B5F2-AF6A-73EADD79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Proyecto Grupal del Semestre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F70D-C84D-2B0F-6A59-7B2DF7707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Hito 0: Propuesta preliminar del proyect0. 3-4 páginas describiendo lo que se quiere hacer.</a:t>
            </a:r>
          </a:p>
          <a:p>
            <a:endParaRPr lang="en-CL" dirty="0"/>
          </a:p>
          <a:p>
            <a:r>
              <a:rPr lang="en-CL" dirty="0"/>
              <a:t>Se subirá un enunciado a U-Cursos</a:t>
            </a:r>
          </a:p>
          <a:p>
            <a:endParaRPr lang="en-CL" dirty="0"/>
          </a:p>
          <a:p>
            <a:r>
              <a:rPr lang="en-CL" dirty="0"/>
              <a:t>Entrega 30 de agosto</a:t>
            </a:r>
          </a:p>
        </p:txBody>
      </p:sp>
    </p:spTree>
    <p:extLst>
      <p:ext uri="{BB962C8B-B14F-4D97-AF65-F5344CB8AC3E}">
        <p14:creationId xmlns:p14="http://schemas.microsoft.com/office/powerpoint/2010/main" val="206814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ER – Llaves (obligatorias para cada entidad)</a:t>
            </a:r>
          </a:p>
        </p:txBody>
      </p:sp>
      <p:pic>
        <p:nvPicPr>
          <p:cNvPr id="7" name="Picture 6" descr="A diagram of a language&#10;&#10;Description automatically generated">
            <a:extLst>
              <a:ext uri="{FF2B5EF4-FFF2-40B4-BE49-F238E27FC236}">
                <a16:creationId xmlns:a16="http://schemas.microsoft.com/office/drawing/2014/main" id="{EAE5BB55-E19B-3211-CD55-867FBF6B2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1" t="16921" r="13406" b="40492"/>
          <a:stretch/>
        </p:blipFill>
        <p:spPr>
          <a:xfrm>
            <a:off x="3506209" y="2204249"/>
            <a:ext cx="5763605" cy="30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ER – Relaciones Binarias</a:t>
            </a:r>
            <a:br>
              <a:rPr lang="es-CL" dirty="0"/>
            </a:br>
            <a:r>
              <a:rPr lang="es-CL" dirty="0"/>
              <a:t>(Dos entidades relacionadas)</a:t>
            </a:r>
          </a:p>
        </p:txBody>
      </p:sp>
      <p:pic>
        <p:nvPicPr>
          <p:cNvPr id="6" name="Picture 5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F25A4514-21F6-60AF-83EF-FA12654C9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40" r="16082" b="28556"/>
          <a:stretch/>
        </p:blipFill>
        <p:spPr>
          <a:xfrm>
            <a:off x="2441806" y="2809407"/>
            <a:ext cx="7308388" cy="27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71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,553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Evaluación};&#10; \node [attribute] (deporte) [below left=of equipo] {fecha} edge (equipo);&#10; \node [attribute] (numero) [below=of equipo] {\pkey{nombre}} edge (equipo);&#10;&#10;  \node[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 edge (equipo);&#10;&#10;\end{tikzpicture}}&#10;\end{document}"/>
  <p:tag name="IGUANATEXSIZE" val="20"/>
  <p:tag name="IGUANATEXCURSOR" val="31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2453.693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Alumno}(\schk{rut}\dstr,\sch{nombre}\dstr,\sch{género}\dstr,\sch{año}\dint)\\&#10;\rlt{Postgrado}(\extk{A}{rut}\dstr)\\&#10;\rlt{Pregrado}(\extk{A}{rut}\dstr)\\&#10;\end{tabular}&#10;\end{document}"/>
  <p:tag name="IGUANATEXSIZE" val="20"/>
  <p:tag name="IGUANATEXCURSOR" val="8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948,66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Alumno}(\schk{rut}\dstr,\sch{nombre}\dstr,\sch{género}\dstr,\sch{año}\dint,\sch{tipo}\dstr)\\&#10;\end{tabular}&#10;\end{document}"/>
  <p:tag name="IGUANATEXSIZE" val="20"/>
  <p:tag name="IGUANATEXCURSOR" val="6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De}(\extk{E}{nombre}\dstr,\extk{C}{código}\dstr)\\&#10;\end{tabular}&#10;\end{document}"/>
  <p:tag name="IGUANATEXSIZE" val="20"/>
  <p:tag name="IGUANATEXCURSOR" val="7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end{tabular}&#10;\end{document}"/>
  <p:tag name="IGUANATEXSIZE" val="20"/>
  <p:tag name="IGUANATEXCURSOR" val="8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3013.873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Nota}(\schk{rut\_alumno}\dstr,\extk{E}{nombre}\dstr,\extk{C}{código}\dstr,\sch{valor}\dfl)\\\end{tabular}&#10;\end{document}"/>
  <p:tag name="IGUANATEXSIZE" val="20"/>
  <p:tag name="IGUANATEXCURSOR" val="9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; &#10;&#10;  \node[relationship,below=1.8cm of compra] {película} edge (prod) edge[total] (compra);&#10;  &#10;  \node[entity,right of=prod] (comp) {Local de videos};&#10;  &#10;  \node[entity,above of=comp] (pers) {Persona};&#10;  &#10;  \node[relationship,right=1.5cm of compra] (cliente) {~cliente~} edge[total,latex-] (compra) edge (pers);&#10;&#10;  \node[relationship,below=1.5cm of cliente] {vendedor} edge[total,latex-] (compra) edge (comp);&#10;\end{tikzpicture}}&#10;\end{document}"/>
  <p:tag name="IGUANATEXSIZE" val="20"/>
  <p:tag name="IGUANATEXCURSOR" val="26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1,512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&#10;\node[relationship] (afiliacion) [right=of equipo] {tiene} edge[total] (equipo);&#10;&#10;\node[entity] (uni) [right=of afiliacion] {Local de video} edge[total] (afiliacion);&#10;&#10;\node [entity] (alumno) [below=3cm of afiliacion] {Persona};&#10;&#10;\node[relationship] (controla) [above=0.4cm of alumno] {alquila} &#10;    edge (alumno) edge (afiliacion);&#10;\end{tikzpicture}}&#10;\end{document}"/>
  <p:tag name="IGUANATEXSIZE" val="20"/>
  <p:tag name="IGUANATEXCURSOR" val="31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2841"/>
      </a:dk2>
      <a:lt2>
        <a:srgbClr val="E8E4E2"/>
      </a:lt2>
      <a:accent1>
        <a:srgbClr val="45A9EA"/>
      </a:accent1>
      <a:accent2>
        <a:srgbClr val="4E6CEB"/>
      </a:accent2>
      <a:accent3>
        <a:srgbClr val="8B6EEE"/>
      </a:accent3>
      <a:accent4>
        <a:srgbClr val="B34EEB"/>
      </a:accent4>
      <a:accent5>
        <a:srgbClr val="EE6EE7"/>
      </a:accent5>
      <a:accent6>
        <a:srgbClr val="EB4EA0"/>
      </a:accent6>
      <a:hlink>
        <a:srgbClr val="A67759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8976</TotalTime>
  <Words>3081</Words>
  <Application>Microsoft Macintosh PowerPoint</Application>
  <PresentationFormat>Widescreen</PresentationFormat>
  <Paragraphs>532</Paragraphs>
  <Slides>73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Malgun Gothic</vt:lpstr>
      <vt:lpstr>Aptos</vt:lpstr>
      <vt:lpstr>Arial</vt:lpstr>
      <vt:lpstr>Avenir Next</vt:lpstr>
      <vt:lpstr>Calibri</vt:lpstr>
      <vt:lpstr>Calibri Light</vt:lpstr>
      <vt:lpstr>Consolas</vt:lpstr>
      <vt:lpstr>Neue Haas Grotesk Text Pro</vt:lpstr>
      <vt:lpstr>InterweaveVTI</vt:lpstr>
      <vt:lpstr>Modelo Conceptual</vt:lpstr>
      <vt:lpstr>¿Cómo modelar una base de datos?</vt:lpstr>
      <vt:lpstr>Estar Guars</vt:lpstr>
      <vt:lpstr>Diseño Conceptual</vt:lpstr>
      <vt:lpstr>Diagramas Entidad/Relación: ER</vt:lpstr>
      <vt:lpstr>Antes de ponerse a armar tablas, pensar qué estamos describiendo</vt:lpstr>
      <vt:lpstr>ER – Entidades y sus Atributos</vt:lpstr>
      <vt:lpstr>ER – Llaves (obligatorias para cada entidad)</vt:lpstr>
      <vt:lpstr>ER – Relaciones Binarias (Dos entidades relacionadas)</vt:lpstr>
      <vt:lpstr>ER – Relaciones Binarias Atributos de Relaciones </vt:lpstr>
      <vt:lpstr>Cardinalidad</vt:lpstr>
      <vt:lpstr>Cardinalidad</vt:lpstr>
      <vt:lpstr>Cardinalidad</vt:lpstr>
      <vt:lpstr>Cardinalidades Avanzadas</vt:lpstr>
      <vt:lpstr>Cardinalidades Avanzadas</vt:lpstr>
      <vt:lpstr>Cardinalidades Avanzadas</vt:lpstr>
      <vt:lpstr>Cardinalidades Avanzadas</vt:lpstr>
      <vt:lpstr>Cardinalidades – Resumen </vt:lpstr>
      <vt:lpstr>Diagrama ER</vt:lpstr>
      <vt:lpstr>Relaciones Múltiples</vt:lpstr>
      <vt:lpstr>Relaciones Múltiples: Rent-a-Ship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¿Lo Mismo? Con Relaciones Binarias</vt:lpstr>
      <vt:lpstr>Relación con Roles</vt:lpstr>
      <vt:lpstr>Jerarquías de Clase</vt:lpstr>
      <vt:lpstr>ER: Jerarquías de Clase</vt:lpstr>
      <vt:lpstr>Entidades Débiles</vt:lpstr>
      <vt:lpstr>Diagramas ER – Entidades Débiles</vt:lpstr>
      <vt:lpstr>Diagramas ER – Entidades Débiles</vt:lpstr>
      <vt:lpstr>ER: Entidades débiles  ¿Cuándo se usan? Tres características</vt:lpstr>
      <vt:lpstr>ER: Entidades débiles  Un ejemplo más complejo</vt:lpstr>
      <vt:lpstr>ER: Entidades débiles  Una cadena de entidades débiles</vt:lpstr>
      <vt:lpstr>Agregación</vt:lpstr>
      <vt:lpstr>ER: Agregación: crear una entidad virtual  encapsulando una relación</vt:lpstr>
      <vt:lpstr>E–R: Relaciones:    Agregación vs. Ternaria</vt:lpstr>
      <vt:lpstr>E–R: Relaciones:    Agregación vs. Ternaria</vt:lpstr>
      <vt:lpstr>E–R: Relaciones:   Binaria vs. Agregación vs. Ternaria</vt:lpstr>
      <vt:lpstr>¿Para qué necesitamos ER?</vt:lpstr>
      <vt:lpstr>¿Para qué necesitamos E–R?</vt:lpstr>
      <vt:lpstr>De Diagrama ER al Modelo Relacional</vt:lpstr>
      <vt:lpstr>Modelo E–R: Entidad (con atributos y llaves) → Modelo Relacional: Tabla</vt:lpstr>
      <vt:lpstr>Modelo E–R: Relación (con atributos) → Modelo Relacional: Tabla</vt:lpstr>
      <vt:lpstr>Modelo E–R: Relación (con atributos) → Modelo Relacional: Tabla</vt:lpstr>
      <vt:lpstr>Modelo E–R: Relación (llave foránea) → Modelo Relacional: Tabla</vt:lpstr>
      <vt:lpstr>Modelo E–R: Relación (llave foránea) → Modelo Relacional: Tabla</vt:lpstr>
      <vt:lpstr>Modelo E–R: Relación (llave foránea) → Modelo Relacional: Tabla</vt:lpstr>
      <vt:lpstr>Modelo E–R: Relaciones Múltiples → Modelo Relacional: Tabla</vt:lpstr>
      <vt:lpstr>Modelo E–R: Relación (con papeles) → Modelo Relacional: Columnas distintas</vt:lpstr>
      <vt:lpstr>Modelo E–R: Jerarquías de clases </vt:lpstr>
      <vt:lpstr>Modelo E–R: Jerarquías de clases  → Modelo Relacional: Opción 1: Tablas para las subclases </vt:lpstr>
      <vt:lpstr>Modelo E–R: Jerarquías de clases  → Modelo Relacional: Opción 2: Tablas para toda la jerarquía</vt:lpstr>
      <vt:lpstr>Modelo E–R: Jerarquías de clases  →Modelo Relacional: Eligiendo una opción</vt:lpstr>
      <vt:lpstr>Modelo E–R: Jerarquías de clases  →Modelo Relacional: Eligiendo una opción</vt:lpstr>
      <vt:lpstr>Modelo E–R: Jerarquías de clases  →Modelo Relacional: Eligiendo una opción</vt:lpstr>
      <vt:lpstr>Modelo E–R: Jerarquías de clases  →Modelo Relacional: Eligiendo una opción</vt:lpstr>
      <vt:lpstr>Modelo E–R: Jerarquías de clases  → Modelo Relacional</vt:lpstr>
      <vt:lpstr>Modelo E–R: Jerarquías de clases  → Modelo Relacional</vt:lpstr>
      <vt:lpstr>Modelo E–R: Jerarquías de clases  → Modelo Relacional</vt:lpstr>
      <vt:lpstr>Modelo E–R: Jerarquías de clases  → Modelo Relacional: Una opción implícita: Quitar la jerarquía</vt:lpstr>
      <vt:lpstr>Modelo E–R: Jerarquías de clases  → Modelo Relacional: Una opción implícita: Quitar la jerarquía</vt:lpstr>
      <vt:lpstr>Modelo E–R: Entidades débiles → Modelo Relacional: Cuidado con las llaves</vt:lpstr>
      <vt:lpstr>Modelo E–R: Entidades débiles → Modelo Relacional: No se necesita una tabla para la relación débil</vt:lpstr>
      <vt:lpstr>Modelo E–R: Entidades débiles → Modelo Relacional</vt:lpstr>
      <vt:lpstr>Modelo E–R: Agregación → Modelo Relacional: ??</vt:lpstr>
      <vt:lpstr>Modelo E–R: Relación → Modelo Relacional: Tabla</vt:lpstr>
      <vt:lpstr>Modelo Conceptual</vt:lpstr>
      <vt:lpstr>Laboratorio 1 – Modelo Conceptual</vt:lpstr>
      <vt:lpstr>Proyecto Grupal del Semestre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Bases de Datos?</dc:title>
  <dc:creator>Sebastian Camilo Ferrada Aliaga (sebastian.ferrada)</dc:creator>
  <cp:lastModifiedBy>Sebastian Camilo Ferrada Aliaga (sebastian.ferrada)</cp:lastModifiedBy>
  <cp:revision>18</cp:revision>
  <dcterms:created xsi:type="dcterms:W3CDTF">2024-08-01T18:36:53Z</dcterms:created>
  <dcterms:modified xsi:type="dcterms:W3CDTF">2024-08-13T20:21:15Z</dcterms:modified>
</cp:coreProperties>
</file>