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0"/>
  </p:notesMasterIdLst>
  <p:sldIdLst>
    <p:sldId id="256" r:id="rId2"/>
    <p:sldId id="260" r:id="rId3"/>
    <p:sldId id="277" r:id="rId4"/>
    <p:sldId id="278" r:id="rId5"/>
    <p:sldId id="279" r:id="rId6"/>
    <p:sldId id="281" r:id="rId7"/>
    <p:sldId id="276" r:id="rId8"/>
    <p:sldId id="282" r:id="rId9"/>
    <p:sldId id="280" r:id="rId10"/>
    <p:sldId id="272" r:id="rId11"/>
    <p:sldId id="273" r:id="rId12"/>
    <p:sldId id="274" r:id="rId13"/>
    <p:sldId id="259" r:id="rId14"/>
    <p:sldId id="258" r:id="rId15"/>
    <p:sldId id="269" r:id="rId16"/>
    <p:sldId id="264" r:id="rId17"/>
    <p:sldId id="268" r:id="rId18"/>
    <p:sldId id="283" r:id="rId19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1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26FAB-0D33-4000-81A9-51F6A38390C6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55CB-181A-413D-9DFC-63E299B533C2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BB4F19-1E41-49B0-A886-187805F62B71}" type="slidenum">
              <a:rPr lang="en-US"/>
              <a:pPr/>
              <a:t>7</a:t>
            </a:fld>
            <a:endParaRPr lang="en-US"/>
          </a:p>
        </p:txBody>
      </p:sp>
      <p:sp>
        <p:nvSpPr>
          <p:cNvPr id="256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2000" cy="3429000"/>
          </a:xfrm>
          <a:ln/>
        </p:spPr>
      </p:sp>
      <p:sp>
        <p:nvSpPr>
          <p:cNvPr id="256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 lIns="88615" tIns="44307" rIns="88615" bIns="44307"/>
          <a:lstStyle/>
          <a:p>
            <a:r>
              <a:rPr lang="en-GB"/>
              <a:t>One barrier to evaluating EH services was the fact that they are traditionally administered by several agencies such as health, environment, agriculture, industry, transport. (WHO EURO about 1997).</a:t>
            </a:r>
          </a:p>
          <a:p>
            <a:endParaRPr lang="en-GB"/>
          </a:p>
          <a:p>
            <a:r>
              <a:rPr lang="en-GB"/>
              <a:t>A study of EH in the Pacific concluded</a:t>
            </a:r>
          </a:p>
          <a:p>
            <a:r>
              <a:rPr lang="en-GB"/>
              <a:t>Much EH protection is under jurisdiction of Environment ministries.</a:t>
            </a:r>
          </a:p>
          <a:p>
            <a:r>
              <a:rPr lang="en-GB"/>
              <a:t>Delineation of responsibility between environment and health is not clear.</a:t>
            </a:r>
          </a:p>
          <a:p>
            <a:endParaRPr lang="en-GB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BE594BC-C598-41EE-B976-4E1C16101792}" type="slidenum">
              <a:rPr lang="es-CL"/>
              <a:pPr/>
              <a:t>13</a:t>
            </a:fld>
            <a:endParaRPr lang="es-CL"/>
          </a:p>
        </p:txBody>
      </p:sp>
      <p:sp>
        <p:nvSpPr>
          <p:cNvPr id="819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ct val="0"/>
              </a:spcBef>
            </a:pPr>
            <a:endParaRPr lang="es-MX"/>
          </a:p>
        </p:txBody>
      </p:sp>
      <p:sp>
        <p:nvSpPr>
          <p:cNvPr id="29700" name="3 Marcador de número de diapositiva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8B80247E-CCBF-4F5E-A7CB-ACEA06D1BED4}" type="slidenum">
              <a:rPr lang="es-MX" sz="1200">
                <a:latin typeface="+mn-lt"/>
              </a:rPr>
              <a:pPr algn="r">
                <a:defRPr/>
              </a:pPr>
              <a:t>13</a:t>
            </a:fld>
            <a:endParaRPr lang="es-MX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2B7DD-327E-476F-A3E6-BF53CBED1A8D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1E5F-BDE5-4BAD-86E9-E3489685B7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2B7DD-327E-476F-A3E6-BF53CBED1A8D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1E5F-BDE5-4BAD-86E9-E3489685B7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2B7DD-327E-476F-A3E6-BF53CBED1A8D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1E5F-BDE5-4BAD-86E9-E3489685B7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2B7DD-327E-476F-A3E6-BF53CBED1A8D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1E5F-BDE5-4BAD-86E9-E3489685B7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2B7DD-327E-476F-A3E6-BF53CBED1A8D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1E5F-BDE5-4BAD-86E9-E3489685B7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2B7DD-327E-476F-A3E6-BF53CBED1A8D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1E5F-BDE5-4BAD-86E9-E3489685B7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2B7DD-327E-476F-A3E6-BF53CBED1A8D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1E5F-BDE5-4BAD-86E9-E3489685B7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2B7DD-327E-476F-A3E6-BF53CBED1A8D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1E5F-BDE5-4BAD-86E9-E3489685B7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2B7DD-327E-476F-A3E6-BF53CBED1A8D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1E5F-BDE5-4BAD-86E9-E3489685B7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2B7DD-327E-476F-A3E6-BF53CBED1A8D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1E5F-BDE5-4BAD-86E9-E3489685B76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ortar y redondear rectángulo de esquina sencilla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Triángulo rectángulo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2B7DD-327E-476F-A3E6-BF53CBED1A8D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DEE1E5F-BDE5-4BAD-86E9-E3489685B766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10" name="9 Forma libre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Forma libre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FA2B7DD-327E-476F-A3E6-BF53CBED1A8D}" type="datetimeFigureOut">
              <a:rPr lang="es-ES" smtClean="0"/>
              <a:pPr/>
              <a:t>23/11/2011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DEE1E5F-BDE5-4BAD-86E9-E3489685B766}" type="slidenum">
              <a:rPr lang="es-ES" smtClean="0"/>
              <a:pPr/>
              <a:t>‹Nº›</a:t>
            </a:fld>
            <a:endParaRPr lang="es-ES"/>
          </a:p>
        </p:txBody>
      </p:sp>
      <p:grpSp>
        <p:nvGrpSpPr>
          <p:cNvPr id="2" name="1 Grupo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11 Forma libre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Forma libre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S" dirty="0" smtClean="0"/>
              <a:t>Modelos de desarrollo y salud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500034" y="3643314"/>
            <a:ext cx="7854696" cy="1752600"/>
          </a:xfrm>
        </p:spPr>
        <p:txBody>
          <a:bodyPr/>
          <a:lstStyle/>
          <a:p>
            <a:r>
              <a:rPr lang="es-ES" dirty="0" smtClean="0"/>
              <a:t>Escuela de enfermería</a:t>
            </a:r>
          </a:p>
          <a:p>
            <a:r>
              <a:rPr lang="es-ES" dirty="0" smtClean="0"/>
              <a:t>Universidad de Chile</a:t>
            </a:r>
          </a:p>
          <a:p>
            <a:r>
              <a:rPr lang="es-ES" dirty="0" smtClean="0"/>
              <a:t>Noviembre 2011</a:t>
            </a:r>
            <a:endParaRPr lang="es-E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500042"/>
            <a:ext cx="785818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R" sz="4000"/>
              <a:t>La hipótesis de Brenner sobre economía y salud</a:t>
            </a:r>
          </a:p>
        </p:txBody>
      </p:sp>
      <p:sp>
        <p:nvSpPr>
          <p:cNvPr id="72709" name="Oval 5"/>
          <p:cNvSpPr>
            <a:spLocks noChangeArrowheads="1"/>
          </p:cNvSpPr>
          <p:nvPr/>
        </p:nvSpPr>
        <p:spPr bwMode="auto">
          <a:xfrm>
            <a:off x="1042988" y="1916113"/>
            <a:ext cx="2016125" cy="10080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R" dirty="0"/>
              <a:t>Economía</a:t>
            </a:r>
          </a:p>
          <a:p>
            <a:pPr algn="ctr"/>
            <a:r>
              <a:rPr lang="es-CR" dirty="0"/>
              <a:t>inestable</a:t>
            </a:r>
          </a:p>
        </p:txBody>
      </p:sp>
      <p:sp>
        <p:nvSpPr>
          <p:cNvPr id="72711" name="Oval 7"/>
          <p:cNvSpPr>
            <a:spLocks noChangeArrowheads="1"/>
          </p:cNvSpPr>
          <p:nvPr/>
        </p:nvSpPr>
        <p:spPr bwMode="auto">
          <a:xfrm>
            <a:off x="1116013" y="3355975"/>
            <a:ext cx="1871662" cy="10080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R"/>
              <a:t>Inseguridad</a:t>
            </a:r>
          </a:p>
        </p:txBody>
      </p:sp>
      <p:sp>
        <p:nvSpPr>
          <p:cNvPr id="72712" name="Oval 8"/>
          <p:cNvSpPr>
            <a:spLocks noChangeArrowheads="1"/>
          </p:cNvSpPr>
          <p:nvPr/>
        </p:nvSpPr>
        <p:spPr bwMode="auto">
          <a:xfrm>
            <a:off x="3492500" y="3355975"/>
            <a:ext cx="1871663" cy="10080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R"/>
              <a:t>Efecto </a:t>
            </a:r>
          </a:p>
          <a:p>
            <a:pPr algn="ctr"/>
            <a:r>
              <a:rPr lang="es-CR"/>
              <a:t>en hábitos</a:t>
            </a:r>
          </a:p>
        </p:txBody>
      </p:sp>
      <p:sp>
        <p:nvSpPr>
          <p:cNvPr id="72713" name="Oval 9"/>
          <p:cNvSpPr>
            <a:spLocks noChangeArrowheads="1"/>
          </p:cNvSpPr>
          <p:nvPr/>
        </p:nvSpPr>
        <p:spPr bwMode="auto">
          <a:xfrm>
            <a:off x="5867400" y="3211513"/>
            <a:ext cx="2303463" cy="129698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R"/>
              <a:t>Deterioro</a:t>
            </a:r>
          </a:p>
          <a:p>
            <a:pPr algn="ctr"/>
            <a:r>
              <a:rPr lang="es-CR"/>
              <a:t>relaciones sociales</a:t>
            </a:r>
          </a:p>
          <a:p>
            <a:pPr algn="ctr"/>
            <a:r>
              <a:rPr lang="es-CR"/>
              <a:t>básicas</a:t>
            </a:r>
          </a:p>
        </p:txBody>
      </p:sp>
      <p:sp>
        <p:nvSpPr>
          <p:cNvPr id="72714" name="Oval 10"/>
          <p:cNvSpPr>
            <a:spLocks noChangeArrowheads="1"/>
          </p:cNvSpPr>
          <p:nvPr/>
        </p:nvSpPr>
        <p:spPr bwMode="auto">
          <a:xfrm>
            <a:off x="5651500" y="4940300"/>
            <a:ext cx="2808288" cy="1512888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s-CR"/>
              <a:t>Mayor mortalidad</a:t>
            </a:r>
          </a:p>
          <a:p>
            <a:pPr algn="ctr"/>
            <a:r>
              <a:rPr lang="es-CR"/>
              <a:t>de grupos de menores</a:t>
            </a:r>
          </a:p>
          <a:p>
            <a:pPr algn="ctr"/>
            <a:r>
              <a:rPr lang="es-CR"/>
              <a:t>ingresos</a:t>
            </a:r>
          </a:p>
        </p:txBody>
      </p:sp>
      <p:sp>
        <p:nvSpPr>
          <p:cNvPr id="72715" name="Line 11"/>
          <p:cNvSpPr>
            <a:spLocks noChangeShapeType="1"/>
          </p:cNvSpPr>
          <p:nvPr/>
        </p:nvSpPr>
        <p:spPr bwMode="auto">
          <a:xfrm>
            <a:off x="2051050" y="2924175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2716" name="Line 12"/>
          <p:cNvSpPr>
            <a:spLocks noChangeShapeType="1"/>
          </p:cNvSpPr>
          <p:nvPr/>
        </p:nvSpPr>
        <p:spPr bwMode="auto">
          <a:xfrm>
            <a:off x="2987675" y="3860800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2717" name="Line 13"/>
          <p:cNvSpPr>
            <a:spLocks noChangeShapeType="1"/>
          </p:cNvSpPr>
          <p:nvPr/>
        </p:nvSpPr>
        <p:spPr bwMode="auto">
          <a:xfrm>
            <a:off x="5364163" y="3860800"/>
            <a:ext cx="5032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72718" name="Line 14"/>
          <p:cNvSpPr>
            <a:spLocks noChangeShapeType="1"/>
          </p:cNvSpPr>
          <p:nvPr/>
        </p:nvSpPr>
        <p:spPr bwMode="auto">
          <a:xfrm>
            <a:off x="7092950" y="4508500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2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72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72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72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72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72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2706" grpId="0"/>
      <p:bldP spid="72709" grpId="0" animBg="1"/>
      <p:bldP spid="72711" grpId="0" animBg="1"/>
      <p:bldP spid="72712" grpId="0" animBg="1"/>
      <p:bldP spid="72713" grpId="0" animBg="1"/>
      <p:bldP spid="72714" grpId="0" animBg="1"/>
      <p:bldP spid="72715" grpId="0" animBg="1"/>
      <p:bldP spid="72716" grpId="0" animBg="1"/>
      <p:bldP spid="72717" grpId="0" animBg="1"/>
      <p:bldP spid="7271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>
            <a:noAutofit/>
          </a:bodyPr>
          <a:lstStyle/>
          <a:p>
            <a:r>
              <a:rPr lang="es-ES" sz="3600" b="1" dirty="0" smtClean="0"/>
              <a:t>La salud como factor del desarrollo económico (</a:t>
            </a:r>
            <a:r>
              <a:rPr lang="es-ES" sz="3600" b="1" dirty="0" err="1" smtClean="0"/>
              <a:t>CMMyS</a:t>
            </a:r>
            <a:r>
              <a:rPr lang="es-ES" sz="3600" b="1" dirty="0" smtClean="0"/>
              <a:t> 2002)</a:t>
            </a:r>
            <a:endParaRPr lang="es-ES" sz="3600" b="1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1428736"/>
            <a:ext cx="7858180" cy="5429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528638" y="153988"/>
            <a:ext cx="8401050" cy="989012"/>
          </a:xfrm>
          <a:prstGeom prst="rect">
            <a:avLst/>
          </a:prstGeom>
        </p:spPr>
        <p:txBody>
          <a:bodyPr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tabLst>
                <a:tab pos="2247900" algn="l"/>
              </a:tabLst>
              <a:defRPr/>
            </a:pPr>
            <a:r>
              <a:rPr lang="es-MX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DETERMINANTES SOCIALES </a:t>
            </a:r>
            <a:br>
              <a:rPr lang="es-MX" sz="32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es-MX" sz="2000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ANÁLISIS DE LOS PROBLEMAS EN SALUD</a:t>
            </a:r>
          </a:p>
        </p:txBody>
      </p:sp>
      <p:pic>
        <p:nvPicPr>
          <p:cNvPr id="7" name="Picture 2" descr="http://getxoikasblogak.files.wordpress.com/2007/06/iceber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62941" y="857273"/>
            <a:ext cx="4588426" cy="585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grpSp>
        <p:nvGrpSpPr>
          <p:cNvPr id="2" name="35 Grupo"/>
          <p:cNvGrpSpPr>
            <a:grpSpLocks/>
          </p:cNvGrpSpPr>
          <p:nvPr/>
        </p:nvGrpSpPr>
        <p:grpSpPr bwMode="auto">
          <a:xfrm>
            <a:off x="2281238" y="1143000"/>
            <a:ext cx="5100637" cy="5243513"/>
            <a:chOff x="208174" y="1110772"/>
            <a:chExt cx="5161825" cy="5819040"/>
          </a:xfrm>
        </p:grpSpPr>
        <p:sp>
          <p:nvSpPr>
            <p:cNvPr id="9" name="8 Forma libre"/>
            <p:cNvSpPr/>
            <p:nvPr/>
          </p:nvSpPr>
          <p:spPr>
            <a:xfrm>
              <a:off x="399352" y="1348608"/>
              <a:ext cx="4970647" cy="4909979"/>
            </a:xfrm>
            <a:custGeom>
              <a:avLst/>
              <a:gdLst>
                <a:gd name="connsiteX0" fmla="*/ 0 w 4971245"/>
                <a:gd name="connsiteY0" fmla="*/ 4675437 h 4675437"/>
                <a:gd name="connsiteX1" fmla="*/ 90152 w 4971245"/>
                <a:gd name="connsiteY1" fmla="*/ 4662559 h 4675437"/>
                <a:gd name="connsiteX2" fmla="*/ 128789 w 4971245"/>
                <a:gd name="connsiteY2" fmla="*/ 4636801 h 4675437"/>
                <a:gd name="connsiteX3" fmla="*/ 167425 w 4971245"/>
                <a:gd name="connsiteY3" fmla="*/ 4623922 h 4675437"/>
                <a:gd name="connsiteX4" fmla="*/ 206062 w 4971245"/>
                <a:gd name="connsiteY4" fmla="*/ 4482254 h 4675437"/>
                <a:gd name="connsiteX5" fmla="*/ 257578 w 4971245"/>
                <a:gd name="connsiteY5" fmla="*/ 4327708 h 4675437"/>
                <a:gd name="connsiteX6" fmla="*/ 334851 w 4971245"/>
                <a:gd name="connsiteY6" fmla="*/ 4301950 h 4675437"/>
                <a:gd name="connsiteX7" fmla="*/ 373487 w 4971245"/>
                <a:gd name="connsiteY7" fmla="*/ 4289071 h 4675437"/>
                <a:gd name="connsiteX8" fmla="*/ 399245 w 4971245"/>
                <a:gd name="connsiteY8" fmla="*/ 4237556 h 4675437"/>
                <a:gd name="connsiteX9" fmla="*/ 425003 w 4971245"/>
                <a:gd name="connsiteY9" fmla="*/ 4198919 h 4675437"/>
                <a:gd name="connsiteX10" fmla="*/ 437882 w 4971245"/>
                <a:gd name="connsiteY10" fmla="*/ 3915584 h 4675437"/>
                <a:gd name="connsiteX11" fmla="*/ 450761 w 4971245"/>
                <a:gd name="connsiteY11" fmla="*/ 3876947 h 4675437"/>
                <a:gd name="connsiteX12" fmla="*/ 476518 w 4971245"/>
                <a:gd name="connsiteY12" fmla="*/ 3786795 h 4675437"/>
                <a:gd name="connsiteX13" fmla="*/ 553792 w 4971245"/>
                <a:gd name="connsiteY13" fmla="*/ 3696643 h 4675437"/>
                <a:gd name="connsiteX14" fmla="*/ 579549 w 4971245"/>
                <a:gd name="connsiteY14" fmla="*/ 3593612 h 4675437"/>
                <a:gd name="connsiteX15" fmla="*/ 605307 w 4971245"/>
                <a:gd name="connsiteY15" fmla="*/ 3516339 h 4675437"/>
                <a:gd name="connsiteX16" fmla="*/ 618186 w 4971245"/>
                <a:gd name="connsiteY16" fmla="*/ 3323156 h 4675437"/>
                <a:gd name="connsiteX17" fmla="*/ 656823 w 4971245"/>
                <a:gd name="connsiteY17" fmla="*/ 3297398 h 4675437"/>
                <a:gd name="connsiteX18" fmla="*/ 734096 w 4971245"/>
                <a:gd name="connsiteY18" fmla="*/ 3271640 h 4675437"/>
                <a:gd name="connsiteX19" fmla="*/ 798490 w 4971245"/>
                <a:gd name="connsiteY19" fmla="*/ 3194367 h 4675437"/>
                <a:gd name="connsiteX20" fmla="*/ 811369 w 4971245"/>
                <a:gd name="connsiteY20" fmla="*/ 3155730 h 4675437"/>
                <a:gd name="connsiteX21" fmla="*/ 837127 w 4971245"/>
                <a:gd name="connsiteY21" fmla="*/ 2988305 h 4675437"/>
                <a:gd name="connsiteX22" fmla="*/ 850006 w 4971245"/>
                <a:gd name="connsiteY22" fmla="*/ 2936790 h 4675437"/>
                <a:gd name="connsiteX23" fmla="*/ 888642 w 4971245"/>
                <a:gd name="connsiteY23" fmla="*/ 2872395 h 4675437"/>
                <a:gd name="connsiteX24" fmla="*/ 953037 w 4971245"/>
                <a:gd name="connsiteY24" fmla="*/ 2756485 h 4675437"/>
                <a:gd name="connsiteX25" fmla="*/ 940158 w 4971245"/>
                <a:gd name="connsiteY25" fmla="*/ 2589060 h 4675437"/>
                <a:gd name="connsiteX26" fmla="*/ 953037 w 4971245"/>
                <a:gd name="connsiteY26" fmla="*/ 2447392 h 4675437"/>
                <a:gd name="connsiteX27" fmla="*/ 1043189 w 4971245"/>
                <a:gd name="connsiteY27" fmla="*/ 2331482 h 4675437"/>
                <a:gd name="connsiteX28" fmla="*/ 1068947 w 4971245"/>
                <a:gd name="connsiteY28" fmla="*/ 2292846 h 4675437"/>
                <a:gd name="connsiteX29" fmla="*/ 1107583 w 4971245"/>
                <a:gd name="connsiteY29" fmla="*/ 2279967 h 4675437"/>
                <a:gd name="connsiteX30" fmla="*/ 1146220 w 4971245"/>
                <a:gd name="connsiteY30" fmla="*/ 2254209 h 4675437"/>
                <a:gd name="connsiteX31" fmla="*/ 1236372 w 4971245"/>
                <a:gd name="connsiteY31" fmla="*/ 2189815 h 4675437"/>
                <a:gd name="connsiteX32" fmla="*/ 1275009 w 4971245"/>
                <a:gd name="connsiteY32" fmla="*/ 2035268 h 4675437"/>
                <a:gd name="connsiteX33" fmla="*/ 1287887 w 4971245"/>
                <a:gd name="connsiteY33" fmla="*/ 1970874 h 4675437"/>
                <a:gd name="connsiteX34" fmla="*/ 1378040 w 4971245"/>
                <a:gd name="connsiteY34" fmla="*/ 1932237 h 4675437"/>
                <a:gd name="connsiteX35" fmla="*/ 1455313 w 4971245"/>
                <a:gd name="connsiteY35" fmla="*/ 1906480 h 4675437"/>
                <a:gd name="connsiteX36" fmla="*/ 1558344 w 4971245"/>
                <a:gd name="connsiteY36" fmla="*/ 1854964 h 4675437"/>
                <a:gd name="connsiteX37" fmla="*/ 1596980 w 4971245"/>
                <a:gd name="connsiteY37" fmla="*/ 1803449 h 4675437"/>
                <a:gd name="connsiteX38" fmla="*/ 1609859 w 4971245"/>
                <a:gd name="connsiteY38" fmla="*/ 1687539 h 4675437"/>
                <a:gd name="connsiteX39" fmla="*/ 1622738 w 4971245"/>
                <a:gd name="connsiteY39" fmla="*/ 1326930 h 4675437"/>
                <a:gd name="connsiteX40" fmla="*/ 1571223 w 4971245"/>
                <a:gd name="connsiteY40" fmla="*/ 1314051 h 4675437"/>
                <a:gd name="connsiteX41" fmla="*/ 1558344 w 4971245"/>
                <a:gd name="connsiteY41" fmla="*/ 1262536 h 4675437"/>
                <a:gd name="connsiteX42" fmla="*/ 1584101 w 4971245"/>
                <a:gd name="connsiteY42" fmla="*/ 1159505 h 4675437"/>
                <a:gd name="connsiteX43" fmla="*/ 1609859 w 4971245"/>
                <a:gd name="connsiteY43" fmla="*/ 1043595 h 4675437"/>
                <a:gd name="connsiteX44" fmla="*/ 1674254 w 4971245"/>
                <a:gd name="connsiteY44" fmla="*/ 953443 h 4675437"/>
                <a:gd name="connsiteX45" fmla="*/ 1751527 w 4971245"/>
                <a:gd name="connsiteY45" fmla="*/ 889049 h 4675437"/>
                <a:gd name="connsiteX46" fmla="*/ 1790163 w 4971245"/>
                <a:gd name="connsiteY46" fmla="*/ 850412 h 4675437"/>
                <a:gd name="connsiteX47" fmla="*/ 1841679 w 4971245"/>
                <a:gd name="connsiteY47" fmla="*/ 811775 h 4675437"/>
                <a:gd name="connsiteX48" fmla="*/ 1893194 w 4971245"/>
                <a:gd name="connsiteY48" fmla="*/ 734502 h 4675437"/>
                <a:gd name="connsiteX49" fmla="*/ 1906073 w 4971245"/>
                <a:gd name="connsiteY49" fmla="*/ 657229 h 4675437"/>
                <a:gd name="connsiteX50" fmla="*/ 1880316 w 4971245"/>
                <a:gd name="connsiteY50" fmla="*/ 476925 h 4675437"/>
                <a:gd name="connsiteX51" fmla="*/ 1893194 w 4971245"/>
                <a:gd name="connsiteY51" fmla="*/ 361015 h 4675437"/>
                <a:gd name="connsiteX52" fmla="*/ 1906073 w 4971245"/>
                <a:gd name="connsiteY52" fmla="*/ 322378 h 4675437"/>
                <a:gd name="connsiteX53" fmla="*/ 1944710 w 4971245"/>
                <a:gd name="connsiteY53" fmla="*/ 283742 h 4675437"/>
                <a:gd name="connsiteX54" fmla="*/ 1970468 w 4971245"/>
                <a:gd name="connsiteY54" fmla="*/ 206468 h 4675437"/>
                <a:gd name="connsiteX55" fmla="*/ 2009104 w 4971245"/>
                <a:gd name="connsiteY55" fmla="*/ 193590 h 4675437"/>
                <a:gd name="connsiteX56" fmla="*/ 2021983 w 4971245"/>
                <a:gd name="connsiteY56" fmla="*/ 154953 h 4675437"/>
                <a:gd name="connsiteX57" fmla="*/ 2034862 w 4971245"/>
                <a:gd name="connsiteY57" fmla="*/ 77680 h 4675437"/>
                <a:gd name="connsiteX58" fmla="*/ 2073499 w 4971245"/>
                <a:gd name="connsiteY58" fmla="*/ 39043 h 4675437"/>
                <a:gd name="connsiteX59" fmla="*/ 2150772 w 4971245"/>
                <a:gd name="connsiteY59" fmla="*/ 406 h 4675437"/>
                <a:gd name="connsiteX60" fmla="*/ 2266682 w 4971245"/>
                <a:gd name="connsiteY60" fmla="*/ 13285 h 4675437"/>
                <a:gd name="connsiteX61" fmla="*/ 2305318 w 4971245"/>
                <a:gd name="connsiteY61" fmla="*/ 90559 h 4675437"/>
                <a:gd name="connsiteX62" fmla="*/ 2434107 w 4971245"/>
                <a:gd name="connsiteY62" fmla="*/ 142074 h 4675437"/>
                <a:gd name="connsiteX63" fmla="*/ 2485623 w 4971245"/>
                <a:gd name="connsiteY63" fmla="*/ 206468 h 4675437"/>
                <a:gd name="connsiteX64" fmla="*/ 2575775 w 4971245"/>
                <a:gd name="connsiteY64" fmla="*/ 245105 h 4675437"/>
                <a:gd name="connsiteX65" fmla="*/ 2627290 w 4971245"/>
                <a:gd name="connsiteY65" fmla="*/ 270863 h 4675437"/>
                <a:gd name="connsiteX66" fmla="*/ 2665927 w 4971245"/>
                <a:gd name="connsiteY66" fmla="*/ 322378 h 4675437"/>
                <a:gd name="connsiteX67" fmla="*/ 2704563 w 4971245"/>
                <a:gd name="connsiteY67" fmla="*/ 361015 h 4675437"/>
                <a:gd name="connsiteX68" fmla="*/ 2730321 w 4971245"/>
                <a:gd name="connsiteY68" fmla="*/ 425409 h 4675437"/>
                <a:gd name="connsiteX69" fmla="*/ 2743200 w 4971245"/>
                <a:gd name="connsiteY69" fmla="*/ 528440 h 4675437"/>
                <a:gd name="connsiteX70" fmla="*/ 2756079 w 4971245"/>
                <a:gd name="connsiteY70" fmla="*/ 579956 h 4675437"/>
                <a:gd name="connsiteX71" fmla="*/ 2768958 w 4971245"/>
                <a:gd name="connsiteY71" fmla="*/ 798897 h 4675437"/>
                <a:gd name="connsiteX72" fmla="*/ 2781837 w 4971245"/>
                <a:gd name="connsiteY72" fmla="*/ 837533 h 4675437"/>
                <a:gd name="connsiteX73" fmla="*/ 2833352 w 4971245"/>
                <a:gd name="connsiteY73" fmla="*/ 940564 h 4675437"/>
                <a:gd name="connsiteX74" fmla="*/ 2871989 w 4971245"/>
                <a:gd name="connsiteY74" fmla="*/ 966322 h 4675437"/>
                <a:gd name="connsiteX75" fmla="*/ 2936383 w 4971245"/>
                <a:gd name="connsiteY75" fmla="*/ 1043595 h 4675437"/>
                <a:gd name="connsiteX76" fmla="*/ 2987899 w 4971245"/>
                <a:gd name="connsiteY76" fmla="*/ 1056474 h 4675437"/>
                <a:gd name="connsiteX77" fmla="*/ 3065172 w 4971245"/>
                <a:gd name="connsiteY77" fmla="*/ 1082232 h 4675437"/>
                <a:gd name="connsiteX78" fmla="*/ 3103809 w 4971245"/>
                <a:gd name="connsiteY78" fmla="*/ 1198142 h 4675437"/>
                <a:gd name="connsiteX79" fmla="*/ 3116687 w 4971245"/>
                <a:gd name="connsiteY79" fmla="*/ 1236778 h 4675437"/>
                <a:gd name="connsiteX80" fmla="*/ 3129566 w 4971245"/>
                <a:gd name="connsiteY80" fmla="*/ 1288294 h 4675437"/>
                <a:gd name="connsiteX81" fmla="*/ 3193961 w 4971245"/>
                <a:gd name="connsiteY81" fmla="*/ 1429961 h 4675437"/>
                <a:gd name="connsiteX82" fmla="*/ 3232597 w 4971245"/>
                <a:gd name="connsiteY82" fmla="*/ 1481477 h 4675437"/>
                <a:gd name="connsiteX83" fmla="*/ 3271234 w 4971245"/>
                <a:gd name="connsiteY83" fmla="*/ 1597387 h 4675437"/>
                <a:gd name="connsiteX84" fmla="*/ 3284113 w 4971245"/>
                <a:gd name="connsiteY84" fmla="*/ 1648902 h 4675437"/>
                <a:gd name="connsiteX85" fmla="*/ 3309870 w 4971245"/>
                <a:gd name="connsiteY85" fmla="*/ 1726175 h 4675437"/>
                <a:gd name="connsiteX86" fmla="*/ 3322749 w 4971245"/>
                <a:gd name="connsiteY86" fmla="*/ 1777691 h 4675437"/>
                <a:gd name="connsiteX87" fmla="*/ 3348507 w 4971245"/>
                <a:gd name="connsiteY87" fmla="*/ 1829206 h 4675437"/>
                <a:gd name="connsiteX88" fmla="*/ 3387144 w 4971245"/>
                <a:gd name="connsiteY88" fmla="*/ 1906480 h 4675437"/>
                <a:gd name="connsiteX89" fmla="*/ 3425780 w 4971245"/>
                <a:gd name="connsiteY89" fmla="*/ 1919359 h 4675437"/>
                <a:gd name="connsiteX90" fmla="*/ 3464417 w 4971245"/>
                <a:gd name="connsiteY90" fmla="*/ 1945116 h 4675437"/>
                <a:gd name="connsiteX91" fmla="*/ 3515932 w 4971245"/>
                <a:gd name="connsiteY91" fmla="*/ 2022390 h 4675437"/>
                <a:gd name="connsiteX92" fmla="*/ 3554569 w 4971245"/>
                <a:gd name="connsiteY92" fmla="*/ 2073905 h 4675437"/>
                <a:gd name="connsiteX93" fmla="*/ 3683358 w 4971245"/>
                <a:gd name="connsiteY93" fmla="*/ 2125420 h 4675437"/>
                <a:gd name="connsiteX94" fmla="*/ 3721994 w 4971245"/>
                <a:gd name="connsiteY94" fmla="*/ 2138299 h 4675437"/>
                <a:gd name="connsiteX95" fmla="*/ 3760631 w 4971245"/>
                <a:gd name="connsiteY95" fmla="*/ 2215573 h 4675437"/>
                <a:gd name="connsiteX96" fmla="*/ 3812147 w 4971245"/>
                <a:gd name="connsiteY96" fmla="*/ 2292846 h 4675437"/>
                <a:gd name="connsiteX97" fmla="*/ 3837904 w 4971245"/>
                <a:gd name="connsiteY97" fmla="*/ 2421635 h 4675437"/>
                <a:gd name="connsiteX98" fmla="*/ 3863662 w 4971245"/>
                <a:gd name="connsiteY98" fmla="*/ 2486029 h 4675437"/>
                <a:gd name="connsiteX99" fmla="*/ 3902299 w 4971245"/>
                <a:gd name="connsiteY99" fmla="*/ 2601939 h 4675437"/>
                <a:gd name="connsiteX100" fmla="*/ 3940935 w 4971245"/>
                <a:gd name="connsiteY100" fmla="*/ 2653454 h 4675437"/>
                <a:gd name="connsiteX101" fmla="*/ 4005330 w 4971245"/>
                <a:gd name="connsiteY101" fmla="*/ 2808001 h 4675437"/>
                <a:gd name="connsiteX102" fmla="*/ 3992451 w 4971245"/>
                <a:gd name="connsiteY102" fmla="*/ 3001184 h 4675437"/>
                <a:gd name="connsiteX103" fmla="*/ 3966693 w 4971245"/>
                <a:gd name="connsiteY103" fmla="*/ 3155730 h 4675437"/>
                <a:gd name="connsiteX104" fmla="*/ 4134118 w 4971245"/>
                <a:gd name="connsiteY104" fmla="*/ 3284519 h 4675437"/>
                <a:gd name="connsiteX105" fmla="*/ 4250028 w 4971245"/>
                <a:gd name="connsiteY105" fmla="*/ 3323156 h 4675437"/>
                <a:gd name="connsiteX106" fmla="*/ 4301544 w 4971245"/>
                <a:gd name="connsiteY106" fmla="*/ 3348913 h 4675437"/>
                <a:gd name="connsiteX107" fmla="*/ 4340180 w 4971245"/>
                <a:gd name="connsiteY107" fmla="*/ 3361792 h 4675437"/>
                <a:gd name="connsiteX108" fmla="*/ 4430332 w 4971245"/>
                <a:gd name="connsiteY108" fmla="*/ 3413308 h 4675437"/>
                <a:gd name="connsiteX109" fmla="*/ 4468969 w 4971245"/>
                <a:gd name="connsiteY109" fmla="*/ 3426187 h 4675437"/>
                <a:gd name="connsiteX110" fmla="*/ 4559121 w 4971245"/>
                <a:gd name="connsiteY110" fmla="*/ 3477702 h 4675437"/>
                <a:gd name="connsiteX111" fmla="*/ 4610637 w 4971245"/>
                <a:gd name="connsiteY111" fmla="*/ 3554975 h 4675437"/>
                <a:gd name="connsiteX112" fmla="*/ 4636394 w 4971245"/>
                <a:gd name="connsiteY112" fmla="*/ 3696643 h 4675437"/>
                <a:gd name="connsiteX113" fmla="*/ 4610637 w 4971245"/>
                <a:gd name="connsiteY113" fmla="*/ 3825432 h 4675437"/>
                <a:gd name="connsiteX114" fmla="*/ 4584879 w 4971245"/>
                <a:gd name="connsiteY114" fmla="*/ 3915584 h 4675437"/>
                <a:gd name="connsiteX115" fmla="*/ 4572000 w 4971245"/>
                <a:gd name="connsiteY115" fmla="*/ 3967099 h 4675437"/>
                <a:gd name="connsiteX116" fmla="*/ 4597758 w 4971245"/>
                <a:gd name="connsiteY116" fmla="*/ 4083009 h 4675437"/>
                <a:gd name="connsiteX117" fmla="*/ 4623516 w 4971245"/>
                <a:gd name="connsiteY117" fmla="*/ 4186040 h 4675437"/>
                <a:gd name="connsiteX118" fmla="*/ 4662152 w 4971245"/>
                <a:gd name="connsiteY118" fmla="*/ 4224677 h 4675437"/>
                <a:gd name="connsiteX119" fmla="*/ 4700789 w 4971245"/>
                <a:gd name="connsiteY119" fmla="*/ 4237556 h 4675437"/>
                <a:gd name="connsiteX120" fmla="*/ 4790941 w 4971245"/>
                <a:gd name="connsiteY120" fmla="*/ 4276192 h 4675437"/>
                <a:gd name="connsiteX121" fmla="*/ 4816699 w 4971245"/>
                <a:gd name="connsiteY121" fmla="*/ 4314829 h 4675437"/>
                <a:gd name="connsiteX122" fmla="*/ 4855335 w 4971245"/>
                <a:gd name="connsiteY122" fmla="*/ 4340587 h 4675437"/>
                <a:gd name="connsiteX123" fmla="*/ 4881093 w 4971245"/>
                <a:gd name="connsiteY123" fmla="*/ 4469375 h 4675437"/>
                <a:gd name="connsiteX124" fmla="*/ 4932609 w 4971245"/>
                <a:gd name="connsiteY124" fmla="*/ 4546649 h 4675437"/>
                <a:gd name="connsiteX125" fmla="*/ 4945487 w 4971245"/>
                <a:gd name="connsiteY125" fmla="*/ 4598164 h 4675437"/>
                <a:gd name="connsiteX126" fmla="*/ 4971245 w 4971245"/>
                <a:gd name="connsiteY126" fmla="*/ 4675437 h 46754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4971245" h="4675437">
                  <a:moveTo>
                    <a:pt x="0" y="4675437"/>
                  </a:moveTo>
                  <a:cubicBezTo>
                    <a:pt x="30051" y="4671144"/>
                    <a:pt x="61076" y="4671282"/>
                    <a:pt x="90152" y="4662559"/>
                  </a:cubicBezTo>
                  <a:cubicBezTo>
                    <a:pt x="104978" y="4658111"/>
                    <a:pt x="114945" y="4643723"/>
                    <a:pt x="128789" y="4636801"/>
                  </a:cubicBezTo>
                  <a:cubicBezTo>
                    <a:pt x="140931" y="4630730"/>
                    <a:pt x="154546" y="4628215"/>
                    <a:pt x="167425" y="4623922"/>
                  </a:cubicBezTo>
                  <a:cubicBezTo>
                    <a:pt x="231084" y="4528435"/>
                    <a:pt x="225012" y="4577005"/>
                    <a:pt x="206062" y="4482254"/>
                  </a:cubicBezTo>
                  <a:cubicBezTo>
                    <a:pt x="213524" y="4415093"/>
                    <a:pt x="194932" y="4362511"/>
                    <a:pt x="257578" y="4327708"/>
                  </a:cubicBezTo>
                  <a:cubicBezTo>
                    <a:pt x="281312" y="4314522"/>
                    <a:pt x="309093" y="4310536"/>
                    <a:pt x="334851" y="4301950"/>
                  </a:cubicBezTo>
                  <a:lnTo>
                    <a:pt x="373487" y="4289071"/>
                  </a:lnTo>
                  <a:cubicBezTo>
                    <a:pt x="382073" y="4271899"/>
                    <a:pt x="389720" y="4254225"/>
                    <a:pt x="399245" y="4237556"/>
                  </a:cubicBezTo>
                  <a:cubicBezTo>
                    <a:pt x="406925" y="4224117"/>
                    <a:pt x="423159" y="4214287"/>
                    <a:pt x="425003" y="4198919"/>
                  </a:cubicBezTo>
                  <a:cubicBezTo>
                    <a:pt x="436267" y="4105050"/>
                    <a:pt x="430343" y="4009825"/>
                    <a:pt x="437882" y="3915584"/>
                  </a:cubicBezTo>
                  <a:cubicBezTo>
                    <a:pt x="438965" y="3902052"/>
                    <a:pt x="447031" y="3890000"/>
                    <a:pt x="450761" y="3876947"/>
                  </a:cubicBezTo>
                  <a:cubicBezTo>
                    <a:pt x="456260" y="3857700"/>
                    <a:pt x="466229" y="3807374"/>
                    <a:pt x="476518" y="3786795"/>
                  </a:cubicBezTo>
                  <a:cubicBezTo>
                    <a:pt x="496131" y="3747569"/>
                    <a:pt x="522109" y="3728326"/>
                    <a:pt x="553792" y="3696643"/>
                  </a:cubicBezTo>
                  <a:cubicBezTo>
                    <a:pt x="592876" y="3579381"/>
                    <a:pt x="532912" y="3764612"/>
                    <a:pt x="579549" y="3593612"/>
                  </a:cubicBezTo>
                  <a:cubicBezTo>
                    <a:pt x="586693" y="3567418"/>
                    <a:pt x="605307" y="3516339"/>
                    <a:pt x="605307" y="3516339"/>
                  </a:cubicBezTo>
                  <a:cubicBezTo>
                    <a:pt x="609600" y="3451945"/>
                    <a:pt x="603404" y="3385978"/>
                    <a:pt x="618186" y="3323156"/>
                  </a:cubicBezTo>
                  <a:cubicBezTo>
                    <a:pt x="621731" y="3308089"/>
                    <a:pt x="642678" y="3303685"/>
                    <a:pt x="656823" y="3297398"/>
                  </a:cubicBezTo>
                  <a:cubicBezTo>
                    <a:pt x="681634" y="3286371"/>
                    <a:pt x="734096" y="3271640"/>
                    <a:pt x="734096" y="3271640"/>
                  </a:cubicBezTo>
                  <a:cubicBezTo>
                    <a:pt x="762579" y="3243157"/>
                    <a:pt x="780560" y="3230228"/>
                    <a:pt x="798490" y="3194367"/>
                  </a:cubicBezTo>
                  <a:cubicBezTo>
                    <a:pt x="804561" y="3182225"/>
                    <a:pt x="807076" y="3168609"/>
                    <a:pt x="811369" y="3155730"/>
                  </a:cubicBezTo>
                  <a:cubicBezTo>
                    <a:pt x="819955" y="3099922"/>
                    <a:pt x="827314" y="3043911"/>
                    <a:pt x="837127" y="2988305"/>
                  </a:cubicBezTo>
                  <a:cubicBezTo>
                    <a:pt x="840203" y="2970874"/>
                    <a:pt x="842817" y="2952965"/>
                    <a:pt x="850006" y="2936790"/>
                  </a:cubicBezTo>
                  <a:cubicBezTo>
                    <a:pt x="860172" y="2913915"/>
                    <a:pt x="877447" y="2894784"/>
                    <a:pt x="888642" y="2872395"/>
                  </a:cubicBezTo>
                  <a:cubicBezTo>
                    <a:pt x="947666" y="2754346"/>
                    <a:pt x="877044" y="2857809"/>
                    <a:pt x="953037" y="2756485"/>
                  </a:cubicBezTo>
                  <a:cubicBezTo>
                    <a:pt x="948744" y="2700677"/>
                    <a:pt x="940158" y="2645033"/>
                    <a:pt x="940158" y="2589060"/>
                  </a:cubicBezTo>
                  <a:cubicBezTo>
                    <a:pt x="940158" y="2541643"/>
                    <a:pt x="939657" y="2492883"/>
                    <a:pt x="953037" y="2447392"/>
                  </a:cubicBezTo>
                  <a:cubicBezTo>
                    <a:pt x="970791" y="2387027"/>
                    <a:pt x="1008470" y="2373145"/>
                    <a:pt x="1043189" y="2331482"/>
                  </a:cubicBezTo>
                  <a:cubicBezTo>
                    <a:pt x="1053098" y="2319591"/>
                    <a:pt x="1056860" y="2302515"/>
                    <a:pt x="1068947" y="2292846"/>
                  </a:cubicBezTo>
                  <a:cubicBezTo>
                    <a:pt x="1079548" y="2284366"/>
                    <a:pt x="1095441" y="2286038"/>
                    <a:pt x="1107583" y="2279967"/>
                  </a:cubicBezTo>
                  <a:cubicBezTo>
                    <a:pt x="1121427" y="2273045"/>
                    <a:pt x="1133625" y="2263206"/>
                    <a:pt x="1146220" y="2254209"/>
                  </a:cubicBezTo>
                  <a:cubicBezTo>
                    <a:pt x="1258042" y="2174336"/>
                    <a:pt x="1145316" y="2250519"/>
                    <a:pt x="1236372" y="2189815"/>
                  </a:cubicBezTo>
                  <a:cubicBezTo>
                    <a:pt x="1273993" y="2076955"/>
                    <a:pt x="1254199" y="2149724"/>
                    <a:pt x="1275009" y="2035268"/>
                  </a:cubicBezTo>
                  <a:cubicBezTo>
                    <a:pt x="1278925" y="2013731"/>
                    <a:pt x="1277027" y="1989880"/>
                    <a:pt x="1287887" y="1970874"/>
                  </a:cubicBezTo>
                  <a:cubicBezTo>
                    <a:pt x="1303388" y="1943748"/>
                    <a:pt x="1354807" y="1939207"/>
                    <a:pt x="1378040" y="1932237"/>
                  </a:cubicBezTo>
                  <a:cubicBezTo>
                    <a:pt x="1404046" y="1924435"/>
                    <a:pt x="1430596" y="1917715"/>
                    <a:pt x="1455313" y="1906480"/>
                  </a:cubicBezTo>
                  <a:cubicBezTo>
                    <a:pt x="1622597" y="1830442"/>
                    <a:pt x="1446472" y="1892255"/>
                    <a:pt x="1558344" y="1854964"/>
                  </a:cubicBezTo>
                  <a:cubicBezTo>
                    <a:pt x="1571223" y="1837792"/>
                    <a:pt x="1590668" y="1823964"/>
                    <a:pt x="1596980" y="1803449"/>
                  </a:cubicBezTo>
                  <a:cubicBezTo>
                    <a:pt x="1608412" y="1766294"/>
                    <a:pt x="1607761" y="1726357"/>
                    <a:pt x="1609859" y="1687539"/>
                  </a:cubicBezTo>
                  <a:cubicBezTo>
                    <a:pt x="1616351" y="1567435"/>
                    <a:pt x="1618445" y="1447133"/>
                    <a:pt x="1622738" y="1326930"/>
                  </a:cubicBezTo>
                  <a:cubicBezTo>
                    <a:pt x="1605566" y="1322637"/>
                    <a:pt x="1583739" y="1326567"/>
                    <a:pt x="1571223" y="1314051"/>
                  </a:cubicBezTo>
                  <a:cubicBezTo>
                    <a:pt x="1558707" y="1301535"/>
                    <a:pt x="1558344" y="1280236"/>
                    <a:pt x="1558344" y="1262536"/>
                  </a:cubicBezTo>
                  <a:cubicBezTo>
                    <a:pt x="1558344" y="1206883"/>
                    <a:pt x="1573940" y="1205232"/>
                    <a:pt x="1584101" y="1159505"/>
                  </a:cubicBezTo>
                  <a:cubicBezTo>
                    <a:pt x="1592014" y="1123893"/>
                    <a:pt x="1592464" y="1078384"/>
                    <a:pt x="1609859" y="1043595"/>
                  </a:cubicBezTo>
                  <a:cubicBezTo>
                    <a:pt x="1617171" y="1028971"/>
                    <a:pt x="1668423" y="959274"/>
                    <a:pt x="1674254" y="953443"/>
                  </a:cubicBezTo>
                  <a:cubicBezTo>
                    <a:pt x="1697963" y="929734"/>
                    <a:pt x="1726467" y="911325"/>
                    <a:pt x="1751527" y="889049"/>
                  </a:cubicBezTo>
                  <a:cubicBezTo>
                    <a:pt x="1765140" y="876949"/>
                    <a:pt x="1776334" y="862265"/>
                    <a:pt x="1790163" y="850412"/>
                  </a:cubicBezTo>
                  <a:cubicBezTo>
                    <a:pt x="1806460" y="836443"/>
                    <a:pt x="1827418" y="827818"/>
                    <a:pt x="1841679" y="811775"/>
                  </a:cubicBezTo>
                  <a:cubicBezTo>
                    <a:pt x="1862246" y="788638"/>
                    <a:pt x="1893194" y="734502"/>
                    <a:pt x="1893194" y="734502"/>
                  </a:cubicBezTo>
                  <a:cubicBezTo>
                    <a:pt x="1897487" y="708744"/>
                    <a:pt x="1906073" y="683342"/>
                    <a:pt x="1906073" y="657229"/>
                  </a:cubicBezTo>
                  <a:cubicBezTo>
                    <a:pt x="1906073" y="569392"/>
                    <a:pt x="1897651" y="546269"/>
                    <a:pt x="1880316" y="476925"/>
                  </a:cubicBezTo>
                  <a:cubicBezTo>
                    <a:pt x="1884609" y="438288"/>
                    <a:pt x="1886803" y="399361"/>
                    <a:pt x="1893194" y="361015"/>
                  </a:cubicBezTo>
                  <a:cubicBezTo>
                    <a:pt x="1895426" y="347624"/>
                    <a:pt x="1898543" y="333674"/>
                    <a:pt x="1906073" y="322378"/>
                  </a:cubicBezTo>
                  <a:cubicBezTo>
                    <a:pt x="1916176" y="307224"/>
                    <a:pt x="1931831" y="296621"/>
                    <a:pt x="1944710" y="283742"/>
                  </a:cubicBezTo>
                  <a:cubicBezTo>
                    <a:pt x="1953296" y="257984"/>
                    <a:pt x="1954687" y="228562"/>
                    <a:pt x="1970468" y="206468"/>
                  </a:cubicBezTo>
                  <a:cubicBezTo>
                    <a:pt x="1978358" y="195421"/>
                    <a:pt x="1999505" y="203189"/>
                    <a:pt x="2009104" y="193590"/>
                  </a:cubicBezTo>
                  <a:cubicBezTo>
                    <a:pt x="2018703" y="183991"/>
                    <a:pt x="2019038" y="168205"/>
                    <a:pt x="2021983" y="154953"/>
                  </a:cubicBezTo>
                  <a:cubicBezTo>
                    <a:pt x="2027648" y="129462"/>
                    <a:pt x="2024256" y="101542"/>
                    <a:pt x="2034862" y="77680"/>
                  </a:cubicBezTo>
                  <a:cubicBezTo>
                    <a:pt x="2042259" y="61036"/>
                    <a:pt x="2059507" y="50703"/>
                    <a:pt x="2073499" y="39043"/>
                  </a:cubicBezTo>
                  <a:cubicBezTo>
                    <a:pt x="2106788" y="11302"/>
                    <a:pt x="2112048" y="13314"/>
                    <a:pt x="2150772" y="406"/>
                  </a:cubicBezTo>
                  <a:cubicBezTo>
                    <a:pt x="2189409" y="4699"/>
                    <a:pt x="2230148" y="0"/>
                    <a:pt x="2266682" y="13285"/>
                  </a:cubicBezTo>
                  <a:cubicBezTo>
                    <a:pt x="2320083" y="32704"/>
                    <a:pt x="2269906" y="64000"/>
                    <a:pt x="2305318" y="90559"/>
                  </a:cubicBezTo>
                  <a:cubicBezTo>
                    <a:pt x="2328774" y="108151"/>
                    <a:pt x="2397329" y="129815"/>
                    <a:pt x="2434107" y="142074"/>
                  </a:cubicBezTo>
                  <a:cubicBezTo>
                    <a:pt x="2451279" y="163539"/>
                    <a:pt x="2464936" y="188367"/>
                    <a:pt x="2485623" y="206468"/>
                  </a:cubicBezTo>
                  <a:cubicBezTo>
                    <a:pt x="2512962" y="230389"/>
                    <a:pt x="2544606" y="231747"/>
                    <a:pt x="2575775" y="245105"/>
                  </a:cubicBezTo>
                  <a:cubicBezTo>
                    <a:pt x="2593421" y="252668"/>
                    <a:pt x="2610118" y="262277"/>
                    <a:pt x="2627290" y="270863"/>
                  </a:cubicBezTo>
                  <a:cubicBezTo>
                    <a:pt x="2640169" y="288035"/>
                    <a:pt x="2651958" y="306081"/>
                    <a:pt x="2665927" y="322378"/>
                  </a:cubicBezTo>
                  <a:cubicBezTo>
                    <a:pt x="2677780" y="336207"/>
                    <a:pt x="2694910" y="345570"/>
                    <a:pt x="2704563" y="361015"/>
                  </a:cubicBezTo>
                  <a:cubicBezTo>
                    <a:pt x="2716816" y="380619"/>
                    <a:pt x="2721735" y="403944"/>
                    <a:pt x="2730321" y="425409"/>
                  </a:cubicBezTo>
                  <a:cubicBezTo>
                    <a:pt x="2734614" y="459753"/>
                    <a:pt x="2737510" y="494300"/>
                    <a:pt x="2743200" y="528440"/>
                  </a:cubicBezTo>
                  <a:cubicBezTo>
                    <a:pt x="2746110" y="545900"/>
                    <a:pt x="2754401" y="562335"/>
                    <a:pt x="2756079" y="579956"/>
                  </a:cubicBezTo>
                  <a:cubicBezTo>
                    <a:pt x="2763010" y="652733"/>
                    <a:pt x="2761684" y="726153"/>
                    <a:pt x="2768958" y="798897"/>
                  </a:cubicBezTo>
                  <a:cubicBezTo>
                    <a:pt x="2770309" y="812405"/>
                    <a:pt x="2776219" y="825174"/>
                    <a:pt x="2781837" y="837533"/>
                  </a:cubicBezTo>
                  <a:cubicBezTo>
                    <a:pt x="2797726" y="872489"/>
                    <a:pt x="2811333" y="909108"/>
                    <a:pt x="2833352" y="940564"/>
                  </a:cubicBezTo>
                  <a:cubicBezTo>
                    <a:pt x="2842228" y="953245"/>
                    <a:pt x="2859110" y="957736"/>
                    <a:pt x="2871989" y="966322"/>
                  </a:cubicBezTo>
                  <a:cubicBezTo>
                    <a:pt x="2888402" y="990941"/>
                    <a:pt x="2909686" y="1028339"/>
                    <a:pt x="2936383" y="1043595"/>
                  </a:cubicBezTo>
                  <a:cubicBezTo>
                    <a:pt x="2951751" y="1052377"/>
                    <a:pt x="2970945" y="1051388"/>
                    <a:pt x="2987899" y="1056474"/>
                  </a:cubicBezTo>
                  <a:cubicBezTo>
                    <a:pt x="3013905" y="1064276"/>
                    <a:pt x="3065172" y="1082232"/>
                    <a:pt x="3065172" y="1082232"/>
                  </a:cubicBezTo>
                  <a:cubicBezTo>
                    <a:pt x="3109986" y="1149451"/>
                    <a:pt x="3080675" y="1094035"/>
                    <a:pt x="3103809" y="1198142"/>
                  </a:cubicBezTo>
                  <a:cubicBezTo>
                    <a:pt x="3106754" y="1211394"/>
                    <a:pt x="3112958" y="1223725"/>
                    <a:pt x="3116687" y="1236778"/>
                  </a:cubicBezTo>
                  <a:cubicBezTo>
                    <a:pt x="3121550" y="1253797"/>
                    <a:pt x="3124703" y="1271275"/>
                    <a:pt x="3129566" y="1288294"/>
                  </a:cubicBezTo>
                  <a:cubicBezTo>
                    <a:pt x="3144324" y="1339945"/>
                    <a:pt x="3165406" y="1381009"/>
                    <a:pt x="3193961" y="1429961"/>
                  </a:cubicBezTo>
                  <a:cubicBezTo>
                    <a:pt x="3204776" y="1448502"/>
                    <a:pt x="3219718" y="1464305"/>
                    <a:pt x="3232597" y="1481477"/>
                  </a:cubicBezTo>
                  <a:cubicBezTo>
                    <a:pt x="3245476" y="1520114"/>
                    <a:pt x="3259257" y="1558461"/>
                    <a:pt x="3271234" y="1597387"/>
                  </a:cubicBezTo>
                  <a:cubicBezTo>
                    <a:pt x="3276439" y="1614304"/>
                    <a:pt x="3279027" y="1631948"/>
                    <a:pt x="3284113" y="1648902"/>
                  </a:cubicBezTo>
                  <a:cubicBezTo>
                    <a:pt x="3291915" y="1674908"/>
                    <a:pt x="3302068" y="1700169"/>
                    <a:pt x="3309870" y="1726175"/>
                  </a:cubicBezTo>
                  <a:cubicBezTo>
                    <a:pt x="3314956" y="1743129"/>
                    <a:pt x="3316534" y="1761118"/>
                    <a:pt x="3322749" y="1777691"/>
                  </a:cubicBezTo>
                  <a:cubicBezTo>
                    <a:pt x="3329490" y="1795667"/>
                    <a:pt x="3340944" y="1811560"/>
                    <a:pt x="3348507" y="1829206"/>
                  </a:cubicBezTo>
                  <a:cubicBezTo>
                    <a:pt x="3360680" y="1857610"/>
                    <a:pt x="3360241" y="1884957"/>
                    <a:pt x="3387144" y="1906480"/>
                  </a:cubicBezTo>
                  <a:cubicBezTo>
                    <a:pt x="3397744" y="1914961"/>
                    <a:pt x="3413638" y="1913288"/>
                    <a:pt x="3425780" y="1919359"/>
                  </a:cubicBezTo>
                  <a:cubicBezTo>
                    <a:pt x="3439624" y="1926281"/>
                    <a:pt x="3451538" y="1936530"/>
                    <a:pt x="3464417" y="1945116"/>
                  </a:cubicBezTo>
                  <a:cubicBezTo>
                    <a:pt x="3481589" y="1970874"/>
                    <a:pt x="3497358" y="1997625"/>
                    <a:pt x="3515932" y="2022390"/>
                  </a:cubicBezTo>
                  <a:cubicBezTo>
                    <a:pt x="3528811" y="2039562"/>
                    <a:pt x="3537626" y="2060727"/>
                    <a:pt x="3554569" y="2073905"/>
                  </a:cubicBezTo>
                  <a:cubicBezTo>
                    <a:pt x="3604502" y="2112742"/>
                    <a:pt x="3630439" y="2110301"/>
                    <a:pt x="3683358" y="2125420"/>
                  </a:cubicBezTo>
                  <a:cubicBezTo>
                    <a:pt x="3696411" y="2129149"/>
                    <a:pt x="3709115" y="2134006"/>
                    <a:pt x="3721994" y="2138299"/>
                  </a:cubicBezTo>
                  <a:cubicBezTo>
                    <a:pt x="3734873" y="2164057"/>
                    <a:pt x="3746120" y="2190698"/>
                    <a:pt x="3760631" y="2215573"/>
                  </a:cubicBezTo>
                  <a:cubicBezTo>
                    <a:pt x="3776229" y="2242313"/>
                    <a:pt x="3801277" y="2263860"/>
                    <a:pt x="3812147" y="2292846"/>
                  </a:cubicBezTo>
                  <a:cubicBezTo>
                    <a:pt x="3827519" y="2333838"/>
                    <a:pt x="3826624" y="2379333"/>
                    <a:pt x="3837904" y="2421635"/>
                  </a:cubicBezTo>
                  <a:cubicBezTo>
                    <a:pt x="3843861" y="2443973"/>
                    <a:pt x="3855886" y="2464258"/>
                    <a:pt x="3863662" y="2486029"/>
                  </a:cubicBezTo>
                  <a:cubicBezTo>
                    <a:pt x="3877360" y="2524383"/>
                    <a:pt x="3877863" y="2569358"/>
                    <a:pt x="3902299" y="2601939"/>
                  </a:cubicBezTo>
                  <a:cubicBezTo>
                    <a:pt x="3915178" y="2619111"/>
                    <a:pt x="3931336" y="2634256"/>
                    <a:pt x="3940935" y="2653454"/>
                  </a:cubicBezTo>
                  <a:cubicBezTo>
                    <a:pt x="3965893" y="2703371"/>
                    <a:pt x="4005330" y="2808001"/>
                    <a:pt x="4005330" y="2808001"/>
                  </a:cubicBezTo>
                  <a:cubicBezTo>
                    <a:pt x="4001037" y="2872395"/>
                    <a:pt x="3999578" y="2937041"/>
                    <a:pt x="3992451" y="3001184"/>
                  </a:cubicBezTo>
                  <a:cubicBezTo>
                    <a:pt x="3986684" y="3053091"/>
                    <a:pt x="3966693" y="3155730"/>
                    <a:pt x="3966693" y="3155730"/>
                  </a:cubicBezTo>
                  <a:cubicBezTo>
                    <a:pt x="4022501" y="3198660"/>
                    <a:pt x="4073500" y="3248699"/>
                    <a:pt x="4134118" y="3284519"/>
                  </a:cubicBezTo>
                  <a:cubicBezTo>
                    <a:pt x="4169181" y="3305238"/>
                    <a:pt x="4212016" y="3308536"/>
                    <a:pt x="4250028" y="3323156"/>
                  </a:cubicBezTo>
                  <a:cubicBezTo>
                    <a:pt x="4267947" y="3330048"/>
                    <a:pt x="4283898" y="3341350"/>
                    <a:pt x="4301544" y="3348913"/>
                  </a:cubicBezTo>
                  <a:cubicBezTo>
                    <a:pt x="4314022" y="3354261"/>
                    <a:pt x="4328038" y="3355721"/>
                    <a:pt x="4340180" y="3361792"/>
                  </a:cubicBezTo>
                  <a:cubicBezTo>
                    <a:pt x="4469512" y="3426459"/>
                    <a:pt x="4272295" y="3345577"/>
                    <a:pt x="4430332" y="3413308"/>
                  </a:cubicBezTo>
                  <a:cubicBezTo>
                    <a:pt x="4442810" y="3418656"/>
                    <a:pt x="4456491" y="3420839"/>
                    <a:pt x="4468969" y="3426187"/>
                  </a:cubicBezTo>
                  <a:cubicBezTo>
                    <a:pt x="4514726" y="3445797"/>
                    <a:pt x="4520315" y="3451831"/>
                    <a:pt x="4559121" y="3477702"/>
                  </a:cubicBezTo>
                  <a:cubicBezTo>
                    <a:pt x="4576293" y="3503460"/>
                    <a:pt x="4605548" y="3524439"/>
                    <a:pt x="4610637" y="3554975"/>
                  </a:cubicBezTo>
                  <a:cubicBezTo>
                    <a:pt x="4627115" y="3653841"/>
                    <a:pt x="4618395" y="3606643"/>
                    <a:pt x="4636394" y="3696643"/>
                  </a:cubicBezTo>
                  <a:cubicBezTo>
                    <a:pt x="4627808" y="3739573"/>
                    <a:pt x="4619810" y="3782624"/>
                    <a:pt x="4610637" y="3825432"/>
                  </a:cubicBezTo>
                  <a:cubicBezTo>
                    <a:pt x="4593385" y="3905942"/>
                    <a:pt x="4604184" y="3848018"/>
                    <a:pt x="4584879" y="3915584"/>
                  </a:cubicBezTo>
                  <a:cubicBezTo>
                    <a:pt x="4580016" y="3932603"/>
                    <a:pt x="4576293" y="3949927"/>
                    <a:pt x="4572000" y="3967099"/>
                  </a:cubicBezTo>
                  <a:cubicBezTo>
                    <a:pt x="4580586" y="4005736"/>
                    <a:pt x="4588693" y="4044482"/>
                    <a:pt x="4597758" y="4083009"/>
                  </a:cubicBezTo>
                  <a:cubicBezTo>
                    <a:pt x="4605866" y="4117469"/>
                    <a:pt x="4598484" y="4161008"/>
                    <a:pt x="4623516" y="4186040"/>
                  </a:cubicBezTo>
                  <a:cubicBezTo>
                    <a:pt x="4636395" y="4198919"/>
                    <a:pt x="4646998" y="4214574"/>
                    <a:pt x="4662152" y="4224677"/>
                  </a:cubicBezTo>
                  <a:cubicBezTo>
                    <a:pt x="4673448" y="4232207"/>
                    <a:pt x="4688647" y="4231485"/>
                    <a:pt x="4700789" y="4237556"/>
                  </a:cubicBezTo>
                  <a:cubicBezTo>
                    <a:pt x="4789729" y="4282025"/>
                    <a:pt x="4683725" y="4249388"/>
                    <a:pt x="4790941" y="4276192"/>
                  </a:cubicBezTo>
                  <a:cubicBezTo>
                    <a:pt x="4799527" y="4289071"/>
                    <a:pt x="4805754" y="4303884"/>
                    <a:pt x="4816699" y="4314829"/>
                  </a:cubicBezTo>
                  <a:cubicBezTo>
                    <a:pt x="4827644" y="4325774"/>
                    <a:pt x="4849049" y="4326443"/>
                    <a:pt x="4855335" y="4340587"/>
                  </a:cubicBezTo>
                  <a:cubicBezTo>
                    <a:pt x="4892308" y="4423777"/>
                    <a:pt x="4848698" y="4411065"/>
                    <a:pt x="4881093" y="4469375"/>
                  </a:cubicBezTo>
                  <a:cubicBezTo>
                    <a:pt x="4896127" y="4496436"/>
                    <a:pt x="4932609" y="4546649"/>
                    <a:pt x="4932609" y="4546649"/>
                  </a:cubicBezTo>
                  <a:cubicBezTo>
                    <a:pt x="4936902" y="4563821"/>
                    <a:pt x="4940401" y="4581210"/>
                    <a:pt x="4945487" y="4598164"/>
                  </a:cubicBezTo>
                  <a:cubicBezTo>
                    <a:pt x="4953289" y="4624170"/>
                    <a:pt x="4971245" y="4675437"/>
                    <a:pt x="4971245" y="4675437"/>
                  </a:cubicBezTo>
                </a:path>
              </a:pathLst>
            </a:cu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>
                <a:solidFill>
                  <a:schemeClr val="bg1"/>
                </a:solidFill>
              </a:endParaRPr>
            </a:p>
          </p:txBody>
        </p:sp>
        <p:cxnSp>
          <p:nvCxnSpPr>
            <p:cNvPr id="10" name="9 Conector recto"/>
            <p:cNvCxnSpPr/>
            <p:nvPr/>
          </p:nvCxnSpPr>
          <p:spPr>
            <a:xfrm>
              <a:off x="929512" y="2786191"/>
              <a:ext cx="3928000" cy="1761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10 Conector recto"/>
            <p:cNvCxnSpPr/>
            <p:nvPr/>
          </p:nvCxnSpPr>
          <p:spPr>
            <a:xfrm flipV="1">
              <a:off x="929512" y="3786861"/>
              <a:ext cx="3868558" cy="44043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11 Conector recto"/>
            <p:cNvCxnSpPr/>
            <p:nvPr/>
          </p:nvCxnSpPr>
          <p:spPr>
            <a:xfrm>
              <a:off x="500565" y="4930232"/>
              <a:ext cx="4512781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16 CuadroTexto"/>
            <p:cNvSpPr txBox="1">
              <a:spLocks noChangeArrowheads="1"/>
            </p:cNvSpPr>
            <p:nvPr/>
          </p:nvSpPr>
          <p:spPr bwMode="auto">
            <a:xfrm>
              <a:off x="2208321" y="1889463"/>
              <a:ext cx="1018549" cy="6483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1600" b="1" dirty="0">
                  <a:solidFill>
                    <a:schemeClr val="bg2">
                      <a:lumMod val="50000"/>
                    </a:schemeClr>
                  </a:solidFill>
                  <a:latin typeface="Calibri" pitchFamily="34" charset="0"/>
                  <a:cs typeface="Andalus" pitchFamily="2" charset="-78"/>
                </a:rPr>
                <a:t>Signos y síntomas</a:t>
              </a:r>
            </a:p>
          </p:txBody>
        </p:sp>
        <p:sp>
          <p:nvSpPr>
            <p:cNvPr id="6154" name="17 CuadroTexto"/>
            <p:cNvSpPr txBox="1">
              <a:spLocks noChangeArrowheads="1"/>
            </p:cNvSpPr>
            <p:nvPr/>
          </p:nvSpPr>
          <p:spPr bwMode="auto">
            <a:xfrm>
              <a:off x="1992603" y="3071810"/>
              <a:ext cx="1473837" cy="6489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1600" b="1">
                  <a:solidFill>
                    <a:schemeClr val="bg1"/>
                  </a:solidFill>
                  <a:latin typeface="Calibri" pitchFamily="34" charset="0"/>
                  <a:cs typeface="Andalus" pitchFamily="2" charset="-78"/>
                </a:rPr>
                <a:t>Factores contributivos</a:t>
              </a:r>
            </a:p>
          </p:txBody>
        </p:sp>
        <p:sp>
          <p:nvSpPr>
            <p:cNvPr id="6155" name="18 CuadroTexto"/>
            <p:cNvSpPr txBox="1">
              <a:spLocks noChangeArrowheads="1"/>
            </p:cNvSpPr>
            <p:nvPr/>
          </p:nvSpPr>
          <p:spPr bwMode="auto">
            <a:xfrm>
              <a:off x="1779140" y="4214817"/>
              <a:ext cx="1964842" cy="6489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1600" b="1">
                  <a:solidFill>
                    <a:schemeClr val="bg1"/>
                  </a:solidFill>
                  <a:latin typeface="Calibri" pitchFamily="34" charset="0"/>
                  <a:cs typeface="Andalus" pitchFamily="2" charset="-78"/>
                </a:rPr>
                <a:t>Comportamientos</a:t>
              </a:r>
            </a:p>
            <a:p>
              <a:pPr algn="ctr"/>
              <a:r>
                <a:rPr lang="es-MX" sz="1600" b="1">
                  <a:solidFill>
                    <a:schemeClr val="bg1"/>
                  </a:solidFill>
                  <a:latin typeface="Calibri" pitchFamily="34" charset="0"/>
                  <a:cs typeface="Andalus" pitchFamily="2" charset="-78"/>
                </a:rPr>
                <a:t>de estilos de vida</a:t>
              </a:r>
            </a:p>
          </p:txBody>
        </p:sp>
        <p:sp>
          <p:nvSpPr>
            <p:cNvPr id="6156" name="19 CuadroTexto"/>
            <p:cNvSpPr txBox="1">
              <a:spLocks noChangeArrowheads="1"/>
            </p:cNvSpPr>
            <p:nvPr/>
          </p:nvSpPr>
          <p:spPr bwMode="auto">
            <a:xfrm>
              <a:off x="1636263" y="5130241"/>
              <a:ext cx="2428892" cy="9222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s-MX" sz="1600" b="1">
                  <a:solidFill>
                    <a:schemeClr val="bg1"/>
                  </a:solidFill>
                  <a:latin typeface="Calibri" pitchFamily="34" charset="0"/>
                  <a:cs typeface="Andalus" pitchFamily="2" charset="-78"/>
                </a:rPr>
                <a:t>Determinantes </a:t>
              </a:r>
            </a:p>
            <a:p>
              <a:pPr algn="ctr"/>
              <a:r>
                <a:rPr lang="es-MX" sz="1600" b="1">
                  <a:solidFill>
                    <a:schemeClr val="bg1"/>
                  </a:solidFill>
                  <a:latin typeface="Calibri" pitchFamily="34" charset="0"/>
                  <a:cs typeface="Andalus" pitchFamily="2" charset="-78"/>
                </a:rPr>
                <a:t>socio-culturales</a:t>
              </a:r>
            </a:p>
            <a:p>
              <a:pPr algn="ctr"/>
              <a:r>
                <a:rPr lang="es-MX" sz="1600" b="1">
                  <a:solidFill>
                    <a:schemeClr val="bg1"/>
                  </a:solidFill>
                  <a:latin typeface="Calibri" pitchFamily="34" charset="0"/>
                  <a:cs typeface="Andalus" pitchFamily="2" charset="-78"/>
                </a:rPr>
                <a:t>ECONOMICOS </a:t>
              </a:r>
            </a:p>
          </p:txBody>
        </p:sp>
        <p:sp>
          <p:nvSpPr>
            <p:cNvPr id="17" name="16 Cerrar corchete"/>
            <p:cNvSpPr/>
            <p:nvPr/>
          </p:nvSpPr>
          <p:spPr>
            <a:xfrm>
              <a:off x="4084764" y="1427886"/>
              <a:ext cx="70688" cy="1331878"/>
            </a:xfrm>
            <a:prstGeom prst="righ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>
                <a:solidFill>
                  <a:schemeClr val="bg1"/>
                </a:solidFill>
              </a:endParaRPr>
            </a:p>
          </p:txBody>
        </p:sp>
        <p:sp>
          <p:nvSpPr>
            <p:cNvPr id="18" name="17 CuadroTexto"/>
            <p:cNvSpPr txBox="1"/>
            <p:nvPr/>
          </p:nvSpPr>
          <p:spPr>
            <a:xfrm>
              <a:off x="3813258" y="1427886"/>
              <a:ext cx="615306" cy="1338925"/>
            </a:xfrm>
            <a:prstGeom prst="rect">
              <a:avLst/>
            </a:prstGeom>
            <a:noFill/>
          </p:spPr>
          <p:txBody>
            <a:bodyPr vert="vert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1400" b="1" dirty="0">
                  <a:solidFill>
                    <a:schemeClr val="bg1"/>
                  </a:solidFill>
                  <a:latin typeface="+mn-lt"/>
                </a:rPr>
                <a:t>MANEJO</a:t>
              </a:r>
              <a:r>
                <a:rPr lang="es-MX" sz="1200" b="1" dirty="0">
                  <a:solidFill>
                    <a:schemeClr val="bg1"/>
                  </a:solidFill>
                  <a:latin typeface="+mn-lt"/>
                </a:rPr>
                <a:t> </a:t>
              </a:r>
              <a:r>
                <a:rPr lang="es-MX" sz="1400" b="1" dirty="0">
                  <a:solidFill>
                    <a:schemeClr val="bg1"/>
                  </a:solidFill>
                  <a:latin typeface="+mn-lt"/>
                </a:rPr>
                <a:t>PALEATIVO</a:t>
              </a:r>
              <a:endParaRPr lang="es-MX" sz="1200" b="1" dirty="0">
                <a:solidFill>
                  <a:schemeClr val="bg1"/>
                </a:solidFill>
                <a:latin typeface="+mn-lt"/>
              </a:endParaRPr>
            </a:p>
          </p:txBody>
        </p:sp>
        <p:sp>
          <p:nvSpPr>
            <p:cNvPr id="19" name="18 Abrir corchete"/>
            <p:cNvSpPr/>
            <p:nvPr/>
          </p:nvSpPr>
          <p:spPr>
            <a:xfrm flipH="1">
              <a:off x="850792" y="1110772"/>
              <a:ext cx="46589" cy="2746559"/>
            </a:xfrm>
            <a:prstGeom prst="lef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>
                <a:solidFill>
                  <a:schemeClr val="bg1"/>
                </a:solidFill>
              </a:endParaRPr>
            </a:p>
          </p:txBody>
        </p:sp>
        <p:sp>
          <p:nvSpPr>
            <p:cNvPr id="20" name="19 CuadroTexto"/>
            <p:cNvSpPr txBox="1"/>
            <p:nvPr/>
          </p:nvSpPr>
          <p:spPr>
            <a:xfrm>
              <a:off x="603762" y="1138663"/>
              <a:ext cx="404873" cy="2746855"/>
            </a:xfrm>
            <a:prstGeom prst="rect">
              <a:avLst/>
            </a:prstGeom>
            <a:noFill/>
          </p:spPr>
          <p:txBody>
            <a:bodyPr vert="vert27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s-MX" sz="1400" b="1" dirty="0">
                  <a:solidFill>
                    <a:schemeClr val="bg1"/>
                  </a:solidFill>
                  <a:latin typeface="+mn-lt"/>
                  <a:cs typeface="Andalus" pitchFamily="2" charset="-78"/>
                </a:rPr>
                <a:t>E N F O Q U E  I N D I V I D U A L</a:t>
              </a:r>
            </a:p>
          </p:txBody>
        </p:sp>
        <p:sp>
          <p:nvSpPr>
            <p:cNvPr id="21" name="20 Abrir corchete"/>
            <p:cNvSpPr/>
            <p:nvPr/>
          </p:nvSpPr>
          <p:spPr>
            <a:xfrm>
              <a:off x="208174" y="3857331"/>
              <a:ext cx="213670" cy="3072481"/>
            </a:xfrm>
            <a:prstGeom prst="leftBracket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s-MX">
                <a:solidFill>
                  <a:schemeClr val="bg1"/>
                </a:solidFill>
              </a:endParaRPr>
            </a:p>
          </p:txBody>
        </p:sp>
      </p:grpSp>
      <p:sp>
        <p:nvSpPr>
          <p:cNvPr id="22" name="21 CuadroTexto"/>
          <p:cNvSpPr txBox="1"/>
          <p:nvPr/>
        </p:nvSpPr>
        <p:spPr bwMode="auto">
          <a:xfrm>
            <a:off x="1785938" y="3618181"/>
            <a:ext cx="608256" cy="2703644"/>
          </a:xfrm>
          <a:prstGeom prst="rect">
            <a:avLst/>
          </a:prstGeom>
          <a:noFill/>
        </p:spPr>
        <p:txBody>
          <a:bodyPr vert="vert27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b="1" dirty="0">
                <a:latin typeface="+mn-lt"/>
              </a:rPr>
              <a:t>E N F O Q U E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b="1" dirty="0">
                <a:latin typeface="+mn-lt"/>
              </a:rPr>
              <a:t> P O B L A C I O N A L</a:t>
            </a:r>
          </a:p>
        </p:txBody>
      </p:sp>
      <p:sp>
        <p:nvSpPr>
          <p:cNvPr id="23" name="22 Cerrar corchete"/>
          <p:cNvSpPr/>
          <p:nvPr/>
        </p:nvSpPr>
        <p:spPr bwMode="auto">
          <a:xfrm>
            <a:off x="7419975" y="4630738"/>
            <a:ext cx="71438" cy="1200150"/>
          </a:xfrm>
          <a:prstGeom prst="righ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>
              <a:solidFill>
                <a:schemeClr val="bg1"/>
              </a:solidFill>
            </a:endParaRPr>
          </a:p>
        </p:txBody>
      </p:sp>
      <p:sp>
        <p:nvSpPr>
          <p:cNvPr id="24" name="23 CuadroTexto"/>
          <p:cNvSpPr txBox="1"/>
          <p:nvPr/>
        </p:nvSpPr>
        <p:spPr bwMode="auto">
          <a:xfrm>
            <a:off x="7178675" y="4471988"/>
            <a:ext cx="608013" cy="1592262"/>
          </a:xfrm>
          <a:prstGeom prst="rect">
            <a:avLst/>
          </a:prstGeom>
          <a:noFill/>
        </p:spPr>
        <p:txBody>
          <a:bodyPr vert="vert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400" b="1" dirty="0">
                <a:latin typeface="+mn-lt"/>
              </a:rPr>
              <a:t>PROMOCIÓN DE SALUD</a:t>
            </a:r>
          </a:p>
        </p:txBody>
      </p:sp>
      <p:sp>
        <p:nvSpPr>
          <p:cNvPr id="25" name="24 CuadroTexto"/>
          <p:cNvSpPr txBox="1"/>
          <p:nvPr/>
        </p:nvSpPr>
        <p:spPr>
          <a:xfrm>
            <a:off x="4997450" y="6581775"/>
            <a:ext cx="4146550" cy="2762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MX" sz="1200" i="1" dirty="0" err="1">
                <a:solidFill>
                  <a:schemeClr val="tx2"/>
                </a:solidFill>
                <a:latin typeface="+mj-lt"/>
              </a:rPr>
              <a:t>Daly</a:t>
            </a:r>
            <a:r>
              <a:rPr lang="es-MX" sz="1200" i="1" dirty="0">
                <a:solidFill>
                  <a:schemeClr val="tx2"/>
                </a:solidFill>
                <a:latin typeface="+mj-lt"/>
              </a:rPr>
              <a:t> J., 2000, </a:t>
            </a:r>
            <a:r>
              <a:rPr lang="es-MX" sz="1200" i="1" dirty="0" err="1">
                <a:solidFill>
                  <a:schemeClr val="tx2"/>
                </a:solidFill>
                <a:latin typeface="+mj-lt"/>
              </a:rPr>
              <a:t>Challenges</a:t>
            </a:r>
            <a:r>
              <a:rPr lang="es-MX" sz="1200" i="1" dirty="0">
                <a:solidFill>
                  <a:schemeClr val="tx2"/>
                </a:solidFill>
                <a:latin typeface="+mj-lt"/>
              </a:rPr>
              <a:t> in </a:t>
            </a:r>
            <a:r>
              <a:rPr lang="es-MX" sz="1200" i="1" dirty="0" err="1">
                <a:solidFill>
                  <a:schemeClr val="tx2"/>
                </a:solidFill>
                <a:latin typeface="+mj-lt"/>
              </a:rPr>
              <a:t>public</a:t>
            </a:r>
            <a:r>
              <a:rPr lang="es-MX" sz="1200" i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s-MX" sz="1200" i="1" dirty="0" err="1">
                <a:solidFill>
                  <a:schemeClr val="tx2"/>
                </a:solidFill>
                <a:latin typeface="+mj-lt"/>
              </a:rPr>
              <a:t>health</a:t>
            </a:r>
            <a:r>
              <a:rPr lang="es-MX" sz="1200" i="1" dirty="0">
                <a:solidFill>
                  <a:schemeClr val="tx2"/>
                </a:solidFill>
                <a:latin typeface="+mj-lt"/>
              </a:rPr>
              <a:t> and </a:t>
            </a:r>
            <a:r>
              <a:rPr lang="es-MX" sz="1200" i="1" dirty="0" err="1">
                <a:solidFill>
                  <a:schemeClr val="tx2"/>
                </a:solidFill>
                <a:latin typeface="+mj-lt"/>
              </a:rPr>
              <a:t>health</a:t>
            </a:r>
            <a:r>
              <a:rPr lang="es-MX" sz="1200" i="1" dirty="0">
                <a:solidFill>
                  <a:schemeClr val="tx2"/>
                </a:solidFill>
                <a:latin typeface="+mj-lt"/>
              </a:rPr>
              <a:t> </a:t>
            </a:r>
            <a:r>
              <a:rPr lang="es-MX" sz="1200" i="1" dirty="0" err="1">
                <a:solidFill>
                  <a:schemeClr val="tx2"/>
                </a:solidFill>
                <a:latin typeface="+mj-lt"/>
              </a:rPr>
              <a:t>promotion</a:t>
            </a:r>
            <a:r>
              <a:rPr lang="es-MX" sz="1200" i="1" dirty="0">
                <a:solidFill>
                  <a:schemeClr val="tx2"/>
                </a:solidFill>
                <a:latin typeface="+mj-lt"/>
              </a:rPr>
              <a:t> </a:t>
            </a:r>
          </a:p>
        </p:txBody>
      </p:sp>
      <p:sp>
        <p:nvSpPr>
          <p:cNvPr id="27" name="26 Rectángulo"/>
          <p:cNvSpPr/>
          <p:nvPr/>
        </p:nvSpPr>
        <p:spPr>
          <a:xfrm>
            <a:off x="142875" y="142875"/>
            <a:ext cx="8786813" cy="6500813"/>
          </a:xfrm>
          <a:prstGeom prst="rect">
            <a:avLst/>
          </a:prstGeom>
          <a:noFill/>
          <a:ln w="127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836613"/>
            <a:ext cx="7812087" cy="515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Line 5"/>
          <p:cNvSpPr>
            <a:spLocks noChangeShapeType="1"/>
          </p:cNvSpPr>
          <p:nvPr/>
        </p:nvSpPr>
        <p:spPr bwMode="auto">
          <a:xfrm flipV="1">
            <a:off x="684213" y="765175"/>
            <a:ext cx="0" cy="5400675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054" name="Line 6"/>
          <p:cNvSpPr>
            <a:spLocks noChangeShapeType="1"/>
          </p:cNvSpPr>
          <p:nvPr/>
        </p:nvSpPr>
        <p:spPr bwMode="auto">
          <a:xfrm>
            <a:off x="684213" y="6165850"/>
            <a:ext cx="8135937" cy="0"/>
          </a:xfrm>
          <a:prstGeom prst="line">
            <a:avLst/>
          </a:prstGeom>
          <a:noFill/>
          <a:ln w="412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3995738" y="6237288"/>
            <a:ext cx="15843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 b="1"/>
              <a:t>Tiempo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 flipV="1">
            <a:off x="179388" y="1773238"/>
            <a:ext cx="458787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>
              <a:spcBef>
                <a:spcPct val="50000"/>
              </a:spcBef>
            </a:pPr>
            <a:r>
              <a:rPr lang="es-CL" b="1"/>
              <a:t>Espacio</a:t>
            </a:r>
          </a:p>
        </p:txBody>
      </p:sp>
      <p:sp>
        <p:nvSpPr>
          <p:cNvPr id="9" name="1 Título"/>
          <p:cNvSpPr txBox="1">
            <a:spLocks/>
          </p:cNvSpPr>
          <p:nvPr/>
        </p:nvSpPr>
        <p:spPr>
          <a:xfrm>
            <a:off x="428596" y="14285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E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Modelo de determinantes sociales de la (inequidad) salud (OMS)</a:t>
            </a:r>
            <a:endParaRPr kumimoji="0" lang="es-ES" sz="2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1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8501122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2 Rectángulo"/>
          <p:cNvSpPr/>
          <p:nvPr/>
        </p:nvSpPr>
        <p:spPr>
          <a:xfrm>
            <a:off x="857224" y="357166"/>
            <a:ext cx="8001056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Employment relations and global health: A typological study of world </a:t>
            </a:r>
            <a:r>
              <a:rPr lang="es-ES" b="1" dirty="0" smtClean="0"/>
              <a:t>labor </a:t>
            </a:r>
            <a:r>
              <a:rPr lang="es-ES" b="1" dirty="0" err="1" smtClean="0"/>
              <a:t>markets</a:t>
            </a:r>
            <a:endParaRPr lang="es-ES" b="1" dirty="0" smtClean="0"/>
          </a:p>
          <a:p>
            <a:r>
              <a:rPr lang="en-US" sz="1400" b="1" dirty="0" err="1" smtClean="0"/>
              <a:t>Haejoo</a:t>
            </a:r>
            <a:r>
              <a:rPr lang="en-US" sz="1400" b="1" dirty="0" smtClean="0"/>
              <a:t> Chung, </a:t>
            </a:r>
            <a:r>
              <a:rPr lang="en-US" sz="1400" b="1" dirty="0" err="1" smtClean="0"/>
              <a:t>Carles</a:t>
            </a:r>
            <a:r>
              <a:rPr lang="en-US" sz="1400" b="1" dirty="0" smtClean="0"/>
              <a:t> </a:t>
            </a:r>
            <a:r>
              <a:rPr lang="en-US" sz="1400" b="1" dirty="0" err="1" smtClean="0"/>
              <a:t>Muntaner</a:t>
            </a:r>
            <a:r>
              <a:rPr lang="en-US" sz="1400" b="1" dirty="0" smtClean="0"/>
              <a:t>, Joan </a:t>
            </a:r>
            <a:r>
              <a:rPr lang="en-US" sz="1400" b="1" dirty="0" err="1" smtClean="0"/>
              <a:t>Benach</a:t>
            </a:r>
            <a:r>
              <a:rPr lang="en-US" sz="1400" b="1" dirty="0" smtClean="0"/>
              <a:t>, and the EMCONET Network</a:t>
            </a:r>
          </a:p>
          <a:p>
            <a:r>
              <a:rPr lang="en-US" sz="1400" b="1" dirty="0" smtClean="0"/>
              <a:t>International Journal of Health Services, Volume 40, Number 2, Pages 229–253, 2010</a:t>
            </a:r>
            <a:endParaRPr lang="es-ES" sz="1400" b="1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Political and welfare state determinants of infant and child</a:t>
            </a:r>
            <a:br>
              <a:rPr lang="en-US" sz="2400" dirty="0" smtClean="0"/>
            </a:br>
            <a:r>
              <a:rPr lang="en-US" sz="2400" dirty="0" smtClean="0"/>
              <a:t>health indicators: An analysis of wealthy countries</a:t>
            </a:r>
            <a:br>
              <a:rPr lang="en-US" sz="2400" dirty="0" smtClean="0"/>
            </a:br>
            <a:r>
              <a:rPr lang="en-US" sz="2000" dirty="0" smtClean="0"/>
              <a:t>H. Chung, C. </a:t>
            </a:r>
            <a:r>
              <a:rPr lang="en-US" sz="2000" dirty="0" err="1" smtClean="0"/>
              <a:t>Muntaner</a:t>
            </a:r>
            <a:r>
              <a:rPr lang="en-US" sz="2000" dirty="0" smtClean="0"/>
              <a:t> / Social Science &amp; Medicine 2006</a:t>
            </a:r>
            <a:endParaRPr lang="es-ES" sz="2000" dirty="0"/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285720" y="2072480"/>
            <a:ext cx="8429684" cy="4285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714356"/>
            <a:ext cx="8286808" cy="5597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s-ES" sz="4800" b="1" dirty="0" smtClean="0"/>
          </a:p>
          <a:p>
            <a:pPr algn="ctr">
              <a:buNone/>
            </a:pPr>
            <a:r>
              <a:rPr lang="es-ES" sz="4800" b="1" dirty="0" smtClean="0"/>
              <a:t>Preguntas y comentarios</a:t>
            </a:r>
            <a:endParaRPr lang="es-ES" sz="4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/>
          <a:lstStyle/>
          <a:p>
            <a:r>
              <a:rPr lang="es-ES" dirty="0" smtClean="0"/>
              <a:t>Contenido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Qué se entiende por modelo de desarrollo</a:t>
            </a:r>
          </a:p>
          <a:p>
            <a:r>
              <a:rPr lang="es-ES" dirty="0" smtClean="0"/>
              <a:t>Qué se entiende por salud</a:t>
            </a:r>
          </a:p>
          <a:p>
            <a:r>
              <a:rPr lang="es-ES" dirty="0" smtClean="0"/>
              <a:t>Qué relaciones es posible de identificar entre estas dos dimensiones</a:t>
            </a:r>
          </a:p>
          <a:p>
            <a:r>
              <a:rPr lang="es-ES" dirty="0" smtClean="0"/>
              <a:t>El modelo de determinantes sociales de la salud</a:t>
            </a:r>
          </a:p>
          <a:p>
            <a:r>
              <a:rPr lang="es-ES" dirty="0" smtClean="0"/>
              <a:t>Otros enfoques aplicados</a:t>
            </a:r>
          </a:p>
          <a:p>
            <a:r>
              <a:rPr lang="es-ES" dirty="0" smtClean="0"/>
              <a:t>Preguntas y comentarios</a:t>
            </a:r>
            <a:endParaRPr lang="es-E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Qué se entiende por desarrollo?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2143116"/>
            <a:ext cx="8229600" cy="4181484"/>
          </a:xfrm>
        </p:spPr>
        <p:txBody>
          <a:bodyPr/>
          <a:lstStyle/>
          <a:p>
            <a:r>
              <a:rPr lang="es-ES" dirty="0" smtClean="0"/>
              <a:t>“El desarrollo económico es la capacidad de países o regiones para crear riqueza a fin de promover y mantener la prosperidad o bienestar económico y social de sus habitantes”.</a:t>
            </a:r>
            <a:endParaRPr lang="es-E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428604"/>
            <a:ext cx="8501122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Esto implica al menos lo siguiente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dirty="0" smtClean="0"/>
              <a:t>Estructura económica</a:t>
            </a:r>
          </a:p>
          <a:p>
            <a:endParaRPr lang="es-ES" dirty="0" smtClean="0"/>
          </a:p>
          <a:p>
            <a:r>
              <a:rPr lang="es-ES" dirty="0" smtClean="0"/>
              <a:t>Marco jurídico</a:t>
            </a:r>
          </a:p>
          <a:p>
            <a:endParaRPr lang="es-ES" dirty="0" smtClean="0"/>
          </a:p>
          <a:p>
            <a:r>
              <a:rPr lang="es-ES" dirty="0" smtClean="0"/>
              <a:t>Instituciones</a:t>
            </a:r>
          </a:p>
          <a:p>
            <a:endParaRPr lang="es-ES" dirty="0" smtClean="0"/>
          </a:p>
          <a:p>
            <a:r>
              <a:rPr lang="es-ES" dirty="0" smtClean="0"/>
              <a:t>Democracia o participación</a:t>
            </a:r>
          </a:p>
          <a:p>
            <a:endParaRPr lang="es-ES" dirty="0" smtClean="0"/>
          </a:p>
          <a:p>
            <a:r>
              <a:rPr lang="es-ES" dirty="0" smtClean="0"/>
              <a:t>Políticas económicas, educativas, salud, vivienda, </a:t>
            </a:r>
            <a:r>
              <a:rPr lang="es-ES" dirty="0" err="1" smtClean="0"/>
              <a:t>etc</a:t>
            </a:r>
            <a:r>
              <a:rPr lang="es-ES" dirty="0" smtClean="0"/>
              <a:t>…</a:t>
            </a:r>
            <a:endParaRPr lang="es-E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428604"/>
            <a:ext cx="8229600" cy="1143000"/>
          </a:xfrm>
        </p:spPr>
        <p:txBody>
          <a:bodyPr/>
          <a:lstStyle/>
          <a:p>
            <a:r>
              <a:rPr lang="es-ES" dirty="0" smtClean="0"/>
              <a:t>Qué se entiende por salud?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Es el estado de completo bienestar físico, mental y social, y no solamente la ausencia de enfermedad…</a:t>
            </a:r>
          </a:p>
          <a:p>
            <a:endParaRPr lang="es-CL" dirty="0" smtClean="0"/>
          </a:p>
          <a:p>
            <a:endParaRPr lang="es-CL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CL" b="1" dirty="0" smtClean="0"/>
              <a:t>Cómo se mide la salud?</a:t>
            </a:r>
            <a:r>
              <a:rPr lang="es-ES" b="1" dirty="0" smtClean="0"/>
              <a:t/>
            </a:r>
            <a:br>
              <a:rPr lang="es-ES" b="1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681550"/>
          </a:xfrm>
        </p:spPr>
        <p:txBody>
          <a:bodyPr>
            <a:normAutofit lnSpcReduction="10000"/>
          </a:bodyPr>
          <a:lstStyle/>
          <a:p>
            <a:r>
              <a:rPr lang="es-ES" dirty="0" smtClean="0"/>
              <a:t>Tasa de mortalidad general</a:t>
            </a:r>
          </a:p>
          <a:p>
            <a:endParaRPr lang="es-ES" dirty="0" smtClean="0"/>
          </a:p>
          <a:p>
            <a:r>
              <a:rPr lang="es-ES" dirty="0" smtClean="0"/>
              <a:t>Tasa de mortalidad infantil</a:t>
            </a:r>
          </a:p>
          <a:p>
            <a:endParaRPr lang="es-ES" dirty="0" smtClean="0"/>
          </a:p>
          <a:p>
            <a:r>
              <a:rPr lang="es-ES" dirty="0" smtClean="0"/>
              <a:t>Prevalencias de enfermedades específicas (Tuberculosis, VIH, diarreas, </a:t>
            </a:r>
            <a:r>
              <a:rPr lang="es-ES" dirty="0" err="1" smtClean="0"/>
              <a:t>etc</a:t>
            </a:r>
            <a:r>
              <a:rPr lang="es-ES" dirty="0" smtClean="0"/>
              <a:t>….)</a:t>
            </a:r>
          </a:p>
          <a:p>
            <a:endParaRPr lang="es-ES" dirty="0" smtClean="0"/>
          </a:p>
          <a:p>
            <a:r>
              <a:rPr lang="es-ES" dirty="0" smtClean="0"/>
              <a:t>Auto reporte de salud</a:t>
            </a:r>
          </a:p>
          <a:p>
            <a:endParaRPr lang="es-ES" dirty="0" smtClean="0"/>
          </a:p>
          <a:p>
            <a:r>
              <a:rPr lang="es-ES" dirty="0" smtClean="0"/>
              <a:t>Esperanza de vida</a:t>
            </a:r>
            <a:endParaRPr lang="es-E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8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305800" cy="1143000"/>
          </a:xfrm>
        </p:spPr>
        <p:txBody>
          <a:bodyPr/>
          <a:lstStyle/>
          <a:p>
            <a:r>
              <a:rPr lang="en-GB" dirty="0" err="1"/>
              <a:t>Políticas</a:t>
            </a:r>
            <a:r>
              <a:rPr lang="en-GB" dirty="0"/>
              <a:t> de </a:t>
            </a:r>
            <a:r>
              <a:rPr lang="en-GB" dirty="0" err="1"/>
              <a:t>Desarrollo</a:t>
            </a:r>
            <a:r>
              <a:rPr lang="en-GB" dirty="0"/>
              <a:t> y </a:t>
            </a:r>
            <a:r>
              <a:rPr lang="en-GB" dirty="0" err="1"/>
              <a:t>Salud</a:t>
            </a:r>
            <a:endParaRPr lang="en-GB" dirty="0"/>
          </a:p>
        </p:txBody>
      </p:sp>
      <p:sp>
        <p:nvSpPr>
          <p:cNvPr id="254979" name="Rectangle 3"/>
          <p:cNvSpPr>
            <a:spLocks noChangeArrowheads="1"/>
          </p:cNvSpPr>
          <p:nvPr/>
        </p:nvSpPr>
        <p:spPr bwMode="auto">
          <a:xfrm>
            <a:off x="6553200" y="3505200"/>
            <a:ext cx="1981200" cy="8382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400"/>
              <a:t>Determinantes</a:t>
            </a:r>
          </a:p>
          <a:p>
            <a:pPr algn="ctr" eaLnBrk="1" hangingPunct="1"/>
            <a:r>
              <a:rPr lang="en-GB" sz="2400"/>
              <a:t>Sociales</a:t>
            </a:r>
          </a:p>
        </p:txBody>
      </p:sp>
      <p:sp>
        <p:nvSpPr>
          <p:cNvPr id="254980" name="Rectangle 4"/>
          <p:cNvSpPr>
            <a:spLocks noChangeArrowheads="1"/>
          </p:cNvSpPr>
          <p:nvPr/>
        </p:nvSpPr>
        <p:spPr bwMode="auto">
          <a:xfrm>
            <a:off x="3924300" y="3505200"/>
            <a:ext cx="2057400" cy="8382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400"/>
              <a:t>Determinantes</a:t>
            </a:r>
          </a:p>
          <a:p>
            <a:pPr algn="ctr" eaLnBrk="1" hangingPunct="1"/>
            <a:r>
              <a:rPr lang="en-GB" sz="2400"/>
              <a:t>Ambientales</a:t>
            </a:r>
          </a:p>
        </p:txBody>
      </p:sp>
      <p:sp>
        <p:nvSpPr>
          <p:cNvPr id="254981" name="Rectangle 5"/>
          <p:cNvSpPr>
            <a:spLocks noChangeArrowheads="1"/>
          </p:cNvSpPr>
          <p:nvPr/>
        </p:nvSpPr>
        <p:spPr bwMode="auto">
          <a:xfrm>
            <a:off x="1785918" y="3500438"/>
            <a:ext cx="1400164" cy="8382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400" dirty="0" err="1" smtClean="0"/>
              <a:t>Salud</a:t>
            </a:r>
            <a:r>
              <a:rPr lang="en-GB" sz="2400" dirty="0" smtClean="0"/>
              <a:t> </a:t>
            </a:r>
          </a:p>
          <a:p>
            <a:pPr algn="ctr" eaLnBrk="1" hangingPunct="1"/>
            <a:r>
              <a:rPr lang="en-GB" sz="2400" dirty="0" err="1" smtClean="0"/>
              <a:t>pública</a:t>
            </a:r>
            <a:endParaRPr lang="en-GB" sz="2400" dirty="0"/>
          </a:p>
        </p:txBody>
      </p:sp>
      <p:sp>
        <p:nvSpPr>
          <p:cNvPr id="254982" name="Rectangle 6"/>
          <p:cNvSpPr>
            <a:spLocks noChangeArrowheads="1"/>
          </p:cNvSpPr>
          <p:nvPr/>
        </p:nvSpPr>
        <p:spPr bwMode="auto">
          <a:xfrm>
            <a:off x="3733800" y="5334000"/>
            <a:ext cx="2438400" cy="914400"/>
          </a:xfrm>
          <a:prstGeom prst="rect">
            <a:avLst/>
          </a:prstGeom>
          <a:solidFill>
            <a:srgbClr val="66FF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3600" b="1"/>
              <a:t>Salud</a:t>
            </a:r>
          </a:p>
        </p:txBody>
      </p:sp>
      <p:sp>
        <p:nvSpPr>
          <p:cNvPr id="254983" name="Rectangle 7"/>
          <p:cNvSpPr>
            <a:spLocks noChangeArrowheads="1"/>
          </p:cNvSpPr>
          <p:nvPr/>
        </p:nvSpPr>
        <p:spPr bwMode="auto">
          <a:xfrm>
            <a:off x="1447800" y="1752600"/>
            <a:ext cx="1447800" cy="914400"/>
          </a:xfrm>
          <a:prstGeom prst="rect">
            <a:avLst/>
          </a:prstGeom>
          <a:solidFill>
            <a:srgbClr val="66FF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800" b="1"/>
              <a:t>Política</a:t>
            </a:r>
          </a:p>
          <a:p>
            <a:pPr algn="ctr" eaLnBrk="1" hangingPunct="1"/>
            <a:r>
              <a:rPr lang="en-GB" sz="2800" b="1"/>
              <a:t>de Salud</a:t>
            </a:r>
          </a:p>
        </p:txBody>
      </p:sp>
      <p:sp>
        <p:nvSpPr>
          <p:cNvPr id="254984" name="Rectangle 8"/>
          <p:cNvSpPr>
            <a:spLocks noChangeArrowheads="1"/>
          </p:cNvSpPr>
          <p:nvPr/>
        </p:nvSpPr>
        <p:spPr bwMode="auto">
          <a:xfrm>
            <a:off x="5029200" y="1752600"/>
            <a:ext cx="2438400" cy="914400"/>
          </a:xfrm>
          <a:prstGeom prst="rect">
            <a:avLst/>
          </a:prstGeom>
          <a:solidFill>
            <a:srgbClr val="66FFFF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800" b="1"/>
              <a:t>Políticas de</a:t>
            </a:r>
          </a:p>
          <a:p>
            <a:pPr algn="ctr" eaLnBrk="1" hangingPunct="1"/>
            <a:r>
              <a:rPr lang="en-GB" sz="2800" b="1"/>
              <a:t>Desarrollo</a:t>
            </a:r>
          </a:p>
        </p:txBody>
      </p:sp>
      <p:cxnSp>
        <p:nvCxnSpPr>
          <p:cNvPr id="254985" name="AutoShape 9"/>
          <p:cNvCxnSpPr>
            <a:cxnSpLocks noChangeShapeType="1"/>
            <a:stCxn id="254983" idx="3"/>
            <a:endCxn id="254984" idx="1"/>
          </p:cNvCxnSpPr>
          <p:nvPr/>
        </p:nvCxnSpPr>
        <p:spPr bwMode="auto">
          <a:xfrm>
            <a:off x="2895600" y="2209800"/>
            <a:ext cx="2133600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prstDash val="sysDot"/>
            <a:round/>
            <a:headEnd type="none" w="lg" len="med"/>
            <a:tailEnd type="triangle" w="lg" len="med"/>
          </a:ln>
          <a:effectLst/>
        </p:spPr>
      </p:cxnSp>
      <p:cxnSp>
        <p:nvCxnSpPr>
          <p:cNvPr id="254987" name="AutoShape 11"/>
          <p:cNvCxnSpPr>
            <a:cxnSpLocks noChangeShapeType="1"/>
            <a:stCxn id="254981" idx="2"/>
            <a:endCxn id="254982" idx="1"/>
          </p:cNvCxnSpPr>
          <p:nvPr/>
        </p:nvCxnSpPr>
        <p:spPr bwMode="auto">
          <a:xfrm rot="16200000" flipH="1">
            <a:off x="2383619" y="4441019"/>
            <a:ext cx="1452562" cy="1247800"/>
          </a:xfrm>
          <a:prstGeom prst="bentConnector2">
            <a:avLst/>
          </a:prstGeom>
          <a:noFill/>
          <a:ln w="38100" cap="sq">
            <a:solidFill>
              <a:schemeClr val="tx1"/>
            </a:solidFill>
            <a:miter lim="800000"/>
            <a:headEnd type="none" w="lg" len="med"/>
            <a:tailEnd type="triangle" w="lg" len="med"/>
          </a:ln>
          <a:effectLst/>
        </p:spPr>
      </p:cxnSp>
      <p:cxnSp>
        <p:nvCxnSpPr>
          <p:cNvPr id="254988" name="AutoShape 12"/>
          <p:cNvCxnSpPr>
            <a:cxnSpLocks noChangeShapeType="1"/>
            <a:stCxn id="254984" idx="2"/>
            <a:endCxn id="254980" idx="0"/>
          </p:cNvCxnSpPr>
          <p:nvPr/>
        </p:nvCxnSpPr>
        <p:spPr bwMode="auto">
          <a:xfrm rot="5400000">
            <a:off x="5181600" y="2438400"/>
            <a:ext cx="838200" cy="1295400"/>
          </a:xfrm>
          <a:prstGeom prst="bentConnector3">
            <a:avLst>
              <a:gd name="adj1" fmla="val 50000"/>
            </a:avLst>
          </a:prstGeom>
          <a:noFill/>
          <a:ln w="38100" cap="sq">
            <a:solidFill>
              <a:schemeClr val="tx1"/>
            </a:solidFill>
            <a:miter lim="800000"/>
            <a:headEnd type="none" w="lg" len="med"/>
            <a:tailEnd type="triangle" w="lg" len="med"/>
          </a:ln>
          <a:effectLst/>
        </p:spPr>
      </p:cxnSp>
      <p:cxnSp>
        <p:nvCxnSpPr>
          <p:cNvPr id="254989" name="AutoShape 13"/>
          <p:cNvCxnSpPr>
            <a:cxnSpLocks noChangeShapeType="1"/>
            <a:stCxn id="254979" idx="2"/>
            <a:endCxn id="254982" idx="3"/>
          </p:cNvCxnSpPr>
          <p:nvPr/>
        </p:nvCxnSpPr>
        <p:spPr bwMode="auto">
          <a:xfrm rot="5400000">
            <a:off x="6134100" y="4381500"/>
            <a:ext cx="1447800" cy="1371600"/>
          </a:xfrm>
          <a:prstGeom prst="bentConnector2">
            <a:avLst/>
          </a:prstGeom>
          <a:noFill/>
          <a:ln w="38100" cap="sq">
            <a:solidFill>
              <a:schemeClr val="tx1"/>
            </a:solidFill>
            <a:miter lim="800000"/>
            <a:headEnd type="triangle" w="lg" len="med"/>
            <a:tailEnd type="triangle" w="lg" len="med"/>
          </a:ln>
          <a:effectLst/>
        </p:spPr>
      </p:cxnSp>
      <p:cxnSp>
        <p:nvCxnSpPr>
          <p:cNvPr id="254990" name="AutoShape 14"/>
          <p:cNvCxnSpPr>
            <a:cxnSpLocks noChangeShapeType="1"/>
            <a:stCxn id="254983" idx="3"/>
            <a:endCxn id="254980" idx="1"/>
          </p:cNvCxnSpPr>
          <p:nvPr/>
        </p:nvCxnSpPr>
        <p:spPr bwMode="auto">
          <a:xfrm>
            <a:off x="2895600" y="2209800"/>
            <a:ext cx="1028700" cy="1714500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chemeClr val="tx1"/>
            </a:solidFill>
            <a:prstDash val="sysDot"/>
            <a:miter lim="800000"/>
            <a:headEnd type="none" w="lg" len="med"/>
            <a:tailEnd type="triangle" w="lg" len="med"/>
          </a:ln>
          <a:effectLst/>
        </p:spPr>
      </p:cxnSp>
      <p:cxnSp>
        <p:nvCxnSpPr>
          <p:cNvPr id="254991" name="AutoShape 15"/>
          <p:cNvCxnSpPr>
            <a:cxnSpLocks noChangeShapeType="1"/>
            <a:stCxn id="254984" idx="2"/>
            <a:endCxn id="254979" idx="0"/>
          </p:cNvCxnSpPr>
          <p:nvPr/>
        </p:nvCxnSpPr>
        <p:spPr bwMode="auto">
          <a:xfrm rot="16200000" flipH="1">
            <a:off x="6477000" y="2438400"/>
            <a:ext cx="838200" cy="1295400"/>
          </a:xfrm>
          <a:prstGeom prst="bentConnector3">
            <a:avLst>
              <a:gd name="adj1" fmla="val 50000"/>
            </a:avLst>
          </a:prstGeom>
          <a:noFill/>
          <a:ln w="38100" cap="sq">
            <a:solidFill>
              <a:schemeClr val="tx1"/>
            </a:solidFill>
            <a:miter lim="800000"/>
            <a:headEnd type="none" w="lg" len="med"/>
            <a:tailEnd type="triangle" w="lg" len="med"/>
          </a:ln>
          <a:effectLst/>
        </p:spPr>
      </p:cxnSp>
      <p:cxnSp>
        <p:nvCxnSpPr>
          <p:cNvPr id="254992" name="AutoShape 16"/>
          <p:cNvCxnSpPr>
            <a:cxnSpLocks noChangeShapeType="1"/>
            <a:stCxn id="254980" idx="2"/>
            <a:endCxn id="254982" idx="0"/>
          </p:cNvCxnSpPr>
          <p:nvPr/>
        </p:nvCxnSpPr>
        <p:spPr bwMode="auto">
          <a:xfrm rot="5400000">
            <a:off x="4457700" y="4838700"/>
            <a:ext cx="990600" cy="0"/>
          </a:xfrm>
          <a:prstGeom prst="straightConnector1">
            <a:avLst/>
          </a:prstGeom>
          <a:noFill/>
          <a:ln w="38100" cap="sq">
            <a:solidFill>
              <a:schemeClr val="tx1"/>
            </a:solidFill>
            <a:round/>
            <a:headEnd type="none" w="lg" len="med"/>
            <a:tailEnd type="triangle" w="lg" len="med"/>
          </a:ln>
          <a:effectLst/>
        </p:spPr>
      </p:cxnSp>
      <p:cxnSp>
        <p:nvCxnSpPr>
          <p:cNvPr id="18" name="AutoShape 10"/>
          <p:cNvCxnSpPr>
            <a:cxnSpLocks noChangeShapeType="1"/>
          </p:cNvCxnSpPr>
          <p:nvPr/>
        </p:nvCxnSpPr>
        <p:spPr bwMode="auto">
          <a:xfrm rot="5400000">
            <a:off x="545281" y="3312315"/>
            <a:ext cx="338134" cy="1588"/>
          </a:xfrm>
          <a:prstGeom prst="straightConnector1">
            <a:avLst/>
          </a:prstGeom>
          <a:noFill/>
          <a:ln w="38100" cap="sq">
            <a:solidFill>
              <a:schemeClr val="tx1"/>
            </a:solidFill>
            <a:round/>
            <a:headEnd type="none" w="lg" len="med"/>
            <a:tailEnd type="triangle" w="lg" len="med"/>
          </a:ln>
          <a:effectLst/>
        </p:spPr>
      </p:cxnSp>
      <p:sp>
        <p:nvSpPr>
          <p:cNvPr id="22" name="Rectangle 5"/>
          <p:cNvSpPr>
            <a:spLocks noChangeArrowheads="1"/>
          </p:cNvSpPr>
          <p:nvPr/>
        </p:nvSpPr>
        <p:spPr bwMode="auto">
          <a:xfrm>
            <a:off x="214282" y="3500438"/>
            <a:ext cx="1400164" cy="838200"/>
          </a:xfrm>
          <a:prstGeom prst="rect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algn="ctr" eaLnBrk="1" hangingPunct="1"/>
            <a:r>
              <a:rPr lang="en-GB" sz="2400" dirty="0" err="1" smtClean="0"/>
              <a:t>Asistencial</a:t>
            </a:r>
            <a:endParaRPr lang="en-GB" sz="2400" dirty="0"/>
          </a:p>
        </p:txBody>
      </p:sp>
      <p:cxnSp>
        <p:nvCxnSpPr>
          <p:cNvPr id="25" name="AutoShape 10"/>
          <p:cNvCxnSpPr>
            <a:cxnSpLocks noChangeShapeType="1"/>
          </p:cNvCxnSpPr>
          <p:nvPr/>
        </p:nvCxnSpPr>
        <p:spPr bwMode="auto">
          <a:xfrm rot="5400000">
            <a:off x="2260587" y="3311521"/>
            <a:ext cx="338134" cy="1588"/>
          </a:xfrm>
          <a:prstGeom prst="straightConnector1">
            <a:avLst/>
          </a:prstGeom>
          <a:noFill/>
          <a:ln w="38100" cap="sq">
            <a:solidFill>
              <a:schemeClr val="tx1"/>
            </a:solidFill>
            <a:round/>
            <a:headEnd type="none" w="lg" len="med"/>
            <a:tailEnd type="triangle" w="lg" len="med"/>
          </a:ln>
          <a:effectLst/>
        </p:spPr>
      </p:cxnSp>
      <p:cxnSp>
        <p:nvCxnSpPr>
          <p:cNvPr id="29" name="28 Conector recto"/>
          <p:cNvCxnSpPr/>
          <p:nvPr/>
        </p:nvCxnSpPr>
        <p:spPr>
          <a:xfrm>
            <a:off x="714348" y="3143248"/>
            <a:ext cx="1714512" cy="1588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33 Conector recto"/>
          <p:cNvCxnSpPr/>
          <p:nvPr/>
        </p:nvCxnSpPr>
        <p:spPr>
          <a:xfrm rot="5400000">
            <a:off x="1607323" y="2893215"/>
            <a:ext cx="500066" cy="1588"/>
          </a:xfrm>
          <a:prstGeom prst="line">
            <a:avLst/>
          </a:prstGeom>
          <a:ln w="254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36 Conector recto"/>
          <p:cNvCxnSpPr/>
          <p:nvPr/>
        </p:nvCxnSpPr>
        <p:spPr>
          <a:xfrm rot="5400000">
            <a:off x="-35751" y="5179231"/>
            <a:ext cx="1643074" cy="1588"/>
          </a:xfrm>
          <a:prstGeom prst="line">
            <a:avLst/>
          </a:prstGeom>
          <a:ln w="38100"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38 Conector recto de flecha"/>
          <p:cNvCxnSpPr/>
          <p:nvPr/>
        </p:nvCxnSpPr>
        <p:spPr>
          <a:xfrm>
            <a:off x="785786" y="6072206"/>
            <a:ext cx="2928958" cy="1588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S" sz="3600" dirty="0" smtClean="0"/>
              <a:t>En general se pueden observar modelos de desarrollo donde la relación con la salud está:</a:t>
            </a:r>
            <a:endParaRPr lang="es-ES" sz="3600" dirty="0"/>
          </a:p>
        </p:txBody>
      </p:sp>
      <p:sp>
        <p:nvSpPr>
          <p:cNvPr id="3" name="2 CuadroTexto"/>
          <p:cNvSpPr txBox="1"/>
          <p:nvPr/>
        </p:nvSpPr>
        <p:spPr>
          <a:xfrm>
            <a:off x="642910" y="2285992"/>
            <a:ext cx="71438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3200" dirty="0" smtClean="0"/>
              <a:t>Mediada por el crecimiento (hipótesis del chorreo)</a:t>
            </a:r>
          </a:p>
          <a:p>
            <a:pPr>
              <a:buFont typeface="Arial" pitchFamily="34" charset="0"/>
              <a:buChar char="•"/>
            </a:pPr>
            <a:endParaRPr lang="es-ES" sz="3200" dirty="0" smtClean="0"/>
          </a:p>
          <a:p>
            <a:pPr>
              <a:buFont typeface="Arial" pitchFamily="34" charset="0"/>
              <a:buChar char="•"/>
            </a:pPr>
            <a:endParaRPr lang="es-ES" sz="3200" dirty="0" smtClean="0"/>
          </a:p>
          <a:p>
            <a:pPr>
              <a:buFont typeface="Arial" pitchFamily="34" charset="0"/>
              <a:buChar char="•"/>
            </a:pPr>
            <a:r>
              <a:rPr lang="es-ES" sz="3200" dirty="0" smtClean="0"/>
              <a:t>Mediados por el apoyo </a:t>
            </a:r>
            <a:endParaRPr lang="es-ES" sz="3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 smtClean="0"/>
              <a:t>Algunas relaciones básicas: la salud como activo productivo</a:t>
            </a:r>
            <a:endParaRPr lang="es-ES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3563938" y="2159000"/>
            <a:ext cx="1795462" cy="406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s-CR" sz="2000" dirty="0"/>
              <a:t>Buena Salud</a:t>
            </a:r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100263" y="3222625"/>
            <a:ext cx="4776787" cy="7112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CR" sz="2000"/>
              <a:t>Trabajadores más fuertes y activos,</a:t>
            </a:r>
          </a:p>
          <a:p>
            <a:pPr algn="ctr"/>
            <a:r>
              <a:rPr lang="es-CR" sz="2000"/>
              <a:t>física y mentalmente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3059113" y="5661025"/>
            <a:ext cx="2794000" cy="406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CR" sz="2000"/>
              <a:t>Mayor productividad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868488" y="4581525"/>
            <a:ext cx="5224462" cy="4064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s-CR" sz="2000"/>
              <a:t>Se pierden menos días por enfermedad</a:t>
            </a:r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>
            <a:off x="4500563" y="2565400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9" name="Line 9"/>
          <p:cNvSpPr>
            <a:spLocks noChangeShapeType="1"/>
          </p:cNvSpPr>
          <p:nvPr/>
        </p:nvSpPr>
        <p:spPr bwMode="auto">
          <a:xfrm>
            <a:off x="4500563" y="3933825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0" name="Line 10"/>
          <p:cNvSpPr>
            <a:spLocks noChangeShapeType="1"/>
          </p:cNvSpPr>
          <p:nvPr/>
        </p:nvSpPr>
        <p:spPr bwMode="auto">
          <a:xfrm>
            <a:off x="4500563" y="5013325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jo">
  <a:themeElements>
    <a:clrScheme name="Fluj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j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j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518</TotalTime>
  <Words>488</Words>
  <Application>Microsoft Office PowerPoint</Application>
  <PresentationFormat>Presentación en pantalla (4:3)</PresentationFormat>
  <Paragraphs>103</Paragraphs>
  <Slides>18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18</vt:i4>
      </vt:variant>
    </vt:vector>
  </HeadingPairs>
  <TitlesOfParts>
    <vt:vector size="19" baseType="lpstr">
      <vt:lpstr>Flujo</vt:lpstr>
      <vt:lpstr>Modelos de desarrollo y salud</vt:lpstr>
      <vt:lpstr>Contenido</vt:lpstr>
      <vt:lpstr>Qué se entiende por desarrollo?</vt:lpstr>
      <vt:lpstr>Esto implica al menos lo siguiente</vt:lpstr>
      <vt:lpstr>Qué se entiende por salud?</vt:lpstr>
      <vt:lpstr>Cómo se mide la salud? </vt:lpstr>
      <vt:lpstr>Políticas de Desarrollo y Salud</vt:lpstr>
      <vt:lpstr>En general se pueden observar modelos de desarrollo donde la relación con la salud está:</vt:lpstr>
      <vt:lpstr>Algunas relaciones básicas: la salud como activo productivo</vt:lpstr>
      <vt:lpstr>Diapositiva 10</vt:lpstr>
      <vt:lpstr>La hipótesis de Brenner sobre economía y salud</vt:lpstr>
      <vt:lpstr>La salud como factor del desarrollo económico (CMMyS 2002)</vt:lpstr>
      <vt:lpstr>Diapositiva 13</vt:lpstr>
      <vt:lpstr>Diapositiva 14</vt:lpstr>
      <vt:lpstr>Diapositiva 15</vt:lpstr>
      <vt:lpstr>Political and welfare state determinants of infant and child health indicators: An analysis of wealthy countries H. Chung, C. Muntaner / Social Science &amp; Medicine 2006</vt:lpstr>
      <vt:lpstr>Diapositiva 17</vt:lpstr>
      <vt:lpstr>Diapositiva 18</vt:lpstr>
    </vt:vector>
  </TitlesOfParts>
  <Company>Ciro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Ciro</dc:creator>
  <cp:lastModifiedBy>Isabel De Ferrari</cp:lastModifiedBy>
  <cp:revision>9</cp:revision>
  <dcterms:created xsi:type="dcterms:W3CDTF">2011-11-07T19:44:26Z</dcterms:created>
  <dcterms:modified xsi:type="dcterms:W3CDTF">2011-11-23T22:25:23Z</dcterms:modified>
</cp:coreProperties>
</file>