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0" r:id="rId2"/>
    <p:sldId id="317" r:id="rId3"/>
    <p:sldId id="318" r:id="rId4"/>
    <p:sldId id="319" r:id="rId5"/>
    <p:sldId id="289" r:id="rId6"/>
    <p:sldId id="290" r:id="rId7"/>
    <p:sldId id="295" r:id="rId8"/>
    <p:sldId id="296" r:id="rId9"/>
    <p:sldId id="291" r:id="rId10"/>
    <p:sldId id="297" r:id="rId11"/>
    <p:sldId id="299" r:id="rId12"/>
    <p:sldId id="298" r:id="rId13"/>
    <p:sldId id="300" r:id="rId14"/>
    <p:sldId id="293" r:id="rId15"/>
    <p:sldId id="294" r:id="rId16"/>
    <p:sldId id="301" r:id="rId17"/>
    <p:sldId id="311" r:id="rId18"/>
    <p:sldId id="312" r:id="rId19"/>
    <p:sldId id="313" r:id="rId20"/>
    <p:sldId id="314" r:id="rId21"/>
    <p:sldId id="315" r:id="rId22"/>
    <p:sldId id="316" r:id="rId23"/>
    <p:sldId id="256" r:id="rId24"/>
    <p:sldId id="263" r:id="rId25"/>
    <p:sldId id="264" r:id="rId26"/>
    <p:sldId id="257" r:id="rId27"/>
    <p:sldId id="265" r:id="rId28"/>
    <p:sldId id="271" r:id="rId29"/>
    <p:sldId id="272" r:id="rId30"/>
    <p:sldId id="266" r:id="rId31"/>
    <p:sldId id="273" r:id="rId32"/>
    <p:sldId id="274" r:id="rId33"/>
    <p:sldId id="275" r:id="rId34"/>
    <p:sldId id="280" r:id="rId35"/>
    <p:sldId id="279" r:id="rId36"/>
    <p:sldId id="278" r:id="rId37"/>
    <p:sldId id="302" r:id="rId38"/>
    <p:sldId id="303" r:id="rId39"/>
    <p:sldId id="276" r:id="rId40"/>
    <p:sldId id="281" r:id="rId41"/>
    <p:sldId id="282" r:id="rId42"/>
    <p:sldId id="283" r:id="rId43"/>
    <p:sldId id="284" r:id="rId44"/>
    <p:sldId id="285" r:id="rId45"/>
    <p:sldId id="304" r:id="rId46"/>
    <p:sldId id="305" r:id="rId47"/>
    <p:sldId id="306" r:id="rId48"/>
    <p:sldId id="307" r:id="rId49"/>
    <p:sldId id="308" r:id="rId50"/>
    <p:sldId id="309" r:id="rId51"/>
    <p:sldId id="310" r:id="rId52"/>
    <p:sldId id="321" r:id="rId53"/>
    <p:sldId id="322" r:id="rId54"/>
    <p:sldId id="323" r:id="rId55"/>
    <p:sldId id="324" r:id="rId56"/>
    <p:sldId id="325" r:id="rId57"/>
    <p:sldId id="326" r:id="rId58"/>
    <p:sldId id="327" r:id="rId59"/>
    <p:sldId id="328" r:id="rId60"/>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45"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58E61C99-9EE1-49C7-B32F-912B75BEAFE5}" type="datetimeFigureOut">
              <a:rPr lang="es-CL" smtClean="0"/>
              <a:pPr/>
              <a:t>26-11-2012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9F24965-D878-41DD-88BF-3F66D4F54803}" type="slidenum">
              <a:rPr lang="es-CL" smtClean="0"/>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8E61C99-9EE1-49C7-B32F-912B75BEAFE5}" type="datetimeFigureOut">
              <a:rPr lang="es-CL" smtClean="0"/>
              <a:pPr/>
              <a:t>26-11-2012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9F24965-D878-41DD-88BF-3F66D4F54803}"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8E61C99-9EE1-49C7-B32F-912B75BEAFE5}" type="datetimeFigureOut">
              <a:rPr lang="es-CL" smtClean="0"/>
              <a:pPr/>
              <a:t>26-11-2012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9F24965-D878-41DD-88BF-3F66D4F54803}"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8E61C99-9EE1-49C7-B32F-912B75BEAFE5}" type="datetimeFigureOut">
              <a:rPr lang="es-CL" smtClean="0"/>
              <a:pPr/>
              <a:t>26-11-2012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9F24965-D878-41DD-88BF-3F66D4F54803}" type="slidenum">
              <a:rPr lang="es-CL" smtClean="0"/>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8E61C99-9EE1-49C7-B32F-912B75BEAFE5}" type="datetimeFigureOut">
              <a:rPr lang="es-CL" smtClean="0"/>
              <a:pPr/>
              <a:t>26-11-2012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9F24965-D878-41DD-88BF-3F66D4F54803}" type="slidenum">
              <a:rPr lang="es-CL" smtClean="0"/>
              <a:pPr/>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58E61C99-9EE1-49C7-B32F-912B75BEAFE5}" type="datetimeFigureOut">
              <a:rPr lang="es-CL" smtClean="0"/>
              <a:pPr/>
              <a:t>26-11-2012</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9F24965-D878-41DD-88BF-3F66D4F54803}" type="slidenum">
              <a:rPr lang="es-CL" smtClean="0"/>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58E61C99-9EE1-49C7-B32F-912B75BEAFE5}" type="datetimeFigureOut">
              <a:rPr lang="es-CL" smtClean="0"/>
              <a:pPr/>
              <a:t>26-11-2012</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D9F24965-D878-41DD-88BF-3F66D4F54803}" type="slidenum">
              <a:rPr lang="es-CL" smtClean="0"/>
              <a:pPr/>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58E61C99-9EE1-49C7-B32F-912B75BEAFE5}" type="datetimeFigureOut">
              <a:rPr lang="es-CL" smtClean="0"/>
              <a:pPr/>
              <a:t>26-11-2012</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D9F24965-D878-41DD-88BF-3F66D4F54803}"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8E61C99-9EE1-49C7-B32F-912B75BEAFE5}" type="datetimeFigureOut">
              <a:rPr lang="es-CL" smtClean="0"/>
              <a:pPr/>
              <a:t>26-11-2012</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D9F24965-D878-41DD-88BF-3F66D4F54803}"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8E61C99-9EE1-49C7-B32F-912B75BEAFE5}" type="datetimeFigureOut">
              <a:rPr lang="es-CL" smtClean="0"/>
              <a:pPr/>
              <a:t>26-11-2012</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9F24965-D878-41DD-88BF-3F66D4F54803}" type="slidenum">
              <a:rPr lang="es-CL" smtClean="0"/>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8E61C99-9EE1-49C7-B32F-912B75BEAFE5}" type="datetimeFigureOut">
              <a:rPr lang="es-CL" smtClean="0"/>
              <a:pPr/>
              <a:t>26-11-2012</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9F24965-D878-41DD-88BF-3F66D4F54803}" type="slidenum">
              <a:rPr lang="es-CL" smtClean="0"/>
              <a:pPr/>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E61C99-9EE1-49C7-B32F-912B75BEAFE5}" type="datetimeFigureOut">
              <a:rPr lang="es-CL" smtClean="0"/>
              <a:pPr/>
              <a:t>26-11-2012</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F24965-D878-41DD-88BF-3F66D4F54803}" type="slidenum">
              <a:rPr lang="es-CL" smtClean="0"/>
              <a:pPr/>
              <a:t>‹Nº›</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L" b="1" dirty="0" smtClean="0"/>
              <a:t>Modernidad, capitalismo y biopolítica</a:t>
            </a:r>
            <a:endParaRPr lang="es-CL" b="1" dirty="0"/>
          </a:p>
        </p:txBody>
      </p:sp>
      <p:sp>
        <p:nvSpPr>
          <p:cNvPr id="3" name="2 Subtítulo"/>
          <p:cNvSpPr>
            <a:spLocks noGrp="1"/>
          </p:cNvSpPr>
          <p:nvPr>
            <p:ph type="subTitle" idx="1"/>
          </p:nvPr>
        </p:nvSpPr>
        <p:spPr/>
        <p:txBody>
          <a:bodyPr/>
          <a:lstStyle/>
          <a:p>
            <a:endParaRPr lang="es-CL"/>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Del cuerpo del rey al cuerpo social</a:t>
            </a:r>
            <a:endParaRPr lang="es-CL" b="1" dirty="0"/>
          </a:p>
        </p:txBody>
      </p:sp>
      <p:sp>
        <p:nvSpPr>
          <p:cNvPr id="3" name="2 Marcador de contenido"/>
          <p:cNvSpPr>
            <a:spLocks noGrp="1"/>
          </p:cNvSpPr>
          <p:nvPr>
            <p:ph idx="1"/>
          </p:nvPr>
        </p:nvSpPr>
        <p:spPr>
          <a:xfrm>
            <a:off x="457200" y="1600200"/>
            <a:ext cx="8229600" cy="4972072"/>
          </a:xfrm>
        </p:spPr>
        <p:txBody>
          <a:bodyPr>
            <a:normAutofit fontScale="92500" lnSpcReduction="20000"/>
          </a:bodyPr>
          <a:lstStyle/>
          <a:p>
            <a:r>
              <a:rPr lang="es-CL" i="1" dirty="0" smtClean="0"/>
              <a:t>“En una sociedad como la del siglo XVII, el cuerpo del rey no era una metáfora, sino una realidad política: su presencia física era necesaria para el funcionamiento de la monarquía. (...) Es el cuerpo de la sociedad el que se convierte, a lo largo del siglo XIX, en el nuevo principio. A este cuerpo se le protegerá de una manera casi médica: en lugar de los rituales mediante los que se restauraba la integridad del cuerpo del monarca, se van a aplicar recetas, terapéuticas tales como la eliminación de los enfermos, el control de los contagiosos, la exclusión de los delincuentes.” </a:t>
            </a:r>
            <a:endParaRPr lang="es-C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Hacer morir: El suplicio</a:t>
            </a:r>
            <a:endParaRPr lang="es-CL" dirty="0"/>
          </a:p>
        </p:txBody>
      </p:sp>
      <p:sp>
        <p:nvSpPr>
          <p:cNvPr id="3" name="2 Marcador de contenido"/>
          <p:cNvSpPr>
            <a:spLocks noGrp="1"/>
          </p:cNvSpPr>
          <p:nvPr>
            <p:ph idx="1"/>
          </p:nvPr>
        </p:nvSpPr>
        <p:spPr/>
        <p:txBody>
          <a:bodyPr/>
          <a:lstStyle/>
          <a:p>
            <a:endParaRPr lang="es-CL"/>
          </a:p>
        </p:txBody>
      </p:sp>
      <p:pic>
        <p:nvPicPr>
          <p:cNvPr id="1026" name="Picture 2" descr="http://sociologiac.net/wp-content/uploads/2008/11/damiens_torture.jpg"/>
          <p:cNvPicPr>
            <a:picLocks noChangeAspect="1" noChangeArrowheads="1"/>
          </p:cNvPicPr>
          <p:nvPr/>
        </p:nvPicPr>
        <p:blipFill>
          <a:blip r:embed="rId2" cstate="print"/>
          <a:srcRect/>
          <a:stretch>
            <a:fillRect/>
          </a:stretch>
        </p:blipFill>
        <p:spPr bwMode="auto">
          <a:xfrm>
            <a:off x="857224" y="1357298"/>
            <a:ext cx="7468358" cy="5214974"/>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dirty="0"/>
          </a:p>
        </p:txBody>
      </p:sp>
      <p:sp>
        <p:nvSpPr>
          <p:cNvPr id="3" name="2 Marcador de contenido"/>
          <p:cNvSpPr>
            <a:spLocks noGrp="1"/>
          </p:cNvSpPr>
          <p:nvPr>
            <p:ph idx="1"/>
          </p:nvPr>
        </p:nvSpPr>
        <p:spPr>
          <a:xfrm>
            <a:off x="500034" y="928670"/>
            <a:ext cx="8229600" cy="4525963"/>
          </a:xfrm>
        </p:spPr>
        <p:txBody>
          <a:bodyPr/>
          <a:lstStyle/>
          <a:p>
            <a:r>
              <a:rPr lang="es-CL" i="1" dirty="0" smtClean="0"/>
              <a:t>La eliminación por medio del suplicio es así reemplazada por los métodos de asepsia: la criminología, el </a:t>
            </a:r>
            <a:r>
              <a:rPr lang="es-CL" i="1" dirty="0" err="1" smtClean="0"/>
              <a:t>eugenismo</a:t>
            </a:r>
            <a:r>
              <a:rPr lang="es-CL" i="1" dirty="0" smtClean="0"/>
              <a:t>, la exclusión de los «degenerados». El gran fantasma, es la idea de un cuerpo social que estaría constituido por la universalidad de las voluntades. Ahora bien, no es el </a:t>
            </a:r>
            <a:r>
              <a:rPr lang="es-CL" i="1" dirty="0" err="1" smtClean="0"/>
              <a:t>consensus</a:t>
            </a:r>
            <a:r>
              <a:rPr lang="es-CL" i="1" dirty="0" smtClean="0"/>
              <a:t> el que hace aparecer el cuerpo social, es la materialidad del poder sobre los cuerpos mismos de los individuos.</a:t>
            </a:r>
            <a:endParaRPr lang="es-C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Disciplina: hacer vivir</a:t>
            </a:r>
            <a:endParaRPr lang="es-CL" dirty="0"/>
          </a:p>
        </p:txBody>
      </p:sp>
      <p:sp>
        <p:nvSpPr>
          <p:cNvPr id="3" name="2 Marcador de contenido"/>
          <p:cNvSpPr>
            <a:spLocks noGrp="1"/>
          </p:cNvSpPr>
          <p:nvPr>
            <p:ph idx="1"/>
          </p:nvPr>
        </p:nvSpPr>
        <p:spPr/>
        <p:txBody>
          <a:bodyPr/>
          <a:lstStyle/>
          <a:p>
            <a:endParaRPr lang="es-CL" dirty="0"/>
          </a:p>
        </p:txBody>
      </p:sp>
      <p:pic>
        <p:nvPicPr>
          <p:cNvPr id="51202" name="Picture 2" descr="http://3.bp.blogspot.com/_4p4EsVV14jY/R03GG9C80RI/AAAAAAAAAOI/9hEnu-w1Fys/s400/disciplina+militar.gif"/>
          <p:cNvPicPr>
            <a:picLocks noChangeAspect="1" noChangeArrowheads="1"/>
          </p:cNvPicPr>
          <p:nvPr/>
        </p:nvPicPr>
        <p:blipFill>
          <a:blip r:embed="rId2" cstate="print"/>
          <a:srcRect/>
          <a:stretch>
            <a:fillRect/>
          </a:stretch>
        </p:blipFill>
        <p:spPr bwMode="auto">
          <a:xfrm>
            <a:off x="214282" y="1214421"/>
            <a:ext cx="2643206" cy="2328539"/>
          </a:xfrm>
          <a:prstGeom prst="rect">
            <a:avLst/>
          </a:prstGeom>
          <a:noFill/>
        </p:spPr>
      </p:pic>
      <p:pic>
        <p:nvPicPr>
          <p:cNvPr id="51204" name="Picture 4" descr="http://bligoo.com/media/users/0/49205/images/panoptico.jpg"/>
          <p:cNvPicPr>
            <a:picLocks noChangeAspect="1" noChangeArrowheads="1"/>
          </p:cNvPicPr>
          <p:nvPr/>
        </p:nvPicPr>
        <p:blipFill>
          <a:blip r:embed="rId3" cstate="print"/>
          <a:srcRect/>
          <a:stretch>
            <a:fillRect/>
          </a:stretch>
        </p:blipFill>
        <p:spPr bwMode="auto">
          <a:xfrm>
            <a:off x="5143504" y="1428736"/>
            <a:ext cx="3764593" cy="4124321"/>
          </a:xfrm>
          <a:prstGeom prst="rect">
            <a:avLst/>
          </a:prstGeom>
          <a:noFill/>
        </p:spPr>
      </p:pic>
      <p:pic>
        <p:nvPicPr>
          <p:cNvPr id="51206" name="Picture 6" descr="http://2.bp.blogspot.com/_awtBJRft138/TQALGQ3KueI/AAAAAAAABlo/ozqqjxfhPGM/s1600/A-Clinical-Lesson-At-La-Salpetriere-598-14a.png"/>
          <p:cNvPicPr>
            <a:picLocks noChangeAspect="1" noChangeArrowheads="1"/>
          </p:cNvPicPr>
          <p:nvPr/>
        </p:nvPicPr>
        <p:blipFill>
          <a:blip r:embed="rId4" cstate="print"/>
          <a:srcRect/>
          <a:stretch>
            <a:fillRect/>
          </a:stretch>
        </p:blipFill>
        <p:spPr bwMode="auto">
          <a:xfrm>
            <a:off x="285720" y="3571876"/>
            <a:ext cx="4361004" cy="3000372"/>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fontAlgn="auto">
              <a:spcAft>
                <a:spcPts val="0"/>
              </a:spcAft>
              <a:defRPr/>
            </a:pPr>
            <a:r>
              <a:rPr lang="es-CL" dirty="0" smtClean="0"/>
              <a:t>Del poder soberano a la técnicas del poder disciplinario</a:t>
            </a:r>
            <a:endParaRPr lang="es-CL" dirty="0"/>
          </a:p>
        </p:txBody>
      </p:sp>
      <p:sp>
        <p:nvSpPr>
          <p:cNvPr id="3" name="2 Marcador de contenido"/>
          <p:cNvSpPr>
            <a:spLocks noGrp="1"/>
          </p:cNvSpPr>
          <p:nvPr>
            <p:ph idx="1"/>
          </p:nvPr>
        </p:nvSpPr>
        <p:spPr/>
        <p:txBody>
          <a:bodyPr rtlCol="0">
            <a:normAutofit fontScale="85000" lnSpcReduction="20000"/>
          </a:bodyPr>
          <a:lstStyle/>
          <a:p>
            <a:pPr fontAlgn="auto">
              <a:spcAft>
                <a:spcPts val="0"/>
              </a:spcAft>
              <a:buFont typeface="Arial" pitchFamily="34" charset="0"/>
              <a:buChar char="•"/>
              <a:defRPr/>
            </a:pPr>
            <a:r>
              <a:rPr lang="es-CL" dirty="0" smtClean="0"/>
              <a:t>En los siglos XVII Y XVIII aparecen las técnicas de poder que apuntaban a los cuerpos individuales por medio de las cuales eran aseguradas la distribución espacial de los mismos y su organización, alrededor de todo un campo de visibilidad. Eran conjuntos de técnicas a los fines de supervisar la vigilancia de estos cuerpos para así aumentar su utilidad por medio del ejercicio y el adiestramiento. Consistían en técnicas de racionalización y economía estricta de un poder que era necesario aplicarse de la forma menos costosa posible, por medio de un sistema de vigilancia, jerarquías, inspecciones, escrituras, informes: lo que se denomina una tecnología disciplinaria del trabajo.</a:t>
            </a:r>
            <a:endParaRPr lang="es-C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1 Título"/>
          <p:cNvSpPr>
            <a:spLocks noGrp="1"/>
          </p:cNvSpPr>
          <p:nvPr>
            <p:ph type="title"/>
          </p:nvPr>
        </p:nvSpPr>
        <p:spPr/>
        <p:txBody>
          <a:bodyPr/>
          <a:lstStyle/>
          <a:p>
            <a:r>
              <a:rPr lang="es-CL" b="1" smtClean="0"/>
              <a:t>Biopoder</a:t>
            </a:r>
            <a:endParaRPr lang="es-CL" smtClean="0"/>
          </a:p>
        </p:txBody>
      </p:sp>
      <p:sp>
        <p:nvSpPr>
          <p:cNvPr id="3" name="2 Marcador de contenido"/>
          <p:cNvSpPr>
            <a:spLocks noGrp="1"/>
          </p:cNvSpPr>
          <p:nvPr>
            <p:ph idx="1"/>
          </p:nvPr>
        </p:nvSpPr>
        <p:spPr/>
        <p:txBody>
          <a:bodyPr rtlCol="0">
            <a:normAutofit fontScale="85000" lnSpcReduction="20000"/>
          </a:bodyPr>
          <a:lstStyle/>
          <a:p>
            <a:pPr fontAlgn="auto">
              <a:spcAft>
                <a:spcPts val="0"/>
              </a:spcAft>
              <a:buFont typeface="Arial" pitchFamily="34" charset="0"/>
              <a:buChar char="•"/>
              <a:defRPr/>
            </a:pPr>
            <a:r>
              <a:rPr lang="es-CL" dirty="0" smtClean="0"/>
              <a:t>En el poder de soberanía, el soberano extraía directamente las fuerzas de la vida de sus súbditos mediante el suplicio y la muerte sin cultivarlas ni administrarlas, tenía el derecho de ‘hacer morir o de dejar vivir’. Con el advenimiento del industrialismo este </a:t>
            </a:r>
            <a:r>
              <a:rPr lang="es-CL" b="1" dirty="0" smtClean="0"/>
              <a:t>‘</a:t>
            </a:r>
            <a:r>
              <a:rPr lang="es-CL" b="1" dirty="0" err="1" smtClean="0"/>
              <a:t>somatopoder</a:t>
            </a:r>
            <a:r>
              <a:rPr lang="es-CL" b="1" dirty="0" smtClean="0"/>
              <a:t>’, </a:t>
            </a:r>
            <a:r>
              <a:rPr lang="es-CL" dirty="0" smtClean="0"/>
              <a:t>como lo llama Foucault, es el que se hizo insuficiente y perdió centralidad funcional. A partir de ese momento dejó de ser útil el espectáculo </a:t>
            </a:r>
            <a:r>
              <a:rPr lang="es-CL" dirty="0" err="1" smtClean="0"/>
              <a:t>ejemplarizador</a:t>
            </a:r>
            <a:r>
              <a:rPr lang="es-CL" dirty="0" smtClean="0"/>
              <a:t> de castigar públicamente a cada cuerpo que trasgredía la norma. Con el </a:t>
            </a:r>
            <a:r>
              <a:rPr lang="es-CL" dirty="0" err="1" smtClean="0"/>
              <a:t>biopoder</a:t>
            </a:r>
            <a:r>
              <a:rPr lang="es-CL" dirty="0" smtClean="0"/>
              <a:t>, el nuevo derecho que consiste en </a:t>
            </a:r>
            <a:r>
              <a:rPr lang="es-CL" b="1" dirty="0" smtClean="0"/>
              <a:t>‘hacer vivir o dejar morir’ </a:t>
            </a:r>
            <a:r>
              <a:rPr lang="es-CL" dirty="0" smtClean="0"/>
              <a:t>mediante la organización y administración de las fuerzas del cuerpo orientada a la productividad. </a:t>
            </a:r>
          </a:p>
          <a:p>
            <a:pPr fontAlgn="auto">
              <a:spcAft>
                <a:spcPts val="0"/>
              </a:spcAft>
              <a:buFont typeface="Arial" pitchFamily="34" charset="0"/>
              <a:buChar char="•"/>
              <a:defRPr/>
            </a:pPr>
            <a:endParaRPr lang="es-C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La medicalización del alcoholismo</a:t>
            </a:r>
            <a:endParaRPr lang="es-CL" b="1" dirty="0"/>
          </a:p>
        </p:txBody>
      </p:sp>
      <p:sp>
        <p:nvSpPr>
          <p:cNvPr id="3" name="2 Marcador de contenido"/>
          <p:cNvSpPr>
            <a:spLocks noGrp="1"/>
          </p:cNvSpPr>
          <p:nvPr>
            <p:ph idx="1"/>
          </p:nvPr>
        </p:nvSpPr>
        <p:spPr/>
        <p:txBody>
          <a:bodyPr>
            <a:normAutofit fontScale="92500" lnSpcReduction="20000"/>
          </a:bodyPr>
          <a:lstStyle/>
          <a:p>
            <a:r>
              <a:rPr lang="es-CL" dirty="0" smtClean="0"/>
              <a:t>La medicalización del alcoholismo tiene lugar en Estados Unidos cuando </a:t>
            </a:r>
            <a:r>
              <a:rPr lang="es-CL" dirty="0" err="1" smtClean="0"/>
              <a:t>Benjamin</a:t>
            </a:r>
            <a:r>
              <a:rPr lang="es-CL" dirty="0" smtClean="0"/>
              <a:t> Rush en 1785 publicara una investigación sobre el alcohol y sus abusos —</a:t>
            </a:r>
            <a:r>
              <a:rPr lang="es-CL" i="1" dirty="0" err="1" smtClean="0"/>
              <a:t>Inquiryinto</a:t>
            </a:r>
            <a:r>
              <a:rPr lang="es-CL" i="1" dirty="0" smtClean="0"/>
              <a:t> </a:t>
            </a:r>
            <a:r>
              <a:rPr lang="es-CL" i="1" dirty="0" err="1" smtClean="0"/>
              <a:t>the</a:t>
            </a:r>
            <a:r>
              <a:rPr lang="es-CL" i="1" dirty="0" smtClean="0"/>
              <a:t> </a:t>
            </a:r>
            <a:r>
              <a:rPr lang="es-CL" i="1" dirty="0" err="1" smtClean="0"/>
              <a:t>Effects</a:t>
            </a:r>
            <a:r>
              <a:rPr lang="es-CL" i="1" dirty="0" smtClean="0"/>
              <a:t> of </a:t>
            </a:r>
            <a:r>
              <a:rPr lang="es-CL" i="1" dirty="0" err="1" smtClean="0"/>
              <a:t>Ardent</a:t>
            </a:r>
            <a:r>
              <a:rPr lang="es-CL" i="1" dirty="0" smtClean="0"/>
              <a:t> </a:t>
            </a:r>
            <a:r>
              <a:rPr lang="es-CL" i="1" dirty="0" err="1" smtClean="0"/>
              <a:t>Spiritsonthe</a:t>
            </a:r>
            <a:r>
              <a:rPr lang="es-CL" i="1" dirty="0" smtClean="0"/>
              <a:t> </a:t>
            </a:r>
            <a:r>
              <a:rPr lang="es-CL" i="1" dirty="0" err="1" smtClean="0"/>
              <a:t>Human</a:t>
            </a:r>
            <a:r>
              <a:rPr lang="es-CL" i="1" dirty="0" smtClean="0"/>
              <a:t> </a:t>
            </a:r>
            <a:r>
              <a:rPr lang="es-CL" i="1" dirty="0" err="1" smtClean="0"/>
              <a:t>Body</a:t>
            </a:r>
            <a:r>
              <a:rPr lang="es-CL" i="1" dirty="0" smtClean="0"/>
              <a:t> and </a:t>
            </a:r>
            <a:r>
              <a:rPr lang="es-CL" i="1" dirty="0" err="1" smtClean="0"/>
              <a:t>Mind</a:t>
            </a:r>
            <a:r>
              <a:rPr lang="es-CL" dirty="0" smtClean="0"/>
              <a:t>—, donde calcula en cuatro mil el número de muertes anuales debidas al alcoholismo para una población total de seis millones. </a:t>
            </a:r>
            <a:r>
              <a:rPr lang="es-CL" b="1" dirty="0" smtClean="0"/>
              <a:t>Desde ese año el alcoholismo será identificado como una enfermedad identificada con la pérdida de control sobre la conducta; la abstinencia total era la única cura efectiva. </a:t>
            </a:r>
            <a:endParaRPr lang="es-CL"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fontScale="77500" lnSpcReduction="20000"/>
          </a:bodyPr>
          <a:lstStyle/>
          <a:p>
            <a:r>
              <a:rPr lang="es-CL" dirty="0" smtClean="0"/>
              <a:t>La creencia de Rush en este concepto era tan fuerte que él mismo encabezó una campaña de educación pública en los Estados Unidos para reducir la ebriedad en la </a:t>
            </a:r>
            <a:r>
              <a:rPr lang="es-CL" dirty="0" err="1" smtClean="0"/>
              <a:t>población.Rush</a:t>
            </a:r>
            <a:r>
              <a:rPr lang="es-CL" dirty="0" smtClean="0"/>
              <a:t> sostenía, contra la opinión común de la época, que “el licor no daba salud y energía sino que enfermaba el cuerpo y trastornaba la voluntad”. A diferencia de los puritanos, que veían la embriaguez como un error deliberado, Rush consideraba que “el alcohólico era una víctima que había caído bajo el control de una sustancia externa. La adicción sólo podía curarse a través de la abstinencia total. Y esta, a su vez, sólo era posible en un contexto de apoyo y cuidado públicos, creado conjuntamente por las iglesias y el gobierno general”.</a:t>
            </a:r>
            <a:endParaRPr lang="es-C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El alcohol… origen de múltiples males</a:t>
            </a:r>
            <a:endParaRPr lang="es-CL" b="1" dirty="0"/>
          </a:p>
        </p:txBody>
      </p:sp>
      <p:sp>
        <p:nvSpPr>
          <p:cNvPr id="3" name="2 Marcador de contenido"/>
          <p:cNvSpPr>
            <a:spLocks noGrp="1"/>
          </p:cNvSpPr>
          <p:nvPr>
            <p:ph idx="1"/>
          </p:nvPr>
        </p:nvSpPr>
        <p:spPr/>
        <p:txBody>
          <a:bodyPr>
            <a:normAutofit fontScale="77500" lnSpcReduction="20000"/>
          </a:bodyPr>
          <a:lstStyle/>
          <a:p>
            <a:r>
              <a:rPr lang="es-CL" dirty="0" smtClean="0"/>
              <a:t>En su brillante diatriba contra el vino y los licores Rush alega que “producen dependencia muy intensa, cirrosis, ictericia, pancreatitis, gastritis crónica, delirio, impotencia, agresividad criminal, accidentes, disminución de reflejos, embrutecimiento, lesiones irreversibles en el cerebro y taras genéticas durante varias generaciones”. Con el tiempo, los movimientos temperantes propagaron la idea de que la bebida era tan peligrosa que la gente no se debería ni siquiera dar una muestra de licor, de lo contrario, era probable que emprendiera el camino hacia el alcoholismo. Esta ideología sostiene que el alcohol es inevitablemente peligroso, adictivo e inexorable para todos. (López, 1997:172-173; </a:t>
            </a:r>
            <a:r>
              <a:rPr lang="es-CL" dirty="0" err="1" smtClean="0"/>
              <a:t>Escohotado</a:t>
            </a:r>
            <a:r>
              <a:rPr lang="es-CL" dirty="0" smtClean="0"/>
              <a:t>, 2001: 497)</a:t>
            </a:r>
            <a:endParaRPr lang="es-CL"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Biopolítica y psiquiatría</a:t>
            </a:r>
            <a:endParaRPr lang="es-CL" b="1" dirty="0"/>
          </a:p>
        </p:txBody>
      </p:sp>
      <p:sp>
        <p:nvSpPr>
          <p:cNvPr id="3" name="2 Marcador de contenido"/>
          <p:cNvSpPr>
            <a:spLocks noGrp="1"/>
          </p:cNvSpPr>
          <p:nvPr>
            <p:ph idx="1"/>
          </p:nvPr>
        </p:nvSpPr>
        <p:spPr/>
        <p:txBody>
          <a:bodyPr>
            <a:normAutofit fontScale="85000" lnSpcReduction="20000"/>
          </a:bodyPr>
          <a:lstStyle/>
          <a:p>
            <a:r>
              <a:rPr lang="es-CL" dirty="0" smtClean="0"/>
              <a:t>Biopolítica y psiquiatría se encuentran entremezcladas. La </a:t>
            </a:r>
            <a:r>
              <a:rPr lang="es-CL" dirty="0" err="1" smtClean="0"/>
              <a:t>psiquiatríade</a:t>
            </a:r>
            <a:r>
              <a:rPr lang="es-CL" dirty="0" smtClean="0"/>
              <a:t> comienzos del siglo XIX, en la medida en que habita una tradición que se constituye desde la idea de vida como determinación estrictamente biológica se acompasa perfectamente con la medicalización. No obstante, como indicara Foucault, el nacimiento de la psiquiatría como tal, no puede disociarse de un ‘poder psiquiátrico’: la zona de tránsito que ocupa la psiquiatría entre las tareas benéfica, policial, médica, higiénica, racial, etc., hace que dependa más de los dispositivos y técnicas de poder que organizan el tratamiento de los locos que de una verdad psiquiátrica sobre la locura. </a:t>
            </a:r>
          </a:p>
          <a:p>
            <a:endParaRPr lang="es-C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normAutofit fontScale="90000"/>
          </a:bodyPr>
          <a:lstStyle/>
          <a:p>
            <a:r>
              <a:rPr lang="es-ES" sz="4000" b="1" dirty="0"/>
              <a:t>La ilustración como amenaza anticlerical</a:t>
            </a:r>
          </a:p>
        </p:txBody>
      </p:sp>
      <p:sp>
        <p:nvSpPr>
          <p:cNvPr id="117763" name="Rectangle 3"/>
          <p:cNvSpPr>
            <a:spLocks noGrp="1" noChangeArrowheads="1"/>
          </p:cNvSpPr>
          <p:nvPr>
            <p:ph type="body" idx="1"/>
          </p:nvPr>
        </p:nvSpPr>
        <p:spPr/>
        <p:txBody>
          <a:bodyPr/>
          <a:lstStyle/>
          <a:p>
            <a:pPr>
              <a:lnSpc>
                <a:spcPct val="80000"/>
              </a:lnSpc>
            </a:pPr>
            <a:r>
              <a:rPr lang="es-ES" sz="2800" dirty="0" smtClean="0"/>
              <a:t>El </a:t>
            </a:r>
            <a:r>
              <a:rPr lang="es-ES" sz="2800" dirty="0"/>
              <a:t>poder absoluto del clero y la nobleza se ve puesto en cuestión por una concepción profana y anticlerical del hombre (</a:t>
            </a:r>
            <a:r>
              <a:rPr lang="es-ES" sz="2800" dirty="0" err="1"/>
              <a:t>sXVII</a:t>
            </a:r>
            <a:r>
              <a:rPr lang="es-ES" sz="2800" dirty="0" smtClean="0"/>
              <a:t>)</a:t>
            </a:r>
          </a:p>
          <a:p>
            <a:pPr>
              <a:lnSpc>
                <a:spcPct val="80000"/>
              </a:lnSpc>
            </a:pPr>
            <a:r>
              <a:rPr lang="es-ES" sz="2800" b="1" dirty="0" smtClean="0"/>
              <a:t>Voltaire: CRÍTICA A LA CACERÍA DE BRUJAS</a:t>
            </a:r>
          </a:p>
          <a:p>
            <a:pPr>
              <a:lnSpc>
                <a:spcPct val="80000"/>
              </a:lnSpc>
            </a:pPr>
            <a:r>
              <a:rPr lang="es-ES" sz="2800" dirty="0" smtClean="0"/>
              <a:t>“Sólo la acción de la Filosofía ha curado a los hombres de esta abominable quimera, enseñando a los jueces que no hay que quemar a los imbéciles.</a:t>
            </a:r>
          </a:p>
          <a:p>
            <a:pPr>
              <a:lnSpc>
                <a:spcPct val="80000"/>
              </a:lnSpc>
            </a:pPr>
            <a:r>
              <a:rPr lang="es-ES" sz="2800" dirty="0" smtClean="0"/>
              <a:t>Una nueva construcción: las supuestas caníbales infanticidas acaban pareciendo a la sociedad simples débiles mentales</a:t>
            </a:r>
          </a:p>
          <a:p>
            <a:pPr>
              <a:lnSpc>
                <a:spcPct val="80000"/>
              </a:lnSpc>
            </a:pPr>
            <a:endParaRPr lang="es-ES" sz="2800" dirty="0"/>
          </a:p>
          <a:p>
            <a:pPr>
              <a:lnSpc>
                <a:spcPct val="80000"/>
              </a:lnSpc>
            </a:pPr>
            <a:endParaRPr lang="es-ES"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La teoría de la degeneración</a:t>
            </a:r>
            <a:endParaRPr lang="es-CL" dirty="0"/>
          </a:p>
        </p:txBody>
      </p:sp>
      <p:sp>
        <p:nvSpPr>
          <p:cNvPr id="3" name="2 Marcador de contenido"/>
          <p:cNvSpPr>
            <a:spLocks noGrp="1"/>
          </p:cNvSpPr>
          <p:nvPr>
            <p:ph idx="1"/>
          </p:nvPr>
        </p:nvSpPr>
        <p:spPr/>
        <p:txBody>
          <a:bodyPr>
            <a:normAutofit fontScale="92500" lnSpcReduction="20000"/>
          </a:bodyPr>
          <a:lstStyle/>
          <a:p>
            <a:r>
              <a:rPr lang="es-CL" dirty="0" smtClean="0"/>
              <a:t>Apoyado en esta tesis Pablo Ramos (2009) ve en la influencia y desarrollo notable de la ‘teoría de la degeneración’ no a un producto científico que posibilite una calificación y clasificación nosológica de los enfermos, sino un mecanismo de control social, una “</a:t>
            </a:r>
            <a:r>
              <a:rPr lang="es-CL" b="1" dirty="0" smtClean="0"/>
              <a:t>salvaguarda del orden, (antes que la)  obtención de un sistema internamente coherente de conceptos desde los que decir y predicar argumentativamente en los escenarios que se le requieran”. </a:t>
            </a:r>
            <a:r>
              <a:rPr lang="es-CL" dirty="0" smtClean="0"/>
              <a:t>(Ramos, 2009:18)</a:t>
            </a:r>
          </a:p>
          <a:p>
            <a:endParaRPr lang="es-CL"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6"/>
            <a:ext cx="8229600" cy="6072230"/>
          </a:xfrm>
        </p:spPr>
        <p:txBody>
          <a:bodyPr>
            <a:normAutofit/>
          </a:bodyPr>
          <a:lstStyle/>
          <a:p>
            <a:r>
              <a:rPr lang="es-CL" dirty="0" smtClean="0"/>
              <a:t>Como destacan </a:t>
            </a:r>
            <a:r>
              <a:rPr lang="es-CL" dirty="0" err="1" smtClean="0"/>
              <a:t>Goodson</a:t>
            </a:r>
            <a:r>
              <a:rPr lang="es-CL" dirty="0" smtClean="0"/>
              <a:t> y </a:t>
            </a:r>
            <a:r>
              <a:rPr lang="es-CL" dirty="0" err="1" smtClean="0"/>
              <a:t>Dowbiggin</a:t>
            </a:r>
            <a:r>
              <a:rPr lang="es-CL" dirty="0" smtClean="0"/>
              <a:t> (1993) las primeras muestras de interés de la teoría de la degeneración aparecen en la década del 1860, a continuación de la publicación de B. A Morel </a:t>
            </a:r>
            <a:r>
              <a:rPr lang="es-CL" i="1" dirty="0" err="1" smtClean="0"/>
              <a:t>Treatise</a:t>
            </a:r>
            <a:r>
              <a:rPr lang="es-CL" i="1" dirty="0" smtClean="0"/>
              <a:t> </a:t>
            </a:r>
            <a:r>
              <a:rPr lang="es-CL" i="1" dirty="0" err="1" smtClean="0"/>
              <a:t>on</a:t>
            </a:r>
            <a:r>
              <a:rPr lang="es-CL" i="1" dirty="0" smtClean="0"/>
              <a:t> </a:t>
            </a:r>
            <a:r>
              <a:rPr lang="es-CL" i="1" dirty="0" err="1" smtClean="0"/>
              <a:t>Degeneracy</a:t>
            </a:r>
            <a:r>
              <a:rPr lang="es-CL" dirty="0" smtClean="0"/>
              <a:t>, en 1857. Morel, el creador de la teoría de la degeneración, decía que </a:t>
            </a:r>
            <a:r>
              <a:rPr lang="es-CL" b="1" dirty="0" smtClean="0"/>
              <a:t>un número creciente de hombres y mujeres franceses estaban predispuestos a un conjunto de enfermedades neurológicas y mentales a causa de una mala herencia. </a:t>
            </a:r>
            <a:endParaRPr lang="es-CL" dirty="0" smtClean="0"/>
          </a:p>
          <a:p>
            <a:endParaRPr lang="es-CL"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Indigencia, inmoralidad y enfermedad (degeneración)</a:t>
            </a:r>
            <a:endParaRPr lang="es-CL" b="1" dirty="0"/>
          </a:p>
        </p:txBody>
      </p:sp>
      <p:sp>
        <p:nvSpPr>
          <p:cNvPr id="3" name="2 Marcador de contenido"/>
          <p:cNvSpPr>
            <a:spLocks noGrp="1"/>
          </p:cNvSpPr>
          <p:nvPr>
            <p:ph idx="1"/>
          </p:nvPr>
        </p:nvSpPr>
        <p:spPr/>
        <p:txBody>
          <a:bodyPr>
            <a:normAutofit fontScale="92500" lnSpcReduction="20000"/>
          </a:bodyPr>
          <a:lstStyle/>
          <a:p>
            <a:r>
              <a:rPr lang="es-CL" dirty="0" smtClean="0"/>
              <a:t>Morel sostenía que “</a:t>
            </a:r>
            <a:r>
              <a:rPr lang="es-CL" b="1" i="1" dirty="0" smtClean="0"/>
              <a:t>la mayor parte de los afligidos por alguna degeneración hereditaria pertenecían a las clases trabajadoras o ‘depauperadas</a:t>
            </a:r>
            <a:r>
              <a:rPr lang="es-CL" dirty="0" smtClean="0"/>
              <a:t>’. </a:t>
            </a:r>
            <a:r>
              <a:rPr lang="es-CL" b="1" i="1" dirty="0" smtClean="0"/>
              <a:t>Esta inestabilidad mental y la salud precaria podían seguirse hasta el estilo de vida ‘inmoral’ </a:t>
            </a:r>
            <a:r>
              <a:rPr lang="es-CL" i="1" dirty="0" smtClean="0"/>
              <a:t>que se mantenía en los populosos centros urbanos e industrializados de Francia, estilos de vida </a:t>
            </a:r>
            <a:r>
              <a:rPr lang="es-CL" b="1" i="1" dirty="0" smtClean="0"/>
              <a:t>caracterizados por el alcoholismo, la indigencia, los actos delictivos y desestabilizaba el sistema nervioso</a:t>
            </a:r>
            <a:r>
              <a:rPr lang="es-CL" i="1" dirty="0" smtClean="0"/>
              <a:t>”. </a:t>
            </a:r>
            <a:r>
              <a:rPr lang="es-CL" dirty="0" smtClean="0"/>
              <a:t>(</a:t>
            </a:r>
            <a:r>
              <a:rPr lang="es-CL" dirty="0" err="1" smtClean="0"/>
              <a:t>Goodson</a:t>
            </a:r>
            <a:r>
              <a:rPr lang="es-CL" dirty="0" smtClean="0"/>
              <a:t> y </a:t>
            </a:r>
            <a:r>
              <a:rPr lang="es-CL" dirty="0" err="1" smtClean="0"/>
              <a:t>Dowbiggin</a:t>
            </a:r>
            <a:r>
              <a:rPr lang="es-CL" dirty="0" smtClean="0"/>
              <a:t>. 1993:114)</a:t>
            </a:r>
            <a:endParaRPr lang="es-CL"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MX" b="1" dirty="0"/>
              <a:t>La ética del prohibicionismo y la cruzada "científica" contra las drogas.</a:t>
            </a:r>
            <a:endParaRPr lang="es-CL" dirty="0"/>
          </a:p>
        </p:txBody>
      </p:sp>
      <p:sp>
        <p:nvSpPr>
          <p:cNvPr id="3" name="2 Subtítulo"/>
          <p:cNvSpPr>
            <a:spLocks noGrp="1"/>
          </p:cNvSpPr>
          <p:nvPr>
            <p:ph type="subTitle" idx="1"/>
          </p:nvPr>
        </p:nvSpPr>
        <p:spPr/>
        <p:txBody>
          <a:bodyPr/>
          <a:lstStyle/>
          <a:p>
            <a:r>
              <a:rPr lang="es-CL" dirty="0" smtClean="0"/>
              <a:t>Capitalismo y Modernidad</a:t>
            </a:r>
            <a:endParaRPr lang="es-CL"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Ascetismo y </a:t>
            </a:r>
            <a:r>
              <a:rPr lang="es-CL" dirty="0" err="1" smtClean="0"/>
              <a:t>micropoderes</a:t>
            </a:r>
            <a:endParaRPr lang="es-CL" dirty="0"/>
          </a:p>
        </p:txBody>
      </p:sp>
      <p:sp>
        <p:nvSpPr>
          <p:cNvPr id="3" name="2 Marcador de contenido"/>
          <p:cNvSpPr>
            <a:spLocks noGrp="1"/>
          </p:cNvSpPr>
          <p:nvPr>
            <p:ph idx="1"/>
          </p:nvPr>
        </p:nvSpPr>
        <p:spPr/>
        <p:txBody>
          <a:bodyPr>
            <a:normAutofit fontScale="85000" lnSpcReduction="20000"/>
          </a:bodyPr>
          <a:lstStyle/>
          <a:p>
            <a:r>
              <a:rPr lang="es-CL" dirty="0" smtClean="0"/>
              <a:t>La realización </a:t>
            </a:r>
            <a:r>
              <a:rPr lang="es-CL" dirty="0"/>
              <a:t>ascética del cristianismo y su imperativo universal se asocia con </a:t>
            </a:r>
            <a:r>
              <a:rPr lang="es-CL" dirty="0" smtClean="0"/>
              <a:t>un poder </a:t>
            </a:r>
            <a:r>
              <a:rPr lang="es-CL" dirty="0"/>
              <a:t>político, que al mismo tiempo configuró “mecanismos de poder” cada vez más </a:t>
            </a:r>
            <a:r>
              <a:rPr lang="es-CL" dirty="0" smtClean="0"/>
              <a:t>sutil, como </a:t>
            </a:r>
            <a:r>
              <a:rPr lang="es-CL" dirty="0"/>
              <a:t>las formas de “poder pastoral” descritos por </a:t>
            </a:r>
            <a:r>
              <a:rPr lang="es-CL" dirty="0" smtClean="0"/>
              <a:t>Foucault.</a:t>
            </a:r>
          </a:p>
          <a:p>
            <a:r>
              <a:rPr lang="es-CL" dirty="0" smtClean="0"/>
              <a:t>Todo </a:t>
            </a:r>
            <a:r>
              <a:rPr lang="es-CL" dirty="0"/>
              <a:t>este orden moral </a:t>
            </a:r>
            <a:r>
              <a:rPr lang="es-CL" dirty="0" smtClean="0"/>
              <a:t>fue inseparable </a:t>
            </a:r>
            <a:r>
              <a:rPr lang="es-CL" dirty="0"/>
              <a:t>de los mandamientos divinos que establecieron que sólo a través de la Biblia, </a:t>
            </a:r>
            <a:r>
              <a:rPr lang="es-CL" dirty="0" smtClean="0"/>
              <a:t>y únicamente </a:t>
            </a:r>
            <a:r>
              <a:rPr lang="es-CL" dirty="0"/>
              <a:t>por ella, es como el hombre puede conocer la verdadera moral. La moral </a:t>
            </a:r>
            <a:r>
              <a:rPr lang="es-CL" dirty="0" err="1" smtClean="0"/>
              <a:t>noaparece</a:t>
            </a:r>
            <a:r>
              <a:rPr lang="es-CL" dirty="0" smtClean="0"/>
              <a:t> </a:t>
            </a:r>
            <a:r>
              <a:rPr lang="es-CL" dirty="0"/>
              <a:t>como una esfera independiente de la religión. Fuera de la Iglesia y de la fe en </a:t>
            </a:r>
            <a:r>
              <a:rPr lang="es-CL" dirty="0" smtClean="0"/>
              <a:t>Dios no </a:t>
            </a:r>
            <a:r>
              <a:rPr lang="es-CL" dirty="0"/>
              <a:t>puede haber </a:t>
            </a:r>
            <a:r>
              <a:rPr lang="es-CL" dirty="0" smtClean="0"/>
              <a:t>virtud</a:t>
            </a:r>
            <a:endParaRPr lang="es-CL"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Poder pastoral</a:t>
            </a:r>
            <a:endParaRPr lang="es-CL" dirty="0"/>
          </a:p>
        </p:txBody>
      </p:sp>
      <p:sp>
        <p:nvSpPr>
          <p:cNvPr id="3" name="2 Marcador de contenido"/>
          <p:cNvSpPr>
            <a:spLocks noGrp="1"/>
          </p:cNvSpPr>
          <p:nvPr>
            <p:ph idx="1"/>
          </p:nvPr>
        </p:nvSpPr>
        <p:spPr>
          <a:xfrm>
            <a:off x="457200" y="1600200"/>
            <a:ext cx="8229600" cy="4900634"/>
          </a:xfrm>
        </p:spPr>
        <p:txBody>
          <a:bodyPr>
            <a:normAutofit fontScale="62500" lnSpcReduction="20000"/>
          </a:bodyPr>
          <a:lstStyle/>
          <a:p>
            <a:r>
              <a:rPr lang="es-CL" dirty="0" smtClean="0"/>
              <a:t>Para Foucault, el poder pastar </a:t>
            </a:r>
            <a:r>
              <a:rPr lang="es-CL" dirty="0"/>
              <a:t>designa una forma especial de poder. </a:t>
            </a:r>
            <a:endParaRPr lang="es-CL" dirty="0" smtClean="0"/>
          </a:p>
          <a:p>
            <a:pPr marL="514350" indent="-514350">
              <a:buFont typeface="+mj-lt"/>
              <a:buAutoNum type="arabicPeriod"/>
            </a:pPr>
            <a:r>
              <a:rPr lang="es-CL" dirty="0" smtClean="0"/>
              <a:t>Es </a:t>
            </a:r>
            <a:r>
              <a:rPr lang="es-CL" dirty="0"/>
              <a:t>una forma de poder que tiene como último objetivo </a:t>
            </a:r>
            <a:r>
              <a:rPr lang="es-CL" dirty="0" smtClean="0"/>
              <a:t>la salvación </a:t>
            </a:r>
            <a:r>
              <a:rPr lang="es-CL" dirty="0"/>
              <a:t>individual en el otro mundo. </a:t>
            </a:r>
          </a:p>
          <a:p>
            <a:pPr marL="514350" indent="-514350">
              <a:buFont typeface="+mj-lt"/>
              <a:buAutoNum type="arabicPeriod"/>
            </a:pPr>
            <a:r>
              <a:rPr lang="es-CL" dirty="0"/>
              <a:t>N</a:t>
            </a:r>
            <a:r>
              <a:rPr lang="es-CL" dirty="0" smtClean="0"/>
              <a:t>o </a:t>
            </a:r>
            <a:r>
              <a:rPr lang="es-CL" dirty="0"/>
              <a:t>es meramente una forma de poder que guía, sino que debe </a:t>
            </a:r>
            <a:r>
              <a:rPr lang="es-CL" dirty="0" smtClean="0"/>
              <a:t>ser preparado </a:t>
            </a:r>
            <a:r>
              <a:rPr lang="es-CL" dirty="0"/>
              <a:t>para sacrificarse a sí mismo por la vida y la salvación de la carne. (...) </a:t>
            </a:r>
            <a:endParaRPr lang="es-CL" dirty="0" smtClean="0"/>
          </a:p>
          <a:p>
            <a:pPr marL="514350" indent="-514350">
              <a:buFont typeface="+mj-lt"/>
              <a:buAutoNum type="arabicPeriod"/>
            </a:pPr>
            <a:r>
              <a:rPr lang="es-CL" dirty="0" smtClean="0"/>
              <a:t>Es </a:t>
            </a:r>
            <a:r>
              <a:rPr lang="es-CL" dirty="0"/>
              <a:t>una forma de </a:t>
            </a:r>
            <a:r>
              <a:rPr lang="es-CL" dirty="0" smtClean="0"/>
              <a:t>poder que </a:t>
            </a:r>
            <a:r>
              <a:rPr lang="es-CL" dirty="0"/>
              <a:t>no atiende solamente a la comunidad en su globalidad, sino a cada individuo en particular durante su </a:t>
            </a:r>
            <a:r>
              <a:rPr lang="es-CL" dirty="0" smtClean="0"/>
              <a:t>vida entera</a:t>
            </a:r>
            <a:r>
              <a:rPr lang="es-CL" dirty="0"/>
              <a:t>. </a:t>
            </a:r>
            <a:endParaRPr lang="es-CL" dirty="0" smtClean="0"/>
          </a:p>
          <a:p>
            <a:pPr marL="514350" indent="-514350">
              <a:buFont typeface="+mj-lt"/>
              <a:buAutoNum type="arabicPeriod"/>
            </a:pPr>
            <a:r>
              <a:rPr lang="es-CL" dirty="0"/>
              <a:t>E</a:t>
            </a:r>
            <a:r>
              <a:rPr lang="es-CL" dirty="0" smtClean="0"/>
              <a:t>sta </a:t>
            </a:r>
            <a:r>
              <a:rPr lang="es-CL" dirty="0"/>
              <a:t>forma de poder no puede </a:t>
            </a:r>
            <a:r>
              <a:rPr lang="es-CL" dirty="0" smtClean="0"/>
              <a:t>ser ejercida sin el conocimiento de las mentes humanas, sin explorar sus almas, </a:t>
            </a:r>
            <a:r>
              <a:rPr lang="es-CL" dirty="0"/>
              <a:t>sin </a:t>
            </a:r>
            <a:r>
              <a:rPr lang="es-CL" dirty="0" smtClean="0"/>
              <a:t>hacerles </a:t>
            </a:r>
            <a:r>
              <a:rPr lang="es-CL" dirty="0"/>
              <a:t>revelar sus más íntimos secretos. (...) creo que podríamos distinguir dos aspectos </a:t>
            </a:r>
            <a:r>
              <a:rPr lang="es-CL" dirty="0" smtClean="0"/>
              <a:t>del poder </a:t>
            </a:r>
            <a:r>
              <a:rPr lang="es-CL" dirty="0"/>
              <a:t>pastoral, el de </a:t>
            </a:r>
            <a:r>
              <a:rPr lang="es-CL" dirty="0" smtClean="0"/>
              <a:t>la institucionalización </a:t>
            </a:r>
            <a:r>
              <a:rPr lang="es-CL" dirty="0"/>
              <a:t>eclesiástica, la cual ha desaparecido o al menos ha perdido </a:t>
            </a:r>
            <a:r>
              <a:rPr lang="es-CL" dirty="0" smtClean="0"/>
              <a:t>su propia </a:t>
            </a:r>
            <a:r>
              <a:rPr lang="es-CL" dirty="0"/>
              <a:t>vitalidad a partir del siglo XVIII y el de su propia función, la cual se ha diseminado y multiplicado </a:t>
            </a:r>
            <a:r>
              <a:rPr lang="es-CL" dirty="0" smtClean="0"/>
              <a:t>más allá </a:t>
            </a:r>
            <a:r>
              <a:rPr lang="es-CL" dirty="0"/>
              <a:t>de la institución eclesiástica.” (Foucault, M. 1996:11)</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s-ES" dirty="0"/>
              <a:t>Fin del </a:t>
            </a:r>
            <a:r>
              <a:rPr lang="es-ES" dirty="0" smtClean="0"/>
              <a:t>Antiguo Régimen</a:t>
            </a:r>
            <a:endParaRPr lang="es-ES" dirty="0"/>
          </a:p>
        </p:txBody>
      </p:sp>
      <p:sp>
        <p:nvSpPr>
          <p:cNvPr id="116739" name="Rectangle 3"/>
          <p:cNvSpPr>
            <a:spLocks noGrp="1" noChangeArrowheads="1"/>
          </p:cNvSpPr>
          <p:nvPr>
            <p:ph type="body" idx="1"/>
          </p:nvPr>
        </p:nvSpPr>
        <p:spPr/>
        <p:txBody>
          <a:bodyPr/>
          <a:lstStyle/>
          <a:p>
            <a:pPr>
              <a:lnSpc>
                <a:spcPct val="80000"/>
              </a:lnSpc>
            </a:pPr>
            <a:r>
              <a:rPr lang="es-ES" sz="2000"/>
              <a:t>Renacimiento </a:t>
            </a:r>
          </a:p>
          <a:p>
            <a:pPr>
              <a:lnSpc>
                <a:spcPct val="80000"/>
              </a:lnSpc>
            </a:pPr>
            <a:r>
              <a:rPr lang="es-ES" sz="2000"/>
              <a:t>Protestantismo</a:t>
            </a:r>
          </a:p>
          <a:p>
            <a:pPr>
              <a:lnSpc>
                <a:spcPct val="80000"/>
              </a:lnSpc>
            </a:pPr>
            <a:r>
              <a:rPr lang="es-ES" sz="2000" b="1"/>
              <a:t>RACIONALISMO</a:t>
            </a:r>
          </a:p>
          <a:p>
            <a:pPr>
              <a:lnSpc>
                <a:spcPct val="80000"/>
              </a:lnSpc>
            </a:pPr>
            <a:r>
              <a:rPr lang="es-ES" sz="2000"/>
              <a:t>Locke “Cartas sobre la tolerancia”</a:t>
            </a:r>
          </a:p>
          <a:p>
            <a:pPr>
              <a:lnSpc>
                <a:spcPct val="80000"/>
              </a:lnSpc>
            </a:pPr>
            <a:r>
              <a:rPr lang="es-ES" sz="2000"/>
              <a:t>Spinoza</a:t>
            </a:r>
          </a:p>
          <a:p>
            <a:pPr>
              <a:lnSpc>
                <a:spcPct val="80000"/>
              </a:lnSpc>
            </a:pPr>
            <a:r>
              <a:rPr lang="es-ES" sz="2000" i="1"/>
              <a:t>“que la libertad de filosofar no sólo puede concederse sin peligro para la piedad y la paz del Estado, sino que sino que no puede destruirse sin destruir al mismo tiempo la paz del Estado y la propia piedad”</a:t>
            </a:r>
          </a:p>
          <a:p>
            <a:pPr>
              <a:lnSpc>
                <a:spcPct val="80000"/>
              </a:lnSpc>
            </a:pPr>
            <a:r>
              <a:rPr lang="es-ES" sz="2000" b="1" i="1"/>
              <a:t>TENSIÓN: CRIMENES DE LESA MAJESTAD”</a:t>
            </a:r>
          </a:p>
          <a:p>
            <a:pPr>
              <a:lnSpc>
                <a:spcPct val="80000"/>
              </a:lnSpc>
            </a:pPr>
            <a:r>
              <a:rPr lang="es-ES" sz="2000"/>
              <a:t>liberalismo</a:t>
            </a:r>
          </a:p>
          <a:p>
            <a:pPr>
              <a:lnSpc>
                <a:spcPct val="80000"/>
              </a:lnSpc>
            </a:pPr>
            <a:r>
              <a:rPr lang="es-ES" sz="2000"/>
              <a:t>Independencia de E.EU.U.</a:t>
            </a:r>
          </a:p>
          <a:p>
            <a:pPr>
              <a:lnSpc>
                <a:spcPct val="80000"/>
              </a:lnSpc>
            </a:pPr>
            <a:r>
              <a:rPr lang="es-ES" sz="2000"/>
              <a:t>Rev. francesa </a:t>
            </a:r>
          </a:p>
          <a:p>
            <a:pPr>
              <a:lnSpc>
                <a:spcPct val="80000"/>
              </a:lnSpc>
            </a:pPr>
            <a:endParaRPr lang="es-ES" sz="20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El </a:t>
            </a:r>
            <a:r>
              <a:rPr lang="es-CL" dirty="0" err="1" smtClean="0"/>
              <a:t>Espiritu</a:t>
            </a:r>
            <a:r>
              <a:rPr lang="es-CL" dirty="0" smtClean="0"/>
              <a:t> del Capitalismo  </a:t>
            </a:r>
            <a:endParaRPr lang="es-CL" dirty="0"/>
          </a:p>
        </p:txBody>
      </p:sp>
      <p:sp>
        <p:nvSpPr>
          <p:cNvPr id="3" name="2 Marcador de contenido"/>
          <p:cNvSpPr>
            <a:spLocks noGrp="1"/>
          </p:cNvSpPr>
          <p:nvPr>
            <p:ph idx="1"/>
          </p:nvPr>
        </p:nvSpPr>
        <p:spPr/>
        <p:txBody>
          <a:bodyPr>
            <a:normAutofit lnSpcReduction="10000"/>
          </a:bodyPr>
          <a:lstStyle/>
          <a:p>
            <a:r>
              <a:rPr lang="es-CL" dirty="0"/>
              <a:t>Con al Reforma Protestante se cristaliza una nueva esta “etapa” de la vida </a:t>
            </a:r>
            <a:r>
              <a:rPr lang="es-CL" dirty="0" smtClean="0"/>
              <a:t>moral Occidental</a:t>
            </a:r>
            <a:r>
              <a:rPr lang="es-CL" dirty="0"/>
              <a:t>. En “La Ética Protestante y el Espíritu del Capitalismo”, Max Weber estudió </a:t>
            </a:r>
            <a:r>
              <a:rPr lang="es-CL" dirty="0" smtClean="0"/>
              <a:t>la moral </a:t>
            </a:r>
            <a:r>
              <a:rPr lang="es-CL" dirty="0"/>
              <a:t>que proponían algunos grupos calvinistas de los siglos XVI y XVII para mostrar </a:t>
            </a:r>
            <a:r>
              <a:rPr lang="es-CL" dirty="0" smtClean="0"/>
              <a:t>lo que </a:t>
            </a:r>
            <a:r>
              <a:rPr lang="es-CL" dirty="0"/>
              <a:t>él veía como una evidencia: que las sociedades protestantes estaban mejor dotadas </a:t>
            </a:r>
            <a:r>
              <a:rPr lang="es-CL" dirty="0" smtClean="0"/>
              <a:t>que las </a:t>
            </a:r>
            <a:r>
              <a:rPr lang="es-CL" dirty="0"/>
              <a:t>católicas para el progreso económico</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normAutofit fontScale="90000"/>
          </a:bodyPr>
          <a:lstStyle/>
          <a:p>
            <a:r>
              <a:rPr lang="es-ES" sz="4000" b="1" dirty="0" smtClean="0"/>
              <a:t>Tesis </a:t>
            </a:r>
            <a:r>
              <a:rPr lang="es-ES" sz="4000" b="1" dirty="0" err="1" smtClean="0"/>
              <a:t>weberiana</a:t>
            </a:r>
            <a:r>
              <a:rPr lang="es-ES" sz="4000" b="1" dirty="0" smtClean="0"/>
              <a:t> del Espíritu del Capitalismo</a:t>
            </a:r>
            <a:br>
              <a:rPr lang="es-ES" sz="4000" b="1" dirty="0" smtClean="0"/>
            </a:br>
            <a:endParaRPr lang="es-ES" sz="4000" dirty="0"/>
          </a:p>
        </p:txBody>
      </p:sp>
      <p:sp>
        <p:nvSpPr>
          <p:cNvPr id="120835" name="Rectangle 3"/>
          <p:cNvSpPr>
            <a:spLocks noGrp="1" noChangeArrowheads="1"/>
          </p:cNvSpPr>
          <p:nvPr>
            <p:ph type="body" idx="1"/>
          </p:nvPr>
        </p:nvSpPr>
        <p:spPr>
          <a:xfrm>
            <a:off x="457200" y="1600200"/>
            <a:ext cx="8435975" cy="4852988"/>
          </a:xfrm>
        </p:spPr>
        <p:txBody>
          <a:bodyPr/>
          <a:lstStyle/>
          <a:p>
            <a:pPr>
              <a:lnSpc>
                <a:spcPct val="80000"/>
              </a:lnSpc>
            </a:pPr>
            <a:r>
              <a:rPr lang="es-ES" sz="2000" dirty="0" smtClean="0"/>
              <a:t>El </a:t>
            </a:r>
            <a:r>
              <a:rPr lang="es-ES" sz="2000" dirty="0"/>
              <a:t>ascetismo laico del protestantismo actuaba con máxima pujanza contra el goce despreocupado de la riqueza y estrangulaba el consumo, singularmente los artículos de lujo (..) la lucha contra la sensualidad y el amor a las riquezas no era una lucha contra el lucro racional, sino contra el uso irracional de aquellas. (por uso irracional de las riquezas se entendía al aprecio de las formas ostentosas del lujo de las que tanto gustó el feudalismo</a:t>
            </a:r>
            <a:r>
              <a:rPr lang="es-ES" sz="2000" dirty="0" smtClean="0"/>
              <a:t>”</a:t>
            </a:r>
          </a:p>
          <a:p>
            <a:pPr>
              <a:lnSpc>
                <a:spcPct val="80000"/>
              </a:lnSpc>
            </a:pPr>
            <a:r>
              <a:rPr lang="es-ES" sz="2000" dirty="0" smtClean="0"/>
              <a:t>El </a:t>
            </a:r>
            <a:r>
              <a:rPr lang="es-ES" sz="2000" dirty="0"/>
              <a:t>catolicismo comparte el ideal ascético y metódico en el hombre, pero este se encarna en le Monje. </a:t>
            </a:r>
          </a:p>
          <a:p>
            <a:pPr>
              <a:lnSpc>
                <a:spcPct val="80000"/>
              </a:lnSpc>
            </a:pPr>
            <a:r>
              <a:rPr lang="es-ES" sz="2000" dirty="0"/>
              <a:t>La religiosidad de la Reforma (Lutero, Calvino) estuvo en convertir a cada cristiano en monje por toda su vida. </a:t>
            </a:r>
            <a:endParaRPr lang="es-ES" sz="2000" dirty="0" smtClean="0"/>
          </a:p>
          <a:p>
            <a:pPr>
              <a:lnSpc>
                <a:spcPct val="80000"/>
              </a:lnSpc>
            </a:pPr>
            <a:r>
              <a:rPr lang="es-ES" sz="2000" dirty="0" smtClean="0"/>
              <a:t>Doctrina de la predestinación</a:t>
            </a:r>
            <a:endParaRPr lang="es-ES" sz="2000" dirty="0"/>
          </a:p>
          <a:p>
            <a:pPr>
              <a:lnSpc>
                <a:spcPct val="80000"/>
              </a:lnSpc>
            </a:pPr>
            <a:r>
              <a:rPr lang="es-ES" sz="2000" dirty="0"/>
              <a:t>Los protestantes hicieron de la sobriedad un ideal y una forma de vida. Y por ello, pese a la importancia que el Alcohol había tenido en sus países, intentaron regularlo, incluso prohibirlo.</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lstStyle/>
          <a:p>
            <a:r>
              <a:rPr lang="es-CL" dirty="0" smtClean="0"/>
              <a:t>Puritanismo y prohibición en Estados Unidos</a:t>
            </a:r>
            <a:endParaRPr lang="es-CL" dirty="0"/>
          </a:p>
        </p:txBody>
      </p:sp>
      <p:sp>
        <p:nvSpPr>
          <p:cNvPr id="5" name="4 Subtítulo"/>
          <p:cNvSpPr>
            <a:spLocks noGrp="1"/>
          </p:cNvSpPr>
          <p:nvPr>
            <p:ph type="subTitle" idx="1"/>
          </p:nvPr>
        </p:nvSpPr>
        <p:spPr/>
        <p:txBody>
          <a:bodyPr/>
          <a:lstStyle/>
          <a:p>
            <a:endParaRPr lang="es-CL"/>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normAutofit fontScale="90000"/>
          </a:bodyPr>
          <a:lstStyle/>
          <a:p>
            <a:r>
              <a:rPr lang="es-ES" sz="4000" b="1" dirty="0"/>
              <a:t>Potencia </a:t>
            </a:r>
            <a:r>
              <a:rPr lang="es-ES" sz="4000" b="1" dirty="0" err="1"/>
              <a:t>emancipatoria</a:t>
            </a:r>
            <a:r>
              <a:rPr lang="es-ES" sz="4000" b="1" dirty="0"/>
              <a:t> del liberalismo</a:t>
            </a:r>
          </a:p>
        </p:txBody>
      </p:sp>
      <p:sp>
        <p:nvSpPr>
          <p:cNvPr id="118787" name="Rectangle 3"/>
          <p:cNvSpPr>
            <a:spLocks noGrp="1" noChangeArrowheads="1"/>
          </p:cNvSpPr>
          <p:nvPr>
            <p:ph type="body" idx="1"/>
          </p:nvPr>
        </p:nvSpPr>
        <p:spPr>
          <a:xfrm>
            <a:off x="457200" y="1428736"/>
            <a:ext cx="8229600" cy="5024452"/>
          </a:xfrm>
        </p:spPr>
        <p:txBody>
          <a:bodyPr/>
          <a:lstStyle/>
          <a:p>
            <a:pPr>
              <a:lnSpc>
                <a:spcPct val="80000"/>
              </a:lnSpc>
              <a:buFontTx/>
              <a:buNone/>
            </a:pPr>
            <a:endParaRPr lang="es-ES" sz="2000" dirty="0"/>
          </a:p>
          <a:p>
            <a:pPr>
              <a:lnSpc>
                <a:spcPct val="80000"/>
              </a:lnSpc>
            </a:pPr>
            <a:r>
              <a:rPr lang="es-ES" sz="2400" dirty="0" smtClean="0"/>
              <a:t>CRUZADA CONTRA LAS BRUJAS COMO DERECHO </a:t>
            </a:r>
            <a:r>
              <a:rPr lang="es-ES" sz="2400" dirty="0"/>
              <a:t>CIVIL </a:t>
            </a:r>
            <a:r>
              <a:rPr lang="es-ES" sz="2400" dirty="0" smtClean="0"/>
              <a:t>CONCULCADO</a:t>
            </a:r>
          </a:p>
          <a:p>
            <a:pPr>
              <a:lnSpc>
                <a:spcPct val="80000"/>
              </a:lnSpc>
            </a:pPr>
            <a:r>
              <a:rPr lang="es-ES" sz="2400" b="1" dirty="0" smtClean="0"/>
              <a:t>Moderar </a:t>
            </a:r>
            <a:r>
              <a:rPr lang="es-ES" sz="2400" b="1" dirty="0"/>
              <a:t>el poder</a:t>
            </a:r>
            <a:r>
              <a:rPr lang="es-ES" sz="2400" dirty="0"/>
              <a:t>: división por 3 de los poderes del Estado</a:t>
            </a:r>
          </a:p>
          <a:p>
            <a:pPr>
              <a:lnSpc>
                <a:spcPct val="80000"/>
              </a:lnSpc>
            </a:pPr>
            <a:r>
              <a:rPr lang="es-ES" sz="2400" dirty="0"/>
              <a:t>Destierro de cualquier consideración mágica (blanca o negra) en el Derecho</a:t>
            </a:r>
          </a:p>
          <a:p>
            <a:pPr>
              <a:lnSpc>
                <a:spcPct val="80000"/>
              </a:lnSpc>
            </a:pPr>
            <a:r>
              <a:rPr lang="es-ES" sz="2400" dirty="0"/>
              <a:t>No compete al legislador, ni al gobernante, ni al juez “regular al idea otros puedan formarse sobre el carácter del ciudadano</a:t>
            </a:r>
            <a:r>
              <a:rPr lang="es-ES" sz="2400" dirty="0" smtClean="0"/>
              <a:t>” (</a:t>
            </a:r>
            <a:r>
              <a:rPr lang="es-ES" sz="2400" dirty="0" err="1" smtClean="0"/>
              <a:t>Spinoza</a:t>
            </a:r>
            <a:r>
              <a:rPr lang="es-ES" sz="2400" dirty="0" smtClean="0"/>
              <a:t>)</a:t>
            </a:r>
            <a:endParaRPr lang="es-ES" sz="2400" dirty="0"/>
          </a:p>
          <a:p>
            <a:pPr>
              <a:lnSpc>
                <a:spcPct val="80000"/>
              </a:lnSpc>
            </a:pPr>
            <a:r>
              <a:rPr lang="es-ES" sz="2400" dirty="0"/>
              <a:t>En lo </a:t>
            </a:r>
            <a:r>
              <a:rPr lang="es-ES" sz="2400" b="1" dirty="0"/>
              <a:t>sucesivo el delincuente ya no es potencial regicida, culpable del desacato a la autoridad infinita de un </a:t>
            </a:r>
            <a:r>
              <a:rPr lang="es-ES" sz="2400" b="1" dirty="0" smtClean="0"/>
              <a:t>príncipe</a:t>
            </a:r>
            <a:r>
              <a:rPr lang="es-ES" sz="2400" dirty="0" smtClean="0"/>
              <a:t>, </a:t>
            </a:r>
            <a:r>
              <a:rPr lang="es-ES" sz="2400" dirty="0"/>
              <a:t>etc., sino que alguien que debe una reparación por actos de hostilidad hacia sus iguales, los demás ciudadanos.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Los peregrinos</a:t>
            </a:r>
            <a:endParaRPr lang="es-CL" b="1" dirty="0"/>
          </a:p>
        </p:txBody>
      </p:sp>
      <p:sp>
        <p:nvSpPr>
          <p:cNvPr id="3" name="2 Marcador de contenido"/>
          <p:cNvSpPr>
            <a:spLocks noGrp="1"/>
          </p:cNvSpPr>
          <p:nvPr>
            <p:ph idx="1"/>
          </p:nvPr>
        </p:nvSpPr>
        <p:spPr/>
        <p:txBody>
          <a:bodyPr>
            <a:normAutofit fontScale="85000" lnSpcReduction="20000"/>
          </a:bodyPr>
          <a:lstStyle/>
          <a:p>
            <a:r>
              <a:rPr lang="es-CL" dirty="0" smtClean="0"/>
              <a:t>Alexis </a:t>
            </a:r>
            <a:r>
              <a:rPr lang="es-CL" dirty="0"/>
              <a:t>de </a:t>
            </a:r>
            <a:r>
              <a:rPr lang="es-CL" dirty="0" err="1" smtClean="0"/>
              <a:t>Tocqueville</a:t>
            </a:r>
            <a:r>
              <a:rPr lang="es-CL" dirty="0" smtClean="0"/>
              <a:t> (1835</a:t>
            </a:r>
            <a:r>
              <a:rPr lang="es-CL" dirty="0"/>
              <a:t>) en “La Democracia en América” proporciona antecedentes que vinculan a </a:t>
            </a:r>
            <a:r>
              <a:rPr lang="es-CL" dirty="0" smtClean="0"/>
              <a:t>los</a:t>
            </a:r>
            <a:r>
              <a:rPr lang="es-CL" i="1" dirty="0" smtClean="0"/>
              <a:t> </a:t>
            </a:r>
            <a:r>
              <a:rPr lang="es-CL" i="1" dirty="0" err="1" smtClean="0"/>
              <a:t>pilgrims</a:t>
            </a:r>
            <a:r>
              <a:rPr lang="es-CL" i="1" dirty="0" smtClean="0"/>
              <a:t> </a:t>
            </a:r>
            <a:r>
              <a:rPr lang="es-CL" dirty="0"/>
              <a:t>puritanos que llegaron al Norte de Nueva Inglaterra con la naciente la </a:t>
            </a:r>
            <a:r>
              <a:rPr lang="es-CL" dirty="0" smtClean="0"/>
              <a:t>ideología liberal-capitalista.</a:t>
            </a:r>
          </a:p>
          <a:p>
            <a:r>
              <a:rPr lang="es-CL" dirty="0" smtClean="0"/>
              <a:t>Varias </a:t>
            </a:r>
            <a:r>
              <a:rPr lang="es-CL" dirty="0"/>
              <a:t>de las primeras colonias que se establecieron en la </a:t>
            </a:r>
            <a:r>
              <a:rPr lang="es-CL" dirty="0" smtClean="0"/>
              <a:t>región conocida </a:t>
            </a:r>
            <a:r>
              <a:rPr lang="es-CL" dirty="0"/>
              <a:t>como Nueva Inglaterra fueron efectivamente fundadas por </a:t>
            </a:r>
            <a:r>
              <a:rPr lang="es-CL" dirty="0" smtClean="0"/>
              <a:t>calvinistas, comunidades </a:t>
            </a:r>
            <a:r>
              <a:rPr lang="es-CL" dirty="0"/>
              <a:t>protestantes tan radicales que ni siquiera pudieron cultivar su </a:t>
            </a:r>
            <a:r>
              <a:rPr lang="es-CL" dirty="0" smtClean="0"/>
              <a:t>religión libremente </a:t>
            </a:r>
            <a:r>
              <a:rPr lang="es-CL" dirty="0"/>
              <a:t>en las naciones europeas donde había triunfado la Reforma. Así ocurrió con </a:t>
            </a:r>
            <a:r>
              <a:rPr lang="es-CL" dirty="0" smtClean="0"/>
              <a:t>los “puritanos</a:t>
            </a:r>
            <a:r>
              <a:rPr lang="es-CL" dirty="0"/>
              <a:t>”, los “cuáqueros” y diversas sectas alemanas.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Iglesia y Estado en Nueva Inglaterra</a:t>
            </a:r>
            <a:endParaRPr lang="es-CL" b="1" dirty="0"/>
          </a:p>
        </p:txBody>
      </p:sp>
      <p:sp>
        <p:nvSpPr>
          <p:cNvPr id="3" name="2 Marcador de contenido"/>
          <p:cNvSpPr>
            <a:spLocks noGrp="1"/>
          </p:cNvSpPr>
          <p:nvPr>
            <p:ph idx="1"/>
          </p:nvPr>
        </p:nvSpPr>
        <p:spPr>
          <a:xfrm>
            <a:off x="457200" y="1600200"/>
            <a:ext cx="8229600" cy="4757758"/>
          </a:xfrm>
        </p:spPr>
        <p:txBody>
          <a:bodyPr>
            <a:normAutofit/>
          </a:bodyPr>
          <a:lstStyle/>
          <a:p>
            <a:r>
              <a:rPr lang="es-CL" dirty="0" smtClean="0"/>
              <a:t>Aunque en lo referente a la regulación de las conductas, </a:t>
            </a:r>
            <a:r>
              <a:rPr lang="es-ES_tradnl" dirty="0" smtClean="0"/>
              <a:t>el puritanismo penetraba sin cesar en el dominio de la conciencia, ante todo le preocupaba mantener el orden moral y las costumbres en la sociedad. Comenta </a:t>
            </a:r>
            <a:r>
              <a:rPr lang="es-ES_tradnl" dirty="0" err="1" smtClean="0"/>
              <a:t>Tocqueville</a:t>
            </a:r>
            <a:r>
              <a:rPr lang="es-ES_tradnl" dirty="0" smtClean="0"/>
              <a:t>, que “casi no hay pecado que no sometan a la censura del magistrado las primeras compilaciones legales de Nueva Inglaterra”. </a:t>
            </a:r>
            <a:endParaRPr lang="es-CL"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t>Puritanismo y democracia</a:t>
            </a:r>
            <a:endParaRPr lang="es-CL" b="1" dirty="0"/>
          </a:p>
        </p:txBody>
      </p:sp>
      <p:sp>
        <p:nvSpPr>
          <p:cNvPr id="3" name="2 Marcador de contenido"/>
          <p:cNvSpPr>
            <a:spLocks noGrp="1"/>
          </p:cNvSpPr>
          <p:nvPr>
            <p:ph idx="1"/>
          </p:nvPr>
        </p:nvSpPr>
        <p:spPr/>
        <p:txBody>
          <a:bodyPr>
            <a:normAutofit fontScale="92500" lnSpcReduction="10000"/>
          </a:bodyPr>
          <a:lstStyle/>
          <a:p>
            <a:r>
              <a:rPr lang="es-ES_tradnl" dirty="0" smtClean="0"/>
              <a:t>“el Código de Connecticut, amalgama perfecta de puritanismo exaltado y democracia política, pone fuera de la ley la embriaguez y la holgazanería, regula la cantidad de vino por cabeza, que pueden vender los mesoneros y prohíbe el uso del tabaco. El 1 de mayo de 1660, por ejemplo, hay una sentencia que condena a una joven acusada de haberse dejado dar un beso</a:t>
            </a:r>
            <a:r>
              <a:rPr lang="es-CL" dirty="0" smtClean="0"/>
              <a:t>” (</a:t>
            </a:r>
            <a:r>
              <a:rPr lang="es-CL" dirty="0" err="1" smtClean="0"/>
              <a:t>Tocqueville</a:t>
            </a:r>
            <a:r>
              <a:rPr lang="es-CL" dirty="0" smtClean="0"/>
              <a:t>, 1984:51-53 y 40 En: </a:t>
            </a:r>
            <a:r>
              <a:rPr lang="es-CL" dirty="0" err="1" smtClean="0"/>
              <a:t>Escohotado</a:t>
            </a:r>
            <a:r>
              <a:rPr lang="es-CL" dirty="0" smtClean="0"/>
              <a:t>, 2001:496)</a:t>
            </a:r>
            <a:endParaRPr lang="es-CL"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La reacción prohibicionista</a:t>
            </a:r>
            <a:endParaRPr lang="es-CL" b="1" dirty="0"/>
          </a:p>
        </p:txBody>
      </p:sp>
      <p:sp>
        <p:nvSpPr>
          <p:cNvPr id="3" name="2 Marcador de contenido"/>
          <p:cNvSpPr>
            <a:spLocks noGrp="1"/>
          </p:cNvSpPr>
          <p:nvPr>
            <p:ph idx="1"/>
          </p:nvPr>
        </p:nvSpPr>
        <p:spPr/>
        <p:txBody>
          <a:bodyPr>
            <a:normAutofit lnSpcReduction="10000"/>
          </a:bodyPr>
          <a:lstStyle/>
          <a:p>
            <a:r>
              <a:rPr lang="es-CL" b="1" dirty="0" smtClean="0"/>
              <a:t>La moral puritana insistió en la sobriedad, más no en la abstinencia</a:t>
            </a:r>
            <a:r>
              <a:rPr lang="es-CL" dirty="0" smtClean="0"/>
              <a:t>, en la idea de autocontrol más que en la represión absoluta de los apetitos. La historia de los movimientos temperantes comienza cuando el puritanismo original ya había desaparecido, y </a:t>
            </a:r>
            <a:r>
              <a:rPr lang="es-CL" b="1" dirty="0" smtClean="0"/>
              <a:t>las posturas sobre la abstinencia total pueden explicarse por el socavamiento del poder de la vieja elite</a:t>
            </a:r>
            <a:r>
              <a:rPr lang="es-CL" dirty="0" smtClean="0"/>
              <a:t> social, económica, política y religiosa tras la Independencia. </a:t>
            </a:r>
          </a:p>
          <a:p>
            <a:endParaRPr lang="es-CL"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Prohibicionismo frente al cambio social</a:t>
            </a:r>
            <a:endParaRPr lang="es-CL" b="1" dirty="0"/>
          </a:p>
        </p:txBody>
      </p:sp>
      <p:sp>
        <p:nvSpPr>
          <p:cNvPr id="3" name="2 Marcador de contenido"/>
          <p:cNvSpPr>
            <a:spLocks noGrp="1"/>
          </p:cNvSpPr>
          <p:nvPr>
            <p:ph idx="1"/>
          </p:nvPr>
        </p:nvSpPr>
        <p:spPr/>
        <p:txBody>
          <a:bodyPr>
            <a:normAutofit fontScale="77500" lnSpcReduction="20000"/>
          </a:bodyPr>
          <a:lstStyle/>
          <a:p>
            <a:r>
              <a:rPr lang="es-CL" dirty="0" smtClean="0"/>
              <a:t>De acuerdo a Andrew Sinclair (1962) la prohibición del alcohol significó mucho más que la prohibición de la producción, venta, transporte, importación y exportación del licor; según este autor, habría una implicación entre la prohibición y toda una forma de vida de una antigua tradición que se vio amenazada por la aparición de las ciudades como la fuerza dominante en los Estados Unidos. </a:t>
            </a:r>
            <a:r>
              <a:rPr lang="es-CL" b="1" dirty="0" smtClean="0"/>
              <a:t>La prohibición puede entenderse como un conflicto entre dos órdenes sociales, el prohibicionismo es una fuerte reacción de la élite puritana tradicional a la nueva civilización urbana y su irresistible poder científico y económico. </a:t>
            </a:r>
            <a:r>
              <a:rPr lang="es-CL" dirty="0" smtClean="0"/>
              <a:t>El Papa, el diablo, el jazz, los contrabandistas, son mitologías que expresan simbólicamente el impacto de un cambio social enorme y temido. </a:t>
            </a:r>
          </a:p>
          <a:p>
            <a:endParaRPr lang="es-CL"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Misioneros, reformistas y filantrópicos</a:t>
            </a:r>
            <a:endParaRPr lang="es-CL" b="1" dirty="0"/>
          </a:p>
        </p:txBody>
      </p:sp>
      <p:sp>
        <p:nvSpPr>
          <p:cNvPr id="3" name="2 Marcador de contenido"/>
          <p:cNvSpPr>
            <a:spLocks noGrp="1"/>
          </p:cNvSpPr>
          <p:nvPr>
            <p:ph idx="1"/>
          </p:nvPr>
        </p:nvSpPr>
        <p:spPr>
          <a:xfrm>
            <a:off x="457200" y="1600200"/>
            <a:ext cx="8229600" cy="4686320"/>
          </a:xfrm>
        </p:spPr>
        <p:txBody>
          <a:bodyPr>
            <a:normAutofit fontScale="77500" lnSpcReduction="20000"/>
          </a:bodyPr>
          <a:lstStyle/>
          <a:p>
            <a:r>
              <a:rPr lang="es-CL" dirty="0" smtClean="0"/>
              <a:t>En este período surgió una nueva clase de institución religiosa, la asociación voluntaria de individuos privados con fines misioneros, reformistas y filantrópicos. </a:t>
            </a:r>
            <a:r>
              <a:rPr lang="es-CL" b="1" dirty="0" smtClean="0"/>
              <a:t>Se trataba de organizaciones fundadas por miembros de varias denominaciones protestantes”</a:t>
            </a:r>
            <a:r>
              <a:rPr lang="es-CL" dirty="0" smtClean="0"/>
              <a:t>. Pese a que tales organizaciones eran independientes de toda Iglesia, lo cierto es que </a:t>
            </a:r>
            <a:r>
              <a:rPr lang="es-CL" b="1" dirty="0" smtClean="0"/>
              <a:t>permitieron que la jerarquía religiosa, y en general toda la vieja aristocracia, mantuviese el control sobre las crecientes clases medias</a:t>
            </a:r>
            <a:r>
              <a:rPr lang="es-CL" dirty="0" smtClean="0"/>
              <a:t>. “Algunos activistas del movimiento misionero fundaron en Boston, en 1826 la (</a:t>
            </a:r>
            <a:r>
              <a:rPr lang="es-CL" i="1" dirty="0" smtClean="0"/>
              <a:t>American </a:t>
            </a:r>
            <a:r>
              <a:rPr lang="es-CL" i="1" dirty="0" err="1" smtClean="0"/>
              <a:t>Society</a:t>
            </a:r>
            <a:r>
              <a:rPr lang="es-CL" i="1" dirty="0" smtClean="0"/>
              <a:t> </a:t>
            </a:r>
            <a:r>
              <a:rPr lang="es-CL" i="1" dirty="0" err="1" smtClean="0"/>
              <a:t>for</a:t>
            </a:r>
            <a:r>
              <a:rPr lang="es-CL" i="1" dirty="0" smtClean="0"/>
              <a:t> </a:t>
            </a:r>
            <a:r>
              <a:rPr lang="es-CL" i="1" dirty="0" err="1" smtClean="0"/>
              <a:t>the</a:t>
            </a:r>
            <a:r>
              <a:rPr lang="es-CL" i="1" dirty="0" smtClean="0"/>
              <a:t> </a:t>
            </a:r>
            <a:r>
              <a:rPr lang="es-CL" i="1" dirty="0" err="1" smtClean="0"/>
              <a:t>Promotion</a:t>
            </a:r>
            <a:r>
              <a:rPr lang="es-CL" i="1" dirty="0" smtClean="0"/>
              <a:t> of </a:t>
            </a:r>
            <a:r>
              <a:rPr lang="es-CL" i="1" dirty="0" err="1" smtClean="0"/>
              <a:t>Temperance</a:t>
            </a:r>
            <a:r>
              <a:rPr lang="es-CL" dirty="0" smtClean="0"/>
              <a:t>), que desde 1836 defendió la abstinencia total. </a:t>
            </a:r>
            <a:r>
              <a:rPr lang="es-CL" b="1" dirty="0" smtClean="0"/>
              <a:t>En 1851, el Estado de Maine aprobó la primera ley prohibicionista</a:t>
            </a:r>
            <a:r>
              <a:rPr lang="es-CL" dirty="0" smtClean="0"/>
              <a:t>, y a partir del año siguiente varios estados siguieron su ejemplo”. (López, 2002:10-11)</a:t>
            </a:r>
          </a:p>
          <a:p>
            <a:endParaRPr lang="es-CL"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Movimiento prohibicionista</a:t>
            </a:r>
            <a:endParaRPr lang="es-CL" b="1" dirty="0"/>
          </a:p>
        </p:txBody>
      </p:sp>
      <p:sp>
        <p:nvSpPr>
          <p:cNvPr id="3" name="2 Marcador de contenido"/>
          <p:cNvSpPr>
            <a:spLocks noGrp="1"/>
          </p:cNvSpPr>
          <p:nvPr>
            <p:ph idx="1"/>
          </p:nvPr>
        </p:nvSpPr>
        <p:spPr>
          <a:xfrm>
            <a:off x="457200" y="1285860"/>
            <a:ext cx="8229600" cy="5214974"/>
          </a:xfrm>
        </p:spPr>
        <p:txBody>
          <a:bodyPr>
            <a:normAutofit lnSpcReduction="10000"/>
          </a:bodyPr>
          <a:lstStyle/>
          <a:p>
            <a:r>
              <a:rPr lang="es-CL" dirty="0" smtClean="0"/>
              <a:t>A contar de 1869 el movimiento reformista forma el </a:t>
            </a:r>
            <a:r>
              <a:rPr lang="es-CL" i="1" dirty="0" err="1" smtClean="0"/>
              <a:t>Prohibition</a:t>
            </a:r>
            <a:r>
              <a:rPr lang="es-CL" i="1" dirty="0" smtClean="0"/>
              <a:t> </a:t>
            </a:r>
            <a:r>
              <a:rPr lang="es-CL" i="1" dirty="0" err="1" smtClean="0"/>
              <a:t>Party</a:t>
            </a:r>
            <a:r>
              <a:rPr lang="es-CL" dirty="0" smtClean="0"/>
              <a:t> en Estados Unidos, cuyo objetivo es promover la templanza y el decoro cristiano, cuyos miembros quizá votaban por republicanos o por demócratas, pero no dejarían de castigar electoralmente a quien ignorase sus metas prohibicionistas. En 1893 en </a:t>
            </a:r>
            <a:r>
              <a:rPr lang="es-CL" dirty="0" err="1" smtClean="0"/>
              <a:t>Oberlin</a:t>
            </a:r>
            <a:r>
              <a:rPr lang="es-CL" dirty="0" smtClean="0"/>
              <a:t> Ohio, fue fundada la </a:t>
            </a:r>
            <a:r>
              <a:rPr lang="es-CL" i="1" dirty="0" smtClean="0"/>
              <a:t>Anti-</a:t>
            </a:r>
            <a:r>
              <a:rPr lang="es-CL" i="1" dirty="0" err="1" smtClean="0"/>
              <a:t>Saloon</a:t>
            </a:r>
            <a:r>
              <a:rPr lang="es-CL" i="1" dirty="0" smtClean="0"/>
              <a:t> League</a:t>
            </a:r>
            <a:r>
              <a:rPr lang="es-CL" dirty="0" smtClean="0"/>
              <a:t>, su objetivo será mantener a los Estados Unidos limpio de ebriedad, juego y fornicación. </a:t>
            </a:r>
            <a:endParaRPr lang="es-CL"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lnSpcReduction="10000"/>
          </a:bodyPr>
          <a:lstStyle/>
          <a:p>
            <a:r>
              <a:rPr lang="es-CL" dirty="0" smtClean="0"/>
              <a:t>En 1895 se convirtió en una organización nacional, siendo el lobby más poderoso de la prohibición en Estados Unidos, desplazando a competidores mayores como la  </a:t>
            </a:r>
            <a:r>
              <a:rPr lang="es-CL" dirty="0" err="1" smtClean="0"/>
              <a:t>Woman’s</a:t>
            </a:r>
            <a:r>
              <a:rPr lang="es-CL" dirty="0" smtClean="0"/>
              <a:t>  Christian </a:t>
            </a:r>
            <a:r>
              <a:rPr lang="es-CL" dirty="0" err="1" smtClean="0"/>
              <a:t>Temperance</a:t>
            </a:r>
            <a:r>
              <a:rPr lang="es-CL" dirty="0" smtClean="0"/>
              <a:t> </a:t>
            </a:r>
            <a:r>
              <a:rPr lang="es-CL" dirty="0" err="1" smtClean="0"/>
              <a:t>Union</a:t>
            </a:r>
            <a:r>
              <a:rPr lang="es-CL" dirty="0" smtClean="0"/>
              <a:t> y el </a:t>
            </a:r>
            <a:r>
              <a:rPr lang="es-CL" i="1" dirty="0" err="1" smtClean="0"/>
              <a:t>Prohibition</a:t>
            </a:r>
            <a:r>
              <a:rPr lang="es-CL" i="1" dirty="0" smtClean="0"/>
              <a:t> </a:t>
            </a:r>
            <a:r>
              <a:rPr lang="es-CL" i="1" dirty="0" err="1" smtClean="0"/>
              <a:t>Party</a:t>
            </a:r>
            <a:r>
              <a:rPr lang="es-CL" dirty="0" smtClean="0"/>
              <a:t>. Su triunfo a nivel nacional fue la prohibición constitucional del alcohol decretada en 1919 con la Decimoctava Enmienda de la constitución de los Estados Unidos.</a:t>
            </a:r>
            <a:endParaRPr lang="es-CL"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Evangelismo y reforma moral y social</a:t>
            </a:r>
            <a:endParaRPr lang="es-CL" b="1" dirty="0"/>
          </a:p>
        </p:txBody>
      </p:sp>
      <p:sp>
        <p:nvSpPr>
          <p:cNvPr id="3" name="2 Marcador de contenido"/>
          <p:cNvSpPr>
            <a:spLocks noGrp="1"/>
          </p:cNvSpPr>
          <p:nvPr>
            <p:ph idx="1"/>
          </p:nvPr>
        </p:nvSpPr>
        <p:spPr/>
        <p:txBody>
          <a:bodyPr>
            <a:normAutofit fontScale="92500" lnSpcReduction="20000"/>
          </a:bodyPr>
          <a:lstStyle/>
          <a:p>
            <a:r>
              <a:rPr lang="es-CL" dirty="0" smtClean="0"/>
              <a:t>Fue en respuesta a esta pérdida de poder de la jerarquía calvinista, que se desencadenó la primera gran cruzada moral: el movimiento temperante. “Esta cruzada tuvo lugar en medio de la segunda gran renovación que sacudió a Nueva Inglaterra entre 1795 y 1835. El predicador </a:t>
            </a:r>
            <a:r>
              <a:rPr lang="es-CL" b="1" dirty="0" err="1" smtClean="0"/>
              <a:t>Lyman</a:t>
            </a:r>
            <a:r>
              <a:rPr lang="es-CL" b="1" dirty="0" smtClean="0"/>
              <a:t> </a:t>
            </a:r>
            <a:r>
              <a:rPr lang="es-CL" b="1" dirty="0" err="1" smtClean="0"/>
              <a:t>Beecher</a:t>
            </a:r>
            <a:r>
              <a:rPr lang="es-CL" b="1" dirty="0" smtClean="0"/>
              <a:t> </a:t>
            </a:r>
            <a:r>
              <a:rPr lang="es-CL" dirty="0" smtClean="0"/>
              <a:t>desempeñó un papel determinante tanto en la renovación religiosa como en el movimiento temperante. A él se debe atribuir en buena parte la asociación entre evangelismo y reforma moral y social.</a:t>
            </a:r>
            <a:endParaRPr lang="es-CL"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Prohibición del alcohol y corrupción</a:t>
            </a:r>
            <a:endParaRPr lang="es-CL" b="1" dirty="0"/>
          </a:p>
        </p:txBody>
      </p:sp>
      <p:sp>
        <p:nvSpPr>
          <p:cNvPr id="3" name="2 Marcador de contenido"/>
          <p:cNvSpPr>
            <a:spLocks noGrp="1"/>
          </p:cNvSpPr>
          <p:nvPr>
            <p:ph idx="1"/>
          </p:nvPr>
        </p:nvSpPr>
        <p:spPr>
          <a:xfrm>
            <a:off x="457200" y="1600200"/>
            <a:ext cx="8229600" cy="4829196"/>
          </a:xfrm>
        </p:spPr>
        <p:txBody>
          <a:bodyPr>
            <a:normAutofit/>
          </a:bodyPr>
          <a:lstStyle/>
          <a:p>
            <a:r>
              <a:rPr lang="es-CL" dirty="0" smtClean="0"/>
              <a:t>Los Estados que prohibieron el consumo de licores fuertes se enfrentaron con que la corrupción de los funcionarios públicos y la abierta resistencia de los consumidores hacían prácticamente imposible el cumplimiento de esta medida. La política sobre alcohol fue devuelta a los gobiernos estatales y locales para que obraran de acuerdo con su criterio. (</a:t>
            </a:r>
            <a:r>
              <a:rPr lang="es-CL" dirty="0" err="1" smtClean="0"/>
              <a:t>Levine</a:t>
            </a:r>
            <a:r>
              <a:rPr lang="es-CL" dirty="0" smtClean="0"/>
              <a:t>, 2002; López, 1997)</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s-ES" b="1" dirty="0"/>
              <a:t>Liberalismo y las drogas</a:t>
            </a:r>
          </a:p>
        </p:txBody>
      </p:sp>
      <p:sp>
        <p:nvSpPr>
          <p:cNvPr id="119811" name="Rectangle 3"/>
          <p:cNvSpPr>
            <a:spLocks noGrp="1" noChangeArrowheads="1"/>
          </p:cNvSpPr>
          <p:nvPr>
            <p:ph type="body" idx="1"/>
          </p:nvPr>
        </p:nvSpPr>
        <p:spPr/>
        <p:txBody>
          <a:bodyPr/>
          <a:lstStyle/>
          <a:p>
            <a:pPr>
              <a:lnSpc>
                <a:spcPct val="90000"/>
              </a:lnSpc>
            </a:pPr>
            <a:r>
              <a:rPr lang="es-ES" sz="2800" b="1" dirty="0"/>
              <a:t>Washington</a:t>
            </a:r>
            <a:r>
              <a:rPr lang="es-ES" sz="2800" dirty="0"/>
              <a:t> (uso de Marihuana)</a:t>
            </a:r>
          </a:p>
          <a:p>
            <a:pPr>
              <a:lnSpc>
                <a:spcPct val="90000"/>
              </a:lnSpc>
            </a:pPr>
            <a:r>
              <a:rPr lang="es-ES" sz="2800" b="1" dirty="0" err="1"/>
              <a:t>Motesquieu</a:t>
            </a:r>
            <a:r>
              <a:rPr lang="es-ES" sz="2800" b="1" dirty="0"/>
              <a:t> </a:t>
            </a:r>
            <a:r>
              <a:rPr lang="es-ES" sz="2800" dirty="0"/>
              <a:t>(Critica del prohibicionismo en oriente)</a:t>
            </a:r>
          </a:p>
          <a:p>
            <a:pPr>
              <a:lnSpc>
                <a:spcPct val="90000"/>
              </a:lnSpc>
            </a:pPr>
            <a:r>
              <a:rPr lang="es-ES" sz="2800" b="1" dirty="0"/>
              <a:t>Jefferson</a:t>
            </a:r>
            <a:r>
              <a:rPr lang="es-ES" sz="2800" dirty="0"/>
              <a:t> (uso de drogas para la eutanasia, derecho civil al suicidio) </a:t>
            </a:r>
          </a:p>
          <a:p>
            <a:pPr>
              <a:lnSpc>
                <a:spcPct val="90000"/>
              </a:lnSpc>
            </a:pPr>
            <a:r>
              <a:rPr lang="es-ES" sz="2800" dirty="0"/>
              <a:t>No obstante, en las </a:t>
            </a:r>
            <a:r>
              <a:rPr lang="es-ES" sz="2800" b="1" i="1" dirty="0"/>
              <a:t>fuerzas progresistas se incuba una concepción conservadora del hombre, defendida en la Reforma y que convive con los ideales de racionalidad del pensamiento moderno-liberal.</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Los emprendedores morales</a:t>
            </a:r>
            <a:endParaRPr lang="es-CL" b="1" dirty="0"/>
          </a:p>
        </p:txBody>
      </p:sp>
      <p:sp>
        <p:nvSpPr>
          <p:cNvPr id="3" name="2 Marcador de contenido"/>
          <p:cNvSpPr>
            <a:spLocks noGrp="1"/>
          </p:cNvSpPr>
          <p:nvPr>
            <p:ph idx="1"/>
          </p:nvPr>
        </p:nvSpPr>
        <p:spPr/>
        <p:txBody>
          <a:bodyPr>
            <a:normAutofit lnSpcReduction="10000"/>
          </a:bodyPr>
          <a:lstStyle/>
          <a:p>
            <a:r>
              <a:rPr lang="es-CL" dirty="0" smtClean="0"/>
              <a:t>Howard S. Becker (2009) ha analizado al sujeto que encabeza el movimiento prohibicionista del siglo XIX: los ‘emprendedores morales’, cruzados reformistas que pertenecen a los estratos sociales superiores de la sociedad, se caracterizan por crear y aplicar reglas</a:t>
            </a:r>
            <a:r>
              <a:rPr lang="es-CL" b="1" dirty="0" smtClean="0"/>
              <a:t>. Ellos deben tener poder, apoyo público, generar conciencia pública sobre un tema, y ser capaces de proponer una solución clara y aceptable para el problema.</a:t>
            </a:r>
            <a:endParaRPr lang="es-CL" b="1"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Operan sobre una ética absoluta…</a:t>
            </a:r>
            <a:endParaRPr lang="es-CL" b="1" dirty="0"/>
          </a:p>
        </p:txBody>
      </p:sp>
      <p:sp>
        <p:nvSpPr>
          <p:cNvPr id="3" name="2 Marcador de contenido"/>
          <p:cNvSpPr>
            <a:spLocks noGrp="1"/>
          </p:cNvSpPr>
          <p:nvPr>
            <p:ph idx="1"/>
          </p:nvPr>
        </p:nvSpPr>
        <p:spPr/>
        <p:txBody>
          <a:bodyPr>
            <a:normAutofit fontScale="92500" lnSpcReduction="20000"/>
          </a:bodyPr>
          <a:lstStyle/>
          <a:p>
            <a:r>
              <a:rPr lang="es-CL" i="1" dirty="0" smtClean="0"/>
              <a:t>“Al cruzado reformista le interesan los contenidos de las normas. Las reglas existentes no le satisfacen pues existe un mal que lo perturba profundamente. Siente que nada estará bien en el mundo hasta que haya normas que corrijan ese mal. Opera desde una ética absoluta: lo que ve es malo, total y absolutamente malo, sin matices, y cualquier medio que se emplee para eliminarlo está justificado. El cruzado es ferviente y recto, y las más de las veces se siente moralmente superior”. </a:t>
            </a:r>
            <a:r>
              <a:rPr lang="es-CL" dirty="0" smtClean="0"/>
              <a:t>(Becker, 2009:167)</a:t>
            </a:r>
          </a:p>
          <a:p>
            <a:endParaRPr lang="es-CL"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Los creadores de la norma y la desviación</a:t>
            </a:r>
            <a:endParaRPr lang="es-CL" b="1" dirty="0"/>
          </a:p>
        </p:txBody>
      </p:sp>
      <p:sp>
        <p:nvSpPr>
          <p:cNvPr id="3" name="2 Marcador de contenido"/>
          <p:cNvSpPr>
            <a:spLocks noGrp="1"/>
          </p:cNvSpPr>
          <p:nvPr>
            <p:ph idx="1"/>
          </p:nvPr>
        </p:nvSpPr>
        <p:spPr>
          <a:xfrm>
            <a:off x="457200" y="1600200"/>
            <a:ext cx="8229600" cy="4829196"/>
          </a:xfrm>
        </p:spPr>
        <p:txBody>
          <a:bodyPr>
            <a:normAutofit lnSpcReduction="10000"/>
          </a:bodyPr>
          <a:lstStyle/>
          <a:p>
            <a:r>
              <a:rPr lang="es-CL" dirty="0" smtClean="0"/>
              <a:t>El desarrollo del movimiento prohibicionista se conecta con explicación sociológica del ‘marginal’(</a:t>
            </a:r>
            <a:r>
              <a:rPr lang="es-CL" i="1" dirty="0" smtClean="0"/>
              <a:t>outsider</a:t>
            </a:r>
            <a:r>
              <a:rPr lang="es-CL" dirty="0" smtClean="0"/>
              <a:t>) formulada por el propio Becker, y fundamenta empíricamente la ‘teoría del etiquetaje’. Según esta </a:t>
            </a:r>
            <a:r>
              <a:rPr lang="es-CL" b="1" dirty="0" smtClean="0"/>
              <a:t>teoría los grupos sociales crean la desviación estableciendo reglas cuya infracción constituye una desviación, y aplican estas reglas a personas particulares, que etiquetan como </a:t>
            </a:r>
            <a:r>
              <a:rPr lang="es-CL" b="1" i="1" dirty="0" smtClean="0"/>
              <a:t>outsiders</a:t>
            </a:r>
            <a:r>
              <a:rPr lang="es-CL" b="1" dirty="0" smtClean="0"/>
              <a:t>. </a:t>
            </a:r>
          </a:p>
          <a:p>
            <a:endParaRPr lang="es-CL"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La teoría del etiquetaje</a:t>
            </a:r>
            <a:endParaRPr lang="es-CL" dirty="0"/>
          </a:p>
        </p:txBody>
      </p:sp>
      <p:sp>
        <p:nvSpPr>
          <p:cNvPr id="3" name="2 Marcador de contenido"/>
          <p:cNvSpPr>
            <a:spLocks noGrp="1"/>
          </p:cNvSpPr>
          <p:nvPr>
            <p:ph idx="1"/>
          </p:nvPr>
        </p:nvSpPr>
        <p:spPr/>
        <p:txBody>
          <a:bodyPr>
            <a:normAutofit fontScale="92500" lnSpcReduction="10000"/>
          </a:bodyPr>
          <a:lstStyle/>
          <a:p>
            <a:r>
              <a:rPr lang="es-CL" b="1" dirty="0" smtClean="0"/>
              <a:t>La desviación no sería una cualidad de la acción cometida sino la consecuencia de la aplicación —por parte de otros— de reglas y sanciones. </a:t>
            </a:r>
            <a:r>
              <a:rPr lang="es-CL" dirty="0" smtClean="0"/>
              <a:t>El desviado es alguien al que la etiqueta le ha sido puesta con éxito; el comportamiento desviado es el comportamiento etiquetado así por la gente. De esta manera, el consumidor de alcohol y otras drogas surge como un desviado para la reacción puritana y un hecho problemático que una vez socializado será objeto de la política pública.</a:t>
            </a:r>
            <a:endParaRPr lang="es-CL"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lnSpcReduction="10000"/>
          </a:bodyPr>
          <a:lstStyle/>
          <a:p>
            <a:r>
              <a:rPr lang="es-CL" dirty="0" smtClean="0"/>
              <a:t>Becker también sostiene que a la hora de delinear normas específicas, </a:t>
            </a:r>
            <a:r>
              <a:rPr lang="es-CL" b="1" dirty="0" smtClean="0"/>
              <a:t>los cruzados morales recurren al consejo de expertos</a:t>
            </a:r>
            <a:r>
              <a:rPr lang="es-CL" dirty="0" smtClean="0"/>
              <a:t>: los </a:t>
            </a:r>
            <a:r>
              <a:rPr lang="es-CL" b="1" dirty="0" smtClean="0"/>
              <a:t>abogados </a:t>
            </a:r>
            <a:r>
              <a:rPr lang="es-CL" dirty="0" smtClean="0"/>
              <a:t>ayudaran a formar las leyes propuestas a la legislatura estadual o el Congreso Nacional, también se apoyan en la naciente ideología psiquiátrica. Desde el siglo XIX, </a:t>
            </a:r>
            <a:r>
              <a:rPr lang="es-CL" b="1" dirty="0" smtClean="0"/>
              <a:t>los psiquiatras han sido el principal respaldo para la creación de normas de los cruzados morales.</a:t>
            </a:r>
            <a:r>
              <a:rPr lang="es-CL" dirty="0" smtClean="0"/>
              <a:t>   (Becker, 2009: 169-170)</a:t>
            </a:r>
          </a:p>
          <a:p>
            <a:endParaRPr lang="es-CL"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lstStyle/>
          <a:p>
            <a:r>
              <a:rPr lang="es-CL" b="1" dirty="0" smtClean="0"/>
              <a:t>Biopolítica y Medicalización</a:t>
            </a:r>
            <a:endParaRPr lang="es-CL" b="1" dirty="0"/>
          </a:p>
        </p:txBody>
      </p:sp>
      <p:sp>
        <p:nvSpPr>
          <p:cNvPr id="5" name="4 Subtítulo"/>
          <p:cNvSpPr>
            <a:spLocks noGrp="1"/>
          </p:cNvSpPr>
          <p:nvPr>
            <p:ph type="subTitle" idx="1"/>
          </p:nvPr>
        </p:nvSpPr>
        <p:spPr/>
        <p:txBody>
          <a:bodyPr/>
          <a:lstStyle/>
          <a:p>
            <a:r>
              <a:rPr lang="es-CL" dirty="0" smtClean="0"/>
              <a:t>Control científico, político y moral</a:t>
            </a:r>
            <a:endParaRPr lang="es-CL"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Medicalización de la moral</a:t>
            </a:r>
            <a:endParaRPr lang="es-CL" b="1" dirty="0"/>
          </a:p>
        </p:txBody>
      </p:sp>
      <p:sp>
        <p:nvSpPr>
          <p:cNvPr id="3" name="2 Marcador de contenido"/>
          <p:cNvSpPr>
            <a:spLocks noGrp="1"/>
          </p:cNvSpPr>
          <p:nvPr>
            <p:ph idx="1"/>
          </p:nvPr>
        </p:nvSpPr>
        <p:spPr/>
        <p:txBody>
          <a:bodyPr>
            <a:normAutofit/>
          </a:bodyPr>
          <a:lstStyle/>
          <a:p>
            <a:r>
              <a:rPr lang="es-CL" dirty="0" smtClean="0"/>
              <a:t>No es extraño que el nacimiento de la psiquiatría se haya emparentado al control moral de las conductas ‘anormales’. </a:t>
            </a:r>
            <a:r>
              <a:rPr lang="es-ES" dirty="0" smtClean="0"/>
              <a:t>Al proceso de expansión de la influencia psiquiátrica como de los demás médicos profesionales en la sociedad se le conoce como medicalización. </a:t>
            </a:r>
            <a:endParaRPr lang="es-CL" dirty="0" smtClean="0"/>
          </a:p>
          <a:p>
            <a:endParaRPr lang="es-CL"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De la Iglesia a la medicina</a:t>
            </a:r>
            <a:endParaRPr lang="es-CL" b="1" dirty="0"/>
          </a:p>
        </p:txBody>
      </p:sp>
      <p:sp>
        <p:nvSpPr>
          <p:cNvPr id="3" name="2 Marcador de contenido"/>
          <p:cNvSpPr>
            <a:spLocks noGrp="1"/>
          </p:cNvSpPr>
          <p:nvPr>
            <p:ph idx="1"/>
          </p:nvPr>
        </p:nvSpPr>
        <p:spPr/>
        <p:txBody>
          <a:bodyPr>
            <a:normAutofit fontScale="77500" lnSpcReduction="20000"/>
          </a:bodyPr>
          <a:lstStyle/>
          <a:p>
            <a:r>
              <a:rPr lang="es-ES" dirty="0" smtClean="0"/>
              <a:t>La medicalización s</a:t>
            </a:r>
            <a:r>
              <a:rPr lang="es-CL" dirty="0" smtClean="0"/>
              <a:t>e ha entendido como una forma de control social que viene por lo general a suceder el rol de la Iglesia en esta materia, y donde la jurisdicción de la clase médica va a abarcar problemáticas que antes no eran definidas por sus propias entidades. </a:t>
            </a:r>
            <a:r>
              <a:rPr lang="es-CL" dirty="0" err="1" smtClean="0"/>
              <a:t>Benjamin</a:t>
            </a:r>
            <a:r>
              <a:rPr lang="es-CL" dirty="0" smtClean="0"/>
              <a:t> Rush– médico y firmante de la declaración de Independencia de los Estados Unidos y padre de la psiquiatría – afirma que “en lo sucesivo será asunto del médico salvar a la humanidad del vicio tanto como hasta ahora lo fue del sacerdote. Concibamos a los seres humanos como pacientes en un hospital; cuanto más se resistan a nuestros esfuerzos por servirlos más necesitarán nuestros servicios” (Rush, en: </a:t>
            </a:r>
            <a:r>
              <a:rPr lang="es-CL" dirty="0" err="1" smtClean="0"/>
              <a:t>Escohotado</a:t>
            </a:r>
            <a:r>
              <a:rPr lang="es-CL" dirty="0" smtClean="0"/>
              <a:t>, 2001: 497)</a:t>
            </a:r>
            <a:endParaRPr lang="es-CL"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Biopolítica y medicalización</a:t>
            </a:r>
            <a:endParaRPr lang="es-CL" b="1" dirty="0"/>
          </a:p>
        </p:txBody>
      </p:sp>
      <p:sp>
        <p:nvSpPr>
          <p:cNvPr id="3" name="2 Marcador de contenido"/>
          <p:cNvSpPr>
            <a:spLocks noGrp="1"/>
          </p:cNvSpPr>
          <p:nvPr>
            <p:ph idx="1"/>
          </p:nvPr>
        </p:nvSpPr>
        <p:spPr/>
        <p:txBody>
          <a:bodyPr>
            <a:normAutofit fontScale="92500" lnSpcReduction="20000"/>
          </a:bodyPr>
          <a:lstStyle/>
          <a:p>
            <a:r>
              <a:rPr lang="es-CL" dirty="0" smtClean="0"/>
              <a:t>Para Michel Foucault la medicalización hace parte de una estrategia </a:t>
            </a:r>
            <a:r>
              <a:rPr lang="es-CL" i="1" dirty="0" smtClean="0"/>
              <a:t>biopolítica </a:t>
            </a:r>
            <a:r>
              <a:rPr lang="es-CL" dirty="0" smtClean="0"/>
              <a:t>que las elites intelectuales y políticas iniciaron desde fines del siglo XVIII.“</a:t>
            </a:r>
            <a:r>
              <a:rPr lang="es-CL" b="1" dirty="0" smtClean="0"/>
              <a:t>El cuerpo es una realidad biopolítica; la medicina es una estrategia biopolítica</a:t>
            </a:r>
            <a:r>
              <a:rPr lang="es-CL" dirty="0" smtClean="0"/>
              <a:t>.” En las sociedades europeas occidentales, el control social transitó de un poder de soberanía a un poder disciplinario o ‘</a:t>
            </a:r>
            <a:r>
              <a:rPr lang="es-CL" dirty="0" err="1" smtClean="0"/>
              <a:t>biopoder</a:t>
            </a:r>
            <a:r>
              <a:rPr lang="es-CL" dirty="0" smtClean="0"/>
              <a:t>’. </a:t>
            </a:r>
            <a:r>
              <a:rPr lang="es-CL" b="1" dirty="0" smtClean="0"/>
              <a:t>La medicalización se corresponde con la historia del </a:t>
            </a:r>
            <a:r>
              <a:rPr lang="es-CL" b="1" dirty="0" err="1" smtClean="0"/>
              <a:t>biopoder</a:t>
            </a:r>
            <a:r>
              <a:rPr lang="es-CL" b="1" dirty="0" smtClean="0"/>
              <a:t>, donde el poder se hizo soberano de la especie humana, sobre la ‘población’ –concepto central de la biopolítica</a:t>
            </a:r>
            <a:endParaRPr lang="es-CL" b="1"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Población: unidad de gobierno de la biopolítica </a:t>
            </a:r>
            <a:endParaRPr lang="es-CL" b="1" dirty="0"/>
          </a:p>
        </p:txBody>
      </p:sp>
      <p:sp>
        <p:nvSpPr>
          <p:cNvPr id="3" name="2 Marcador de contenido"/>
          <p:cNvSpPr>
            <a:spLocks noGrp="1"/>
          </p:cNvSpPr>
          <p:nvPr>
            <p:ph idx="1"/>
          </p:nvPr>
        </p:nvSpPr>
        <p:spPr/>
        <p:txBody>
          <a:bodyPr>
            <a:normAutofit fontScale="85000" lnSpcReduction="10000"/>
          </a:bodyPr>
          <a:lstStyle/>
          <a:p>
            <a:r>
              <a:rPr lang="es-CL" dirty="0" smtClean="0"/>
              <a:t>Es importante no pensar la población como un agregado cualquiera de individuos, sino como una unidad de gobierno activamente producida a partir de una serie de indicadores de la vida de las poblaciones, donde se pone en juego un cierto tipo de conocimiento experto con conocimientos especializados en determinadas problemáticas cada vez más orientadas hacia la prevención y la intervención selectiva desde las políticas públicas, especialmente las políticas sociales, mediadas por una multiplicidad de estadísticas y unidades de registro sobre la población.</a:t>
            </a:r>
            <a:endParaRPr lang="es-C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1 Título"/>
          <p:cNvSpPr>
            <a:spLocks noGrp="1"/>
          </p:cNvSpPr>
          <p:nvPr>
            <p:ph type="ctrTitle"/>
          </p:nvPr>
        </p:nvSpPr>
        <p:spPr/>
        <p:txBody>
          <a:bodyPr/>
          <a:lstStyle/>
          <a:p>
            <a:r>
              <a:rPr lang="es-CL" dirty="0" smtClean="0"/>
              <a:t>Del poder de soberanía a la biopolítica</a:t>
            </a:r>
          </a:p>
        </p:txBody>
      </p:sp>
      <p:sp>
        <p:nvSpPr>
          <p:cNvPr id="3" name="2 Subtítulo"/>
          <p:cNvSpPr>
            <a:spLocks noGrp="1"/>
          </p:cNvSpPr>
          <p:nvPr>
            <p:ph type="subTitle" idx="1"/>
          </p:nvPr>
        </p:nvSpPr>
        <p:spPr/>
        <p:txBody>
          <a:bodyPr rtlCol="0">
            <a:normAutofit/>
          </a:bodyPr>
          <a:lstStyle/>
          <a:p>
            <a:pPr fontAlgn="auto">
              <a:spcAft>
                <a:spcPts val="0"/>
              </a:spcAft>
              <a:buFont typeface="Arial" pitchFamily="34" charset="0"/>
              <a:buNone/>
              <a:defRPr/>
            </a:pPr>
            <a:r>
              <a:rPr lang="es-CL" dirty="0" smtClean="0"/>
              <a:t>Michel Foucault </a:t>
            </a:r>
            <a:endParaRPr lang="es-CL"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El poder toma por objeto lo biológico, lo somático, lo corporal</a:t>
            </a:r>
            <a:endParaRPr lang="es-CL" b="1" dirty="0"/>
          </a:p>
        </p:txBody>
      </p:sp>
      <p:sp>
        <p:nvSpPr>
          <p:cNvPr id="3" name="2 Marcador de contenido"/>
          <p:cNvSpPr>
            <a:spLocks noGrp="1"/>
          </p:cNvSpPr>
          <p:nvPr>
            <p:ph idx="1"/>
          </p:nvPr>
        </p:nvSpPr>
        <p:spPr/>
        <p:txBody>
          <a:bodyPr>
            <a:normAutofit fontScale="92500" lnSpcReduction="10000"/>
          </a:bodyPr>
          <a:lstStyle/>
          <a:p>
            <a:r>
              <a:rPr lang="es-CL" i="1" dirty="0" smtClean="0"/>
              <a:t>“El  capitalismo, que se desenvuelve  a  fines  del  siglo XVIII y comienzos del XIX, socializó un primer objeto, que fue el  cuerpo, en función de la fuerza productiva, de la fuerza laboral. El control de la sociedad sobre los individuos no se opera simplemente por la conciencia o por la ideología sino que se  ejerce en  el  cuerpo, con  el cuerpo social. Para la sociedad capitalista lo importante era lo biológico, lo somático, lo corporal antes que nada”. </a:t>
            </a:r>
            <a:r>
              <a:rPr lang="es-CL" dirty="0" smtClean="0"/>
              <a:t>(Foucault, 2005:5-6)</a:t>
            </a:r>
          </a:p>
          <a:p>
            <a:endParaRPr lang="es-CL"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dirty="0"/>
          </a:p>
        </p:txBody>
      </p:sp>
      <p:sp>
        <p:nvSpPr>
          <p:cNvPr id="3" name="2 Marcador de contenido"/>
          <p:cNvSpPr>
            <a:spLocks noGrp="1"/>
          </p:cNvSpPr>
          <p:nvPr>
            <p:ph idx="1"/>
          </p:nvPr>
        </p:nvSpPr>
        <p:spPr>
          <a:xfrm>
            <a:off x="457200" y="357166"/>
            <a:ext cx="8229600" cy="6072230"/>
          </a:xfrm>
        </p:spPr>
        <p:txBody>
          <a:bodyPr>
            <a:normAutofit fontScale="92500" lnSpcReduction="20000"/>
          </a:bodyPr>
          <a:lstStyle/>
          <a:p>
            <a:r>
              <a:rPr lang="es-CL" dirty="0" smtClean="0"/>
              <a:t>Esta nueva tecnología se aplica sobre el hombre viviente como ‘población’, desde un control científico destinado a ‘hacer vivir’; se controla los nacimientos, el índice de mortalidad, la higiene pública, la seguridad social, etc. En consecuencia, la biopolítica es una nueva técnica de poder que se aplica a los hombres en el espacio abierto, se destina a la especie</a:t>
            </a:r>
            <a:r>
              <a:rPr lang="es-CL" i="1" dirty="0" smtClean="0"/>
              <a:t>.“La biopolítica dice relación con previsiones, estimaciones estadísticas, medidas globales, para intervenir al interior de la población, constituyéndose mecanismos de seguridad en torno de todo lo que haya de imprevisible en las poblaciones vivientes. </a:t>
            </a:r>
            <a:r>
              <a:rPr lang="es-CL" b="1" i="1" dirty="0" smtClean="0"/>
              <a:t>El fin es tomar gestión de la vida, optimizar un estado de vida”</a:t>
            </a:r>
            <a:r>
              <a:rPr lang="es-CL" i="1" dirty="0" smtClean="0"/>
              <a:t>. </a:t>
            </a:r>
            <a:r>
              <a:rPr lang="es-CL" dirty="0" smtClean="0"/>
              <a:t>(Foucault, 2007:167-168)</a:t>
            </a:r>
          </a:p>
          <a:p>
            <a:endParaRPr lang="es-CL"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lstStyle/>
          <a:p>
            <a:r>
              <a:rPr lang="es-CL" b="1" dirty="0" smtClean="0"/>
              <a:t>Biopolítica, templanza y racismo </a:t>
            </a:r>
            <a:endParaRPr lang="es-CL" b="1" dirty="0"/>
          </a:p>
        </p:txBody>
      </p:sp>
      <p:sp>
        <p:nvSpPr>
          <p:cNvPr id="5" name="4 Subtítulo"/>
          <p:cNvSpPr>
            <a:spLocks noGrp="1"/>
          </p:cNvSpPr>
          <p:nvPr>
            <p:ph type="subTitle" idx="1"/>
          </p:nvPr>
        </p:nvSpPr>
        <p:spPr/>
        <p:txBody>
          <a:bodyPr/>
          <a:lstStyle/>
          <a:p>
            <a:r>
              <a:rPr lang="es-CL" dirty="0" smtClean="0"/>
              <a:t>El poder sobre Cuerpo y el Alma</a:t>
            </a:r>
            <a:endParaRPr lang="es-CL"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Psiquiatría y racismo</a:t>
            </a:r>
            <a:endParaRPr lang="es-CL" b="1" dirty="0"/>
          </a:p>
        </p:txBody>
      </p:sp>
      <p:sp>
        <p:nvSpPr>
          <p:cNvPr id="3" name="2 Marcador de contenido"/>
          <p:cNvSpPr>
            <a:spLocks noGrp="1"/>
          </p:cNvSpPr>
          <p:nvPr>
            <p:ph idx="1"/>
          </p:nvPr>
        </p:nvSpPr>
        <p:spPr/>
        <p:txBody>
          <a:bodyPr>
            <a:normAutofit fontScale="92500" lnSpcReduction="20000"/>
          </a:bodyPr>
          <a:lstStyle/>
          <a:p>
            <a:r>
              <a:rPr lang="es-CL" dirty="0" smtClean="0"/>
              <a:t>La ‘teoría de la degeneración’ posibilitó un acuerdo político con el Estado sobre la base de su adhesión a la teoría. Un acuerdo que benefició a ambas partes, pero, sobre todo, a los intereses materiales de la medicina mental. Básicamente, la teoría de la degeneración tomaba por patología la ignorancia de la clase baja acerca de los adecuados comportamientos, valores y principios higiénicos de la élite francesa. La teoría de la degeneración y la emergencia del </a:t>
            </a:r>
            <a:r>
              <a:rPr lang="es-CL" dirty="0" err="1" smtClean="0"/>
              <a:t>biopoder</a:t>
            </a:r>
            <a:r>
              <a:rPr lang="es-CL" dirty="0" smtClean="0"/>
              <a:t> reflejan la radical inserción del racismo en el Estado</a:t>
            </a:r>
            <a:endParaRPr lang="es-CL"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Guerra biológica-social interna</a:t>
            </a:r>
            <a:endParaRPr lang="es-CL" b="1" dirty="0"/>
          </a:p>
        </p:txBody>
      </p:sp>
      <p:sp>
        <p:nvSpPr>
          <p:cNvPr id="3" name="2 Marcador de contenido"/>
          <p:cNvSpPr>
            <a:spLocks noGrp="1"/>
          </p:cNvSpPr>
          <p:nvPr>
            <p:ph idx="1"/>
          </p:nvPr>
        </p:nvSpPr>
        <p:spPr/>
        <p:txBody>
          <a:bodyPr>
            <a:normAutofit fontScale="92500" lnSpcReduction="10000"/>
          </a:bodyPr>
          <a:lstStyle/>
          <a:p>
            <a:r>
              <a:rPr lang="es-CL" dirty="0" smtClean="0"/>
              <a:t>.Si la estrategia de la biopolítica decide lo que debe vivir y lo que debe morir: el racismo permite fragmentar esta masa que domina el </a:t>
            </a:r>
            <a:r>
              <a:rPr lang="es-CL" dirty="0" err="1" smtClean="0"/>
              <a:t>biopoder</a:t>
            </a:r>
            <a:r>
              <a:rPr lang="es-CL" dirty="0" smtClean="0"/>
              <a:t>, dividirla entre lo normal de la especie y lo degenerado; así se justifica la muerte del otro, en la medida en que amenaza a la raza (no ya al individuo). Tal como lo estableció Foucault en su teoría de la ‘guerra de razas’, existe en torno al racismo una dimensión de guerra biológica y guerra de clases. </a:t>
            </a:r>
          </a:p>
          <a:p>
            <a:endParaRPr lang="es-CL"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Genealogía del racismo</a:t>
            </a:r>
            <a:endParaRPr lang="es-CL" b="1" dirty="0"/>
          </a:p>
        </p:txBody>
      </p:sp>
      <p:sp>
        <p:nvSpPr>
          <p:cNvPr id="3" name="2 Marcador de contenido"/>
          <p:cNvSpPr>
            <a:spLocks noGrp="1"/>
          </p:cNvSpPr>
          <p:nvPr>
            <p:ph idx="1"/>
          </p:nvPr>
        </p:nvSpPr>
        <p:spPr/>
        <p:txBody>
          <a:bodyPr>
            <a:normAutofit fontScale="85000" lnSpcReduction="20000"/>
          </a:bodyPr>
          <a:lstStyle/>
          <a:p>
            <a:r>
              <a:rPr lang="es-CL" dirty="0" smtClean="0"/>
              <a:t>En su </a:t>
            </a:r>
            <a:r>
              <a:rPr lang="es-CL" i="1" dirty="0" smtClean="0"/>
              <a:t>Genealogía del Racismo</a:t>
            </a:r>
            <a:r>
              <a:rPr lang="es-CL" dirty="0" smtClean="0"/>
              <a:t> Foucault elaboró inicialmente una distinción entre ‘raza exterior’ y ‘raza interior’ (en el caso de Inglaterra, la de los normandos invadiendo territorio habitado por sajones; en Francia, la de los germanos contra los galos). La segunda distinción ‘</a:t>
            </a:r>
            <a:r>
              <a:rPr lang="es-CL" dirty="0" err="1" smtClean="0"/>
              <a:t>super</a:t>
            </a:r>
            <a:r>
              <a:rPr lang="es-CL" dirty="0" smtClean="0"/>
              <a:t>-raza’ y ‘sub-raza’ opera como desdoblamiento al interior del cuerpo social, habría una ‘raza verdadera’ (vinculada al poder y a la norma) y una ‘contra-raza’ que amenaza el patrimonio biológico: aquí toman asiento los discursos biológicos del XIX sobre la degeneración, que avalan la segregación de todo lo que puede poner en peligro a la sociedad. </a:t>
            </a:r>
            <a:endParaRPr lang="es-CL"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42918"/>
            <a:ext cx="8229600" cy="5483245"/>
          </a:xfrm>
        </p:spPr>
        <p:txBody>
          <a:bodyPr>
            <a:normAutofit fontScale="92500" lnSpcReduction="20000"/>
          </a:bodyPr>
          <a:lstStyle/>
          <a:p>
            <a:r>
              <a:rPr lang="es-CL" dirty="0" smtClean="0"/>
              <a:t>De esta manera se puede matar lo que es peligroso para la población: “La raza, el racismo, son -en una sociedad de normalización- la condición de aceptabilidad de matar”. A partir del siglo XX teniendo como base </a:t>
            </a:r>
            <a:r>
              <a:rPr lang="es-CL" dirty="0" err="1" smtClean="0"/>
              <a:t>elbiopoder</a:t>
            </a:r>
            <a:r>
              <a:rPr lang="es-CL" dirty="0" smtClean="0"/>
              <a:t> surge la función homicida del Estado asegurada por el racismo. No obstante, existe un matiz importante, pues cuando Foucault empleó el verbo ‘matar’ no sólo piensa en el asesinato, sino todo lo que pueda ser una muerte indirecta: “el hecho de exponer a la muerte o de multiplicar para algunos el riesgo de muerte, o más simplemente la muerte política, la expulsión” (Foucault, 1992: 261-266)</a:t>
            </a:r>
            <a:endParaRPr lang="es-CL"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Racismo y prohibicionismo estadounidense</a:t>
            </a:r>
            <a:endParaRPr lang="es-CL" b="1" dirty="0"/>
          </a:p>
        </p:txBody>
      </p:sp>
      <p:sp>
        <p:nvSpPr>
          <p:cNvPr id="3" name="2 Marcador de contenido"/>
          <p:cNvSpPr>
            <a:spLocks noGrp="1"/>
          </p:cNvSpPr>
          <p:nvPr>
            <p:ph idx="1"/>
          </p:nvPr>
        </p:nvSpPr>
        <p:spPr/>
        <p:txBody>
          <a:bodyPr>
            <a:normAutofit fontScale="92500" lnSpcReduction="20000"/>
          </a:bodyPr>
          <a:lstStyle/>
          <a:p>
            <a:r>
              <a:rPr lang="es-CL" dirty="0" smtClean="0"/>
              <a:t>Como destaca </a:t>
            </a:r>
            <a:r>
              <a:rPr lang="es-CL" dirty="0" err="1" smtClean="0"/>
              <a:t>Escohotado</a:t>
            </a:r>
            <a:r>
              <a:rPr lang="es-CL" dirty="0" smtClean="0"/>
              <a:t>, desde sus inicios el prohibicionismo estadounidense operó sobre la base de </a:t>
            </a:r>
            <a:r>
              <a:rPr lang="es-CL" b="1" dirty="0" smtClean="0"/>
              <a:t>un sistema de ‘prejuicios’ que vincularon dentro de un esquema circular de razonamiento ciertas minorías sociales y raciales con las drogas consideradas peligrosas.</a:t>
            </a:r>
          </a:p>
          <a:p>
            <a:r>
              <a:rPr lang="es-CL" dirty="0" smtClean="0"/>
              <a:t>Al vincularse los hábitos farmacológicos con características étnicas y sociales fue fortaleciéndose un componente </a:t>
            </a:r>
            <a:r>
              <a:rPr lang="es-CL" dirty="0" err="1" smtClean="0"/>
              <a:t>etnocéntrico</a:t>
            </a:r>
            <a:r>
              <a:rPr lang="es-CL" dirty="0" smtClean="0"/>
              <a:t> entre drogas de razas ‘pueriles’ y razas ‘civilizadas’.</a:t>
            </a:r>
            <a:endParaRPr lang="es-CL" b="1"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a:xfrm>
            <a:off x="457200" y="1428736"/>
            <a:ext cx="8229600" cy="4697427"/>
          </a:xfrm>
        </p:spPr>
        <p:txBody>
          <a:bodyPr>
            <a:normAutofit fontScale="92500"/>
          </a:bodyPr>
          <a:lstStyle/>
          <a:p>
            <a:r>
              <a:rPr lang="es-CL" i="1" dirty="0" smtClean="0"/>
              <a:t>“Tratándose del alcohol, el razonamiento identifica inicialmente a los irlandeses, que ya en tiempos de </a:t>
            </a:r>
            <a:r>
              <a:rPr lang="es-CL" i="1" dirty="0" err="1" smtClean="0"/>
              <a:t>Cromwell</a:t>
            </a:r>
            <a:r>
              <a:rPr lang="es-CL" i="1" dirty="0" smtClean="0"/>
              <a:t> habían sido vendidos como esclavos en el mercado de Virginia, y más tarde a los judíos e italianos; son despreciables porque beben vino o licor, pero beben vino o licor porque son despreciables. Tratándose del opio sucede lo mismo, aunque el grupo en cuestión sean los chinos, que para los sindicatos tienen el vicio adicional de trabajar más y por menos dinero…”</a:t>
            </a:r>
            <a:endParaRPr lang="es-CL" i="1"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fontScale="92500" lnSpcReduction="20000"/>
          </a:bodyPr>
          <a:lstStyle/>
          <a:p>
            <a:r>
              <a:rPr lang="es-CL" i="1" dirty="0" smtClean="0"/>
              <a:t>“…En el caso de la cocaína son los negros, que pretenden igualdad de derechos con los blancos, y en el de la marihuana serán los mexicanos, cuya irrupción plantea resentimientos análogos a los centrados sobre irlandeses, judíos, italianos, chinos y negros. Drogas realmente demoledoras que consumen millones de personas, como los barbitúricos, no llegan a simbolizar minorías despreciables y permanecen más de medio siglo como simples medicamentos, libres de estigma social y legal alguno” </a:t>
            </a:r>
            <a:r>
              <a:rPr lang="es-CL" dirty="0" smtClean="0"/>
              <a:t>(</a:t>
            </a:r>
            <a:r>
              <a:rPr lang="es-CL" dirty="0" err="1" smtClean="0"/>
              <a:t>Escohotado</a:t>
            </a:r>
            <a:r>
              <a:rPr lang="es-CL" dirty="0" smtClean="0"/>
              <a:t>, 2002: 607)</a:t>
            </a:r>
            <a:endParaRPr lang="es-C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1 Título"/>
          <p:cNvSpPr>
            <a:spLocks noGrp="1"/>
          </p:cNvSpPr>
          <p:nvPr>
            <p:ph type="title"/>
          </p:nvPr>
        </p:nvSpPr>
        <p:spPr/>
        <p:txBody>
          <a:bodyPr/>
          <a:lstStyle/>
          <a:p>
            <a:r>
              <a:rPr lang="es-CL" smtClean="0"/>
              <a:t>El poder de soberanía </a:t>
            </a:r>
          </a:p>
        </p:txBody>
      </p:sp>
      <p:sp>
        <p:nvSpPr>
          <p:cNvPr id="49155" name="2 Marcador de contenido"/>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s-CL" dirty="0" smtClean="0"/>
              <a:t>En su texto "Defender la sociedad", Michel Foucault sostiene que la teoría clásica de la soberanía ha servido de fondo para analizar la guerra, las razas y demás categorías análogas, ya que la misma contiene el derecho de la vida y de muerte. Se pregunta a qué refiere </a:t>
            </a:r>
            <a:r>
              <a:rPr lang="es-CL" b="1" dirty="0" smtClean="0"/>
              <a:t>este derecho </a:t>
            </a:r>
            <a:r>
              <a:rPr lang="es-CL" dirty="0" smtClean="0"/>
              <a:t>y la respuesta es que </a:t>
            </a:r>
            <a:r>
              <a:rPr lang="es-CL" b="1" dirty="0" smtClean="0"/>
              <a:t>puede hacer morir y dejar vivir ya que la vida y la muerte no son sucesos naturales e inmediatos aislados por fuera del poder político.</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El derecho… un encargo real </a:t>
            </a:r>
            <a:endParaRPr lang="es-CL" b="1" dirty="0"/>
          </a:p>
        </p:txBody>
      </p:sp>
      <p:sp>
        <p:nvSpPr>
          <p:cNvPr id="3" name="2 Marcador de contenido"/>
          <p:cNvSpPr>
            <a:spLocks noGrp="1"/>
          </p:cNvSpPr>
          <p:nvPr>
            <p:ph idx="1"/>
          </p:nvPr>
        </p:nvSpPr>
        <p:spPr>
          <a:xfrm>
            <a:off x="457200" y="1600200"/>
            <a:ext cx="8229600" cy="4829196"/>
          </a:xfrm>
        </p:spPr>
        <p:txBody>
          <a:bodyPr>
            <a:normAutofit fontScale="85000" lnSpcReduction="20000"/>
          </a:bodyPr>
          <a:lstStyle/>
          <a:p>
            <a:r>
              <a:rPr lang="es-CL" dirty="0" smtClean="0"/>
              <a:t>“</a:t>
            </a:r>
            <a:r>
              <a:rPr lang="es-CL" b="1" dirty="0" smtClean="0"/>
              <a:t>el edificio jurídico de nuestras sociedades se construyó a pedido del poder real </a:t>
            </a:r>
            <a:r>
              <a:rPr lang="es-CL" dirty="0" smtClean="0"/>
              <a:t>y también en su beneficio, para servirle de instrumento o de justificación. En Occidente, el derecho es un derecho de encargo real. Todo el mundo conoce, por su puesto, el papel famoso, célebre, repetido y reiterado de los juristas en la organización del pode real</a:t>
            </a:r>
            <a:r>
              <a:rPr lang="es-CL" b="1" dirty="0" smtClean="0"/>
              <a:t>. No hay que olvidar que la reactivación del derecho romano, hacia mediados de la Edad Media</a:t>
            </a:r>
            <a:r>
              <a:rPr lang="es-CL" dirty="0" smtClean="0"/>
              <a:t>, que fue el gran fenómeno en torno y a partir del cual </a:t>
            </a:r>
            <a:r>
              <a:rPr lang="es-CL" b="1" dirty="0" smtClean="0"/>
              <a:t>se reconstruyó el edificio jurídico disociado tras la caída del Imperio Romano, fue uno de los instrumentos técnicos constitutivos del poder monárquico, autoritario, administrativo y, finalmente, absoluto…”  (Foucault, 2006:35)</a:t>
            </a:r>
            <a:endParaRPr lang="es-CL"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dirty="0"/>
          </a:p>
        </p:txBody>
      </p:sp>
      <p:sp>
        <p:nvSpPr>
          <p:cNvPr id="3" name="2 Marcador de contenido"/>
          <p:cNvSpPr>
            <a:spLocks noGrp="1"/>
          </p:cNvSpPr>
          <p:nvPr>
            <p:ph idx="1"/>
          </p:nvPr>
        </p:nvSpPr>
        <p:spPr/>
        <p:txBody>
          <a:bodyPr/>
          <a:lstStyle/>
          <a:p>
            <a:r>
              <a:rPr lang="es-CL" dirty="0" smtClean="0"/>
              <a:t>“formación, por tanto, del edificio jurídico alrededor del personaje del real, e incluso  pedido y en beneficio del poder real”… “Creo que el personaje central, en todo el edificio jurídico occidental, es el rey. De él se trata, de su derecho, de su poder, lo límites eventuales de éste”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1 Título"/>
          <p:cNvSpPr>
            <a:spLocks noGrp="1"/>
          </p:cNvSpPr>
          <p:nvPr>
            <p:ph type="title"/>
          </p:nvPr>
        </p:nvSpPr>
        <p:spPr/>
        <p:txBody>
          <a:bodyPr/>
          <a:lstStyle/>
          <a:p>
            <a:r>
              <a:rPr lang="es-CL" smtClean="0"/>
              <a:t>Derecho de la espada</a:t>
            </a:r>
          </a:p>
        </p:txBody>
      </p:sp>
      <p:sp>
        <p:nvSpPr>
          <p:cNvPr id="3" name="2 Marcador de contenido"/>
          <p:cNvSpPr>
            <a:spLocks noGrp="1"/>
          </p:cNvSpPr>
          <p:nvPr>
            <p:ph idx="1"/>
          </p:nvPr>
        </p:nvSpPr>
        <p:spPr/>
        <p:txBody>
          <a:bodyPr rtlCol="0">
            <a:normAutofit lnSpcReduction="10000"/>
          </a:bodyPr>
          <a:lstStyle/>
          <a:p>
            <a:pPr fontAlgn="auto">
              <a:spcAft>
                <a:spcPts val="0"/>
              </a:spcAft>
              <a:buFont typeface="Arial" pitchFamily="34" charset="0"/>
              <a:buChar char="•"/>
              <a:defRPr/>
            </a:pPr>
            <a:r>
              <a:rPr lang="es-CL" dirty="0" smtClean="0"/>
              <a:t>Frente a este poder, </a:t>
            </a:r>
            <a:r>
              <a:rPr lang="es-CL" b="1" i="1" dirty="0" smtClean="0"/>
              <a:t>el súbdito no está por pleno derecho ni vivo ni muerto, sino neutro. Solo por la voluntad del soberano es que la vida y la muerte de los súbditos se mudan en derechos</a:t>
            </a:r>
            <a:r>
              <a:rPr lang="es-CL" dirty="0" smtClean="0"/>
              <a:t>. El derecho de la vida y de la muerte se ejerce siempre del lado de la muerte. A partir de que el soberano puede matar es que el efecto de su poder opera sobre la vida. Se trata de un derecho de la espada. </a:t>
            </a:r>
            <a:endParaRPr lang="es-CL"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679</TotalTime>
  <Words>4813</Words>
  <Application>Microsoft Office PowerPoint</Application>
  <PresentationFormat>Presentación en pantalla (4:3)</PresentationFormat>
  <Paragraphs>135</Paragraphs>
  <Slides>59</Slides>
  <Notes>0</Notes>
  <HiddenSlides>0</HiddenSlides>
  <MMClips>0</MMClips>
  <ScaleCrop>false</ScaleCrop>
  <HeadingPairs>
    <vt:vector size="4" baseType="variant">
      <vt:variant>
        <vt:lpstr>Tema</vt:lpstr>
      </vt:variant>
      <vt:variant>
        <vt:i4>1</vt:i4>
      </vt:variant>
      <vt:variant>
        <vt:lpstr>Títulos de diapositiva</vt:lpstr>
      </vt:variant>
      <vt:variant>
        <vt:i4>59</vt:i4>
      </vt:variant>
    </vt:vector>
  </HeadingPairs>
  <TitlesOfParts>
    <vt:vector size="60" baseType="lpstr">
      <vt:lpstr>Tema de Office</vt:lpstr>
      <vt:lpstr>Modernidad, capitalismo y biopolítica</vt:lpstr>
      <vt:lpstr>La ilustración como amenaza anticlerical</vt:lpstr>
      <vt:lpstr>Potencia emancipatoria del liberalismo</vt:lpstr>
      <vt:lpstr>Liberalismo y las drogas</vt:lpstr>
      <vt:lpstr>Del poder de soberanía a la biopolítica</vt:lpstr>
      <vt:lpstr>El poder de soberanía </vt:lpstr>
      <vt:lpstr>El derecho… un encargo real </vt:lpstr>
      <vt:lpstr>Diapositiva 8</vt:lpstr>
      <vt:lpstr>Derecho de la espada</vt:lpstr>
      <vt:lpstr>Del cuerpo del rey al cuerpo social</vt:lpstr>
      <vt:lpstr>Hacer morir: El suplicio</vt:lpstr>
      <vt:lpstr>Diapositiva 12</vt:lpstr>
      <vt:lpstr>Disciplina: hacer vivir</vt:lpstr>
      <vt:lpstr>Del poder soberano a la técnicas del poder disciplinario</vt:lpstr>
      <vt:lpstr>Biopoder</vt:lpstr>
      <vt:lpstr>La medicalización del alcoholismo</vt:lpstr>
      <vt:lpstr>Diapositiva 17</vt:lpstr>
      <vt:lpstr>El alcohol… origen de múltiples males</vt:lpstr>
      <vt:lpstr>Biopolítica y psiquiatría</vt:lpstr>
      <vt:lpstr>La teoría de la degeneración</vt:lpstr>
      <vt:lpstr>Diapositiva 21</vt:lpstr>
      <vt:lpstr>Indigencia, inmoralidad y enfermedad (degeneración)</vt:lpstr>
      <vt:lpstr>La ética del prohibicionismo y la cruzada "científica" contra las drogas.</vt:lpstr>
      <vt:lpstr>Ascetismo y micropoderes</vt:lpstr>
      <vt:lpstr>Poder pastoral</vt:lpstr>
      <vt:lpstr>Fin del Antiguo Régimen</vt:lpstr>
      <vt:lpstr>El Espiritu del Capitalismo  </vt:lpstr>
      <vt:lpstr>Tesis weberiana del Espíritu del Capitalismo </vt:lpstr>
      <vt:lpstr>Puritanismo y prohibición en Estados Unidos</vt:lpstr>
      <vt:lpstr>Los peregrinos</vt:lpstr>
      <vt:lpstr>Iglesia y Estado en Nueva Inglaterra</vt:lpstr>
      <vt:lpstr>Puritanismo y democracia</vt:lpstr>
      <vt:lpstr>La reacción prohibicionista</vt:lpstr>
      <vt:lpstr>Prohibicionismo frente al cambio social</vt:lpstr>
      <vt:lpstr>Misioneros, reformistas y filantrópicos</vt:lpstr>
      <vt:lpstr>Movimiento prohibicionista</vt:lpstr>
      <vt:lpstr>Diapositiva 37</vt:lpstr>
      <vt:lpstr>Evangelismo y reforma moral y social</vt:lpstr>
      <vt:lpstr>Prohibición del alcohol y corrupción</vt:lpstr>
      <vt:lpstr>Los emprendedores morales</vt:lpstr>
      <vt:lpstr>Operan sobre una ética absoluta…</vt:lpstr>
      <vt:lpstr>Los creadores de la norma y la desviación</vt:lpstr>
      <vt:lpstr>La teoría del etiquetaje</vt:lpstr>
      <vt:lpstr>Diapositiva 44</vt:lpstr>
      <vt:lpstr>Biopolítica y Medicalización</vt:lpstr>
      <vt:lpstr>Medicalización de la moral</vt:lpstr>
      <vt:lpstr>De la Iglesia a la medicina</vt:lpstr>
      <vt:lpstr>Biopolítica y medicalización</vt:lpstr>
      <vt:lpstr>Población: unidad de gobierno de la biopolítica </vt:lpstr>
      <vt:lpstr>El poder toma por objeto lo biológico, lo somático, lo corporal</vt:lpstr>
      <vt:lpstr>Diapositiva 51</vt:lpstr>
      <vt:lpstr>Biopolítica, templanza y racismo </vt:lpstr>
      <vt:lpstr>Psiquiatría y racismo</vt:lpstr>
      <vt:lpstr>Guerra biológica-social interna</vt:lpstr>
      <vt:lpstr>Genealogía del racismo</vt:lpstr>
      <vt:lpstr>Diapositiva 56</vt:lpstr>
      <vt:lpstr>Racismo y prohibicionismo estadounidense</vt:lpstr>
      <vt:lpstr>Diapositiva 58</vt:lpstr>
      <vt:lpstr>Diapositiva 59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usuario</cp:lastModifiedBy>
  <cp:revision>17</cp:revision>
  <dcterms:created xsi:type="dcterms:W3CDTF">2011-05-25T15:48:44Z</dcterms:created>
  <dcterms:modified xsi:type="dcterms:W3CDTF">2012-11-26T19:54:09Z</dcterms:modified>
</cp:coreProperties>
</file>