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60" r:id="rId5"/>
    <p:sldId id="259" r:id="rId6"/>
    <p:sldId id="261" r:id="rId7"/>
    <p:sldId id="266" r:id="rId8"/>
    <p:sldId id="267" r:id="rId9"/>
    <p:sldId id="262" r:id="rId10"/>
    <p:sldId id="268" r:id="rId11"/>
    <p:sldId id="263" r:id="rId12"/>
    <p:sldId id="264" r:id="rId13"/>
    <p:sldId id="270" r:id="rId14"/>
    <p:sldId id="273" r:id="rId15"/>
    <p:sldId id="269" r:id="rId16"/>
    <p:sldId id="271" r:id="rId17"/>
    <p:sldId id="272" r:id="rId18"/>
    <p:sldId id="274" r:id="rId19"/>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45"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475A18-3A20-4FDD-BDE4-9BDE1ED97845}" type="datetimeFigureOut">
              <a:rPr lang="es-CL" smtClean="0"/>
              <a:pPr/>
              <a:t>23-11-2012</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1CDDA7-7153-487D-8906-E4E8C6CDC06E}" type="slidenum">
              <a:rPr lang="es-CL" smtClean="0"/>
              <a:pPr/>
              <a:t>‹Nº›</a:t>
            </a:fld>
            <a:endParaRPr lang="es-C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E86E82F9-C7FB-491F-B1F2-AD8AFAD27F57}" type="datetimeFigureOut">
              <a:rPr lang="es-CL" smtClean="0"/>
              <a:pPr/>
              <a:t>23-11-2012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DFA13BE-E3CB-4FEC-9D5A-2D9FB6DA8514}" type="slidenum">
              <a:rPr lang="es-CL" smtClean="0"/>
              <a:pPr/>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E86E82F9-C7FB-491F-B1F2-AD8AFAD27F57}" type="datetimeFigureOut">
              <a:rPr lang="es-CL" smtClean="0"/>
              <a:pPr/>
              <a:t>23-11-2012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DFA13BE-E3CB-4FEC-9D5A-2D9FB6DA8514}"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E86E82F9-C7FB-491F-B1F2-AD8AFAD27F57}" type="datetimeFigureOut">
              <a:rPr lang="es-CL" smtClean="0"/>
              <a:pPr/>
              <a:t>23-11-2012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DFA13BE-E3CB-4FEC-9D5A-2D9FB6DA8514}"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E86E82F9-C7FB-491F-B1F2-AD8AFAD27F57}" type="datetimeFigureOut">
              <a:rPr lang="es-CL" smtClean="0"/>
              <a:pPr/>
              <a:t>23-11-2012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DFA13BE-E3CB-4FEC-9D5A-2D9FB6DA8514}" type="slidenum">
              <a:rPr lang="es-CL" smtClean="0"/>
              <a:pPr/>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86E82F9-C7FB-491F-B1F2-AD8AFAD27F57}" type="datetimeFigureOut">
              <a:rPr lang="es-CL" smtClean="0"/>
              <a:pPr/>
              <a:t>23-11-2012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DFA13BE-E3CB-4FEC-9D5A-2D9FB6DA8514}" type="slidenum">
              <a:rPr lang="es-CL" smtClean="0"/>
              <a:pPr/>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E86E82F9-C7FB-491F-B1F2-AD8AFAD27F57}" type="datetimeFigureOut">
              <a:rPr lang="es-CL" smtClean="0"/>
              <a:pPr/>
              <a:t>23-11-2012</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6DFA13BE-E3CB-4FEC-9D5A-2D9FB6DA8514}" type="slidenum">
              <a:rPr lang="es-CL" smtClean="0"/>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E86E82F9-C7FB-491F-B1F2-AD8AFAD27F57}" type="datetimeFigureOut">
              <a:rPr lang="es-CL" smtClean="0"/>
              <a:pPr/>
              <a:t>23-11-2012</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6DFA13BE-E3CB-4FEC-9D5A-2D9FB6DA8514}" type="slidenum">
              <a:rPr lang="es-CL" smtClean="0"/>
              <a:pPr/>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E86E82F9-C7FB-491F-B1F2-AD8AFAD27F57}" type="datetimeFigureOut">
              <a:rPr lang="es-CL" smtClean="0"/>
              <a:pPr/>
              <a:t>23-11-2012</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6DFA13BE-E3CB-4FEC-9D5A-2D9FB6DA8514}"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86E82F9-C7FB-491F-B1F2-AD8AFAD27F57}" type="datetimeFigureOut">
              <a:rPr lang="es-CL" smtClean="0"/>
              <a:pPr/>
              <a:t>23-11-2012</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6DFA13BE-E3CB-4FEC-9D5A-2D9FB6DA8514}"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86E82F9-C7FB-491F-B1F2-AD8AFAD27F57}" type="datetimeFigureOut">
              <a:rPr lang="es-CL" smtClean="0"/>
              <a:pPr/>
              <a:t>23-11-2012</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6DFA13BE-E3CB-4FEC-9D5A-2D9FB6DA8514}" type="slidenum">
              <a:rPr lang="es-CL" smtClean="0"/>
              <a:pPr/>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86E82F9-C7FB-491F-B1F2-AD8AFAD27F57}" type="datetimeFigureOut">
              <a:rPr lang="es-CL" smtClean="0"/>
              <a:pPr/>
              <a:t>23-11-2012</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6DFA13BE-E3CB-4FEC-9D5A-2D9FB6DA8514}" type="slidenum">
              <a:rPr lang="es-CL" smtClean="0"/>
              <a:pPr/>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6E82F9-C7FB-491F-B1F2-AD8AFAD27F57}" type="datetimeFigureOut">
              <a:rPr lang="es-CL" smtClean="0"/>
              <a:pPr/>
              <a:t>23-11-2012</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FA13BE-E3CB-4FEC-9D5A-2D9FB6DA8514}" type="slidenum">
              <a:rPr lang="es-CL" smtClean="0"/>
              <a:pPr/>
              <a:t>‹Nº›</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video.google.com/videoplay?docid=1957612149246106342"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tni.org/archives/archives_jelsma_cartagen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www.youtube.com/watch?v=_2CtC1qOxH0" TargetMode="External"/><Relationship Id="rId13" Type="http://schemas.openxmlformats.org/officeDocument/2006/relationships/hyperlink" Target="http://www.youtube.com/watch?v=VboA34PMnpU&amp;feature=related" TargetMode="External"/><Relationship Id="rId3" Type="http://schemas.openxmlformats.org/officeDocument/2006/relationships/hyperlink" Target="http://www.youtube.com/watch?v=JrqvY4DrZ4k" TargetMode="External"/><Relationship Id="rId7" Type="http://schemas.openxmlformats.org/officeDocument/2006/relationships/hyperlink" Target="http://www.canadianharmreduction.com/" TargetMode="External"/><Relationship Id="rId12" Type="http://schemas.openxmlformats.org/officeDocument/2006/relationships/hyperlink" Target="http://cbdd.org.br/es/2011/05/17/la-guerra-contra-las-drogas-ha-demostrado-ser-ineficaz-dice-el-presidente-de-fiocruz/" TargetMode="External"/><Relationship Id="rId2" Type="http://schemas.openxmlformats.org/officeDocument/2006/relationships/hyperlink" Target="http://www.youtube.com/watch?v=bsfbdrRpFiw" TargetMode="External"/><Relationship Id="rId1" Type="http://schemas.openxmlformats.org/officeDocument/2006/relationships/slideLayout" Target="../slideLayouts/slideLayout2.xml"/><Relationship Id="rId6" Type="http://schemas.openxmlformats.org/officeDocument/2006/relationships/hyperlink" Target="http://www.reducciondedanos.cl/wp/" TargetMode="External"/><Relationship Id="rId11" Type="http://schemas.openxmlformats.org/officeDocument/2006/relationships/hyperlink" Target="http://narconews.com/Issue29/articulo713.html" TargetMode="External"/><Relationship Id="rId5" Type="http://schemas.openxmlformats.org/officeDocument/2006/relationships/hyperlink" Target="http://www.indepaz.org.co/indepaztv/" TargetMode="External"/><Relationship Id="rId10" Type="http://schemas.openxmlformats.org/officeDocument/2006/relationships/hyperlink" Target="http://www.bbc.co.uk/mundo/america_latina/2009/08/090825_1750_argentina_drogas_irm.shtml" TargetMode="External"/><Relationship Id="rId4" Type="http://schemas.openxmlformats.org/officeDocument/2006/relationships/hyperlink" Target="http://www.youtube.com/watch?v=ymzj8yo8pD0" TargetMode="External"/><Relationship Id="rId9" Type="http://schemas.openxmlformats.org/officeDocument/2006/relationships/hyperlink" Target="http://es.euronews.net/2011/05/28/los-coffe-shops-holandeses-cierran-sus-puertas-a-los-turistas-extranjero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L" dirty="0" smtClean="0"/>
              <a:t>El debate sobre la reducción de daños </a:t>
            </a:r>
            <a:endParaRPr lang="es-CL" dirty="0"/>
          </a:p>
        </p:txBody>
      </p:sp>
      <p:sp>
        <p:nvSpPr>
          <p:cNvPr id="3" name="2 Subtítulo"/>
          <p:cNvSpPr>
            <a:spLocks noGrp="1"/>
          </p:cNvSpPr>
          <p:nvPr>
            <p:ph type="subTitle" idx="1"/>
          </p:nvPr>
        </p:nvSpPr>
        <p:spPr/>
        <p:txBody>
          <a:bodyPr/>
          <a:lstStyle/>
          <a:p>
            <a:r>
              <a:rPr lang="es-CL" dirty="0" smtClean="0"/>
              <a:t>Tendencias mundiales y efectos locales</a:t>
            </a:r>
            <a:endParaRPr lang="es-C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8229600" cy="5697559"/>
          </a:xfrm>
        </p:spPr>
        <p:txBody>
          <a:bodyPr>
            <a:normAutofit lnSpcReduction="10000"/>
          </a:bodyPr>
          <a:lstStyle/>
          <a:p>
            <a:r>
              <a:rPr lang="en-GB" b="1" i="1" dirty="0"/>
              <a:t>Lo </a:t>
            </a:r>
            <a:r>
              <a:rPr lang="en-GB" b="1" i="1" dirty="0" err="1"/>
              <a:t>complicado</a:t>
            </a:r>
            <a:r>
              <a:rPr lang="en-GB" b="1" i="1" dirty="0"/>
              <a:t> </a:t>
            </a:r>
            <a:r>
              <a:rPr lang="en-GB" b="1" i="1" dirty="0" err="1"/>
              <a:t>ahora</a:t>
            </a:r>
            <a:r>
              <a:rPr lang="en-GB" b="1" i="1" dirty="0"/>
              <a:t> </a:t>
            </a:r>
            <a:r>
              <a:rPr lang="en-GB" b="1" i="1" dirty="0" err="1"/>
              <a:t>está</a:t>
            </a:r>
            <a:r>
              <a:rPr lang="en-GB" b="1" i="1" dirty="0"/>
              <a:t> en el </a:t>
            </a:r>
            <a:r>
              <a:rPr lang="en-GB" b="1" i="1" dirty="0" err="1"/>
              <a:t>modo</a:t>
            </a:r>
            <a:r>
              <a:rPr lang="en-GB" b="1" i="1" dirty="0"/>
              <a:t> en </a:t>
            </a:r>
            <a:r>
              <a:rPr lang="en-GB" b="1" i="1" dirty="0" err="1"/>
              <a:t>que</a:t>
            </a:r>
            <a:r>
              <a:rPr lang="en-GB" b="1" i="1" dirty="0"/>
              <a:t> la </a:t>
            </a:r>
            <a:r>
              <a:rPr lang="en-GB" b="1" i="1" dirty="0" err="1"/>
              <a:t>división</a:t>
            </a:r>
            <a:r>
              <a:rPr lang="en-GB" b="1" i="1" dirty="0"/>
              <a:t> entre </a:t>
            </a:r>
            <a:r>
              <a:rPr lang="en-GB" b="1" i="1" dirty="0" err="1"/>
              <a:t>Norte</a:t>
            </a:r>
            <a:r>
              <a:rPr lang="en-GB" b="1" i="1" dirty="0"/>
              <a:t> y Sur ha </a:t>
            </a:r>
            <a:r>
              <a:rPr lang="en-GB" b="1" i="1" dirty="0" err="1"/>
              <a:t>afectado</a:t>
            </a:r>
            <a:r>
              <a:rPr lang="en-GB" b="1" i="1" dirty="0"/>
              <a:t> a la </a:t>
            </a:r>
            <a:r>
              <a:rPr lang="en-GB" b="1" i="1" dirty="0" err="1"/>
              <a:t>otra</a:t>
            </a:r>
            <a:r>
              <a:rPr lang="en-GB" b="1" i="1" dirty="0"/>
              <a:t> </a:t>
            </a:r>
            <a:r>
              <a:rPr lang="en-GB" b="1" i="1" dirty="0" err="1"/>
              <a:t>división</a:t>
            </a:r>
            <a:r>
              <a:rPr lang="en-GB" dirty="0"/>
              <a:t>: la de la </a:t>
            </a:r>
            <a:r>
              <a:rPr lang="en-GB" dirty="0" err="1"/>
              <a:t>tolerancia</a:t>
            </a:r>
            <a:r>
              <a:rPr lang="en-GB" dirty="0"/>
              <a:t> cero y el </a:t>
            </a:r>
            <a:r>
              <a:rPr lang="en-GB" dirty="0" err="1"/>
              <a:t>pragmatismo</a:t>
            </a:r>
            <a:r>
              <a:rPr lang="en-GB" dirty="0"/>
              <a:t>. </a:t>
            </a:r>
            <a:r>
              <a:rPr lang="en-GB" i="1" dirty="0"/>
              <a:t>Los </a:t>
            </a:r>
            <a:r>
              <a:rPr lang="en-GB" i="1" dirty="0" err="1"/>
              <a:t>países</a:t>
            </a:r>
            <a:r>
              <a:rPr lang="en-GB" i="1" dirty="0"/>
              <a:t> del Sur </a:t>
            </a:r>
            <a:r>
              <a:rPr lang="en-GB" i="1" dirty="0" err="1"/>
              <a:t>piden</a:t>
            </a:r>
            <a:r>
              <a:rPr lang="en-GB" i="1" dirty="0"/>
              <a:t> </a:t>
            </a:r>
            <a:r>
              <a:rPr lang="en-GB" i="1" dirty="0" err="1"/>
              <a:t>ayudas</a:t>
            </a:r>
            <a:r>
              <a:rPr lang="en-GB" i="1" dirty="0"/>
              <a:t> </a:t>
            </a:r>
            <a:r>
              <a:rPr lang="en-GB" i="1" dirty="0" err="1"/>
              <a:t>económicas</a:t>
            </a:r>
            <a:r>
              <a:rPr lang="en-GB" i="1" dirty="0"/>
              <a:t> y </a:t>
            </a:r>
            <a:r>
              <a:rPr lang="en-GB" i="1" dirty="0" err="1"/>
              <a:t>denuncian</a:t>
            </a:r>
            <a:r>
              <a:rPr lang="en-GB" i="1" dirty="0"/>
              <a:t> la </a:t>
            </a:r>
            <a:r>
              <a:rPr lang="en-GB" i="1" dirty="0" err="1"/>
              <a:t>hipocresía</a:t>
            </a:r>
            <a:r>
              <a:rPr lang="en-GB" i="1" dirty="0"/>
              <a:t> del </a:t>
            </a:r>
            <a:r>
              <a:rPr lang="en-GB" i="1" dirty="0" err="1"/>
              <a:t>Norte</a:t>
            </a:r>
            <a:r>
              <a:rPr lang="en-GB" i="1" dirty="0"/>
              <a:t>. </a:t>
            </a:r>
            <a:r>
              <a:rPr lang="en-GB" i="1" dirty="0" err="1"/>
              <a:t>Arguyen</a:t>
            </a:r>
            <a:r>
              <a:rPr lang="en-GB" i="1" dirty="0"/>
              <a:t> </a:t>
            </a:r>
            <a:r>
              <a:rPr lang="en-GB" i="1" dirty="0" err="1"/>
              <a:t>que</a:t>
            </a:r>
            <a:r>
              <a:rPr lang="en-GB" i="1" dirty="0"/>
              <a:t> los </a:t>
            </a:r>
            <a:r>
              <a:rPr lang="en-GB" i="1" dirty="0" err="1"/>
              <a:t>países</a:t>
            </a:r>
            <a:r>
              <a:rPr lang="en-GB" i="1" dirty="0"/>
              <a:t> del </a:t>
            </a:r>
            <a:r>
              <a:rPr lang="en-GB" i="1" dirty="0" err="1"/>
              <a:t>Norte</a:t>
            </a:r>
            <a:r>
              <a:rPr lang="en-GB" i="1" dirty="0"/>
              <a:t> no </a:t>
            </a:r>
            <a:r>
              <a:rPr lang="en-GB" i="1" dirty="0" err="1"/>
              <a:t>sólo</a:t>
            </a:r>
            <a:r>
              <a:rPr lang="en-GB" i="1" dirty="0"/>
              <a:t> </a:t>
            </a:r>
            <a:r>
              <a:rPr lang="en-GB" i="1" dirty="0" err="1"/>
              <a:t>deberían</a:t>
            </a:r>
            <a:r>
              <a:rPr lang="en-GB" i="1" dirty="0"/>
              <a:t> </a:t>
            </a:r>
            <a:r>
              <a:rPr lang="en-GB" i="1" dirty="0" err="1"/>
              <a:t>compensarles</a:t>
            </a:r>
            <a:r>
              <a:rPr lang="en-GB" i="1" dirty="0"/>
              <a:t> </a:t>
            </a:r>
            <a:r>
              <a:rPr lang="en-GB" i="1" dirty="0" err="1"/>
              <a:t>por</a:t>
            </a:r>
            <a:r>
              <a:rPr lang="en-GB" i="1" dirty="0"/>
              <a:t> la </a:t>
            </a:r>
            <a:r>
              <a:rPr lang="en-GB" i="1" dirty="0" err="1"/>
              <a:t>pérdida</a:t>
            </a:r>
            <a:r>
              <a:rPr lang="en-GB" i="1" dirty="0"/>
              <a:t> de </a:t>
            </a:r>
            <a:r>
              <a:rPr lang="en-GB" i="1" dirty="0" err="1"/>
              <a:t>ingresos</a:t>
            </a:r>
            <a:r>
              <a:rPr lang="en-GB" i="1" dirty="0"/>
              <a:t> - de los </a:t>
            </a:r>
            <a:r>
              <a:rPr lang="en-GB" i="1" dirty="0" err="1"/>
              <a:t>campesinos</a:t>
            </a:r>
            <a:r>
              <a:rPr lang="en-GB" i="1" dirty="0"/>
              <a:t> y de la </a:t>
            </a:r>
            <a:r>
              <a:rPr lang="en-GB" i="1" dirty="0" err="1"/>
              <a:t>economía</a:t>
            </a:r>
            <a:r>
              <a:rPr lang="en-GB" i="1" dirty="0"/>
              <a:t> </a:t>
            </a:r>
            <a:r>
              <a:rPr lang="en-GB" i="1" dirty="0" err="1"/>
              <a:t>nacional</a:t>
            </a:r>
            <a:r>
              <a:rPr lang="en-GB" i="1" dirty="0"/>
              <a:t> - </a:t>
            </a:r>
            <a:r>
              <a:rPr lang="en-GB" i="1" dirty="0" err="1"/>
              <a:t>sino</a:t>
            </a:r>
            <a:r>
              <a:rPr lang="en-GB" i="1" dirty="0"/>
              <a:t> </a:t>
            </a:r>
            <a:r>
              <a:rPr lang="en-GB" i="1" dirty="0" err="1"/>
              <a:t>también</a:t>
            </a:r>
            <a:r>
              <a:rPr lang="en-GB" i="1" dirty="0"/>
              <a:t> </a:t>
            </a:r>
            <a:r>
              <a:rPr lang="en-GB" i="1" dirty="0" err="1"/>
              <a:t>aplicar</a:t>
            </a:r>
            <a:r>
              <a:rPr lang="en-GB" i="1" dirty="0"/>
              <a:t> el </a:t>
            </a:r>
            <a:r>
              <a:rPr lang="en-GB" i="1" dirty="0" err="1"/>
              <a:t>mismo</a:t>
            </a:r>
            <a:r>
              <a:rPr lang="en-GB" i="1" dirty="0"/>
              <a:t> </a:t>
            </a:r>
            <a:r>
              <a:rPr lang="en-GB" i="1" dirty="0" err="1"/>
              <a:t>tipo</a:t>
            </a:r>
            <a:r>
              <a:rPr lang="en-GB" i="1" dirty="0"/>
              <a:t> de </a:t>
            </a:r>
            <a:r>
              <a:rPr lang="en-GB" i="1" dirty="0" err="1"/>
              <a:t>represión</a:t>
            </a:r>
            <a:r>
              <a:rPr lang="en-GB" i="1" dirty="0"/>
              <a:t> a la parte del </a:t>
            </a:r>
            <a:r>
              <a:rPr lang="en-GB" i="1" dirty="0" err="1"/>
              <a:t>problema</a:t>
            </a:r>
            <a:r>
              <a:rPr lang="en-GB" i="1" dirty="0"/>
              <a:t> de la </a:t>
            </a:r>
            <a:r>
              <a:rPr lang="en-GB" i="1" dirty="0" err="1"/>
              <a:t>que</a:t>
            </a:r>
            <a:r>
              <a:rPr lang="en-GB" i="1" dirty="0"/>
              <a:t> son </a:t>
            </a:r>
            <a:r>
              <a:rPr lang="en-GB" i="1" dirty="0" err="1"/>
              <a:t>responsables</a:t>
            </a:r>
            <a:r>
              <a:rPr lang="en-GB" i="1" dirty="0"/>
              <a:t>, a </a:t>
            </a:r>
            <a:r>
              <a:rPr lang="en-GB" i="1" dirty="0" err="1"/>
              <a:t>saber</a:t>
            </a:r>
            <a:r>
              <a:rPr lang="en-GB" i="1" dirty="0"/>
              <a:t>, la </a:t>
            </a:r>
            <a:r>
              <a:rPr lang="en-GB" i="1" dirty="0" err="1"/>
              <a:t>demanda</a:t>
            </a:r>
            <a:r>
              <a:rPr lang="en-GB" i="1" dirty="0"/>
              <a:t>, el </a:t>
            </a:r>
            <a:r>
              <a:rPr lang="en-GB" i="1" dirty="0" err="1"/>
              <a:t>blanqueo</a:t>
            </a:r>
            <a:r>
              <a:rPr lang="en-GB" i="1" dirty="0"/>
              <a:t> de </a:t>
            </a:r>
            <a:r>
              <a:rPr lang="en-GB" i="1" dirty="0" err="1"/>
              <a:t>dinero</a:t>
            </a:r>
            <a:r>
              <a:rPr lang="en-GB" i="1" dirty="0"/>
              <a:t> y los </a:t>
            </a:r>
            <a:r>
              <a:rPr lang="en-GB" i="1" dirty="0" err="1"/>
              <a:t>precursores</a:t>
            </a:r>
            <a:r>
              <a:rPr lang="en-GB" dirty="0"/>
              <a:t>.</a:t>
            </a:r>
            <a:endParaRPr lang="es-C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L" sz="3200" b="1" dirty="0" smtClean="0"/>
              <a:t>Principio de la “Responsabilidad compartida” como aplicación de la Tolerancia </a:t>
            </a:r>
            <a:r>
              <a:rPr lang="es-CL" sz="3200" b="1" dirty="0"/>
              <a:t>C</a:t>
            </a:r>
            <a:r>
              <a:rPr lang="es-CL" sz="3200" b="1" dirty="0" smtClean="0"/>
              <a:t>ero</a:t>
            </a:r>
            <a:endParaRPr lang="es-CL" sz="3200" b="1" dirty="0"/>
          </a:p>
        </p:txBody>
      </p:sp>
      <p:sp>
        <p:nvSpPr>
          <p:cNvPr id="3" name="2 Marcador de contenido"/>
          <p:cNvSpPr>
            <a:spLocks noGrp="1"/>
          </p:cNvSpPr>
          <p:nvPr>
            <p:ph idx="1"/>
          </p:nvPr>
        </p:nvSpPr>
        <p:spPr/>
        <p:txBody>
          <a:bodyPr/>
          <a:lstStyle/>
          <a:p>
            <a:r>
              <a:rPr lang="en-GB" i="1" dirty="0" err="1"/>
              <a:t>Ya</a:t>
            </a:r>
            <a:r>
              <a:rPr lang="en-GB" i="1" dirty="0"/>
              <a:t> </a:t>
            </a:r>
            <a:r>
              <a:rPr lang="en-GB" i="1" dirty="0" err="1"/>
              <a:t>que</a:t>
            </a:r>
            <a:r>
              <a:rPr lang="en-GB" i="1" dirty="0"/>
              <a:t> </a:t>
            </a:r>
            <a:r>
              <a:rPr lang="en-GB" i="1" dirty="0" err="1"/>
              <a:t>tanto</a:t>
            </a:r>
            <a:r>
              <a:rPr lang="en-GB" i="1" dirty="0"/>
              <a:t> se </a:t>
            </a:r>
            <a:r>
              <a:rPr lang="en-GB" i="1" dirty="0" err="1"/>
              <a:t>presiona</a:t>
            </a:r>
            <a:r>
              <a:rPr lang="en-GB" i="1" dirty="0"/>
              <a:t> al Sur </a:t>
            </a:r>
            <a:r>
              <a:rPr lang="en-GB" i="1" dirty="0" err="1"/>
              <a:t>para</a:t>
            </a:r>
            <a:r>
              <a:rPr lang="en-GB" i="1" dirty="0"/>
              <a:t> </a:t>
            </a:r>
            <a:r>
              <a:rPr lang="en-GB" i="1" dirty="0" err="1"/>
              <a:t>que</a:t>
            </a:r>
            <a:r>
              <a:rPr lang="en-GB" i="1" dirty="0"/>
              <a:t> extradite a los </a:t>
            </a:r>
            <a:r>
              <a:rPr lang="en-GB" i="1" dirty="0" err="1"/>
              <a:t>grandes</a:t>
            </a:r>
            <a:r>
              <a:rPr lang="en-GB" i="1" dirty="0"/>
              <a:t> </a:t>
            </a:r>
            <a:r>
              <a:rPr lang="en-GB" i="1" dirty="0" err="1"/>
              <a:t>traficantes</a:t>
            </a:r>
            <a:r>
              <a:rPr lang="en-GB" i="1" dirty="0"/>
              <a:t> e </a:t>
            </a:r>
            <a:r>
              <a:rPr lang="en-GB" i="1" dirty="0" err="1"/>
              <a:t>incluso</a:t>
            </a:r>
            <a:r>
              <a:rPr lang="en-GB" i="1" dirty="0"/>
              <a:t> </a:t>
            </a:r>
            <a:r>
              <a:rPr lang="en-GB" i="1" dirty="0" err="1"/>
              <a:t>para</a:t>
            </a:r>
            <a:r>
              <a:rPr lang="en-GB" i="1" dirty="0"/>
              <a:t> </a:t>
            </a:r>
            <a:r>
              <a:rPr lang="en-GB" i="1" dirty="0" err="1"/>
              <a:t>que</a:t>
            </a:r>
            <a:r>
              <a:rPr lang="en-GB" i="1" dirty="0"/>
              <a:t> </a:t>
            </a:r>
            <a:r>
              <a:rPr lang="en-GB" i="1" dirty="0" err="1"/>
              <a:t>envíe</a:t>
            </a:r>
            <a:r>
              <a:rPr lang="en-GB" i="1" dirty="0"/>
              <a:t> a </a:t>
            </a:r>
            <a:r>
              <a:rPr lang="en-GB" i="1" dirty="0" err="1"/>
              <a:t>sus</a:t>
            </a:r>
            <a:r>
              <a:rPr lang="en-GB" i="1" dirty="0"/>
              <a:t> </a:t>
            </a:r>
            <a:r>
              <a:rPr lang="en-GB" i="1" dirty="0" err="1"/>
              <a:t>ejércitos</a:t>
            </a:r>
            <a:r>
              <a:rPr lang="en-GB" i="1" dirty="0"/>
              <a:t> a </a:t>
            </a:r>
            <a:r>
              <a:rPr lang="en-GB" i="1" dirty="0" err="1"/>
              <a:t>luchar</a:t>
            </a:r>
            <a:r>
              <a:rPr lang="en-GB" i="1" dirty="0"/>
              <a:t> contra los </a:t>
            </a:r>
            <a:r>
              <a:rPr lang="en-GB" i="1" dirty="0" err="1"/>
              <a:t>campesinos</a:t>
            </a:r>
            <a:r>
              <a:rPr lang="en-GB" i="1" dirty="0"/>
              <a:t> y </a:t>
            </a:r>
            <a:r>
              <a:rPr lang="en-GB" i="1" dirty="0" err="1"/>
              <a:t>destruir</a:t>
            </a:r>
            <a:r>
              <a:rPr lang="en-GB" i="1" dirty="0"/>
              <a:t> </a:t>
            </a:r>
            <a:r>
              <a:rPr lang="en-GB" i="1" dirty="0" err="1"/>
              <a:t>sus</a:t>
            </a:r>
            <a:r>
              <a:rPr lang="en-GB" i="1" dirty="0"/>
              <a:t> </a:t>
            </a:r>
            <a:r>
              <a:rPr lang="en-GB" i="1" dirty="0" err="1"/>
              <a:t>medios</a:t>
            </a:r>
            <a:r>
              <a:rPr lang="en-GB" i="1" dirty="0"/>
              <a:t> de </a:t>
            </a:r>
            <a:r>
              <a:rPr lang="en-GB" i="1" dirty="0" err="1"/>
              <a:t>vida</a:t>
            </a:r>
            <a:r>
              <a:rPr lang="en-GB" i="1" dirty="0"/>
              <a:t>, </a:t>
            </a:r>
            <a:r>
              <a:rPr lang="en-GB" i="1" dirty="0" err="1"/>
              <a:t>exigen</a:t>
            </a:r>
            <a:r>
              <a:rPr lang="en-GB" i="1" dirty="0"/>
              <a:t> </a:t>
            </a:r>
            <a:r>
              <a:rPr lang="en-GB" i="1" dirty="0" err="1"/>
              <a:t>que</a:t>
            </a:r>
            <a:r>
              <a:rPr lang="en-GB" i="1" dirty="0"/>
              <a:t> el </a:t>
            </a:r>
            <a:r>
              <a:rPr lang="en-GB" i="1" dirty="0" err="1"/>
              <a:t>Norte</a:t>
            </a:r>
            <a:r>
              <a:rPr lang="en-GB" i="1" dirty="0"/>
              <a:t> no </a:t>
            </a:r>
            <a:r>
              <a:rPr lang="en-GB" i="1" dirty="0" err="1"/>
              <a:t>sólo</a:t>
            </a:r>
            <a:r>
              <a:rPr lang="en-GB" i="1" dirty="0"/>
              <a:t> </a:t>
            </a:r>
            <a:r>
              <a:rPr lang="en-GB" i="1" dirty="0" err="1"/>
              <a:t>controle</a:t>
            </a:r>
            <a:r>
              <a:rPr lang="en-GB" i="1" dirty="0"/>
              <a:t> los </a:t>
            </a:r>
            <a:r>
              <a:rPr lang="en-GB" i="1" dirty="0" err="1"/>
              <a:t>bancos</a:t>
            </a:r>
            <a:r>
              <a:rPr lang="en-GB" i="1" dirty="0"/>
              <a:t> y la </a:t>
            </a:r>
            <a:r>
              <a:rPr lang="en-GB" i="1" dirty="0" err="1"/>
              <a:t>industria</a:t>
            </a:r>
            <a:r>
              <a:rPr lang="en-GB" i="1" dirty="0"/>
              <a:t> </a:t>
            </a:r>
            <a:r>
              <a:rPr lang="en-GB" i="1" dirty="0" err="1"/>
              <a:t>química</a:t>
            </a:r>
            <a:r>
              <a:rPr lang="en-GB" i="1" dirty="0"/>
              <a:t>, </a:t>
            </a:r>
            <a:r>
              <a:rPr lang="en-GB" i="1" dirty="0" err="1"/>
              <a:t>sino</a:t>
            </a:r>
            <a:r>
              <a:rPr lang="en-GB" i="1" dirty="0"/>
              <a:t> </a:t>
            </a:r>
            <a:r>
              <a:rPr lang="en-GB" i="1" dirty="0" err="1"/>
              <a:t>que</a:t>
            </a:r>
            <a:r>
              <a:rPr lang="en-GB" i="1" dirty="0"/>
              <a:t> </a:t>
            </a:r>
            <a:r>
              <a:rPr lang="en-GB" i="1" dirty="0" err="1"/>
              <a:t>también</a:t>
            </a:r>
            <a:r>
              <a:rPr lang="en-GB" i="1" dirty="0"/>
              <a:t> </a:t>
            </a:r>
            <a:r>
              <a:rPr lang="en-GB" i="1" dirty="0" err="1"/>
              <a:t>encarcele</a:t>
            </a:r>
            <a:r>
              <a:rPr lang="en-GB" i="1" dirty="0"/>
              <a:t> a </a:t>
            </a:r>
            <a:r>
              <a:rPr lang="en-GB" i="1" dirty="0" err="1"/>
              <a:t>sus</a:t>
            </a:r>
            <a:r>
              <a:rPr lang="en-GB" i="1" dirty="0"/>
              <a:t> </a:t>
            </a:r>
            <a:r>
              <a:rPr lang="en-GB" i="1" dirty="0" err="1"/>
              <a:t>consumidores</a:t>
            </a:r>
            <a:r>
              <a:rPr lang="en-GB" i="1" dirty="0"/>
              <a:t>.  </a:t>
            </a:r>
            <a:endParaRPr lang="es-CL" i="1" dirty="0"/>
          </a:p>
          <a:p>
            <a:endParaRPr lang="es-C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Redefinir la responsabilidad compartida</a:t>
            </a:r>
            <a:endParaRPr lang="es-CL" dirty="0"/>
          </a:p>
        </p:txBody>
      </p:sp>
      <p:sp>
        <p:nvSpPr>
          <p:cNvPr id="3" name="2 Marcador de contenido"/>
          <p:cNvSpPr>
            <a:spLocks noGrp="1"/>
          </p:cNvSpPr>
          <p:nvPr>
            <p:ph idx="1"/>
          </p:nvPr>
        </p:nvSpPr>
        <p:spPr/>
        <p:txBody>
          <a:bodyPr>
            <a:normAutofit fontScale="92500" lnSpcReduction="20000"/>
          </a:bodyPr>
          <a:lstStyle/>
          <a:p>
            <a:r>
              <a:rPr lang="es-ES_tradnl" dirty="0"/>
              <a:t>Es necesario acabar con esta interpretación tergiversada de lo que se conoce como 'responsabilidad compartida' y 'enfoque </a:t>
            </a:r>
            <a:r>
              <a:rPr lang="es-ES_tradnl" dirty="0" smtClean="0"/>
              <a:t>equilibrado‘ (que reduzca la oferta y la demanda). </a:t>
            </a:r>
            <a:r>
              <a:rPr lang="es-ES_tradnl" b="1" i="1" dirty="0"/>
              <a:t>Se deben crear alianzas fundamentadas en la solidaridad con las víctimas que se encuentran a ambos extremos de esta guerra contra las drogas, ya sean del Norte o del Sur, consumidores o productores. </a:t>
            </a:r>
            <a:r>
              <a:rPr lang="es-ES_tradnl" dirty="0"/>
              <a:t>Por lo tanto, es imprescindible redefinir los conceptos de 'responsabilidad compartida' y de 'enfoque equilibrado' entre la demanda y la oferta.</a:t>
            </a:r>
            <a:endParaRPr lang="es-CL" dirty="0"/>
          </a:p>
          <a:p>
            <a:endParaRPr lang="es-C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00042"/>
            <a:ext cx="8229600" cy="6072230"/>
          </a:xfrm>
        </p:spPr>
        <p:txBody>
          <a:bodyPr>
            <a:normAutofit/>
          </a:bodyPr>
          <a:lstStyle/>
          <a:p>
            <a:r>
              <a:rPr lang="en-GB" dirty="0"/>
              <a:t>Si los </a:t>
            </a:r>
            <a:r>
              <a:rPr lang="en-GB" dirty="0" err="1"/>
              <a:t>países</a:t>
            </a:r>
            <a:r>
              <a:rPr lang="en-GB" dirty="0"/>
              <a:t> en </a:t>
            </a:r>
            <a:r>
              <a:rPr lang="en-GB" dirty="0" err="1"/>
              <a:t>Latinoamérica</a:t>
            </a:r>
            <a:r>
              <a:rPr lang="en-GB" dirty="0"/>
              <a:t> </a:t>
            </a:r>
            <a:r>
              <a:rPr lang="en-GB" dirty="0" err="1"/>
              <a:t>desean</a:t>
            </a:r>
            <a:r>
              <a:rPr lang="en-GB" dirty="0"/>
              <a:t> </a:t>
            </a:r>
            <a:r>
              <a:rPr lang="en-GB" dirty="0" err="1"/>
              <a:t>desafiar</a:t>
            </a:r>
            <a:r>
              <a:rPr lang="en-GB" dirty="0"/>
              <a:t> la </a:t>
            </a:r>
            <a:r>
              <a:rPr lang="en-GB" dirty="0" err="1"/>
              <a:t>guerra</a:t>
            </a:r>
            <a:r>
              <a:rPr lang="en-GB" dirty="0"/>
              <a:t> contra </a:t>
            </a:r>
            <a:r>
              <a:rPr lang="en-GB" dirty="0" err="1"/>
              <a:t>las</a:t>
            </a:r>
            <a:r>
              <a:rPr lang="en-GB" dirty="0"/>
              <a:t> </a:t>
            </a:r>
            <a:r>
              <a:rPr lang="en-GB" dirty="0" err="1"/>
              <a:t>drogas</a:t>
            </a:r>
            <a:r>
              <a:rPr lang="en-GB" dirty="0"/>
              <a:t> </a:t>
            </a:r>
            <a:r>
              <a:rPr lang="en-GB" dirty="0" err="1"/>
              <a:t>que</a:t>
            </a:r>
            <a:r>
              <a:rPr lang="en-GB" dirty="0"/>
              <a:t> se les ha </a:t>
            </a:r>
            <a:r>
              <a:rPr lang="en-GB" dirty="0" err="1"/>
              <a:t>impuesto</a:t>
            </a:r>
            <a:r>
              <a:rPr lang="en-GB" dirty="0"/>
              <a:t>, mayor </a:t>
            </a:r>
            <a:r>
              <a:rPr lang="en-GB" dirty="0" err="1"/>
              <a:t>margen</a:t>
            </a:r>
            <a:r>
              <a:rPr lang="en-GB" dirty="0"/>
              <a:t> de </a:t>
            </a:r>
            <a:r>
              <a:rPr lang="en-GB" dirty="0" err="1"/>
              <a:t>maniobra</a:t>
            </a:r>
            <a:r>
              <a:rPr lang="en-GB" dirty="0"/>
              <a:t> </a:t>
            </a:r>
            <a:r>
              <a:rPr lang="en-GB" dirty="0" err="1"/>
              <a:t>para</a:t>
            </a:r>
            <a:r>
              <a:rPr lang="en-GB" dirty="0"/>
              <a:t> </a:t>
            </a:r>
            <a:r>
              <a:rPr lang="en-GB" dirty="0" err="1"/>
              <a:t>negociar</a:t>
            </a:r>
            <a:r>
              <a:rPr lang="en-GB" dirty="0"/>
              <a:t> con los </a:t>
            </a:r>
            <a:r>
              <a:rPr lang="en-GB" dirty="0" err="1"/>
              <a:t>campesinos</a:t>
            </a:r>
            <a:r>
              <a:rPr lang="en-GB" dirty="0"/>
              <a:t>, </a:t>
            </a:r>
            <a:r>
              <a:rPr lang="en-GB" dirty="0" err="1"/>
              <a:t>acabar</a:t>
            </a:r>
            <a:r>
              <a:rPr lang="en-GB" dirty="0"/>
              <a:t> con la </a:t>
            </a:r>
            <a:r>
              <a:rPr lang="en-GB" dirty="0" err="1"/>
              <a:t>erradicación</a:t>
            </a:r>
            <a:r>
              <a:rPr lang="en-GB" dirty="0"/>
              <a:t> </a:t>
            </a:r>
            <a:r>
              <a:rPr lang="en-GB" dirty="0" err="1"/>
              <a:t>forzosa</a:t>
            </a:r>
            <a:r>
              <a:rPr lang="en-GB" dirty="0"/>
              <a:t>, </a:t>
            </a:r>
            <a:r>
              <a:rPr lang="en-GB" dirty="0" err="1"/>
              <a:t>deberán</a:t>
            </a:r>
            <a:r>
              <a:rPr lang="en-GB" dirty="0"/>
              <a:t> tender </a:t>
            </a:r>
            <a:r>
              <a:rPr lang="en-GB" dirty="0" err="1"/>
              <a:t>puentes</a:t>
            </a:r>
            <a:r>
              <a:rPr lang="en-GB" dirty="0"/>
              <a:t> con </a:t>
            </a:r>
            <a:r>
              <a:rPr lang="en-GB" dirty="0" err="1"/>
              <a:t>aquellos</a:t>
            </a:r>
            <a:r>
              <a:rPr lang="en-GB" dirty="0"/>
              <a:t> </a:t>
            </a:r>
            <a:r>
              <a:rPr lang="en-GB" dirty="0" err="1"/>
              <a:t>países</a:t>
            </a:r>
            <a:r>
              <a:rPr lang="en-GB" dirty="0"/>
              <a:t> del </a:t>
            </a:r>
            <a:r>
              <a:rPr lang="en-GB" dirty="0" err="1"/>
              <a:t>Norte</a:t>
            </a:r>
            <a:r>
              <a:rPr lang="en-GB" dirty="0"/>
              <a:t> </a:t>
            </a:r>
            <a:r>
              <a:rPr lang="en-GB" dirty="0" err="1"/>
              <a:t>que</a:t>
            </a:r>
            <a:r>
              <a:rPr lang="en-GB" dirty="0"/>
              <a:t> </a:t>
            </a:r>
            <a:r>
              <a:rPr lang="en-GB" dirty="0" err="1"/>
              <a:t>están</a:t>
            </a:r>
            <a:r>
              <a:rPr lang="en-GB" dirty="0"/>
              <a:t> </a:t>
            </a:r>
            <a:r>
              <a:rPr lang="en-GB" dirty="0" err="1"/>
              <a:t>experimentando</a:t>
            </a:r>
            <a:r>
              <a:rPr lang="en-GB" dirty="0"/>
              <a:t> con </a:t>
            </a:r>
            <a:r>
              <a:rPr lang="en-GB" dirty="0" err="1"/>
              <a:t>enfoques</a:t>
            </a:r>
            <a:r>
              <a:rPr lang="en-GB" dirty="0"/>
              <a:t> </a:t>
            </a:r>
            <a:r>
              <a:rPr lang="en-GB" dirty="0" err="1"/>
              <a:t>menos</a:t>
            </a:r>
            <a:r>
              <a:rPr lang="en-GB" dirty="0"/>
              <a:t> </a:t>
            </a:r>
            <a:r>
              <a:rPr lang="en-GB" dirty="0" err="1"/>
              <a:t>represivos</a:t>
            </a:r>
            <a:r>
              <a:rPr lang="en-GB" dirty="0"/>
              <a:t> (</a:t>
            </a:r>
            <a:r>
              <a:rPr lang="en-GB" dirty="0" err="1"/>
              <a:t>países</a:t>
            </a:r>
            <a:r>
              <a:rPr lang="en-GB" dirty="0"/>
              <a:t> </a:t>
            </a:r>
            <a:r>
              <a:rPr lang="en-GB" dirty="0" err="1"/>
              <a:t>como</a:t>
            </a:r>
            <a:r>
              <a:rPr lang="en-GB" dirty="0"/>
              <a:t> el </a:t>
            </a:r>
            <a:r>
              <a:rPr lang="en-GB" dirty="0" err="1"/>
              <a:t>Canadá</a:t>
            </a:r>
            <a:r>
              <a:rPr lang="en-GB" dirty="0"/>
              <a:t>, los </a:t>
            </a:r>
            <a:r>
              <a:rPr lang="en-GB" dirty="0" err="1"/>
              <a:t>Países</a:t>
            </a:r>
            <a:r>
              <a:rPr lang="en-GB" dirty="0"/>
              <a:t> </a:t>
            </a:r>
            <a:r>
              <a:rPr lang="en-GB" dirty="0" err="1"/>
              <a:t>Bajos</a:t>
            </a:r>
            <a:r>
              <a:rPr lang="en-GB" dirty="0"/>
              <a:t>, </a:t>
            </a:r>
            <a:r>
              <a:rPr lang="en-GB" dirty="0" err="1"/>
              <a:t>Suiza</a:t>
            </a:r>
            <a:r>
              <a:rPr lang="en-GB" dirty="0"/>
              <a:t>, Portugal, etc</a:t>
            </a:r>
            <a:r>
              <a:rPr lang="en-GB" dirty="0" smtClean="0"/>
              <a:t>.)</a:t>
            </a:r>
          </a:p>
          <a:p>
            <a:pPr>
              <a:buNone/>
            </a:pPr>
            <a:endParaRPr lang="es-CL" dirty="0"/>
          </a:p>
          <a:p>
            <a:endParaRPr lang="es-C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Nueva coalición de países</a:t>
            </a:r>
            <a:endParaRPr lang="es-CL" dirty="0"/>
          </a:p>
        </p:txBody>
      </p:sp>
      <p:sp>
        <p:nvSpPr>
          <p:cNvPr id="3" name="2 Marcador de contenido"/>
          <p:cNvSpPr>
            <a:spLocks noGrp="1"/>
          </p:cNvSpPr>
          <p:nvPr>
            <p:ph idx="1"/>
          </p:nvPr>
        </p:nvSpPr>
        <p:spPr/>
        <p:txBody>
          <a:bodyPr>
            <a:normAutofit fontScale="92500" lnSpcReduction="20000"/>
          </a:bodyPr>
          <a:lstStyle/>
          <a:p>
            <a:r>
              <a:rPr lang="en-GB" dirty="0" smtClean="0"/>
              <a:t>Si se </a:t>
            </a:r>
            <a:r>
              <a:rPr lang="en-GB" dirty="0" err="1" smtClean="0"/>
              <a:t>pudiera</a:t>
            </a:r>
            <a:r>
              <a:rPr lang="en-GB" dirty="0" smtClean="0"/>
              <a:t> </a:t>
            </a:r>
            <a:r>
              <a:rPr lang="en-GB" dirty="0" err="1" smtClean="0"/>
              <a:t>reunir</a:t>
            </a:r>
            <a:r>
              <a:rPr lang="en-GB" dirty="0" smtClean="0"/>
              <a:t> </a:t>
            </a:r>
            <a:r>
              <a:rPr lang="en-GB" dirty="0" err="1" smtClean="0"/>
              <a:t>una</a:t>
            </a:r>
            <a:r>
              <a:rPr lang="en-GB" dirty="0" smtClean="0"/>
              <a:t> </a:t>
            </a:r>
            <a:r>
              <a:rPr lang="en-GB" dirty="0" err="1" smtClean="0"/>
              <a:t>coalición</a:t>
            </a:r>
            <a:r>
              <a:rPr lang="en-GB" dirty="0" smtClean="0"/>
              <a:t> de </a:t>
            </a:r>
            <a:r>
              <a:rPr lang="en-GB" dirty="0" err="1" smtClean="0"/>
              <a:t>países</a:t>
            </a:r>
            <a:r>
              <a:rPr lang="en-GB" dirty="0" smtClean="0"/>
              <a:t> con </a:t>
            </a:r>
            <a:r>
              <a:rPr lang="en-GB" dirty="0" err="1" smtClean="0"/>
              <a:t>planteamientos</a:t>
            </a:r>
            <a:r>
              <a:rPr lang="en-GB" dirty="0" smtClean="0"/>
              <a:t> </a:t>
            </a:r>
            <a:r>
              <a:rPr lang="en-GB" dirty="0" err="1" smtClean="0"/>
              <a:t>similares</a:t>
            </a:r>
            <a:r>
              <a:rPr lang="en-GB" dirty="0" smtClean="0"/>
              <a:t> </a:t>
            </a:r>
            <a:r>
              <a:rPr lang="en-GB" dirty="0" err="1" smtClean="0"/>
              <a:t>que</a:t>
            </a:r>
            <a:r>
              <a:rPr lang="en-GB" dirty="0" smtClean="0"/>
              <a:t> </a:t>
            </a:r>
            <a:r>
              <a:rPr lang="en-GB" dirty="0" err="1" smtClean="0"/>
              <a:t>actuara</a:t>
            </a:r>
            <a:r>
              <a:rPr lang="en-GB" dirty="0" smtClean="0"/>
              <a:t> de </a:t>
            </a:r>
            <a:r>
              <a:rPr lang="en-GB" dirty="0" err="1" smtClean="0"/>
              <a:t>manera</a:t>
            </a:r>
            <a:r>
              <a:rPr lang="en-GB" dirty="0" smtClean="0"/>
              <a:t> </a:t>
            </a:r>
            <a:r>
              <a:rPr lang="en-GB" dirty="0" err="1" smtClean="0"/>
              <a:t>coordinada</a:t>
            </a:r>
            <a:r>
              <a:rPr lang="en-GB" dirty="0" smtClean="0"/>
              <a:t> a la </a:t>
            </a:r>
            <a:r>
              <a:rPr lang="en-GB" dirty="0" err="1" smtClean="0"/>
              <a:t>hora</a:t>
            </a:r>
            <a:r>
              <a:rPr lang="en-GB" dirty="0" smtClean="0"/>
              <a:t> de </a:t>
            </a:r>
            <a:r>
              <a:rPr lang="en-GB" dirty="0" err="1" smtClean="0"/>
              <a:t>estudiar</a:t>
            </a:r>
            <a:r>
              <a:rPr lang="en-GB" dirty="0" smtClean="0"/>
              <a:t> </a:t>
            </a:r>
            <a:r>
              <a:rPr lang="en-GB" dirty="0" err="1" smtClean="0"/>
              <a:t>políticas</a:t>
            </a:r>
            <a:r>
              <a:rPr lang="en-GB" dirty="0" smtClean="0"/>
              <a:t> </a:t>
            </a:r>
            <a:r>
              <a:rPr lang="en-GB" dirty="0" err="1" smtClean="0"/>
              <a:t>sobre</a:t>
            </a:r>
            <a:r>
              <a:rPr lang="en-GB" dirty="0" smtClean="0"/>
              <a:t> </a:t>
            </a:r>
            <a:r>
              <a:rPr lang="en-GB" dirty="0" err="1" smtClean="0"/>
              <a:t>drogas</a:t>
            </a:r>
            <a:r>
              <a:rPr lang="en-GB" dirty="0" smtClean="0"/>
              <a:t> </a:t>
            </a:r>
            <a:r>
              <a:rPr lang="en-GB" dirty="0" err="1" smtClean="0"/>
              <a:t>más</a:t>
            </a:r>
            <a:r>
              <a:rPr lang="en-GB" dirty="0" smtClean="0"/>
              <a:t> </a:t>
            </a:r>
            <a:r>
              <a:rPr lang="en-GB" dirty="0" err="1" smtClean="0"/>
              <a:t>justas</a:t>
            </a:r>
            <a:r>
              <a:rPr lang="en-GB" dirty="0" smtClean="0"/>
              <a:t> y </a:t>
            </a:r>
            <a:r>
              <a:rPr lang="en-GB" dirty="0" err="1" smtClean="0"/>
              <a:t>eficaces</a:t>
            </a:r>
            <a:r>
              <a:rPr lang="en-GB" dirty="0" smtClean="0"/>
              <a:t> </a:t>
            </a:r>
            <a:r>
              <a:rPr lang="en-GB" dirty="0" err="1" smtClean="0"/>
              <a:t>tanto</a:t>
            </a:r>
            <a:r>
              <a:rPr lang="en-GB" dirty="0" smtClean="0"/>
              <a:t> </a:t>
            </a:r>
            <a:r>
              <a:rPr lang="en-GB" dirty="0" err="1" smtClean="0"/>
              <a:t>para</a:t>
            </a:r>
            <a:r>
              <a:rPr lang="en-GB" dirty="0" smtClean="0"/>
              <a:t> la </a:t>
            </a:r>
            <a:r>
              <a:rPr lang="en-GB" dirty="0" err="1" smtClean="0"/>
              <a:t>demanda</a:t>
            </a:r>
            <a:r>
              <a:rPr lang="en-GB" dirty="0" smtClean="0"/>
              <a:t> </a:t>
            </a:r>
            <a:r>
              <a:rPr lang="en-GB" dirty="0" err="1" smtClean="0"/>
              <a:t>como</a:t>
            </a:r>
            <a:r>
              <a:rPr lang="en-GB" dirty="0" smtClean="0"/>
              <a:t> </a:t>
            </a:r>
            <a:r>
              <a:rPr lang="en-GB" dirty="0" err="1" smtClean="0"/>
              <a:t>para</a:t>
            </a:r>
            <a:r>
              <a:rPr lang="en-GB" dirty="0" smtClean="0"/>
              <a:t> la </a:t>
            </a:r>
            <a:r>
              <a:rPr lang="en-GB" dirty="0" err="1" smtClean="0"/>
              <a:t>oferta</a:t>
            </a:r>
            <a:r>
              <a:rPr lang="en-GB" dirty="0" smtClean="0"/>
              <a:t>, la ONU </a:t>
            </a:r>
            <a:r>
              <a:rPr lang="en-GB" dirty="0" err="1" smtClean="0"/>
              <a:t>podría</a:t>
            </a:r>
            <a:r>
              <a:rPr lang="en-GB" dirty="0" smtClean="0"/>
              <a:t> </a:t>
            </a:r>
            <a:r>
              <a:rPr lang="en-GB" dirty="0" err="1" smtClean="0"/>
              <a:t>convertirse</a:t>
            </a:r>
            <a:r>
              <a:rPr lang="en-GB" dirty="0" smtClean="0"/>
              <a:t> en un </a:t>
            </a:r>
            <a:r>
              <a:rPr lang="en-GB" dirty="0" err="1" smtClean="0"/>
              <a:t>foro</a:t>
            </a:r>
            <a:r>
              <a:rPr lang="en-GB" dirty="0" smtClean="0"/>
              <a:t> </a:t>
            </a:r>
            <a:r>
              <a:rPr lang="en-GB" dirty="0" err="1" smtClean="0"/>
              <a:t>útil</a:t>
            </a:r>
            <a:r>
              <a:rPr lang="en-GB" dirty="0" smtClean="0"/>
              <a:t>. </a:t>
            </a:r>
            <a:r>
              <a:rPr lang="en-GB" dirty="0" err="1" smtClean="0"/>
              <a:t>Sólo</a:t>
            </a:r>
            <a:r>
              <a:rPr lang="en-GB" dirty="0" smtClean="0"/>
              <a:t> </a:t>
            </a:r>
            <a:r>
              <a:rPr lang="en-GB" dirty="0" err="1" smtClean="0"/>
              <a:t>entonces</a:t>
            </a:r>
            <a:r>
              <a:rPr lang="en-GB" dirty="0" smtClean="0"/>
              <a:t>, </a:t>
            </a:r>
            <a:r>
              <a:rPr lang="en-GB" dirty="0" err="1" smtClean="0"/>
              <a:t>una</a:t>
            </a:r>
            <a:r>
              <a:rPr lang="en-GB" dirty="0" smtClean="0"/>
              <a:t> </a:t>
            </a:r>
            <a:r>
              <a:rPr lang="en-GB" dirty="0" err="1" smtClean="0"/>
              <a:t>alianza</a:t>
            </a:r>
            <a:r>
              <a:rPr lang="en-GB" dirty="0" smtClean="0"/>
              <a:t> </a:t>
            </a:r>
            <a:r>
              <a:rPr lang="en-GB" dirty="0" err="1" smtClean="0"/>
              <a:t>política</a:t>
            </a:r>
            <a:r>
              <a:rPr lang="en-GB" dirty="0" smtClean="0"/>
              <a:t> </a:t>
            </a:r>
            <a:r>
              <a:rPr lang="en-GB" dirty="0" err="1" smtClean="0"/>
              <a:t>más</a:t>
            </a:r>
            <a:r>
              <a:rPr lang="en-GB" dirty="0" smtClean="0"/>
              <a:t> </a:t>
            </a:r>
            <a:r>
              <a:rPr lang="en-GB" dirty="0" err="1" smtClean="0"/>
              <a:t>fuerte</a:t>
            </a:r>
            <a:r>
              <a:rPr lang="en-GB" dirty="0" smtClean="0"/>
              <a:t> </a:t>
            </a:r>
            <a:r>
              <a:rPr lang="en-GB" dirty="0" err="1" smtClean="0"/>
              <a:t>podrá</a:t>
            </a:r>
            <a:r>
              <a:rPr lang="en-GB" dirty="0" smtClean="0"/>
              <a:t> </a:t>
            </a:r>
            <a:r>
              <a:rPr lang="en-GB" dirty="0" err="1" smtClean="0"/>
              <a:t>iniciar</a:t>
            </a:r>
            <a:r>
              <a:rPr lang="en-GB" dirty="0" smtClean="0"/>
              <a:t> un debate </a:t>
            </a:r>
            <a:r>
              <a:rPr lang="en-GB" dirty="0" err="1" smtClean="0"/>
              <a:t>más</a:t>
            </a:r>
            <a:r>
              <a:rPr lang="en-GB" dirty="0" smtClean="0"/>
              <a:t> </a:t>
            </a:r>
            <a:r>
              <a:rPr lang="en-GB" dirty="0" err="1" smtClean="0"/>
              <a:t>objetivo</a:t>
            </a:r>
            <a:r>
              <a:rPr lang="en-GB" dirty="0" smtClean="0"/>
              <a:t> </a:t>
            </a:r>
            <a:r>
              <a:rPr lang="en-GB" dirty="0" err="1" smtClean="0"/>
              <a:t>sobre</a:t>
            </a:r>
            <a:r>
              <a:rPr lang="en-GB" dirty="0" smtClean="0"/>
              <a:t> </a:t>
            </a:r>
            <a:r>
              <a:rPr lang="en-GB" dirty="0" err="1" smtClean="0"/>
              <a:t>las</a:t>
            </a:r>
            <a:r>
              <a:rPr lang="en-GB" dirty="0" smtClean="0"/>
              <a:t> </a:t>
            </a:r>
            <a:r>
              <a:rPr lang="en-GB" dirty="0" err="1" smtClean="0"/>
              <a:t>actuales</a:t>
            </a:r>
            <a:r>
              <a:rPr lang="en-GB" dirty="0" smtClean="0"/>
              <a:t> </a:t>
            </a:r>
            <a:r>
              <a:rPr lang="en-GB" dirty="0" err="1" smtClean="0"/>
              <a:t>estrategias</a:t>
            </a:r>
            <a:r>
              <a:rPr lang="en-GB" dirty="0" smtClean="0"/>
              <a:t> en </a:t>
            </a:r>
            <a:r>
              <a:rPr lang="en-GB" dirty="0" err="1" smtClean="0"/>
              <a:t>materia</a:t>
            </a:r>
            <a:r>
              <a:rPr lang="en-GB" dirty="0" smtClean="0"/>
              <a:t> de </a:t>
            </a:r>
            <a:r>
              <a:rPr lang="en-GB" dirty="0" err="1" smtClean="0"/>
              <a:t>drogas</a:t>
            </a:r>
            <a:r>
              <a:rPr lang="en-GB" dirty="0" smtClean="0"/>
              <a:t> y </a:t>
            </a:r>
            <a:r>
              <a:rPr lang="en-GB" dirty="0" err="1" smtClean="0"/>
              <a:t>desafiar</a:t>
            </a:r>
            <a:r>
              <a:rPr lang="en-GB" dirty="0" smtClean="0"/>
              <a:t> la </a:t>
            </a:r>
            <a:r>
              <a:rPr lang="en-GB" dirty="0" err="1" smtClean="0"/>
              <a:t>hegemonía</a:t>
            </a:r>
            <a:r>
              <a:rPr lang="en-GB" dirty="0" smtClean="0"/>
              <a:t> y el </a:t>
            </a:r>
            <a:r>
              <a:rPr lang="en-GB" dirty="0" err="1" smtClean="0"/>
              <a:t>discurso</a:t>
            </a:r>
            <a:r>
              <a:rPr lang="en-GB" dirty="0" smtClean="0"/>
              <a:t> </a:t>
            </a:r>
            <a:r>
              <a:rPr lang="en-GB" dirty="0" err="1" smtClean="0"/>
              <a:t>estadounidense</a:t>
            </a:r>
            <a:r>
              <a:rPr lang="en-GB" dirty="0" smtClean="0"/>
              <a:t> en </a:t>
            </a:r>
            <a:r>
              <a:rPr lang="en-GB" dirty="0" err="1" smtClean="0"/>
              <a:t>este</a:t>
            </a:r>
            <a:r>
              <a:rPr lang="en-GB" dirty="0" smtClean="0"/>
              <a:t> </a:t>
            </a:r>
            <a:r>
              <a:rPr lang="en-GB" dirty="0" err="1" smtClean="0"/>
              <a:t>ámbito</a:t>
            </a:r>
            <a:r>
              <a:rPr lang="en-GB" dirty="0" smtClean="0"/>
              <a:t>.</a:t>
            </a:r>
            <a:endParaRPr lang="es-CL" dirty="0" smtClean="0"/>
          </a:p>
          <a:p>
            <a:endParaRPr lang="es-C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8229600" cy="5697559"/>
          </a:xfrm>
        </p:spPr>
        <p:txBody>
          <a:bodyPr>
            <a:normAutofit fontScale="92500" lnSpcReduction="20000"/>
          </a:bodyPr>
          <a:lstStyle/>
          <a:p>
            <a:r>
              <a:rPr lang="es-ES_tradnl" dirty="0" smtClean="0"/>
              <a:t>La inclusión del tema de las drogas en la agenda del proceso del </a:t>
            </a:r>
            <a:r>
              <a:rPr lang="es-ES_tradnl" dirty="0" smtClean="0">
                <a:hlinkClick r:id="rId2"/>
              </a:rPr>
              <a:t>Foro Social Mundial </a:t>
            </a:r>
            <a:r>
              <a:rPr lang="es-ES_tradnl" dirty="0" smtClean="0"/>
              <a:t>(video importante) podría desempeñar un papel destacado para redefinir el concepto de la responsabilidad compartida y para establecer una estrategia común para dicha coalición. Al unir a gente de todas partes del mundo y de todos los eslabones de la cadena de las drogas, se podrían vincular las políticas de drogas con temas sociales, como los derechos humanos, sociales y culturales, la marginalización y la exclusión, la importancia de las economías de supervivencia, el impacto de la globalización neoliberal, la prevención y resolución de conflictos, etc.</a:t>
            </a:r>
            <a:endParaRPr lang="es-CL" dirty="0" smtClean="0"/>
          </a:p>
          <a:p>
            <a:endParaRPr lang="es-C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L" sz="3200" b="1" dirty="0" smtClean="0"/>
              <a:t>Reducción de daño en Brasil: auto-organización de usuarios, adictos y trabajadores sociales</a:t>
            </a:r>
            <a:endParaRPr lang="es-CL" sz="3200" b="1" dirty="0"/>
          </a:p>
        </p:txBody>
      </p:sp>
      <p:sp>
        <p:nvSpPr>
          <p:cNvPr id="3" name="2 Marcador de contenido"/>
          <p:cNvSpPr>
            <a:spLocks noGrp="1"/>
          </p:cNvSpPr>
          <p:nvPr>
            <p:ph idx="1"/>
          </p:nvPr>
        </p:nvSpPr>
        <p:spPr>
          <a:xfrm>
            <a:off x="457200" y="1600200"/>
            <a:ext cx="4543428" cy="4972072"/>
          </a:xfrm>
        </p:spPr>
        <p:txBody>
          <a:bodyPr>
            <a:normAutofit fontScale="62500" lnSpcReduction="20000"/>
          </a:bodyPr>
          <a:lstStyle/>
          <a:p>
            <a:r>
              <a:rPr lang="es-CL" i="1" dirty="0"/>
              <a:t>La política de drogas en discusión aquí no ha sido impuesta desde arriba. Crece desde abajo, del conocimiento directo de verdaderos expertos, incluyendo a adictos, ex adictos, organizadores callejeros, madres, padres, técnicos en salud, gente —incluso pero no limitadamente a los que hemos sobrevivido en los márgenes de la sociedad económica durante al menos parte de nuestras vidas—, seres humanos que han vivido, de veras vivido; gente que ha </a:t>
            </a:r>
            <a:r>
              <a:rPr lang="es-CL" i="1" dirty="0" err="1"/>
              <a:t>desinmediatizado</a:t>
            </a:r>
            <a:r>
              <a:rPr lang="es-CL" i="1" dirty="0"/>
              <a:t> su experiencia, en un nivel humano, con el tema que discutimos: drogas, usuarios de drogas, adictos a las drogas, presos, represión y esfuerzos prácticos para reducir y terminar con los daños hechos por le actual sistema.</a:t>
            </a:r>
          </a:p>
        </p:txBody>
      </p:sp>
      <p:pic>
        <p:nvPicPr>
          <p:cNvPr id="1026" name="Picture 2" descr="http://narconews.com/images/todomundo.jpg"/>
          <p:cNvPicPr>
            <a:picLocks noChangeAspect="1" noChangeArrowheads="1"/>
          </p:cNvPicPr>
          <p:nvPr/>
        </p:nvPicPr>
        <p:blipFill>
          <a:blip r:embed="rId2" cstate="print"/>
          <a:srcRect/>
          <a:stretch>
            <a:fillRect/>
          </a:stretch>
        </p:blipFill>
        <p:spPr bwMode="auto">
          <a:xfrm>
            <a:off x="5228286" y="1714488"/>
            <a:ext cx="3539475" cy="2071702"/>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L" sz="3200" b="1" dirty="0" smtClean="0"/>
              <a:t>Argentina: La </a:t>
            </a:r>
            <a:r>
              <a:rPr lang="es-CL" sz="3200" b="1" dirty="0"/>
              <a:t>Corte Suprema despenalizó la tenencia de marihuana para consumo personal</a:t>
            </a:r>
            <a:endParaRPr lang="es-CL" sz="3200" dirty="0"/>
          </a:p>
        </p:txBody>
      </p:sp>
      <p:sp>
        <p:nvSpPr>
          <p:cNvPr id="3" name="2 Marcador de contenido"/>
          <p:cNvSpPr>
            <a:spLocks noGrp="1"/>
          </p:cNvSpPr>
          <p:nvPr>
            <p:ph idx="1"/>
          </p:nvPr>
        </p:nvSpPr>
        <p:spPr>
          <a:xfrm>
            <a:off x="457200" y="1600200"/>
            <a:ext cx="4329114" cy="5043510"/>
          </a:xfrm>
        </p:spPr>
        <p:txBody>
          <a:bodyPr>
            <a:normAutofit fontScale="55000" lnSpcReduction="20000"/>
          </a:bodyPr>
          <a:lstStyle/>
          <a:p>
            <a:r>
              <a:rPr lang="es-CL" dirty="0"/>
              <a:t>Con este pronunciamiento, </a:t>
            </a:r>
            <a:r>
              <a:rPr lang="es-CL" b="1" i="1" dirty="0"/>
              <a:t>la Corte declaró "inconstitucional" el castigo del consumo de marihuana en adultos, si se hace en un </a:t>
            </a:r>
            <a:r>
              <a:rPr lang="es-CL" b="1" i="1" dirty="0" smtClean="0"/>
              <a:t>ámbito </a:t>
            </a:r>
            <a:r>
              <a:rPr lang="es-CL" b="1" i="1" dirty="0"/>
              <a:t>privado y no implica peligros para terceros.</a:t>
            </a:r>
            <a:r>
              <a:rPr lang="es-CL" dirty="0"/>
              <a:t> No obstante, los magistrados no ordenaron la despenalización general del consumo de marihuana ni de otras drogas. De este modo, la Corte asume una postura "limitada" sobre el tema, ya que el pronunciamiento sólo hace referencia al consumo de marihuana y no comprende al de otras sustancias. Otro punto a resaltar es que defiende el respeto por las acciones privadas de las personas, siempre y cuando estas acciones no perjudiquen a terceros. Al mismo tiempo, la medida pone el acento en perseguir y condenar a los vendedores de droga y los narcotraficantes.</a:t>
            </a:r>
          </a:p>
        </p:txBody>
      </p:sp>
      <p:pic>
        <p:nvPicPr>
          <p:cNvPr id="30722" name="Picture 2" descr="http://3.bp.blogspot.com/_dEffef4u-_s/SpT9jbULjmI/AAAAAAAAGSs/QZJbqDA42Hc/s400/CORTE.jpg"/>
          <p:cNvPicPr>
            <a:picLocks noChangeAspect="1" noChangeArrowheads="1"/>
          </p:cNvPicPr>
          <p:nvPr/>
        </p:nvPicPr>
        <p:blipFill>
          <a:blip r:embed="rId2" cstate="print"/>
          <a:srcRect/>
          <a:stretch>
            <a:fillRect/>
          </a:stretch>
        </p:blipFill>
        <p:spPr bwMode="auto">
          <a:xfrm>
            <a:off x="5000628" y="1714488"/>
            <a:ext cx="3810000" cy="2286001"/>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285728"/>
            <a:ext cx="8229600" cy="1143000"/>
          </a:xfrm>
        </p:spPr>
        <p:txBody>
          <a:bodyPr>
            <a:normAutofit fontScale="90000"/>
          </a:bodyPr>
          <a:lstStyle/>
          <a:p>
            <a:r>
              <a:rPr lang="es-CL" dirty="0" smtClean="0"/>
              <a:t>Remo Pompei, </a:t>
            </a:r>
            <a:r>
              <a:rPr lang="es-CL" dirty="0"/>
              <a:t>Director de la Red Chilena de Reducción de Daños</a:t>
            </a:r>
          </a:p>
        </p:txBody>
      </p:sp>
      <p:sp>
        <p:nvSpPr>
          <p:cNvPr id="3" name="2 Marcador de contenido"/>
          <p:cNvSpPr>
            <a:spLocks noGrp="1"/>
          </p:cNvSpPr>
          <p:nvPr>
            <p:ph idx="1"/>
          </p:nvPr>
        </p:nvSpPr>
        <p:spPr>
          <a:xfrm>
            <a:off x="457200" y="1600200"/>
            <a:ext cx="4757742" cy="5043510"/>
          </a:xfrm>
        </p:spPr>
        <p:txBody>
          <a:bodyPr>
            <a:normAutofit fontScale="62500" lnSpcReduction="20000"/>
          </a:bodyPr>
          <a:lstStyle/>
          <a:p>
            <a:r>
              <a:rPr lang="es-CL" i="1" dirty="0"/>
              <a:t>“Como sociólogo me genera sospecha el consenso que existe en Chile respecto a las drogas, cuando es algo que debiera generar mucha discusión, y lo delicado es que las políticas públicas están basadas en estos supuestos consensos </a:t>
            </a:r>
            <a:r>
              <a:rPr lang="es-CL" i="1" dirty="0" smtClean="0"/>
              <a:t>”</a:t>
            </a:r>
          </a:p>
          <a:p>
            <a:r>
              <a:rPr lang="es-CL" dirty="0" smtClean="0"/>
              <a:t>En </a:t>
            </a:r>
            <a:r>
              <a:rPr lang="es-CL" dirty="0"/>
              <a:t>Chile sólo aquellos  jóvenes que han sido juzgados bajo la Ley de Responsabilidad Penal Adolescente logran acceder al sistema de tratamiento como sanción  accesoria. </a:t>
            </a:r>
            <a:r>
              <a:rPr lang="es-CL" b="1" i="1" dirty="0"/>
              <a:t>“Es decir, es más fácil cometer un delito y llegar  por esa vía a la Salud que acceder a ella directamente</a:t>
            </a:r>
            <a:r>
              <a:rPr lang="es-CL" b="1" i="1" dirty="0" smtClean="0"/>
              <a:t>”.</a:t>
            </a:r>
          </a:p>
          <a:p>
            <a:r>
              <a:rPr lang="es-CL" dirty="0" smtClean="0"/>
              <a:t>“una </a:t>
            </a:r>
            <a:r>
              <a:rPr lang="es-CL" dirty="0"/>
              <a:t>mirada más acorde con la realidad sería </a:t>
            </a:r>
            <a:r>
              <a:rPr lang="es-CL" b="1" i="1" dirty="0"/>
              <a:t>despenalizar a los usuarios de drogas y transformarlos en pacientes del Sistema de Salud.</a:t>
            </a:r>
          </a:p>
        </p:txBody>
      </p:sp>
      <p:pic>
        <p:nvPicPr>
          <p:cNvPr id="31746" name="Picture 2" descr="http://www.reducciondedanos.cl/wp/wp-content/uploads/2010/10/edo-012-300x225.jpg"/>
          <p:cNvPicPr>
            <a:picLocks noChangeAspect="1" noChangeArrowheads="1"/>
          </p:cNvPicPr>
          <p:nvPr/>
        </p:nvPicPr>
        <p:blipFill>
          <a:blip r:embed="rId2" cstate="print"/>
          <a:srcRect/>
          <a:stretch>
            <a:fillRect/>
          </a:stretch>
        </p:blipFill>
        <p:spPr bwMode="auto">
          <a:xfrm>
            <a:off x="5143484" y="1857364"/>
            <a:ext cx="3714776" cy="2786082"/>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¿Qué es la reducción de daño?</a:t>
            </a:r>
            <a:endParaRPr lang="es-CL" b="1" dirty="0"/>
          </a:p>
        </p:txBody>
      </p:sp>
      <p:sp>
        <p:nvSpPr>
          <p:cNvPr id="3" name="2 Marcador de contenido"/>
          <p:cNvSpPr>
            <a:spLocks noGrp="1"/>
          </p:cNvSpPr>
          <p:nvPr>
            <p:ph idx="1"/>
          </p:nvPr>
        </p:nvSpPr>
        <p:spPr/>
        <p:txBody>
          <a:bodyPr>
            <a:normAutofit fontScale="85000" lnSpcReduction="10000"/>
          </a:bodyPr>
          <a:lstStyle/>
          <a:p>
            <a:r>
              <a:rPr lang="es-CL" dirty="0" smtClean="0"/>
              <a:t>Es una estrategia de intervención “pragmática”  que busca perfilar un nuevo campo de acción política en materia de drogas, evitando el planteamiento dicotómico </a:t>
            </a:r>
            <a:r>
              <a:rPr lang="es-CL" dirty="0"/>
              <a:t>del tipo bueno-malo, </a:t>
            </a:r>
            <a:r>
              <a:rPr lang="es-CL" dirty="0" smtClean="0"/>
              <a:t>blanco-negro</a:t>
            </a:r>
            <a:r>
              <a:rPr lang="es-CL" dirty="0"/>
              <a:t>, drogas no - drogas sí, propiciado por </a:t>
            </a:r>
            <a:r>
              <a:rPr lang="es-CL" dirty="0" smtClean="0"/>
              <a:t>el "prohibicionismo".</a:t>
            </a:r>
          </a:p>
          <a:p>
            <a:r>
              <a:rPr lang="es-CL" dirty="0"/>
              <a:t>Lo que se plantea en este </a:t>
            </a:r>
            <a:r>
              <a:rPr lang="es-CL" dirty="0" smtClean="0"/>
              <a:t>caso es </a:t>
            </a:r>
            <a:r>
              <a:rPr lang="es-CL" dirty="0"/>
              <a:t>un enfoque más realista y profesional, </a:t>
            </a:r>
            <a:r>
              <a:rPr lang="es-CL" dirty="0" smtClean="0"/>
              <a:t>centrado en </a:t>
            </a:r>
            <a:r>
              <a:rPr lang="es-CL" dirty="0"/>
              <a:t>la posibilidad de solucionar algunos aspectos </a:t>
            </a:r>
            <a:r>
              <a:rPr lang="es-CL" dirty="0" smtClean="0"/>
              <a:t>o de </a:t>
            </a:r>
            <a:r>
              <a:rPr lang="es-CL" dirty="0"/>
              <a:t>contrarrestar los efectos más dañinos </a:t>
            </a:r>
            <a:r>
              <a:rPr lang="es-CL" dirty="0" smtClean="0"/>
              <a:t>derivados de </a:t>
            </a:r>
            <a:r>
              <a:rPr lang="es-CL" dirty="0"/>
              <a:t>ciertos consumos de </a:t>
            </a:r>
            <a:r>
              <a:rPr lang="es-CL" dirty="0" smtClean="0"/>
              <a:t>drogas, así como también, el daño generado por las políticas punitivas encargadas de su control. </a:t>
            </a:r>
            <a:endParaRPr lang="es-C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Fracaso de las campañas habituales tipo “drogas no”</a:t>
            </a:r>
            <a:endParaRPr lang="es-CL" b="1" dirty="0"/>
          </a:p>
        </p:txBody>
      </p:sp>
      <p:sp>
        <p:nvSpPr>
          <p:cNvPr id="3" name="2 Marcador de contenido"/>
          <p:cNvSpPr>
            <a:spLocks noGrp="1"/>
          </p:cNvSpPr>
          <p:nvPr>
            <p:ph idx="1"/>
          </p:nvPr>
        </p:nvSpPr>
        <p:spPr>
          <a:xfrm>
            <a:off x="457200" y="1600200"/>
            <a:ext cx="8229600" cy="4972072"/>
          </a:xfrm>
        </p:spPr>
        <p:txBody>
          <a:bodyPr>
            <a:normAutofit/>
          </a:bodyPr>
          <a:lstStyle/>
          <a:p>
            <a:r>
              <a:rPr lang="es-CL" dirty="0" smtClean="0"/>
              <a:t>Como ya sabemos, en </a:t>
            </a:r>
            <a:r>
              <a:rPr lang="es-CL" dirty="0"/>
              <a:t>relación a los </a:t>
            </a:r>
            <a:r>
              <a:rPr lang="es-CL" dirty="0" smtClean="0"/>
              <a:t>problemas surgidos </a:t>
            </a:r>
            <a:r>
              <a:rPr lang="es-CL" dirty="0"/>
              <a:t>en torno a ciertos usos de </a:t>
            </a:r>
            <a:r>
              <a:rPr lang="es-CL" dirty="0" smtClean="0"/>
              <a:t>algunas drogas</a:t>
            </a:r>
            <a:r>
              <a:rPr lang="es-CL" dirty="0"/>
              <a:t>, una gran mayoría de países </a:t>
            </a:r>
            <a:r>
              <a:rPr lang="es-CL" dirty="0" smtClean="0"/>
              <a:t>del mundo</a:t>
            </a:r>
            <a:r>
              <a:rPr lang="es-CL" dirty="0"/>
              <a:t>, presionados básicamente por los </a:t>
            </a:r>
            <a:r>
              <a:rPr lang="es-CL" dirty="0" smtClean="0"/>
              <a:t>Estados Unidos </a:t>
            </a:r>
            <a:r>
              <a:rPr lang="es-CL" dirty="0"/>
              <a:t>desde inicios del siglo XX, acabaron </a:t>
            </a:r>
            <a:r>
              <a:rPr lang="es-CL" dirty="0" smtClean="0"/>
              <a:t>firmando el </a:t>
            </a:r>
            <a:r>
              <a:rPr lang="es-CL" dirty="0"/>
              <a:t>Convenio Único de Estupefacientes </a:t>
            </a:r>
            <a:r>
              <a:rPr lang="es-CL" dirty="0" smtClean="0"/>
              <a:t>de 1961</a:t>
            </a:r>
            <a:r>
              <a:rPr lang="es-CL" dirty="0"/>
              <a:t>, en Viena, y una serie de convenios </a:t>
            </a:r>
            <a:r>
              <a:rPr lang="es-CL" dirty="0" smtClean="0"/>
              <a:t>internacionales subsiguientes</a:t>
            </a:r>
            <a:r>
              <a:rPr lang="es-CL" dirty="0"/>
              <a:t>, que configuran la </a:t>
            </a:r>
            <a:r>
              <a:rPr lang="es-CL" dirty="0" smtClean="0"/>
              <a:t>política que </a:t>
            </a:r>
            <a:r>
              <a:rPr lang="es-CL" dirty="0"/>
              <a:t>denominamos como "</a:t>
            </a:r>
            <a:r>
              <a:rPr lang="es-CL" dirty="0" smtClean="0"/>
              <a:t>prohibicionista“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i="1" dirty="0" smtClean="0"/>
              <a:t>Eliminar la droga de la faz de la tierra</a:t>
            </a:r>
            <a:endParaRPr lang="es-CL" b="1" i="1" dirty="0"/>
          </a:p>
        </p:txBody>
      </p:sp>
      <p:sp>
        <p:nvSpPr>
          <p:cNvPr id="3" name="2 Marcador de contenido"/>
          <p:cNvSpPr>
            <a:spLocks noGrp="1"/>
          </p:cNvSpPr>
          <p:nvPr>
            <p:ph idx="1"/>
          </p:nvPr>
        </p:nvSpPr>
        <p:spPr/>
        <p:txBody>
          <a:bodyPr/>
          <a:lstStyle/>
          <a:p>
            <a:r>
              <a:rPr lang="es-CL" dirty="0" smtClean="0"/>
              <a:t>El objetivo básico de dicha política sería la pretensión de eliminar la droga de la faz de la tierra –cosa a la que se le llegó a poner fecha (2008) en la Conferencia Especial de Naciones Unidas sobre el tema en 1998–, y de proteger la salud pública.</a:t>
            </a:r>
          </a:p>
          <a:p>
            <a:endParaRPr lang="es-C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85728"/>
            <a:ext cx="8229600" cy="6072230"/>
          </a:xfrm>
        </p:spPr>
        <p:txBody>
          <a:bodyPr>
            <a:normAutofit/>
          </a:bodyPr>
          <a:lstStyle/>
          <a:p>
            <a:r>
              <a:rPr lang="es-CL" dirty="0"/>
              <a:t>En la misma Conferencia se rechazó </a:t>
            </a:r>
            <a:r>
              <a:rPr lang="es-CL" dirty="0" smtClean="0"/>
              <a:t>una propuesta </a:t>
            </a:r>
            <a:r>
              <a:rPr lang="es-CL" dirty="0"/>
              <a:t>de México de evaluar dichas políticas</a:t>
            </a:r>
            <a:r>
              <a:rPr lang="es-CL" dirty="0" smtClean="0"/>
              <a:t>…, resultaba </a:t>
            </a:r>
            <a:r>
              <a:rPr lang="es-CL" dirty="0"/>
              <a:t>demasiado evidente el </a:t>
            </a:r>
            <a:r>
              <a:rPr lang="es-CL" dirty="0" smtClean="0"/>
              <a:t>contraste entre </a:t>
            </a:r>
            <a:r>
              <a:rPr lang="es-CL" dirty="0"/>
              <a:t>la persistencia en los mismos objetivos </a:t>
            </a:r>
            <a:r>
              <a:rPr lang="es-CL" dirty="0" smtClean="0"/>
              <a:t>prohibicionistas año </a:t>
            </a:r>
            <a:r>
              <a:rPr lang="es-CL" dirty="0"/>
              <a:t>tras año, con sus </a:t>
            </a:r>
            <a:r>
              <a:rPr lang="es-CL" dirty="0" smtClean="0"/>
              <a:t>presupuestos cada </a:t>
            </a:r>
            <a:r>
              <a:rPr lang="es-CL" dirty="0"/>
              <a:t>vez más millonarios dedicados </a:t>
            </a:r>
            <a:r>
              <a:rPr lang="es-CL" dirty="0" smtClean="0"/>
              <a:t>fundamentalmente a </a:t>
            </a:r>
            <a:r>
              <a:rPr lang="es-CL" dirty="0"/>
              <a:t>la represión (policial y/o militar), y </a:t>
            </a:r>
            <a:r>
              <a:rPr lang="es-CL" dirty="0" smtClean="0"/>
              <a:t>los datos </a:t>
            </a:r>
            <a:r>
              <a:rPr lang="es-CL" dirty="0"/>
              <a:t>ofrecidos por los propios organismos </a:t>
            </a:r>
            <a:r>
              <a:rPr lang="es-CL" dirty="0" smtClean="0"/>
              <a:t>oficiales, de </a:t>
            </a:r>
            <a:r>
              <a:rPr lang="es-CL" dirty="0"/>
              <a:t>aumento del consumo global de drogas (</a:t>
            </a:r>
            <a:r>
              <a:rPr lang="es-CL" dirty="0" smtClean="0"/>
              <a:t>a pesar </a:t>
            </a:r>
            <a:r>
              <a:rPr lang="es-CL" dirty="0"/>
              <a:t>de las oscilaciones de una u otra) y de </a:t>
            </a:r>
            <a:r>
              <a:rPr lang="es-CL" dirty="0" smtClean="0"/>
              <a:t>problemas </a:t>
            </a:r>
            <a:r>
              <a:rPr lang="es-CL" dirty="0" err="1" smtClean="0"/>
              <a:t>sociosanitarios</a:t>
            </a:r>
            <a:r>
              <a:rPr lang="es-CL" dirty="0" smtClean="0"/>
              <a:t> </a:t>
            </a:r>
            <a:r>
              <a:rPr lang="es-CL" dirty="0"/>
              <a:t>asociados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La conciencia de que otra política es posible surge a nivel local</a:t>
            </a:r>
            <a:endParaRPr lang="es-CL" dirty="0"/>
          </a:p>
        </p:txBody>
      </p:sp>
      <p:sp>
        <p:nvSpPr>
          <p:cNvPr id="3" name="2 Marcador de contenido"/>
          <p:cNvSpPr>
            <a:spLocks noGrp="1"/>
          </p:cNvSpPr>
          <p:nvPr>
            <p:ph idx="1"/>
          </p:nvPr>
        </p:nvSpPr>
        <p:spPr/>
        <p:txBody>
          <a:bodyPr>
            <a:normAutofit fontScale="92500" lnSpcReduction="10000"/>
          </a:bodyPr>
          <a:lstStyle/>
          <a:p>
            <a:r>
              <a:rPr lang="es-CL" dirty="0"/>
              <a:t>La conciencia de que esto era </a:t>
            </a:r>
            <a:r>
              <a:rPr lang="es-CL" dirty="0" smtClean="0"/>
              <a:t>posible fue </a:t>
            </a:r>
            <a:r>
              <a:rPr lang="es-CL" dirty="0"/>
              <a:t>surgiendo, sobre todo a nivel local (</a:t>
            </a:r>
            <a:r>
              <a:rPr lang="es-CL" dirty="0" smtClean="0"/>
              <a:t>de municipios </a:t>
            </a:r>
            <a:r>
              <a:rPr lang="es-CL" dirty="0"/>
              <a:t>y/o pequeñas regiones) cuando </a:t>
            </a:r>
            <a:r>
              <a:rPr lang="es-CL" dirty="0" smtClean="0"/>
              <a:t>sus profesionales </a:t>
            </a:r>
            <a:r>
              <a:rPr lang="es-CL" dirty="0"/>
              <a:t>en drogas y gestores políticos </a:t>
            </a:r>
            <a:r>
              <a:rPr lang="es-CL" dirty="0" smtClean="0"/>
              <a:t>se vieron </a:t>
            </a:r>
            <a:r>
              <a:rPr lang="es-CL" dirty="0"/>
              <a:t>en la necesidad de obviar los </a:t>
            </a:r>
            <a:r>
              <a:rPr lang="es-CL" dirty="0" smtClean="0"/>
              <a:t>aspectos más </a:t>
            </a:r>
            <a:r>
              <a:rPr lang="es-CL" dirty="0"/>
              <a:t>restrictivos de las leyes sobre drogas </a:t>
            </a:r>
            <a:r>
              <a:rPr lang="es-CL" dirty="0" smtClean="0"/>
              <a:t>para poder </a:t>
            </a:r>
            <a:r>
              <a:rPr lang="es-CL" dirty="0"/>
              <a:t>solucionar, precisamente, algunos </a:t>
            </a:r>
            <a:r>
              <a:rPr lang="es-CL" dirty="0" smtClean="0"/>
              <a:t>problemas reales </a:t>
            </a:r>
            <a:r>
              <a:rPr lang="es-CL" dirty="0"/>
              <a:t>–</a:t>
            </a:r>
            <a:r>
              <a:rPr lang="es-CL" dirty="0" err="1"/>
              <a:t>sociosanitarios</a:t>
            </a:r>
            <a:r>
              <a:rPr lang="es-CL" dirty="0"/>
              <a:t> y/o de </a:t>
            </a:r>
            <a:r>
              <a:rPr lang="es-CL" dirty="0" smtClean="0"/>
              <a:t>seguridad pública</a:t>
            </a:r>
            <a:r>
              <a:rPr lang="es-CL" dirty="0"/>
              <a:t>–, relacionados con las mismas, </a:t>
            </a:r>
            <a:r>
              <a:rPr lang="es-CL" dirty="0" smtClean="0"/>
              <a:t>muchos de </a:t>
            </a:r>
            <a:r>
              <a:rPr lang="es-CL" dirty="0"/>
              <a:t>ellos creados por las políticas prohibicionistas</a:t>
            </a:r>
          </a:p>
          <a:p>
            <a:pPr>
              <a:buNone/>
            </a:pPr>
            <a:endParaRPr lang="es-C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Lecciones se Viena (2003) según </a:t>
            </a:r>
            <a:r>
              <a:rPr lang="en-GB" dirty="0"/>
              <a:t>Martin </a:t>
            </a:r>
            <a:r>
              <a:rPr lang="en-GB" dirty="0" err="1" smtClean="0"/>
              <a:t>Jelsma</a:t>
            </a:r>
            <a:r>
              <a:rPr lang="en-GB" dirty="0" smtClean="0">
                <a:hlinkClick r:id="rId2"/>
              </a:rPr>
              <a:t>* </a:t>
            </a:r>
            <a:endParaRPr lang="es-CL" dirty="0"/>
          </a:p>
        </p:txBody>
      </p:sp>
      <p:sp>
        <p:nvSpPr>
          <p:cNvPr id="3" name="2 Marcador de contenido"/>
          <p:cNvSpPr>
            <a:spLocks noGrp="1"/>
          </p:cNvSpPr>
          <p:nvPr>
            <p:ph idx="1"/>
          </p:nvPr>
        </p:nvSpPr>
        <p:spPr/>
        <p:txBody>
          <a:bodyPr>
            <a:normAutofit fontScale="70000" lnSpcReduction="20000"/>
          </a:bodyPr>
          <a:lstStyle/>
          <a:p>
            <a:r>
              <a:rPr lang="es-ES_tradnl" dirty="0"/>
              <a:t>De la sesión extraordinaria de la Comisión de Estupefacientes realizada en Viena [abril 2003], con el objetivo de valorar las políticas sobre drogas en todo el mundo, se desprende que no se han cumplido ninguno de los objetivos establecidos desde 1998 por la ONU: “eliminar o reducir considerablemente el cultivo ilícito del arbusto de coca, la planta de cannabis y la adormidera para el año 2008</a:t>
            </a:r>
            <a:r>
              <a:rPr lang="es-ES_tradnl" dirty="0" smtClean="0"/>
              <a:t>”.</a:t>
            </a:r>
            <a:r>
              <a:rPr lang="es-CO" dirty="0"/>
              <a:t> </a:t>
            </a:r>
            <a:r>
              <a:rPr lang="es-CO" dirty="0" smtClean="0"/>
              <a:t> Hay </a:t>
            </a:r>
            <a:r>
              <a:rPr lang="es-CO" dirty="0"/>
              <a:t>cuatro puntos prioritarios que en nivel de la ONU se debería abordar: </a:t>
            </a:r>
            <a:endParaRPr lang="es-CL" dirty="0"/>
          </a:p>
          <a:p>
            <a:pPr lvl="0"/>
            <a:r>
              <a:rPr lang="es-ES_tradnl" dirty="0" smtClean="0"/>
              <a:t>Incorporar </a:t>
            </a:r>
            <a:r>
              <a:rPr lang="es-ES_tradnl" dirty="0"/>
              <a:t>el concepto de la reducción del daño al debate sobre drogas, </a:t>
            </a:r>
            <a:endParaRPr lang="es-CL" dirty="0"/>
          </a:p>
          <a:p>
            <a:pPr lvl="0"/>
            <a:r>
              <a:rPr lang="es-ES_tradnl" dirty="0" smtClean="0"/>
              <a:t>Abrir </a:t>
            </a:r>
            <a:r>
              <a:rPr lang="es-ES_tradnl" dirty="0"/>
              <a:t>espacio para que la tendencia de la despenalización del cannabis pueda avanzar, </a:t>
            </a:r>
            <a:endParaRPr lang="es-CL" dirty="0"/>
          </a:p>
          <a:p>
            <a:pPr lvl="0"/>
            <a:r>
              <a:rPr lang="es-ES_tradnl" dirty="0" smtClean="0"/>
              <a:t>Otorgar </a:t>
            </a:r>
            <a:r>
              <a:rPr lang="es-ES_tradnl" dirty="0"/>
              <a:t>un mayor margen de maniobra en el ámbito de la oferta y </a:t>
            </a:r>
            <a:endParaRPr lang="es-CL" dirty="0"/>
          </a:p>
          <a:p>
            <a:pPr lvl="0"/>
            <a:r>
              <a:rPr lang="es-ES_tradnl" dirty="0" smtClean="0"/>
              <a:t>Plantear </a:t>
            </a:r>
            <a:r>
              <a:rPr lang="es-ES_tradnl" dirty="0"/>
              <a:t>iniciativas para revisar las convenciones sobre control de drogas de la ONU”.</a:t>
            </a:r>
            <a:endParaRPr lang="es-CL" dirty="0"/>
          </a:p>
          <a:p>
            <a:endParaRPr lang="es-ES_tradnl" dirty="0" smtClean="0"/>
          </a:p>
          <a:p>
            <a:endParaRPr lang="es-ES_tradnl" dirty="0" smtClean="0"/>
          </a:p>
          <a:p>
            <a:endParaRPr lang="es-CL" dirty="0"/>
          </a:p>
        </p:txBody>
      </p:sp>
      <p:sp>
        <p:nvSpPr>
          <p:cNvPr id="4" name="3 Marcador de pie de página"/>
          <p:cNvSpPr>
            <a:spLocks noGrp="1"/>
          </p:cNvSpPr>
          <p:nvPr>
            <p:ph type="ftr" sz="quarter" idx="11"/>
          </p:nvPr>
        </p:nvSpPr>
        <p:spPr/>
        <p:txBody>
          <a:bodyPr/>
          <a:lstStyle/>
          <a:p>
            <a:r>
              <a:rPr lang="es-CL" dirty="0" smtClean="0"/>
              <a:t>*Análisis </a:t>
            </a:r>
            <a:r>
              <a:rPr lang="es-CL" dirty="0"/>
              <a:t>de la revisión de mitad de período de la UNGASS en el Foro Social de Cartagena (Colombia)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66"/>
            <a:ext cx="8229600" cy="5768997"/>
          </a:xfrm>
        </p:spPr>
        <p:txBody>
          <a:bodyPr>
            <a:normAutofit/>
          </a:bodyPr>
          <a:lstStyle/>
          <a:p>
            <a:r>
              <a:rPr lang="es-ES_tradnl" b="1" dirty="0" smtClean="0"/>
              <a:t>Ningún país puede hacer frente en solitario a la presión de los Estados Unidos. </a:t>
            </a:r>
            <a:r>
              <a:rPr lang="es-ES_tradnl" b="1" i="1" u="sng" dirty="0" smtClean="0"/>
              <a:t>La ONU podría emplearse como foro para</a:t>
            </a:r>
            <a:r>
              <a:rPr lang="es-ES_tradnl" u="sng" dirty="0" smtClean="0"/>
              <a:t> </a:t>
            </a:r>
            <a:r>
              <a:rPr lang="es-ES_tradnl" b="1" i="1" u="sng" dirty="0" smtClean="0"/>
              <a:t>estudiar dichas alianzas. Los países con ideas afines podrían presentar ciertos temas de manera coordinada y garantizar su seguridad a través de esta alineación política</a:t>
            </a:r>
            <a:r>
              <a:rPr lang="es-ES_tradnl" dirty="0" smtClean="0"/>
              <a:t>. Uno de los principales obstáculos para establecer estas alianzas hay que hallarlo en la doble división del debate sobre drogas: la 'tolerancia cero' frente al pragmatismo y el Norte frente al Sur. </a:t>
            </a:r>
            <a:endParaRPr lang="es-CL" dirty="0" smtClean="0"/>
          </a:p>
          <a:p>
            <a:endParaRPr lang="es-C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a:t>D</a:t>
            </a:r>
            <a:r>
              <a:rPr lang="es-ES_tradnl" dirty="0" smtClean="0"/>
              <a:t>oble división del debate sobre drogas</a:t>
            </a:r>
            <a:endParaRPr lang="es-CL" dirty="0"/>
          </a:p>
        </p:txBody>
      </p:sp>
      <p:graphicFrame>
        <p:nvGraphicFramePr>
          <p:cNvPr id="8" name="7 Marcador de contenido"/>
          <p:cNvGraphicFramePr>
            <a:graphicFrameLocks noGrp="1"/>
          </p:cNvGraphicFramePr>
          <p:nvPr>
            <p:ph idx="1"/>
          </p:nvPr>
        </p:nvGraphicFramePr>
        <p:xfrm>
          <a:off x="633743" y="1593410"/>
          <a:ext cx="8003264" cy="4657796"/>
        </p:xfrm>
        <a:graphic>
          <a:graphicData uri="http://schemas.openxmlformats.org/drawingml/2006/table">
            <a:tbl>
              <a:tblPr/>
              <a:tblGrid>
                <a:gridCol w="4001632"/>
                <a:gridCol w="4001632"/>
              </a:tblGrid>
              <a:tr h="2310836">
                <a:tc>
                  <a:txBody>
                    <a:bodyPr/>
                    <a:lstStyle/>
                    <a:p>
                      <a:endParaRPr lang="es-CL" sz="1600" dirty="0" smtClean="0"/>
                    </a:p>
                    <a:p>
                      <a:endParaRPr lang="es-CL" sz="1600" dirty="0" smtClean="0"/>
                    </a:p>
                    <a:p>
                      <a:endParaRPr lang="es-CL" sz="1600" dirty="0" smtClean="0"/>
                    </a:p>
                    <a:p>
                      <a:endParaRPr lang="es-CL" sz="1600" dirty="0" smtClean="0"/>
                    </a:p>
                    <a:p>
                      <a:r>
                        <a:rPr lang="es-CL" sz="1600" dirty="0" smtClean="0">
                          <a:hlinkClick r:id="rId2"/>
                        </a:rPr>
                        <a:t>“tráfico</a:t>
                      </a:r>
                      <a:r>
                        <a:rPr lang="es-CL" sz="1600" baseline="0" dirty="0" smtClean="0">
                          <a:hlinkClick r:id="rId2"/>
                        </a:rPr>
                        <a:t> de armas y drogas en EE.UU. y México</a:t>
                      </a:r>
                      <a:r>
                        <a:rPr lang="es-CL" sz="1600" dirty="0" smtClean="0">
                          <a:hlinkClick r:id="rId2"/>
                        </a:rPr>
                        <a:t>”</a:t>
                      </a:r>
                      <a:endParaRPr lang="es-CL" sz="1600" dirty="0" smtClean="0"/>
                    </a:p>
                    <a:p>
                      <a:r>
                        <a:rPr lang="es-CL" sz="1600" dirty="0" smtClean="0">
                          <a:hlinkClick r:id="rId3"/>
                        </a:rPr>
                        <a:t>“Los Zetas”</a:t>
                      </a:r>
                      <a:endParaRPr lang="es-CL" sz="1600"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endParaRPr lang="es-CL" sz="1600"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0836">
                <a:tc>
                  <a:txBody>
                    <a:bodyPr/>
                    <a:lstStyle/>
                    <a:p>
                      <a:r>
                        <a:rPr lang="es-ES_tradnl" sz="1600" kern="1200" dirty="0" smtClean="0">
                          <a:solidFill>
                            <a:schemeClr val="tx1"/>
                          </a:solidFill>
                          <a:latin typeface="+mn-lt"/>
                          <a:ea typeface="+mn-ea"/>
                          <a:cs typeface="+mn-cs"/>
                        </a:rPr>
                        <a:t>“</a:t>
                      </a:r>
                      <a:r>
                        <a:rPr lang="es-ES_tradnl" sz="1600" kern="1200" dirty="0" smtClean="0">
                          <a:solidFill>
                            <a:schemeClr val="tx1"/>
                          </a:solidFill>
                          <a:latin typeface="+mn-lt"/>
                          <a:ea typeface="+mn-ea"/>
                          <a:cs typeface="+mn-cs"/>
                          <a:hlinkClick r:id="rId4"/>
                        </a:rPr>
                        <a:t>Plan Colombia</a:t>
                      </a:r>
                      <a:r>
                        <a:rPr lang="es-ES_tradnl" sz="1600" kern="1200" dirty="0" smtClean="0">
                          <a:solidFill>
                            <a:schemeClr val="tx1"/>
                          </a:solidFill>
                          <a:latin typeface="+mn-lt"/>
                          <a:ea typeface="+mn-ea"/>
                          <a:cs typeface="+mn-cs"/>
                        </a:rPr>
                        <a:t>”</a:t>
                      </a:r>
                    </a:p>
                    <a:p>
                      <a:r>
                        <a:rPr lang="es-ES_tradnl" sz="1600" kern="1200" dirty="0" smtClean="0">
                          <a:solidFill>
                            <a:schemeClr val="tx1"/>
                          </a:solidFill>
                          <a:latin typeface="+mn-lt"/>
                          <a:ea typeface="+mn-ea"/>
                          <a:cs typeface="+mn-cs"/>
                        </a:rPr>
                        <a:t> </a:t>
                      </a:r>
                      <a:r>
                        <a:rPr lang="es-ES_tradnl" sz="1600" kern="1200" dirty="0" smtClean="0">
                          <a:solidFill>
                            <a:schemeClr val="tx1"/>
                          </a:solidFill>
                          <a:latin typeface="+mn-lt"/>
                          <a:ea typeface="+mn-ea"/>
                          <a:cs typeface="+mn-cs"/>
                          <a:hlinkClick r:id="rId5"/>
                        </a:rPr>
                        <a:t>“fumigaciones en Colombia”</a:t>
                      </a:r>
                      <a:endParaRPr lang="es-ES_tradnl" sz="1600" kern="1200" dirty="0" smtClean="0">
                        <a:solidFill>
                          <a:schemeClr val="tx1"/>
                        </a:solidFill>
                        <a:latin typeface="+mn-lt"/>
                        <a:ea typeface="+mn-ea"/>
                        <a:cs typeface="+mn-cs"/>
                      </a:endParaRPr>
                    </a:p>
                    <a:p>
                      <a:endParaRPr lang="es-ES_tradnl" sz="1600" kern="1200" dirty="0" smtClean="0">
                        <a:solidFill>
                          <a:schemeClr val="tx1"/>
                        </a:solidFill>
                        <a:latin typeface="+mn-lt"/>
                        <a:ea typeface="+mn-ea"/>
                        <a:cs typeface="+mn-cs"/>
                      </a:endParaRPr>
                    </a:p>
                    <a:p>
                      <a:endParaRPr lang="es-ES_tradnl" sz="1600" kern="1200" dirty="0" smtClean="0">
                        <a:solidFill>
                          <a:schemeClr val="tx1"/>
                        </a:solidFill>
                        <a:latin typeface="+mn-lt"/>
                        <a:ea typeface="+mn-ea"/>
                        <a:cs typeface="+mn-cs"/>
                      </a:endParaRPr>
                    </a:p>
                    <a:p>
                      <a:endParaRPr lang="es-ES_tradnl" sz="1600" kern="1200" dirty="0" smtClean="0">
                        <a:solidFill>
                          <a:schemeClr val="tx1"/>
                        </a:solidFill>
                        <a:latin typeface="+mn-lt"/>
                        <a:ea typeface="+mn-ea"/>
                        <a:cs typeface="+mn-cs"/>
                      </a:endParaRPr>
                    </a:p>
                    <a:p>
                      <a:endParaRPr lang="es-ES_tradnl" sz="1600" kern="1200" dirty="0" smtClean="0">
                        <a:solidFill>
                          <a:schemeClr val="tx1"/>
                        </a:solidFill>
                        <a:latin typeface="+mn-lt"/>
                        <a:ea typeface="+mn-ea"/>
                        <a:cs typeface="+mn-cs"/>
                      </a:endParaRPr>
                    </a:p>
                    <a:p>
                      <a:endParaRPr lang="es-ES_tradnl" sz="1600" kern="1200" dirty="0" smtClean="0">
                        <a:solidFill>
                          <a:schemeClr val="tx1"/>
                        </a:solidFill>
                        <a:latin typeface="+mn-lt"/>
                        <a:ea typeface="+mn-ea"/>
                        <a:cs typeface="+mn-cs"/>
                      </a:endParaRPr>
                    </a:p>
                    <a:p>
                      <a:r>
                        <a:rPr lang="es-ES_tradnl" sz="1600" kern="1200" dirty="0" smtClean="0">
                          <a:solidFill>
                            <a:schemeClr val="tx1"/>
                          </a:solidFill>
                          <a:latin typeface="+mn-lt"/>
                          <a:ea typeface="+mn-ea"/>
                          <a:cs typeface="+mn-cs"/>
                        </a:rPr>
                        <a:t>                                      </a:t>
                      </a:r>
                    </a:p>
                    <a:p>
                      <a:r>
                        <a:rPr lang="es-ES_tradnl" sz="1600" kern="1200" dirty="0" smtClean="0">
                          <a:solidFill>
                            <a:schemeClr val="tx1"/>
                          </a:solidFill>
                          <a:latin typeface="+mn-lt"/>
                          <a:ea typeface="+mn-ea"/>
                          <a:cs typeface="+mn-cs"/>
                        </a:rPr>
                        <a:t>                    </a:t>
                      </a:r>
                      <a:endParaRPr lang="es-CL"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endParaRPr lang="es-CL" sz="1600" dirty="0" smtClean="0"/>
                    </a:p>
                    <a:p>
                      <a:endParaRPr lang="es-CL" sz="1600" dirty="0" smtClean="0"/>
                    </a:p>
                    <a:p>
                      <a:endParaRPr lang="es-CL" sz="1600" dirty="0" smtClean="0"/>
                    </a:p>
                    <a:p>
                      <a:endParaRPr lang="es-CL" sz="1600" dirty="0" smtClean="0"/>
                    </a:p>
                    <a:p>
                      <a:endParaRPr lang="es-CL" sz="1600" dirty="0" smtClean="0"/>
                    </a:p>
                    <a:p>
                      <a:endParaRPr lang="es-CL" sz="1600" dirty="0" smtClean="0"/>
                    </a:p>
                    <a:p>
                      <a:endParaRPr lang="es-CL" sz="1600" dirty="0" smtClean="0"/>
                    </a:p>
                    <a:p>
                      <a:endParaRPr lang="es-CL" sz="1800" dirty="0" smtClean="0"/>
                    </a:p>
                    <a:p>
                      <a:r>
                        <a:rPr lang="es-CL" sz="1800" dirty="0" smtClean="0"/>
                        <a:t>       </a:t>
                      </a:r>
                      <a:r>
                        <a:rPr lang="es-CL" sz="1600" baseline="0" dirty="0" smtClean="0"/>
                        <a:t> </a:t>
                      </a:r>
                      <a:r>
                        <a:rPr lang="es-CL" sz="1600" baseline="0" dirty="0" smtClean="0">
                          <a:hlinkClick r:id="rId6"/>
                        </a:rPr>
                        <a:t>Red Chilena de Reducción de daños</a:t>
                      </a:r>
                      <a:endParaRPr lang="es-CL"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8 CuadroTexto"/>
          <p:cNvSpPr txBox="1"/>
          <p:nvPr/>
        </p:nvSpPr>
        <p:spPr>
          <a:xfrm>
            <a:off x="4071934" y="1714488"/>
            <a:ext cx="1285884" cy="523220"/>
          </a:xfrm>
          <a:prstGeom prst="rect">
            <a:avLst/>
          </a:prstGeom>
          <a:noFill/>
        </p:spPr>
        <p:txBody>
          <a:bodyPr wrap="square" rtlCol="0">
            <a:spAutoFit/>
          </a:bodyPr>
          <a:lstStyle/>
          <a:p>
            <a:r>
              <a:rPr lang="es-CL" sz="2800" b="1" dirty="0" smtClean="0">
                <a:solidFill>
                  <a:srgbClr val="00B050"/>
                </a:solidFill>
                <a:effectLst>
                  <a:outerShdw blurRad="38100" dist="38100" dir="2700000" algn="tl">
                    <a:srgbClr val="000000">
                      <a:alpha val="43137"/>
                    </a:srgbClr>
                  </a:outerShdw>
                </a:effectLst>
              </a:rPr>
              <a:t>NORTE</a:t>
            </a:r>
            <a:endParaRPr lang="es-CL" sz="2800" b="1" dirty="0">
              <a:solidFill>
                <a:srgbClr val="00B050"/>
              </a:solidFill>
              <a:effectLst>
                <a:outerShdw blurRad="38100" dist="38100" dir="2700000" algn="tl">
                  <a:srgbClr val="000000">
                    <a:alpha val="43137"/>
                  </a:srgbClr>
                </a:outerShdw>
              </a:effectLst>
            </a:endParaRPr>
          </a:p>
        </p:txBody>
      </p:sp>
      <p:sp>
        <p:nvSpPr>
          <p:cNvPr id="10" name="9 CuadroTexto"/>
          <p:cNvSpPr txBox="1"/>
          <p:nvPr/>
        </p:nvSpPr>
        <p:spPr>
          <a:xfrm>
            <a:off x="4286248" y="5786454"/>
            <a:ext cx="1000132" cy="523220"/>
          </a:xfrm>
          <a:prstGeom prst="rect">
            <a:avLst/>
          </a:prstGeom>
          <a:noFill/>
        </p:spPr>
        <p:txBody>
          <a:bodyPr wrap="square" rtlCol="0">
            <a:spAutoFit/>
          </a:bodyPr>
          <a:lstStyle/>
          <a:p>
            <a:r>
              <a:rPr lang="es-CL" sz="2800" b="1" dirty="0" smtClean="0">
                <a:solidFill>
                  <a:srgbClr val="00B050"/>
                </a:solidFill>
                <a:effectLst>
                  <a:outerShdw blurRad="38100" dist="38100" dir="2700000" algn="tl">
                    <a:srgbClr val="000000">
                      <a:alpha val="43137"/>
                    </a:srgbClr>
                  </a:outerShdw>
                </a:effectLst>
              </a:rPr>
              <a:t>SUR</a:t>
            </a:r>
            <a:endParaRPr lang="es-CL" sz="2800" b="1" dirty="0">
              <a:solidFill>
                <a:srgbClr val="00B050"/>
              </a:solidFill>
              <a:effectLst>
                <a:outerShdw blurRad="38100" dist="38100" dir="2700000" algn="tl">
                  <a:srgbClr val="000000">
                    <a:alpha val="43137"/>
                  </a:srgbClr>
                </a:outerShdw>
              </a:effectLst>
            </a:endParaRPr>
          </a:p>
        </p:txBody>
      </p:sp>
      <p:sp>
        <p:nvSpPr>
          <p:cNvPr id="11" name="10 CuadroTexto"/>
          <p:cNvSpPr txBox="1"/>
          <p:nvPr/>
        </p:nvSpPr>
        <p:spPr>
          <a:xfrm>
            <a:off x="428596" y="3571876"/>
            <a:ext cx="2357454" cy="400110"/>
          </a:xfrm>
          <a:prstGeom prst="rect">
            <a:avLst/>
          </a:prstGeom>
          <a:noFill/>
        </p:spPr>
        <p:txBody>
          <a:bodyPr wrap="square" rtlCol="0">
            <a:spAutoFit/>
          </a:bodyPr>
          <a:lstStyle/>
          <a:p>
            <a:r>
              <a:rPr lang="es-CL" sz="2000" b="1" dirty="0" smtClean="0">
                <a:solidFill>
                  <a:srgbClr val="00B050"/>
                </a:solidFill>
                <a:effectLst>
                  <a:outerShdw blurRad="38100" dist="38100" dir="2700000" algn="tl">
                    <a:srgbClr val="000000">
                      <a:alpha val="43137"/>
                    </a:srgbClr>
                  </a:outerShdw>
                </a:effectLst>
              </a:rPr>
              <a:t>TOLERRANCIA CERO</a:t>
            </a:r>
            <a:endParaRPr lang="es-CL" sz="2000" b="1" dirty="0">
              <a:solidFill>
                <a:srgbClr val="00B050"/>
              </a:solidFill>
              <a:effectLst>
                <a:outerShdw blurRad="38100" dist="38100" dir="2700000" algn="tl">
                  <a:srgbClr val="000000">
                    <a:alpha val="43137"/>
                  </a:srgbClr>
                </a:outerShdw>
              </a:effectLst>
            </a:endParaRPr>
          </a:p>
        </p:txBody>
      </p:sp>
      <p:sp>
        <p:nvSpPr>
          <p:cNvPr id="12" name="11 CuadroTexto"/>
          <p:cNvSpPr txBox="1"/>
          <p:nvPr/>
        </p:nvSpPr>
        <p:spPr>
          <a:xfrm>
            <a:off x="6929454" y="3643314"/>
            <a:ext cx="2571768" cy="400110"/>
          </a:xfrm>
          <a:prstGeom prst="rect">
            <a:avLst/>
          </a:prstGeom>
          <a:noFill/>
        </p:spPr>
        <p:txBody>
          <a:bodyPr wrap="square" rtlCol="0">
            <a:spAutoFit/>
          </a:bodyPr>
          <a:lstStyle/>
          <a:p>
            <a:r>
              <a:rPr lang="es-CL" sz="2000" b="1" dirty="0" smtClean="0">
                <a:solidFill>
                  <a:srgbClr val="00B050"/>
                </a:solidFill>
                <a:effectLst>
                  <a:outerShdw blurRad="38100" dist="38100" dir="2700000" algn="tl">
                    <a:srgbClr val="000000">
                      <a:alpha val="43137"/>
                    </a:srgbClr>
                  </a:outerShdw>
                </a:effectLst>
              </a:rPr>
              <a:t>PRAGMATISMO</a:t>
            </a:r>
            <a:endParaRPr lang="es-CL" sz="2800" b="1" dirty="0">
              <a:solidFill>
                <a:srgbClr val="00B050"/>
              </a:solidFill>
              <a:effectLst>
                <a:outerShdw blurRad="38100" dist="38100" dir="2700000" algn="tl">
                  <a:srgbClr val="000000">
                    <a:alpha val="43137"/>
                  </a:srgbClr>
                </a:outerShdw>
              </a:effectLst>
            </a:endParaRPr>
          </a:p>
        </p:txBody>
      </p:sp>
      <p:sp>
        <p:nvSpPr>
          <p:cNvPr id="13" name="12 CuadroTexto"/>
          <p:cNvSpPr txBox="1"/>
          <p:nvPr/>
        </p:nvSpPr>
        <p:spPr>
          <a:xfrm>
            <a:off x="928662" y="5214950"/>
            <a:ext cx="3500462" cy="369332"/>
          </a:xfrm>
          <a:prstGeom prst="rect">
            <a:avLst/>
          </a:prstGeom>
          <a:noFill/>
        </p:spPr>
        <p:txBody>
          <a:bodyPr wrap="square" rtlCol="0">
            <a:spAutoFit/>
          </a:bodyPr>
          <a:lstStyle/>
          <a:p>
            <a:r>
              <a:rPr lang="es-ES_tradnl" dirty="0" smtClean="0"/>
              <a:t>“responsabilidad compartida”</a:t>
            </a:r>
            <a:endParaRPr lang="es-CL" b="1" dirty="0"/>
          </a:p>
        </p:txBody>
      </p:sp>
      <p:sp>
        <p:nvSpPr>
          <p:cNvPr id="14" name="13 CuadroTexto"/>
          <p:cNvSpPr txBox="1"/>
          <p:nvPr/>
        </p:nvSpPr>
        <p:spPr>
          <a:xfrm>
            <a:off x="1000100" y="2143116"/>
            <a:ext cx="3500462" cy="369332"/>
          </a:xfrm>
          <a:prstGeom prst="rect">
            <a:avLst/>
          </a:prstGeom>
          <a:noFill/>
        </p:spPr>
        <p:txBody>
          <a:bodyPr wrap="square" rtlCol="0">
            <a:spAutoFit/>
          </a:bodyPr>
          <a:lstStyle/>
          <a:p>
            <a:r>
              <a:rPr lang="es-ES_tradnl" dirty="0" smtClean="0"/>
              <a:t>“EE.UU. ONU”</a:t>
            </a:r>
            <a:endParaRPr lang="es-CL" b="1" dirty="0"/>
          </a:p>
        </p:txBody>
      </p:sp>
      <p:sp>
        <p:nvSpPr>
          <p:cNvPr id="15" name="14 CuadroTexto"/>
          <p:cNvSpPr txBox="1"/>
          <p:nvPr/>
        </p:nvSpPr>
        <p:spPr>
          <a:xfrm>
            <a:off x="5143504" y="2071678"/>
            <a:ext cx="3500462" cy="584775"/>
          </a:xfrm>
          <a:prstGeom prst="rect">
            <a:avLst/>
          </a:prstGeom>
          <a:noFill/>
        </p:spPr>
        <p:txBody>
          <a:bodyPr wrap="square" rtlCol="0">
            <a:spAutoFit/>
          </a:bodyPr>
          <a:lstStyle/>
          <a:p>
            <a:r>
              <a:rPr lang="es-ES_tradnl" sz="1600" dirty="0" smtClean="0"/>
              <a:t>“</a:t>
            </a:r>
            <a:r>
              <a:rPr lang="es-ES_tradnl" sz="1600" dirty="0">
                <a:hlinkClick r:id="rId7"/>
              </a:rPr>
              <a:t>Canadá, </a:t>
            </a:r>
            <a:r>
              <a:rPr lang="es-ES_tradnl" sz="1600" dirty="0"/>
              <a:t>los </a:t>
            </a:r>
            <a:r>
              <a:rPr lang="es-ES_tradnl" sz="1600" dirty="0">
                <a:hlinkClick r:id="rId8"/>
              </a:rPr>
              <a:t>Países Bajos</a:t>
            </a:r>
            <a:r>
              <a:rPr lang="es-ES_tradnl" sz="1600" dirty="0">
                <a:hlinkClick r:id="rId9"/>
              </a:rPr>
              <a:t>, Suiza</a:t>
            </a:r>
            <a:r>
              <a:rPr lang="es-ES_tradnl" sz="1600" dirty="0"/>
              <a:t>, Portugal</a:t>
            </a:r>
            <a:r>
              <a:rPr lang="es-ES_tradnl" sz="1600" dirty="0" smtClean="0"/>
              <a:t>”</a:t>
            </a:r>
            <a:endParaRPr lang="es-CL" sz="1600" b="1" dirty="0"/>
          </a:p>
        </p:txBody>
      </p:sp>
      <p:sp>
        <p:nvSpPr>
          <p:cNvPr id="16" name="15 CuadroTexto"/>
          <p:cNvSpPr txBox="1"/>
          <p:nvPr/>
        </p:nvSpPr>
        <p:spPr>
          <a:xfrm>
            <a:off x="4643438" y="3071810"/>
            <a:ext cx="3500462" cy="677108"/>
          </a:xfrm>
          <a:prstGeom prst="rect">
            <a:avLst/>
          </a:prstGeom>
          <a:noFill/>
        </p:spPr>
        <p:txBody>
          <a:bodyPr wrap="square" rtlCol="0">
            <a:spAutoFit/>
          </a:bodyPr>
          <a:lstStyle/>
          <a:p>
            <a:r>
              <a:rPr lang="es-ES_tradnl" dirty="0" smtClean="0"/>
              <a:t>“reducción de daño, despenalización de la cannabis</a:t>
            </a:r>
            <a:r>
              <a:rPr lang="es-ES_tradnl" sz="2000" dirty="0" smtClean="0"/>
              <a:t>”</a:t>
            </a:r>
            <a:endParaRPr lang="es-CL" sz="2000" b="1" dirty="0"/>
          </a:p>
        </p:txBody>
      </p:sp>
      <p:sp>
        <p:nvSpPr>
          <p:cNvPr id="17" name="16 CuadroTexto"/>
          <p:cNvSpPr txBox="1"/>
          <p:nvPr/>
        </p:nvSpPr>
        <p:spPr>
          <a:xfrm>
            <a:off x="857224" y="4786322"/>
            <a:ext cx="3643338" cy="369332"/>
          </a:xfrm>
          <a:prstGeom prst="rect">
            <a:avLst/>
          </a:prstGeom>
          <a:noFill/>
        </p:spPr>
        <p:txBody>
          <a:bodyPr wrap="square" rtlCol="0">
            <a:spAutoFit/>
          </a:bodyPr>
          <a:lstStyle/>
          <a:p>
            <a:r>
              <a:rPr lang="es-ES_tradnl" dirty="0" smtClean="0"/>
              <a:t>“Asia, </a:t>
            </a:r>
            <a:r>
              <a:rPr lang="es-ES_tradnl" dirty="0"/>
              <a:t>Á</a:t>
            </a:r>
            <a:r>
              <a:rPr lang="es-ES_tradnl" dirty="0" smtClean="0"/>
              <a:t>frica, América </a:t>
            </a:r>
            <a:r>
              <a:rPr lang="es-ES_tradnl" dirty="0"/>
              <a:t>L</a:t>
            </a:r>
            <a:r>
              <a:rPr lang="es-ES_tradnl" dirty="0" smtClean="0"/>
              <a:t>atina”</a:t>
            </a:r>
            <a:endParaRPr lang="es-CL" b="1" dirty="0"/>
          </a:p>
        </p:txBody>
      </p:sp>
      <p:sp>
        <p:nvSpPr>
          <p:cNvPr id="18" name="17 CuadroTexto"/>
          <p:cNvSpPr txBox="1"/>
          <p:nvPr/>
        </p:nvSpPr>
        <p:spPr>
          <a:xfrm>
            <a:off x="3000364" y="4214818"/>
            <a:ext cx="1714512" cy="400110"/>
          </a:xfrm>
          <a:prstGeom prst="rect">
            <a:avLst/>
          </a:prstGeom>
          <a:noFill/>
        </p:spPr>
        <p:txBody>
          <a:bodyPr wrap="square" rtlCol="0">
            <a:spAutoFit/>
          </a:bodyPr>
          <a:lstStyle/>
          <a:p>
            <a:r>
              <a:rPr lang="es-ES_tradnl" sz="2000" b="1" dirty="0" smtClean="0">
                <a:solidFill>
                  <a:srgbClr val="FF0000"/>
                </a:solidFill>
              </a:rPr>
              <a:t>“productores”</a:t>
            </a:r>
            <a:endParaRPr lang="es-CL" sz="2000" b="1" dirty="0">
              <a:solidFill>
                <a:srgbClr val="FF0000"/>
              </a:solidFill>
            </a:endParaRPr>
          </a:p>
        </p:txBody>
      </p:sp>
      <p:sp>
        <p:nvSpPr>
          <p:cNvPr id="19" name="18 CuadroTexto"/>
          <p:cNvSpPr txBox="1"/>
          <p:nvPr/>
        </p:nvSpPr>
        <p:spPr>
          <a:xfrm>
            <a:off x="3929058" y="2643182"/>
            <a:ext cx="1928826" cy="400110"/>
          </a:xfrm>
          <a:prstGeom prst="rect">
            <a:avLst/>
          </a:prstGeom>
          <a:noFill/>
        </p:spPr>
        <p:txBody>
          <a:bodyPr wrap="square" rtlCol="0">
            <a:spAutoFit/>
          </a:bodyPr>
          <a:lstStyle/>
          <a:p>
            <a:r>
              <a:rPr lang="es-ES_tradnl" sz="2000" b="1" dirty="0" smtClean="0">
                <a:solidFill>
                  <a:srgbClr val="FF0000"/>
                </a:solidFill>
              </a:rPr>
              <a:t>“consumidores”</a:t>
            </a:r>
            <a:endParaRPr lang="es-CL" sz="2000" b="1" dirty="0">
              <a:solidFill>
                <a:srgbClr val="FF0000"/>
              </a:solidFill>
            </a:endParaRPr>
          </a:p>
        </p:txBody>
      </p:sp>
      <p:sp>
        <p:nvSpPr>
          <p:cNvPr id="20" name="19 CuadroTexto"/>
          <p:cNvSpPr txBox="1"/>
          <p:nvPr/>
        </p:nvSpPr>
        <p:spPr>
          <a:xfrm>
            <a:off x="5072066" y="5072074"/>
            <a:ext cx="3643338" cy="584775"/>
          </a:xfrm>
          <a:prstGeom prst="rect">
            <a:avLst/>
          </a:prstGeom>
          <a:noFill/>
        </p:spPr>
        <p:txBody>
          <a:bodyPr wrap="square" rtlCol="0">
            <a:spAutoFit/>
          </a:bodyPr>
          <a:lstStyle/>
          <a:p>
            <a:r>
              <a:rPr lang="es-ES_tradnl" sz="1600" dirty="0" smtClean="0"/>
              <a:t>“</a:t>
            </a:r>
            <a:r>
              <a:rPr lang="es-ES_tradnl" sz="1600" dirty="0" smtClean="0">
                <a:hlinkClick r:id="rId10"/>
              </a:rPr>
              <a:t>Argentina: despenalización del consumo de cannabis</a:t>
            </a:r>
            <a:r>
              <a:rPr lang="es-ES_tradnl" sz="1600" dirty="0" smtClean="0"/>
              <a:t>”</a:t>
            </a:r>
            <a:endParaRPr lang="es-CL" sz="1600" b="1" dirty="0"/>
          </a:p>
        </p:txBody>
      </p:sp>
      <p:sp>
        <p:nvSpPr>
          <p:cNvPr id="21" name="20 CuadroTexto"/>
          <p:cNvSpPr txBox="1"/>
          <p:nvPr/>
        </p:nvSpPr>
        <p:spPr>
          <a:xfrm>
            <a:off x="4786314" y="4071942"/>
            <a:ext cx="3571900" cy="830997"/>
          </a:xfrm>
          <a:prstGeom prst="rect">
            <a:avLst/>
          </a:prstGeom>
          <a:noFill/>
        </p:spPr>
        <p:txBody>
          <a:bodyPr wrap="square" rtlCol="0">
            <a:spAutoFit/>
          </a:bodyPr>
          <a:lstStyle/>
          <a:p>
            <a:r>
              <a:rPr lang="es-CL" sz="1600" dirty="0" smtClean="0">
                <a:hlinkClick r:id="rId11"/>
              </a:rPr>
              <a:t>Movimientos sociales de Reducción de daño en Brasil</a:t>
            </a:r>
            <a:r>
              <a:rPr lang="es-CL" sz="1600" dirty="0" smtClean="0"/>
              <a:t> </a:t>
            </a:r>
            <a:r>
              <a:rPr lang="es-CL" sz="1600" dirty="0" smtClean="0">
                <a:hlinkClick r:id="rId12"/>
              </a:rPr>
              <a:t>Comisiones para la despenalización de la cannabis en Brasil </a:t>
            </a:r>
            <a:endParaRPr lang="es-CL" sz="1600" dirty="0"/>
          </a:p>
        </p:txBody>
      </p:sp>
      <p:sp>
        <p:nvSpPr>
          <p:cNvPr id="22" name="21 CuadroTexto"/>
          <p:cNvSpPr txBox="1"/>
          <p:nvPr/>
        </p:nvSpPr>
        <p:spPr>
          <a:xfrm>
            <a:off x="1285852" y="4429132"/>
            <a:ext cx="1714512" cy="338554"/>
          </a:xfrm>
          <a:prstGeom prst="rect">
            <a:avLst/>
          </a:prstGeom>
          <a:noFill/>
        </p:spPr>
        <p:txBody>
          <a:bodyPr wrap="square" rtlCol="0">
            <a:spAutoFit/>
          </a:bodyPr>
          <a:lstStyle/>
          <a:p>
            <a:r>
              <a:rPr lang="es-ES_tradnl" sz="1600" dirty="0" smtClean="0">
                <a:hlinkClick r:id="rId13"/>
              </a:rPr>
              <a:t>“cocaleros”</a:t>
            </a:r>
            <a:endParaRPr lang="es-CL" sz="16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1469</TotalTime>
  <Words>1679</Words>
  <Application>Microsoft Office PowerPoint</Application>
  <PresentationFormat>Presentación en pantalla (4:3)</PresentationFormat>
  <Paragraphs>77</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Tema de Office</vt:lpstr>
      <vt:lpstr>El debate sobre la reducción de daños </vt:lpstr>
      <vt:lpstr>¿Qué es la reducción de daño?</vt:lpstr>
      <vt:lpstr>Fracaso de las campañas habituales tipo “drogas no”</vt:lpstr>
      <vt:lpstr>Eliminar la droga de la faz de la tierra</vt:lpstr>
      <vt:lpstr>Diapositiva 5</vt:lpstr>
      <vt:lpstr>La conciencia de que otra política es posible surge a nivel local</vt:lpstr>
      <vt:lpstr>Lecciones se Viena (2003) según Martin Jelsma* </vt:lpstr>
      <vt:lpstr>Diapositiva 8</vt:lpstr>
      <vt:lpstr>Doble división del debate sobre drogas</vt:lpstr>
      <vt:lpstr>Diapositiva 10</vt:lpstr>
      <vt:lpstr>Principio de la “Responsabilidad compartida” como aplicación de la Tolerancia Cero</vt:lpstr>
      <vt:lpstr>Redefinir la responsabilidad compartida</vt:lpstr>
      <vt:lpstr>Diapositiva 13</vt:lpstr>
      <vt:lpstr>Nueva coalición de países</vt:lpstr>
      <vt:lpstr>Diapositiva 15</vt:lpstr>
      <vt:lpstr>Reducción de daño en Brasil: auto-organización de usuarios, adictos y trabajadores sociales</vt:lpstr>
      <vt:lpstr>Argentina: La Corte Suprema despenalizó la tenencia de marihuana para consumo personal</vt:lpstr>
      <vt:lpstr>Remo Pompei, Director de la Red Chilena de Reducción de Daños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debate de la reducción de daños</dc:title>
  <dc:creator>usuario</dc:creator>
  <cp:lastModifiedBy>usuario</cp:lastModifiedBy>
  <cp:revision>79</cp:revision>
  <dcterms:created xsi:type="dcterms:W3CDTF">2011-06-27T23:19:59Z</dcterms:created>
  <dcterms:modified xsi:type="dcterms:W3CDTF">2012-11-23T16:28:10Z</dcterms:modified>
</cp:coreProperties>
</file>