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av" ContentType="audio/wav"/>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33"/>
  </p:notesMasterIdLst>
  <p:handoutMasterIdLst>
    <p:handoutMasterId r:id="rId134"/>
  </p:handoutMasterIdLst>
  <p:sldIdLst>
    <p:sldId id="464" r:id="rId2"/>
    <p:sldId id="478" r:id="rId3"/>
    <p:sldId id="479" r:id="rId4"/>
    <p:sldId id="480" r:id="rId5"/>
    <p:sldId id="481" r:id="rId6"/>
    <p:sldId id="482" r:id="rId7"/>
    <p:sldId id="483" r:id="rId8"/>
    <p:sldId id="484" r:id="rId9"/>
    <p:sldId id="485" r:id="rId10"/>
    <p:sldId id="486" r:id="rId11"/>
    <p:sldId id="487" r:id="rId12"/>
    <p:sldId id="488" r:id="rId13"/>
    <p:sldId id="489" r:id="rId14"/>
    <p:sldId id="490" r:id="rId15"/>
    <p:sldId id="491" r:id="rId16"/>
    <p:sldId id="492" r:id="rId17"/>
    <p:sldId id="493" r:id="rId18"/>
    <p:sldId id="494" r:id="rId19"/>
    <p:sldId id="495" r:id="rId20"/>
    <p:sldId id="496" r:id="rId21"/>
    <p:sldId id="497" r:id="rId22"/>
    <p:sldId id="498" r:id="rId23"/>
    <p:sldId id="499" r:id="rId24"/>
    <p:sldId id="500" r:id="rId25"/>
    <p:sldId id="501" r:id="rId26"/>
    <p:sldId id="502" r:id="rId27"/>
    <p:sldId id="503" r:id="rId28"/>
    <p:sldId id="504" r:id="rId29"/>
    <p:sldId id="505" r:id="rId30"/>
    <p:sldId id="506" r:id="rId31"/>
    <p:sldId id="507" r:id="rId32"/>
    <p:sldId id="508" r:id="rId33"/>
    <p:sldId id="509" r:id="rId34"/>
    <p:sldId id="510" r:id="rId35"/>
    <p:sldId id="511" r:id="rId36"/>
    <p:sldId id="512" r:id="rId37"/>
    <p:sldId id="513" r:id="rId38"/>
    <p:sldId id="514" r:id="rId39"/>
    <p:sldId id="515" r:id="rId40"/>
    <p:sldId id="516" r:id="rId41"/>
    <p:sldId id="517" r:id="rId42"/>
    <p:sldId id="518" r:id="rId43"/>
    <p:sldId id="519" r:id="rId44"/>
    <p:sldId id="520" r:id="rId45"/>
    <p:sldId id="521" r:id="rId46"/>
    <p:sldId id="522" r:id="rId47"/>
    <p:sldId id="523" r:id="rId48"/>
    <p:sldId id="524" r:id="rId49"/>
    <p:sldId id="525" r:id="rId50"/>
    <p:sldId id="526" r:id="rId51"/>
    <p:sldId id="527" r:id="rId52"/>
    <p:sldId id="528" r:id="rId53"/>
    <p:sldId id="529" r:id="rId54"/>
    <p:sldId id="530" r:id="rId55"/>
    <p:sldId id="531" r:id="rId56"/>
    <p:sldId id="532" r:id="rId57"/>
    <p:sldId id="533" r:id="rId58"/>
    <p:sldId id="534" r:id="rId59"/>
    <p:sldId id="535" r:id="rId60"/>
    <p:sldId id="536" r:id="rId61"/>
    <p:sldId id="537" r:id="rId62"/>
    <p:sldId id="538" r:id="rId63"/>
    <p:sldId id="539" r:id="rId64"/>
    <p:sldId id="540" r:id="rId65"/>
    <p:sldId id="541" r:id="rId66"/>
    <p:sldId id="542" r:id="rId67"/>
    <p:sldId id="543" r:id="rId68"/>
    <p:sldId id="544" r:id="rId69"/>
    <p:sldId id="545" r:id="rId70"/>
    <p:sldId id="546" r:id="rId71"/>
    <p:sldId id="547" r:id="rId72"/>
    <p:sldId id="548" r:id="rId73"/>
    <p:sldId id="549" r:id="rId74"/>
    <p:sldId id="550" r:id="rId75"/>
    <p:sldId id="551" r:id="rId76"/>
    <p:sldId id="552" r:id="rId77"/>
    <p:sldId id="553" r:id="rId78"/>
    <p:sldId id="554" r:id="rId79"/>
    <p:sldId id="555" r:id="rId80"/>
    <p:sldId id="556" r:id="rId81"/>
    <p:sldId id="557" r:id="rId82"/>
    <p:sldId id="558" r:id="rId83"/>
    <p:sldId id="559" r:id="rId84"/>
    <p:sldId id="560" r:id="rId85"/>
    <p:sldId id="561" r:id="rId86"/>
    <p:sldId id="562" r:id="rId87"/>
    <p:sldId id="563" r:id="rId88"/>
    <p:sldId id="564" r:id="rId89"/>
    <p:sldId id="565" r:id="rId90"/>
    <p:sldId id="566" r:id="rId91"/>
    <p:sldId id="567" r:id="rId92"/>
    <p:sldId id="568" r:id="rId93"/>
    <p:sldId id="569" r:id="rId94"/>
    <p:sldId id="570" r:id="rId95"/>
    <p:sldId id="571" r:id="rId96"/>
    <p:sldId id="572" r:id="rId97"/>
    <p:sldId id="573" r:id="rId98"/>
    <p:sldId id="574" r:id="rId99"/>
    <p:sldId id="577" r:id="rId100"/>
    <p:sldId id="578" r:id="rId101"/>
    <p:sldId id="579" r:id="rId102"/>
    <p:sldId id="580" r:id="rId103"/>
    <p:sldId id="581" r:id="rId104"/>
    <p:sldId id="582" r:id="rId105"/>
    <p:sldId id="583" r:id="rId106"/>
    <p:sldId id="584" r:id="rId107"/>
    <p:sldId id="585" r:id="rId108"/>
    <p:sldId id="586" r:id="rId109"/>
    <p:sldId id="587" r:id="rId110"/>
    <p:sldId id="588" r:id="rId111"/>
    <p:sldId id="589" r:id="rId112"/>
    <p:sldId id="590" r:id="rId113"/>
    <p:sldId id="591" r:id="rId114"/>
    <p:sldId id="592" r:id="rId115"/>
    <p:sldId id="594" r:id="rId116"/>
    <p:sldId id="595" r:id="rId117"/>
    <p:sldId id="596" r:id="rId118"/>
    <p:sldId id="597" r:id="rId119"/>
    <p:sldId id="598" r:id="rId120"/>
    <p:sldId id="599" r:id="rId121"/>
    <p:sldId id="600" r:id="rId122"/>
    <p:sldId id="601" r:id="rId123"/>
    <p:sldId id="602" r:id="rId124"/>
    <p:sldId id="603" r:id="rId125"/>
    <p:sldId id="604" r:id="rId126"/>
    <p:sldId id="605" r:id="rId127"/>
    <p:sldId id="606" r:id="rId128"/>
    <p:sldId id="607" r:id="rId129"/>
    <p:sldId id="608" r:id="rId130"/>
    <p:sldId id="609" r:id="rId131"/>
    <p:sldId id="610" r:id="rId132"/>
  </p:sldIdLst>
  <p:sldSz cx="9144000" cy="6858000" type="screen4x3"/>
  <p:notesSz cx="6858000" cy="9144000"/>
  <p:kinsoku lang="ja-JP" invalStChars="、。，．・：；？！゛゜ヽヾゝゞ々ー’”）〕］｝〉》」』】°‰′″℃￠％ぁぃぅぇぉっゃゅょゎァィゥェォッャュョヮヵヶ!%),.:;?]}｡｣､･ｧｨｩｪｫｬｭｮｯｰﾞﾟ" invalEndChars="‘“（〔［｛〈《「『【￥＄$([\{｢￡"/>
  <p:defaultTextStyle>
    <a:defPPr>
      <a:defRPr lang="es-ES_tradnl"/>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F0E30"/>
    <a:srgbClr val="FF66FF"/>
    <a:srgbClr val="F6BF69"/>
    <a:srgbClr val="72F000"/>
    <a:srgbClr val="428A00"/>
    <a:srgbClr val="60C900"/>
    <a:srgbClr val="FAFD00"/>
    <a:srgbClr val="9234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420" autoAdjust="0"/>
    <p:restoredTop sz="94660"/>
  </p:normalViewPr>
  <p:slideViewPr>
    <p:cSldViewPr>
      <p:cViewPr varScale="1">
        <p:scale>
          <a:sx n="111" d="100"/>
          <a:sy n="111" d="100"/>
        </p:scale>
        <p:origin x="-1590" y="-78"/>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notesViewPr>
    <p:cSldViewPr>
      <p:cViewPr varScale="1">
        <p:scale>
          <a:sx n="40" d="100"/>
          <a:sy n="40" d="100"/>
        </p:scale>
        <p:origin x="-1488"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notesMaster" Target="notesMasters/notesMaster1.xml"/><Relationship Id="rId138" Type="http://schemas.openxmlformats.org/officeDocument/2006/relationships/tableStyles" Target="tableStyle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134"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_rels/viewProps.xml.rels><?xml version="1.0" encoding="UTF-8" standalone="yes"?>
<Relationships xmlns="http://schemas.openxmlformats.org/package/2006/relationships"><Relationship Id="rId1" Type="http://schemas.openxmlformats.org/officeDocument/2006/relationships/slide" Target="slides/slide4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31556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170" name="Rectangle 2"/>
          <p:cNvSpPr>
            <a:spLocks noGrp="1" noRot="1" noChangeAspect="1" noChangeArrowheads="1" noTextEdit="1"/>
          </p:cNvSpPr>
          <p:nvPr>
            <p:ph type="sldImg" idx="2"/>
          </p:nvPr>
        </p:nvSpPr>
        <p:spPr bwMode="auto">
          <a:xfrm>
            <a:off x="1149350" y="692150"/>
            <a:ext cx="4559300" cy="34163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1" name="Rectangle 3"/>
          <p:cNvSpPr>
            <a:spLocks noGrp="1" noChangeArrowheads="1"/>
          </p:cNvSpPr>
          <p:nvPr>
            <p:ph type="body" sz="quarter" idx="3"/>
          </p:nvPr>
        </p:nvSpPr>
        <p:spPr bwMode="auto">
          <a:xfrm>
            <a:off x="914400" y="4343400"/>
            <a:ext cx="5029200" cy="4114800"/>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s-ES_tradnl" noProof="0" smtClean="0"/>
              <a:t>Haga clic para editar el estilo del texto del patrón</a:t>
            </a:r>
          </a:p>
          <a:p>
            <a:pPr lvl="1"/>
            <a:r>
              <a:rPr lang="es-ES_tradnl" noProof="0" smtClean="0"/>
              <a:t>Segundo nivel</a:t>
            </a:r>
          </a:p>
          <a:p>
            <a:pPr lvl="2"/>
            <a:r>
              <a:rPr lang="es-ES_tradnl" noProof="0" smtClean="0"/>
              <a:t>Tercer nivel</a:t>
            </a:r>
          </a:p>
          <a:p>
            <a:pPr lvl="3"/>
            <a:r>
              <a:rPr lang="es-ES_tradnl" noProof="0" smtClean="0"/>
              <a:t>Cuarto nivel</a:t>
            </a:r>
          </a:p>
          <a:p>
            <a:pPr lvl="4"/>
            <a:r>
              <a:rPr lang="es-ES_tradnl" noProof="0" smtClean="0"/>
              <a:t>Quinto nivel</a:t>
            </a:r>
          </a:p>
        </p:txBody>
      </p:sp>
    </p:spTree>
    <p:extLst>
      <p:ext uri="{BB962C8B-B14F-4D97-AF65-F5344CB8AC3E}">
        <p14:creationId xmlns:p14="http://schemas.microsoft.com/office/powerpoint/2010/main" val="495452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xfrm>
            <a:off x="3884613" y="8684873"/>
            <a:ext cx="2971800" cy="45752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BF2FB790-A8BE-4156-84E7-240547EE2ACD}" type="slidenum">
              <a:rPr lang="es-CL" altLang="es-ES" sz="1000" smtClean="0"/>
              <a:pPr/>
              <a:t>12</a:t>
            </a:fld>
            <a:endParaRPr lang="es-CL" altLang="es-ES" sz="1000" smtClean="0"/>
          </a:p>
        </p:txBody>
      </p:sp>
      <p:sp>
        <p:nvSpPr>
          <p:cNvPr id="158723" name="Rectangle 2"/>
          <p:cNvSpPr>
            <a:spLocks noGrp="1" noRot="1" noChangeAspect="1" noChangeArrowheads="1" noTextEdit="1"/>
          </p:cNvSpPr>
          <p:nvPr>
            <p:ph type="sldImg"/>
          </p:nvPr>
        </p:nvSpPr>
        <p:spPr>
          <a:xfrm>
            <a:off x="1122363" y="651767"/>
            <a:ext cx="4583112" cy="3475555"/>
          </a:xfrm>
          <a:ln/>
        </p:spPr>
      </p:sp>
      <p:sp>
        <p:nvSpPr>
          <p:cNvPr id="158724" name="Rectangle 3"/>
          <p:cNvSpPr>
            <a:spLocks noGrp="1" noChangeArrowheads="1"/>
          </p:cNvSpPr>
          <p:nvPr>
            <p:ph type="body" idx="1"/>
          </p:nvPr>
        </p:nvSpPr>
        <p:spPr>
          <a:xfrm>
            <a:off x="909638" y="4344043"/>
            <a:ext cx="5008562" cy="412732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_tradnl" altLang="es-E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xfrm>
            <a:off x="3884613" y="8684873"/>
            <a:ext cx="2971800" cy="45752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1C3A08D1-68CC-4DBF-A318-7F0EF03A754C}" type="slidenum">
              <a:rPr lang="es-CL" altLang="es-ES" sz="1000" smtClean="0"/>
              <a:pPr/>
              <a:t>89</a:t>
            </a:fld>
            <a:endParaRPr lang="es-CL" altLang="es-ES" sz="1000" smtClean="0"/>
          </a:p>
        </p:txBody>
      </p:sp>
      <p:sp>
        <p:nvSpPr>
          <p:cNvPr id="167939" name="Rectangle 2"/>
          <p:cNvSpPr>
            <a:spLocks noGrp="1" noRot="1" noChangeAspect="1" noChangeArrowheads="1" noTextEdit="1"/>
          </p:cNvSpPr>
          <p:nvPr>
            <p:ph type="sldImg"/>
          </p:nvPr>
        </p:nvSpPr>
        <p:spPr>
          <a:xfrm>
            <a:off x="1168400" y="685479"/>
            <a:ext cx="4521200" cy="3429000"/>
          </a:xfrm>
          <a:ln/>
        </p:spPr>
      </p:sp>
      <p:sp>
        <p:nvSpPr>
          <p:cNvPr id="167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MX" altLang="es-ES" smtClean="0"/>
              <a:t>Ca mama inflamatorio</a:t>
            </a:r>
            <a:endParaRPr lang="es-ES" altLang="es-E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a:xfrm>
            <a:off x="3884613" y="8684873"/>
            <a:ext cx="2971800" cy="45752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2998E90F-501B-4D82-A158-29ECFDE27867}" type="slidenum">
              <a:rPr lang="es-CL" altLang="es-ES" sz="1000" smtClean="0"/>
              <a:pPr/>
              <a:t>90</a:t>
            </a:fld>
            <a:endParaRPr lang="es-CL" altLang="es-ES" sz="1000" smtClean="0"/>
          </a:p>
        </p:txBody>
      </p:sp>
      <p:sp>
        <p:nvSpPr>
          <p:cNvPr id="168963" name="Rectangle 2"/>
          <p:cNvSpPr>
            <a:spLocks noGrp="1" noRot="1" noChangeAspect="1" noChangeArrowheads="1" noTextEdit="1"/>
          </p:cNvSpPr>
          <p:nvPr>
            <p:ph type="sldImg"/>
          </p:nvPr>
        </p:nvSpPr>
        <p:spPr>
          <a:xfrm>
            <a:off x="1168400" y="685479"/>
            <a:ext cx="4521200" cy="3429000"/>
          </a:xfrm>
          <a:ln/>
        </p:spPr>
      </p:sp>
      <p:sp>
        <p:nvSpPr>
          <p:cNvPr id="168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MX" altLang="es-ES" smtClean="0"/>
              <a:t>Ca mama ulcerado</a:t>
            </a:r>
            <a:endParaRPr lang="es-ES" altLang="es-E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a:xfrm>
            <a:off x="3884613" y="8684873"/>
            <a:ext cx="2971800" cy="45752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EF9B67E-030B-4099-A451-47F58769AAE5}" type="slidenum">
              <a:rPr lang="es-CL" altLang="es-ES" sz="1000" smtClean="0"/>
              <a:pPr/>
              <a:t>91</a:t>
            </a:fld>
            <a:endParaRPr lang="es-CL" altLang="es-ES" sz="1000" smtClean="0"/>
          </a:p>
        </p:txBody>
      </p:sp>
      <p:sp>
        <p:nvSpPr>
          <p:cNvPr id="169987" name="Rectangle 2"/>
          <p:cNvSpPr>
            <a:spLocks noGrp="1" noRot="1" noChangeAspect="1" noChangeArrowheads="1" noTextEdit="1"/>
          </p:cNvSpPr>
          <p:nvPr>
            <p:ph type="sldImg"/>
          </p:nvPr>
        </p:nvSpPr>
        <p:spPr>
          <a:xfrm>
            <a:off x="1168400" y="685479"/>
            <a:ext cx="4521200" cy="3429000"/>
          </a:xfrm>
          <a:ln/>
        </p:spPr>
      </p:sp>
      <p:sp>
        <p:nvSpPr>
          <p:cNvPr id="169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MX" altLang="es-ES" smtClean="0"/>
              <a:t>Ca mama ulcerado</a:t>
            </a:r>
            <a:endParaRPr lang="es-ES" altLang="es-E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xfrm>
            <a:off x="3884613" y="8684873"/>
            <a:ext cx="2971800" cy="45752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64204D5E-99BE-4987-8096-1127067E5493}" type="slidenum">
              <a:rPr lang="es-CL" altLang="es-ES" sz="1000" smtClean="0"/>
              <a:pPr/>
              <a:t>37</a:t>
            </a:fld>
            <a:endParaRPr lang="es-CL" altLang="es-ES" sz="1000" smtClean="0"/>
          </a:p>
        </p:txBody>
      </p:sp>
      <p:sp>
        <p:nvSpPr>
          <p:cNvPr id="159747" name="Rectangle 1026"/>
          <p:cNvSpPr>
            <a:spLocks noGrp="1" noRot="1" noChangeAspect="1" noChangeArrowheads="1" noTextEdit="1"/>
          </p:cNvSpPr>
          <p:nvPr>
            <p:ph type="sldImg"/>
          </p:nvPr>
        </p:nvSpPr>
        <p:spPr>
          <a:xfrm>
            <a:off x="1168400" y="685479"/>
            <a:ext cx="4521200" cy="3429000"/>
          </a:xfrm>
          <a:ln/>
        </p:spPr>
      </p:sp>
      <p:sp>
        <p:nvSpPr>
          <p:cNvPr id="159748"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MX" altLang="es-ES" smtClean="0"/>
              <a:t>Mamografia de un ca mamario</a:t>
            </a:r>
            <a:endParaRPr lang="es-ES" altLang="es-E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xfrm>
            <a:off x="3884613" y="8684873"/>
            <a:ext cx="2971800" cy="45752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4780FF34-B759-4970-964B-30BDFDD67199}" type="slidenum">
              <a:rPr lang="es-CL" altLang="es-ES" sz="1000" smtClean="0"/>
              <a:pPr/>
              <a:t>39</a:t>
            </a:fld>
            <a:endParaRPr lang="es-CL" altLang="es-ES" sz="1000" smtClean="0"/>
          </a:p>
        </p:txBody>
      </p:sp>
      <p:sp>
        <p:nvSpPr>
          <p:cNvPr id="160771" name="Rectangle 1026"/>
          <p:cNvSpPr>
            <a:spLocks noGrp="1" noRot="1" noChangeAspect="1" noChangeArrowheads="1" noTextEdit="1"/>
          </p:cNvSpPr>
          <p:nvPr>
            <p:ph type="sldImg"/>
          </p:nvPr>
        </p:nvSpPr>
        <p:spPr>
          <a:xfrm>
            <a:off x="1168400" y="685479"/>
            <a:ext cx="4521200" cy="3429000"/>
          </a:xfrm>
          <a:ln/>
        </p:spPr>
      </p:sp>
      <p:sp>
        <p:nvSpPr>
          <p:cNvPr id="160772"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MX" altLang="es-ES" smtClean="0"/>
              <a:t>Mamografía de ca mamario</a:t>
            </a:r>
            <a:endParaRPr lang="es-ES" altLang="es-E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xfrm>
            <a:off x="3884613" y="8684873"/>
            <a:ext cx="2971800" cy="45752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EDB27280-BC0B-48B5-988E-EF5018AE99F2}" type="slidenum">
              <a:rPr lang="es-CL" altLang="es-ES" sz="1000" smtClean="0"/>
              <a:pPr/>
              <a:t>40</a:t>
            </a:fld>
            <a:endParaRPr lang="es-CL" altLang="es-ES" sz="1000" smtClean="0"/>
          </a:p>
        </p:txBody>
      </p:sp>
      <p:sp>
        <p:nvSpPr>
          <p:cNvPr id="161795" name="Rectangle 1026"/>
          <p:cNvSpPr>
            <a:spLocks noGrp="1" noRot="1" noChangeAspect="1" noChangeArrowheads="1" noTextEdit="1"/>
          </p:cNvSpPr>
          <p:nvPr>
            <p:ph type="sldImg"/>
          </p:nvPr>
        </p:nvSpPr>
        <p:spPr>
          <a:xfrm>
            <a:off x="1168400" y="685479"/>
            <a:ext cx="4521200" cy="3429000"/>
          </a:xfrm>
          <a:ln/>
        </p:spPr>
      </p:sp>
      <p:sp>
        <p:nvSpPr>
          <p:cNvPr id="161796"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MX" altLang="es-ES" smtClean="0"/>
              <a:t>Microcalcificaciones en un ca mamario</a:t>
            </a:r>
            <a:endParaRPr lang="es-ES" altLang="es-E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xfrm>
            <a:off x="3884613" y="8684873"/>
            <a:ext cx="2971800" cy="45752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6B2506E0-1DDD-4347-B3E3-82603564FE26}" type="slidenum">
              <a:rPr lang="es-CL" altLang="es-ES" sz="1000" smtClean="0"/>
              <a:pPr/>
              <a:t>41</a:t>
            </a:fld>
            <a:endParaRPr lang="es-CL" altLang="es-ES" sz="1000" smtClean="0"/>
          </a:p>
        </p:txBody>
      </p:sp>
      <p:sp>
        <p:nvSpPr>
          <p:cNvPr id="162819" name="Rectangle 1026"/>
          <p:cNvSpPr>
            <a:spLocks noGrp="1" noRot="1" noChangeAspect="1" noChangeArrowheads="1" noTextEdit="1"/>
          </p:cNvSpPr>
          <p:nvPr>
            <p:ph type="sldImg"/>
          </p:nvPr>
        </p:nvSpPr>
        <p:spPr>
          <a:xfrm>
            <a:off x="1168400" y="685479"/>
            <a:ext cx="4521200" cy="3429000"/>
          </a:xfrm>
          <a:ln/>
        </p:spPr>
      </p:sp>
      <p:sp>
        <p:nvSpPr>
          <p:cNvPr id="162820"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MX" altLang="es-ES" smtClean="0"/>
              <a:t>Microcalcificaciones en un ca mamario</a:t>
            </a:r>
            <a:endParaRPr lang="es-ES" altLang="es-E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a:xfrm>
            <a:off x="3884613" y="8684873"/>
            <a:ext cx="2971800" cy="45752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A355F868-A4D0-4D8F-969C-07D504CC9B27}" type="slidenum">
              <a:rPr lang="es-CL" altLang="es-ES" sz="1000" smtClean="0"/>
              <a:pPr/>
              <a:t>42</a:t>
            </a:fld>
            <a:endParaRPr lang="es-CL" altLang="es-ES" sz="1000" smtClean="0"/>
          </a:p>
        </p:txBody>
      </p:sp>
      <p:sp>
        <p:nvSpPr>
          <p:cNvPr id="163843" name="Rectangle 1026"/>
          <p:cNvSpPr>
            <a:spLocks noGrp="1" noRot="1" noChangeAspect="1" noChangeArrowheads="1" noTextEdit="1"/>
          </p:cNvSpPr>
          <p:nvPr>
            <p:ph type="sldImg"/>
          </p:nvPr>
        </p:nvSpPr>
        <p:spPr>
          <a:xfrm>
            <a:off x="1168400" y="685479"/>
            <a:ext cx="4521200" cy="3429000"/>
          </a:xfrm>
          <a:ln/>
        </p:spPr>
      </p:sp>
      <p:sp>
        <p:nvSpPr>
          <p:cNvPr id="163844"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MX" altLang="es-ES" smtClean="0"/>
              <a:t>Cancer mamario</a:t>
            </a:r>
            <a:endParaRPr lang="es-ES" altLang="es-E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xfrm>
            <a:off x="3884613" y="8684873"/>
            <a:ext cx="2971800" cy="45752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0BE55D22-63B5-4E59-B8E9-240DE0985FAB}" type="slidenum">
              <a:rPr lang="es-CL" altLang="es-ES" sz="1000" smtClean="0"/>
              <a:pPr/>
              <a:t>49</a:t>
            </a:fld>
            <a:endParaRPr lang="es-CL" altLang="es-ES" sz="1000" smtClean="0"/>
          </a:p>
        </p:txBody>
      </p:sp>
      <p:sp>
        <p:nvSpPr>
          <p:cNvPr id="164867" name="Rectangle 1026"/>
          <p:cNvSpPr>
            <a:spLocks noGrp="1" noRot="1" noChangeAspect="1" noChangeArrowheads="1" noTextEdit="1"/>
          </p:cNvSpPr>
          <p:nvPr>
            <p:ph type="sldImg"/>
          </p:nvPr>
        </p:nvSpPr>
        <p:spPr>
          <a:xfrm>
            <a:off x="1168400" y="685479"/>
            <a:ext cx="4521200" cy="3429000"/>
          </a:xfrm>
          <a:ln/>
        </p:spPr>
      </p:sp>
      <p:sp>
        <p:nvSpPr>
          <p:cNvPr id="164868"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MX" altLang="es-ES" smtClean="0"/>
              <a:t>Ecotomografia de un ca mamario</a:t>
            </a:r>
            <a:endParaRPr lang="es-ES" altLang="es-E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a:xfrm>
            <a:off x="3884613" y="8684873"/>
            <a:ext cx="2971800" cy="45752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058A8D1-F054-4063-B817-D99B00987E58}" type="slidenum">
              <a:rPr lang="es-CL" altLang="es-ES" sz="1000" smtClean="0"/>
              <a:pPr/>
              <a:t>87</a:t>
            </a:fld>
            <a:endParaRPr lang="es-CL" altLang="es-ES" sz="1000" smtClean="0"/>
          </a:p>
        </p:txBody>
      </p:sp>
      <p:sp>
        <p:nvSpPr>
          <p:cNvPr id="165891" name="Rectangle 2"/>
          <p:cNvSpPr>
            <a:spLocks noGrp="1" noRot="1" noChangeAspect="1" noChangeArrowheads="1" noTextEdit="1"/>
          </p:cNvSpPr>
          <p:nvPr>
            <p:ph type="sldImg"/>
          </p:nvPr>
        </p:nvSpPr>
        <p:spPr>
          <a:xfrm>
            <a:off x="1168400" y="685479"/>
            <a:ext cx="4521200" cy="3429000"/>
          </a:xfrm>
          <a:ln/>
        </p:spPr>
      </p:sp>
      <p:sp>
        <p:nvSpPr>
          <p:cNvPr id="165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MX" altLang="es-ES" smtClean="0"/>
              <a:t>Tumor mamario</a:t>
            </a:r>
            <a:endParaRPr lang="es-ES" altLang="es-E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a:xfrm>
            <a:off x="3884613" y="8684873"/>
            <a:ext cx="2971800" cy="45752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1389D79-758D-4A0F-91A8-358012E83082}" type="slidenum">
              <a:rPr lang="es-CL" altLang="es-ES" sz="1000" smtClean="0"/>
              <a:pPr/>
              <a:t>88</a:t>
            </a:fld>
            <a:endParaRPr lang="es-CL" altLang="es-ES" sz="1000" smtClean="0"/>
          </a:p>
        </p:txBody>
      </p:sp>
      <p:sp>
        <p:nvSpPr>
          <p:cNvPr id="166915" name="Rectangle 2"/>
          <p:cNvSpPr>
            <a:spLocks noGrp="1" noRot="1" noChangeAspect="1" noChangeArrowheads="1" noTextEdit="1"/>
          </p:cNvSpPr>
          <p:nvPr>
            <p:ph type="sldImg"/>
          </p:nvPr>
        </p:nvSpPr>
        <p:spPr>
          <a:xfrm>
            <a:off x="1168400" y="685479"/>
            <a:ext cx="4521200" cy="3429000"/>
          </a:xfrm>
          <a:ln/>
        </p:spPr>
      </p:sp>
      <p:sp>
        <p:nvSpPr>
          <p:cNvPr id="166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MX" altLang="es-ES" smtClean="0"/>
              <a:t>Tumor mamario</a:t>
            </a:r>
            <a:endParaRPr lang="es-ES" altLang="es-E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CL"/>
          </a:p>
        </p:txBody>
      </p:sp>
    </p:spTree>
    <p:extLst>
      <p:ext uri="{BB962C8B-B14F-4D97-AF65-F5344CB8AC3E}">
        <p14:creationId xmlns:p14="http://schemas.microsoft.com/office/powerpoint/2010/main" val="33790369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Tree>
    <p:extLst>
      <p:ext uri="{BB962C8B-B14F-4D97-AF65-F5344CB8AC3E}">
        <p14:creationId xmlns:p14="http://schemas.microsoft.com/office/powerpoint/2010/main" val="21421418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Tree>
    <p:extLst>
      <p:ext uri="{BB962C8B-B14F-4D97-AF65-F5344CB8AC3E}">
        <p14:creationId xmlns:p14="http://schemas.microsoft.com/office/powerpoint/2010/main" val="42200113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ítulo y tabla">
    <p:spTree>
      <p:nvGrpSpPr>
        <p:cNvPr id="1" name=""/>
        <p:cNvGrpSpPr/>
        <p:nvPr/>
      </p:nvGrpSpPr>
      <p:grpSpPr>
        <a:xfrm>
          <a:off x="0" y="0"/>
          <a:ext cx="0" cy="0"/>
          <a:chOff x="0" y="0"/>
          <a:chExt cx="0" cy="0"/>
        </a:xfrm>
      </p:grpSpPr>
      <p:sp>
        <p:nvSpPr>
          <p:cNvPr id="2" name="1 Título"/>
          <p:cNvSpPr>
            <a:spLocks noGrp="1"/>
          </p:cNvSpPr>
          <p:nvPr>
            <p:ph type="title"/>
          </p:nvPr>
        </p:nvSpPr>
        <p:spPr>
          <a:xfrm>
            <a:off x="685800" y="609600"/>
            <a:ext cx="7772400" cy="1143000"/>
          </a:xfrm>
        </p:spPr>
        <p:txBody>
          <a:bodyPr/>
          <a:lstStyle/>
          <a:p>
            <a:r>
              <a:rPr lang="es-ES" smtClean="0"/>
              <a:t>Haga clic para modificar el estilo de título del patrón</a:t>
            </a:r>
            <a:endParaRPr lang="es-CL"/>
          </a:p>
        </p:txBody>
      </p:sp>
      <p:sp>
        <p:nvSpPr>
          <p:cNvPr id="3" name="2 Marcador de tabla"/>
          <p:cNvSpPr>
            <a:spLocks noGrp="1"/>
          </p:cNvSpPr>
          <p:nvPr>
            <p:ph type="tbl" idx="1"/>
          </p:nvPr>
        </p:nvSpPr>
        <p:spPr>
          <a:xfrm>
            <a:off x="685800" y="1981200"/>
            <a:ext cx="7772400" cy="4114800"/>
          </a:xfrm>
        </p:spPr>
        <p:txBody>
          <a:bodyPr/>
          <a:lstStyle/>
          <a:p>
            <a:pPr lvl="0"/>
            <a:endParaRPr lang="es-CL" noProof="0" smtClean="0"/>
          </a:p>
        </p:txBody>
      </p:sp>
    </p:spTree>
    <p:extLst>
      <p:ext uri="{BB962C8B-B14F-4D97-AF65-F5344CB8AC3E}">
        <p14:creationId xmlns:p14="http://schemas.microsoft.com/office/powerpoint/2010/main" val="2160447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reserve="1">
  <p:cSld name="Título y texto encima de l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685800" y="609600"/>
            <a:ext cx="7772400" cy="1143000"/>
          </a:xfrm>
        </p:spPr>
        <p:txBody>
          <a:bodyPr/>
          <a:lstStyle/>
          <a:p>
            <a:r>
              <a:rPr lang="es-ES" smtClean="0"/>
              <a:t>Haga clic para modificar el estilo de título del patrón</a:t>
            </a:r>
            <a:endParaRPr lang="es-CL"/>
          </a:p>
        </p:txBody>
      </p:sp>
      <p:sp>
        <p:nvSpPr>
          <p:cNvPr id="3" name="2 Marcador de texto"/>
          <p:cNvSpPr>
            <a:spLocks noGrp="1"/>
          </p:cNvSpPr>
          <p:nvPr>
            <p:ph type="body" sz="half" idx="1"/>
          </p:nvPr>
        </p:nvSpPr>
        <p:spPr>
          <a:xfrm>
            <a:off x="685800" y="1981200"/>
            <a:ext cx="7772400" cy="1981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685800" y="4114800"/>
            <a:ext cx="7772400" cy="1981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Tree>
    <p:extLst>
      <p:ext uri="{BB962C8B-B14F-4D97-AF65-F5344CB8AC3E}">
        <p14:creationId xmlns:p14="http://schemas.microsoft.com/office/powerpoint/2010/main" val="2096423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cSld name="Título y texto e imágenes prediseñadas">
    <p:spTree>
      <p:nvGrpSpPr>
        <p:cNvPr id="1" name=""/>
        <p:cNvGrpSpPr/>
        <p:nvPr/>
      </p:nvGrpSpPr>
      <p:grpSpPr>
        <a:xfrm>
          <a:off x="0" y="0"/>
          <a:ext cx="0" cy="0"/>
          <a:chOff x="0" y="0"/>
          <a:chExt cx="0" cy="0"/>
        </a:xfrm>
      </p:grpSpPr>
      <p:sp>
        <p:nvSpPr>
          <p:cNvPr id="2" name="1 Título"/>
          <p:cNvSpPr>
            <a:spLocks noGrp="1"/>
          </p:cNvSpPr>
          <p:nvPr>
            <p:ph type="title"/>
          </p:nvPr>
        </p:nvSpPr>
        <p:spPr>
          <a:xfrm>
            <a:off x="381000" y="266700"/>
            <a:ext cx="7772400" cy="1104900"/>
          </a:xfr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1035050" y="1676400"/>
            <a:ext cx="3787775" cy="4114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imágenes prediseñadas"/>
          <p:cNvSpPr>
            <a:spLocks noGrp="1"/>
          </p:cNvSpPr>
          <p:nvPr>
            <p:ph type="clipArt" sz="half" idx="2"/>
          </p:nvPr>
        </p:nvSpPr>
        <p:spPr>
          <a:xfrm>
            <a:off x="4975225" y="1676400"/>
            <a:ext cx="3787775" cy="4114800"/>
          </a:xfrm>
        </p:spPr>
        <p:txBody>
          <a:bodyPr/>
          <a:lstStyle/>
          <a:p>
            <a:pPr lvl="0"/>
            <a:endParaRPr lang="es-ES" noProof="0" smtClean="0"/>
          </a:p>
        </p:txBody>
      </p:sp>
      <p:sp>
        <p:nvSpPr>
          <p:cNvPr id="5" name="Rectangle 5"/>
          <p:cNvSpPr>
            <a:spLocks noGrp="1" noChangeArrowheads="1"/>
          </p:cNvSpPr>
          <p:nvPr>
            <p:ph type="dt" sz="half" idx="10"/>
          </p:nvPr>
        </p:nvSpPr>
        <p:spPr>
          <a:xfrm>
            <a:off x="381000" y="6172200"/>
            <a:ext cx="1905000" cy="457200"/>
          </a:xfrm>
          <a:prstGeom prst="rect">
            <a:avLst/>
          </a:prstGeom>
          <a:ln/>
        </p:spPr>
        <p:txBody>
          <a:bodyPr/>
          <a:lstStyle>
            <a:lvl1pPr>
              <a:defRPr/>
            </a:lvl1pPr>
          </a:lstStyle>
          <a:p>
            <a:pPr>
              <a:defRPr/>
            </a:pPr>
            <a:endParaRPr lang="es-CL"/>
          </a:p>
        </p:txBody>
      </p:sp>
      <p:sp>
        <p:nvSpPr>
          <p:cNvPr id="6" name="Rectangle 6"/>
          <p:cNvSpPr>
            <a:spLocks noGrp="1" noChangeArrowheads="1"/>
          </p:cNvSpPr>
          <p:nvPr>
            <p:ph type="ftr" sz="quarter" idx="11"/>
          </p:nvPr>
        </p:nvSpPr>
        <p:spPr>
          <a:xfrm>
            <a:off x="3124200" y="6172200"/>
            <a:ext cx="2895600" cy="457200"/>
          </a:xfrm>
          <a:prstGeom prst="rect">
            <a:avLst/>
          </a:prstGeom>
          <a:ln/>
        </p:spPr>
        <p:txBody>
          <a:bodyPr/>
          <a:lstStyle>
            <a:lvl1pPr>
              <a:defRPr/>
            </a:lvl1pPr>
          </a:lstStyle>
          <a:p>
            <a:pPr>
              <a:defRPr/>
            </a:pPr>
            <a:endParaRPr lang="es-CL"/>
          </a:p>
        </p:txBody>
      </p:sp>
      <p:sp>
        <p:nvSpPr>
          <p:cNvPr id="7" name="Rectangle 7"/>
          <p:cNvSpPr>
            <a:spLocks noGrp="1" noChangeArrowheads="1"/>
          </p:cNvSpPr>
          <p:nvPr>
            <p:ph type="sldNum" sz="quarter" idx="12"/>
          </p:nvPr>
        </p:nvSpPr>
        <p:spPr>
          <a:xfrm>
            <a:off x="6858000" y="6172200"/>
            <a:ext cx="1905000" cy="457200"/>
          </a:xfrm>
          <a:prstGeom prst="rect">
            <a:avLst/>
          </a:prstGeom>
          <a:ln/>
        </p:spPr>
        <p:txBody>
          <a:bodyPr/>
          <a:lstStyle>
            <a:lvl1pPr>
              <a:defRPr/>
            </a:lvl1pPr>
          </a:lstStyle>
          <a:p>
            <a:pPr>
              <a:defRPr/>
            </a:pPr>
            <a:fld id="{DF24E90F-720C-4F5B-BF57-9E79654F38AC}" type="slidenum">
              <a:rPr lang="es-CL"/>
              <a:pPr>
                <a:defRPr/>
              </a:pPr>
              <a:t>‹Nº›</a:t>
            </a:fld>
            <a:endParaRPr lang="es-CL"/>
          </a:p>
        </p:txBody>
      </p:sp>
    </p:spTree>
    <p:extLst>
      <p:ext uri="{BB962C8B-B14F-4D97-AF65-F5344CB8AC3E}">
        <p14:creationId xmlns:p14="http://schemas.microsoft.com/office/powerpoint/2010/main" val="256399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Tree>
    <p:extLst>
      <p:ext uri="{BB962C8B-B14F-4D97-AF65-F5344CB8AC3E}">
        <p14:creationId xmlns:p14="http://schemas.microsoft.com/office/powerpoint/2010/main" val="27776347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extLst>
      <p:ext uri="{BB962C8B-B14F-4D97-AF65-F5344CB8AC3E}">
        <p14:creationId xmlns:p14="http://schemas.microsoft.com/office/powerpoint/2010/main" val="747387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Tree>
    <p:extLst>
      <p:ext uri="{BB962C8B-B14F-4D97-AF65-F5344CB8AC3E}">
        <p14:creationId xmlns:p14="http://schemas.microsoft.com/office/powerpoint/2010/main" val="23348621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Tree>
    <p:extLst>
      <p:ext uri="{BB962C8B-B14F-4D97-AF65-F5344CB8AC3E}">
        <p14:creationId xmlns:p14="http://schemas.microsoft.com/office/powerpoint/2010/main" val="33551670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Tree>
    <p:extLst>
      <p:ext uri="{BB962C8B-B14F-4D97-AF65-F5344CB8AC3E}">
        <p14:creationId xmlns:p14="http://schemas.microsoft.com/office/powerpoint/2010/main" val="20534310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80200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38369709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CL"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5886734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2700000" scaled="1"/>
        </a:gradFill>
        <a:effectLst/>
      </p:bgPr>
    </p:bg>
    <p:spTree>
      <p:nvGrpSpPr>
        <p:cNvPr id="1" name=""/>
        <p:cNvGrpSpPr/>
        <p:nvPr/>
      </p:nvGrpSpPr>
      <p:grpSpPr>
        <a:xfrm>
          <a:off x="0" y="0"/>
          <a:ext cx="0" cy="0"/>
          <a:chOff x="0" y="0"/>
          <a:chExt cx="0" cy="0"/>
        </a:xfrm>
      </p:grpSpPr>
      <p:grpSp>
        <p:nvGrpSpPr>
          <p:cNvPr id="1026" name="Group 4"/>
          <p:cNvGrpSpPr>
            <a:grpSpLocks/>
          </p:cNvGrpSpPr>
          <p:nvPr/>
        </p:nvGrpSpPr>
        <p:grpSpPr bwMode="auto">
          <a:xfrm>
            <a:off x="0" y="7938"/>
            <a:ext cx="9132888" cy="6838950"/>
            <a:chOff x="0" y="5"/>
            <a:chExt cx="5753" cy="4308"/>
          </a:xfrm>
        </p:grpSpPr>
        <p:sp>
          <p:nvSpPr>
            <p:cNvPr id="2" name="Freeform 2"/>
            <p:cNvSpPr>
              <a:spLocks/>
            </p:cNvSpPr>
            <p:nvPr/>
          </p:nvSpPr>
          <p:spPr bwMode="auto">
            <a:xfrm>
              <a:off x="3394" y="999"/>
              <a:ext cx="2359" cy="3314"/>
            </a:xfrm>
            <a:custGeom>
              <a:avLst/>
              <a:gdLst>
                <a:gd name="T0" fmla="*/ 1905 w 2359"/>
                <a:gd name="T1" fmla="*/ 3312 h 3314"/>
                <a:gd name="T2" fmla="*/ 2358 w 2359"/>
                <a:gd name="T3" fmla="*/ 3313 h 3314"/>
                <a:gd name="T4" fmla="*/ 2358 w 2359"/>
                <a:gd name="T5" fmla="*/ 1437 h 3314"/>
                <a:gd name="T6" fmla="*/ 0 w 2359"/>
                <a:gd name="T7" fmla="*/ 0 h 3314"/>
                <a:gd name="T8" fmla="*/ 201 w 2359"/>
                <a:gd name="T9" fmla="*/ 150 h 3314"/>
                <a:gd name="T10" fmla="*/ 366 w 2359"/>
                <a:gd name="T11" fmla="*/ 279 h 3314"/>
                <a:gd name="T12" fmla="*/ 552 w 2359"/>
                <a:gd name="T13" fmla="*/ 441 h 3314"/>
                <a:gd name="T14" fmla="*/ 732 w 2359"/>
                <a:gd name="T15" fmla="*/ 612 h 3314"/>
                <a:gd name="T16" fmla="*/ 996 w 2359"/>
                <a:gd name="T17" fmla="*/ 903 h 3314"/>
                <a:gd name="T18" fmla="*/ 1230 w 2359"/>
                <a:gd name="T19" fmla="*/ 1212 h 3314"/>
                <a:gd name="T20" fmla="*/ 1400 w 2359"/>
                <a:gd name="T21" fmla="*/ 1482 h 3314"/>
                <a:gd name="T22" fmla="*/ 1548 w 2359"/>
                <a:gd name="T23" fmla="*/ 1761 h 3314"/>
                <a:gd name="T24" fmla="*/ 1665 w 2359"/>
                <a:gd name="T25" fmla="*/ 2040 h 3314"/>
                <a:gd name="T26" fmla="*/ 1751 w 2359"/>
                <a:gd name="T27" fmla="*/ 2295 h 3314"/>
                <a:gd name="T28" fmla="*/ 1809 w 2359"/>
                <a:gd name="T29" fmla="*/ 2511 h 3314"/>
                <a:gd name="T30" fmla="*/ 1863 w 2359"/>
                <a:gd name="T31" fmla="*/ 2778 h 3314"/>
                <a:gd name="T32" fmla="*/ 1890 w 2359"/>
                <a:gd name="T33" fmla="*/ 3012 h 3314"/>
                <a:gd name="T34" fmla="*/ 1905 w 2359"/>
                <a:gd name="T35" fmla="*/ 3312 h 33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359" h="3314">
                  <a:moveTo>
                    <a:pt x="1905" y="3312"/>
                  </a:moveTo>
                  <a:lnTo>
                    <a:pt x="2358" y="3313"/>
                  </a:lnTo>
                  <a:lnTo>
                    <a:pt x="2358" y="1437"/>
                  </a:lnTo>
                  <a:lnTo>
                    <a:pt x="0" y="0"/>
                  </a:lnTo>
                  <a:lnTo>
                    <a:pt x="201" y="150"/>
                  </a:lnTo>
                  <a:lnTo>
                    <a:pt x="366" y="279"/>
                  </a:lnTo>
                  <a:lnTo>
                    <a:pt x="552" y="441"/>
                  </a:lnTo>
                  <a:lnTo>
                    <a:pt x="732" y="612"/>
                  </a:lnTo>
                  <a:lnTo>
                    <a:pt x="996" y="903"/>
                  </a:lnTo>
                  <a:lnTo>
                    <a:pt x="1230" y="1212"/>
                  </a:lnTo>
                  <a:lnTo>
                    <a:pt x="1400" y="1482"/>
                  </a:lnTo>
                  <a:lnTo>
                    <a:pt x="1548" y="1761"/>
                  </a:lnTo>
                  <a:lnTo>
                    <a:pt x="1665" y="2040"/>
                  </a:lnTo>
                  <a:lnTo>
                    <a:pt x="1751" y="2295"/>
                  </a:lnTo>
                  <a:lnTo>
                    <a:pt x="1809" y="2511"/>
                  </a:lnTo>
                  <a:lnTo>
                    <a:pt x="1863" y="2778"/>
                  </a:lnTo>
                  <a:lnTo>
                    <a:pt x="1890" y="3012"/>
                  </a:lnTo>
                  <a:lnTo>
                    <a:pt x="1905" y="3312"/>
                  </a:lnTo>
                </a:path>
              </a:pathLst>
            </a:custGeom>
            <a:gradFill rotWithShape="0">
              <a:gsLst>
                <a:gs pos="0">
                  <a:srgbClr val="0000CC"/>
                </a:gs>
                <a:gs pos="100000">
                  <a:srgbClr val="0000FF"/>
                </a:gs>
              </a:gsLst>
              <a:lin ang="0" scaled="1"/>
            </a:gra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s-ES"/>
            </a:p>
          </p:txBody>
        </p:sp>
        <p:sp>
          <p:nvSpPr>
            <p:cNvPr id="1030" name="Arc 3"/>
            <p:cNvSpPr>
              <a:spLocks/>
            </p:cNvSpPr>
            <p:nvPr/>
          </p:nvSpPr>
          <p:spPr bwMode="auto">
            <a:xfrm>
              <a:off x="0" y="5"/>
              <a:ext cx="5294" cy="4308"/>
            </a:xfrm>
            <a:custGeom>
              <a:avLst/>
              <a:gdLst>
                <a:gd name="T0" fmla="*/ 0 w 21600"/>
                <a:gd name="T1" fmla="*/ 0 h 21600"/>
                <a:gd name="T2" fmla="*/ 5294 w 21600"/>
                <a:gd name="T3" fmla="*/ 4308 h 21600"/>
                <a:gd name="T4" fmla="*/ 0 w 21600"/>
                <a:gd name="T5" fmla="*/ 4308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2700" cap="rnd">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ES"/>
            </a:p>
          </p:txBody>
        </p:sp>
      </p:grpSp>
      <p:sp>
        <p:nvSpPr>
          <p:cNvPr id="1029" name="Rectangle 5"/>
          <p:cNvSpPr>
            <a:spLocks noGrp="1" noChangeArrowheads="1"/>
          </p:cNvSpPr>
          <p:nvPr>
            <p:ph type="title"/>
          </p:nvPr>
        </p:nvSpPr>
        <p:spPr bwMode="auto">
          <a:xfrm>
            <a:off x="685800" y="609600"/>
            <a:ext cx="7772400" cy="1143000"/>
          </a:xfrm>
          <a:prstGeom prst="rect">
            <a:avLst/>
          </a:prstGeom>
          <a:noFill/>
          <a:ln w="12700">
            <a:noFill/>
            <a:miter lim="800000"/>
            <a:headEnd/>
            <a:tailEnd/>
          </a:ln>
          <a:effectLst/>
        </p:spPr>
        <p:txBody>
          <a:bodyPr vert="horz" wrap="square" lIns="90488" tIns="44450" rIns="90488" bIns="44450" numCol="1" anchor="ctr" anchorCtr="0" compatLnSpc="1">
            <a:prstTxWarp prst="textNoShape">
              <a:avLst/>
            </a:prstTxWarp>
          </a:bodyPr>
          <a:lstStyle/>
          <a:p>
            <a:pPr lvl="0"/>
            <a:r>
              <a:rPr lang="es-ES_tradnl" smtClean="0"/>
              <a:t>Haga clic para editar el estilo del título patrón</a:t>
            </a:r>
          </a:p>
        </p:txBody>
      </p:sp>
      <p:sp>
        <p:nvSpPr>
          <p:cNvPr id="1028" name="Rectangle 6"/>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p>
            <a:pPr lvl="0"/>
            <a:r>
              <a:rPr lang="es-ES_tradnl" smtClean="0"/>
              <a:t>Haga clic para editar el estilo del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5pPr>
      <a:lvl6pPr marL="4572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6pPr>
      <a:lvl7pPr marL="9144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7pPr>
      <a:lvl8pPr marL="13716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8pPr>
      <a:lvl9pPr marL="18288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9pPr>
    </p:titleStyle>
    <p:bodyStyle>
      <a:lvl1pPr marL="342900" indent="-342900" algn="l" rtl="0" eaLnBrk="0" fontAlgn="base" hangingPunct="0">
        <a:spcBef>
          <a:spcPct val="20000"/>
        </a:spcBef>
        <a:spcAft>
          <a:spcPct val="0"/>
        </a:spcAft>
        <a:buClr>
          <a:schemeClr val="accent2"/>
        </a:buClr>
        <a:buSzPct val="75000"/>
        <a:buFont typeface="Monotype Sorts"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00000"/>
        <a:buChar char="–"/>
        <a:defRPr sz="2800">
          <a:solidFill>
            <a:schemeClr val="tx1"/>
          </a:solidFill>
          <a:latin typeface="+mn-lt"/>
        </a:defRPr>
      </a:lvl2pPr>
      <a:lvl3pPr marL="1143000" indent="-228600" algn="l" rtl="0" eaLnBrk="0" fontAlgn="base" hangingPunct="0">
        <a:spcBef>
          <a:spcPct val="20000"/>
        </a:spcBef>
        <a:spcAft>
          <a:spcPct val="0"/>
        </a:spcAft>
        <a:buClr>
          <a:schemeClr val="accent1"/>
        </a:buClr>
        <a:buSzPct val="65000"/>
        <a:buFont typeface="Monotype Sorts" pitchFamily="2" charset="2"/>
        <a:buChar char="l"/>
        <a:defRPr sz="2400">
          <a:solidFill>
            <a:schemeClr val="tx1"/>
          </a:solidFill>
          <a:latin typeface="+mn-lt"/>
        </a:defRPr>
      </a:lvl3pPr>
      <a:lvl4pPr marL="1600200" indent="-228600" algn="l" rtl="0" eaLnBrk="0" fontAlgn="base" hangingPunct="0">
        <a:spcBef>
          <a:spcPct val="20000"/>
        </a:spcBef>
        <a:spcAft>
          <a:spcPct val="0"/>
        </a:spcAft>
        <a:buClr>
          <a:schemeClr val="tx1"/>
        </a:buClr>
        <a:buSzPct val="100000"/>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100000"/>
        <a:buChar char="•"/>
        <a:defRPr sz="2000">
          <a:solidFill>
            <a:schemeClr val="tx1"/>
          </a:solidFill>
          <a:latin typeface="+mn-lt"/>
        </a:defRPr>
      </a:lvl5pPr>
      <a:lvl6pPr marL="2514600" indent="-228600" algn="l" rtl="0" eaLnBrk="0" fontAlgn="base" hangingPunct="0">
        <a:spcBef>
          <a:spcPct val="20000"/>
        </a:spcBef>
        <a:spcAft>
          <a:spcPct val="0"/>
        </a:spcAft>
        <a:buClr>
          <a:schemeClr val="accent1"/>
        </a:buClr>
        <a:buSzPct val="100000"/>
        <a:buChar char="•"/>
        <a:defRPr sz="2000">
          <a:solidFill>
            <a:schemeClr val="tx1"/>
          </a:solidFill>
          <a:latin typeface="+mn-lt"/>
        </a:defRPr>
      </a:lvl6pPr>
      <a:lvl7pPr marL="2971800" indent="-228600" algn="l" rtl="0" eaLnBrk="0" fontAlgn="base" hangingPunct="0">
        <a:spcBef>
          <a:spcPct val="20000"/>
        </a:spcBef>
        <a:spcAft>
          <a:spcPct val="0"/>
        </a:spcAft>
        <a:buClr>
          <a:schemeClr val="accent1"/>
        </a:buClr>
        <a:buSzPct val="100000"/>
        <a:buChar char="•"/>
        <a:defRPr sz="2000">
          <a:solidFill>
            <a:schemeClr val="tx1"/>
          </a:solidFill>
          <a:latin typeface="+mn-lt"/>
        </a:defRPr>
      </a:lvl7pPr>
      <a:lvl8pPr marL="3429000" indent="-228600" algn="l" rtl="0" eaLnBrk="0" fontAlgn="base" hangingPunct="0">
        <a:spcBef>
          <a:spcPct val="20000"/>
        </a:spcBef>
        <a:spcAft>
          <a:spcPct val="0"/>
        </a:spcAft>
        <a:buClr>
          <a:schemeClr val="accent1"/>
        </a:buClr>
        <a:buSzPct val="100000"/>
        <a:buChar char="•"/>
        <a:defRPr sz="2000">
          <a:solidFill>
            <a:schemeClr val="tx1"/>
          </a:solidFill>
          <a:latin typeface="+mn-lt"/>
        </a:defRPr>
      </a:lvl8pPr>
      <a:lvl9pPr marL="3886200" indent="-228600" algn="l" rtl="0" eaLnBrk="0" fontAlgn="base" hangingPunct="0">
        <a:spcBef>
          <a:spcPct val="20000"/>
        </a:spcBef>
        <a:spcAft>
          <a:spcPct val="0"/>
        </a:spcAft>
        <a:buClr>
          <a:schemeClr val="accent1"/>
        </a:buClr>
        <a:buSzPct val="100000"/>
        <a:buChar char="•"/>
        <a:defRPr sz="2000">
          <a:solidFill>
            <a:schemeClr val="tx1"/>
          </a:solidFill>
          <a:latin typeface="+mn-lt"/>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9.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png"/><Relationship Id="rId1" Type="http://schemas.openxmlformats.org/officeDocument/2006/relationships/slideLayout" Target="../slideLayouts/slideLayout14.xml"/></Relationships>
</file>

<file path=ppt/slides/_rels/slide117.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14.xml"/></Relationships>
</file>

<file path=ppt/slides/_rels/slide11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jpeg"/><Relationship Id="rId1" Type="http://schemas.openxmlformats.org/officeDocument/2006/relationships/slideLayout" Target="../slideLayouts/slideLayout7.xml"/><Relationship Id="rId4" Type="http://schemas.openxmlformats.org/officeDocument/2006/relationships/image" Target="../media/image63.jpeg"/></Relationships>
</file>

<file path=ppt/slides/_rels/slide119.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7.xml"/><Relationship Id="rId5" Type="http://schemas.openxmlformats.org/officeDocument/2006/relationships/image" Target="../media/image67.png"/><Relationship Id="rId4" Type="http://schemas.openxmlformats.org/officeDocument/2006/relationships/image" Target="../media/image6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jpeg"/><Relationship Id="rId1" Type="http://schemas.openxmlformats.org/officeDocument/2006/relationships/slideLayout" Target="../slideLayouts/slideLayout7.xml"/><Relationship Id="rId5" Type="http://schemas.openxmlformats.org/officeDocument/2006/relationships/image" Target="../media/image71.jpeg"/><Relationship Id="rId4" Type="http://schemas.openxmlformats.org/officeDocument/2006/relationships/image" Target="../media/image70.jpeg"/></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2.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4.xml"/><Relationship Id="rId1" Type="http://schemas.openxmlformats.org/officeDocument/2006/relationships/vmlDrawing" Target="../drawings/vmlDrawing1.vml"/><Relationship Id="rId5" Type="http://schemas.openxmlformats.org/officeDocument/2006/relationships/image" Target="../media/image11.jpeg"/><Relationship Id="rId4" Type="http://schemas.openxmlformats.org/officeDocument/2006/relationships/image" Target="../media/image10.png"/></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32.wmf"/></Relationships>
</file>

<file path=ppt/slides/_rels/slide8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9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3568" y="1268760"/>
            <a:ext cx="7846640" cy="4403576"/>
          </a:xfrm>
        </p:spPr>
        <p:txBody>
          <a:bodyPr/>
          <a:lstStyle/>
          <a:p>
            <a:r>
              <a:rPr lang="es-CL" b="1" dirty="0" smtClean="0">
                <a:solidFill>
                  <a:schemeClr val="tx1"/>
                </a:solidFill>
              </a:rPr>
              <a:t>PATOLOGÍA MAMARIA MALIGNA</a:t>
            </a:r>
            <a:endParaRPr lang="es-ES" b="1" dirty="0">
              <a:solidFill>
                <a:schemeClr val="tx1"/>
              </a:solidFill>
            </a:endParaRPr>
          </a:p>
        </p:txBody>
      </p:sp>
    </p:spTree>
    <p:extLst>
      <p:ext uri="{BB962C8B-B14F-4D97-AF65-F5344CB8AC3E}">
        <p14:creationId xmlns:p14="http://schemas.microsoft.com/office/powerpoint/2010/main" val="11339572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s-ES_tradnl" altLang="es-ES" b="1" smtClean="0">
                <a:solidFill>
                  <a:srgbClr val="FFFF00"/>
                </a:solidFill>
              </a:rPr>
              <a:t>Cáncer De Mama</a:t>
            </a:r>
            <a:endParaRPr lang="es-ES" altLang="es-ES" b="1" smtClean="0">
              <a:solidFill>
                <a:srgbClr val="FFFF00"/>
              </a:solidFill>
            </a:endParaRPr>
          </a:p>
        </p:txBody>
      </p:sp>
      <p:sp>
        <p:nvSpPr>
          <p:cNvPr id="29699" name="Rectangle 3"/>
          <p:cNvSpPr>
            <a:spLocks noGrp="1" noChangeArrowheads="1"/>
          </p:cNvSpPr>
          <p:nvPr>
            <p:ph type="body" idx="1"/>
          </p:nvPr>
        </p:nvSpPr>
        <p:spPr/>
        <p:txBody>
          <a:bodyPr/>
          <a:lstStyle/>
          <a:p>
            <a:pPr>
              <a:buFont typeface="Monotype Sorts" pitchFamily="2" charset="2"/>
              <a:buNone/>
            </a:pPr>
            <a:endParaRPr lang="es-ES_tradnl" altLang="es-ES" sz="2000" smtClean="0"/>
          </a:p>
          <a:p>
            <a:pPr>
              <a:buFont typeface="Wingdings" pitchFamily="2" charset="2"/>
              <a:buNone/>
            </a:pPr>
            <a:endParaRPr lang="es-ES" altLang="es-ES" smtClean="0"/>
          </a:p>
        </p:txBody>
      </p:sp>
      <p:pic>
        <p:nvPicPr>
          <p:cNvPr id="29700"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4375" y="1500188"/>
            <a:ext cx="7786688" cy="521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3982876670"/>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0" y="0"/>
            <a:ext cx="9144000" cy="908050"/>
          </a:xfrm>
        </p:spPr>
        <p:txBody>
          <a:bodyPr/>
          <a:lstStyle/>
          <a:p>
            <a:r>
              <a:rPr lang="es-MX" altLang="es-ES" smtClean="0"/>
              <a:t>MASTECTOMIA  PARCIAL</a:t>
            </a:r>
          </a:p>
        </p:txBody>
      </p:sp>
      <p:pic>
        <p:nvPicPr>
          <p:cNvPr id="123907" name="Picture 3" descr="P4300057"/>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0" y="908050"/>
            <a:ext cx="9144000" cy="5949950"/>
          </a:xfrm>
          <a:noFill/>
        </p:spPr>
      </p:pic>
    </p:spTree>
    <p:extLst>
      <p:ext uri="{BB962C8B-B14F-4D97-AF65-F5344CB8AC3E}">
        <p14:creationId xmlns:p14="http://schemas.microsoft.com/office/powerpoint/2010/main" val="411528022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body" idx="1"/>
          </p:nvPr>
        </p:nvSpPr>
        <p:spPr>
          <a:xfrm>
            <a:off x="755650" y="2133600"/>
            <a:ext cx="7772400" cy="4114800"/>
          </a:xfrm>
        </p:spPr>
        <p:txBody>
          <a:bodyPr/>
          <a:lstStyle/>
          <a:p>
            <a:pPr>
              <a:lnSpc>
                <a:spcPct val="90000"/>
              </a:lnSpc>
              <a:buFontTx/>
              <a:buNone/>
              <a:defRPr/>
            </a:pPr>
            <a:r>
              <a:rPr lang="es-ES_tradnl" sz="2800" b="1" dirty="0" smtClean="0">
                <a:solidFill>
                  <a:srgbClr val="FFC000"/>
                </a:solidFill>
                <a:effectLst>
                  <a:outerShdw blurRad="38100" dist="38100" dir="2700000" algn="tl">
                    <a:srgbClr val="000000">
                      <a:alpha val="43137"/>
                    </a:srgbClr>
                  </a:outerShdw>
                </a:effectLst>
              </a:rPr>
              <a:t>ALTERNATIVAS TERAPÉUTICAS:</a:t>
            </a:r>
          </a:p>
          <a:p>
            <a:pPr>
              <a:lnSpc>
                <a:spcPct val="90000"/>
              </a:lnSpc>
              <a:buFontTx/>
              <a:buNone/>
              <a:defRPr/>
            </a:pPr>
            <a:endParaRPr lang="es-ES_tradnl" altLang="es-ES_tradnl" sz="2800" b="1" dirty="0" smtClean="0">
              <a:effectLst>
                <a:outerShdw blurRad="38100" dist="38100" dir="2700000" algn="tl">
                  <a:srgbClr val="000000">
                    <a:alpha val="43137"/>
                  </a:srgbClr>
                </a:outerShdw>
              </a:effectLst>
              <a:cs typeface="Times New Roman" pitchFamily="18" charset="0"/>
            </a:endParaRPr>
          </a:p>
          <a:p>
            <a:pPr>
              <a:lnSpc>
                <a:spcPct val="90000"/>
              </a:lnSpc>
              <a:defRPr/>
            </a:pPr>
            <a:r>
              <a:rPr lang="es-ES_tradnl" sz="2800" b="1" dirty="0" smtClean="0">
                <a:effectLst>
                  <a:outerShdw blurRad="38100" dist="38100" dir="2700000" algn="tl">
                    <a:srgbClr val="000000">
                      <a:alpha val="43137"/>
                    </a:srgbClr>
                  </a:outerShdw>
                </a:effectLst>
              </a:rPr>
              <a:t>Cirugía conservadora </a:t>
            </a:r>
            <a:r>
              <a:rPr lang="en-US" sz="2800" b="1" dirty="0" smtClean="0">
                <a:effectLst>
                  <a:outerShdw blurRad="38100" dist="38100" dir="2700000" algn="tl">
                    <a:srgbClr val="000000">
                      <a:alpha val="43137"/>
                    </a:srgbClr>
                  </a:outerShdw>
                </a:effectLst>
                <a:cs typeface="Arial" pitchFamily="34" charset="0"/>
              </a:rPr>
              <a:t>+ </a:t>
            </a:r>
            <a:r>
              <a:rPr lang="en-US" sz="2800" b="1" dirty="0" err="1" smtClean="0">
                <a:effectLst>
                  <a:outerShdw blurRad="38100" dist="38100" dir="2700000" algn="tl">
                    <a:srgbClr val="000000">
                      <a:alpha val="43137"/>
                    </a:srgbClr>
                  </a:outerShdw>
                </a:effectLst>
                <a:cs typeface="Arial" pitchFamily="34" charset="0"/>
              </a:rPr>
              <a:t>radioterapia</a:t>
            </a:r>
            <a:endParaRPr lang="en-US" sz="2800" b="1" dirty="0" smtClean="0">
              <a:effectLst>
                <a:outerShdw blurRad="38100" dist="38100" dir="2700000" algn="tl">
                  <a:srgbClr val="000000">
                    <a:alpha val="43137"/>
                  </a:srgbClr>
                </a:outerShdw>
              </a:effectLst>
              <a:cs typeface="Arial" pitchFamily="34" charset="0"/>
            </a:endParaRPr>
          </a:p>
          <a:p>
            <a:pPr>
              <a:lnSpc>
                <a:spcPct val="90000"/>
              </a:lnSpc>
              <a:defRPr/>
            </a:pPr>
            <a:endParaRPr lang="es-ES_tradnl" altLang="es-ES_tradnl" sz="2800" b="1" dirty="0" smtClean="0">
              <a:effectLst>
                <a:outerShdw blurRad="38100" dist="38100" dir="2700000" algn="tl">
                  <a:srgbClr val="000000">
                    <a:alpha val="43137"/>
                  </a:srgbClr>
                </a:outerShdw>
              </a:effectLst>
              <a:cs typeface="Times New Roman" pitchFamily="18" charset="0"/>
            </a:endParaRPr>
          </a:p>
          <a:p>
            <a:pPr>
              <a:lnSpc>
                <a:spcPct val="90000"/>
              </a:lnSpc>
              <a:defRPr/>
            </a:pPr>
            <a:r>
              <a:rPr lang="en-US" sz="2800" b="1" dirty="0" err="1" smtClean="0">
                <a:effectLst>
                  <a:outerShdw blurRad="38100" dist="38100" dir="2700000" algn="tl">
                    <a:srgbClr val="000000">
                      <a:alpha val="43137"/>
                    </a:srgbClr>
                  </a:outerShdw>
                </a:effectLst>
                <a:cs typeface="Arial" pitchFamily="34" charset="0"/>
              </a:rPr>
              <a:t>Mastectomía</a:t>
            </a:r>
            <a:r>
              <a:rPr lang="en-US" sz="2800" b="1" dirty="0" smtClean="0">
                <a:effectLst>
                  <a:outerShdw blurRad="38100" dist="38100" dir="2700000" algn="tl">
                    <a:srgbClr val="000000">
                      <a:alpha val="43137"/>
                    </a:srgbClr>
                  </a:outerShdw>
                </a:effectLst>
                <a:cs typeface="Arial" pitchFamily="34" charset="0"/>
              </a:rPr>
              <a:t> total con o sin </a:t>
            </a:r>
            <a:r>
              <a:rPr lang="en-US" sz="2800" b="1" dirty="0" err="1" smtClean="0">
                <a:effectLst>
                  <a:outerShdw blurRad="38100" dist="38100" dir="2700000" algn="tl">
                    <a:srgbClr val="000000">
                      <a:alpha val="43137"/>
                    </a:srgbClr>
                  </a:outerShdw>
                </a:effectLst>
                <a:cs typeface="Arial" pitchFamily="34" charset="0"/>
              </a:rPr>
              <a:t>reconstrucción</a:t>
            </a:r>
            <a:r>
              <a:rPr lang="en-US" sz="2800" b="1" dirty="0" smtClean="0">
                <a:effectLst>
                  <a:outerShdw blurRad="38100" dist="38100" dir="2700000" algn="tl">
                    <a:srgbClr val="000000">
                      <a:alpha val="43137"/>
                    </a:srgbClr>
                  </a:outerShdw>
                </a:effectLst>
                <a:cs typeface="Arial" pitchFamily="34" charset="0"/>
              </a:rPr>
              <a:t> </a:t>
            </a:r>
            <a:r>
              <a:rPr lang="en-US" sz="2800" b="1" dirty="0" err="1" smtClean="0">
                <a:effectLst>
                  <a:outerShdw blurRad="38100" dist="38100" dir="2700000" algn="tl">
                    <a:srgbClr val="000000">
                      <a:alpha val="43137"/>
                    </a:srgbClr>
                  </a:outerShdw>
                </a:effectLst>
                <a:cs typeface="Arial" pitchFamily="34" charset="0"/>
              </a:rPr>
              <a:t>inmediata</a:t>
            </a:r>
            <a:endParaRPr lang="en-US" sz="2800" b="1" dirty="0" smtClean="0">
              <a:effectLst>
                <a:outerShdw blurRad="38100" dist="38100" dir="2700000" algn="tl">
                  <a:srgbClr val="000000">
                    <a:alpha val="43137"/>
                  </a:srgbClr>
                </a:outerShdw>
              </a:effectLst>
              <a:cs typeface="Arial" pitchFamily="34" charset="0"/>
            </a:endParaRPr>
          </a:p>
          <a:p>
            <a:pPr>
              <a:lnSpc>
                <a:spcPct val="90000"/>
              </a:lnSpc>
              <a:defRPr/>
            </a:pPr>
            <a:endParaRPr lang="es-ES_tradnl" altLang="es-ES_tradnl" sz="2800" b="1" dirty="0" smtClean="0">
              <a:effectLst>
                <a:outerShdw blurRad="38100" dist="38100" dir="2700000" algn="tl">
                  <a:srgbClr val="000000">
                    <a:alpha val="43137"/>
                  </a:srgbClr>
                </a:outerShdw>
              </a:effectLst>
              <a:cs typeface="Times New Roman" pitchFamily="18" charset="0"/>
            </a:endParaRPr>
          </a:p>
          <a:p>
            <a:pPr>
              <a:lnSpc>
                <a:spcPct val="90000"/>
              </a:lnSpc>
              <a:defRPr/>
            </a:pPr>
            <a:r>
              <a:rPr lang="en-US" sz="2800" b="1" dirty="0" smtClean="0">
                <a:effectLst>
                  <a:outerShdw blurRad="38100" dist="38100" dir="2700000" algn="tl">
                    <a:srgbClr val="000000">
                      <a:alpha val="43137"/>
                    </a:srgbClr>
                  </a:outerShdw>
                </a:effectLst>
                <a:cs typeface="Arial" pitchFamily="34" charset="0"/>
              </a:rPr>
              <a:t>TAMOXIFENO</a:t>
            </a:r>
            <a:endParaRPr lang="en-US" sz="2800" b="1" dirty="0" smtClean="0">
              <a:effectLst>
                <a:outerShdw blurRad="38100" dist="38100" dir="2700000" algn="tl">
                  <a:srgbClr val="000000">
                    <a:alpha val="43137"/>
                  </a:srgbClr>
                </a:outerShdw>
              </a:effectLst>
              <a:latin typeface="Arial" pitchFamily="34" charset="0"/>
              <a:cs typeface="Arial" pitchFamily="34" charset="0"/>
            </a:endParaRPr>
          </a:p>
        </p:txBody>
      </p:sp>
      <p:sp>
        <p:nvSpPr>
          <p:cNvPr id="100355" name="Rectangle 3"/>
          <p:cNvSpPr>
            <a:spLocks noGrp="1" noChangeArrowheads="1"/>
          </p:cNvSpPr>
          <p:nvPr>
            <p:ph type="title"/>
          </p:nvPr>
        </p:nvSpPr>
        <p:spPr/>
        <p:txBody>
          <a:bodyPr/>
          <a:lstStyle/>
          <a:p>
            <a:pPr>
              <a:defRPr/>
            </a:pPr>
            <a:r>
              <a:rPr lang="es-ES_tradnl" b="1" dirty="0" smtClean="0">
                <a:effectLst>
                  <a:outerShdw blurRad="38100" dist="38100" dir="2700000" algn="tl">
                    <a:srgbClr val="000000">
                      <a:alpha val="43137"/>
                    </a:srgbClr>
                  </a:outerShdw>
                </a:effectLst>
              </a:rPr>
              <a:t>Carcinoma ductal in situ</a:t>
            </a:r>
            <a:endParaRPr lang="es-AR" b="1" i="1" dirty="0" smtClean="0">
              <a:effectLst>
                <a:outerShdw blurRad="38100" dist="38100" dir="2700000" algn="tl">
                  <a:srgbClr val="000000">
                    <a:alpha val="43137"/>
                  </a:srgbClr>
                </a:outerShdw>
              </a:effectLst>
              <a:latin typeface="Arial" pitchFamily="34" charset="0"/>
            </a:endParaRPr>
          </a:p>
        </p:txBody>
      </p:sp>
    </p:spTree>
    <p:extLst>
      <p:ext uri="{BB962C8B-B14F-4D97-AF65-F5344CB8AC3E}">
        <p14:creationId xmlns:p14="http://schemas.microsoft.com/office/powerpoint/2010/main" val="2888589069"/>
      </p:ext>
    </p:extLst>
  </p:cSld>
  <p:clrMapOvr>
    <a:masterClrMapping/>
  </p:clrMapOvr>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body" idx="1"/>
          </p:nvPr>
        </p:nvSpPr>
        <p:spPr>
          <a:xfrm>
            <a:off x="609600" y="1828800"/>
            <a:ext cx="7993063" cy="4535488"/>
          </a:xfrm>
        </p:spPr>
        <p:txBody>
          <a:bodyPr/>
          <a:lstStyle/>
          <a:p>
            <a:pPr algn="just">
              <a:buFontTx/>
              <a:buNone/>
              <a:defRPr/>
            </a:pPr>
            <a:endParaRPr lang="es-ES_tradnl" altLang="es-ES_tradnl" sz="2800" u="sng" dirty="0">
              <a:solidFill>
                <a:srgbClr val="FFFF00"/>
              </a:solidFill>
              <a:effectLst>
                <a:outerShdw blurRad="38100" dist="38100" dir="2700000" algn="tl">
                  <a:srgbClr val="000000"/>
                </a:outerShdw>
              </a:effectLst>
            </a:endParaRPr>
          </a:p>
          <a:p>
            <a:pPr algn="just">
              <a:buFontTx/>
              <a:buNone/>
              <a:defRPr/>
            </a:pPr>
            <a:endParaRPr lang="es-ES_tradnl" altLang="es-ES_tradnl" sz="2800" dirty="0"/>
          </a:p>
          <a:p>
            <a:pPr algn="just">
              <a:defRPr/>
            </a:pPr>
            <a:r>
              <a:rPr lang="es-ES_tradnl" altLang="es-ES_tradnl" sz="2800" b="1" dirty="0">
                <a:effectLst>
                  <a:outerShdw blurRad="38100" dist="38100" dir="2700000" algn="tl">
                    <a:srgbClr val="000000">
                      <a:alpha val="43137"/>
                    </a:srgbClr>
                  </a:outerShdw>
                </a:effectLst>
              </a:rPr>
              <a:t>Corresponde a las etapas I, IIA y IIB</a:t>
            </a:r>
          </a:p>
          <a:p>
            <a:pPr algn="just">
              <a:defRPr/>
            </a:pPr>
            <a:endParaRPr lang="es-ES_tradnl" altLang="es-ES_tradnl" sz="2800" b="1" dirty="0">
              <a:effectLst>
                <a:outerShdw blurRad="38100" dist="38100" dir="2700000" algn="tl">
                  <a:srgbClr val="000000">
                    <a:alpha val="43137"/>
                  </a:srgbClr>
                </a:outerShdw>
              </a:effectLst>
              <a:cs typeface="Times New Roman" pitchFamily="18" charset="0"/>
            </a:endParaRPr>
          </a:p>
          <a:p>
            <a:pPr algn="just">
              <a:defRPr/>
            </a:pPr>
            <a:r>
              <a:rPr lang="es-ES_tradnl" altLang="es-ES_tradnl" sz="2800" b="1" dirty="0">
                <a:effectLst>
                  <a:outerShdw blurRad="38100" dist="38100" dir="2700000" algn="tl">
                    <a:srgbClr val="000000">
                      <a:alpha val="43137"/>
                    </a:srgbClr>
                  </a:outerShdw>
                </a:effectLst>
              </a:rPr>
              <a:t>La elección del </a:t>
            </a:r>
            <a:r>
              <a:rPr lang="es-ES_tradnl" altLang="es-ES_tradnl" sz="2800" b="1" dirty="0" err="1">
                <a:effectLst>
                  <a:outerShdw blurRad="38100" dist="38100" dir="2700000" algn="tl">
                    <a:srgbClr val="000000">
                      <a:alpha val="43137"/>
                    </a:srgbClr>
                  </a:outerShdw>
                </a:effectLst>
              </a:rPr>
              <a:t>tto</a:t>
            </a:r>
            <a:r>
              <a:rPr lang="es-ES_tradnl" altLang="es-ES_tradnl" sz="2800" b="1" dirty="0">
                <a:effectLst>
                  <a:outerShdw blurRad="38100" dist="38100" dir="2700000" algn="tl">
                    <a:srgbClr val="000000">
                      <a:alpha val="43137"/>
                    </a:srgbClr>
                  </a:outerShdw>
                </a:effectLst>
              </a:rPr>
              <a:t> depende del tamaño de la lesión, tamaño de la mama, edad, aspecto </a:t>
            </a:r>
            <a:r>
              <a:rPr lang="es-ES_tradnl" altLang="es-ES_tradnl" sz="2800" b="1" dirty="0" err="1">
                <a:effectLst>
                  <a:outerShdw blurRad="38100" dist="38100" dir="2700000" algn="tl">
                    <a:srgbClr val="000000">
                      <a:alpha val="43137"/>
                    </a:srgbClr>
                  </a:outerShdw>
                </a:effectLst>
              </a:rPr>
              <a:t>mamográfico</a:t>
            </a:r>
            <a:r>
              <a:rPr lang="es-ES_tradnl" altLang="es-ES_tradnl" sz="2800" b="1" dirty="0">
                <a:effectLst>
                  <a:outerShdw blurRad="38100" dist="38100" dir="2700000" algn="tl">
                    <a:srgbClr val="000000">
                      <a:alpha val="43137"/>
                    </a:srgbClr>
                  </a:outerShdw>
                </a:effectLst>
              </a:rPr>
              <a:t> y deseos de la paciente</a:t>
            </a:r>
            <a:endParaRPr lang="es-ES_tradnl" altLang="es-ES_tradnl" sz="2800" b="1" u="sng" dirty="0">
              <a:effectLst>
                <a:outerShdw blurRad="38100" dist="38100" dir="2700000" algn="tl">
                  <a:srgbClr val="000000">
                    <a:alpha val="43137"/>
                  </a:srgbClr>
                </a:outerShdw>
              </a:effectLst>
              <a:latin typeface="Arial" pitchFamily="34" charset="0"/>
            </a:endParaRPr>
          </a:p>
          <a:p>
            <a:pPr algn="just">
              <a:buFontTx/>
              <a:buNone/>
              <a:defRPr/>
            </a:pPr>
            <a:endParaRPr lang="es-ES_tradnl" altLang="es-ES_tradnl" sz="2800" u="sng" dirty="0">
              <a:latin typeface="Arial" pitchFamily="34" charset="0"/>
            </a:endParaRPr>
          </a:p>
        </p:txBody>
      </p:sp>
      <p:sp>
        <p:nvSpPr>
          <p:cNvPr id="68611" name="Rectangle 3"/>
          <p:cNvSpPr>
            <a:spLocks noGrp="1" noChangeArrowheads="1"/>
          </p:cNvSpPr>
          <p:nvPr>
            <p:ph type="title"/>
          </p:nvPr>
        </p:nvSpPr>
        <p:spPr/>
        <p:txBody>
          <a:bodyPr/>
          <a:lstStyle/>
          <a:p>
            <a:pPr>
              <a:defRPr/>
            </a:pPr>
            <a:r>
              <a:rPr lang="es-ES_tradnl" altLang="es-ES_tradnl" b="1" dirty="0">
                <a:effectLst>
                  <a:outerShdw blurRad="38100" dist="38100" dir="2700000" algn="tl">
                    <a:srgbClr val="000000">
                      <a:alpha val="43137"/>
                    </a:srgbClr>
                  </a:outerShdw>
                </a:effectLst>
              </a:rPr>
              <a:t>Cáncer de mama precoz</a:t>
            </a:r>
            <a:endParaRPr lang="es-AR" sz="4000" b="1" u="sng"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37463310"/>
      </p:ext>
    </p:extLst>
  </p:cSld>
  <p:clrMapOvr>
    <a:masterClrMapping/>
  </p:clrMapOvr>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0" y="333375"/>
            <a:ext cx="8915400" cy="1104900"/>
          </a:xfrm>
        </p:spPr>
        <p:txBody>
          <a:bodyPr/>
          <a:lstStyle/>
          <a:p>
            <a:pPr algn="ctr">
              <a:defRPr/>
            </a:pPr>
            <a:r>
              <a:rPr lang="es-CL" sz="3600" b="1" smtClean="0">
                <a:solidFill>
                  <a:srgbClr val="FFCC00"/>
                </a:solidFill>
                <a:effectLst>
                  <a:outerShdw blurRad="38100" dist="38100" dir="2700000" algn="tl">
                    <a:srgbClr val="000000"/>
                  </a:outerShdw>
                </a:effectLst>
                <a:latin typeface="Arial" pitchFamily="34" charset="0"/>
              </a:rPr>
              <a:t>Ca de mama</a:t>
            </a:r>
            <a:br>
              <a:rPr lang="es-CL" sz="3600" b="1" smtClean="0">
                <a:solidFill>
                  <a:srgbClr val="FFCC00"/>
                </a:solidFill>
                <a:effectLst>
                  <a:outerShdw blurRad="38100" dist="38100" dir="2700000" algn="tl">
                    <a:srgbClr val="000000"/>
                  </a:outerShdw>
                </a:effectLst>
                <a:latin typeface="Arial" pitchFamily="34" charset="0"/>
              </a:rPr>
            </a:br>
            <a:r>
              <a:rPr lang="es-CL" sz="3600" b="1" smtClean="0">
                <a:solidFill>
                  <a:srgbClr val="FFCC00"/>
                </a:solidFill>
                <a:effectLst>
                  <a:outerShdw blurRad="38100" dist="38100" dir="2700000" algn="tl">
                    <a:srgbClr val="000000"/>
                  </a:outerShdw>
                </a:effectLst>
                <a:latin typeface="Arial" pitchFamily="34" charset="0"/>
              </a:rPr>
              <a:t>Protocolos  de Tratamiento Oncológico</a:t>
            </a:r>
          </a:p>
        </p:txBody>
      </p:sp>
      <p:sp>
        <p:nvSpPr>
          <p:cNvPr id="39939" name="Rectangle 3"/>
          <p:cNvSpPr>
            <a:spLocks noGrp="1" noChangeArrowheads="1"/>
          </p:cNvSpPr>
          <p:nvPr>
            <p:ph type="body" idx="1"/>
          </p:nvPr>
        </p:nvSpPr>
        <p:spPr>
          <a:xfrm>
            <a:off x="1111250" y="2133600"/>
            <a:ext cx="7727950" cy="4114800"/>
          </a:xfrm>
        </p:spPr>
        <p:txBody>
          <a:bodyPr/>
          <a:lstStyle/>
          <a:p>
            <a:pPr>
              <a:buFont typeface="Monotype Sorts" pitchFamily="2" charset="2"/>
              <a:buNone/>
              <a:defRPr/>
            </a:pPr>
            <a:r>
              <a:rPr lang="es-CL" b="1" dirty="0" smtClean="0">
                <a:solidFill>
                  <a:srgbClr val="FF33CC"/>
                </a:solidFill>
                <a:effectLst>
                  <a:outerShdw blurRad="38100" dist="38100" dir="2700000" algn="tl">
                    <a:srgbClr val="000000"/>
                  </a:outerShdw>
                </a:effectLst>
                <a:latin typeface="Arial" pitchFamily="34" charset="0"/>
              </a:rPr>
              <a:t>Estadios l y ll</a:t>
            </a:r>
          </a:p>
          <a:p>
            <a:pPr>
              <a:defRPr/>
            </a:pPr>
            <a:r>
              <a:rPr lang="es-CL" sz="2800" dirty="0" smtClean="0">
                <a:effectLst>
                  <a:outerShdw blurRad="38100" dist="38100" dir="2700000" algn="tl">
                    <a:srgbClr val="000000"/>
                  </a:outerShdw>
                </a:effectLst>
                <a:latin typeface="Arial" pitchFamily="34" charset="0"/>
              </a:rPr>
              <a:t>Cirugía: Mastectomía parcial  y biopsia rápida + BLNC con eventual Disección ganglionar axilar nivel 2</a:t>
            </a:r>
          </a:p>
          <a:p>
            <a:pPr>
              <a:defRPr/>
            </a:pPr>
            <a:r>
              <a:rPr lang="es-CL" sz="2800" dirty="0" smtClean="0">
                <a:effectLst>
                  <a:outerShdw blurRad="38100" dist="38100" dir="2700000" algn="tl">
                    <a:srgbClr val="000000"/>
                  </a:outerShdw>
                </a:effectLst>
                <a:latin typeface="Arial" pitchFamily="34" charset="0"/>
              </a:rPr>
              <a:t>Radioterapia: Postoperatoria</a:t>
            </a:r>
          </a:p>
          <a:p>
            <a:pPr>
              <a:defRPr/>
            </a:pPr>
            <a:r>
              <a:rPr lang="es-CL" sz="2800" dirty="0" smtClean="0">
                <a:effectLst>
                  <a:outerShdw blurRad="38100" dist="38100" dir="2700000" algn="tl">
                    <a:srgbClr val="000000"/>
                  </a:outerShdw>
                </a:effectLst>
                <a:latin typeface="Arial" pitchFamily="34" charset="0"/>
              </a:rPr>
              <a:t>Quimioterapia: Coadyuvante</a:t>
            </a:r>
          </a:p>
          <a:p>
            <a:pPr>
              <a:defRPr/>
            </a:pPr>
            <a:r>
              <a:rPr lang="es-CL" sz="2800" dirty="0" smtClean="0">
                <a:effectLst>
                  <a:outerShdw blurRad="38100" dist="38100" dir="2700000" algn="tl">
                    <a:srgbClr val="000000"/>
                  </a:outerShdw>
                </a:effectLst>
                <a:latin typeface="Arial" pitchFamily="34" charset="0"/>
              </a:rPr>
              <a:t>HT si RH +</a:t>
            </a:r>
          </a:p>
        </p:txBody>
      </p:sp>
    </p:spTree>
    <p:extLst>
      <p:ext uri="{BB962C8B-B14F-4D97-AF65-F5344CB8AC3E}">
        <p14:creationId xmlns:p14="http://schemas.microsoft.com/office/powerpoint/2010/main" val="289149829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ChangeArrowheads="1"/>
          </p:cNvSpPr>
          <p:nvPr/>
        </p:nvSpPr>
        <p:spPr bwMode="auto">
          <a:xfrm>
            <a:off x="1173163" y="3124200"/>
            <a:ext cx="38100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lvl="1">
              <a:spcBef>
                <a:spcPct val="20000"/>
              </a:spcBef>
              <a:buFontTx/>
              <a:buChar char="–"/>
            </a:pPr>
            <a:endParaRPr lang="es-ES_tradnl" altLang="es-ES_tradnl">
              <a:solidFill>
                <a:srgbClr val="FFFFFF"/>
              </a:solidFill>
              <a:latin typeface="Comic Sans MS" pitchFamily="66" charset="0"/>
            </a:endParaRPr>
          </a:p>
        </p:txBody>
      </p:sp>
      <p:sp>
        <p:nvSpPr>
          <p:cNvPr id="128003" name="Rectangle 3"/>
          <p:cNvSpPr>
            <a:spLocks noChangeArrowheads="1"/>
          </p:cNvSpPr>
          <p:nvPr/>
        </p:nvSpPr>
        <p:spPr bwMode="auto">
          <a:xfrm>
            <a:off x="5135563" y="3124200"/>
            <a:ext cx="38100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20000"/>
              </a:spcBef>
            </a:pPr>
            <a:endParaRPr lang="es-ES_tradnl" altLang="es-ES_tradnl" sz="2800">
              <a:solidFill>
                <a:srgbClr val="FFFFFF"/>
              </a:solidFill>
              <a:latin typeface="Comic Sans MS" pitchFamily="66" charset="0"/>
            </a:endParaRPr>
          </a:p>
        </p:txBody>
      </p:sp>
      <p:sp>
        <p:nvSpPr>
          <p:cNvPr id="103428" name="Rectangle 4"/>
          <p:cNvSpPr>
            <a:spLocks noGrp="1" noChangeArrowheads="1"/>
          </p:cNvSpPr>
          <p:nvPr>
            <p:ph type="body" idx="1"/>
          </p:nvPr>
        </p:nvSpPr>
        <p:spPr>
          <a:xfrm>
            <a:off x="684213" y="2133600"/>
            <a:ext cx="7772400" cy="4114800"/>
          </a:xfrm>
        </p:spPr>
        <p:txBody>
          <a:bodyPr/>
          <a:lstStyle/>
          <a:p>
            <a:pPr algn="just">
              <a:defRPr/>
            </a:pPr>
            <a:r>
              <a:rPr lang="es-ES_tradnl" altLang="es-ES_tradnl" sz="2800" b="1" dirty="0" smtClean="0">
                <a:effectLst>
                  <a:outerShdw blurRad="38100" dist="38100" dir="2700000" algn="tl">
                    <a:srgbClr val="000000">
                      <a:alpha val="43137"/>
                    </a:srgbClr>
                  </a:outerShdw>
                </a:effectLst>
              </a:rPr>
              <a:t>Estadio III A y III B (incluye Inflamatorio)</a:t>
            </a:r>
          </a:p>
          <a:p>
            <a:pPr algn="just">
              <a:defRPr/>
            </a:pPr>
            <a:r>
              <a:rPr lang="es-ES_tradnl" altLang="es-ES_tradnl" sz="2800" b="1" dirty="0" err="1" smtClean="0">
                <a:effectLst>
                  <a:outerShdw blurRad="38100" dist="38100" dir="2700000" algn="tl">
                    <a:srgbClr val="000000">
                      <a:alpha val="43137"/>
                    </a:srgbClr>
                  </a:outerShdw>
                </a:effectLst>
              </a:rPr>
              <a:t>Tto</a:t>
            </a:r>
            <a:r>
              <a:rPr lang="es-ES_tradnl" altLang="es-ES_tradnl" sz="2800" b="1" dirty="0" smtClean="0">
                <a:effectLst>
                  <a:outerShdw blurRad="38100" dist="38100" dir="2700000" algn="tl">
                    <a:srgbClr val="000000">
                      <a:alpha val="43137"/>
                    </a:srgbClr>
                  </a:outerShdw>
                </a:effectLst>
              </a:rPr>
              <a:t> estándar es combinado:</a:t>
            </a:r>
          </a:p>
          <a:p>
            <a:pPr lvl="1" algn="just">
              <a:defRPr/>
            </a:pPr>
            <a:r>
              <a:rPr lang="es-ES_tradnl" altLang="es-ES_tradnl" b="1" dirty="0" smtClean="0">
                <a:effectLst>
                  <a:outerShdw blurRad="38100" dist="38100" dir="2700000" algn="tl">
                    <a:srgbClr val="000000">
                      <a:alpha val="43137"/>
                    </a:srgbClr>
                  </a:outerShdw>
                </a:effectLst>
              </a:rPr>
              <a:t>Quimioterapia </a:t>
            </a:r>
            <a:r>
              <a:rPr lang="es-ES_tradnl" altLang="es-ES_tradnl" b="1" dirty="0" err="1" smtClean="0">
                <a:effectLst>
                  <a:outerShdw blurRad="38100" dist="38100" dir="2700000" algn="tl">
                    <a:srgbClr val="000000">
                      <a:alpha val="43137"/>
                    </a:srgbClr>
                  </a:outerShdw>
                </a:effectLst>
              </a:rPr>
              <a:t>neoadyuvante</a:t>
            </a:r>
            <a:endParaRPr lang="es-ES_tradnl" altLang="es-ES_tradnl" b="1" dirty="0" smtClean="0">
              <a:effectLst>
                <a:outerShdw blurRad="38100" dist="38100" dir="2700000" algn="tl">
                  <a:srgbClr val="000000">
                    <a:alpha val="43137"/>
                  </a:srgbClr>
                </a:outerShdw>
              </a:effectLst>
            </a:endParaRPr>
          </a:p>
          <a:p>
            <a:pPr lvl="1" algn="just">
              <a:defRPr/>
            </a:pPr>
            <a:r>
              <a:rPr lang="es-ES_tradnl" altLang="es-ES_tradnl" b="1" dirty="0" smtClean="0">
                <a:effectLst>
                  <a:outerShdw blurRad="38100" dist="38100" dir="2700000" algn="tl">
                    <a:srgbClr val="000000">
                      <a:alpha val="43137"/>
                    </a:srgbClr>
                  </a:outerShdw>
                </a:effectLst>
              </a:rPr>
              <a:t>Cirugía conservadora o radical c/s RMI</a:t>
            </a:r>
          </a:p>
          <a:p>
            <a:pPr lvl="1" algn="just">
              <a:defRPr/>
            </a:pPr>
            <a:r>
              <a:rPr lang="es-ES_tradnl" altLang="es-ES_tradnl" b="1" dirty="0" smtClean="0">
                <a:effectLst>
                  <a:outerShdw blurRad="38100" dist="38100" dir="2700000" algn="tl">
                    <a:srgbClr val="000000">
                      <a:alpha val="43137"/>
                    </a:srgbClr>
                  </a:outerShdw>
                </a:effectLst>
              </a:rPr>
              <a:t>Quimioterapia adyuvante</a:t>
            </a:r>
          </a:p>
          <a:p>
            <a:pPr lvl="1" algn="just">
              <a:defRPr/>
            </a:pPr>
            <a:r>
              <a:rPr lang="es-ES_tradnl" altLang="es-ES_tradnl" b="1" dirty="0" smtClean="0">
                <a:effectLst>
                  <a:outerShdw blurRad="38100" dist="38100" dir="2700000" algn="tl">
                    <a:srgbClr val="000000">
                      <a:alpha val="43137"/>
                    </a:srgbClr>
                  </a:outerShdw>
                </a:effectLst>
              </a:rPr>
              <a:t>Radioterapia</a:t>
            </a:r>
          </a:p>
          <a:p>
            <a:pPr lvl="1" algn="just">
              <a:defRPr/>
            </a:pPr>
            <a:r>
              <a:rPr lang="es-ES_tradnl" altLang="es-ES_tradnl" b="1" dirty="0" smtClean="0">
                <a:effectLst>
                  <a:outerShdw blurRad="38100" dist="38100" dir="2700000" algn="tl">
                    <a:srgbClr val="000000">
                      <a:alpha val="43137"/>
                    </a:srgbClr>
                  </a:outerShdw>
                </a:effectLst>
              </a:rPr>
              <a:t>Hormonoterapia</a:t>
            </a:r>
          </a:p>
          <a:p>
            <a:pPr lvl="1" algn="just">
              <a:defRPr/>
            </a:pPr>
            <a:r>
              <a:rPr lang="es-ES_tradnl" altLang="es-ES_tradnl" b="1" dirty="0" smtClean="0">
                <a:effectLst>
                  <a:outerShdw blurRad="38100" dist="38100" dir="2700000" algn="tl">
                    <a:srgbClr val="000000">
                      <a:alpha val="43137"/>
                    </a:srgbClr>
                  </a:outerShdw>
                </a:effectLst>
              </a:rPr>
              <a:t>Terapia con anticuerpos MC</a:t>
            </a:r>
            <a:endParaRPr lang="es-ES_tradnl" altLang="es-ES_tradnl" b="1" dirty="0">
              <a:effectLst>
                <a:outerShdw blurRad="38100" dist="38100" dir="2700000" algn="tl">
                  <a:srgbClr val="000000">
                    <a:alpha val="43137"/>
                  </a:srgbClr>
                </a:outerShdw>
              </a:effectLst>
            </a:endParaRPr>
          </a:p>
          <a:p>
            <a:pPr lvl="1" algn="just">
              <a:defRPr/>
            </a:pPr>
            <a:endParaRPr lang="es-ES" altLang="es-ES_tradnl" dirty="0">
              <a:latin typeface="Arial" pitchFamily="34" charset="0"/>
            </a:endParaRPr>
          </a:p>
          <a:p>
            <a:pPr lvl="1" algn="just">
              <a:defRPr/>
            </a:pPr>
            <a:endParaRPr lang="es-ES_tradnl" altLang="es-ES_tradnl" b="1" dirty="0" smtClean="0">
              <a:effectLst>
                <a:outerShdw blurRad="38100" dist="38100" dir="2700000" algn="tl">
                  <a:srgbClr val="000000">
                    <a:alpha val="43137"/>
                  </a:srgbClr>
                </a:outerShdw>
              </a:effectLst>
              <a:latin typeface="Arial" pitchFamily="34" charset="0"/>
            </a:endParaRPr>
          </a:p>
        </p:txBody>
      </p:sp>
      <p:sp>
        <p:nvSpPr>
          <p:cNvPr id="103429" name="Text Box 5"/>
          <p:cNvSpPr txBox="1">
            <a:spLocks noChangeArrowheads="1"/>
          </p:cNvSpPr>
          <p:nvPr/>
        </p:nvSpPr>
        <p:spPr bwMode="auto">
          <a:xfrm>
            <a:off x="533400" y="533400"/>
            <a:ext cx="8305800" cy="708025"/>
          </a:xfrm>
          <a:prstGeom prst="rect">
            <a:avLst/>
          </a:prstGeom>
          <a:noFill/>
          <a:ln w="9525">
            <a:noFill/>
            <a:miter lim="800000"/>
            <a:headEnd/>
            <a:tailEnd/>
          </a:ln>
        </p:spPr>
        <p:txBody>
          <a:bodyPr>
            <a:spAutoFit/>
          </a:bodyPr>
          <a:lstStyle/>
          <a:p>
            <a:pPr>
              <a:spcBef>
                <a:spcPct val="50000"/>
              </a:spcBef>
              <a:defRPr/>
            </a:pPr>
            <a:r>
              <a:rPr lang="es-ES_tradnl" altLang="es-ES_tradnl" sz="4000" b="1" dirty="0">
                <a:solidFill>
                  <a:srgbClr val="FFFF00"/>
                </a:solidFill>
                <a:effectLst>
                  <a:outerShdw blurRad="38100" dist="38100" dir="2700000" algn="tl">
                    <a:srgbClr val="000000">
                      <a:alpha val="43137"/>
                    </a:srgbClr>
                  </a:outerShdw>
                </a:effectLst>
              </a:rPr>
              <a:t>Ca de mama localmente avanzado</a:t>
            </a:r>
            <a:endParaRPr lang="es-AR" sz="4000" b="1" i="1" dirty="0">
              <a:solidFill>
                <a:srgbClr val="FFFF00"/>
              </a:solidFill>
              <a:effectLst>
                <a:outerShdw blurRad="38100" dist="38100" dir="2700000" algn="tl">
                  <a:srgbClr val="000000">
                    <a:alpha val="43137"/>
                  </a:srgbClr>
                </a:outerShdw>
              </a:effectLst>
              <a:latin typeface="Arial" pitchFamily="34" charset="0"/>
            </a:endParaRPr>
          </a:p>
        </p:txBody>
      </p:sp>
    </p:spTree>
    <p:extLst>
      <p:ext uri="{BB962C8B-B14F-4D97-AF65-F5344CB8AC3E}">
        <p14:creationId xmlns:p14="http://schemas.microsoft.com/office/powerpoint/2010/main" val="450213119"/>
      </p:ext>
    </p:extLst>
  </p:cSld>
  <p:clrMapOvr>
    <a:masterClrMapping/>
  </p:clrMapOvr>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76200" y="342900"/>
            <a:ext cx="8991600" cy="1104900"/>
          </a:xfrm>
        </p:spPr>
        <p:txBody>
          <a:bodyPr/>
          <a:lstStyle/>
          <a:p>
            <a:pPr algn="ctr">
              <a:defRPr/>
            </a:pPr>
            <a:r>
              <a:rPr lang="es-CL" sz="3600" b="1" smtClean="0">
                <a:solidFill>
                  <a:srgbClr val="FFCC00"/>
                </a:solidFill>
                <a:effectLst>
                  <a:outerShdw blurRad="38100" dist="38100" dir="2700000" algn="tl">
                    <a:srgbClr val="000000"/>
                  </a:outerShdw>
                </a:effectLst>
                <a:latin typeface="Arial" pitchFamily="34" charset="0"/>
              </a:rPr>
              <a:t>Ca de mama</a:t>
            </a:r>
            <a:br>
              <a:rPr lang="es-CL" sz="3600" b="1" smtClean="0">
                <a:solidFill>
                  <a:srgbClr val="FFCC00"/>
                </a:solidFill>
                <a:effectLst>
                  <a:outerShdw blurRad="38100" dist="38100" dir="2700000" algn="tl">
                    <a:srgbClr val="000000"/>
                  </a:outerShdw>
                </a:effectLst>
                <a:latin typeface="Arial" pitchFamily="34" charset="0"/>
              </a:rPr>
            </a:br>
            <a:r>
              <a:rPr lang="es-CL" sz="3600" b="1" smtClean="0">
                <a:solidFill>
                  <a:srgbClr val="FFCC00"/>
                </a:solidFill>
                <a:effectLst>
                  <a:outerShdw blurRad="38100" dist="38100" dir="2700000" algn="tl">
                    <a:srgbClr val="000000"/>
                  </a:outerShdw>
                </a:effectLst>
                <a:latin typeface="Arial" pitchFamily="34" charset="0"/>
              </a:rPr>
              <a:t>Protocolos  de Tratamiento Oncológico</a:t>
            </a:r>
          </a:p>
        </p:txBody>
      </p:sp>
      <p:sp>
        <p:nvSpPr>
          <p:cNvPr id="41987" name="Rectangle 3"/>
          <p:cNvSpPr>
            <a:spLocks noGrp="1" noChangeArrowheads="1"/>
          </p:cNvSpPr>
          <p:nvPr>
            <p:ph type="body" idx="1"/>
          </p:nvPr>
        </p:nvSpPr>
        <p:spPr>
          <a:xfrm>
            <a:off x="1000125" y="1571625"/>
            <a:ext cx="7727950" cy="4114800"/>
          </a:xfrm>
        </p:spPr>
        <p:txBody>
          <a:bodyPr/>
          <a:lstStyle/>
          <a:p>
            <a:pPr>
              <a:buFont typeface="Monotype Sorts" pitchFamily="2" charset="2"/>
              <a:buNone/>
              <a:defRPr/>
            </a:pPr>
            <a:r>
              <a:rPr lang="es-CL" b="1" dirty="0" smtClean="0">
                <a:solidFill>
                  <a:srgbClr val="FF33CC"/>
                </a:solidFill>
                <a:effectLst>
                  <a:outerShdw blurRad="38100" dist="38100" dir="2700000" algn="tl">
                    <a:srgbClr val="000000"/>
                  </a:outerShdw>
                </a:effectLst>
                <a:latin typeface="Arial" pitchFamily="34" charset="0"/>
              </a:rPr>
              <a:t>Estadio </a:t>
            </a:r>
            <a:r>
              <a:rPr lang="es-CL" b="1" dirty="0" err="1" smtClean="0">
                <a:solidFill>
                  <a:srgbClr val="FF33CC"/>
                </a:solidFill>
                <a:effectLst>
                  <a:outerShdw blurRad="38100" dist="38100" dir="2700000" algn="tl">
                    <a:srgbClr val="000000"/>
                  </a:outerShdw>
                </a:effectLst>
                <a:latin typeface="Arial" pitchFamily="34" charset="0"/>
              </a:rPr>
              <a:t>lV</a:t>
            </a:r>
            <a:endParaRPr lang="es-CL" b="1" dirty="0" smtClean="0">
              <a:solidFill>
                <a:srgbClr val="FF33CC"/>
              </a:solidFill>
              <a:effectLst>
                <a:outerShdw blurRad="38100" dist="38100" dir="2700000" algn="tl">
                  <a:srgbClr val="000000"/>
                </a:outerShdw>
              </a:effectLst>
              <a:latin typeface="Arial" pitchFamily="34" charset="0"/>
            </a:endParaRPr>
          </a:p>
          <a:p>
            <a:pPr>
              <a:defRPr/>
            </a:pPr>
            <a:r>
              <a:rPr lang="es-CL" sz="2800" dirty="0" smtClean="0">
                <a:effectLst>
                  <a:outerShdw blurRad="38100" dist="38100" dir="2700000" algn="tl">
                    <a:srgbClr val="000000"/>
                  </a:outerShdw>
                </a:effectLst>
                <a:latin typeface="Arial" pitchFamily="34" charset="0"/>
              </a:rPr>
              <a:t>Cirugía: Eventual cirugía de aseo</a:t>
            </a:r>
          </a:p>
          <a:p>
            <a:pPr>
              <a:defRPr/>
            </a:pPr>
            <a:r>
              <a:rPr lang="es-CL" sz="2800" dirty="0" smtClean="0">
                <a:effectLst>
                  <a:outerShdw blurRad="38100" dist="38100" dir="2700000" algn="tl">
                    <a:srgbClr val="000000"/>
                  </a:outerShdw>
                </a:effectLst>
                <a:latin typeface="Arial" pitchFamily="34" charset="0"/>
              </a:rPr>
              <a:t>Radioterapia:  Paliativa a metástasis</a:t>
            </a:r>
          </a:p>
          <a:p>
            <a:pPr>
              <a:defRPr/>
            </a:pPr>
            <a:r>
              <a:rPr lang="es-CL" sz="2800" dirty="0" smtClean="0">
                <a:effectLst>
                  <a:outerShdw blurRad="38100" dist="38100" dir="2700000" algn="tl">
                    <a:srgbClr val="000000"/>
                  </a:outerShdw>
                </a:effectLst>
                <a:latin typeface="Arial" pitchFamily="34" charset="0"/>
              </a:rPr>
              <a:t>Quimioterapia: </a:t>
            </a:r>
            <a:r>
              <a:rPr lang="es-CL" sz="2800" dirty="0" err="1" smtClean="0">
                <a:effectLst>
                  <a:outerShdw blurRad="38100" dist="38100" dir="2700000" algn="tl">
                    <a:srgbClr val="000000"/>
                  </a:outerShdw>
                </a:effectLst>
                <a:latin typeface="Arial" pitchFamily="34" charset="0"/>
              </a:rPr>
              <a:t>Neoadyuvante</a:t>
            </a:r>
            <a:endParaRPr lang="es-CL" sz="2800" dirty="0" smtClean="0">
              <a:effectLst>
                <a:outerShdw blurRad="38100" dist="38100" dir="2700000" algn="tl">
                  <a:srgbClr val="000000"/>
                </a:outerShdw>
              </a:effectLst>
              <a:latin typeface="Arial" pitchFamily="34" charset="0"/>
            </a:endParaRPr>
          </a:p>
          <a:p>
            <a:pPr>
              <a:buFont typeface="Monotype Sorts" pitchFamily="2" charset="2"/>
              <a:buNone/>
              <a:defRPr/>
            </a:pPr>
            <a:r>
              <a:rPr lang="es-CL" sz="2800" dirty="0" smtClean="0">
                <a:effectLst>
                  <a:outerShdw blurRad="38100" dist="38100" dir="2700000" algn="tl">
                    <a:srgbClr val="000000"/>
                  </a:outerShdw>
                </a:effectLst>
                <a:latin typeface="Arial" pitchFamily="34" charset="0"/>
              </a:rPr>
              <a:t>                            Coadyuvante</a:t>
            </a:r>
          </a:p>
          <a:p>
            <a:pPr>
              <a:buFont typeface="Monotype Sorts" pitchFamily="2" charset="2"/>
              <a:buNone/>
              <a:defRPr/>
            </a:pPr>
            <a:r>
              <a:rPr lang="es-CL" sz="2800" dirty="0" smtClean="0">
                <a:effectLst>
                  <a:outerShdw blurRad="38100" dist="38100" dir="2700000" algn="tl">
                    <a:srgbClr val="000000"/>
                  </a:outerShdw>
                </a:effectLst>
                <a:latin typeface="Arial" pitchFamily="34" charset="0"/>
              </a:rPr>
              <a:t>                            Ciclo corto (seis)</a:t>
            </a:r>
          </a:p>
          <a:p>
            <a:pPr>
              <a:buFont typeface="Monotype Sorts" pitchFamily="2" charset="2"/>
              <a:buNone/>
              <a:defRPr/>
            </a:pPr>
            <a:r>
              <a:rPr lang="es-CL" sz="2800" dirty="0" smtClean="0">
                <a:effectLst>
                  <a:outerShdw blurRad="38100" dist="38100" dir="2700000" algn="tl">
                    <a:srgbClr val="000000"/>
                  </a:outerShdw>
                </a:effectLst>
                <a:latin typeface="Arial" pitchFamily="34" charset="0"/>
              </a:rPr>
              <a:t>                            Ciclo largo (doce)</a:t>
            </a:r>
          </a:p>
          <a:p>
            <a:pPr>
              <a:defRPr/>
            </a:pPr>
            <a:r>
              <a:rPr lang="es-MX" sz="2800" dirty="0" smtClean="0">
                <a:effectLst>
                  <a:outerShdw blurRad="38100" dist="38100" dir="2700000" algn="tl">
                    <a:srgbClr val="000000"/>
                  </a:outerShdw>
                </a:effectLst>
                <a:latin typeface="Arial" pitchFamily="34" charset="0"/>
              </a:rPr>
              <a:t> Hormonoterapia</a:t>
            </a:r>
          </a:p>
          <a:p>
            <a:pPr>
              <a:defRPr/>
            </a:pPr>
            <a:r>
              <a:rPr lang="es-MX" sz="2800" dirty="0" smtClean="0">
                <a:effectLst>
                  <a:outerShdw blurRad="38100" dist="38100" dir="2700000" algn="tl">
                    <a:srgbClr val="000000"/>
                  </a:outerShdw>
                </a:effectLst>
                <a:latin typeface="Arial" pitchFamily="34" charset="0"/>
              </a:rPr>
              <a:t>Anticuerpos Monoclonales (</a:t>
            </a:r>
            <a:r>
              <a:rPr lang="es-MX" sz="2800" dirty="0" err="1" smtClean="0">
                <a:effectLst>
                  <a:outerShdw blurRad="38100" dist="38100" dir="2700000" algn="tl">
                    <a:srgbClr val="000000"/>
                  </a:outerShdw>
                </a:effectLst>
                <a:latin typeface="Arial" pitchFamily="34" charset="0"/>
              </a:rPr>
              <a:t>Trastuzumab</a:t>
            </a:r>
            <a:r>
              <a:rPr lang="es-MX" sz="2800" dirty="0" smtClean="0">
                <a:effectLst>
                  <a:outerShdw blurRad="38100" dist="38100" dir="2700000" algn="tl">
                    <a:srgbClr val="000000"/>
                  </a:outerShdw>
                </a:effectLst>
                <a:latin typeface="Arial" pitchFamily="34" charset="0"/>
              </a:rPr>
              <a:t>)</a:t>
            </a:r>
            <a:endParaRPr lang="es-CL" sz="2800" dirty="0" smtClean="0">
              <a:effectLst>
                <a:outerShdw blurRad="38100" dist="38100" dir="2700000" algn="tl">
                  <a:srgbClr val="000000"/>
                </a:outerShdw>
              </a:effectLst>
              <a:latin typeface="Arial" pitchFamily="34" charset="0"/>
            </a:endParaRPr>
          </a:p>
        </p:txBody>
      </p:sp>
    </p:spTree>
    <p:extLst>
      <p:ext uri="{BB962C8B-B14F-4D97-AF65-F5344CB8AC3E}">
        <p14:creationId xmlns:p14="http://schemas.microsoft.com/office/powerpoint/2010/main" val="151493998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0" y="533400"/>
            <a:ext cx="8915400" cy="1524000"/>
          </a:xfrm>
        </p:spPr>
        <p:txBody>
          <a:bodyPr/>
          <a:lstStyle/>
          <a:p>
            <a:pPr algn="ctr">
              <a:defRPr/>
            </a:pPr>
            <a:r>
              <a:rPr lang="es-CL" sz="3600" b="1" dirty="0" smtClean="0">
                <a:solidFill>
                  <a:srgbClr val="FFCC00"/>
                </a:solidFill>
                <a:effectLst>
                  <a:outerShdw blurRad="38100" dist="38100" dir="2700000" algn="tl">
                    <a:srgbClr val="000000"/>
                  </a:outerShdw>
                </a:effectLst>
                <a:latin typeface="Arial" pitchFamily="34" charset="0"/>
              </a:rPr>
              <a:t>Ca de mama</a:t>
            </a:r>
            <a:br>
              <a:rPr lang="es-CL" sz="3600" b="1" dirty="0" smtClean="0">
                <a:solidFill>
                  <a:srgbClr val="FFCC00"/>
                </a:solidFill>
                <a:effectLst>
                  <a:outerShdw blurRad="38100" dist="38100" dir="2700000" algn="tl">
                    <a:srgbClr val="000000"/>
                  </a:outerShdw>
                </a:effectLst>
                <a:latin typeface="Arial" pitchFamily="34" charset="0"/>
              </a:rPr>
            </a:br>
            <a:r>
              <a:rPr lang="es-CL" sz="3600" b="1" dirty="0" smtClean="0">
                <a:solidFill>
                  <a:srgbClr val="FFCC00"/>
                </a:solidFill>
                <a:effectLst>
                  <a:outerShdw blurRad="38100" dist="38100" dir="2700000" algn="tl">
                    <a:srgbClr val="000000"/>
                  </a:outerShdw>
                </a:effectLst>
                <a:latin typeface="Arial" pitchFamily="34" charset="0"/>
              </a:rPr>
              <a:t>Protocolos  de Tratamiento Oncológico</a:t>
            </a:r>
            <a:br>
              <a:rPr lang="es-CL" sz="3600" b="1" dirty="0" smtClean="0">
                <a:solidFill>
                  <a:srgbClr val="FFCC00"/>
                </a:solidFill>
                <a:effectLst>
                  <a:outerShdw blurRad="38100" dist="38100" dir="2700000" algn="tl">
                    <a:srgbClr val="000000"/>
                  </a:outerShdw>
                </a:effectLst>
                <a:latin typeface="Arial" pitchFamily="34" charset="0"/>
              </a:rPr>
            </a:br>
            <a:r>
              <a:rPr lang="es-CL" sz="3600" b="1" dirty="0" smtClean="0">
                <a:solidFill>
                  <a:srgbClr val="FFCC00"/>
                </a:solidFill>
                <a:effectLst>
                  <a:outerShdw blurRad="38100" dist="38100" dir="2700000" algn="tl">
                    <a:srgbClr val="000000"/>
                  </a:outerShdw>
                </a:effectLst>
                <a:latin typeface="Arial" pitchFamily="34" charset="0"/>
              </a:rPr>
              <a:t>Casos especiales</a:t>
            </a:r>
          </a:p>
        </p:txBody>
      </p:sp>
      <p:sp>
        <p:nvSpPr>
          <p:cNvPr id="44035" name="Rectangle 3"/>
          <p:cNvSpPr>
            <a:spLocks noGrp="1" noChangeArrowheads="1"/>
          </p:cNvSpPr>
          <p:nvPr>
            <p:ph type="body" sz="half" idx="1"/>
          </p:nvPr>
        </p:nvSpPr>
        <p:spPr>
          <a:xfrm>
            <a:off x="468313" y="2708275"/>
            <a:ext cx="3787775" cy="3733800"/>
          </a:xfrm>
        </p:spPr>
        <p:txBody>
          <a:bodyPr/>
          <a:lstStyle/>
          <a:p>
            <a:pPr>
              <a:buFont typeface="Monotype Sorts" pitchFamily="2" charset="2"/>
              <a:buNone/>
              <a:defRPr/>
            </a:pPr>
            <a:endParaRPr lang="es-CL" dirty="0" smtClean="0">
              <a:latin typeface="Arial" pitchFamily="34" charset="0"/>
            </a:endParaRPr>
          </a:p>
          <a:p>
            <a:pPr>
              <a:buFont typeface="Monotype Sorts" pitchFamily="2" charset="2"/>
              <a:buNone/>
              <a:defRPr/>
            </a:pPr>
            <a:endParaRPr lang="es-CL" dirty="0" smtClean="0">
              <a:latin typeface="Arial" pitchFamily="34" charset="0"/>
            </a:endParaRPr>
          </a:p>
          <a:p>
            <a:pPr>
              <a:buFont typeface="Monotype Sorts" pitchFamily="2" charset="2"/>
              <a:buNone/>
              <a:defRPr/>
            </a:pPr>
            <a:r>
              <a:rPr lang="es-CL" b="1" dirty="0" smtClean="0">
                <a:solidFill>
                  <a:schemeClr val="accent2"/>
                </a:solidFill>
                <a:effectLst>
                  <a:outerShdw blurRad="38100" dist="38100" dir="2700000" algn="tl">
                    <a:srgbClr val="000000"/>
                  </a:outerShdw>
                </a:effectLst>
                <a:latin typeface="Arial" pitchFamily="34" charset="0"/>
              </a:rPr>
              <a:t>Sarcoma mamario</a:t>
            </a:r>
            <a:endParaRPr lang="es-CL" dirty="0" smtClean="0">
              <a:solidFill>
                <a:schemeClr val="accent2"/>
              </a:solidFill>
              <a:effectLst>
                <a:outerShdw blurRad="38100" dist="38100" dir="2700000" algn="tl">
                  <a:srgbClr val="000000"/>
                </a:outerShdw>
              </a:effectLst>
              <a:latin typeface="Arial" pitchFamily="34" charset="0"/>
            </a:endParaRPr>
          </a:p>
          <a:p>
            <a:pPr>
              <a:buFont typeface="Monotype Sorts" pitchFamily="2" charset="2"/>
              <a:buNone/>
              <a:defRPr/>
            </a:pPr>
            <a:endParaRPr lang="es-CL" dirty="0" smtClean="0">
              <a:effectLst>
                <a:outerShdw blurRad="38100" dist="38100" dir="2700000" algn="tl">
                  <a:srgbClr val="000000"/>
                </a:outerShdw>
              </a:effectLst>
              <a:latin typeface="Arial" pitchFamily="34" charset="0"/>
            </a:endParaRPr>
          </a:p>
          <a:p>
            <a:pPr>
              <a:buFont typeface="Monotype Sorts" pitchFamily="2" charset="2"/>
              <a:buNone/>
              <a:defRPr/>
            </a:pPr>
            <a:endParaRPr lang="es-CL" dirty="0" smtClean="0">
              <a:effectLst>
                <a:outerShdw blurRad="38100" dist="38100" dir="2700000" algn="tl">
                  <a:srgbClr val="000000"/>
                </a:outerShdw>
              </a:effectLst>
              <a:latin typeface="Arial" pitchFamily="34" charset="0"/>
            </a:endParaRPr>
          </a:p>
          <a:p>
            <a:pPr>
              <a:buFont typeface="Monotype Sorts" pitchFamily="2" charset="2"/>
              <a:buNone/>
              <a:defRPr/>
            </a:pPr>
            <a:endParaRPr lang="es-CL" dirty="0" smtClean="0">
              <a:latin typeface="Arial" pitchFamily="34" charset="0"/>
            </a:endParaRPr>
          </a:p>
        </p:txBody>
      </p:sp>
      <p:sp>
        <p:nvSpPr>
          <p:cNvPr id="44036" name="Rectangle 4"/>
          <p:cNvSpPr>
            <a:spLocks noGrp="1" noChangeArrowheads="1"/>
          </p:cNvSpPr>
          <p:nvPr>
            <p:ph type="body" sz="half" idx="2"/>
          </p:nvPr>
        </p:nvSpPr>
        <p:spPr>
          <a:xfrm>
            <a:off x="4140200" y="2349500"/>
            <a:ext cx="4475163" cy="4114800"/>
          </a:xfrm>
        </p:spPr>
        <p:txBody>
          <a:bodyPr/>
          <a:lstStyle/>
          <a:p>
            <a:pPr algn="ctr">
              <a:buFont typeface="Monotype Sorts" pitchFamily="2" charset="2"/>
              <a:buNone/>
              <a:defRPr/>
            </a:pPr>
            <a:r>
              <a:rPr lang="es-CL" b="1" dirty="0" smtClean="0">
                <a:effectLst>
                  <a:outerShdw blurRad="38100" dist="38100" dir="2700000" algn="tl">
                    <a:srgbClr val="000000"/>
                  </a:outerShdw>
                </a:effectLst>
                <a:latin typeface="Arial" pitchFamily="34" charset="0"/>
              </a:rPr>
              <a:t>Tratamiento</a:t>
            </a:r>
          </a:p>
          <a:p>
            <a:pPr>
              <a:lnSpc>
                <a:spcPct val="20000"/>
              </a:lnSpc>
              <a:buFont typeface="Monotype Sorts" pitchFamily="2" charset="2"/>
              <a:buNone/>
              <a:defRPr/>
            </a:pPr>
            <a:endParaRPr lang="es-CL" b="1" dirty="0" smtClean="0">
              <a:effectLst>
                <a:outerShdw blurRad="38100" dist="38100" dir="2700000" algn="tl">
                  <a:srgbClr val="000000"/>
                </a:outerShdw>
              </a:effectLst>
              <a:latin typeface="Arial" pitchFamily="34" charset="0"/>
            </a:endParaRPr>
          </a:p>
          <a:p>
            <a:pPr>
              <a:buFont typeface="Monotype Sorts" pitchFamily="2" charset="2"/>
              <a:buNone/>
              <a:defRPr/>
            </a:pPr>
            <a:r>
              <a:rPr lang="es-CL" b="1" u="sng" dirty="0" smtClean="0">
                <a:effectLst>
                  <a:outerShdw blurRad="38100" dist="38100" dir="2700000" algn="tl">
                    <a:srgbClr val="000000"/>
                  </a:outerShdw>
                </a:effectLst>
                <a:latin typeface="Arial" pitchFamily="34" charset="0"/>
              </a:rPr>
              <a:t>Cirugía:</a:t>
            </a:r>
            <a:r>
              <a:rPr lang="es-CL" b="1" dirty="0" smtClean="0">
                <a:effectLst>
                  <a:outerShdw blurRad="38100" dist="38100" dir="2700000" algn="tl">
                    <a:srgbClr val="000000"/>
                  </a:outerShdw>
                </a:effectLst>
                <a:latin typeface="Arial" pitchFamily="34" charset="0"/>
              </a:rPr>
              <a:t> MP ó MT </a:t>
            </a:r>
          </a:p>
          <a:p>
            <a:pPr>
              <a:buFont typeface="Monotype Sorts" pitchFamily="2" charset="2"/>
              <a:buNone/>
              <a:defRPr/>
            </a:pPr>
            <a:r>
              <a:rPr lang="es-CL" b="1" dirty="0" smtClean="0">
                <a:effectLst>
                  <a:outerShdw blurRad="38100" dist="38100" dir="2700000" algn="tl">
                    <a:srgbClr val="000000"/>
                  </a:outerShdw>
                </a:effectLst>
                <a:latin typeface="Arial" pitchFamily="34" charset="0"/>
              </a:rPr>
              <a:t>con reconstrucción </a:t>
            </a:r>
          </a:p>
          <a:p>
            <a:pPr>
              <a:buFont typeface="Monotype Sorts" pitchFamily="2" charset="2"/>
              <a:buNone/>
              <a:defRPr/>
            </a:pPr>
            <a:r>
              <a:rPr lang="es-CL" b="1" dirty="0" smtClean="0">
                <a:effectLst>
                  <a:outerShdw blurRad="38100" dist="38100" dir="2700000" algn="tl">
                    <a:srgbClr val="000000"/>
                  </a:outerShdw>
                </a:effectLst>
                <a:latin typeface="Arial" pitchFamily="34" charset="0"/>
              </a:rPr>
              <a:t>mamaria </a:t>
            </a:r>
            <a:r>
              <a:rPr lang="es-CL" b="1" dirty="0" err="1" smtClean="0">
                <a:effectLst>
                  <a:outerShdw blurRad="38100" dist="38100" dir="2700000" algn="tl">
                    <a:srgbClr val="000000"/>
                  </a:outerShdw>
                </a:effectLst>
                <a:latin typeface="Arial" pitchFamily="34" charset="0"/>
              </a:rPr>
              <a:t>imediata</a:t>
            </a:r>
            <a:r>
              <a:rPr lang="es-CL" b="1" dirty="0" smtClean="0">
                <a:effectLst>
                  <a:outerShdw blurRad="38100" dist="38100" dir="2700000" algn="tl">
                    <a:srgbClr val="000000"/>
                  </a:outerShdw>
                </a:effectLst>
                <a:latin typeface="Arial" pitchFamily="34" charset="0"/>
              </a:rPr>
              <a:t> (¿DA?)</a:t>
            </a:r>
          </a:p>
          <a:p>
            <a:pPr>
              <a:buFont typeface="Monotype Sorts" pitchFamily="2" charset="2"/>
              <a:buNone/>
              <a:defRPr/>
            </a:pPr>
            <a:r>
              <a:rPr lang="es-CL" b="1" u="sng" dirty="0" smtClean="0">
                <a:effectLst>
                  <a:outerShdw blurRad="38100" dist="38100" dir="2700000" algn="tl">
                    <a:srgbClr val="000000"/>
                  </a:outerShdw>
                </a:effectLst>
                <a:latin typeface="Arial" pitchFamily="34" charset="0"/>
              </a:rPr>
              <a:t>RT:</a:t>
            </a:r>
            <a:r>
              <a:rPr lang="es-CL" b="1" dirty="0" smtClean="0">
                <a:effectLst>
                  <a:outerShdw blurRad="38100" dist="38100" dir="2700000" algn="tl">
                    <a:srgbClr val="000000"/>
                  </a:outerShdw>
                </a:effectLst>
                <a:latin typeface="Arial" pitchFamily="34" charset="0"/>
              </a:rPr>
              <a:t> Pre ó </a:t>
            </a:r>
            <a:r>
              <a:rPr lang="es-CL" b="1" dirty="0" err="1" smtClean="0">
                <a:effectLst>
                  <a:outerShdw blurRad="38100" dist="38100" dir="2700000" algn="tl">
                    <a:srgbClr val="000000"/>
                  </a:outerShdw>
                </a:effectLst>
                <a:latin typeface="Arial" pitchFamily="34" charset="0"/>
              </a:rPr>
              <a:t>postop</a:t>
            </a:r>
            <a:endParaRPr lang="es-CL" b="1" dirty="0" smtClean="0">
              <a:effectLst>
                <a:outerShdw blurRad="38100" dist="38100" dir="2700000" algn="tl">
                  <a:srgbClr val="000000"/>
                </a:outerShdw>
              </a:effectLst>
              <a:latin typeface="Arial" pitchFamily="34" charset="0"/>
            </a:endParaRPr>
          </a:p>
          <a:p>
            <a:pPr>
              <a:buFont typeface="Monotype Sorts" pitchFamily="2" charset="2"/>
              <a:buNone/>
              <a:defRPr/>
            </a:pPr>
            <a:r>
              <a:rPr lang="es-CL" b="1" u="sng" dirty="0" smtClean="0">
                <a:effectLst>
                  <a:outerShdw blurRad="38100" dist="38100" dir="2700000" algn="tl">
                    <a:srgbClr val="000000"/>
                  </a:outerShdw>
                </a:effectLst>
                <a:latin typeface="Arial" pitchFamily="34" charset="0"/>
              </a:rPr>
              <a:t>QMT:</a:t>
            </a:r>
            <a:r>
              <a:rPr lang="es-CL" b="1" dirty="0" smtClean="0">
                <a:effectLst>
                  <a:outerShdw blurRad="38100" dist="38100" dir="2700000" algn="tl">
                    <a:srgbClr val="000000"/>
                  </a:outerShdw>
                </a:effectLst>
                <a:latin typeface="Arial" pitchFamily="34" charset="0"/>
              </a:rPr>
              <a:t> de sensibilización pre RT</a:t>
            </a:r>
          </a:p>
        </p:txBody>
      </p:sp>
    </p:spTree>
    <p:extLst>
      <p:ext uri="{BB962C8B-B14F-4D97-AF65-F5344CB8AC3E}">
        <p14:creationId xmlns:p14="http://schemas.microsoft.com/office/powerpoint/2010/main" val="58548966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a:xfrm>
            <a:off x="0" y="533400"/>
            <a:ext cx="8915400" cy="1524000"/>
          </a:xfrm>
        </p:spPr>
        <p:txBody>
          <a:bodyPr/>
          <a:lstStyle/>
          <a:p>
            <a:pPr algn="ctr">
              <a:defRPr/>
            </a:pPr>
            <a:r>
              <a:rPr lang="es-CL" sz="3600" b="1" smtClean="0">
                <a:solidFill>
                  <a:srgbClr val="FFCC00"/>
                </a:solidFill>
                <a:effectLst>
                  <a:outerShdw blurRad="38100" dist="38100" dir="2700000" algn="tl">
                    <a:srgbClr val="000000"/>
                  </a:outerShdw>
                </a:effectLst>
                <a:latin typeface="Arial" pitchFamily="34" charset="0"/>
              </a:rPr>
              <a:t>Ca de mama</a:t>
            </a:r>
            <a:br>
              <a:rPr lang="es-CL" sz="3600" b="1" smtClean="0">
                <a:solidFill>
                  <a:srgbClr val="FFCC00"/>
                </a:solidFill>
                <a:effectLst>
                  <a:outerShdw blurRad="38100" dist="38100" dir="2700000" algn="tl">
                    <a:srgbClr val="000000"/>
                  </a:outerShdw>
                </a:effectLst>
                <a:latin typeface="Arial" pitchFamily="34" charset="0"/>
              </a:rPr>
            </a:br>
            <a:r>
              <a:rPr lang="es-CL" sz="3600" b="1" smtClean="0">
                <a:solidFill>
                  <a:srgbClr val="FFCC00"/>
                </a:solidFill>
                <a:effectLst>
                  <a:outerShdw blurRad="38100" dist="38100" dir="2700000" algn="tl">
                    <a:srgbClr val="000000"/>
                  </a:outerShdw>
                </a:effectLst>
                <a:latin typeface="Arial" pitchFamily="34" charset="0"/>
              </a:rPr>
              <a:t>Protocolos  de Tratamiento Oncológico</a:t>
            </a:r>
            <a:br>
              <a:rPr lang="es-CL" sz="3600" b="1" smtClean="0">
                <a:solidFill>
                  <a:srgbClr val="FFCC00"/>
                </a:solidFill>
                <a:effectLst>
                  <a:outerShdw blurRad="38100" dist="38100" dir="2700000" algn="tl">
                    <a:srgbClr val="000000"/>
                  </a:outerShdw>
                </a:effectLst>
                <a:latin typeface="Arial" pitchFamily="34" charset="0"/>
              </a:rPr>
            </a:br>
            <a:r>
              <a:rPr lang="es-CL" sz="3600" b="1" smtClean="0">
                <a:solidFill>
                  <a:srgbClr val="FFCC00"/>
                </a:solidFill>
                <a:effectLst>
                  <a:outerShdw blurRad="38100" dist="38100" dir="2700000" algn="tl">
                    <a:srgbClr val="000000"/>
                  </a:outerShdw>
                </a:effectLst>
                <a:latin typeface="Arial" pitchFamily="34" charset="0"/>
              </a:rPr>
              <a:t>Casos especiales</a:t>
            </a:r>
          </a:p>
        </p:txBody>
      </p:sp>
      <p:sp>
        <p:nvSpPr>
          <p:cNvPr id="172035" name="Rectangle 3"/>
          <p:cNvSpPr>
            <a:spLocks noGrp="1" noChangeArrowheads="1"/>
          </p:cNvSpPr>
          <p:nvPr>
            <p:ph type="body" sz="half" idx="1"/>
          </p:nvPr>
        </p:nvSpPr>
        <p:spPr>
          <a:xfrm>
            <a:off x="468313" y="2420938"/>
            <a:ext cx="3787775" cy="3733800"/>
          </a:xfrm>
        </p:spPr>
        <p:txBody>
          <a:bodyPr/>
          <a:lstStyle/>
          <a:p>
            <a:pPr>
              <a:buFont typeface="Monotype Sorts" pitchFamily="2" charset="2"/>
              <a:buNone/>
              <a:defRPr/>
            </a:pPr>
            <a:endParaRPr lang="es-CL" smtClean="0">
              <a:latin typeface="Arial" pitchFamily="34" charset="0"/>
            </a:endParaRPr>
          </a:p>
          <a:p>
            <a:pPr>
              <a:buFont typeface="Monotype Sorts" pitchFamily="2" charset="2"/>
              <a:buNone/>
              <a:defRPr/>
            </a:pPr>
            <a:endParaRPr lang="es-CL" smtClean="0">
              <a:latin typeface="Arial" pitchFamily="34" charset="0"/>
            </a:endParaRPr>
          </a:p>
          <a:p>
            <a:pPr>
              <a:buFont typeface="Monotype Sorts" pitchFamily="2" charset="2"/>
              <a:buNone/>
              <a:defRPr/>
            </a:pPr>
            <a:r>
              <a:rPr lang="es-CL" b="1" smtClean="0">
                <a:solidFill>
                  <a:schemeClr val="accent2"/>
                </a:solidFill>
                <a:effectLst>
                  <a:outerShdw blurRad="38100" dist="38100" dir="2700000" algn="tl">
                    <a:srgbClr val="000000"/>
                  </a:outerShdw>
                </a:effectLst>
                <a:latin typeface="Arial" pitchFamily="34" charset="0"/>
              </a:rPr>
              <a:t>CANCER</a:t>
            </a:r>
          </a:p>
          <a:p>
            <a:pPr>
              <a:buFont typeface="Monotype Sorts" pitchFamily="2" charset="2"/>
              <a:buNone/>
              <a:defRPr/>
            </a:pPr>
            <a:r>
              <a:rPr lang="es-CL" b="1" smtClean="0">
                <a:solidFill>
                  <a:schemeClr val="accent2"/>
                </a:solidFill>
                <a:effectLst>
                  <a:outerShdw blurRad="38100" dist="38100" dir="2700000" algn="tl">
                    <a:srgbClr val="000000"/>
                  </a:outerShdw>
                </a:effectLst>
                <a:latin typeface="Arial" pitchFamily="34" charset="0"/>
              </a:rPr>
              <a:t>INFLAMATORIO</a:t>
            </a:r>
            <a:endParaRPr lang="es-CL" smtClean="0">
              <a:solidFill>
                <a:schemeClr val="accent2"/>
              </a:solidFill>
              <a:effectLst>
                <a:outerShdw blurRad="38100" dist="38100" dir="2700000" algn="tl">
                  <a:srgbClr val="000000"/>
                </a:outerShdw>
              </a:effectLst>
              <a:latin typeface="Arial" pitchFamily="34" charset="0"/>
            </a:endParaRPr>
          </a:p>
          <a:p>
            <a:pPr>
              <a:buFont typeface="Monotype Sorts" pitchFamily="2" charset="2"/>
              <a:buNone/>
              <a:defRPr/>
            </a:pPr>
            <a:endParaRPr lang="es-CL" smtClean="0">
              <a:effectLst>
                <a:outerShdw blurRad="38100" dist="38100" dir="2700000" algn="tl">
                  <a:srgbClr val="000000"/>
                </a:outerShdw>
              </a:effectLst>
              <a:latin typeface="Arial" pitchFamily="34" charset="0"/>
            </a:endParaRPr>
          </a:p>
          <a:p>
            <a:pPr>
              <a:buFont typeface="Monotype Sorts" pitchFamily="2" charset="2"/>
              <a:buNone/>
              <a:defRPr/>
            </a:pPr>
            <a:endParaRPr lang="es-CL" smtClean="0">
              <a:effectLst>
                <a:outerShdw blurRad="38100" dist="38100" dir="2700000" algn="tl">
                  <a:srgbClr val="000000"/>
                </a:outerShdw>
              </a:effectLst>
              <a:latin typeface="Arial" pitchFamily="34" charset="0"/>
            </a:endParaRPr>
          </a:p>
          <a:p>
            <a:pPr>
              <a:buFont typeface="Monotype Sorts" pitchFamily="2" charset="2"/>
              <a:buNone/>
              <a:defRPr/>
            </a:pPr>
            <a:endParaRPr lang="es-CL" smtClean="0">
              <a:latin typeface="Arial" pitchFamily="34" charset="0"/>
            </a:endParaRPr>
          </a:p>
        </p:txBody>
      </p:sp>
      <p:sp>
        <p:nvSpPr>
          <p:cNvPr id="172036" name="Rectangle 4"/>
          <p:cNvSpPr>
            <a:spLocks noGrp="1" noChangeArrowheads="1"/>
          </p:cNvSpPr>
          <p:nvPr>
            <p:ph type="body" sz="half" idx="2"/>
          </p:nvPr>
        </p:nvSpPr>
        <p:spPr>
          <a:xfrm>
            <a:off x="4572000" y="2205038"/>
            <a:ext cx="4114800" cy="4114800"/>
          </a:xfrm>
        </p:spPr>
        <p:txBody>
          <a:bodyPr/>
          <a:lstStyle/>
          <a:p>
            <a:pPr algn="ctr">
              <a:buFont typeface="Monotype Sorts" pitchFamily="2" charset="2"/>
              <a:buNone/>
              <a:defRPr/>
            </a:pPr>
            <a:r>
              <a:rPr lang="es-CL" b="1" dirty="0" smtClean="0">
                <a:effectLst>
                  <a:outerShdw blurRad="38100" dist="38100" dir="2700000" algn="tl">
                    <a:srgbClr val="000000"/>
                  </a:outerShdw>
                </a:effectLst>
                <a:latin typeface="Arial" pitchFamily="34" charset="0"/>
              </a:rPr>
              <a:t>Tratamiento</a:t>
            </a:r>
          </a:p>
          <a:p>
            <a:pPr>
              <a:lnSpc>
                <a:spcPct val="20000"/>
              </a:lnSpc>
              <a:buFont typeface="Monotype Sorts" pitchFamily="2" charset="2"/>
              <a:buNone/>
              <a:defRPr/>
            </a:pPr>
            <a:endParaRPr lang="es-CL" b="1" dirty="0" smtClean="0">
              <a:effectLst>
                <a:outerShdw blurRad="38100" dist="38100" dir="2700000" algn="tl">
                  <a:srgbClr val="000000"/>
                </a:outerShdw>
              </a:effectLst>
              <a:latin typeface="Arial" pitchFamily="34" charset="0"/>
            </a:endParaRPr>
          </a:p>
          <a:p>
            <a:pPr>
              <a:buFont typeface="Monotype Sorts" pitchFamily="2" charset="2"/>
              <a:buNone/>
              <a:defRPr/>
            </a:pPr>
            <a:r>
              <a:rPr lang="es-CL" b="1" u="sng" dirty="0" smtClean="0">
                <a:effectLst>
                  <a:outerShdw blurRad="38100" dist="38100" dir="2700000" algn="tl">
                    <a:srgbClr val="000000"/>
                  </a:outerShdw>
                </a:effectLst>
                <a:latin typeface="Arial" pitchFamily="34" charset="0"/>
              </a:rPr>
              <a:t>Cirugía:</a:t>
            </a:r>
            <a:r>
              <a:rPr lang="es-CL" b="1" dirty="0" smtClean="0">
                <a:effectLst>
                  <a:outerShdw blurRad="38100" dist="38100" dir="2700000" algn="tl">
                    <a:srgbClr val="000000"/>
                  </a:outerShdw>
                </a:effectLst>
                <a:latin typeface="Arial" pitchFamily="34" charset="0"/>
              </a:rPr>
              <a:t> CC ó MSE c/s </a:t>
            </a:r>
          </a:p>
          <a:p>
            <a:pPr>
              <a:buFont typeface="Monotype Sorts" pitchFamily="2" charset="2"/>
              <a:buNone/>
              <a:defRPr/>
            </a:pPr>
            <a:r>
              <a:rPr lang="es-CL" b="1" dirty="0" err="1" smtClean="0">
                <a:effectLst>
                  <a:outerShdw blurRad="38100" dist="38100" dir="2700000" algn="tl">
                    <a:srgbClr val="000000"/>
                  </a:outerShdw>
                </a:effectLst>
                <a:latin typeface="Arial" pitchFamily="34" charset="0"/>
              </a:rPr>
              <a:t>recons</a:t>
            </a:r>
            <a:r>
              <a:rPr lang="es-CL" b="1" dirty="0" smtClean="0">
                <a:effectLst>
                  <a:outerShdw blurRad="38100" dist="38100" dir="2700000" algn="tl">
                    <a:srgbClr val="000000"/>
                  </a:outerShdw>
                </a:effectLst>
                <a:latin typeface="Arial" pitchFamily="34" charset="0"/>
              </a:rPr>
              <a:t>. mamaria</a:t>
            </a:r>
          </a:p>
          <a:p>
            <a:pPr>
              <a:buFont typeface="Monotype Sorts" pitchFamily="2" charset="2"/>
              <a:buNone/>
              <a:defRPr/>
            </a:pPr>
            <a:r>
              <a:rPr lang="es-CL" b="1" u="sng" dirty="0" smtClean="0">
                <a:effectLst>
                  <a:outerShdw blurRad="38100" dist="38100" dir="2700000" algn="tl">
                    <a:srgbClr val="000000"/>
                  </a:outerShdw>
                </a:effectLst>
                <a:latin typeface="Arial" pitchFamily="34" charset="0"/>
              </a:rPr>
              <a:t>RT:</a:t>
            </a:r>
            <a:r>
              <a:rPr lang="es-CL" b="1" dirty="0" smtClean="0">
                <a:effectLst>
                  <a:outerShdw blurRad="38100" dist="38100" dir="2700000" algn="tl">
                    <a:srgbClr val="000000"/>
                  </a:outerShdw>
                </a:effectLst>
                <a:latin typeface="Arial" pitchFamily="34" charset="0"/>
              </a:rPr>
              <a:t>  </a:t>
            </a:r>
            <a:r>
              <a:rPr lang="es-CL" b="1" dirty="0" err="1" smtClean="0">
                <a:effectLst>
                  <a:outerShdw blurRad="38100" dist="38100" dir="2700000" algn="tl">
                    <a:srgbClr val="000000"/>
                  </a:outerShdw>
                </a:effectLst>
                <a:latin typeface="Arial" pitchFamily="34" charset="0"/>
              </a:rPr>
              <a:t>Postop</a:t>
            </a:r>
            <a:endParaRPr lang="es-CL" b="1" dirty="0" smtClean="0">
              <a:effectLst>
                <a:outerShdw blurRad="38100" dist="38100" dir="2700000" algn="tl">
                  <a:srgbClr val="000000"/>
                </a:outerShdw>
              </a:effectLst>
              <a:latin typeface="Arial" pitchFamily="34" charset="0"/>
            </a:endParaRPr>
          </a:p>
          <a:p>
            <a:pPr>
              <a:buFont typeface="Monotype Sorts" pitchFamily="2" charset="2"/>
              <a:buNone/>
              <a:defRPr/>
            </a:pPr>
            <a:r>
              <a:rPr lang="es-CL" b="1" u="sng" dirty="0" smtClean="0">
                <a:effectLst>
                  <a:outerShdw blurRad="38100" dist="38100" dir="2700000" algn="tl">
                    <a:srgbClr val="000000"/>
                  </a:outerShdw>
                </a:effectLst>
                <a:latin typeface="Arial" pitchFamily="34" charset="0"/>
              </a:rPr>
              <a:t>QMT:</a:t>
            </a:r>
            <a:r>
              <a:rPr lang="es-CL" b="1" dirty="0" smtClean="0">
                <a:effectLst>
                  <a:outerShdw blurRad="38100" dist="38100" dir="2700000" algn="tl">
                    <a:srgbClr val="000000"/>
                  </a:outerShdw>
                </a:effectLst>
                <a:latin typeface="Arial" pitchFamily="34" charset="0"/>
              </a:rPr>
              <a:t> Neo o Coadyuvante</a:t>
            </a:r>
          </a:p>
          <a:p>
            <a:pPr>
              <a:buFont typeface="Monotype Sorts" pitchFamily="2" charset="2"/>
              <a:buNone/>
              <a:defRPr/>
            </a:pPr>
            <a:r>
              <a:rPr lang="es-MX" b="1" u="sng" dirty="0" smtClean="0">
                <a:effectLst>
                  <a:outerShdw blurRad="38100" dist="38100" dir="2700000" algn="tl">
                    <a:srgbClr val="000000"/>
                  </a:outerShdw>
                </a:effectLst>
                <a:latin typeface="Arial" pitchFamily="34" charset="0"/>
              </a:rPr>
              <a:t>HMT</a:t>
            </a:r>
            <a:r>
              <a:rPr lang="es-MX" b="1" dirty="0" smtClean="0">
                <a:effectLst>
                  <a:outerShdw blurRad="38100" dist="38100" dir="2700000" algn="tl">
                    <a:srgbClr val="000000"/>
                  </a:outerShdw>
                </a:effectLst>
                <a:latin typeface="Arial" pitchFamily="34" charset="0"/>
              </a:rPr>
              <a:t> </a:t>
            </a:r>
          </a:p>
          <a:p>
            <a:pPr>
              <a:buFont typeface="Monotype Sorts" pitchFamily="2" charset="2"/>
              <a:buNone/>
              <a:defRPr/>
            </a:pPr>
            <a:r>
              <a:rPr lang="es-MX" b="1" u="sng" dirty="0" smtClean="0">
                <a:effectLst>
                  <a:outerShdw blurRad="38100" dist="38100" dir="2700000" algn="tl">
                    <a:srgbClr val="000000"/>
                  </a:outerShdw>
                </a:effectLst>
                <a:latin typeface="Arial" pitchFamily="34" charset="0"/>
              </a:rPr>
              <a:t>Terapia MN</a:t>
            </a:r>
            <a:endParaRPr lang="es-CL" b="1" u="sng" dirty="0" smtClean="0">
              <a:effectLst>
                <a:outerShdw blurRad="38100" dist="38100" dir="2700000" algn="tl">
                  <a:srgbClr val="000000"/>
                </a:outerShdw>
              </a:effectLst>
              <a:latin typeface="Arial" pitchFamily="34" charset="0"/>
            </a:endParaRPr>
          </a:p>
        </p:txBody>
      </p:sp>
    </p:spTree>
    <p:extLst>
      <p:ext uri="{BB962C8B-B14F-4D97-AF65-F5344CB8AC3E}">
        <p14:creationId xmlns:p14="http://schemas.microsoft.com/office/powerpoint/2010/main" val="250282520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0" y="876300"/>
            <a:ext cx="8991600" cy="1104900"/>
          </a:xfrm>
        </p:spPr>
        <p:txBody>
          <a:bodyPr/>
          <a:lstStyle/>
          <a:p>
            <a:pPr algn="ctr">
              <a:defRPr/>
            </a:pPr>
            <a:r>
              <a:rPr lang="es-CL" sz="3600" b="1" smtClean="0">
                <a:solidFill>
                  <a:srgbClr val="FFCC00"/>
                </a:solidFill>
                <a:effectLst>
                  <a:outerShdw blurRad="38100" dist="38100" dir="2700000" algn="tl">
                    <a:srgbClr val="000000"/>
                  </a:outerShdw>
                </a:effectLst>
                <a:latin typeface="Arial" pitchFamily="34" charset="0"/>
              </a:rPr>
              <a:t>Ca de mama</a:t>
            </a:r>
            <a:br>
              <a:rPr lang="es-CL" sz="3600" b="1" smtClean="0">
                <a:solidFill>
                  <a:srgbClr val="FFCC00"/>
                </a:solidFill>
                <a:effectLst>
                  <a:outerShdw blurRad="38100" dist="38100" dir="2700000" algn="tl">
                    <a:srgbClr val="000000"/>
                  </a:outerShdw>
                </a:effectLst>
                <a:latin typeface="Arial" pitchFamily="34" charset="0"/>
              </a:rPr>
            </a:br>
            <a:r>
              <a:rPr lang="es-CL" sz="3600" b="1" smtClean="0">
                <a:solidFill>
                  <a:srgbClr val="FFCC00"/>
                </a:solidFill>
                <a:effectLst>
                  <a:outerShdw blurRad="38100" dist="38100" dir="2700000" algn="tl">
                    <a:srgbClr val="000000"/>
                  </a:outerShdw>
                </a:effectLst>
                <a:latin typeface="Arial" pitchFamily="34" charset="0"/>
              </a:rPr>
              <a:t>Protocolos  de Tratamiento Oncológico</a:t>
            </a:r>
            <a:br>
              <a:rPr lang="es-CL" sz="3600" b="1" smtClean="0">
                <a:solidFill>
                  <a:srgbClr val="FFCC00"/>
                </a:solidFill>
                <a:effectLst>
                  <a:outerShdw blurRad="38100" dist="38100" dir="2700000" algn="tl">
                    <a:srgbClr val="000000"/>
                  </a:outerShdw>
                </a:effectLst>
                <a:latin typeface="Arial" pitchFamily="34" charset="0"/>
              </a:rPr>
            </a:br>
            <a:r>
              <a:rPr lang="es-CL" sz="3600" b="1" smtClean="0">
                <a:solidFill>
                  <a:srgbClr val="FFCC00"/>
                </a:solidFill>
                <a:effectLst>
                  <a:outerShdw blurRad="38100" dist="38100" dir="2700000" algn="tl">
                    <a:srgbClr val="000000"/>
                  </a:outerShdw>
                </a:effectLst>
                <a:latin typeface="Arial" pitchFamily="34" charset="0"/>
              </a:rPr>
              <a:t>Casos especiales</a:t>
            </a:r>
          </a:p>
        </p:txBody>
      </p:sp>
      <p:sp>
        <p:nvSpPr>
          <p:cNvPr id="45059" name="Rectangle 3"/>
          <p:cNvSpPr>
            <a:spLocks noGrp="1" noChangeArrowheads="1"/>
          </p:cNvSpPr>
          <p:nvPr>
            <p:ph type="body" sz="half" idx="1"/>
          </p:nvPr>
        </p:nvSpPr>
        <p:spPr>
          <a:xfrm>
            <a:off x="611188" y="2852738"/>
            <a:ext cx="3787775" cy="2520950"/>
          </a:xfrm>
        </p:spPr>
        <p:txBody>
          <a:bodyPr/>
          <a:lstStyle/>
          <a:p>
            <a:pPr>
              <a:buFont typeface="Monotype Sorts" pitchFamily="2" charset="2"/>
              <a:buNone/>
              <a:defRPr/>
            </a:pPr>
            <a:endParaRPr lang="es-CL" sz="2400" b="1" smtClean="0">
              <a:solidFill>
                <a:schemeClr val="tx2"/>
              </a:solidFill>
              <a:latin typeface="Arial" pitchFamily="34" charset="0"/>
            </a:endParaRPr>
          </a:p>
          <a:p>
            <a:pPr>
              <a:buFont typeface="Monotype Sorts" pitchFamily="2" charset="2"/>
              <a:buNone/>
              <a:defRPr/>
            </a:pPr>
            <a:endParaRPr lang="es-CL" sz="2400" b="1" smtClean="0">
              <a:solidFill>
                <a:schemeClr val="tx2"/>
              </a:solidFill>
              <a:latin typeface="Arial" pitchFamily="34" charset="0"/>
            </a:endParaRPr>
          </a:p>
          <a:p>
            <a:pPr>
              <a:buFont typeface="Monotype Sorts" pitchFamily="2" charset="2"/>
              <a:buNone/>
              <a:defRPr/>
            </a:pPr>
            <a:r>
              <a:rPr lang="es-CL" b="1" smtClean="0">
                <a:solidFill>
                  <a:schemeClr val="accent2"/>
                </a:solidFill>
                <a:effectLst>
                  <a:outerShdw blurRad="38100" dist="38100" dir="2700000" algn="tl">
                    <a:srgbClr val="000000"/>
                  </a:outerShdw>
                </a:effectLst>
                <a:latin typeface="Arial" pitchFamily="34" charset="0"/>
              </a:rPr>
              <a:t>Ca Mamario </a:t>
            </a:r>
          </a:p>
          <a:p>
            <a:pPr>
              <a:buFont typeface="Monotype Sorts" pitchFamily="2" charset="2"/>
              <a:buNone/>
              <a:defRPr/>
            </a:pPr>
            <a:r>
              <a:rPr lang="es-CL" b="1" smtClean="0">
                <a:solidFill>
                  <a:schemeClr val="accent2"/>
                </a:solidFill>
                <a:effectLst>
                  <a:outerShdw blurRad="38100" dist="38100" dir="2700000" algn="tl">
                    <a:srgbClr val="000000"/>
                  </a:outerShdw>
                </a:effectLst>
                <a:latin typeface="Arial" pitchFamily="34" charset="0"/>
              </a:rPr>
              <a:t>masculino</a:t>
            </a:r>
          </a:p>
        </p:txBody>
      </p:sp>
      <p:sp>
        <p:nvSpPr>
          <p:cNvPr id="45060" name="Rectangle 4"/>
          <p:cNvSpPr>
            <a:spLocks noGrp="1" noChangeArrowheads="1"/>
          </p:cNvSpPr>
          <p:nvPr>
            <p:ph type="body" sz="half" idx="2"/>
          </p:nvPr>
        </p:nvSpPr>
        <p:spPr>
          <a:xfrm>
            <a:off x="4067175" y="2276475"/>
            <a:ext cx="4648200" cy="4105275"/>
          </a:xfrm>
        </p:spPr>
        <p:txBody>
          <a:bodyPr/>
          <a:lstStyle/>
          <a:p>
            <a:pPr algn="ctr">
              <a:buFont typeface="Monotype Sorts" pitchFamily="2" charset="2"/>
              <a:buNone/>
              <a:defRPr/>
            </a:pPr>
            <a:r>
              <a:rPr lang="es-CL" b="1" dirty="0" smtClean="0">
                <a:effectLst>
                  <a:outerShdw blurRad="38100" dist="38100" dir="2700000" algn="tl">
                    <a:srgbClr val="000000"/>
                  </a:outerShdw>
                </a:effectLst>
                <a:latin typeface="Arial" pitchFamily="34" charset="0"/>
              </a:rPr>
              <a:t>Tratamiento</a:t>
            </a:r>
          </a:p>
          <a:p>
            <a:pPr>
              <a:buFont typeface="Monotype Sorts" pitchFamily="2" charset="2"/>
              <a:buNone/>
              <a:defRPr/>
            </a:pPr>
            <a:r>
              <a:rPr lang="es-CL" b="1" u="sng" dirty="0" smtClean="0">
                <a:effectLst>
                  <a:outerShdw blurRad="38100" dist="38100" dir="2700000" algn="tl">
                    <a:srgbClr val="000000"/>
                  </a:outerShdw>
                </a:effectLst>
                <a:latin typeface="Arial" pitchFamily="34" charset="0"/>
              </a:rPr>
              <a:t>Cirugía:</a:t>
            </a:r>
            <a:r>
              <a:rPr lang="es-CL" b="1" dirty="0" smtClean="0">
                <a:effectLst>
                  <a:outerShdw blurRad="38100" dist="38100" dir="2700000" algn="tl">
                    <a:srgbClr val="000000"/>
                  </a:outerShdw>
                </a:effectLst>
                <a:latin typeface="Arial" pitchFamily="34" charset="0"/>
              </a:rPr>
              <a:t> </a:t>
            </a:r>
            <a:r>
              <a:rPr lang="es-CL" b="1" dirty="0" err="1" smtClean="0">
                <a:effectLst>
                  <a:outerShdw blurRad="38100" dist="38100" dir="2700000" algn="tl">
                    <a:srgbClr val="000000"/>
                  </a:outerShdw>
                </a:effectLst>
                <a:latin typeface="Arial" pitchFamily="34" charset="0"/>
              </a:rPr>
              <a:t>Bp</a:t>
            </a:r>
            <a:r>
              <a:rPr lang="es-CL" b="1" dirty="0" smtClean="0">
                <a:effectLst>
                  <a:outerShdw blurRad="38100" dist="38100" dir="2700000" algn="tl">
                    <a:srgbClr val="000000"/>
                  </a:outerShdw>
                </a:effectLst>
                <a:latin typeface="Arial" pitchFamily="34" charset="0"/>
              </a:rPr>
              <a:t> </a:t>
            </a:r>
            <a:r>
              <a:rPr lang="es-CL" b="1" dirty="0" err="1" smtClean="0">
                <a:effectLst>
                  <a:outerShdw blurRad="38100" dist="38100" dir="2700000" algn="tl">
                    <a:srgbClr val="000000"/>
                  </a:outerShdw>
                </a:effectLst>
                <a:latin typeface="Arial" pitchFamily="34" charset="0"/>
              </a:rPr>
              <a:t>incisional</a:t>
            </a:r>
            <a:r>
              <a:rPr lang="es-CL" b="1" dirty="0" smtClean="0">
                <a:effectLst>
                  <a:outerShdw blurRad="38100" dist="38100" dir="2700000" algn="tl">
                    <a:srgbClr val="000000"/>
                  </a:outerShdw>
                </a:effectLst>
                <a:latin typeface="Arial" pitchFamily="34" charset="0"/>
              </a:rPr>
              <a:t> + RH.</a:t>
            </a:r>
          </a:p>
          <a:p>
            <a:pPr>
              <a:buFont typeface="Monotype Sorts" pitchFamily="2" charset="2"/>
              <a:buNone/>
              <a:defRPr/>
            </a:pPr>
            <a:r>
              <a:rPr lang="es-CL" b="1" dirty="0" smtClean="0">
                <a:effectLst>
                  <a:outerShdw blurRad="38100" dist="38100" dir="2700000" algn="tl">
                    <a:srgbClr val="000000"/>
                  </a:outerShdw>
                </a:effectLst>
                <a:latin typeface="Arial" pitchFamily="34" charset="0"/>
              </a:rPr>
              <a:t>              MSE post RT</a:t>
            </a:r>
          </a:p>
          <a:p>
            <a:pPr>
              <a:buFont typeface="Monotype Sorts" pitchFamily="2" charset="2"/>
              <a:buNone/>
              <a:defRPr/>
            </a:pPr>
            <a:r>
              <a:rPr lang="es-CL" b="1" u="sng" dirty="0" smtClean="0">
                <a:effectLst>
                  <a:outerShdw blurRad="38100" dist="38100" dir="2700000" algn="tl">
                    <a:srgbClr val="000000"/>
                  </a:outerShdw>
                </a:effectLst>
                <a:latin typeface="Arial" pitchFamily="34" charset="0"/>
              </a:rPr>
              <a:t>RT:</a:t>
            </a:r>
            <a:r>
              <a:rPr lang="es-CL" b="1" dirty="0" smtClean="0">
                <a:effectLst>
                  <a:outerShdw blurRad="38100" dist="38100" dir="2700000" algn="tl">
                    <a:srgbClr val="000000"/>
                  </a:outerShdw>
                </a:effectLst>
                <a:latin typeface="Arial" pitchFamily="34" charset="0"/>
              </a:rPr>
              <a:t> </a:t>
            </a:r>
            <a:r>
              <a:rPr lang="es-CL" b="1" dirty="0" err="1" smtClean="0">
                <a:effectLst>
                  <a:outerShdw blurRad="38100" dist="38100" dir="2700000" algn="tl">
                    <a:srgbClr val="000000"/>
                  </a:outerShdw>
                </a:effectLst>
                <a:latin typeface="Arial" pitchFamily="34" charset="0"/>
              </a:rPr>
              <a:t>Preop</a:t>
            </a:r>
            <a:r>
              <a:rPr lang="es-CL" b="1" dirty="0" smtClean="0">
                <a:effectLst>
                  <a:outerShdw blurRad="38100" dist="38100" dir="2700000" algn="tl">
                    <a:srgbClr val="000000"/>
                  </a:outerShdw>
                </a:effectLst>
                <a:latin typeface="Arial" pitchFamily="34" charset="0"/>
              </a:rPr>
              <a:t> ó </a:t>
            </a:r>
            <a:r>
              <a:rPr lang="es-CL" b="1" dirty="0" err="1" smtClean="0">
                <a:effectLst>
                  <a:outerShdw blurRad="38100" dist="38100" dir="2700000" algn="tl">
                    <a:srgbClr val="000000"/>
                  </a:outerShdw>
                </a:effectLst>
                <a:latin typeface="Arial" pitchFamily="34" charset="0"/>
              </a:rPr>
              <a:t>Postop</a:t>
            </a:r>
            <a:endParaRPr lang="es-CL" b="1" dirty="0" smtClean="0">
              <a:effectLst>
                <a:outerShdw blurRad="38100" dist="38100" dir="2700000" algn="tl">
                  <a:srgbClr val="000000"/>
                </a:outerShdw>
              </a:effectLst>
              <a:latin typeface="Arial" pitchFamily="34" charset="0"/>
            </a:endParaRPr>
          </a:p>
          <a:p>
            <a:pPr>
              <a:buFont typeface="Monotype Sorts" pitchFamily="2" charset="2"/>
              <a:buNone/>
              <a:defRPr/>
            </a:pPr>
            <a:r>
              <a:rPr lang="es-CL" b="1" u="sng" dirty="0" smtClean="0">
                <a:effectLst>
                  <a:outerShdw blurRad="38100" dist="38100" dir="2700000" algn="tl">
                    <a:srgbClr val="000000"/>
                  </a:outerShdw>
                </a:effectLst>
                <a:latin typeface="Arial" pitchFamily="34" charset="0"/>
              </a:rPr>
              <a:t>QMT:</a:t>
            </a:r>
            <a:r>
              <a:rPr lang="es-CL" b="1" dirty="0" smtClean="0">
                <a:effectLst>
                  <a:outerShdw blurRad="38100" dist="38100" dir="2700000" algn="tl">
                    <a:srgbClr val="000000"/>
                  </a:outerShdw>
                </a:effectLst>
                <a:latin typeface="Arial" pitchFamily="34" charset="0"/>
              </a:rPr>
              <a:t> Neo y Coadyuvante</a:t>
            </a:r>
          </a:p>
          <a:p>
            <a:pPr>
              <a:buFont typeface="Monotype Sorts" pitchFamily="2" charset="2"/>
              <a:buNone/>
              <a:defRPr/>
            </a:pPr>
            <a:r>
              <a:rPr lang="es-MX" b="1" u="sng" dirty="0" smtClean="0">
                <a:effectLst>
                  <a:outerShdw blurRad="38100" dist="38100" dir="2700000" algn="tl">
                    <a:srgbClr val="000000"/>
                  </a:outerShdw>
                </a:effectLst>
                <a:latin typeface="Arial" pitchFamily="34" charset="0"/>
              </a:rPr>
              <a:t>HMT:</a:t>
            </a:r>
            <a:r>
              <a:rPr lang="es-MX" b="1" dirty="0" smtClean="0">
                <a:effectLst>
                  <a:outerShdw blurRad="38100" dist="38100" dir="2700000" algn="tl">
                    <a:srgbClr val="000000"/>
                  </a:outerShdw>
                </a:effectLst>
                <a:latin typeface="Arial" pitchFamily="34" charset="0"/>
              </a:rPr>
              <a:t> </a:t>
            </a:r>
            <a:r>
              <a:rPr lang="es-MX" b="1" dirty="0" err="1" smtClean="0">
                <a:effectLst>
                  <a:outerShdw blurRad="38100" dist="38100" dir="2700000" algn="tl">
                    <a:srgbClr val="000000"/>
                  </a:outerShdw>
                </a:effectLst>
                <a:latin typeface="Arial" pitchFamily="34" charset="0"/>
              </a:rPr>
              <a:t>Tamoxifen</a:t>
            </a:r>
            <a:endParaRPr lang="es-MX" b="1" dirty="0" smtClean="0">
              <a:effectLst>
                <a:outerShdw blurRad="38100" dist="38100" dir="2700000" algn="tl">
                  <a:srgbClr val="000000"/>
                </a:outerShdw>
              </a:effectLst>
              <a:latin typeface="Arial" pitchFamily="34" charset="0"/>
            </a:endParaRPr>
          </a:p>
          <a:p>
            <a:pPr>
              <a:buFont typeface="Monotype Sorts" pitchFamily="2" charset="2"/>
              <a:buNone/>
              <a:defRPr/>
            </a:pPr>
            <a:r>
              <a:rPr lang="es-MX" b="1" u="sng" dirty="0" smtClean="0">
                <a:effectLst>
                  <a:outerShdw blurRad="38100" dist="38100" dir="2700000" algn="tl">
                    <a:srgbClr val="000000"/>
                  </a:outerShdw>
                </a:effectLst>
                <a:latin typeface="Arial" pitchFamily="34" charset="0"/>
              </a:rPr>
              <a:t>TERAPIA MN</a:t>
            </a:r>
            <a:endParaRPr lang="es-CL" b="1" u="sng" dirty="0" smtClean="0">
              <a:effectLst>
                <a:outerShdw blurRad="38100" dist="38100" dir="2700000" algn="tl">
                  <a:srgbClr val="000000"/>
                </a:outerShdw>
              </a:effectLst>
              <a:latin typeface="Arial" pitchFamily="34" charset="0"/>
            </a:endParaRPr>
          </a:p>
        </p:txBody>
      </p:sp>
    </p:spTree>
    <p:extLst>
      <p:ext uri="{BB962C8B-B14F-4D97-AF65-F5344CB8AC3E}">
        <p14:creationId xmlns:p14="http://schemas.microsoft.com/office/powerpoint/2010/main" val="387042200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body" idx="1"/>
          </p:nvPr>
        </p:nvSpPr>
        <p:spPr>
          <a:xfrm>
            <a:off x="755650" y="2276475"/>
            <a:ext cx="7772400" cy="4114800"/>
          </a:xfrm>
        </p:spPr>
        <p:txBody>
          <a:bodyPr/>
          <a:lstStyle/>
          <a:p>
            <a:pPr algn="just">
              <a:defRPr/>
            </a:pPr>
            <a:r>
              <a:rPr lang="es-ES_tradnl" altLang="es-ES_tradnl" sz="2800" b="1" dirty="0" smtClean="0">
                <a:effectLst>
                  <a:outerShdw blurRad="38100" dist="38100" dir="2700000" algn="tl">
                    <a:srgbClr val="000000">
                      <a:alpha val="43137"/>
                    </a:srgbClr>
                  </a:outerShdw>
                </a:effectLst>
              </a:rPr>
              <a:t>Reconstrucción mamaria</a:t>
            </a:r>
          </a:p>
          <a:p>
            <a:pPr algn="just">
              <a:defRPr/>
            </a:pPr>
            <a:r>
              <a:rPr lang="es-ES_tradnl" altLang="es-ES_tradnl" sz="2800" b="1" dirty="0" smtClean="0">
                <a:effectLst>
                  <a:outerShdw blurRad="38100" dist="38100" dir="2700000" algn="tl">
                    <a:srgbClr val="000000">
                      <a:alpha val="43137"/>
                    </a:srgbClr>
                  </a:outerShdw>
                </a:effectLst>
              </a:rPr>
              <a:t>Apoyo psicológico: Grupos de apoyo</a:t>
            </a:r>
          </a:p>
          <a:p>
            <a:pPr algn="just">
              <a:defRPr/>
            </a:pPr>
            <a:r>
              <a:rPr lang="es-ES_tradnl" altLang="es-ES_tradnl" sz="2800" b="1" dirty="0" smtClean="0">
                <a:effectLst>
                  <a:outerShdw blurRad="38100" dist="38100" dir="2700000" algn="tl">
                    <a:srgbClr val="000000">
                      <a:alpha val="43137"/>
                    </a:srgbClr>
                  </a:outerShdw>
                </a:effectLst>
              </a:rPr>
              <a:t>Apoyo a la familia</a:t>
            </a:r>
          </a:p>
          <a:p>
            <a:pPr algn="just">
              <a:defRPr/>
            </a:pPr>
            <a:r>
              <a:rPr lang="es-ES_tradnl" altLang="es-ES_tradnl" sz="2800" b="1" dirty="0" smtClean="0">
                <a:effectLst>
                  <a:outerShdw blurRad="38100" dist="38100" dir="2700000" algn="tl">
                    <a:srgbClr val="000000">
                      <a:alpha val="43137"/>
                    </a:srgbClr>
                  </a:outerShdw>
                </a:effectLst>
              </a:rPr>
              <a:t>Educación</a:t>
            </a:r>
            <a:endParaRPr lang="es-ES_tradnl" altLang="es-ES_tradnl" sz="2800" b="1" dirty="0" smtClean="0">
              <a:effectLst>
                <a:outerShdw blurRad="38100" dist="38100" dir="2700000" algn="tl">
                  <a:srgbClr val="000000">
                    <a:alpha val="43137"/>
                  </a:srgbClr>
                </a:outerShdw>
              </a:effectLst>
              <a:latin typeface="Arial" pitchFamily="34" charset="0"/>
            </a:endParaRPr>
          </a:p>
        </p:txBody>
      </p:sp>
      <p:sp>
        <p:nvSpPr>
          <p:cNvPr id="133123" name="Rectangle 3"/>
          <p:cNvSpPr>
            <a:spLocks noGrp="1" noChangeArrowheads="1"/>
          </p:cNvSpPr>
          <p:nvPr>
            <p:ph type="title"/>
          </p:nvPr>
        </p:nvSpPr>
        <p:spPr>
          <a:noFill/>
        </p:spPr>
        <p:txBody>
          <a:bodyPr/>
          <a:lstStyle/>
          <a:p>
            <a:r>
              <a:rPr lang="es-AR" altLang="es-ES" b="1" smtClean="0"/>
              <a:t>Rehabilitación</a:t>
            </a:r>
          </a:p>
        </p:txBody>
      </p:sp>
      <p:pic>
        <p:nvPicPr>
          <p:cNvPr id="133124" name="Picture 4" descr="nipple_reconstructi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8200" y="3422650"/>
            <a:ext cx="4191000" cy="343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54634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s-ES_tradnl" altLang="es-ES" b="1" smtClean="0">
                <a:solidFill>
                  <a:srgbClr val="FFFF00"/>
                </a:solidFill>
              </a:rPr>
              <a:t>Cáncer De Mama</a:t>
            </a:r>
            <a:endParaRPr lang="es-ES" altLang="es-ES" b="1" smtClean="0">
              <a:solidFill>
                <a:srgbClr val="FFFF00"/>
              </a:solidFill>
            </a:endParaRPr>
          </a:p>
        </p:txBody>
      </p:sp>
      <p:sp>
        <p:nvSpPr>
          <p:cNvPr id="2052" name="Rectangle 3"/>
          <p:cNvSpPr>
            <a:spLocks noGrp="1" noChangeArrowheads="1"/>
          </p:cNvSpPr>
          <p:nvPr>
            <p:ph type="body" idx="1"/>
          </p:nvPr>
        </p:nvSpPr>
        <p:spPr>
          <a:xfrm>
            <a:off x="928688" y="1500188"/>
            <a:ext cx="7772400" cy="5181600"/>
          </a:xfrm>
        </p:spPr>
        <p:txBody>
          <a:bodyPr/>
          <a:lstStyle/>
          <a:p>
            <a:pPr>
              <a:defRPr/>
            </a:pPr>
            <a:r>
              <a:rPr lang="es-CL" sz="1800" b="1" dirty="0" smtClean="0">
                <a:effectLst>
                  <a:outerShdw blurRad="38100" dist="38100" dir="2700000" algn="tl">
                    <a:srgbClr val="000000">
                      <a:alpha val="43137"/>
                    </a:srgbClr>
                  </a:outerShdw>
                </a:effectLst>
              </a:rPr>
              <a:t>La distribución por grupos de edad en el 2006, muestra que la tasa de mortalidad comienza a aumentar a contar de los 45 años, concentrando el 80,5% en el grupo mayor de 50 años.</a:t>
            </a:r>
          </a:p>
          <a:p>
            <a:pPr>
              <a:buFont typeface="Monotype Sorts" pitchFamily="2" charset="2"/>
              <a:buNone/>
              <a:defRPr/>
            </a:pPr>
            <a:endParaRPr lang="es-ES" sz="2000" dirty="0" smtClean="0">
              <a:effectLst>
                <a:outerShdw blurRad="38100" dist="38100" dir="2700000" algn="tl">
                  <a:srgbClr val="000000">
                    <a:alpha val="43137"/>
                  </a:srgbClr>
                </a:outerShdw>
              </a:effectLst>
            </a:endParaRPr>
          </a:p>
        </p:txBody>
      </p:sp>
      <p:pic>
        <p:nvPicPr>
          <p:cNvPr id="30724" name="4 Imagen" descr="mortalidad.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57313" y="2357438"/>
            <a:ext cx="6731000" cy="450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4526396"/>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body" idx="1"/>
          </p:nvPr>
        </p:nvSpPr>
        <p:spPr>
          <a:xfrm>
            <a:off x="755650" y="1916113"/>
            <a:ext cx="7772400" cy="4540250"/>
          </a:xfrm>
        </p:spPr>
        <p:txBody>
          <a:bodyPr/>
          <a:lstStyle/>
          <a:p>
            <a:pPr algn="just"/>
            <a:endParaRPr lang="es-ES_tradnl" altLang="es-ES_tradnl" sz="2800" smtClean="0">
              <a:cs typeface="Times New Roman" pitchFamily="18" charset="0"/>
            </a:endParaRPr>
          </a:p>
          <a:p>
            <a:pPr algn="just"/>
            <a:endParaRPr lang="es-ES_tradnl" altLang="es-ES_tradnl" sz="2800" smtClean="0">
              <a:latin typeface="Arial" pitchFamily="34" charset="0"/>
            </a:endParaRPr>
          </a:p>
          <a:p>
            <a:pPr algn="just"/>
            <a:endParaRPr lang="es-ES_tradnl" altLang="es-ES_tradnl" sz="3600" smtClean="0">
              <a:latin typeface="Arial" pitchFamily="34" charset="0"/>
            </a:endParaRPr>
          </a:p>
        </p:txBody>
      </p:sp>
      <p:sp>
        <p:nvSpPr>
          <p:cNvPr id="134147" name="Rectangle 3"/>
          <p:cNvSpPr>
            <a:spLocks noChangeArrowheads="1"/>
          </p:cNvSpPr>
          <p:nvPr/>
        </p:nvSpPr>
        <p:spPr bwMode="auto">
          <a:xfrm>
            <a:off x="2590800" y="533400"/>
            <a:ext cx="439261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s-AR" altLang="es-ES" sz="4400" i="1">
              <a:solidFill>
                <a:srgbClr val="FFFF00"/>
              </a:solidFill>
              <a:latin typeface="Arial" pitchFamily="34" charset="0"/>
            </a:endParaRPr>
          </a:p>
        </p:txBody>
      </p:sp>
      <p:pic>
        <p:nvPicPr>
          <p:cNvPr id="79876" name="Picture 4" descr="tra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16400" y="0"/>
            <a:ext cx="49926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77" name="Picture 5" descr="tram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42862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90830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nodeType="afterEffect">
                                  <p:stCondLst>
                                    <p:cond delay="0"/>
                                  </p:stCondLst>
                                  <p:childTnLst>
                                    <p:set>
                                      <p:cBhvr>
                                        <p:cTn id="6" dur="1" fill="hold">
                                          <p:stCondLst>
                                            <p:cond delay="0"/>
                                          </p:stCondLst>
                                        </p:cTn>
                                        <p:tgtEl>
                                          <p:spTgt spid="79877"/>
                                        </p:tgtEl>
                                        <p:attrNameLst>
                                          <p:attrName>style.visibility</p:attrName>
                                        </p:attrNameLst>
                                      </p:cBhvr>
                                      <p:to>
                                        <p:strVal val="visible"/>
                                      </p:to>
                                    </p:set>
                                    <p:anim calcmode="lin" valueType="num">
                                      <p:cBhvr>
                                        <p:cTn id="7" dur="1000" fill="hold"/>
                                        <p:tgtEl>
                                          <p:spTgt spid="79877"/>
                                        </p:tgtEl>
                                        <p:attrNameLst>
                                          <p:attrName>ppt_w</p:attrName>
                                        </p:attrNameLst>
                                      </p:cBhvr>
                                      <p:tavLst>
                                        <p:tav tm="0">
                                          <p:val>
                                            <p:fltVal val="0"/>
                                          </p:val>
                                        </p:tav>
                                        <p:tav tm="100000">
                                          <p:val>
                                            <p:strVal val="#ppt_w"/>
                                          </p:val>
                                        </p:tav>
                                      </p:tavLst>
                                    </p:anim>
                                    <p:anim calcmode="lin" valueType="num">
                                      <p:cBhvr>
                                        <p:cTn id="8" dur="1000" fill="hold"/>
                                        <p:tgtEl>
                                          <p:spTgt spid="79877"/>
                                        </p:tgtEl>
                                        <p:attrNameLst>
                                          <p:attrName>ppt_h</p:attrName>
                                        </p:attrNameLst>
                                      </p:cBhvr>
                                      <p:tavLst>
                                        <p:tav tm="0">
                                          <p:val>
                                            <p:fltVal val="0"/>
                                          </p:val>
                                        </p:tav>
                                        <p:tav tm="100000">
                                          <p:val>
                                            <p:strVal val="#ppt_h"/>
                                          </p:val>
                                        </p:tav>
                                      </p:tavLst>
                                    </p:anim>
                                    <p:anim calcmode="lin" valueType="num">
                                      <p:cBhvr>
                                        <p:cTn id="9" dur="1000" fill="hold"/>
                                        <p:tgtEl>
                                          <p:spTgt spid="7987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7987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798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body" idx="1"/>
          </p:nvPr>
        </p:nvSpPr>
        <p:spPr>
          <a:xfrm>
            <a:off x="755650" y="1916113"/>
            <a:ext cx="7772400" cy="4540250"/>
          </a:xfrm>
        </p:spPr>
        <p:txBody>
          <a:bodyPr/>
          <a:lstStyle/>
          <a:p>
            <a:pPr algn="just"/>
            <a:endParaRPr lang="es-ES_tradnl" altLang="es-ES_tradnl" sz="2800" smtClean="0">
              <a:cs typeface="Times New Roman" pitchFamily="18" charset="0"/>
            </a:endParaRPr>
          </a:p>
          <a:p>
            <a:pPr algn="just"/>
            <a:endParaRPr lang="es-ES_tradnl" altLang="es-ES_tradnl" sz="2800" smtClean="0">
              <a:latin typeface="Arial" pitchFamily="34" charset="0"/>
            </a:endParaRPr>
          </a:p>
          <a:p>
            <a:pPr algn="just"/>
            <a:endParaRPr lang="es-ES_tradnl" altLang="es-ES_tradnl" sz="3600" smtClean="0">
              <a:latin typeface="Arial" pitchFamily="34" charset="0"/>
            </a:endParaRPr>
          </a:p>
        </p:txBody>
      </p:sp>
      <p:sp>
        <p:nvSpPr>
          <p:cNvPr id="135171" name="Rectangle 3"/>
          <p:cNvSpPr>
            <a:spLocks noChangeArrowheads="1"/>
          </p:cNvSpPr>
          <p:nvPr/>
        </p:nvSpPr>
        <p:spPr bwMode="auto">
          <a:xfrm>
            <a:off x="2590800" y="533400"/>
            <a:ext cx="439261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s-AR" altLang="es-ES" sz="4400" i="1">
              <a:solidFill>
                <a:srgbClr val="FFFF00"/>
              </a:solidFill>
              <a:latin typeface="Arial" pitchFamily="34" charset="0"/>
            </a:endParaRPr>
          </a:p>
        </p:txBody>
      </p:sp>
      <p:pic>
        <p:nvPicPr>
          <p:cNvPr id="135172" name="Picture 4" descr="tram_reconstruction2[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11675" y="0"/>
            <a:ext cx="46323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5173" name="Picture 5" descr="tram_reconstruction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457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1014159"/>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body" idx="1"/>
          </p:nvPr>
        </p:nvSpPr>
        <p:spPr>
          <a:xfrm>
            <a:off x="755650" y="1916113"/>
            <a:ext cx="7772400" cy="4540250"/>
          </a:xfrm>
        </p:spPr>
        <p:txBody>
          <a:bodyPr/>
          <a:lstStyle/>
          <a:p>
            <a:pPr algn="just"/>
            <a:endParaRPr lang="es-ES_tradnl" altLang="es-ES_tradnl" sz="2800" smtClean="0">
              <a:cs typeface="Times New Roman" pitchFamily="18" charset="0"/>
            </a:endParaRPr>
          </a:p>
          <a:p>
            <a:pPr algn="just"/>
            <a:endParaRPr lang="es-ES_tradnl" altLang="es-ES_tradnl" sz="2800" smtClean="0">
              <a:latin typeface="Arial" pitchFamily="34" charset="0"/>
            </a:endParaRPr>
          </a:p>
          <a:p>
            <a:pPr algn="just"/>
            <a:endParaRPr lang="es-ES_tradnl" altLang="es-ES_tradnl" sz="3600" smtClean="0">
              <a:latin typeface="Arial" pitchFamily="34" charset="0"/>
            </a:endParaRPr>
          </a:p>
        </p:txBody>
      </p:sp>
      <p:sp>
        <p:nvSpPr>
          <p:cNvPr id="136195" name="Rectangle 3"/>
          <p:cNvSpPr>
            <a:spLocks noChangeArrowheads="1"/>
          </p:cNvSpPr>
          <p:nvPr/>
        </p:nvSpPr>
        <p:spPr bwMode="auto">
          <a:xfrm>
            <a:off x="2590800" y="533400"/>
            <a:ext cx="439261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s-AR" altLang="es-ES" sz="4400" i="1">
              <a:solidFill>
                <a:srgbClr val="FFFF00"/>
              </a:solidFill>
              <a:latin typeface="Arial" pitchFamily="34" charset="0"/>
            </a:endParaRPr>
          </a:p>
        </p:txBody>
      </p:sp>
      <p:pic>
        <p:nvPicPr>
          <p:cNvPr id="81924" name="Picture 4" descr="hultzapple_francoise_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29200" y="0"/>
            <a:ext cx="41052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6197" name="Picture 5" descr="tram_reconstruction3[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50593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6198" name="Rectangle 6"/>
          <p:cNvSpPr>
            <a:spLocks noChangeArrowheads="1"/>
          </p:cNvSpPr>
          <p:nvPr/>
        </p:nvSpPr>
        <p:spPr bwMode="auto">
          <a:xfrm>
            <a:off x="6019800" y="1066800"/>
            <a:ext cx="1981200" cy="762000"/>
          </a:xfrm>
          <a:prstGeom prst="rect">
            <a:avLst/>
          </a:prstGeom>
          <a:solidFill>
            <a:schemeClr val="tx2"/>
          </a:solidFill>
          <a:ln w="9525">
            <a:solidFill>
              <a:schemeClr val="tx2"/>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s-ES" altLang="es-ES"/>
          </a:p>
        </p:txBody>
      </p:sp>
    </p:spTree>
    <p:extLst>
      <p:ext uri="{BB962C8B-B14F-4D97-AF65-F5344CB8AC3E}">
        <p14:creationId xmlns:p14="http://schemas.microsoft.com/office/powerpoint/2010/main" val="41231956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81924"/>
                                        </p:tgtEl>
                                        <p:attrNameLst>
                                          <p:attrName>style.visibility</p:attrName>
                                        </p:attrNameLst>
                                      </p:cBhvr>
                                      <p:to>
                                        <p:strVal val="visible"/>
                                      </p:to>
                                    </p:set>
                                    <p:animEffect transition="in" filter="dissolve">
                                      <p:cBhvr>
                                        <p:cTn id="7" dur="500"/>
                                        <p:tgtEl>
                                          <p:spTgt spid="819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body" idx="1"/>
          </p:nvPr>
        </p:nvSpPr>
        <p:spPr>
          <a:xfrm>
            <a:off x="755650" y="1916113"/>
            <a:ext cx="7772400" cy="4540250"/>
          </a:xfrm>
        </p:spPr>
        <p:txBody>
          <a:bodyPr/>
          <a:lstStyle/>
          <a:p>
            <a:pPr algn="just"/>
            <a:endParaRPr lang="es-ES_tradnl" altLang="es-ES_tradnl" sz="2800" smtClean="0">
              <a:cs typeface="Times New Roman" pitchFamily="18" charset="0"/>
            </a:endParaRPr>
          </a:p>
          <a:p>
            <a:pPr algn="just"/>
            <a:endParaRPr lang="es-ES_tradnl" altLang="es-ES_tradnl" sz="2800" smtClean="0">
              <a:latin typeface="Arial" pitchFamily="34" charset="0"/>
            </a:endParaRPr>
          </a:p>
          <a:p>
            <a:pPr algn="just"/>
            <a:endParaRPr lang="es-ES_tradnl" altLang="es-ES_tradnl" sz="3600" smtClean="0">
              <a:latin typeface="Arial" pitchFamily="34" charset="0"/>
            </a:endParaRPr>
          </a:p>
        </p:txBody>
      </p:sp>
      <p:sp>
        <p:nvSpPr>
          <p:cNvPr id="137219" name="Rectangle 3"/>
          <p:cNvSpPr>
            <a:spLocks noChangeArrowheads="1"/>
          </p:cNvSpPr>
          <p:nvPr/>
        </p:nvSpPr>
        <p:spPr bwMode="auto">
          <a:xfrm>
            <a:off x="2590800" y="533400"/>
            <a:ext cx="439261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s-AR" altLang="es-ES" sz="4400" i="1">
              <a:solidFill>
                <a:srgbClr val="FFFF00"/>
              </a:solidFill>
              <a:latin typeface="Arial" pitchFamily="34" charset="0"/>
            </a:endParaRPr>
          </a:p>
        </p:txBody>
      </p:sp>
      <p:pic>
        <p:nvPicPr>
          <p:cNvPr id="137220" name="Picture 4" descr="latissimus_dorsi_flap2[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0"/>
            <a:ext cx="45767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7221" name="Picture 5" descr="latissimus_dorsi_flap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46259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0311853"/>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body" idx="1"/>
          </p:nvPr>
        </p:nvSpPr>
        <p:spPr>
          <a:xfrm>
            <a:off x="755650" y="2276475"/>
            <a:ext cx="7772400" cy="4114800"/>
          </a:xfrm>
        </p:spPr>
        <p:txBody>
          <a:bodyPr/>
          <a:lstStyle/>
          <a:p>
            <a:pPr algn="just">
              <a:defRPr/>
            </a:pPr>
            <a:r>
              <a:rPr lang="es-ES_tradnl" altLang="es-ES_tradnl" sz="2800" b="1" dirty="0" smtClean="0">
                <a:effectLst>
                  <a:outerShdw blurRad="38100" dist="38100" dir="2700000" algn="tl">
                    <a:srgbClr val="000000">
                      <a:alpha val="43137"/>
                    </a:srgbClr>
                  </a:outerShdw>
                </a:effectLst>
              </a:rPr>
              <a:t>Control cada 3 - 6 meses durante 3 años</a:t>
            </a:r>
          </a:p>
          <a:p>
            <a:pPr algn="just">
              <a:defRPr/>
            </a:pPr>
            <a:r>
              <a:rPr lang="es-ES_tradnl" altLang="es-ES_tradnl" sz="2800" b="1" dirty="0" smtClean="0">
                <a:effectLst>
                  <a:outerShdw blurRad="38100" dist="38100" dir="2700000" algn="tl">
                    <a:srgbClr val="000000">
                      <a:alpha val="43137"/>
                    </a:srgbClr>
                  </a:outerShdw>
                </a:effectLst>
              </a:rPr>
              <a:t>Control cada 6 meses por 2 años</a:t>
            </a:r>
          </a:p>
          <a:p>
            <a:pPr algn="just">
              <a:defRPr/>
            </a:pPr>
            <a:r>
              <a:rPr lang="es-ES_tradnl" altLang="es-ES_tradnl" sz="2800" b="1" dirty="0" smtClean="0">
                <a:effectLst>
                  <a:outerShdw blurRad="38100" dist="38100" dir="2700000" algn="tl">
                    <a:srgbClr val="000000">
                      <a:alpha val="43137"/>
                    </a:srgbClr>
                  </a:outerShdw>
                </a:effectLst>
              </a:rPr>
              <a:t>Control anual después de los 5 años</a:t>
            </a:r>
          </a:p>
          <a:p>
            <a:pPr algn="just">
              <a:defRPr/>
            </a:pPr>
            <a:r>
              <a:rPr lang="es-ES_tradnl" altLang="es-ES_tradnl" sz="2800" b="1" dirty="0" smtClean="0">
                <a:effectLst>
                  <a:outerShdw blurRad="38100" dist="38100" dir="2700000" algn="tl">
                    <a:srgbClr val="000000">
                      <a:alpha val="43137"/>
                    </a:srgbClr>
                  </a:outerShdw>
                </a:effectLst>
              </a:rPr>
              <a:t>Mamografía anual</a:t>
            </a:r>
            <a:endParaRPr lang="es-ES_tradnl" altLang="es-ES_tradnl" sz="2800" b="1" dirty="0" smtClean="0">
              <a:effectLst>
                <a:outerShdw blurRad="38100" dist="38100" dir="2700000" algn="tl">
                  <a:srgbClr val="000000">
                    <a:alpha val="43137"/>
                  </a:srgbClr>
                </a:outerShdw>
              </a:effectLst>
              <a:latin typeface="Arial" pitchFamily="34" charset="0"/>
            </a:endParaRPr>
          </a:p>
        </p:txBody>
      </p:sp>
      <p:sp>
        <p:nvSpPr>
          <p:cNvPr id="113667" name="Rectangle 3"/>
          <p:cNvSpPr>
            <a:spLocks noGrp="1" noChangeArrowheads="1"/>
          </p:cNvSpPr>
          <p:nvPr>
            <p:ph type="title"/>
          </p:nvPr>
        </p:nvSpPr>
        <p:spPr/>
        <p:txBody>
          <a:bodyPr/>
          <a:lstStyle/>
          <a:p>
            <a:pPr>
              <a:defRPr/>
            </a:pPr>
            <a:r>
              <a:rPr lang="es-AR" b="1" dirty="0" smtClean="0">
                <a:effectLst>
                  <a:outerShdw blurRad="38100" dist="38100" dir="2700000" algn="tl">
                    <a:srgbClr val="000000">
                      <a:alpha val="43137"/>
                    </a:srgbClr>
                  </a:outerShdw>
                </a:effectLst>
              </a:rPr>
              <a:t>Seguimiento</a:t>
            </a:r>
          </a:p>
        </p:txBody>
      </p:sp>
    </p:spTree>
    <p:extLst>
      <p:ext uri="{BB962C8B-B14F-4D97-AF65-F5344CB8AC3E}">
        <p14:creationId xmlns:p14="http://schemas.microsoft.com/office/powerpoint/2010/main" val="4138036"/>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ChangeArrowheads="1"/>
          </p:cNvSpPr>
          <p:nvPr>
            <p:ph type="ctrTitle"/>
          </p:nvPr>
        </p:nvSpPr>
        <p:spPr>
          <a:xfrm>
            <a:off x="990600" y="381000"/>
            <a:ext cx="7239000" cy="1905000"/>
          </a:xfrm>
        </p:spPr>
        <p:txBody>
          <a:bodyPr/>
          <a:lstStyle/>
          <a:p>
            <a:pPr algn="ctr">
              <a:defRPr/>
            </a:pPr>
            <a:r>
              <a:rPr lang="es-MX" b="1" smtClean="0">
                <a:effectLst>
                  <a:outerShdw blurRad="38100" dist="38100" dir="2700000" algn="tl">
                    <a:srgbClr val="000000"/>
                  </a:outerShdw>
                </a:effectLst>
                <a:cs typeface="Arial" pitchFamily="34" charset="0"/>
              </a:rPr>
              <a:t>Linfonodo Centinela en Cancer Mamario</a:t>
            </a:r>
            <a:endParaRPr lang="es-ES" smtClean="0">
              <a:effectLst>
                <a:outerShdw blurRad="38100" dist="38100" dir="2700000" algn="tl">
                  <a:srgbClr val="000000"/>
                </a:outerShdw>
              </a:effectLst>
            </a:endParaRPr>
          </a:p>
        </p:txBody>
      </p:sp>
      <p:sp>
        <p:nvSpPr>
          <p:cNvPr id="140291" name="Rectangle 3"/>
          <p:cNvSpPr>
            <a:spLocks noGrp="1" noChangeArrowheads="1"/>
          </p:cNvSpPr>
          <p:nvPr>
            <p:ph type="subTitle" idx="1"/>
          </p:nvPr>
        </p:nvSpPr>
        <p:spPr/>
        <p:txBody>
          <a:bodyPr/>
          <a:lstStyle/>
          <a:p>
            <a:r>
              <a:rPr lang="es-ES" altLang="es-ES" smtClean="0">
                <a:latin typeface="Lucida Grande"/>
              </a:rPr>
              <a:t> </a:t>
            </a:r>
          </a:p>
        </p:txBody>
      </p:sp>
      <p:pic>
        <p:nvPicPr>
          <p:cNvPr id="140292" name="Picture 4" descr="Sentinel node biops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0" y="2371725"/>
            <a:ext cx="510540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540000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ChangeArrowheads="1"/>
          </p:cNvSpPr>
          <p:nvPr>
            <p:ph type="title"/>
          </p:nvPr>
        </p:nvSpPr>
        <p:spPr>
          <a:xfrm>
            <a:off x="685800" y="76200"/>
            <a:ext cx="7772400" cy="1143000"/>
          </a:xfrm>
        </p:spPr>
        <p:txBody>
          <a:bodyPr/>
          <a:lstStyle/>
          <a:p>
            <a:pPr>
              <a:defRPr/>
            </a:pPr>
            <a:r>
              <a:rPr lang="es-MX" sz="2800" b="1" smtClean="0">
                <a:solidFill>
                  <a:srgbClr val="EAEAEA"/>
                </a:solidFill>
                <a:effectLst>
                  <a:outerShdw blurRad="38100" dist="38100" dir="2700000" algn="tl">
                    <a:srgbClr val="000000"/>
                  </a:outerShdw>
                </a:effectLst>
              </a:rPr>
              <a:t>Cáncer de mama</a:t>
            </a:r>
            <a:br>
              <a:rPr lang="es-MX" sz="2800" b="1" smtClean="0">
                <a:solidFill>
                  <a:srgbClr val="EAEAEA"/>
                </a:solidFill>
                <a:effectLst>
                  <a:outerShdw blurRad="38100" dist="38100" dir="2700000" algn="tl">
                    <a:srgbClr val="000000"/>
                  </a:outerShdw>
                </a:effectLst>
              </a:rPr>
            </a:br>
            <a:r>
              <a:rPr lang="es-MX" sz="2800" b="1" smtClean="0">
                <a:solidFill>
                  <a:srgbClr val="FF9966"/>
                </a:solidFill>
                <a:effectLst>
                  <a:outerShdw blurRad="38100" dist="38100" dir="2700000" algn="tl">
                    <a:srgbClr val="000000"/>
                  </a:outerShdw>
                </a:effectLst>
              </a:rPr>
              <a:t>Linfonodo Centinela</a:t>
            </a:r>
            <a:endParaRPr lang="es-ES" sz="4000" b="1" smtClean="0">
              <a:solidFill>
                <a:srgbClr val="FF9966"/>
              </a:solidFill>
              <a:effectLst>
                <a:outerShdw blurRad="38100" dist="38100" dir="2700000" algn="tl">
                  <a:srgbClr val="000000"/>
                </a:outerShdw>
              </a:effectLst>
            </a:endParaRPr>
          </a:p>
        </p:txBody>
      </p:sp>
      <p:sp>
        <p:nvSpPr>
          <p:cNvPr id="212995" name="Rectangle 3"/>
          <p:cNvSpPr>
            <a:spLocks noGrp="1" noChangeArrowheads="1"/>
          </p:cNvSpPr>
          <p:nvPr>
            <p:ph type="body" sz="half" idx="1"/>
          </p:nvPr>
        </p:nvSpPr>
        <p:spPr>
          <a:xfrm>
            <a:off x="609600" y="1447800"/>
            <a:ext cx="4191000" cy="5257800"/>
          </a:xfrm>
          <a:solidFill>
            <a:srgbClr val="336699"/>
          </a:solidFill>
          <a:effectLst>
            <a:outerShdw dist="71842" dir="18900000" algn="ctr" rotWithShape="0">
              <a:srgbClr val="777777">
                <a:alpha val="50000"/>
              </a:srgbClr>
            </a:outerShdw>
          </a:effectLst>
        </p:spPr>
        <p:txBody>
          <a:bodyPr/>
          <a:lstStyle/>
          <a:p>
            <a:pPr>
              <a:lnSpc>
                <a:spcPct val="90000"/>
              </a:lnSpc>
              <a:buFont typeface="Monotype Sorts" pitchFamily="2" charset="2"/>
              <a:buNone/>
              <a:defRPr/>
            </a:pPr>
            <a:endParaRPr lang="es-MX" sz="1800" b="1" smtClean="0">
              <a:effectLst>
                <a:outerShdw blurRad="38100" dist="38100" dir="2700000" algn="tl">
                  <a:srgbClr val="000000"/>
                </a:outerShdw>
              </a:effectLst>
            </a:endParaRPr>
          </a:p>
          <a:p>
            <a:pPr>
              <a:lnSpc>
                <a:spcPct val="90000"/>
              </a:lnSpc>
              <a:defRPr/>
            </a:pPr>
            <a:r>
              <a:rPr lang="es-MX" sz="1800" smtClean="0">
                <a:solidFill>
                  <a:srgbClr val="EAEAEA"/>
                </a:solidFill>
                <a:effectLst>
                  <a:outerShdw blurRad="38100" dist="38100" dir="2700000" algn="tl">
                    <a:srgbClr val="000000"/>
                  </a:outerShdw>
                </a:effectLst>
              </a:rPr>
              <a:t>La diseminación metastásica de los tumores sólidos a través de los linfáticos sigue un patrón predecible dado el ordenado patrón del flujo linfático</a:t>
            </a:r>
          </a:p>
          <a:p>
            <a:pPr>
              <a:lnSpc>
                <a:spcPct val="90000"/>
              </a:lnSpc>
              <a:defRPr/>
            </a:pPr>
            <a:r>
              <a:rPr lang="es-MX" sz="1800" smtClean="0">
                <a:solidFill>
                  <a:srgbClr val="EAEAEA"/>
                </a:solidFill>
                <a:effectLst>
                  <a:outerShdw blurRad="38100" dist="38100" dir="2700000" algn="tl">
                    <a:srgbClr val="000000"/>
                  </a:outerShdw>
                </a:effectLst>
              </a:rPr>
              <a:t>El primer linfonodo que recibe directamente la linfa del tumor primario se denomina Linfonodo Centinela</a:t>
            </a:r>
          </a:p>
          <a:p>
            <a:pPr>
              <a:lnSpc>
                <a:spcPct val="90000"/>
              </a:lnSpc>
              <a:defRPr/>
            </a:pPr>
            <a:r>
              <a:rPr lang="es-MX" sz="1800" smtClean="0">
                <a:solidFill>
                  <a:srgbClr val="EAEAEA"/>
                </a:solidFill>
                <a:effectLst>
                  <a:outerShdw blurRad="38100" dist="38100" dir="2700000" algn="tl">
                    <a:srgbClr val="000000"/>
                  </a:outerShdw>
                </a:effectLst>
              </a:rPr>
              <a:t>El estudio histológico de este linfonodo predice con alto grado de seguridad el status del resto de los linfonodos axilares de manera tal que cuando resulta negativo para metástasis se puede evitar el vaciamiento axilar clásico</a:t>
            </a:r>
          </a:p>
          <a:p>
            <a:pPr>
              <a:lnSpc>
                <a:spcPct val="90000"/>
              </a:lnSpc>
              <a:defRPr/>
            </a:pPr>
            <a:endParaRPr lang="es-ES" sz="1800" smtClean="0">
              <a:solidFill>
                <a:srgbClr val="EAEAEA"/>
              </a:solidFill>
            </a:endParaRPr>
          </a:p>
        </p:txBody>
      </p:sp>
      <p:pic>
        <p:nvPicPr>
          <p:cNvPr id="141316" name="Picture 4" descr="linfonodo sentinela y secundario"/>
          <p:cNvPicPr>
            <a:picLocks noGrp="1" noChangeAspect="1" noChangeArrowheads="1"/>
          </p:cNvPicPr>
          <p:nvPr>
            <p:ph type="clipArt" sz="half" idx="2"/>
          </p:nvPr>
        </p:nvPicPr>
        <p:blipFill>
          <a:blip r:embed="rId2" cstate="print">
            <a:extLst>
              <a:ext uri="{28A0092B-C50C-407E-A947-70E740481C1C}">
                <a14:useLocalDpi xmlns:a14="http://schemas.microsoft.com/office/drawing/2010/main" val="0"/>
              </a:ext>
            </a:extLst>
          </a:blip>
          <a:srcRect/>
          <a:stretch>
            <a:fillRect/>
          </a:stretch>
        </p:blipFill>
        <p:spPr>
          <a:xfrm>
            <a:off x="5105400" y="4130675"/>
            <a:ext cx="3429000" cy="2251075"/>
          </a:xfrm>
          <a:effectLst>
            <a:outerShdw dist="107763" dir="18900000" algn="ctr" rotWithShape="0">
              <a:srgbClr val="808080"/>
            </a:outerShdw>
          </a:effectLst>
        </p:spPr>
      </p:pic>
      <p:pic>
        <p:nvPicPr>
          <p:cNvPr id="141317" name="Picture 5" descr="s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78500" y="1390650"/>
            <a:ext cx="2178050" cy="2543175"/>
          </a:xfrm>
          <a:prstGeom prst="rect">
            <a:avLst/>
          </a:prstGeom>
          <a:noFill/>
          <a:ln>
            <a:noFill/>
          </a:ln>
          <a:effectLst>
            <a:outerShdw dist="107763" dir="189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3224145"/>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ChangeArrowheads="1"/>
          </p:cNvSpPr>
          <p:nvPr>
            <p:ph type="title"/>
          </p:nvPr>
        </p:nvSpPr>
        <p:spPr/>
        <p:txBody>
          <a:bodyPr/>
          <a:lstStyle/>
          <a:p>
            <a:pPr>
              <a:defRPr/>
            </a:pPr>
            <a:r>
              <a:rPr lang="es-MX" sz="3600" b="1" smtClean="0">
                <a:solidFill>
                  <a:srgbClr val="EAEAEA"/>
                </a:solidFill>
                <a:effectLst>
                  <a:outerShdw blurRad="38100" dist="38100" dir="2700000" algn="tl">
                    <a:srgbClr val="000000"/>
                  </a:outerShdw>
                </a:effectLst>
              </a:rPr>
              <a:t>Cáncer de mama</a:t>
            </a:r>
            <a:r>
              <a:rPr lang="es-MX" b="1" smtClean="0">
                <a:solidFill>
                  <a:srgbClr val="EAEAEA"/>
                </a:solidFill>
                <a:effectLst>
                  <a:outerShdw blurRad="38100" dist="38100" dir="2700000" algn="tl">
                    <a:srgbClr val="000000"/>
                  </a:outerShdw>
                </a:effectLst>
              </a:rPr>
              <a:t/>
            </a:r>
            <a:br>
              <a:rPr lang="es-MX" b="1" smtClean="0">
                <a:solidFill>
                  <a:srgbClr val="EAEAEA"/>
                </a:solidFill>
                <a:effectLst>
                  <a:outerShdw blurRad="38100" dist="38100" dir="2700000" algn="tl">
                    <a:srgbClr val="000000"/>
                  </a:outerShdw>
                </a:effectLst>
              </a:rPr>
            </a:br>
            <a:r>
              <a:rPr lang="es-MX" sz="3600" b="1" smtClean="0">
                <a:solidFill>
                  <a:srgbClr val="FF9966"/>
                </a:solidFill>
                <a:effectLst>
                  <a:outerShdw blurRad="38100" dist="38100" dir="2700000" algn="tl">
                    <a:srgbClr val="000000"/>
                  </a:outerShdw>
                </a:effectLst>
              </a:rPr>
              <a:t>Estudio del Linfonodo Centinela</a:t>
            </a:r>
            <a:endParaRPr lang="es-ES" sz="3600" b="1" smtClean="0">
              <a:solidFill>
                <a:srgbClr val="FF9966"/>
              </a:solidFill>
              <a:effectLst>
                <a:outerShdw blurRad="38100" dist="38100" dir="2700000" algn="tl">
                  <a:srgbClr val="000000"/>
                </a:outerShdw>
              </a:effectLst>
            </a:endParaRPr>
          </a:p>
        </p:txBody>
      </p:sp>
      <p:sp>
        <p:nvSpPr>
          <p:cNvPr id="211971" name="Rectangle 3"/>
          <p:cNvSpPr>
            <a:spLocks noGrp="1" noChangeArrowheads="1"/>
          </p:cNvSpPr>
          <p:nvPr>
            <p:ph type="body" sz="half" idx="1"/>
          </p:nvPr>
        </p:nvSpPr>
        <p:spPr>
          <a:xfrm>
            <a:off x="685800" y="2286000"/>
            <a:ext cx="4191000" cy="4114800"/>
          </a:xfrm>
        </p:spPr>
        <p:txBody>
          <a:bodyPr/>
          <a:lstStyle/>
          <a:p>
            <a:pPr>
              <a:defRPr/>
            </a:pPr>
            <a:r>
              <a:rPr lang="es-MX" sz="2000" dirty="0" smtClean="0">
                <a:solidFill>
                  <a:srgbClr val="FFFFCC"/>
                </a:solidFill>
                <a:effectLst>
                  <a:outerShdw blurRad="38100" dist="38100" dir="2700000" algn="tl">
                    <a:srgbClr val="000000"/>
                  </a:outerShdw>
                </a:effectLst>
              </a:rPr>
              <a:t>Radioisótopo </a:t>
            </a:r>
            <a:r>
              <a:rPr lang="es-MX" sz="2000" dirty="0" err="1" smtClean="0">
                <a:solidFill>
                  <a:srgbClr val="FFFFCC"/>
                </a:solidFill>
                <a:effectLst>
                  <a:outerShdw blurRad="38100" dist="38100" dir="2700000" algn="tl">
                    <a:srgbClr val="000000"/>
                  </a:outerShdw>
                </a:effectLst>
              </a:rPr>
              <a:t>Tecnesio</a:t>
            </a:r>
            <a:r>
              <a:rPr lang="es-MX" sz="2000" dirty="0" smtClean="0">
                <a:solidFill>
                  <a:srgbClr val="FFFFCC"/>
                </a:solidFill>
                <a:effectLst>
                  <a:outerShdw blurRad="38100" dist="38100" dir="2700000" algn="tl">
                    <a:srgbClr val="000000"/>
                  </a:outerShdw>
                </a:effectLst>
              </a:rPr>
              <a:t> 99m</a:t>
            </a:r>
          </a:p>
          <a:p>
            <a:pPr>
              <a:defRPr/>
            </a:pPr>
            <a:endParaRPr lang="es-MX" sz="2000" dirty="0" smtClean="0">
              <a:solidFill>
                <a:srgbClr val="FFFFCC"/>
              </a:solidFill>
              <a:effectLst>
                <a:outerShdw blurRad="38100" dist="38100" dir="2700000" algn="tl">
                  <a:srgbClr val="000000"/>
                </a:outerShdw>
              </a:effectLst>
            </a:endParaRPr>
          </a:p>
          <a:p>
            <a:pPr>
              <a:defRPr/>
            </a:pPr>
            <a:endParaRPr lang="es-MX" sz="2000" dirty="0" smtClean="0">
              <a:solidFill>
                <a:srgbClr val="FFFFCC"/>
              </a:solidFill>
              <a:effectLst>
                <a:outerShdw blurRad="38100" dist="38100" dir="2700000" algn="tl">
                  <a:srgbClr val="000000"/>
                </a:outerShdw>
              </a:effectLst>
            </a:endParaRPr>
          </a:p>
          <a:p>
            <a:pPr>
              <a:defRPr/>
            </a:pPr>
            <a:endParaRPr lang="es-MX" sz="2000" dirty="0" smtClean="0">
              <a:solidFill>
                <a:srgbClr val="FFFFCC"/>
              </a:solidFill>
              <a:effectLst>
                <a:outerShdw blurRad="38100" dist="38100" dir="2700000" algn="tl">
                  <a:srgbClr val="000000"/>
                </a:outerShdw>
              </a:effectLst>
            </a:endParaRPr>
          </a:p>
          <a:p>
            <a:pPr>
              <a:defRPr/>
            </a:pPr>
            <a:endParaRPr lang="es-MX" sz="2000" dirty="0" smtClean="0">
              <a:solidFill>
                <a:srgbClr val="FFFFCC"/>
              </a:solidFill>
              <a:effectLst>
                <a:outerShdw blurRad="38100" dist="38100" dir="2700000" algn="tl">
                  <a:srgbClr val="000000"/>
                </a:outerShdw>
              </a:effectLst>
            </a:endParaRPr>
          </a:p>
          <a:p>
            <a:pPr>
              <a:defRPr/>
            </a:pPr>
            <a:r>
              <a:rPr lang="es-MX" sz="2000" dirty="0" smtClean="0">
                <a:solidFill>
                  <a:srgbClr val="FFFFCC"/>
                </a:solidFill>
                <a:effectLst>
                  <a:outerShdw blurRad="38100" dist="38100" dir="2700000" algn="tl">
                    <a:srgbClr val="000000"/>
                  </a:outerShdw>
                </a:effectLst>
              </a:rPr>
              <a:t>Colorante azul </a:t>
            </a:r>
            <a:r>
              <a:rPr lang="es-MX" sz="2000" dirty="0" err="1" smtClean="0">
                <a:solidFill>
                  <a:srgbClr val="FFFFCC"/>
                </a:solidFill>
                <a:effectLst>
                  <a:outerShdw blurRad="38100" dist="38100" dir="2700000" algn="tl">
                    <a:srgbClr val="000000"/>
                  </a:outerShdw>
                </a:effectLst>
              </a:rPr>
              <a:t>Lymphazurin</a:t>
            </a:r>
            <a:endParaRPr lang="es-MX" sz="2000" dirty="0" smtClean="0">
              <a:solidFill>
                <a:srgbClr val="FFFFCC"/>
              </a:solidFill>
              <a:effectLst>
                <a:outerShdw blurRad="38100" dist="38100" dir="2700000" algn="tl">
                  <a:srgbClr val="000000"/>
                </a:outerShdw>
              </a:effectLst>
            </a:endParaRPr>
          </a:p>
          <a:p>
            <a:pPr marL="0" indent="0">
              <a:buFont typeface="Monotype Sorts" pitchFamily="2" charset="2"/>
              <a:buNone/>
              <a:defRPr/>
            </a:pPr>
            <a:r>
              <a:rPr lang="es-MX" sz="2000" dirty="0">
                <a:solidFill>
                  <a:srgbClr val="FFFFCC"/>
                </a:solidFill>
                <a:effectLst>
                  <a:outerShdw blurRad="38100" dist="38100" dir="2700000" algn="tl">
                    <a:srgbClr val="000000"/>
                  </a:outerShdw>
                </a:effectLst>
              </a:rPr>
              <a:t> </a:t>
            </a:r>
            <a:r>
              <a:rPr lang="es-MX" sz="2000" dirty="0" smtClean="0">
                <a:solidFill>
                  <a:srgbClr val="FFFFCC"/>
                </a:solidFill>
                <a:effectLst>
                  <a:outerShdw blurRad="38100" dist="38100" dir="2700000" algn="tl">
                    <a:srgbClr val="000000"/>
                  </a:outerShdw>
                </a:effectLst>
              </a:rPr>
              <a:t>     o azul patente</a:t>
            </a:r>
          </a:p>
          <a:p>
            <a:pPr>
              <a:defRPr/>
            </a:pPr>
            <a:endParaRPr lang="es-ES" sz="2000" dirty="0" smtClean="0">
              <a:solidFill>
                <a:srgbClr val="FFFFCC"/>
              </a:solidFill>
            </a:endParaRPr>
          </a:p>
        </p:txBody>
      </p:sp>
      <p:pic>
        <p:nvPicPr>
          <p:cNvPr id="142340" name="Picture 4" descr="sentinelnod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1600" y="4114800"/>
            <a:ext cx="1828800" cy="1524000"/>
          </a:xfrm>
          <a:prstGeom prst="rect">
            <a:avLst/>
          </a:prstGeom>
          <a:noFill/>
          <a:ln>
            <a:noFill/>
          </a:ln>
          <a:effectLst>
            <a:outerShdw dist="107763" dir="189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341" name="Picture 5" descr="maping"/>
          <p:cNvPicPr>
            <a:picLocks noGrp="1" noChangeAspect="1" noChangeArrowheads="1"/>
          </p:cNvPicPr>
          <p:nvPr>
            <p:ph type="clipArt" sz="half" idx="2"/>
          </p:nvPr>
        </p:nvPicPr>
        <p:blipFill>
          <a:blip r:embed="rId3" cstate="print">
            <a:extLst>
              <a:ext uri="{28A0092B-C50C-407E-A947-70E740481C1C}">
                <a14:useLocalDpi xmlns:a14="http://schemas.microsoft.com/office/drawing/2010/main" val="0"/>
              </a:ext>
            </a:extLst>
          </a:blip>
          <a:srcRect/>
          <a:stretch>
            <a:fillRect/>
          </a:stretch>
        </p:blipFill>
        <p:spPr>
          <a:xfrm>
            <a:off x="5505450" y="1828800"/>
            <a:ext cx="1817688" cy="1792288"/>
          </a:xfrm>
          <a:effectLst>
            <a:outerShdw dist="107763" dir="18900000" algn="ctr" rotWithShape="0">
              <a:srgbClr val="808080"/>
            </a:outerShdw>
          </a:effectLst>
        </p:spPr>
      </p:pic>
    </p:spTree>
    <p:extLst>
      <p:ext uri="{BB962C8B-B14F-4D97-AF65-F5344CB8AC3E}">
        <p14:creationId xmlns:p14="http://schemas.microsoft.com/office/powerpoint/2010/main" val="3059290692"/>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2" name="Picture 2" descr="centi axila (2) y CM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533400"/>
            <a:ext cx="3581400" cy="2133600"/>
          </a:xfrm>
          <a:prstGeom prst="rect">
            <a:avLst/>
          </a:prstGeom>
          <a:noFill/>
          <a:ln>
            <a:noFill/>
          </a:ln>
          <a:effectLst>
            <a:outerShdw dist="107763" dir="189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63" name="Picture 3" descr="pattern de drenaj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0600" y="1371600"/>
            <a:ext cx="3505200" cy="4260850"/>
          </a:xfrm>
          <a:prstGeom prst="rect">
            <a:avLst/>
          </a:prstGeom>
          <a:noFill/>
          <a:ln>
            <a:noFill/>
          </a:ln>
          <a:effectLst>
            <a:outerShdw dist="107763" dir="189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64" name="Picture 4" descr="gammacamar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 y="3124200"/>
            <a:ext cx="3276600" cy="3263900"/>
          </a:xfrm>
          <a:prstGeom prst="rect">
            <a:avLst/>
          </a:prstGeom>
          <a:noFill/>
          <a:ln>
            <a:noFill/>
          </a:ln>
          <a:effectLst>
            <a:outerShdw dist="107763" dir="189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65" name="Rectangle 5"/>
          <p:cNvSpPr>
            <a:spLocks noGrp="1" noChangeArrowheads="1"/>
          </p:cNvSpPr>
          <p:nvPr>
            <p:ph type="title" idx="4294967295"/>
          </p:nvPr>
        </p:nvSpPr>
        <p:spPr/>
        <p:txBody>
          <a:bodyPr/>
          <a:lstStyle/>
          <a:p>
            <a:endParaRPr lang="es-ES" altLang="es-ES" smtClean="0"/>
          </a:p>
        </p:txBody>
      </p:sp>
    </p:spTree>
    <p:extLst>
      <p:ext uri="{BB962C8B-B14F-4D97-AF65-F5344CB8AC3E}">
        <p14:creationId xmlns:p14="http://schemas.microsoft.com/office/powerpoint/2010/main" val="186798307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386" name="Picture 2" descr="n200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600" y="914400"/>
            <a:ext cx="2959100" cy="229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87" name="Picture 3" descr="bourl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3000" y="914400"/>
            <a:ext cx="3124200" cy="229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88" name="Picture 4" descr="sentine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0600" y="3733800"/>
            <a:ext cx="29718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89" name="Picture 5" descr="sentine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53000" y="3733800"/>
            <a:ext cx="3048000" cy="235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33626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468313" y="1773238"/>
            <a:ext cx="8305800" cy="2971800"/>
          </a:xfrm>
        </p:spPr>
        <p:txBody>
          <a:bodyPr/>
          <a:lstStyle/>
          <a:p>
            <a:pPr algn="ctr">
              <a:defRPr/>
            </a:pPr>
            <a:r>
              <a:rPr lang="es-ES_tradnl" b="1" i="1" dirty="0" smtClean="0">
                <a:solidFill>
                  <a:srgbClr val="FFFF00"/>
                </a:solidFill>
                <a:effectLst>
                  <a:outerShdw blurRad="38100" dist="38100" dir="2700000" algn="tl">
                    <a:srgbClr val="000000"/>
                  </a:outerShdw>
                </a:effectLst>
              </a:rPr>
              <a:t>FACTORES DE RIESGO PARA CÁNCER DE MAMA </a:t>
            </a:r>
            <a:br>
              <a:rPr lang="es-ES_tradnl" b="1" i="1" dirty="0" smtClean="0">
                <a:solidFill>
                  <a:srgbClr val="FFFF00"/>
                </a:solidFill>
                <a:effectLst>
                  <a:outerShdw blurRad="38100" dist="38100" dir="2700000" algn="tl">
                    <a:srgbClr val="000000"/>
                  </a:outerShdw>
                </a:effectLst>
              </a:rPr>
            </a:br>
            <a:endParaRPr lang="es-ES_tradnl" b="1" dirty="0" smtClean="0">
              <a:solidFill>
                <a:srgbClr val="FFFF00"/>
              </a:solidFill>
              <a:effectLst>
                <a:outerShdw blurRad="38100" dist="38100" dir="2700000" algn="tl">
                  <a:srgbClr val="000000"/>
                </a:outerShdw>
              </a:effectLst>
            </a:endParaRPr>
          </a:p>
        </p:txBody>
      </p:sp>
    </p:spTree>
    <p:extLst>
      <p:ext uri="{BB962C8B-B14F-4D97-AF65-F5344CB8AC3E}">
        <p14:creationId xmlns:p14="http://schemas.microsoft.com/office/powerpoint/2010/main" val="585150479"/>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410" name="Picture 2" descr="inyeccion azu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762000"/>
            <a:ext cx="2667000" cy="2286000"/>
          </a:xfrm>
          <a:prstGeom prst="rect">
            <a:avLst/>
          </a:prstGeom>
          <a:noFill/>
          <a:ln>
            <a:noFill/>
          </a:ln>
          <a:effectLst>
            <a:outerShdw dist="107763" dir="2700000" algn="ctr" rotWithShape="0">
              <a:srgbClr val="EAEAEA">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5411" name="Picture 3" descr="SLNbrs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6800" y="914400"/>
            <a:ext cx="2895600" cy="230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5412" name="Picture 4" descr="sentine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4400" y="3657600"/>
            <a:ext cx="2895600" cy="215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5413" name="Picture 5" descr="sentinel nod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76800" y="3657600"/>
            <a:ext cx="2819400" cy="2081213"/>
          </a:xfrm>
          <a:prstGeom prst="rect">
            <a:avLst/>
          </a:prstGeom>
          <a:noFill/>
          <a:ln>
            <a:noFill/>
          </a:ln>
          <a:effectLst>
            <a:outerShdw dist="107763" dir="2700000" algn="ctr" rotWithShape="0">
              <a:srgbClr val="EAEAEA"/>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0351024"/>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a:xfrm>
            <a:off x="395288" y="2492375"/>
            <a:ext cx="8229600" cy="1143000"/>
          </a:xfrm>
        </p:spPr>
        <p:txBody>
          <a:bodyPr/>
          <a:lstStyle/>
          <a:p>
            <a:pPr algn="ctr">
              <a:defRPr/>
            </a:pPr>
            <a:r>
              <a:rPr lang="es-ES_tradnl" b="1" dirty="0" smtClean="0">
                <a:effectLst>
                  <a:outerShdw blurRad="38100" dist="38100" dir="2700000" algn="tl">
                    <a:srgbClr val="000000">
                      <a:alpha val="43137"/>
                    </a:srgbClr>
                  </a:outerShdw>
                </a:effectLst>
                <a:latin typeface="Comic Sans MS" pitchFamily="66" charset="0"/>
              </a:rPr>
              <a:t>MAMA EN AUGE</a:t>
            </a:r>
            <a:endParaRPr lang="es-ES" b="1" dirty="0" smtClean="0">
              <a:effectLst>
                <a:outerShdw blurRad="38100" dist="38100" dir="2700000" algn="tl">
                  <a:srgbClr val="000000">
                    <a:alpha val="43137"/>
                  </a:srgbClr>
                </a:outerShdw>
              </a:effectLst>
              <a:latin typeface="Comic Sans MS" pitchFamily="66" charset="0"/>
            </a:endParaRPr>
          </a:p>
        </p:txBody>
      </p:sp>
    </p:spTree>
    <p:extLst>
      <p:ext uri="{BB962C8B-B14F-4D97-AF65-F5344CB8AC3E}">
        <p14:creationId xmlns:p14="http://schemas.microsoft.com/office/powerpoint/2010/main" val="3299474917"/>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lstStyle/>
          <a:p>
            <a:pPr>
              <a:defRPr/>
            </a:pPr>
            <a:r>
              <a:rPr lang="es-ES_tradnl" sz="2800" b="1" dirty="0" smtClean="0">
                <a:effectLst>
                  <a:outerShdw blurRad="38100" dist="38100" dir="2700000" algn="tl">
                    <a:srgbClr val="000000">
                      <a:alpha val="43137"/>
                    </a:srgbClr>
                  </a:outerShdw>
                </a:effectLst>
                <a:latin typeface="Comic Sans MS" pitchFamily="66" charset="0"/>
              </a:rPr>
              <a:t>MAMA EN AUGE</a:t>
            </a:r>
            <a:endParaRPr lang="es-ES" sz="2800" b="1" dirty="0" smtClean="0">
              <a:effectLst>
                <a:outerShdw blurRad="38100" dist="38100" dir="2700000" algn="tl">
                  <a:srgbClr val="000000">
                    <a:alpha val="43137"/>
                  </a:srgbClr>
                </a:outerShdw>
              </a:effectLst>
              <a:latin typeface="Comic Sans MS" pitchFamily="66" charset="0"/>
            </a:endParaRPr>
          </a:p>
        </p:txBody>
      </p:sp>
      <p:sp>
        <p:nvSpPr>
          <p:cNvPr id="122883" name="Rectangle 3"/>
          <p:cNvSpPr>
            <a:spLocks noGrp="1" noChangeArrowheads="1"/>
          </p:cNvSpPr>
          <p:nvPr>
            <p:ph type="body" idx="1"/>
          </p:nvPr>
        </p:nvSpPr>
        <p:spPr/>
        <p:txBody>
          <a:bodyPr/>
          <a:lstStyle/>
          <a:p>
            <a:pPr>
              <a:buClr>
                <a:schemeClr val="tx1"/>
              </a:buClr>
              <a:buFont typeface="Monotype Sorts" pitchFamily="2" charset="2"/>
              <a:buBlip>
                <a:blip r:embed="rId2"/>
              </a:buBlip>
              <a:defRPr/>
            </a:pPr>
            <a:r>
              <a:rPr lang="es-ES_tradnl" sz="2400" b="1" dirty="0" smtClean="0">
                <a:solidFill>
                  <a:schemeClr val="accent1"/>
                </a:solidFill>
                <a:effectLst>
                  <a:outerShdw blurRad="38100" dist="38100" dir="2700000" algn="tl">
                    <a:srgbClr val="000000">
                      <a:alpha val="43137"/>
                    </a:srgbClr>
                  </a:outerShdw>
                </a:effectLst>
                <a:latin typeface="Comic Sans MS" pitchFamily="66" charset="0"/>
              </a:rPr>
              <a:t>OBJETIVO SANITARIO</a:t>
            </a:r>
          </a:p>
          <a:p>
            <a:pPr>
              <a:buClr>
                <a:schemeClr val="tx1"/>
              </a:buClr>
              <a:buFont typeface="Monotype Sorts" pitchFamily="2" charset="2"/>
              <a:buNone/>
              <a:defRPr/>
            </a:pPr>
            <a:endParaRPr lang="es-ES_tradnl" sz="2400" b="1" dirty="0" smtClean="0">
              <a:solidFill>
                <a:schemeClr val="accent1"/>
              </a:solidFill>
              <a:effectLst>
                <a:outerShdw blurRad="38100" dist="38100" dir="2700000" algn="tl">
                  <a:srgbClr val="000000">
                    <a:alpha val="43137"/>
                  </a:srgbClr>
                </a:outerShdw>
              </a:effectLst>
              <a:latin typeface="Comic Sans MS" pitchFamily="66" charset="0"/>
            </a:endParaRPr>
          </a:p>
          <a:p>
            <a:pPr>
              <a:buClr>
                <a:schemeClr val="tx1"/>
              </a:buClr>
              <a:buFont typeface="Monotype Sorts" pitchFamily="2" charset="2"/>
              <a:buBlip>
                <a:blip r:embed="rId2"/>
              </a:buBlip>
              <a:defRPr/>
            </a:pPr>
            <a:endParaRPr lang="es-ES_tradnl" sz="2400" b="1" dirty="0" smtClean="0">
              <a:solidFill>
                <a:schemeClr val="bg2"/>
              </a:solidFill>
              <a:effectLst>
                <a:outerShdw blurRad="38100" dist="38100" dir="2700000" algn="tl">
                  <a:srgbClr val="000000">
                    <a:alpha val="43137"/>
                  </a:srgbClr>
                </a:outerShdw>
              </a:effectLst>
              <a:latin typeface="Comic Sans MS" pitchFamily="66" charset="0"/>
            </a:endParaRPr>
          </a:p>
          <a:p>
            <a:pPr algn="just">
              <a:lnSpc>
                <a:spcPct val="170000"/>
              </a:lnSpc>
              <a:buClr>
                <a:schemeClr val="tx1"/>
              </a:buClr>
              <a:buFontTx/>
              <a:buNone/>
              <a:defRPr/>
            </a:pPr>
            <a:r>
              <a:rPr lang="es-ES_tradnl" sz="2400" b="1" dirty="0" smtClean="0">
                <a:solidFill>
                  <a:schemeClr val="bg2"/>
                </a:solidFill>
                <a:effectLst>
                  <a:outerShdw blurRad="38100" dist="38100" dir="2700000" algn="tl">
                    <a:srgbClr val="000000">
                      <a:alpha val="43137"/>
                    </a:srgbClr>
                  </a:outerShdw>
                </a:effectLst>
                <a:latin typeface="Comic Sans MS" pitchFamily="66" charset="0"/>
              </a:rPr>
              <a:t>     </a:t>
            </a:r>
            <a:r>
              <a:rPr lang="es-ES_tradnl" sz="2400" b="1" dirty="0" smtClean="0">
                <a:effectLst>
                  <a:outerShdw blurRad="38100" dist="38100" dir="2700000" algn="tl">
                    <a:srgbClr val="000000">
                      <a:alpha val="43137"/>
                    </a:srgbClr>
                  </a:outerShdw>
                </a:effectLst>
                <a:latin typeface="Comic Sans MS" pitchFamily="66" charset="0"/>
              </a:rPr>
              <a:t>Mejorar la sobrevida y calidad de vida de las mujeres con Cáncer de Mama, a través del diagnostico precoz y de la realización de tratamientos adecuados y oportunos</a:t>
            </a:r>
            <a:endParaRPr lang="es-ES" sz="2400" b="1" dirty="0" smtClean="0">
              <a:effectLst>
                <a:outerShdw blurRad="38100" dist="38100" dir="2700000" algn="tl">
                  <a:srgbClr val="000000">
                    <a:alpha val="43137"/>
                  </a:srgbClr>
                </a:outerShdw>
              </a:effectLst>
              <a:latin typeface="Comic Sans MS" pitchFamily="66" charset="0"/>
            </a:endParaRPr>
          </a:p>
        </p:txBody>
      </p:sp>
    </p:spTree>
    <p:extLst>
      <p:ext uri="{BB962C8B-B14F-4D97-AF65-F5344CB8AC3E}">
        <p14:creationId xmlns:p14="http://schemas.microsoft.com/office/powerpoint/2010/main" val="1217128341"/>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381000" y="266700"/>
            <a:ext cx="7772400" cy="492125"/>
          </a:xfrm>
        </p:spPr>
        <p:txBody>
          <a:bodyPr/>
          <a:lstStyle/>
          <a:p>
            <a:pPr>
              <a:defRPr/>
            </a:pPr>
            <a:r>
              <a:rPr lang="es-ES_tradnl" sz="2800" b="1" dirty="0" smtClean="0">
                <a:effectLst>
                  <a:outerShdw blurRad="38100" dist="38100" dir="2700000" algn="tl">
                    <a:srgbClr val="000000">
                      <a:alpha val="43137"/>
                    </a:srgbClr>
                  </a:outerShdw>
                </a:effectLst>
                <a:latin typeface="Comic Sans MS" pitchFamily="66" charset="0"/>
              </a:rPr>
              <a:t>MAMA EN AUGE</a:t>
            </a:r>
            <a:endParaRPr lang="es-ES" sz="2800" b="1" dirty="0" smtClean="0">
              <a:effectLst>
                <a:outerShdw blurRad="38100" dist="38100" dir="2700000" algn="tl">
                  <a:srgbClr val="000000">
                    <a:alpha val="43137"/>
                  </a:srgbClr>
                </a:outerShdw>
              </a:effectLst>
              <a:latin typeface="Comic Sans MS" pitchFamily="66" charset="0"/>
            </a:endParaRPr>
          </a:p>
        </p:txBody>
      </p:sp>
      <p:sp>
        <p:nvSpPr>
          <p:cNvPr id="123907" name="Rectangle 3"/>
          <p:cNvSpPr>
            <a:spLocks noGrp="1" noChangeArrowheads="1"/>
          </p:cNvSpPr>
          <p:nvPr>
            <p:ph type="body" idx="1"/>
          </p:nvPr>
        </p:nvSpPr>
        <p:spPr>
          <a:xfrm>
            <a:off x="0" y="1341438"/>
            <a:ext cx="9144000" cy="5949950"/>
          </a:xfrm>
        </p:spPr>
        <p:txBody>
          <a:bodyPr/>
          <a:lstStyle/>
          <a:p>
            <a:pPr>
              <a:buClr>
                <a:schemeClr val="tx1"/>
              </a:buClr>
              <a:buFont typeface="Monotype Sorts" pitchFamily="2" charset="2"/>
              <a:buBlip>
                <a:blip r:embed="rId2"/>
              </a:buBlip>
              <a:defRPr/>
            </a:pPr>
            <a:r>
              <a:rPr lang="es-ES_tradnl" sz="2400" b="1" dirty="0" smtClean="0">
                <a:solidFill>
                  <a:schemeClr val="accent1"/>
                </a:solidFill>
                <a:effectLst>
                  <a:outerShdw blurRad="38100" dist="38100" dir="2700000" algn="tl">
                    <a:srgbClr val="000000">
                      <a:alpha val="43137"/>
                    </a:srgbClr>
                  </a:outerShdw>
                </a:effectLst>
                <a:latin typeface="Comic Sans MS" pitchFamily="66" charset="0"/>
              </a:rPr>
              <a:t>CRITERIOS DE INCLUSION DE LA POBLACION OBJETIVO</a:t>
            </a:r>
          </a:p>
          <a:p>
            <a:pPr>
              <a:buClr>
                <a:schemeClr val="tx1"/>
              </a:buClr>
              <a:buFont typeface="Monotype Sorts" pitchFamily="2" charset="2"/>
              <a:buBlip>
                <a:blip r:embed="rId2"/>
              </a:buBlip>
              <a:defRPr/>
            </a:pPr>
            <a:endParaRPr lang="es-ES_tradnl" sz="2400" b="1" dirty="0" smtClean="0">
              <a:solidFill>
                <a:schemeClr val="accent1"/>
              </a:solidFill>
              <a:effectLst>
                <a:outerShdw blurRad="38100" dist="38100" dir="2700000" algn="tl">
                  <a:srgbClr val="000000">
                    <a:alpha val="43137"/>
                  </a:srgbClr>
                </a:outerShdw>
              </a:effectLst>
              <a:latin typeface="Comic Sans MS" pitchFamily="66" charset="0"/>
            </a:endParaRPr>
          </a:p>
          <a:p>
            <a:pPr>
              <a:buClr>
                <a:schemeClr val="tx1"/>
              </a:buClr>
              <a:buFont typeface="Monotype Sorts" pitchFamily="2" charset="2"/>
              <a:buBlip>
                <a:blip r:embed="rId2"/>
              </a:buBlip>
              <a:defRPr/>
            </a:pPr>
            <a:r>
              <a:rPr lang="es-ES_tradnl" sz="2400" b="1" dirty="0" smtClean="0">
                <a:effectLst>
                  <a:outerShdw blurRad="38100" dist="38100" dir="2700000" algn="tl">
                    <a:srgbClr val="000000">
                      <a:alpha val="43137"/>
                    </a:srgbClr>
                  </a:outerShdw>
                </a:effectLst>
                <a:latin typeface="Comic Sans MS" pitchFamily="66" charset="0"/>
              </a:rPr>
              <a:t>Toda persona beneficiaria de 15 años y mas, que consulta espontáneamente con :</a:t>
            </a:r>
          </a:p>
          <a:p>
            <a:pPr>
              <a:buClr>
                <a:schemeClr val="tx1"/>
              </a:buClr>
              <a:buFontTx/>
              <a:buNone/>
              <a:defRPr/>
            </a:pPr>
            <a:endParaRPr lang="es-ES_tradnl" sz="2400" b="1" dirty="0" smtClean="0">
              <a:effectLst>
                <a:outerShdw blurRad="38100" dist="38100" dir="2700000" algn="tl">
                  <a:srgbClr val="000000">
                    <a:alpha val="43137"/>
                  </a:srgbClr>
                </a:outerShdw>
              </a:effectLst>
              <a:latin typeface="Comic Sans MS" pitchFamily="66" charset="0"/>
            </a:endParaRPr>
          </a:p>
          <a:p>
            <a:pPr>
              <a:buClr>
                <a:schemeClr val="tx1"/>
              </a:buClr>
              <a:buFontTx/>
              <a:buNone/>
              <a:defRPr/>
            </a:pPr>
            <a:r>
              <a:rPr lang="es-ES_tradnl" sz="2400" b="1" dirty="0" smtClean="0">
                <a:effectLst>
                  <a:outerShdw blurRad="38100" dist="38100" dir="2700000" algn="tl">
                    <a:srgbClr val="000000">
                      <a:alpha val="43137"/>
                    </a:srgbClr>
                  </a:outerShdw>
                </a:effectLst>
                <a:latin typeface="Comic Sans MS" pitchFamily="66" charset="0"/>
              </a:rPr>
              <a:t>a.-Factores de riesgo de cáncer de mama, con o sin EFM compatible con PPM</a:t>
            </a:r>
          </a:p>
          <a:p>
            <a:pPr>
              <a:buClr>
                <a:schemeClr val="tx1"/>
              </a:buClr>
              <a:buFontTx/>
              <a:buNone/>
              <a:defRPr/>
            </a:pPr>
            <a:r>
              <a:rPr lang="es-ES_tradnl" sz="2400" b="1" dirty="0" smtClean="0">
                <a:effectLst>
                  <a:outerShdw blurRad="38100" dist="38100" dir="2700000" algn="tl">
                    <a:srgbClr val="000000">
                      <a:alpha val="43137"/>
                    </a:srgbClr>
                  </a:outerShdw>
                </a:effectLst>
                <a:latin typeface="Comic Sans MS" pitchFamily="66" charset="0"/>
              </a:rPr>
              <a:t>b.-Mamografía sospechosa ( BIRADS 4 o BIRADS 5 )</a:t>
            </a:r>
          </a:p>
          <a:p>
            <a:pPr>
              <a:buClr>
                <a:schemeClr val="tx1"/>
              </a:buClr>
              <a:buFontTx/>
              <a:buNone/>
              <a:defRPr/>
            </a:pPr>
            <a:r>
              <a:rPr lang="es-ES_tradnl" sz="2400" b="1" dirty="0" smtClean="0">
                <a:effectLst>
                  <a:outerShdw blurRad="38100" dist="38100" dir="2700000" algn="tl">
                    <a:srgbClr val="000000">
                      <a:alpha val="43137"/>
                    </a:srgbClr>
                  </a:outerShdw>
                </a:effectLst>
                <a:latin typeface="Comic Sans MS" pitchFamily="66" charset="0"/>
              </a:rPr>
              <a:t>c.-Ecotomografía sospechosa</a:t>
            </a:r>
          </a:p>
          <a:p>
            <a:pPr>
              <a:buClr>
                <a:schemeClr val="tx1"/>
              </a:buClr>
              <a:buFontTx/>
              <a:buNone/>
              <a:defRPr/>
            </a:pPr>
            <a:endParaRPr lang="es-ES_tradnl" sz="2400" b="1" dirty="0" smtClean="0">
              <a:effectLst>
                <a:outerShdw blurRad="38100" dist="38100" dir="2700000" algn="tl">
                  <a:srgbClr val="000000">
                    <a:alpha val="43137"/>
                  </a:srgbClr>
                </a:outerShdw>
              </a:effectLst>
              <a:latin typeface="Comic Sans MS" pitchFamily="66" charset="0"/>
            </a:endParaRPr>
          </a:p>
          <a:p>
            <a:pPr>
              <a:buClr>
                <a:schemeClr val="tx1"/>
              </a:buClr>
              <a:buFont typeface="Monotype Sorts" pitchFamily="2" charset="2"/>
              <a:buBlip>
                <a:blip r:embed="rId2"/>
              </a:buBlip>
              <a:defRPr/>
            </a:pPr>
            <a:r>
              <a:rPr lang="es-ES_tradnl" sz="2400" b="1" dirty="0" smtClean="0">
                <a:effectLst>
                  <a:outerShdw blurRad="38100" dist="38100" dir="2700000" algn="tl">
                    <a:srgbClr val="000000">
                      <a:alpha val="43137"/>
                    </a:srgbClr>
                  </a:outerShdw>
                </a:effectLst>
                <a:latin typeface="Comic Sans MS" pitchFamily="66" charset="0"/>
              </a:rPr>
              <a:t>Examen físico de mama compatible con PPM</a:t>
            </a:r>
          </a:p>
          <a:p>
            <a:pPr>
              <a:buClr>
                <a:schemeClr val="tx1"/>
              </a:buClr>
              <a:buFontTx/>
              <a:buNone/>
              <a:defRPr/>
            </a:pPr>
            <a:endParaRPr lang="es-ES_tradnl" sz="2400" b="1" dirty="0" smtClean="0">
              <a:latin typeface="Comic Sans MS" pitchFamily="66" charset="0"/>
            </a:endParaRPr>
          </a:p>
          <a:p>
            <a:pPr>
              <a:buClr>
                <a:schemeClr val="tx1"/>
              </a:buClr>
              <a:buFontTx/>
              <a:buNone/>
              <a:defRPr/>
            </a:pPr>
            <a:endParaRPr lang="es-ES_tradnl" sz="2400" b="1" dirty="0" smtClean="0">
              <a:latin typeface="Comic Sans MS" pitchFamily="66" charset="0"/>
            </a:endParaRPr>
          </a:p>
          <a:p>
            <a:pPr>
              <a:buClr>
                <a:schemeClr val="tx1"/>
              </a:buClr>
              <a:buFontTx/>
              <a:buNone/>
              <a:defRPr/>
            </a:pPr>
            <a:endParaRPr lang="es-ES_tradnl" sz="2400" b="1" dirty="0" smtClean="0">
              <a:latin typeface="Comic Sans MS" pitchFamily="66" charset="0"/>
            </a:endParaRPr>
          </a:p>
          <a:p>
            <a:pPr>
              <a:buClr>
                <a:schemeClr val="tx1"/>
              </a:buClr>
              <a:buFontTx/>
              <a:buNone/>
              <a:defRPr/>
            </a:pPr>
            <a:endParaRPr lang="es-ES_tradnl" sz="2000" dirty="0" smtClean="0">
              <a:latin typeface="Comic Sans MS" pitchFamily="66" charset="0"/>
            </a:endParaRPr>
          </a:p>
          <a:p>
            <a:pPr>
              <a:buClr>
                <a:schemeClr val="tx1"/>
              </a:buClr>
              <a:buFont typeface="Monotype Sorts" pitchFamily="2" charset="2"/>
              <a:buBlip>
                <a:blip r:embed="rId2"/>
              </a:buBlip>
              <a:defRPr/>
            </a:pPr>
            <a:endParaRPr lang="es-ES_tradnl" sz="2000" dirty="0" smtClean="0">
              <a:latin typeface="Comic Sans MS" pitchFamily="66" charset="0"/>
            </a:endParaRPr>
          </a:p>
        </p:txBody>
      </p:sp>
    </p:spTree>
    <p:extLst>
      <p:ext uri="{BB962C8B-B14F-4D97-AF65-F5344CB8AC3E}">
        <p14:creationId xmlns:p14="http://schemas.microsoft.com/office/powerpoint/2010/main" val="427736310"/>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a:xfrm>
            <a:off x="468313" y="0"/>
            <a:ext cx="8229600" cy="760413"/>
          </a:xfrm>
        </p:spPr>
        <p:txBody>
          <a:bodyPr/>
          <a:lstStyle/>
          <a:p>
            <a:pPr>
              <a:defRPr/>
            </a:pPr>
            <a:r>
              <a:rPr lang="es-ES_tradnl" sz="2800" b="1" dirty="0" smtClean="0">
                <a:effectLst>
                  <a:outerShdw blurRad="38100" dist="38100" dir="2700000" algn="tl">
                    <a:srgbClr val="000000">
                      <a:alpha val="43137"/>
                    </a:srgbClr>
                  </a:outerShdw>
                </a:effectLst>
                <a:latin typeface="Comic Sans MS" pitchFamily="66" charset="0"/>
              </a:rPr>
              <a:t>MAMA EN AUGE</a:t>
            </a:r>
            <a:endParaRPr lang="es-ES" sz="2800" b="1" dirty="0" smtClean="0">
              <a:effectLst>
                <a:outerShdw blurRad="38100" dist="38100" dir="2700000" algn="tl">
                  <a:srgbClr val="000000">
                    <a:alpha val="43137"/>
                  </a:srgbClr>
                </a:outerShdw>
              </a:effectLst>
              <a:latin typeface="Comic Sans MS" pitchFamily="66" charset="0"/>
            </a:endParaRPr>
          </a:p>
        </p:txBody>
      </p:sp>
      <p:sp>
        <p:nvSpPr>
          <p:cNvPr id="124931" name="Rectangle 3"/>
          <p:cNvSpPr>
            <a:spLocks noGrp="1" noChangeArrowheads="1"/>
          </p:cNvSpPr>
          <p:nvPr>
            <p:ph type="body" idx="1"/>
          </p:nvPr>
        </p:nvSpPr>
        <p:spPr>
          <a:xfrm>
            <a:off x="0" y="908050"/>
            <a:ext cx="9144000" cy="5949950"/>
          </a:xfrm>
        </p:spPr>
        <p:txBody>
          <a:bodyPr/>
          <a:lstStyle/>
          <a:p>
            <a:pPr>
              <a:lnSpc>
                <a:spcPct val="90000"/>
              </a:lnSpc>
              <a:buClr>
                <a:schemeClr val="tx1"/>
              </a:buClr>
              <a:buFont typeface="Monotype Sorts" pitchFamily="2" charset="2"/>
              <a:buBlip>
                <a:blip r:embed="rId2"/>
              </a:buBlip>
              <a:defRPr/>
            </a:pPr>
            <a:r>
              <a:rPr lang="es-ES_tradnl" sz="2400" b="1" dirty="0" smtClean="0">
                <a:solidFill>
                  <a:schemeClr val="accent1"/>
                </a:solidFill>
                <a:effectLst>
                  <a:outerShdw blurRad="38100" dist="38100" dir="2700000" algn="tl">
                    <a:srgbClr val="000000">
                      <a:alpha val="43137"/>
                    </a:srgbClr>
                  </a:outerShdw>
                </a:effectLst>
                <a:latin typeface="Comic Sans MS" pitchFamily="66" charset="0"/>
              </a:rPr>
              <a:t>MODELO Y RED DE ATENCION</a:t>
            </a:r>
          </a:p>
          <a:p>
            <a:pPr>
              <a:lnSpc>
                <a:spcPct val="90000"/>
              </a:lnSpc>
              <a:buClr>
                <a:schemeClr val="tx1"/>
              </a:buClr>
              <a:buFont typeface="Monotype Sorts" pitchFamily="2" charset="2"/>
              <a:buBlip>
                <a:blip r:embed="rId2"/>
              </a:buBlip>
              <a:defRPr/>
            </a:pPr>
            <a:endParaRPr lang="es-ES_tradnl" sz="2400" b="1" dirty="0" smtClean="0">
              <a:solidFill>
                <a:schemeClr val="accent1"/>
              </a:solidFill>
              <a:effectLst>
                <a:outerShdw blurRad="38100" dist="38100" dir="2700000" algn="tl">
                  <a:srgbClr val="000000">
                    <a:alpha val="43137"/>
                  </a:srgbClr>
                </a:outerShdw>
              </a:effectLst>
              <a:latin typeface="Comic Sans MS" pitchFamily="66" charset="0"/>
            </a:endParaRPr>
          </a:p>
          <a:p>
            <a:pPr>
              <a:lnSpc>
                <a:spcPct val="90000"/>
              </a:lnSpc>
              <a:buClr>
                <a:schemeClr val="tx1"/>
              </a:buClr>
              <a:buFont typeface="Monotype Sorts" pitchFamily="2" charset="2"/>
              <a:buBlip>
                <a:blip r:embed="rId2"/>
              </a:buBlip>
              <a:defRPr/>
            </a:pPr>
            <a:r>
              <a:rPr lang="es-ES_tradnl" sz="2400" b="1" dirty="0" smtClean="0">
                <a:effectLst>
                  <a:outerShdw blurRad="38100" dist="38100" dir="2700000" algn="tl">
                    <a:srgbClr val="000000">
                      <a:alpha val="43137"/>
                    </a:srgbClr>
                  </a:outerShdw>
                </a:effectLst>
                <a:latin typeface="Comic Sans MS" pitchFamily="66" charset="0"/>
              </a:rPr>
              <a:t>Detección</a:t>
            </a:r>
          </a:p>
          <a:p>
            <a:pPr>
              <a:lnSpc>
                <a:spcPct val="90000"/>
              </a:lnSpc>
              <a:buClr>
                <a:schemeClr val="tx1"/>
              </a:buClr>
              <a:buFont typeface="Monotype Sorts" pitchFamily="2" charset="2"/>
              <a:buBlip>
                <a:blip r:embed="rId2"/>
              </a:buBlip>
              <a:defRPr/>
            </a:pPr>
            <a:endParaRPr lang="es-ES_tradnl" sz="2400" b="1" dirty="0" smtClean="0">
              <a:effectLst>
                <a:outerShdw blurRad="38100" dist="38100" dir="2700000" algn="tl">
                  <a:srgbClr val="000000">
                    <a:alpha val="43137"/>
                  </a:srgbClr>
                </a:outerShdw>
              </a:effectLst>
              <a:latin typeface="Comic Sans MS" pitchFamily="66" charset="0"/>
            </a:endParaRPr>
          </a:p>
          <a:p>
            <a:pPr>
              <a:lnSpc>
                <a:spcPct val="90000"/>
              </a:lnSpc>
              <a:buClr>
                <a:schemeClr val="tx1"/>
              </a:buClr>
              <a:buFont typeface="Monotype Sorts" pitchFamily="2" charset="2"/>
              <a:buBlip>
                <a:blip r:embed="rId2"/>
              </a:buBlip>
              <a:defRPr/>
            </a:pPr>
            <a:r>
              <a:rPr lang="es-ES_tradnl" sz="2400" b="1" dirty="0" smtClean="0">
                <a:effectLst>
                  <a:outerShdw blurRad="38100" dist="38100" dir="2700000" algn="tl">
                    <a:srgbClr val="000000">
                      <a:alpha val="43137"/>
                    </a:srgbClr>
                  </a:outerShdw>
                </a:effectLst>
                <a:latin typeface="Comic Sans MS" pitchFamily="66" charset="0"/>
              </a:rPr>
              <a:t>Diagnostico</a:t>
            </a:r>
          </a:p>
          <a:p>
            <a:pPr>
              <a:lnSpc>
                <a:spcPct val="90000"/>
              </a:lnSpc>
              <a:buClr>
                <a:schemeClr val="tx1"/>
              </a:buClr>
              <a:buFont typeface="Monotype Sorts" pitchFamily="2" charset="2"/>
              <a:buBlip>
                <a:blip r:embed="rId2"/>
              </a:buBlip>
              <a:defRPr/>
            </a:pPr>
            <a:endParaRPr lang="es-ES_tradnl" sz="2400" b="1" dirty="0" smtClean="0">
              <a:effectLst>
                <a:outerShdw blurRad="38100" dist="38100" dir="2700000" algn="tl">
                  <a:srgbClr val="000000">
                    <a:alpha val="43137"/>
                  </a:srgbClr>
                </a:outerShdw>
              </a:effectLst>
              <a:latin typeface="Comic Sans MS" pitchFamily="66" charset="0"/>
            </a:endParaRPr>
          </a:p>
          <a:p>
            <a:pPr>
              <a:lnSpc>
                <a:spcPct val="90000"/>
              </a:lnSpc>
              <a:buClr>
                <a:schemeClr val="tx1"/>
              </a:buClr>
              <a:buFont typeface="Monotype Sorts" pitchFamily="2" charset="2"/>
              <a:buBlip>
                <a:blip r:embed="rId2"/>
              </a:buBlip>
              <a:defRPr/>
            </a:pPr>
            <a:r>
              <a:rPr lang="es-ES_tradnl" sz="2400" b="1" dirty="0" smtClean="0">
                <a:effectLst>
                  <a:outerShdw blurRad="38100" dist="38100" dir="2700000" algn="tl">
                    <a:srgbClr val="000000">
                      <a:alpha val="43137"/>
                    </a:srgbClr>
                  </a:outerShdw>
                </a:effectLst>
                <a:latin typeface="Comic Sans MS" pitchFamily="66" charset="0"/>
              </a:rPr>
              <a:t>Tratamiento</a:t>
            </a:r>
          </a:p>
          <a:p>
            <a:pPr>
              <a:lnSpc>
                <a:spcPct val="90000"/>
              </a:lnSpc>
              <a:buClr>
                <a:schemeClr val="tx1"/>
              </a:buClr>
              <a:buFont typeface="Monotype Sorts" pitchFamily="2" charset="2"/>
              <a:buBlip>
                <a:blip r:embed="rId2"/>
              </a:buBlip>
              <a:defRPr/>
            </a:pPr>
            <a:endParaRPr lang="es-ES_tradnl" sz="2400" b="1" dirty="0" smtClean="0">
              <a:effectLst>
                <a:outerShdw blurRad="38100" dist="38100" dir="2700000" algn="tl">
                  <a:srgbClr val="000000">
                    <a:alpha val="43137"/>
                  </a:srgbClr>
                </a:outerShdw>
              </a:effectLst>
              <a:latin typeface="Comic Sans MS" pitchFamily="66" charset="0"/>
            </a:endParaRPr>
          </a:p>
          <a:p>
            <a:pPr>
              <a:lnSpc>
                <a:spcPct val="90000"/>
              </a:lnSpc>
              <a:buClr>
                <a:schemeClr val="tx1"/>
              </a:buClr>
              <a:buFont typeface="Monotype Sorts" pitchFamily="2" charset="2"/>
              <a:buBlip>
                <a:blip r:embed="rId2"/>
              </a:buBlip>
              <a:defRPr/>
            </a:pPr>
            <a:r>
              <a:rPr lang="es-ES_tradnl" sz="2400" b="1" dirty="0" smtClean="0">
                <a:effectLst>
                  <a:outerShdw blurRad="38100" dist="38100" dir="2700000" algn="tl">
                    <a:srgbClr val="000000">
                      <a:alpha val="43137"/>
                    </a:srgbClr>
                  </a:outerShdw>
                </a:effectLst>
                <a:latin typeface="Comic Sans MS" pitchFamily="66" charset="0"/>
              </a:rPr>
              <a:t>Seguimiento</a:t>
            </a:r>
          </a:p>
          <a:p>
            <a:pPr>
              <a:lnSpc>
                <a:spcPct val="90000"/>
              </a:lnSpc>
              <a:buClr>
                <a:schemeClr val="tx1"/>
              </a:buClr>
              <a:buFont typeface="Monotype Sorts" pitchFamily="2" charset="2"/>
              <a:buBlip>
                <a:blip r:embed="rId2"/>
              </a:buBlip>
              <a:defRPr/>
            </a:pPr>
            <a:endParaRPr lang="es-ES_tradnl" sz="2400" b="1" dirty="0" smtClean="0">
              <a:effectLst>
                <a:outerShdw blurRad="38100" dist="38100" dir="2700000" algn="tl">
                  <a:srgbClr val="000000">
                    <a:alpha val="43137"/>
                  </a:srgbClr>
                </a:outerShdw>
              </a:effectLst>
              <a:latin typeface="Comic Sans MS" pitchFamily="66" charset="0"/>
            </a:endParaRPr>
          </a:p>
          <a:p>
            <a:pPr>
              <a:lnSpc>
                <a:spcPct val="90000"/>
              </a:lnSpc>
              <a:buClr>
                <a:schemeClr val="tx1"/>
              </a:buClr>
              <a:buFont typeface="Monotype Sorts" pitchFamily="2" charset="2"/>
              <a:buBlip>
                <a:blip r:embed="rId2"/>
              </a:buBlip>
              <a:defRPr/>
            </a:pPr>
            <a:r>
              <a:rPr lang="es-ES_tradnl" sz="2400" b="1" dirty="0" smtClean="0">
                <a:effectLst>
                  <a:outerShdw blurRad="38100" dist="38100" dir="2700000" algn="tl">
                    <a:srgbClr val="000000">
                      <a:alpha val="43137"/>
                    </a:srgbClr>
                  </a:outerShdw>
                </a:effectLst>
                <a:latin typeface="Comic Sans MS" pitchFamily="66" charset="0"/>
              </a:rPr>
              <a:t>Alivio del Dolor y Cuidados paliativos</a:t>
            </a:r>
          </a:p>
          <a:p>
            <a:pPr>
              <a:lnSpc>
                <a:spcPct val="90000"/>
              </a:lnSpc>
              <a:buClr>
                <a:schemeClr val="tx1"/>
              </a:buClr>
              <a:buFontTx/>
              <a:buNone/>
              <a:defRPr/>
            </a:pPr>
            <a:endParaRPr lang="es-ES_tradnl" sz="2400" b="1" dirty="0" smtClean="0">
              <a:effectLst>
                <a:outerShdw blurRad="38100" dist="38100" dir="2700000" algn="tl">
                  <a:srgbClr val="000000">
                    <a:alpha val="43137"/>
                  </a:srgbClr>
                </a:outerShdw>
              </a:effectLst>
              <a:latin typeface="Comic Sans MS" pitchFamily="66" charset="0"/>
            </a:endParaRPr>
          </a:p>
          <a:p>
            <a:pPr>
              <a:lnSpc>
                <a:spcPct val="90000"/>
              </a:lnSpc>
              <a:buClr>
                <a:schemeClr val="tx1"/>
              </a:buClr>
              <a:buFontTx/>
              <a:buNone/>
              <a:defRPr/>
            </a:pPr>
            <a:r>
              <a:rPr lang="es-ES_tradnl" sz="2400" b="1" dirty="0" smtClean="0">
                <a:effectLst>
                  <a:outerShdw blurRad="38100" dist="38100" dir="2700000" algn="tl">
                    <a:srgbClr val="000000">
                      <a:alpha val="43137"/>
                    </a:srgbClr>
                  </a:outerShdw>
                </a:effectLst>
                <a:latin typeface="Comic Sans MS" pitchFamily="66" charset="0"/>
              </a:rPr>
              <a:t>    Todas ellas definidas según niveles de atención y su interrelación debe conformar un flujo continuo</a:t>
            </a:r>
          </a:p>
          <a:p>
            <a:pPr>
              <a:lnSpc>
                <a:spcPct val="90000"/>
              </a:lnSpc>
              <a:buClr>
                <a:schemeClr val="tx1"/>
              </a:buClr>
              <a:buFontTx/>
              <a:buNone/>
              <a:defRPr/>
            </a:pPr>
            <a:endParaRPr lang="es-ES_tradnl" sz="2400" b="1" dirty="0" smtClean="0">
              <a:latin typeface="Comic Sans MS" pitchFamily="66" charset="0"/>
            </a:endParaRPr>
          </a:p>
          <a:p>
            <a:pPr>
              <a:lnSpc>
                <a:spcPct val="90000"/>
              </a:lnSpc>
              <a:buClr>
                <a:schemeClr val="tx1"/>
              </a:buClr>
              <a:buFontTx/>
              <a:buNone/>
              <a:defRPr/>
            </a:pPr>
            <a:endParaRPr lang="es-ES_tradnl" sz="2000" dirty="0" smtClean="0">
              <a:latin typeface="Comic Sans MS" pitchFamily="66" charset="0"/>
            </a:endParaRPr>
          </a:p>
          <a:p>
            <a:pPr>
              <a:lnSpc>
                <a:spcPct val="90000"/>
              </a:lnSpc>
              <a:buClr>
                <a:schemeClr val="tx1"/>
              </a:buClr>
              <a:buFontTx/>
              <a:buNone/>
              <a:defRPr/>
            </a:pPr>
            <a:endParaRPr lang="es-ES_tradnl" sz="2000" dirty="0" smtClean="0">
              <a:latin typeface="Comic Sans MS" pitchFamily="66" charset="0"/>
            </a:endParaRPr>
          </a:p>
          <a:p>
            <a:pPr>
              <a:lnSpc>
                <a:spcPct val="90000"/>
              </a:lnSpc>
              <a:buClr>
                <a:schemeClr val="tx1"/>
              </a:buClr>
              <a:buFont typeface="Monotype Sorts" pitchFamily="2" charset="2"/>
              <a:buBlip>
                <a:blip r:embed="rId2"/>
              </a:buBlip>
              <a:defRPr/>
            </a:pPr>
            <a:endParaRPr lang="es-ES_tradnl" sz="2000" dirty="0" smtClean="0">
              <a:latin typeface="Comic Sans MS" pitchFamily="66" charset="0"/>
            </a:endParaRPr>
          </a:p>
        </p:txBody>
      </p:sp>
    </p:spTree>
    <p:extLst>
      <p:ext uri="{BB962C8B-B14F-4D97-AF65-F5344CB8AC3E}">
        <p14:creationId xmlns:p14="http://schemas.microsoft.com/office/powerpoint/2010/main" val="1847914166"/>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381000" y="266700"/>
            <a:ext cx="7772400" cy="606425"/>
          </a:xfrm>
        </p:spPr>
        <p:txBody>
          <a:bodyPr/>
          <a:lstStyle/>
          <a:p>
            <a:pPr>
              <a:defRPr/>
            </a:pPr>
            <a:r>
              <a:rPr lang="es-ES_tradnl" sz="2800" b="1" dirty="0" smtClean="0">
                <a:effectLst>
                  <a:outerShdw blurRad="38100" dist="38100" dir="2700000" algn="tl">
                    <a:srgbClr val="000000">
                      <a:alpha val="43137"/>
                    </a:srgbClr>
                  </a:outerShdw>
                </a:effectLst>
                <a:latin typeface="Comic Sans MS" pitchFamily="66" charset="0"/>
              </a:rPr>
              <a:t>MAMA EN AUGE</a:t>
            </a:r>
            <a:endParaRPr lang="es-ES" sz="2800" b="1" dirty="0" smtClean="0">
              <a:effectLst>
                <a:outerShdw blurRad="38100" dist="38100" dir="2700000" algn="tl">
                  <a:srgbClr val="000000">
                    <a:alpha val="43137"/>
                  </a:srgbClr>
                </a:outerShdw>
              </a:effectLst>
              <a:latin typeface="Comic Sans MS" pitchFamily="66" charset="0"/>
            </a:endParaRPr>
          </a:p>
        </p:txBody>
      </p:sp>
      <p:sp>
        <p:nvSpPr>
          <p:cNvPr id="130051" name="Rectangle 3"/>
          <p:cNvSpPr>
            <a:spLocks noGrp="1" noChangeArrowheads="1"/>
          </p:cNvSpPr>
          <p:nvPr>
            <p:ph type="body" idx="1"/>
          </p:nvPr>
        </p:nvSpPr>
        <p:spPr>
          <a:xfrm>
            <a:off x="323850" y="1341438"/>
            <a:ext cx="8374063" cy="5111750"/>
          </a:xfrm>
        </p:spPr>
        <p:txBody>
          <a:bodyPr/>
          <a:lstStyle/>
          <a:p>
            <a:pPr>
              <a:buClr>
                <a:schemeClr val="tx1"/>
              </a:buClr>
              <a:buFont typeface="Monotype Sorts" pitchFamily="2" charset="2"/>
              <a:buBlip>
                <a:blip r:embed="rId2"/>
              </a:buBlip>
              <a:defRPr/>
            </a:pPr>
            <a:r>
              <a:rPr lang="es-ES_tradnl" sz="2400" b="1" dirty="0" smtClean="0">
                <a:solidFill>
                  <a:schemeClr val="accent1"/>
                </a:solidFill>
                <a:effectLst>
                  <a:outerShdw blurRad="38100" dist="38100" dir="2700000" algn="tl">
                    <a:srgbClr val="000000">
                      <a:alpha val="43137"/>
                    </a:srgbClr>
                  </a:outerShdw>
                </a:effectLst>
                <a:latin typeface="Comic Sans MS" pitchFamily="66" charset="0"/>
              </a:rPr>
              <a:t>COMPONENTES DEL PROTOCOLO</a:t>
            </a:r>
          </a:p>
          <a:p>
            <a:pPr>
              <a:buClr>
                <a:schemeClr val="tx1"/>
              </a:buClr>
              <a:buFont typeface="Monotype Sorts" pitchFamily="2" charset="2"/>
              <a:buNone/>
              <a:defRPr/>
            </a:pPr>
            <a:endParaRPr lang="es-ES_tradnl" sz="2400" b="1" dirty="0" smtClean="0">
              <a:solidFill>
                <a:schemeClr val="bg2"/>
              </a:solidFill>
              <a:effectLst>
                <a:outerShdw blurRad="38100" dist="38100" dir="2700000" algn="tl">
                  <a:srgbClr val="000000">
                    <a:alpha val="43137"/>
                  </a:srgbClr>
                </a:outerShdw>
              </a:effectLst>
              <a:latin typeface="Comic Sans MS" pitchFamily="66" charset="0"/>
            </a:endParaRPr>
          </a:p>
          <a:p>
            <a:pPr>
              <a:buClr>
                <a:schemeClr val="tx1"/>
              </a:buClr>
              <a:buFont typeface="Monotype Sorts" pitchFamily="2" charset="2"/>
              <a:buBlip>
                <a:blip r:embed="rId2"/>
              </a:buBlip>
              <a:defRPr/>
            </a:pPr>
            <a:r>
              <a:rPr lang="es-ES_tradnl" sz="2400" b="1" dirty="0" smtClean="0">
                <a:effectLst>
                  <a:outerShdw blurRad="38100" dist="38100" dir="2700000" algn="tl">
                    <a:srgbClr val="000000">
                      <a:alpha val="43137"/>
                    </a:srgbClr>
                  </a:outerShdw>
                </a:effectLst>
                <a:latin typeface="Comic Sans MS" pitchFamily="66" charset="0"/>
              </a:rPr>
              <a:t>Detección de casos sospechosos</a:t>
            </a:r>
          </a:p>
          <a:p>
            <a:pPr>
              <a:buClr>
                <a:schemeClr val="tx1"/>
              </a:buClr>
              <a:buFontTx/>
              <a:buNone/>
              <a:defRPr/>
            </a:pPr>
            <a:endParaRPr lang="es-ES_tradnl" sz="2400" b="1" dirty="0" smtClean="0">
              <a:effectLst>
                <a:outerShdw blurRad="38100" dist="38100" dir="2700000" algn="tl">
                  <a:srgbClr val="000000">
                    <a:alpha val="43137"/>
                  </a:srgbClr>
                </a:outerShdw>
              </a:effectLst>
              <a:latin typeface="Comic Sans MS" pitchFamily="66" charset="0"/>
            </a:endParaRPr>
          </a:p>
          <a:p>
            <a:pPr>
              <a:lnSpc>
                <a:spcPct val="160000"/>
              </a:lnSpc>
              <a:buClr>
                <a:schemeClr val="tx1"/>
              </a:buClr>
              <a:buFontTx/>
              <a:buNone/>
              <a:defRPr/>
            </a:pPr>
            <a:r>
              <a:rPr lang="es-ES_tradnl" sz="2400" b="1" dirty="0" smtClean="0">
                <a:effectLst>
                  <a:outerShdw blurRad="38100" dist="38100" dir="2700000" algn="tl">
                    <a:srgbClr val="000000">
                      <a:alpha val="43137"/>
                    </a:srgbClr>
                  </a:outerShdw>
                </a:effectLst>
                <a:latin typeface="Comic Sans MS" pitchFamily="66" charset="0"/>
              </a:rPr>
              <a:t>     Los casos sospechosos, deben ser derivados al NSA, de acuerdo a pautas de referencia y de la red de atención establecida     </a:t>
            </a:r>
          </a:p>
          <a:p>
            <a:pPr>
              <a:buClr>
                <a:schemeClr val="tx1"/>
              </a:buClr>
              <a:buFontTx/>
              <a:buNone/>
              <a:defRPr/>
            </a:pPr>
            <a:endParaRPr lang="es-ES_tradnl" sz="2400" b="1" dirty="0" smtClean="0">
              <a:effectLst>
                <a:outerShdw blurRad="38100" dist="38100" dir="2700000" algn="tl">
                  <a:srgbClr val="000000">
                    <a:alpha val="43137"/>
                  </a:srgbClr>
                </a:outerShdw>
              </a:effectLst>
              <a:latin typeface="Comic Sans MS" pitchFamily="66" charset="0"/>
            </a:endParaRPr>
          </a:p>
          <a:p>
            <a:pPr>
              <a:buClr>
                <a:schemeClr val="tx1"/>
              </a:buClr>
              <a:buFontTx/>
              <a:buNone/>
              <a:defRPr/>
            </a:pPr>
            <a:endParaRPr lang="es-ES_tradnl" sz="2400" b="1" dirty="0" smtClean="0">
              <a:effectLst>
                <a:outerShdw blurRad="38100" dist="38100" dir="2700000" algn="tl">
                  <a:srgbClr val="000000">
                    <a:alpha val="43137"/>
                  </a:srgbClr>
                </a:outerShdw>
              </a:effectLst>
              <a:latin typeface="Comic Sans MS" pitchFamily="66" charset="0"/>
            </a:endParaRPr>
          </a:p>
          <a:p>
            <a:pPr>
              <a:buClr>
                <a:schemeClr val="tx1"/>
              </a:buClr>
              <a:buFont typeface="Monotype Sorts" pitchFamily="2" charset="2"/>
              <a:buBlip>
                <a:blip r:embed="rId2"/>
              </a:buBlip>
              <a:defRPr/>
            </a:pPr>
            <a:endParaRPr lang="es-ES_tradnl" sz="2400" b="1" dirty="0" smtClean="0">
              <a:effectLst>
                <a:outerShdw blurRad="38100" dist="38100" dir="2700000" algn="tl">
                  <a:srgbClr val="000000">
                    <a:alpha val="43137"/>
                  </a:srgbClr>
                </a:outerShdw>
              </a:effectLst>
              <a:latin typeface="Comic Sans MS" pitchFamily="66" charset="0"/>
            </a:endParaRPr>
          </a:p>
        </p:txBody>
      </p:sp>
    </p:spTree>
    <p:extLst>
      <p:ext uri="{BB962C8B-B14F-4D97-AF65-F5344CB8AC3E}">
        <p14:creationId xmlns:p14="http://schemas.microsoft.com/office/powerpoint/2010/main" val="3200104075"/>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a:xfrm>
            <a:off x="468313" y="0"/>
            <a:ext cx="8229600" cy="620713"/>
          </a:xfrm>
        </p:spPr>
        <p:txBody>
          <a:bodyPr/>
          <a:lstStyle/>
          <a:p>
            <a:pPr>
              <a:defRPr/>
            </a:pPr>
            <a:r>
              <a:rPr lang="es-ES_tradnl" sz="2800" b="1" dirty="0" smtClean="0">
                <a:effectLst>
                  <a:outerShdw blurRad="38100" dist="38100" dir="2700000" algn="tl">
                    <a:srgbClr val="000000">
                      <a:alpha val="43137"/>
                    </a:srgbClr>
                  </a:outerShdw>
                </a:effectLst>
                <a:latin typeface="Comic Sans MS" pitchFamily="66" charset="0"/>
              </a:rPr>
              <a:t>MAMA EN AUGE</a:t>
            </a:r>
            <a:endParaRPr lang="es-ES" sz="2800" b="1" dirty="0" smtClean="0">
              <a:effectLst>
                <a:outerShdw blurRad="38100" dist="38100" dir="2700000" algn="tl">
                  <a:srgbClr val="000000">
                    <a:alpha val="43137"/>
                  </a:srgbClr>
                </a:outerShdw>
              </a:effectLst>
              <a:latin typeface="Comic Sans MS" pitchFamily="66" charset="0"/>
            </a:endParaRPr>
          </a:p>
        </p:txBody>
      </p:sp>
      <p:sp>
        <p:nvSpPr>
          <p:cNvPr id="151555" name="Rectangle 3"/>
          <p:cNvSpPr>
            <a:spLocks noChangeArrowheads="1"/>
          </p:cNvSpPr>
          <p:nvPr/>
        </p:nvSpPr>
        <p:spPr bwMode="auto">
          <a:xfrm>
            <a:off x="539750" y="1196975"/>
            <a:ext cx="8280400" cy="360363"/>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s-ES_tradnl" altLang="es-ES" sz="1800" b="1">
                <a:latin typeface="Comic Sans MS" pitchFamily="66" charset="0"/>
              </a:rPr>
              <a:t>Grupos A –B – C – D – E - F</a:t>
            </a:r>
            <a:endParaRPr lang="es-ES" altLang="es-ES" sz="1800" b="1">
              <a:latin typeface="Comic Sans MS" pitchFamily="66" charset="0"/>
            </a:endParaRPr>
          </a:p>
        </p:txBody>
      </p:sp>
      <p:sp>
        <p:nvSpPr>
          <p:cNvPr id="151556" name="Rectangle 4"/>
          <p:cNvSpPr>
            <a:spLocks noChangeArrowheads="1"/>
          </p:cNvSpPr>
          <p:nvPr/>
        </p:nvSpPr>
        <p:spPr bwMode="auto">
          <a:xfrm>
            <a:off x="3419475" y="1989138"/>
            <a:ext cx="3529013" cy="503237"/>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s-ES_tradnl" altLang="es-ES" sz="1800" b="1">
                <a:latin typeface="Comic Sans MS" pitchFamily="66" charset="0"/>
              </a:rPr>
              <a:t>Mamografía y EFM</a:t>
            </a:r>
            <a:endParaRPr lang="es-ES" altLang="es-ES" sz="1800" b="1">
              <a:latin typeface="Comic Sans MS" pitchFamily="66" charset="0"/>
            </a:endParaRPr>
          </a:p>
        </p:txBody>
      </p:sp>
      <p:sp>
        <p:nvSpPr>
          <p:cNvPr id="151557" name="Rectangle 5"/>
          <p:cNvSpPr>
            <a:spLocks noChangeArrowheads="1"/>
          </p:cNvSpPr>
          <p:nvPr/>
        </p:nvSpPr>
        <p:spPr bwMode="auto">
          <a:xfrm>
            <a:off x="250825" y="2852738"/>
            <a:ext cx="3059113" cy="647700"/>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s-ES_tradnl" altLang="es-ES" sz="1800" b="1">
                <a:latin typeface="Comic Sans MS" pitchFamily="66" charset="0"/>
              </a:rPr>
              <a:t>EFM y Mamografía Normal</a:t>
            </a:r>
            <a:endParaRPr lang="es-ES" altLang="es-ES" sz="1800" b="1">
              <a:latin typeface="Comic Sans MS" pitchFamily="66" charset="0"/>
            </a:endParaRPr>
          </a:p>
        </p:txBody>
      </p:sp>
      <p:sp>
        <p:nvSpPr>
          <p:cNvPr id="151558" name="Rectangle 6"/>
          <p:cNvSpPr>
            <a:spLocks noChangeArrowheads="1"/>
          </p:cNvSpPr>
          <p:nvPr/>
        </p:nvSpPr>
        <p:spPr bwMode="auto">
          <a:xfrm>
            <a:off x="2484438" y="3716338"/>
            <a:ext cx="4392612" cy="936625"/>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s-ES_tradnl" altLang="es-ES" sz="1600" b="1">
                <a:latin typeface="Comic Sans MS" pitchFamily="66" charset="0"/>
              </a:rPr>
              <a:t>EFM y PROBABLE PATOLOGIA BENIGNA</a:t>
            </a:r>
          </a:p>
          <a:p>
            <a:pPr algn="ctr" eaLnBrk="1" hangingPunct="1"/>
            <a:r>
              <a:rPr lang="es-ES_tradnl" altLang="es-ES" sz="1800" b="1">
                <a:latin typeface="Comic Sans MS" pitchFamily="66" charset="0"/>
              </a:rPr>
              <a:t>Derivación según Orientaciones</a:t>
            </a:r>
          </a:p>
          <a:p>
            <a:pPr algn="ctr" eaLnBrk="1" hangingPunct="1"/>
            <a:r>
              <a:rPr lang="es-ES_tradnl" altLang="es-ES" sz="1800" b="1">
                <a:latin typeface="Comic Sans MS" pitchFamily="66" charset="0"/>
              </a:rPr>
              <a:t>Programa Cáncer de Mama</a:t>
            </a:r>
            <a:endParaRPr lang="es-ES" altLang="es-ES" sz="1800" b="1">
              <a:latin typeface="Comic Sans MS" pitchFamily="66" charset="0"/>
            </a:endParaRPr>
          </a:p>
        </p:txBody>
      </p:sp>
      <p:sp>
        <p:nvSpPr>
          <p:cNvPr id="151559" name="Rectangle 7"/>
          <p:cNvSpPr>
            <a:spLocks noChangeArrowheads="1"/>
          </p:cNvSpPr>
          <p:nvPr/>
        </p:nvSpPr>
        <p:spPr bwMode="auto">
          <a:xfrm>
            <a:off x="7019925" y="2708275"/>
            <a:ext cx="1657350" cy="936625"/>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s-ES_tradnl" altLang="es-ES" sz="1800" b="1">
                <a:latin typeface="Comic Sans MS" pitchFamily="66" charset="0"/>
              </a:rPr>
              <a:t>EFM y/o Mx </a:t>
            </a:r>
          </a:p>
          <a:p>
            <a:pPr algn="ctr" eaLnBrk="1" hangingPunct="1"/>
            <a:r>
              <a:rPr lang="es-ES_tradnl" altLang="es-ES" sz="1800" b="1">
                <a:latin typeface="Comic Sans MS" pitchFamily="66" charset="0"/>
              </a:rPr>
              <a:t>sospechosa</a:t>
            </a:r>
          </a:p>
          <a:p>
            <a:pPr algn="ctr" eaLnBrk="1" hangingPunct="1"/>
            <a:r>
              <a:rPr lang="es-ES_tradnl" altLang="es-ES" sz="1800" b="1">
                <a:latin typeface="Comic Sans MS" pitchFamily="66" charset="0"/>
              </a:rPr>
              <a:t>De PPM</a:t>
            </a:r>
            <a:endParaRPr lang="es-ES" altLang="es-ES" sz="1800" b="1">
              <a:latin typeface="Comic Sans MS" pitchFamily="66" charset="0"/>
            </a:endParaRPr>
          </a:p>
        </p:txBody>
      </p:sp>
      <p:sp>
        <p:nvSpPr>
          <p:cNvPr id="151560" name="Rectangle 8"/>
          <p:cNvSpPr>
            <a:spLocks noChangeArrowheads="1"/>
          </p:cNvSpPr>
          <p:nvPr/>
        </p:nvSpPr>
        <p:spPr bwMode="auto">
          <a:xfrm>
            <a:off x="250825" y="5229225"/>
            <a:ext cx="2482850" cy="1081088"/>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s-ES_tradnl" altLang="es-ES" sz="1800" b="1">
                <a:latin typeface="Comic Sans MS" pitchFamily="66" charset="0"/>
              </a:rPr>
              <a:t>Control en APS según</a:t>
            </a:r>
          </a:p>
          <a:p>
            <a:pPr algn="ctr" eaLnBrk="1" hangingPunct="1"/>
            <a:r>
              <a:rPr lang="es-ES_tradnl" altLang="es-ES" sz="1800" b="1">
                <a:latin typeface="Comic Sans MS" pitchFamily="66" charset="0"/>
              </a:rPr>
              <a:t>Orientación Programa</a:t>
            </a:r>
          </a:p>
          <a:p>
            <a:pPr algn="ctr" eaLnBrk="1" hangingPunct="1"/>
            <a:r>
              <a:rPr lang="es-ES_tradnl" altLang="es-ES" sz="1800" b="1">
                <a:latin typeface="Comic Sans MS" pitchFamily="66" charset="0"/>
              </a:rPr>
              <a:t>Cáncer de Mama</a:t>
            </a:r>
            <a:endParaRPr lang="es-ES" altLang="es-ES" sz="1800" b="1">
              <a:latin typeface="Comic Sans MS" pitchFamily="66" charset="0"/>
            </a:endParaRPr>
          </a:p>
        </p:txBody>
      </p:sp>
      <p:sp>
        <p:nvSpPr>
          <p:cNvPr id="151561" name="Rectangle 9"/>
          <p:cNvSpPr>
            <a:spLocks noChangeArrowheads="1"/>
          </p:cNvSpPr>
          <p:nvPr/>
        </p:nvSpPr>
        <p:spPr bwMode="auto">
          <a:xfrm>
            <a:off x="5364163" y="5300663"/>
            <a:ext cx="3529012" cy="792162"/>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s-ES_tradnl" altLang="es-ES" sz="1800" b="1">
                <a:latin typeface="Comic Sans MS" pitchFamily="66" charset="0"/>
              </a:rPr>
              <a:t>Derivación a NSA</a:t>
            </a:r>
          </a:p>
          <a:p>
            <a:pPr algn="ctr" eaLnBrk="1" hangingPunct="1"/>
            <a:r>
              <a:rPr lang="es-ES_tradnl" altLang="es-ES" sz="1800" b="1">
                <a:latin typeface="Comic Sans MS" pitchFamily="66" charset="0"/>
              </a:rPr>
              <a:t>Unidad de Patología Mamaria</a:t>
            </a:r>
          </a:p>
          <a:p>
            <a:pPr algn="ctr" eaLnBrk="1" hangingPunct="1"/>
            <a:r>
              <a:rPr lang="es-ES_tradnl" altLang="es-ES" sz="1800" b="1">
                <a:latin typeface="Comic Sans MS" pitchFamily="66" charset="0"/>
              </a:rPr>
              <a:t>UPM</a:t>
            </a:r>
            <a:endParaRPr lang="es-ES" altLang="es-ES" sz="1800" b="1">
              <a:latin typeface="Comic Sans MS" pitchFamily="66" charset="0"/>
            </a:endParaRPr>
          </a:p>
        </p:txBody>
      </p:sp>
      <p:sp>
        <p:nvSpPr>
          <p:cNvPr id="151562" name="Line 10"/>
          <p:cNvSpPr>
            <a:spLocks noChangeShapeType="1"/>
          </p:cNvSpPr>
          <p:nvPr/>
        </p:nvSpPr>
        <p:spPr bwMode="auto">
          <a:xfrm>
            <a:off x="5003800" y="1628775"/>
            <a:ext cx="0" cy="2873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cxnSp>
        <p:nvCxnSpPr>
          <p:cNvPr id="151563" name="AutoShape 11"/>
          <p:cNvCxnSpPr>
            <a:cxnSpLocks noChangeShapeType="1"/>
            <a:stCxn id="151556" idx="2"/>
            <a:endCxn id="151557" idx="0"/>
          </p:cNvCxnSpPr>
          <p:nvPr/>
        </p:nvCxnSpPr>
        <p:spPr bwMode="auto">
          <a:xfrm rot="5400000">
            <a:off x="3302793" y="970757"/>
            <a:ext cx="360363" cy="3403600"/>
          </a:xfrm>
          <a:prstGeom prst="bentConnector3">
            <a:avLst>
              <a:gd name="adj1" fmla="val 49778"/>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151564" name="AutoShape 12"/>
          <p:cNvCxnSpPr>
            <a:cxnSpLocks noChangeShapeType="1"/>
            <a:stCxn id="151556" idx="2"/>
            <a:endCxn id="151559" idx="0"/>
          </p:cNvCxnSpPr>
          <p:nvPr/>
        </p:nvCxnSpPr>
        <p:spPr bwMode="auto">
          <a:xfrm rot="16200000" flipH="1">
            <a:off x="6408738" y="1268412"/>
            <a:ext cx="215900" cy="2663825"/>
          </a:xfrm>
          <a:prstGeom prst="bentConnector3">
            <a:avLst>
              <a:gd name="adj1" fmla="val 49264"/>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sp>
        <p:nvSpPr>
          <p:cNvPr id="151565" name="Line 13"/>
          <p:cNvSpPr>
            <a:spLocks noChangeShapeType="1"/>
          </p:cNvSpPr>
          <p:nvPr/>
        </p:nvSpPr>
        <p:spPr bwMode="auto">
          <a:xfrm>
            <a:off x="5148263" y="2492375"/>
            <a:ext cx="0" cy="12239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151566" name="Line 14"/>
          <p:cNvSpPr>
            <a:spLocks noChangeShapeType="1"/>
          </p:cNvSpPr>
          <p:nvPr/>
        </p:nvSpPr>
        <p:spPr bwMode="auto">
          <a:xfrm>
            <a:off x="1619250" y="3357563"/>
            <a:ext cx="0" cy="18716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151567" name="Line 15"/>
          <p:cNvSpPr>
            <a:spLocks noChangeShapeType="1"/>
          </p:cNvSpPr>
          <p:nvPr/>
        </p:nvSpPr>
        <p:spPr bwMode="auto">
          <a:xfrm>
            <a:off x="7885113" y="3644900"/>
            <a:ext cx="0" cy="15843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151568" name="Line 16"/>
          <p:cNvSpPr>
            <a:spLocks noChangeShapeType="1"/>
          </p:cNvSpPr>
          <p:nvPr/>
        </p:nvSpPr>
        <p:spPr bwMode="auto">
          <a:xfrm flipH="1">
            <a:off x="2484438" y="4652963"/>
            <a:ext cx="287337" cy="5762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151569" name="Line 17"/>
          <p:cNvSpPr>
            <a:spLocks noChangeShapeType="1"/>
          </p:cNvSpPr>
          <p:nvPr/>
        </p:nvSpPr>
        <p:spPr bwMode="auto">
          <a:xfrm>
            <a:off x="6877050" y="4652963"/>
            <a:ext cx="142875" cy="6477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Tree>
    <p:extLst>
      <p:ext uri="{BB962C8B-B14F-4D97-AF65-F5344CB8AC3E}">
        <p14:creationId xmlns:p14="http://schemas.microsoft.com/office/powerpoint/2010/main" val="3310874012"/>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468313" y="0"/>
            <a:ext cx="8229600" cy="688975"/>
          </a:xfrm>
        </p:spPr>
        <p:txBody>
          <a:bodyPr lIns="91440" tIns="45720" rIns="91440" bIns="45720" anchor="ctr"/>
          <a:lstStyle/>
          <a:p>
            <a:pPr>
              <a:defRPr/>
            </a:pPr>
            <a:r>
              <a:rPr lang="es-ES_tradnl" sz="2800" b="1" dirty="0" smtClean="0">
                <a:effectLst>
                  <a:outerShdw blurRad="38100" dist="38100" dir="2700000" algn="tl">
                    <a:srgbClr val="000000">
                      <a:alpha val="43137"/>
                    </a:srgbClr>
                  </a:outerShdw>
                </a:effectLst>
                <a:latin typeface="Comic Sans MS" pitchFamily="66" charset="0"/>
              </a:rPr>
              <a:t>MAMA EN AUG</a:t>
            </a:r>
            <a:r>
              <a:rPr lang="es-ES_tradnl" sz="2800" b="1" dirty="0" smtClean="0">
                <a:latin typeface="Comic Sans MS" pitchFamily="66" charset="0"/>
              </a:rPr>
              <a:t>E</a:t>
            </a:r>
            <a:endParaRPr lang="es-ES" sz="2800" b="1" dirty="0" smtClean="0">
              <a:latin typeface="Comic Sans MS" pitchFamily="66" charset="0"/>
            </a:endParaRPr>
          </a:p>
        </p:txBody>
      </p:sp>
      <p:sp>
        <p:nvSpPr>
          <p:cNvPr id="132099" name="Rectangle 3"/>
          <p:cNvSpPr>
            <a:spLocks noGrp="1" noChangeArrowheads="1"/>
          </p:cNvSpPr>
          <p:nvPr>
            <p:ph type="body" idx="1"/>
          </p:nvPr>
        </p:nvSpPr>
        <p:spPr>
          <a:xfrm>
            <a:off x="0" y="836613"/>
            <a:ext cx="9144000" cy="5688012"/>
          </a:xfrm>
        </p:spPr>
        <p:txBody>
          <a:bodyPr lIns="91440" tIns="45720" rIns="91440" bIns="45720"/>
          <a:lstStyle/>
          <a:p>
            <a:pPr>
              <a:lnSpc>
                <a:spcPct val="160000"/>
              </a:lnSpc>
              <a:buClr>
                <a:schemeClr val="tx1"/>
              </a:buClr>
              <a:buFont typeface="Monotype Sorts" pitchFamily="2" charset="2"/>
              <a:buBlip>
                <a:blip r:embed="rId2"/>
              </a:buBlip>
              <a:defRPr/>
            </a:pPr>
            <a:r>
              <a:rPr lang="es-ES_tradnl" sz="2400" b="1" dirty="0" smtClean="0">
                <a:solidFill>
                  <a:schemeClr val="accent1"/>
                </a:solidFill>
                <a:effectLst>
                  <a:outerShdw blurRad="38100" dist="38100" dir="2700000" algn="tl">
                    <a:srgbClr val="000000">
                      <a:alpha val="43137"/>
                    </a:srgbClr>
                  </a:outerShdw>
                </a:effectLst>
                <a:latin typeface="Comic Sans MS" pitchFamily="66" charset="0"/>
              </a:rPr>
              <a:t>ATENCION CON GARANTIAS</a:t>
            </a:r>
          </a:p>
          <a:p>
            <a:pPr>
              <a:lnSpc>
                <a:spcPct val="160000"/>
              </a:lnSpc>
              <a:buClr>
                <a:schemeClr val="tx1"/>
              </a:buClr>
              <a:buFont typeface="Monotype Sorts" pitchFamily="2" charset="2"/>
              <a:buBlip>
                <a:blip r:embed="rId2"/>
              </a:buBlip>
              <a:defRPr/>
            </a:pPr>
            <a:endParaRPr lang="es-ES_tradnl" sz="2400" b="1" dirty="0" smtClean="0">
              <a:solidFill>
                <a:schemeClr val="accent1"/>
              </a:solidFill>
              <a:effectLst>
                <a:outerShdw blurRad="38100" dist="38100" dir="2700000" algn="tl">
                  <a:srgbClr val="000000">
                    <a:alpha val="43137"/>
                  </a:srgbClr>
                </a:outerShdw>
              </a:effectLst>
              <a:latin typeface="Comic Sans MS" pitchFamily="66" charset="0"/>
            </a:endParaRPr>
          </a:p>
          <a:p>
            <a:pPr>
              <a:lnSpc>
                <a:spcPct val="160000"/>
              </a:lnSpc>
              <a:buClr>
                <a:schemeClr val="tx1"/>
              </a:buClr>
              <a:buFont typeface="Monotype Sorts" pitchFamily="2" charset="2"/>
              <a:buBlip>
                <a:blip r:embed="rId2"/>
              </a:buBlip>
              <a:defRPr/>
            </a:pPr>
            <a:r>
              <a:rPr lang="es-ES_tradnl" sz="2400" b="1" dirty="0" smtClean="0">
                <a:effectLst>
                  <a:outerShdw blurRad="38100" dist="38100" dir="2700000" algn="tl">
                    <a:srgbClr val="000000">
                      <a:alpha val="43137"/>
                    </a:srgbClr>
                  </a:outerShdw>
                </a:effectLst>
                <a:latin typeface="Comic Sans MS" pitchFamily="66" charset="0"/>
              </a:rPr>
              <a:t>GARANTIAS DE ACCESO</a:t>
            </a:r>
          </a:p>
          <a:p>
            <a:pPr>
              <a:lnSpc>
                <a:spcPct val="160000"/>
              </a:lnSpc>
              <a:buClr>
                <a:schemeClr val="tx1"/>
              </a:buClr>
              <a:buFont typeface="Monotype Sorts" pitchFamily="2" charset="2"/>
              <a:buNone/>
              <a:defRPr/>
            </a:pPr>
            <a:r>
              <a:rPr lang="es-ES_tradnl" sz="2400" b="1" dirty="0" smtClean="0">
                <a:effectLst>
                  <a:outerShdw blurRad="38100" dist="38100" dir="2700000" algn="tl">
                    <a:srgbClr val="000000">
                      <a:alpha val="43137"/>
                    </a:srgbClr>
                  </a:outerShdw>
                </a:effectLst>
                <a:latin typeface="Comic Sans MS" pitchFamily="66" charset="0"/>
              </a:rPr>
              <a:t>   Toda mujer con sospecha de PPM, ya sea clínica o por imágenes, será evaluada  por especialista. </a:t>
            </a:r>
          </a:p>
          <a:p>
            <a:pPr>
              <a:lnSpc>
                <a:spcPct val="160000"/>
              </a:lnSpc>
              <a:buClr>
                <a:schemeClr val="tx1"/>
              </a:buClr>
              <a:buFontTx/>
              <a:buNone/>
              <a:defRPr/>
            </a:pPr>
            <a:r>
              <a:rPr lang="es-ES_tradnl" sz="2400" b="1" dirty="0" smtClean="0">
                <a:effectLst>
                  <a:outerShdw blurRad="38100" dist="38100" dir="2700000" algn="tl">
                    <a:srgbClr val="000000">
                      <a:alpha val="43137"/>
                    </a:srgbClr>
                  </a:outerShdw>
                </a:effectLst>
                <a:latin typeface="Comic Sans MS" pitchFamily="66" charset="0"/>
              </a:rPr>
              <a:t>   Los casos con sospecha de PPM, confirmaran Diagnostico con estudio histológico. </a:t>
            </a:r>
          </a:p>
          <a:p>
            <a:pPr>
              <a:lnSpc>
                <a:spcPct val="160000"/>
              </a:lnSpc>
              <a:buClr>
                <a:schemeClr val="tx1"/>
              </a:buClr>
              <a:buFontTx/>
              <a:buNone/>
              <a:defRPr/>
            </a:pPr>
            <a:r>
              <a:rPr lang="es-ES_tradnl" sz="2400" b="1" dirty="0" smtClean="0">
                <a:effectLst>
                  <a:outerShdw blurRad="38100" dist="38100" dir="2700000" algn="tl">
                    <a:srgbClr val="000000">
                      <a:alpha val="43137"/>
                    </a:srgbClr>
                  </a:outerShdw>
                </a:effectLst>
                <a:latin typeface="Comic Sans MS" pitchFamily="66" charset="0"/>
              </a:rPr>
              <a:t>   </a:t>
            </a:r>
          </a:p>
          <a:p>
            <a:pPr>
              <a:defRPr/>
            </a:pPr>
            <a:endParaRPr lang="es-ES_tradnl" sz="2400" b="1" dirty="0" smtClean="0">
              <a:latin typeface="Comic Sans MS" pitchFamily="66" charset="0"/>
            </a:endParaRPr>
          </a:p>
          <a:p>
            <a:pPr>
              <a:buClr>
                <a:schemeClr val="tx1"/>
              </a:buClr>
              <a:buFont typeface="Monotype Sorts" pitchFamily="2" charset="2"/>
              <a:buBlip>
                <a:blip r:embed="rId2"/>
              </a:buBlip>
              <a:defRPr/>
            </a:pPr>
            <a:endParaRPr lang="es-ES_tradnl" sz="2400" b="1" dirty="0" smtClean="0">
              <a:latin typeface="Comic Sans MS" pitchFamily="66" charset="0"/>
            </a:endParaRPr>
          </a:p>
        </p:txBody>
      </p:sp>
    </p:spTree>
    <p:extLst>
      <p:ext uri="{BB962C8B-B14F-4D97-AF65-F5344CB8AC3E}">
        <p14:creationId xmlns:p14="http://schemas.microsoft.com/office/powerpoint/2010/main" val="591891659"/>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a:xfrm>
            <a:off x="468313" y="0"/>
            <a:ext cx="8229600" cy="688975"/>
          </a:xfrm>
        </p:spPr>
        <p:txBody>
          <a:bodyPr lIns="91440" tIns="45720" rIns="91440" bIns="45720" anchor="ctr"/>
          <a:lstStyle/>
          <a:p>
            <a:pPr>
              <a:defRPr/>
            </a:pPr>
            <a:r>
              <a:rPr lang="es-ES_tradnl" sz="2800" b="1" dirty="0" smtClean="0">
                <a:effectLst>
                  <a:outerShdw blurRad="38100" dist="38100" dir="2700000" algn="tl">
                    <a:srgbClr val="000000">
                      <a:alpha val="43137"/>
                    </a:srgbClr>
                  </a:outerShdw>
                </a:effectLst>
                <a:latin typeface="Comic Sans MS" pitchFamily="66" charset="0"/>
              </a:rPr>
              <a:t>MAMA EN AUGE</a:t>
            </a:r>
            <a:endParaRPr lang="es-ES" sz="2800" b="1" dirty="0" smtClean="0">
              <a:effectLst>
                <a:outerShdw blurRad="38100" dist="38100" dir="2700000" algn="tl">
                  <a:srgbClr val="000000">
                    <a:alpha val="43137"/>
                  </a:srgbClr>
                </a:outerShdw>
              </a:effectLst>
              <a:latin typeface="Comic Sans MS" pitchFamily="66" charset="0"/>
            </a:endParaRPr>
          </a:p>
        </p:txBody>
      </p:sp>
      <p:sp>
        <p:nvSpPr>
          <p:cNvPr id="133123" name="Rectangle 3"/>
          <p:cNvSpPr>
            <a:spLocks noGrp="1" noChangeArrowheads="1"/>
          </p:cNvSpPr>
          <p:nvPr>
            <p:ph type="body" idx="1"/>
          </p:nvPr>
        </p:nvSpPr>
        <p:spPr>
          <a:xfrm>
            <a:off x="0" y="836613"/>
            <a:ext cx="9144000" cy="5688012"/>
          </a:xfrm>
        </p:spPr>
        <p:txBody>
          <a:bodyPr lIns="91440" tIns="45720" rIns="91440" bIns="45720"/>
          <a:lstStyle/>
          <a:p>
            <a:pPr>
              <a:lnSpc>
                <a:spcPct val="160000"/>
              </a:lnSpc>
              <a:buClr>
                <a:schemeClr val="tx1"/>
              </a:buClr>
              <a:buFont typeface="Monotype Sorts" pitchFamily="2" charset="2"/>
              <a:buBlip>
                <a:blip r:embed="rId2"/>
              </a:buBlip>
              <a:defRPr/>
            </a:pPr>
            <a:r>
              <a:rPr lang="es-ES_tradnl" sz="2400" b="1" dirty="0" smtClean="0">
                <a:solidFill>
                  <a:schemeClr val="accent1"/>
                </a:solidFill>
                <a:effectLst>
                  <a:outerShdw blurRad="38100" dist="38100" dir="2700000" algn="tl">
                    <a:srgbClr val="000000">
                      <a:alpha val="43137"/>
                    </a:srgbClr>
                  </a:outerShdw>
                </a:effectLst>
                <a:latin typeface="Comic Sans MS" pitchFamily="66" charset="0"/>
              </a:rPr>
              <a:t>ATENCION CON GARANTIAS</a:t>
            </a:r>
          </a:p>
          <a:p>
            <a:pPr>
              <a:lnSpc>
                <a:spcPct val="160000"/>
              </a:lnSpc>
              <a:buClr>
                <a:schemeClr val="tx1"/>
              </a:buClr>
              <a:buFont typeface="Monotype Sorts" pitchFamily="2" charset="2"/>
              <a:buBlip>
                <a:blip r:embed="rId2"/>
              </a:buBlip>
              <a:defRPr/>
            </a:pPr>
            <a:endParaRPr lang="es-ES_tradnl" sz="2400" b="1" dirty="0" smtClean="0">
              <a:solidFill>
                <a:schemeClr val="accent1"/>
              </a:solidFill>
              <a:effectLst>
                <a:outerShdw blurRad="38100" dist="38100" dir="2700000" algn="tl">
                  <a:srgbClr val="000000">
                    <a:alpha val="43137"/>
                  </a:srgbClr>
                </a:outerShdw>
              </a:effectLst>
              <a:latin typeface="Comic Sans MS" pitchFamily="66" charset="0"/>
            </a:endParaRPr>
          </a:p>
          <a:p>
            <a:pPr>
              <a:lnSpc>
                <a:spcPct val="160000"/>
              </a:lnSpc>
              <a:buClr>
                <a:schemeClr val="tx1"/>
              </a:buClr>
              <a:buFont typeface="Monotype Sorts" pitchFamily="2" charset="2"/>
              <a:buBlip>
                <a:blip r:embed="rId2"/>
              </a:buBlip>
              <a:defRPr/>
            </a:pPr>
            <a:r>
              <a:rPr lang="es-ES_tradnl" sz="2400" b="1" dirty="0" smtClean="0">
                <a:effectLst>
                  <a:outerShdw blurRad="38100" dist="38100" dir="2700000" algn="tl">
                    <a:srgbClr val="000000">
                      <a:alpha val="43137"/>
                    </a:srgbClr>
                  </a:outerShdw>
                </a:effectLst>
                <a:latin typeface="Comic Sans MS" pitchFamily="66" charset="0"/>
              </a:rPr>
              <a:t>GARANTIAS DE ACCESO</a:t>
            </a:r>
          </a:p>
          <a:p>
            <a:pPr>
              <a:lnSpc>
                <a:spcPct val="160000"/>
              </a:lnSpc>
              <a:buClr>
                <a:schemeClr val="tx1"/>
              </a:buClr>
              <a:buFont typeface="Monotype Sorts" pitchFamily="2" charset="2"/>
              <a:buNone/>
              <a:defRPr/>
            </a:pPr>
            <a:r>
              <a:rPr lang="es-ES_tradnl" sz="2400" b="1" dirty="0" smtClean="0">
                <a:effectLst>
                  <a:outerShdw blurRad="38100" dist="38100" dir="2700000" algn="tl">
                    <a:srgbClr val="000000">
                      <a:alpha val="43137"/>
                    </a:srgbClr>
                  </a:outerShdw>
                </a:effectLst>
                <a:latin typeface="Comic Sans MS" pitchFamily="66" charset="0"/>
              </a:rPr>
              <a:t>   </a:t>
            </a:r>
          </a:p>
          <a:p>
            <a:pPr>
              <a:lnSpc>
                <a:spcPct val="160000"/>
              </a:lnSpc>
              <a:buClr>
                <a:schemeClr val="tx1"/>
              </a:buClr>
              <a:buFont typeface="Monotype Sorts" pitchFamily="2" charset="2"/>
              <a:buNone/>
              <a:defRPr/>
            </a:pPr>
            <a:r>
              <a:rPr lang="es-ES_tradnl" sz="2400" b="1" dirty="0" smtClean="0">
                <a:effectLst>
                  <a:outerShdw blurRad="38100" dist="38100" dir="2700000" algn="tl">
                    <a:srgbClr val="000000">
                      <a:alpha val="43137"/>
                    </a:srgbClr>
                  </a:outerShdw>
                </a:effectLst>
                <a:latin typeface="Comic Sans MS" pitchFamily="66" charset="0"/>
              </a:rPr>
              <a:t>   Los casos confirmados accederán a tratamiento y seguimiento según protocolo. </a:t>
            </a:r>
          </a:p>
          <a:p>
            <a:pPr>
              <a:lnSpc>
                <a:spcPct val="160000"/>
              </a:lnSpc>
              <a:buClr>
                <a:schemeClr val="tx1"/>
              </a:buClr>
              <a:buFontTx/>
              <a:buNone/>
              <a:defRPr/>
            </a:pPr>
            <a:r>
              <a:rPr lang="es-ES_tradnl" sz="2400" b="1" dirty="0" smtClean="0">
                <a:effectLst>
                  <a:outerShdw blurRad="38100" dist="38100" dir="2700000" algn="tl">
                    <a:srgbClr val="000000">
                      <a:alpha val="43137"/>
                    </a:srgbClr>
                  </a:outerShdw>
                </a:effectLst>
                <a:latin typeface="Comic Sans MS" pitchFamily="66" charset="0"/>
              </a:rPr>
              <a:t>   Los casos </a:t>
            </a:r>
            <a:r>
              <a:rPr lang="es-ES_tradnl" sz="2400" b="1" dirty="0" err="1" smtClean="0">
                <a:effectLst>
                  <a:outerShdw blurRad="38100" dist="38100" dir="2700000" algn="tl">
                    <a:srgbClr val="000000">
                      <a:alpha val="43137"/>
                    </a:srgbClr>
                  </a:outerShdw>
                </a:effectLst>
                <a:latin typeface="Comic Sans MS" pitchFamily="66" charset="0"/>
              </a:rPr>
              <a:t>recidivados</a:t>
            </a:r>
            <a:r>
              <a:rPr lang="es-ES_tradnl" sz="2400" b="1" dirty="0" smtClean="0">
                <a:effectLst>
                  <a:outerShdw blurRad="38100" dist="38100" dir="2700000" algn="tl">
                    <a:srgbClr val="000000">
                      <a:alpha val="43137"/>
                    </a:srgbClr>
                  </a:outerShdw>
                </a:effectLst>
                <a:latin typeface="Comic Sans MS" pitchFamily="66" charset="0"/>
              </a:rPr>
              <a:t> accederán a Diagnostico, Tratamiento y Seguimiento</a:t>
            </a:r>
          </a:p>
          <a:p>
            <a:pPr>
              <a:lnSpc>
                <a:spcPct val="160000"/>
              </a:lnSpc>
              <a:defRPr/>
            </a:pPr>
            <a:endParaRPr lang="es-ES_tradnl" sz="2400" b="1" dirty="0" smtClean="0">
              <a:latin typeface="Comic Sans MS" pitchFamily="66" charset="0"/>
            </a:endParaRPr>
          </a:p>
          <a:p>
            <a:pPr>
              <a:buClr>
                <a:schemeClr val="tx1"/>
              </a:buClr>
              <a:buFont typeface="Monotype Sorts" pitchFamily="2" charset="2"/>
              <a:buBlip>
                <a:blip r:embed="rId2"/>
              </a:buBlip>
              <a:defRPr/>
            </a:pPr>
            <a:endParaRPr lang="es-ES_tradnl" sz="2400" b="1" dirty="0" smtClean="0">
              <a:latin typeface="Comic Sans MS" pitchFamily="66" charset="0"/>
            </a:endParaRPr>
          </a:p>
        </p:txBody>
      </p:sp>
    </p:spTree>
    <p:extLst>
      <p:ext uri="{BB962C8B-B14F-4D97-AF65-F5344CB8AC3E}">
        <p14:creationId xmlns:p14="http://schemas.microsoft.com/office/powerpoint/2010/main" val="2522047885"/>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381000" y="266700"/>
            <a:ext cx="7772400" cy="549275"/>
          </a:xfrm>
        </p:spPr>
        <p:txBody>
          <a:bodyPr lIns="91440" tIns="45720" rIns="91440" bIns="45720" anchor="ctr"/>
          <a:lstStyle/>
          <a:p>
            <a:pPr>
              <a:defRPr/>
            </a:pPr>
            <a:r>
              <a:rPr lang="es-ES_tradnl" sz="2800" b="1" dirty="0" smtClean="0">
                <a:effectLst>
                  <a:outerShdw blurRad="38100" dist="38100" dir="2700000" algn="tl">
                    <a:srgbClr val="000000">
                      <a:alpha val="43137"/>
                    </a:srgbClr>
                  </a:outerShdw>
                </a:effectLst>
                <a:latin typeface="Comic Sans MS" pitchFamily="66" charset="0"/>
              </a:rPr>
              <a:t>MAMA EN AUGE</a:t>
            </a:r>
            <a:endParaRPr lang="es-ES" sz="2800" b="1" dirty="0" smtClean="0">
              <a:effectLst>
                <a:outerShdw blurRad="38100" dist="38100" dir="2700000" algn="tl">
                  <a:srgbClr val="000000">
                    <a:alpha val="43137"/>
                  </a:srgbClr>
                </a:outerShdw>
              </a:effectLst>
              <a:latin typeface="Comic Sans MS" pitchFamily="66" charset="0"/>
            </a:endParaRPr>
          </a:p>
        </p:txBody>
      </p:sp>
      <p:sp>
        <p:nvSpPr>
          <p:cNvPr id="134147" name="Rectangle 3"/>
          <p:cNvSpPr>
            <a:spLocks noGrp="1" noChangeArrowheads="1"/>
          </p:cNvSpPr>
          <p:nvPr>
            <p:ph type="body" idx="1"/>
          </p:nvPr>
        </p:nvSpPr>
        <p:spPr>
          <a:xfrm>
            <a:off x="381000" y="914400"/>
            <a:ext cx="8229600" cy="5327650"/>
          </a:xfrm>
        </p:spPr>
        <p:txBody>
          <a:bodyPr lIns="91440" tIns="45720" rIns="91440" bIns="45720"/>
          <a:lstStyle/>
          <a:p>
            <a:pPr>
              <a:buClr>
                <a:schemeClr val="tx1"/>
              </a:buClr>
              <a:buFont typeface="Monotype Sorts" pitchFamily="2" charset="2"/>
              <a:buBlip>
                <a:blip r:embed="rId2"/>
              </a:buBlip>
              <a:defRPr/>
            </a:pPr>
            <a:r>
              <a:rPr lang="es-ES_tradnl" sz="2400" b="1" dirty="0" smtClean="0">
                <a:solidFill>
                  <a:schemeClr val="accent1"/>
                </a:solidFill>
                <a:effectLst>
                  <a:outerShdw blurRad="38100" dist="38100" dir="2700000" algn="tl">
                    <a:srgbClr val="000000">
                      <a:alpha val="43137"/>
                    </a:srgbClr>
                  </a:outerShdw>
                </a:effectLst>
                <a:latin typeface="Comic Sans MS" pitchFamily="66" charset="0"/>
              </a:rPr>
              <a:t>ATENCION CON GARANTIAS</a:t>
            </a:r>
          </a:p>
          <a:p>
            <a:pPr>
              <a:buClr>
                <a:schemeClr val="tx1"/>
              </a:buClr>
              <a:buFont typeface="Monotype Sorts" pitchFamily="2" charset="2"/>
              <a:buBlip>
                <a:blip r:embed="rId2"/>
              </a:buBlip>
              <a:defRPr/>
            </a:pPr>
            <a:endParaRPr lang="es-ES_tradnl" sz="2400" b="1" dirty="0" smtClean="0">
              <a:solidFill>
                <a:schemeClr val="bg2"/>
              </a:solidFill>
              <a:effectLst>
                <a:outerShdw blurRad="38100" dist="38100" dir="2700000" algn="tl">
                  <a:srgbClr val="000000">
                    <a:alpha val="43137"/>
                  </a:srgbClr>
                </a:outerShdw>
              </a:effectLst>
              <a:latin typeface="Comic Sans MS" pitchFamily="66" charset="0"/>
            </a:endParaRPr>
          </a:p>
          <a:p>
            <a:pPr>
              <a:lnSpc>
                <a:spcPct val="160000"/>
              </a:lnSpc>
              <a:buClr>
                <a:schemeClr val="tx1"/>
              </a:buClr>
              <a:buFont typeface="Monotype Sorts" pitchFamily="2" charset="2"/>
              <a:buBlip>
                <a:blip r:embed="rId2"/>
              </a:buBlip>
              <a:defRPr/>
            </a:pPr>
            <a:r>
              <a:rPr lang="es-ES_tradnl" sz="2000" b="1" dirty="0" smtClean="0">
                <a:effectLst>
                  <a:outerShdw blurRad="38100" dist="38100" dir="2700000" algn="tl">
                    <a:srgbClr val="000000">
                      <a:alpha val="43137"/>
                    </a:srgbClr>
                  </a:outerShdw>
                </a:effectLst>
                <a:latin typeface="Comic Sans MS" pitchFamily="66" charset="0"/>
              </a:rPr>
              <a:t>GARANTIAS DE OPORTUNIDAD</a:t>
            </a:r>
          </a:p>
          <a:p>
            <a:pPr>
              <a:lnSpc>
                <a:spcPct val="160000"/>
              </a:lnSpc>
              <a:buClr>
                <a:schemeClr val="tx1"/>
              </a:buClr>
              <a:buFont typeface="Monotype Sorts" pitchFamily="2" charset="2"/>
              <a:buBlip>
                <a:blip r:embed="rId2"/>
              </a:buBlip>
              <a:defRPr/>
            </a:pPr>
            <a:r>
              <a:rPr lang="es-ES_tradnl" sz="2000" b="1" i="1" dirty="0" smtClean="0">
                <a:solidFill>
                  <a:srgbClr val="FFC000"/>
                </a:solidFill>
                <a:effectLst>
                  <a:outerShdw blurRad="38100" dist="38100" dir="2700000" algn="tl">
                    <a:srgbClr val="000000">
                      <a:alpha val="43137"/>
                    </a:srgbClr>
                  </a:outerShdw>
                </a:effectLst>
                <a:latin typeface="Comic Sans MS" pitchFamily="66" charset="0"/>
              </a:rPr>
              <a:t>Diagnóstico: Confirmación Diagnóstica</a:t>
            </a:r>
          </a:p>
          <a:p>
            <a:pPr>
              <a:lnSpc>
                <a:spcPct val="160000"/>
              </a:lnSpc>
              <a:buClr>
                <a:schemeClr val="tx1"/>
              </a:buClr>
              <a:buFontTx/>
              <a:buNone/>
              <a:defRPr/>
            </a:pPr>
            <a:r>
              <a:rPr lang="es-ES_tradnl" sz="2000" b="1" dirty="0" smtClean="0">
                <a:effectLst>
                  <a:outerShdw blurRad="38100" dist="38100" dir="2700000" algn="tl">
                    <a:srgbClr val="000000">
                      <a:alpha val="43137"/>
                    </a:srgbClr>
                  </a:outerShdw>
                </a:effectLst>
                <a:latin typeface="Comic Sans MS" pitchFamily="66" charset="0"/>
              </a:rPr>
              <a:t>   </a:t>
            </a:r>
            <a:r>
              <a:rPr lang="es-ES_tradnl" sz="2000" b="1" dirty="0" smtClean="0">
                <a:effectLst>
                  <a:outerShdw blurRad="38100" dist="38100" dir="2700000" algn="tl">
                    <a:srgbClr val="000000">
                      <a:alpha val="43137"/>
                    </a:srgbClr>
                  </a:outerShdw>
                </a:effectLst>
                <a:latin typeface="Comic Sans MS" pitchFamily="66" charset="0"/>
              </a:rPr>
              <a:t>- Toda </a:t>
            </a:r>
            <a:r>
              <a:rPr lang="es-ES_tradnl" sz="2000" b="1" dirty="0" smtClean="0">
                <a:effectLst>
                  <a:outerShdw blurRad="38100" dist="38100" dir="2700000" algn="tl">
                    <a:srgbClr val="000000">
                      <a:alpha val="43137"/>
                    </a:srgbClr>
                  </a:outerShdw>
                </a:effectLst>
                <a:latin typeface="Comic Sans MS" pitchFamily="66" charset="0"/>
              </a:rPr>
              <a:t>mujer con sospecha clínica, o </a:t>
            </a:r>
            <a:r>
              <a:rPr lang="es-ES_tradnl" sz="2000" b="1" dirty="0" err="1" smtClean="0">
                <a:effectLst>
                  <a:outerShdw blurRad="38100" dist="38100" dir="2700000" algn="tl">
                    <a:srgbClr val="000000">
                      <a:alpha val="43137"/>
                    </a:srgbClr>
                  </a:outerShdw>
                </a:effectLst>
                <a:latin typeface="Comic Sans MS" pitchFamily="66" charset="0"/>
              </a:rPr>
              <a:t>imageneológica</a:t>
            </a:r>
            <a:r>
              <a:rPr lang="es-ES_tradnl" sz="2000" b="1" dirty="0" smtClean="0">
                <a:effectLst>
                  <a:outerShdw blurRad="38100" dist="38100" dir="2700000" algn="tl">
                    <a:srgbClr val="000000">
                      <a:alpha val="43137"/>
                    </a:srgbClr>
                  </a:outerShdw>
                </a:effectLst>
                <a:latin typeface="Comic Sans MS" pitchFamily="66" charset="0"/>
              </a:rPr>
              <a:t> de Cáncer de Mama, será evaluada en UPM por especialista del NSA, y confirmado el dg. De </a:t>
            </a:r>
            <a:r>
              <a:rPr lang="es-ES_tradnl" sz="2000" b="1" dirty="0" err="1" smtClean="0">
                <a:effectLst>
                  <a:outerShdw blurRad="38100" dist="38100" dir="2700000" algn="tl">
                    <a:srgbClr val="000000">
                      <a:alpha val="43137"/>
                    </a:srgbClr>
                  </a:outerShdw>
                </a:effectLst>
                <a:latin typeface="Comic Sans MS" pitchFamily="66" charset="0"/>
              </a:rPr>
              <a:t>ca</a:t>
            </a:r>
            <a:r>
              <a:rPr lang="es-ES_tradnl" sz="2000" b="1" dirty="0" smtClean="0">
                <a:effectLst>
                  <a:outerShdw blurRad="38100" dist="38100" dir="2700000" algn="tl">
                    <a:srgbClr val="000000">
                      <a:alpha val="43137"/>
                    </a:srgbClr>
                  </a:outerShdw>
                </a:effectLst>
                <a:latin typeface="Comic Sans MS" pitchFamily="66" charset="0"/>
              </a:rPr>
              <a:t>. en un plazo máximo de </a:t>
            </a:r>
            <a:r>
              <a:rPr lang="es-ES_tradnl" sz="2000" b="1" i="1" u="sng" dirty="0" smtClean="0">
                <a:effectLst>
                  <a:outerShdw blurRad="38100" dist="38100" dir="2700000" algn="tl">
                    <a:srgbClr val="000000">
                      <a:alpha val="43137"/>
                    </a:srgbClr>
                  </a:outerShdw>
                </a:effectLst>
                <a:latin typeface="Comic Sans MS" pitchFamily="66" charset="0"/>
              </a:rPr>
              <a:t>30 días</a:t>
            </a:r>
            <a:r>
              <a:rPr lang="es-ES_tradnl" sz="2000" b="1" dirty="0" smtClean="0">
                <a:effectLst>
                  <a:outerShdw blurRad="38100" dist="38100" dir="2700000" algn="tl">
                    <a:srgbClr val="000000">
                      <a:alpha val="43137"/>
                    </a:srgbClr>
                  </a:outerShdw>
                </a:effectLst>
                <a:latin typeface="Comic Sans MS" pitchFamily="66" charset="0"/>
              </a:rPr>
              <a:t>, desde la fecha de </a:t>
            </a:r>
            <a:r>
              <a:rPr lang="es-ES_tradnl" sz="2000" b="1" dirty="0" smtClean="0">
                <a:effectLst>
                  <a:outerShdw blurRad="38100" dist="38100" dir="2700000" algn="tl">
                    <a:srgbClr val="000000">
                      <a:alpha val="43137"/>
                    </a:srgbClr>
                  </a:outerShdw>
                </a:effectLst>
                <a:latin typeface="Comic Sans MS" pitchFamily="66" charset="0"/>
              </a:rPr>
              <a:t>derivación</a:t>
            </a:r>
          </a:p>
          <a:p>
            <a:pPr>
              <a:lnSpc>
                <a:spcPct val="160000"/>
              </a:lnSpc>
              <a:buClr>
                <a:schemeClr val="tx1"/>
              </a:buClr>
              <a:buFontTx/>
              <a:buNone/>
              <a:defRPr/>
            </a:pPr>
            <a:r>
              <a:rPr lang="es-ES_tradnl" sz="2000" b="1" dirty="0">
                <a:effectLst>
                  <a:outerShdw blurRad="38100" dist="38100" dir="2700000" algn="tl">
                    <a:srgbClr val="000000">
                      <a:alpha val="43137"/>
                    </a:srgbClr>
                  </a:outerShdw>
                </a:effectLst>
                <a:latin typeface="Comic Sans MS" pitchFamily="66" charset="0"/>
              </a:rPr>
              <a:t> </a:t>
            </a:r>
            <a:r>
              <a:rPr lang="es-ES_tradnl" sz="2000" b="1" dirty="0" smtClean="0">
                <a:effectLst>
                  <a:outerShdw blurRad="38100" dist="38100" dir="2700000" algn="tl">
                    <a:srgbClr val="000000">
                      <a:alpha val="43137"/>
                    </a:srgbClr>
                  </a:outerShdw>
                </a:effectLst>
                <a:latin typeface="Comic Sans MS" pitchFamily="66" charset="0"/>
              </a:rPr>
              <a:t>  - </a:t>
            </a:r>
            <a:r>
              <a:rPr lang="es-ES_tradnl" sz="2000" b="1" dirty="0" err="1" smtClean="0">
                <a:effectLst>
                  <a:outerShdw blurRad="38100" dist="38100" dir="2700000" algn="tl">
                    <a:srgbClr val="000000">
                      <a:alpha val="43137"/>
                    </a:srgbClr>
                  </a:outerShdw>
                </a:effectLst>
                <a:latin typeface="Comic Sans MS" pitchFamily="66" charset="0"/>
              </a:rPr>
              <a:t>Etapificación</a:t>
            </a:r>
            <a:r>
              <a:rPr lang="es-ES_tradnl" sz="2000" b="1" dirty="0" smtClean="0">
                <a:effectLst>
                  <a:outerShdw blurRad="38100" dist="38100" dir="2700000" algn="tl">
                    <a:srgbClr val="000000">
                      <a:alpha val="43137"/>
                    </a:srgbClr>
                  </a:outerShdw>
                </a:effectLst>
                <a:latin typeface="Comic Sans MS" pitchFamily="66" charset="0"/>
              </a:rPr>
              <a:t> dentro de los 45 días desde la confirmación diagnóstica</a:t>
            </a:r>
            <a:endParaRPr lang="es-ES_tradnl" sz="2000" b="1" dirty="0" smtClean="0">
              <a:effectLst>
                <a:outerShdw blurRad="38100" dist="38100" dir="2700000" algn="tl">
                  <a:srgbClr val="000000">
                    <a:alpha val="43137"/>
                  </a:srgbClr>
                </a:outerShdw>
              </a:effectLst>
              <a:latin typeface="Comic Sans MS" pitchFamily="66" charset="0"/>
            </a:endParaRPr>
          </a:p>
        </p:txBody>
      </p:sp>
    </p:spTree>
    <p:extLst>
      <p:ext uri="{BB962C8B-B14F-4D97-AF65-F5344CB8AC3E}">
        <p14:creationId xmlns:p14="http://schemas.microsoft.com/office/powerpoint/2010/main" val="10605704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762000" y="228600"/>
            <a:ext cx="7772400" cy="1524000"/>
          </a:xfrm>
        </p:spPr>
        <p:txBody>
          <a:bodyPr/>
          <a:lstStyle/>
          <a:p>
            <a:pPr algn="ctr">
              <a:defRPr/>
            </a:pPr>
            <a:r>
              <a:rPr lang="es-ES_tradnl" sz="4000" b="1" i="1" dirty="0" smtClean="0">
                <a:effectLst>
                  <a:outerShdw blurRad="38100" dist="38100" dir="2700000" algn="tl">
                    <a:srgbClr val="000000"/>
                  </a:outerShdw>
                </a:effectLst>
              </a:rPr>
              <a:t>FACTORES DE RIESGO   I</a:t>
            </a:r>
            <a:br>
              <a:rPr lang="es-ES_tradnl" sz="4000" b="1" i="1" dirty="0" smtClean="0">
                <a:effectLst>
                  <a:outerShdw blurRad="38100" dist="38100" dir="2700000" algn="tl">
                    <a:srgbClr val="000000"/>
                  </a:outerShdw>
                </a:effectLst>
              </a:rPr>
            </a:br>
            <a:r>
              <a:rPr lang="es-ES_tradnl" sz="4000" b="1" i="1" u="sng" dirty="0" smtClean="0">
                <a:effectLst>
                  <a:outerShdw blurRad="38100" dist="38100" dir="2700000" algn="tl">
                    <a:srgbClr val="000000"/>
                  </a:outerShdw>
                </a:effectLst>
              </a:rPr>
              <a:t>ALTO RIESGO</a:t>
            </a:r>
            <a:endParaRPr lang="es-ES_tradnl" sz="4000" b="1" i="1" dirty="0" smtClean="0">
              <a:effectLst>
                <a:outerShdw blurRad="38100" dist="38100" dir="2700000" algn="tl">
                  <a:srgbClr val="000000"/>
                </a:outerShdw>
              </a:effectLst>
            </a:endParaRPr>
          </a:p>
        </p:txBody>
      </p:sp>
      <p:sp>
        <p:nvSpPr>
          <p:cNvPr id="57347" name="Rectangle 3"/>
          <p:cNvSpPr>
            <a:spLocks noGrp="1" noChangeArrowheads="1"/>
          </p:cNvSpPr>
          <p:nvPr>
            <p:ph type="body" idx="1"/>
          </p:nvPr>
        </p:nvSpPr>
        <p:spPr>
          <a:xfrm>
            <a:off x="395288" y="1916113"/>
            <a:ext cx="8391525" cy="4419600"/>
          </a:xfrm>
        </p:spPr>
        <p:txBody>
          <a:bodyPr/>
          <a:lstStyle/>
          <a:p>
            <a:pPr>
              <a:defRPr/>
            </a:pPr>
            <a:r>
              <a:rPr lang="es-ES_tradnl" sz="2800" b="1" u="sng" dirty="0" smtClean="0">
                <a:solidFill>
                  <a:srgbClr val="FFFF66"/>
                </a:solidFill>
                <a:effectLst>
                  <a:outerShdw blurRad="38100" dist="38100" dir="2700000" algn="tl">
                    <a:srgbClr val="000000"/>
                  </a:outerShdw>
                </a:effectLst>
              </a:rPr>
              <a:t>Sexo femenino</a:t>
            </a:r>
          </a:p>
          <a:p>
            <a:pPr>
              <a:defRPr/>
            </a:pPr>
            <a:r>
              <a:rPr lang="es-ES_tradnl" sz="2800" b="1" u="sng" dirty="0" smtClean="0">
                <a:solidFill>
                  <a:srgbClr val="FFFF66"/>
                </a:solidFill>
                <a:effectLst>
                  <a:outerShdw blurRad="38100" dist="38100" dir="2700000" algn="tl">
                    <a:srgbClr val="000000"/>
                  </a:outerShdw>
                </a:effectLst>
              </a:rPr>
              <a:t>Edad &gt; 50 años</a:t>
            </a:r>
          </a:p>
          <a:p>
            <a:pPr>
              <a:defRPr/>
            </a:pPr>
            <a:r>
              <a:rPr lang="es-ES_tradnl" sz="2800" b="1" u="sng" dirty="0" smtClean="0">
                <a:solidFill>
                  <a:srgbClr val="FFFF66"/>
                </a:solidFill>
                <a:effectLst>
                  <a:outerShdw blurRad="38100" dist="38100" dir="2700000" algn="tl">
                    <a:srgbClr val="000000"/>
                  </a:outerShdw>
                </a:effectLst>
              </a:rPr>
              <a:t>Antecedentes familiares de Ca de mama: </a:t>
            </a:r>
            <a:r>
              <a:rPr lang="es-ES_tradnl" sz="2800" dirty="0" smtClean="0">
                <a:solidFill>
                  <a:srgbClr val="FFFF66"/>
                </a:solidFill>
                <a:effectLst>
                  <a:outerShdw blurRad="38100" dist="38100" dir="2700000" algn="tl">
                    <a:srgbClr val="000000"/>
                  </a:outerShdw>
                </a:effectLst>
              </a:rPr>
              <a:t> </a:t>
            </a:r>
            <a:r>
              <a:rPr lang="es-ES_tradnl" sz="2800" dirty="0" smtClean="0">
                <a:effectLst>
                  <a:outerShdw blurRad="38100" dist="38100" dir="2700000" algn="tl">
                    <a:srgbClr val="000000"/>
                  </a:outerShdw>
                </a:effectLst>
              </a:rPr>
              <a:t>RR </a:t>
            </a:r>
            <a:r>
              <a:rPr lang="es-ES_tradnl" sz="2800" b="1" dirty="0" smtClean="0">
                <a:effectLst>
                  <a:outerShdw blurRad="38100" dist="38100" dir="2700000" algn="tl">
                    <a:srgbClr val="000000"/>
                  </a:outerShdw>
                </a:effectLst>
                <a:sym typeface="Symbol" pitchFamily="18" charset="2"/>
              </a:rPr>
              <a:t> </a:t>
            </a:r>
            <a:r>
              <a:rPr lang="es-ES_tradnl" sz="2800" dirty="0" smtClean="0">
                <a:effectLst>
                  <a:outerShdw blurRad="38100" dist="38100" dir="2700000" algn="tl">
                    <a:srgbClr val="000000"/>
                  </a:outerShdw>
                </a:effectLst>
                <a:sym typeface="Symbol" pitchFamily="18" charset="2"/>
              </a:rPr>
              <a:t>4 veces ,en especial si son 2 familiares en 1° grado , </a:t>
            </a:r>
            <a:r>
              <a:rPr lang="es-ES_tradnl" sz="2800" dirty="0" err="1" smtClean="0">
                <a:effectLst>
                  <a:outerShdw blurRad="38100" dist="38100" dir="2700000" algn="tl">
                    <a:srgbClr val="000000"/>
                  </a:outerShdw>
                </a:effectLst>
                <a:sym typeface="Symbol" pitchFamily="18" charset="2"/>
              </a:rPr>
              <a:t>premenopáusicas</a:t>
            </a:r>
            <a:r>
              <a:rPr lang="es-ES_tradnl" sz="2800" dirty="0" smtClean="0">
                <a:effectLst>
                  <a:outerShdw blurRad="38100" dist="38100" dir="2700000" algn="tl">
                    <a:srgbClr val="000000"/>
                  </a:outerShdw>
                </a:effectLst>
                <a:sym typeface="Symbol" pitchFamily="18" charset="2"/>
              </a:rPr>
              <a:t> o es bilateral.</a:t>
            </a:r>
          </a:p>
          <a:p>
            <a:pPr>
              <a:defRPr/>
            </a:pPr>
            <a:r>
              <a:rPr lang="es-ES_tradnl" sz="2800" b="1" u="sng" dirty="0" smtClean="0">
                <a:solidFill>
                  <a:srgbClr val="FFFF66"/>
                </a:solidFill>
                <a:effectLst>
                  <a:outerShdw blurRad="38100" dist="38100" dir="2700000" algn="tl">
                    <a:srgbClr val="000000"/>
                  </a:outerShdw>
                </a:effectLst>
              </a:rPr>
              <a:t>Historia de  Ca de </a:t>
            </a:r>
            <a:r>
              <a:rPr lang="es-ES_tradnl" sz="2800" b="1" u="sng" dirty="0" err="1" smtClean="0">
                <a:solidFill>
                  <a:srgbClr val="FFFF66"/>
                </a:solidFill>
                <a:effectLst>
                  <a:outerShdw blurRad="38100" dist="38100" dir="2700000" algn="tl">
                    <a:srgbClr val="000000"/>
                  </a:outerShdw>
                </a:effectLst>
              </a:rPr>
              <a:t>mama:</a:t>
            </a:r>
            <a:r>
              <a:rPr lang="es-ES_tradnl" sz="2800" dirty="0" err="1" smtClean="0">
                <a:effectLst>
                  <a:outerShdw blurRad="38100" dist="38100" dir="2700000" algn="tl">
                    <a:srgbClr val="000000"/>
                  </a:outerShdw>
                </a:effectLst>
              </a:rPr>
              <a:t>RR</a:t>
            </a:r>
            <a:r>
              <a:rPr lang="es-ES_tradnl" sz="2800" dirty="0" smtClean="0">
                <a:effectLst>
                  <a:outerShdw blurRad="38100" dist="38100" dir="2700000" algn="tl">
                    <a:srgbClr val="000000"/>
                  </a:outerShdw>
                </a:effectLst>
              </a:rPr>
              <a:t> </a:t>
            </a:r>
            <a:r>
              <a:rPr lang="es-ES_tradnl" sz="2800" b="1" dirty="0" smtClean="0">
                <a:effectLst>
                  <a:outerShdw blurRad="38100" dist="38100" dir="2700000" algn="tl">
                    <a:srgbClr val="000000"/>
                  </a:outerShdw>
                </a:effectLst>
                <a:sym typeface="Symbol" pitchFamily="18" charset="2"/>
              </a:rPr>
              <a:t> 10 </a:t>
            </a:r>
            <a:r>
              <a:rPr lang="es-ES_tradnl" sz="2800" dirty="0" smtClean="0">
                <a:effectLst>
                  <a:outerShdw blurRad="38100" dist="38100" dir="2700000" algn="tl">
                    <a:srgbClr val="000000"/>
                  </a:outerShdw>
                </a:effectLst>
                <a:sym typeface="Symbol" pitchFamily="18" charset="2"/>
              </a:rPr>
              <a:t>veces.</a:t>
            </a:r>
          </a:p>
          <a:p>
            <a:pPr>
              <a:defRPr/>
            </a:pPr>
            <a:r>
              <a:rPr lang="es-ES_tradnl" sz="2800" b="1" u="sng" dirty="0" smtClean="0">
                <a:solidFill>
                  <a:srgbClr val="FFFF66"/>
                </a:solidFill>
                <a:effectLst>
                  <a:outerShdw blurRad="38100" dist="38100" dir="2700000" algn="tl">
                    <a:srgbClr val="000000"/>
                  </a:outerShdw>
                </a:effectLst>
                <a:sym typeface="Symbol" pitchFamily="18" charset="2"/>
              </a:rPr>
              <a:t>Mujer portadora de Mutación Genética (BRCA1-2)</a:t>
            </a:r>
            <a:endParaRPr lang="es-ES_tradnl" sz="2800" dirty="0" smtClean="0">
              <a:effectLst>
                <a:outerShdw blurRad="38100" dist="38100" dir="2700000" algn="tl">
                  <a:srgbClr val="000000"/>
                </a:outerShdw>
              </a:effectLst>
              <a:sym typeface="Symbol" pitchFamily="18" charset="2"/>
            </a:endParaRPr>
          </a:p>
          <a:p>
            <a:pPr>
              <a:defRPr/>
            </a:pPr>
            <a:r>
              <a:rPr lang="es-ES_tradnl" sz="2800" b="1" u="sng" dirty="0" smtClean="0">
                <a:solidFill>
                  <a:srgbClr val="FFFF66"/>
                </a:solidFill>
                <a:effectLst>
                  <a:outerShdw blurRad="38100" dist="38100" dir="2700000" algn="tl">
                    <a:srgbClr val="000000"/>
                  </a:outerShdw>
                </a:effectLst>
              </a:rPr>
              <a:t>Antecedente personal  de Enfermedad mamaria con </a:t>
            </a:r>
            <a:r>
              <a:rPr lang="es-ES_tradnl" sz="2800" b="1" u="sng" dirty="0" err="1" smtClean="0">
                <a:solidFill>
                  <a:srgbClr val="FFFF66"/>
                </a:solidFill>
                <a:effectLst>
                  <a:outerShdw blurRad="38100" dist="38100" dir="2700000" algn="tl">
                    <a:srgbClr val="000000"/>
                  </a:outerShdw>
                </a:effectLst>
              </a:rPr>
              <a:t>atipías</a:t>
            </a:r>
            <a:r>
              <a:rPr lang="es-ES_tradnl" sz="2800" b="1" u="sng" dirty="0" smtClean="0">
                <a:solidFill>
                  <a:srgbClr val="FFFF66"/>
                </a:solidFill>
                <a:effectLst>
                  <a:outerShdw blurRad="38100" dist="38100" dir="2700000" algn="tl">
                    <a:srgbClr val="000000"/>
                  </a:outerShdw>
                </a:effectLst>
              </a:rPr>
              <a:t>: </a:t>
            </a:r>
            <a:r>
              <a:rPr lang="es-ES_tradnl" sz="2800" dirty="0" smtClean="0">
                <a:effectLst>
                  <a:outerShdw blurRad="38100" dist="38100" dir="2700000" algn="tl">
                    <a:srgbClr val="000000"/>
                  </a:outerShdw>
                </a:effectLst>
              </a:rPr>
              <a:t>RR </a:t>
            </a:r>
            <a:r>
              <a:rPr lang="es-ES_tradnl" sz="2800" b="1" dirty="0" smtClean="0">
                <a:effectLst>
                  <a:outerShdw blurRad="38100" dist="38100" dir="2700000" algn="tl">
                    <a:srgbClr val="000000"/>
                  </a:outerShdw>
                </a:effectLst>
                <a:sym typeface="Symbol" pitchFamily="18" charset="2"/>
              </a:rPr>
              <a:t> </a:t>
            </a:r>
            <a:r>
              <a:rPr lang="es-ES_tradnl" sz="2800" dirty="0" smtClean="0">
                <a:effectLst>
                  <a:outerShdw blurRad="38100" dist="38100" dir="2700000" algn="tl">
                    <a:srgbClr val="000000"/>
                  </a:outerShdw>
                </a:effectLst>
                <a:sym typeface="Symbol" pitchFamily="18" charset="2"/>
              </a:rPr>
              <a:t>5 veces</a:t>
            </a:r>
          </a:p>
        </p:txBody>
      </p:sp>
    </p:spTree>
    <p:extLst>
      <p:ext uri="{BB962C8B-B14F-4D97-AF65-F5344CB8AC3E}">
        <p14:creationId xmlns:p14="http://schemas.microsoft.com/office/powerpoint/2010/main" val="636103025"/>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a:xfrm>
            <a:off x="381000" y="266700"/>
            <a:ext cx="7772400" cy="492125"/>
          </a:xfrm>
        </p:spPr>
        <p:txBody>
          <a:bodyPr lIns="91440" tIns="45720" rIns="91440" bIns="45720" anchor="ctr"/>
          <a:lstStyle/>
          <a:p>
            <a:pPr>
              <a:defRPr/>
            </a:pPr>
            <a:r>
              <a:rPr lang="es-ES_tradnl" sz="2800" b="1" dirty="0" smtClean="0">
                <a:effectLst>
                  <a:outerShdw blurRad="38100" dist="38100" dir="2700000" algn="tl">
                    <a:srgbClr val="000000">
                      <a:alpha val="43137"/>
                    </a:srgbClr>
                  </a:outerShdw>
                </a:effectLst>
                <a:latin typeface="Comic Sans MS" pitchFamily="66" charset="0"/>
              </a:rPr>
              <a:t>MAMA EN AUGE</a:t>
            </a:r>
            <a:endParaRPr lang="es-ES" sz="2800" b="1" dirty="0" smtClean="0">
              <a:effectLst>
                <a:outerShdw blurRad="38100" dist="38100" dir="2700000" algn="tl">
                  <a:srgbClr val="000000">
                    <a:alpha val="43137"/>
                  </a:srgbClr>
                </a:outerShdw>
              </a:effectLst>
              <a:latin typeface="Comic Sans MS" pitchFamily="66" charset="0"/>
            </a:endParaRPr>
          </a:p>
        </p:txBody>
      </p:sp>
      <p:sp>
        <p:nvSpPr>
          <p:cNvPr id="136195" name="Rectangle 3"/>
          <p:cNvSpPr>
            <a:spLocks noGrp="1" noChangeArrowheads="1"/>
          </p:cNvSpPr>
          <p:nvPr>
            <p:ph type="body" idx="1"/>
          </p:nvPr>
        </p:nvSpPr>
        <p:spPr>
          <a:xfrm>
            <a:off x="0" y="1196975"/>
            <a:ext cx="8697913" cy="5327650"/>
          </a:xfrm>
        </p:spPr>
        <p:txBody>
          <a:bodyPr lIns="91440" tIns="45720" rIns="91440" bIns="45720"/>
          <a:lstStyle/>
          <a:p>
            <a:pPr>
              <a:lnSpc>
                <a:spcPct val="160000"/>
              </a:lnSpc>
              <a:buClr>
                <a:schemeClr val="tx1"/>
              </a:buClr>
              <a:buFont typeface="Monotype Sorts" pitchFamily="2" charset="2"/>
              <a:buBlip>
                <a:blip r:embed="rId2"/>
              </a:buBlip>
              <a:defRPr/>
            </a:pPr>
            <a:r>
              <a:rPr lang="es-ES_tradnl" sz="2400" b="1" dirty="0" smtClean="0">
                <a:solidFill>
                  <a:schemeClr val="accent1"/>
                </a:solidFill>
                <a:effectLst>
                  <a:outerShdw blurRad="38100" dist="38100" dir="2700000" algn="tl">
                    <a:srgbClr val="000000">
                      <a:alpha val="43137"/>
                    </a:srgbClr>
                  </a:outerShdw>
                </a:effectLst>
                <a:latin typeface="Comic Sans MS" pitchFamily="66" charset="0"/>
              </a:rPr>
              <a:t>ATENCION CON GARANTIAS</a:t>
            </a:r>
          </a:p>
          <a:p>
            <a:pPr>
              <a:lnSpc>
                <a:spcPct val="160000"/>
              </a:lnSpc>
              <a:buClr>
                <a:schemeClr val="tx1"/>
              </a:buClr>
              <a:buFont typeface="Monotype Sorts" pitchFamily="2" charset="2"/>
              <a:buBlip>
                <a:blip r:embed="rId2"/>
              </a:buBlip>
              <a:defRPr/>
            </a:pPr>
            <a:endParaRPr lang="es-ES_tradnl" sz="2000" b="1" dirty="0" smtClean="0">
              <a:solidFill>
                <a:schemeClr val="accent1"/>
              </a:solidFill>
              <a:effectLst>
                <a:outerShdw blurRad="38100" dist="38100" dir="2700000" algn="tl">
                  <a:srgbClr val="000000">
                    <a:alpha val="43137"/>
                  </a:srgbClr>
                </a:outerShdw>
              </a:effectLst>
              <a:latin typeface="Comic Sans MS" pitchFamily="66" charset="0"/>
            </a:endParaRPr>
          </a:p>
          <a:p>
            <a:pPr>
              <a:lnSpc>
                <a:spcPct val="160000"/>
              </a:lnSpc>
              <a:buClr>
                <a:schemeClr val="tx1"/>
              </a:buClr>
              <a:buFont typeface="Monotype Sorts" pitchFamily="2" charset="2"/>
              <a:buBlip>
                <a:blip r:embed="rId2"/>
              </a:buBlip>
              <a:defRPr/>
            </a:pPr>
            <a:r>
              <a:rPr lang="es-ES_tradnl" sz="2000" b="1" dirty="0" smtClean="0">
                <a:effectLst>
                  <a:outerShdw blurRad="38100" dist="38100" dir="2700000" algn="tl">
                    <a:srgbClr val="000000">
                      <a:alpha val="43137"/>
                    </a:srgbClr>
                  </a:outerShdw>
                </a:effectLst>
                <a:latin typeface="Comic Sans MS" pitchFamily="66" charset="0"/>
              </a:rPr>
              <a:t>GARANTIAS DE OPORTUNIDAD</a:t>
            </a:r>
          </a:p>
          <a:p>
            <a:pPr>
              <a:lnSpc>
                <a:spcPct val="160000"/>
              </a:lnSpc>
              <a:buClr>
                <a:schemeClr val="tx1"/>
              </a:buClr>
              <a:buFont typeface="Monotype Sorts" pitchFamily="2" charset="2"/>
              <a:buBlip>
                <a:blip r:embed="rId2"/>
              </a:buBlip>
              <a:defRPr/>
            </a:pPr>
            <a:r>
              <a:rPr lang="es-ES_tradnl" sz="2000" b="1" i="1" dirty="0" smtClean="0">
                <a:solidFill>
                  <a:srgbClr val="33CC33"/>
                </a:solidFill>
                <a:effectLst>
                  <a:outerShdw blurRad="38100" dist="38100" dir="2700000" algn="tl">
                    <a:srgbClr val="000000">
                      <a:alpha val="43137"/>
                    </a:srgbClr>
                  </a:outerShdw>
                </a:effectLst>
                <a:latin typeface="Comic Sans MS" pitchFamily="66" charset="0"/>
              </a:rPr>
              <a:t>Tratamiento</a:t>
            </a:r>
          </a:p>
          <a:p>
            <a:pPr>
              <a:lnSpc>
                <a:spcPct val="160000"/>
              </a:lnSpc>
              <a:buClr>
                <a:schemeClr val="tx1"/>
              </a:buClr>
              <a:buFontTx/>
              <a:buNone/>
              <a:defRPr/>
            </a:pPr>
            <a:r>
              <a:rPr lang="es-ES_tradnl" sz="2000" b="1" dirty="0" smtClean="0">
                <a:effectLst>
                  <a:outerShdw blurRad="38100" dist="38100" dir="2700000" algn="tl">
                    <a:srgbClr val="000000">
                      <a:alpha val="43137"/>
                    </a:srgbClr>
                  </a:outerShdw>
                </a:effectLst>
                <a:latin typeface="Comic Sans MS" pitchFamily="66" charset="0"/>
              </a:rPr>
              <a:t>    </a:t>
            </a:r>
            <a:r>
              <a:rPr lang="es-ES_tradnl" sz="2000" b="1" dirty="0" smtClean="0">
                <a:effectLst>
                  <a:outerShdw blurRad="38100" dist="38100" dir="2700000" algn="tl">
                    <a:srgbClr val="000000">
                      <a:alpha val="43137"/>
                    </a:srgbClr>
                  </a:outerShdw>
                </a:effectLst>
                <a:latin typeface="Comic Sans MS" pitchFamily="66" charset="0"/>
              </a:rPr>
              <a:t>- Los </a:t>
            </a:r>
            <a:r>
              <a:rPr lang="es-ES_tradnl" sz="2000" b="1" dirty="0" smtClean="0">
                <a:effectLst>
                  <a:outerShdw blurRad="38100" dist="38100" dir="2700000" algn="tl">
                    <a:srgbClr val="000000">
                      <a:alpha val="43137"/>
                    </a:srgbClr>
                  </a:outerShdw>
                </a:effectLst>
                <a:latin typeface="Comic Sans MS" pitchFamily="66" charset="0"/>
              </a:rPr>
              <a:t>casos iniciaran tratamiento, dentro de 30</a:t>
            </a:r>
            <a:r>
              <a:rPr lang="es-ES_tradnl" sz="2000" b="1" i="1" u="sng" dirty="0" smtClean="0">
                <a:effectLst>
                  <a:outerShdw blurRad="38100" dist="38100" dir="2700000" algn="tl">
                    <a:srgbClr val="000000">
                      <a:alpha val="43137"/>
                    </a:srgbClr>
                  </a:outerShdw>
                </a:effectLst>
                <a:latin typeface="Comic Sans MS" pitchFamily="66" charset="0"/>
              </a:rPr>
              <a:t> días</a:t>
            </a:r>
            <a:r>
              <a:rPr lang="es-ES_tradnl" sz="2000" b="1" dirty="0" smtClean="0">
                <a:effectLst>
                  <a:outerShdw blurRad="38100" dist="38100" dir="2700000" algn="tl">
                    <a:srgbClr val="000000">
                      <a:alpha val="43137"/>
                    </a:srgbClr>
                  </a:outerShdw>
                </a:effectLst>
                <a:latin typeface="Comic Sans MS" pitchFamily="66" charset="0"/>
              </a:rPr>
              <a:t>,  </a:t>
            </a:r>
          </a:p>
          <a:p>
            <a:pPr>
              <a:lnSpc>
                <a:spcPct val="160000"/>
              </a:lnSpc>
              <a:buClr>
                <a:schemeClr val="tx1"/>
              </a:buClr>
              <a:buFontTx/>
              <a:buNone/>
              <a:defRPr/>
            </a:pPr>
            <a:r>
              <a:rPr lang="es-ES_tradnl" sz="2000" b="1" dirty="0" smtClean="0">
                <a:effectLst>
                  <a:outerShdw blurRad="38100" dist="38100" dir="2700000" algn="tl">
                    <a:srgbClr val="000000">
                      <a:alpha val="43137"/>
                    </a:srgbClr>
                  </a:outerShdw>
                </a:effectLst>
                <a:latin typeface="Comic Sans MS" pitchFamily="66" charset="0"/>
              </a:rPr>
              <a:t>    desde la confirmación Diagnostica ( histología ) en la </a:t>
            </a:r>
          </a:p>
          <a:p>
            <a:pPr>
              <a:lnSpc>
                <a:spcPct val="160000"/>
              </a:lnSpc>
              <a:buClr>
                <a:schemeClr val="tx1"/>
              </a:buClr>
              <a:buFontTx/>
              <a:buNone/>
              <a:defRPr/>
            </a:pPr>
            <a:r>
              <a:rPr lang="es-ES_tradnl" sz="2000" b="1" dirty="0" smtClean="0">
                <a:effectLst>
                  <a:outerShdw blurRad="38100" dist="38100" dir="2700000" algn="tl">
                    <a:srgbClr val="000000">
                      <a:alpha val="43137"/>
                    </a:srgbClr>
                  </a:outerShdw>
                </a:effectLst>
                <a:latin typeface="Comic Sans MS" pitchFamily="66" charset="0"/>
              </a:rPr>
              <a:t>    </a:t>
            </a:r>
            <a:r>
              <a:rPr lang="es-ES_tradnl" sz="2000" b="1" dirty="0" smtClean="0">
                <a:effectLst>
                  <a:outerShdw blurRad="38100" dist="38100" dir="2700000" algn="tl">
                    <a:srgbClr val="000000">
                      <a:alpha val="43137"/>
                    </a:srgbClr>
                  </a:outerShdw>
                </a:effectLst>
                <a:latin typeface="Comic Sans MS" pitchFamily="66" charset="0"/>
              </a:rPr>
              <a:t>UPM</a:t>
            </a:r>
          </a:p>
          <a:p>
            <a:pPr>
              <a:lnSpc>
                <a:spcPct val="160000"/>
              </a:lnSpc>
              <a:buClr>
                <a:schemeClr val="tx1"/>
              </a:buClr>
              <a:buFontTx/>
              <a:buNone/>
              <a:defRPr/>
            </a:pPr>
            <a:r>
              <a:rPr lang="es-ES_tradnl" sz="2000" b="1" dirty="0">
                <a:effectLst>
                  <a:outerShdw blurRad="38100" dist="38100" dir="2700000" algn="tl">
                    <a:srgbClr val="000000">
                      <a:alpha val="43137"/>
                    </a:srgbClr>
                  </a:outerShdw>
                </a:effectLst>
                <a:latin typeface="Comic Sans MS" pitchFamily="66" charset="0"/>
              </a:rPr>
              <a:t> </a:t>
            </a:r>
            <a:r>
              <a:rPr lang="es-ES_tradnl" sz="2000" b="1" dirty="0" smtClean="0">
                <a:effectLst>
                  <a:outerShdw blurRad="38100" dist="38100" dir="2700000" algn="tl">
                    <a:srgbClr val="000000">
                      <a:alpha val="43137"/>
                    </a:srgbClr>
                  </a:outerShdw>
                </a:effectLst>
                <a:latin typeface="Comic Sans MS" pitchFamily="66" charset="0"/>
              </a:rPr>
              <a:t>   - Los tratamientos adyuvantes comenzarán dentro de los 20 días desde la indicación médica</a:t>
            </a:r>
            <a:endParaRPr lang="es-ES_tradnl" sz="2000" b="1" dirty="0" smtClean="0">
              <a:effectLst>
                <a:outerShdw blurRad="38100" dist="38100" dir="2700000" algn="tl">
                  <a:srgbClr val="000000">
                    <a:alpha val="43137"/>
                  </a:srgbClr>
                </a:outerShdw>
              </a:effectLst>
              <a:latin typeface="Comic Sans MS" pitchFamily="66" charset="0"/>
            </a:endParaRPr>
          </a:p>
        </p:txBody>
      </p:sp>
    </p:spTree>
    <p:extLst>
      <p:ext uri="{BB962C8B-B14F-4D97-AF65-F5344CB8AC3E}">
        <p14:creationId xmlns:p14="http://schemas.microsoft.com/office/powerpoint/2010/main" val="793133478"/>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a:xfrm>
            <a:off x="381000" y="266700"/>
            <a:ext cx="7772400" cy="492125"/>
          </a:xfrm>
        </p:spPr>
        <p:txBody>
          <a:bodyPr lIns="91440" tIns="45720" rIns="91440" bIns="45720" anchor="ctr"/>
          <a:lstStyle/>
          <a:p>
            <a:pPr>
              <a:defRPr/>
            </a:pPr>
            <a:r>
              <a:rPr lang="es-ES_tradnl" sz="2800" b="1" dirty="0" smtClean="0">
                <a:effectLst>
                  <a:outerShdw blurRad="38100" dist="38100" dir="2700000" algn="tl">
                    <a:srgbClr val="000000">
                      <a:alpha val="43137"/>
                    </a:srgbClr>
                  </a:outerShdw>
                </a:effectLst>
                <a:latin typeface="Comic Sans MS" pitchFamily="66" charset="0"/>
              </a:rPr>
              <a:t>MAMA EN AUGE</a:t>
            </a:r>
            <a:endParaRPr lang="es-ES" sz="2800" b="1" dirty="0" smtClean="0">
              <a:effectLst>
                <a:outerShdw blurRad="38100" dist="38100" dir="2700000" algn="tl">
                  <a:srgbClr val="000000">
                    <a:alpha val="43137"/>
                  </a:srgbClr>
                </a:outerShdw>
              </a:effectLst>
              <a:latin typeface="Comic Sans MS" pitchFamily="66" charset="0"/>
            </a:endParaRPr>
          </a:p>
        </p:txBody>
      </p:sp>
      <p:sp>
        <p:nvSpPr>
          <p:cNvPr id="136195" name="Rectangle 3"/>
          <p:cNvSpPr>
            <a:spLocks noGrp="1" noChangeArrowheads="1"/>
          </p:cNvSpPr>
          <p:nvPr>
            <p:ph type="body" idx="1"/>
          </p:nvPr>
        </p:nvSpPr>
        <p:spPr>
          <a:xfrm>
            <a:off x="0" y="1196975"/>
            <a:ext cx="8697913" cy="5327650"/>
          </a:xfrm>
        </p:spPr>
        <p:txBody>
          <a:bodyPr lIns="91440" tIns="45720" rIns="91440" bIns="45720"/>
          <a:lstStyle/>
          <a:p>
            <a:pPr>
              <a:lnSpc>
                <a:spcPct val="160000"/>
              </a:lnSpc>
              <a:buClr>
                <a:schemeClr val="tx1"/>
              </a:buClr>
              <a:buFont typeface="Monotype Sorts" pitchFamily="2" charset="2"/>
              <a:buBlip>
                <a:blip r:embed="rId2"/>
              </a:buBlip>
              <a:defRPr/>
            </a:pPr>
            <a:r>
              <a:rPr lang="es-ES_tradnl" sz="2400" b="1" dirty="0" smtClean="0">
                <a:solidFill>
                  <a:schemeClr val="accent1"/>
                </a:solidFill>
                <a:effectLst>
                  <a:outerShdw blurRad="38100" dist="38100" dir="2700000" algn="tl">
                    <a:srgbClr val="000000">
                      <a:alpha val="43137"/>
                    </a:srgbClr>
                  </a:outerShdw>
                </a:effectLst>
                <a:latin typeface="Comic Sans MS" pitchFamily="66" charset="0"/>
              </a:rPr>
              <a:t>ATENCION CON GARANTIAS</a:t>
            </a:r>
          </a:p>
          <a:p>
            <a:pPr>
              <a:lnSpc>
                <a:spcPct val="160000"/>
              </a:lnSpc>
              <a:buClr>
                <a:schemeClr val="tx1"/>
              </a:buClr>
              <a:buFont typeface="Monotype Sorts" pitchFamily="2" charset="2"/>
              <a:buBlip>
                <a:blip r:embed="rId2"/>
              </a:buBlip>
              <a:defRPr/>
            </a:pPr>
            <a:endParaRPr lang="es-ES_tradnl" sz="2400" b="1" dirty="0" smtClean="0">
              <a:solidFill>
                <a:schemeClr val="accent1"/>
              </a:solidFill>
              <a:effectLst>
                <a:outerShdw blurRad="38100" dist="38100" dir="2700000" algn="tl">
                  <a:srgbClr val="000000">
                    <a:alpha val="43137"/>
                  </a:srgbClr>
                </a:outerShdw>
              </a:effectLst>
              <a:latin typeface="Comic Sans MS" pitchFamily="66" charset="0"/>
            </a:endParaRPr>
          </a:p>
          <a:p>
            <a:pPr>
              <a:lnSpc>
                <a:spcPct val="160000"/>
              </a:lnSpc>
              <a:buClr>
                <a:schemeClr val="tx1"/>
              </a:buClr>
              <a:buFont typeface="Monotype Sorts" pitchFamily="2" charset="2"/>
              <a:buBlip>
                <a:blip r:embed="rId2"/>
              </a:buBlip>
              <a:defRPr/>
            </a:pPr>
            <a:r>
              <a:rPr lang="es-ES_tradnl" sz="2400" b="1" dirty="0" smtClean="0">
                <a:effectLst>
                  <a:outerShdw blurRad="38100" dist="38100" dir="2700000" algn="tl">
                    <a:srgbClr val="000000">
                      <a:alpha val="43137"/>
                    </a:srgbClr>
                  </a:outerShdw>
                </a:effectLst>
                <a:latin typeface="Comic Sans MS" pitchFamily="66" charset="0"/>
              </a:rPr>
              <a:t>GARANTIAS DE OPORTUNIDAD</a:t>
            </a:r>
          </a:p>
          <a:p>
            <a:pPr>
              <a:lnSpc>
                <a:spcPct val="160000"/>
              </a:lnSpc>
              <a:buClr>
                <a:schemeClr val="tx1"/>
              </a:buClr>
              <a:buFont typeface="Monotype Sorts" pitchFamily="2" charset="2"/>
              <a:buBlip>
                <a:blip r:embed="rId2"/>
              </a:buBlip>
              <a:defRPr/>
            </a:pPr>
            <a:r>
              <a:rPr lang="es-ES_tradnl" sz="2400" b="1" i="1" dirty="0" smtClean="0">
                <a:solidFill>
                  <a:srgbClr val="33CC33"/>
                </a:solidFill>
                <a:effectLst>
                  <a:outerShdw blurRad="38100" dist="38100" dir="2700000" algn="tl">
                    <a:srgbClr val="000000">
                      <a:alpha val="43137"/>
                    </a:srgbClr>
                  </a:outerShdw>
                </a:effectLst>
                <a:latin typeface="Comic Sans MS" pitchFamily="66" charset="0"/>
              </a:rPr>
              <a:t>Seguimiento</a:t>
            </a:r>
          </a:p>
          <a:p>
            <a:pPr>
              <a:lnSpc>
                <a:spcPct val="160000"/>
              </a:lnSpc>
              <a:buClr>
                <a:schemeClr val="tx1"/>
              </a:buClr>
              <a:buFontTx/>
              <a:buNone/>
              <a:defRPr/>
            </a:pPr>
            <a:r>
              <a:rPr lang="es-ES_tradnl" sz="2400" b="1" dirty="0" smtClean="0">
                <a:effectLst>
                  <a:outerShdw blurRad="38100" dist="38100" dir="2700000" algn="tl">
                    <a:srgbClr val="000000">
                      <a:alpha val="43137"/>
                    </a:srgbClr>
                  </a:outerShdw>
                </a:effectLst>
                <a:latin typeface="Comic Sans MS" pitchFamily="66" charset="0"/>
              </a:rPr>
              <a:t>    Primer control dentro de 90 </a:t>
            </a:r>
            <a:r>
              <a:rPr lang="es-ES_tradnl" sz="2400" b="1" i="1" u="sng" dirty="0" smtClean="0">
                <a:effectLst>
                  <a:outerShdw blurRad="38100" dist="38100" dir="2700000" algn="tl">
                    <a:srgbClr val="000000">
                      <a:alpha val="43137"/>
                    </a:srgbClr>
                  </a:outerShdw>
                </a:effectLst>
                <a:latin typeface="Comic Sans MS" pitchFamily="66" charset="0"/>
              </a:rPr>
              <a:t>días</a:t>
            </a:r>
            <a:r>
              <a:rPr lang="es-ES_tradnl" sz="2400" b="1" dirty="0" smtClean="0">
                <a:effectLst>
                  <a:outerShdw blurRad="38100" dist="38100" dir="2700000" algn="tl">
                    <a:srgbClr val="000000">
                      <a:alpha val="43137"/>
                    </a:srgbClr>
                  </a:outerShdw>
                </a:effectLst>
                <a:latin typeface="Comic Sans MS" pitchFamily="66" charset="0"/>
              </a:rPr>
              <a:t> desde finalizado el tratamiento.  </a:t>
            </a:r>
          </a:p>
          <a:p>
            <a:pPr>
              <a:lnSpc>
                <a:spcPct val="160000"/>
              </a:lnSpc>
              <a:buClr>
                <a:schemeClr val="tx1"/>
              </a:buClr>
              <a:buFontTx/>
              <a:buNone/>
              <a:defRPr/>
            </a:pPr>
            <a:r>
              <a:rPr lang="es-ES_tradnl" sz="2400" b="1" dirty="0" smtClean="0">
                <a:effectLst>
                  <a:outerShdw blurRad="38100" dist="38100" dir="2700000" algn="tl">
                    <a:srgbClr val="000000">
                      <a:alpha val="43137"/>
                    </a:srgbClr>
                  </a:outerShdw>
                </a:effectLst>
                <a:latin typeface="Comic Sans MS" pitchFamily="66" charset="0"/>
              </a:rPr>
              <a:t>    </a:t>
            </a:r>
          </a:p>
        </p:txBody>
      </p:sp>
    </p:spTree>
    <p:extLst>
      <p:ext uri="{BB962C8B-B14F-4D97-AF65-F5344CB8AC3E}">
        <p14:creationId xmlns:p14="http://schemas.microsoft.com/office/powerpoint/2010/main" val="35191866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611188" y="549275"/>
            <a:ext cx="7772400" cy="1143000"/>
          </a:xfrm>
        </p:spPr>
        <p:txBody>
          <a:bodyPr/>
          <a:lstStyle/>
          <a:p>
            <a:pPr algn="ctr">
              <a:defRPr/>
            </a:pPr>
            <a:r>
              <a:rPr lang="es-ES_tradnl" b="1" i="1" dirty="0" smtClean="0">
                <a:effectLst>
                  <a:outerShdw blurRad="38100" dist="38100" dir="2700000" algn="tl">
                    <a:srgbClr val="000000"/>
                  </a:outerShdw>
                </a:effectLst>
              </a:rPr>
              <a:t>FACTORES DE RIESGO   I</a:t>
            </a:r>
            <a:br>
              <a:rPr lang="es-ES_tradnl" b="1" i="1" dirty="0" smtClean="0">
                <a:effectLst>
                  <a:outerShdw blurRad="38100" dist="38100" dir="2700000" algn="tl">
                    <a:srgbClr val="000000"/>
                  </a:outerShdw>
                </a:effectLst>
              </a:rPr>
            </a:br>
            <a:r>
              <a:rPr lang="es-ES_tradnl" b="1" i="1" dirty="0" smtClean="0">
                <a:effectLst>
                  <a:outerShdw blurRad="38100" dist="38100" dir="2700000" algn="tl">
                    <a:srgbClr val="000000"/>
                  </a:outerShdw>
                </a:effectLst>
              </a:rPr>
              <a:t>RIESGO MODERADO</a:t>
            </a:r>
          </a:p>
        </p:txBody>
      </p:sp>
      <p:sp>
        <p:nvSpPr>
          <p:cNvPr id="61443" name="Rectangle 3"/>
          <p:cNvSpPr>
            <a:spLocks noGrp="1" noChangeArrowheads="1"/>
          </p:cNvSpPr>
          <p:nvPr>
            <p:ph type="body" idx="1"/>
          </p:nvPr>
        </p:nvSpPr>
        <p:spPr>
          <a:xfrm>
            <a:off x="684213" y="2205038"/>
            <a:ext cx="7993062" cy="4032250"/>
          </a:xfrm>
        </p:spPr>
        <p:txBody>
          <a:bodyPr/>
          <a:lstStyle/>
          <a:p>
            <a:pPr>
              <a:lnSpc>
                <a:spcPct val="90000"/>
              </a:lnSpc>
              <a:defRPr/>
            </a:pPr>
            <a:r>
              <a:rPr lang="es-ES_tradnl" sz="2800" b="1" dirty="0" smtClean="0">
                <a:solidFill>
                  <a:srgbClr val="FFFF66"/>
                </a:solidFill>
                <a:effectLst>
                  <a:outerShdw blurRad="38100" dist="38100" dir="2700000" algn="tl">
                    <a:srgbClr val="000000"/>
                  </a:outerShdw>
                </a:effectLst>
              </a:rPr>
              <a:t>Nuliparidad o 1° embarazo  en paciente &gt; a 30 años: </a:t>
            </a:r>
            <a:r>
              <a:rPr lang="es-ES_tradnl" sz="2800" b="1" dirty="0" smtClean="0">
                <a:effectLst>
                  <a:outerShdw blurRad="38100" dist="38100" dir="2700000" algn="tl">
                    <a:srgbClr val="000000"/>
                  </a:outerShdw>
                </a:effectLst>
              </a:rPr>
              <a:t> </a:t>
            </a:r>
          </a:p>
          <a:p>
            <a:pPr>
              <a:lnSpc>
                <a:spcPct val="90000"/>
              </a:lnSpc>
              <a:buFont typeface="Monotype Sorts" pitchFamily="2" charset="2"/>
              <a:buNone/>
              <a:defRPr/>
            </a:pPr>
            <a:r>
              <a:rPr lang="es-ES_tradnl" sz="2800" b="1" dirty="0" smtClean="0">
                <a:effectLst>
                  <a:outerShdw blurRad="38100" dist="38100" dir="2700000" algn="tl">
                    <a:srgbClr val="000000"/>
                  </a:outerShdw>
                </a:effectLst>
              </a:rPr>
              <a:t>		  RR </a:t>
            </a:r>
            <a:r>
              <a:rPr lang="es-ES_tradnl" sz="2800" b="1" dirty="0" smtClean="0">
                <a:effectLst>
                  <a:outerShdw blurRad="38100" dist="38100" dir="2700000" algn="tl">
                    <a:srgbClr val="000000"/>
                  </a:outerShdw>
                </a:effectLst>
                <a:sym typeface="Symbol" pitchFamily="18" charset="2"/>
              </a:rPr>
              <a:t> 1,9</a:t>
            </a:r>
            <a:r>
              <a:rPr lang="es-ES_tradnl" sz="2800" b="1" dirty="0" smtClean="0">
                <a:effectLst>
                  <a:outerShdw blurRad="38100" dist="38100" dir="2700000" algn="tl">
                    <a:srgbClr val="000000"/>
                  </a:outerShdw>
                </a:effectLst>
              </a:rPr>
              <a:t> veces</a:t>
            </a:r>
          </a:p>
          <a:p>
            <a:pPr>
              <a:lnSpc>
                <a:spcPct val="90000"/>
              </a:lnSpc>
              <a:defRPr/>
            </a:pPr>
            <a:r>
              <a:rPr lang="es-ES_tradnl" sz="2800" b="1" dirty="0" smtClean="0">
                <a:solidFill>
                  <a:srgbClr val="FFFF66"/>
                </a:solidFill>
                <a:effectLst>
                  <a:outerShdw blurRad="38100" dist="38100" dir="2700000" algn="tl">
                    <a:srgbClr val="000000"/>
                  </a:outerShdw>
                </a:effectLst>
              </a:rPr>
              <a:t>Madre o hermana con Ca de Mama:</a:t>
            </a:r>
            <a:r>
              <a:rPr lang="es-ES_tradnl" sz="2800" b="1" dirty="0" smtClean="0">
                <a:solidFill>
                  <a:srgbClr val="FFFF99"/>
                </a:solidFill>
                <a:effectLst>
                  <a:outerShdw blurRad="38100" dist="38100" dir="2700000" algn="tl">
                    <a:srgbClr val="000000"/>
                  </a:outerShdw>
                </a:effectLst>
              </a:rPr>
              <a:t> </a:t>
            </a:r>
          </a:p>
          <a:p>
            <a:pPr>
              <a:lnSpc>
                <a:spcPct val="90000"/>
              </a:lnSpc>
              <a:buFont typeface="Monotype Sorts" pitchFamily="2" charset="2"/>
              <a:buNone/>
              <a:defRPr/>
            </a:pPr>
            <a:r>
              <a:rPr lang="es-ES_tradnl" sz="2800" b="1" dirty="0" smtClean="0">
                <a:effectLst>
                  <a:outerShdw blurRad="38100" dist="38100" dir="2700000" algn="tl">
                    <a:srgbClr val="000000"/>
                  </a:outerShdw>
                </a:effectLst>
              </a:rPr>
              <a:t>            RR </a:t>
            </a:r>
            <a:r>
              <a:rPr lang="es-ES_tradnl" sz="2800" b="1" dirty="0" smtClean="0">
                <a:effectLst>
                  <a:outerShdw blurRad="38100" dist="38100" dir="2700000" algn="tl">
                    <a:srgbClr val="000000"/>
                  </a:outerShdw>
                </a:effectLst>
                <a:sym typeface="Symbol" pitchFamily="18" charset="2"/>
              </a:rPr>
              <a:t> 1,7</a:t>
            </a:r>
            <a:r>
              <a:rPr lang="es-ES_tradnl" sz="2800" b="1" dirty="0" smtClean="0">
                <a:effectLst>
                  <a:outerShdw blurRad="38100" dist="38100" dir="2700000" algn="tl">
                    <a:srgbClr val="000000"/>
                  </a:outerShdw>
                </a:effectLst>
              </a:rPr>
              <a:t> veces.</a:t>
            </a:r>
          </a:p>
          <a:p>
            <a:pPr>
              <a:lnSpc>
                <a:spcPct val="90000"/>
              </a:lnSpc>
              <a:defRPr/>
            </a:pPr>
            <a:r>
              <a:rPr lang="es-ES_tradnl" sz="2800" b="1" dirty="0" smtClean="0">
                <a:solidFill>
                  <a:srgbClr val="FFFF66"/>
                </a:solidFill>
                <a:effectLst>
                  <a:outerShdw blurRad="38100" dist="38100" dir="2700000" algn="tl">
                    <a:srgbClr val="000000"/>
                  </a:outerShdw>
                </a:effectLst>
              </a:rPr>
              <a:t>Historia de Ca. de Ovario o Endometrio</a:t>
            </a:r>
          </a:p>
          <a:p>
            <a:pPr>
              <a:lnSpc>
                <a:spcPct val="90000"/>
              </a:lnSpc>
              <a:defRPr/>
            </a:pPr>
            <a:r>
              <a:rPr lang="es-ES_tradnl" sz="2800" b="1" dirty="0" smtClean="0">
                <a:solidFill>
                  <a:srgbClr val="FFFF66"/>
                </a:solidFill>
                <a:effectLst>
                  <a:outerShdw blurRad="38100" dist="38100" dir="2700000" algn="tl">
                    <a:srgbClr val="000000"/>
                  </a:outerShdw>
                </a:effectLst>
              </a:rPr>
              <a:t>Exposición a radiación ionizante</a:t>
            </a:r>
            <a:endParaRPr lang="es-ES_tradnl" sz="2800" b="1" dirty="0" smtClean="0">
              <a:effectLst>
                <a:outerShdw blurRad="38100" dist="38100" dir="2700000" algn="tl">
                  <a:srgbClr val="000000"/>
                </a:outerShdw>
              </a:effectLst>
            </a:endParaRPr>
          </a:p>
          <a:p>
            <a:pPr>
              <a:lnSpc>
                <a:spcPct val="90000"/>
              </a:lnSpc>
              <a:defRPr/>
            </a:pPr>
            <a:endParaRPr lang="es-ES_tradnl" sz="2800" b="1" dirty="0" smtClean="0">
              <a:effectLst>
                <a:outerShdw blurRad="38100" dist="38100" dir="2700000" algn="tl">
                  <a:srgbClr val="000000"/>
                </a:outerShdw>
              </a:effectLst>
            </a:endParaRPr>
          </a:p>
        </p:txBody>
      </p:sp>
    </p:spTree>
    <p:extLst>
      <p:ext uri="{BB962C8B-B14F-4D97-AF65-F5344CB8AC3E}">
        <p14:creationId xmlns:p14="http://schemas.microsoft.com/office/powerpoint/2010/main" val="22558778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0" y="381000"/>
            <a:ext cx="9144000" cy="1143000"/>
          </a:xfrm>
        </p:spPr>
        <p:txBody>
          <a:bodyPr/>
          <a:lstStyle/>
          <a:p>
            <a:pPr algn="ctr">
              <a:defRPr/>
            </a:pPr>
            <a:r>
              <a:rPr lang="es-ES_tradnl" sz="4000" b="1" i="1" dirty="0" smtClean="0">
                <a:effectLst>
                  <a:outerShdw blurRad="38100" dist="38100" dir="2700000" algn="tl">
                    <a:srgbClr val="000000"/>
                  </a:outerShdw>
                </a:effectLst>
              </a:rPr>
              <a:t>FACTORES DE RIESGO    I</a:t>
            </a:r>
            <a:br>
              <a:rPr lang="es-ES_tradnl" sz="4000" b="1" i="1" dirty="0" smtClean="0">
                <a:effectLst>
                  <a:outerShdw blurRad="38100" dist="38100" dir="2700000" algn="tl">
                    <a:srgbClr val="000000"/>
                  </a:outerShdw>
                </a:effectLst>
              </a:rPr>
            </a:br>
            <a:r>
              <a:rPr lang="es-ES_tradnl" sz="4000" b="1" i="1" dirty="0" smtClean="0">
                <a:effectLst>
                  <a:outerShdw blurRad="38100" dist="38100" dir="2700000" algn="tl">
                    <a:srgbClr val="000000"/>
                  </a:outerShdw>
                </a:effectLst>
              </a:rPr>
              <a:t>RIESGO LIGERAMENTE ELEVADO</a:t>
            </a:r>
          </a:p>
        </p:txBody>
      </p:sp>
      <p:sp>
        <p:nvSpPr>
          <p:cNvPr id="66563" name="Rectangle 3"/>
          <p:cNvSpPr>
            <a:spLocks noGrp="1" noChangeArrowheads="1"/>
          </p:cNvSpPr>
          <p:nvPr>
            <p:ph type="body" idx="1"/>
          </p:nvPr>
        </p:nvSpPr>
        <p:spPr>
          <a:xfrm>
            <a:off x="714375" y="1571625"/>
            <a:ext cx="8015288" cy="4495800"/>
          </a:xfrm>
        </p:spPr>
        <p:txBody>
          <a:bodyPr/>
          <a:lstStyle/>
          <a:p>
            <a:pPr>
              <a:defRPr/>
            </a:pPr>
            <a:r>
              <a:rPr lang="es-ES_tradnl" sz="2800" b="1" dirty="0" err="1" smtClean="0">
                <a:solidFill>
                  <a:srgbClr val="FFFF66"/>
                </a:solidFill>
                <a:effectLst>
                  <a:outerShdw blurRad="38100" dist="38100" dir="2700000" algn="tl">
                    <a:srgbClr val="000000"/>
                  </a:outerShdw>
                </a:effectLst>
              </a:rPr>
              <a:t>Menarquia</a:t>
            </a:r>
            <a:r>
              <a:rPr lang="es-ES_tradnl" sz="2800" b="1" dirty="0" smtClean="0">
                <a:solidFill>
                  <a:srgbClr val="FFFF66"/>
                </a:solidFill>
                <a:effectLst>
                  <a:outerShdw blurRad="38100" dist="38100" dir="2700000" algn="tl">
                    <a:srgbClr val="000000"/>
                  </a:outerShdw>
                </a:effectLst>
              </a:rPr>
              <a:t> inicio &lt; a 12 años: </a:t>
            </a:r>
            <a:r>
              <a:rPr lang="es-ES_tradnl" sz="2800" b="1" dirty="0" smtClean="0">
                <a:effectLst>
                  <a:outerShdw blurRad="38100" dist="38100" dir="2700000" algn="tl">
                    <a:srgbClr val="000000"/>
                  </a:outerShdw>
                </a:effectLst>
              </a:rPr>
              <a:t>RR </a:t>
            </a:r>
            <a:r>
              <a:rPr lang="es-ES_tradnl" sz="2800" b="1" dirty="0" smtClean="0">
                <a:effectLst>
                  <a:outerShdw blurRad="38100" dist="38100" dir="2700000" algn="tl">
                    <a:srgbClr val="000000"/>
                  </a:outerShdw>
                </a:effectLst>
                <a:sym typeface="Symbol" pitchFamily="18" charset="2"/>
              </a:rPr>
              <a:t> 1,3</a:t>
            </a:r>
            <a:r>
              <a:rPr lang="es-ES_tradnl" sz="2800" b="1" dirty="0" smtClean="0">
                <a:effectLst>
                  <a:outerShdw blurRad="38100" dist="38100" dir="2700000" algn="tl">
                    <a:srgbClr val="000000"/>
                  </a:outerShdw>
                </a:effectLst>
              </a:rPr>
              <a:t> veces.</a:t>
            </a:r>
          </a:p>
          <a:p>
            <a:pPr>
              <a:lnSpc>
                <a:spcPct val="70000"/>
              </a:lnSpc>
              <a:buFont typeface="Monotype Sorts" pitchFamily="2" charset="2"/>
              <a:buNone/>
              <a:defRPr/>
            </a:pPr>
            <a:endParaRPr lang="es-ES_tradnl" sz="2800" b="1" dirty="0" smtClean="0">
              <a:solidFill>
                <a:srgbClr val="FFFF66"/>
              </a:solidFill>
              <a:effectLst>
                <a:outerShdw blurRad="38100" dist="38100" dir="2700000" algn="tl">
                  <a:srgbClr val="000000"/>
                </a:outerShdw>
              </a:effectLst>
            </a:endParaRPr>
          </a:p>
          <a:p>
            <a:pPr>
              <a:defRPr/>
            </a:pPr>
            <a:r>
              <a:rPr lang="es-ES_tradnl" sz="2800" b="1" dirty="0" smtClean="0">
                <a:solidFill>
                  <a:srgbClr val="FFFF66"/>
                </a:solidFill>
                <a:effectLst>
                  <a:outerShdw blurRad="38100" dist="38100" dir="2700000" algn="tl">
                    <a:srgbClr val="000000"/>
                  </a:outerShdw>
                </a:effectLst>
              </a:rPr>
              <a:t>Menopausia &gt; a 55 años: </a:t>
            </a:r>
            <a:r>
              <a:rPr lang="es-ES_tradnl" sz="2800" b="1" dirty="0" smtClean="0">
                <a:effectLst>
                  <a:outerShdw blurRad="38100" dist="38100" dir="2700000" algn="tl">
                    <a:srgbClr val="000000"/>
                  </a:outerShdw>
                </a:effectLst>
              </a:rPr>
              <a:t>RR </a:t>
            </a:r>
            <a:r>
              <a:rPr lang="es-ES_tradnl" sz="2800" b="1" dirty="0" smtClean="0">
                <a:effectLst>
                  <a:outerShdw blurRad="38100" dist="38100" dir="2700000" algn="tl">
                    <a:srgbClr val="000000"/>
                  </a:outerShdw>
                </a:effectLst>
                <a:sym typeface="Symbol" pitchFamily="18" charset="2"/>
              </a:rPr>
              <a:t> 1,5</a:t>
            </a:r>
            <a:r>
              <a:rPr lang="es-ES_tradnl" sz="2800" b="1" dirty="0" smtClean="0">
                <a:effectLst>
                  <a:outerShdw blurRad="38100" dist="38100" dir="2700000" algn="tl">
                    <a:srgbClr val="000000"/>
                  </a:outerShdw>
                </a:effectLst>
              </a:rPr>
              <a:t> veces.</a:t>
            </a:r>
          </a:p>
          <a:p>
            <a:pPr>
              <a:lnSpc>
                <a:spcPct val="70000"/>
              </a:lnSpc>
              <a:buFont typeface="Monotype Sorts" pitchFamily="2" charset="2"/>
              <a:buNone/>
              <a:defRPr/>
            </a:pPr>
            <a:endParaRPr lang="es-ES_tradnl" sz="2800" b="1" dirty="0" smtClean="0">
              <a:solidFill>
                <a:srgbClr val="FFFF66"/>
              </a:solidFill>
              <a:effectLst>
                <a:outerShdw blurRad="38100" dist="38100" dir="2700000" algn="tl">
                  <a:srgbClr val="000000"/>
                </a:outerShdw>
              </a:effectLst>
            </a:endParaRPr>
          </a:p>
          <a:p>
            <a:pPr>
              <a:defRPr/>
            </a:pPr>
            <a:r>
              <a:rPr lang="es-ES_tradnl" sz="2800" b="1" dirty="0" smtClean="0">
                <a:solidFill>
                  <a:srgbClr val="FFFF66"/>
                </a:solidFill>
                <a:effectLst>
                  <a:outerShdw blurRad="38100" dist="38100" dir="2700000" algn="tl">
                    <a:srgbClr val="000000"/>
                  </a:outerShdw>
                </a:effectLst>
              </a:rPr>
              <a:t>Obesidad (IMC&gt;35): </a:t>
            </a:r>
            <a:r>
              <a:rPr lang="es-ES_tradnl" sz="2800" b="1" dirty="0" smtClean="0">
                <a:effectLst>
                  <a:outerShdw blurRad="38100" dist="38100" dir="2700000" algn="tl">
                    <a:srgbClr val="000000"/>
                  </a:outerShdw>
                </a:effectLst>
              </a:rPr>
              <a:t> RR </a:t>
            </a:r>
            <a:r>
              <a:rPr lang="es-ES_tradnl" sz="2800" b="1" dirty="0" smtClean="0">
                <a:effectLst>
                  <a:outerShdw blurRad="38100" dist="38100" dir="2700000" algn="tl">
                    <a:srgbClr val="000000"/>
                  </a:outerShdw>
                </a:effectLst>
                <a:sym typeface="Symbol" pitchFamily="18" charset="2"/>
              </a:rPr>
              <a:t> 1,2</a:t>
            </a:r>
            <a:r>
              <a:rPr lang="es-ES_tradnl" sz="2800" b="1" dirty="0" smtClean="0">
                <a:effectLst>
                  <a:outerShdw blurRad="38100" dist="38100" dir="2700000" algn="tl">
                    <a:srgbClr val="000000"/>
                  </a:outerShdw>
                </a:effectLst>
              </a:rPr>
              <a:t> veces.</a:t>
            </a:r>
            <a:endParaRPr lang="es-ES_tradnl" sz="2800" b="1" dirty="0" smtClean="0">
              <a:solidFill>
                <a:srgbClr val="FFFF66"/>
              </a:solidFill>
              <a:effectLst>
                <a:outerShdw blurRad="38100" dist="38100" dir="2700000" algn="tl">
                  <a:srgbClr val="000000"/>
                </a:outerShdw>
              </a:effectLst>
            </a:endParaRPr>
          </a:p>
          <a:p>
            <a:pPr>
              <a:lnSpc>
                <a:spcPct val="70000"/>
              </a:lnSpc>
              <a:buFont typeface="Monotype Sorts" pitchFamily="2" charset="2"/>
              <a:buNone/>
              <a:defRPr/>
            </a:pPr>
            <a:endParaRPr lang="es-ES_tradnl" sz="2800" b="1" dirty="0" smtClean="0">
              <a:solidFill>
                <a:srgbClr val="FFFF66"/>
              </a:solidFill>
              <a:effectLst>
                <a:outerShdw blurRad="38100" dist="38100" dir="2700000" algn="tl">
                  <a:srgbClr val="000000"/>
                </a:outerShdw>
              </a:effectLst>
            </a:endParaRPr>
          </a:p>
          <a:p>
            <a:pPr>
              <a:defRPr/>
            </a:pPr>
            <a:r>
              <a:rPr lang="es-ES_tradnl" sz="2800" b="1" dirty="0" smtClean="0">
                <a:solidFill>
                  <a:srgbClr val="FFFF66"/>
                </a:solidFill>
                <a:effectLst>
                  <a:outerShdw blurRad="38100" dist="38100" dir="2700000" algn="tl">
                    <a:srgbClr val="000000"/>
                  </a:outerShdw>
                </a:effectLst>
              </a:rPr>
              <a:t>Uso  de TRH combinada: </a:t>
            </a:r>
            <a:r>
              <a:rPr lang="es-ES_tradnl" sz="2800" b="1" dirty="0" smtClean="0">
                <a:effectLst>
                  <a:outerShdw blurRad="38100" dist="38100" dir="2700000" algn="tl">
                    <a:srgbClr val="000000"/>
                  </a:outerShdw>
                </a:effectLst>
              </a:rPr>
              <a:t>RR </a:t>
            </a:r>
            <a:r>
              <a:rPr lang="es-ES_tradnl" sz="2800" b="1" dirty="0" smtClean="0">
                <a:effectLst>
                  <a:outerShdw blurRad="38100" dist="38100" dir="2700000" algn="tl">
                    <a:srgbClr val="000000"/>
                  </a:outerShdw>
                </a:effectLst>
                <a:sym typeface="Symbol" pitchFamily="18" charset="2"/>
              </a:rPr>
              <a:t> 1,5</a:t>
            </a:r>
            <a:r>
              <a:rPr lang="es-ES_tradnl" sz="2800" b="1" dirty="0" smtClean="0">
                <a:effectLst>
                  <a:outerShdw blurRad="38100" dist="38100" dir="2700000" algn="tl">
                    <a:srgbClr val="000000"/>
                  </a:outerShdw>
                </a:effectLst>
              </a:rPr>
              <a:t> veces.</a:t>
            </a:r>
            <a:endParaRPr lang="es-ES_tradnl" sz="2800" b="1" dirty="0" smtClean="0">
              <a:solidFill>
                <a:srgbClr val="FFFF66"/>
              </a:solidFill>
              <a:effectLst>
                <a:outerShdw blurRad="38100" dist="38100" dir="2700000" algn="tl">
                  <a:srgbClr val="000000"/>
                </a:outerShdw>
              </a:effectLst>
            </a:endParaRPr>
          </a:p>
          <a:p>
            <a:pPr>
              <a:lnSpc>
                <a:spcPct val="40000"/>
              </a:lnSpc>
              <a:buFont typeface="Monotype Sorts" pitchFamily="2" charset="2"/>
              <a:buNone/>
              <a:defRPr/>
            </a:pPr>
            <a:endParaRPr lang="es-ES_tradnl" sz="2800" b="1" dirty="0" smtClean="0">
              <a:solidFill>
                <a:srgbClr val="FFFF66"/>
              </a:solidFill>
              <a:effectLst>
                <a:outerShdw blurRad="38100" dist="38100" dir="2700000" algn="tl">
                  <a:srgbClr val="000000"/>
                </a:outerShdw>
              </a:effectLst>
            </a:endParaRPr>
          </a:p>
          <a:p>
            <a:pPr>
              <a:defRPr/>
            </a:pPr>
            <a:r>
              <a:rPr lang="es-ES_tradnl" sz="2800" b="1" dirty="0" smtClean="0">
                <a:solidFill>
                  <a:srgbClr val="FFFF66"/>
                </a:solidFill>
                <a:effectLst>
                  <a:outerShdw blurRad="38100" dist="38100" dir="2700000" algn="tl">
                    <a:srgbClr val="000000"/>
                  </a:outerShdw>
                </a:effectLst>
              </a:rPr>
              <a:t>Consumo de alcohol &gt; moderado y tabaquismo: </a:t>
            </a:r>
            <a:r>
              <a:rPr lang="es-ES_tradnl" sz="2800" b="1" dirty="0" smtClean="0">
                <a:effectLst>
                  <a:outerShdw blurRad="38100" dist="38100" dir="2700000" algn="tl">
                    <a:srgbClr val="000000"/>
                  </a:outerShdw>
                </a:effectLst>
              </a:rPr>
              <a:t>RR </a:t>
            </a:r>
            <a:r>
              <a:rPr lang="es-ES_tradnl" sz="2800" b="1" dirty="0" smtClean="0">
                <a:effectLst>
                  <a:outerShdw blurRad="38100" dist="38100" dir="2700000" algn="tl">
                    <a:srgbClr val="000000"/>
                  </a:outerShdw>
                </a:effectLst>
                <a:sym typeface="Symbol" pitchFamily="18" charset="2"/>
              </a:rPr>
              <a:t> 1,3</a:t>
            </a:r>
            <a:r>
              <a:rPr lang="es-ES_tradnl" sz="2800" b="1" dirty="0" smtClean="0">
                <a:effectLst>
                  <a:outerShdw blurRad="38100" dist="38100" dir="2700000" algn="tl">
                    <a:srgbClr val="000000"/>
                  </a:outerShdw>
                </a:effectLst>
              </a:rPr>
              <a:t> veces.</a:t>
            </a:r>
          </a:p>
          <a:p>
            <a:pPr>
              <a:defRPr/>
            </a:pPr>
            <a:r>
              <a:rPr lang="es-ES_tradnl" sz="2800" b="1" dirty="0" smtClean="0">
                <a:solidFill>
                  <a:srgbClr val="FFFF66"/>
                </a:solidFill>
                <a:effectLst>
                  <a:outerShdw blurRad="38100" dist="38100" dir="2700000" algn="tl">
                    <a:srgbClr val="000000"/>
                  </a:outerShdw>
                </a:effectLst>
              </a:rPr>
              <a:t>Raza Blanca</a:t>
            </a:r>
            <a:endParaRPr lang="es-ES_tradnl" sz="2800" b="1" dirty="0" smtClean="0">
              <a:effectLst>
                <a:outerShdw blurRad="38100" dist="38100" dir="2700000" algn="tl">
                  <a:srgbClr val="000000"/>
                </a:outerShdw>
              </a:effectLst>
            </a:endParaRPr>
          </a:p>
        </p:txBody>
      </p:sp>
    </p:spTree>
    <p:extLst>
      <p:ext uri="{BB962C8B-B14F-4D97-AF65-F5344CB8AC3E}">
        <p14:creationId xmlns:p14="http://schemas.microsoft.com/office/powerpoint/2010/main" val="4877809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ctrTitle"/>
          </p:nvPr>
        </p:nvSpPr>
        <p:spPr>
          <a:xfrm>
            <a:off x="468313" y="620713"/>
            <a:ext cx="8382000" cy="4903787"/>
          </a:xfrm>
        </p:spPr>
        <p:txBody>
          <a:bodyPr/>
          <a:lstStyle/>
          <a:p>
            <a:pPr algn="ctr">
              <a:defRPr/>
            </a:pPr>
            <a:r>
              <a:rPr lang="es-ES_tradnl" sz="4000" b="1" smtClean="0">
                <a:solidFill>
                  <a:srgbClr val="FF33CC"/>
                </a:solidFill>
                <a:effectLst>
                  <a:outerShdw blurRad="38100" dist="38100" dir="2700000" algn="tl">
                    <a:srgbClr val="000000"/>
                  </a:outerShdw>
                </a:effectLst>
              </a:rPr>
              <a:t>NO OLVIDAR QUE ESTOS FACTORES DE RIESGO SÓLO ESTÁN PRESENTES EN UN 30% DE LA POBLACIÓN, LA MAYOR PARTE DE LAS PACIENTES NO TENDRÁ ESTOS ANTECEDENTES</a:t>
            </a:r>
            <a:r>
              <a:rPr lang="es-ES_tradnl" sz="4000" b="1" smtClean="0">
                <a:solidFill>
                  <a:srgbClr val="FF66FF"/>
                </a:solidFill>
                <a:effectLst>
                  <a:outerShdw blurRad="38100" dist="38100" dir="2700000" algn="tl">
                    <a:srgbClr val="000000"/>
                  </a:outerShdw>
                </a:effectLst>
              </a:rPr>
              <a:t>.</a:t>
            </a:r>
          </a:p>
        </p:txBody>
      </p:sp>
    </p:spTree>
    <p:extLst>
      <p:ext uri="{BB962C8B-B14F-4D97-AF65-F5344CB8AC3E}">
        <p14:creationId xmlns:p14="http://schemas.microsoft.com/office/powerpoint/2010/main" val="1527527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468313" y="836613"/>
            <a:ext cx="7772400" cy="1104900"/>
          </a:xfrm>
        </p:spPr>
        <p:txBody>
          <a:bodyPr/>
          <a:lstStyle/>
          <a:p>
            <a:pPr algn="ctr">
              <a:defRPr/>
            </a:pPr>
            <a:r>
              <a:rPr lang="es-ES_tradnl" b="1" i="1" dirty="0" smtClean="0">
                <a:effectLst>
                  <a:outerShdw blurRad="38100" dist="38100" dir="2700000" algn="tl">
                    <a:srgbClr val="000000"/>
                  </a:outerShdw>
                </a:effectLst>
              </a:rPr>
              <a:t>FACTORES DE RIESGO   </a:t>
            </a:r>
            <a:br>
              <a:rPr lang="es-ES_tradnl" b="1" i="1" dirty="0" smtClean="0">
                <a:effectLst>
                  <a:outerShdw blurRad="38100" dist="38100" dir="2700000" algn="tl">
                    <a:srgbClr val="000000"/>
                  </a:outerShdw>
                </a:effectLst>
              </a:rPr>
            </a:br>
            <a:r>
              <a:rPr lang="es-ES_tradnl" b="1" i="1" u="sng" dirty="0" smtClean="0">
                <a:effectLst>
                  <a:outerShdw blurRad="38100" dist="38100" dir="2700000" algn="tl">
                    <a:srgbClr val="000000"/>
                  </a:outerShdw>
                </a:effectLst>
              </a:rPr>
              <a:t>G</a:t>
            </a:r>
            <a:r>
              <a:rPr lang="es-ES_tradnl" sz="4000" b="1" i="1" u="sng" dirty="0" smtClean="0">
                <a:effectLst>
                  <a:outerShdw blurRad="38100" dist="38100" dir="2700000" algn="tl">
                    <a:srgbClr val="000000"/>
                  </a:outerShdw>
                </a:effectLst>
              </a:rPr>
              <a:t>ENÉTICOS</a:t>
            </a:r>
          </a:p>
        </p:txBody>
      </p:sp>
      <p:sp>
        <p:nvSpPr>
          <p:cNvPr id="68611" name="Rectangle 3"/>
          <p:cNvSpPr>
            <a:spLocks noGrp="1" noChangeArrowheads="1"/>
          </p:cNvSpPr>
          <p:nvPr>
            <p:ph type="body" idx="1"/>
          </p:nvPr>
        </p:nvSpPr>
        <p:spPr>
          <a:xfrm>
            <a:off x="1187450" y="2743200"/>
            <a:ext cx="6985000" cy="4114800"/>
          </a:xfrm>
        </p:spPr>
        <p:txBody>
          <a:bodyPr/>
          <a:lstStyle/>
          <a:p>
            <a:pPr>
              <a:defRPr/>
            </a:pPr>
            <a:r>
              <a:rPr lang="es-ES_tradnl" sz="2800" b="1" dirty="0" smtClean="0">
                <a:solidFill>
                  <a:srgbClr val="FFFF66"/>
                </a:solidFill>
                <a:effectLst>
                  <a:outerShdw blurRad="38100" dist="38100" dir="2700000" algn="tl">
                    <a:srgbClr val="000000"/>
                  </a:outerShdw>
                </a:effectLst>
              </a:rPr>
              <a:t>Determinación de mutación (+) de:</a:t>
            </a:r>
          </a:p>
          <a:p>
            <a:pPr>
              <a:buFont typeface="Monotype Sorts" pitchFamily="2" charset="2"/>
              <a:buNone/>
              <a:defRPr/>
            </a:pPr>
            <a:r>
              <a:rPr lang="es-ES_tradnl" sz="2800" b="1" dirty="0" smtClean="0">
                <a:solidFill>
                  <a:srgbClr val="FFFF66"/>
                </a:solidFill>
                <a:effectLst>
                  <a:outerShdw blurRad="38100" dist="38100" dir="2700000" algn="tl">
                    <a:srgbClr val="000000"/>
                  </a:outerShdw>
                </a:effectLst>
              </a:rPr>
              <a:t>         BRCA-1:  </a:t>
            </a:r>
            <a:r>
              <a:rPr lang="es-ES_tradnl" sz="2800" b="1" dirty="0" smtClean="0">
                <a:effectLst>
                  <a:outerShdw blurRad="38100" dist="38100" dir="2700000" algn="tl">
                    <a:srgbClr val="000000"/>
                  </a:outerShdw>
                </a:effectLst>
              </a:rPr>
              <a:t>45 a 80% de probabilidad</a:t>
            </a:r>
            <a:endParaRPr lang="es-ES_tradnl" sz="2800" b="1" dirty="0" smtClean="0">
              <a:solidFill>
                <a:srgbClr val="FFFF66"/>
              </a:solidFill>
              <a:effectLst>
                <a:outerShdw blurRad="38100" dist="38100" dir="2700000" algn="tl">
                  <a:srgbClr val="000000"/>
                </a:outerShdw>
              </a:effectLst>
            </a:endParaRPr>
          </a:p>
          <a:p>
            <a:pPr>
              <a:buFont typeface="Monotype Sorts" pitchFamily="2" charset="2"/>
              <a:buNone/>
              <a:defRPr/>
            </a:pPr>
            <a:r>
              <a:rPr lang="es-ES_tradnl" sz="2800" b="1" dirty="0" smtClean="0">
                <a:solidFill>
                  <a:srgbClr val="FFFF66"/>
                </a:solidFill>
                <a:effectLst>
                  <a:outerShdw blurRad="38100" dist="38100" dir="2700000" algn="tl">
                    <a:srgbClr val="000000"/>
                  </a:outerShdw>
                </a:effectLst>
              </a:rPr>
              <a:t>         BRCA-2: </a:t>
            </a:r>
            <a:r>
              <a:rPr lang="es-ES_tradnl" sz="2800" b="1" dirty="0" smtClean="0">
                <a:effectLst>
                  <a:outerShdw blurRad="38100" dist="38100" dir="2700000" algn="tl">
                    <a:srgbClr val="000000"/>
                  </a:outerShdw>
                </a:effectLst>
              </a:rPr>
              <a:t>44 a 70% de probabilidad</a:t>
            </a:r>
          </a:p>
          <a:p>
            <a:pPr>
              <a:defRPr/>
            </a:pPr>
            <a:r>
              <a:rPr lang="es-ES_tradnl" sz="2800" b="1" dirty="0" smtClean="0">
                <a:solidFill>
                  <a:srgbClr val="FFFF66"/>
                </a:solidFill>
                <a:effectLst>
                  <a:outerShdw blurRad="38100" dist="38100" dir="2700000" algn="tl">
                    <a:srgbClr val="000000"/>
                  </a:outerShdw>
                </a:effectLst>
              </a:rPr>
              <a:t>Otros: </a:t>
            </a:r>
            <a:r>
              <a:rPr lang="es-ES_tradnl" sz="2800" b="1" dirty="0" smtClean="0">
                <a:effectLst>
                  <a:outerShdw blurRad="38100" dist="38100" dir="2700000" algn="tl">
                    <a:srgbClr val="000000"/>
                  </a:outerShdw>
                </a:effectLst>
              </a:rPr>
              <a:t>mutación de p53 y PTEN (Ca esporádico)</a:t>
            </a:r>
          </a:p>
        </p:txBody>
      </p:sp>
    </p:spTree>
    <p:extLst>
      <p:ext uri="{BB962C8B-B14F-4D97-AF65-F5344CB8AC3E}">
        <p14:creationId xmlns:p14="http://schemas.microsoft.com/office/powerpoint/2010/main" val="2680412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0" y="0"/>
            <a:ext cx="9036050" cy="1844675"/>
          </a:xfrm>
        </p:spPr>
        <p:txBody>
          <a:bodyPr/>
          <a:lstStyle/>
          <a:p>
            <a:pPr algn="ctr">
              <a:defRPr/>
            </a:pPr>
            <a:r>
              <a:rPr lang="es-ES_tradnl" sz="3200" b="1" i="1" dirty="0" smtClean="0">
                <a:effectLst>
                  <a:outerShdw blurRad="38100" dist="38100" dir="2700000" algn="tl">
                    <a:srgbClr val="000000"/>
                  </a:outerShdw>
                </a:effectLst>
              </a:rPr>
              <a:t>FACTORES QUE SUGIEREN LA PRESENCIA DE CA DE MAMA DE TIPO FAMILIAR PROBABLEMENTE GENETICO</a:t>
            </a:r>
            <a:endParaRPr lang="es-ES_tradnl" sz="3200" b="1" dirty="0" smtClean="0">
              <a:effectLst>
                <a:outerShdw blurRad="38100" dist="38100" dir="2700000" algn="tl">
                  <a:srgbClr val="000000"/>
                </a:outerShdw>
              </a:effectLst>
            </a:endParaRPr>
          </a:p>
        </p:txBody>
      </p:sp>
      <p:sp>
        <p:nvSpPr>
          <p:cNvPr id="69635" name="Rectangle 3"/>
          <p:cNvSpPr>
            <a:spLocks noGrp="1" noChangeArrowheads="1"/>
          </p:cNvSpPr>
          <p:nvPr>
            <p:ph type="body" idx="1"/>
          </p:nvPr>
        </p:nvSpPr>
        <p:spPr>
          <a:xfrm>
            <a:off x="611188" y="1989138"/>
            <a:ext cx="8064500" cy="4608512"/>
          </a:xfrm>
        </p:spPr>
        <p:txBody>
          <a:bodyPr/>
          <a:lstStyle/>
          <a:p>
            <a:pPr>
              <a:defRPr/>
            </a:pPr>
            <a:r>
              <a:rPr lang="es-ES" sz="2800" b="1" dirty="0" smtClean="0">
                <a:effectLst>
                  <a:outerShdw blurRad="38100" dist="38100" dir="2700000" algn="tl">
                    <a:srgbClr val="000000"/>
                  </a:outerShdw>
                </a:effectLst>
              </a:rPr>
              <a:t>Tres </a:t>
            </a:r>
            <a:r>
              <a:rPr lang="es-ES" sz="2800" b="1" dirty="0">
                <a:effectLst>
                  <a:outerShdw blurRad="38100" dist="38100" dir="2700000" algn="tl">
                    <a:srgbClr val="000000"/>
                  </a:outerShdw>
                </a:effectLst>
              </a:rPr>
              <a:t>familiares de 1° o 2° grado con cáncer de mama, en dos generaciones sin importar la edad de aparición del </a:t>
            </a:r>
            <a:r>
              <a:rPr lang="es-ES" sz="2800" b="1" dirty="0" smtClean="0">
                <a:effectLst>
                  <a:outerShdw blurRad="38100" dist="38100" dir="2700000" algn="tl">
                    <a:srgbClr val="000000"/>
                  </a:outerShdw>
                </a:effectLst>
              </a:rPr>
              <a:t>cáncer.</a:t>
            </a:r>
          </a:p>
          <a:p>
            <a:pPr>
              <a:defRPr/>
            </a:pPr>
            <a:r>
              <a:rPr lang="es-ES" sz="2800" b="1" dirty="0" smtClean="0">
                <a:effectLst>
                  <a:outerShdw blurRad="38100" dist="38100" dir="2700000" algn="tl">
                    <a:srgbClr val="000000"/>
                  </a:outerShdw>
                </a:effectLst>
              </a:rPr>
              <a:t>Dos </a:t>
            </a:r>
            <a:r>
              <a:rPr lang="es-ES" sz="2800" b="1" dirty="0">
                <a:effectLst>
                  <a:outerShdw blurRad="38100" dist="38100" dir="2700000" algn="tl">
                    <a:srgbClr val="000000"/>
                  </a:outerShdw>
                </a:effectLst>
              </a:rPr>
              <a:t>familiares con cáncer de mama de 1° o 2° grado, uno con diagnóstico antes de los 40 años</a:t>
            </a:r>
            <a:r>
              <a:rPr lang="es-ES" sz="2800" b="1" dirty="0" smtClean="0">
                <a:effectLst>
                  <a:outerShdw blurRad="38100" dist="38100" dir="2700000" algn="tl">
                    <a:srgbClr val="000000"/>
                  </a:outerShdw>
                </a:effectLst>
              </a:rPr>
              <a:t>.</a:t>
            </a:r>
          </a:p>
          <a:p>
            <a:pPr>
              <a:defRPr/>
            </a:pPr>
            <a:r>
              <a:rPr lang="es-ES" sz="2800" b="1" dirty="0" smtClean="0">
                <a:effectLst>
                  <a:outerShdw blurRad="38100" dist="38100" dir="2700000" algn="tl">
                    <a:srgbClr val="000000"/>
                  </a:outerShdw>
                </a:effectLst>
              </a:rPr>
              <a:t>Dos </a:t>
            </a:r>
            <a:r>
              <a:rPr lang="es-ES" sz="2800" b="1" dirty="0">
                <a:effectLst>
                  <a:outerShdw blurRad="38100" dist="38100" dir="2700000" algn="tl">
                    <a:srgbClr val="000000"/>
                  </a:outerShdw>
                </a:effectLst>
              </a:rPr>
              <a:t>familiares de 1° o 2° grado con cáncer, uno de mama y otro de </a:t>
            </a:r>
            <a:r>
              <a:rPr lang="es-ES" sz="2800" b="1" dirty="0" smtClean="0">
                <a:effectLst>
                  <a:outerShdw blurRad="38100" dist="38100" dir="2700000" algn="tl">
                    <a:srgbClr val="000000"/>
                  </a:outerShdw>
                </a:effectLst>
              </a:rPr>
              <a:t>ovario.</a:t>
            </a:r>
          </a:p>
          <a:p>
            <a:pPr>
              <a:defRPr/>
            </a:pPr>
            <a:r>
              <a:rPr lang="es-ES" sz="2800" b="1" dirty="0" smtClean="0">
                <a:effectLst>
                  <a:outerShdw blurRad="38100" dist="38100" dir="2700000" algn="tl">
                    <a:srgbClr val="000000"/>
                  </a:outerShdw>
                </a:effectLst>
              </a:rPr>
              <a:t>Dos </a:t>
            </a:r>
            <a:r>
              <a:rPr lang="es-ES" sz="2800" b="1" dirty="0">
                <a:effectLst>
                  <a:outerShdw blurRad="38100" dist="38100" dir="2700000" algn="tl">
                    <a:srgbClr val="000000"/>
                  </a:outerShdw>
                </a:effectLst>
              </a:rPr>
              <a:t>familiares de 1° o 2° grado con cáncer de mama, uno de ellos en un hombre</a:t>
            </a:r>
            <a:endParaRPr lang="es-ES_tradnl" sz="2800" b="1" dirty="0">
              <a:effectLst>
                <a:outerShdw blurRad="38100" dist="38100" dir="2700000" algn="tl">
                  <a:srgbClr val="000000"/>
                </a:outerShdw>
              </a:effectLst>
            </a:endParaRPr>
          </a:p>
          <a:p>
            <a:pPr>
              <a:defRPr/>
            </a:pPr>
            <a:endParaRPr lang="es-ES_tradnl" sz="2800" b="1" dirty="0" smtClean="0">
              <a:effectLst>
                <a:outerShdw blurRad="38100" dist="38100" dir="2700000" algn="tl">
                  <a:srgbClr val="000000"/>
                </a:outerShdw>
              </a:effectLst>
            </a:endParaRPr>
          </a:p>
        </p:txBody>
      </p:sp>
    </p:spTree>
    <p:extLst>
      <p:ext uri="{BB962C8B-B14F-4D97-AF65-F5344CB8AC3E}">
        <p14:creationId xmlns:p14="http://schemas.microsoft.com/office/powerpoint/2010/main" val="15800388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0" y="0"/>
            <a:ext cx="9036050" cy="1844675"/>
          </a:xfrm>
        </p:spPr>
        <p:txBody>
          <a:bodyPr/>
          <a:lstStyle/>
          <a:p>
            <a:pPr algn="ctr">
              <a:defRPr/>
            </a:pPr>
            <a:r>
              <a:rPr lang="es-ES_tradnl" sz="3200" b="1" i="1" dirty="0" smtClean="0">
                <a:effectLst>
                  <a:outerShdw blurRad="38100" dist="38100" dir="2700000" algn="tl">
                    <a:srgbClr val="000000"/>
                  </a:outerShdw>
                </a:effectLst>
              </a:rPr>
              <a:t>FACTORES QUE SUGIEREN LA PRESENCIA DE CA DE MAMA DE TIPO FAMILIAR PROBABLEMENTE GENETICO</a:t>
            </a:r>
            <a:endParaRPr lang="es-ES_tradnl" sz="3200" b="1" dirty="0" smtClean="0">
              <a:effectLst>
                <a:outerShdw blurRad="38100" dist="38100" dir="2700000" algn="tl">
                  <a:srgbClr val="000000"/>
                </a:outerShdw>
              </a:effectLst>
            </a:endParaRPr>
          </a:p>
        </p:txBody>
      </p:sp>
      <p:sp>
        <p:nvSpPr>
          <p:cNvPr id="69635" name="Rectangle 3"/>
          <p:cNvSpPr>
            <a:spLocks noGrp="1" noChangeArrowheads="1"/>
          </p:cNvSpPr>
          <p:nvPr>
            <p:ph type="body" idx="1"/>
          </p:nvPr>
        </p:nvSpPr>
        <p:spPr>
          <a:xfrm>
            <a:off x="468313" y="1989138"/>
            <a:ext cx="8280400" cy="4608512"/>
          </a:xfrm>
        </p:spPr>
        <p:txBody>
          <a:bodyPr/>
          <a:lstStyle/>
          <a:p>
            <a:pPr>
              <a:defRPr/>
            </a:pPr>
            <a:r>
              <a:rPr lang="es-ES" sz="2800" b="1" dirty="0" smtClean="0">
                <a:effectLst>
                  <a:outerShdw blurRad="38100" dist="38100" dir="2700000" algn="tl">
                    <a:srgbClr val="000000"/>
                  </a:outerShdw>
                </a:effectLst>
              </a:rPr>
              <a:t>Familiar </a:t>
            </a:r>
            <a:r>
              <a:rPr lang="es-ES" sz="2800" b="1" dirty="0">
                <a:effectLst>
                  <a:outerShdw blurRad="38100" dist="38100" dir="2700000" algn="tl">
                    <a:srgbClr val="000000"/>
                  </a:outerShdw>
                </a:effectLst>
              </a:rPr>
              <a:t>con cáncer de mama bilateral </a:t>
            </a:r>
            <a:r>
              <a:rPr lang="es-ES" sz="2800" b="1" dirty="0" smtClean="0">
                <a:effectLst>
                  <a:outerShdw blurRad="38100" dist="38100" dir="2700000" algn="tl">
                    <a:srgbClr val="000000"/>
                  </a:outerShdw>
                </a:effectLst>
              </a:rPr>
              <a:t>sincrónico.</a:t>
            </a:r>
          </a:p>
          <a:p>
            <a:pPr>
              <a:defRPr/>
            </a:pPr>
            <a:r>
              <a:rPr lang="es-ES" sz="2800" b="1" dirty="0" smtClean="0">
                <a:effectLst>
                  <a:outerShdw blurRad="38100" dist="38100" dir="2700000" algn="tl">
                    <a:srgbClr val="000000"/>
                  </a:outerShdw>
                </a:effectLst>
              </a:rPr>
              <a:t>Familiar </a:t>
            </a:r>
            <a:r>
              <a:rPr lang="es-ES" sz="2800" b="1" dirty="0">
                <a:effectLst>
                  <a:outerShdw blurRad="38100" dist="38100" dir="2700000" algn="tl">
                    <a:srgbClr val="000000"/>
                  </a:outerShdw>
                </a:effectLst>
              </a:rPr>
              <a:t>de 1°/2° grado con cáncer de mama antes de los 35 años. </a:t>
            </a:r>
            <a:endParaRPr lang="es-ES" sz="2800" b="1" dirty="0" smtClean="0">
              <a:effectLst>
                <a:outerShdw blurRad="38100" dist="38100" dir="2700000" algn="tl">
                  <a:srgbClr val="000000"/>
                </a:outerShdw>
              </a:effectLst>
            </a:endParaRPr>
          </a:p>
          <a:p>
            <a:pPr>
              <a:defRPr/>
            </a:pPr>
            <a:r>
              <a:rPr lang="es-ES" sz="2800" b="1" dirty="0">
                <a:effectLst>
                  <a:outerShdw blurRad="38100" dist="38100" dir="2700000" algn="tl">
                    <a:srgbClr val="000000"/>
                  </a:outerShdw>
                </a:effectLst>
              </a:rPr>
              <a:t>Familiar con cáncer de mama y </a:t>
            </a:r>
            <a:r>
              <a:rPr lang="es-ES" sz="2800" b="1" dirty="0" smtClean="0">
                <a:effectLst>
                  <a:outerShdw blurRad="38100" dist="38100" dir="2700000" algn="tl">
                    <a:srgbClr val="000000"/>
                  </a:outerShdw>
                </a:effectLst>
              </a:rPr>
              <a:t>ovario.</a:t>
            </a:r>
          </a:p>
          <a:p>
            <a:pPr>
              <a:defRPr/>
            </a:pPr>
            <a:r>
              <a:rPr lang="es-ES" sz="2800" b="1" dirty="0" smtClean="0">
                <a:effectLst>
                  <a:outerShdw blurRad="38100" dist="38100" dir="2700000" algn="tl">
                    <a:srgbClr val="000000"/>
                  </a:outerShdw>
                </a:effectLst>
              </a:rPr>
              <a:t>Familiar </a:t>
            </a:r>
            <a:r>
              <a:rPr lang="es-ES" sz="2800" b="1" dirty="0">
                <a:effectLst>
                  <a:outerShdw blurRad="38100" dist="38100" dir="2700000" algn="tl">
                    <a:srgbClr val="000000"/>
                  </a:outerShdw>
                </a:effectLst>
              </a:rPr>
              <a:t>con cáncer de mama antes de los 50 años con características histológicas de “triple negativo”, ya que tienen mayor probabilidad de mutación </a:t>
            </a:r>
            <a:r>
              <a:rPr lang="es-ES" sz="2800" b="1" dirty="0" smtClean="0">
                <a:effectLst>
                  <a:outerShdw blurRad="38100" dist="38100" dir="2700000" algn="tl">
                    <a:srgbClr val="000000"/>
                  </a:outerShdw>
                </a:effectLst>
              </a:rPr>
              <a:t>BRCA1.</a:t>
            </a:r>
          </a:p>
          <a:p>
            <a:pPr>
              <a:defRPr/>
            </a:pPr>
            <a:r>
              <a:rPr lang="es-ES" sz="2800" b="1" dirty="0">
                <a:effectLst>
                  <a:outerShdw blurRad="38100" dist="38100" dir="2700000" algn="tl">
                    <a:srgbClr val="000000"/>
                  </a:outerShdw>
                </a:effectLst>
              </a:rPr>
              <a:t>Ascendencia Judía-</a:t>
            </a:r>
            <a:r>
              <a:rPr lang="es-ES" sz="2800" b="1" dirty="0" err="1">
                <a:effectLst>
                  <a:outerShdw blurRad="38100" dist="38100" dir="2700000" algn="tl">
                    <a:srgbClr val="000000"/>
                  </a:outerShdw>
                </a:effectLst>
              </a:rPr>
              <a:t>Ashkenazi</a:t>
            </a:r>
            <a:r>
              <a:rPr lang="es-ES" sz="2800" b="1" dirty="0" smtClean="0">
                <a:effectLst>
                  <a:outerShdw blurRad="38100" dist="38100" dir="2700000" algn="tl">
                    <a:srgbClr val="000000"/>
                  </a:outerShdw>
                </a:effectLst>
              </a:rPr>
              <a:t>.</a:t>
            </a:r>
            <a:endParaRPr lang="es-ES" sz="2800" b="1" dirty="0">
              <a:effectLst>
                <a:outerShdw blurRad="38100" dist="38100" dir="2700000" algn="tl">
                  <a:srgbClr val="000000"/>
                </a:outerShdw>
              </a:effectLst>
            </a:endParaRPr>
          </a:p>
          <a:p>
            <a:pPr>
              <a:defRPr/>
            </a:pPr>
            <a:endParaRPr lang="es-ES" sz="2800" b="1" dirty="0" smtClean="0">
              <a:effectLst>
                <a:outerShdw blurRad="38100" dist="38100" dir="2700000" algn="tl">
                  <a:srgbClr val="000000"/>
                </a:outerShdw>
              </a:effectLst>
            </a:endParaRPr>
          </a:p>
        </p:txBody>
      </p:sp>
    </p:spTree>
    <p:extLst>
      <p:ext uri="{BB962C8B-B14F-4D97-AF65-F5344CB8AC3E}">
        <p14:creationId xmlns:p14="http://schemas.microsoft.com/office/powerpoint/2010/main" val="634485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12925" y="2143125"/>
            <a:ext cx="5518150" cy="257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8235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228600" y="228600"/>
            <a:ext cx="8686800" cy="1143000"/>
          </a:xfrm>
        </p:spPr>
        <p:txBody>
          <a:bodyPr/>
          <a:lstStyle/>
          <a:p>
            <a:pPr algn="ctr">
              <a:defRPr/>
            </a:pPr>
            <a:r>
              <a:rPr lang="es-ES_tradnl" sz="3600" b="1" i="1" dirty="0" smtClean="0">
                <a:effectLst>
                  <a:outerShdw blurRad="38100" dist="38100" dir="2700000" algn="tl">
                    <a:srgbClr val="000000"/>
                  </a:outerShdw>
                </a:effectLst>
              </a:rPr>
              <a:t>FACTORES DE RIESGO    II:</a:t>
            </a:r>
            <a:br>
              <a:rPr lang="es-ES_tradnl" sz="3600" b="1" i="1" dirty="0" smtClean="0">
                <a:effectLst>
                  <a:outerShdw blurRad="38100" dist="38100" dir="2700000" algn="tl">
                    <a:srgbClr val="000000"/>
                  </a:outerShdw>
                </a:effectLst>
              </a:rPr>
            </a:br>
            <a:r>
              <a:rPr lang="es-ES_tradnl" sz="3600" b="1" i="1" dirty="0" smtClean="0">
                <a:effectLst>
                  <a:outerShdw blurRad="38100" dist="38100" dir="2700000" algn="tl">
                    <a:srgbClr val="000000"/>
                  </a:outerShdw>
                </a:effectLst>
              </a:rPr>
              <a:t> HALLAZGOS HISTOPATOLÓGICOS</a:t>
            </a:r>
          </a:p>
        </p:txBody>
      </p:sp>
      <p:sp>
        <p:nvSpPr>
          <p:cNvPr id="71683" name="Rectangle 3"/>
          <p:cNvSpPr>
            <a:spLocks noGrp="1" noChangeArrowheads="1"/>
          </p:cNvSpPr>
          <p:nvPr>
            <p:ph type="body" idx="1"/>
          </p:nvPr>
        </p:nvSpPr>
        <p:spPr>
          <a:xfrm>
            <a:off x="755650" y="1412875"/>
            <a:ext cx="7883525" cy="5184775"/>
          </a:xfrm>
        </p:spPr>
        <p:txBody>
          <a:bodyPr/>
          <a:lstStyle/>
          <a:p>
            <a:pPr>
              <a:lnSpc>
                <a:spcPct val="90000"/>
              </a:lnSpc>
              <a:defRPr/>
            </a:pPr>
            <a:r>
              <a:rPr lang="es-ES_tradnl" sz="2400" b="1" u="sng" dirty="0" smtClean="0">
                <a:solidFill>
                  <a:srgbClr val="FFFF66"/>
                </a:solidFill>
                <a:effectLst>
                  <a:outerShdw blurRad="38100" dist="38100" dir="2700000" algn="tl">
                    <a:srgbClr val="000000"/>
                  </a:outerShdw>
                </a:effectLst>
              </a:rPr>
              <a:t>No </a:t>
            </a:r>
            <a:r>
              <a:rPr lang="es-ES_tradnl" sz="2400" b="1" u="sng" dirty="0" smtClean="0">
                <a:solidFill>
                  <a:srgbClr val="FFFF66"/>
                </a:solidFill>
                <a:effectLst>
                  <a:outerShdw blurRad="38100" dist="38100" dir="2700000" algn="tl">
                    <a:srgbClr val="000000"/>
                  </a:outerShdw>
                </a:effectLst>
                <a:sym typeface="Symbol" pitchFamily="18" charset="2"/>
              </a:rPr>
              <a:t></a:t>
            </a:r>
            <a:r>
              <a:rPr lang="es-ES_tradnl" sz="2400" b="1" u="sng" dirty="0" smtClean="0">
                <a:solidFill>
                  <a:srgbClr val="FFFF66"/>
                </a:solidFill>
                <a:effectLst>
                  <a:outerShdw blurRad="38100" dist="38100" dir="2700000" algn="tl">
                    <a:srgbClr val="000000"/>
                  </a:outerShdw>
                </a:effectLst>
              </a:rPr>
              <a:t> </a:t>
            </a:r>
            <a:r>
              <a:rPr lang="es-ES_tradnl" sz="2400" b="1" u="sng" dirty="0" smtClean="0">
                <a:solidFill>
                  <a:srgbClr val="FFFF66"/>
                </a:solidFill>
                <a:effectLst>
                  <a:outerShdw blurRad="38100" dist="38100" dir="2700000" algn="tl">
                    <a:srgbClr val="000000"/>
                  </a:outerShdw>
                </a:effectLst>
                <a:sym typeface="Symbol" pitchFamily="18" charset="2"/>
              </a:rPr>
              <a:t>riesgo</a:t>
            </a:r>
            <a:r>
              <a:rPr lang="es-ES_tradnl" sz="2400" b="1" dirty="0" smtClean="0">
                <a:effectLst>
                  <a:outerShdw blurRad="38100" dist="38100" dir="2700000" algn="tl">
                    <a:srgbClr val="000000"/>
                  </a:outerShdw>
                </a:effectLst>
                <a:sym typeface="Symbol" pitchFamily="18" charset="2"/>
              </a:rPr>
              <a:t>:      cambios apocrinos</a:t>
            </a:r>
          </a:p>
          <a:p>
            <a:pPr>
              <a:lnSpc>
                <a:spcPct val="90000"/>
              </a:lnSpc>
              <a:buFont typeface="Monotype Sorts" pitchFamily="2" charset="2"/>
              <a:buNone/>
              <a:defRPr/>
            </a:pPr>
            <a:r>
              <a:rPr lang="es-ES_tradnl" sz="2400" b="1" dirty="0" smtClean="0">
                <a:effectLst>
                  <a:outerShdw blurRad="38100" dist="38100" dir="2700000" algn="tl">
                    <a:srgbClr val="000000"/>
                  </a:outerShdw>
                </a:effectLst>
                <a:sym typeface="Symbol" pitchFamily="18" charset="2"/>
              </a:rPr>
              <a:t> 			        ectasia ductal</a:t>
            </a:r>
          </a:p>
          <a:p>
            <a:pPr>
              <a:lnSpc>
                <a:spcPct val="90000"/>
              </a:lnSpc>
              <a:buFont typeface="Monotype Sorts" pitchFamily="2" charset="2"/>
              <a:buNone/>
              <a:defRPr/>
            </a:pPr>
            <a:r>
              <a:rPr lang="es-ES_tradnl" sz="2400" b="1" dirty="0" smtClean="0">
                <a:effectLst>
                  <a:outerShdw blurRad="38100" dist="38100" dir="2700000" algn="tl">
                    <a:srgbClr val="000000"/>
                  </a:outerShdw>
                </a:effectLst>
                <a:sym typeface="Symbol" pitchFamily="18" charset="2"/>
              </a:rPr>
              <a:t> 			        quistes pequeños y múltiples</a:t>
            </a:r>
          </a:p>
          <a:p>
            <a:pPr>
              <a:lnSpc>
                <a:spcPct val="90000"/>
              </a:lnSpc>
              <a:buFont typeface="Monotype Sorts" pitchFamily="2" charset="2"/>
              <a:buNone/>
              <a:defRPr/>
            </a:pPr>
            <a:r>
              <a:rPr lang="es-ES_tradnl" sz="2400" b="1" dirty="0" smtClean="0">
                <a:effectLst>
                  <a:outerShdw blurRad="38100" dist="38100" dir="2700000" algn="tl">
                    <a:srgbClr val="000000"/>
                  </a:outerShdw>
                </a:effectLst>
                <a:sym typeface="Symbol" pitchFamily="18" charset="2"/>
              </a:rPr>
              <a:t> 			        cambios </a:t>
            </a:r>
            <a:r>
              <a:rPr lang="es-ES_tradnl" sz="2400" b="1" dirty="0" err="1" smtClean="0">
                <a:effectLst>
                  <a:outerShdw blurRad="38100" dist="38100" dir="2700000" algn="tl">
                    <a:srgbClr val="000000"/>
                  </a:outerShdw>
                </a:effectLst>
                <a:sym typeface="Symbol" pitchFamily="18" charset="2"/>
              </a:rPr>
              <a:t>hipoplásicos</a:t>
            </a:r>
            <a:r>
              <a:rPr lang="es-ES_tradnl" sz="2400" b="1" dirty="0" smtClean="0">
                <a:effectLst>
                  <a:outerShdw blurRad="38100" dist="38100" dir="2700000" algn="tl">
                    <a:srgbClr val="000000"/>
                  </a:outerShdw>
                </a:effectLst>
                <a:sym typeface="Symbol" pitchFamily="18" charset="2"/>
              </a:rPr>
              <a:t> leves.</a:t>
            </a:r>
          </a:p>
          <a:p>
            <a:pPr>
              <a:lnSpc>
                <a:spcPct val="90000"/>
              </a:lnSpc>
              <a:defRPr/>
            </a:pPr>
            <a:r>
              <a:rPr lang="es-ES_tradnl" sz="2400" b="1" u="sng" dirty="0" smtClean="0">
                <a:solidFill>
                  <a:srgbClr val="FFFF66"/>
                </a:solidFill>
                <a:effectLst>
                  <a:outerShdw blurRad="38100" dist="38100" dir="2700000" algn="tl">
                    <a:srgbClr val="000000"/>
                  </a:outerShdw>
                </a:effectLst>
                <a:sym typeface="Symbol" pitchFamily="18" charset="2"/>
              </a:rPr>
              <a:t>RR  1,5 a 2 veces: </a:t>
            </a:r>
          </a:p>
          <a:p>
            <a:pPr>
              <a:lnSpc>
                <a:spcPct val="90000"/>
              </a:lnSpc>
              <a:buFont typeface="Monotype Sorts" pitchFamily="2" charset="2"/>
              <a:buNone/>
              <a:defRPr/>
            </a:pPr>
            <a:r>
              <a:rPr lang="es-ES_tradnl" sz="2400" b="1" dirty="0" smtClean="0">
                <a:effectLst>
                  <a:outerShdw blurRad="38100" dist="38100" dir="2700000" algn="tl">
                    <a:srgbClr val="000000"/>
                  </a:outerShdw>
                </a:effectLst>
                <a:sym typeface="Symbol" pitchFamily="18" charset="2"/>
              </a:rPr>
              <a:t>		Hiperplasia epitelial ductal florida </a:t>
            </a:r>
          </a:p>
          <a:p>
            <a:pPr>
              <a:lnSpc>
                <a:spcPct val="90000"/>
              </a:lnSpc>
              <a:buFont typeface="Monotype Sorts" pitchFamily="2" charset="2"/>
              <a:buNone/>
              <a:defRPr/>
            </a:pPr>
            <a:r>
              <a:rPr lang="es-ES_tradnl" sz="2400" b="1" dirty="0" smtClean="0">
                <a:effectLst>
                  <a:outerShdw blurRad="38100" dist="38100" dir="2700000" algn="tl">
                    <a:srgbClr val="000000"/>
                  </a:outerShdw>
                </a:effectLst>
                <a:sym typeface="Symbol" pitchFamily="18" charset="2"/>
              </a:rPr>
              <a:t>		Lesiones papilares</a:t>
            </a:r>
          </a:p>
          <a:p>
            <a:pPr>
              <a:lnSpc>
                <a:spcPct val="90000"/>
              </a:lnSpc>
              <a:buFont typeface="Monotype Sorts" pitchFamily="2" charset="2"/>
              <a:buNone/>
              <a:defRPr/>
            </a:pPr>
            <a:r>
              <a:rPr lang="es-ES_tradnl" sz="2400" b="1" dirty="0" smtClean="0">
                <a:effectLst>
                  <a:outerShdw blurRad="38100" dist="38100" dir="2700000" algn="tl">
                    <a:srgbClr val="000000"/>
                  </a:outerShdw>
                </a:effectLst>
                <a:sym typeface="Symbol" pitchFamily="18" charset="2"/>
              </a:rPr>
              <a:t>		</a:t>
            </a:r>
            <a:r>
              <a:rPr lang="es-ES_tradnl" sz="2400" b="1" dirty="0" err="1" smtClean="0">
                <a:effectLst>
                  <a:outerShdw blurRad="38100" dist="38100" dir="2700000" algn="tl">
                    <a:srgbClr val="000000"/>
                  </a:outerShdw>
                </a:effectLst>
                <a:sym typeface="Symbol" pitchFamily="18" charset="2"/>
              </a:rPr>
              <a:t>Adenosis</a:t>
            </a:r>
            <a:r>
              <a:rPr lang="es-ES_tradnl" sz="2400" b="1" dirty="0" smtClean="0">
                <a:effectLst>
                  <a:outerShdw blurRad="38100" dist="38100" dir="2700000" algn="tl">
                    <a:srgbClr val="000000"/>
                  </a:outerShdw>
                </a:effectLst>
                <a:sym typeface="Symbol" pitchFamily="18" charset="2"/>
              </a:rPr>
              <a:t> </a:t>
            </a:r>
            <a:r>
              <a:rPr lang="es-ES_tradnl" sz="2400" b="1" dirty="0" err="1" smtClean="0">
                <a:effectLst>
                  <a:outerShdw blurRad="38100" dist="38100" dir="2700000" algn="tl">
                    <a:srgbClr val="000000"/>
                  </a:outerShdw>
                </a:effectLst>
                <a:sym typeface="Symbol" pitchFamily="18" charset="2"/>
              </a:rPr>
              <a:t>esclerosante</a:t>
            </a:r>
            <a:r>
              <a:rPr lang="es-ES_tradnl" sz="2400" b="1" dirty="0" smtClean="0">
                <a:effectLst>
                  <a:outerShdw blurRad="38100" dist="38100" dir="2700000" algn="tl">
                    <a:srgbClr val="000000"/>
                  </a:outerShdw>
                </a:effectLst>
                <a:sym typeface="Symbol" pitchFamily="18" charset="2"/>
              </a:rPr>
              <a:t> y cicatriz radiada</a:t>
            </a:r>
          </a:p>
          <a:p>
            <a:pPr>
              <a:lnSpc>
                <a:spcPct val="90000"/>
              </a:lnSpc>
              <a:buFont typeface="Monotype Sorts" pitchFamily="2" charset="2"/>
              <a:buNone/>
              <a:defRPr/>
            </a:pPr>
            <a:endParaRPr lang="es-ES_tradnl" sz="2400" b="1" dirty="0" smtClean="0">
              <a:effectLst>
                <a:outerShdw blurRad="38100" dist="38100" dir="2700000" algn="tl">
                  <a:srgbClr val="000000"/>
                </a:outerShdw>
              </a:effectLst>
              <a:sym typeface="Symbol" pitchFamily="18" charset="2"/>
            </a:endParaRPr>
          </a:p>
          <a:p>
            <a:pPr>
              <a:lnSpc>
                <a:spcPct val="90000"/>
              </a:lnSpc>
              <a:defRPr/>
            </a:pPr>
            <a:r>
              <a:rPr lang="es-ES_tradnl" sz="2400" b="1" u="sng" dirty="0" smtClean="0">
                <a:solidFill>
                  <a:srgbClr val="FFFF66"/>
                </a:solidFill>
                <a:effectLst>
                  <a:outerShdw blurRad="38100" dist="38100" dir="2700000" algn="tl">
                    <a:srgbClr val="000000"/>
                  </a:outerShdw>
                </a:effectLst>
                <a:sym typeface="Symbol" pitchFamily="18" charset="2"/>
              </a:rPr>
              <a:t>RR  4 a 5 veces:</a:t>
            </a:r>
            <a:r>
              <a:rPr lang="es-ES_tradnl" sz="2400" b="1" dirty="0" smtClean="0">
                <a:solidFill>
                  <a:srgbClr val="FFFF66"/>
                </a:solidFill>
                <a:effectLst>
                  <a:outerShdw blurRad="38100" dist="38100" dir="2700000" algn="tl">
                    <a:srgbClr val="000000"/>
                  </a:outerShdw>
                </a:effectLst>
                <a:sym typeface="Symbol" pitchFamily="18" charset="2"/>
              </a:rPr>
              <a:t>  </a:t>
            </a:r>
            <a:r>
              <a:rPr lang="es-ES_tradnl" sz="2400" b="1" dirty="0" smtClean="0">
                <a:effectLst>
                  <a:outerShdw blurRad="38100" dist="38100" dir="2700000" algn="tl">
                    <a:srgbClr val="000000"/>
                  </a:outerShdw>
                </a:effectLst>
                <a:sym typeface="Symbol" pitchFamily="18" charset="2"/>
              </a:rPr>
              <a:t>Hiperplasia ductal atípica.</a:t>
            </a:r>
          </a:p>
          <a:p>
            <a:pPr>
              <a:lnSpc>
                <a:spcPct val="90000"/>
              </a:lnSpc>
              <a:buFont typeface="Monotype Sorts" pitchFamily="2" charset="2"/>
              <a:buNone/>
              <a:defRPr/>
            </a:pPr>
            <a:r>
              <a:rPr lang="es-ES_tradnl" sz="2400" b="1" dirty="0" smtClean="0">
                <a:effectLst>
                  <a:outerShdw blurRad="38100" dist="38100" dir="2700000" algn="tl">
                    <a:srgbClr val="000000"/>
                  </a:outerShdw>
                </a:effectLst>
                <a:sym typeface="Symbol" pitchFamily="18" charset="2"/>
              </a:rPr>
              <a:t>                                    Hiperplasia </a:t>
            </a:r>
            <a:r>
              <a:rPr lang="es-ES_tradnl" sz="2400" b="1" dirty="0" err="1" smtClean="0">
                <a:effectLst>
                  <a:outerShdw blurRad="38100" dist="38100" dir="2700000" algn="tl">
                    <a:srgbClr val="000000"/>
                  </a:outerShdw>
                </a:effectLst>
                <a:sym typeface="Symbol" pitchFamily="18" charset="2"/>
              </a:rPr>
              <a:t>lobulillar</a:t>
            </a:r>
            <a:r>
              <a:rPr lang="es-ES_tradnl" sz="2400" b="1" dirty="0" smtClean="0">
                <a:effectLst>
                  <a:outerShdw blurRad="38100" dist="38100" dir="2700000" algn="tl">
                    <a:srgbClr val="000000"/>
                  </a:outerShdw>
                </a:effectLst>
                <a:sym typeface="Symbol" pitchFamily="18" charset="2"/>
              </a:rPr>
              <a:t> atípica.</a:t>
            </a:r>
          </a:p>
          <a:p>
            <a:pPr>
              <a:lnSpc>
                <a:spcPct val="90000"/>
              </a:lnSpc>
              <a:buFont typeface="Monotype Sorts" pitchFamily="2" charset="2"/>
              <a:buNone/>
              <a:defRPr/>
            </a:pPr>
            <a:endParaRPr lang="es-ES_tradnl" sz="2400" b="1" dirty="0" smtClean="0">
              <a:effectLst>
                <a:outerShdw blurRad="38100" dist="38100" dir="2700000" algn="tl">
                  <a:srgbClr val="000000"/>
                </a:outerShdw>
              </a:effectLst>
              <a:sym typeface="Symbol" pitchFamily="18" charset="2"/>
            </a:endParaRPr>
          </a:p>
          <a:p>
            <a:pPr>
              <a:lnSpc>
                <a:spcPct val="90000"/>
              </a:lnSpc>
              <a:buClr>
                <a:srgbClr val="FF00FF"/>
              </a:buClr>
              <a:defRPr/>
            </a:pPr>
            <a:r>
              <a:rPr lang="es-ES_tradnl" sz="2400" b="1" u="sng" dirty="0">
                <a:solidFill>
                  <a:srgbClr val="FFFF66"/>
                </a:solidFill>
                <a:effectLst>
                  <a:outerShdw blurRad="38100" dist="38100" dir="2700000" algn="tl">
                    <a:srgbClr val="000000"/>
                  </a:outerShdw>
                </a:effectLst>
                <a:sym typeface="Symbol" pitchFamily="18" charset="2"/>
              </a:rPr>
              <a:t>RR  </a:t>
            </a:r>
            <a:r>
              <a:rPr lang="es-ES_tradnl" sz="2400" b="1" u="sng" dirty="0" smtClean="0">
                <a:solidFill>
                  <a:srgbClr val="FFFF66"/>
                </a:solidFill>
                <a:effectLst>
                  <a:outerShdw blurRad="38100" dist="38100" dir="2700000" algn="tl">
                    <a:srgbClr val="000000"/>
                  </a:outerShdw>
                </a:effectLst>
                <a:sym typeface="Symbol" pitchFamily="18" charset="2"/>
              </a:rPr>
              <a:t>10 </a:t>
            </a:r>
            <a:r>
              <a:rPr lang="es-ES_tradnl" sz="2400" b="1" u="sng" dirty="0">
                <a:solidFill>
                  <a:srgbClr val="FFFF66"/>
                </a:solidFill>
                <a:effectLst>
                  <a:outerShdw blurRad="38100" dist="38100" dir="2700000" algn="tl">
                    <a:srgbClr val="000000"/>
                  </a:outerShdw>
                </a:effectLst>
                <a:sym typeface="Symbol" pitchFamily="18" charset="2"/>
              </a:rPr>
              <a:t>veces:</a:t>
            </a:r>
            <a:r>
              <a:rPr lang="es-ES_tradnl" sz="2400" b="1" dirty="0">
                <a:solidFill>
                  <a:srgbClr val="FFFF66"/>
                </a:solidFill>
                <a:effectLst>
                  <a:outerShdw blurRad="38100" dist="38100" dir="2700000" algn="tl">
                    <a:srgbClr val="000000"/>
                  </a:outerShdw>
                </a:effectLst>
                <a:sym typeface="Symbol" pitchFamily="18" charset="2"/>
              </a:rPr>
              <a:t>  </a:t>
            </a:r>
            <a:r>
              <a:rPr lang="es-ES_tradnl" sz="2400" b="1" dirty="0" smtClean="0">
                <a:solidFill>
                  <a:srgbClr val="FFFF66"/>
                </a:solidFill>
                <a:effectLst>
                  <a:outerShdw blurRad="38100" dist="38100" dir="2700000" algn="tl">
                    <a:srgbClr val="000000"/>
                  </a:outerShdw>
                </a:effectLst>
                <a:sym typeface="Symbol" pitchFamily="18" charset="2"/>
              </a:rPr>
              <a:t>    </a:t>
            </a:r>
            <a:r>
              <a:rPr lang="es-ES_tradnl" sz="2400" b="1" dirty="0" smtClean="0">
                <a:solidFill>
                  <a:srgbClr val="FFFFFF"/>
                </a:solidFill>
                <a:effectLst>
                  <a:outerShdw blurRad="38100" dist="38100" dir="2700000" algn="tl">
                    <a:srgbClr val="000000"/>
                  </a:outerShdw>
                </a:effectLst>
                <a:sym typeface="Symbol" pitchFamily="18" charset="2"/>
              </a:rPr>
              <a:t>Neoplasias Lobulares</a:t>
            </a:r>
            <a:endParaRPr lang="es-ES_tradnl" sz="2400" b="1" dirty="0">
              <a:solidFill>
                <a:srgbClr val="FFFFFF"/>
              </a:solidFill>
              <a:effectLst>
                <a:outerShdw blurRad="38100" dist="38100" dir="2700000" algn="tl">
                  <a:srgbClr val="000000"/>
                </a:outerShdw>
              </a:effectLst>
              <a:sym typeface="Symbol" pitchFamily="18" charset="2"/>
            </a:endParaRPr>
          </a:p>
          <a:p>
            <a:pPr>
              <a:lnSpc>
                <a:spcPct val="90000"/>
              </a:lnSpc>
              <a:buFont typeface="Monotype Sorts" pitchFamily="2" charset="2"/>
              <a:buNone/>
              <a:defRPr/>
            </a:pPr>
            <a:endParaRPr lang="es-ES_tradnl" sz="2400" b="1" dirty="0" smtClean="0">
              <a:effectLst>
                <a:outerShdw blurRad="38100" dist="38100" dir="2700000" algn="tl">
                  <a:srgbClr val="000000"/>
                </a:outerShdw>
              </a:effectLst>
              <a:sym typeface="Symbol" pitchFamily="18" charset="2"/>
            </a:endParaRPr>
          </a:p>
          <a:p>
            <a:pPr>
              <a:lnSpc>
                <a:spcPct val="90000"/>
              </a:lnSpc>
              <a:buFont typeface="Monotype Sorts" pitchFamily="2" charset="2"/>
              <a:buNone/>
              <a:defRPr/>
            </a:pPr>
            <a:endParaRPr lang="es-ES_tradnl" sz="2400" b="1" dirty="0" smtClean="0">
              <a:effectLst>
                <a:outerShdw blurRad="38100" dist="38100" dir="2700000" algn="tl">
                  <a:srgbClr val="000000"/>
                </a:outerShdw>
              </a:effectLst>
              <a:sym typeface="Symbol" pitchFamily="18" charset="2"/>
            </a:endParaRPr>
          </a:p>
        </p:txBody>
      </p:sp>
    </p:spTree>
    <p:extLst>
      <p:ext uri="{BB962C8B-B14F-4D97-AF65-F5344CB8AC3E}">
        <p14:creationId xmlns:p14="http://schemas.microsoft.com/office/powerpoint/2010/main" val="24187810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685800" y="381000"/>
            <a:ext cx="7772400" cy="914400"/>
          </a:xfrm>
        </p:spPr>
        <p:txBody>
          <a:bodyPr/>
          <a:lstStyle/>
          <a:p>
            <a:pPr algn="ctr">
              <a:defRPr/>
            </a:pPr>
            <a:r>
              <a:rPr lang="es-ES_tradnl" sz="4000" b="1" i="1" smtClean="0">
                <a:effectLst>
                  <a:outerShdw blurRad="38100" dist="38100" dir="2700000" algn="tl">
                    <a:srgbClr val="000000"/>
                  </a:outerShdw>
                </a:effectLst>
              </a:rPr>
              <a:t>METODOS DIAGNÓSTICOS</a:t>
            </a:r>
          </a:p>
        </p:txBody>
      </p:sp>
      <p:sp>
        <p:nvSpPr>
          <p:cNvPr id="73731" name="Rectangle 3"/>
          <p:cNvSpPr>
            <a:spLocks noGrp="1" noChangeArrowheads="1"/>
          </p:cNvSpPr>
          <p:nvPr>
            <p:ph type="body" idx="1"/>
          </p:nvPr>
        </p:nvSpPr>
        <p:spPr>
          <a:xfrm>
            <a:off x="611188" y="1557338"/>
            <a:ext cx="7812087" cy="4495800"/>
          </a:xfrm>
        </p:spPr>
        <p:txBody>
          <a:bodyPr/>
          <a:lstStyle/>
          <a:p>
            <a:pPr>
              <a:defRPr/>
            </a:pPr>
            <a:r>
              <a:rPr lang="es-ES_tradnl" sz="2800" b="1" u="sng" smtClean="0">
                <a:solidFill>
                  <a:srgbClr val="FFFF66"/>
                </a:solidFill>
                <a:effectLst>
                  <a:outerShdw blurRad="38100" dist="38100" dir="2700000" algn="tl">
                    <a:srgbClr val="000000"/>
                  </a:outerShdw>
                </a:effectLst>
              </a:rPr>
              <a:t>Anamnesis y Examen Físico:</a:t>
            </a:r>
            <a:r>
              <a:rPr lang="es-ES_tradnl" sz="2800" b="1" smtClean="0">
                <a:solidFill>
                  <a:srgbClr val="FFFF66"/>
                </a:solidFill>
                <a:effectLst>
                  <a:outerShdw blurRad="38100" dist="38100" dir="2700000" algn="tl">
                    <a:srgbClr val="000000"/>
                  </a:outerShdw>
                </a:effectLst>
              </a:rPr>
              <a:t> </a:t>
            </a:r>
            <a:r>
              <a:rPr lang="es-ES_tradnl" sz="2800" b="1" smtClean="0">
                <a:effectLst>
                  <a:outerShdw blurRad="38100" dist="38100" dir="2700000" algn="tl">
                    <a:srgbClr val="000000"/>
                  </a:outerShdw>
                </a:effectLst>
              </a:rPr>
              <a:t>¡nunca olvidarlo!</a:t>
            </a:r>
          </a:p>
          <a:p>
            <a:pPr>
              <a:buFont typeface="Monotype Sorts" pitchFamily="2" charset="2"/>
              <a:buNone/>
              <a:defRPr/>
            </a:pPr>
            <a:endParaRPr lang="es-ES_tradnl" sz="2800" b="1" smtClean="0">
              <a:effectLst>
                <a:outerShdw blurRad="38100" dist="38100" dir="2700000" algn="tl">
                  <a:srgbClr val="000000"/>
                </a:outerShdw>
              </a:effectLst>
            </a:endParaRPr>
          </a:p>
          <a:p>
            <a:pPr>
              <a:buFont typeface="Monotype Sorts" pitchFamily="2" charset="2"/>
              <a:buNone/>
              <a:defRPr/>
            </a:pPr>
            <a:r>
              <a:rPr lang="es-ES_tradnl" sz="2800" b="1" smtClean="0">
                <a:effectLst>
                  <a:outerShdw blurRad="38100" dist="38100" dir="2700000" algn="tl">
                    <a:srgbClr val="000000"/>
                  </a:outerShdw>
                </a:effectLst>
              </a:rPr>
              <a:t>	Tumoración palpable: 	</a:t>
            </a:r>
            <a:r>
              <a:rPr lang="es-ES_tradnl" sz="2800" b="1" smtClean="0">
                <a:solidFill>
                  <a:srgbClr val="FFFF66"/>
                </a:solidFill>
                <a:effectLst>
                  <a:outerShdw blurRad="38100" dist="38100" dir="2700000" algn="tl">
                    <a:srgbClr val="000000"/>
                  </a:outerShdw>
                </a:effectLst>
              </a:rPr>
              <a:t>72%</a:t>
            </a:r>
            <a:endParaRPr lang="es-ES_tradnl" sz="2800" b="1" smtClean="0">
              <a:effectLst>
                <a:outerShdw blurRad="38100" dist="38100" dir="2700000" algn="tl">
                  <a:srgbClr val="000000"/>
                </a:outerShdw>
              </a:effectLst>
            </a:endParaRPr>
          </a:p>
          <a:p>
            <a:pPr>
              <a:lnSpc>
                <a:spcPct val="40000"/>
              </a:lnSpc>
              <a:buFont typeface="Monotype Sorts" pitchFamily="2" charset="2"/>
              <a:buNone/>
              <a:defRPr/>
            </a:pPr>
            <a:endParaRPr lang="es-ES_tradnl" sz="2800" b="1" smtClean="0">
              <a:effectLst>
                <a:outerShdw blurRad="38100" dist="38100" dir="2700000" algn="tl">
                  <a:srgbClr val="000000"/>
                </a:outerShdw>
              </a:effectLst>
            </a:endParaRPr>
          </a:p>
          <a:p>
            <a:pPr>
              <a:lnSpc>
                <a:spcPct val="0"/>
              </a:lnSpc>
              <a:buFont typeface="Monotype Sorts" pitchFamily="2" charset="2"/>
              <a:buNone/>
              <a:defRPr/>
            </a:pPr>
            <a:endParaRPr lang="es-ES_tradnl" sz="2800" b="1" smtClean="0">
              <a:effectLst>
                <a:outerShdw blurRad="38100" dist="38100" dir="2700000" algn="tl">
                  <a:srgbClr val="000000"/>
                </a:outerShdw>
              </a:effectLst>
            </a:endParaRPr>
          </a:p>
          <a:p>
            <a:pPr>
              <a:buFont typeface="Monotype Sorts" pitchFamily="2" charset="2"/>
              <a:buNone/>
              <a:defRPr/>
            </a:pPr>
            <a:r>
              <a:rPr lang="es-ES_tradnl" sz="2800" b="1" smtClean="0">
                <a:effectLst>
                  <a:outerShdw blurRad="38100" dist="38100" dir="2700000" algn="tl">
                    <a:srgbClr val="000000"/>
                  </a:outerShdw>
                </a:effectLst>
              </a:rPr>
              <a:t>	Mastalgia:			</a:t>
            </a:r>
            <a:r>
              <a:rPr lang="es-ES_tradnl" sz="2800" b="1" smtClean="0">
                <a:solidFill>
                  <a:srgbClr val="FFFF66"/>
                </a:solidFill>
                <a:effectLst>
                  <a:outerShdw blurRad="38100" dist="38100" dir="2700000" algn="tl">
                    <a:srgbClr val="000000"/>
                  </a:outerShdw>
                </a:effectLst>
              </a:rPr>
              <a:t>11%</a:t>
            </a:r>
            <a:endParaRPr lang="es-ES_tradnl" sz="2800" b="1" smtClean="0">
              <a:effectLst>
                <a:outerShdw blurRad="38100" dist="38100" dir="2700000" algn="tl">
                  <a:srgbClr val="000000"/>
                </a:outerShdw>
              </a:effectLst>
            </a:endParaRPr>
          </a:p>
          <a:p>
            <a:pPr>
              <a:lnSpc>
                <a:spcPct val="40000"/>
              </a:lnSpc>
              <a:buFont typeface="Monotype Sorts" pitchFamily="2" charset="2"/>
              <a:buNone/>
              <a:defRPr/>
            </a:pPr>
            <a:endParaRPr lang="es-ES_tradnl" sz="2800" b="1" smtClean="0">
              <a:effectLst>
                <a:outerShdw blurRad="38100" dist="38100" dir="2700000" algn="tl">
                  <a:srgbClr val="000000"/>
                </a:outerShdw>
              </a:effectLst>
            </a:endParaRPr>
          </a:p>
          <a:p>
            <a:pPr>
              <a:buFont typeface="Monotype Sorts" pitchFamily="2" charset="2"/>
              <a:buNone/>
              <a:defRPr/>
            </a:pPr>
            <a:r>
              <a:rPr lang="es-ES_tradnl" sz="2800" b="1" smtClean="0">
                <a:effectLst>
                  <a:outerShdw blurRad="38100" dist="38100" dir="2700000" algn="tl">
                    <a:srgbClr val="000000"/>
                  </a:outerShdw>
                </a:effectLst>
              </a:rPr>
              <a:t>	Retracción del pezón 	            </a:t>
            </a:r>
            <a:r>
              <a:rPr lang="es-ES_tradnl" sz="2800" b="1" smtClean="0">
                <a:solidFill>
                  <a:srgbClr val="FFFF66"/>
                </a:solidFill>
                <a:effectLst>
                  <a:outerShdw blurRad="38100" dist="38100" dir="2700000" algn="tl">
                    <a:srgbClr val="000000"/>
                  </a:outerShdw>
                </a:effectLst>
              </a:rPr>
              <a:t>6%</a:t>
            </a:r>
          </a:p>
          <a:p>
            <a:pPr>
              <a:lnSpc>
                <a:spcPct val="50000"/>
              </a:lnSpc>
              <a:buFont typeface="Monotype Sorts" pitchFamily="2" charset="2"/>
              <a:buNone/>
              <a:defRPr/>
            </a:pPr>
            <a:endParaRPr lang="es-ES_tradnl" sz="2800" b="1" smtClean="0">
              <a:effectLst>
                <a:outerShdw blurRad="38100" dist="38100" dir="2700000" algn="tl">
                  <a:srgbClr val="000000"/>
                </a:outerShdw>
              </a:effectLst>
            </a:endParaRPr>
          </a:p>
          <a:p>
            <a:pPr>
              <a:buFont typeface="Monotype Sorts" pitchFamily="2" charset="2"/>
              <a:buNone/>
              <a:defRPr/>
            </a:pPr>
            <a:r>
              <a:rPr lang="es-ES_tradnl" sz="2800" b="1" smtClean="0">
                <a:effectLst>
                  <a:outerShdw blurRad="38100" dist="38100" dir="2700000" algn="tl">
                    <a:srgbClr val="000000"/>
                  </a:outerShdw>
                </a:effectLst>
              </a:rPr>
              <a:t>	Telerrea: 			  </a:t>
            </a:r>
            <a:r>
              <a:rPr lang="es-ES_tradnl" sz="2800" b="1" smtClean="0">
                <a:solidFill>
                  <a:srgbClr val="FFFF66"/>
                </a:solidFill>
                <a:effectLst>
                  <a:outerShdw blurRad="38100" dist="38100" dir="2700000" algn="tl">
                    <a:srgbClr val="000000"/>
                  </a:outerShdw>
                </a:effectLst>
              </a:rPr>
              <a:t>2%</a:t>
            </a:r>
          </a:p>
          <a:p>
            <a:pPr>
              <a:defRPr/>
            </a:pPr>
            <a:endParaRPr lang="es-ES_tradnl" sz="2800" b="1" smtClean="0">
              <a:solidFill>
                <a:srgbClr val="FFFF66"/>
              </a:solidFill>
              <a:effectLst>
                <a:outerShdw blurRad="38100" dist="38100" dir="2700000" algn="tl">
                  <a:srgbClr val="000000"/>
                </a:outerShdw>
              </a:effectLst>
            </a:endParaRPr>
          </a:p>
        </p:txBody>
      </p:sp>
    </p:spTree>
    <p:extLst>
      <p:ext uri="{BB962C8B-B14F-4D97-AF65-F5344CB8AC3E}">
        <p14:creationId xmlns:p14="http://schemas.microsoft.com/office/powerpoint/2010/main" val="5324605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body" sz="half" idx="1"/>
          </p:nvPr>
        </p:nvSpPr>
        <p:spPr>
          <a:xfrm>
            <a:off x="539750" y="1916113"/>
            <a:ext cx="8375650" cy="4332287"/>
          </a:xfrm>
        </p:spPr>
        <p:txBody>
          <a:bodyPr/>
          <a:lstStyle/>
          <a:p>
            <a:pPr>
              <a:defRPr/>
            </a:pPr>
            <a:r>
              <a:rPr lang="es-ES_tradnl" dirty="0" smtClean="0">
                <a:cs typeface="Times New Roman" pitchFamily="18" charset="0"/>
              </a:rPr>
              <a:t> </a:t>
            </a:r>
            <a:r>
              <a:rPr lang="es-ES_tradnl" b="1" u="sng" dirty="0" smtClean="0">
                <a:effectLst>
                  <a:outerShdw blurRad="38100" dist="38100" dir="2700000" algn="tl">
                    <a:srgbClr val="000000">
                      <a:alpha val="43137"/>
                    </a:srgbClr>
                  </a:outerShdw>
                </a:effectLst>
                <a:cs typeface="Times New Roman" pitchFamily="18" charset="0"/>
              </a:rPr>
              <a:t>Anamnesis:</a:t>
            </a:r>
          </a:p>
          <a:p>
            <a:pPr lvl="1">
              <a:defRPr/>
            </a:pPr>
            <a:r>
              <a:rPr lang="es-ES_tradnl" b="1" dirty="0" smtClean="0">
                <a:effectLst>
                  <a:outerShdw blurRad="38100" dist="38100" dir="2700000" algn="tl">
                    <a:srgbClr val="000000">
                      <a:alpha val="43137"/>
                    </a:srgbClr>
                  </a:outerShdw>
                </a:effectLst>
                <a:cs typeface="Times New Roman" pitchFamily="18" charset="0"/>
              </a:rPr>
              <a:t>Tumor</a:t>
            </a:r>
          </a:p>
          <a:p>
            <a:pPr lvl="1">
              <a:defRPr/>
            </a:pPr>
            <a:r>
              <a:rPr lang="es-ES_tradnl" b="1" dirty="0" smtClean="0">
                <a:effectLst>
                  <a:outerShdw blurRad="38100" dist="38100" dir="2700000" algn="tl">
                    <a:srgbClr val="000000">
                      <a:alpha val="43137"/>
                    </a:srgbClr>
                  </a:outerShdw>
                </a:effectLst>
                <a:cs typeface="Times New Roman" pitchFamily="18" charset="0"/>
              </a:rPr>
              <a:t>Dolor</a:t>
            </a:r>
          </a:p>
          <a:p>
            <a:pPr lvl="1">
              <a:defRPr/>
            </a:pPr>
            <a:r>
              <a:rPr lang="es-ES_tradnl" b="1" dirty="0" smtClean="0">
                <a:effectLst>
                  <a:outerShdw blurRad="38100" dist="38100" dir="2700000" algn="tl">
                    <a:srgbClr val="000000">
                      <a:alpha val="43137"/>
                    </a:srgbClr>
                  </a:outerShdw>
                </a:effectLst>
                <a:cs typeface="Times New Roman" pitchFamily="18" charset="0"/>
              </a:rPr>
              <a:t>Derrame por pezón</a:t>
            </a:r>
          </a:p>
          <a:p>
            <a:pPr lvl="1">
              <a:defRPr/>
            </a:pPr>
            <a:r>
              <a:rPr lang="es-ES_tradnl" b="1" dirty="0" smtClean="0">
                <a:effectLst>
                  <a:outerShdw blurRad="38100" dist="38100" dir="2700000" algn="tl">
                    <a:srgbClr val="000000">
                      <a:alpha val="43137"/>
                    </a:srgbClr>
                  </a:outerShdw>
                </a:effectLst>
                <a:cs typeface="Times New Roman" pitchFamily="18" charset="0"/>
              </a:rPr>
              <a:t>Retracciones</a:t>
            </a:r>
          </a:p>
          <a:p>
            <a:pPr lvl="1">
              <a:defRPr/>
            </a:pPr>
            <a:r>
              <a:rPr lang="es-ES_tradnl" b="1" dirty="0" smtClean="0">
                <a:effectLst>
                  <a:outerShdw blurRad="38100" dist="38100" dir="2700000" algn="tl">
                    <a:srgbClr val="000000">
                      <a:alpha val="43137"/>
                    </a:srgbClr>
                  </a:outerShdw>
                </a:effectLst>
                <a:cs typeface="Times New Roman" pitchFamily="18" charset="0"/>
              </a:rPr>
              <a:t>Edema EESS</a:t>
            </a:r>
          </a:p>
          <a:p>
            <a:pPr lvl="1">
              <a:defRPr/>
            </a:pPr>
            <a:r>
              <a:rPr lang="es-ES_tradnl" b="1" dirty="0" smtClean="0">
                <a:effectLst>
                  <a:outerShdw blurRad="38100" dist="38100" dir="2700000" algn="tl">
                    <a:srgbClr val="000000">
                      <a:alpha val="43137"/>
                    </a:srgbClr>
                  </a:outerShdw>
                </a:effectLst>
                <a:cs typeface="Times New Roman" pitchFamily="18" charset="0"/>
              </a:rPr>
              <a:t>Enfermedad mamaria previa</a:t>
            </a:r>
          </a:p>
          <a:p>
            <a:pPr lvl="1">
              <a:defRPr/>
            </a:pPr>
            <a:r>
              <a:rPr lang="es-ES_tradnl" b="1" dirty="0" smtClean="0">
                <a:effectLst>
                  <a:outerShdw blurRad="38100" dist="38100" dir="2700000" algn="tl">
                    <a:srgbClr val="000000">
                      <a:alpha val="43137"/>
                    </a:srgbClr>
                  </a:outerShdw>
                </a:effectLst>
                <a:cs typeface="Times New Roman" pitchFamily="18" charset="0"/>
              </a:rPr>
              <a:t>Menarquia, embarazos, lactancia, uso de TRH en la menopausia</a:t>
            </a:r>
          </a:p>
          <a:p>
            <a:pPr lvl="1">
              <a:defRPr/>
            </a:pPr>
            <a:r>
              <a:rPr lang="es-ES_tradnl" b="1" dirty="0" smtClean="0">
                <a:effectLst>
                  <a:outerShdw blurRad="38100" dist="38100" dir="2700000" algn="tl">
                    <a:srgbClr val="000000">
                      <a:alpha val="43137"/>
                    </a:srgbClr>
                  </a:outerShdw>
                </a:effectLst>
                <a:cs typeface="Times New Roman" pitchFamily="18" charset="0"/>
              </a:rPr>
              <a:t>Antecedentes familiares de cáncer</a:t>
            </a:r>
          </a:p>
          <a:p>
            <a:pPr>
              <a:defRPr/>
            </a:pPr>
            <a:endParaRPr lang="es-ES_tradnl" altLang="es-ES_tradnl" b="1" dirty="0" smtClean="0">
              <a:latin typeface="Arial" pitchFamily="34" charset="0"/>
            </a:endParaRPr>
          </a:p>
        </p:txBody>
      </p:sp>
      <p:sp>
        <p:nvSpPr>
          <p:cNvPr id="41987" name="Rectangle 3"/>
          <p:cNvSpPr>
            <a:spLocks noGrp="1" noChangeArrowheads="1"/>
          </p:cNvSpPr>
          <p:nvPr>
            <p:ph type="body" sz="half" idx="2"/>
          </p:nvPr>
        </p:nvSpPr>
        <p:spPr>
          <a:xfrm>
            <a:off x="4716463" y="1916113"/>
            <a:ext cx="3916362" cy="4264025"/>
          </a:xfrm>
        </p:spPr>
        <p:txBody>
          <a:bodyPr/>
          <a:lstStyle/>
          <a:p>
            <a:endParaRPr lang="es-ES_tradnl" altLang="es-ES_tradnl" smtClean="0">
              <a:latin typeface="Arial" pitchFamily="34" charset="0"/>
            </a:endParaRPr>
          </a:p>
          <a:p>
            <a:pPr>
              <a:buFontTx/>
              <a:buNone/>
            </a:pPr>
            <a:endParaRPr lang="es-ES_tradnl" altLang="es-ES_tradnl" smtClean="0">
              <a:latin typeface="Arial" pitchFamily="34" charset="0"/>
            </a:endParaRPr>
          </a:p>
          <a:p>
            <a:endParaRPr lang="es-ES_tradnl" altLang="es-ES_tradnl" smtClean="0">
              <a:latin typeface="Arial" pitchFamily="34" charset="0"/>
            </a:endParaRPr>
          </a:p>
          <a:p>
            <a:endParaRPr lang="es-ES_tradnl" altLang="es-ES_tradnl" smtClean="0">
              <a:latin typeface="Arial" pitchFamily="34" charset="0"/>
            </a:endParaRPr>
          </a:p>
        </p:txBody>
      </p:sp>
      <p:sp>
        <p:nvSpPr>
          <p:cNvPr id="27652" name="Rectangle 4"/>
          <p:cNvSpPr>
            <a:spLocks noGrp="1" noChangeArrowheads="1"/>
          </p:cNvSpPr>
          <p:nvPr>
            <p:ph type="title"/>
          </p:nvPr>
        </p:nvSpPr>
        <p:spPr/>
        <p:txBody>
          <a:bodyPr/>
          <a:lstStyle/>
          <a:p>
            <a:pPr>
              <a:defRPr/>
            </a:pPr>
            <a:r>
              <a:rPr lang="es-AR" b="1" dirty="0" smtClean="0">
                <a:solidFill>
                  <a:srgbClr val="FFFF00"/>
                </a:solidFill>
                <a:effectLst>
                  <a:outerShdw blurRad="38100" dist="38100" dir="2700000" algn="tl">
                    <a:srgbClr val="000000">
                      <a:alpha val="43137"/>
                    </a:srgbClr>
                  </a:outerShdw>
                </a:effectLst>
              </a:rPr>
              <a:t>Clínica</a:t>
            </a:r>
          </a:p>
        </p:txBody>
      </p:sp>
    </p:spTree>
    <p:extLst>
      <p:ext uri="{BB962C8B-B14F-4D97-AF65-F5344CB8AC3E}">
        <p14:creationId xmlns:p14="http://schemas.microsoft.com/office/powerpoint/2010/main" val="5342567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body" sz="half" idx="1"/>
          </p:nvPr>
        </p:nvSpPr>
        <p:spPr>
          <a:xfrm>
            <a:off x="285750" y="1643063"/>
            <a:ext cx="8610600" cy="4332287"/>
          </a:xfrm>
        </p:spPr>
        <p:txBody>
          <a:bodyPr/>
          <a:lstStyle/>
          <a:p>
            <a:pPr>
              <a:defRPr/>
            </a:pPr>
            <a:r>
              <a:rPr lang="es-ES_tradnl" b="1" dirty="0" smtClean="0">
                <a:effectLst>
                  <a:outerShdw blurRad="38100" dist="38100" dir="2700000" algn="tl">
                    <a:srgbClr val="000000">
                      <a:alpha val="43137"/>
                    </a:srgbClr>
                  </a:outerShdw>
                </a:effectLst>
                <a:cs typeface="Times New Roman" pitchFamily="18" charset="0"/>
              </a:rPr>
              <a:t>Examen físico:</a:t>
            </a:r>
          </a:p>
          <a:p>
            <a:pPr lvl="1">
              <a:defRPr/>
            </a:pPr>
            <a:r>
              <a:rPr lang="es-ES_tradnl" b="1" dirty="0" smtClean="0">
                <a:effectLst>
                  <a:outerShdw blurRad="38100" dist="38100" dir="2700000" algn="tl">
                    <a:srgbClr val="000000">
                      <a:alpha val="43137"/>
                    </a:srgbClr>
                  </a:outerShdw>
                </a:effectLst>
                <a:cs typeface="Times New Roman" pitchFamily="18" charset="0"/>
              </a:rPr>
              <a:t>Tumor: tamaño, localización, consistencia, fijación.</a:t>
            </a:r>
          </a:p>
          <a:p>
            <a:pPr lvl="1">
              <a:defRPr/>
            </a:pPr>
            <a:endParaRPr lang="es-ES_tradnl" b="1" dirty="0" smtClean="0">
              <a:effectLst>
                <a:outerShdw blurRad="38100" dist="38100" dir="2700000" algn="tl">
                  <a:srgbClr val="000000">
                    <a:alpha val="43137"/>
                  </a:srgbClr>
                </a:outerShdw>
              </a:effectLst>
              <a:cs typeface="Times New Roman" pitchFamily="18" charset="0"/>
            </a:endParaRPr>
          </a:p>
          <a:p>
            <a:pPr lvl="1">
              <a:defRPr/>
            </a:pPr>
            <a:r>
              <a:rPr lang="es-ES_tradnl" b="1" dirty="0" smtClean="0">
                <a:effectLst>
                  <a:outerShdw blurRad="38100" dist="38100" dir="2700000" algn="tl">
                    <a:srgbClr val="000000">
                      <a:alpha val="43137"/>
                    </a:srgbClr>
                  </a:outerShdw>
                </a:effectLst>
                <a:cs typeface="Times New Roman" pitchFamily="18" charset="0"/>
              </a:rPr>
              <a:t>Cambios en la piel: eritema, edema, retracción.</a:t>
            </a:r>
          </a:p>
          <a:p>
            <a:pPr lvl="1">
              <a:defRPr/>
            </a:pPr>
            <a:endParaRPr lang="es-ES_tradnl" b="1" dirty="0" smtClean="0">
              <a:effectLst>
                <a:outerShdw blurRad="38100" dist="38100" dir="2700000" algn="tl">
                  <a:srgbClr val="000000">
                    <a:alpha val="43137"/>
                  </a:srgbClr>
                </a:outerShdw>
              </a:effectLst>
              <a:cs typeface="Times New Roman" pitchFamily="18" charset="0"/>
            </a:endParaRPr>
          </a:p>
          <a:p>
            <a:pPr lvl="1">
              <a:defRPr/>
            </a:pPr>
            <a:r>
              <a:rPr lang="es-ES_tradnl" b="1" dirty="0" smtClean="0">
                <a:effectLst>
                  <a:outerShdw blurRad="38100" dist="38100" dir="2700000" algn="tl">
                    <a:srgbClr val="000000">
                      <a:alpha val="43137"/>
                    </a:srgbClr>
                  </a:outerShdw>
                </a:effectLst>
                <a:cs typeface="Times New Roman" pitchFamily="18" charset="0"/>
              </a:rPr>
              <a:t>Pezón: retracción, umbilicación, ulceración, erosión, derrame.</a:t>
            </a:r>
          </a:p>
          <a:p>
            <a:pPr lvl="1">
              <a:defRPr/>
            </a:pPr>
            <a:endParaRPr lang="es-ES_tradnl" b="1" dirty="0" smtClean="0">
              <a:effectLst>
                <a:outerShdw blurRad="38100" dist="38100" dir="2700000" algn="tl">
                  <a:srgbClr val="000000">
                    <a:alpha val="43137"/>
                  </a:srgbClr>
                </a:outerShdw>
              </a:effectLst>
              <a:cs typeface="Times New Roman" pitchFamily="18" charset="0"/>
            </a:endParaRPr>
          </a:p>
          <a:p>
            <a:pPr lvl="1">
              <a:defRPr/>
            </a:pPr>
            <a:r>
              <a:rPr lang="es-ES_tradnl" b="1" dirty="0" smtClean="0">
                <a:effectLst>
                  <a:outerShdw blurRad="38100" dist="38100" dir="2700000" algn="tl">
                    <a:srgbClr val="000000">
                      <a:alpha val="43137"/>
                    </a:srgbClr>
                  </a:outerShdw>
                </a:effectLst>
                <a:cs typeface="Times New Roman" pitchFamily="18" charset="0"/>
              </a:rPr>
              <a:t>Axila: </a:t>
            </a:r>
            <a:r>
              <a:rPr lang="es-ES_tradnl" b="1" dirty="0" err="1" smtClean="0">
                <a:effectLst>
                  <a:outerShdw blurRad="38100" dist="38100" dir="2700000" algn="tl">
                    <a:srgbClr val="000000">
                      <a:alpha val="43137"/>
                    </a:srgbClr>
                  </a:outerShdw>
                </a:effectLst>
                <a:cs typeface="Times New Roman" pitchFamily="18" charset="0"/>
              </a:rPr>
              <a:t>linfonodos</a:t>
            </a:r>
            <a:r>
              <a:rPr lang="es-ES_tradnl" b="1" dirty="0" smtClean="0">
                <a:effectLst>
                  <a:outerShdw blurRad="38100" dist="38100" dir="2700000" algn="tl">
                    <a:srgbClr val="000000">
                      <a:alpha val="43137"/>
                    </a:srgbClr>
                  </a:outerShdw>
                </a:effectLst>
                <a:cs typeface="Times New Roman" pitchFamily="18" charset="0"/>
              </a:rPr>
              <a:t>, n°, consistencia, localización, fijación.</a:t>
            </a:r>
          </a:p>
          <a:p>
            <a:pPr lvl="1">
              <a:defRPr/>
            </a:pPr>
            <a:endParaRPr lang="es-ES_tradnl" b="1" dirty="0" smtClean="0">
              <a:effectLst>
                <a:outerShdw blurRad="38100" dist="38100" dir="2700000" algn="tl">
                  <a:srgbClr val="000000">
                    <a:alpha val="43137"/>
                  </a:srgbClr>
                </a:outerShdw>
              </a:effectLst>
              <a:cs typeface="Times New Roman" pitchFamily="18" charset="0"/>
            </a:endParaRPr>
          </a:p>
          <a:p>
            <a:pPr lvl="1">
              <a:defRPr/>
            </a:pPr>
            <a:r>
              <a:rPr lang="es-ES_tradnl" b="1" dirty="0" smtClean="0">
                <a:effectLst>
                  <a:outerShdw blurRad="38100" dist="38100" dir="2700000" algn="tl">
                    <a:srgbClr val="000000">
                      <a:alpha val="43137"/>
                    </a:srgbClr>
                  </a:outerShdw>
                </a:effectLst>
                <a:cs typeface="Times New Roman" pitchFamily="18" charset="0"/>
              </a:rPr>
              <a:t>Hueco supraclavicular e </a:t>
            </a:r>
            <a:r>
              <a:rPr lang="es-ES_tradnl" b="1" dirty="0" err="1" smtClean="0">
                <a:effectLst>
                  <a:outerShdw blurRad="38100" dist="38100" dir="2700000" algn="tl">
                    <a:srgbClr val="000000">
                      <a:alpha val="43137"/>
                    </a:srgbClr>
                  </a:outerShdw>
                </a:effectLst>
                <a:cs typeface="Times New Roman" pitchFamily="18" charset="0"/>
              </a:rPr>
              <a:t>infraclavicular</a:t>
            </a:r>
            <a:endParaRPr lang="es-ES_tradnl" altLang="es-ES_tradnl" b="1" dirty="0" smtClean="0">
              <a:effectLst>
                <a:outerShdw blurRad="38100" dist="38100" dir="2700000" algn="tl">
                  <a:srgbClr val="000000">
                    <a:alpha val="43137"/>
                  </a:srgbClr>
                </a:outerShdw>
              </a:effectLst>
              <a:latin typeface="Arial" pitchFamily="34" charset="0"/>
            </a:endParaRPr>
          </a:p>
        </p:txBody>
      </p:sp>
      <p:sp>
        <p:nvSpPr>
          <p:cNvPr id="28675" name="Rectangle 3"/>
          <p:cNvSpPr>
            <a:spLocks noGrp="1" noChangeArrowheads="1"/>
          </p:cNvSpPr>
          <p:nvPr>
            <p:ph type="title"/>
          </p:nvPr>
        </p:nvSpPr>
        <p:spPr/>
        <p:txBody>
          <a:bodyPr/>
          <a:lstStyle/>
          <a:p>
            <a:pPr>
              <a:defRPr/>
            </a:pPr>
            <a:r>
              <a:rPr lang="es-AR" b="1" dirty="0" smtClean="0">
                <a:solidFill>
                  <a:srgbClr val="FFFF00"/>
                </a:solidFill>
                <a:effectLst>
                  <a:outerShdw blurRad="38100" dist="38100" dir="2700000" algn="tl">
                    <a:srgbClr val="000000">
                      <a:alpha val="43137"/>
                    </a:srgbClr>
                  </a:outerShdw>
                </a:effectLst>
              </a:rPr>
              <a:t>Clínica</a:t>
            </a:r>
          </a:p>
        </p:txBody>
      </p:sp>
    </p:spTree>
    <p:extLst>
      <p:ext uri="{BB962C8B-B14F-4D97-AF65-F5344CB8AC3E}">
        <p14:creationId xmlns:p14="http://schemas.microsoft.com/office/powerpoint/2010/main" val="16294703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2000"/>
                                  </p:stCondLst>
                                  <p:childTnLst>
                                    <p:set>
                                      <p:cBhvr>
                                        <p:cTn id="6" dur="1" fill="hold">
                                          <p:stCondLst>
                                            <p:cond delay="0"/>
                                          </p:stCondLst>
                                        </p:cTn>
                                        <p:tgtEl>
                                          <p:spTgt spid="38914">
                                            <p:txEl>
                                              <p:pRg st="0" end="0"/>
                                            </p:txEl>
                                          </p:spTgt>
                                        </p:tgtEl>
                                        <p:attrNameLst>
                                          <p:attrName>style.visibility</p:attrName>
                                        </p:attrNameLst>
                                      </p:cBhvr>
                                      <p:to>
                                        <p:strVal val="visible"/>
                                      </p:to>
                                    </p:set>
                                    <p:anim calcmode="lin" valueType="num">
                                      <p:cBhvr additive="base">
                                        <p:cTn id="7" dur="500" fill="hold"/>
                                        <p:tgtEl>
                                          <p:spTgt spid="3891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8914">
                                            <p:txEl>
                                              <p:pRg st="0" end="0"/>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2500"/>
                            </p:stCondLst>
                            <p:childTnLst>
                              <p:par>
                                <p:cTn id="10" presetID="2" presetClass="entr" presetSubtype="8" fill="hold" grpId="0" nodeType="afterEffect">
                                  <p:stCondLst>
                                    <p:cond delay="2000"/>
                                  </p:stCondLst>
                                  <p:childTnLst>
                                    <p:set>
                                      <p:cBhvr>
                                        <p:cTn id="11" dur="1" fill="hold">
                                          <p:stCondLst>
                                            <p:cond delay="0"/>
                                          </p:stCondLst>
                                        </p:cTn>
                                        <p:tgtEl>
                                          <p:spTgt spid="38914">
                                            <p:txEl>
                                              <p:pRg st="1" end="1"/>
                                            </p:txEl>
                                          </p:spTgt>
                                        </p:tgtEl>
                                        <p:attrNameLst>
                                          <p:attrName>style.visibility</p:attrName>
                                        </p:attrNameLst>
                                      </p:cBhvr>
                                      <p:to>
                                        <p:strVal val="visible"/>
                                      </p:to>
                                    </p:set>
                                    <p:anim calcmode="lin" valueType="num">
                                      <p:cBhvr additive="base">
                                        <p:cTn id="12" dur="500" fill="hold"/>
                                        <p:tgtEl>
                                          <p:spTgt spid="38914">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38914">
                                            <p:txEl>
                                              <p:pRg st="1" end="1"/>
                                            </p:txEl>
                                          </p:spTgt>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5000"/>
                            </p:stCondLst>
                            <p:childTnLst>
                              <p:par>
                                <p:cTn id="15" presetID="2" presetClass="entr" presetSubtype="8" fill="hold" grpId="0" nodeType="afterEffect">
                                  <p:stCondLst>
                                    <p:cond delay="2000"/>
                                  </p:stCondLst>
                                  <p:childTnLst>
                                    <p:set>
                                      <p:cBhvr>
                                        <p:cTn id="16" dur="1" fill="hold">
                                          <p:stCondLst>
                                            <p:cond delay="0"/>
                                          </p:stCondLst>
                                        </p:cTn>
                                        <p:tgtEl>
                                          <p:spTgt spid="38914">
                                            <p:txEl>
                                              <p:pRg st="3" end="3"/>
                                            </p:txEl>
                                          </p:spTgt>
                                        </p:tgtEl>
                                        <p:attrNameLst>
                                          <p:attrName>style.visibility</p:attrName>
                                        </p:attrNameLst>
                                      </p:cBhvr>
                                      <p:to>
                                        <p:strVal val="visible"/>
                                      </p:to>
                                    </p:set>
                                    <p:anim calcmode="lin" valueType="num">
                                      <p:cBhvr additive="base">
                                        <p:cTn id="17" dur="500" fill="hold"/>
                                        <p:tgtEl>
                                          <p:spTgt spid="38914">
                                            <p:txEl>
                                              <p:pRg st="3" end="3"/>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8914">
                                            <p:txEl>
                                              <p:pRg st="3" end="3"/>
                                            </p:txEl>
                                          </p:spTgt>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7500"/>
                            </p:stCondLst>
                            <p:childTnLst>
                              <p:par>
                                <p:cTn id="20" presetID="2" presetClass="entr" presetSubtype="8" fill="hold" grpId="0" nodeType="afterEffect">
                                  <p:stCondLst>
                                    <p:cond delay="2000"/>
                                  </p:stCondLst>
                                  <p:childTnLst>
                                    <p:set>
                                      <p:cBhvr>
                                        <p:cTn id="21" dur="1" fill="hold">
                                          <p:stCondLst>
                                            <p:cond delay="0"/>
                                          </p:stCondLst>
                                        </p:cTn>
                                        <p:tgtEl>
                                          <p:spTgt spid="38914">
                                            <p:txEl>
                                              <p:pRg st="5" end="5"/>
                                            </p:txEl>
                                          </p:spTgt>
                                        </p:tgtEl>
                                        <p:attrNameLst>
                                          <p:attrName>style.visibility</p:attrName>
                                        </p:attrNameLst>
                                      </p:cBhvr>
                                      <p:to>
                                        <p:strVal val="visible"/>
                                      </p:to>
                                    </p:set>
                                    <p:anim calcmode="lin" valueType="num">
                                      <p:cBhvr additive="base">
                                        <p:cTn id="22" dur="500" fill="hold"/>
                                        <p:tgtEl>
                                          <p:spTgt spid="38914">
                                            <p:txEl>
                                              <p:pRg st="5" end="5"/>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38914">
                                            <p:txEl>
                                              <p:pRg st="5" end="5"/>
                                            </p:txEl>
                                          </p:spTgt>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10000"/>
                            </p:stCondLst>
                            <p:childTnLst>
                              <p:par>
                                <p:cTn id="25" presetID="2" presetClass="entr" presetSubtype="8" fill="hold" grpId="0" nodeType="afterEffect">
                                  <p:stCondLst>
                                    <p:cond delay="2000"/>
                                  </p:stCondLst>
                                  <p:childTnLst>
                                    <p:set>
                                      <p:cBhvr>
                                        <p:cTn id="26" dur="1" fill="hold">
                                          <p:stCondLst>
                                            <p:cond delay="0"/>
                                          </p:stCondLst>
                                        </p:cTn>
                                        <p:tgtEl>
                                          <p:spTgt spid="38914">
                                            <p:txEl>
                                              <p:pRg st="7" end="7"/>
                                            </p:txEl>
                                          </p:spTgt>
                                        </p:tgtEl>
                                        <p:attrNameLst>
                                          <p:attrName>style.visibility</p:attrName>
                                        </p:attrNameLst>
                                      </p:cBhvr>
                                      <p:to>
                                        <p:strVal val="visible"/>
                                      </p:to>
                                    </p:set>
                                    <p:anim calcmode="lin" valueType="num">
                                      <p:cBhvr additive="base">
                                        <p:cTn id="27" dur="500" fill="hold"/>
                                        <p:tgtEl>
                                          <p:spTgt spid="38914">
                                            <p:txEl>
                                              <p:pRg st="7" end="7"/>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8914">
                                            <p:txEl>
                                              <p:pRg st="7" end="7"/>
                                            </p:txEl>
                                          </p:spTgt>
                                        </p:tgtEl>
                                        <p:attrNameLst>
                                          <p:attrName>ppt_y</p:attrName>
                                        </p:attrNameLst>
                                      </p:cBhvr>
                                      <p:tavLst>
                                        <p:tav tm="0">
                                          <p:val>
                                            <p:strVal val="#ppt_y"/>
                                          </p:val>
                                        </p:tav>
                                        <p:tav tm="100000">
                                          <p:val>
                                            <p:strVal val="#ppt_y"/>
                                          </p:val>
                                        </p:tav>
                                      </p:tavLst>
                                    </p:anim>
                                  </p:childTnLst>
                                </p:cTn>
                              </p:par>
                            </p:childTnLst>
                          </p:cTn>
                        </p:par>
                        <p:par>
                          <p:cTn id="29" fill="hold" nodeType="afterGroup">
                            <p:stCondLst>
                              <p:cond delay="12500"/>
                            </p:stCondLst>
                            <p:childTnLst>
                              <p:par>
                                <p:cTn id="30" presetID="2" presetClass="entr" presetSubtype="8" fill="hold" grpId="0" nodeType="afterEffect">
                                  <p:stCondLst>
                                    <p:cond delay="2000"/>
                                  </p:stCondLst>
                                  <p:childTnLst>
                                    <p:set>
                                      <p:cBhvr>
                                        <p:cTn id="31" dur="1" fill="hold">
                                          <p:stCondLst>
                                            <p:cond delay="0"/>
                                          </p:stCondLst>
                                        </p:cTn>
                                        <p:tgtEl>
                                          <p:spTgt spid="38914">
                                            <p:txEl>
                                              <p:pRg st="9" end="9"/>
                                            </p:txEl>
                                          </p:spTgt>
                                        </p:tgtEl>
                                        <p:attrNameLst>
                                          <p:attrName>style.visibility</p:attrName>
                                        </p:attrNameLst>
                                      </p:cBhvr>
                                      <p:to>
                                        <p:strVal val="visible"/>
                                      </p:to>
                                    </p:set>
                                    <p:anim calcmode="lin" valueType="num">
                                      <p:cBhvr additive="base">
                                        <p:cTn id="32" dur="500" fill="hold"/>
                                        <p:tgtEl>
                                          <p:spTgt spid="38914">
                                            <p:txEl>
                                              <p:pRg st="9" end="9"/>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38914">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build="p" bldLvl="2" autoUpdateAnimBg="0" advAuto="200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body" idx="1"/>
          </p:nvPr>
        </p:nvSpPr>
        <p:spPr>
          <a:xfrm>
            <a:off x="755650" y="1916113"/>
            <a:ext cx="7772400" cy="4540250"/>
          </a:xfrm>
        </p:spPr>
        <p:txBody>
          <a:bodyPr/>
          <a:lstStyle/>
          <a:p>
            <a:pPr algn="just"/>
            <a:endParaRPr lang="es-ES_tradnl" altLang="es-ES_tradnl" sz="2800" smtClean="0">
              <a:cs typeface="Times New Roman" pitchFamily="18" charset="0"/>
            </a:endParaRPr>
          </a:p>
          <a:p>
            <a:pPr algn="just"/>
            <a:endParaRPr lang="es-ES_tradnl" altLang="es-ES_tradnl" sz="2800" smtClean="0">
              <a:latin typeface="Arial" pitchFamily="34" charset="0"/>
            </a:endParaRPr>
          </a:p>
          <a:p>
            <a:pPr algn="just"/>
            <a:endParaRPr lang="es-ES_tradnl" altLang="es-ES_tradnl" sz="3600" smtClean="0">
              <a:latin typeface="Arial" pitchFamily="34" charset="0"/>
            </a:endParaRPr>
          </a:p>
        </p:txBody>
      </p:sp>
      <p:sp>
        <p:nvSpPr>
          <p:cNvPr id="44035" name="Rectangle 3"/>
          <p:cNvSpPr>
            <a:spLocks noChangeArrowheads="1"/>
          </p:cNvSpPr>
          <p:nvPr/>
        </p:nvSpPr>
        <p:spPr bwMode="auto">
          <a:xfrm>
            <a:off x="2590800" y="533400"/>
            <a:ext cx="439261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s-AR" altLang="es-ES" sz="4400" i="1">
              <a:solidFill>
                <a:srgbClr val="FFFF00"/>
              </a:solidFill>
              <a:latin typeface="Arial" pitchFamily="34" charset="0"/>
            </a:endParaRPr>
          </a:p>
        </p:txBody>
      </p:sp>
      <p:pic>
        <p:nvPicPr>
          <p:cNvPr id="44036" name="Picture 4" descr="locadv_breas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6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68489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body" idx="1"/>
          </p:nvPr>
        </p:nvSpPr>
        <p:spPr>
          <a:xfrm>
            <a:off x="755650" y="1916113"/>
            <a:ext cx="7772400" cy="4540250"/>
          </a:xfrm>
        </p:spPr>
        <p:txBody>
          <a:bodyPr/>
          <a:lstStyle/>
          <a:p>
            <a:pPr algn="just"/>
            <a:endParaRPr lang="es-ES_tradnl" altLang="es-ES_tradnl" sz="2800" smtClean="0">
              <a:cs typeface="Times New Roman" pitchFamily="18" charset="0"/>
            </a:endParaRPr>
          </a:p>
          <a:p>
            <a:pPr algn="just"/>
            <a:endParaRPr lang="es-ES_tradnl" altLang="es-ES_tradnl" sz="2800" smtClean="0">
              <a:latin typeface="Arial" pitchFamily="34" charset="0"/>
            </a:endParaRPr>
          </a:p>
          <a:p>
            <a:pPr algn="just"/>
            <a:endParaRPr lang="es-ES_tradnl" altLang="es-ES_tradnl" sz="3600" smtClean="0">
              <a:latin typeface="Arial" pitchFamily="34" charset="0"/>
            </a:endParaRPr>
          </a:p>
        </p:txBody>
      </p:sp>
      <p:sp>
        <p:nvSpPr>
          <p:cNvPr id="45059" name="Rectangle 3"/>
          <p:cNvSpPr>
            <a:spLocks noChangeArrowheads="1"/>
          </p:cNvSpPr>
          <p:nvPr/>
        </p:nvSpPr>
        <p:spPr bwMode="auto">
          <a:xfrm>
            <a:off x="2590800" y="533400"/>
            <a:ext cx="439261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s-AR" altLang="es-ES" sz="4400" i="1">
              <a:solidFill>
                <a:srgbClr val="FFFF00"/>
              </a:solidFill>
              <a:latin typeface="Arial" pitchFamily="34" charset="0"/>
            </a:endParaRPr>
          </a:p>
        </p:txBody>
      </p:sp>
      <p:pic>
        <p:nvPicPr>
          <p:cNvPr id="45060" name="Picture 4" descr="galactocel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95617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body" idx="1"/>
          </p:nvPr>
        </p:nvSpPr>
        <p:spPr>
          <a:xfrm>
            <a:off x="755650" y="1916113"/>
            <a:ext cx="7772400" cy="4540250"/>
          </a:xfrm>
        </p:spPr>
        <p:txBody>
          <a:bodyPr/>
          <a:lstStyle/>
          <a:p>
            <a:pPr algn="just"/>
            <a:endParaRPr lang="es-ES_tradnl" altLang="es-ES_tradnl" sz="2800" smtClean="0">
              <a:cs typeface="Times New Roman" pitchFamily="18" charset="0"/>
            </a:endParaRPr>
          </a:p>
          <a:p>
            <a:pPr algn="just"/>
            <a:endParaRPr lang="es-ES_tradnl" altLang="es-ES_tradnl" sz="2800" smtClean="0">
              <a:latin typeface="Arial" pitchFamily="34" charset="0"/>
            </a:endParaRPr>
          </a:p>
          <a:p>
            <a:pPr algn="just"/>
            <a:endParaRPr lang="es-ES_tradnl" altLang="es-ES_tradnl" sz="3600" smtClean="0">
              <a:latin typeface="Arial" pitchFamily="34" charset="0"/>
            </a:endParaRPr>
          </a:p>
        </p:txBody>
      </p:sp>
      <p:sp>
        <p:nvSpPr>
          <p:cNvPr id="46083" name="Rectangle 3"/>
          <p:cNvSpPr>
            <a:spLocks noChangeArrowheads="1"/>
          </p:cNvSpPr>
          <p:nvPr/>
        </p:nvSpPr>
        <p:spPr bwMode="auto">
          <a:xfrm>
            <a:off x="2590800" y="533400"/>
            <a:ext cx="439261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s-AR" altLang="es-ES" sz="4400" i="1">
              <a:solidFill>
                <a:srgbClr val="FFFF00"/>
              </a:solidFill>
              <a:latin typeface="Arial" pitchFamily="34" charset="0"/>
            </a:endParaRPr>
          </a:p>
        </p:txBody>
      </p:sp>
      <p:pic>
        <p:nvPicPr>
          <p:cNvPr id="46084" name="Picture 4" descr="breast_ca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7400" y="0"/>
            <a:ext cx="54514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55944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body" idx="1"/>
          </p:nvPr>
        </p:nvSpPr>
        <p:spPr>
          <a:xfrm>
            <a:off x="755650" y="1916113"/>
            <a:ext cx="7772400" cy="4540250"/>
          </a:xfrm>
        </p:spPr>
        <p:txBody>
          <a:bodyPr/>
          <a:lstStyle/>
          <a:p>
            <a:pPr algn="just"/>
            <a:endParaRPr lang="es-ES_tradnl" altLang="es-ES_tradnl" sz="2800" smtClean="0">
              <a:cs typeface="Times New Roman" pitchFamily="18" charset="0"/>
            </a:endParaRPr>
          </a:p>
          <a:p>
            <a:pPr algn="just"/>
            <a:endParaRPr lang="es-ES_tradnl" altLang="es-ES_tradnl" sz="2800" smtClean="0">
              <a:latin typeface="Arial" pitchFamily="34" charset="0"/>
            </a:endParaRPr>
          </a:p>
          <a:p>
            <a:pPr algn="just"/>
            <a:endParaRPr lang="es-ES_tradnl" altLang="es-ES_tradnl" sz="3600" smtClean="0">
              <a:latin typeface="Arial" pitchFamily="34" charset="0"/>
            </a:endParaRPr>
          </a:p>
        </p:txBody>
      </p:sp>
      <p:sp>
        <p:nvSpPr>
          <p:cNvPr id="47107" name="Rectangle 3"/>
          <p:cNvSpPr>
            <a:spLocks noChangeArrowheads="1"/>
          </p:cNvSpPr>
          <p:nvPr/>
        </p:nvSpPr>
        <p:spPr bwMode="auto">
          <a:xfrm>
            <a:off x="2590800" y="533400"/>
            <a:ext cx="439261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s-AR" altLang="es-ES" sz="4400" i="1">
              <a:solidFill>
                <a:srgbClr val="FFFF00"/>
              </a:solidFill>
              <a:latin typeface="Arial" pitchFamily="34" charset="0"/>
            </a:endParaRPr>
          </a:p>
        </p:txBody>
      </p:sp>
      <p:pic>
        <p:nvPicPr>
          <p:cNvPr id="47108" name="Picture 4" descr="DSC0345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684325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body" idx="1"/>
          </p:nvPr>
        </p:nvSpPr>
        <p:spPr>
          <a:xfrm>
            <a:off x="755650" y="1916113"/>
            <a:ext cx="7772400" cy="4540250"/>
          </a:xfrm>
        </p:spPr>
        <p:txBody>
          <a:bodyPr/>
          <a:lstStyle/>
          <a:p>
            <a:pPr algn="just"/>
            <a:endParaRPr lang="es-ES_tradnl" altLang="es-ES_tradnl" sz="2800" smtClean="0">
              <a:cs typeface="Times New Roman" pitchFamily="18" charset="0"/>
            </a:endParaRPr>
          </a:p>
          <a:p>
            <a:pPr algn="just"/>
            <a:endParaRPr lang="es-ES_tradnl" altLang="es-ES_tradnl" sz="2800" smtClean="0">
              <a:latin typeface="Arial" pitchFamily="34" charset="0"/>
            </a:endParaRPr>
          </a:p>
          <a:p>
            <a:pPr algn="just"/>
            <a:endParaRPr lang="es-ES_tradnl" altLang="es-ES_tradnl" sz="3600" smtClean="0">
              <a:latin typeface="Arial" pitchFamily="34" charset="0"/>
            </a:endParaRPr>
          </a:p>
        </p:txBody>
      </p:sp>
      <p:sp>
        <p:nvSpPr>
          <p:cNvPr id="48131" name="Rectangle 3"/>
          <p:cNvSpPr>
            <a:spLocks noChangeArrowheads="1"/>
          </p:cNvSpPr>
          <p:nvPr/>
        </p:nvSpPr>
        <p:spPr bwMode="auto">
          <a:xfrm>
            <a:off x="2590800" y="533400"/>
            <a:ext cx="439261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s-AR" altLang="es-ES" sz="4400" i="1">
              <a:solidFill>
                <a:srgbClr val="FFFF00"/>
              </a:solidFill>
              <a:latin typeface="Arial" pitchFamily="34" charset="0"/>
            </a:endParaRPr>
          </a:p>
        </p:txBody>
      </p:sp>
      <p:pic>
        <p:nvPicPr>
          <p:cNvPr id="48132" name="Picture 4" descr="DSC0346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251473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685800" y="228600"/>
            <a:ext cx="7772400" cy="1143000"/>
          </a:xfrm>
        </p:spPr>
        <p:txBody>
          <a:bodyPr/>
          <a:lstStyle/>
          <a:p>
            <a:pPr algn="ctr">
              <a:defRPr/>
            </a:pPr>
            <a:r>
              <a:rPr lang="es-ES_tradnl" sz="4000" b="1" i="1" smtClean="0">
                <a:effectLst>
                  <a:outerShdw blurRad="38100" dist="38100" dir="2700000" algn="tl">
                    <a:srgbClr val="000000"/>
                  </a:outerShdw>
                </a:effectLst>
              </a:rPr>
              <a:t>METODOS DIAGNÓSTICOS</a:t>
            </a:r>
          </a:p>
        </p:txBody>
      </p:sp>
      <p:sp>
        <p:nvSpPr>
          <p:cNvPr id="74755" name="Rectangle 3"/>
          <p:cNvSpPr>
            <a:spLocks noGrp="1" noChangeArrowheads="1"/>
          </p:cNvSpPr>
          <p:nvPr>
            <p:ph type="body" idx="1"/>
          </p:nvPr>
        </p:nvSpPr>
        <p:spPr>
          <a:xfrm>
            <a:off x="250825" y="1295400"/>
            <a:ext cx="8642350" cy="5181600"/>
          </a:xfrm>
        </p:spPr>
        <p:txBody>
          <a:bodyPr/>
          <a:lstStyle/>
          <a:p>
            <a:pPr>
              <a:defRPr/>
            </a:pPr>
            <a:r>
              <a:rPr lang="es-ES_tradnl" sz="2800" b="1" u="sng" dirty="0" smtClean="0">
                <a:solidFill>
                  <a:srgbClr val="FFFF66"/>
                </a:solidFill>
                <a:effectLst>
                  <a:outerShdw blurRad="38100" dist="38100" dir="2700000" algn="tl">
                    <a:srgbClr val="000000"/>
                  </a:outerShdw>
                </a:effectLst>
              </a:rPr>
              <a:t>MAMOGRAFÍA</a:t>
            </a:r>
            <a:r>
              <a:rPr lang="es-ES_tradnl" sz="2800" b="1" dirty="0" smtClean="0">
                <a:solidFill>
                  <a:srgbClr val="FFFF66"/>
                </a:solidFill>
                <a:effectLst>
                  <a:outerShdw blurRad="38100" dist="38100" dir="2700000" algn="tl">
                    <a:srgbClr val="000000"/>
                  </a:outerShdw>
                </a:effectLst>
              </a:rPr>
              <a:t>: </a:t>
            </a:r>
            <a:r>
              <a:rPr lang="es-ES_tradnl" sz="2800" b="1" dirty="0" smtClean="0">
                <a:effectLst>
                  <a:outerShdw blurRad="38100" dist="38100" dir="2700000" algn="tl">
                    <a:srgbClr val="000000"/>
                  </a:outerShdw>
                </a:effectLst>
              </a:rPr>
              <a:t>apareció en la década de los 50.</a:t>
            </a:r>
          </a:p>
          <a:p>
            <a:pPr>
              <a:buFont typeface="Monotype Sorts" pitchFamily="2" charset="2"/>
              <a:buNone/>
              <a:defRPr/>
            </a:pPr>
            <a:r>
              <a:rPr lang="es-ES_tradnl" sz="2800" b="1" dirty="0" smtClean="0">
                <a:solidFill>
                  <a:srgbClr val="FFFF66"/>
                </a:solidFill>
                <a:effectLst>
                  <a:outerShdw blurRad="38100" dist="38100" dir="2700000" algn="tl">
                    <a:srgbClr val="000000"/>
                  </a:outerShdw>
                </a:effectLst>
              </a:rPr>
              <a:t>	</a:t>
            </a:r>
            <a:r>
              <a:rPr lang="es-ES_tradnl" sz="2800" b="1" dirty="0" smtClean="0">
                <a:effectLst>
                  <a:outerShdw blurRad="38100" dist="38100" dir="2700000" algn="tl">
                    <a:srgbClr val="000000"/>
                  </a:outerShdw>
                </a:effectLst>
              </a:rPr>
              <a:t>Hoy se usan ánodos de molibdeno, con filtros de berilio y/o aluminio, lo que mejora la imagen.</a:t>
            </a:r>
          </a:p>
          <a:p>
            <a:pPr>
              <a:buFont typeface="Monotype Sorts" pitchFamily="2" charset="2"/>
              <a:buNone/>
              <a:defRPr/>
            </a:pPr>
            <a:r>
              <a:rPr lang="es-ES_tradnl" sz="2800" b="1" dirty="0" smtClean="0">
                <a:effectLst>
                  <a:outerShdw blurRad="38100" dist="38100" dir="2700000" algn="tl">
                    <a:srgbClr val="000000"/>
                  </a:outerShdw>
                </a:effectLst>
              </a:rPr>
              <a:t>	Los exámenes de hoy son de </a:t>
            </a:r>
            <a:r>
              <a:rPr lang="es-ES_tradnl" sz="2800" b="1" u="sng" dirty="0" smtClean="0">
                <a:solidFill>
                  <a:srgbClr val="FFFF99"/>
                </a:solidFill>
                <a:effectLst>
                  <a:outerShdw blurRad="38100" dist="38100" dir="2700000" algn="tl">
                    <a:srgbClr val="000000"/>
                  </a:outerShdw>
                </a:effectLst>
              </a:rPr>
              <a:t>alta</a:t>
            </a:r>
            <a:r>
              <a:rPr lang="es-ES_tradnl" sz="2800" b="1" dirty="0" smtClean="0">
                <a:solidFill>
                  <a:srgbClr val="FFFF99"/>
                </a:solidFill>
                <a:effectLst>
                  <a:outerShdw blurRad="38100" dist="38100" dir="2700000" algn="tl">
                    <a:srgbClr val="000000"/>
                  </a:outerShdw>
                </a:effectLst>
              </a:rPr>
              <a:t> </a:t>
            </a:r>
            <a:r>
              <a:rPr lang="es-ES_tradnl" sz="2800" b="1" u="sng" dirty="0" smtClean="0">
                <a:solidFill>
                  <a:srgbClr val="FFFF99"/>
                </a:solidFill>
                <a:effectLst>
                  <a:outerShdw blurRad="38100" dist="38100" dir="2700000" algn="tl">
                    <a:srgbClr val="000000"/>
                  </a:outerShdw>
                </a:effectLst>
              </a:rPr>
              <a:t>resolución</a:t>
            </a:r>
            <a:r>
              <a:rPr lang="es-ES_tradnl" sz="2800" b="1" dirty="0" smtClean="0">
                <a:effectLst>
                  <a:outerShdw blurRad="38100" dist="38100" dir="2700000" algn="tl">
                    <a:srgbClr val="000000"/>
                  </a:outerShdw>
                </a:effectLst>
              </a:rPr>
              <a:t> y </a:t>
            </a:r>
            <a:r>
              <a:rPr lang="es-ES_tradnl" sz="2800" b="1" u="sng" dirty="0" smtClean="0">
                <a:solidFill>
                  <a:srgbClr val="FFFF99"/>
                </a:solidFill>
                <a:effectLst>
                  <a:outerShdw blurRad="38100" dist="38100" dir="2700000" algn="tl">
                    <a:srgbClr val="000000"/>
                  </a:outerShdw>
                </a:effectLst>
              </a:rPr>
              <a:t>alta definición</a:t>
            </a:r>
            <a:r>
              <a:rPr lang="es-ES_tradnl" sz="2800" b="1" dirty="0" smtClean="0">
                <a:effectLst>
                  <a:outerShdw blurRad="38100" dist="38100" dir="2700000" algn="tl">
                    <a:srgbClr val="000000"/>
                  </a:outerShdw>
                </a:effectLst>
              </a:rPr>
              <a:t>, lo que permite la magnificación de imágenes y digitalización de las placas.</a:t>
            </a:r>
          </a:p>
          <a:p>
            <a:pPr>
              <a:buFont typeface="Monotype Sorts" pitchFamily="2" charset="2"/>
              <a:buNone/>
              <a:defRPr/>
            </a:pPr>
            <a:r>
              <a:rPr lang="es-ES_tradnl" sz="2800" b="1" dirty="0" smtClean="0">
                <a:effectLst>
                  <a:outerShdw blurRad="38100" dist="38100" dir="2700000" algn="tl">
                    <a:srgbClr val="000000"/>
                  </a:outerShdw>
                </a:effectLst>
              </a:rPr>
              <a:t>	La mama  se comprime entre una lámina de plástico y la placa radiográfica a 55cm del foco.</a:t>
            </a:r>
          </a:p>
          <a:p>
            <a:pPr>
              <a:buFont typeface="Monotype Sorts" pitchFamily="2" charset="2"/>
              <a:buNone/>
              <a:defRPr/>
            </a:pPr>
            <a:r>
              <a:rPr lang="es-ES_tradnl" sz="2800" b="1" dirty="0" smtClean="0">
                <a:effectLst>
                  <a:outerShdw blurRad="38100" dist="38100" dir="2700000" algn="tl">
                    <a:srgbClr val="000000"/>
                  </a:outerShdw>
                </a:effectLst>
              </a:rPr>
              <a:t>   La dosis de radiación no debe exceder los 0,3 </a:t>
            </a:r>
            <a:r>
              <a:rPr lang="es-ES_tradnl" sz="2800" b="1" dirty="0" err="1" smtClean="0">
                <a:effectLst>
                  <a:outerShdw blurRad="38100" dist="38100" dir="2700000" algn="tl">
                    <a:srgbClr val="000000"/>
                  </a:outerShdw>
                </a:effectLst>
              </a:rPr>
              <a:t>cGy</a:t>
            </a:r>
            <a:r>
              <a:rPr lang="es-ES_tradnl" sz="2800" b="1" dirty="0" smtClean="0">
                <a:effectLst>
                  <a:outerShdw blurRad="38100" dist="38100" dir="2700000" algn="tl">
                    <a:srgbClr val="000000"/>
                  </a:outerShdw>
                </a:effectLst>
              </a:rPr>
              <a:t>. por cada exposición.</a:t>
            </a:r>
          </a:p>
          <a:p>
            <a:pPr>
              <a:buFont typeface="Monotype Sorts" pitchFamily="2" charset="2"/>
              <a:buNone/>
              <a:defRPr/>
            </a:pPr>
            <a:endParaRPr lang="es-ES_tradnl" sz="2800" b="1" dirty="0" smtClean="0">
              <a:effectLst>
                <a:outerShdw blurRad="38100" dist="38100" dir="2700000" algn="tl">
                  <a:srgbClr val="000000"/>
                </a:outerShdw>
              </a:effectLst>
            </a:endParaRPr>
          </a:p>
        </p:txBody>
      </p:sp>
    </p:spTree>
    <p:extLst>
      <p:ext uri="{BB962C8B-B14F-4D97-AF65-F5344CB8AC3E}">
        <p14:creationId xmlns:p14="http://schemas.microsoft.com/office/powerpoint/2010/main" val="36844487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ggs mamario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088" y="620713"/>
            <a:ext cx="7561262" cy="567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296775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611188" y="333375"/>
            <a:ext cx="7772400" cy="815975"/>
          </a:xfrm>
        </p:spPr>
        <p:txBody>
          <a:bodyPr/>
          <a:lstStyle/>
          <a:p>
            <a:pPr>
              <a:defRPr/>
            </a:pPr>
            <a:r>
              <a:rPr lang="es-MX" sz="4000" b="1" dirty="0" smtClean="0">
                <a:effectLst>
                  <a:outerShdw blurRad="38100" dist="38100" dir="2700000" algn="tl">
                    <a:srgbClr val="000000">
                      <a:alpha val="43137"/>
                    </a:srgbClr>
                  </a:outerShdw>
                </a:effectLst>
              </a:rPr>
              <a:t>Mamografía</a:t>
            </a:r>
            <a:endParaRPr lang="es-ES" sz="4000" b="1" dirty="0" smtClean="0">
              <a:effectLst>
                <a:outerShdw blurRad="38100" dist="38100" dir="2700000" algn="tl">
                  <a:srgbClr val="000000">
                    <a:alpha val="43137"/>
                  </a:srgbClr>
                </a:outerShdw>
              </a:effectLst>
            </a:endParaRPr>
          </a:p>
        </p:txBody>
      </p:sp>
      <p:sp>
        <p:nvSpPr>
          <p:cNvPr id="3076" name="Rectangle 3"/>
          <p:cNvSpPr>
            <a:spLocks noGrp="1" noChangeArrowheads="1"/>
          </p:cNvSpPr>
          <p:nvPr>
            <p:ph type="body" sz="half" idx="1"/>
          </p:nvPr>
        </p:nvSpPr>
        <p:spPr>
          <a:xfrm>
            <a:off x="214313" y="1371600"/>
            <a:ext cx="4953000" cy="5486400"/>
          </a:xfrm>
        </p:spPr>
        <p:txBody>
          <a:bodyPr/>
          <a:lstStyle/>
          <a:p>
            <a:pPr marL="0" indent="0">
              <a:defRPr/>
            </a:pPr>
            <a:r>
              <a:rPr lang="es-MX" sz="2800" dirty="0" smtClean="0"/>
              <a:t> </a:t>
            </a:r>
            <a:r>
              <a:rPr lang="es-MX" sz="2800" b="1" dirty="0" smtClean="0">
                <a:effectLst>
                  <a:outerShdw blurRad="38100" dist="38100" dir="2700000" algn="tl">
                    <a:srgbClr val="000000">
                      <a:alpha val="43137"/>
                    </a:srgbClr>
                  </a:outerShdw>
                </a:effectLst>
              </a:rPr>
              <a:t>Método de </a:t>
            </a:r>
            <a:r>
              <a:rPr lang="es-MX" sz="2800" b="1" dirty="0" err="1" smtClean="0">
                <a:effectLst>
                  <a:outerShdw blurRad="38100" dist="38100" dir="2700000" algn="tl">
                    <a:srgbClr val="000000">
                      <a:alpha val="43137"/>
                    </a:srgbClr>
                  </a:outerShdw>
                </a:effectLst>
              </a:rPr>
              <a:t>screening</a:t>
            </a:r>
            <a:r>
              <a:rPr lang="es-MX" sz="2800" b="1" dirty="0" smtClean="0">
                <a:effectLst>
                  <a:outerShdw blurRad="38100" dist="38100" dir="2700000" algn="tl">
                    <a:srgbClr val="000000">
                      <a:alpha val="43137"/>
                    </a:srgbClr>
                  </a:outerShdw>
                </a:effectLst>
              </a:rPr>
              <a:t>:</a:t>
            </a:r>
          </a:p>
          <a:p>
            <a:pPr marL="190500" lvl="1" indent="0">
              <a:defRPr/>
            </a:pPr>
            <a:r>
              <a:rPr lang="es-MX" sz="2400" b="1" dirty="0" smtClean="0">
                <a:solidFill>
                  <a:srgbClr val="FF0000"/>
                </a:solidFill>
              </a:rPr>
              <a:t> </a:t>
            </a:r>
            <a:r>
              <a:rPr lang="es-MX" sz="2400" b="1" dirty="0" smtClean="0">
                <a:solidFill>
                  <a:srgbClr val="FF0000"/>
                </a:solidFill>
                <a:effectLst>
                  <a:outerShdw blurRad="38100" dist="38100" dir="2700000" algn="tl">
                    <a:srgbClr val="000000">
                      <a:alpha val="43137"/>
                    </a:srgbClr>
                  </a:outerShdw>
                </a:effectLst>
              </a:rPr>
              <a:t>&gt;40 años una al año </a:t>
            </a:r>
            <a:r>
              <a:rPr lang="es-MX" sz="1800" b="1" dirty="0" smtClean="0">
                <a:effectLst>
                  <a:outerShdw blurRad="38100" dist="38100" dir="2700000" algn="tl">
                    <a:srgbClr val="000000">
                      <a:alpha val="43137"/>
                    </a:srgbClr>
                  </a:outerShdw>
                </a:effectLst>
              </a:rPr>
              <a:t>(&lt; 40 si familiar directo con cáncer).</a:t>
            </a:r>
          </a:p>
          <a:p>
            <a:pPr marL="190500" lvl="1" indent="0">
              <a:defRPr/>
            </a:pPr>
            <a:r>
              <a:rPr lang="es-MX" sz="2400" b="1" dirty="0" smtClean="0">
                <a:sym typeface="Symbol" pitchFamily="18" charset="2"/>
              </a:rPr>
              <a:t> </a:t>
            </a:r>
            <a:r>
              <a:rPr lang="es-MX" sz="2400" b="1" dirty="0" smtClean="0">
                <a:solidFill>
                  <a:srgbClr val="FF0000"/>
                </a:solidFill>
                <a:effectLst>
                  <a:outerShdw blurRad="38100" dist="38100" dir="2700000" algn="tl">
                    <a:srgbClr val="000000">
                      <a:alpha val="43137"/>
                    </a:srgbClr>
                  </a:outerShdw>
                </a:effectLst>
                <a:sym typeface="Symbol" pitchFamily="18" charset="2"/>
              </a:rPr>
              <a:t> 30% mortalidad.</a:t>
            </a:r>
          </a:p>
          <a:p>
            <a:pPr marL="190500" lvl="1" indent="0">
              <a:defRPr/>
            </a:pPr>
            <a:r>
              <a:rPr lang="es-MX" sz="2400" b="1" dirty="0" smtClean="0">
                <a:effectLst>
                  <a:outerShdw blurRad="38100" dist="38100" dir="2700000" algn="tl">
                    <a:srgbClr val="000000">
                      <a:alpha val="43137"/>
                    </a:srgbClr>
                  </a:outerShdw>
                </a:effectLst>
              </a:rPr>
              <a:t> Detección de lesiones no palpables (50%)</a:t>
            </a:r>
          </a:p>
          <a:p>
            <a:pPr marL="190500" lvl="1" indent="0">
              <a:defRPr/>
            </a:pPr>
            <a:r>
              <a:rPr lang="es-MX" sz="2400" b="1" dirty="0" smtClean="0">
                <a:effectLst>
                  <a:outerShdw blurRad="38100" dist="38100" dir="2700000" algn="tl">
                    <a:srgbClr val="000000">
                      <a:alpha val="43137"/>
                    </a:srgbClr>
                  </a:outerShdw>
                </a:effectLst>
              </a:rPr>
              <a:t> Alta sensibilidad </a:t>
            </a:r>
            <a:r>
              <a:rPr lang="es-MX" sz="2400" b="1" dirty="0" smtClean="0">
                <a:effectLst>
                  <a:outerShdw blurRad="38100" dist="38100" dir="2700000" algn="tl">
                    <a:srgbClr val="000000">
                      <a:alpha val="43137"/>
                    </a:srgbClr>
                  </a:outerShdw>
                </a:effectLst>
                <a:sym typeface="Symbol" pitchFamily="18" charset="2"/>
              </a:rPr>
              <a:t>90%</a:t>
            </a:r>
            <a:r>
              <a:rPr lang="es-MX" sz="2400" b="1" dirty="0" smtClean="0">
                <a:effectLst>
                  <a:outerShdw blurRad="38100" dist="38100" dir="2700000" algn="tl">
                    <a:srgbClr val="000000">
                      <a:alpha val="43137"/>
                    </a:srgbClr>
                  </a:outerShdw>
                </a:effectLst>
              </a:rPr>
              <a:t> </a:t>
            </a:r>
            <a:r>
              <a:rPr lang="es-MX" sz="2000" b="1" dirty="0" smtClean="0">
                <a:effectLst>
                  <a:outerShdw blurRad="38100" dist="38100" dir="2700000" algn="tl">
                    <a:srgbClr val="000000">
                      <a:alpha val="43137"/>
                    </a:srgbClr>
                  </a:outerShdw>
                </a:effectLst>
              </a:rPr>
              <a:t>(</a:t>
            </a:r>
            <a:r>
              <a:rPr lang="es-MX" sz="2000" b="1" dirty="0" smtClean="0">
                <a:effectLst>
                  <a:outerShdw blurRad="38100" dist="38100" dir="2700000" algn="tl">
                    <a:srgbClr val="000000">
                      <a:alpha val="43137"/>
                    </a:srgbClr>
                  </a:outerShdw>
                </a:effectLst>
                <a:sym typeface="Symbol" pitchFamily="18" charset="2"/>
              </a:rPr>
              <a:t> con edad). Especificidad 30-60%.</a:t>
            </a:r>
            <a:endParaRPr lang="es-ES" sz="2000" b="1" dirty="0" smtClean="0">
              <a:effectLst>
                <a:outerShdw blurRad="38100" dist="38100" dir="2700000" algn="tl">
                  <a:srgbClr val="000000">
                    <a:alpha val="43137"/>
                  </a:srgbClr>
                </a:outerShdw>
              </a:effectLst>
            </a:endParaRPr>
          </a:p>
          <a:p>
            <a:pPr marL="0" indent="0">
              <a:defRPr/>
            </a:pPr>
            <a:r>
              <a:rPr lang="es-MX" sz="2800" b="1" dirty="0" smtClean="0"/>
              <a:t> </a:t>
            </a:r>
            <a:r>
              <a:rPr lang="es-MX" sz="2800" b="1" dirty="0" smtClean="0">
                <a:effectLst>
                  <a:outerShdw blurRad="38100" dist="38100" dir="2700000" algn="tl">
                    <a:srgbClr val="000000">
                      <a:alpha val="43137"/>
                    </a:srgbClr>
                  </a:outerShdw>
                </a:effectLst>
              </a:rPr>
              <a:t>Proyecciones</a:t>
            </a:r>
          </a:p>
          <a:p>
            <a:pPr marL="190500" lvl="1" indent="0">
              <a:defRPr/>
            </a:pPr>
            <a:r>
              <a:rPr lang="es-MX" sz="2400" b="1" u="sng" dirty="0" smtClean="0">
                <a:effectLst>
                  <a:outerShdw blurRad="38100" dist="38100" dir="2700000" algn="tl">
                    <a:srgbClr val="000000">
                      <a:alpha val="43137"/>
                    </a:srgbClr>
                  </a:outerShdw>
                </a:effectLst>
              </a:rPr>
              <a:t> Basales</a:t>
            </a:r>
            <a:r>
              <a:rPr lang="es-MX" sz="2400" b="1" dirty="0" smtClean="0">
                <a:effectLst>
                  <a:outerShdw blurRad="38100" dist="38100" dir="2700000" algn="tl">
                    <a:srgbClr val="000000">
                      <a:alpha val="43137"/>
                    </a:srgbClr>
                  </a:outerShdw>
                </a:effectLst>
              </a:rPr>
              <a:t>: oblicua y </a:t>
            </a:r>
            <a:r>
              <a:rPr lang="es-MX" sz="2400" b="1" dirty="0" err="1" smtClean="0">
                <a:effectLst>
                  <a:outerShdw blurRad="38100" dist="38100" dir="2700000" algn="tl">
                    <a:srgbClr val="000000">
                      <a:alpha val="43137"/>
                    </a:srgbClr>
                  </a:outerShdw>
                </a:effectLst>
              </a:rPr>
              <a:t>craneo</a:t>
            </a:r>
            <a:r>
              <a:rPr lang="es-MX" sz="2400" b="1" dirty="0" smtClean="0">
                <a:effectLst>
                  <a:outerShdw blurRad="38100" dist="38100" dir="2700000" algn="tl">
                    <a:srgbClr val="000000">
                      <a:alpha val="43137"/>
                    </a:srgbClr>
                  </a:outerShdw>
                </a:effectLst>
              </a:rPr>
              <a:t>-caudal.</a:t>
            </a:r>
          </a:p>
          <a:p>
            <a:pPr marL="190500" lvl="1" indent="0">
              <a:defRPr/>
            </a:pPr>
            <a:r>
              <a:rPr lang="es-MX" sz="2400" b="1" dirty="0" smtClean="0">
                <a:effectLst>
                  <a:outerShdw blurRad="38100" dist="38100" dir="2700000" algn="tl">
                    <a:srgbClr val="000000">
                      <a:alpha val="43137"/>
                    </a:srgbClr>
                  </a:outerShdw>
                </a:effectLst>
              </a:rPr>
              <a:t> Otras: magnificación </a:t>
            </a:r>
            <a:r>
              <a:rPr lang="es-MX" sz="1800" b="1" dirty="0" smtClean="0">
                <a:effectLst>
                  <a:outerShdw blurRad="38100" dist="38100" dir="2700000" algn="tl">
                    <a:srgbClr val="000000">
                      <a:alpha val="43137"/>
                    </a:srgbClr>
                  </a:outerShdw>
                </a:effectLst>
              </a:rPr>
              <a:t>(1.5–2 veces),</a:t>
            </a:r>
            <a:r>
              <a:rPr lang="es-MX" sz="2400" b="1" dirty="0" smtClean="0">
                <a:effectLst>
                  <a:outerShdw blurRad="38100" dist="38100" dir="2700000" algn="tl">
                    <a:srgbClr val="000000">
                      <a:alpha val="43137"/>
                    </a:srgbClr>
                  </a:outerShdw>
                </a:effectLst>
              </a:rPr>
              <a:t> compresión local, lateral...</a:t>
            </a:r>
            <a:endParaRPr lang="es-ES" sz="2400" b="1" dirty="0" smtClean="0">
              <a:effectLst>
                <a:outerShdw blurRad="38100" dist="38100" dir="2700000" algn="tl">
                  <a:srgbClr val="000000">
                    <a:alpha val="43137"/>
                  </a:srgbClr>
                </a:outerShdw>
              </a:effectLst>
            </a:endParaRPr>
          </a:p>
        </p:txBody>
      </p:sp>
      <p:graphicFrame>
        <p:nvGraphicFramePr>
          <p:cNvPr id="50180" name="Object 2"/>
          <p:cNvGraphicFramePr>
            <a:graphicFrameLocks noChangeAspect="1"/>
          </p:cNvGraphicFramePr>
          <p:nvPr/>
        </p:nvGraphicFramePr>
        <p:xfrm>
          <a:off x="5334000" y="1447800"/>
          <a:ext cx="3581400" cy="1939925"/>
        </p:xfrm>
        <a:graphic>
          <a:graphicData uri="http://schemas.openxmlformats.org/presentationml/2006/ole">
            <mc:AlternateContent xmlns:mc="http://schemas.openxmlformats.org/markup-compatibility/2006">
              <mc:Choice xmlns:v="urn:schemas-microsoft-com:vml" Requires="v">
                <p:oleObj spid="_x0000_s122887" name="Fotografía de Photo Editor" r:id="rId3" imgW="3723810" imgH="2104762" progId="">
                  <p:embed/>
                </p:oleObj>
              </mc:Choice>
              <mc:Fallback>
                <p:oleObj name="Fotografía de Photo Editor" r:id="rId3" imgW="3723810" imgH="2104762" progId="">
                  <p:embed/>
                  <p:pic>
                    <p:nvPicPr>
                      <p:cNvPr id="0" name="Picture 4"/>
                      <p:cNvPicPr>
                        <a:picLocks noChangeAspect="1" noChangeArrowheads="1"/>
                      </p:cNvPicPr>
                      <p:nvPr/>
                    </p:nvPicPr>
                    <p:blipFill>
                      <a:blip r:embed="rId4">
                        <a:lum bright="6000"/>
                        <a:extLst>
                          <a:ext uri="{28A0092B-C50C-407E-A947-70E740481C1C}">
                            <a14:useLocalDpi xmlns:a14="http://schemas.microsoft.com/office/drawing/2010/main" val="0"/>
                          </a:ext>
                        </a:extLst>
                      </a:blip>
                      <a:srcRect/>
                      <a:stretch>
                        <a:fillRect/>
                      </a:stretch>
                    </p:blipFill>
                    <p:spPr bwMode="auto">
                      <a:xfrm>
                        <a:off x="5334000" y="1447800"/>
                        <a:ext cx="3581400" cy="1939925"/>
                      </a:xfrm>
                      <a:prstGeom prst="rect">
                        <a:avLst/>
                      </a:prstGeom>
                      <a:noFill/>
                      <a:ln w="9525">
                        <a:solidFill>
                          <a:srgbClr val="FF33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50181" name="Picture 5" descr="mamogr esquema"/>
          <p:cNvPicPr>
            <a:picLocks noGrp="1" noChangeAspect="1" noChangeArrowheads="1"/>
          </p:cNvPicPr>
          <p:nvPr>
            <p:ph type="clipArt" sz="half" idx="2"/>
          </p:nvPr>
        </p:nvPicPr>
        <p:blipFill>
          <a:blip r:embed="rId5" cstate="print">
            <a:extLst>
              <a:ext uri="{28A0092B-C50C-407E-A947-70E740481C1C}">
                <a14:useLocalDpi xmlns:a14="http://schemas.microsoft.com/office/drawing/2010/main" val="0"/>
              </a:ext>
            </a:extLst>
          </a:blip>
          <a:srcRect/>
          <a:stretch>
            <a:fillRect/>
          </a:stretch>
        </p:blipFill>
        <p:spPr>
          <a:xfrm>
            <a:off x="5334000" y="3886200"/>
            <a:ext cx="3581400" cy="1444625"/>
          </a:xfrm>
          <a:noFill/>
          <a:ln>
            <a:solidFill>
              <a:srgbClr val="FF3399"/>
            </a:solidFill>
            <a:miter lim="800000"/>
            <a:headEnd/>
            <a:tailEnd/>
          </a:ln>
        </p:spPr>
      </p:pic>
    </p:spTree>
    <p:extLst>
      <p:ext uri="{BB962C8B-B14F-4D97-AF65-F5344CB8AC3E}">
        <p14:creationId xmlns:p14="http://schemas.microsoft.com/office/powerpoint/2010/main" val="11455620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mamografo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6013" y="14288"/>
            <a:ext cx="6911975" cy="682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961111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mx o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288" y="79375"/>
            <a:ext cx="8280400" cy="675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228532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mx c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97100" y="0"/>
            <a:ext cx="4749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269084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cc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288" y="908050"/>
            <a:ext cx="2663825" cy="232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5" name="Picture 3" descr="cc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3938" y="981075"/>
            <a:ext cx="2519362" cy="223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6" name="Picture 4" descr="cc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3663" y="981075"/>
            <a:ext cx="2449512" cy="217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7" name="Picture 5" descr="mol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9750" y="3500438"/>
            <a:ext cx="2325688" cy="259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8" name="Picture 6" descr="mol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08400" y="3500438"/>
            <a:ext cx="2259013" cy="259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9" name="Picture 7" descr="mol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659563" y="3500438"/>
            <a:ext cx="2266950" cy="259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774575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0" y="304800"/>
            <a:ext cx="9144000" cy="1143000"/>
          </a:xfrm>
        </p:spPr>
        <p:txBody>
          <a:bodyPr/>
          <a:lstStyle/>
          <a:p>
            <a:pPr algn="ctr">
              <a:defRPr/>
            </a:pPr>
            <a:r>
              <a:rPr lang="es-ES_tradnl" sz="4000" b="1" i="1" u="sng" smtClean="0">
                <a:effectLst>
                  <a:outerShdw blurRad="38100" dist="38100" dir="2700000" algn="tl">
                    <a:srgbClr val="000000"/>
                  </a:outerShdw>
                </a:effectLst>
              </a:rPr>
              <a:t>MAMOGRAFÍA:</a:t>
            </a:r>
            <a:r>
              <a:rPr lang="es-ES_tradnl" sz="4000" b="1" i="1" smtClean="0">
                <a:effectLst>
                  <a:outerShdw blurRad="38100" dist="38100" dir="2700000" algn="tl">
                    <a:srgbClr val="000000"/>
                  </a:outerShdw>
                </a:effectLst>
              </a:rPr>
              <a:t> </a:t>
            </a:r>
            <a:r>
              <a:rPr lang="es-ES_tradnl" sz="4000" b="1" i="1" smtClean="0">
                <a:solidFill>
                  <a:srgbClr val="FFFF66"/>
                </a:solidFill>
                <a:effectLst>
                  <a:outerShdw blurRad="38100" dist="38100" dir="2700000" algn="tl">
                    <a:srgbClr val="000000"/>
                  </a:outerShdw>
                </a:effectLst>
              </a:rPr>
              <a:t>¿QUÉ BUSCAR?</a:t>
            </a:r>
            <a:endParaRPr lang="es-ES_tradnl" sz="4000" b="1" i="1" u="sng" smtClean="0">
              <a:effectLst>
                <a:outerShdw blurRad="38100" dist="38100" dir="2700000" algn="tl">
                  <a:srgbClr val="000000"/>
                </a:outerShdw>
              </a:effectLst>
            </a:endParaRPr>
          </a:p>
        </p:txBody>
      </p:sp>
      <p:sp>
        <p:nvSpPr>
          <p:cNvPr id="76803" name="Rectangle 3"/>
          <p:cNvSpPr>
            <a:spLocks noGrp="1" noChangeArrowheads="1"/>
          </p:cNvSpPr>
          <p:nvPr>
            <p:ph type="body" idx="1"/>
          </p:nvPr>
        </p:nvSpPr>
        <p:spPr>
          <a:xfrm>
            <a:off x="395288" y="1524000"/>
            <a:ext cx="8424862" cy="5105400"/>
          </a:xfrm>
        </p:spPr>
        <p:txBody>
          <a:bodyPr/>
          <a:lstStyle/>
          <a:p>
            <a:pPr>
              <a:buFont typeface="Monotype Sorts" pitchFamily="2" charset="2"/>
              <a:buNone/>
              <a:defRPr/>
            </a:pPr>
            <a:r>
              <a:rPr lang="es-ES_tradnl" sz="2800" b="1" smtClean="0">
                <a:solidFill>
                  <a:srgbClr val="FF33CC"/>
                </a:solidFill>
                <a:effectLst>
                  <a:outerShdw blurRad="38100" dist="38100" dir="2700000" algn="tl">
                    <a:srgbClr val="000000"/>
                  </a:outerShdw>
                </a:effectLst>
              </a:rPr>
              <a:t>1) </a:t>
            </a:r>
            <a:r>
              <a:rPr lang="es-ES_tradnl" sz="2800" b="1" u="sng" smtClean="0">
                <a:solidFill>
                  <a:srgbClr val="FF33CC"/>
                </a:solidFill>
                <a:effectLst>
                  <a:outerShdw blurRad="38100" dist="38100" dir="2700000" algn="tl">
                    <a:srgbClr val="000000"/>
                  </a:outerShdw>
                </a:effectLst>
              </a:rPr>
              <a:t>MASA</a:t>
            </a:r>
            <a:r>
              <a:rPr lang="es-ES_tradnl" sz="2800" b="1" smtClean="0">
                <a:solidFill>
                  <a:srgbClr val="FF33CC"/>
                </a:solidFill>
                <a:effectLst>
                  <a:outerShdw blurRad="38100" dist="38100" dir="2700000" algn="tl">
                    <a:srgbClr val="000000"/>
                  </a:outerShdw>
                </a:effectLst>
              </a:rPr>
              <a:t>:</a:t>
            </a:r>
            <a:r>
              <a:rPr lang="es-ES_tradnl" sz="2800" b="1" smtClean="0">
                <a:solidFill>
                  <a:srgbClr val="FFFF66"/>
                </a:solidFill>
                <a:effectLst>
                  <a:outerShdw blurRad="38100" dist="38100" dir="2700000" algn="tl">
                    <a:srgbClr val="000000"/>
                  </a:outerShdw>
                </a:effectLst>
              </a:rPr>
              <a:t> </a:t>
            </a:r>
            <a:r>
              <a:rPr lang="es-ES_tradnl" sz="2800" b="1" smtClean="0">
                <a:effectLst>
                  <a:outerShdw blurRad="38100" dist="38100" dir="2700000" algn="tl">
                    <a:srgbClr val="000000"/>
                  </a:outerShdw>
                </a:effectLst>
              </a:rPr>
              <a:t>lesión que ocupa espacio y que es vista en 2 proyecciones generalmente</a:t>
            </a:r>
          </a:p>
          <a:p>
            <a:pPr>
              <a:buFont typeface="Monotype Sorts" pitchFamily="2" charset="2"/>
              <a:buNone/>
              <a:defRPr/>
            </a:pPr>
            <a:r>
              <a:rPr lang="es-ES_tradnl" sz="2800" b="1" smtClean="0">
                <a:solidFill>
                  <a:srgbClr val="FFFF99"/>
                </a:solidFill>
                <a:effectLst>
                  <a:outerShdw blurRad="38100" dist="38100" dir="2700000" algn="tl">
                    <a:srgbClr val="000000"/>
                  </a:outerShdw>
                </a:effectLst>
              </a:rPr>
              <a:t>Márgenes: lobulados, espiculados, oscurecidos.</a:t>
            </a:r>
          </a:p>
          <a:p>
            <a:pPr>
              <a:buFont typeface="Monotype Sorts" pitchFamily="2" charset="2"/>
              <a:buNone/>
              <a:defRPr/>
            </a:pPr>
            <a:r>
              <a:rPr lang="es-ES_tradnl" sz="2800" b="1" smtClean="0">
                <a:solidFill>
                  <a:srgbClr val="FFFF99"/>
                </a:solidFill>
                <a:effectLst>
                  <a:outerShdw blurRad="38100" dist="38100" dir="2700000" algn="tl">
                    <a:srgbClr val="000000"/>
                  </a:outerShdw>
                </a:effectLst>
              </a:rPr>
              <a:t>Localización: anterior, media, posterior, subareolar.</a:t>
            </a:r>
          </a:p>
          <a:p>
            <a:pPr>
              <a:buFont typeface="Monotype Sorts" pitchFamily="2" charset="2"/>
              <a:buNone/>
              <a:defRPr/>
            </a:pPr>
            <a:r>
              <a:rPr lang="es-ES_tradnl" sz="2800" b="1" smtClean="0">
                <a:solidFill>
                  <a:srgbClr val="FFFF99"/>
                </a:solidFill>
                <a:effectLst>
                  <a:outerShdw blurRad="38100" dist="38100" dir="2700000" algn="tl">
                    <a:srgbClr val="000000"/>
                  </a:outerShdw>
                </a:effectLst>
              </a:rPr>
              <a:t>Tamaño , Densidad, Número.</a:t>
            </a:r>
          </a:p>
          <a:p>
            <a:pPr>
              <a:buFont typeface="Monotype Sorts" pitchFamily="2" charset="2"/>
              <a:buNone/>
              <a:defRPr/>
            </a:pPr>
            <a:r>
              <a:rPr lang="es-ES_tradnl" sz="2800" b="1" smtClean="0">
                <a:solidFill>
                  <a:srgbClr val="FFFF99"/>
                </a:solidFill>
                <a:effectLst>
                  <a:outerShdw blurRad="38100" dist="38100" dir="2700000" algn="tl">
                    <a:srgbClr val="000000"/>
                  </a:outerShdw>
                </a:effectLst>
              </a:rPr>
              <a:t>Forma: redondeada, irregular,lobular.</a:t>
            </a:r>
          </a:p>
          <a:p>
            <a:pPr>
              <a:buFont typeface="Monotype Sorts" pitchFamily="2" charset="2"/>
              <a:buNone/>
              <a:defRPr/>
            </a:pPr>
            <a:r>
              <a:rPr lang="es-ES_tradnl" sz="2800" b="1" u="sng" smtClean="0">
                <a:solidFill>
                  <a:srgbClr val="FF33CC"/>
                </a:solidFill>
                <a:effectLst>
                  <a:outerShdw blurRad="38100" dist="38100" dir="2700000" algn="tl">
                    <a:srgbClr val="000000"/>
                  </a:outerShdw>
                </a:effectLst>
              </a:rPr>
              <a:t>2)CALCIFICACIONES:</a:t>
            </a:r>
            <a:endParaRPr lang="es-ES_tradnl" sz="2800" b="1" smtClean="0">
              <a:solidFill>
                <a:srgbClr val="FF33CC"/>
              </a:solidFill>
              <a:effectLst>
                <a:outerShdw blurRad="38100" dist="38100" dir="2700000" algn="tl">
                  <a:srgbClr val="000000"/>
                </a:outerShdw>
              </a:effectLst>
            </a:endParaRPr>
          </a:p>
          <a:p>
            <a:pPr>
              <a:buFont typeface="Monotype Sorts" pitchFamily="2" charset="2"/>
              <a:buNone/>
              <a:defRPr/>
            </a:pPr>
            <a:r>
              <a:rPr lang="es-ES_tradnl" sz="2800" b="1" smtClean="0">
                <a:solidFill>
                  <a:srgbClr val="FFFF99"/>
                </a:solidFill>
                <a:effectLst>
                  <a:outerShdw blurRad="38100" dist="38100" dir="2700000" algn="tl">
                    <a:srgbClr val="000000"/>
                  </a:outerShdw>
                </a:effectLst>
              </a:rPr>
              <a:t>Morfología: centro radiolúcido, pleomórficas, ”rosetas”.</a:t>
            </a:r>
          </a:p>
          <a:p>
            <a:pPr>
              <a:buFont typeface="Monotype Sorts" pitchFamily="2" charset="2"/>
              <a:buNone/>
              <a:defRPr/>
            </a:pPr>
            <a:r>
              <a:rPr lang="es-ES_tradnl" sz="2800" b="1" smtClean="0">
                <a:solidFill>
                  <a:srgbClr val="FFFF99"/>
                </a:solidFill>
                <a:effectLst>
                  <a:outerShdw blurRad="38100" dist="38100" dir="2700000" algn="tl">
                    <a:srgbClr val="000000"/>
                  </a:outerShdw>
                </a:effectLst>
              </a:rPr>
              <a:t>Distribución: agrupadas, difusas, regionales.</a:t>
            </a:r>
          </a:p>
          <a:p>
            <a:pPr>
              <a:buFont typeface="Monotype Sorts" pitchFamily="2" charset="2"/>
              <a:buNone/>
              <a:defRPr/>
            </a:pPr>
            <a:endParaRPr lang="es-ES_tradnl" sz="2800" b="1" smtClean="0">
              <a:effectLst>
                <a:outerShdw blurRad="38100" dist="38100" dir="2700000" algn="tl">
                  <a:srgbClr val="000000"/>
                </a:outerShdw>
              </a:effectLst>
            </a:endParaRPr>
          </a:p>
        </p:txBody>
      </p:sp>
    </p:spTree>
    <p:extLst>
      <p:ext uri="{BB962C8B-B14F-4D97-AF65-F5344CB8AC3E}">
        <p14:creationId xmlns:p14="http://schemas.microsoft.com/office/powerpoint/2010/main" val="113579631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0" y="228600"/>
            <a:ext cx="9144000" cy="1143000"/>
          </a:xfrm>
        </p:spPr>
        <p:txBody>
          <a:bodyPr/>
          <a:lstStyle/>
          <a:p>
            <a:pPr algn="ctr">
              <a:defRPr/>
            </a:pPr>
            <a:r>
              <a:rPr lang="es-ES_tradnl" sz="4000" b="1" i="1" u="sng" smtClean="0">
                <a:effectLst>
                  <a:outerShdw blurRad="38100" dist="38100" dir="2700000" algn="tl">
                    <a:srgbClr val="000000"/>
                  </a:outerShdw>
                </a:effectLst>
              </a:rPr>
              <a:t>MAMOGRAFÍA:</a:t>
            </a:r>
            <a:r>
              <a:rPr lang="es-ES_tradnl" sz="4000" b="1" i="1" smtClean="0">
                <a:effectLst>
                  <a:outerShdw blurRad="38100" dist="38100" dir="2700000" algn="tl">
                    <a:srgbClr val="000000"/>
                  </a:outerShdw>
                </a:effectLst>
              </a:rPr>
              <a:t> </a:t>
            </a:r>
            <a:r>
              <a:rPr lang="es-ES_tradnl" sz="4000" b="1" i="1" smtClean="0">
                <a:solidFill>
                  <a:srgbClr val="FFFF66"/>
                </a:solidFill>
                <a:effectLst>
                  <a:outerShdw blurRad="38100" dist="38100" dir="2700000" algn="tl">
                    <a:srgbClr val="000000"/>
                  </a:outerShdw>
                </a:effectLst>
              </a:rPr>
              <a:t>¿QUÉ BUSCAR?</a:t>
            </a:r>
          </a:p>
        </p:txBody>
      </p:sp>
      <p:sp>
        <p:nvSpPr>
          <p:cNvPr id="77827" name="Rectangle 3"/>
          <p:cNvSpPr>
            <a:spLocks noGrp="1" noChangeArrowheads="1"/>
          </p:cNvSpPr>
          <p:nvPr>
            <p:ph type="body" idx="1"/>
          </p:nvPr>
        </p:nvSpPr>
        <p:spPr>
          <a:xfrm>
            <a:off x="1116013" y="1844675"/>
            <a:ext cx="6911975" cy="3862388"/>
          </a:xfrm>
        </p:spPr>
        <p:txBody>
          <a:bodyPr/>
          <a:lstStyle/>
          <a:p>
            <a:pPr>
              <a:buFont typeface="Monotype Sorts" pitchFamily="2" charset="2"/>
              <a:buNone/>
              <a:defRPr/>
            </a:pPr>
            <a:r>
              <a:rPr lang="es-ES_tradnl" sz="2800" b="1" dirty="0" smtClean="0">
                <a:solidFill>
                  <a:srgbClr val="FFFF99"/>
                </a:solidFill>
                <a:effectLst>
                  <a:outerShdw blurRad="38100" dist="38100" dir="2700000" algn="tl">
                    <a:srgbClr val="000000"/>
                  </a:outerShdw>
                </a:effectLst>
              </a:rPr>
              <a:t>Densidad y márgenes</a:t>
            </a:r>
          </a:p>
          <a:p>
            <a:pPr>
              <a:buFont typeface="Monotype Sorts" pitchFamily="2" charset="2"/>
              <a:buNone/>
              <a:defRPr/>
            </a:pPr>
            <a:r>
              <a:rPr lang="es-ES_tradnl" sz="2800" b="1" dirty="0" smtClean="0">
                <a:solidFill>
                  <a:srgbClr val="FFFF99"/>
                </a:solidFill>
                <a:effectLst>
                  <a:outerShdw blurRad="38100" dist="38100" dir="2700000" algn="tl">
                    <a:srgbClr val="000000"/>
                  </a:outerShdw>
                </a:effectLst>
              </a:rPr>
              <a:t>Cantidad</a:t>
            </a:r>
          </a:p>
          <a:p>
            <a:pPr>
              <a:buFont typeface="Monotype Sorts" pitchFamily="2" charset="2"/>
              <a:buNone/>
              <a:defRPr/>
            </a:pPr>
            <a:r>
              <a:rPr lang="es-ES_tradnl" sz="2800" b="1" dirty="0" smtClean="0">
                <a:solidFill>
                  <a:srgbClr val="FF33CC"/>
                </a:solidFill>
                <a:effectLst>
                  <a:outerShdw blurRad="38100" dist="38100" dir="2700000" algn="tl">
                    <a:srgbClr val="000000"/>
                  </a:outerShdw>
                </a:effectLst>
              </a:rPr>
              <a:t>3) </a:t>
            </a:r>
            <a:r>
              <a:rPr lang="es-ES_tradnl" sz="2800" b="1" u="sng" dirty="0" smtClean="0">
                <a:solidFill>
                  <a:srgbClr val="FF33CC"/>
                </a:solidFill>
                <a:effectLst>
                  <a:outerShdw blurRad="38100" dist="38100" dir="2700000" algn="tl">
                    <a:srgbClr val="000000"/>
                  </a:outerShdw>
                </a:effectLst>
              </a:rPr>
              <a:t>ARQUITECTURA :</a:t>
            </a:r>
            <a:endParaRPr lang="es-ES_tradnl" sz="2800" b="1" dirty="0" smtClean="0">
              <a:solidFill>
                <a:srgbClr val="FF33CC"/>
              </a:solidFill>
              <a:effectLst>
                <a:outerShdw blurRad="38100" dist="38100" dir="2700000" algn="tl">
                  <a:srgbClr val="000000"/>
                </a:outerShdw>
              </a:effectLst>
            </a:endParaRPr>
          </a:p>
          <a:p>
            <a:pPr>
              <a:buFont typeface="Monotype Sorts" pitchFamily="2" charset="2"/>
              <a:buNone/>
              <a:defRPr/>
            </a:pPr>
            <a:r>
              <a:rPr lang="es-ES_tradnl" sz="2800" b="1" dirty="0" smtClean="0">
                <a:solidFill>
                  <a:srgbClr val="FFFF99"/>
                </a:solidFill>
                <a:effectLst>
                  <a:outerShdw blurRad="38100" dist="38100" dir="2700000" algn="tl">
                    <a:srgbClr val="000000"/>
                  </a:outerShdw>
                </a:effectLst>
              </a:rPr>
              <a:t>distorsión, retracciones, asimetrías.</a:t>
            </a:r>
          </a:p>
          <a:p>
            <a:pPr>
              <a:buFont typeface="Monotype Sorts" pitchFamily="2" charset="2"/>
              <a:buNone/>
              <a:defRPr/>
            </a:pPr>
            <a:r>
              <a:rPr lang="es-ES_tradnl" sz="2800" b="1" dirty="0" smtClean="0">
                <a:solidFill>
                  <a:srgbClr val="FF33CC"/>
                </a:solidFill>
                <a:effectLst>
                  <a:outerShdw blurRad="38100" dist="38100" dir="2700000" algn="tl">
                    <a:srgbClr val="000000"/>
                  </a:outerShdw>
                </a:effectLst>
              </a:rPr>
              <a:t>4) </a:t>
            </a:r>
            <a:r>
              <a:rPr lang="es-ES_tradnl" sz="2800" b="1" u="sng" dirty="0" smtClean="0">
                <a:solidFill>
                  <a:srgbClr val="FF33CC"/>
                </a:solidFill>
                <a:effectLst>
                  <a:outerShdw blurRad="38100" dist="38100" dir="2700000" algn="tl">
                    <a:srgbClr val="000000"/>
                  </a:outerShdw>
                </a:effectLst>
              </a:rPr>
              <a:t>RETRACCIÓN DEL PEZÓN</a:t>
            </a:r>
          </a:p>
          <a:p>
            <a:pPr>
              <a:buFont typeface="Monotype Sorts" pitchFamily="2" charset="2"/>
              <a:buNone/>
              <a:defRPr/>
            </a:pPr>
            <a:r>
              <a:rPr lang="es-ES_tradnl" sz="2800" b="1" dirty="0" smtClean="0">
                <a:solidFill>
                  <a:srgbClr val="FF33CC"/>
                </a:solidFill>
                <a:effectLst>
                  <a:outerShdw blurRad="38100" dist="38100" dir="2700000" algn="tl">
                    <a:srgbClr val="000000"/>
                  </a:outerShdw>
                </a:effectLst>
              </a:rPr>
              <a:t>5) </a:t>
            </a:r>
            <a:r>
              <a:rPr lang="es-ES_tradnl" sz="2800" b="1" u="sng" dirty="0" smtClean="0">
                <a:solidFill>
                  <a:srgbClr val="FF33CC"/>
                </a:solidFill>
                <a:effectLst>
                  <a:outerShdw blurRad="38100" dist="38100" dir="2700000" algn="tl">
                    <a:srgbClr val="000000"/>
                  </a:outerShdw>
                </a:effectLst>
              </a:rPr>
              <a:t>ENGROSAMIENTO DE LA PIEL</a:t>
            </a:r>
          </a:p>
          <a:p>
            <a:pPr>
              <a:buFont typeface="Monotype Sorts" pitchFamily="2" charset="2"/>
              <a:buNone/>
              <a:defRPr/>
            </a:pPr>
            <a:r>
              <a:rPr lang="es-ES_tradnl" sz="2800" b="1" dirty="0" smtClean="0">
                <a:solidFill>
                  <a:srgbClr val="FF33CC"/>
                </a:solidFill>
                <a:effectLst>
                  <a:outerShdw blurRad="38100" dist="38100" dir="2700000" algn="tl">
                    <a:srgbClr val="000000"/>
                  </a:outerShdw>
                </a:effectLst>
              </a:rPr>
              <a:t>6) </a:t>
            </a:r>
            <a:r>
              <a:rPr lang="es-ES_tradnl" sz="2800" b="1" u="sng" dirty="0" smtClean="0">
                <a:solidFill>
                  <a:srgbClr val="FF33CC"/>
                </a:solidFill>
                <a:effectLst>
                  <a:outerShdw blurRad="38100" dist="38100" dir="2700000" algn="tl">
                    <a:srgbClr val="000000"/>
                  </a:outerShdw>
                </a:effectLst>
              </a:rPr>
              <a:t>ADENOPATÍAS AXILARES</a:t>
            </a:r>
            <a:endParaRPr lang="es-ES_tradnl" sz="2800" b="1" dirty="0" smtClean="0">
              <a:solidFill>
                <a:srgbClr val="FF33CC"/>
              </a:solidFill>
              <a:effectLst>
                <a:outerShdw blurRad="38100" dist="38100" dir="2700000" algn="tl">
                  <a:srgbClr val="000000"/>
                </a:outerShdw>
              </a:effectLst>
            </a:endParaRPr>
          </a:p>
        </p:txBody>
      </p:sp>
    </p:spTree>
    <p:extLst>
      <p:ext uri="{BB962C8B-B14F-4D97-AF65-F5344CB8AC3E}">
        <p14:creationId xmlns:p14="http://schemas.microsoft.com/office/powerpoint/2010/main" val="48041327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E020B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791082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foto ap camam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650" y="265113"/>
            <a:ext cx="7561263" cy="638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141486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E022B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02800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828800" y="342900"/>
            <a:ext cx="5486400" cy="1143000"/>
          </a:xfrm>
        </p:spPr>
        <p:txBody>
          <a:bodyPr/>
          <a:lstStyle/>
          <a:p>
            <a:pPr algn="ctr">
              <a:defRPr/>
            </a:pPr>
            <a:r>
              <a:rPr lang="es-CL" sz="4000" b="1" dirty="0" smtClean="0">
                <a:solidFill>
                  <a:srgbClr val="FFFF00"/>
                </a:solidFill>
                <a:effectLst>
                  <a:outerShdw blurRad="38100" dist="38100" dir="2700000" algn="tl">
                    <a:srgbClr val="000000"/>
                  </a:outerShdw>
                </a:effectLst>
                <a:latin typeface="Arial" pitchFamily="34" charset="0"/>
              </a:rPr>
              <a:t>Ca de Mama</a:t>
            </a:r>
            <a:br>
              <a:rPr lang="es-CL" sz="4000" b="1" dirty="0" smtClean="0">
                <a:solidFill>
                  <a:srgbClr val="FFFF00"/>
                </a:solidFill>
                <a:effectLst>
                  <a:outerShdw blurRad="38100" dist="38100" dir="2700000" algn="tl">
                    <a:srgbClr val="000000"/>
                  </a:outerShdw>
                </a:effectLst>
                <a:latin typeface="Arial" pitchFamily="34" charset="0"/>
              </a:rPr>
            </a:br>
            <a:r>
              <a:rPr lang="es-CL" sz="4000" b="1" dirty="0" smtClean="0">
                <a:solidFill>
                  <a:srgbClr val="FFFF00"/>
                </a:solidFill>
                <a:effectLst>
                  <a:outerShdw blurRad="38100" dist="38100" dir="2700000" algn="tl">
                    <a:srgbClr val="000000"/>
                  </a:outerShdw>
                </a:effectLst>
                <a:latin typeface="Arial" pitchFamily="34" charset="0"/>
              </a:rPr>
              <a:t>Historia natural</a:t>
            </a:r>
          </a:p>
        </p:txBody>
      </p:sp>
      <p:sp>
        <p:nvSpPr>
          <p:cNvPr id="5123" name="Rectangle 3"/>
          <p:cNvSpPr>
            <a:spLocks noGrp="1" noChangeArrowheads="1"/>
          </p:cNvSpPr>
          <p:nvPr>
            <p:ph type="body" idx="1"/>
          </p:nvPr>
        </p:nvSpPr>
        <p:spPr>
          <a:xfrm>
            <a:off x="227013" y="1828800"/>
            <a:ext cx="8839200" cy="4648200"/>
          </a:xfrm>
        </p:spPr>
        <p:txBody>
          <a:bodyPr/>
          <a:lstStyle/>
          <a:p>
            <a:pPr>
              <a:defRPr/>
            </a:pPr>
            <a:r>
              <a:rPr lang="es-CL" sz="2800" b="1" smtClean="0">
                <a:effectLst>
                  <a:outerShdw blurRad="38100" dist="38100" dir="2700000" algn="tl">
                    <a:srgbClr val="000000"/>
                  </a:outerShdw>
                </a:effectLst>
                <a:latin typeface="Arial" pitchFamily="34" charset="0"/>
              </a:rPr>
              <a:t>Boveri 1914            Ca enfermedad Somática</a:t>
            </a:r>
          </a:p>
          <a:p>
            <a:pPr>
              <a:defRPr/>
            </a:pPr>
            <a:r>
              <a:rPr lang="es-CL" sz="2800" b="1" smtClean="0">
                <a:effectLst>
                  <a:outerShdw blurRad="38100" dist="38100" dir="2700000" algn="tl">
                    <a:srgbClr val="000000"/>
                  </a:outerShdw>
                </a:effectLst>
                <a:latin typeface="Arial" pitchFamily="34" charset="0"/>
              </a:rPr>
              <a:t>Carcinogénesis , cambios bioquímicos ADN</a:t>
            </a:r>
          </a:p>
          <a:p>
            <a:pPr lvl="3">
              <a:buFont typeface="Monotype Sorts" pitchFamily="2" charset="2"/>
              <a:buChar char="è"/>
              <a:defRPr/>
            </a:pPr>
            <a:r>
              <a:rPr lang="es-CL" sz="2800" b="1" smtClean="0">
                <a:effectLst>
                  <a:outerShdw blurRad="38100" dist="38100" dir="2700000" algn="tl">
                    <a:srgbClr val="000000"/>
                  </a:outerShdw>
                </a:effectLst>
                <a:latin typeface="Arial" pitchFamily="34" charset="0"/>
              </a:rPr>
              <a:t>Alteraciones estructura</a:t>
            </a:r>
          </a:p>
          <a:p>
            <a:pPr lvl="3">
              <a:buFont typeface="Monotype Sorts" pitchFamily="2" charset="2"/>
              <a:buChar char="è"/>
              <a:defRPr/>
            </a:pPr>
            <a:r>
              <a:rPr lang="es-CL" sz="2800" b="1" smtClean="0">
                <a:effectLst>
                  <a:outerShdw blurRad="38100" dist="38100" dir="2700000" algn="tl">
                    <a:srgbClr val="000000"/>
                  </a:outerShdw>
                </a:effectLst>
                <a:latin typeface="Arial" pitchFamily="34" charset="0"/>
              </a:rPr>
              <a:t>Alteraciones en la cantidad de factores de crecimiento</a:t>
            </a:r>
          </a:p>
          <a:p>
            <a:pPr lvl="3">
              <a:buFont typeface="Monotype Sorts" pitchFamily="2" charset="2"/>
              <a:buChar char="è"/>
              <a:defRPr/>
            </a:pPr>
            <a:r>
              <a:rPr lang="es-CL" sz="2800" b="1" smtClean="0">
                <a:effectLst>
                  <a:outerShdw blurRad="38100" dist="38100" dir="2700000" algn="tl">
                    <a:srgbClr val="000000"/>
                  </a:outerShdw>
                </a:effectLst>
                <a:latin typeface="Arial" pitchFamily="34" charset="0"/>
              </a:rPr>
              <a:t>Oncogénes, supresores o recesivos (BRCA 2 - SRCAL cromosoma 13 y 17)</a:t>
            </a:r>
          </a:p>
          <a:p>
            <a:pPr>
              <a:defRPr/>
            </a:pPr>
            <a:r>
              <a:rPr lang="es-CL" sz="2800" b="1" smtClean="0">
                <a:effectLst>
                  <a:outerShdw blurRad="38100" dist="38100" dir="2700000" algn="tl">
                    <a:srgbClr val="000000"/>
                  </a:outerShdw>
                </a:effectLst>
                <a:latin typeface="Arial" pitchFamily="34" charset="0"/>
              </a:rPr>
              <a:t>Cáncer: Expansión clonal incontrolada originada de una célula única</a:t>
            </a:r>
          </a:p>
        </p:txBody>
      </p:sp>
      <p:sp>
        <p:nvSpPr>
          <p:cNvPr id="23556" name="AutoShape 4"/>
          <p:cNvSpPr>
            <a:spLocks noChangeArrowheads="1"/>
          </p:cNvSpPr>
          <p:nvPr/>
        </p:nvSpPr>
        <p:spPr bwMode="auto">
          <a:xfrm>
            <a:off x="2901950" y="1911350"/>
            <a:ext cx="825500" cy="215900"/>
          </a:xfrm>
          <a:prstGeom prst="rightArrow">
            <a:avLst>
              <a:gd name="adj1" fmla="val 50000"/>
              <a:gd name="adj2" fmla="val 215286"/>
            </a:avLst>
          </a:prstGeom>
          <a:solidFill>
            <a:schemeClr val="hlink"/>
          </a:solidFill>
          <a:ln w="12700">
            <a:solidFill>
              <a:schemeClr val="tx1"/>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s-ES" altLang="es-ES"/>
          </a:p>
        </p:txBody>
      </p:sp>
    </p:spTree>
    <p:extLst>
      <p:ext uri="{BB962C8B-B14F-4D97-AF65-F5344CB8AC3E}">
        <p14:creationId xmlns:p14="http://schemas.microsoft.com/office/powerpoint/2010/main" val="277764257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E023B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095164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E024B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175"/>
            <a:ext cx="9144000" cy="685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401798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E032B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175"/>
            <a:ext cx="9144000" cy="685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803342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C030b6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950" y="80963"/>
            <a:ext cx="8928100" cy="669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198595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C030b6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950" y="80963"/>
            <a:ext cx="8928100" cy="669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459471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642938" y="142875"/>
            <a:ext cx="7772400" cy="685800"/>
          </a:xfrm>
        </p:spPr>
        <p:txBody>
          <a:bodyPr/>
          <a:lstStyle/>
          <a:p>
            <a:pPr algn="ctr">
              <a:defRPr/>
            </a:pPr>
            <a:r>
              <a:rPr lang="es-ES_tradnl" sz="4000" b="1" i="1" dirty="0" smtClean="0">
                <a:effectLst>
                  <a:outerShdw blurRad="38100" dist="38100" dir="2700000" algn="tl">
                    <a:srgbClr val="000000"/>
                  </a:outerShdw>
                </a:effectLst>
              </a:rPr>
              <a:t>BIRADS</a:t>
            </a:r>
          </a:p>
        </p:txBody>
      </p:sp>
      <p:sp>
        <p:nvSpPr>
          <p:cNvPr id="78851" name="Rectangle 3"/>
          <p:cNvSpPr>
            <a:spLocks noGrp="1" noChangeArrowheads="1"/>
          </p:cNvSpPr>
          <p:nvPr>
            <p:ph type="body" idx="1"/>
          </p:nvPr>
        </p:nvSpPr>
        <p:spPr>
          <a:xfrm>
            <a:off x="479425" y="714375"/>
            <a:ext cx="8664575" cy="5040313"/>
          </a:xfrm>
        </p:spPr>
        <p:txBody>
          <a:bodyPr/>
          <a:lstStyle/>
          <a:p>
            <a:pPr algn="ctr">
              <a:buFont typeface="Monotype Sorts" pitchFamily="2" charset="2"/>
              <a:buNone/>
              <a:defRPr/>
            </a:pPr>
            <a:r>
              <a:rPr lang="es-ES_tradnl" sz="2800" b="1" dirty="0" err="1" smtClean="0">
                <a:solidFill>
                  <a:schemeClr val="tx2"/>
                </a:solidFill>
                <a:effectLst>
                  <a:outerShdw blurRad="38100" dist="38100" dir="2700000" algn="tl">
                    <a:srgbClr val="000000"/>
                  </a:outerShdw>
                </a:effectLst>
              </a:rPr>
              <a:t>B</a:t>
            </a:r>
            <a:r>
              <a:rPr lang="es-ES_tradnl" sz="2800" b="1" dirty="0" err="1" smtClean="0">
                <a:effectLst>
                  <a:outerShdw blurRad="38100" dist="38100" dir="2700000" algn="tl">
                    <a:srgbClr val="000000"/>
                  </a:outerShdw>
                </a:effectLst>
              </a:rPr>
              <a:t>reast</a:t>
            </a:r>
            <a:r>
              <a:rPr lang="es-ES_tradnl" sz="2800" b="1" dirty="0" smtClean="0">
                <a:effectLst>
                  <a:outerShdw blurRad="38100" dist="38100" dir="2700000" algn="tl">
                    <a:srgbClr val="000000"/>
                  </a:outerShdw>
                </a:effectLst>
              </a:rPr>
              <a:t> </a:t>
            </a:r>
            <a:r>
              <a:rPr lang="es-ES_tradnl" sz="2800" b="1" dirty="0" err="1" smtClean="0">
                <a:solidFill>
                  <a:schemeClr val="tx2"/>
                </a:solidFill>
                <a:effectLst>
                  <a:outerShdw blurRad="38100" dist="38100" dir="2700000" algn="tl">
                    <a:srgbClr val="000000"/>
                  </a:outerShdw>
                </a:effectLst>
              </a:rPr>
              <a:t>I</a:t>
            </a:r>
            <a:r>
              <a:rPr lang="es-ES_tradnl" sz="2800" b="1" dirty="0" err="1" smtClean="0">
                <a:effectLst>
                  <a:outerShdw blurRad="38100" dist="38100" dir="2700000" algn="tl">
                    <a:srgbClr val="000000"/>
                  </a:outerShdw>
                </a:effectLst>
              </a:rPr>
              <a:t>mage</a:t>
            </a:r>
            <a:r>
              <a:rPr lang="es-ES_tradnl" sz="2800" b="1" dirty="0" smtClean="0">
                <a:effectLst>
                  <a:outerShdw blurRad="38100" dist="38100" dir="2700000" algn="tl">
                    <a:srgbClr val="000000"/>
                  </a:outerShdw>
                </a:effectLst>
              </a:rPr>
              <a:t> </a:t>
            </a:r>
            <a:r>
              <a:rPr lang="es-ES_tradnl" sz="2800" b="1" dirty="0" err="1" smtClean="0">
                <a:solidFill>
                  <a:schemeClr val="tx2"/>
                </a:solidFill>
                <a:effectLst>
                  <a:outerShdw blurRad="38100" dist="38100" dir="2700000" algn="tl">
                    <a:srgbClr val="000000"/>
                  </a:outerShdw>
                </a:effectLst>
              </a:rPr>
              <a:t>R</a:t>
            </a:r>
            <a:r>
              <a:rPr lang="es-ES_tradnl" sz="2800" b="1" dirty="0" err="1" smtClean="0">
                <a:effectLst>
                  <a:outerShdw blurRad="38100" dist="38100" dir="2700000" algn="tl">
                    <a:srgbClr val="000000"/>
                  </a:outerShdw>
                </a:effectLst>
              </a:rPr>
              <a:t>eporting</a:t>
            </a:r>
            <a:r>
              <a:rPr lang="es-ES_tradnl" sz="2800" b="1" dirty="0" smtClean="0">
                <a:effectLst>
                  <a:outerShdw blurRad="38100" dist="38100" dir="2700000" algn="tl">
                    <a:srgbClr val="000000"/>
                  </a:outerShdw>
                </a:effectLst>
              </a:rPr>
              <a:t> </a:t>
            </a:r>
            <a:r>
              <a:rPr lang="es-ES_tradnl" sz="2800" b="1" dirty="0" smtClean="0">
                <a:solidFill>
                  <a:schemeClr val="tx2"/>
                </a:solidFill>
                <a:effectLst>
                  <a:outerShdw blurRad="38100" dist="38100" dir="2700000" algn="tl">
                    <a:srgbClr val="000000"/>
                  </a:outerShdw>
                </a:effectLst>
              </a:rPr>
              <a:t>D</a:t>
            </a:r>
            <a:r>
              <a:rPr lang="es-ES_tradnl" sz="2800" b="1" dirty="0" smtClean="0">
                <a:effectLst>
                  <a:outerShdw blurRad="38100" dist="38100" dir="2700000" algn="tl">
                    <a:srgbClr val="000000"/>
                  </a:outerShdw>
                </a:effectLst>
              </a:rPr>
              <a:t>ata </a:t>
            </a:r>
            <a:r>
              <a:rPr lang="es-ES_tradnl" sz="2800" b="1" dirty="0" err="1" smtClean="0">
                <a:solidFill>
                  <a:schemeClr val="tx2"/>
                </a:solidFill>
                <a:effectLst>
                  <a:outerShdw blurRad="38100" dist="38100" dir="2700000" algn="tl">
                    <a:srgbClr val="000000"/>
                  </a:outerShdw>
                </a:effectLst>
              </a:rPr>
              <a:t>S</a:t>
            </a:r>
            <a:r>
              <a:rPr lang="es-ES_tradnl" sz="2800" b="1" dirty="0" err="1" smtClean="0">
                <a:effectLst>
                  <a:outerShdw blurRad="38100" dist="38100" dir="2700000" algn="tl">
                    <a:srgbClr val="000000"/>
                  </a:outerShdw>
                </a:effectLst>
              </a:rPr>
              <a:t>ystem</a:t>
            </a:r>
            <a:r>
              <a:rPr lang="es-ES_tradnl" sz="2800" b="1" dirty="0" smtClean="0">
                <a:effectLst>
                  <a:outerShdw blurRad="38100" dist="38100" dir="2700000" algn="tl">
                    <a:srgbClr val="000000"/>
                  </a:outerShdw>
                </a:effectLst>
              </a:rPr>
              <a:t>.</a:t>
            </a:r>
          </a:p>
          <a:p>
            <a:pPr>
              <a:buFont typeface="Monotype Sorts" pitchFamily="2" charset="2"/>
              <a:buNone/>
              <a:defRPr/>
            </a:pPr>
            <a:r>
              <a:rPr lang="es-ES_tradnl" sz="2800" b="1" dirty="0" smtClean="0">
                <a:solidFill>
                  <a:schemeClr val="tx2"/>
                </a:solidFill>
                <a:effectLst>
                  <a:outerShdw blurRad="38100" dist="38100" dir="2700000" algn="tl">
                    <a:srgbClr val="000000"/>
                  </a:outerShdw>
                </a:effectLst>
              </a:rPr>
              <a:t>Objetivos</a:t>
            </a:r>
            <a:r>
              <a:rPr lang="es-ES_tradnl" sz="2800" b="1" dirty="0" smtClean="0">
                <a:solidFill>
                  <a:srgbClr val="33CC33"/>
                </a:solidFill>
                <a:effectLst>
                  <a:outerShdw blurRad="38100" dist="38100" dir="2700000" algn="tl">
                    <a:srgbClr val="000000"/>
                  </a:outerShdw>
                </a:effectLst>
              </a:rPr>
              <a:t>: - Señala probabilidad de malignidad      </a:t>
            </a:r>
          </a:p>
          <a:p>
            <a:pPr>
              <a:buFont typeface="Monotype Sorts" pitchFamily="2" charset="2"/>
              <a:buNone/>
              <a:defRPr/>
            </a:pPr>
            <a:r>
              <a:rPr lang="es-ES_tradnl" sz="2800" b="1" dirty="0" smtClean="0">
                <a:solidFill>
                  <a:srgbClr val="33CC33"/>
                </a:solidFill>
                <a:effectLst>
                  <a:outerShdw blurRad="38100" dist="38100" dir="2700000" algn="tl">
                    <a:srgbClr val="000000"/>
                  </a:outerShdw>
                </a:effectLst>
              </a:rPr>
              <a:t>                   - Determina conducta a seguir</a:t>
            </a:r>
          </a:p>
          <a:p>
            <a:pPr>
              <a:buFont typeface="Monotype Sorts" pitchFamily="2" charset="2"/>
              <a:buNone/>
              <a:defRPr/>
            </a:pPr>
            <a:r>
              <a:rPr lang="es-ES_tradnl" sz="2800" b="1" dirty="0" smtClean="0">
                <a:solidFill>
                  <a:schemeClr val="accent2"/>
                </a:solidFill>
                <a:effectLst>
                  <a:outerShdw blurRad="38100" dist="38100" dir="2700000" algn="tl">
                    <a:srgbClr val="000000"/>
                  </a:outerShdw>
                </a:effectLst>
              </a:rPr>
              <a:t>BI-RADS 0:</a:t>
            </a:r>
            <a:r>
              <a:rPr lang="es-ES_tradnl" sz="2800" b="1" dirty="0" smtClean="0">
                <a:effectLst>
                  <a:outerShdw blurRad="38100" dist="38100" dir="2700000" algn="tl">
                    <a:srgbClr val="000000"/>
                  </a:outerShdw>
                </a:effectLst>
              </a:rPr>
              <a:t> estudio incompleto, no se puede               </a:t>
            </a:r>
          </a:p>
          <a:p>
            <a:pPr>
              <a:buFont typeface="Monotype Sorts" pitchFamily="2" charset="2"/>
              <a:buNone/>
              <a:defRPr/>
            </a:pPr>
            <a:r>
              <a:rPr lang="es-ES_tradnl" sz="2800" b="1" dirty="0" smtClean="0">
                <a:effectLst>
                  <a:outerShdw blurRad="38100" dist="38100" dir="2700000" algn="tl">
                    <a:srgbClr val="000000"/>
                  </a:outerShdw>
                </a:effectLst>
              </a:rPr>
              <a:t>                      interpretar. </a:t>
            </a:r>
            <a:r>
              <a:rPr lang="es-ES_tradnl" sz="2800" b="1" dirty="0" smtClean="0">
                <a:solidFill>
                  <a:srgbClr val="FFFF66"/>
                </a:solidFill>
                <a:effectLst>
                  <a:outerShdw blurRad="38100" dist="38100" dir="2700000" algn="tl">
                    <a:srgbClr val="000000"/>
                  </a:outerShdw>
                </a:effectLst>
              </a:rPr>
              <a:t>Maligno: 21,7%</a:t>
            </a:r>
            <a:r>
              <a:rPr lang="es-ES_tradnl" sz="2800" b="1" dirty="0" smtClean="0">
                <a:effectLst>
                  <a:outerShdw blurRad="38100" dist="38100" dir="2700000" algn="tl">
                    <a:srgbClr val="000000"/>
                  </a:outerShdw>
                </a:effectLst>
              </a:rPr>
              <a:t> </a:t>
            </a:r>
          </a:p>
          <a:p>
            <a:pPr>
              <a:buFont typeface="Monotype Sorts" pitchFamily="2" charset="2"/>
              <a:buNone/>
              <a:defRPr/>
            </a:pPr>
            <a:r>
              <a:rPr lang="es-ES_tradnl" sz="2800" b="1" dirty="0" smtClean="0">
                <a:solidFill>
                  <a:schemeClr val="accent2"/>
                </a:solidFill>
                <a:effectLst>
                  <a:outerShdw blurRad="38100" dist="38100" dir="2700000" algn="tl">
                    <a:srgbClr val="000000"/>
                  </a:outerShdw>
                </a:effectLst>
              </a:rPr>
              <a:t>BI-RADS 1:</a:t>
            </a:r>
            <a:r>
              <a:rPr lang="es-ES_tradnl" sz="2800" b="1" dirty="0" smtClean="0">
                <a:effectLst>
                  <a:outerShdw blurRad="38100" dist="38100" dir="2700000" algn="tl">
                    <a:srgbClr val="000000"/>
                  </a:outerShdw>
                </a:effectLst>
              </a:rPr>
              <a:t> examen normal.</a:t>
            </a:r>
          </a:p>
          <a:p>
            <a:pPr>
              <a:buFont typeface="Monotype Sorts" pitchFamily="2" charset="2"/>
              <a:buNone/>
              <a:defRPr/>
            </a:pPr>
            <a:r>
              <a:rPr lang="es-ES_tradnl" sz="2800" b="1" dirty="0" smtClean="0">
                <a:solidFill>
                  <a:schemeClr val="accent2"/>
                </a:solidFill>
                <a:effectLst>
                  <a:outerShdw blurRad="38100" dist="38100" dir="2700000" algn="tl">
                    <a:srgbClr val="000000"/>
                  </a:outerShdw>
                </a:effectLst>
              </a:rPr>
              <a:t>BI-RADS 2:</a:t>
            </a:r>
            <a:r>
              <a:rPr lang="es-ES_tradnl" sz="2800" b="1" dirty="0" smtClean="0">
                <a:effectLst>
                  <a:outerShdw blurRad="38100" dist="38100" dir="2700000" algn="tl">
                    <a:srgbClr val="000000"/>
                  </a:outerShdw>
                </a:effectLst>
              </a:rPr>
              <a:t> hallazgos benignos </a:t>
            </a:r>
          </a:p>
          <a:p>
            <a:pPr>
              <a:buFont typeface="Monotype Sorts" pitchFamily="2" charset="2"/>
              <a:buNone/>
              <a:defRPr/>
            </a:pPr>
            <a:r>
              <a:rPr lang="es-ES_tradnl" sz="2800" b="1" dirty="0" smtClean="0">
                <a:solidFill>
                  <a:schemeClr val="accent2"/>
                </a:solidFill>
                <a:effectLst>
                  <a:outerShdw blurRad="38100" dist="38100" dir="2700000" algn="tl">
                    <a:srgbClr val="000000"/>
                  </a:outerShdw>
                </a:effectLst>
              </a:rPr>
              <a:t>BI-RADS 3:</a:t>
            </a:r>
            <a:r>
              <a:rPr lang="es-ES_tradnl" sz="2800" b="1" dirty="0" smtClean="0">
                <a:effectLst>
                  <a:outerShdw blurRad="38100" dist="38100" dir="2700000" algn="tl">
                    <a:srgbClr val="000000"/>
                  </a:outerShdw>
                </a:effectLst>
              </a:rPr>
              <a:t> hallazgos probablemente benignos.</a:t>
            </a:r>
          </a:p>
          <a:p>
            <a:pPr>
              <a:buFont typeface="Monotype Sorts" pitchFamily="2" charset="2"/>
              <a:buNone/>
              <a:defRPr/>
            </a:pPr>
            <a:r>
              <a:rPr lang="es-ES_tradnl" sz="2800" b="1" dirty="0" smtClean="0">
                <a:solidFill>
                  <a:schemeClr val="accent2"/>
                </a:solidFill>
                <a:effectLst>
                  <a:outerShdw blurRad="38100" dist="38100" dir="2700000" algn="tl">
                    <a:srgbClr val="000000"/>
                  </a:outerShdw>
                </a:effectLst>
              </a:rPr>
              <a:t>BI-RADS 4:</a:t>
            </a:r>
            <a:r>
              <a:rPr lang="es-ES_tradnl" sz="2800" b="1" dirty="0" smtClean="0">
                <a:effectLst>
                  <a:outerShdw blurRad="38100" dist="38100" dir="2700000" algn="tl">
                    <a:srgbClr val="000000"/>
                  </a:outerShdw>
                </a:effectLst>
              </a:rPr>
              <a:t> sospechoso de hallazgo maligno: </a:t>
            </a:r>
            <a:r>
              <a:rPr lang="es-ES_tradnl" sz="2800" b="1" dirty="0" smtClean="0">
                <a:solidFill>
                  <a:srgbClr val="FFFF66"/>
                </a:solidFill>
                <a:effectLst>
                  <a:outerShdw blurRad="38100" dist="38100" dir="2700000" algn="tl">
                    <a:srgbClr val="000000"/>
                  </a:outerShdw>
                </a:effectLst>
              </a:rPr>
              <a:t>59,5%</a:t>
            </a:r>
            <a:endParaRPr lang="es-ES_tradnl" sz="2800" b="1" dirty="0" smtClean="0">
              <a:effectLst>
                <a:outerShdw blurRad="38100" dist="38100" dir="2700000" algn="tl">
                  <a:srgbClr val="000000"/>
                </a:outerShdw>
              </a:effectLst>
            </a:endParaRPr>
          </a:p>
          <a:p>
            <a:pPr>
              <a:buFont typeface="Monotype Sorts" pitchFamily="2" charset="2"/>
              <a:buNone/>
              <a:defRPr/>
            </a:pPr>
            <a:r>
              <a:rPr lang="es-ES_tradnl" sz="2800" b="1" dirty="0" smtClean="0">
                <a:solidFill>
                  <a:schemeClr val="accent2"/>
                </a:solidFill>
                <a:effectLst>
                  <a:outerShdw blurRad="38100" dist="38100" dir="2700000" algn="tl">
                    <a:srgbClr val="000000"/>
                  </a:outerShdw>
                </a:effectLst>
              </a:rPr>
              <a:t>BI-RADS 5:</a:t>
            </a:r>
            <a:r>
              <a:rPr lang="es-ES_tradnl" sz="2800" b="1" dirty="0" smtClean="0">
                <a:effectLst>
                  <a:outerShdw blurRad="38100" dist="38100" dir="2700000" algn="tl">
                    <a:srgbClr val="000000"/>
                  </a:outerShdw>
                </a:effectLst>
              </a:rPr>
              <a:t> altamente sugerente de cáncer. </a:t>
            </a:r>
            <a:r>
              <a:rPr lang="es-ES_tradnl" sz="2800" b="1" dirty="0" smtClean="0">
                <a:solidFill>
                  <a:srgbClr val="FFFF66"/>
                </a:solidFill>
                <a:effectLst>
                  <a:outerShdw blurRad="38100" dist="38100" dir="2700000" algn="tl">
                    <a:srgbClr val="000000"/>
                  </a:outerShdw>
                </a:effectLst>
              </a:rPr>
              <a:t>95%</a:t>
            </a:r>
          </a:p>
          <a:p>
            <a:pPr>
              <a:buFont typeface="Monotype Sorts" pitchFamily="2" charset="2"/>
              <a:buNone/>
              <a:defRPr/>
            </a:pPr>
            <a:r>
              <a:rPr lang="es-ES_tradnl" sz="2800" b="1" dirty="0" smtClean="0">
                <a:solidFill>
                  <a:schemeClr val="accent2"/>
                </a:solidFill>
                <a:effectLst>
                  <a:outerShdw blurRad="38100" dist="38100" dir="2700000" algn="tl">
                    <a:srgbClr val="000000"/>
                  </a:outerShdw>
                </a:effectLst>
              </a:rPr>
              <a:t>BI-RADS 6:</a:t>
            </a:r>
            <a:r>
              <a:rPr lang="es-ES_tradnl" sz="2800" b="1" dirty="0" smtClean="0">
                <a:effectLst>
                  <a:outerShdw blurRad="38100" dist="38100" dir="2700000" algn="tl">
                    <a:srgbClr val="000000"/>
                  </a:outerShdw>
                </a:effectLst>
              </a:rPr>
              <a:t> Malignidad conocida por </a:t>
            </a:r>
            <a:r>
              <a:rPr lang="es-ES_tradnl" sz="2800" b="1" dirty="0" err="1" smtClean="0">
                <a:effectLst>
                  <a:outerShdw blurRad="38100" dist="38100" dir="2700000" algn="tl">
                    <a:srgbClr val="000000"/>
                  </a:outerShdw>
                </a:effectLst>
              </a:rPr>
              <a:t>Bp.</a:t>
            </a:r>
            <a:endParaRPr lang="es-ES_tradnl" sz="2800" b="1" dirty="0" smtClean="0">
              <a:solidFill>
                <a:srgbClr val="FFFF66"/>
              </a:solidFill>
              <a:effectLst>
                <a:outerShdw blurRad="38100" dist="38100" dir="2700000" algn="tl">
                  <a:srgbClr val="000000"/>
                </a:outerShdw>
              </a:effectLst>
            </a:endParaRPr>
          </a:p>
        </p:txBody>
      </p:sp>
    </p:spTree>
    <p:extLst>
      <p:ext uri="{BB962C8B-B14F-4D97-AF65-F5344CB8AC3E}">
        <p14:creationId xmlns:p14="http://schemas.microsoft.com/office/powerpoint/2010/main" val="270884737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a:defRPr/>
            </a:pPr>
            <a:r>
              <a:rPr lang="es-ES" b="1" dirty="0" smtClean="0">
                <a:effectLst>
                  <a:outerShdw blurRad="38100" dist="38100" dir="2700000" algn="tl">
                    <a:srgbClr val="000000">
                      <a:alpha val="43137"/>
                    </a:srgbClr>
                  </a:outerShdw>
                </a:effectLst>
              </a:rPr>
              <a:t>Mamografía.</a:t>
            </a:r>
          </a:p>
        </p:txBody>
      </p:sp>
      <p:sp>
        <p:nvSpPr>
          <p:cNvPr id="51203" name="Rectangle 3"/>
          <p:cNvSpPr>
            <a:spLocks noGrp="1" noChangeArrowheads="1"/>
          </p:cNvSpPr>
          <p:nvPr>
            <p:ph type="body" idx="1"/>
          </p:nvPr>
        </p:nvSpPr>
        <p:spPr/>
        <p:txBody>
          <a:bodyPr/>
          <a:lstStyle/>
          <a:p>
            <a:pPr>
              <a:lnSpc>
                <a:spcPct val="90000"/>
              </a:lnSpc>
              <a:defRPr/>
            </a:pPr>
            <a:r>
              <a:rPr lang="es-MX" sz="2400" b="1" dirty="0" smtClean="0">
                <a:solidFill>
                  <a:srgbClr val="FFC000"/>
                </a:solidFill>
                <a:effectLst>
                  <a:outerShdw blurRad="38100" dist="38100" dir="2700000" algn="tl">
                    <a:srgbClr val="000000">
                      <a:alpha val="43137"/>
                    </a:srgbClr>
                  </a:outerShdw>
                </a:effectLst>
              </a:rPr>
              <a:t>Imágenes sospechosas</a:t>
            </a:r>
          </a:p>
          <a:p>
            <a:pPr lvl="1">
              <a:lnSpc>
                <a:spcPct val="90000"/>
              </a:lnSpc>
              <a:defRPr/>
            </a:pPr>
            <a:r>
              <a:rPr lang="es-MX" sz="2400" b="1" dirty="0" smtClean="0">
                <a:effectLst>
                  <a:outerShdw blurRad="38100" dist="38100" dir="2700000" algn="tl">
                    <a:srgbClr val="000000">
                      <a:alpha val="43137"/>
                    </a:srgbClr>
                  </a:outerShdw>
                </a:effectLst>
              </a:rPr>
              <a:t>Microcalcificaciones (&lt;0.5mm) agrupadas y heterogéneas.</a:t>
            </a:r>
          </a:p>
          <a:p>
            <a:pPr lvl="1">
              <a:lnSpc>
                <a:spcPct val="90000"/>
              </a:lnSpc>
              <a:defRPr/>
            </a:pPr>
            <a:r>
              <a:rPr lang="es-MX" sz="2400" b="1" dirty="0" smtClean="0">
                <a:effectLst>
                  <a:outerShdw blurRad="38100" dist="38100" dir="2700000" algn="tl">
                    <a:srgbClr val="000000">
                      <a:alpha val="43137"/>
                    </a:srgbClr>
                  </a:outerShdw>
                </a:effectLst>
              </a:rPr>
              <a:t>Nódulo espiculado o estrellado.</a:t>
            </a:r>
          </a:p>
          <a:p>
            <a:pPr lvl="1">
              <a:lnSpc>
                <a:spcPct val="90000"/>
              </a:lnSpc>
              <a:defRPr/>
            </a:pPr>
            <a:r>
              <a:rPr lang="es-MX" sz="2400" b="1" dirty="0" smtClean="0">
                <a:effectLst>
                  <a:outerShdw blurRad="38100" dist="38100" dir="2700000" algn="tl">
                    <a:srgbClr val="000000">
                      <a:alpha val="43137"/>
                    </a:srgbClr>
                  </a:outerShdw>
                </a:effectLst>
              </a:rPr>
              <a:t>Densificación asimétrica.</a:t>
            </a:r>
          </a:p>
          <a:p>
            <a:pPr lvl="1">
              <a:lnSpc>
                <a:spcPct val="90000"/>
              </a:lnSpc>
              <a:defRPr/>
            </a:pPr>
            <a:r>
              <a:rPr lang="es-MX" sz="2400" b="1" dirty="0" smtClean="0">
                <a:effectLst>
                  <a:outerShdw blurRad="38100" dist="38100" dir="2700000" algn="tl">
                    <a:srgbClr val="000000">
                      <a:alpha val="43137"/>
                    </a:srgbClr>
                  </a:outerShdw>
                </a:effectLst>
              </a:rPr>
              <a:t>Alteración de arquitectura.</a:t>
            </a:r>
          </a:p>
          <a:p>
            <a:pPr lvl="1">
              <a:lnSpc>
                <a:spcPct val="90000"/>
              </a:lnSpc>
              <a:defRPr/>
            </a:pPr>
            <a:r>
              <a:rPr lang="es-MX" sz="2400" b="1" dirty="0" smtClean="0">
                <a:effectLst>
                  <a:outerShdw blurRad="38100" dist="38100" dir="2700000" algn="tl">
                    <a:srgbClr val="000000">
                      <a:alpha val="43137"/>
                    </a:srgbClr>
                  </a:outerShdw>
                </a:effectLst>
              </a:rPr>
              <a:t>Engrosamiento de la piel.</a:t>
            </a:r>
          </a:p>
          <a:p>
            <a:pPr lvl="1">
              <a:lnSpc>
                <a:spcPct val="90000"/>
              </a:lnSpc>
              <a:defRPr/>
            </a:pPr>
            <a:r>
              <a:rPr lang="es-MX" sz="2400" b="1" dirty="0" smtClean="0">
                <a:effectLst>
                  <a:outerShdw blurRad="38100" dist="38100" dir="2700000" algn="tl">
                    <a:srgbClr val="000000">
                      <a:alpha val="43137"/>
                    </a:srgbClr>
                  </a:outerShdw>
                </a:effectLst>
              </a:rPr>
              <a:t>Adenopatías axilares.</a:t>
            </a:r>
          </a:p>
          <a:p>
            <a:pPr lvl="1">
              <a:lnSpc>
                <a:spcPct val="90000"/>
              </a:lnSpc>
              <a:defRPr/>
            </a:pPr>
            <a:r>
              <a:rPr lang="es-MX" sz="2400" b="1" dirty="0" smtClean="0">
                <a:effectLst>
                  <a:outerShdw blurRad="38100" dist="38100" dir="2700000" algn="tl">
                    <a:srgbClr val="000000">
                      <a:alpha val="43137"/>
                    </a:srgbClr>
                  </a:outerShdw>
                </a:effectLst>
                <a:sym typeface="Symbol" pitchFamily="18" charset="2"/>
              </a:rPr>
              <a:t> Vascularización.</a:t>
            </a:r>
          </a:p>
          <a:p>
            <a:pPr lvl="1">
              <a:lnSpc>
                <a:spcPct val="90000"/>
              </a:lnSpc>
              <a:defRPr/>
            </a:pPr>
            <a:r>
              <a:rPr lang="es-MX" sz="2400" b="1" dirty="0" smtClean="0">
                <a:effectLst>
                  <a:outerShdw blurRad="38100" dist="38100" dir="2700000" algn="tl">
                    <a:srgbClr val="000000">
                      <a:alpha val="43137"/>
                    </a:srgbClr>
                  </a:outerShdw>
                </a:effectLst>
                <a:sym typeface="Symbol" pitchFamily="18" charset="2"/>
              </a:rPr>
              <a:t>Anillo graso </a:t>
            </a:r>
            <a:r>
              <a:rPr lang="es-MX" sz="2400" b="1" dirty="0" err="1" smtClean="0">
                <a:effectLst>
                  <a:outerShdw blurRad="38100" dist="38100" dir="2700000" algn="tl">
                    <a:srgbClr val="000000">
                      <a:alpha val="43137"/>
                    </a:srgbClr>
                  </a:outerShdw>
                </a:effectLst>
                <a:sym typeface="Symbol" pitchFamily="18" charset="2"/>
              </a:rPr>
              <a:t>peritumoral</a:t>
            </a:r>
            <a:r>
              <a:rPr lang="es-MX" sz="2400" b="1" dirty="0" smtClean="0">
                <a:effectLst>
                  <a:outerShdw blurRad="38100" dist="38100" dir="2700000" algn="tl">
                    <a:srgbClr val="000000">
                      <a:alpha val="43137"/>
                    </a:srgbClr>
                  </a:outerShdw>
                </a:effectLst>
                <a:sym typeface="Symbol" pitchFamily="18" charset="2"/>
              </a:rPr>
              <a:t>.</a:t>
            </a:r>
            <a:endParaRPr lang="es-ES" sz="2400" b="1" dirty="0" smtClean="0">
              <a:effectLst>
                <a:outerShdw blurRad="38100" dist="38100" dir="2700000" algn="tl">
                  <a:srgbClr val="000000">
                    <a:alpha val="43137"/>
                  </a:srgbClr>
                </a:outerShdw>
              </a:effectLst>
            </a:endParaRPr>
          </a:p>
          <a:p>
            <a:pPr>
              <a:lnSpc>
                <a:spcPct val="90000"/>
              </a:lnSpc>
              <a:defRPr/>
            </a:pPr>
            <a:endParaRPr lang="es-ES" sz="2800" b="1" dirty="0" smtClean="0"/>
          </a:p>
        </p:txBody>
      </p:sp>
    </p:spTree>
    <p:extLst>
      <p:ext uri="{BB962C8B-B14F-4D97-AF65-F5344CB8AC3E}">
        <p14:creationId xmlns:p14="http://schemas.microsoft.com/office/powerpoint/2010/main" val="402905016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755650" y="260350"/>
            <a:ext cx="6929438" cy="735013"/>
          </a:xfrm>
        </p:spPr>
        <p:txBody>
          <a:bodyPr/>
          <a:lstStyle/>
          <a:p>
            <a:pPr>
              <a:defRPr/>
            </a:pPr>
            <a:r>
              <a:rPr lang="es-ES_tradnl" sz="4000" b="1" i="1" dirty="0" smtClean="0">
                <a:effectLst>
                  <a:outerShdw blurRad="38100" dist="38100" dir="2700000" algn="tl">
                    <a:srgbClr val="000000"/>
                  </a:outerShdw>
                </a:effectLst>
              </a:rPr>
              <a:t>ULTRASONOGRAFÍA</a:t>
            </a:r>
            <a:endParaRPr lang="es-ES" sz="4000" b="1" dirty="0"/>
          </a:p>
        </p:txBody>
      </p:sp>
      <p:sp>
        <p:nvSpPr>
          <p:cNvPr id="52227" name="Rectangle 3"/>
          <p:cNvSpPr>
            <a:spLocks noGrp="1" noChangeArrowheads="1"/>
          </p:cNvSpPr>
          <p:nvPr>
            <p:ph type="body" sz="half" idx="1"/>
          </p:nvPr>
        </p:nvSpPr>
        <p:spPr>
          <a:xfrm>
            <a:off x="611188" y="1341438"/>
            <a:ext cx="4883150" cy="4114800"/>
          </a:xfrm>
        </p:spPr>
        <p:txBody>
          <a:bodyPr/>
          <a:lstStyle/>
          <a:p>
            <a:pPr marL="0" indent="0">
              <a:defRPr/>
            </a:pPr>
            <a:r>
              <a:rPr lang="es-MX" sz="2800" dirty="0" smtClean="0"/>
              <a:t> </a:t>
            </a:r>
            <a:r>
              <a:rPr lang="es-MX" sz="2800" b="1" dirty="0" smtClean="0">
                <a:effectLst>
                  <a:outerShdw blurRad="38100" dist="38100" dir="2700000" algn="tl">
                    <a:srgbClr val="000000">
                      <a:alpha val="43137"/>
                    </a:srgbClr>
                  </a:outerShdw>
                </a:effectLst>
              </a:rPr>
              <a:t>“</a:t>
            </a:r>
            <a:r>
              <a:rPr lang="es-MX" sz="2800" b="1" dirty="0" smtClean="0">
                <a:solidFill>
                  <a:srgbClr val="FFFF66"/>
                </a:solidFill>
                <a:effectLst>
                  <a:outerShdw blurRad="38100" dist="38100" dir="2700000" algn="tl">
                    <a:srgbClr val="000000">
                      <a:alpha val="43137"/>
                    </a:srgbClr>
                  </a:outerShdw>
                </a:effectLst>
              </a:rPr>
              <a:t>No está indicada para detección precoz</a:t>
            </a:r>
            <a:r>
              <a:rPr lang="es-MX" sz="2800" b="1" dirty="0" smtClean="0">
                <a:effectLst>
                  <a:outerShdw blurRad="38100" dist="38100" dir="2700000" algn="tl">
                    <a:srgbClr val="000000">
                      <a:alpha val="43137"/>
                    </a:srgbClr>
                  </a:outerShdw>
                </a:effectLst>
              </a:rPr>
              <a:t>”. Uso en paciente con anormalidad </a:t>
            </a:r>
            <a:r>
              <a:rPr lang="es-MX" sz="2800" b="1" dirty="0" err="1" smtClean="0">
                <a:effectLst>
                  <a:outerShdw blurRad="38100" dist="38100" dir="2700000" algn="tl">
                    <a:srgbClr val="000000">
                      <a:alpha val="43137"/>
                    </a:srgbClr>
                  </a:outerShdw>
                </a:effectLst>
              </a:rPr>
              <a:t>mamográfica</a:t>
            </a:r>
            <a:r>
              <a:rPr lang="es-MX" sz="2800" b="1" dirty="0" smtClean="0">
                <a:effectLst>
                  <a:outerShdw blurRad="38100" dist="38100" dir="2700000" algn="tl">
                    <a:srgbClr val="000000">
                      <a:alpha val="43137"/>
                    </a:srgbClr>
                  </a:outerShdw>
                </a:effectLst>
              </a:rPr>
              <a:t> y/o clínica.</a:t>
            </a:r>
          </a:p>
          <a:p>
            <a:pPr marL="0" indent="0">
              <a:defRPr/>
            </a:pPr>
            <a:r>
              <a:rPr lang="es-MX" sz="2400" b="1" dirty="0" smtClean="0">
                <a:solidFill>
                  <a:srgbClr val="CC3300"/>
                </a:solidFill>
                <a:effectLst>
                  <a:outerShdw blurRad="38100" dist="38100" dir="2700000" algn="tl">
                    <a:srgbClr val="000000">
                      <a:alpha val="43137"/>
                    </a:srgbClr>
                  </a:outerShdw>
                </a:effectLst>
              </a:rPr>
              <a:t> Indicaciones:</a:t>
            </a:r>
          </a:p>
          <a:p>
            <a:pPr marL="190500" lvl="1" indent="0">
              <a:lnSpc>
                <a:spcPct val="80000"/>
              </a:lnSpc>
              <a:defRPr/>
            </a:pPr>
            <a:r>
              <a:rPr lang="es-MX" sz="2400" b="1" dirty="0" smtClean="0">
                <a:effectLst>
                  <a:outerShdw blurRad="38100" dist="38100" dir="2700000" algn="tl">
                    <a:srgbClr val="000000">
                      <a:alpha val="43137"/>
                    </a:srgbClr>
                  </a:outerShdw>
                </a:effectLst>
              </a:rPr>
              <a:t>Complemento estudio de </a:t>
            </a:r>
            <a:r>
              <a:rPr lang="es-MX" sz="2400" b="1" dirty="0" err="1" smtClean="0">
                <a:effectLst>
                  <a:outerShdw blurRad="38100" dist="38100" dir="2700000" algn="tl">
                    <a:srgbClr val="000000">
                      <a:alpha val="43137"/>
                    </a:srgbClr>
                  </a:outerShdw>
                </a:effectLst>
              </a:rPr>
              <a:t>alt</a:t>
            </a:r>
            <a:r>
              <a:rPr lang="es-MX" sz="2400" b="1" dirty="0" smtClean="0">
                <a:effectLst>
                  <a:outerShdw blurRad="38100" dist="38100" dir="2700000" algn="tl">
                    <a:srgbClr val="000000">
                      <a:alpha val="43137"/>
                    </a:srgbClr>
                  </a:outerShdw>
                </a:effectLst>
              </a:rPr>
              <a:t> Mx</a:t>
            </a:r>
          </a:p>
          <a:p>
            <a:pPr marL="190500" lvl="1" indent="0">
              <a:lnSpc>
                <a:spcPct val="80000"/>
              </a:lnSpc>
              <a:defRPr/>
            </a:pPr>
            <a:r>
              <a:rPr lang="es-MX" sz="2400" b="1" dirty="0" smtClean="0">
                <a:effectLst>
                  <a:outerShdw blurRad="38100" dist="38100" dir="2700000" algn="tl">
                    <a:srgbClr val="000000">
                      <a:alpha val="43137"/>
                    </a:srgbClr>
                  </a:outerShdw>
                </a:effectLst>
              </a:rPr>
              <a:t>Mamas densas</a:t>
            </a:r>
          </a:p>
          <a:p>
            <a:pPr marL="190500" lvl="1" indent="0">
              <a:lnSpc>
                <a:spcPct val="80000"/>
              </a:lnSpc>
              <a:defRPr/>
            </a:pPr>
            <a:r>
              <a:rPr lang="es-MX" sz="2400" b="1" dirty="0" smtClean="0">
                <a:effectLst>
                  <a:outerShdw blurRad="38100" dist="38100" dir="2700000" algn="tl">
                    <a:srgbClr val="000000">
                      <a:alpha val="43137"/>
                    </a:srgbClr>
                  </a:outerShdw>
                </a:effectLst>
              </a:rPr>
              <a:t>Embarazas, &lt;25 años, dando lactancia.</a:t>
            </a:r>
          </a:p>
          <a:p>
            <a:pPr marL="190500" lvl="1" indent="0">
              <a:lnSpc>
                <a:spcPct val="80000"/>
              </a:lnSpc>
              <a:defRPr/>
            </a:pPr>
            <a:r>
              <a:rPr lang="es-MX" sz="2400" b="1" dirty="0" smtClean="0">
                <a:effectLst>
                  <a:outerShdw blurRad="38100" dist="38100" dir="2700000" algn="tl">
                    <a:srgbClr val="000000">
                      <a:alpha val="43137"/>
                    </a:srgbClr>
                  </a:outerShdw>
                </a:effectLst>
              </a:rPr>
              <a:t>Procedimientos (</a:t>
            </a:r>
            <a:r>
              <a:rPr lang="es-MX" sz="2400" b="1" dirty="0" err="1" smtClean="0">
                <a:effectLst>
                  <a:outerShdw blurRad="38100" dist="38100" dir="2700000" algn="tl">
                    <a:srgbClr val="000000">
                      <a:alpha val="43137"/>
                    </a:srgbClr>
                  </a:outerShdw>
                </a:effectLst>
              </a:rPr>
              <a:t>Bp.</a:t>
            </a:r>
            <a:r>
              <a:rPr lang="es-MX" sz="2400" b="1" dirty="0" smtClean="0">
                <a:effectLst>
                  <a:outerShdw blurRad="38100" dist="38100" dir="2700000" algn="tl">
                    <a:srgbClr val="000000">
                      <a:alpha val="43137"/>
                    </a:srgbClr>
                  </a:outerShdw>
                </a:effectLst>
              </a:rPr>
              <a:t>)</a:t>
            </a:r>
          </a:p>
          <a:p>
            <a:pPr marL="190500" lvl="1" indent="0">
              <a:lnSpc>
                <a:spcPct val="80000"/>
              </a:lnSpc>
              <a:defRPr/>
            </a:pPr>
            <a:r>
              <a:rPr lang="es-MX" sz="2400" b="1" dirty="0" smtClean="0">
                <a:effectLst>
                  <a:outerShdw blurRad="38100" dist="38100" dir="2700000" algn="tl">
                    <a:srgbClr val="000000">
                      <a:alpha val="43137"/>
                    </a:srgbClr>
                  </a:outerShdw>
                </a:effectLst>
              </a:rPr>
              <a:t>Seguimiento de lesiones aspecto benigno.</a:t>
            </a:r>
          </a:p>
          <a:p>
            <a:pPr marL="190500" lvl="1" indent="0">
              <a:lnSpc>
                <a:spcPct val="80000"/>
              </a:lnSpc>
              <a:defRPr/>
            </a:pPr>
            <a:r>
              <a:rPr lang="es-MX" sz="2400" b="1" dirty="0" smtClean="0">
                <a:effectLst>
                  <a:outerShdw blurRad="38100" dist="38100" dir="2700000" algn="tl">
                    <a:srgbClr val="000000">
                      <a:alpha val="43137"/>
                    </a:srgbClr>
                  </a:outerShdw>
                </a:effectLst>
              </a:rPr>
              <a:t>Estudio mama “alterada” </a:t>
            </a:r>
            <a:r>
              <a:rPr lang="es-MX" sz="1800" b="1" dirty="0" smtClean="0">
                <a:effectLst>
                  <a:outerShdw blurRad="38100" dist="38100" dir="2700000" algn="tl">
                    <a:srgbClr val="000000">
                      <a:alpha val="43137"/>
                    </a:srgbClr>
                  </a:outerShdw>
                </a:effectLst>
              </a:rPr>
              <a:t>(post </a:t>
            </a:r>
            <a:r>
              <a:rPr lang="es-MX" sz="1800" b="1" dirty="0" err="1" smtClean="0">
                <a:effectLst>
                  <a:outerShdw blurRad="38100" dist="38100" dir="2700000" algn="tl">
                    <a:srgbClr val="000000">
                      <a:alpha val="43137"/>
                    </a:srgbClr>
                  </a:outerShdw>
                </a:effectLst>
              </a:rPr>
              <a:t>Qx</a:t>
            </a:r>
            <a:r>
              <a:rPr lang="es-MX" sz="1800" b="1" dirty="0" smtClean="0">
                <a:effectLst>
                  <a:outerShdw blurRad="38100" dist="38100" dir="2700000" algn="tl">
                    <a:srgbClr val="000000">
                      <a:alpha val="43137"/>
                    </a:srgbClr>
                  </a:outerShdw>
                </a:effectLst>
              </a:rPr>
              <a:t>, </a:t>
            </a:r>
            <a:r>
              <a:rPr lang="es-MX" sz="1800" b="1" dirty="0" err="1" smtClean="0">
                <a:effectLst>
                  <a:outerShdw blurRad="38100" dist="38100" dir="2700000" algn="tl">
                    <a:srgbClr val="000000">
                      <a:alpha val="43137"/>
                    </a:srgbClr>
                  </a:outerShdw>
                </a:effectLst>
              </a:rPr>
              <a:t>Rt</a:t>
            </a:r>
            <a:r>
              <a:rPr lang="es-MX" sz="1800" b="1" dirty="0" smtClean="0">
                <a:effectLst>
                  <a:outerShdw blurRad="38100" dist="38100" dir="2700000" algn="tl">
                    <a:srgbClr val="000000">
                      <a:alpha val="43137"/>
                    </a:srgbClr>
                  </a:outerShdw>
                </a:effectLst>
              </a:rPr>
              <a:t>)</a:t>
            </a:r>
            <a:endParaRPr lang="es-ES" sz="1800" b="1" dirty="0" smtClean="0">
              <a:effectLst>
                <a:outerShdw blurRad="38100" dist="38100" dir="2700000" algn="tl">
                  <a:srgbClr val="000000">
                    <a:alpha val="43137"/>
                  </a:srgbClr>
                </a:outerShdw>
              </a:effectLst>
            </a:endParaRPr>
          </a:p>
        </p:txBody>
      </p:sp>
      <p:pic>
        <p:nvPicPr>
          <p:cNvPr id="67588" name="Picture 4" descr="eco quiste complejo"/>
          <p:cNvPicPr>
            <a:picLocks noChangeAspect="1" noChangeArrowheads="1"/>
          </p:cNvPicPr>
          <p:nvPr/>
        </p:nvPicPr>
        <p:blipFill>
          <a:blip r:embed="rId2" cstate="print">
            <a:lum bright="24000" contrast="-42000"/>
            <a:extLst>
              <a:ext uri="{28A0092B-C50C-407E-A947-70E740481C1C}">
                <a14:useLocalDpi xmlns:a14="http://schemas.microsoft.com/office/drawing/2010/main" val="0"/>
              </a:ext>
            </a:extLst>
          </a:blip>
          <a:srcRect/>
          <a:stretch>
            <a:fillRect/>
          </a:stretch>
        </p:blipFill>
        <p:spPr bwMode="auto">
          <a:xfrm>
            <a:off x="5791200" y="3962400"/>
            <a:ext cx="3124200" cy="2667000"/>
          </a:xfrm>
          <a:prstGeom prst="rect">
            <a:avLst/>
          </a:prstGeom>
          <a:noFill/>
          <a:ln w="9525">
            <a:solidFill>
              <a:srgbClr val="FF3399"/>
            </a:solidFill>
            <a:miter lim="800000"/>
            <a:headEnd/>
            <a:tailEnd/>
          </a:ln>
          <a:extLst>
            <a:ext uri="{909E8E84-426E-40DD-AFC4-6F175D3DCCD1}">
              <a14:hiddenFill xmlns:a14="http://schemas.microsoft.com/office/drawing/2010/main">
                <a:solidFill>
                  <a:srgbClr val="FFFFFF"/>
                </a:solidFill>
              </a14:hiddenFill>
            </a:ext>
          </a:extLst>
        </p:spPr>
      </p:pic>
      <p:pic>
        <p:nvPicPr>
          <p:cNvPr id="67589" name="Picture 5" descr="eco quiste simple"/>
          <p:cNvPicPr>
            <a:picLocks noGrp="1" noChangeAspect="1" noChangeArrowheads="1"/>
          </p:cNvPicPr>
          <p:nvPr>
            <p:ph type="clipArt" sz="half" idx="2"/>
          </p:nvPr>
        </p:nvPicPr>
        <p:blipFill>
          <a:blip r:embed="rId3" cstate="print">
            <a:lum bright="30000" contrast="-6000"/>
            <a:extLst>
              <a:ext uri="{28A0092B-C50C-407E-A947-70E740481C1C}">
                <a14:useLocalDpi xmlns:a14="http://schemas.microsoft.com/office/drawing/2010/main" val="0"/>
              </a:ext>
            </a:extLst>
          </a:blip>
          <a:srcRect/>
          <a:stretch>
            <a:fillRect/>
          </a:stretch>
        </p:blipFill>
        <p:spPr>
          <a:xfrm>
            <a:off x="5791200" y="1219200"/>
            <a:ext cx="3124200" cy="2586038"/>
          </a:xfrm>
          <a:noFill/>
          <a:ln>
            <a:solidFill>
              <a:srgbClr val="FF3399"/>
            </a:solidFill>
            <a:miter lim="800000"/>
            <a:headEnd/>
            <a:tailEnd/>
          </a:ln>
        </p:spPr>
      </p:pic>
    </p:spTree>
    <p:extLst>
      <p:ext uri="{BB962C8B-B14F-4D97-AF65-F5344CB8AC3E}">
        <p14:creationId xmlns:p14="http://schemas.microsoft.com/office/powerpoint/2010/main" val="5895057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0" y="0"/>
            <a:ext cx="9144000" cy="1066800"/>
          </a:xfrm>
        </p:spPr>
        <p:txBody>
          <a:bodyPr/>
          <a:lstStyle/>
          <a:p>
            <a:pPr algn="ctr">
              <a:defRPr/>
            </a:pPr>
            <a:r>
              <a:rPr lang="es-ES_tradnl" sz="4000" b="1" i="1" u="sng" smtClean="0">
                <a:effectLst>
                  <a:outerShdw blurRad="38100" dist="38100" dir="2700000" algn="tl">
                    <a:srgbClr val="000000"/>
                  </a:outerShdw>
                </a:effectLst>
              </a:rPr>
              <a:t>ECOGRAFÍA:</a:t>
            </a:r>
            <a:r>
              <a:rPr lang="es-ES_tradnl" sz="4000" b="1" i="1" smtClean="0">
                <a:effectLst>
                  <a:outerShdw blurRad="38100" dist="38100" dir="2700000" algn="tl">
                    <a:srgbClr val="000000"/>
                  </a:outerShdw>
                </a:effectLst>
              </a:rPr>
              <a:t> </a:t>
            </a:r>
            <a:r>
              <a:rPr lang="es-ES_tradnl" sz="4000" b="1" i="1" smtClean="0">
                <a:solidFill>
                  <a:srgbClr val="FFFF66"/>
                </a:solidFill>
                <a:effectLst>
                  <a:outerShdw blurRad="38100" dist="38100" dir="2700000" algn="tl">
                    <a:srgbClr val="000000"/>
                  </a:outerShdw>
                </a:effectLst>
              </a:rPr>
              <a:t>¿QUÉ BUSCAR?</a:t>
            </a:r>
          </a:p>
        </p:txBody>
      </p:sp>
      <p:sp>
        <p:nvSpPr>
          <p:cNvPr id="80899" name="Rectangle 3"/>
          <p:cNvSpPr>
            <a:spLocks noGrp="1" noChangeArrowheads="1"/>
          </p:cNvSpPr>
          <p:nvPr>
            <p:ph type="body" idx="1"/>
          </p:nvPr>
        </p:nvSpPr>
        <p:spPr>
          <a:xfrm>
            <a:off x="900113" y="1484313"/>
            <a:ext cx="7561262" cy="4454525"/>
          </a:xfrm>
        </p:spPr>
        <p:txBody>
          <a:bodyPr/>
          <a:lstStyle/>
          <a:p>
            <a:pPr>
              <a:buFont typeface="Monotype Sorts" pitchFamily="2" charset="2"/>
              <a:buNone/>
              <a:defRPr/>
            </a:pPr>
            <a:r>
              <a:rPr lang="es-ES_tradnl" sz="2800" b="1" dirty="0" smtClean="0">
                <a:solidFill>
                  <a:srgbClr val="FFFF66"/>
                </a:solidFill>
                <a:effectLst>
                  <a:outerShdw blurRad="38100" dist="38100" dir="2700000" algn="tl">
                    <a:srgbClr val="000000"/>
                  </a:outerShdw>
                </a:effectLst>
              </a:rPr>
              <a:t>1)</a:t>
            </a:r>
            <a:r>
              <a:rPr lang="es-ES_tradnl" sz="2800" b="1" u="sng" dirty="0" smtClean="0">
                <a:solidFill>
                  <a:srgbClr val="FFFF66"/>
                </a:solidFill>
                <a:effectLst>
                  <a:outerShdw blurRad="38100" dist="38100" dir="2700000" algn="tl">
                    <a:srgbClr val="000000"/>
                  </a:outerShdw>
                </a:effectLst>
              </a:rPr>
              <a:t>LESIONES:</a:t>
            </a:r>
            <a:r>
              <a:rPr lang="es-ES_tradnl" sz="2800" b="1" dirty="0" smtClean="0">
                <a:solidFill>
                  <a:srgbClr val="FFFF66"/>
                </a:solidFill>
                <a:effectLst>
                  <a:outerShdw blurRad="38100" dist="38100" dir="2700000" algn="tl">
                    <a:srgbClr val="000000"/>
                  </a:outerShdw>
                </a:effectLst>
              </a:rPr>
              <a:t> </a:t>
            </a:r>
            <a:r>
              <a:rPr lang="es-ES_tradnl" sz="2800" b="1" dirty="0" smtClean="0">
                <a:effectLst>
                  <a:outerShdw blurRad="38100" dist="38100" dir="2700000" algn="tl">
                    <a:srgbClr val="000000"/>
                  </a:outerShdw>
                </a:effectLst>
              </a:rPr>
              <a:t>quistes(simples, complejos)</a:t>
            </a:r>
          </a:p>
          <a:p>
            <a:pPr>
              <a:buFont typeface="Monotype Sorts" pitchFamily="2" charset="2"/>
              <a:buNone/>
              <a:defRPr/>
            </a:pPr>
            <a:r>
              <a:rPr lang="es-ES_tradnl" sz="2800" b="1" dirty="0" smtClean="0">
                <a:effectLst>
                  <a:outerShdw blurRad="38100" dist="38100" dir="2700000" algn="tl">
                    <a:srgbClr val="000000"/>
                  </a:outerShdw>
                </a:effectLst>
              </a:rPr>
              <a:t>			     nódulos</a:t>
            </a:r>
          </a:p>
          <a:p>
            <a:pPr>
              <a:buFont typeface="Monotype Sorts" pitchFamily="2" charset="2"/>
              <a:buNone/>
              <a:defRPr/>
            </a:pPr>
            <a:r>
              <a:rPr lang="es-ES_tradnl" sz="2800" b="1" dirty="0" smtClean="0">
                <a:effectLst>
                  <a:outerShdw blurRad="38100" dist="38100" dir="2700000" algn="tl">
                    <a:srgbClr val="000000"/>
                  </a:outerShdw>
                </a:effectLst>
              </a:rPr>
              <a:t>Tamaño, número, </a:t>
            </a:r>
            <a:r>
              <a:rPr lang="es-ES_tradnl" sz="2800" b="1" dirty="0" err="1" smtClean="0">
                <a:effectLst>
                  <a:outerShdw blurRad="38100" dist="38100" dir="2700000" algn="tl">
                    <a:srgbClr val="000000"/>
                  </a:outerShdw>
                </a:effectLst>
              </a:rPr>
              <a:t>bordes,localización</a:t>
            </a:r>
            <a:r>
              <a:rPr lang="es-ES_tradnl" sz="2800" b="1" dirty="0" smtClean="0">
                <a:effectLst>
                  <a:outerShdw blurRad="38100" dist="38100" dir="2700000" algn="tl">
                    <a:srgbClr val="000000"/>
                  </a:outerShdw>
                </a:effectLst>
              </a:rPr>
              <a:t>, etc.</a:t>
            </a:r>
          </a:p>
          <a:p>
            <a:pPr>
              <a:buFont typeface="Monotype Sorts" pitchFamily="2" charset="2"/>
              <a:buNone/>
              <a:defRPr/>
            </a:pPr>
            <a:endParaRPr lang="es-ES_tradnl" sz="2800" b="1" u="sng" dirty="0" smtClean="0">
              <a:solidFill>
                <a:srgbClr val="FFFF66"/>
              </a:solidFill>
              <a:effectLst>
                <a:outerShdw blurRad="38100" dist="38100" dir="2700000" algn="tl">
                  <a:srgbClr val="000000"/>
                </a:outerShdw>
              </a:effectLst>
            </a:endParaRPr>
          </a:p>
          <a:p>
            <a:pPr>
              <a:buFont typeface="Monotype Sorts" pitchFamily="2" charset="2"/>
              <a:buNone/>
              <a:defRPr/>
            </a:pPr>
            <a:r>
              <a:rPr lang="es-ES_tradnl" sz="2800" b="1" u="sng" dirty="0" smtClean="0">
                <a:solidFill>
                  <a:srgbClr val="FFFF66"/>
                </a:solidFill>
                <a:effectLst>
                  <a:outerShdw blurRad="38100" dist="38100" dir="2700000" algn="tl">
                    <a:srgbClr val="000000"/>
                  </a:outerShdw>
                </a:effectLst>
              </a:rPr>
              <a:t>2) ALTERACIONES DE ECOESTRUCTURA Y ARQUITECTURA</a:t>
            </a:r>
          </a:p>
          <a:p>
            <a:pPr>
              <a:buFont typeface="Monotype Sorts" pitchFamily="2" charset="2"/>
              <a:buNone/>
              <a:defRPr/>
            </a:pPr>
            <a:endParaRPr lang="es-ES_tradnl" sz="2800" b="1" u="sng" dirty="0" smtClean="0">
              <a:solidFill>
                <a:srgbClr val="FFFF66"/>
              </a:solidFill>
              <a:effectLst>
                <a:outerShdw blurRad="38100" dist="38100" dir="2700000" algn="tl">
                  <a:srgbClr val="000000"/>
                </a:outerShdw>
              </a:effectLst>
            </a:endParaRPr>
          </a:p>
          <a:p>
            <a:pPr>
              <a:buFont typeface="Monotype Sorts" pitchFamily="2" charset="2"/>
              <a:buNone/>
              <a:defRPr/>
            </a:pPr>
            <a:r>
              <a:rPr lang="es-ES_tradnl" sz="2800" b="1" u="sng" dirty="0" smtClean="0">
                <a:effectLst>
                  <a:outerShdw blurRad="38100" dist="38100" dir="2700000" algn="tl">
                    <a:srgbClr val="000000"/>
                  </a:outerShdw>
                </a:effectLst>
              </a:rPr>
              <a:t>¿DOPPLER?: </a:t>
            </a:r>
            <a:r>
              <a:rPr lang="es-ES_tradnl" sz="2800" b="1" dirty="0" smtClean="0">
                <a:effectLst>
                  <a:outerShdw blurRad="38100" dist="38100" dir="2700000" algn="tl">
                    <a:srgbClr val="000000"/>
                  </a:outerShdw>
                </a:effectLst>
              </a:rPr>
              <a:t>aún no está clara su utilidad.</a:t>
            </a:r>
          </a:p>
        </p:txBody>
      </p:sp>
    </p:spTree>
    <p:extLst>
      <p:ext uri="{BB962C8B-B14F-4D97-AF65-F5344CB8AC3E}">
        <p14:creationId xmlns:p14="http://schemas.microsoft.com/office/powerpoint/2010/main" val="285929666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descr="E028B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1731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533400" y="495300"/>
            <a:ext cx="7772400" cy="1143000"/>
          </a:xfrm>
        </p:spPr>
        <p:txBody>
          <a:bodyPr/>
          <a:lstStyle/>
          <a:p>
            <a:pPr algn="ctr">
              <a:defRPr/>
            </a:pPr>
            <a:r>
              <a:rPr lang="es-CL" sz="4000" b="1" dirty="0" smtClean="0">
                <a:solidFill>
                  <a:srgbClr val="FFFF00"/>
                </a:solidFill>
                <a:effectLst>
                  <a:outerShdw blurRad="38100" dist="38100" dir="2700000" algn="tl">
                    <a:srgbClr val="000000"/>
                  </a:outerShdw>
                </a:effectLst>
                <a:latin typeface="Arial" pitchFamily="34" charset="0"/>
              </a:rPr>
              <a:t>Ca de Mama</a:t>
            </a:r>
            <a:br>
              <a:rPr lang="es-CL" sz="4000" b="1" dirty="0" smtClean="0">
                <a:solidFill>
                  <a:srgbClr val="FFFF00"/>
                </a:solidFill>
                <a:effectLst>
                  <a:outerShdw blurRad="38100" dist="38100" dir="2700000" algn="tl">
                    <a:srgbClr val="000000"/>
                  </a:outerShdw>
                </a:effectLst>
                <a:latin typeface="Arial" pitchFamily="34" charset="0"/>
              </a:rPr>
            </a:br>
            <a:r>
              <a:rPr lang="es-CL" sz="4000" b="1" dirty="0" smtClean="0">
                <a:solidFill>
                  <a:srgbClr val="FFFF00"/>
                </a:solidFill>
                <a:effectLst>
                  <a:outerShdw blurRad="38100" dist="38100" dir="2700000" algn="tl">
                    <a:srgbClr val="000000"/>
                  </a:outerShdw>
                </a:effectLst>
                <a:latin typeface="Arial" pitchFamily="34" charset="0"/>
              </a:rPr>
              <a:t>Historia Natural</a:t>
            </a:r>
          </a:p>
        </p:txBody>
      </p:sp>
      <p:sp>
        <p:nvSpPr>
          <p:cNvPr id="6147" name="Rectangle 3"/>
          <p:cNvSpPr>
            <a:spLocks noGrp="1" noChangeArrowheads="1"/>
          </p:cNvSpPr>
          <p:nvPr>
            <p:ph type="body" idx="1"/>
          </p:nvPr>
        </p:nvSpPr>
        <p:spPr>
          <a:xfrm>
            <a:off x="684213" y="2209800"/>
            <a:ext cx="8458200" cy="4114800"/>
          </a:xfrm>
        </p:spPr>
        <p:txBody>
          <a:bodyPr/>
          <a:lstStyle/>
          <a:p>
            <a:pPr>
              <a:defRPr/>
            </a:pPr>
            <a:r>
              <a:rPr lang="es-CL" sz="2800" b="1" dirty="0" smtClean="0">
                <a:effectLst>
                  <a:outerShdw blurRad="38100" dist="38100" dir="2700000" algn="tl">
                    <a:srgbClr val="000000"/>
                  </a:outerShdw>
                </a:effectLst>
                <a:latin typeface="Arial" pitchFamily="34" charset="0"/>
              </a:rPr>
              <a:t>Biológicamente 2 etapas:</a:t>
            </a:r>
          </a:p>
          <a:p>
            <a:pPr>
              <a:buClr>
                <a:srgbClr val="FFCC00"/>
              </a:buClr>
              <a:buFont typeface="Monotype Sorts" pitchFamily="2" charset="2"/>
              <a:buChar char="¶"/>
              <a:defRPr/>
            </a:pPr>
            <a:r>
              <a:rPr lang="es-CL" sz="2800" b="1" dirty="0" smtClean="0">
                <a:effectLst>
                  <a:outerShdw blurRad="38100" dist="38100" dir="2700000" algn="tl">
                    <a:srgbClr val="000000"/>
                  </a:outerShdw>
                </a:effectLst>
                <a:latin typeface="Arial" pitchFamily="34" charset="0"/>
              </a:rPr>
              <a:t>Fase de iniciación y formación. </a:t>
            </a:r>
          </a:p>
          <a:p>
            <a:pPr>
              <a:buFont typeface="Monotype Sorts" pitchFamily="2" charset="2"/>
              <a:buNone/>
              <a:defRPr/>
            </a:pPr>
            <a:r>
              <a:rPr lang="es-CL" sz="2800" b="1" dirty="0" smtClean="0">
                <a:effectLst>
                  <a:outerShdw blurRad="38100" dist="38100" dir="2700000" algn="tl">
                    <a:srgbClr val="000000"/>
                  </a:outerShdw>
                </a:effectLst>
                <a:latin typeface="Arial" pitchFamily="34" charset="0"/>
              </a:rPr>
              <a:t>Producción de una mutación irreversible en ADN</a:t>
            </a:r>
          </a:p>
          <a:p>
            <a:pPr>
              <a:buClr>
                <a:srgbClr val="FFCC00"/>
              </a:buClr>
              <a:buFont typeface="Monotype Sorts" pitchFamily="2" charset="2"/>
              <a:buChar char="·"/>
              <a:defRPr/>
            </a:pPr>
            <a:r>
              <a:rPr lang="es-CL" sz="2800" b="1" dirty="0" smtClean="0">
                <a:effectLst>
                  <a:outerShdw blurRad="38100" dist="38100" dir="2700000" algn="tl">
                    <a:srgbClr val="000000"/>
                  </a:outerShdw>
                </a:effectLst>
                <a:latin typeface="Arial" pitchFamily="34" charset="0"/>
              </a:rPr>
              <a:t>Fase de promoción y progresión </a:t>
            </a:r>
          </a:p>
          <a:p>
            <a:pPr>
              <a:buFont typeface="Monotype Sorts" pitchFamily="2" charset="2"/>
              <a:buNone/>
              <a:defRPr/>
            </a:pPr>
            <a:r>
              <a:rPr lang="es-CL" sz="2800" b="1" dirty="0" smtClean="0">
                <a:effectLst>
                  <a:outerShdw blurRad="38100" dist="38100" dir="2700000" algn="tl">
                    <a:srgbClr val="000000"/>
                  </a:outerShdw>
                </a:effectLst>
                <a:latin typeface="Arial" pitchFamily="34" charset="0"/>
              </a:rPr>
              <a:t>Crecimiento </a:t>
            </a:r>
            <a:r>
              <a:rPr lang="es-CL" sz="2800" b="1" dirty="0" err="1" smtClean="0">
                <a:effectLst>
                  <a:outerShdw blurRad="38100" dist="38100" dir="2700000" algn="tl">
                    <a:srgbClr val="000000"/>
                  </a:outerShdw>
                </a:effectLst>
                <a:latin typeface="Arial" pitchFamily="34" charset="0"/>
              </a:rPr>
              <a:t>clonal</a:t>
            </a:r>
            <a:r>
              <a:rPr lang="es-CL" sz="2800" b="1" dirty="0" smtClean="0">
                <a:effectLst>
                  <a:outerShdw blurRad="38100" dist="38100" dir="2700000" algn="tl">
                    <a:srgbClr val="000000"/>
                  </a:outerShdw>
                </a:effectLst>
                <a:latin typeface="Arial" pitchFamily="34" charset="0"/>
              </a:rPr>
              <a:t> progresivo</a:t>
            </a:r>
          </a:p>
        </p:txBody>
      </p:sp>
    </p:spTree>
    <p:extLst>
      <p:ext uri="{BB962C8B-B14F-4D97-AF65-F5344CB8AC3E}">
        <p14:creationId xmlns:p14="http://schemas.microsoft.com/office/powerpoint/2010/main" val="100738586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0" y="692150"/>
            <a:ext cx="9144000" cy="990600"/>
          </a:xfrm>
        </p:spPr>
        <p:txBody>
          <a:bodyPr/>
          <a:lstStyle/>
          <a:p>
            <a:pPr algn="ctr">
              <a:defRPr/>
            </a:pPr>
            <a:r>
              <a:rPr lang="es-ES_tradnl" sz="4000" b="1" i="1" u="sng" smtClean="0">
                <a:effectLst>
                  <a:outerShdw blurRad="38100" dist="38100" dir="2700000" algn="tl">
                    <a:srgbClr val="000000"/>
                  </a:outerShdw>
                </a:effectLst>
              </a:rPr>
              <a:t>RESONANCIA NUCLEAR MAGNÉTICA</a:t>
            </a:r>
          </a:p>
        </p:txBody>
      </p:sp>
      <p:sp>
        <p:nvSpPr>
          <p:cNvPr id="81923" name="Rectangle 3"/>
          <p:cNvSpPr>
            <a:spLocks noGrp="1" noChangeArrowheads="1"/>
          </p:cNvSpPr>
          <p:nvPr>
            <p:ph type="body" idx="1"/>
          </p:nvPr>
        </p:nvSpPr>
        <p:spPr>
          <a:xfrm>
            <a:off x="250825" y="1758950"/>
            <a:ext cx="8520113" cy="5099050"/>
          </a:xfrm>
        </p:spPr>
        <p:txBody>
          <a:bodyPr/>
          <a:lstStyle/>
          <a:p>
            <a:pPr>
              <a:defRPr/>
            </a:pPr>
            <a:r>
              <a:rPr lang="es-ES_tradnl" sz="2800" b="1" dirty="0" smtClean="0">
                <a:effectLst>
                  <a:outerShdw blurRad="38100" dist="38100" dir="2700000" algn="tl">
                    <a:srgbClr val="000000"/>
                  </a:outerShdw>
                </a:effectLst>
              </a:rPr>
              <a:t>Tiene como ventaja ser una técnica </a:t>
            </a:r>
            <a:r>
              <a:rPr lang="es-ES_tradnl" sz="2800" b="1" dirty="0" smtClean="0">
                <a:solidFill>
                  <a:srgbClr val="FFFF99"/>
                </a:solidFill>
                <a:effectLst>
                  <a:outerShdw blurRad="38100" dist="38100" dir="2700000" algn="tl">
                    <a:srgbClr val="000000"/>
                  </a:outerShdw>
                </a:effectLst>
              </a:rPr>
              <a:t>no traumática</a:t>
            </a:r>
            <a:r>
              <a:rPr lang="es-ES_tradnl" sz="2800" b="1" dirty="0" smtClean="0">
                <a:effectLst>
                  <a:outerShdw blurRad="38100" dist="38100" dir="2700000" algn="tl">
                    <a:srgbClr val="000000"/>
                  </a:outerShdw>
                </a:effectLst>
              </a:rPr>
              <a:t> y no ionizante.</a:t>
            </a:r>
          </a:p>
          <a:p>
            <a:pPr>
              <a:defRPr/>
            </a:pPr>
            <a:r>
              <a:rPr lang="es-ES_tradnl" sz="2800" b="1" dirty="0" smtClean="0">
                <a:effectLst>
                  <a:outerShdw blurRad="38100" dist="38100" dir="2700000" algn="tl">
                    <a:srgbClr val="000000"/>
                  </a:outerShdw>
                </a:effectLst>
              </a:rPr>
              <a:t>Realización del examen en </a:t>
            </a:r>
            <a:r>
              <a:rPr lang="es-ES_tradnl" sz="2800" b="1" dirty="0" smtClean="0">
                <a:solidFill>
                  <a:srgbClr val="FFFF99"/>
                </a:solidFill>
                <a:effectLst>
                  <a:outerShdw blurRad="38100" dist="38100" dir="2700000" algn="tl">
                    <a:srgbClr val="000000"/>
                  </a:outerShdw>
                </a:effectLst>
              </a:rPr>
              <a:t>30 min</a:t>
            </a:r>
            <a:r>
              <a:rPr lang="es-ES_tradnl" sz="2800" b="1" dirty="0" smtClean="0">
                <a:effectLst>
                  <a:outerShdw blurRad="38100" dist="38100" dir="2700000" algn="tl">
                    <a:srgbClr val="000000"/>
                  </a:outerShdw>
                </a:effectLst>
              </a:rPr>
              <a:t>.</a:t>
            </a:r>
          </a:p>
          <a:p>
            <a:pPr>
              <a:defRPr/>
            </a:pPr>
            <a:r>
              <a:rPr lang="es-ES_tradnl" sz="2800" b="1" dirty="0" smtClean="0">
                <a:effectLst>
                  <a:outerShdw blurRad="38100" dist="38100" dir="2700000" algn="tl">
                    <a:srgbClr val="000000"/>
                  </a:outerShdw>
                </a:effectLst>
              </a:rPr>
              <a:t>Resultados de </a:t>
            </a:r>
            <a:r>
              <a:rPr lang="es-ES_tradnl" sz="2800" b="1" dirty="0" smtClean="0">
                <a:solidFill>
                  <a:srgbClr val="FFFF99"/>
                </a:solidFill>
                <a:effectLst>
                  <a:outerShdw blurRad="38100" dist="38100" dir="2700000" algn="tl">
                    <a:srgbClr val="000000"/>
                  </a:outerShdw>
                </a:effectLst>
              </a:rPr>
              <a:t>interpretación simple</a:t>
            </a:r>
            <a:r>
              <a:rPr lang="es-ES_tradnl" sz="2800" b="1" dirty="0" smtClean="0">
                <a:effectLst>
                  <a:outerShdw blurRad="38100" dist="38100" dir="2700000" algn="tl">
                    <a:srgbClr val="000000"/>
                  </a:outerShdw>
                </a:effectLst>
              </a:rPr>
              <a:t> y reproducible.</a:t>
            </a:r>
          </a:p>
          <a:p>
            <a:pPr>
              <a:defRPr/>
            </a:pPr>
            <a:r>
              <a:rPr lang="es-ES_tradnl" sz="2800" b="1" dirty="0" smtClean="0">
                <a:effectLst>
                  <a:outerShdw blurRad="38100" dist="38100" dir="2700000" algn="tl">
                    <a:srgbClr val="000000"/>
                  </a:outerShdw>
                </a:effectLst>
              </a:rPr>
              <a:t>Contraindicación: cuerpos extraños metálicos.</a:t>
            </a:r>
          </a:p>
          <a:p>
            <a:pPr>
              <a:defRPr/>
            </a:pPr>
            <a:r>
              <a:rPr lang="es-ES_tradnl" sz="2800" b="1" dirty="0" smtClean="0">
                <a:effectLst>
                  <a:outerShdw blurRad="38100" dist="38100" dir="2700000" algn="tl">
                    <a:srgbClr val="000000"/>
                  </a:outerShdw>
                </a:effectLst>
              </a:rPr>
              <a:t>El medio de contraste es </a:t>
            </a:r>
            <a:r>
              <a:rPr lang="es-ES_tradnl" sz="2800" b="1" dirty="0" smtClean="0">
                <a:solidFill>
                  <a:srgbClr val="FFFF99"/>
                </a:solidFill>
                <a:effectLst>
                  <a:outerShdw blurRad="38100" dist="38100" dir="2700000" algn="tl">
                    <a:srgbClr val="000000"/>
                  </a:outerShdw>
                </a:effectLst>
              </a:rPr>
              <a:t>gadolinio, </a:t>
            </a:r>
            <a:r>
              <a:rPr lang="es-ES_tradnl" sz="2800" b="1" dirty="0" smtClean="0">
                <a:effectLst>
                  <a:outerShdw blurRad="38100" dist="38100" dir="2700000" algn="tl">
                    <a:srgbClr val="000000"/>
                  </a:outerShdw>
                </a:effectLst>
              </a:rPr>
              <a:t>que se inyecta 0,1 </a:t>
            </a:r>
            <a:r>
              <a:rPr lang="es-ES_tradnl" sz="2800" b="1" dirty="0" err="1" smtClean="0">
                <a:effectLst>
                  <a:outerShdw blurRad="38100" dist="38100" dir="2700000" algn="tl">
                    <a:srgbClr val="000000"/>
                  </a:outerShdw>
                </a:effectLst>
              </a:rPr>
              <a:t>mmol</a:t>
            </a:r>
            <a:r>
              <a:rPr lang="es-ES_tradnl" sz="2800" b="1" dirty="0" smtClean="0">
                <a:effectLst>
                  <a:outerShdw blurRad="38100" dist="38100" dir="2700000" algn="tl">
                    <a:srgbClr val="000000"/>
                  </a:outerShdw>
                </a:effectLst>
              </a:rPr>
              <a:t>/kg. Este tiene una penetración mucho más rápida en los vasos de </a:t>
            </a:r>
            <a:r>
              <a:rPr lang="es-ES_tradnl" sz="2800" b="1" dirty="0" err="1" smtClean="0">
                <a:effectLst>
                  <a:outerShdw blurRad="38100" dist="38100" dir="2700000" algn="tl">
                    <a:srgbClr val="000000"/>
                  </a:outerShdw>
                </a:effectLst>
              </a:rPr>
              <a:t>neoformación</a:t>
            </a:r>
            <a:r>
              <a:rPr lang="es-ES_tradnl" sz="2800" b="1" dirty="0" smtClean="0">
                <a:effectLst>
                  <a:outerShdw blurRad="38100" dist="38100" dir="2700000" algn="tl">
                    <a:srgbClr val="000000"/>
                  </a:outerShdw>
                </a:effectLst>
              </a:rPr>
              <a:t> tumoral, además del aumento de permeabilidad capilar en la zona del tumor.</a:t>
            </a:r>
          </a:p>
        </p:txBody>
      </p:sp>
    </p:spTree>
    <p:extLst>
      <p:ext uri="{BB962C8B-B14F-4D97-AF65-F5344CB8AC3E}">
        <p14:creationId xmlns:p14="http://schemas.microsoft.com/office/powerpoint/2010/main" val="415283332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0" y="0"/>
            <a:ext cx="9448800" cy="990600"/>
          </a:xfrm>
        </p:spPr>
        <p:txBody>
          <a:bodyPr/>
          <a:lstStyle/>
          <a:p>
            <a:pPr algn="ctr">
              <a:defRPr/>
            </a:pPr>
            <a:r>
              <a:rPr lang="es-ES_tradnl" sz="3600" b="1" i="1" u="sng" smtClean="0">
                <a:effectLst>
                  <a:outerShdw blurRad="38100" dist="38100" dir="2700000" algn="tl">
                    <a:srgbClr val="000000"/>
                  </a:outerShdw>
                </a:effectLst>
              </a:rPr>
              <a:t>RESONANCIA NUCLEAR MAGNÉTICA</a:t>
            </a:r>
          </a:p>
        </p:txBody>
      </p:sp>
      <p:sp>
        <p:nvSpPr>
          <p:cNvPr id="82947" name="Rectangle 3"/>
          <p:cNvSpPr>
            <a:spLocks noGrp="1" noChangeArrowheads="1"/>
          </p:cNvSpPr>
          <p:nvPr>
            <p:ph type="body" idx="1"/>
          </p:nvPr>
        </p:nvSpPr>
        <p:spPr>
          <a:xfrm>
            <a:off x="684213" y="1484313"/>
            <a:ext cx="7848600" cy="4730750"/>
          </a:xfrm>
        </p:spPr>
        <p:txBody>
          <a:bodyPr/>
          <a:lstStyle/>
          <a:p>
            <a:pPr>
              <a:lnSpc>
                <a:spcPct val="90000"/>
              </a:lnSpc>
              <a:defRPr/>
            </a:pPr>
            <a:r>
              <a:rPr lang="es-ES_tradnl" sz="2800" b="1" dirty="0" smtClean="0">
                <a:effectLst>
                  <a:outerShdw blurRad="38100" dist="38100" dir="2700000" algn="tl">
                    <a:srgbClr val="000000"/>
                  </a:outerShdw>
                </a:effectLst>
              </a:rPr>
              <a:t>El estudio </a:t>
            </a:r>
            <a:r>
              <a:rPr lang="es-ES_tradnl" sz="2800" b="1" dirty="0" smtClean="0">
                <a:solidFill>
                  <a:srgbClr val="FFFF66"/>
                </a:solidFill>
                <a:effectLst>
                  <a:outerShdw blurRad="38100" dist="38100" dir="2700000" algn="tl">
                    <a:srgbClr val="000000"/>
                  </a:outerShdw>
                </a:effectLst>
              </a:rPr>
              <a:t>dinámico </a:t>
            </a:r>
            <a:r>
              <a:rPr lang="es-ES_tradnl" sz="2800" b="1" dirty="0" smtClean="0">
                <a:effectLst>
                  <a:outerShdw blurRad="38100" dist="38100" dir="2700000" algn="tl">
                    <a:srgbClr val="000000"/>
                  </a:outerShdw>
                </a:effectLst>
              </a:rPr>
              <a:t>consiste en hacer una secuencia rápida en 3 D sin contraste, en 1 min. Luego se inyecta el gadolinio y se recorre las mamas hasta obtener 250 a 400 imágenes con contraste, que la consola organiza y sustrae.</a:t>
            </a:r>
          </a:p>
          <a:p>
            <a:pPr>
              <a:lnSpc>
                <a:spcPct val="60000"/>
              </a:lnSpc>
              <a:buFont typeface="Monotype Sorts" pitchFamily="2" charset="2"/>
              <a:buNone/>
              <a:defRPr/>
            </a:pPr>
            <a:endParaRPr lang="es-ES_tradnl" sz="2800" b="1" dirty="0" smtClean="0">
              <a:effectLst>
                <a:outerShdw blurRad="38100" dist="38100" dir="2700000" algn="tl">
                  <a:srgbClr val="000000"/>
                </a:outerShdw>
              </a:effectLst>
            </a:endParaRPr>
          </a:p>
          <a:p>
            <a:pPr>
              <a:lnSpc>
                <a:spcPct val="90000"/>
              </a:lnSpc>
              <a:defRPr/>
            </a:pPr>
            <a:r>
              <a:rPr lang="es-ES_tradnl" sz="2800" b="1" dirty="0" smtClean="0">
                <a:effectLst>
                  <a:outerShdw blurRad="38100" dist="38100" dir="2700000" algn="tl">
                    <a:srgbClr val="000000"/>
                  </a:outerShdw>
                </a:effectLst>
              </a:rPr>
              <a:t>Los Ca invasores captan rápidamente el gadolinio, en &lt; de 2 min. Se destaca un </a:t>
            </a:r>
            <a:r>
              <a:rPr lang="es-ES_tradnl" sz="2800" b="1" dirty="0" smtClean="0">
                <a:solidFill>
                  <a:srgbClr val="FFFF66"/>
                </a:solidFill>
                <a:effectLst>
                  <a:outerShdw blurRad="38100" dist="38100" dir="2700000" algn="tl">
                    <a:srgbClr val="000000"/>
                  </a:outerShdw>
                </a:effectLst>
              </a:rPr>
              <a:t>98%</a:t>
            </a:r>
            <a:r>
              <a:rPr lang="es-ES_tradnl" sz="2800" b="1" dirty="0" smtClean="0">
                <a:effectLst>
                  <a:outerShdw blurRad="38100" dist="38100" dir="2700000" algn="tl">
                    <a:srgbClr val="000000"/>
                  </a:outerShdw>
                </a:effectLst>
              </a:rPr>
              <a:t> de ellos.</a:t>
            </a:r>
          </a:p>
          <a:p>
            <a:pPr>
              <a:lnSpc>
                <a:spcPct val="50000"/>
              </a:lnSpc>
              <a:defRPr/>
            </a:pPr>
            <a:endParaRPr lang="es-ES_tradnl" sz="2800" b="1" dirty="0" smtClean="0">
              <a:effectLst>
                <a:outerShdw blurRad="38100" dist="38100" dir="2700000" algn="tl">
                  <a:srgbClr val="000000"/>
                </a:outerShdw>
              </a:effectLst>
            </a:endParaRPr>
          </a:p>
          <a:p>
            <a:pPr>
              <a:lnSpc>
                <a:spcPct val="90000"/>
              </a:lnSpc>
              <a:defRPr/>
            </a:pPr>
            <a:r>
              <a:rPr lang="es-ES_tradnl" sz="2800" b="1" dirty="0" smtClean="0">
                <a:effectLst>
                  <a:outerShdw blurRad="38100" dist="38100" dir="2700000" algn="tl">
                    <a:srgbClr val="000000"/>
                  </a:outerShdw>
                </a:effectLst>
              </a:rPr>
              <a:t>Ca in situ se marca en un </a:t>
            </a:r>
            <a:r>
              <a:rPr lang="es-ES_tradnl" sz="2800" b="1" dirty="0" smtClean="0">
                <a:solidFill>
                  <a:srgbClr val="FFFF66"/>
                </a:solidFill>
                <a:effectLst>
                  <a:outerShdw blurRad="38100" dist="38100" dir="2700000" algn="tl">
                    <a:srgbClr val="000000"/>
                  </a:outerShdw>
                </a:effectLst>
              </a:rPr>
              <a:t>90%.</a:t>
            </a:r>
          </a:p>
          <a:p>
            <a:pPr>
              <a:lnSpc>
                <a:spcPct val="90000"/>
              </a:lnSpc>
              <a:defRPr/>
            </a:pPr>
            <a:endParaRPr lang="es-ES_tradnl" sz="2800" b="1" dirty="0" smtClean="0">
              <a:effectLst>
                <a:outerShdw blurRad="38100" dist="38100" dir="2700000" algn="tl">
                  <a:srgbClr val="000000"/>
                </a:outerShdw>
              </a:effectLst>
            </a:endParaRPr>
          </a:p>
        </p:txBody>
      </p:sp>
    </p:spTree>
    <p:extLst>
      <p:ext uri="{BB962C8B-B14F-4D97-AF65-F5344CB8AC3E}">
        <p14:creationId xmlns:p14="http://schemas.microsoft.com/office/powerpoint/2010/main" val="222977618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0" y="228600"/>
            <a:ext cx="9144000" cy="838200"/>
          </a:xfrm>
        </p:spPr>
        <p:txBody>
          <a:bodyPr/>
          <a:lstStyle/>
          <a:p>
            <a:pPr algn="ctr">
              <a:defRPr/>
            </a:pPr>
            <a:r>
              <a:rPr lang="es-ES_tradnl" sz="3600" b="1" i="1" u="sng" smtClean="0">
                <a:effectLst>
                  <a:outerShdw blurRad="38100" dist="38100" dir="2700000" algn="tl">
                    <a:srgbClr val="000000"/>
                  </a:outerShdw>
                </a:effectLst>
              </a:rPr>
              <a:t>RESONANCIA NUCLEAR MAGNÉTICA</a:t>
            </a:r>
          </a:p>
        </p:txBody>
      </p:sp>
      <p:sp>
        <p:nvSpPr>
          <p:cNvPr id="83971" name="Rectangle 3"/>
          <p:cNvSpPr>
            <a:spLocks noGrp="1" noChangeArrowheads="1"/>
          </p:cNvSpPr>
          <p:nvPr>
            <p:ph type="body" idx="1"/>
          </p:nvPr>
        </p:nvSpPr>
        <p:spPr>
          <a:xfrm>
            <a:off x="539750" y="1844675"/>
            <a:ext cx="8135938" cy="4337050"/>
          </a:xfrm>
        </p:spPr>
        <p:txBody>
          <a:bodyPr/>
          <a:lstStyle/>
          <a:p>
            <a:pPr>
              <a:defRPr/>
            </a:pPr>
            <a:r>
              <a:rPr lang="es-ES_tradnl" sz="2800" b="1" dirty="0" smtClean="0">
                <a:solidFill>
                  <a:schemeClr val="tx2"/>
                </a:solidFill>
                <a:effectLst>
                  <a:outerShdw blurRad="38100" dist="38100" dir="2700000" algn="tl">
                    <a:srgbClr val="000000"/>
                  </a:outerShdw>
                </a:effectLst>
              </a:rPr>
              <a:t>Sensibilidad: 95% </a:t>
            </a:r>
            <a:r>
              <a:rPr lang="es-ES_tradnl" sz="2800" b="1" dirty="0" smtClean="0">
                <a:effectLst>
                  <a:outerShdw blurRad="38100" dist="38100" dir="2700000" algn="tl">
                    <a:srgbClr val="000000"/>
                  </a:outerShdw>
                </a:effectLst>
              </a:rPr>
              <a:t>-</a:t>
            </a:r>
            <a:r>
              <a:rPr lang="es-ES_tradnl" sz="2800" b="1" dirty="0" smtClean="0">
                <a:solidFill>
                  <a:schemeClr val="tx2"/>
                </a:solidFill>
                <a:effectLst>
                  <a:outerShdw blurRad="38100" dist="38100" dir="2700000" algn="tl">
                    <a:srgbClr val="000000"/>
                  </a:outerShdw>
                </a:effectLst>
              </a:rPr>
              <a:t> Especificidad: 50% </a:t>
            </a:r>
            <a:r>
              <a:rPr lang="es-ES_tradnl" sz="2800" b="1" dirty="0" smtClean="0">
                <a:effectLst>
                  <a:outerShdw blurRad="38100" dist="38100" dir="2700000" algn="tl">
                    <a:srgbClr val="000000"/>
                  </a:outerShdw>
                </a:effectLst>
              </a:rPr>
              <a:t>(</a:t>
            </a:r>
            <a:r>
              <a:rPr lang="es-ES_tradnl" sz="2800" b="1" dirty="0" err="1" smtClean="0">
                <a:effectLst>
                  <a:outerShdw blurRad="38100" dist="38100" dir="2700000" algn="tl">
                    <a:srgbClr val="000000"/>
                  </a:outerShdw>
                </a:effectLst>
              </a:rPr>
              <a:t>pac</a:t>
            </a:r>
            <a:r>
              <a:rPr lang="es-ES_tradnl" sz="2800" b="1" dirty="0" smtClean="0">
                <a:effectLst>
                  <a:outerShdw blurRad="38100" dist="38100" dir="2700000" algn="tl">
                    <a:srgbClr val="000000"/>
                  </a:outerShdw>
                </a:effectLst>
              </a:rPr>
              <a:t> no seleccionadas.) Excelente V P Negativo. </a:t>
            </a:r>
          </a:p>
          <a:p>
            <a:pPr>
              <a:defRPr/>
            </a:pPr>
            <a:r>
              <a:rPr lang="es-ES_tradnl" sz="2800" b="1" dirty="0" smtClean="0">
                <a:effectLst>
                  <a:outerShdw blurRad="38100" dist="38100" dir="2700000" algn="tl">
                    <a:srgbClr val="000000"/>
                  </a:outerShdw>
                </a:effectLst>
              </a:rPr>
              <a:t>La RNM permite detectar el tamaño del Tu con mayor exactitud que la mamografía.</a:t>
            </a:r>
          </a:p>
          <a:p>
            <a:pPr>
              <a:lnSpc>
                <a:spcPct val="80000"/>
              </a:lnSpc>
              <a:buFont typeface="Monotype Sorts" pitchFamily="2" charset="2"/>
              <a:buNone/>
              <a:defRPr/>
            </a:pPr>
            <a:r>
              <a:rPr lang="es-ES_tradnl" sz="2800" b="1" dirty="0" smtClean="0">
                <a:effectLst>
                  <a:outerShdw blurRad="38100" dist="38100" dir="2700000" algn="tl">
                    <a:srgbClr val="000000"/>
                  </a:outerShdw>
                </a:effectLst>
              </a:rPr>
              <a:t>    Permite pesquisar Ca en pacientes con implantes mamarios.</a:t>
            </a:r>
          </a:p>
          <a:p>
            <a:pPr>
              <a:defRPr/>
            </a:pPr>
            <a:r>
              <a:rPr lang="es-ES_tradnl" sz="2800" b="1" dirty="0" smtClean="0">
                <a:solidFill>
                  <a:srgbClr val="FFFF66"/>
                </a:solidFill>
                <a:effectLst>
                  <a:outerShdw blurRad="38100" dist="38100" dir="2700000" algn="tl">
                    <a:srgbClr val="000000"/>
                  </a:outerShdw>
                </a:effectLst>
              </a:rPr>
              <a:t>No debe ser la técnica de 1° intención en el manejo de patología mamaria</a:t>
            </a:r>
            <a:r>
              <a:rPr lang="es-ES_tradnl" sz="2800" b="1" dirty="0" smtClean="0">
                <a:effectLst>
                  <a:outerShdw blurRad="38100" dist="38100" dir="2700000" algn="tl">
                    <a:srgbClr val="000000"/>
                  </a:outerShdw>
                </a:effectLst>
              </a:rPr>
              <a:t>, sólo debe usarse si los otros métodos son no concluyentes.</a:t>
            </a:r>
          </a:p>
        </p:txBody>
      </p:sp>
    </p:spTree>
    <p:extLst>
      <p:ext uri="{BB962C8B-B14F-4D97-AF65-F5344CB8AC3E}">
        <p14:creationId xmlns:p14="http://schemas.microsoft.com/office/powerpoint/2010/main" val="240791472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a:xfrm>
            <a:off x="755650" y="260350"/>
            <a:ext cx="7772400" cy="1104900"/>
          </a:xfrm>
        </p:spPr>
        <p:txBody>
          <a:bodyPr/>
          <a:lstStyle/>
          <a:p>
            <a:pPr algn="ctr">
              <a:defRPr/>
            </a:pPr>
            <a:r>
              <a:rPr lang="es-ES_tradnl" sz="3200" b="1" u="sng" smtClean="0">
                <a:effectLst>
                  <a:outerShdw blurRad="38100" dist="38100" dir="2700000" algn="tl">
                    <a:srgbClr val="000000"/>
                  </a:outerShdw>
                </a:effectLst>
              </a:rPr>
              <a:t>TÉCNICAS BIOPSICAS MAMARIAS</a:t>
            </a:r>
            <a:endParaRPr lang="es-ES_tradnl" smtClean="0">
              <a:effectLst>
                <a:outerShdw blurRad="38100" dist="38100" dir="2700000" algn="tl">
                  <a:srgbClr val="000000"/>
                </a:outerShdw>
              </a:effectLst>
            </a:endParaRPr>
          </a:p>
        </p:txBody>
      </p:sp>
      <p:sp>
        <p:nvSpPr>
          <p:cNvPr id="140291" name="Rectangle 3"/>
          <p:cNvSpPr>
            <a:spLocks noGrp="1" noChangeArrowheads="1"/>
          </p:cNvSpPr>
          <p:nvPr>
            <p:ph type="body" idx="1"/>
          </p:nvPr>
        </p:nvSpPr>
        <p:spPr>
          <a:xfrm>
            <a:off x="762000" y="1752600"/>
            <a:ext cx="8077200" cy="4114800"/>
          </a:xfrm>
        </p:spPr>
        <p:txBody>
          <a:bodyPr/>
          <a:lstStyle/>
          <a:p>
            <a:pPr>
              <a:lnSpc>
                <a:spcPct val="90000"/>
              </a:lnSpc>
              <a:defRPr/>
            </a:pPr>
            <a:r>
              <a:rPr lang="es-ES_tradnl" sz="2800" b="1" dirty="0" smtClean="0">
                <a:effectLst>
                  <a:outerShdw blurRad="38100" dist="38100" dir="2700000" algn="tl">
                    <a:srgbClr val="000000"/>
                  </a:outerShdw>
                </a:effectLst>
              </a:rPr>
              <a:t>Citología de aspiración con Aguja Fina (PAYEC)</a:t>
            </a:r>
            <a:endParaRPr lang="es-ES_tradnl" sz="2800" b="1" dirty="0" smtClean="0"/>
          </a:p>
          <a:p>
            <a:pPr>
              <a:lnSpc>
                <a:spcPct val="90000"/>
              </a:lnSpc>
              <a:defRPr/>
            </a:pPr>
            <a:r>
              <a:rPr lang="es-ES_tradnl" sz="2800" b="1" dirty="0" smtClean="0">
                <a:solidFill>
                  <a:srgbClr val="FF0000"/>
                </a:solidFill>
                <a:effectLst>
                  <a:outerShdw blurRad="38100" dist="38100" dir="2700000" algn="tl">
                    <a:srgbClr val="000000"/>
                  </a:outerShdw>
                </a:effectLst>
              </a:rPr>
              <a:t>Biopsia Central con Aguja     (</a:t>
            </a:r>
            <a:r>
              <a:rPr lang="es-ES_tradnl" sz="2800" b="1" dirty="0" err="1" smtClean="0">
                <a:solidFill>
                  <a:srgbClr val="FF0000"/>
                </a:solidFill>
                <a:effectLst>
                  <a:outerShdw blurRad="38100" dist="38100" dir="2700000" algn="tl">
                    <a:srgbClr val="000000"/>
                  </a:outerShdw>
                </a:effectLst>
              </a:rPr>
              <a:t>Core</a:t>
            </a:r>
            <a:r>
              <a:rPr lang="es-ES_tradnl" sz="2800" b="1" dirty="0" smtClean="0">
                <a:solidFill>
                  <a:srgbClr val="FF0000"/>
                </a:solidFill>
                <a:effectLst>
                  <a:outerShdw blurRad="38100" dist="38100" dir="2700000" algn="tl">
                    <a:srgbClr val="000000"/>
                  </a:outerShdw>
                </a:effectLst>
              </a:rPr>
              <a:t> </a:t>
            </a:r>
            <a:r>
              <a:rPr lang="es-ES_tradnl" sz="2800" b="1" dirty="0" err="1" smtClean="0">
                <a:solidFill>
                  <a:srgbClr val="FF0000"/>
                </a:solidFill>
                <a:effectLst>
                  <a:outerShdw blurRad="38100" dist="38100" dir="2700000" algn="tl">
                    <a:srgbClr val="000000"/>
                  </a:outerShdw>
                </a:effectLst>
              </a:rPr>
              <a:t>Biopsy</a:t>
            </a:r>
            <a:r>
              <a:rPr lang="es-ES_tradnl" sz="2800" b="1" dirty="0" smtClean="0">
                <a:solidFill>
                  <a:srgbClr val="FF0000"/>
                </a:solidFill>
                <a:effectLst>
                  <a:outerShdw blurRad="38100" dist="38100" dir="2700000" algn="tl">
                    <a:srgbClr val="000000"/>
                  </a:outerShdw>
                </a:effectLst>
              </a:rPr>
              <a:t>   o           </a:t>
            </a:r>
          </a:p>
          <a:p>
            <a:pPr>
              <a:lnSpc>
                <a:spcPct val="90000"/>
              </a:lnSpc>
              <a:buFont typeface="Monotype Sorts" pitchFamily="2" charset="2"/>
              <a:buChar char=" "/>
              <a:defRPr/>
            </a:pPr>
            <a:r>
              <a:rPr lang="es-ES_tradnl" sz="2800" b="1" dirty="0" smtClean="0">
                <a:solidFill>
                  <a:srgbClr val="FF0000"/>
                </a:solidFill>
                <a:effectLst>
                  <a:outerShdw blurRad="38100" dist="38100" dir="2700000" algn="tl">
                    <a:srgbClr val="000000"/>
                  </a:outerShdw>
                </a:effectLst>
              </a:rPr>
              <a:t>                                                  Biopsia Cilíndrica)</a:t>
            </a:r>
          </a:p>
          <a:p>
            <a:pPr>
              <a:lnSpc>
                <a:spcPct val="90000"/>
              </a:lnSpc>
              <a:defRPr/>
            </a:pPr>
            <a:r>
              <a:rPr lang="es-ES_tradnl" sz="2800" b="1" dirty="0" smtClean="0">
                <a:solidFill>
                  <a:srgbClr val="FF0000"/>
                </a:solidFill>
                <a:effectLst>
                  <a:outerShdw blurRad="38100" dist="38100" dir="2700000" algn="tl">
                    <a:srgbClr val="000000"/>
                  </a:outerShdw>
                </a:effectLst>
              </a:rPr>
              <a:t>Biopsia por </a:t>
            </a:r>
            <a:r>
              <a:rPr lang="es-ES_tradnl" sz="2800" b="1" dirty="0" err="1" smtClean="0">
                <a:solidFill>
                  <a:srgbClr val="FF0000"/>
                </a:solidFill>
                <a:effectLst>
                  <a:outerShdw blurRad="38100" dist="38100" dir="2700000" algn="tl">
                    <a:srgbClr val="000000"/>
                  </a:outerShdw>
                </a:effectLst>
              </a:rPr>
              <a:t>Mamotomme</a:t>
            </a:r>
            <a:endParaRPr lang="es-ES_tradnl" sz="2800" b="1" dirty="0" smtClean="0">
              <a:solidFill>
                <a:srgbClr val="FF0000"/>
              </a:solidFill>
              <a:effectLst>
                <a:outerShdw blurRad="38100" dist="38100" dir="2700000" algn="tl">
                  <a:srgbClr val="000000"/>
                </a:outerShdw>
              </a:effectLst>
            </a:endParaRPr>
          </a:p>
          <a:p>
            <a:pPr>
              <a:lnSpc>
                <a:spcPct val="90000"/>
              </a:lnSpc>
              <a:defRPr/>
            </a:pPr>
            <a:r>
              <a:rPr lang="es-ES_tradnl" sz="2800" b="1" dirty="0" smtClean="0">
                <a:effectLst>
                  <a:outerShdw blurRad="38100" dist="38100" dir="2700000" algn="tl">
                    <a:srgbClr val="000000"/>
                  </a:outerShdw>
                </a:effectLst>
              </a:rPr>
              <a:t>Biopsia </a:t>
            </a:r>
            <a:r>
              <a:rPr lang="es-ES_tradnl" sz="2800" b="1" dirty="0" err="1" smtClean="0">
                <a:effectLst>
                  <a:outerShdw blurRad="38100" dist="38100" dir="2700000" algn="tl">
                    <a:srgbClr val="000000"/>
                  </a:outerShdw>
                </a:effectLst>
              </a:rPr>
              <a:t>Radioquirúrgica</a:t>
            </a:r>
            <a:endParaRPr lang="es-ES_tradnl" sz="2800" b="1" dirty="0" smtClean="0">
              <a:effectLst>
                <a:outerShdw blurRad="38100" dist="38100" dir="2700000" algn="tl">
                  <a:srgbClr val="000000"/>
                </a:outerShdw>
              </a:effectLst>
            </a:endParaRPr>
          </a:p>
          <a:p>
            <a:pPr>
              <a:lnSpc>
                <a:spcPct val="90000"/>
              </a:lnSpc>
              <a:defRPr/>
            </a:pPr>
            <a:r>
              <a:rPr lang="es-ES_tradnl" sz="2800" b="1" dirty="0" smtClean="0">
                <a:effectLst>
                  <a:outerShdw blurRad="38100" dist="38100" dir="2700000" algn="tl">
                    <a:srgbClr val="000000"/>
                  </a:outerShdw>
                </a:effectLst>
              </a:rPr>
              <a:t>Biopsia </a:t>
            </a:r>
            <a:r>
              <a:rPr lang="es-ES_tradnl" sz="2800" b="1" dirty="0" err="1" smtClean="0">
                <a:effectLst>
                  <a:outerShdw blurRad="38100" dist="38100" dir="2700000" algn="tl">
                    <a:srgbClr val="000000"/>
                  </a:outerShdw>
                </a:effectLst>
              </a:rPr>
              <a:t>Incisional</a:t>
            </a:r>
            <a:endParaRPr lang="es-ES_tradnl" sz="2800" b="1" dirty="0" smtClean="0">
              <a:effectLst>
                <a:outerShdw blurRad="38100" dist="38100" dir="2700000" algn="tl">
                  <a:srgbClr val="000000"/>
                </a:outerShdw>
              </a:effectLst>
            </a:endParaRPr>
          </a:p>
          <a:p>
            <a:pPr>
              <a:lnSpc>
                <a:spcPct val="90000"/>
              </a:lnSpc>
              <a:defRPr/>
            </a:pPr>
            <a:r>
              <a:rPr lang="es-ES_tradnl" sz="2800" b="1" dirty="0" smtClean="0">
                <a:effectLst>
                  <a:outerShdw blurRad="38100" dist="38100" dir="2700000" algn="tl">
                    <a:srgbClr val="000000"/>
                  </a:outerShdw>
                </a:effectLst>
              </a:rPr>
              <a:t>Biopsia </a:t>
            </a:r>
            <a:r>
              <a:rPr lang="es-ES_tradnl" sz="2800" b="1" dirty="0" err="1" smtClean="0">
                <a:effectLst>
                  <a:outerShdw blurRad="38100" dist="38100" dir="2700000" algn="tl">
                    <a:srgbClr val="000000"/>
                  </a:outerShdw>
                </a:effectLst>
              </a:rPr>
              <a:t>Excisional</a:t>
            </a:r>
            <a:endParaRPr lang="es-ES_tradnl" sz="2800" b="1" dirty="0" smtClean="0">
              <a:effectLst>
                <a:outerShdw blurRad="38100" dist="38100" dir="2700000" algn="tl">
                  <a:srgbClr val="000000"/>
                </a:outerShdw>
              </a:effectLst>
            </a:endParaRPr>
          </a:p>
          <a:p>
            <a:pPr>
              <a:lnSpc>
                <a:spcPct val="90000"/>
              </a:lnSpc>
              <a:buFont typeface="Monotype Sorts" pitchFamily="2" charset="2"/>
              <a:buChar char=" "/>
              <a:defRPr/>
            </a:pPr>
            <a:r>
              <a:rPr lang="es-ES_tradnl" sz="2800" b="1" dirty="0" smtClean="0">
                <a:effectLst>
                  <a:outerShdw blurRad="38100" dist="38100" dir="2700000" algn="tl">
                    <a:srgbClr val="000000"/>
                  </a:outerShdw>
                </a:effectLst>
              </a:rPr>
              <a:t>                          </a:t>
            </a:r>
            <a:r>
              <a:rPr lang="es-ES_tradnl" sz="2800" b="1" dirty="0" err="1" smtClean="0">
                <a:effectLst>
                  <a:outerShdw blurRad="38100" dist="38100" dir="2700000" algn="tl">
                    <a:srgbClr val="000000"/>
                  </a:outerShdw>
                </a:effectLst>
              </a:rPr>
              <a:t>Tumorectomía</a:t>
            </a:r>
            <a:endParaRPr lang="es-ES_tradnl" sz="2800" b="1" dirty="0" smtClean="0">
              <a:effectLst>
                <a:outerShdw blurRad="38100" dist="38100" dir="2700000" algn="tl">
                  <a:srgbClr val="000000"/>
                </a:outerShdw>
              </a:effectLst>
            </a:endParaRPr>
          </a:p>
          <a:p>
            <a:pPr>
              <a:lnSpc>
                <a:spcPct val="90000"/>
              </a:lnSpc>
              <a:buFont typeface="Monotype Sorts" pitchFamily="2" charset="2"/>
              <a:buChar char=" "/>
              <a:defRPr/>
            </a:pPr>
            <a:r>
              <a:rPr lang="es-ES_tradnl" sz="2800" b="1" dirty="0" smtClean="0">
                <a:effectLst>
                  <a:outerShdw blurRad="38100" dist="38100" dir="2700000" algn="tl">
                    <a:srgbClr val="000000"/>
                  </a:outerShdw>
                </a:effectLst>
              </a:rPr>
              <a:t>                          Mastectomía Parcial</a:t>
            </a:r>
            <a:endParaRPr lang="es-ES_tradnl" sz="2400" b="1" dirty="0" smtClean="0"/>
          </a:p>
        </p:txBody>
      </p:sp>
    </p:spTree>
    <p:extLst>
      <p:ext uri="{BB962C8B-B14F-4D97-AF65-F5344CB8AC3E}">
        <p14:creationId xmlns:p14="http://schemas.microsoft.com/office/powerpoint/2010/main" val="26344934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40290"/>
                                        </p:tgtEl>
                                        <p:attrNameLst>
                                          <p:attrName>style.visibility</p:attrName>
                                        </p:attrNameLst>
                                      </p:cBhvr>
                                      <p:to>
                                        <p:strVal val="visible"/>
                                      </p:to>
                                    </p:set>
                                    <p:animEffect transition="in" filter="blinds(horizontal)">
                                      <p:cBhvr>
                                        <p:cTn id="7" dur="500"/>
                                        <p:tgtEl>
                                          <p:spTgt spid="1402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140291"/>
                                        </p:tgtEl>
                                        <p:attrNameLst>
                                          <p:attrName>style.visibility</p:attrName>
                                        </p:attrNameLst>
                                      </p:cBhvr>
                                      <p:to>
                                        <p:strVal val="visible"/>
                                      </p:to>
                                    </p:set>
                                    <p:anim calcmode="lin" valueType="num">
                                      <p:cBhvr>
                                        <p:cTn id="12" dur="500" fill="hold"/>
                                        <p:tgtEl>
                                          <p:spTgt spid="140291"/>
                                        </p:tgtEl>
                                        <p:attrNameLst>
                                          <p:attrName>ppt_w</p:attrName>
                                        </p:attrNameLst>
                                      </p:cBhvr>
                                      <p:tavLst>
                                        <p:tav tm="0">
                                          <p:val>
                                            <p:fltVal val="0"/>
                                          </p:val>
                                        </p:tav>
                                        <p:tav tm="100000">
                                          <p:val>
                                            <p:strVal val="#ppt_w"/>
                                          </p:val>
                                        </p:tav>
                                      </p:tavLst>
                                    </p:anim>
                                    <p:anim calcmode="lin" valueType="num">
                                      <p:cBhvr>
                                        <p:cTn id="13" dur="500" fill="hold"/>
                                        <p:tgtEl>
                                          <p:spTgt spid="14029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0" grpId="0" autoUpdateAnimBg="0"/>
      <p:bldP spid="140291" grpId="0"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85800" y="152400"/>
            <a:ext cx="7772400" cy="990600"/>
          </a:xfrm>
        </p:spPr>
        <p:txBody>
          <a:bodyPr/>
          <a:lstStyle/>
          <a:p>
            <a:pPr algn="ctr">
              <a:defRPr/>
            </a:pPr>
            <a:r>
              <a:rPr lang="es-CL" sz="4000" b="1" dirty="0" smtClean="0">
                <a:solidFill>
                  <a:srgbClr val="FFFF00"/>
                </a:solidFill>
                <a:effectLst>
                  <a:outerShdw blurRad="38100" dist="38100" dir="2700000" algn="tl">
                    <a:srgbClr val="000000"/>
                  </a:outerShdw>
                </a:effectLst>
                <a:latin typeface="Arial" pitchFamily="34" charset="0"/>
              </a:rPr>
              <a:t>Ca</a:t>
            </a:r>
            <a:r>
              <a:rPr lang="es-CL" b="1" dirty="0" smtClean="0">
                <a:solidFill>
                  <a:srgbClr val="FFFF00"/>
                </a:solidFill>
                <a:effectLst>
                  <a:outerShdw blurRad="38100" dist="38100" dir="2700000" algn="tl">
                    <a:srgbClr val="000000"/>
                  </a:outerShdw>
                </a:effectLst>
              </a:rPr>
              <a:t> </a:t>
            </a:r>
            <a:r>
              <a:rPr lang="es-CL" sz="4000" b="1" dirty="0" smtClean="0">
                <a:solidFill>
                  <a:srgbClr val="FFFF00"/>
                </a:solidFill>
                <a:effectLst>
                  <a:outerShdw blurRad="38100" dist="38100" dir="2700000" algn="tl">
                    <a:srgbClr val="000000"/>
                  </a:outerShdw>
                </a:effectLst>
                <a:latin typeface="Arial" pitchFamily="34" charset="0"/>
              </a:rPr>
              <a:t>de Mama</a:t>
            </a:r>
          </a:p>
        </p:txBody>
      </p:sp>
      <p:sp>
        <p:nvSpPr>
          <p:cNvPr id="9219" name="Rectangle 3"/>
          <p:cNvSpPr>
            <a:spLocks noGrp="1" noChangeArrowheads="1"/>
          </p:cNvSpPr>
          <p:nvPr>
            <p:ph type="body" idx="1"/>
          </p:nvPr>
        </p:nvSpPr>
        <p:spPr>
          <a:xfrm>
            <a:off x="609600" y="1752600"/>
            <a:ext cx="8426450" cy="5105400"/>
          </a:xfrm>
        </p:spPr>
        <p:txBody>
          <a:bodyPr/>
          <a:lstStyle/>
          <a:p>
            <a:pPr>
              <a:buFont typeface="Monotype Sorts" pitchFamily="2" charset="2"/>
              <a:buNone/>
              <a:defRPr/>
            </a:pPr>
            <a:r>
              <a:rPr lang="es-CL" sz="2800" b="1" dirty="0" smtClean="0">
                <a:solidFill>
                  <a:srgbClr val="FFC000"/>
                </a:solidFill>
                <a:effectLst>
                  <a:outerShdw blurRad="38100" dist="38100" dir="2700000" algn="tl">
                    <a:srgbClr val="000000"/>
                  </a:outerShdw>
                </a:effectLst>
                <a:latin typeface="Arial" pitchFamily="34" charset="0"/>
              </a:rPr>
              <a:t>Lesiones </a:t>
            </a:r>
            <a:r>
              <a:rPr lang="es-CL" sz="2800" b="1" dirty="0" err="1" smtClean="0">
                <a:solidFill>
                  <a:srgbClr val="FFC000"/>
                </a:solidFill>
                <a:effectLst>
                  <a:outerShdw blurRad="38100" dist="38100" dir="2700000" algn="tl">
                    <a:srgbClr val="000000"/>
                  </a:outerShdw>
                </a:effectLst>
                <a:latin typeface="Arial" pitchFamily="34" charset="0"/>
              </a:rPr>
              <a:t>proliferativas</a:t>
            </a:r>
            <a:r>
              <a:rPr lang="es-CL" sz="2800" b="1" dirty="0" smtClean="0">
                <a:solidFill>
                  <a:srgbClr val="FFC000"/>
                </a:solidFill>
                <a:effectLst>
                  <a:outerShdw blurRad="38100" dist="38100" dir="2700000" algn="tl">
                    <a:srgbClr val="000000"/>
                  </a:outerShdw>
                </a:effectLst>
                <a:latin typeface="Arial" pitchFamily="34" charset="0"/>
              </a:rPr>
              <a:t>  </a:t>
            </a:r>
            <a:r>
              <a:rPr lang="es-CL" sz="2800" b="1" dirty="0" err="1" smtClean="0">
                <a:solidFill>
                  <a:srgbClr val="FFC000"/>
                </a:solidFill>
                <a:effectLst>
                  <a:outerShdw blurRad="38100" dist="38100" dir="2700000" algn="tl">
                    <a:srgbClr val="000000"/>
                  </a:outerShdw>
                </a:effectLst>
                <a:latin typeface="Arial" pitchFamily="34" charset="0"/>
              </a:rPr>
              <a:t>preneoplásicas</a:t>
            </a:r>
            <a:endParaRPr lang="es-CL" sz="2800" b="1" dirty="0" smtClean="0">
              <a:solidFill>
                <a:srgbClr val="FFC000"/>
              </a:solidFill>
              <a:effectLst>
                <a:outerShdw blurRad="38100" dist="38100" dir="2700000" algn="tl">
                  <a:srgbClr val="000000"/>
                </a:outerShdw>
              </a:effectLst>
              <a:latin typeface="Arial" pitchFamily="34" charset="0"/>
            </a:endParaRPr>
          </a:p>
          <a:p>
            <a:pPr>
              <a:defRPr/>
            </a:pPr>
            <a:r>
              <a:rPr lang="es-CL" sz="2800" dirty="0" smtClean="0">
                <a:effectLst>
                  <a:outerShdw blurRad="38100" dist="38100" dir="2700000" algn="tl">
                    <a:srgbClr val="000000"/>
                  </a:outerShdw>
                </a:effectLst>
                <a:latin typeface="Arial" pitchFamily="34" charset="0"/>
              </a:rPr>
              <a:t>Hiperplasia </a:t>
            </a:r>
            <a:r>
              <a:rPr lang="es-CL" sz="2800" dirty="0" err="1" smtClean="0">
                <a:effectLst>
                  <a:outerShdw blurRad="38100" dist="38100" dir="2700000" algn="tl">
                    <a:srgbClr val="000000"/>
                  </a:outerShdw>
                </a:effectLst>
                <a:latin typeface="Arial" pitchFamily="34" charset="0"/>
              </a:rPr>
              <a:t>lobulillar</a:t>
            </a:r>
            <a:r>
              <a:rPr lang="es-CL" sz="2800" dirty="0" smtClean="0">
                <a:effectLst>
                  <a:outerShdw blurRad="38100" dist="38100" dir="2700000" algn="tl">
                    <a:srgbClr val="000000"/>
                  </a:outerShdw>
                </a:effectLst>
                <a:latin typeface="Arial" pitchFamily="34" charset="0"/>
              </a:rPr>
              <a:t> o ductal atípica</a:t>
            </a:r>
          </a:p>
          <a:p>
            <a:pPr>
              <a:defRPr/>
            </a:pPr>
            <a:r>
              <a:rPr lang="es-CL" sz="2800" dirty="0" smtClean="0">
                <a:effectLst>
                  <a:outerShdw blurRad="38100" dist="38100" dir="2700000" algn="tl">
                    <a:srgbClr val="000000"/>
                  </a:outerShdw>
                </a:effectLst>
                <a:latin typeface="Arial" pitchFamily="34" charset="0"/>
              </a:rPr>
              <a:t>Atipia plana</a:t>
            </a:r>
          </a:p>
          <a:p>
            <a:pPr>
              <a:defRPr/>
            </a:pPr>
            <a:r>
              <a:rPr lang="es-CL" sz="2800" dirty="0" smtClean="0">
                <a:effectLst>
                  <a:outerShdw blurRad="38100" dist="38100" dir="2700000" algn="tl">
                    <a:srgbClr val="000000"/>
                  </a:outerShdw>
                </a:effectLst>
                <a:latin typeface="Arial" pitchFamily="34" charset="0"/>
              </a:rPr>
              <a:t>Lesiones proliferativas </a:t>
            </a:r>
            <a:r>
              <a:rPr lang="es-CL" sz="2800" dirty="0" err="1" smtClean="0">
                <a:effectLst>
                  <a:outerShdw blurRad="38100" dist="38100" dir="2700000" algn="tl">
                    <a:srgbClr val="000000"/>
                  </a:outerShdw>
                </a:effectLst>
                <a:latin typeface="Arial" pitchFamily="34" charset="0"/>
              </a:rPr>
              <a:t>intraductales</a:t>
            </a:r>
            <a:endParaRPr lang="es-CL" sz="2800" dirty="0" smtClean="0">
              <a:effectLst>
                <a:outerShdw blurRad="38100" dist="38100" dir="2700000" algn="tl">
                  <a:srgbClr val="000000"/>
                </a:outerShdw>
              </a:effectLst>
              <a:latin typeface="Arial" pitchFamily="34" charset="0"/>
            </a:endParaRPr>
          </a:p>
          <a:p>
            <a:pPr>
              <a:defRPr/>
            </a:pPr>
            <a:r>
              <a:rPr lang="es-CL" sz="2800" dirty="0" smtClean="0">
                <a:effectLst>
                  <a:outerShdw blurRad="38100" dist="38100" dir="2700000" algn="tl">
                    <a:srgbClr val="000000"/>
                  </a:outerShdw>
                </a:effectLst>
                <a:latin typeface="Arial" pitchFamily="34" charset="0"/>
              </a:rPr>
              <a:t>Neoplasias Papilares </a:t>
            </a:r>
            <a:r>
              <a:rPr lang="es-CL" sz="2800" dirty="0" err="1" smtClean="0">
                <a:effectLst>
                  <a:outerShdw blurRad="38100" dist="38100" dir="2700000" algn="tl">
                    <a:srgbClr val="000000"/>
                  </a:outerShdw>
                </a:effectLst>
                <a:latin typeface="Arial" pitchFamily="34" charset="0"/>
              </a:rPr>
              <a:t>intraductales</a:t>
            </a:r>
            <a:endParaRPr lang="es-CL" sz="2800" dirty="0" smtClean="0">
              <a:effectLst>
                <a:outerShdw blurRad="38100" dist="38100" dir="2700000" algn="tl">
                  <a:srgbClr val="000000"/>
                </a:outerShdw>
              </a:effectLst>
              <a:latin typeface="Arial" pitchFamily="34" charset="0"/>
            </a:endParaRPr>
          </a:p>
          <a:p>
            <a:pPr>
              <a:defRPr/>
            </a:pPr>
            <a:r>
              <a:rPr lang="es-CL" sz="2800" dirty="0" smtClean="0">
                <a:effectLst>
                  <a:outerShdw blurRad="38100" dist="38100" dir="2700000" algn="tl">
                    <a:srgbClr val="000000"/>
                  </a:outerShdw>
                </a:effectLst>
                <a:latin typeface="Arial" pitchFamily="34" charset="0"/>
              </a:rPr>
              <a:t>Neoplasia lobular (ex carcinoma </a:t>
            </a:r>
            <a:r>
              <a:rPr lang="es-CL" sz="2800" dirty="0" err="1" smtClean="0">
                <a:effectLst>
                  <a:outerShdw blurRad="38100" dist="38100" dir="2700000" algn="tl">
                    <a:srgbClr val="000000"/>
                  </a:outerShdw>
                </a:effectLst>
                <a:latin typeface="Arial" pitchFamily="34" charset="0"/>
              </a:rPr>
              <a:t>lobulillar</a:t>
            </a:r>
            <a:r>
              <a:rPr lang="es-CL" sz="2800" dirty="0" smtClean="0">
                <a:effectLst>
                  <a:outerShdw blurRad="38100" dist="38100" dir="2700000" algn="tl">
                    <a:srgbClr val="000000"/>
                  </a:outerShdw>
                </a:effectLst>
                <a:latin typeface="Arial" pitchFamily="34" charset="0"/>
              </a:rPr>
              <a:t> in situ)</a:t>
            </a:r>
          </a:p>
        </p:txBody>
      </p:sp>
    </p:spTree>
    <p:extLst>
      <p:ext uri="{BB962C8B-B14F-4D97-AF65-F5344CB8AC3E}">
        <p14:creationId xmlns:p14="http://schemas.microsoft.com/office/powerpoint/2010/main" val="327654094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a:defRPr/>
            </a:pPr>
            <a:r>
              <a:rPr lang="es-ES_tradnl" b="1" dirty="0" smtClean="0">
                <a:effectLst>
                  <a:outerShdw blurRad="38100" dist="38100" dir="2700000" algn="tl">
                    <a:srgbClr val="000000">
                      <a:alpha val="43137"/>
                    </a:srgbClr>
                  </a:outerShdw>
                </a:effectLst>
              </a:rPr>
              <a:t>Cáncer De Mama</a:t>
            </a:r>
            <a:endParaRPr lang="es-ES" b="1" dirty="0" smtClean="0">
              <a:effectLst>
                <a:outerShdw blurRad="38100" dist="38100" dir="2700000" algn="tl">
                  <a:srgbClr val="000000">
                    <a:alpha val="43137"/>
                  </a:srgbClr>
                </a:outerShdw>
              </a:effectLst>
            </a:endParaRPr>
          </a:p>
        </p:txBody>
      </p:sp>
      <p:sp>
        <p:nvSpPr>
          <p:cNvPr id="60419" name="Rectangle 3"/>
          <p:cNvSpPr>
            <a:spLocks noGrp="1" noChangeArrowheads="1"/>
          </p:cNvSpPr>
          <p:nvPr>
            <p:ph type="body" idx="1"/>
          </p:nvPr>
        </p:nvSpPr>
        <p:spPr>
          <a:xfrm>
            <a:off x="1066800" y="1676400"/>
            <a:ext cx="7772400" cy="4953000"/>
          </a:xfrm>
        </p:spPr>
        <p:txBody>
          <a:bodyPr/>
          <a:lstStyle/>
          <a:p>
            <a:pPr marL="609600" indent="-609600">
              <a:defRPr/>
            </a:pPr>
            <a:r>
              <a:rPr lang="es-ES_tradnl" b="1" dirty="0" smtClean="0">
                <a:solidFill>
                  <a:srgbClr val="FFC000"/>
                </a:solidFill>
                <a:effectLst>
                  <a:outerShdw blurRad="38100" dist="38100" dir="2700000" algn="tl">
                    <a:srgbClr val="000000">
                      <a:alpha val="43137"/>
                    </a:srgbClr>
                  </a:outerShdw>
                </a:effectLst>
              </a:rPr>
              <a:t>Tipos histológicos</a:t>
            </a:r>
            <a:r>
              <a:rPr lang="es-ES_tradnl" dirty="0" smtClean="0">
                <a:effectLst>
                  <a:outerShdw blurRad="38100" dist="38100" dir="2700000" algn="tl">
                    <a:srgbClr val="000000">
                      <a:alpha val="43137"/>
                    </a:srgbClr>
                  </a:outerShdw>
                </a:effectLst>
              </a:rPr>
              <a:t>.</a:t>
            </a:r>
          </a:p>
          <a:p>
            <a:pPr marL="609600" indent="-609600">
              <a:defRPr/>
            </a:pPr>
            <a:r>
              <a:rPr lang="es-MX" sz="2000" b="1" u="sng" dirty="0" smtClean="0">
                <a:effectLst>
                  <a:outerShdw blurRad="38100" dist="38100" dir="2700000" algn="tl">
                    <a:srgbClr val="000000">
                      <a:alpha val="43137"/>
                    </a:srgbClr>
                  </a:outerShdw>
                </a:effectLst>
                <a:cs typeface="Times New Roman" pitchFamily="18" charset="0"/>
              </a:rPr>
              <a:t>Carcinoma no infiltrante:</a:t>
            </a:r>
          </a:p>
          <a:p>
            <a:pPr marL="609600" indent="-609600">
              <a:buFont typeface="Wingdings" pitchFamily="2" charset="2"/>
              <a:buAutoNum type="alphaLcPeriod"/>
              <a:defRPr/>
            </a:pPr>
            <a:r>
              <a:rPr lang="es-ES" sz="2000" b="1" dirty="0" smtClean="0">
                <a:effectLst>
                  <a:outerShdw blurRad="38100" dist="38100" dir="2700000" algn="tl">
                    <a:srgbClr val="000000">
                      <a:alpha val="43137"/>
                    </a:srgbClr>
                  </a:outerShdw>
                </a:effectLst>
              </a:rPr>
              <a:t> </a:t>
            </a:r>
            <a:r>
              <a:rPr lang="es-MX" sz="2000" b="1" i="1" dirty="0" smtClean="0">
                <a:effectLst>
                  <a:outerShdw blurRad="38100" dist="38100" dir="2700000" algn="tl">
                    <a:srgbClr val="000000">
                      <a:alpha val="43137"/>
                    </a:srgbClr>
                  </a:outerShdw>
                </a:effectLst>
                <a:cs typeface="Times New Roman" pitchFamily="18" charset="0"/>
              </a:rPr>
              <a:t>Carcinoma ductal in situ.</a:t>
            </a:r>
          </a:p>
          <a:p>
            <a:pPr marL="0" indent="0">
              <a:buFont typeface="Monotype Sorts" pitchFamily="2" charset="2"/>
              <a:buNone/>
              <a:defRPr/>
            </a:pPr>
            <a:endParaRPr lang="es-ES_tradnl" sz="2000" b="1" dirty="0" smtClean="0">
              <a:effectLst>
                <a:outerShdw blurRad="38100" dist="38100" dir="2700000" algn="tl">
                  <a:srgbClr val="000000">
                    <a:alpha val="43137"/>
                  </a:srgbClr>
                </a:outerShdw>
              </a:effectLst>
            </a:endParaRPr>
          </a:p>
          <a:p>
            <a:pPr marL="609600" indent="-609600">
              <a:buFont typeface="Wingdings" pitchFamily="2" charset="2"/>
              <a:buChar char="l"/>
              <a:defRPr/>
            </a:pPr>
            <a:r>
              <a:rPr lang="es-MX" sz="2000" b="1" u="sng" dirty="0" smtClean="0">
                <a:effectLst>
                  <a:outerShdw blurRad="38100" dist="38100" dir="2700000" algn="tl">
                    <a:srgbClr val="000000">
                      <a:alpha val="43137"/>
                    </a:srgbClr>
                  </a:outerShdw>
                </a:effectLst>
                <a:cs typeface="Times New Roman" pitchFamily="18" charset="0"/>
              </a:rPr>
              <a:t>Carcinoma infiltrante.</a:t>
            </a:r>
            <a:endParaRPr lang="es-ES_tradnl" sz="2000" b="1" dirty="0" smtClean="0">
              <a:effectLst>
                <a:outerShdw blurRad="38100" dist="38100" dir="2700000" algn="tl">
                  <a:srgbClr val="000000">
                    <a:alpha val="43137"/>
                  </a:srgbClr>
                </a:outerShdw>
              </a:effectLst>
            </a:endParaRPr>
          </a:p>
          <a:p>
            <a:pPr marL="609600" indent="-609600">
              <a:buFont typeface="Wingdings" pitchFamily="2" charset="2"/>
              <a:buAutoNum type="alphaLcPeriod"/>
              <a:defRPr/>
            </a:pPr>
            <a:r>
              <a:rPr lang="es-MX" sz="2000" b="1" i="1" dirty="0" smtClean="0">
                <a:effectLst>
                  <a:outerShdw blurRad="38100" dist="38100" dir="2700000" algn="tl">
                    <a:srgbClr val="000000">
                      <a:alpha val="43137"/>
                    </a:srgbClr>
                  </a:outerShdw>
                </a:effectLst>
                <a:cs typeface="Times New Roman" pitchFamily="18" charset="0"/>
              </a:rPr>
              <a:t>Carcinoma ductal  infiltrante. </a:t>
            </a:r>
            <a:r>
              <a:rPr lang="es-MX" sz="2000" b="1" i="1" dirty="0" smtClean="0">
                <a:solidFill>
                  <a:srgbClr val="FF0000"/>
                </a:solidFill>
                <a:effectLst>
                  <a:outerShdw blurRad="38100" dist="38100" dir="2700000" algn="tl">
                    <a:srgbClr val="000000">
                      <a:alpha val="43137"/>
                    </a:srgbClr>
                  </a:outerShdw>
                </a:effectLst>
                <a:cs typeface="Times New Roman" pitchFamily="18" charset="0"/>
              </a:rPr>
              <a:t>(el más frecuente)</a:t>
            </a:r>
            <a:endParaRPr lang="es-ES_tradnl" sz="2000" b="1" dirty="0" smtClean="0">
              <a:solidFill>
                <a:srgbClr val="FF0000"/>
              </a:solidFill>
              <a:effectLst>
                <a:outerShdw blurRad="38100" dist="38100" dir="2700000" algn="tl">
                  <a:srgbClr val="000000">
                    <a:alpha val="43137"/>
                  </a:srgbClr>
                </a:outerShdw>
              </a:effectLst>
            </a:endParaRPr>
          </a:p>
          <a:p>
            <a:pPr marL="609600" indent="-609600">
              <a:buFont typeface="Wingdings" pitchFamily="2" charset="2"/>
              <a:buAutoNum type="alphaLcPeriod"/>
              <a:defRPr/>
            </a:pPr>
            <a:r>
              <a:rPr lang="es-MX" sz="2000" b="1" i="1" dirty="0" smtClean="0">
                <a:effectLst>
                  <a:outerShdw blurRad="38100" dist="38100" dir="2700000" algn="tl">
                    <a:srgbClr val="000000">
                      <a:alpha val="43137"/>
                    </a:srgbClr>
                  </a:outerShdw>
                </a:effectLst>
                <a:cs typeface="Times New Roman" pitchFamily="18" charset="0"/>
              </a:rPr>
              <a:t>Carcinoma </a:t>
            </a:r>
            <a:r>
              <a:rPr lang="es-MX" sz="2000" b="1" i="1" dirty="0" err="1" smtClean="0">
                <a:effectLst>
                  <a:outerShdw blurRad="38100" dist="38100" dir="2700000" algn="tl">
                    <a:srgbClr val="000000">
                      <a:alpha val="43137"/>
                    </a:srgbClr>
                  </a:outerShdw>
                </a:effectLst>
                <a:cs typeface="Times New Roman" pitchFamily="18" charset="0"/>
              </a:rPr>
              <a:t>lobulillar</a:t>
            </a:r>
            <a:r>
              <a:rPr lang="es-MX" sz="2000" b="1" i="1" dirty="0" smtClean="0">
                <a:effectLst>
                  <a:outerShdw blurRad="38100" dist="38100" dir="2700000" algn="tl">
                    <a:srgbClr val="000000">
                      <a:alpha val="43137"/>
                    </a:srgbClr>
                  </a:outerShdw>
                </a:effectLst>
                <a:cs typeface="Times New Roman" pitchFamily="18" charset="0"/>
              </a:rPr>
              <a:t>  infiltrante.</a:t>
            </a:r>
            <a:endParaRPr lang="es-ES_tradnl" sz="2000" b="1" dirty="0" smtClean="0">
              <a:effectLst>
                <a:outerShdw blurRad="38100" dist="38100" dir="2700000" algn="tl">
                  <a:srgbClr val="000000">
                    <a:alpha val="43137"/>
                  </a:srgbClr>
                </a:outerShdw>
              </a:effectLst>
            </a:endParaRPr>
          </a:p>
          <a:p>
            <a:pPr marL="609600" indent="-609600">
              <a:buFont typeface="Wingdings" pitchFamily="2" charset="2"/>
              <a:buAutoNum type="alphaLcPeriod"/>
              <a:defRPr/>
            </a:pPr>
            <a:r>
              <a:rPr lang="es-MX" sz="2000" b="1" i="1" dirty="0" smtClean="0">
                <a:effectLst>
                  <a:outerShdw blurRad="38100" dist="38100" dir="2700000" algn="tl">
                    <a:srgbClr val="000000">
                      <a:alpha val="43137"/>
                    </a:srgbClr>
                  </a:outerShdw>
                </a:effectLst>
                <a:cs typeface="Times New Roman" pitchFamily="18" charset="0"/>
              </a:rPr>
              <a:t>Carcinoma medular.</a:t>
            </a:r>
            <a:endParaRPr lang="es-ES_tradnl" sz="2000" b="1" dirty="0" smtClean="0">
              <a:effectLst>
                <a:outerShdw blurRad="38100" dist="38100" dir="2700000" algn="tl">
                  <a:srgbClr val="000000">
                    <a:alpha val="43137"/>
                  </a:srgbClr>
                </a:outerShdw>
              </a:effectLst>
            </a:endParaRPr>
          </a:p>
          <a:p>
            <a:pPr marL="609600" indent="-609600">
              <a:buFont typeface="Wingdings" pitchFamily="2" charset="2"/>
              <a:buAutoNum type="alphaLcPeriod"/>
              <a:defRPr/>
            </a:pPr>
            <a:r>
              <a:rPr lang="es-MX" sz="2000" b="1" i="1" dirty="0" smtClean="0">
                <a:effectLst>
                  <a:outerShdw blurRad="38100" dist="38100" dir="2700000" algn="tl">
                    <a:srgbClr val="000000">
                      <a:alpha val="43137"/>
                    </a:srgbClr>
                  </a:outerShdw>
                </a:effectLst>
                <a:cs typeface="Times New Roman" pitchFamily="18" charset="0"/>
              </a:rPr>
              <a:t>Carcinoma </a:t>
            </a:r>
            <a:r>
              <a:rPr lang="es-MX" sz="2000" b="1" i="1" dirty="0" err="1" smtClean="0">
                <a:effectLst>
                  <a:outerShdw blurRad="38100" dist="38100" dir="2700000" algn="tl">
                    <a:srgbClr val="000000">
                      <a:alpha val="43137"/>
                    </a:srgbClr>
                  </a:outerShdw>
                </a:effectLst>
                <a:cs typeface="Times New Roman" pitchFamily="18" charset="0"/>
              </a:rPr>
              <a:t>coloídeo</a:t>
            </a:r>
            <a:r>
              <a:rPr lang="es-MX" sz="2000" b="1" i="1" dirty="0" smtClean="0">
                <a:effectLst>
                  <a:outerShdw blurRad="38100" dist="38100" dir="2700000" algn="tl">
                    <a:srgbClr val="000000">
                      <a:alpha val="43137"/>
                    </a:srgbClr>
                  </a:outerShdw>
                </a:effectLst>
                <a:cs typeface="Times New Roman" pitchFamily="18" charset="0"/>
              </a:rPr>
              <a:t> (</a:t>
            </a:r>
            <a:r>
              <a:rPr lang="es-MX" sz="2000" b="1" i="1" dirty="0" err="1" smtClean="0">
                <a:effectLst>
                  <a:outerShdw blurRad="38100" dist="38100" dir="2700000" algn="tl">
                    <a:srgbClr val="000000">
                      <a:alpha val="43137"/>
                    </a:srgbClr>
                  </a:outerShdw>
                </a:effectLst>
                <a:cs typeface="Times New Roman" pitchFamily="18" charset="0"/>
              </a:rPr>
              <a:t>mucinoso</a:t>
            </a:r>
            <a:r>
              <a:rPr lang="es-ES_tradnl" sz="2000" b="1" dirty="0" smtClean="0">
                <a:effectLst>
                  <a:outerShdw blurRad="38100" dist="38100" dir="2700000" algn="tl">
                    <a:srgbClr val="000000">
                      <a:alpha val="43137"/>
                    </a:srgbClr>
                  </a:outerShdw>
                </a:effectLst>
              </a:rPr>
              <a:t>).</a:t>
            </a:r>
          </a:p>
          <a:p>
            <a:pPr marL="609600" indent="-609600">
              <a:buFont typeface="Wingdings" pitchFamily="2" charset="2"/>
              <a:buAutoNum type="alphaLcPeriod"/>
              <a:defRPr/>
            </a:pPr>
            <a:r>
              <a:rPr lang="es-MX" sz="2000" b="1" i="1" dirty="0" smtClean="0">
                <a:effectLst>
                  <a:outerShdw blurRad="38100" dist="38100" dir="2700000" algn="tl">
                    <a:srgbClr val="000000">
                      <a:alpha val="43137"/>
                    </a:srgbClr>
                  </a:outerShdw>
                </a:effectLst>
                <a:cs typeface="Times New Roman" pitchFamily="18" charset="0"/>
              </a:rPr>
              <a:t>Carcinoma tubular.</a:t>
            </a:r>
            <a:endParaRPr lang="es-ES_tradnl" sz="2000" b="1" dirty="0" smtClean="0">
              <a:effectLst>
                <a:outerShdw blurRad="38100" dist="38100" dir="2700000" algn="tl">
                  <a:srgbClr val="000000">
                    <a:alpha val="43137"/>
                  </a:srgbClr>
                </a:outerShdw>
              </a:effectLst>
            </a:endParaRPr>
          </a:p>
          <a:p>
            <a:pPr marL="609600" indent="-609600">
              <a:buFont typeface="Wingdings" pitchFamily="2" charset="2"/>
              <a:buAutoNum type="alphaLcPeriod"/>
              <a:defRPr/>
            </a:pPr>
            <a:r>
              <a:rPr lang="es-MX" sz="2000" b="1" i="1" dirty="0" smtClean="0">
                <a:effectLst>
                  <a:outerShdw blurRad="38100" dist="38100" dir="2700000" algn="tl">
                    <a:srgbClr val="000000">
                      <a:alpha val="43137"/>
                    </a:srgbClr>
                  </a:outerShdw>
                </a:effectLst>
                <a:cs typeface="Times New Roman" pitchFamily="18" charset="0"/>
              </a:rPr>
              <a:t>Carcinoma papilar.</a:t>
            </a:r>
            <a:endParaRPr lang="es-ES_tradnl" sz="2000" b="1" dirty="0" smtClean="0">
              <a:effectLst>
                <a:outerShdw blurRad="38100" dist="38100" dir="2700000" algn="tl">
                  <a:srgbClr val="000000">
                    <a:alpha val="43137"/>
                  </a:srgbClr>
                </a:outerShdw>
              </a:effectLst>
            </a:endParaRPr>
          </a:p>
          <a:p>
            <a:pPr marL="609600" indent="-609600">
              <a:buFont typeface="Wingdings" pitchFamily="2" charset="2"/>
              <a:buAutoNum type="alphaLcPeriod"/>
              <a:defRPr/>
            </a:pPr>
            <a:r>
              <a:rPr lang="es-MX" sz="2000" b="1" i="1" dirty="0" smtClean="0">
                <a:effectLst>
                  <a:outerShdw blurRad="38100" dist="38100" dir="2700000" algn="tl">
                    <a:srgbClr val="000000">
                      <a:alpha val="43137"/>
                    </a:srgbClr>
                  </a:outerShdw>
                </a:effectLst>
                <a:cs typeface="Times New Roman" pitchFamily="18" charset="0"/>
              </a:rPr>
              <a:t>Enfermedad de </a:t>
            </a:r>
            <a:r>
              <a:rPr lang="es-MX" sz="2000" b="1" i="1" dirty="0" err="1" smtClean="0">
                <a:effectLst>
                  <a:outerShdw blurRad="38100" dist="38100" dir="2700000" algn="tl">
                    <a:srgbClr val="000000">
                      <a:alpha val="43137"/>
                    </a:srgbClr>
                  </a:outerShdw>
                </a:effectLst>
                <a:cs typeface="Times New Roman" pitchFamily="18" charset="0"/>
              </a:rPr>
              <a:t>Paget</a:t>
            </a:r>
            <a:r>
              <a:rPr lang="es-MX" sz="2000" b="1" i="1" dirty="0" smtClean="0">
                <a:effectLst>
                  <a:outerShdw blurRad="38100" dist="38100" dir="2700000" algn="tl">
                    <a:srgbClr val="000000">
                      <a:alpha val="43137"/>
                    </a:srgbClr>
                  </a:outerShdw>
                </a:effectLst>
                <a:cs typeface="Times New Roman" pitchFamily="18" charset="0"/>
              </a:rPr>
              <a:t>.</a:t>
            </a:r>
            <a:endParaRPr lang="es-ES_tradnl" sz="2000" b="1" dirty="0" smtClean="0">
              <a:effectLst>
                <a:outerShdw blurRad="38100" dist="38100" dir="2700000" algn="tl">
                  <a:srgbClr val="000000">
                    <a:alpha val="43137"/>
                  </a:srgbClr>
                </a:outerShdw>
              </a:effectLst>
            </a:endParaRPr>
          </a:p>
          <a:p>
            <a:pPr marL="609600" indent="-609600">
              <a:buFont typeface="Wingdings" pitchFamily="2" charset="2"/>
              <a:buAutoNum type="alphaLcPeriod"/>
              <a:defRPr/>
            </a:pPr>
            <a:endParaRPr lang="es-ES_tradnl" sz="2000" dirty="0" smtClean="0"/>
          </a:p>
          <a:p>
            <a:pPr marL="609600" indent="-609600">
              <a:buFont typeface="Wingdings" pitchFamily="2" charset="2"/>
              <a:buAutoNum type="alphaLcPeriod"/>
              <a:defRPr/>
            </a:pPr>
            <a:endParaRPr lang="es-ES_tradnl" sz="2000" dirty="0" smtClean="0"/>
          </a:p>
          <a:p>
            <a:pPr marL="609600" indent="-609600">
              <a:buFont typeface="Wingdings" pitchFamily="2" charset="2"/>
              <a:buAutoNum type="alphaLcPeriod"/>
              <a:defRPr/>
            </a:pPr>
            <a:endParaRPr lang="es-ES" sz="2000" dirty="0" smtClean="0"/>
          </a:p>
        </p:txBody>
      </p:sp>
    </p:spTree>
    <p:extLst>
      <p:ext uri="{BB962C8B-B14F-4D97-AF65-F5344CB8AC3E}">
        <p14:creationId xmlns:p14="http://schemas.microsoft.com/office/powerpoint/2010/main" val="8539468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533400" y="419100"/>
            <a:ext cx="7772400" cy="1143000"/>
          </a:xfrm>
        </p:spPr>
        <p:txBody>
          <a:bodyPr/>
          <a:lstStyle/>
          <a:p>
            <a:pPr algn="ctr">
              <a:defRPr/>
            </a:pPr>
            <a:r>
              <a:rPr lang="es-CL" sz="4000" b="1" dirty="0" smtClean="0">
                <a:solidFill>
                  <a:srgbClr val="FFFF00"/>
                </a:solidFill>
                <a:effectLst>
                  <a:outerShdw blurRad="38100" dist="38100" dir="2700000" algn="tl">
                    <a:srgbClr val="000000"/>
                  </a:outerShdw>
                </a:effectLst>
                <a:latin typeface="Arial" pitchFamily="34" charset="0"/>
              </a:rPr>
              <a:t>Ca de Mama</a:t>
            </a:r>
            <a:r>
              <a:rPr lang="es-CL" sz="4000" dirty="0" smtClean="0">
                <a:solidFill>
                  <a:srgbClr val="FFFF00"/>
                </a:solidFill>
                <a:effectLst>
                  <a:outerShdw blurRad="38100" dist="38100" dir="2700000" algn="tl">
                    <a:srgbClr val="000000"/>
                  </a:outerShdw>
                </a:effectLst>
              </a:rPr>
              <a:t/>
            </a:r>
            <a:br>
              <a:rPr lang="es-CL" sz="4000" dirty="0" smtClean="0">
                <a:solidFill>
                  <a:srgbClr val="FFFF00"/>
                </a:solidFill>
                <a:effectLst>
                  <a:outerShdw blurRad="38100" dist="38100" dir="2700000" algn="tl">
                    <a:srgbClr val="000000"/>
                  </a:outerShdw>
                </a:effectLst>
              </a:rPr>
            </a:br>
            <a:endParaRPr lang="es-CL" sz="4000" dirty="0" smtClean="0">
              <a:solidFill>
                <a:srgbClr val="FFFF00"/>
              </a:solidFill>
              <a:effectLst>
                <a:outerShdw blurRad="38100" dist="38100" dir="2700000" algn="tl">
                  <a:srgbClr val="000000"/>
                </a:outerShdw>
              </a:effectLst>
            </a:endParaRPr>
          </a:p>
        </p:txBody>
      </p:sp>
      <p:sp>
        <p:nvSpPr>
          <p:cNvPr id="76803" name="Rectangle 3"/>
          <p:cNvSpPr>
            <a:spLocks noGrp="1" noChangeArrowheads="1"/>
          </p:cNvSpPr>
          <p:nvPr>
            <p:ph type="body" idx="1"/>
          </p:nvPr>
        </p:nvSpPr>
        <p:spPr>
          <a:xfrm>
            <a:off x="381000" y="1295400"/>
            <a:ext cx="8458200" cy="5257800"/>
          </a:xfrm>
          <a:noFill/>
        </p:spPr>
        <p:txBody>
          <a:bodyPr/>
          <a:lstStyle/>
          <a:p>
            <a:pPr algn="ctr">
              <a:buFont typeface="Monotype Sorts" pitchFamily="2" charset="2"/>
              <a:buNone/>
            </a:pPr>
            <a:r>
              <a:rPr lang="es-CL" altLang="es-ES" b="1" smtClean="0">
                <a:latin typeface="Arial" pitchFamily="34" charset="0"/>
              </a:rPr>
              <a:t>m</a:t>
            </a:r>
          </a:p>
        </p:txBody>
      </p:sp>
      <p:sp>
        <p:nvSpPr>
          <p:cNvPr id="76804" name="Rectangle 4"/>
          <p:cNvSpPr>
            <a:spLocks noChangeArrowheads="1"/>
          </p:cNvSpPr>
          <p:nvPr/>
        </p:nvSpPr>
        <p:spPr bwMode="auto">
          <a:xfrm>
            <a:off x="920750" y="1377950"/>
            <a:ext cx="6997700" cy="825500"/>
          </a:xfrm>
          <a:prstGeom prst="rect">
            <a:avLst/>
          </a:prstGeom>
          <a:solidFill>
            <a:srgbClr val="FF3300"/>
          </a:solidFill>
          <a:ln w="12700">
            <a:solidFill>
              <a:schemeClr val="tx1"/>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s-ES" altLang="es-ES"/>
          </a:p>
        </p:txBody>
      </p:sp>
      <p:sp>
        <p:nvSpPr>
          <p:cNvPr id="17413" name="Rectangle 5"/>
          <p:cNvSpPr>
            <a:spLocks noChangeArrowheads="1"/>
          </p:cNvSpPr>
          <p:nvPr/>
        </p:nvSpPr>
        <p:spPr bwMode="auto">
          <a:xfrm>
            <a:off x="1279525" y="1447800"/>
            <a:ext cx="6035675" cy="579438"/>
          </a:xfrm>
          <a:prstGeom prst="rect">
            <a:avLst/>
          </a:prstGeom>
          <a:noFill/>
          <a:ln w="9525">
            <a:noFill/>
            <a:miter lim="800000"/>
            <a:headEnd/>
            <a:tailEnd/>
          </a:ln>
          <a:effectLst/>
        </p:spPr>
        <p:txBody>
          <a:bodyPr lIns="92075" tIns="46038" rIns="92075" bIns="46038">
            <a:spAutoFit/>
          </a:bodyPr>
          <a:lstStyle/>
          <a:p>
            <a:pPr>
              <a:defRPr/>
            </a:pPr>
            <a:r>
              <a:rPr lang="es-CL" sz="3200" b="1">
                <a:solidFill>
                  <a:srgbClr val="FFCC00"/>
                </a:solidFill>
                <a:effectLst>
                  <a:outerShdw blurRad="38100" dist="38100" dir="2700000" algn="tl">
                    <a:srgbClr val="000000"/>
                  </a:outerShdw>
                </a:effectLst>
                <a:latin typeface="Arial" pitchFamily="34" charset="0"/>
              </a:rPr>
              <a:t>Carcinoma In situ de la mama</a:t>
            </a:r>
          </a:p>
        </p:txBody>
      </p:sp>
      <p:sp>
        <p:nvSpPr>
          <p:cNvPr id="76806" name="AutoShape 7"/>
          <p:cNvSpPr>
            <a:spLocks noChangeArrowheads="1"/>
          </p:cNvSpPr>
          <p:nvPr/>
        </p:nvSpPr>
        <p:spPr bwMode="auto">
          <a:xfrm>
            <a:off x="4067175" y="2420938"/>
            <a:ext cx="596900" cy="1816100"/>
          </a:xfrm>
          <a:prstGeom prst="downArrow">
            <a:avLst>
              <a:gd name="adj1" fmla="val 50000"/>
              <a:gd name="adj2" fmla="val 152142"/>
            </a:avLst>
          </a:prstGeom>
          <a:solidFill>
            <a:schemeClr val="bg1"/>
          </a:solidFill>
          <a:ln w="12700">
            <a:solidFill>
              <a:schemeClr val="tx1"/>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s-ES" altLang="es-ES"/>
          </a:p>
        </p:txBody>
      </p:sp>
      <p:sp>
        <p:nvSpPr>
          <p:cNvPr id="76807" name="Rectangle 9"/>
          <p:cNvSpPr>
            <a:spLocks noChangeArrowheads="1"/>
          </p:cNvSpPr>
          <p:nvPr/>
        </p:nvSpPr>
        <p:spPr bwMode="auto">
          <a:xfrm>
            <a:off x="2700338" y="4437063"/>
            <a:ext cx="3492500" cy="1206500"/>
          </a:xfrm>
          <a:prstGeom prst="rect">
            <a:avLst/>
          </a:prstGeom>
          <a:solidFill>
            <a:schemeClr val="bg1"/>
          </a:solidFill>
          <a:ln w="12700">
            <a:solidFill>
              <a:schemeClr val="tx1"/>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s-ES" altLang="es-ES"/>
          </a:p>
        </p:txBody>
      </p:sp>
      <p:sp>
        <p:nvSpPr>
          <p:cNvPr id="17419" name="Rectangle 11"/>
          <p:cNvSpPr>
            <a:spLocks noChangeArrowheads="1"/>
          </p:cNvSpPr>
          <p:nvPr/>
        </p:nvSpPr>
        <p:spPr bwMode="auto">
          <a:xfrm>
            <a:off x="2771775" y="4581525"/>
            <a:ext cx="3309938" cy="946150"/>
          </a:xfrm>
          <a:prstGeom prst="rect">
            <a:avLst/>
          </a:prstGeom>
          <a:noFill/>
          <a:ln w="9525">
            <a:noFill/>
            <a:miter lim="800000"/>
            <a:headEnd/>
            <a:tailEnd/>
          </a:ln>
          <a:effectLst/>
        </p:spPr>
        <p:txBody>
          <a:bodyPr wrap="none" lIns="92075" tIns="46038" rIns="92075" bIns="46038">
            <a:spAutoFit/>
          </a:bodyPr>
          <a:lstStyle/>
          <a:p>
            <a:pPr>
              <a:defRPr/>
            </a:pPr>
            <a:r>
              <a:rPr lang="es-CL" sz="2800" b="1" dirty="0">
                <a:solidFill>
                  <a:srgbClr val="FFCC00"/>
                </a:solidFill>
                <a:effectLst>
                  <a:outerShdw blurRad="38100" dist="38100" dir="2700000" algn="tl">
                    <a:srgbClr val="000000"/>
                  </a:outerShdw>
                </a:effectLst>
                <a:latin typeface="Arial" pitchFamily="34" charset="0"/>
              </a:rPr>
              <a:t>Carcinoma Ductal </a:t>
            </a:r>
          </a:p>
          <a:p>
            <a:pPr>
              <a:defRPr/>
            </a:pPr>
            <a:r>
              <a:rPr lang="es-CL" sz="2800" b="1" dirty="0">
                <a:solidFill>
                  <a:srgbClr val="FFCC00"/>
                </a:solidFill>
                <a:effectLst>
                  <a:outerShdw blurRad="38100" dist="38100" dir="2700000" algn="tl">
                    <a:srgbClr val="000000"/>
                  </a:outerShdw>
                </a:effectLst>
                <a:latin typeface="Arial" pitchFamily="34" charset="0"/>
              </a:rPr>
              <a:t>          In Situ</a:t>
            </a:r>
          </a:p>
        </p:txBody>
      </p:sp>
    </p:spTree>
    <p:extLst>
      <p:ext uri="{BB962C8B-B14F-4D97-AF65-F5344CB8AC3E}">
        <p14:creationId xmlns:p14="http://schemas.microsoft.com/office/powerpoint/2010/main" val="35320965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7413">
                                            <p:txEl>
                                              <p:pRg st="0" end="0"/>
                                            </p:txEl>
                                          </p:spTgt>
                                        </p:tgtEl>
                                        <p:attrNameLst>
                                          <p:attrName>style.visibility</p:attrName>
                                        </p:attrNameLst>
                                      </p:cBhvr>
                                      <p:to>
                                        <p:strVal val="visible"/>
                                      </p:to>
                                    </p:set>
                                    <p:anim calcmode="lin" valueType="num">
                                      <p:cBhvr additive="base">
                                        <p:cTn id="7" dur="500" fill="hold"/>
                                        <p:tgtEl>
                                          <p:spTgt spid="1741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741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Frenada"/>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32" fill="hold" grpId="0" nodeType="clickEffect">
                                  <p:stCondLst>
                                    <p:cond delay="0"/>
                                  </p:stCondLst>
                                  <p:childTnLst>
                                    <p:set>
                                      <p:cBhvr>
                                        <p:cTn id="12" dur="1" fill="hold">
                                          <p:stCondLst>
                                            <p:cond delay="0"/>
                                          </p:stCondLst>
                                        </p:cTn>
                                        <p:tgtEl>
                                          <p:spTgt spid="17419"/>
                                        </p:tgtEl>
                                        <p:attrNameLst>
                                          <p:attrName>style.visibility</p:attrName>
                                        </p:attrNameLst>
                                      </p:cBhvr>
                                      <p:to>
                                        <p:strVal val="visible"/>
                                      </p:to>
                                    </p:set>
                                    <p:animEffect transition="in" filter="box(out)">
                                      <p:cBhvr>
                                        <p:cTn id="13" dur="500"/>
                                        <p:tgtEl>
                                          <p:spTgt spid="17419"/>
                                        </p:tgtEl>
                                      </p:cBhvr>
                                    </p:animEffect>
                                  </p:childTnLst>
                                  <p:subTnLst>
                                    <p:audio>
                                      <p:cMediaNode>
                                        <p:cTn display="0" masterRel="sameClick">
                                          <p:stCondLst>
                                            <p:cond evt="begin" delay="0">
                                              <p:tn val="11"/>
                                            </p:cond>
                                          </p:stCondLst>
                                          <p:endCondLst>
                                            <p:cond evt="onStopAudio" delay="0">
                                              <p:tgtEl>
                                                <p:sldTgt/>
                                              </p:tgtEl>
                                            </p:cond>
                                          </p:endCondLst>
                                        </p:cTn>
                                        <p:tgtEl>
                                          <p:sndTgt r:embed="rId3" name="Cáma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3" grpId="0" build="p" autoUpdateAnimBg="0"/>
      <p:bldP spid="17419" grpId="0"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85800" y="495300"/>
            <a:ext cx="7772400" cy="1143000"/>
          </a:xfrm>
        </p:spPr>
        <p:txBody>
          <a:bodyPr/>
          <a:lstStyle/>
          <a:p>
            <a:pPr algn="ctr">
              <a:defRPr/>
            </a:pPr>
            <a:r>
              <a:rPr lang="es-CL" sz="4000" b="1" dirty="0" smtClean="0">
                <a:effectLst>
                  <a:outerShdw blurRad="38100" dist="38100" dir="2700000" algn="tl">
                    <a:srgbClr val="000000"/>
                  </a:outerShdw>
                </a:effectLst>
                <a:latin typeface="Arial" pitchFamily="34" charset="0"/>
              </a:rPr>
              <a:t>Ca de Mama</a:t>
            </a:r>
            <a:r>
              <a:rPr lang="es-CL" sz="4000" dirty="0" smtClean="0">
                <a:solidFill>
                  <a:srgbClr val="FFCC00"/>
                </a:solidFill>
                <a:effectLst>
                  <a:outerShdw blurRad="38100" dist="38100" dir="2700000" algn="tl">
                    <a:srgbClr val="000000"/>
                  </a:outerShdw>
                </a:effectLst>
                <a:latin typeface="Arial" pitchFamily="34" charset="0"/>
              </a:rPr>
              <a:t/>
            </a:r>
            <a:br>
              <a:rPr lang="es-CL" sz="4000" dirty="0" smtClean="0">
                <a:solidFill>
                  <a:srgbClr val="FFCC00"/>
                </a:solidFill>
                <a:effectLst>
                  <a:outerShdw blurRad="38100" dist="38100" dir="2700000" algn="tl">
                    <a:srgbClr val="000000"/>
                  </a:outerShdw>
                </a:effectLst>
                <a:latin typeface="Arial" pitchFamily="34" charset="0"/>
              </a:rPr>
            </a:br>
            <a:endParaRPr lang="es-CL" sz="4000" dirty="0" smtClean="0">
              <a:solidFill>
                <a:srgbClr val="FFCC00"/>
              </a:solidFill>
              <a:effectLst>
                <a:outerShdw blurRad="38100" dist="38100" dir="2700000" algn="tl">
                  <a:srgbClr val="000000"/>
                </a:outerShdw>
              </a:effectLst>
              <a:latin typeface="Arial" pitchFamily="34" charset="0"/>
            </a:endParaRPr>
          </a:p>
        </p:txBody>
      </p:sp>
      <p:sp>
        <p:nvSpPr>
          <p:cNvPr id="18435" name="Rectangle 3"/>
          <p:cNvSpPr>
            <a:spLocks noGrp="1" noChangeArrowheads="1"/>
          </p:cNvSpPr>
          <p:nvPr>
            <p:ph type="body" idx="1"/>
          </p:nvPr>
        </p:nvSpPr>
        <p:spPr>
          <a:xfrm>
            <a:off x="357188" y="1571625"/>
            <a:ext cx="8429625" cy="4876800"/>
          </a:xfrm>
        </p:spPr>
        <p:txBody>
          <a:bodyPr/>
          <a:lstStyle/>
          <a:p>
            <a:pPr>
              <a:buFont typeface="Monotype Sorts" pitchFamily="2" charset="2"/>
              <a:buNone/>
              <a:defRPr/>
            </a:pPr>
            <a:r>
              <a:rPr lang="es-CL" sz="2800" b="1" dirty="0" smtClean="0">
                <a:solidFill>
                  <a:srgbClr val="FFCC00"/>
                </a:solidFill>
                <a:effectLst>
                  <a:outerShdw blurRad="38100" dist="38100" dir="2700000" algn="tl">
                    <a:srgbClr val="000000"/>
                  </a:outerShdw>
                </a:effectLst>
                <a:latin typeface="Arial" pitchFamily="34" charset="0"/>
              </a:rPr>
              <a:t>Neoplasia Lobular</a:t>
            </a:r>
            <a:r>
              <a:rPr lang="es-CL" sz="2800" b="1" i="1" dirty="0" smtClean="0">
                <a:solidFill>
                  <a:srgbClr val="FFCC00"/>
                </a:solidFill>
                <a:effectLst>
                  <a:outerShdw blurRad="38100" dist="38100" dir="2700000" algn="tl">
                    <a:srgbClr val="000000"/>
                  </a:outerShdw>
                </a:effectLst>
                <a:latin typeface="Arial" pitchFamily="34" charset="0"/>
              </a:rPr>
              <a:t> </a:t>
            </a:r>
            <a:r>
              <a:rPr lang="es-CL" sz="2800" b="1" i="1" dirty="0" smtClean="0">
                <a:effectLst>
                  <a:outerShdw blurRad="38100" dist="38100" dir="2700000" algn="tl">
                    <a:srgbClr val="000000"/>
                  </a:outerShdw>
                </a:effectLst>
                <a:latin typeface="Arial" pitchFamily="34" charset="0"/>
              </a:rPr>
              <a:t>(</a:t>
            </a:r>
            <a:r>
              <a:rPr lang="es-CL" sz="2800" b="1" i="1" dirty="0" smtClean="0">
                <a:solidFill>
                  <a:srgbClr val="FF3300"/>
                </a:solidFill>
                <a:effectLst>
                  <a:outerShdw blurRad="38100" dist="38100" dir="2700000" algn="tl">
                    <a:srgbClr val="000000"/>
                  </a:outerShdw>
                </a:effectLst>
                <a:latin typeface="Arial" pitchFamily="34" charset="0"/>
              </a:rPr>
              <a:t>Lesión Pre-maligna</a:t>
            </a:r>
            <a:r>
              <a:rPr lang="es-CL" sz="2800" b="1" i="1" dirty="0" smtClean="0">
                <a:effectLst>
                  <a:outerShdw blurRad="38100" dist="38100" dir="2700000" algn="tl">
                    <a:srgbClr val="000000"/>
                  </a:outerShdw>
                </a:effectLst>
                <a:latin typeface="Arial" pitchFamily="34" charset="0"/>
              </a:rPr>
              <a:t>)</a:t>
            </a:r>
          </a:p>
          <a:p>
            <a:pPr>
              <a:defRPr/>
            </a:pPr>
            <a:r>
              <a:rPr lang="es-CL" sz="2800" dirty="0" smtClean="0">
                <a:effectLst>
                  <a:outerShdw blurRad="38100" dist="38100" dir="2700000" algn="tl">
                    <a:srgbClr val="000000"/>
                  </a:outerShdw>
                </a:effectLst>
                <a:latin typeface="Arial" pitchFamily="34" charset="0"/>
              </a:rPr>
              <a:t>6% de las lesiones </a:t>
            </a:r>
            <a:r>
              <a:rPr lang="es-CL" sz="2800" dirty="0" err="1" smtClean="0">
                <a:effectLst>
                  <a:outerShdw blurRad="38100" dist="38100" dir="2700000" algn="tl">
                    <a:srgbClr val="000000"/>
                  </a:outerShdw>
                </a:effectLst>
                <a:latin typeface="Arial" pitchFamily="34" charset="0"/>
              </a:rPr>
              <a:t>premalignas</a:t>
            </a:r>
            <a:r>
              <a:rPr lang="es-CL" sz="2800" dirty="0" smtClean="0">
                <a:effectLst>
                  <a:outerShdw blurRad="38100" dist="38100" dir="2700000" algn="tl">
                    <a:srgbClr val="000000"/>
                  </a:outerShdw>
                </a:effectLst>
                <a:latin typeface="Arial" pitchFamily="34" charset="0"/>
              </a:rPr>
              <a:t> de mama</a:t>
            </a:r>
          </a:p>
          <a:p>
            <a:pPr>
              <a:defRPr/>
            </a:pPr>
            <a:r>
              <a:rPr lang="es-CL" sz="2800" dirty="0" smtClean="0">
                <a:effectLst>
                  <a:outerShdw blurRad="38100" dist="38100" dir="2700000" algn="tl">
                    <a:srgbClr val="000000"/>
                  </a:outerShdw>
                </a:effectLst>
                <a:latin typeface="Arial" pitchFamily="34" charset="0"/>
              </a:rPr>
              <a:t>Predomina en </a:t>
            </a:r>
            <a:r>
              <a:rPr lang="es-CL" sz="2800" dirty="0" err="1" smtClean="0">
                <a:effectLst>
                  <a:outerShdw blurRad="38100" dist="38100" dir="2700000" algn="tl">
                    <a:srgbClr val="000000"/>
                  </a:outerShdw>
                </a:effectLst>
                <a:latin typeface="Arial" pitchFamily="34" charset="0"/>
              </a:rPr>
              <a:t>premenopaúsicas</a:t>
            </a:r>
            <a:r>
              <a:rPr lang="es-CL" sz="2800" dirty="0" smtClean="0">
                <a:effectLst>
                  <a:outerShdw blurRad="38100" dist="38100" dir="2700000" algn="tl">
                    <a:srgbClr val="000000"/>
                  </a:outerShdw>
                </a:effectLst>
                <a:latin typeface="Arial" pitchFamily="34" charset="0"/>
              </a:rPr>
              <a:t> (40,5 años)</a:t>
            </a:r>
          </a:p>
          <a:p>
            <a:pPr>
              <a:defRPr/>
            </a:pPr>
            <a:r>
              <a:rPr lang="es-CL" sz="2800" dirty="0" smtClean="0">
                <a:effectLst>
                  <a:outerShdw blurRad="38100" dist="38100" dir="2700000" algn="tl">
                    <a:srgbClr val="000000"/>
                  </a:outerShdw>
                </a:effectLst>
                <a:latin typeface="Arial" pitchFamily="34" charset="0"/>
              </a:rPr>
              <a:t>No detectable clínica ni Mx</a:t>
            </a:r>
          </a:p>
          <a:p>
            <a:pPr>
              <a:defRPr/>
            </a:pPr>
            <a:r>
              <a:rPr lang="es-CL" sz="2800" dirty="0" smtClean="0">
                <a:effectLst>
                  <a:outerShdw blurRad="38100" dist="38100" dir="2700000" algn="tl">
                    <a:srgbClr val="000000"/>
                  </a:outerShdw>
                </a:effectLst>
                <a:latin typeface="Arial" pitchFamily="34" charset="0"/>
              </a:rPr>
              <a:t>Multifocal y bilateral</a:t>
            </a:r>
          </a:p>
          <a:p>
            <a:pPr>
              <a:defRPr/>
            </a:pPr>
            <a:r>
              <a:rPr lang="es-CL" sz="2800" dirty="0" smtClean="0">
                <a:effectLst>
                  <a:outerShdw blurRad="38100" dist="38100" dir="2700000" algn="tl">
                    <a:srgbClr val="000000"/>
                  </a:outerShdw>
                </a:effectLst>
                <a:latin typeface="Arial" pitchFamily="34" charset="0"/>
              </a:rPr>
              <a:t>9 a 12 veces más incidencia de Ca invasor</a:t>
            </a:r>
          </a:p>
          <a:p>
            <a:pPr>
              <a:defRPr/>
            </a:pPr>
            <a:r>
              <a:rPr lang="es-CL" sz="2800" dirty="0" smtClean="0">
                <a:effectLst>
                  <a:outerShdw blurRad="38100" dist="38100" dir="2700000" algn="tl">
                    <a:srgbClr val="000000"/>
                  </a:outerShdw>
                </a:effectLst>
                <a:latin typeface="Arial" pitchFamily="34" charset="0"/>
              </a:rPr>
              <a:t>Compromiso de múltiples lobulillos</a:t>
            </a:r>
          </a:p>
          <a:p>
            <a:pPr>
              <a:defRPr/>
            </a:pPr>
            <a:r>
              <a:rPr lang="es-CL" sz="2800" dirty="0" smtClean="0">
                <a:effectLst>
                  <a:outerShdw blurRad="38100" dist="38100" dir="2700000" algn="tl">
                    <a:srgbClr val="000000"/>
                  </a:outerShdw>
                </a:effectLst>
                <a:latin typeface="Arial" pitchFamily="34" charset="0"/>
              </a:rPr>
              <a:t>Dg diferencial HLA</a:t>
            </a:r>
          </a:p>
        </p:txBody>
      </p:sp>
    </p:spTree>
    <p:extLst>
      <p:ext uri="{BB962C8B-B14F-4D97-AF65-F5344CB8AC3E}">
        <p14:creationId xmlns:p14="http://schemas.microsoft.com/office/powerpoint/2010/main" val="35755776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09600" y="381000"/>
            <a:ext cx="7772400" cy="1143000"/>
          </a:xfrm>
        </p:spPr>
        <p:txBody>
          <a:bodyPr/>
          <a:lstStyle/>
          <a:p>
            <a:pPr algn="ctr">
              <a:defRPr/>
            </a:pPr>
            <a:r>
              <a:rPr lang="es-CL" sz="4000" b="1" dirty="0" smtClean="0">
                <a:solidFill>
                  <a:srgbClr val="FFFF00"/>
                </a:solidFill>
                <a:effectLst>
                  <a:outerShdw blurRad="38100" dist="38100" dir="2700000" algn="tl">
                    <a:srgbClr val="000000"/>
                  </a:outerShdw>
                </a:effectLst>
                <a:latin typeface="Arial" pitchFamily="34" charset="0"/>
              </a:rPr>
              <a:t>Ca Mama</a:t>
            </a:r>
            <a:r>
              <a:rPr lang="es-CL" sz="4000" dirty="0" smtClean="0">
                <a:solidFill>
                  <a:srgbClr val="FFFF00"/>
                </a:solidFill>
                <a:effectLst>
                  <a:outerShdw blurRad="38100" dist="38100" dir="2700000" algn="tl">
                    <a:srgbClr val="000000"/>
                  </a:outerShdw>
                </a:effectLst>
                <a:latin typeface="Arial" pitchFamily="34" charset="0"/>
              </a:rPr>
              <a:t/>
            </a:r>
            <a:br>
              <a:rPr lang="es-CL" sz="4000" dirty="0" smtClean="0">
                <a:solidFill>
                  <a:srgbClr val="FFFF00"/>
                </a:solidFill>
                <a:effectLst>
                  <a:outerShdw blurRad="38100" dist="38100" dir="2700000" algn="tl">
                    <a:srgbClr val="000000"/>
                  </a:outerShdw>
                </a:effectLst>
                <a:latin typeface="Arial" pitchFamily="34" charset="0"/>
              </a:rPr>
            </a:br>
            <a:endParaRPr lang="es-CL" sz="4000" dirty="0" smtClean="0">
              <a:solidFill>
                <a:srgbClr val="FFFF00"/>
              </a:solidFill>
              <a:effectLst>
                <a:outerShdw blurRad="38100" dist="38100" dir="2700000" algn="tl">
                  <a:srgbClr val="000000"/>
                </a:outerShdw>
              </a:effectLst>
              <a:latin typeface="Arial" pitchFamily="34" charset="0"/>
            </a:endParaRPr>
          </a:p>
        </p:txBody>
      </p:sp>
      <p:sp>
        <p:nvSpPr>
          <p:cNvPr id="19459" name="Rectangle 3"/>
          <p:cNvSpPr>
            <a:spLocks noGrp="1" noChangeArrowheads="1"/>
          </p:cNvSpPr>
          <p:nvPr>
            <p:ph type="body" idx="1"/>
          </p:nvPr>
        </p:nvSpPr>
        <p:spPr>
          <a:xfrm>
            <a:off x="990600" y="1066800"/>
            <a:ext cx="7543800" cy="5257800"/>
          </a:xfrm>
        </p:spPr>
        <p:txBody>
          <a:bodyPr/>
          <a:lstStyle/>
          <a:p>
            <a:pPr>
              <a:buFont typeface="Monotype Sorts" pitchFamily="2" charset="2"/>
              <a:buNone/>
              <a:defRPr/>
            </a:pPr>
            <a:r>
              <a:rPr lang="es-CL" sz="2800" b="1" dirty="0" smtClean="0">
                <a:solidFill>
                  <a:srgbClr val="FFCC00"/>
                </a:solidFill>
                <a:effectLst>
                  <a:outerShdw blurRad="38100" dist="38100" dir="2700000" algn="tl">
                    <a:srgbClr val="000000">
                      <a:alpha val="43137"/>
                    </a:srgbClr>
                  </a:outerShdw>
                </a:effectLst>
                <a:latin typeface="Arial" pitchFamily="34" charset="0"/>
              </a:rPr>
              <a:t>Ca Ductal in situ</a:t>
            </a:r>
            <a:endParaRPr lang="es-CL" sz="2800" dirty="0" smtClean="0">
              <a:solidFill>
                <a:srgbClr val="FFCC00"/>
              </a:solidFill>
              <a:effectLst>
                <a:outerShdw blurRad="38100" dist="38100" dir="2700000" algn="tl">
                  <a:srgbClr val="000000">
                    <a:alpha val="43137"/>
                  </a:srgbClr>
                </a:outerShdw>
              </a:effectLst>
            </a:endParaRPr>
          </a:p>
          <a:p>
            <a:pPr>
              <a:defRPr/>
            </a:pPr>
            <a:r>
              <a:rPr lang="es-CL" sz="2800" dirty="0" smtClean="0">
                <a:effectLst>
                  <a:outerShdw blurRad="38100" dist="38100" dir="2700000" algn="tl">
                    <a:srgbClr val="000000"/>
                  </a:outerShdw>
                </a:effectLst>
                <a:latin typeface="Arial" pitchFamily="34" charset="0"/>
              </a:rPr>
              <a:t>4:1 en relación a la Neoplasia lobular</a:t>
            </a:r>
          </a:p>
          <a:p>
            <a:pPr>
              <a:defRPr/>
            </a:pPr>
            <a:r>
              <a:rPr lang="es-CL" sz="2800" dirty="0" smtClean="0">
                <a:effectLst>
                  <a:outerShdw blurRad="38100" dist="38100" dir="2700000" algn="tl">
                    <a:srgbClr val="000000"/>
                  </a:outerShdw>
                </a:effectLst>
                <a:latin typeface="Arial" pitchFamily="34" charset="0"/>
              </a:rPr>
              <a:t>5% de los Ca detectados clínicamente</a:t>
            </a:r>
          </a:p>
          <a:p>
            <a:pPr>
              <a:defRPr/>
            </a:pPr>
            <a:r>
              <a:rPr lang="es-CL" sz="2800" dirty="0" smtClean="0">
                <a:effectLst>
                  <a:outerShdw blurRad="38100" dist="38100" dir="2700000" algn="tl">
                    <a:srgbClr val="000000"/>
                  </a:outerShdw>
                </a:effectLst>
                <a:latin typeface="Arial" pitchFamily="34" charset="0"/>
              </a:rPr>
              <a:t>4 a 7,5% en Autopsias</a:t>
            </a:r>
          </a:p>
          <a:p>
            <a:pPr>
              <a:defRPr/>
            </a:pPr>
            <a:r>
              <a:rPr lang="es-CL" sz="2800" dirty="0" smtClean="0">
                <a:effectLst>
                  <a:outerShdw blurRad="38100" dist="38100" dir="2700000" algn="tl">
                    <a:srgbClr val="000000"/>
                  </a:outerShdw>
                </a:effectLst>
                <a:latin typeface="Arial" pitchFamily="34" charset="0"/>
              </a:rPr>
              <a:t>Mujeres de cualquier edad (48,5 años)</a:t>
            </a:r>
          </a:p>
          <a:p>
            <a:pPr>
              <a:defRPr/>
            </a:pPr>
            <a:r>
              <a:rPr lang="es-CL" sz="2800" dirty="0" smtClean="0">
                <a:effectLst>
                  <a:outerShdw blurRad="38100" dist="38100" dir="2700000" algn="tl">
                    <a:srgbClr val="000000"/>
                  </a:outerShdw>
                </a:effectLst>
                <a:latin typeface="Arial" pitchFamily="34" charset="0"/>
              </a:rPr>
              <a:t>Variedades: </a:t>
            </a:r>
            <a:r>
              <a:rPr lang="es-CL" sz="2800" dirty="0" err="1" smtClean="0">
                <a:effectLst>
                  <a:outerShdw blurRad="38100" dist="38100" dir="2700000" algn="tl">
                    <a:srgbClr val="000000"/>
                  </a:outerShdw>
                </a:effectLst>
                <a:latin typeface="Arial" pitchFamily="34" charset="0"/>
              </a:rPr>
              <a:t>Comedocarcinoma</a:t>
            </a:r>
            <a:r>
              <a:rPr lang="es-CL" sz="2800" dirty="0" smtClean="0">
                <a:effectLst>
                  <a:outerShdw blurRad="38100" dist="38100" dir="2700000" algn="tl">
                    <a:srgbClr val="000000"/>
                  </a:outerShdw>
                </a:effectLst>
                <a:latin typeface="Arial" pitchFamily="34" charset="0"/>
              </a:rPr>
              <a:t> </a:t>
            </a:r>
          </a:p>
          <a:p>
            <a:pPr>
              <a:buFont typeface="Monotype Sorts" pitchFamily="2" charset="2"/>
              <a:buNone/>
              <a:defRPr/>
            </a:pPr>
            <a:r>
              <a:rPr lang="es-CL" sz="2800" dirty="0" smtClean="0">
                <a:effectLst>
                  <a:outerShdw blurRad="38100" dist="38100" dir="2700000" algn="tl">
                    <a:srgbClr val="000000"/>
                  </a:outerShdw>
                </a:effectLst>
                <a:latin typeface="Arial" pitchFamily="34" charset="0"/>
              </a:rPr>
              <a:t>                       No </a:t>
            </a:r>
            <a:r>
              <a:rPr lang="es-CL" sz="2800" dirty="0" err="1" smtClean="0">
                <a:effectLst>
                  <a:outerShdw blurRad="38100" dist="38100" dir="2700000" algn="tl">
                    <a:srgbClr val="000000"/>
                  </a:outerShdw>
                </a:effectLst>
                <a:latin typeface="Arial" pitchFamily="34" charset="0"/>
              </a:rPr>
              <a:t>Comedocacinoma</a:t>
            </a:r>
            <a:r>
              <a:rPr lang="es-CL" sz="2800" dirty="0" smtClean="0">
                <a:effectLst>
                  <a:outerShdw blurRad="38100" dist="38100" dir="2700000" algn="tl">
                    <a:srgbClr val="000000"/>
                  </a:outerShdw>
                </a:effectLst>
                <a:latin typeface="Arial" pitchFamily="34" charset="0"/>
              </a:rPr>
              <a:t> (Sólido, </a:t>
            </a:r>
          </a:p>
          <a:p>
            <a:pPr>
              <a:buFont typeface="Monotype Sorts" pitchFamily="2" charset="2"/>
              <a:buNone/>
              <a:defRPr/>
            </a:pPr>
            <a:r>
              <a:rPr lang="es-CL" sz="2800" dirty="0" smtClean="0">
                <a:effectLst>
                  <a:outerShdw blurRad="38100" dist="38100" dir="2700000" algn="tl">
                    <a:srgbClr val="000000"/>
                  </a:outerShdw>
                </a:effectLst>
                <a:latin typeface="Arial" pitchFamily="34" charset="0"/>
              </a:rPr>
              <a:t>                       </a:t>
            </a:r>
            <a:r>
              <a:rPr lang="es-CL" sz="2800" dirty="0" err="1" smtClean="0">
                <a:effectLst>
                  <a:outerShdw blurRad="38100" dist="38100" dir="2700000" algn="tl">
                    <a:srgbClr val="000000"/>
                  </a:outerShdw>
                </a:effectLst>
                <a:latin typeface="Arial" pitchFamily="34" charset="0"/>
              </a:rPr>
              <a:t>cribiforme</a:t>
            </a:r>
            <a:r>
              <a:rPr lang="es-CL" sz="2800" dirty="0" smtClean="0">
                <a:effectLst>
                  <a:outerShdw blurRad="38100" dist="38100" dir="2700000" algn="tl">
                    <a:srgbClr val="000000"/>
                  </a:outerShdw>
                </a:effectLst>
                <a:latin typeface="Arial" pitchFamily="34" charset="0"/>
              </a:rPr>
              <a:t>, papilar,</a:t>
            </a:r>
            <a:r>
              <a:rPr lang="es-CL" sz="2800" i="1" dirty="0" smtClean="0">
                <a:effectLst>
                  <a:outerShdw blurRad="38100" dist="38100" dir="2700000" algn="tl">
                    <a:srgbClr val="000000"/>
                  </a:outerShdw>
                </a:effectLst>
                <a:latin typeface="Arial" pitchFamily="34" charset="0"/>
              </a:rPr>
              <a:t> </a:t>
            </a:r>
            <a:r>
              <a:rPr lang="es-CL" sz="2800" i="1" dirty="0" err="1" smtClean="0">
                <a:effectLst>
                  <a:outerShdw blurRad="38100" dist="38100" dir="2700000" algn="tl">
                    <a:srgbClr val="000000"/>
                  </a:outerShdw>
                </a:effectLst>
                <a:latin typeface="Arial" pitchFamily="34" charset="0"/>
              </a:rPr>
              <a:t>Clinging</a:t>
            </a:r>
            <a:r>
              <a:rPr lang="es-CL" sz="2800" i="1" dirty="0" smtClean="0">
                <a:effectLst>
                  <a:outerShdw blurRad="38100" dist="38100" dir="2700000" algn="tl">
                    <a:srgbClr val="000000"/>
                  </a:outerShdw>
                </a:effectLst>
                <a:latin typeface="Arial" pitchFamily="34" charset="0"/>
              </a:rPr>
              <a:t>)</a:t>
            </a:r>
          </a:p>
          <a:p>
            <a:pPr>
              <a:defRPr/>
            </a:pPr>
            <a:r>
              <a:rPr lang="es-CL" sz="2800" dirty="0" smtClean="0">
                <a:effectLst>
                  <a:outerShdw blurRad="38100" dist="38100" dir="2700000" algn="tl">
                    <a:srgbClr val="000000"/>
                  </a:outerShdw>
                </a:effectLst>
                <a:latin typeface="Arial" pitchFamily="34" charset="0"/>
              </a:rPr>
              <a:t>Dg diferencial con </a:t>
            </a:r>
            <a:r>
              <a:rPr lang="es-CL" sz="2800" dirty="0" err="1" smtClean="0">
                <a:effectLst>
                  <a:outerShdw blurRad="38100" dist="38100" dir="2700000" algn="tl">
                    <a:srgbClr val="000000"/>
                  </a:outerShdw>
                </a:effectLst>
                <a:latin typeface="Arial" pitchFamily="34" charset="0"/>
              </a:rPr>
              <a:t>epiteliosis</a:t>
            </a:r>
            <a:r>
              <a:rPr lang="es-CL" sz="2800" dirty="0" smtClean="0">
                <a:effectLst>
                  <a:outerShdw blurRad="38100" dist="38100" dir="2700000" algn="tl">
                    <a:srgbClr val="000000"/>
                  </a:outerShdw>
                </a:effectLst>
                <a:latin typeface="Arial" pitchFamily="34" charset="0"/>
              </a:rPr>
              <a:t> atípica</a:t>
            </a:r>
          </a:p>
          <a:p>
            <a:pPr>
              <a:defRPr/>
            </a:pPr>
            <a:r>
              <a:rPr lang="es-CL" sz="2800" dirty="0" smtClean="0">
                <a:effectLst>
                  <a:outerShdw blurRad="38100" dist="38100" dir="2700000" algn="tl">
                    <a:srgbClr val="000000"/>
                  </a:outerShdw>
                </a:effectLst>
                <a:latin typeface="Arial" pitchFamily="34" charset="0"/>
              </a:rPr>
              <a:t>4 veces más riesgo de CA invasor</a:t>
            </a:r>
          </a:p>
        </p:txBody>
      </p:sp>
    </p:spTree>
    <p:extLst>
      <p:ext uri="{BB962C8B-B14F-4D97-AF65-F5344CB8AC3E}">
        <p14:creationId xmlns:p14="http://schemas.microsoft.com/office/powerpoint/2010/main" val="169230770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09600" y="0"/>
            <a:ext cx="7772400" cy="1143000"/>
          </a:xfrm>
        </p:spPr>
        <p:txBody>
          <a:bodyPr/>
          <a:lstStyle/>
          <a:p>
            <a:pPr algn="ctr">
              <a:defRPr/>
            </a:pPr>
            <a:r>
              <a:rPr lang="es-CL" sz="4000" b="1" dirty="0" smtClean="0">
                <a:solidFill>
                  <a:srgbClr val="FFFF00"/>
                </a:solidFill>
                <a:effectLst>
                  <a:outerShdw blurRad="38100" dist="38100" dir="2700000" algn="tl">
                    <a:srgbClr val="000000"/>
                  </a:outerShdw>
                </a:effectLst>
                <a:latin typeface="Arial" pitchFamily="34" charset="0"/>
              </a:rPr>
              <a:t>Ca de Mama</a:t>
            </a:r>
          </a:p>
        </p:txBody>
      </p:sp>
      <p:sp>
        <p:nvSpPr>
          <p:cNvPr id="20483" name="Rectangle 3"/>
          <p:cNvSpPr>
            <a:spLocks noGrp="1" noChangeArrowheads="1"/>
          </p:cNvSpPr>
          <p:nvPr>
            <p:ph type="body" idx="1"/>
          </p:nvPr>
        </p:nvSpPr>
        <p:spPr>
          <a:xfrm>
            <a:off x="1065213" y="1674813"/>
            <a:ext cx="7545387" cy="4573587"/>
          </a:xfrm>
        </p:spPr>
        <p:txBody>
          <a:bodyPr/>
          <a:lstStyle/>
          <a:p>
            <a:pPr>
              <a:buFont typeface="Monotype Sorts" pitchFamily="2" charset="2"/>
              <a:buNone/>
              <a:defRPr/>
            </a:pPr>
            <a:r>
              <a:rPr lang="es-CL" sz="2800" b="1" dirty="0" smtClean="0">
                <a:effectLst>
                  <a:outerShdw blurRad="38100" dist="38100" dir="2700000" algn="tl">
                    <a:srgbClr val="000000"/>
                  </a:outerShdw>
                </a:effectLst>
                <a:latin typeface="Arial" pitchFamily="34" charset="0"/>
              </a:rPr>
              <a:t>Carcinoma invasor</a:t>
            </a:r>
          </a:p>
          <a:p>
            <a:pPr>
              <a:defRPr/>
            </a:pPr>
            <a:r>
              <a:rPr lang="es-CL" sz="2800" b="1" dirty="0" smtClean="0">
                <a:solidFill>
                  <a:srgbClr val="FFCC00"/>
                </a:solidFill>
                <a:effectLst>
                  <a:outerShdw blurRad="38100" dist="38100" dir="2700000" algn="tl">
                    <a:srgbClr val="000000"/>
                  </a:outerShdw>
                </a:effectLst>
                <a:latin typeface="Arial" pitchFamily="34" charset="0"/>
              </a:rPr>
              <a:t>Ca ductal invasor</a:t>
            </a:r>
            <a:r>
              <a:rPr lang="es-CL" sz="2800" dirty="0" smtClean="0">
                <a:effectLst>
                  <a:outerShdw blurRad="38100" dist="38100" dir="2700000" algn="tl">
                    <a:srgbClr val="000000"/>
                  </a:outerShdw>
                </a:effectLst>
                <a:latin typeface="Arial" pitchFamily="34" charset="0"/>
              </a:rPr>
              <a:t> (más del 75%)</a:t>
            </a:r>
          </a:p>
          <a:p>
            <a:pPr>
              <a:buFont typeface="Monotype Sorts" pitchFamily="2" charset="2"/>
              <a:buNone/>
              <a:defRPr/>
            </a:pPr>
            <a:r>
              <a:rPr lang="es-CL" sz="2800" dirty="0" smtClean="0">
                <a:effectLst>
                  <a:outerShdw blurRad="38100" dist="38100" dir="2700000" algn="tl">
                    <a:srgbClr val="000000"/>
                  </a:outerShdw>
                </a:effectLst>
                <a:latin typeface="Arial" pitchFamily="34" charset="0"/>
              </a:rPr>
              <a:t>Clásico</a:t>
            </a:r>
          </a:p>
          <a:p>
            <a:pPr>
              <a:buFont typeface="Monotype Sorts" pitchFamily="2" charset="2"/>
              <a:buNone/>
              <a:defRPr/>
            </a:pPr>
            <a:r>
              <a:rPr lang="es-CL" sz="2800" dirty="0" smtClean="0">
                <a:effectLst>
                  <a:outerShdw blurRad="38100" dist="38100" dir="2700000" algn="tl">
                    <a:srgbClr val="000000"/>
                  </a:outerShdw>
                </a:effectLst>
                <a:latin typeface="Arial" pitchFamily="34" charset="0"/>
              </a:rPr>
              <a:t>Especiales: Tubular, </a:t>
            </a:r>
            <a:r>
              <a:rPr lang="es-CL" sz="2800" dirty="0" err="1" smtClean="0">
                <a:effectLst>
                  <a:outerShdw blurRad="38100" dist="38100" dir="2700000" algn="tl">
                    <a:srgbClr val="000000"/>
                  </a:outerShdw>
                </a:effectLst>
                <a:latin typeface="Arial" pitchFamily="34" charset="0"/>
              </a:rPr>
              <a:t>Cribiforme</a:t>
            </a:r>
            <a:r>
              <a:rPr lang="es-CL" sz="2800" dirty="0" smtClean="0">
                <a:effectLst>
                  <a:outerShdw blurRad="38100" dist="38100" dir="2700000" algn="tl">
                    <a:srgbClr val="000000"/>
                  </a:outerShdw>
                </a:effectLst>
                <a:latin typeface="Arial" pitchFamily="34" charset="0"/>
              </a:rPr>
              <a:t>, </a:t>
            </a:r>
            <a:r>
              <a:rPr lang="es-CL" sz="2800" dirty="0" err="1" smtClean="0">
                <a:effectLst>
                  <a:outerShdw blurRad="38100" dist="38100" dir="2700000" algn="tl">
                    <a:srgbClr val="000000"/>
                  </a:outerShdw>
                </a:effectLst>
                <a:latin typeface="Arial" pitchFamily="34" charset="0"/>
              </a:rPr>
              <a:t>Mucinoso</a:t>
            </a:r>
            <a:r>
              <a:rPr lang="es-CL" sz="2800" dirty="0" smtClean="0">
                <a:effectLst>
                  <a:outerShdw blurRad="38100" dist="38100" dir="2700000" algn="tl">
                    <a:srgbClr val="000000"/>
                  </a:outerShdw>
                </a:effectLst>
                <a:latin typeface="Arial" pitchFamily="34" charset="0"/>
              </a:rPr>
              <a:t>,</a:t>
            </a:r>
          </a:p>
          <a:p>
            <a:pPr>
              <a:buFont typeface="Monotype Sorts" pitchFamily="2" charset="2"/>
              <a:buNone/>
              <a:defRPr/>
            </a:pPr>
            <a:r>
              <a:rPr lang="es-CL" sz="2800" dirty="0" smtClean="0">
                <a:effectLst>
                  <a:outerShdw blurRad="38100" dist="38100" dir="2700000" algn="tl">
                    <a:srgbClr val="000000"/>
                  </a:outerShdw>
                </a:effectLst>
                <a:latin typeface="Arial" pitchFamily="34" charset="0"/>
              </a:rPr>
              <a:t>Medular, Papilar invasor</a:t>
            </a:r>
          </a:p>
          <a:p>
            <a:pPr>
              <a:defRPr/>
            </a:pPr>
            <a:r>
              <a:rPr lang="es-CL" sz="2800" b="1" dirty="0" smtClean="0">
                <a:solidFill>
                  <a:srgbClr val="FFCC00"/>
                </a:solidFill>
                <a:effectLst>
                  <a:outerShdw blurRad="38100" dist="38100" dir="2700000" algn="tl">
                    <a:srgbClr val="000000"/>
                  </a:outerShdw>
                </a:effectLst>
                <a:latin typeface="Arial" pitchFamily="34" charset="0"/>
              </a:rPr>
              <a:t>Ca </a:t>
            </a:r>
            <a:r>
              <a:rPr lang="es-CL" sz="2800" b="1" dirty="0" err="1" smtClean="0">
                <a:solidFill>
                  <a:srgbClr val="FFCC00"/>
                </a:solidFill>
                <a:effectLst>
                  <a:outerShdw blurRad="38100" dist="38100" dir="2700000" algn="tl">
                    <a:srgbClr val="000000"/>
                  </a:outerShdw>
                </a:effectLst>
                <a:latin typeface="Arial" pitchFamily="34" charset="0"/>
              </a:rPr>
              <a:t>Lobulillar</a:t>
            </a:r>
            <a:r>
              <a:rPr lang="es-CL" sz="2800" b="1" dirty="0" smtClean="0">
                <a:solidFill>
                  <a:srgbClr val="FFCC00"/>
                </a:solidFill>
                <a:effectLst>
                  <a:outerShdw blurRad="38100" dist="38100" dir="2700000" algn="tl">
                    <a:srgbClr val="000000"/>
                  </a:outerShdw>
                </a:effectLst>
                <a:latin typeface="Arial" pitchFamily="34" charset="0"/>
              </a:rPr>
              <a:t> invasor </a:t>
            </a:r>
            <a:endParaRPr lang="es-CL" sz="2800" dirty="0" smtClean="0">
              <a:effectLst>
                <a:outerShdw blurRad="38100" dist="38100" dir="2700000" algn="tl">
                  <a:srgbClr val="000000"/>
                </a:outerShdw>
              </a:effectLst>
              <a:latin typeface="Arial" pitchFamily="34" charset="0"/>
            </a:endParaRPr>
          </a:p>
          <a:p>
            <a:pPr>
              <a:defRPr/>
            </a:pPr>
            <a:r>
              <a:rPr lang="es-CL" sz="2800" b="1" dirty="0" smtClean="0">
                <a:solidFill>
                  <a:srgbClr val="FFCC00"/>
                </a:solidFill>
                <a:effectLst>
                  <a:outerShdw blurRad="38100" dist="38100" dir="2700000" algn="tl">
                    <a:srgbClr val="000000"/>
                  </a:outerShdw>
                </a:effectLst>
                <a:latin typeface="Arial" pitchFamily="34" charset="0"/>
              </a:rPr>
              <a:t>Ca Inflamatorio</a:t>
            </a:r>
          </a:p>
          <a:p>
            <a:pPr>
              <a:defRPr/>
            </a:pPr>
            <a:r>
              <a:rPr lang="es-CL" sz="2800" b="1" dirty="0" smtClean="0">
                <a:solidFill>
                  <a:srgbClr val="FFCC00"/>
                </a:solidFill>
                <a:effectLst>
                  <a:outerShdw blurRad="38100" dist="38100" dir="2700000" algn="tl">
                    <a:srgbClr val="000000"/>
                  </a:outerShdw>
                </a:effectLst>
                <a:latin typeface="Arial" pitchFamily="34" charset="0"/>
              </a:rPr>
              <a:t>Enfermedad de </a:t>
            </a:r>
            <a:r>
              <a:rPr lang="es-CL" sz="2800" b="1" dirty="0" err="1" smtClean="0">
                <a:solidFill>
                  <a:srgbClr val="FFCC00"/>
                </a:solidFill>
                <a:effectLst>
                  <a:outerShdw blurRad="38100" dist="38100" dir="2700000" algn="tl">
                    <a:srgbClr val="000000"/>
                  </a:outerShdw>
                </a:effectLst>
                <a:latin typeface="Arial" pitchFamily="34" charset="0"/>
              </a:rPr>
              <a:t>Paget</a:t>
            </a:r>
            <a:endParaRPr lang="es-CL" sz="2800" b="1" dirty="0" smtClean="0">
              <a:solidFill>
                <a:srgbClr val="FFCC00"/>
              </a:solidFill>
              <a:effectLst>
                <a:outerShdw blurRad="38100" dist="38100" dir="2700000" algn="tl">
                  <a:srgbClr val="000000"/>
                </a:outerShdw>
              </a:effectLst>
              <a:latin typeface="Arial" pitchFamily="34" charset="0"/>
            </a:endParaRPr>
          </a:p>
        </p:txBody>
      </p:sp>
    </p:spTree>
    <p:extLst>
      <p:ext uri="{BB962C8B-B14F-4D97-AF65-F5344CB8AC3E}">
        <p14:creationId xmlns:p14="http://schemas.microsoft.com/office/powerpoint/2010/main" val="22065028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09600" y="495300"/>
            <a:ext cx="7772400" cy="1143000"/>
          </a:xfrm>
        </p:spPr>
        <p:txBody>
          <a:bodyPr/>
          <a:lstStyle/>
          <a:p>
            <a:pPr algn="ctr">
              <a:defRPr/>
            </a:pPr>
            <a:r>
              <a:rPr lang="es-CL" sz="4000" b="1" dirty="0" smtClean="0">
                <a:solidFill>
                  <a:srgbClr val="FFFF00"/>
                </a:solidFill>
                <a:effectLst>
                  <a:outerShdw blurRad="38100" dist="38100" dir="2700000" algn="tl">
                    <a:srgbClr val="000000"/>
                  </a:outerShdw>
                </a:effectLst>
                <a:latin typeface="Arial" pitchFamily="34" charset="0"/>
              </a:rPr>
              <a:t>Ca de Mama</a:t>
            </a:r>
            <a:br>
              <a:rPr lang="es-CL" sz="4000" b="1" dirty="0" smtClean="0">
                <a:solidFill>
                  <a:srgbClr val="FFFF00"/>
                </a:solidFill>
                <a:effectLst>
                  <a:outerShdw blurRad="38100" dist="38100" dir="2700000" algn="tl">
                    <a:srgbClr val="000000"/>
                  </a:outerShdw>
                </a:effectLst>
                <a:latin typeface="Arial" pitchFamily="34" charset="0"/>
              </a:rPr>
            </a:br>
            <a:r>
              <a:rPr lang="es-CL" sz="4000" b="1" dirty="0" smtClean="0">
                <a:solidFill>
                  <a:srgbClr val="FFFF00"/>
                </a:solidFill>
                <a:effectLst>
                  <a:outerShdw blurRad="38100" dist="38100" dir="2700000" algn="tl">
                    <a:srgbClr val="000000"/>
                  </a:outerShdw>
                </a:effectLst>
                <a:latin typeface="Arial" pitchFamily="34" charset="0"/>
              </a:rPr>
              <a:t>Historia natural</a:t>
            </a:r>
          </a:p>
        </p:txBody>
      </p:sp>
      <p:sp>
        <p:nvSpPr>
          <p:cNvPr id="7171" name="Rectangle 3"/>
          <p:cNvSpPr>
            <a:spLocks noGrp="1" noChangeArrowheads="1"/>
          </p:cNvSpPr>
          <p:nvPr>
            <p:ph type="body" idx="1"/>
          </p:nvPr>
        </p:nvSpPr>
        <p:spPr>
          <a:xfrm>
            <a:off x="531813" y="2209800"/>
            <a:ext cx="8610600" cy="4114800"/>
          </a:xfrm>
        </p:spPr>
        <p:txBody>
          <a:bodyPr/>
          <a:lstStyle/>
          <a:p>
            <a:pPr>
              <a:defRPr/>
            </a:pPr>
            <a:r>
              <a:rPr lang="es-CL" sz="2800" b="1" dirty="0" smtClean="0">
                <a:effectLst>
                  <a:outerShdw blurRad="38100" dist="38100" dir="2700000" algn="tl">
                    <a:srgbClr val="000000"/>
                  </a:outerShdw>
                </a:effectLst>
                <a:latin typeface="Arial" pitchFamily="34" charset="0"/>
              </a:rPr>
              <a:t>Papel del Ca in situ (definición)</a:t>
            </a:r>
          </a:p>
          <a:p>
            <a:pPr>
              <a:buFont typeface="Monotype Sorts" pitchFamily="2" charset="2"/>
              <a:buNone/>
              <a:defRPr/>
            </a:pPr>
            <a:r>
              <a:rPr lang="es-CL" sz="2800" b="1" dirty="0" smtClean="0">
                <a:effectLst>
                  <a:outerShdw blurRad="38100" dist="38100" dir="2700000" algn="tl">
                    <a:srgbClr val="000000"/>
                  </a:outerShdw>
                </a:effectLst>
                <a:latin typeface="Arial" pitchFamily="34" charset="0"/>
              </a:rPr>
              <a:t>   ¿Es el Ca in situ el paso preliminar para el desarrollo de un de un Ca invasor?</a:t>
            </a:r>
          </a:p>
          <a:p>
            <a:pPr>
              <a:defRPr/>
            </a:pPr>
            <a:r>
              <a:rPr lang="es-CL" sz="2800" b="1" dirty="0" smtClean="0">
                <a:effectLst>
                  <a:outerShdw blurRad="38100" dist="38100" dir="2700000" algn="tl">
                    <a:srgbClr val="000000"/>
                  </a:outerShdw>
                </a:effectLst>
                <a:latin typeface="Arial" pitchFamily="34" charset="0"/>
              </a:rPr>
              <a:t>Ca Ductal in situ.  Síntomas y hallazgos radiológicos</a:t>
            </a:r>
          </a:p>
          <a:p>
            <a:pPr>
              <a:defRPr/>
            </a:pPr>
            <a:r>
              <a:rPr lang="es-CL" sz="2800" b="1" dirty="0" smtClean="0">
                <a:effectLst>
                  <a:outerShdw blurRad="38100" dist="38100" dir="2700000" algn="tl">
                    <a:srgbClr val="000000"/>
                  </a:outerShdw>
                </a:effectLst>
                <a:latin typeface="Arial" pitchFamily="34" charset="0"/>
              </a:rPr>
              <a:t>Neoplasia lobular  (ex-Ca </a:t>
            </a:r>
            <a:r>
              <a:rPr lang="es-CL" sz="2800" b="1" dirty="0" err="1" smtClean="0">
                <a:effectLst>
                  <a:outerShdw blurRad="38100" dist="38100" dir="2700000" algn="tl">
                    <a:srgbClr val="000000"/>
                  </a:outerShdw>
                </a:effectLst>
                <a:latin typeface="Arial" pitchFamily="34" charset="0"/>
              </a:rPr>
              <a:t>lobulillar</a:t>
            </a:r>
            <a:r>
              <a:rPr lang="es-CL" sz="2800" b="1" dirty="0" smtClean="0">
                <a:effectLst>
                  <a:outerShdw blurRad="38100" dist="38100" dir="2700000" algn="tl">
                    <a:srgbClr val="000000"/>
                  </a:outerShdw>
                </a:effectLst>
                <a:latin typeface="Arial" pitchFamily="34" charset="0"/>
              </a:rPr>
              <a:t> in situ). Sin síntomas ni hallazgos radiológicos</a:t>
            </a:r>
          </a:p>
        </p:txBody>
      </p:sp>
    </p:spTree>
    <p:extLst>
      <p:ext uri="{BB962C8B-B14F-4D97-AF65-F5344CB8AC3E}">
        <p14:creationId xmlns:p14="http://schemas.microsoft.com/office/powerpoint/2010/main" val="317422374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143000" y="0"/>
            <a:ext cx="6400800" cy="1143000"/>
          </a:xfrm>
        </p:spPr>
        <p:txBody>
          <a:bodyPr/>
          <a:lstStyle/>
          <a:p>
            <a:pPr algn="ctr">
              <a:defRPr/>
            </a:pPr>
            <a:r>
              <a:rPr lang="es-CL" sz="4000" b="1" dirty="0" smtClean="0">
                <a:effectLst>
                  <a:outerShdw blurRad="38100" dist="38100" dir="2700000" algn="tl">
                    <a:srgbClr val="000000"/>
                  </a:outerShdw>
                </a:effectLst>
                <a:latin typeface="Arial" pitchFamily="34" charset="0"/>
              </a:rPr>
              <a:t>Ca de mama</a:t>
            </a:r>
          </a:p>
        </p:txBody>
      </p:sp>
      <p:sp>
        <p:nvSpPr>
          <p:cNvPr id="25603" name="Rectangle 3"/>
          <p:cNvSpPr>
            <a:spLocks noGrp="1" noChangeArrowheads="1"/>
          </p:cNvSpPr>
          <p:nvPr>
            <p:ph type="body" idx="1"/>
          </p:nvPr>
        </p:nvSpPr>
        <p:spPr>
          <a:xfrm>
            <a:off x="609600" y="1676400"/>
            <a:ext cx="8382000" cy="4495800"/>
          </a:xfrm>
        </p:spPr>
        <p:txBody>
          <a:bodyPr/>
          <a:lstStyle/>
          <a:p>
            <a:pPr>
              <a:buFont typeface="Monotype Sorts" pitchFamily="2" charset="2"/>
              <a:buNone/>
              <a:defRPr/>
            </a:pPr>
            <a:r>
              <a:rPr lang="es-CL" sz="2800" b="1" smtClean="0">
                <a:solidFill>
                  <a:srgbClr val="FFCC00"/>
                </a:solidFill>
                <a:effectLst>
                  <a:outerShdw blurRad="38100" dist="38100" dir="2700000" algn="tl">
                    <a:srgbClr val="000000"/>
                  </a:outerShdw>
                </a:effectLst>
                <a:latin typeface="Arial" pitchFamily="34" charset="0"/>
              </a:rPr>
              <a:t>Carcinoma lobulillar infiltrante</a:t>
            </a:r>
          </a:p>
          <a:p>
            <a:pPr>
              <a:lnSpc>
                <a:spcPct val="50000"/>
              </a:lnSpc>
              <a:buFont typeface="Monotype Sorts" pitchFamily="2" charset="2"/>
              <a:buNone/>
              <a:defRPr/>
            </a:pPr>
            <a:endParaRPr lang="es-CL" sz="2800" b="1" smtClean="0">
              <a:solidFill>
                <a:srgbClr val="FFCC00"/>
              </a:solidFill>
              <a:effectLst>
                <a:outerShdw blurRad="38100" dist="38100" dir="2700000" algn="tl">
                  <a:srgbClr val="000000"/>
                </a:outerShdw>
              </a:effectLst>
              <a:latin typeface="Arial" pitchFamily="34" charset="0"/>
            </a:endParaRPr>
          </a:p>
          <a:p>
            <a:pPr>
              <a:defRPr/>
            </a:pPr>
            <a:r>
              <a:rPr lang="es-CL" sz="2800" smtClean="0">
                <a:effectLst>
                  <a:outerShdw blurRad="38100" dist="38100" dir="2700000" algn="tl">
                    <a:srgbClr val="000000"/>
                  </a:outerShdw>
                </a:effectLst>
                <a:latin typeface="Arial" pitchFamily="34" charset="0"/>
              </a:rPr>
              <a:t>5-10% de los tu de mama</a:t>
            </a:r>
          </a:p>
          <a:p>
            <a:pPr>
              <a:defRPr/>
            </a:pPr>
            <a:r>
              <a:rPr lang="es-CL" sz="2800" smtClean="0">
                <a:effectLst>
                  <a:outerShdw blurRad="38100" dist="38100" dir="2700000" algn="tl">
                    <a:srgbClr val="000000"/>
                  </a:outerShdw>
                </a:effectLst>
                <a:latin typeface="Arial" pitchFamily="34" charset="0"/>
              </a:rPr>
              <a:t>Células pequeñas alineadas en fila</a:t>
            </a:r>
          </a:p>
          <a:p>
            <a:pPr>
              <a:defRPr/>
            </a:pPr>
            <a:r>
              <a:rPr lang="es-CL" sz="2800" smtClean="0">
                <a:effectLst>
                  <a:outerShdw blurRad="38100" dist="38100" dir="2700000" algn="tl">
                    <a:srgbClr val="000000"/>
                  </a:outerShdw>
                </a:effectLst>
                <a:latin typeface="Arial" pitchFamily="34" charset="0"/>
              </a:rPr>
              <a:t>Tendencia a crecer alrededor de ductus y lóbulos (crecimiento targetoideo)</a:t>
            </a:r>
          </a:p>
          <a:p>
            <a:pPr>
              <a:defRPr/>
            </a:pPr>
            <a:r>
              <a:rPr lang="es-CL" sz="2800" smtClean="0">
                <a:effectLst>
                  <a:outerShdw blurRad="38100" dist="38100" dir="2700000" algn="tl">
                    <a:srgbClr val="000000"/>
                  </a:outerShdw>
                </a:effectLst>
                <a:latin typeface="Arial" pitchFamily="34" charset="0"/>
              </a:rPr>
              <a:t>Mayor proporción de multicentricidad y bilateralidad</a:t>
            </a:r>
          </a:p>
          <a:p>
            <a:pPr>
              <a:defRPr/>
            </a:pPr>
            <a:r>
              <a:rPr lang="es-CL" sz="2800" smtClean="0">
                <a:effectLst>
                  <a:outerShdw blurRad="38100" dist="38100" dir="2700000" algn="tl">
                    <a:srgbClr val="000000"/>
                  </a:outerShdw>
                </a:effectLst>
                <a:latin typeface="Arial" pitchFamily="34" charset="0"/>
              </a:rPr>
              <a:t>Metastiza a serosas y meninges</a:t>
            </a:r>
          </a:p>
        </p:txBody>
      </p:sp>
    </p:spTree>
    <p:extLst>
      <p:ext uri="{BB962C8B-B14F-4D97-AF65-F5344CB8AC3E}">
        <p14:creationId xmlns:p14="http://schemas.microsoft.com/office/powerpoint/2010/main" val="4627361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p:txBody>
          <a:bodyPr/>
          <a:lstStyle/>
          <a:p>
            <a:pPr algn="ctr">
              <a:defRPr/>
            </a:pPr>
            <a:r>
              <a:rPr lang="es-CL" sz="4000" b="1" dirty="0" smtClean="0">
                <a:solidFill>
                  <a:srgbClr val="FFFF00"/>
                </a:solidFill>
                <a:effectLst>
                  <a:outerShdw blurRad="38100" dist="38100" dir="2700000" algn="tl">
                    <a:srgbClr val="000000"/>
                  </a:outerShdw>
                </a:effectLst>
                <a:latin typeface="Arial" pitchFamily="34" charset="0"/>
              </a:rPr>
              <a:t>Ca de mama</a:t>
            </a:r>
          </a:p>
        </p:txBody>
      </p:sp>
      <p:sp>
        <p:nvSpPr>
          <p:cNvPr id="173059" name="Rectangle 3"/>
          <p:cNvSpPr>
            <a:spLocks noGrp="1" noChangeArrowheads="1"/>
          </p:cNvSpPr>
          <p:nvPr>
            <p:ph type="body" idx="1"/>
          </p:nvPr>
        </p:nvSpPr>
        <p:spPr>
          <a:xfrm>
            <a:off x="1187450" y="1773238"/>
            <a:ext cx="7727950" cy="4114800"/>
          </a:xfrm>
        </p:spPr>
        <p:txBody>
          <a:bodyPr/>
          <a:lstStyle/>
          <a:p>
            <a:pPr>
              <a:defRPr/>
            </a:pPr>
            <a:r>
              <a:rPr lang="es-CL" sz="2800" b="1" dirty="0" smtClean="0">
                <a:solidFill>
                  <a:srgbClr val="FFCC00"/>
                </a:solidFill>
                <a:effectLst>
                  <a:outerShdw blurRad="38100" dist="38100" dir="2700000" algn="tl">
                    <a:srgbClr val="000000"/>
                  </a:outerShdw>
                </a:effectLst>
                <a:latin typeface="Arial" pitchFamily="34" charset="0"/>
              </a:rPr>
              <a:t>Ca mama palpable</a:t>
            </a:r>
          </a:p>
          <a:p>
            <a:pPr>
              <a:buFont typeface="Monotype Sorts" pitchFamily="2" charset="2"/>
              <a:buNone/>
              <a:defRPr/>
            </a:pPr>
            <a:endParaRPr lang="es-CL" sz="2800" b="1" dirty="0" smtClean="0">
              <a:solidFill>
                <a:srgbClr val="FFCC00"/>
              </a:solidFill>
              <a:effectLst>
                <a:outerShdw blurRad="38100" dist="38100" dir="2700000" algn="tl">
                  <a:srgbClr val="000000"/>
                </a:outerShdw>
              </a:effectLst>
              <a:latin typeface="Arial" pitchFamily="34" charset="0"/>
            </a:endParaRPr>
          </a:p>
          <a:p>
            <a:pPr>
              <a:buFont typeface="Monotype Sorts" pitchFamily="2" charset="2"/>
              <a:buNone/>
              <a:defRPr/>
            </a:pPr>
            <a:r>
              <a:rPr lang="es-MX" sz="2800" b="1" dirty="0" smtClean="0">
                <a:solidFill>
                  <a:srgbClr val="FFCC00"/>
                </a:solidFill>
                <a:effectLst>
                  <a:outerShdw blurRad="38100" dist="38100" dir="2700000" algn="tl">
                    <a:srgbClr val="000000"/>
                  </a:outerShdw>
                </a:effectLst>
                <a:latin typeface="Arial" pitchFamily="34" charset="0"/>
              </a:rPr>
              <a:t>   </a:t>
            </a:r>
            <a:r>
              <a:rPr lang="es-MX" sz="2800" b="1" dirty="0" smtClean="0">
                <a:effectLst>
                  <a:outerShdw blurRad="38100" dist="38100" dir="2700000" algn="tl">
                    <a:srgbClr val="000000"/>
                  </a:outerShdw>
                </a:effectLst>
                <a:latin typeface="Arial" pitchFamily="34" charset="0"/>
              </a:rPr>
              <a:t>- </a:t>
            </a:r>
            <a:r>
              <a:rPr lang="es-MX" sz="2800" dirty="0" smtClean="0">
                <a:effectLst>
                  <a:outerShdw blurRad="38100" dist="38100" dir="2700000" algn="tl">
                    <a:srgbClr val="000000"/>
                  </a:outerShdw>
                </a:effectLst>
                <a:latin typeface="Arial" pitchFamily="34" charset="0"/>
              </a:rPr>
              <a:t>Tu sólido de consistencia pétrea</a:t>
            </a:r>
          </a:p>
          <a:p>
            <a:pPr>
              <a:buFont typeface="Monotype Sorts" pitchFamily="2" charset="2"/>
              <a:buNone/>
              <a:defRPr/>
            </a:pPr>
            <a:r>
              <a:rPr lang="es-MX" sz="2800" dirty="0" smtClean="0">
                <a:effectLst>
                  <a:outerShdw blurRad="38100" dist="38100" dir="2700000" algn="tl">
                    <a:srgbClr val="000000"/>
                  </a:outerShdw>
                </a:effectLst>
                <a:latin typeface="Arial" pitchFamily="34" charset="0"/>
              </a:rPr>
              <a:t>   - Bordes irregulares</a:t>
            </a:r>
          </a:p>
          <a:p>
            <a:pPr>
              <a:buFont typeface="Monotype Sorts" pitchFamily="2" charset="2"/>
              <a:buNone/>
              <a:defRPr/>
            </a:pPr>
            <a:r>
              <a:rPr lang="es-MX" sz="2800" dirty="0" smtClean="0">
                <a:effectLst>
                  <a:outerShdw blurRad="38100" dist="38100" dir="2700000" algn="tl">
                    <a:srgbClr val="000000"/>
                  </a:outerShdw>
                </a:effectLst>
                <a:latin typeface="Arial" pitchFamily="34" charset="0"/>
              </a:rPr>
              <a:t>   - Adherido o no a planos adyacentes</a:t>
            </a:r>
          </a:p>
          <a:p>
            <a:pPr>
              <a:buFont typeface="Monotype Sorts" pitchFamily="2" charset="2"/>
              <a:buNone/>
              <a:defRPr/>
            </a:pPr>
            <a:r>
              <a:rPr lang="es-MX" sz="2800" dirty="0" smtClean="0">
                <a:effectLst>
                  <a:outerShdw blurRad="38100" dist="38100" dir="2700000" algn="tl">
                    <a:srgbClr val="000000"/>
                  </a:outerShdw>
                </a:effectLst>
                <a:latin typeface="Arial" pitchFamily="34" charset="0"/>
              </a:rPr>
              <a:t>   - Compromiso cutáneo (edema, linfangitis,  eritema, nódulos satélites, ulceración)</a:t>
            </a:r>
          </a:p>
          <a:p>
            <a:pPr>
              <a:buFont typeface="Monotype Sorts" pitchFamily="2" charset="2"/>
              <a:buNone/>
              <a:defRPr/>
            </a:pPr>
            <a:r>
              <a:rPr lang="es-MX" sz="2800" dirty="0" smtClean="0">
                <a:effectLst>
                  <a:outerShdw blurRad="38100" dist="38100" dir="2700000" algn="tl">
                    <a:srgbClr val="000000"/>
                  </a:outerShdw>
                </a:effectLst>
                <a:latin typeface="Arial" pitchFamily="34" charset="0"/>
              </a:rPr>
              <a:t>   - </a:t>
            </a:r>
            <a:r>
              <a:rPr lang="es-MX" sz="2800" dirty="0" err="1" smtClean="0">
                <a:effectLst>
                  <a:outerShdw blurRad="38100" dist="38100" dir="2700000" algn="tl">
                    <a:srgbClr val="000000"/>
                  </a:outerShdw>
                </a:effectLst>
                <a:latin typeface="Arial" pitchFamily="34" charset="0"/>
              </a:rPr>
              <a:t>Linfonodos</a:t>
            </a:r>
            <a:endParaRPr lang="es-CL" sz="2800" dirty="0" smtClean="0">
              <a:effectLst>
                <a:outerShdw blurRad="38100" dist="38100" dir="2700000" algn="tl">
                  <a:srgbClr val="000000"/>
                </a:outerShdw>
              </a:effectLst>
              <a:latin typeface="Arial" pitchFamily="34" charset="0"/>
            </a:endParaRPr>
          </a:p>
        </p:txBody>
      </p:sp>
    </p:spTree>
    <p:extLst>
      <p:ext uri="{BB962C8B-B14F-4D97-AF65-F5344CB8AC3E}">
        <p14:creationId xmlns:p14="http://schemas.microsoft.com/office/powerpoint/2010/main" val="177556834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533400" y="0"/>
            <a:ext cx="7772400" cy="1143000"/>
          </a:xfrm>
        </p:spPr>
        <p:txBody>
          <a:bodyPr/>
          <a:lstStyle/>
          <a:p>
            <a:pPr algn="ctr">
              <a:defRPr/>
            </a:pPr>
            <a:r>
              <a:rPr lang="es-CL" sz="4000" b="1" dirty="0" smtClean="0">
                <a:solidFill>
                  <a:srgbClr val="FFFF00"/>
                </a:solidFill>
                <a:effectLst>
                  <a:outerShdw blurRad="38100" dist="38100" dir="2700000" algn="tl">
                    <a:srgbClr val="000000"/>
                  </a:outerShdw>
                </a:effectLst>
                <a:latin typeface="Arial" pitchFamily="34" charset="0"/>
              </a:rPr>
              <a:t>Ca de mama</a:t>
            </a:r>
          </a:p>
        </p:txBody>
      </p:sp>
      <p:sp>
        <p:nvSpPr>
          <p:cNvPr id="26627" name="Rectangle 3"/>
          <p:cNvSpPr>
            <a:spLocks noGrp="1" noChangeArrowheads="1"/>
          </p:cNvSpPr>
          <p:nvPr>
            <p:ph type="body" idx="1"/>
          </p:nvPr>
        </p:nvSpPr>
        <p:spPr>
          <a:xfrm>
            <a:off x="533400" y="1752600"/>
            <a:ext cx="8153400" cy="4114800"/>
          </a:xfrm>
        </p:spPr>
        <p:txBody>
          <a:bodyPr/>
          <a:lstStyle/>
          <a:p>
            <a:pPr>
              <a:buFont typeface="Monotype Sorts" pitchFamily="2" charset="2"/>
              <a:buNone/>
              <a:defRPr/>
            </a:pPr>
            <a:r>
              <a:rPr lang="es-CL" sz="2800" b="1" dirty="0" smtClean="0">
                <a:solidFill>
                  <a:srgbClr val="FFCC00"/>
                </a:solidFill>
                <a:effectLst>
                  <a:outerShdw blurRad="38100" dist="38100" dir="2700000" algn="tl">
                    <a:srgbClr val="000000"/>
                  </a:outerShdw>
                </a:effectLst>
                <a:latin typeface="Arial" pitchFamily="34" charset="0"/>
              </a:rPr>
              <a:t>Carcinoma inflamatorio</a:t>
            </a:r>
          </a:p>
          <a:p>
            <a:pPr>
              <a:lnSpc>
                <a:spcPct val="30000"/>
              </a:lnSpc>
              <a:buFont typeface="Monotype Sorts" pitchFamily="2" charset="2"/>
              <a:buNone/>
              <a:defRPr/>
            </a:pPr>
            <a:endParaRPr lang="es-CL" sz="2800" b="1" dirty="0" smtClean="0">
              <a:solidFill>
                <a:srgbClr val="FFCC00"/>
              </a:solidFill>
              <a:effectLst>
                <a:outerShdw blurRad="38100" dist="38100" dir="2700000" algn="tl">
                  <a:srgbClr val="000000"/>
                </a:outerShdw>
              </a:effectLst>
              <a:latin typeface="Arial" pitchFamily="34" charset="0"/>
            </a:endParaRPr>
          </a:p>
          <a:p>
            <a:pPr>
              <a:defRPr/>
            </a:pPr>
            <a:r>
              <a:rPr lang="es-CL" sz="2800" dirty="0" smtClean="0">
                <a:effectLst>
                  <a:outerShdw blurRad="38100" dist="38100" dir="2700000" algn="tl">
                    <a:srgbClr val="000000"/>
                  </a:outerShdw>
                </a:effectLst>
                <a:latin typeface="Arial" pitchFamily="34" charset="0"/>
              </a:rPr>
              <a:t>Enrojecimiento y aumento de la </a:t>
            </a:r>
            <a:r>
              <a:rPr lang="es-CL" sz="2800" dirty="0" err="1" smtClean="0">
                <a:effectLst>
                  <a:outerShdw blurRad="38100" dist="38100" dir="2700000" algn="tl">
                    <a:srgbClr val="000000"/>
                  </a:outerShdw>
                </a:effectLst>
                <a:latin typeface="Arial" pitchFamily="34" charset="0"/>
              </a:rPr>
              <a:t>tempertura</a:t>
            </a:r>
            <a:r>
              <a:rPr lang="es-CL" sz="2800" dirty="0" smtClean="0">
                <a:effectLst>
                  <a:outerShdw blurRad="38100" dist="38100" dir="2700000" algn="tl">
                    <a:srgbClr val="000000"/>
                  </a:outerShdw>
                </a:effectLst>
                <a:latin typeface="Arial" pitchFamily="34" charset="0"/>
              </a:rPr>
              <a:t> local y edema difuso de la piel</a:t>
            </a:r>
          </a:p>
          <a:p>
            <a:pPr>
              <a:defRPr/>
            </a:pPr>
            <a:r>
              <a:rPr lang="es-CL" sz="2800" dirty="0" smtClean="0">
                <a:solidFill>
                  <a:srgbClr val="FF0000"/>
                </a:solidFill>
                <a:effectLst>
                  <a:outerShdw blurRad="38100" dist="38100" dir="2700000" algn="tl">
                    <a:srgbClr val="000000"/>
                  </a:outerShdw>
                </a:effectLst>
                <a:latin typeface="Arial" pitchFamily="34" charset="0"/>
              </a:rPr>
              <a:t>Simula mastitis</a:t>
            </a:r>
          </a:p>
          <a:p>
            <a:pPr>
              <a:defRPr/>
            </a:pPr>
            <a:r>
              <a:rPr lang="es-CL" sz="2800" dirty="0" smtClean="0">
                <a:effectLst>
                  <a:outerShdw blurRad="38100" dist="38100" dir="2700000" algn="tl">
                    <a:srgbClr val="000000"/>
                  </a:outerShdw>
                </a:effectLst>
                <a:latin typeface="Arial" pitchFamily="34" charset="0"/>
              </a:rPr>
              <a:t>Carcinoma indiferenciado con diseminación de los linfáticos dérmicos</a:t>
            </a:r>
          </a:p>
          <a:p>
            <a:pPr>
              <a:defRPr/>
            </a:pPr>
            <a:r>
              <a:rPr lang="es-CL" sz="2800" dirty="0" smtClean="0">
                <a:effectLst>
                  <a:outerShdw blurRad="38100" dist="38100" dir="2700000" algn="tl">
                    <a:srgbClr val="000000"/>
                  </a:outerShdw>
                </a:effectLst>
                <a:latin typeface="Arial" pitchFamily="34" charset="0"/>
              </a:rPr>
              <a:t>Infiltración linfática signo pronóstico</a:t>
            </a:r>
          </a:p>
        </p:txBody>
      </p:sp>
    </p:spTree>
    <p:extLst>
      <p:ext uri="{BB962C8B-B14F-4D97-AF65-F5344CB8AC3E}">
        <p14:creationId xmlns:p14="http://schemas.microsoft.com/office/powerpoint/2010/main" val="290559074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2209800" y="114300"/>
            <a:ext cx="6858000" cy="1143000"/>
          </a:xfrm>
        </p:spPr>
        <p:txBody>
          <a:bodyPr/>
          <a:lstStyle/>
          <a:p>
            <a:pPr>
              <a:defRPr/>
            </a:pPr>
            <a:r>
              <a:rPr lang="es-CL" sz="4000" b="1" dirty="0" smtClean="0">
                <a:solidFill>
                  <a:srgbClr val="FFFF00"/>
                </a:solidFill>
                <a:effectLst>
                  <a:outerShdw blurRad="38100" dist="38100" dir="2700000" algn="tl">
                    <a:srgbClr val="000000"/>
                  </a:outerShdw>
                </a:effectLst>
                <a:latin typeface="Arial" pitchFamily="34" charset="0"/>
              </a:rPr>
              <a:t>Ca de mama</a:t>
            </a:r>
          </a:p>
        </p:txBody>
      </p:sp>
      <p:sp>
        <p:nvSpPr>
          <p:cNvPr id="27651" name="Rectangle 3"/>
          <p:cNvSpPr>
            <a:spLocks noGrp="1" noChangeArrowheads="1"/>
          </p:cNvSpPr>
          <p:nvPr>
            <p:ph type="body" idx="1"/>
          </p:nvPr>
        </p:nvSpPr>
        <p:spPr>
          <a:xfrm>
            <a:off x="755650" y="1828800"/>
            <a:ext cx="8064500" cy="4114800"/>
          </a:xfrm>
        </p:spPr>
        <p:txBody>
          <a:bodyPr/>
          <a:lstStyle/>
          <a:p>
            <a:pPr>
              <a:buFont typeface="Monotype Sorts" pitchFamily="2" charset="2"/>
              <a:buNone/>
              <a:defRPr/>
            </a:pPr>
            <a:r>
              <a:rPr lang="es-CL" sz="2800" b="1" dirty="0" smtClean="0">
                <a:solidFill>
                  <a:srgbClr val="FFCC00"/>
                </a:solidFill>
                <a:effectLst>
                  <a:outerShdw blurRad="38100" dist="38100" dir="2700000" algn="tl">
                    <a:srgbClr val="000000"/>
                  </a:outerShdw>
                </a:effectLst>
                <a:latin typeface="Arial" pitchFamily="34" charset="0"/>
              </a:rPr>
              <a:t>Enfermedad de </a:t>
            </a:r>
            <a:r>
              <a:rPr lang="es-CL" sz="2800" b="1" dirty="0" err="1" smtClean="0">
                <a:solidFill>
                  <a:srgbClr val="FFCC00"/>
                </a:solidFill>
                <a:effectLst>
                  <a:outerShdw blurRad="38100" dist="38100" dir="2700000" algn="tl">
                    <a:srgbClr val="000000"/>
                  </a:outerShdw>
                </a:effectLst>
                <a:latin typeface="Arial" pitchFamily="34" charset="0"/>
              </a:rPr>
              <a:t>Paget</a:t>
            </a:r>
            <a:endParaRPr lang="es-CL" sz="2800" b="1" dirty="0" smtClean="0">
              <a:solidFill>
                <a:srgbClr val="FFCC00"/>
              </a:solidFill>
              <a:effectLst>
                <a:outerShdw blurRad="38100" dist="38100" dir="2700000" algn="tl">
                  <a:srgbClr val="000000"/>
                </a:outerShdw>
              </a:effectLst>
              <a:latin typeface="Arial" pitchFamily="34" charset="0"/>
            </a:endParaRPr>
          </a:p>
          <a:p>
            <a:pPr>
              <a:lnSpc>
                <a:spcPct val="70000"/>
              </a:lnSpc>
              <a:buFont typeface="Monotype Sorts" pitchFamily="2" charset="2"/>
              <a:buNone/>
              <a:defRPr/>
            </a:pPr>
            <a:endParaRPr lang="es-CL" sz="2800" b="1" dirty="0" smtClean="0">
              <a:effectLst>
                <a:outerShdw blurRad="38100" dist="38100" dir="2700000" algn="tl">
                  <a:srgbClr val="000000"/>
                </a:outerShdw>
              </a:effectLst>
              <a:latin typeface="Arial" pitchFamily="34" charset="0"/>
            </a:endParaRPr>
          </a:p>
          <a:p>
            <a:pPr>
              <a:defRPr/>
            </a:pPr>
            <a:r>
              <a:rPr lang="es-CL" sz="2800" dirty="0" smtClean="0">
                <a:effectLst>
                  <a:outerShdw blurRad="38100" dist="38100" dir="2700000" algn="tl">
                    <a:srgbClr val="000000"/>
                  </a:outerShdw>
                </a:effectLst>
                <a:latin typeface="Arial" pitchFamily="34" charset="0"/>
              </a:rPr>
              <a:t>1% de los Ca de mama</a:t>
            </a:r>
          </a:p>
          <a:p>
            <a:pPr>
              <a:defRPr/>
            </a:pPr>
            <a:r>
              <a:rPr lang="es-CL" sz="2800" dirty="0" smtClean="0">
                <a:effectLst>
                  <a:outerShdw blurRad="38100" dist="38100" dir="2700000" algn="tl">
                    <a:srgbClr val="000000"/>
                  </a:outerShdw>
                </a:effectLst>
                <a:latin typeface="Arial" pitchFamily="34" charset="0"/>
              </a:rPr>
              <a:t>Cambios </a:t>
            </a:r>
            <a:r>
              <a:rPr lang="es-CL" sz="2800" dirty="0" err="1" smtClean="0">
                <a:effectLst>
                  <a:outerShdw blurRad="38100" dist="38100" dir="2700000" algn="tl">
                    <a:srgbClr val="000000"/>
                  </a:outerShdw>
                </a:effectLst>
                <a:latin typeface="Arial" pitchFamily="34" charset="0"/>
              </a:rPr>
              <a:t>eczematosos</a:t>
            </a:r>
            <a:r>
              <a:rPr lang="es-CL" sz="2800" dirty="0" smtClean="0">
                <a:effectLst>
                  <a:outerShdw blurRad="38100" dist="38100" dir="2700000" algn="tl">
                    <a:srgbClr val="000000"/>
                  </a:outerShdw>
                </a:effectLst>
                <a:latin typeface="Arial" pitchFamily="34" charset="0"/>
              </a:rPr>
              <a:t> del pezón</a:t>
            </a:r>
          </a:p>
          <a:p>
            <a:pPr>
              <a:defRPr/>
            </a:pPr>
            <a:r>
              <a:rPr lang="es-CL" sz="2800" dirty="0" smtClean="0">
                <a:effectLst>
                  <a:outerShdw blurRad="38100" dist="38100" dir="2700000" algn="tl">
                    <a:srgbClr val="000000"/>
                  </a:outerShdw>
                </a:effectLst>
                <a:latin typeface="Arial" pitchFamily="34" charset="0"/>
              </a:rPr>
              <a:t>Tu palpable 50%</a:t>
            </a:r>
          </a:p>
          <a:p>
            <a:pPr marL="0" indent="0">
              <a:buFont typeface="Monotype Sorts" pitchFamily="2" charset="2"/>
              <a:buNone/>
              <a:defRPr/>
            </a:pPr>
            <a:r>
              <a:rPr lang="es-CL" sz="2800" dirty="0" smtClean="0">
                <a:effectLst>
                  <a:outerShdw blurRad="38100" dist="38100" dir="2700000" algn="tl">
                    <a:srgbClr val="000000"/>
                  </a:outerShdw>
                </a:effectLst>
                <a:latin typeface="Arial" pitchFamily="34" charset="0"/>
              </a:rPr>
              <a:t>(Si existe Tu palpable el 90% es invasor. </a:t>
            </a:r>
          </a:p>
          <a:p>
            <a:pPr marL="0" indent="0">
              <a:buFont typeface="Monotype Sorts" pitchFamily="2" charset="2"/>
              <a:buNone/>
              <a:defRPr/>
            </a:pPr>
            <a:r>
              <a:rPr lang="es-CL" sz="2800" dirty="0" smtClean="0">
                <a:effectLst>
                  <a:outerShdw blurRad="38100" dist="38100" dir="2700000" algn="tl">
                    <a:srgbClr val="000000"/>
                  </a:outerShdw>
                </a:effectLst>
                <a:latin typeface="Arial" pitchFamily="34" charset="0"/>
              </a:rPr>
              <a:t>Cuando No existe Tu palpable el 66% es invasor)</a:t>
            </a:r>
          </a:p>
        </p:txBody>
      </p:sp>
    </p:spTree>
    <p:extLst>
      <p:ext uri="{BB962C8B-B14F-4D97-AF65-F5344CB8AC3E}">
        <p14:creationId xmlns:p14="http://schemas.microsoft.com/office/powerpoint/2010/main" val="377920842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447800" y="38100"/>
            <a:ext cx="6400800" cy="1143000"/>
          </a:xfrm>
        </p:spPr>
        <p:txBody>
          <a:bodyPr/>
          <a:lstStyle/>
          <a:p>
            <a:pPr algn="ctr">
              <a:defRPr/>
            </a:pPr>
            <a:r>
              <a:rPr lang="es-CL" b="1" dirty="0" smtClean="0">
                <a:solidFill>
                  <a:srgbClr val="FFFF00"/>
                </a:solidFill>
                <a:effectLst>
                  <a:outerShdw blurRad="38100" dist="38100" dir="2700000" algn="tl">
                    <a:srgbClr val="000000"/>
                  </a:outerShdw>
                </a:effectLst>
                <a:latin typeface="Arial" pitchFamily="34" charset="0"/>
              </a:rPr>
              <a:t>Ca de mama</a:t>
            </a:r>
          </a:p>
        </p:txBody>
      </p:sp>
      <p:sp>
        <p:nvSpPr>
          <p:cNvPr id="28675" name="Rectangle 3"/>
          <p:cNvSpPr>
            <a:spLocks noGrp="1" noChangeArrowheads="1"/>
          </p:cNvSpPr>
          <p:nvPr>
            <p:ph type="body" idx="1"/>
          </p:nvPr>
        </p:nvSpPr>
        <p:spPr>
          <a:xfrm>
            <a:off x="838200" y="1905000"/>
            <a:ext cx="7696200" cy="3276600"/>
          </a:xfrm>
        </p:spPr>
        <p:txBody>
          <a:bodyPr/>
          <a:lstStyle/>
          <a:p>
            <a:pPr>
              <a:lnSpc>
                <a:spcPct val="80000"/>
              </a:lnSpc>
              <a:buFont typeface="Monotype Sorts" pitchFamily="2" charset="2"/>
              <a:buNone/>
              <a:defRPr/>
            </a:pPr>
            <a:r>
              <a:rPr lang="es-CL" sz="2800" b="1" dirty="0" smtClean="0">
                <a:solidFill>
                  <a:srgbClr val="FFCC00"/>
                </a:solidFill>
                <a:effectLst>
                  <a:outerShdw blurRad="38100" dist="38100" dir="2700000" algn="tl">
                    <a:srgbClr val="000000"/>
                  </a:outerShdw>
                </a:effectLst>
                <a:latin typeface="Arial" pitchFamily="34" charset="0"/>
              </a:rPr>
              <a:t>Factores pronósticos del Ca de mama</a:t>
            </a:r>
          </a:p>
          <a:p>
            <a:pPr>
              <a:lnSpc>
                <a:spcPct val="80000"/>
              </a:lnSpc>
              <a:buFont typeface="Monotype Sorts" pitchFamily="2" charset="2"/>
              <a:buNone/>
              <a:defRPr/>
            </a:pPr>
            <a:endParaRPr lang="es-CL" sz="2800" b="1" dirty="0" smtClean="0">
              <a:effectLst>
                <a:outerShdw blurRad="38100" dist="38100" dir="2700000" algn="tl">
                  <a:srgbClr val="000000"/>
                </a:outerShdw>
              </a:effectLst>
              <a:latin typeface="Arial" pitchFamily="34" charset="0"/>
            </a:endParaRPr>
          </a:p>
          <a:p>
            <a:pPr>
              <a:lnSpc>
                <a:spcPct val="80000"/>
              </a:lnSpc>
              <a:defRPr/>
            </a:pPr>
            <a:r>
              <a:rPr lang="es-CL" sz="2800" dirty="0" smtClean="0">
                <a:effectLst>
                  <a:outerShdw blurRad="38100" dist="38100" dir="2700000" algn="tl">
                    <a:srgbClr val="000000"/>
                  </a:outerShdw>
                </a:effectLst>
                <a:latin typeface="Arial" pitchFamily="34" charset="0"/>
              </a:rPr>
              <a:t>Estadio de la enfermedad (TNM)</a:t>
            </a:r>
          </a:p>
          <a:p>
            <a:pPr>
              <a:lnSpc>
                <a:spcPct val="80000"/>
              </a:lnSpc>
              <a:defRPr/>
            </a:pPr>
            <a:r>
              <a:rPr lang="es-CL" sz="2800" dirty="0" smtClean="0">
                <a:effectLst>
                  <a:outerShdw blurRad="38100" dist="38100" dir="2700000" algn="tl">
                    <a:srgbClr val="000000"/>
                  </a:outerShdw>
                </a:effectLst>
                <a:latin typeface="Arial" pitchFamily="34" charset="0"/>
              </a:rPr>
              <a:t>Estado de los </a:t>
            </a:r>
            <a:r>
              <a:rPr lang="es-CL" sz="2800" dirty="0" err="1" smtClean="0">
                <a:effectLst>
                  <a:outerShdw blurRad="38100" dist="38100" dir="2700000" algn="tl">
                    <a:srgbClr val="000000"/>
                  </a:outerShdw>
                </a:effectLst>
                <a:latin typeface="Arial" pitchFamily="34" charset="0"/>
              </a:rPr>
              <a:t>linfonodos</a:t>
            </a:r>
            <a:r>
              <a:rPr lang="es-CL" sz="2800" dirty="0" smtClean="0">
                <a:effectLst>
                  <a:outerShdw blurRad="38100" dist="38100" dir="2700000" algn="tl">
                    <a:srgbClr val="000000"/>
                  </a:outerShdw>
                </a:effectLst>
                <a:latin typeface="Arial" pitchFamily="34" charset="0"/>
              </a:rPr>
              <a:t> regionales axilares</a:t>
            </a:r>
          </a:p>
          <a:p>
            <a:pPr>
              <a:lnSpc>
                <a:spcPct val="80000"/>
              </a:lnSpc>
              <a:defRPr/>
            </a:pPr>
            <a:r>
              <a:rPr lang="es-CL" sz="2800" dirty="0" smtClean="0">
                <a:effectLst>
                  <a:outerShdw blurRad="38100" dist="38100" dir="2700000" algn="tl">
                    <a:srgbClr val="000000"/>
                  </a:outerShdw>
                </a:effectLst>
                <a:latin typeface="Arial" pitchFamily="34" charset="0"/>
              </a:rPr>
              <a:t>Tamaño del tumor</a:t>
            </a:r>
          </a:p>
          <a:p>
            <a:pPr>
              <a:lnSpc>
                <a:spcPct val="80000"/>
              </a:lnSpc>
              <a:defRPr/>
            </a:pPr>
            <a:r>
              <a:rPr lang="es-CL" sz="2800" dirty="0" smtClean="0">
                <a:effectLst>
                  <a:outerShdw blurRad="38100" dist="38100" dir="2700000" algn="tl">
                    <a:srgbClr val="000000"/>
                  </a:outerShdw>
                </a:effectLst>
                <a:latin typeface="Arial" pitchFamily="34" charset="0"/>
              </a:rPr>
              <a:t>Histología del Tu</a:t>
            </a:r>
          </a:p>
          <a:p>
            <a:pPr>
              <a:lnSpc>
                <a:spcPct val="80000"/>
              </a:lnSpc>
              <a:defRPr/>
            </a:pPr>
            <a:r>
              <a:rPr lang="es-MX" sz="2800" dirty="0" smtClean="0">
                <a:effectLst>
                  <a:outerShdw blurRad="38100" dist="38100" dir="2700000" algn="tl">
                    <a:srgbClr val="000000"/>
                  </a:outerShdw>
                </a:effectLst>
                <a:latin typeface="Arial" pitchFamily="34" charset="0"/>
              </a:rPr>
              <a:t>Receptores Hormonales</a:t>
            </a:r>
            <a:endParaRPr lang="es-CL" sz="2800" dirty="0" smtClean="0">
              <a:effectLst>
                <a:outerShdw blurRad="38100" dist="38100" dir="2700000" algn="tl">
                  <a:srgbClr val="000000"/>
                </a:outerShdw>
              </a:effectLst>
              <a:latin typeface="Arial" pitchFamily="34" charset="0"/>
            </a:endParaRPr>
          </a:p>
        </p:txBody>
      </p:sp>
      <p:cxnSp>
        <p:nvCxnSpPr>
          <p:cNvPr id="5" name="4 Conector recto"/>
          <p:cNvCxnSpPr/>
          <p:nvPr/>
        </p:nvCxnSpPr>
        <p:spPr bwMode="auto">
          <a:xfrm>
            <a:off x="928688" y="2286000"/>
            <a:ext cx="6357937" cy="1588"/>
          </a:xfrm>
          <a:prstGeom prst="line">
            <a:avLst/>
          </a:prstGeom>
          <a:ln>
            <a:headEnd type="none" w="sm" len="sm"/>
            <a:tailEnd type="none" w="sm" len="sm"/>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418695863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524000" y="0"/>
            <a:ext cx="5791200" cy="1143000"/>
          </a:xfrm>
        </p:spPr>
        <p:txBody>
          <a:bodyPr/>
          <a:lstStyle/>
          <a:p>
            <a:pPr algn="ctr">
              <a:defRPr/>
            </a:pPr>
            <a:r>
              <a:rPr lang="es-CL" sz="4000" b="1" dirty="0" smtClean="0">
                <a:effectLst>
                  <a:outerShdw blurRad="38100" dist="38100" dir="2700000" algn="tl">
                    <a:srgbClr val="000000"/>
                  </a:outerShdw>
                </a:effectLst>
                <a:latin typeface="Arial" pitchFamily="34" charset="0"/>
              </a:rPr>
              <a:t>Ca de mama</a:t>
            </a:r>
          </a:p>
        </p:txBody>
      </p:sp>
      <p:sp>
        <p:nvSpPr>
          <p:cNvPr id="29699" name="Rectangle 3"/>
          <p:cNvSpPr>
            <a:spLocks noGrp="1" noChangeArrowheads="1"/>
          </p:cNvSpPr>
          <p:nvPr>
            <p:ph type="body" idx="1"/>
          </p:nvPr>
        </p:nvSpPr>
        <p:spPr>
          <a:xfrm>
            <a:off x="827088" y="1196975"/>
            <a:ext cx="7848600" cy="4662488"/>
          </a:xfrm>
        </p:spPr>
        <p:txBody>
          <a:bodyPr/>
          <a:lstStyle/>
          <a:p>
            <a:pPr>
              <a:lnSpc>
                <a:spcPct val="80000"/>
              </a:lnSpc>
              <a:buFont typeface="Monotype Sorts" pitchFamily="2" charset="2"/>
              <a:buNone/>
              <a:defRPr/>
            </a:pPr>
            <a:r>
              <a:rPr lang="es-CL" sz="2800" b="1" dirty="0" smtClean="0">
                <a:solidFill>
                  <a:srgbClr val="FFCC00"/>
                </a:solidFill>
                <a:effectLst>
                  <a:outerShdw blurRad="38100" dist="38100" dir="2700000" algn="tl">
                    <a:srgbClr val="000000"/>
                  </a:outerShdw>
                </a:effectLst>
                <a:latin typeface="Arial" pitchFamily="34" charset="0"/>
              </a:rPr>
              <a:t>Factores pronósticos del Ca de mama</a:t>
            </a:r>
          </a:p>
          <a:p>
            <a:pPr>
              <a:lnSpc>
                <a:spcPct val="80000"/>
              </a:lnSpc>
              <a:buFont typeface="Monotype Sorts" pitchFamily="2" charset="2"/>
              <a:buNone/>
              <a:defRPr/>
            </a:pPr>
            <a:endParaRPr lang="es-CL" sz="2800" b="1" dirty="0" smtClean="0">
              <a:effectLst>
                <a:outerShdw blurRad="38100" dist="38100" dir="2700000" algn="tl">
                  <a:srgbClr val="000000"/>
                </a:outerShdw>
              </a:effectLst>
              <a:latin typeface="Arial" pitchFamily="34" charset="0"/>
            </a:endParaRPr>
          </a:p>
          <a:p>
            <a:pPr>
              <a:lnSpc>
                <a:spcPct val="80000"/>
              </a:lnSpc>
              <a:buFont typeface="Monotype Sorts" pitchFamily="2" charset="2"/>
              <a:buNone/>
              <a:defRPr/>
            </a:pPr>
            <a:r>
              <a:rPr lang="es-CL" sz="2800" b="1" dirty="0" smtClean="0">
                <a:effectLst>
                  <a:outerShdw blurRad="38100" dist="38100" dir="2700000" algn="tl">
                    <a:srgbClr val="000000"/>
                  </a:outerShdw>
                </a:effectLst>
                <a:latin typeface="Arial" pitchFamily="34" charset="0"/>
              </a:rPr>
              <a:t>Parámetros morfológicos</a:t>
            </a:r>
          </a:p>
          <a:p>
            <a:pPr>
              <a:lnSpc>
                <a:spcPct val="40000"/>
              </a:lnSpc>
              <a:buFont typeface="Monotype Sorts" pitchFamily="2" charset="2"/>
              <a:buNone/>
              <a:defRPr/>
            </a:pPr>
            <a:endParaRPr lang="es-CL" sz="2800" b="1" dirty="0" smtClean="0">
              <a:effectLst>
                <a:outerShdw blurRad="38100" dist="38100" dir="2700000" algn="tl">
                  <a:srgbClr val="000000"/>
                </a:outerShdw>
              </a:effectLst>
              <a:latin typeface="Arial" pitchFamily="34" charset="0"/>
            </a:endParaRPr>
          </a:p>
          <a:p>
            <a:pPr>
              <a:lnSpc>
                <a:spcPct val="80000"/>
              </a:lnSpc>
              <a:defRPr/>
            </a:pPr>
            <a:r>
              <a:rPr lang="es-CL" sz="2800" dirty="0" smtClean="0">
                <a:effectLst>
                  <a:outerShdw blurRad="38100" dist="38100" dir="2700000" algn="tl">
                    <a:srgbClr val="000000"/>
                  </a:outerShdw>
                </a:effectLst>
                <a:latin typeface="Arial" pitchFamily="34" charset="0"/>
              </a:rPr>
              <a:t>Grado de diferenciación (formación de túbulos, </a:t>
            </a:r>
            <a:r>
              <a:rPr lang="es-CL" sz="2800" dirty="0" err="1" smtClean="0">
                <a:effectLst>
                  <a:outerShdw blurRad="38100" dist="38100" dir="2700000" algn="tl">
                    <a:srgbClr val="000000"/>
                  </a:outerShdw>
                </a:effectLst>
                <a:latin typeface="Arial" pitchFamily="34" charset="0"/>
              </a:rPr>
              <a:t>pleomorfismo</a:t>
            </a:r>
            <a:r>
              <a:rPr lang="es-CL" sz="2800" dirty="0" smtClean="0">
                <a:effectLst>
                  <a:outerShdw blurRad="38100" dist="38100" dir="2700000" algn="tl">
                    <a:srgbClr val="000000"/>
                  </a:outerShdw>
                </a:effectLst>
                <a:latin typeface="Arial" pitchFamily="34" charset="0"/>
              </a:rPr>
              <a:t> y actividad mitótica)</a:t>
            </a:r>
          </a:p>
          <a:p>
            <a:pPr>
              <a:lnSpc>
                <a:spcPct val="80000"/>
              </a:lnSpc>
              <a:defRPr/>
            </a:pPr>
            <a:r>
              <a:rPr lang="es-CL" sz="2800" dirty="0" smtClean="0">
                <a:effectLst>
                  <a:outerShdw blurRad="38100" dist="38100" dir="2700000" algn="tl">
                    <a:srgbClr val="000000"/>
                  </a:outerShdw>
                </a:effectLst>
                <a:latin typeface="Arial" pitchFamily="34" charset="0"/>
              </a:rPr>
              <a:t>Invasión vascular</a:t>
            </a:r>
          </a:p>
          <a:p>
            <a:pPr>
              <a:lnSpc>
                <a:spcPct val="80000"/>
              </a:lnSpc>
              <a:defRPr/>
            </a:pPr>
            <a:r>
              <a:rPr lang="es-CL" sz="2800" dirty="0" smtClean="0">
                <a:effectLst>
                  <a:outerShdw blurRad="38100" dist="38100" dir="2700000" algn="tl">
                    <a:srgbClr val="000000"/>
                  </a:outerShdw>
                </a:effectLst>
                <a:latin typeface="Arial" pitchFamily="34" charset="0"/>
              </a:rPr>
              <a:t>Circunscripción tumoral y </a:t>
            </a:r>
            <a:r>
              <a:rPr lang="es-CL" sz="2800" dirty="0" err="1" smtClean="0">
                <a:effectLst>
                  <a:outerShdw blurRad="38100" dist="38100" dir="2700000" algn="tl">
                    <a:srgbClr val="000000"/>
                  </a:outerShdw>
                </a:effectLst>
                <a:latin typeface="Arial" pitchFamily="34" charset="0"/>
              </a:rPr>
              <a:t>desmoplasia</a:t>
            </a:r>
            <a:endParaRPr lang="es-CL" sz="2800" dirty="0" smtClean="0">
              <a:effectLst>
                <a:outerShdw blurRad="38100" dist="38100" dir="2700000" algn="tl">
                  <a:srgbClr val="000000"/>
                </a:outerShdw>
              </a:effectLst>
              <a:latin typeface="Arial" pitchFamily="34" charset="0"/>
            </a:endParaRPr>
          </a:p>
          <a:p>
            <a:pPr>
              <a:lnSpc>
                <a:spcPct val="80000"/>
              </a:lnSpc>
              <a:defRPr/>
            </a:pPr>
            <a:r>
              <a:rPr lang="es-CL" sz="2800" dirty="0" smtClean="0">
                <a:effectLst>
                  <a:outerShdw blurRad="38100" dist="38100" dir="2700000" algn="tl">
                    <a:srgbClr val="000000"/>
                  </a:outerShdw>
                </a:effectLst>
                <a:latin typeface="Arial" pitchFamily="34" charset="0"/>
              </a:rPr>
              <a:t>Estado de los </a:t>
            </a:r>
            <a:r>
              <a:rPr lang="es-CL" sz="2800" dirty="0" err="1" smtClean="0">
                <a:effectLst>
                  <a:outerShdw blurRad="38100" dist="38100" dir="2700000" algn="tl">
                    <a:srgbClr val="000000"/>
                  </a:outerShdw>
                </a:effectLst>
                <a:latin typeface="Arial" pitchFamily="34" charset="0"/>
              </a:rPr>
              <a:t>linfonodos</a:t>
            </a:r>
            <a:r>
              <a:rPr lang="es-CL" sz="2800" dirty="0" smtClean="0">
                <a:effectLst>
                  <a:outerShdw blurRad="38100" dist="38100" dir="2700000" algn="tl">
                    <a:srgbClr val="000000"/>
                  </a:outerShdw>
                </a:effectLst>
                <a:latin typeface="Arial" pitchFamily="34" charset="0"/>
              </a:rPr>
              <a:t> no </a:t>
            </a:r>
            <a:r>
              <a:rPr lang="es-CL" sz="2800" dirty="0" err="1" smtClean="0">
                <a:effectLst>
                  <a:outerShdw blurRad="38100" dist="38100" dir="2700000" algn="tl">
                    <a:srgbClr val="000000"/>
                  </a:outerShdw>
                </a:effectLst>
                <a:latin typeface="Arial" pitchFamily="34" charset="0"/>
              </a:rPr>
              <a:t>metastizados</a:t>
            </a:r>
            <a:endParaRPr lang="es-CL" sz="2800" dirty="0" smtClean="0">
              <a:effectLst>
                <a:outerShdw blurRad="38100" dist="38100" dir="2700000" algn="tl">
                  <a:srgbClr val="000000"/>
                </a:outerShdw>
              </a:effectLst>
              <a:latin typeface="Arial" pitchFamily="34" charset="0"/>
            </a:endParaRPr>
          </a:p>
          <a:p>
            <a:pPr>
              <a:lnSpc>
                <a:spcPct val="80000"/>
              </a:lnSpc>
              <a:defRPr/>
            </a:pPr>
            <a:r>
              <a:rPr lang="es-CL" sz="2800" dirty="0" err="1" smtClean="0">
                <a:effectLst>
                  <a:outerShdw blurRad="38100" dist="38100" dir="2700000" algn="tl">
                    <a:srgbClr val="000000"/>
                  </a:outerShdw>
                </a:effectLst>
                <a:latin typeface="Arial" pitchFamily="34" charset="0"/>
              </a:rPr>
              <a:t>Multicentricidad</a:t>
            </a:r>
            <a:endParaRPr lang="es-CL" sz="2800" dirty="0" smtClean="0">
              <a:effectLst>
                <a:outerShdw blurRad="38100" dist="38100" dir="2700000" algn="tl">
                  <a:srgbClr val="000000"/>
                </a:outerShdw>
              </a:effectLst>
              <a:latin typeface="Arial" pitchFamily="34" charset="0"/>
            </a:endParaRPr>
          </a:p>
          <a:p>
            <a:pPr>
              <a:lnSpc>
                <a:spcPct val="80000"/>
              </a:lnSpc>
              <a:defRPr/>
            </a:pPr>
            <a:r>
              <a:rPr lang="es-CL" sz="2800" dirty="0" smtClean="0">
                <a:effectLst>
                  <a:outerShdw blurRad="38100" dist="38100" dir="2700000" algn="tl">
                    <a:srgbClr val="000000"/>
                  </a:outerShdw>
                </a:effectLst>
                <a:latin typeface="Arial" pitchFamily="34" charset="0"/>
              </a:rPr>
              <a:t>Proteínas receptoras de estrógenos</a:t>
            </a:r>
          </a:p>
        </p:txBody>
      </p:sp>
    </p:spTree>
    <p:extLst>
      <p:ext uri="{BB962C8B-B14F-4D97-AF65-F5344CB8AC3E}">
        <p14:creationId xmlns:p14="http://schemas.microsoft.com/office/powerpoint/2010/main" val="182732830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395288" y="34925"/>
            <a:ext cx="7772400" cy="1104900"/>
          </a:xfrm>
        </p:spPr>
        <p:txBody>
          <a:bodyPr/>
          <a:lstStyle/>
          <a:p>
            <a:pPr algn="ctr">
              <a:defRPr/>
            </a:pPr>
            <a:r>
              <a:rPr lang="es-MX" sz="4000" b="1" dirty="0" smtClean="0">
                <a:effectLst>
                  <a:outerShdw blurRad="38100" dist="38100" dir="2700000" algn="tl">
                    <a:srgbClr val="000000"/>
                  </a:outerShdw>
                </a:effectLst>
              </a:rPr>
              <a:t>Marcador Tumoral</a:t>
            </a:r>
            <a:endParaRPr lang="es-CL" sz="4000" b="1" dirty="0" smtClean="0">
              <a:effectLst>
                <a:outerShdw blurRad="38100" dist="38100" dir="2700000" algn="tl">
                  <a:srgbClr val="000000"/>
                </a:outerShdw>
              </a:effectLst>
            </a:endParaRPr>
          </a:p>
        </p:txBody>
      </p:sp>
      <p:sp>
        <p:nvSpPr>
          <p:cNvPr id="92163" name="Rectangle 3"/>
          <p:cNvSpPr>
            <a:spLocks noGrp="1" noChangeArrowheads="1"/>
          </p:cNvSpPr>
          <p:nvPr>
            <p:ph type="body" idx="1"/>
          </p:nvPr>
        </p:nvSpPr>
        <p:spPr>
          <a:xfrm>
            <a:off x="611188" y="1341438"/>
            <a:ext cx="7772400" cy="4824412"/>
          </a:xfrm>
        </p:spPr>
        <p:txBody>
          <a:bodyPr/>
          <a:lstStyle/>
          <a:p>
            <a:pPr>
              <a:lnSpc>
                <a:spcPct val="90000"/>
              </a:lnSpc>
              <a:defRPr/>
            </a:pPr>
            <a:r>
              <a:rPr lang="es-ES" sz="2400" b="1" dirty="0" smtClean="0">
                <a:effectLst>
                  <a:outerShdw blurRad="38100" dist="38100" dir="2700000" algn="tl">
                    <a:srgbClr val="000000"/>
                  </a:outerShdw>
                </a:effectLst>
              </a:rPr>
              <a:t>Concepto : </a:t>
            </a:r>
          </a:p>
          <a:p>
            <a:pPr>
              <a:lnSpc>
                <a:spcPct val="90000"/>
              </a:lnSpc>
              <a:buFont typeface="Monotype Sorts" pitchFamily="2" charset="2"/>
              <a:buNone/>
              <a:defRPr/>
            </a:pPr>
            <a:r>
              <a:rPr lang="es-ES" sz="2400" b="1" dirty="0" smtClean="0">
                <a:effectLst>
                  <a:outerShdw blurRad="38100" dist="38100" dir="2700000" algn="tl">
                    <a:srgbClr val="000000"/>
                  </a:outerShdw>
                </a:effectLst>
              </a:rPr>
              <a:t>	Condición o evento biológico relacionado a la génesis, desarrollo y diseminación de una neoplasia maligna, susceptible de ser medida por métodos de laboratorio, y que entrega información útil en el manejo del paciente afectado de cáncer.</a:t>
            </a:r>
          </a:p>
          <a:p>
            <a:pPr>
              <a:lnSpc>
                <a:spcPct val="90000"/>
              </a:lnSpc>
              <a:defRPr/>
            </a:pPr>
            <a:r>
              <a:rPr lang="es-ES" sz="2400" b="1" dirty="0" smtClean="0">
                <a:effectLst>
                  <a:outerShdw blurRad="38100" dist="38100" dir="2700000" algn="tl">
                    <a:srgbClr val="000000"/>
                  </a:outerShdw>
                </a:effectLst>
              </a:rPr>
              <a:t>Marcador tumoral " ideal “:</a:t>
            </a:r>
          </a:p>
          <a:p>
            <a:pPr>
              <a:lnSpc>
                <a:spcPct val="90000"/>
              </a:lnSpc>
              <a:buFont typeface="Monotype Sorts" pitchFamily="2" charset="2"/>
              <a:buNone/>
              <a:defRPr/>
            </a:pPr>
            <a:r>
              <a:rPr lang="es-ES" sz="2400" b="1" dirty="0" smtClean="0">
                <a:effectLst>
                  <a:outerShdw blurRad="38100" dist="38100" dir="2700000" algn="tl">
                    <a:srgbClr val="000000"/>
                  </a:outerShdw>
                </a:effectLst>
              </a:rPr>
              <a:t>	- Identifica a la mujer en riesgo</a:t>
            </a:r>
          </a:p>
          <a:p>
            <a:pPr>
              <a:lnSpc>
                <a:spcPct val="90000"/>
              </a:lnSpc>
              <a:buFont typeface="Monotype Sorts" pitchFamily="2" charset="2"/>
              <a:buNone/>
              <a:defRPr/>
            </a:pPr>
            <a:r>
              <a:rPr lang="es-ES" sz="2400" b="1" dirty="0" smtClean="0">
                <a:effectLst>
                  <a:outerShdw blurRad="38100" dist="38100" dir="2700000" algn="tl">
                    <a:srgbClr val="000000"/>
                  </a:outerShdw>
                </a:effectLst>
              </a:rPr>
              <a:t>	- Detecta CA en etapas precoces de la enfermedad</a:t>
            </a:r>
          </a:p>
          <a:p>
            <a:pPr>
              <a:lnSpc>
                <a:spcPct val="90000"/>
              </a:lnSpc>
              <a:buFont typeface="Monotype Sorts" pitchFamily="2" charset="2"/>
              <a:buNone/>
              <a:defRPr/>
            </a:pPr>
            <a:r>
              <a:rPr lang="es-ES" sz="2400" b="1" dirty="0" smtClean="0">
                <a:effectLst>
                  <a:outerShdw blurRad="38100" dist="38100" dir="2700000" algn="tl">
                    <a:srgbClr val="000000"/>
                  </a:outerShdw>
                </a:effectLst>
              </a:rPr>
              <a:t>	- Evalúa eficacia del tratamiento</a:t>
            </a:r>
          </a:p>
          <a:p>
            <a:pPr>
              <a:lnSpc>
                <a:spcPct val="90000"/>
              </a:lnSpc>
              <a:buFont typeface="Monotype Sorts" pitchFamily="2" charset="2"/>
              <a:buNone/>
              <a:defRPr/>
            </a:pPr>
            <a:r>
              <a:rPr lang="es-ES" sz="2400" b="1" dirty="0" smtClean="0">
                <a:effectLst>
                  <a:outerShdw blurRad="38100" dist="38100" dir="2700000" algn="tl">
                    <a:srgbClr val="000000"/>
                  </a:outerShdw>
                </a:effectLst>
              </a:rPr>
              <a:t>	- Detecta precozmente las recidivas</a:t>
            </a:r>
          </a:p>
          <a:p>
            <a:pPr>
              <a:lnSpc>
                <a:spcPct val="90000"/>
              </a:lnSpc>
              <a:buFont typeface="Monotype Sorts" pitchFamily="2" charset="2"/>
              <a:buNone/>
              <a:defRPr/>
            </a:pPr>
            <a:r>
              <a:rPr lang="es-ES" sz="2400" b="1" dirty="0" smtClean="0">
                <a:effectLst>
                  <a:outerShdw blurRad="38100" dist="38100" dir="2700000" algn="tl">
                    <a:srgbClr val="000000"/>
                  </a:outerShdw>
                </a:effectLst>
              </a:rPr>
              <a:t>	- Establece pronóstico de la enfermedad</a:t>
            </a:r>
          </a:p>
          <a:p>
            <a:pPr>
              <a:lnSpc>
                <a:spcPct val="90000"/>
              </a:lnSpc>
              <a:buFont typeface="Monotype Sorts" pitchFamily="2" charset="2"/>
              <a:buNone/>
              <a:defRPr/>
            </a:pPr>
            <a:r>
              <a:rPr lang="es-ES" sz="2400" b="1" dirty="0" smtClean="0">
                <a:effectLst>
                  <a:outerShdw blurRad="38100" dist="38100" dir="2700000" algn="tl">
                    <a:srgbClr val="000000"/>
                  </a:outerShdw>
                </a:effectLst>
              </a:rPr>
              <a:t>     - Contribuye en elección de esquema terapéutico más      apropiado.</a:t>
            </a:r>
            <a:endParaRPr lang="es-CL" sz="2400" b="1" dirty="0" smtClean="0">
              <a:effectLst>
                <a:outerShdw blurRad="38100" dist="38100" dir="2700000" algn="tl">
                  <a:srgbClr val="000000"/>
                </a:outerShdw>
              </a:effectLst>
            </a:endParaRPr>
          </a:p>
        </p:txBody>
      </p:sp>
    </p:spTree>
    <p:extLst>
      <p:ext uri="{BB962C8B-B14F-4D97-AF65-F5344CB8AC3E}">
        <p14:creationId xmlns:p14="http://schemas.microsoft.com/office/powerpoint/2010/main" val="211919360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395288" y="620713"/>
            <a:ext cx="7772400" cy="1104900"/>
          </a:xfrm>
        </p:spPr>
        <p:txBody>
          <a:bodyPr/>
          <a:lstStyle/>
          <a:p>
            <a:pPr algn="ctr">
              <a:defRPr/>
            </a:pPr>
            <a:r>
              <a:rPr lang="es-ES_tradnl" sz="4000" b="1" smtClean="0">
                <a:effectLst>
                  <a:outerShdw blurRad="38100" dist="38100" dir="2700000" algn="tl">
                    <a:srgbClr val="000000"/>
                  </a:outerShdw>
                </a:effectLst>
              </a:rPr>
              <a:t>Marcadores tumorales en cáncer de mama</a:t>
            </a:r>
          </a:p>
        </p:txBody>
      </p:sp>
      <p:sp>
        <p:nvSpPr>
          <p:cNvPr id="99331" name="Rectangle 3"/>
          <p:cNvSpPr>
            <a:spLocks noGrp="1" noChangeArrowheads="1"/>
          </p:cNvSpPr>
          <p:nvPr>
            <p:ph type="body" idx="1"/>
          </p:nvPr>
        </p:nvSpPr>
        <p:spPr>
          <a:xfrm>
            <a:off x="1042988" y="1844675"/>
            <a:ext cx="7727950" cy="4114800"/>
          </a:xfrm>
        </p:spPr>
        <p:txBody>
          <a:bodyPr/>
          <a:lstStyle/>
          <a:p>
            <a:pPr>
              <a:buFont typeface="Monotype Sorts" pitchFamily="2" charset="2"/>
              <a:buNone/>
              <a:defRPr/>
            </a:pPr>
            <a:r>
              <a:rPr lang="es-CL" sz="2800" b="1" smtClean="0">
                <a:effectLst>
                  <a:outerShdw blurRad="38100" dist="38100" dir="2700000" algn="tl">
                    <a:srgbClr val="000000"/>
                  </a:outerShdw>
                </a:effectLst>
                <a:latin typeface="Arial" pitchFamily="34" charset="0"/>
              </a:rPr>
              <a:t>Factores pronósticos del Ca de mama</a:t>
            </a:r>
          </a:p>
          <a:p>
            <a:pPr>
              <a:buFont typeface="Monotype Sorts" pitchFamily="2" charset="2"/>
              <a:buNone/>
              <a:defRPr/>
            </a:pPr>
            <a:endParaRPr lang="es-ES_tradnl" sz="2800" b="1" smtClean="0">
              <a:effectLst>
                <a:outerShdw blurRad="38100" dist="38100" dir="2700000" algn="tl">
                  <a:srgbClr val="000000"/>
                </a:outerShdw>
              </a:effectLst>
            </a:endParaRPr>
          </a:p>
          <a:p>
            <a:pPr>
              <a:defRPr/>
            </a:pPr>
            <a:r>
              <a:rPr lang="es-ES_tradnl" sz="2800" b="1" smtClean="0">
                <a:effectLst>
                  <a:outerShdw blurRad="38100" dist="38100" dir="2700000" algn="tl">
                    <a:srgbClr val="000000"/>
                  </a:outerShdw>
                </a:effectLst>
              </a:rPr>
              <a:t>Clasificación</a:t>
            </a:r>
          </a:p>
          <a:p>
            <a:pPr lvl="1">
              <a:defRPr/>
            </a:pPr>
            <a:r>
              <a:rPr lang="es-ES_tradnl" b="1" smtClean="0">
                <a:effectLst>
                  <a:outerShdw blurRad="38100" dist="38100" dir="2700000" algn="tl">
                    <a:srgbClr val="000000"/>
                  </a:outerShdw>
                </a:effectLst>
              </a:rPr>
              <a:t>1. Marcadores de proliferación celular</a:t>
            </a:r>
          </a:p>
          <a:p>
            <a:pPr lvl="2">
              <a:defRPr/>
            </a:pPr>
            <a:r>
              <a:rPr lang="es-ES_tradnl" sz="2800" b="1" smtClean="0">
                <a:effectLst>
                  <a:outerShdw blurRad="38100" dist="38100" dir="2700000" algn="tl">
                    <a:srgbClr val="000000"/>
                  </a:outerShdw>
                </a:effectLst>
              </a:rPr>
              <a:t>Directos</a:t>
            </a:r>
          </a:p>
          <a:p>
            <a:pPr lvl="2">
              <a:defRPr/>
            </a:pPr>
            <a:r>
              <a:rPr lang="es-ES_tradnl" sz="2800" b="1" smtClean="0">
                <a:effectLst>
                  <a:outerShdw blurRad="38100" dist="38100" dir="2700000" algn="tl">
                    <a:srgbClr val="000000"/>
                  </a:outerShdw>
                </a:effectLst>
              </a:rPr>
              <a:t>Indirectos ( oncogenes )</a:t>
            </a:r>
          </a:p>
          <a:p>
            <a:pPr lvl="1">
              <a:defRPr/>
            </a:pPr>
            <a:r>
              <a:rPr lang="es-ES_tradnl" b="1" smtClean="0">
                <a:effectLst>
                  <a:outerShdw blurRad="38100" dist="38100" dir="2700000" algn="tl">
                    <a:srgbClr val="000000"/>
                  </a:outerShdw>
                </a:effectLst>
              </a:rPr>
              <a:t>2. Marcadores de invasividad</a:t>
            </a:r>
          </a:p>
          <a:p>
            <a:pPr lvl="1">
              <a:defRPr/>
            </a:pPr>
            <a:r>
              <a:rPr lang="es-ES_tradnl" b="1" smtClean="0">
                <a:effectLst>
                  <a:outerShdw blurRad="38100" dist="38100" dir="2700000" algn="tl">
                    <a:srgbClr val="000000"/>
                  </a:outerShdw>
                </a:effectLst>
              </a:rPr>
              <a:t>3. Marcadores de diferenciación celular</a:t>
            </a:r>
          </a:p>
        </p:txBody>
      </p:sp>
    </p:spTree>
    <p:extLst>
      <p:ext uri="{BB962C8B-B14F-4D97-AF65-F5344CB8AC3E}">
        <p14:creationId xmlns:p14="http://schemas.microsoft.com/office/powerpoint/2010/main" val="181922066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304800" y="152400"/>
            <a:ext cx="8534400" cy="838200"/>
          </a:xfrm>
        </p:spPr>
        <p:txBody>
          <a:bodyPr/>
          <a:lstStyle/>
          <a:p>
            <a:pPr algn="ctr">
              <a:defRPr/>
            </a:pPr>
            <a:r>
              <a:rPr lang="es-CL" sz="4000" b="1" smtClean="0">
                <a:solidFill>
                  <a:srgbClr val="FFCC00"/>
                </a:solidFill>
                <a:effectLst>
                  <a:outerShdw blurRad="38100" dist="38100" dir="2700000" algn="tl">
                    <a:srgbClr val="000000"/>
                  </a:outerShdw>
                </a:effectLst>
                <a:latin typeface="Arial" pitchFamily="34" charset="0"/>
              </a:rPr>
              <a:t>Ca de mama</a:t>
            </a:r>
          </a:p>
        </p:txBody>
      </p:sp>
      <p:sp>
        <p:nvSpPr>
          <p:cNvPr id="31747" name="Rectangle 3"/>
          <p:cNvSpPr>
            <a:spLocks noGrp="1" noChangeArrowheads="1"/>
          </p:cNvSpPr>
          <p:nvPr>
            <p:ph type="body" idx="1"/>
          </p:nvPr>
        </p:nvSpPr>
        <p:spPr>
          <a:xfrm>
            <a:off x="577850" y="1295400"/>
            <a:ext cx="8261350" cy="4438650"/>
          </a:xfrm>
        </p:spPr>
        <p:txBody>
          <a:bodyPr/>
          <a:lstStyle/>
          <a:p>
            <a:pPr algn="ctr">
              <a:lnSpc>
                <a:spcPct val="90000"/>
              </a:lnSpc>
              <a:buFont typeface="Monotype Sorts" pitchFamily="2" charset="2"/>
              <a:buNone/>
              <a:defRPr/>
            </a:pPr>
            <a:r>
              <a:rPr lang="es-CL" sz="2800" b="1" dirty="0" smtClean="0">
                <a:effectLst>
                  <a:outerShdw blurRad="38100" dist="38100" dir="2700000" algn="tl">
                    <a:srgbClr val="000000"/>
                  </a:outerShdw>
                </a:effectLst>
                <a:latin typeface="Arial" pitchFamily="34" charset="0"/>
              </a:rPr>
              <a:t>Marcadores tumorales ( l )</a:t>
            </a:r>
          </a:p>
          <a:p>
            <a:pPr algn="ctr">
              <a:lnSpc>
                <a:spcPct val="0"/>
              </a:lnSpc>
              <a:buFont typeface="Monotype Sorts" pitchFamily="2" charset="2"/>
              <a:buNone/>
              <a:defRPr/>
            </a:pPr>
            <a:endParaRPr lang="es-CL" sz="2800" b="1" dirty="0" smtClean="0">
              <a:effectLst>
                <a:outerShdw blurRad="38100" dist="38100" dir="2700000" algn="tl">
                  <a:srgbClr val="000000"/>
                </a:outerShdw>
              </a:effectLst>
              <a:latin typeface="Arial" pitchFamily="34" charset="0"/>
            </a:endParaRPr>
          </a:p>
          <a:p>
            <a:pPr>
              <a:lnSpc>
                <a:spcPct val="90000"/>
              </a:lnSpc>
              <a:buFont typeface="Monotype Sorts" pitchFamily="2" charset="2"/>
              <a:buNone/>
              <a:defRPr/>
            </a:pPr>
            <a:r>
              <a:rPr lang="es-CL" sz="2800" b="1" u="sng" dirty="0" smtClean="0">
                <a:solidFill>
                  <a:srgbClr val="FF33CC"/>
                </a:solidFill>
                <a:effectLst>
                  <a:outerShdw blurRad="38100" dist="38100" dir="2700000" algn="tl">
                    <a:srgbClr val="000000"/>
                  </a:outerShdw>
                </a:effectLst>
                <a:latin typeface="Arial" pitchFamily="34" charset="0"/>
              </a:rPr>
              <a:t>1.- Marcadores de proliferación</a:t>
            </a:r>
          </a:p>
          <a:p>
            <a:pPr>
              <a:lnSpc>
                <a:spcPct val="90000"/>
              </a:lnSpc>
              <a:defRPr/>
            </a:pPr>
            <a:r>
              <a:rPr lang="es-CL" sz="2800" b="1" dirty="0" smtClean="0">
                <a:effectLst>
                  <a:outerShdw blurRad="38100" dist="38100" dir="2700000" algn="tl">
                    <a:srgbClr val="000000"/>
                  </a:outerShdw>
                </a:effectLst>
                <a:latin typeface="Arial" pitchFamily="34" charset="0"/>
              </a:rPr>
              <a:t>Cinéticos : </a:t>
            </a:r>
            <a:r>
              <a:rPr lang="es-CL" sz="2800" b="1" dirty="0">
                <a:effectLst>
                  <a:outerShdw blurRad="38100" dist="38100" dir="2700000" algn="tl">
                    <a:srgbClr val="000000"/>
                  </a:outerShdw>
                </a:effectLst>
                <a:latin typeface="Arial" pitchFamily="34" charset="0"/>
              </a:rPr>
              <a:t>Í</a:t>
            </a:r>
            <a:r>
              <a:rPr lang="es-CL" sz="2800" b="1" dirty="0" smtClean="0">
                <a:effectLst>
                  <a:outerShdw blurRad="38100" dist="38100" dir="2700000" algn="tl">
                    <a:srgbClr val="000000"/>
                  </a:outerShdw>
                </a:effectLst>
                <a:latin typeface="Arial" pitchFamily="34" charset="0"/>
              </a:rPr>
              <a:t>ndice de marcación con </a:t>
            </a:r>
            <a:r>
              <a:rPr lang="es-CL" sz="2800" b="1" dirty="0" err="1" smtClean="0">
                <a:effectLst>
                  <a:outerShdw blurRad="38100" dist="38100" dir="2700000" algn="tl">
                    <a:srgbClr val="000000"/>
                  </a:outerShdw>
                </a:effectLst>
                <a:latin typeface="Arial" pitchFamily="34" charset="0"/>
              </a:rPr>
              <a:t>Timidina</a:t>
            </a:r>
            <a:r>
              <a:rPr lang="es-CL" sz="2800" b="1" dirty="0" smtClean="0">
                <a:effectLst>
                  <a:outerShdw blurRad="38100" dist="38100" dir="2700000" algn="tl">
                    <a:srgbClr val="000000"/>
                  </a:outerShdw>
                </a:effectLst>
                <a:latin typeface="Arial" pitchFamily="34" charset="0"/>
              </a:rPr>
              <a:t>,     </a:t>
            </a:r>
          </a:p>
          <a:p>
            <a:pPr>
              <a:lnSpc>
                <a:spcPct val="90000"/>
              </a:lnSpc>
              <a:buFont typeface="Monotype Sorts" pitchFamily="2" charset="2"/>
              <a:buNone/>
              <a:defRPr/>
            </a:pPr>
            <a:r>
              <a:rPr lang="es-CL" sz="2800" b="1" dirty="0" smtClean="0">
                <a:effectLst>
                  <a:outerShdw blurRad="38100" dist="38100" dir="2700000" algn="tl">
                    <a:srgbClr val="000000"/>
                  </a:outerShdw>
                </a:effectLst>
                <a:latin typeface="Arial" pitchFamily="34" charset="0"/>
              </a:rPr>
              <a:t>                       </a:t>
            </a:r>
            <a:r>
              <a:rPr lang="es-CL" sz="2800" b="1" dirty="0" err="1" smtClean="0">
                <a:effectLst>
                  <a:outerShdw blurRad="38100" dist="38100" dir="2700000" algn="tl">
                    <a:srgbClr val="000000"/>
                  </a:outerShdw>
                </a:effectLst>
                <a:latin typeface="Arial" pitchFamily="34" charset="0"/>
              </a:rPr>
              <a:t>Citometría</a:t>
            </a:r>
            <a:r>
              <a:rPr lang="es-CL" sz="2800" b="1" dirty="0" smtClean="0">
                <a:effectLst>
                  <a:outerShdw blurRad="38100" dist="38100" dir="2700000" algn="tl">
                    <a:srgbClr val="000000"/>
                  </a:outerShdw>
                </a:effectLst>
                <a:latin typeface="Arial" pitchFamily="34" charset="0"/>
              </a:rPr>
              <a:t> de Flujo</a:t>
            </a:r>
          </a:p>
          <a:p>
            <a:pPr>
              <a:lnSpc>
                <a:spcPct val="90000"/>
              </a:lnSpc>
              <a:defRPr/>
            </a:pPr>
            <a:r>
              <a:rPr lang="es-CL" sz="2800" b="1" dirty="0" smtClean="0">
                <a:effectLst>
                  <a:outerShdw blurRad="38100" dist="38100" dir="2700000" algn="tl">
                    <a:srgbClr val="000000"/>
                  </a:outerShdw>
                </a:effectLst>
                <a:latin typeface="Arial" pitchFamily="34" charset="0"/>
              </a:rPr>
              <a:t>Indirectos: gen Her2/</a:t>
            </a:r>
            <a:r>
              <a:rPr lang="es-CL" sz="2800" b="1" dirty="0" err="1" smtClean="0">
                <a:effectLst>
                  <a:outerShdw blurRad="38100" dist="38100" dir="2700000" algn="tl">
                    <a:srgbClr val="000000"/>
                  </a:outerShdw>
                </a:effectLst>
                <a:latin typeface="Arial" pitchFamily="34" charset="0"/>
              </a:rPr>
              <a:t>neu</a:t>
            </a:r>
            <a:r>
              <a:rPr lang="es-CL" sz="2800" b="1" dirty="0" smtClean="0">
                <a:effectLst>
                  <a:outerShdw blurRad="38100" dist="38100" dir="2700000" algn="tl">
                    <a:srgbClr val="000000"/>
                  </a:outerShdw>
                </a:effectLst>
                <a:latin typeface="Arial" pitchFamily="34" charset="0"/>
              </a:rPr>
              <a:t> (oncogén c-erb-B-2)</a:t>
            </a:r>
          </a:p>
          <a:p>
            <a:pPr>
              <a:lnSpc>
                <a:spcPct val="90000"/>
              </a:lnSpc>
              <a:buFont typeface="Monotype Sorts" pitchFamily="2" charset="2"/>
              <a:buNone/>
              <a:defRPr/>
            </a:pPr>
            <a:r>
              <a:rPr lang="es-CL" sz="2800" b="1" dirty="0" smtClean="0">
                <a:effectLst>
                  <a:outerShdw blurRad="38100" dist="38100" dir="2700000" algn="tl">
                    <a:srgbClr val="000000"/>
                  </a:outerShdw>
                </a:effectLst>
                <a:latin typeface="Arial" pitchFamily="34" charset="0"/>
              </a:rPr>
              <a:t>                       p-53 (gen supresor de tumor)</a:t>
            </a:r>
          </a:p>
          <a:p>
            <a:pPr>
              <a:lnSpc>
                <a:spcPct val="90000"/>
              </a:lnSpc>
              <a:defRPr/>
            </a:pPr>
            <a:r>
              <a:rPr lang="es-CL" sz="2800" b="1" dirty="0" smtClean="0">
                <a:effectLst>
                  <a:outerShdw blurRad="38100" dist="38100" dir="2700000" algn="tl">
                    <a:srgbClr val="000000"/>
                  </a:outerShdw>
                </a:effectLst>
                <a:latin typeface="Arial" pitchFamily="34" charset="0"/>
              </a:rPr>
              <a:t>Antígenos asociados al Tu: CEA, CA 15-3, </a:t>
            </a:r>
          </a:p>
          <a:p>
            <a:pPr>
              <a:lnSpc>
                <a:spcPct val="10000"/>
              </a:lnSpc>
              <a:buFont typeface="Monotype Sorts" pitchFamily="2" charset="2"/>
              <a:buNone/>
              <a:defRPr/>
            </a:pPr>
            <a:endParaRPr lang="es-CL" sz="2800" b="1" dirty="0" smtClean="0">
              <a:effectLst>
                <a:outerShdw blurRad="38100" dist="38100" dir="2700000" algn="tl">
                  <a:srgbClr val="000000"/>
                </a:outerShdw>
              </a:effectLst>
              <a:latin typeface="Arial" pitchFamily="34" charset="0"/>
            </a:endParaRPr>
          </a:p>
          <a:p>
            <a:pPr>
              <a:lnSpc>
                <a:spcPct val="90000"/>
              </a:lnSpc>
              <a:buFont typeface="Monotype Sorts" pitchFamily="2" charset="2"/>
              <a:buNone/>
              <a:defRPr/>
            </a:pPr>
            <a:r>
              <a:rPr lang="es-CL" sz="2800" b="1" u="sng" dirty="0" smtClean="0">
                <a:solidFill>
                  <a:srgbClr val="FF33CC"/>
                </a:solidFill>
                <a:effectLst>
                  <a:outerShdw blurRad="38100" dist="38100" dir="2700000" algn="tl">
                    <a:srgbClr val="000000"/>
                  </a:outerShdw>
                </a:effectLst>
                <a:latin typeface="Arial" pitchFamily="34" charset="0"/>
              </a:rPr>
              <a:t>2.- Marcadores de </a:t>
            </a:r>
            <a:r>
              <a:rPr lang="es-CL" sz="2800" b="1" u="sng" dirty="0" err="1" smtClean="0">
                <a:solidFill>
                  <a:srgbClr val="FF33CC"/>
                </a:solidFill>
                <a:effectLst>
                  <a:outerShdw blurRad="38100" dist="38100" dir="2700000" algn="tl">
                    <a:srgbClr val="000000"/>
                  </a:outerShdw>
                </a:effectLst>
                <a:latin typeface="Arial" pitchFamily="34" charset="0"/>
              </a:rPr>
              <a:t>Invasividad</a:t>
            </a:r>
            <a:r>
              <a:rPr lang="es-CL" sz="2800" b="1" dirty="0" smtClean="0">
                <a:solidFill>
                  <a:srgbClr val="FF33CC"/>
                </a:solidFill>
                <a:effectLst>
                  <a:outerShdw blurRad="38100" dist="38100" dir="2700000" algn="tl">
                    <a:srgbClr val="000000"/>
                  </a:outerShdw>
                </a:effectLst>
                <a:latin typeface="Arial" pitchFamily="34" charset="0"/>
              </a:rPr>
              <a:t>:</a:t>
            </a:r>
            <a:r>
              <a:rPr lang="es-CL" sz="2800" b="1" dirty="0" smtClean="0">
                <a:effectLst>
                  <a:outerShdw blurRad="38100" dist="38100" dir="2700000" algn="tl">
                    <a:srgbClr val="000000"/>
                  </a:outerShdw>
                </a:effectLst>
                <a:latin typeface="Arial" pitchFamily="34" charset="0"/>
              </a:rPr>
              <a:t> Receptores de </a:t>
            </a:r>
            <a:r>
              <a:rPr lang="es-CL" sz="2800" b="1" dirty="0" err="1" smtClean="0">
                <a:effectLst>
                  <a:outerShdw blurRad="38100" dist="38100" dir="2700000" algn="tl">
                    <a:srgbClr val="000000"/>
                  </a:outerShdw>
                </a:effectLst>
                <a:latin typeface="Arial" pitchFamily="34" charset="0"/>
              </a:rPr>
              <a:t>Lamininas</a:t>
            </a:r>
            <a:r>
              <a:rPr lang="es-CL" sz="2800" b="1" dirty="0" smtClean="0">
                <a:effectLst>
                  <a:outerShdw blurRad="38100" dist="38100" dir="2700000" algn="tl">
                    <a:srgbClr val="000000"/>
                  </a:outerShdw>
                </a:effectLst>
                <a:latin typeface="Arial" pitchFamily="34" charset="0"/>
              </a:rPr>
              <a:t>, Integrinas, Activador del </a:t>
            </a:r>
            <a:r>
              <a:rPr lang="es-CL" sz="2800" b="1" dirty="0" err="1" smtClean="0">
                <a:effectLst>
                  <a:outerShdw blurRad="38100" dist="38100" dir="2700000" algn="tl">
                    <a:srgbClr val="000000"/>
                  </a:outerShdw>
                </a:effectLst>
                <a:latin typeface="Arial" pitchFamily="34" charset="0"/>
              </a:rPr>
              <a:t>plasminógeno</a:t>
            </a:r>
            <a:r>
              <a:rPr lang="es-CL" sz="2800" b="1" dirty="0" smtClean="0">
                <a:effectLst>
                  <a:outerShdw blurRad="38100" dist="38100" dir="2700000" algn="tl">
                    <a:srgbClr val="000000"/>
                  </a:outerShdw>
                </a:effectLst>
                <a:latin typeface="Arial" pitchFamily="34" charset="0"/>
              </a:rPr>
              <a:t>, </a:t>
            </a:r>
            <a:r>
              <a:rPr lang="es-CL" sz="2800" b="1" dirty="0" err="1" smtClean="0">
                <a:effectLst>
                  <a:outerShdw blurRad="38100" dist="38100" dir="2700000" algn="tl">
                    <a:srgbClr val="000000"/>
                  </a:outerShdw>
                </a:effectLst>
                <a:latin typeface="Arial" pitchFamily="34" charset="0"/>
              </a:rPr>
              <a:t>Catepsina</a:t>
            </a:r>
            <a:r>
              <a:rPr lang="es-CL" sz="2800" b="1" dirty="0" smtClean="0">
                <a:effectLst>
                  <a:outerShdw blurRad="38100" dist="38100" dir="2700000" algn="tl">
                    <a:srgbClr val="000000"/>
                  </a:outerShdw>
                </a:effectLst>
                <a:latin typeface="Arial" pitchFamily="34" charset="0"/>
              </a:rPr>
              <a:t>-D, </a:t>
            </a:r>
            <a:r>
              <a:rPr lang="es-CL" sz="2800" b="1" dirty="0" err="1" smtClean="0">
                <a:effectLst>
                  <a:outerShdw blurRad="38100" dist="38100" dir="2700000" algn="tl">
                    <a:srgbClr val="000000"/>
                  </a:outerShdw>
                </a:effectLst>
                <a:latin typeface="Arial" pitchFamily="34" charset="0"/>
              </a:rPr>
              <a:t>Colagenasa</a:t>
            </a:r>
            <a:r>
              <a:rPr lang="es-CL" sz="2800" b="1" dirty="0" smtClean="0">
                <a:effectLst>
                  <a:outerShdw blurRad="38100" dist="38100" dir="2700000" algn="tl">
                    <a:srgbClr val="000000"/>
                  </a:outerShdw>
                </a:effectLst>
                <a:latin typeface="Arial" pitchFamily="34" charset="0"/>
              </a:rPr>
              <a:t> IV</a:t>
            </a:r>
          </a:p>
        </p:txBody>
      </p:sp>
    </p:spTree>
    <p:extLst>
      <p:ext uri="{BB962C8B-B14F-4D97-AF65-F5344CB8AC3E}">
        <p14:creationId xmlns:p14="http://schemas.microsoft.com/office/powerpoint/2010/main" val="12523874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381000" y="114300"/>
            <a:ext cx="8382000" cy="1104900"/>
          </a:xfrm>
        </p:spPr>
        <p:txBody>
          <a:bodyPr/>
          <a:lstStyle/>
          <a:p>
            <a:pPr algn="ctr">
              <a:defRPr/>
            </a:pPr>
            <a:r>
              <a:rPr lang="es-CL" sz="4000" b="1" smtClean="0">
                <a:solidFill>
                  <a:srgbClr val="FFCC00"/>
                </a:solidFill>
                <a:effectLst>
                  <a:outerShdw blurRad="38100" dist="38100" dir="2700000" algn="tl">
                    <a:srgbClr val="000000"/>
                  </a:outerShdw>
                </a:effectLst>
                <a:latin typeface="Arial" pitchFamily="34" charset="0"/>
              </a:rPr>
              <a:t>Ca de mama</a:t>
            </a:r>
          </a:p>
        </p:txBody>
      </p:sp>
      <p:sp>
        <p:nvSpPr>
          <p:cNvPr id="32771" name="Rectangle 3"/>
          <p:cNvSpPr>
            <a:spLocks noGrp="1" noChangeArrowheads="1"/>
          </p:cNvSpPr>
          <p:nvPr>
            <p:ph type="body" idx="1"/>
          </p:nvPr>
        </p:nvSpPr>
        <p:spPr>
          <a:xfrm>
            <a:off x="1116013" y="1484313"/>
            <a:ext cx="7437437" cy="4114800"/>
          </a:xfrm>
        </p:spPr>
        <p:txBody>
          <a:bodyPr/>
          <a:lstStyle/>
          <a:p>
            <a:pPr algn="ctr">
              <a:buFont typeface="Monotype Sorts" pitchFamily="2" charset="2"/>
              <a:buNone/>
              <a:defRPr/>
            </a:pPr>
            <a:r>
              <a:rPr lang="es-CL" sz="2800" b="1" dirty="0" smtClean="0">
                <a:effectLst>
                  <a:outerShdw blurRad="38100" dist="38100" dir="2700000" algn="tl">
                    <a:srgbClr val="000000"/>
                  </a:outerShdw>
                </a:effectLst>
                <a:latin typeface="Arial" pitchFamily="34" charset="0"/>
              </a:rPr>
              <a:t>Marcadores Tumorales ( ll )</a:t>
            </a:r>
          </a:p>
          <a:p>
            <a:pPr>
              <a:buFont typeface="Monotype Sorts" pitchFamily="2" charset="2"/>
              <a:buNone/>
              <a:defRPr/>
            </a:pPr>
            <a:endParaRPr lang="es-CL" sz="2800" dirty="0" smtClean="0">
              <a:effectLst>
                <a:outerShdw blurRad="38100" dist="38100" dir="2700000" algn="tl">
                  <a:srgbClr val="000000"/>
                </a:outerShdw>
              </a:effectLst>
              <a:latin typeface="Arial" pitchFamily="34" charset="0"/>
            </a:endParaRPr>
          </a:p>
          <a:p>
            <a:pPr>
              <a:buFont typeface="Monotype Sorts" pitchFamily="2" charset="2"/>
              <a:buNone/>
              <a:defRPr/>
            </a:pPr>
            <a:r>
              <a:rPr lang="es-CL" sz="2800" b="1" u="sng" dirty="0" smtClean="0">
                <a:solidFill>
                  <a:schemeClr val="accent2"/>
                </a:solidFill>
                <a:effectLst>
                  <a:outerShdw blurRad="38100" dist="38100" dir="2700000" algn="tl">
                    <a:srgbClr val="000000"/>
                  </a:outerShdw>
                </a:effectLst>
                <a:latin typeface="Arial" pitchFamily="34" charset="0"/>
              </a:rPr>
              <a:t>3.- Marcadores de diferenciación celular</a:t>
            </a:r>
            <a:r>
              <a:rPr lang="es-CL" sz="2800" b="1" dirty="0" smtClean="0">
                <a:effectLst>
                  <a:outerShdw blurRad="38100" dist="38100" dir="2700000" algn="tl">
                    <a:srgbClr val="000000"/>
                  </a:outerShdw>
                </a:effectLst>
                <a:latin typeface="Arial" pitchFamily="34" charset="0"/>
              </a:rPr>
              <a:t>      (Receptores hormonales)</a:t>
            </a:r>
            <a:endParaRPr lang="es-CL" sz="2800" b="1" u="sng" dirty="0" smtClean="0">
              <a:effectLst>
                <a:outerShdw blurRad="38100" dist="38100" dir="2700000" algn="tl">
                  <a:srgbClr val="000000"/>
                </a:outerShdw>
              </a:effectLst>
              <a:latin typeface="Arial" pitchFamily="34" charset="0"/>
            </a:endParaRPr>
          </a:p>
          <a:p>
            <a:pPr>
              <a:defRPr/>
            </a:pPr>
            <a:r>
              <a:rPr lang="es-CL" sz="2800" b="1" dirty="0" smtClean="0">
                <a:effectLst>
                  <a:outerShdw blurRad="38100" dist="38100" dir="2700000" algn="tl">
                    <a:srgbClr val="000000"/>
                  </a:outerShdw>
                </a:effectLst>
                <a:latin typeface="Arial" pitchFamily="34" charset="0"/>
              </a:rPr>
              <a:t>Receptores de Estrógeno</a:t>
            </a:r>
          </a:p>
          <a:p>
            <a:pPr>
              <a:defRPr/>
            </a:pPr>
            <a:r>
              <a:rPr lang="es-CL" sz="2800" b="1" dirty="0" smtClean="0">
                <a:effectLst>
                  <a:outerShdw blurRad="38100" dist="38100" dir="2700000" algn="tl">
                    <a:srgbClr val="000000"/>
                  </a:outerShdw>
                </a:effectLst>
                <a:latin typeface="Arial" pitchFamily="34" charset="0"/>
              </a:rPr>
              <a:t>Receptores de Progesterona</a:t>
            </a:r>
          </a:p>
          <a:p>
            <a:pPr>
              <a:defRPr/>
            </a:pPr>
            <a:r>
              <a:rPr lang="es-CL" sz="2800" b="1" dirty="0" err="1" smtClean="0">
                <a:effectLst>
                  <a:outerShdw blurRad="38100" dist="38100" dir="2700000" algn="tl">
                    <a:srgbClr val="000000"/>
                  </a:outerShdw>
                </a:effectLst>
                <a:latin typeface="Arial" pitchFamily="34" charset="0"/>
              </a:rPr>
              <a:t>Proteina</a:t>
            </a:r>
            <a:r>
              <a:rPr lang="es-CL" sz="2800" b="1" dirty="0" smtClean="0">
                <a:effectLst>
                  <a:outerShdw blurRad="38100" dist="38100" dir="2700000" algn="tl">
                    <a:srgbClr val="000000"/>
                  </a:outerShdw>
                </a:effectLst>
                <a:latin typeface="Arial" pitchFamily="34" charset="0"/>
              </a:rPr>
              <a:t> pS2</a:t>
            </a:r>
          </a:p>
        </p:txBody>
      </p:sp>
    </p:spTree>
    <p:extLst>
      <p:ext uri="{BB962C8B-B14F-4D97-AF65-F5344CB8AC3E}">
        <p14:creationId xmlns:p14="http://schemas.microsoft.com/office/powerpoint/2010/main" val="14938671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533400" y="266700"/>
            <a:ext cx="7772400" cy="1143000"/>
          </a:xfrm>
        </p:spPr>
        <p:txBody>
          <a:bodyPr/>
          <a:lstStyle/>
          <a:p>
            <a:pPr algn="ctr">
              <a:defRPr/>
            </a:pPr>
            <a:r>
              <a:rPr lang="es-CL" sz="4000" b="1" dirty="0" smtClean="0">
                <a:solidFill>
                  <a:srgbClr val="FFFF00"/>
                </a:solidFill>
                <a:effectLst>
                  <a:outerShdw blurRad="38100" dist="38100" dir="2700000" algn="tl">
                    <a:srgbClr val="000000"/>
                  </a:outerShdw>
                </a:effectLst>
                <a:latin typeface="Arial" pitchFamily="34" charset="0"/>
              </a:rPr>
              <a:t>Ca de Mama </a:t>
            </a:r>
            <a:br>
              <a:rPr lang="es-CL" sz="4000" b="1" dirty="0" smtClean="0">
                <a:solidFill>
                  <a:srgbClr val="FFFF00"/>
                </a:solidFill>
                <a:effectLst>
                  <a:outerShdw blurRad="38100" dist="38100" dir="2700000" algn="tl">
                    <a:srgbClr val="000000"/>
                  </a:outerShdw>
                </a:effectLst>
                <a:latin typeface="Arial" pitchFamily="34" charset="0"/>
              </a:rPr>
            </a:br>
            <a:r>
              <a:rPr lang="es-CL" sz="4000" b="1" dirty="0" smtClean="0">
                <a:solidFill>
                  <a:srgbClr val="FFFF00"/>
                </a:solidFill>
                <a:effectLst>
                  <a:outerShdw blurRad="38100" dist="38100" dir="2700000" algn="tl">
                    <a:srgbClr val="000000"/>
                  </a:outerShdw>
                </a:effectLst>
                <a:latin typeface="Arial" pitchFamily="34" charset="0"/>
              </a:rPr>
              <a:t>Historia Natural</a:t>
            </a:r>
          </a:p>
        </p:txBody>
      </p:sp>
      <p:sp>
        <p:nvSpPr>
          <p:cNvPr id="8195" name="Rectangle 3"/>
          <p:cNvSpPr>
            <a:spLocks noGrp="1" noChangeArrowheads="1"/>
          </p:cNvSpPr>
          <p:nvPr>
            <p:ph type="body" idx="1"/>
          </p:nvPr>
        </p:nvSpPr>
        <p:spPr>
          <a:xfrm>
            <a:off x="468313" y="1484313"/>
            <a:ext cx="8305800" cy="5105400"/>
          </a:xfrm>
        </p:spPr>
        <p:txBody>
          <a:bodyPr/>
          <a:lstStyle/>
          <a:p>
            <a:pPr>
              <a:defRPr/>
            </a:pPr>
            <a:r>
              <a:rPr lang="es-CL" b="1" dirty="0" smtClean="0">
                <a:solidFill>
                  <a:srgbClr val="FFCC00"/>
                </a:solidFill>
                <a:effectLst>
                  <a:outerShdw blurRad="38100" dist="38100" dir="2700000" algn="tl">
                    <a:srgbClr val="000000"/>
                  </a:outerShdw>
                </a:effectLst>
                <a:latin typeface="Arial" pitchFamily="34" charset="0"/>
              </a:rPr>
              <a:t>Producción de metástasis</a:t>
            </a:r>
          </a:p>
          <a:p>
            <a:pPr>
              <a:buFont typeface="Monotype Sorts" pitchFamily="2" charset="2"/>
              <a:buNone/>
              <a:defRPr/>
            </a:pPr>
            <a:r>
              <a:rPr lang="es-CL" sz="2400" b="1" dirty="0" smtClean="0">
                <a:effectLst>
                  <a:outerShdw blurRad="38100" dist="38100" dir="2700000" algn="tl">
                    <a:srgbClr val="000000"/>
                  </a:outerShdw>
                </a:effectLst>
                <a:latin typeface="Arial" pitchFamily="34" charset="0"/>
              </a:rPr>
              <a:t>Pronóstico: crecimiento rápido, acción hormonal,              capacidad invasora</a:t>
            </a:r>
          </a:p>
          <a:p>
            <a:pPr>
              <a:buFont typeface="Monotype Sorts" pitchFamily="2" charset="2"/>
              <a:buNone/>
              <a:defRPr/>
            </a:pPr>
            <a:r>
              <a:rPr lang="es-CL" sz="2400" b="1" dirty="0" smtClean="0">
                <a:effectLst>
                  <a:outerShdw blurRad="38100" dist="38100" dir="2700000" algn="tl">
                    <a:srgbClr val="000000"/>
                  </a:outerShdw>
                </a:effectLst>
                <a:latin typeface="Arial" pitchFamily="34" charset="0"/>
              </a:rPr>
              <a:t>Proceso </a:t>
            </a:r>
            <a:r>
              <a:rPr lang="es-CL" sz="2400" b="1" dirty="0" err="1" smtClean="0">
                <a:effectLst>
                  <a:outerShdw blurRad="38100" dist="38100" dir="2700000" algn="tl">
                    <a:srgbClr val="000000"/>
                  </a:outerShdw>
                </a:effectLst>
                <a:latin typeface="Arial" pitchFamily="34" charset="0"/>
              </a:rPr>
              <a:t>metastásico</a:t>
            </a:r>
            <a:r>
              <a:rPr lang="es-CL" sz="2400" b="1" dirty="0" smtClean="0">
                <a:effectLst>
                  <a:outerShdw blurRad="38100" dist="38100" dir="2700000" algn="tl">
                    <a:srgbClr val="000000"/>
                  </a:outerShdw>
                </a:effectLst>
                <a:latin typeface="Arial" pitchFamily="34" charset="0"/>
              </a:rPr>
              <a:t>: - </a:t>
            </a:r>
            <a:r>
              <a:rPr lang="es-CL" sz="2400" b="1" dirty="0" err="1" smtClean="0">
                <a:effectLst>
                  <a:outerShdw blurRad="38100" dist="38100" dir="2700000" algn="tl">
                    <a:srgbClr val="000000"/>
                  </a:outerShdw>
                </a:effectLst>
                <a:latin typeface="Arial" pitchFamily="34" charset="0"/>
              </a:rPr>
              <a:t>Angiogénesis</a:t>
            </a:r>
            <a:endParaRPr lang="es-CL" sz="2400" b="1" dirty="0" smtClean="0">
              <a:effectLst>
                <a:outerShdw blurRad="38100" dist="38100" dir="2700000" algn="tl">
                  <a:srgbClr val="000000"/>
                </a:outerShdw>
              </a:effectLst>
              <a:latin typeface="Arial" pitchFamily="34" charset="0"/>
            </a:endParaRPr>
          </a:p>
          <a:p>
            <a:pPr>
              <a:buFont typeface="Monotype Sorts" pitchFamily="2" charset="2"/>
              <a:buNone/>
              <a:defRPr/>
            </a:pPr>
            <a:r>
              <a:rPr lang="es-CL" sz="2400" b="1" dirty="0" smtClean="0">
                <a:effectLst>
                  <a:outerShdw blurRad="38100" dist="38100" dir="2700000" algn="tl">
                    <a:srgbClr val="000000"/>
                  </a:outerShdw>
                </a:effectLst>
                <a:latin typeface="Arial" pitchFamily="34" charset="0"/>
              </a:rPr>
              <a:t>                                      - Motilidad</a:t>
            </a:r>
          </a:p>
          <a:p>
            <a:pPr>
              <a:buFont typeface="Monotype Sorts" pitchFamily="2" charset="2"/>
              <a:buNone/>
              <a:defRPr/>
            </a:pPr>
            <a:r>
              <a:rPr lang="es-CL" sz="2400" b="1" dirty="0" smtClean="0">
                <a:effectLst>
                  <a:outerShdw blurRad="38100" dist="38100" dir="2700000" algn="tl">
                    <a:srgbClr val="000000"/>
                  </a:outerShdw>
                </a:effectLst>
                <a:latin typeface="Arial" pitchFamily="34" charset="0"/>
              </a:rPr>
              <a:t>                                      - Invasión</a:t>
            </a:r>
          </a:p>
          <a:p>
            <a:pPr>
              <a:buFont typeface="Monotype Sorts" pitchFamily="2" charset="2"/>
              <a:buNone/>
              <a:defRPr/>
            </a:pPr>
            <a:r>
              <a:rPr lang="es-CL" sz="2400" b="1" dirty="0" smtClean="0">
                <a:effectLst>
                  <a:outerShdw blurRad="38100" dist="38100" dir="2700000" algn="tl">
                    <a:srgbClr val="000000"/>
                  </a:outerShdw>
                </a:effectLst>
                <a:latin typeface="Arial" pitchFamily="34" charset="0"/>
              </a:rPr>
              <a:t>                                      - Supervivencia circulación</a:t>
            </a:r>
          </a:p>
          <a:p>
            <a:pPr>
              <a:buFont typeface="Monotype Sorts" pitchFamily="2" charset="2"/>
              <a:buNone/>
              <a:defRPr/>
            </a:pPr>
            <a:r>
              <a:rPr lang="es-CL" sz="2400" b="1" dirty="0" smtClean="0">
                <a:effectLst>
                  <a:outerShdw blurRad="38100" dist="38100" dir="2700000" algn="tl">
                    <a:srgbClr val="000000"/>
                  </a:outerShdw>
                </a:effectLst>
                <a:latin typeface="Arial" pitchFamily="34" charset="0"/>
              </a:rPr>
              <a:t>                                      - Adhesión</a:t>
            </a:r>
          </a:p>
          <a:p>
            <a:pPr>
              <a:buFont typeface="Monotype Sorts" pitchFamily="2" charset="2"/>
              <a:buNone/>
              <a:defRPr/>
            </a:pPr>
            <a:r>
              <a:rPr lang="es-CL" sz="2400" b="1" dirty="0" smtClean="0">
                <a:effectLst>
                  <a:outerShdw blurRad="38100" dist="38100" dir="2700000" algn="tl">
                    <a:srgbClr val="000000"/>
                  </a:outerShdw>
                </a:effectLst>
                <a:latin typeface="Arial" pitchFamily="34" charset="0"/>
              </a:rPr>
              <a:t>                                      - Extravasación</a:t>
            </a:r>
          </a:p>
          <a:p>
            <a:pPr>
              <a:buFont typeface="Monotype Sorts" pitchFamily="2" charset="2"/>
              <a:buNone/>
              <a:defRPr/>
            </a:pPr>
            <a:r>
              <a:rPr lang="es-MX" sz="2400" b="1" dirty="0" smtClean="0">
                <a:effectLst>
                  <a:outerShdw blurRad="38100" dist="38100" dir="2700000" algn="tl">
                    <a:srgbClr val="000000"/>
                  </a:outerShdw>
                </a:effectLst>
                <a:latin typeface="Arial" pitchFamily="34" charset="0"/>
              </a:rPr>
              <a:t>Sitios Frecuentes: Óseas, pulmonares, hepáticas,    cerebrales, etc.</a:t>
            </a:r>
            <a:endParaRPr lang="es-CL" sz="2400" b="1" dirty="0" smtClean="0">
              <a:effectLst>
                <a:outerShdw blurRad="38100" dist="38100" dir="2700000" algn="tl">
                  <a:srgbClr val="000000"/>
                </a:outerShdw>
              </a:effectLst>
            </a:endParaRPr>
          </a:p>
          <a:p>
            <a:pPr>
              <a:buFont typeface="Monotype Sorts" pitchFamily="2" charset="2"/>
              <a:buNone/>
              <a:defRPr/>
            </a:pPr>
            <a:endParaRPr lang="es-CL" sz="2400" b="1" dirty="0" smtClean="0">
              <a:effectLst>
                <a:outerShdw blurRad="38100" dist="38100" dir="2700000" algn="tl">
                  <a:srgbClr val="000000"/>
                </a:outerShdw>
              </a:effectLst>
            </a:endParaRPr>
          </a:p>
        </p:txBody>
      </p:sp>
    </p:spTree>
    <p:extLst>
      <p:ext uri="{BB962C8B-B14F-4D97-AF65-F5344CB8AC3E}">
        <p14:creationId xmlns:p14="http://schemas.microsoft.com/office/powerpoint/2010/main" val="105216886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a:xfrm>
            <a:off x="900113" y="333375"/>
            <a:ext cx="7772400" cy="1104900"/>
          </a:xfrm>
        </p:spPr>
        <p:txBody>
          <a:bodyPr/>
          <a:lstStyle/>
          <a:p>
            <a:pPr algn="ctr">
              <a:defRPr/>
            </a:pPr>
            <a:r>
              <a:rPr lang="es-MX" b="1" smtClean="0">
                <a:solidFill>
                  <a:srgbClr val="33CC33"/>
                </a:solidFill>
                <a:effectLst>
                  <a:outerShdw blurRad="38100" dist="38100" dir="2700000" algn="tl">
                    <a:srgbClr val="000000"/>
                  </a:outerShdw>
                </a:effectLst>
              </a:rPr>
              <a:t>Factores Predictivos</a:t>
            </a:r>
            <a:endParaRPr lang="es-CL" b="1" smtClean="0">
              <a:solidFill>
                <a:srgbClr val="33CC33"/>
              </a:solidFill>
              <a:effectLst>
                <a:outerShdw blurRad="38100" dist="38100" dir="2700000" algn="tl">
                  <a:srgbClr val="000000"/>
                </a:outerShdw>
              </a:effectLst>
            </a:endParaRPr>
          </a:p>
        </p:txBody>
      </p:sp>
      <p:sp>
        <p:nvSpPr>
          <p:cNvPr id="174083" name="Rectangle 3"/>
          <p:cNvSpPr>
            <a:spLocks noGrp="1" noChangeArrowheads="1"/>
          </p:cNvSpPr>
          <p:nvPr>
            <p:ph type="body" idx="1"/>
          </p:nvPr>
        </p:nvSpPr>
        <p:spPr>
          <a:xfrm>
            <a:off x="1042988" y="2997200"/>
            <a:ext cx="7727950" cy="2952750"/>
          </a:xfrm>
        </p:spPr>
        <p:txBody>
          <a:bodyPr/>
          <a:lstStyle/>
          <a:p>
            <a:pPr>
              <a:defRPr/>
            </a:pPr>
            <a:r>
              <a:rPr lang="es-MX" b="1" dirty="0" smtClean="0">
                <a:solidFill>
                  <a:srgbClr val="33CC33"/>
                </a:solidFill>
                <a:effectLst>
                  <a:outerShdw blurRad="38100" dist="38100" dir="2700000" algn="tl">
                    <a:srgbClr val="000000"/>
                  </a:outerShdw>
                </a:effectLst>
              </a:rPr>
              <a:t>Receptores Hormonales</a:t>
            </a:r>
          </a:p>
          <a:p>
            <a:pPr>
              <a:defRPr/>
            </a:pPr>
            <a:r>
              <a:rPr lang="es-MX" b="1" dirty="0" smtClean="0">
                <a:solidFill>
                  <a:srgbClr val="33CC33"/>
                </a:solidFill>
                <a:effectLst>
                  <a:outerShdw blurRad="38100" dist="38100" dir="2700000" algn="tl">
                    <a:srgbClr val="000000"/>
                  </a:outerShdw>
                </a:effectLst>
              </a:rPr>
              <a:t>C-</a:t>
            </a:r>
            <a:r>
              <a:rPr lang="es-MX" b="1" dirty="0" err="1" smtClean="0">
                <a:solidFill>
                  <a:srgbClr val="33CC33"/>
                </a:solidFill>
                <a:effectLst>
                  <a:outerShdw blurRad="38100" dist="38100" dir="2700000" algn="tl">
                    <a:srgbClr val="000000"/>
                  </a:outerShdw>
                </a:effectLst>
              </a:rPr>
              <a:t>erb</a:t>
            </a:r>
            <a:r>
              <a:rPr lang="es-MX" b="1" dirty="0" smtClean="0">
                <a:solidFill>
                  <a:srgbClr val="33CC33"/>
                </a:solidFill>
                <a:effectLst>
                  <a:outerShdw blurRad="38100" dist="38100" dir="2700000" algn="tl">
                    <a:srgbClr val="000000"/>
                  </a:outerShdw>
                </a:effectLst>
              </a:rPr>
              <a:t> B2-neu</a:t>
            </a:r>
          </a:p>
          <a:p>
            <a:pPr>
              <a:defRPr/>
            </a:pPr>
            <a:r>
              <a:rPr lang="es-MX" b="1" dirty="0" smtClean="0">
                <a:effectLst>
                  <a:outerShdw blurRad="38100" dist="38100" dir="2700000" algn="tl">
                    <a:srgbClr val="000000"/>
                  </a:outerShdw>
                </a:effectLst>
              </a:rPr>
              <a:t>pS2</a:t>
            </a:r>
          </a:p>
          <a:p>
            <a:pPr>
              <a:defRPr/>
            </a:pPr>
            <a:r>
              <a:rPr lang="es-MX" b="1" dirty="0" smtClean="0">
                <a:effectLst>
                  <a:outerShdw blurRad="38100" dist="38100" dir="2700000" algn="tl">
                    <a:srgbClr val="000000"/>
                  </a:outerShdw>
                </a:effectLst>
              </a:rPr>
              <a:t>EGFR (</a:t>
            </a:r>
            <a:r>
              <a:rPr lang="es-MX" b="1" dirty="0" err="1" smtClean="0">
                <a:effectLst>
                  <a:outerShdw blurRad="38100" dist="38100" dir="2700000" algn="tl">
                    <a:srgbClr val="000000"/>
                  </a:outerShdw>
                </a:effectLst>
              </a:rPr>
              <a:t>recep</a:t>
            </a:r>
            <a:r>
              <a:rPr lang="es-MX" b="1" dirty="0" smtClean="0">
                <a:effectLst>
                  <a:outerShdw blurRad="38100" dist="38100" dir="2700000" algn="tl">
                    <a:srgbClr val="000000"/>
                  </a:outerShdw>
                </a:effectLst>
              </a:rPr>
              <a:t>. Factor crec. epidérmico)</a:t>
            </a:r>
            <a:endParaRPr lang="es-CL" b="1" dirty="0" smtClean="0">
              <a:effectLst>
                <a:outerShdw blurRad="38100" dist="38100" dir="2700000" algn="tl">
                  <a:srgbClr val="000000"/>
                </a:outerShdw>
              </a:effectLst>
            </a:endParaRPr>
          </a:p>
        </p:txBody>
      </p:sp>
      <p:sp>
        <p:nvSpPr>
          <p:cNvPr id="174084" name="Text Box 4"/>
          <p:cNvSpPr txBox="1">
            <a:spLocks noChangeArrowheads="1"/>
          </p:cNvSpPr>
          <p:nvPr/>
        </p:nvSpPr>
        <p:spPr bwMode="auto">
          <a:xfrm>
            <a:off x="1187450" y="1773238"/>
            <a:ext cx="6985000" cy="822325"/>
          </a:xfrm>
          <a:prstGeom prst="rect">
            <a:avLst/>
          </a:prstGeom>
          <a:noFill/>
          <a:ln w="12700">
            <a:noFill/>
            <a:miter lim="800000"/>
            <a:headEnd type="none" w="sm" len="sm"/>
            <a:tailEnd type="none" w="sm" len="sm"/>
          </a:ln>
          <a:effectLst/>
        </p:spPr>
        <p:txBody>
          <a:bodyPr>
            <a:spAutoFit/>
          </a:bodyPr>
          <a:lstStyle/>
          <a:p>
            <a:pPr algn="ctr">
              <a:spcBef>
                <a:spcPct val="50000"/>
              </a:spcBef>
              <a:defRPr/>
            </a:pPr>
            <a:r>
              <a:rPr lang="es-MX" b="1">
                <a:solidFill>
                  <a:schemeClr val="tx2"/>
                </a:solidFill>
                <a:effectLst>
                  <a:outerShdw blurRad="38100" dist="38100" dir="2700000" algn="tl">
                    <a:srgbClr val="000000"/>
                  </a:outerShdw>
                </a:effectLst>
              </a:rPr>
              <a:t>(Def: Son aquellos que permiten predecir la respuesta del tumor frente a detreminadas terapias)</a:t>
            </a:r>
            <a:endParaRPr lang="es-CL" b="1">
              <a:solidFill>
                <a:schemeClr val="tx2"/>
              </a:solidFill>
              <a:effectLst>
                <a:outerShdw blurRad="38100" dist="38100" dir="2700000" algn="tl">
                  <a:srgbClr val="000000"/>
                </a:outerShdw>
              </a:effectLst>
            </a:endParaRPr>
          </a:p>
        </p:txBody>
      </p:sp>
    </p:spTree>
    <p:extLst>
      <p:ext uri="{BB962C8B-B14F-4D97-AF65-F5344CB8AC3E}">
        <p14:creationId xmlns:p14="http://schemas.microsoft.com/office/powerpoint/2010/main" val="327076645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a:xfrm>
            <a:off x="900113" y="333375"/>
            <a:ext cx="7772400" cy="1104900"/>
          </a:xfrm>
        </p:spPr>
        <p:txBody>
          <a:bodyPr/>
          <a:lstStyle/>
          <a:p>
            <a:pPr algn="ctr">
              <a:defRPr/>
            </a:pPr>
            <a:r>
              <a:rPr lang="es-MX" b="1" dirty="0" smtClean="0">
                <a:solidFill>
                  <a:srgbClr val="33CC33"/>
                </a:solidFill>
                <a:effectLst>
                  <a:outerShdw blurRad="38100" dist="38100" dir="2700000" algn="tl">
                    <a:srgbClr val="000000"/>
                  </a:outerShdw>
                </a:effectLst>
              </a:rPr>
              <a:t>Clasificación Biomolecular</a:t>
            </a:r>
            <a:endParaRPr lang="es-CL" b="1" dirty="0" smtClean="0">
              <a:solidFill>
                <a:srgbClr val="33CC33"/>
              </a:solidFill>
              <a:effectLst>
                <a:outerShdw blurRad="38100" dist="38100" dir="2700000" algn="tl">
                  <a:srgbClr val="000000"/>
                </a:outerShdw>
              </a:effectLst>
            </a:endParaRPr>
          </a:p>
        </p:txBody>
      </p:sp>
      <p:sp>
        <p:nvSpPr>
          <p:cNvPr id="6" name="1 Marcador de contenido"/>
          <p:cNvSpPr>
            <a:spLocks noGrp="1"/>
          </p:cNvSpPr>
          <p:nvPr>
            <p:ph idx="1"/>
          </p:nvPr>
        </p:nvSpPr>
        <p:spPr>
          <a:xfrm>
            <a:off x="827088" y="1557338"/>
            <a:ext cx="7727950" cy="4824412"/>
          </a:xfrm>
        </p:spPr>
        <p:txBody>
          <a:bodyPr/>
          <a:lstStyle/>
          <a:p>
            <a:pPr>
              <a:defRPr/>
            </a:pPr>
            <a:r>
              <a:rPr lang="es-ES" sz="2400" dirty="0" smtClean="0">
                <a:effectLst>
                  <a:outerShdw blurRad="38100" dist="38100" dir="2700000" algn="tl">
                    <a:srgbClr val="000000">
                      <a:alpha val="43137"/>
                    </a:srgbClr>
                  </a:outerShdw>
                </a:effectLst>
              </a:rPr>
              <a:t>La heterogeneidad celular y molecular del cáncer de mama y el gran número de genes implicados en el control del crecimiento celular, la muerte y la diferenciación hace hincapié en la importancia de estudiar las múltiples alteraciones genéticas.</a:t>
            </a:r>
          </a:p>
          <a:p>
            <a:pPr>
              <a:defRPr/>
            </a:pPr>
            <a:endParaRPr lang="es-ES" sz="2400" dirty="0" smtClean="0">
              <a:effectLst>
                <a:outerShdw blurRad="38100" dist="38100" dir="2700000" algn="tl">
                  <a:srgbClr val="000000">
                    <a:alpha val="43137"/>
                  </a:srgbClr>
                </a:outerShdw>
              </a:effectLst>
            </a:endParaRPr>
          </a:p>
          <a:p>
            <a:pPr>
              <a:defRPr/>
            </a:pPr>
            <a:r>
              <a:rPr lang="es-ES" sz="2400" dirty="0" smtClean="0">
                <a:effectLst>
                  <a:outerShdw blurRad="38100" dist="38100" dir="2700000" algn="tl">
                    <a:srgbClr val="000000">
                      <a:alpha val="43137"/>
                    </a:srgbClr>
                  </a:outerShdw>
                </a:effectLst>
              </a:rPr>
              <a:t>Utilizando sondas de </a:t>
            </a:r>
            <a:r>
              <a:rPr lang="es-ES" sz="2400" dirty="0" err="1" smtClean="0">
                <a:effectLst>
                  <a:outerShdw blurRad="38100" dist="38100" dir="2700000" algn="tl">
                    <a:srgbClr val="000000">
                      <a:alpha val="43137"/>
                    </a:srgbClr>
                  </a:outerShdw>
                </a:effectLst>
              </a:rPr>
              <a:t>microarrays</a:t>
            </a:r>
            <a:r>
              <a:rPr lang="es-ES" sz="2400" dirty="0" smtClean="0">
                <a:effectLst>
                  <a:outerShdw blurRad="38100" dist="38100" dir="2700000" algn="tl">
                    <a:srgbClr val="000000">
                      <a:alpha val="43137"/>
                    </a:srgbClr>
                  </a:outerShdw>
                </a:effectLst>
              </a:rPr>
              <a:t>, se produce la medición simultánea de la expresión de miles de genes en una célula de cáncer de mama.</a:t>
            </a:r>
          </a:p>
          <a:p>
            <a:pPr>
              <a:defRPr/>
            </a:pPr>
            <a:endParaRPr lang="es-ES" sz="2400" dirty="0" smtClean="0">
              <a:effectLst>
                <a:outerShdw blurRad="38100" dist="38100" dir="2700000" algn="tl">
                  <a:srgbClr val="000000">
                    <a:alpha val="43137"/>
                  </a:srgbClr>
                </a:outerShdw>
              </a:effectLst>
            </a:endParaRPr>
          </a:p>
          <a:p>
            <a:pPr>
              <a:defRPr/>
            </a:pPr>
            <a:r>
              <a:rPr lang="es-ES" sz="2400" dirty="0" smtClean="0">
                <a:effectLst>
                  <a:outerShdw blurRad="38100" dist="38100" dir="2700000" algn="tl">
                    <a:srgbClr val="000000">
                      <a:alpha val="43137"/>
                    </a:srgbClr>
                  </a:outerShdw>
                </a:effectLst>
              </a:rPr>
              <a:t>La taxonomía resultante define los subtipos intrínsecos del cáncer de mama.</a:t>
            </a:r>
          </a:p>
          <a:p>
            <a:pPr>
              <a:defRPr/>
            </a:pPr>
            <a:endParaRPr lang="es-ES" dirty="0"/>
          </a:p>
        </p:txBody>
      </p:sp>
    </p:spTree>
    <p:extLst>
      <p:ext uri="{BB962C8B-B14F-4D97-AF65-F5344CB8AC3E}">
        <p14:creationId xmlns:p14="http://schemas.microsoft.com/office/powerpoint/2010/main" val="177241821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a:xfrm>
            <a:off x="900113" y="333375"/>
            <a:ext cx="7772400" cy="1104900"/>
          </a:xfrm>
        </p:spPr>
        <p:txBody>
          <a:bodyPr/>
          <a:lstStyle/>
          <a:p>
            <a:pPr algn="ctr">
              <a:defRPr/>
            </a:pPr>
            <a:r>
              <a:rPr lang="es-MX" b="1" dirty="0" smtClean="0">
                <a:solidFill>
                  <a:srgbClr val="33CC33"/>
                </a:solidFill>
                <a:effectLst>
                  <a:outerShdw blurRad="38100" dist="38100" dir="2700000" algn="tl">
                    <a:srgbClr val="000000"/>
                  </a:outerShdw>
                </a:effectLst>
              </a:rPr>
              <a:t>Clasificación Biomolecular</a:t>
            </a:r>
            <a:endParaRPr lang="es-CL" b="1" dirty="0" smtClean="0">
              <a:solidFill>
                <a:srgbClr val="33CC33"/>
              </a:solidFill>
              <a:effectLst>
                <a:outerShdw blurRad="38100" dist="38100" dir="2700000" algn="tl">
                  <a:srgbClr val="000000"/>
                </a:outerShdw>
              </a:effectLst>
            </a:endParaRPr>
          </a:p>
        </p:txBody>
      </p:sp>
      <p:sp>
        <p:nvSpPr>
          <p:cNvPr id="6" name="1 Marcador de contenido"/>
          <p:cNvSpPr>
            <a:spLocks noGrp="1"/>
          </p:cNvSpPr>
          <p:nvPr>
            <p:ph idx="1"/>
          </p:nvPr>
        </p:nvSpPr>
        <p:spPr>
          <a:xfrm>
            <a:off x="815975" y="2205038"/>
            <a:ext cx="7727950" cy="3816350"/>
          </a:xfrm>
        </p:spPr>
        <p:txBody>
          <a:bodyPr/>
          <a:lstStyle/>
          <a:p>
            <a:pPr algn="just">
              <a:defRPr/>
            </a:pPr>
            <a:r>
              <a:rPr lang="es-CL" sz="2400" dirty="0" smtClean="0">
                <a:effectLst>
                  <a:outerShdw blurRad="38100" dist="38100" dir="2700000" algn="tl">
                    <a:srgbClr val="000000">
                      <a:alpha val="43137"/>
                    </a:srgbClr>
                  </a:outerShdw>
                </a:effectLst>
              </a:rPr>
              <a:t>Las características moleculares llevaron a que el cáncer de mama se clasifique en los siguientes 5 subtipos:</a:t>
            </a:r>
          </a:p>
          <a:p>
            <a:pPr marL="0" indent="0" algn="just">
              <a:buFont typeface="Monotype Sorts" pitchFamily="2" charset="2"/>
              <a:buNone/>
              <a:defRPr/>
            </a:pPr>
            <a:endParaRPr lang="es-CL" sz="2400" dirty="0" smtClean="0">
              <a:effectLst>
                <a:outerShdw blurRad="38100" dist="38100" dir="2700000" algn="tl">
                  <a:srgbClr val="000000">
                    <a:alpha val="43137"/>
                  </a:srgbClr>
                </a:outerShdw>
              </a:effectLst>
            </a:endParaRPr>
          </a:p>
          <a:p>
            <a:pPr lvl="1" algn="just">
              <a:defRPr/>
            </a:pPr>
            <a:r>
              <a:rPr lang="es-CL" sz="2400" dirty="0" smtClean="0">
                <a:effectLst>
                  <a:outerShdw blurRad="38100" dist="38100" dir="2700000" algn="tl">
                    <a:srgbClr val="000000">
                      <a:alpha val="43137"/>
                    </a:srgbClr>
                  </a:outerShdw>
                </a:effectLst>
              </a:rPr>
              <a:t>Tipo basal</a:t>
            </a:r>
          </a:p>
          <a:p>
            <a:pPr lvl="1" algn="just">
              <a:defRPr/>
            </a:pPr>
            <a:r>
              <a:rPr lang="es-CL" sz="2400" dirty="0" smtClean="0">
                <a:effectLst>
                  <a:outerShdw blurRad="38100" dist="38100" dir="2700000" algn="tl">
                    <a:srgbClr val="000000">
                      <a:alpha val="43137"/>
                    </a:srgbClr>
                  </a:outerShdw>
                </a:effectLst>
              </a:rPr>
              <a:t>HER2+</a:t>
            </a:r>
          </a:p>
          <a:p>
            <a:pPr lvl="1" algn="just">
              <a:defRPr/>
            </a:pPr>
            <a:r>
              <a:rPr lang="es-CL" sz="2400" dirty="0" smtClean="0">
                <a:effectLst>
                  <a:outerShdw blurRad="38100" dist="38100" dir="2700000" algn="tl">
                    <a:srgbClr val="000000">
                      <a:alpha val="43137"/>
                    </a:srgbClr>
                  </a:outerShdw>
                </a:effectLst>
              </a:rPr>
              <a:t>Normal</a:t>
            </a:r>
          </a:p>
          <a:p>
            <a:pPr lvl="1" algn="just">
              <a:defRPr/>
            </a:pPr>
            <a:r>
              <a:rPr lang="es-CL" sz="2400" dirty="0" err="1" smtClean="0">
                <a:effectLst>
                  <a:outerShdw blurRad="38100" dist="38100" dir="2700000" algn="tl">
                    <a:srgbClr val="000000">
                      <a:alpha val="43137"/>
                    </a:srgbClr>
                  </a:outerShdw>
                </a:effectLst>
              </a:rPr>
              <a:t>Luminal</a:t>
            </a:r>
            <a:r>
              <a:rPr lang="es-CL" sz="2400" dirty="0" smtClean="0">
                <a:effectLst>
                  <a:outerShdw blurRad="38100" dist="38100" dir="2700000" algn="tl">
                    <a:srgbClr val="000000">
                      <a:alpha val="43137"/>
                    </a:srgbClr>
                  </a:outerShdw>
                </a:effectLst>
              </a:rPr>
              <a:t> A </a:t>
            </a:r>
          </a:p>
          <a:p>
            <a:pPr lvl="1" algn="just">
              <a:defRPr/>
            </a:pPr>
            <a:r>
              <a:rPr lang="es-CL" sz="2400" dirty="0" err="1" smtClean="0">
                <a:effectLst>
                  <a:outerShdw blurRad="38100" dist="38100" dir="2700000" algn="tl">
                    <a:srgbClr val="000000">
                      <a:alpha val="43137"/>
                    </a:srgbClr>
                  </a:outerShdw>
                </a:effectLst>
              </a:rPr>
              <a:t>Luminal</a:t>
            </a:r>
            <a:r>
              <a:rPr lang="es-CL" sz="2400" dirty="0" smtClean="0">
                <a:effectLst>
                  <a:outerShdw blurRad="38100" dist="38100" dir="2700000" algn="tl">
                    <a:srgbClr val="000000">
                      <a:alpha val="43137"/>
                    </a:srgbClr>
                  </a:outerShdw>
                </a:effectLst>
              </a:rPr>
              <a:t> B </a:t>
            </a:r>
          </a:p>
          <a:p>
            <a:pPr marL="0" indent="0">
              <a:buFont typeface="Monotype Sorts" pitchFamily="2" charset="2"/>
              <a:buNone/>
              <a:defRPr/>
            </a:pPr>
            <a:endParaRPr lang="es-ES" dirty="0"/>
          </a:p>
        </p:txBody>
      </p:sp>
      <p:sp>
        <p:nvSpPr>
          <p:cNvPr id="93188" name="1 Rectángulo"/>
          <p:cNvSpPr>
            <a:spLocks noChangeArrowheads="1"/>
          </p:cNvSpPr>
          <p:nvPr/>
        </p:nvSpPr>
        <p:spPr bwMode="auto">
          <a:xfrm>
            <a:off x="2286000" y="1536700"/>
            <a:ext cx="4572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s-ES" altLang="es-ES"/>
          </a:p>
        </p:txBody>
      </p:sp>
      <p:sp>
        <p:nvSpPr>
          <p:cNvPr id="3" name="2 Rectángulo"/>
          <p:cNvSpPr/>
          <p:nvPr/>
        </p:nvSpPr>
        <p:spPr>
          <a:xfrm>
            <a:off x="1692275" y="1512888"/>
            <a:ext cx="5975350" cy="460375"/>
          </a:xfrm>
          <a:prstGeom prst="rect">
            <a:avLst/>
          </a:prstGeom>
        </p:spPr>
        <p:txBody>
          <a:bodyPr>
            <a:spAutoFit/>
          </a:bodyPr>
          <a:lstStyle/>
          <a:p>
            <a:pPr>
              <a:defRPr/>
            </a:pPr>
            <a:r>
              <a:rPr lang="es-CL" dirty="0">
                <a:solidFill>
                  <a:srgbClr val="FFFF00"/>
                </a:solidFill>
                <a:effectLst>
                  <a:outerShdw blurRad="38100" dist="38100" dir="2700000" algn="tl">
                    <a:srgbClr val="000000">
                      <a:alpha val="43137"/>
                    </a:srgbClr>
                  </a:outerShdw>
                </a:effectLst>
              </a:rPr>
              <a:t>American </a:t>
            </a:r>
            <a:r>
              <a:rPr lang="es-CL" dirty="0" err="1">
                <a:solidFill>
                  <a:srgbClr val="FFFF00"/>
                </a:solidFill>
                <a:effectLst>
                  <a:outerShdw blurRad="38100" dist="38100" dir="2700000" algn="tl">
                    <a:srgbClr val="000000">
                      <a:alpha val="43137"/>
                    </a:srgbClr>
                  </a:outerShdw>
                </a:effectLst>
              </a:rPr>
              <a:t>Society</a:t>
            </a:r>
            <a:r>
              <a:rPr lang="es-CL" dirty="0">
                <a:solidFill>
                  <a:srgbClr val="FFFF00"/>
                </a:solidFill>
                <a:effectLst>
                  <a:outerShdw blurRad="38100" dist="38100" dir="2700000" algn="tl">
                    <a:srgbClr val="000000">
                      <a:alpha val="43137"/>
                    </a:srgbClr>
                  </a:outerShdw>
                </a:effectLst>
              </a:rPr>
              <a:t> of </a:t>
            </a:r>
            <a:r>
              <a:rPr lang="es-CL" dirty="0" err="1">
                <a:solidFill>
                  <a:srgbClr val="FFFF00"/>
                </a:solidFill>
                <a:effectLst>
                  <a:outerShdw blurRad="38100" dist="38100" dir="2700000" algn="tl">
                    <a:srgbClr val="000000">
                      <a:alpha val="43137"/>
                    </a:srgbClr>
                  </a:outerShdw>
                </a:effectLst>
              </a:rPr>
              <a:t>Clinical</a:t>
            </a:r>
            <a:r>
              <a:rPr lang="es-CL" dirty="0">
                <a:solidFill>
                  <a:srgbClr val="FFFF00"/>
                </a:solidFill>
                <a:effectLst>
                  <a:outerShdw blurRad="38100" dist="38100" dir="2700000" algn="tl">
                    <a:srgbClr val="000000">
                      <a:alpha val="43137"/>
                    </a:srgbClr>
                  </a:outerShdw>
                </a:effectLst>
              </a:rPr>
              <a:t> </a:t>
            </a:r>
            <a:r>
              <a:rPr lang="es-CL" dirty="0" err="1">
                <a:solidFill>
                  <a:srgbClr val="FFFF00"/>
                </a:solidFill>
                <a:effectLst>
                  <a:outerShdw blurRad="38100" dist="38100" dir="2700000" algn="tl">
                    <a:srgbClr val="000000">
                      <a:alpha val="43137"/>
                    </a:srgbClr>
                  </a:outerShdw>
                </a:effectLst>
              </a:rPr>
              <a:t>Oncology</a:t>
            </a:r>
            <a:r>
              <a:rPr lang="es-CL" dirty="0">
                <a:solidFill>
                  <a:srgbClr val="FFFF00"/>
                </a:solidFill>
                <a:effectLst>
                  <a:outerShdw blurRad="38100" dist="38100" dir="2700000" algn="tl">
                    <a:srgbClr val="000000">
                      <a:alpha val="43137"/>
                    </a:srgbClr>
                  </a:outerShdw>
                </a:effectLst>
              </a:rPr>
              <a:t> (2007)</a:t>
            </a:r>
            <a:endParaRPr lang="es-ES"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2717766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a:xfrm>
            <a:off x="900113" y="333375"/>
            <a:ext cx="7772400" cy="1104900"/>
          </a:xfrm>
        </p:spPr>
        <p:txBody>
          <a:bodyPr/>
          <a:lstStyle/>
          <a:p>
            <a:pPr algn="ctr">
              <a:defRPr/>
            </a:pPr>
            <a:r>
              <a:rPr lang="es-MX" b="1" dirty="0" smtClean="0">
                <a:solidFill>
                  <a:srgbClr val="33CC33"/>
                </a:solidFill>
                <a:effectLst>
                  <a:outerShdw blurRad="38100" dist="38100" dir="2700000" algn="tl">
                    <a:srgbClr val="000000"/>
                  </a:outerShdw>
                </a:effectLst>
              </a:rPr>
              <a:t>Clasificación Biomolecular</a:t>
            </a:r>
            <a:endParaRPr lang="es-CL" b="1" dirty="0" smtClean="0">
              <a:solidFill>
                <a:srgbClr val="33CC33"/>
              </a:solidFill>
              <a:effectLst>
                <a:outerShdw blurRad="38100" dist="38100" dir="2700000" algn="tl">
                  <a:srgbClr val="000000"/>
                </a:outerShdw>
              </a:effectLst>
            </a:endParaRPr>
          </a:p>
        </p:txBody>
      </p:sp>
      <p:sp>
        <p:nvSpPr>
          <p:cNvPr id="6" name="1 Marcador de contenido"/>
          <p:cNvSpPr>
            <a:spLocks noGrp="1"/>
          </p:cNvSpPr>
          <p:nvPr>
            <p:ph idx="1"/>
          </p:nvPr>
        </p:nvSpPr>
        <p:spPr>
          <a:xfrm>
            <a:off x="827088" y="1557338"/>
            <a:ext cx="7727950" cy="4824412"/>
          </a:xfrm>
        </p:spPr>
        <p:txBody>
          <a:bodyPr/>
          <a:lstStyle/>
          <a:p>
            <a:pPr>
              <a:defRPr/>
            </a:pPr>
            <a:r>
              <a:rPr lang="es-CL" b="1" dirty="0" smtClean="0">
                <a:solidFill>
                  <a:srgbClr val="FFFF00"/>
                </a:solidFill>
                <a:effectLst>
                  <a:outerShdw blurRad="38100" dist="38100" dir="2700000" algn="tl">
                    <a:srgbClr val="000000">
                      <a:alpha val="43137"/>
                    </a:srgbClr>
                  </a:outerShdw>
                </a:effectLst>
              </a:rPr>
              <a:t>Subtipo </a:t>
            </a:r>
            <a:r>
              <a:rPr lang="es-CL" b="1" dirty="0" err="1" smtClean="0">
                <a:solidFill>
                  <a:srgbClr val="FFFF00"/>
                </a:solidFill>
                <a:effectLst>
                  <a:outerShdw blurRad="38100" dist="38100" dir="2700000" algn="tl">
                    <a:srgbClr val="000000">
                      <a:alpha val="43137"/>
                    </a:srgbClr>
                  </a:outerShdw>
                </a:effectLst>
              </a:rPr>
              <a:t>Luminal</a:t>
            </a:r>
            <a:r>
              <a:rPr lang="es-CL" b="1" dirty="0" smtClean="0">
                <a:solidFill>
                  <a:srgbClr val="FFFF00"/>
                </a:solidFill>
                <a:effectLst>
                  <a:outerShdw blurRad="38100" dist="38100" dir="2700000" algn="tl">
                    <a:srgbClr val="000000">
                      <a:alpha val="43137"/>
                    </a:srgbClr>
                  </a:outerShdw>
                </a:effectLst>
              </a:rPr>
              <a:t>:</a:t>
            </a:r>
          </a:p>
          <a:p>
            <a:pPr marL="0" indent="0" algn="just">
              <a:buFont typeface="Monotype Sorts" pitchFamily="2" charset="2"/>
              <a:buNone/>
              <a:defRPr/>
            </a:pPr>
            <a:r>
              <a:rPr lang="es-CL" sz="2400" dirty="0" smtClean="0">
                <a:effectLst>
                  <a:outerShdw blurRad="38100" dist="38100" dir="2700000" algn="tl">
                    <a:srgbClr val="000000">
                      <a:alpha val="43137"/>
                    </a:srgbClr>
                  </a:outerShdw>
                </a:effectLst>
              </a:rPr>
              <a:t>- Se caracterizan por la expresión de genes que también se expresan en células epiteliales </a:t>
            </a:r>
            <a:r>
              <a:rPr lang="es-CL" sz="2400" dirty="0" err="1" smtClean="0">
                <a:effectLst>
                  <a:outerShdw blurRad="38100" dist="38100" dir="2700000" algn="tl">
                    <a:srgbClr val="000000">
                      <a:alpha val="43137"/>
                    </a:srgbClr>
                  </a:outerShdw>
                </a:effectLst>
              </a:rPr>
              <a:t>luminales</a:t>
            </a:r>
            <a:r>
              <a:rPr lang="es-CL" sz="2400" dirty="0" smtClean="0">
                <a:effectLst>
                  <a:outerShdw blurRad="38100" dist="38100" dir="2700000" algn="tl">
                    <a:srgbClr val="000000">
                      <a:alpha val="43137"/>
                    </a:srgbClr>
                  </a:outerShdw>
                </a:effectLst>
              </a:rPr>
              <a:t> de mama normal</a:t>
            </a:r>
          </a:p>
          <a:p>
            <a:pPr marL="0" indent="0" algn="just">
              <a:buFont typeface="Monotype Sorts" pitchFamily="2" charset="2"/>
              <a:buNone/>
              <a:defRPr/>
            </a:pPr>
            <a:endParaRPr lang="es-CL" sz="2400" dirty="0" smtClean="0">
              <a:effectLst>
                <a:outerShdw blurRad="38100" dist="38100" dir="2700000" algn="tl">
                  <a:srgbClr val="000000">
                    <a:alpha val="43137"/>
                  </a:srgbClr>
                </a:outerShdw>
              </a:effectLst>
            </a:endParaRPr>
          </a:p>
          <a:p>
            <a:pPr marL="0" indent="0" algn="just">
              <a:buFont typeface="Monotype Sorts" pitchFamily="2" charset="2"/>
              <a:buNone/>
              <a:defRPr/>
            </a:pPr>
            <a:r>
              <a:rPr lang="es-CL" sz="2400" dirty="0" smtClean="0">
                <a:effectLst>
                  <a:outerShdw blurRad="38100" dist="38100" dir="2700000" algn="tl">
                    <a:srgbClr val="000000">
                      <a:alpha val="43137"/>
                    </a:srgbClr>
                  </a:outerShdw>
                </a:effectLst>
              </a:rPr>
              <a:t>- Son los subtipos mas frecuentes </a:t>
            </a:r>
          </a:p>
          <a:p>
            <a:pPr algn="just">
              <a:buFontTx/>
              <a:buChar char="-"/>
              <a:defRPr/>
            </a:pPr>
            <a:endParaRPr lang="es-CL" sz="2400" dirty="0" smtClean="0">
              <a:effectLst>
                <a:outerShdw blurRad="38100" dist="38100" dir="2700000" algn="tl">
                  <a:srgbClr val="000000">
                    <a:alpha val="43137"/>
                  </a:srgbClr>
                </a:outerShdw>
              </a:effectLst>
            </a:endParaRPr>
          </a:p>
          <a:p>
            <a:pPr marL="0" indent="0" algn="just">
              <a:buFont typeface="Monotype Sorts" pitchFamily="2" charset="2"/>
              <a:buNone/>
              <a:defRPr/>
            </a:pPr>
            <a:r>
              <a:rPr lang="es-CL" sz="2400" dirty="0" smtClean="0">
                <a:effectLst>
                  <a:outerShdw blurRad="38100" dist="38100" dir="2700000" algn="tl">
                    <a:srgbClr val="000000">
                      <a:alpha val="43137"/>
                    </a:srgbClr>
                  </a:outerShdw>
                </a:effectLst>
              </a:rPr>
              <a:t>- Se caracteriza por expresión de genes de ER y PR, y otros asociados con la activación de ER</a:t>
            </a:r>
          </a:p>
          <a:p>
            <a:pPr algn="just">
              <a:buFontTx/>
              <a:buChar char="-"/>
              <a:defRPr/>
            </a:pPr>
            <a:endParaRPr lang="es-CL" sz="2400" dirty="0" smtClean="0">
              <a:effectLst>
                <a:outerShdw blurRad="38100" dist="38100" dir="2700000" algn="tl">
                  <a:srgbClr val="000000">
                    <a:alpha val="43137"/>
                  </a:srgbClr>
                </a:outerShdw>
              </a:effectLst>
            </a:endParaRPr>
          </a:p>
          <a:p>
            <a:pPr marL="0" indent="0" algn="just">
              <a:buFont typeface="Monotype Sorts" pitchFamily="2" charset="2"/>
              <a:buNone/>
              <a:defRPr/>
            </a:pPr>
            <a:r>
              <a:rPr lang="es-CL" sz="2400" dirty="0">
                <a:effectLst>
                  <a:outerShdw blurRad="38100" dist="38100" dir="2700000" algn="tl">
                    <a:srgbClr val="000000">
                      <a:alpha val="43137"/>
                    </a:srgbClr>
                  </a:outerShdw>
                </a:effectLst>
              </a:rPr>
              <a:t>-</a:t>
            </a:r>
            <a:r>
              <a:rPr lang="es-CL" sz="2400" dirty="0" smtClean="0">
                <a:effectLst>
                  <a:outerShdw blurRad="38100" dist="38100" dir="2700000" algn="tl">
                    <a:srgbClr val="000000">
                      <a:alpha val="43137"/>
                    </a:srgbClr>
                  </a:outerShdw>
                </a:effectLst>
              </a:rPr>
              <a:t> Tienen el mejor pronóstico de todos los subtipos de cáncer de mama</a:t>
            </a:r>
          </a:p>
          <a:p>
            <a:pPr marL="0" indent="0">
              <a:buFont typeface="Monotype Sorts" pitchFamily="2" charset="2"/>
              <a:buNone/>
              <a:defRPr/>
            </a:pPr>
            <a:endParaRPr lang="es-ES"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8578629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a:xfrm>
            <a:off x="900113" y="333375"/>
            <a:ext cx="7772400" cy="1104900"/>
          </a:xfrm>
        </p:spPr>
        <p:txBody>
          <a:bodyPr/>
          <a:lstStyle/>
          <a:p>
            <a:pPr algn="ctr">
              <a:defRPr/>
            </a:pPr>
            <a:r>
              <a:rPr lang="es-MX" b="1" dirty="0" smtClean="0">
                <a:solidFill>
                  <a:srgbClr val="33CC33"/>
                </a:solidFill>
                <a:effectLst>
                  <a:outerShdw blurRad="38100" dist="38100" dir="2700000" algn="tl">
                    <a:srgbClr val="000000"/>
                  </a:outerShdw>
                </a:effectLst>
              </a:rPr>
              <a:t>Clasificación Biomolecular</a:t>
            </a:r>
            <a:endParaRPr lang="es-CL" b="1" dirty="0" smtClean="0">
              <a:solidFill>
                <a:srgbClr val="33CC33"/>
              </a:solidFill>
              <a:effectLst>
                <a:outerShdw blurRad="38100" dist="38100" dir="2700000" algn="tl">
                  <a:srgbClr val="000000"/>
                </a:outerShdw>
              </a:effectLst>
            </a:endParaRPr>
          </a:p>
        </p:txBody>
      </p:sp>
      <p:sp>
        <p:nvSpPr>
          <p:cNvPr id="6" name="1 Marcador de contenido"/>
          <p:cNvSpPr>
            <a:spLocks noGrp="1"/>
          </p:cNvSpPr>
          <p:nvPr>
            <p:ph idx="1"/>
          </p:nvPr>
        </p:nvSpPr>
        <p:spPr>
          <a:xfrm>
            <a:off x="827088" y="1700213"/>
            <a:ext cx="7727950" cy="4537075"/>
          </a:xfrm>
        </p:spPr>
        <p:txBody>
          <a:bodyPr/>
          <a:lstStyle/>
          <a:p>
            <a:pPr algn="just">
              <a:defRPr/>
            </a:pPr>
            <a:r>
              <a:rPr lang="es-CL" sz="2400" b="1" dirty="0" err="1" smtClean="0">
                <a:solidFill>
                  <a:srgbClr val="FFFF00"/>
                </a:solidFill>
                <a:effectLst>
                  <a:outerShdw blurRad="38100" dist="38100" dir="2700000" algn="tl">
                    <a:srgbClr val="000000">
                      <a:alpha val="43137"/>
                    </a:srgbClr>
                  </a:outerShdw>
                </a:effectLst>
              </a:rPr>
              <a:t>Luminal</a:t>
            </a:r>
            <a:r>
              <a:rPr lang="es-CL" sz="2400" b="1" dirty="0" smtClean="0">
                <a:solidFill>
                  <a:srgbClr val="FFFF00"/>
                </a:solidFill>
                <a:effectLst>
                  <a:outerShdw blurRad="38100" dist="38100" dir="2700000" algn="tl">
                    <a:srgbClr val="000000">
                      <a:alpha val="43137"/>
                    </a:srgbClr>
                  </a:outerShdw>
                </a:effectLst>
              </a:rPr>
              <a:t> A:</a:t>
            </a:r>
          </a:p>
          <a:p>
            <a:pPr lvl="1" algn="just">
              <a:defRPr/>
            </a:pPr>
            <a:r>
              <a:rPr lang="es-CL" sz="2000" dirty="0" smtClean="0">
                <a:effectLst>
                  <a:outerShdw blurRad="38100" dist="38100" dir="2700000" algn="tl">
                    <a:srgbClr val="000000">
                      <a:alpha val="43137"/>
                    </a:srgbClr>
                  </a:outerShdw>
                </a:effectLst>
              </a:rPr>
              <a:t>Representan alrededor del 40% de todos los cánceres de mama</a:t>
            </a:r>
          </a:p>
          <a:p>
            <a:pPr lvl="1" algn="just">
              <a:defRPr/>
            </a:pPr>
            <a:r>
              <a:rPr lang="es-CL" sz="2000" dirty="0" smtClean="0">
                <a:effectLst>
                  <a:outerShdw blurRad="38100" dist="38100" dir="2700000" algn="tl">
                    <a:srgbClr val="000000">
                      <a:alpha val="43137"/>
                    </a:srgbClr>
                  </a:outerShdw>
                </a:effectLst>
              </a:rPr>
              <a:t>Alta expresión de genes ER, baja expresión de genes HER2 y baja expresión de genes relacionados con la proliferación.</a:t>
            </a:r>
          </a:p>
          <a:p>
            <a:pPr lvl="1" algn="just">
              <a:defRPr/>
            </a:pPr>
            <a:r>
              <a:rPr lang="es-CL" sz="2000" dirty="0" smtClean="0">
                <a:effectLst>
                  <a:outerShdw blurRad="38100" dist="38100" dir="2700000" algn="tl">
                    <a:srgbClr val="000000">
                      <a:alpha val="43137"/>
                    </a:srgbClr>
                  </a:outerShdw>
                </a:effectLst>
              </a:rPr>
              <a:t>Tienen el mejor pronóstico de los subtipos de cáncer de mana</a:t>
            </a:r>
          </a:p>
          <a:p>
            <a:pPr>
              <a:defRPr/>
            </a:pPr>
            <a:endParaRPr lang="es-CL" sz="2400" dirty="0" smtClean="0">
              <a:effectLst>
                <a:outerShdw blurRad="38100" dist="38100" dir="2700000" algn="tl">
                  <a:srgbClr val="000000">
                    <a:alpha val="43137"/>
                  </a:srgbClr>
                </a:outerShdw>
              </a:effectLst>
            </a:endParaRPr>
          </a:p>
          <a:p>
            <a:pPr>
              <a:defRPr/>
            </a:pPr>
            <a:r>
              <a:rPr lang="es-CL" sz="2400" b="1" dirty="0" err="1" smtClean="0">
                <a:solidFill>
                  <a:srgbClr val="FFFF00"/>
                </a:solidFill>
                <a:effectLst>
                  <a:outerShdw blurRad="38100" dist="38100" dir="2700000" algn="tl">
                    <a:srgbClr val="000000">
                      <a:alpha val="43137"/>
                    </a:srgbClr>
                  </a:outerShdw>
                </a:effectLst>
              </a:rPr>
              <a:t>Luminal</a:t>
            </a:r>
            <a:r>
              <a:rPr lang="es-CL" sz="2400" b="1" dirty="0" smtClean="0">
                <a:solidFill>
                  <a:srgbClr val="FFFF00"/>
                </a:solidFill>
                <a:effectLst>
                  <a:outerShdw blurRad="38100" dist="38100" dir="2700000" algn="tl">
                    <a:srgbClr val="000000">
                      <a:alpha val="43137"/>
                    </a:srgbClr>
                  </a:outerShdw>
                </a:effectLst>
              </a:rPr>
              <a:t> B</a:t>
            </a:r>
          </a:p>
          <a:p>
            <a:pPr lvl="1">
              <a:defRPr/>
            </a:pPr>
            <a:r>
              <a:rPr lang="es-CL" sz="2000" dirty="0" smtClean="0">
                <a:effectLst>
                  <a:outerShdw blurRad="38100" dist="38100" dir="2700000" algn="tl">
                    <a:srgbClr val="000000">
                      <a:alpha val="43137"/>
                    </a:srgbClr>
                  </a:outerShdw>
                </a:effectLst>
              </a:rPr>
              <a:t>Alrededor del 20 % de los tumores de mama</a:t>
            </a:r>
          </a:p>
          <a:p>
            <a:pPr lvl="1">
              <a:defRPr/>
            </a:pPr>
            <a:r>
              <a:rPr lang="es-CL" sz="2000" dirty="0" smtClean="0">
                <a:effectLst>
                  <a:outerShdw blurRad="38100" dist="38100" dir="2700000" algn="tl">
                    <a:srgbClr val="000000">
                      <a:alpha val="43137"/>
                    </a:srgbClr>
                  </a:outerShdw>
                </a:effectLst>
              </a:rPr>
              <a:t>Baja expresión de genes ER, expresión variable de gen HER2 y mayor expresión de genes relacionados con la proliferación.</a:t>
            </a:r>
          </a:p>
          <a:p>
            <a:pPr lvl="1">
              <a:defRPr/>
            </a:pPr>
            <a:r>
              <a:rPr lang="es-CL" sz="2000" dirty="0" smtClean="0">
                <a:effectLst>
                  <a:outerShdw blurRad="38100" dist="38100" dir="2700000" algn="tl">
                    <a:srgbClr val="000000">
                      <a:alpha val="43137"/>
                    </a:srgbClr>
                  </a:outerShdw>
                </a:effectLst>
              </a:rPr>
              <a:t>Tienen un pronóstico peor que el </a:t>
            </a:r>
            <a:r>
              <a:rPr lang="es-CL" sz="2000" dirty="0" err="1" smtClean="0">
                <a:effectLst>
                  <a:outerShdw blurRad="38100" dist="38100" dir="2700000" algn="tl">
                    <a:srgbClr val="000000">
                      <a:alpha val="43137"/>
                    </a:srgbClr>
                  </a:outerShdw>
                </a:effectLst>
              </a:rPr>
              <a:t>Luminal</a:t>
            </a:r>
            <a:r>
              <a:rPr lang="es-CL" sz="2000" dirty="0" smtClean="0">
                <a:effectLst>
                  <a:outerShdw blurRad="38100" dist="38100" dir="2700000" algn="tl">
                    <a:srgbClr val="000000">
                      <a:alpha val="43137"/>
                    </a:srgbClr>
                  </a:outerShdw>
                </a:effectLst>
              </a:rPr>
              <a:t> A</a:t>
            </a:r>
          </a:p>
          <a:p>
            <a:pPr marL="0" indent="0">
              <a:buFont typeface="Monotype Sorts" pitchFamily="2" charset="2"/>
              <a:buNone/>
              <a:defRPr/>
            </a:pPr>
            <a:endParaRPr lang="es-ES" dirty="0"/>
          </a:p>
        </p:txBody>
      </p:sp>
    </p:spTree>
    <p:extLst>
      <p:ext uri="{BB962C8B-B14F-4D97-AF65-F5344CB8AC3E}">
        <p14:creationId xmlns:p14="http://schemas.microsoft.com/office/powerpoint/2010/main" val="55275650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a:xfrm>
            <a:off x="900113" y="333375"/>
            <a:ext cx="7772400" cy="1104900"/>
          </a:xfrm>
        </p:spPr>
        <p:txBody>
          <a:bodyPr/>
          <a:lstStyle/>
          <a:p>
            <a:pPr algn="ctr">
              <a:defRPr/>
            </a:pPr>
            <a:r>
              <a:rPr lang="es-MX" b="1" dirty="0" smtClean="0">
                <a:solidFill>
                  <a:srgbClr val="33CC33"/>
                </a:solidFill>
                <a:effectLst>
                  <a:outerShdw blurRad="38100" dist="38100" dir="2700000" algn="tl">
                    <a:srgbClr val="000000"/>
                  </a:outerShdw>
                </a:effectLst>
              </a:rPr>
              <a:t>Clasificación Biomolecular</a:t>
            </a:r>
            <a:endParaRPr lang="es-CL" b="1" dirty="0" smtClean="0">
              <a:solidFill>
                <a:srgbClr val="33CC33"/>
              </a:solidFill>
              <a:effectLst>
                <a:outerShdw blurRad="38100" dist="38100" dir="2700000" algn="tl">
                  <a:srgbClr val="000000"/>
                </a:outerShdw>
              </a:effectLst>
            </a:endParaRPr>
          </a:p>
        </p:txBody>
      </p:sp>
      <p:sp>
        <p:nvSpPr>
          <p:cNvPr id="6" name="1 Marcador de contenido"/>
          <p:cNvSpPr>
            <a:spLocks noGrp="1"/>
          </p:cNvSpPr>
          <p:nvPr>
            <p:ph idx="1"/>
          </p:nvPr>
        </p:nvSpPr>
        <p:spPr>
          <a:xfrm>
            <a:off x="827088" y="1557338"/>
            <a:ext cx="7727950" cy="4824412"/>
          </a:xfrm>
        </p:spPr>
        <p:txBody>
          <a:bodyPr/>
          <a:lstStyle/>
          <a:p>
            <a:pPr>
              <a:defRPr/>
            </a:pPr>
            <a:r>
              <a:rPr lang="es-CL" b="1" dirty="0" smtClean="0">
                <a:solidFill>
                  <a:srgbClr val="FFFF00"/>
                </a:solidFill>
                <a:effectLst>
                  <a:outerShdw blurRad="38100" dist="38100" dir="2700000" algn="tl">
                    <a:srgbClr val="000000">
                      <a:alpha val="43137"/>
                    </a:srgbClr>
                  </a:outerShdw>
                </a:effectLst>
              </a:rPr>
              <a:t>Subtipo HER2+ :</a:t>
            </a:r>
          </a:p>
          <a:p>
            <a:pPr marL="0" indent="0" algn="just">
              <a:buFont typeface="Monotype Sorts" pitchFamily="2" charset="2"/>
              <a:buNone/>
              <a:defRPr/>
            </a:pPr>
            <a:r>
              <a:rPr lang="es-CL" sz="2400" b="1" dirty="0" smtClean="0">
                <a:effectLst>
                  <a:outerShdw blurRad="38100" dist="38100" dir="2700000" algn="tl">
                    <a:srgbClr val="000000">
                      <a:alpha val="43137"/>
                    </a:srgbClr>
                  </a:outerShdw>
                </a:effectLst>
              </a:rPr>
              <a:t>- Constituye el 10 a 15% de los cánceres de mama</a:t>
            </a:r>
          </a:p>
          <a:p>
            <a:pPr algn="just">
              <a:defRPr/>
            </a:pPr>
            <a:endParaRPr lang="es-CL" sz="2400" b="1" dirty="0" smtClean="0">
              <a:effectLst>
                <a:outerShdw blurRad="38100" dist="38100" dir="2700000" algn="tl">
                  <a:srgbClr val="000000">
                    <a:alpha val="43137"/>
                  </a:srgbClr>
                </a:outerShdw>
              </a:effectLst>
            </a:endParaRPr>
          </a:p>
          <a:p>
            <a:pPr marL="0" indent="0" algn="just">
              <a:buFont typeface="Monotype Sorts" pitchFamily="2" charset="2"/>
              <a:buNone/>
              <a:defRPr/>
            </a:pPr>
            <a:r>
              <a:rPr lang="es-CL" sz="2400" b="1" dirty="0" smtClean="0">
                <a:effectLst>
                  <a:outerShdw blurRad="38100" dist="38100" dir="2700000" algn="tl">
                    <a:srgbClr val="000000">
                      <a:alpha val="43137"/>
                    </a:srgbClr>
                  </a:outerShdw>
                </a:effectLst>
              </a:rPr>
              <a:t>- Alta expresión de genes HER2 y genes de proliferación</a:t>
            </a:r>
          </a:p>
          <a:p>
            <a:pPr algn="just">
              <a:defRPr/>
            </a:pPr>
            <a:endParaRPr lang="es-CL" sz="2400" b="1" dirty="0" smtClean="0">
              <a:effectLst>
                <a:outerShdw blurRad="38100" dist="38100" dir="2700000" algn="tl">
                  <a:srgbClr val="000000">
                    <a:alpha val="43137"/>
                  </a:srgbClr>
                </a:outerShdw>
              </a:effectLst>
            </a:endParaRPr>
          </a:p>
          <a:p>
            <a:pPr marL="0" indent="0" algn="just">
              <a:buFont typeface="Monotype Sorts" pitchFamily="2" charset="2"/>
              <a:buNone/>
              <a:defRPr/>
            </a:pPr>
            <a:r>
              <a:rPr lang="es-CL" sz="2400" b="1" dirty="0" smtClean="0">
                <a:effectLst>
                  <a:outerShdw blurRad="38100" dist="38100" dir="2700000" algn="tl">
                    <a:srgbClr val="000000">
                      <a:alpha val="43137"/>
                    </a:srgbClr>
                  </a:outerShdw>
                </a:effectLst>
              </a:rPr>
              <a:t>- Estos tumores son negativos para ER y PR y positivo para HER2</a:t>
            </a:r>
          </a:p>
          <a:p>
            <a:pPr algn="just">
              <a:defRPr/>
            </a:pPr>
            <a:endParaRPr lang="es-CL" sz="2400" b="1" dirty="0" smtClean="0">
              <a:effectLst>
                <a:outerShdw blurRad="38100" dist="38100" dir="2700000" algn="tl">
                  <a:srgbClr val="000000">
                    <a:alpha val="43137"/>
                  </a:srgbClr>
                </a:outerShdw>
              </a:effectLst>
            </a:endParaRPr>
          </a:p>
          <a:p>
            <a:pPr marL="0" indent="0" algn="just">
              <a:buFont typeface="Monotype Sorts" pitchFamily="2" charset="2"/>
              <a:buNone/>
              <a:defRPr/>
            </a:pPr>
            <a:r>
              <a:rPr lang="es-CL" sz="2400" b="1" dirty="0" smtClean="0">
                <a:effectLst>
                  <a:outerShdw blurRad="38100" dist="38100" dir="2700000" algn="tl">
                    <a:srgbClr val="000000">
                      <a:alpha val="43137"/>
                    </a:srgbClr>
                  </a:outerShdw>
                </a:effectLst>
              </a:rPr>
              <a:t>- Comprende solo la mitad de los cánceres de mama clínicamente HER2 +</a:t>
            </a:r>
          </a:p>
          <a:p>
            <a:pPr marL="0" indent="0">
              <a:buFont typeface="Monotype Sorts" pitchFamily="2" charset="2"/>
              <a:buNone/>
              <a:defRPr/>
            </a:pPr>
            <a:endParaRPr lang="es-ES" dirty="0">
              <a:solidFill>
                <a:srgbClr val="FFFF00"/>
              </a:solidFill>
            </a:endParaRPr>
          </a:p>
        </p:txBody>
      </p:sp>
    </p:spTree>
    <p:extLst>
      <p:ext uri="{BB962C8B-B14F-4D97-AF65-F5344CB8AC3E}">
        <p14:creationId xmlns:p14="http://schemas.microsoft.com/office/powerpoint/2010/main" val="47514128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a:xfrm>
            <a:off x="900113" y="333375"/>
            <a:ext cx="7772400" cy="1104900"/>
          </a:xfrm>
        </p:spPr>
        <p:txBody>
          <a:bodyPr/>
          <a:lstStyle/>
          <a:p>
            <a:pPr algn="ctr">
              <a:defRPr/>
            </a:pPr>
            <a:r>
              <a:rPr lang="es-MX" b="1" dirty="0" smtClean="0">
                <a:solidFill>
                  <a:srgbClr val="33CC33"/>
                </a:solidFill>
                <a:effectLst>
                  <a:outerShdw blurRad="38100" dist="38100" dir="2700000" algn="tl">
                    <a:srgbClr val="000000"/>
                  </a:outerShdw>
                </a:effectLst>
              </a:rPr>
              <a:t>Clasificación Biomolecular</a:t>
            </a:r>
            <a:endParaRPr lang="es-CL" b="1" dirty="0" smtClean="0">
              <a:solidFill>
                <a:srgbClr val="33CC33"/>
              </a:solidFill>
              <a:effectLst>
                <a:outerShdw blurRad="38100" dist="38100" dir="2700000" algn="tl">
                  <a:srgbClr val="000000"/>
                </a:outerShdw>
              </a:effectLst>
            </a:endParaRPr>
          </a:p>
        </p:txBody>
      </p:sp>
      <p:sp>
        <p:nvSpPr>
          <p:cNvPr id="6" name="1 Marcador de contenido"/>
          <p:cNvSpPr>
            <a:spLocks noGrp="1"/>
          </p:cNvSpPr>
          <p:nvPr>
            <p:ph idx="1"/>
          </p:nvPr>
        </p:nvSpPr>
        <p:spPr>
          <a:xfrm>
            <a:off x="827088" y="1557338"/>
            <a:ext cx="7727950" cy="4824412"/>
          </a:xfrm>
        </p:spPr>
        <p:txBody>
          <a:bodyPr/>
          <a:lstStyle/>
          <a:p>
            <a:pPr>
              <a:defRPr/>
            </a:pPr>
            <a:r>
              <a:rPr lang="es-CL" b="1" dirty="0" smtClean="0">
                <a:solidFill>
                  <a:srgbClr val="FFFF00"/>
                </a:solidFill>
                <a:effectLst>
                  <a:outerShdw blurRad="38100" dist="38100" dir="2700000" algn="tl">
                    <a:srgbClr val="000000">
                      <a:alpha val="43137"/>
                    </a:srgbClr>
                  </a:outerShdw>
                </a:effectLst>
              </a:rPr>
              <a:t>Subtipo Basal-</a:t>
            </a:r>
            <a:r>
              <a:rPr lang="es-CL" b="1" dirty="0" err="1" smtClean="0">
                <a:solidFill>
                  <a:srgbClr val="FFFF00"/>
                </a:solidFill>
                <a:effectLst>
                  <a:outerShdw blurRad="38100" dist="38100" dir="2700000" algn="tl">
                    <a:srgbClr val="000000">
                      <a:alpha val="43137"/>
                    </a:srgbClr>
                  </a:outerShdw>
                </a:effectLst>
              </a:rPr>
              <a:t>like</a:t>
            </a:r>
            <a:r>
              <a:rPr lang="es-CL" b="1" dirty="0" smtClean="0">
                <a:solidFill>
                  <a:srgbClr val="FFFF00"/>
                </a:solidFill>
                <a:effectLst>
                  <a:outerShdw blurRad="38100" dist="38100" dir="2700000" algn="tl">
                    <a:srgbClr val="000000">
                      <a:alpha val="43137"/>
                    </a:srgbClr>
                  </a:outerShdw>
                </a:effectLst>
              </a:rPr>
              <a:t>:</a:t>
            </a:r>
          </a:p>
          <a:p>
            <a:pPr marL="0" indent="0" algn="just">
              <a:buFont typeface="Monotype Sorts" pitchFamily="2" charset="2"/>
              <a:buNone/>
              <a:defRPr/>
            </a:pPr>
            <a:r>
              <a:rPr lang="es-CL" sz="2000" dirty="0" smtClean="0"/>
              <a:t>- </a:t>
            </a:r>
            <a:r>
              <a:rPr lang="es-CL" sz="2000" b="1" dirty="0" smtClean="0">
                <a:effectLst>
                  <a:outerShdw blurRad="38100" dist="38100" dir="2700000" algn="tl">
                    <a:srgbClr val="000000">
                      <a:alpha val="43137"/>
                    </a:srgbClr>
                  </a:outerShdw>
                </a:effectLst>
              </a:rPr>
              <a:t>Constituye el 15 a 20% de los cánceres de mama</a:t>
            </a:r>
          </a:p>
          <a:p>
            <a:pPr algn="just">
              <a:defRPr/>
            </a:pPr>
            <a:endParaRPr lang="es-CL" sz="2000" b="1" dirty="0" smtClean="0">
              <a:effectLst>
                <a:outerShdw blurRad="38100" dist="38100" dir="2700000" algn="tl">
                  <a:srgbClr val="000000">
                    <a:alpha val="43137"/>
                  </a:srgbClr>
                </a:outerShdw>
              </a:effectLst>
            </a:endParaRPr>
          </a:p>
          <a:p>
            <a:pPr marL="0" indent="0" algn="just">
              <a:buFont typeface="Monotype Sorts" pitchFamily="2" charset="2"/>
              <a:buNone/>
              <a:defRPr/>
            </a:pPr>
            <a:r>
              <a:rPr lang="es-CL" sz="2000" b="1" dirty="0" smtClean="0">
                <a:effectLst>
                  <a:outerShdw blurRad="38100" dist="38100" dir="2700000" algn="tl">
                    <a:srgbClr val="000000">
                      <a:alpha val="43137"/>
                    </a:srgbClr>
                  </a:outerShdw>
                </a:effectLst>
              </a:rPr>
              <a:t>- Estos tumores suelen ser ER (-), PR (-) y HER2 (-), conocido como “triple negativo”</a:t>
            </a:r>
          </a:p>
          <a:p>
            <a:pPr algn="just">
              <a:defRPr/>
            </a:pPr>
            <a:endParaRPr lang="es-CL" sz="2000" b="1" dirty="0" smtClean="0">
              <a:effectLst>
                <a:outerShdw blurRad="38100" dist="38100" dir="2700000" algn="tl">
                  <a:srgbClr val="000000">
                    <a:alpha val="43137"/>
                  </a:srgbClr>
                </a:outerShdw>
              </a:effectLst>
            </a:endParaRPr>
          </a:p>
          <a:p>
            <a:pPr marL="0" indent="0" algn="just">
              <a:buFont typeface="Monotype Sorts" pitchFamily="2" charset="2"/>
              <a:buNone/>
              <a:defRPr/>
            </a:pPr>
            <a:r>
              <a:rPr lang="es-CL" sz="2000" b="1" dirty="0" smtClean="0">
                <a:effectLst>
                  <a:outerShdw blurRad="38100" dist="38100" dir="2700000" algn="tl">
                    <a:srgbClr val="000000">
                      <a:alpha val="43137"/>
                    </a:srgbClr>
                  </a:outerShdw>
                </a:effectLst>
              </a:rPr>
              <a:t>- Alta expresión de genes relacionados con la proliferación y alta expresión del receptor del factor de crecimiento epidérmico (EGFR)</a:t>
            </a:r>
          </a:p>
          <a:p>
            <a:pPr algn="just">
              <a:defRPr/>
            </a:pPr>
            <a:endParaRPr lang="es-CL" sz="2000" b="1" dirty="0" smtClean="0">
              <a:effectLst>
                <a:outerShdw blurRad="38100" dist="38100" dir="2700000" algn="tl">
                  <a:srgbClr val="000000">
                    <a:alpha val="43137"/>
                  </a:srgbClr>
                </a:outerShdw>
              </a:effectLst>
            </a:endParaRPr>
          </a:p>
          <a:p>
            <a:pPr marL="0" indent="0" algn="just">
              <a:buFont typeface="Monotype Sorts" pitchFamily="2" charset="2"/>
              <a:buNone/>
              <a:defRPr/>
            </a:pPr>
            <a:r>
              <a:rPr lang="es-CL" sz="2000" b="1" dirty="0" smtClean="0">
                <a:effectLst>
                  <a:outerShdw blurRad="38100" dist="38100" dir="2700000" algn="tl">
                    <a:srgbClr val="000000">
                      <a:alpha val="43137"/>
                    </a:srgbClr>
                  </a:outerShdw>
                </a:effectLst>
              </a:rPr>
              <a:t>- Expresa un grupo único de genes llamado grupo basal</a:t>
            </a:r>
          </a:p>
          <a:p>
            <a:pPr algn="just">
              <a:defRPr/>
            </a:pPr>
            <a:endParaRPr lang="es-CL" sz="2000" b="1" dirty="0" smtClean="0">
              <a:effectLst>
                <a:outerShdw blurRad="38100" dist="38100" dir="2700000" algn="tl">
                  <a:srgbClr val="000000">
                    <a:alpha val="43137"/>
                  </a:srgbClr>
                </a:outerShdw>
              </a:effectLst>
            </a:endParaRPr>
          </a:p>
          <a:p>
            <a:pPr marL="0" indent="0" algn="just">
              <a:buFont typeface="Monotype Sorts" pitchFamily="2" charset="2"/>
              <a:buNone/>
              <a:defRPr/>
            </a:pPr>
            <a:r>
              <a:rPr lang="es-CL" sz="2000" b="1" dirty="0" smtClean="0">
                <a:effectLst>
                  <a:outerShdw blurRad="38100" dist="38100" dir="2700000" algn="tl">
                    <a:srgbClr val="000000">
                      <a:alpha val="43137"/>
                    </a:srgbClr>
                  </a:outerShdw>
                </a:effectLst>
              </a:rPr>
              <a:t>- Mal pronóstico, con buena respuesta a la quimioterapia moderna.</a:t>
            </a:r>
          </a:p>
          <a:p>
            <a:pPr marL="0" indent="0">
              <a:buFont typeface="Monotype Sorts" pitchFamily="2" charset="2"/>
              <a:buNone/>
              <a:defRPr/>
            </a:pPr>
            <a:endParaRPr lang="es-ES"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0363006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a:xfrm>
            <a:off x="900113" y="333375"/>
            <a:ext cx="7772400" cy="1104900"/>
          </a:xfrm>
        </p:spPr>
        <p:txBody>
          <a:bodyPr/>
          <a:lstStyle/>
          <a:p>
            <a:pPr algn="ctr">
              <a:defRPr/>
            </a:pPr>
            <a:r>
              <a:rPr lang="es-MX" b="1" dirty="0" smtClean="0">
                <a:solidFill>
                  <a:srgbClr val="33CC33"/>
                </a:solidFill>
                <a:effectLst>
                  <a:outerShdw blurRad="38100" dist="38100" dir="2700000" algn="tl">
                    <a:srgbClr val="000000"/>
                  </a:outerShdw>
                </a:effectLst>
              </a:rPr>
              <a:t>Clasificación Biomolecular</a:t>
            </a:r>
            <a:endParaRPr lang="es-CL" b="1" dirty="0" smtClean="0">
              <a:solidFill>
                <a:srgbClr val="33CC33"/>
              </a:solidFill>
              <a:effectLst>
                <a:outerShdw blurRad="38100" dist="38100" dir="2700000" algn="tl">
                  <a:srgbClr val="000000"/>
                </a:outerShdw>
              </a:effectLst>
            </a:endParaRPr>
          </a:p>
        </p:txBody>
      </p:sp>
      <p:sp>
        <p:nvSpPr>
          <p:cNvPr id="6" name="1 Marcador de contenido"/>
          <p:cNvSpPr>
            <a:spLocks noGrp="1"/>
          </p:cNvSpPr>
          <p:nvPr>
            <p:ph idx="1"/>
          </p:nvPr>
        </p:nvSpPr>
        <p:spPr>
          <a:xfrm>
            <a:off x="827088" y="1557338"/>
            <a:ext cx="7727950" cy="4824412"/>
          </a:xfrm>
        </p:spPr>
        <p:txBody>
          <a:bodyPr/>
          <a:lstStyle/>
          <a:p>
            <a:pPr>
              <a:defRPr/>
            </a:pPr>
            <a:r>
              <a:rPr lang="es-CL" b="1" dirty="0" smtClean="0">
                <a:solidFill>
                  <a:srgbClr val="FFFF00"/>
                </a:solidFill>
                <a:effectLst>
                  <a:outerShdw blurRad="38100" dist="38100" dir="2700000" algn="tl">
                    <a:srgbClr val="000000">
                      <a:alpha val="43137"/>
                    </a:srgbClr>
                  </a:outerShdw>
                </a:effectLst>
              </a:rPr>
              <a:t>Subtipo “</a:t>
            </a:r>
            <a:r>
              <a:rPr lang="es-CL" b="1" dirty="0" err="1" smtClean="0">
                <a:solidFill>
                  <a:srgbClr val="FFFF00"/>
                </a:solidFill>
                <a:effectLst>
                  <a:outerShdw blurRad="38100" dist="38100" dir="2700000" algn="tl">
                    <a:srgbClr val="000000">
                      <a:alpha val="43137"/>
                    </a:srgbClr>
                  </a:outerShdw>
                </a:effectLst>
              </a:rPr>
              <a:t>Claudin-low</a:t>
            </a:r>
            <a:r>
              <a:rPr lang="es-CL" b="1" dirty="0" smtClean="0">
                <a:solidFill>
                  <a:srgbClr val="FFFF00"/>
                </a:solidFill>
                <a:effectLst>
                  <a:outerShdw blurRad="38100" dist="38100" dir="2700000" algn="tl">
                    <a:srgbClr val="000000">
                      <a:alpha val="43137"/>
                    </a:srgbClr>
                  </a:outerShdw>
                </a:effectLst>
              </a:rPr>
              <a:t>”:</a:t>
            </a:r>
          </a:p>
          <a:p>
            <a:pPr marL="0" indent="0" algn="just">
              <a:buFont typeface="Monotype Sorts" pitchFamily="2" charset="2"/>
              <a:buNone/>
              <a:defRPr/>
            </a:pPr>
            <a:r>
              <a:rPr lang="es-CL" sz="2400" b="1" dirty="0" smtClean="0">
                <a:effectLst>
                  <a:outerShdw blurRad="38100" dist="38100" dir="2700000" algn="tl">
                    <a:srgbClr val="000000">
                      <a:alpha val="43137"/>
                    </a:srgbClr>
                  </a:outerShdw>
                </a:effectLst>
              </a:rPr>
              <a:t>- Es el de mas reciente descripción</a:t>
            </a:r>
          </a:p>
          <a:p>
            <a:pPr algn="just">
              <a:defRPr/>
            </a:pPr>
            <a:endParaRPr lang="es-CL" sz="2400" b="1" dirty="0" smtClean="0">
              <a:effectLst>
                <a:outerShdw blurRad="38100" dist="38100" dir="2700000" algn="tl">
                  <a:srgbClr val="000000">
                    <a:alpha val="43137"/>
                  </a:srgbClr>
                </a:outerShdw>
              </a:effectLst>
            </a:endParaRPr>
          </a:p>
          <a:p>
            <a:pPr marL="0" indent="0" algn="just">
              <a:buFont typeface="Monotype Sorts" pitchFamily="2" charset="2"/>
              <a:buNone/>
              <a:defRPr/>
            </a:pPr>
            <a:r>
              <a:rPr lang="es-CL" sz="2400" b="1" dirty="0" smtClean="0">
                <a:effectLst>
                  <a:outerShdw blurRad="38100" dist="38100" dir="2700000" algn="tl">
                    <a:srgbClr val="000000">
                      <a:alpha val="43137"/>
                    </a:srgbClr>
                  </a:outerShdw>
                </a:effectLst>
              </a:rPr>
              <a:t>- Comprende una minoría de los cánceres de mama “triple negativo”</a:t>
            </a:r>
          </a:p>
          <a:p>
            <a:pPr algn="just">
              <a:defRPr/>
            </a:pPr>
            <a:endParaRPr lang="es-CL" sz="2400" b="1" dirty="0" smtClean="0">
              <a:effectLst>
                <a:outerShdw blurRad="38100" dist="38100" dir="2700000" algn="tl">
                  <a:srgbClr val="000000">
                    <a:alpha val="43137"/>
                  </a:srgbClr>
                </a:outerShdw>
              </a:effectLst>
            </a:endParaRPr>
          </a:p>
          <a:p>
            <a:pPr marL="0" indent="0" algn="just">
              <a:buFont typeface="Monotype Sorts" pitchFamily="2" charset="2"/>
              <a:buNone/>
              <a:defRPr/>
            </a:pPr>
            <a:r>
              <a:rPr lang="es-CL" sz="2400" b="1" dirty="0" smtClean="0">
                <a:effectLst>
                  <a:outerShdw blurRad="38100" dist="38100" dir="2700000" algn="tl">
                    <a:srgbClr val="000000">
                      <a:alpha val="43137"/>
                    </a:srgbClr>
                  </a:outerShdw>
                </a:effectLst>
              </a:rPr>
              <a:t>- Expresa genes de transición epitelio-</a:t>
            </a:r>
            <a:r>
              <a:rPr lang="es-CL" sz="2400" b="1" dirty="0" err="1" smtClean="0">
                <a:effectLst>
                  <a:outerShdw blurRad="38100" dist="38100" dir="2700000" algn="tl">
                    <a:srgbClr val="000000">
                      <a:alpha val="43137"/>
                    </a:srgbClr>
                  </a:outerShdw>
                </a:effectLst>
              </a:rPr>
              <a:t>mesenquima</a:t>
            </a:r>
            <a:endParaRPr lang="es-CL" sz="2400" b="1" dirty="0" smtClean="0">
              <a:effectLst>
                <a:outerShdw blurRad="38100" dist="38100" dir="2700000" algn="tl">
                  <a:srgbClr val="000000">
                    <a:alpha val="43137"/>
                  </a:srgbClr>
                </a:outerShdw>
              </a:effectLst>
            </a:endParaRPr>
          </a:p>
          <a:p>
            <a:pPr algn="just">
              <a:defRPr/>
            </a:pPr>
            <a:endParaRPr lang="es-CL" sz="2400" b="1" dirty="0" smtClean="0">
              <a:effectLst>
                <a:outerShdw blurRad="38100" dist="38100" dir="2700000" algn="tl">
                  <a:srgbClr val="000000">
                    <a:alpha val="43137"/>
                  </a:srgbClr>
                </a:outerShdw>
              </a:effectLst>
            </a:endParaRPr>
          </a:p>
          <a:p>
            <a:pPr marL="0" indent="0" algn="just">
              <a:buFont typeface="Monotype Sorts" pitchFamily="2" charset="2"/>
              <a:buNone/>
              <a:defRPr/>
            </a:pPr>
            <a:r>
              <a:rPr lang="es-CL" sz="2400" b="1" dirty="0" smtClean="0">
                <a:effectLst>
                  <a:outerShdw blurRad="38100" dist="38100" dir="2700000" algn="tl">
                    <a:srgbClr val="000000">
                      <a:alpha val="43137"/>
                    </a:srgbClr>
                  </a:outerShdw>
                </a:effectLst>
              </a:rPr>
              <a:t>- Son tumores de crecimiento mas lento</a:t>
            </a:r>
          </a:p>
          <a:p>
            <a:pPr marL="0" indent="0">
              <a:buFont typeface="Monotype Sorts" pitchFamily="2" charset="2"/>
              <a:buNone/>
              <a:defRPr/>
            </a:pPr>
            <a:endParaRPr lang="es-ES"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0464314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a:xfrm>
            <a:off x="900113" y="333375"/>
            <a:ext cx="7772400" cy="1104900"/>
          </a:xfrm>
        </p:spPr>
        <p:txBody>
          <a:bodyPr/>
          <a:lstStyle/>
          <a:p>
            <a:pPr algn="ctr">
              <a:defRPr/>
            </a:pPr>
            <a:r>
              <a:rPr lang="es-MX" b="1" dirty="0" smtClean="0">
                <a:solidFill>
                  <a:srgbClr val="33CC33"/>
                </a:solidFill>
                <a:effectLst>
                  <a:outerShdw blurRad="38100" dist="38100" dir="2700000" algn="tl">
                    <a:srgbClr val="000000"/>
                  </a:outerShdw>
                </a:effectLst>
              </a:rPr>
              <a:t>Clasificación Biomolecular</a:t>
            </a:r>
            <a:endParaRPr lang="es-CL" b="1" dirty="0" smtClean="0">
              <a:solidFill>
                <a:srgbClr val="33CC33"/>
              </a:solidFill>
              <a:effectLst>
                <a:outerShdw blurRad="38100" dist="38100" dir="2700000" algn="tl">
                  <a:srgbClr val="000000"/>
                </a:outerShdw>
              </a:effectLst>
            </a:endParaRPr>
          </a:p>
        </p:txBody>
      </p:sp>
      <p:sp>
        <p:nvSpPr>
          <p:cNvPr id="6" name="1 Marcador de contenido"/>
          <p:cNvSpPr>
            <a:spLocks noGrp="1"/>
          </p:cNvSpPr>
          <p:nvPr>
            <p:ph idx="1"/>
          </p:nvPr>
        </p:nvSpPr>
        <p:spPr>
          <a:xfrm>
            <a:off x="684213" y="1557338"/>
            <a:ext cx="7848600" cy="4824412"/>
          </a:xfrm>
        </p:spPr>
        <p:txBody>
          <a:bodyPr/>
          <a:lstStyle/>
          <a:p>
            <a:pPr algn="just">
              <a:defRPr/>
            </a:pPr>
            <a:r>
              <a:rPr lang="es-ES" sz="2400" b="1" dirty="0" smtClean="0">
                <a:effectLst>
                  <a:outerShdw blurRad="38100" dist="38100" dir="2700000" algn="tl">
                    <a:srgbClr val="000000">
                      <a:alpha val="43137"/>
                    </a:srgbClr>
                  </a:outerShdw>
                </a:effectLst>
              </a:rPr>
              <a:t>Los receptores de estrógenos (ER), receptor de progesterona (PGR), y estado del receptor de crecimiento epidérmico humano receptor del factor 2 (HER2) son críticos en la toma de decisión para el tratamiento adyuvante en cáncer de mama.</a:t>
            </a:r>
          </a:p>
          <a:p>
            <a:pPr algn="just">
              <a:defRPr/>
            </a:pPr>
            <a:endParaRPr lang="es-ES" sz="2400" b="1" dirty="0" smtClean="0">
              <a:effectLst>
                <a:outerShdw blurRad="38100" dist="38100" dir="2700000" algn="tl">
                  <a:srgbClr val="000000">
                    <a:alpha val="43137"/>
                  </a:srgbClr>
                </a:outerShdw>
              </a:effectLst>
            </a:endParaRPr>
          </a:p>
          <a:p>
            <a:pPr algn="just">
              <a:defRPr/>
            </a:pPr>
            <a:r>
              <a:rPr lang="es-ES" sz="2400" b="1" dirty="0" smtClean="0">
                <a:effectLst>
                  <a:outerShdw blurRad="38100" dist="38100" dir="2700000" algn="tl">
                    <a:srgbClr val="000000">
                      <a:alpha val="43137"/>
                    </a:srgbClr>
                  </a:outerShdw>
                </a:effectLst>
              </a:rPr>
              <a:t>Análisis de </a:t>
            </a:r>
            <a:r>
              <a:rPr lang="es-ES" sz="2400" b="1" dirty="0" err="1" smtClean="0">
                <a:effectLst>
                  <a:outerShdw blurRad="38100" dist="38100" dir="2700000" algn="tl">
                    <a:srgbClr val="000000">
                      <a:alpha val="43137"/>
                    </a:srgbClr>
                  </a:outerShdw>
                </a:effectLst>
              </a:rPr>
              <a:t>microarrays</a:t>
            </a:r>
            <a:r>
              <a:rPr lang="es-ES" sz="2400" b="1" dirty="0" smtClean="0">
                <a:effectLst>
                  <a:outerShdw blurRad="38100" dist="38100" dir="2700000" algn="tl">
                    <a:srgbClr val="000000">
                      <a:alpha val="43137"/>
                    </a:srgbClr>
                  </a:outerShdw>
                </a:effectLst>
              </a:rPr>
              <a:t> resultó en el reconocimiento de varios subtipos de cáncer de mama, con diferencias significativas en términos de sus factores de riesgo, incidencia, pronóstico inicial y respuesta a terapias sistémicas.</a:t>
            </a:r>
            <a:endParaRPr lang="es-CL" sz="2400" b="1" dirty="0" smtClean="0">
              <a:effectLst>
                <a:outerShdw blurRad="38100" dist="38100" dir="2700000" algn="tl">
                  <a:srgbClr val="000000">
                    <a:alpha val="43137"/>
                  </a:srgbClr>
                </a:outerShdw>
              </a:effectLst>
            </a:endParaRPr>
          </a:p>
          <a:p>
            <a:pPr marL="0" indent="0">
              <a:buFont typeface="Monotype Sorts" pitchFamily="2" charset="2"/>
              <a:buNone/>
              <a:defRPr/>
            </a:pPr>
            <a:endParaRPr lang="es-ES"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4562901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a:xfrm>
            <a:off x="611188" y="549275"/>
            <a:ext cx="7772400" cy="1104900"/>
          </a:xfrm>
        </p:spPr>
        <p:txBody>
          <a:bodyPr/>
          <a:lstStyle/>
          <a:p>
            <a:pPr algn="ctr">
              <a:defRPr/>
            </a:pPr>
            <a:r>
              <a:rPr lang="es-ES_tradnl" sz="4000" b="1" smtClean="0">
                <a:effectLst>
                  <a:outerShdw blurRad="38100" dist="38100" dir="2700000" algn="tl">
                    <a:srgbClr val="000000"/>
                  </a:outerShdw>
                </a:effectLst>
              </a:rPr>
              <a:t>GLANDULA MAMARIA</a:t>
            </a:r>
            <a:br>
              <a:rPr lang="es-ES_tradnl" sz="4000" b="1" smtClean="0">
                <a:effectLst>
                  <a:outerShdw blurRad="38100" dist="38100" dir="2700000" algn="tl">
                    <a:srgbClr val="000000"/>
                  </a:outerShdw>
                </a:effectLst>
              </a:rPr>
            </a:br>
            <a:r>
              <a:rPr lang="es-ES_tradnl" sz="4000" b="1" smtClean="0">
                <a:effectLst>
                  <a:outerShdw blurRad="38100" dist="38100" dir="2700000" algn="tl">
                    <a:srgbClr val="000000"/>
                  </a:outerShdw>
                </a:effectLst>
              </a:rPr>
              <a:t>Clasificación clínica: TNM</a:t>
            </a:r>
          </a:p>
        </p:txBody>
      </p:sp>
      <p:grpSp>
        <p:nvGrpSpPr>
          <p:cNvPr id="100355" name="Group 3"/>
          <p:cNvGrpSpPr>
            <a:grpSpLocks/>
          </p:cNvGrpSpPr>
          <p:nvPr/>
        </p:nvGrpSpPr>
        <p:grpSpPr bwMode="auto">
          <a:xfrm>
            <a:off x="881063" y="2060575"/>
            <a:ext cx="7129462" cy="2057400"/>
            <a:chOff x="576" y="1296"/>
            <a:chExt cx="4491" cy="1296"/>
          </a:xfrm>
        </p:grpSpPr>
        <p:sp>
          <p:nvSpPr>
            <p:cNvPr id="100360" name="Rectangle 4"/>
            <p:cNvSpPr>
              <a:spLocks noChangeArrowheads="1"/>
            </p:cNvSpPr>
            <p:nvPr/>
          </p:nvSpPr>
          <p:spPr bwMode="auto">
            <a:xfrm>
              <a:off x="576" y="1296"/>
              <a:ext cx="2256" cy="1296"/>
            </a:xfrm>
            <a:prstGeom prst="rect">
              <a:avLst/>
            </a:prstGeom>
            <a:solidFill>
              <a:srgbClr val="00FFFF"/>
            </a:solidFill>
            <a:ln w="9525">
              <a:miter lim="800000"/>
              <a:headEnd/>
              <a:tailEnd/>
            </a:ln>
            <a:scene3d>
              <a:camera prst="legacyObliqueTopLeft"/>
              <a:lightRig rig="legacyFlat3" dir="t"/>
            </a:scene3d>
            <a:sp3d extrusionH="430200" prstMaterial="legacyMatte">
              <a:bevelT w="13500" h="13500" prst="angle"/>
              <a:bevelB w="13500" h="13500" prst="angle"/>
              <a:extrusionClr>
                <a:srgbClr val="00FFFF"/>
              </a:extrusionClr>
            </a:sp3d>
          </p:spPr>
          <p:txBody>
            <a:bodyPr wrap="none" anchor="ctr">
              <a:flatTx/>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s-ES" altLang="es-ES"/>
            </a:p>
          </p:txBody>
        </p:sp>
        <p:sp>
          <p:nvSpPr>
            <p:cNvPr id="136197" name="Text Box 5"/>
            <p:cNvSpPr txBox="1">
              <a:spLocks noChangeArrowheads="1"/>
            </p:cNvSpPr>
            <p:nvPr/>
          </p:nvSpPr>
          <p:spPr bwMode="auto">
            <a:xfrm>
              <a:off x="624" y="1296"/>
              <a:ext cx="2256" cy="1210"/>
            </a:xfrm>
            <a:prstGeom prst="rect">
              <a:avLst/>
            </a:prstGeom>
            <a:solidFill>
              <a:srgbClr val="00FFFF"/>
            </a:solidFill>
            <a:ln w="9525">
              <a:noFill/>
              <a:miter lim="800000"/>
              <a:headEnd/>
              <a:tailEnd/>
            </a:ln>
            <a:effectLst/>
          </p:spPr>
          <p:txBody>
            <a:bodyPr>
              <a:spAutoFit/>
            </a:bodyPr>
            <a:lstStyle/>
            <a:p>
              <a:pPr>
                <a:lnSpc>
                  <a:spcPct val="125000"/>
                </a:lnSpc>
                <a:defRPr/>
              </a:pPr>
              <a:r>
                <a:rPr lang="es-ES_tradnl" sz="3200" b="1" dirty="0">
                  <a:solidFill>
                    <a:schemeClr val="accent2"/>
                  </a:solidFill>
                </a:rPr>
                <a:t>Categorías:</a:t>
              </a:r>
              <a:r>
                <a:rPr lang="es-ES_tradnl" sz="3200" b="1" dirty="0">
                  <a:solidFill>
                    <a:srgbClr val="003399"/>
                  </a:solidFill>
                </a:rPr>
                <a:t>	</a:t>
              </a:r>
              <a:r>
                <a:rPr lang="es-ES_tradnl" sz="3200" b="1" dirty="0">
                  <a:solidFill>
                    <a:srgbClr val="000000"/>
                  </a:solidFill>
                  <a:effectLst>
                    <a:outerShdw blurRad="38100" dist="38100" dir="2700000" algn="tl">
                      <a:srgbClr val="FFFFFF"/>
                    </a:outerShdw>
                  </a:effectLst>
                </a:rPr>
                <a:t>T</a:t>
              </a:r>
              <a:endParaRPr lang="es-ES_tradnl" sz="3200" b="1" dirty="0">
                <a:solidFill>
                  <a:srgbClr val="003399"/>
                </a:solidFill>
              </a:endParaRPr>
            </a:p>
            <a:p>
              <a:pPr>
                <a:lnSpc>
                  <a:spcPct val="125000"/>
                </a:lnSpc>
                <a:defRPr/>
              </a:pPr>
              <a:r>
                <a:rPr lang="es-ES_tradnl" sz="3200" b="1" dirty="0">
                  <a:solidFill>
                    <a:schemeClr val="accent2"/>
                  </a:solidFill>
                </a:rPr>
                <a:t>Categorías:</a:t>
              </a:r>
              <a:r>
                <a:rPr lang="es-ES_tradnl" sz="3200" b="1" dirty="0">
                  <a:solidFill>
                    <a:srgbClr val="003399"/>
                  </a:solidFill>
                </a:rPr>
                <a:t> 	</a:t>
              </a:r>
              <a:r>
                <a:rPr lang="es-ES_tradnl" sz="3200" b="1" dirty="0">
                  <a:solidFill>
                    <a:srgbClr val="000000"/>
                  </a:solidFill>
                  <a:effectLst>
                    <a:outerShdw blurRad="38100" dist="38100" dir="2700000" algn="tl">
                      <a:srgbClr val="FFFFFF"/>
                    </a:outerShdw>
                  </a:effectLst>
                </a:rPr>
                <a:t>N</a:t>
              </a:r>
              <a:endParaRPr lang="es-ES_tradnl" sz="3200" b="1" dirty="0">
                <a:solidFill>
                  <a:srgbClr val="003399"/>
                </a:solidFill>
              </a:endParaRPr>
            </a:p>
            <a:p>
              <a:pPr>
                <a:lnSpc>
                  <a:spcPct val="125000"/>
                </a:lnSpc>
                <a:defRPr/>
              </a:pPr>
              <a:r>
                <a:rPr lang="es-ES_tradnl" sz="3200" b="1" dirty="0">
                  <a:solidFill>
                    <a:schemeClr val="accent2"/>
                  </a:solidFill>
                </a:rPr>
                <a:t>Categorías:</a:t>
              </a:r>
              <a:r>
                <a:rPr lang="es-ES_tradnl" sz="3200" b="1" dirty="0">
                  <a:solidFill>
                    <a:srgbClr val="003399"/>
                  </a:solidFill>
                </a:rPr>
                <a:t> 	</a:t>
              </a:r>
              <a:r>
                <a:rPr lang="es-ES_tradnl" sz="3200" b="1" dirty="0">
                  <a:solidFill>
                    <a:srgbClr val="000000"/>
                  </a:solidFill>
                  <a:effectLst>
                    <a:outerShdw blurRad="38100" dist="38100" dir="2700000" algn="tl">
                      <a:srgbClr val="FFFFFF"/>
                    </a:outerShdw>
                  </a:effectLst>
                </a:rPr>
                <a:t>M</a:t>
              </a:r>
              <a:endParaRPr lang="es-ES_tradnl" sz="3200" b="1" dirty="0">
                <a:solidFill>
                  <a:srgbClr val="003399"/>
                </a:solidFill>
              </a:endParaRPr>
            </a:p>
          </p:txBody>
        </p:sp>
        <p:sp>
          <p:nvSpPr>
            <p:cNvPr id="100362" name="Text Box 6"/>
            <p:cNvSpPr txBox="1">
              <a:spLocks noChangeArrowheads="1"/>
            </p:cNvSpPr>
            <p:nvPr/>
          </p:nvSpPr>
          <p:spPr bwMode="auto">
            <a:xfrm>
              <a:off x="3072" y="1524"/>
              <a:ext cx="1995" cy="704"/>
            </a:xfrm>
            <a:prstGeom prst="rect">
              <a:avLst/>
            </a:prstGeom>
            <a:solidFill>
              <a:srgbClr val="00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nSpc>
                  <a:spcPct val="120000"/>
                </a:lnSpc>
              </a:pPr>
              <a:r>
                <a:rPr lang="es-ES_tradnl" altLang="es-ES" sz="2800" b="1">
                  <a:solidFill>
                    <a:schemeClr val="bg2"/>
                  </a:solidFill>
                </a:rPr>
                <a:t>EXAMEN  FISICO</a:t>
              </a:r>
            </a:p>
            <a:p>
              <a:pPr>
                <a:lnSpc>
                  <a:spcPct val="120000"/>
                </a:lnSpc>
              </a:pPr>
              <a:r>
                <a:rPr lang="es-ES_tradnl" altLang="es-ES" sz="2800" b="1">
                  <a:solidFill>
                    <a:schemeClr val="bg2"/>
                  </a:solidFill>
                </a:rPr>
                <a:t>IMAGENES</a:t>
              </a:r>
            </a:p>
          </p:txBody>
        </p:sp>
      </p:grpSp>
      <p:sp>
        <p:nvSpPr>
          <p:cNvPr id="100356" name="Text Box 7"/>
          <p:cNvSpPr txBox="1">
            <a:spLocks noChangeArrowheads="1"/>
          </p:cNvSpPr>
          <p:nvPr/>
        </p:nvSpPr>
        <p:spPr bwMode="auto">
          <a:xfrm>
            <a:off x="1565275" y="4437063"/>
            <a:ext cx="5946775" cy="137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s-ES_tradnl" altLang="es-ES" sz="2800" b="1"/>
              <a:t>T :	Extensión del tumor primario</a:t>
            </a:r>
          </a:p>
          <a:p>
            <a:r>
              <a:rPr lang="es-ES_tradnl" altLang="es-ES" sz="2800" b="1"/>
              <a:t>N :	Metástasis en ganglios linfáticos</a:t>
            </a:r>
          </a:p>
          <a:p>
            <a:r>
              <a:rPr lang="es-ES_tradnl" altLang="es-ES" sz="2800" b="1"/>
              <a:t>M: 	Metástasis a distancia</a:t>
            </a:r>
          </a:p>
        </p:txBody>
      </p:sp>
      <p:sp>
        <p:nvSpPr>
          <p:cNvPr id="100357" name="Line 8"/>
          <p:cNvSpPr>
            <a:spLocks noChangeShapeType="1"/>
          </p:cNvSpPr>
          <p:nvPr/>
        </p:nvSpPr>
        <p:spPr bwMode="auto">
          <a:xfrm>
            <a:off x="1163638" y="1644650"/>
            <a:ext cx="6815137" cy="0"/>
          </a:xfrm>
          <a:prstGeom prst="line">
            <a:avLst/>
          </a:prstGeom>
          <a:noFill/>
          <a:ln w="76200" cmpd="tri">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100358" name="Line 9"/>
          <p:cNvSpPr>
            <a:spLocks noChangeShapeType="1"/>
          </p:cNvSpPr>
          <p:nvPr/>
        </p:nvSpPr>
        <p:spPr bwMode="auto">
          <a:xfrm>
            <a:off x="1158875" y="4437063"/>
            <a:ext cx="6815138" cy="0"/>
          </a:xfrm>
          <a:prstGeom prst="line">
            <a:avLst/>
          </a:prstGeom>
          <a:noFill/>
          <a:ln w="76200" cmpd="tri">
            <a:solidFill>
              <a:srgbClr val="008000"/>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2" name="1 Rectángulo"/>
          <p:cNvSpPr/>
          <p:nvPr/>
        </p:nvSpPr>
        <p:spPr>
          <a:xfrm>
            <a:off x="2043113" y="5949950"/>
            <a:ext cx="5056187" cy="460375"/>
          </a:xfrm>
          <a:prstGeom prst="rect">
            <a:avLst/>
          </a:prstGeom>
        </p:spPr>
        <p:txBody>
          <a:bodyPr wrap="none">
            <a:spAutoFit/>
          </a:bodyPr>
          <a:lstStyle/>
          <a:p>
            <a:pPr>
              <a:defRPr/>
            </a:pPr>
            <a:r>
              <a:rPr lang="es-CL" dirty="0">
                <a:solidFill>
                  <a:srgbClr val="FFFF00"/>
                </a:solidFill>
                <a:effectLst>
                  <a:outerShdw blurRad="38100" dist="38100" dir="2700000" algn="tl">
                    <a:srgbClr val="000000">
                      <a:alpha val="43137"/>
                    </a:srgbClr>
                  </a:outerShdw>
                </a:effectLst>
              </a:rPr>
              <a:t>TNM: Clínico, Quirúrgico y Patológico</a:t>
            </a:r>
            <a:endParaRPr lang="es-ES"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613408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a:defRPr/>
            </a:pPr>
            <a:r>
              <a:rPr lang="es-ES_tradnl" b="1" dirty="0" smtClean="0">
                <a:solidFill>
                  <a:srgbClr val="FFFF00"/>
                </a:solidFill>
                <a:effectLst>
                  <a:outerShdw blurRad="38100" dist="38100" dir="2700000" algn="tl">
                    <a:srgbClr val="000000">
                      <a:alpha val="43137"/>
                    </a:srgbClr>
                  </a:outerShdw>
                </a:effectLst>
              </a:rPr>
              <a:t>Cáncer De Mama</a:t>
            </a:r>
            <a:endParaRPr lang="es-ES" b="1" dirty="0" smtClean="0">
              <a:solidFill>
                <a:srgbClr val="FFFF00"/>
              </a:solidFill>
              <a:effectLst>
                <a:outerShdw blurRad="38100" dist="38100" dir="2700000" algn="tl">
                  <a:srgbClr val="000000">
                    <a:alpha val="43137"/>
                  </a:srgbClr>
                </a:outerShdw>
              </a:effectLst>
            </a:endParaRPr>
          </a:p>
        </p:txBody>
      </p:sp>
      <p:sp>
        <p:nvSpPr>
          <p:cNvPr id="15363" name="Rectangle 3"/>
          <p:cNvSpPr>
            <a:spLocks noGrp="1" noChangeArrowheads="1"/>
          </p:cNvSpPr>
          <p:nvPr>
            <p:ph type="body" idx="1"/>
          </p:nvPr>
        </p:nvSpPr>
        <p:spPr>
          <a:xfrm>
            <a:off x="611188" y="1700213"/>
            <a:ext cx="8007350" cy="4114800"/>
          </a:xfrm>
        </p:spPr>
        <p:txBody>
          <a:bodyPr/>
          <a:lstStyle/>
          <a:p>
            <a:pPr>
              <a:defRPr/>
            </a:pPr>
            <a:r>
              <a:rPr lang="es-ES_tradnl" b="1" dirty="0" smtClean="0">
                <a:effectLst>
                  <a:outerShdw blurRad="38100" dist="38100" dir="2700000" algn="tl">
                    <a:srgbClr val="000000">
                      <a:alpha val="43137"/>
                    </a:srgbClr>
                  </a:outerShdw>
                </a:effectLst>
              </a:rPr>
              <a:t>Epidemiología:</a:t>
            </a:r>
          </a:p>
          <a:p>
            <a:pPr>
              <a:defRPr/>
            </a:pPr>
            <a:r>
              <a:rPr lang="es-ES_tradnl" sz="2000" b="1" dirty="0" smtClean="0">
                <a:effectLst>
                  <a:outerShdw blurRad="38100" dist="38100" dir="2700000" algn="tl">
                    <a:srgbClr val="000000">
                      <a:alpha val="43137"/>
                    </a:srgbClr>
                  </a:outerShdw>
                </a:effectLst>
                <a:cs typeface="Times New Roman" pitchFamily="18" charset="0"/>
              </a:rPr>
              <a:t>N</a:t>
            </a:r>
            <a:r>
              <a:rPr lang="es-ES" sz="2000" b="1" dirty="0" err="1" smtClean="0">
                <a:effectLst>
                  <a:outerShdw blurRad="38100" dist="38100" dir="2700000" algn="tl">
                    <a:srgbClr val="000000">
                      <a:alpha val="43137"/>
                    </a:srgbClr>
                  </a:outerShdw>
                </a:effectLst>
                <a:cs typeface="Times New Roman" pitchFamily="18" charset="0"/>
              </a:rPr>
              <a:t>eoplasia</a:t>
            </a:r>
            <a:r>
              <a:rPr lang="es-ES" sz="2000" b="1" dirty="0" smtClean="0">
                <a:effectLst>
                  <a:outerShdw blurRad="38100" dist="38100" dir="2700000" algn="tl">
                    <a:srgbClr val="000000">
                      <a:alpha val="43137"/>
                    </a:srgbClr>
                  </a:outerShdw>
                </a:effectLst>
                <a:cs typeface="Times New Roman" pitchFamily="18" charset="0"/>
              </a:rPr>
              <a:t> maligna más frecuente en la mujer occidental y la principal causa de muerte por cáncer en la mujer en Europa, Estados Unidos de Norteamérica, Australia y algunos países de América latina</a:t>
            </a:r>
            <a:r>
              <a:rPr lang="es-ES_tradnl" sz="2000" b="1" dirty="0" smtClean="0">
                <a:effectLst>
                  <a:outerShdw blurRad="38100" dist="38100" dir="2700000" algn="tl">
                    <a:srgbClr val="000000">
                      <a:alpha val="43137"/>
                    </a:srgbClr>
                  </a:outerShdw>
                </a:effectLst>
                <a:cs typeface="Times New Roman" pitchFamily="18" charset="0"/>
              </a:rPr>
              <a:t>.</a:t>
            </a:r>
          </a:p>
          <a:p>
            <a:pPr>
              <a:defRPr/>
            </a:pPr>
            <a:r>
              <a:rPr lang="es-ES" sz="2000" b="1" dirty="0" smtClean="0">
                <a:effectLst>
                  <a:outerShdw blurRad="38100" dist="38100" dir="2700000" algn="tl">
                    <a:srgbClr val="000000">
                      <a:alpha val="43137"/>
                    </a:srgbClr>
                  </a:outerShdw>
                </a:effectLst>
                <a:cs typeface="Times New Roman" pitchFamily="18" charset="0"/>
              </a:rPr>
              <a:t>Se estima una incidencia de 700.000 casos nuevos cada año en el mundo y alrededor de 300.000 fallecimientos</a:t>
            </a:r>
            <a:r>
              <a:rPr lang="es-ES_tradnl" sz="2000" b="1" dirty="0" smtClean="0">
                <a:effectLst>
                  <a:outerShdw blurRad="38100" dist="38100" dir="2700000" algn="tl">
                    <a:srgbClr val="000000">
                      <a:alpha val="43137"/>
                    </a:srgbClr>
                  </a:outerShdw>
                </a:effectLst>
                <a:cs typeface="Times New Roman" pitchFamily="18" charset="0"/>
              </a:rPr>
              <a:t>.</a:t>
            </a:r>
          </a:p>
          <a:p>
            <a:pPr>
              <a:defRPr/>
            </a:pPr>
            <a:r>
              <a:rPr lang="es-MX" sz="2000" b="1" dirty="0" smtClean="0">
                <a:effectLst>
                  <a:outerShdw blurRad="38100" dist="38100" dir="2700000" algn="tl">
                    <a:srgbClr val="000000">
                      <a:alpha val="43137"/>
                    </a:srgbClr>
                  </a:outerShdw>
                </a:effectLst>
                <a:cs typeface="Times New Roman" pitchFamily="18" charset="0"/>
              </a:rPr>
              <a:t>Datos del año 2008 obtenidos de 26 Servicios de Salud a lo largo de todo Chile informan una incidencia de 40.1 x 100.000 mujeres mayores de 15 años y 57.2 x 100.000 mujeres mayores de 35 años.</a:t>
            </a:r>
          </a:p>
          <a:p>
            <a:pPr>
              <a:defRPr/>
            </a:pPr>
            <a:r>
              <a:rPr lang="es-MX" sz="2000" b="1" dirty="0" smtClean="0">
                <a:effectLst>
                  <a:outerShdw blurRad="38100" dist="38100" dir="2700000" algn="tl">
                    <a:srgbClr val="000000">
                      <a:alpha val="43137"/>
                    </a:srgbClr>
                  </a:outerShdw>
                </a:effectLst>
                <a:cs typeface="Times New Roman" pitchFamily="18" charset="0"/>
              </a:rPr>
              <a:t>En Chile ocupa el 1° lugar en mortalidad por tumores malignos en mujeres (tasa de 15.7) (2009), falleciendo anualmente 1338 mujeres.</a:t>
            </a:r>
          </a:p>
          <a:p>
            <a:pPr>
              <a:buFont typeface="Monotype Sorts" pitchFamily="2" charset="2"/>
              <a:buNone/>
              <a:defRPr/>
            </a:pPr>
            <a:endParaRPr lang="es-ES" sz="2000" dirty="0" smtClean="0"/>
          </a:p>
        </p:txBody>
      </p:sp>
    </p:spTree>
    <p:extLst>
      <p:ext uri="{BB962C8B-B14F-4D97-AF65-F5344CB8AC3E}">
        <p14:creationId xmlns:p14="http://schemas.microsoft.com/office/powerpoint/2010/main" val="608796998"/>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827088" y="981075"/>
            <a:ext cx="7772400" cy="1104900"/>
          </a:xfrm>
        </p:spPr>
        <p:txBody>
          <a:bodyPr/>
          <a:lstStyle/>
          <a:p>
            <a:pPr algn="ctr">
              <a:defRPr/>
            </a:pPr>
            <a:r>
              <a:rPr lang="es-CL" sz="4000" b="1" smtClean="0">
                <a:solidFill>
                  <a:srgbClr val="FFCC00"/>
                </a:solidFill>
                <a:effectLst>
                  <a:outerShdw blurRad="38100" dist="38100" dir="2700000" algn="tl">
                    <a:srgbClr val="000000"/>
                  </a:outerShdw>
                </a:effectLst>
                <a:latin typeface="Arial" pitchFamily="34" charset="0"/>
              </a:rPr>
              <a:t>Ca de mama</a:t>
            </a:r>
            <a:br>
              <a:rPr lang="es-CL" sz="4000" b="1" smtClean="0">
                <a:solidFill>
                  <a:srgbClr val="FFCC00"/>
                </a:solidFill>
                <a:effectLst>
                  <a:outerShdw blurRad="38100" dist="38100" dir="2700000" algn="tl">
                    <a:srgbClr val="000000"/>
                  </a:outerShdw>
                </a:effectLst>
                <a:latin typeface="Arial" pitchFamily="34" charset="0"/>
              </a:rPr>
            </a:br>
            <a:r>
              <a:rPr lang="es-CL" sz="3600" b="1" smtClean="0">
                <a:solidFill>
                  <a:srgbClr val="FFCC00"/>
                </a:solidFill>
                <a:effectLst>
                  <a:outerShdw blurRad="38100" dist="38100" dir="2700000" algn="tl">
                    <a:srgbClr val="000000"/>
                  </a:outerShdw>
                </a:effectLst>
                <a:latin typeface="Arial" pitchFamily="34" charset="0"/>
              </a:rPr>
              <a:t>Etapificación</a:t>
            </a:r>
            <a:br>
              <a:rPr lang="es-CL" sz="3600" b="1" smtClean="0">
                <a:solidFill>
                  <a:srgbClr val="FFCC00"/>
                </a:solidFill>
                <a:effectLst>
                  <a:outerShdw blurRad="38100" dist="38100" dir="2700000" algn="tl">
                    <a:srgbClr val="000000"/>
                  </a:outerShdw>
                </a:effectLst>
                <a:latin typeface="Arial" pitchFamily="34" charset="0"/>
              </a:rPr>
            </a:br>
            <a:r>
              <a:rPr lang="es-CL" sz="3600" b="1" smtClean="0">
                <a:solidFill>
                  <a:srgbClr val="FFCC00"/>
                </a:solidFill>
                <a:effectLst>
                  <a:outerShdw blurRad="38100" dist="38100" dir="2700000" algn="tl">
                    <a:srgbClr val="000000"/>
                  </a:outerShdw>
                </a:effectLst>
                <a:latin typeface="Arial" pitchFamily="34" charset="0"/>
              </a:rPr>
              <a:t>2003</a:t>
            </a:r>
          </a:p>
        </p:txBody>
      </p:sp>
      <p:sp>
        <p:nvSpPr>
          <p:cNvPr id="33795" name="Rectangle 3"/>
          <p:cNvSpPr>
            <a:spLocks noGrp="1" noChangeArrowheads="1"/>
          </p:cNvSpPr>
          <p:nvPr>
            <p:ph type="body" idx="1"/>
          </p:nvPr>
        </p:nvSpPr>
        <p:spPr>
          <a:xfrm>
            <a:off x="1035050" y="2133600"/>
            <a:ext cx="7727950" cy="4267200"/>
          </a:xfrm>
        </p:spPr>
        <p:txBody>
          <a:bodyPr/>
          <a:lstStyle/>
          <a:p>
            <a:pPr>
              <a:buFont typeface="Monotype Sorts" pitchFamily="2" charset="2"/>
              <a:buNone/>
              <a:defRPr/>
            </a:pPr>
            <a:r>
              <a:rPr lang="es-CL" sz="2800" b="1" i="1" smtClean="0">
                <a:solidFill>
                  <a:srgbClr val="FF33CC"/>
                </a:solidFill>
                <a:effectLst>
                  <a:outerShdw blurRad="38100" dist="38100" dir="2700000" algn="tl">
                    <a:srgbClr val="000000"/>
                  </a:outerShdw>
                </a:effectLst>
                <a:latin typeface="Arial" pitchFamily="34" charset="0"/>
              </a:rPr>
              <a:t>T           Tumor primario ( l )</a:t>
            </a:r>
          </a:p>
          <a:p>
            <a:pPr>
              <a:buFont typeface="Monotype Sorts" pitchFamily="2" charset="2"/>
              <a:buNone/>
              <a:defRPr/>
            </a:pPr>
            <a:r>
              <a:rPr lang="es-CL" sz="2800" smtClean="0">
                <a:effectLst>
                  <a:outerShdw blurRad="38100" dist="38100" dir="2700000" algn="tl">
                    <a:srgbClr val="000000"/>
                  </a:outerShdw>
                </a:effectLst>
                <a:latin typeface="Arial" pitchFamily="34" charset="0"/>
              </a:rPr>
              <a:t>Tx         Tu no evaluable</a:t>
            </a:r>
          </a:p>
          <a:p>
            <a:pPr>
              <a:buFont typeface="Monotype Sorts" pitchFamily="2" charset="2"/>
              <a:buNone/>
              <a:defRPr/>
            </a:pPr>
            <a:r>
              <a:rPr lang="es-CL" sz="2800" smtClean="0">
                <a:effectLst>
                  <a:outerShdw blurRad="38100" dist="38100" dir="2700000" algn="tl">
                    <a:srgbClr val="000000"/>
                  </a:outerShdw>
                </a:effectLst>
                <a:latin typeface="Arial" pitchFamily="34" charset="0"/>
              </a:rPr>
              <a:t>T0         Sin evidencia de Tu primario</a:t>
            </a:r>
          </a:p>
          <a:p>
            <a:pPr>
              <a:buFont typeface="Monotype Sorts" pitchFamily="2" charset="2"/>
              <a:buNone/>
              <a:defRPr/>
            </a:pPr>
            <a:r>
              <a:rPr lang="es-CL" sz="2800" smtClean="0">
                <a:effectLst>
                  <a:outerShdw blurRad="38100" dist="38100" dir="2700000" algn="tl">
                    <a:srgbClr val="000000"/>
                  </a:outerShdw>
                </a:effectLst>
                <a:latin typeface="Arial" pitchFamily="34" charset="0"/>
              </a:rPr>
              <a:t>Tis        Ca in situ</a:t>
            </a:r>
          </a:p>
          <a:p>
            <a:pPr>
              <a:buFont typeface="Monotype Sorts" pitchFamily="2" charset="2"/>
              <a:buNone/>
              <a:defRPr/>
            </a:pPr>
            <a:r>
              <a:rPr lang="es-CL" sz="2800" smtClean="0">
                <a:effectLst>
                  <a:outerShdw blurRad="38100" dist="38100" dir="2700000" algn="tl">
                    <a:srgbClr val="000000"/>
                  </a:outerShdw>
                </a:effectLst>
                <a:latin typeface="Arial" pitchFamily="34" charset="0"/>
              </a:rPr>
              <a:t>T1         Tu de 2 cm o menos </a:t>
            </a:r>
          </a:p>
          <a:p>
            <a:pPr>
              <a:buFont typeface="Monotype Sorts" pitchFamily="2" charset="2"/>
              <a:buNone/>
              <a:defRPr/>
            </a:pPr>
            <a:r>
              <a:rPr lang="es-CL" sz="2800" smtClean="0">
                <a:effectLst>
                  <a:outerShdw blurRad="38100" dist="38100" dir="2700000" algn="tl">
                    <a:srgbClr val="000000"/>
                  </a:outerShdw>
                </a:effectLst>
                <a:latin typeface="Arial" pitchFamily="34" charset="0"/>
              </a:rPr>
              <a:t>             </a:t>
            </a:r>
            <a:r>
              <a:rPr lang="es-CL" sz="2400" smtClean="0">
                <a:effectLst>
                  <a:outerShdw blurRad="38100" dist="38100" dir="2700000" algn="tl">
                    <a:srgbClr val="000000"/>
                  </a:outerShdw>
                </a:effectLst>
                <a:latin typeface="Arial" pitchFamily="34" charset="0"/>
              </a:rPr>
              <a:t>a.- 0,5 cm o menos</a:t>
            </a:r>
          </a:p>
          <a:p>
            <a:pPr>
              <a:buFont typeface="Monotype Sorts" pitchFamily="2" charset="2"/>
              <a:buNone/>
              <a:defRPr/>
            </a:pPr>
            <a:r>
              <a:rPr lang="es-CL" sz="2400" smtClean="0">
                <a:effectLst>
                  <a:outerShdw blurRad="38100" dist="38100" dir="2700000" algn="tl">
                    <a:srgbClr val="000000"/>
                  </a:outerShdw>
                </a:effectLst>
                <a:latin typeface="Arial" pitchFamily="34" charset="0"/>
              </a:rPr>
              <a:t>                b.- Más de 0,5 cm a 1cm</a:t>
            </a:r>
          </a:p>
          <a:p>
            <a:pPr>
              <a:buFont typeface="Monotype Sorts" pitchFamily="2" charset="2"/>
              <a:buNone/>
              <a:defRPr/>
            </a:pPr>
            <a:r>
              <a:rPr lang="es-CL" sz="2400" smtClean="0">
                <a:effectLst>
                  <a:outerShdw blurRad="38100" dist="38100" dir="2700000" algn="tl">
                    <a:srgbClr val="000000"/>
                  </a:outerShdw>
                </a:effectLst>
                <a:latin typeface="Arial" pitchFamily="34" charset="0"/>
              </a:rPr>
              <a:t>                c.- Más de 1 cm a 2cm</a:t>
            </a:r>
          </a:p>
        </p:txBody>
      </p:sp>
    </p:spTree>
    <p:extLst>
      <p:ext uri="{BB962C8B-B14F-4D97-AF65-F5344CB8AC3E}">
        <p14:creationId xmlns:p14="http://schemas.microsoft.com/office/powerpoint/2010/main" val="160666274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381000" y="266700"/>
            <a:ext cx="8458200" cy="1104900"/>
          </a:xfrm>
        </p:spPr>
        <p:txBody>
          <a:bodyPr/>
          <a:lstStyle/>
          <a:p>
            <a:pPr algn="ctr">
              <a:defRPr/>
            </a:pPr>
            <a:r>
              <a:rPr lang="es-CL" sz="4000" b="1" smtClean="0">
                <a:solidFill>
                  <a:srgbClr val="FFCC00"/>
                </a:solidFill>
                <a:effectLst>
                  <a:outerShdw blurRad="38100" dist="38100" dir="2700000" algn="tl">
                    <a:srgbClr val="000000"/>
                  </a:outerShdw>
                </a:effectLst>
                <a:latin typeface="Arial" pitchFamily="34" charset="0"/>
              </a:rPr>
              <a:t>Ca de mama</a:t>
            </a:r>
            <a:br>
              <a:rPr lang="es-CL" sz="4000" b="1" smtClean="0">
                <a:solidFill>
                  <a:srgbClr val="FFCC00"/>
                </a:solidFill>
                <a:effectLst>
                  <a:outerShdw blurRad="38100" dist="38100" dir="2700000" algn="tl">
                    <a:srgbClr val="000000"/>
                  </a:outerShdw>
                </a:effectLst>
                <a:latin typeface="Arial" pitchFamily="34" charset="0"/>
              </a:rPr>
            </a:br>
            <a:r>
              <a:rPr lang="es-CL" sz="3600" b="1" smtClean="0">
                <a:solidFill>
                  <a:srgbClr val="FFCC00"/>
                </a:solidFill>
                <a:effectLst>
                  <a:outerShdw blurRad="38100" dist="38100" dir="2700000" algn="tl">
                    <a:srgbClr val="000000"/>
                  </a:outerShdw>
                </a:effectLst>
                <a:latin typeface="Arial" pitchFamily="34" charset="0"/>
              </a:rPr>
              <a:t>Etapificación</a:t>
            </a:r>
          </a:p>
        </p:txBody>
      </p:sp>
      <p:sp>
        <p:nvSpPr>
          <p:cNvPr id="34819" name="Rectangle 3"/>
          <p:cNvSpPr>
            <a:spLocks noGrp="1" noChangeArrowheads="1"/>
          </p:cNvSpPr>
          <p:nvPr>
            <p:ph type="body" idx="1"/>
          </p:nvPr>
        </p:nvSpPr>
        <p:spPr>
          <a:xfrm>
            <a:off x="1035050" y="1447800"/>
            <a:ext cx="7727950" cy="4648200"/>
          </a:xfrm>
        </p:spPr>
        <p:txBody>
          <a:bodyPr/>
          <a:lstStyle/>
          <a:p>
            <a:pPr>
              <a:buFont typeface="Monotype Sorts" pitchFamily="2" charset="2"/>
              <a:buNone/>
              <a:defRPr/>
            </a:pPr>
            <a:r>
              <a:rPr lang="es-CL" sz="2800" b="1" i="1" smtClean="0">
                <a:solidFill>
                  <a:srgbClr val="FF33CC"/>
                </a:solidFill>
                <a:latin typeface="Arial" pitchFamily="34" charset="0"/>
              </a:rPr>
              <a:t>T           </a:t>
            </a:r>
            <a:r>
              <a:rPr lang="es-CL" sz="2800" b="1" i="1" smtClean="0">
                <a:solidFill>
                  <a:srgbClr val="FF33CC"/>
                </a:solidFill>
                <a:effectLst>
                  <a:outerShdw blurRad="38100" dist="38100" dir="2700000" algn="tl">
                    <a:srgbClr val="000000"/>
                  </a:outerShdw>
                </a:effectLst>
                <a:latin typeface="Arial" pitchFamily="34" charset="0"/>
              </a:rPr>
              <a:t>Tumor primario ( ll )</a:t>
            </a:r>
          </a:p>
          <a:p>
            <a:pPr>
              <a:buFont typeface="Monotype Sorts" pitchFamily="2" charset="2"/>
              <a:buNone/>
              <a:defRPr/>
            </a:pPr>
            <a:r>
              <a:rPr lang="es-CL" sz="2800" smtClean="0">
                <a:effectLst>
                  <a:outerShdw blurRad="38100" dist="38100" dir="2700000" algn="tl">
                    <a:srgbClr val="000000"/>
                  </a:outerShdw>
                </a:effectLst>
                <a:latin typeface="Arial" pitchFamily="34" charset="0"/>
              </a:rPr>
              <a:t>T2         Tu de más de 2 cm a 5 cm</a:t>
            </a:r>
          </a:p>
          <a:p>
            <a:pPr>
              <a:buFont typeface="Monotype Sorts" pitchFamily="2" charset="2"/>
              <a:buNone/>
              <a:defRPr/>
            </a:pPr>
            <a:r>
              <a:rPr lang="es-CL" sz="2800" smtClean="0">
                <a:effectLst>
                  <a:outerShdw blurRad="38100" dist="38100" dir="2700000" algn="tl">
                    <a:srgbClr val="000000"/>
                  </a:outerShdw>
                </a:effectLst>
                <a:latin typeface="Arial" pitchFamily="34" charset="0"/>
              </a:rPr>
              <a:t>T3         Tu de más de 5 cm</a:t>
            </a:r>
          </a:p>
          <a:p>
            <a:pPr>
              <a:buFont typeface="Monotype Sorts" pitchFamily="2" charset="2"/>
              <a:buNone/>
              <a:defRPr/>
            </a:pPr>
            <a:r>
              <a:rPr lang="es-CL" sz="2800" smtClean="0">
                <a:effectLst>
                  <a:outerShdw blurRad="38100" dist="38100" dir="2700000" algn="tl">
                    <a:srgbClr val="000000"/>
                  </a:outerShdw>
                </a:effectLst>
                <a:latin typeface="Arial" pitchFamily="34" charset="0"/>
              </a:rPr>
              <a:t>T4         Tu de cualquier tamaño con </a:t>
            </a:r>
          </a:p>
          <a:p>
            <a:pPr>
              <a:buFont typeface="Monotype Sorts" pitchFamily="2" charset="2"/>
              <a:buNone/>
              <a:defRPr/>
            </a:pPr>
            <a:r>
              <a:rPr lang="es-CL" sz="2800" smtClean="0">
                <a:effectLst>
                  <a:outerShdw blurRad="38100" dist="38100" dir="2700000" algn="tl">
                    <a:srgbClr val="000000"/>
                  </a:outerShdw>
                </a:effectLst>
                <a:latin typeface="Arial" pitchFamily="34" charset="0"/>
              </a:rPr>
              <a:t>             compromiso de pared costal o piel</a:t>
            </a:r>
          </a:p>
          <a:p>
            <a:pPr>
              <a:buFont typeface="Monotype Sorts" pitchFamily="2" charset="2"/>
              <a:buNone/>
              <a:defRPr/>
            </a:pPr>
            <a:r>
              <a:rPr lang="es-CL" sz="2800" smtClean="0">
                <a:effectLst>
                  <a:outerShdw blurRad="38100" dist="38100" dir="2700000" algn="tl">
                    <a:srgbClr val="000000"/>
                  </a:outerShdw>
                </a:effectLst>
                <a:latin typeface="Arial" pitchFamily="34" charset="0"/>
              </a:rPr>
              <a:t>             a.- Extensión a pared costal</a:t>
            </a:r>
          </a:p>
          <a:p>
            <a:pPr>
              <a:buFont typeface="Monotype Sorts" pitchFamily="2" charset="2"/>
              <a:buNone/>
              <a:defRPr/>
            </a:pPr>
            <a:r>
              <a:rPr lang="es-CL" sz="2800" smtClean="0">
                <a:effectLst>
                  <a:outerShdw blurRad="38100" dist="38100" dir="2700000" algn="tl">
                    <a:srgbClr val="000000"/>
                  </a:outerShdw>
                </a:effectLst>
                <a:latin typeface="Arial" pitchFamily="34" charset="0"/>
              </a:rPr>
              <a:t>             b.- Edema, ulceración o nódulos</a:t>
            </a:r>
          </a:p>
          <a:p>
            <a:pPr>
              <a:buFont typeface="Monotype Sorts" pitchFamily="2" charset="2"/>
              <a:buNone/>
              <a:defRPr/>
            </a:pPr>
            <a:r>
              <a:rPr lang="es-CL" sz="2800" smtClean="0">
                <a:effectLst>
                  <a:outerShdw blurRad="38100" dist="38100" dir="2700000" algn="tl">
                    <a:srgbClr val="000000"/>
                  </a:outerShdw>
                </a:effectLst>
                <a:latin typeface="Arial" pitchFamily="34" charset="0"/>
              </a:rPr>
              <a:t>             c.- a y b</a:t>
            </a:r>
          </a:p>
          <a:p>
            <a:pPr>
              <a:buFont typeface="Monotype Sorts" pitchFamily="2" charset="2"/>
              <a:buNone/>
              <a:defRPr/>
            </a:pPr>
            <a:r>
              <a:rPr lang="es-CL" sz="2800" smtClean="0">
                <a:effectLst>
                  <a:outerShdw blurRad="38100" dist="38100" dir="2700000" algn="tl">
                    <a:srgbClr val="000000"/>
                  </a:outerShdw>
                </a:effectLst>
                <a:latin typeface="Arial" pitchFamily="34" charset="0"/>
              </a:rPr>
              <a:t>             d.- Ca inflamatorio</a:t>
            </a:r>
          </a:p>
          <a:p>
            <a:pPr>
              <a:buFont typeface="Monotype Sorts" pitchFamily="2" charset="2"/>
              <a:buNone/>
              <a:defRPr/>
            </a:pPr>
            <a:endParaRPr lang="es-CL" sz="2800" smtClean="0">
              <a:effectLst>
                <a:outerShdw blurRad="38100" dist="38100" dir="2700000" algn="tl">
                  <a:srgbClr val="000000"/>
                </a:outerShdw>
              </a:effectLst>
              <a:latin typeface="Arial" pitchFamily="34" charset="0"/>
            </a:endParaRPr>
          </a:p>
        </p:txBody>
      </p:sp>
    </p:spTree>
    <p:extLst>
      <p:ext uri="{BB962C8B-B14F-4D97-AF65-F5344CB8AC3E}">
        <p14:creationId xmlns:p14="http://schemas.microsoft.com/office/powerpoint/2010/main" val="374789254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609600" y="342900"/>
            <a:ext cx="7772400" cy="1104900"/>
          </a:xfrm>
        </p:spPr>
        <p:txBody>
          <a:bodyPr/>
          <a:lstStyle/>
          <a:p>
            <a:pPr algn="ctr">
              <a:defRPr/>
            </a:pPr>
            <a:r>
              <a:rPr lang="es-CL" sz="4000" b="1" smtClean="0">
                <a:solidFill>
                  <a:srgbClr val="FFCC00"/>
                </a:solidFill>
                <a:effectLst>
                  <a:outerShdw blurRad="38100" dist="38100" dir="2700000" algn="tl">
                    <a:srgbClr val="000000"/>
                  </a:outerShdw>
                </a:effectLst>
                <a:latin typeface="Arial" pitchFamily="34" charset="0"/>
              </a:rPr>
              <a:t>Ca de mama</a:t>
            </a:r>
            <a:br>
              <a:rPr lang="es-CL" sz="4000" b="1" smtClean="0">
                <a:solidFill>
                  <a:srgbClr val="FFCC00"/>
                </a:solidFill>
                <a:effectLst>
                  <a:outerShdw blurRad="38100" dist="38100" dir="2700000" algn="tl">
                    <a:srgbClr val="000000"/>
                  </a:outerShdw>
                </a:effectLst>
                <a:latin typeface="Arial" pitchFamily="34" charset="0"/>
              </a:rPr>
            </a:br>
            <a:r>
              <a:rPr lang="es-CL" sz="3600" b="1" smtClean="0">
                <a:solidFill>
                  <a:srgbClr val="FFCC00"/>
                </a:solidFill>
                <a:effectLst>
                  <a:outerShdw blurRad="38100" dist="38100" dir="2700000" algn="tl">
                    <a:srgbClr val="000000"/>
                  </a:outerShdw>
                </a:effectLst>
                <a:latin typeface="Arial" pitchFamily="34" charset="0"/>
              </a:rPr>
              <a:t>Etapificación</a:t>
            </a:r>
          </a:p>
        </p:txBody>
      </p:sp>
      <p:sp>
        <p:nvSpPr>
          <p:cNvPr id="35843" name="Rectangle 3"/>
          <p:cNvSpPr>
            <a:spLocks noGrp="1" noChangeArrowheads="1"/>
          </p:cNvSpPr>
          <p:nvPr>
            <p:ph type="body" idx="1"/>
          </p:nvPr>
        </p:nvSpPr>
        <p:spPr>
          <a:xfrm>
            <a:off x="609600" y="1676400"/>
            <a:ext cx="8458200" cy="4114800"/>
          </a:xfrm>
        </p:spPr>
        <p:txBody>
          <a:bodyPr/>
          <a:lstStyle/>
          <a:p>
            <a:pPr>
              <a:buFont typeface="Monotype Sorts" pitchFamily="2" charset="2"/>
              <a:buNone/>
              <a:defRPr/>
            </a:pPr>
            <a:r>
              <a:rPr lang="es-CL" sz="2800" b="1" i="1" smtClean="0">
                <a:solidFill>
                  <a:srgbClr val="FF33CC"/>
                </a:solidFill>
                <a:effectLst>
                  <a:outerShdw blurRad="38100" dist="38100" dir="2700000" algn="tl">
                    <a:srgbClr val="000000"/>
                  </a:outerShdw>
                </a:effectLst>
                <a:latin typeface="Arial" pitchFamily="34" charset="0"/>
              </a:rPr>
              <a:t>N        Linfonodos regionales</a:t>
            </a:r>
          </a:p>
          <a:p>
            <a:pPr>
              <a:buFont typeface="Monotype Sorts" pitchFamily="2" charset="2"/>
              <a:buNone/>
              <a:defRPr/>
            </a:pPr>
            <a:r>
              <a:rPr lang="es-CL" sz="2800" smtClean="0">
                <a:effectLst>
                  <a:outerShdw blurRad="38100" dist="38100" dir="2700000" algn="tl">
                    <a:srgbClr val="000000"/>
                  </a:outerShdw>
                </a:effectLst>
                <a:latin typeface="Arial" pitchFamily="34" charset="0"/>
              </a:rPr>
              <a:t>Nx      No evaluable</a:t>
            </a:r>
          </a:p>
          <a:p>
            <a:pPr>
              <a:buFont typeface="Monotype Sorts" pitchFamily="2" charset="2"/>
              <a:buNone/>
              <a:defRPr/>
            </a:pPr>
            <a:r>
              <a:rPr lang="es-CL" sz="2800" smtClean="0">
                <a:effectLst>
                  <a:outerShdw blurRad="38100" dist="38100" dir="2700000" algn="tl">
                    <a:srgbClr val="000000"/>
                  </a:outerShdw>
                </a:effectLst>
                <a:latin typeface="Arial" pitchFamily="34" charset="0"/>
              </a:rPr>
              <a:t>N0      Sin metástasis ganglionar</a:t>
            </a:r>
          </a:p>
          <a:p>
            <a:pPr>
              <a:buFont typeface="Monotype Sorts" pitchFamily="2" charset="2"/>
              <a:buNone/>
              <a:defRPr/>
            </a:pPr>
            <a:r>
              <a:rPr lang="es-CL" sz="2800" smtClean="0">
                <a:effectLst>
                  <a:outerShdw blurRad="38100" dist="38100" dir="2700000" algn="tl">
                    <a:srgbClr val="000000"/>
                  </a:outerShdw>
                </a:effectLst>
                <a:latin typeface="Arial" pitchFamily="34" charset="0"/>
              </a:rPr>
              <a:t>N1      Metástasis a ganglios axilares ipsilaterales</a:t>
            </a:r>
          </a:p>
          <a:p>
            <a:pPr>
              <a:buFont typeface="Monotype Sorts" pitchFamily="2" charset="2"/>
              <a:buNone/>
              <a:defRPr/>
            </a:pPr>
            <a:r>
              <a:rPr lang="es-CL" sz="2800" smtClean="0">
                <a:effectLst>
                  <a:outerShdw blurRad="38100" dist="38100" dir="2700000" algn="tl">
                    <a:srgbClr val="000000"/>
                  </a:outerShdw>
                </a:effectLst>
                <a:latin typeface="Arial" pitchFamily="34" charset="0"/>
              </a:rPr>
              <a:t>N2      Metástasis a ganglios axilares ipsilaterales</a:t>
            </a:r>
          </a:p>
          <a:p>
            <a:pPr>
              <a:buFont typeface="Monotype Sorts" pitchFamily="2" charset="2"/>
              <a:buNone/>
              <a:defRPr/>
            </a:pPr>
            <a:r>
              <a:rPr lang="es-CL" sz="2800" smtClean="0">
                <a:effectLst>
                  <a:outerShdw blurRad="38100" dist="38100" dir="2700000" algn="tl">
                    <a:srgbClr val="000000"/>
                  </a:outerShdw>
                </a:effectLst>
                <a:latin typeface="Arial" pitchFamily="34" charset="0"/>
              </a:rPr>
              <a:t>           fijados entre si o a alguna otra estructura</a:t>
            </a:r>
          </a:p>
          <a:p>
            <a:pPr>
              <a:buFont typeface="Monotype Sorts" pitchFamily="2" charset="2"/>
              <a:buNone/>
              <a:defRPr/>
            </a:pPr>
            <a:r>
              <a:rPr lang="es-CL" sz="2800" smtClean="0">
                <a:effectLst>
                  <a:outerShdw blurRad="38100" dist="38100" dir="2700000" algn="tl">
                    <a:srgbClr val="000000"/>
                  </a:outerShdw>
                </a:effectLst>
                <a:latin typeface="Arial" pitchFamily="34" charset="0"/>
              </a:rPr>
              <a:t>N3      Metástasis a ganglios mamario internos y/o</a:t>
            </a:r>
          </a:p>
          <a:p>
            <a:pPr>
              <a:buFont typeface="Monotype Sorts" pitchFamily="2" charset="2"/>
              <a:buNone/>
              <a:defRPr/>
            </a:pPr>
            <a:r>
              <a:rPr lang="es-CL" sz="2800" smtClean="0">
                <a:effectLst>
                  <a:outerShdw blurRad="38100" dist="38100" dir="2700000" algn="tl">
                    <a:srgbClr val="000000"/>
                  </a:outerShdw>
                </a:effectLst>
                <a:latin typeface="Arial" pitchFamily="34" charset="0"/>
              </a:rPr>
              <a:t>           infra y/o supraclavicular ipslaterales</a:t>
            </a:r>
          </a:p>
        </p:txBody>
      </p:sp>
    </p:spTree>
    <p:extLst>
      <p:ext uri="{BB962C8B-B14F-4D97-AF65-F5344CB8AC3E}">
        <p14:creationId xmlns:p14="http://schemas.microsoft.com/office/powerpoint/2010/main" val="147699133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5613" y="990600"/>
            <a:ext cx="8153400" cy="762000"/>
          </a:xfrm>
        </p:spPr>
        <p:txBody>
          <a:bodyPr/>
          <a:lstStyle/>
          <a:p>
            <a:pPr algn="ctr">
              <a:defRPr/>
            </a:pPr>
            <a:r>
              <a:rPr lang="es-CL" sz="4000" b="1" smtClean="0">
                <a:solidFill>
                  <a:srgbClr val="FFCC00"/>
                </a:solidFill>
                <a:effectLst>
                  <a:outerShdw blurRad="38100" dist="38100" dir="2700000" algn="tl">
                    <a:srgbClr val="000000"/>
                  </a:outerShdw>
                </a:effectLst>
                <a:latin typeface="Arial" pitchFamily="34" charset="0"/>
              </a:rPr>
              <a:t>Ca de mama</a:t>
            </a:r>
            <a:r>
              <a:rPr lang="es-CL" b="1" smtClean="0">
                <a:solidFill>
                  <a:srgbClr val="FFCC00"/>
                </a:solidFill>
                <a:effectLst>
                  <a:outerShdw blurRad="38100" dist="38100" dir="2700000" algn="tl">
                    <a:srgbClr val="000000"/>
                  </a:outerShdw>
                </a:effectLst>
                <a:latin typeface="Arial" pitchFamily="34" charset="0"/>
              </a:rPr>
              <a:t/>
            </a:r>
            <a:br>
              <a:rPr lang="es-CL" b="1" smtClean="0">
                <a:solidFill>
                  <a:srgbClr val="FFCC00"/>
                </a:solidFill>
                <a:effectLst>
                  <a:outerShdw blurRad="38100" dist="38100" dir="2700000" algn="tl">
                    <a:srgbClr val="000000"/>
                  </a:outerShdw>
                </a:effectLst>
                <a:latin typeface="Arial" pitchFamily="34" charset="0"/>
              </a:rPr>
            </a:br>
            <a:r>
              <a:rPr lang="es-CL" sz="3600" b="1" smtClean="0">
                <a:solidFill>
                  <a:srgbClr val="FFCC00"/>
                </a:solidFill>
                <a:effectLst>
                  <a:outerShdw blurRad="38100" dist="38100" dir="2700000" algn="tl">
                    <a:srgbClr val="000000"/>
                  </a:outerShdw>
                </a:effectLst>
                <a:latin typeface="Arial" pitchFamily="34" charset="0"/>
              </a:rPr>
              <a:t>Etapificación</a:t>
            </a:r>
          </a:p>
        </p:txBody>
      </p:sp>
      <p:sp>
        <p:nvSpPr>
          <p:cNvPr id="36867" name="Rectangle 3"/>
          <p:cNvSpPr>
            <a:spLocks noGrp="1" noChangeArrowheads="1"/>
          </p:cNvSpPr>
          <p:nvPr>
            <p:ph type="body" idx="1"/>
          </p:nvPr>
        </p:nvSpPr>
        <p:spPr>
          <a:xfrm>
            <a:off x="1643063" y="2514600"/>
            <a:ext cx="6432550" cy="4114800"/>
          </a:xfrm>
        </p:spPr>
        <p:txBody>
          <a:bodyPr/>
          <a:lstStyle/>
          <a:p>
            <a:pPr algn="just">
              <a:buFont typeface="Monotype Sorts" pitchFamily="2" charset="2"/>
              <a:buNone/>
              <a:defRPr/>
            </a:pPr>
            <a:r>
              <a:rPr lang="es-CL" sz="2800" b="1" i="1" smtClean="0">
                <a:solidFill>
                  <a:srgbClr val="FF33CC"/>
                </a:solidFill>
                <a:effectLst>
                  <a:outerShdw blurRad="38100" dist="38100" dir="2700000" algn="tl">
                    <a:srgbClr val="000000"/>
                  </a:outerShdw>
                </a:effectLst>
                <a:latin typeface="Arial" pitchFamily="34" charset="0"/>
              </a:rPr>
              <a:t>M     Metastasis a distancia</a:t>
            </a:r>
          </a:p>
          <a:p>
            <a:pPr algn="just">
              <a:buFont typeface="Monotype Sorts" pitchFamily="2" charset="2"/>
              <a:buNone/>
              <a:defRPr/>
            </a:pPr>
            <a:r>
              <a:rPr lang="es-CL" sz="2800" smtClean="0">
                <a:effectLst>
                  <a:outerShdw blurRad="38100" dist="38100" dir="2700000" algn="tl">
                    <a:srgbClr val="000000"/>
                  </a:outerShdw>
                </a:effectLst>
                <a:latin typeface="Arial" pitchFamily="34" charset="0"/>
              </a:rPr>
              <a:t>Mx   No evaluable</a:t>
            </a:r>
          </a:p>
          <a:p>
            <a:pPr algn="just">
              <a:buFont typeface="Monotype Sorts" pitchFamily="2" charset="2"/>
              <a:buNone/>
              <a:defRPr/>
            </a:pPr>
            <a:r>
              <a:rPr lang="es-CL" sz="2800" smtClean="0">
                <a:effectLst>
                  <a:outerShdw blurRad="38100" dist="38100" dir="2700000" algn="tl">
                    <a:srgbClr val="000000"/>
                  </a:outerShdw>
                </a:effectLst>
                <a:latin typeface="Arial" pitchFamily="34" charset="0"/>
              </a:rPr>
              <a:t>M0   Sin metástasis a distancia</a:t>
            </a:r>
          </a:p>
          <a:p>
            <a:pPr algn="just">
              <a:buFont typeface="Monotype Sorts" pitchFamily="2" charset="2"/>
              <a:buNone/>
              <a:defRPr/>
            </a:pPr>
            <a:r>
              <a:rPr lang="es-CL" sz="2800" smtClean="0">
                <a:effectLst>
                  <a:outerShdw blurRad="38100" dist="38100" dir="2700000" algn="tl">
                    <a:srgbClr val="000000"/>
                  </a:outerShdw>
                </a:effectLst>
                <a:latin typeface="Arial" pitchFamily="34" charset="0"/>
              </a:rPr>
              <a:t>M1   Con Metástasis a distancia</a:t>
            </a:r>
          </a:p>
        </p:txBody>
      </p:sp>
    </p:spTree>
    <p:extLst>
      <p:ext uri="{BB962C8B-B14F-4D97-AF65-F5344CB8AC3E}">
        <p14:creationId xmlns:p14="http://schemas.microsoft.com/office/powerpoint/2010/main" val="124069004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685800" y="152400"/>
            <a:ext cx="7772400" cy="1447800"/>
          </a:xfrm>
        </p:spPr>
        <p:txBody>
          <a:bodyPr/>
          <a:lstStyle/>
          <a:p>
            <a:pPr algn="ctr">
              <a:defRPr/>
            </a:pPr>
            <a:r>
              <a:rPr lang="es-CL" sz="4000" b="1" smtClean="0">
                <a:solidFill>
                  <a:srgbClr val="FFCC00"/>
                </a:solidFill>
                <a:effectLst>
                  <a:outerShdw blurRad="38100" dist="38100" dir="2700000" algn="tl">
                    <a:srgbClr val="000000"/>
                  </a:outerShdw>
                </a:effectLst>
                <a:latin typeface="Arial" pitchFamily="34" charset="0"/>
              </a:rPr>
              <a:t>Ca de mama</a:t>
            </a:r>
            <a:r>
              <a:rPr lang="es-CL" b="1" smtClean="0">
                <a:solidFill>
                  <a:srgbClr val="FFCC00"/>
                </a:solidFill>
                <a:latin typeface="Arial" pitchFamily="34" charset="0"/>
              </a:rPr>
              <a:t/>
            </a:r>
            <a:br>
              <a:rPr lang="es-CL" b="1" smtClean="0">
                <a:solidFill>
                  <a:srgbClr val="FFCC00"/>
                </a:solidFill>
                <a:latin typeface="Arial" pitchFamily="34" charset="0"/>
              </a:rPr>
            </a:br>
            <a:endParaRPr lang="es-CL" b="1" smtClean="0">
              <a:solidFill>
                <a:srgbClr val="FFCC00"/>
              </a:solidFill>
              <a:latin typeface="Arial" pitchFamily="34" charset="0"/>
            </a:endParaRPr>
          </a:p>
        </p:txBody>
      </p:sp>
      <p:sp>
        <p:nvSpPr>
          <p:cNvPr id="37891" name="Rectangle 3"/>
          <p:cNvSpPr>
            <a:spLocks noGrp="1" noChangeArrowheads="1"/>
          </p:cNvSpPr>
          <p:nvPr>
            <p:ph type="body" idx="1"/>
          </p:nvPr>
        </p:nvSpPr>
        <p:spPr>
          <a:xfrm>
            <a:off x="1035050" y="1219200"/>
            <a:ext cx="7727950" cy="4114800"/>
          </a:xfrm>
        </p:spPr>
        <p:txBody>
          <a:bodyPr/>
          <a:lstStyle/>
          <a:p>
            <a:pPr>
              <a:buFont typeface="Monotype Sorts" pitchFamily="2" charset="2"/>
              <a:buNone/>
              <a:defRPr/>
            </a:pPr>
            <a:r>
              <a:rPr lang="es-CL" sz="2800" b="1" i="1" smtClean="0">
                <a:solidFill>
                  <a:srgbClr val="FF33CC"/>
                </a:solidFill>
                <a:effectLst>
                  <a:outerShdw blurRad="38100" dist="38100" dir="2700000" algn="tl">
                    <a:srgbClr val="000000"/>
                  </a:outerShdw>
                </a:effectLst>
                <a:latin typeface="Arial" pitchFamily="34" charset="0"/>
              </a:rPr>
              <a:t>Estadios</a:t>
            </a:r>
          </a:p>
          <a:p>
            <a:pPr>
              <a:lnSpc>
                <a:spcPct val="30000"/>
              </a:lnSpc>
              <a:buFont typeface="Monotype Sorts" pitchFamily="2" charset="2"/>
              <a:buNone/>
              <a:defRPr/>
            </a:pPr>
            <a:endParaRPr lang="es-CL" sz="2800" b="1" smtClean="0">
              <a:effectLst>
                <a:outerShdw blurRad="38100" dist="38100" dir="2700000" algn="tl">
                  <a:srgbClr val="000000"/>
                </a:outerShdw>
              </a:effectLst>
              <a:latin typeface="Arial" pitchFamily="34" charset="0"/>
            </a:endParaRPr>
          </a:p>
          <a:p>
            <a:pPr>
              <a:buFont typeface="Monotype Sorts" pitchFamily="2" charset="2"/>
              <a:buNone/>
              <a:defRPr/>
            </a:pPr>
            <a:r>
              <a:rPr lang="es-CL" sz="2800" smtClean="0">
                <a:effectLst>
                  <a:outerShdw blurRad="38100" dist="38100" dir="2700000" algn="tl">
                    <a:srgbClr val="000000"/>
                  </a:outerShdw>
                </a:effectLst>
                <a:latin typeface="Arial" pitchFamily="34" charset="0"/>
              </a:rPr>
              <a:t>Estadio 0         Tis   N0    M0</a:t>
            </a:r>
          </a:p>
          <a:p>
            <a:pPr>
              <a:buFont typeface="Monotype Sorts" pitchFamily="2" charset="2"/>
              <a:buNone/>
              <a:defRPr/>
            </a:pPr>
            <a:r>
              <a:rPr lang="es-CL" sz="2800" smtClean="0">
                <a:effectLst>
                  <a:outerShdw blurRad="38100" dist="38100" dir="2700000" algn="tl">
                    <a:srgbClr val="000000"/>
                  </a:outerShdw>
                </a:effectLst>
                <a:latin typeface="Arial" pitchFamily="34" charset="0"/>
              </a:rPr>
              <a:t>Estadio l          T1    N0    M0</a:t>
            </a:r>
          </a:p>
          <a:p>
            <a:pPr>
              <a:buFont typeface="Monotype Sorts" pitchFamily="2" charset="2"/>
              <a:buNone/>
              <a:defRPr/>
            </a:pPr>
            <a:r>
              <a:rPr lang="es-CL" sz="2800" smtClean="0">
                <a:effectLst>
                  <a:outerShdw blurRad="38100" dist="38100" dir="2700000" algn="tl">
                    <a:srgbClr val="000000"/>
                  </a:outerShdw>
                </a:effectLst>
                <a:latin typeface="Arial" pitchFamily="34" charset="0"/>
              </a:rPr>
              <a:t>Estadio lla       T0    N1    M0</a:t>
            </a:r>
          </a:p>
          <a:p>
            <a:pPr>
              <a:buFont typeface="Monotype Sorts" pitchFamily="2" charset="2"/>
              <a:buNone/>
              <a:defRPr/>
            </a:pPr>
            <a:r>
              <a:rPr lang="es-CL" sz="2800" smtClean="0">
                <a:effectLst>
                  <a:outerShdw blurRad="38100" dist="38100" dir="2700000" algn="tl">
                    <a:srgbClr val="000000"/>
                  </a:outerShdw>
                </a:effectLst>
                <a:latin typeface="Arial" pitchFamily="34" charset="0"/>
              </a:rPr>
              <a:t>                        T1    N1    M0</a:t>
            </a:r>
          </a:p>
          <a:p>
            <a:pPr>
              <a:buFont typeface="Monotype Sorts" pitchFamily="2" charset="2"/>
              <a:buNone/>
              <a:defRPr/>
            </a:pPr>
            <a:r>
              <a:rPr lang="es-CL" sz="2800" smtClean="0">
                <a:effectLst>
                  <a:outerShdw blurRad="38100" dist="38100" dir="2700000" algn="tl">
                    <a:srgbClr val="000000"/>
                  </a:outerShdw>
                </a:effectLst>
                <a:latin typeface="Arial" pitchFamily="34" charset="0"/>
              </a:rPr>
              <a:t>                        T2    N0    M0</a:t>
            </a:r>
          </a:p>
          <a:p>
            <a:pPr>
              <a:buFont typeface="Monotype Sorts" pitchFamily="2" charset="2"/>
              <a:buNone/>
              <a:defRPr/>
            </a:pPr>
            <a:r>
              <a:rPr lang="es-CL" sz="2800" smtClean="0">
                <a:effectLst>
                  <a:outerShdw blurRad="38100" dist="38100" dir="2700000" algn="tl">
                    <a:srgbClr val="000000"/>
                  </a:outerShdw>
                </a:effectLst>
                <a:latin typeface="Arial" pitchFamily="34" charset="0"/>
              </a:rPr>
              <a:t>Estadio llb       T2    N1    M0</a:t>
            </a:r>
          </a:p>
          <a:p>
            <a:pPr>
              <a:buFont typeface="Monotype Sorts" pitchFamily="2" charset="2"/>
              <a:buNone/>
              <a:defRPr/>
            </a:pPr>
            <a:r>
              <a:rPr lang="es-CL" sz="2800" smtClean="0">
                <a:effectLst>
                  <a:outerShdw blurRad="38100" dist="38100" dir="2700000" algn="tl">
                    <a:srgbClr val="000000"/>
                  </a:outerShdw>
                </a:effectLst>
                <a:latin typeface="Arial" pitchFamily="34" charset="0"/>
              </a:rPr>
              <a:t>                        T3    N0    M0</a:t>
            </a:r>
          </a:p>
        </p:txBody>
      </p:sp>
    </p:spTree>
    <p:extLst>
      <p:ext uri="{BB962C8B-B14F-4D97-AF65-F5344CB8AC3E}">
        <p14:creationId xmlns:p14="http://schemas.microsoft.com/office/powerpoint/2010/main" val="3467804762"/>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381000" y="0"/>
            <a:ext cx="7772400" cy="1104900"/>
          </a:xfrm>
        </p:spPr>
        <p:txBody>
          <a:bodyPr/>
          <a:lstStyle/>
          <a:p>
            <a:pPr algn="ctr">
              <a:defRPr/>
            </a:pPr>
            <a:r>
              <a:rPr lang="es-CL" sz="4000" b="1" smtClean="0">
                <a:solidFill>
                  <a:srgbClr val="FFCC00"/>
                </a:solidFill>
                <a:effectLst>
                  <a:outerShdw blurRad="38100" dist="38100" dir="2700000" algn="tl">
                    <a:srgbClr val="000000"/>
                  </a:outerShdw>
                </a:effectLst>
                <a:latin typeface="Arial" pitchFamily="34" charset="0"/>
              </a:rPr>
              <a:t>Ca de mama</a:t>
            </a:r>
          </a:p>
        </p:txBody>
      </p:sp>
      <p:sp>
        <p:nvSpPr>
          <p:cNvPr id="38915" name="Rectangle 3"/>
          <p:cNvSpPr>
            <a:spLocks noGrp="1" noChangeArrowheads="1"/>
          </p:cNvSpPr>
          <p:nvPr>
            <p:ph type="body" idx="1"/>
          </p:nvPr>
        </p:nvSpPr>
        <p:spPr>
          <a:xfrm>
            <a:off x="1035050" y="1295400"/>
            <a:ext cx="7727950" cy="4114800"/>
          </a:xfrm>
        </p:spPr>
        <p:txBody>
          <a:bodyPr/>
          <a:lstStyle/>
          <a:p>
            <a:pPr>
              <a:buFont typeface="Monotype Sorts" pitchFamily="2" charset="2"/>
              <a:buNone/>
              <a:defRPr/>
            </a:pPr>
            <a:r>
              <a:rPr lang="es-CL" sz="2800" b="1" i="1" smtClean="0">
                <a:solidFill>
                  <a:srgbClr val="FF33CC"/>
                </a:solidFill>
                <a:effectLst>
                  <a:outerShdw blurRad="38100" dist="38100" dir="2700000" algn="tl">
                    <a:srgbClr val="000000"/>
                  </a:outerShdw>
                </a:effectLst>
                <a:latin typeface="Arial" pitchFamily="34" charset="0"/>
              </a:rPr>
              <a:t>Estadios</a:t>
            </a:r>
          </a:p>
          <a:p>
            <a:pPr>
              <a:lnSpc>
                <a:spcPct val="70000"/>
              </a:lnSpc>
              <a:buFont typeface="Monotype Sorts" pitchFamily="2" charset="2"/>
              <a:buNone/>
              <a:defRPr/>
            </a:pPr>
            <a:endParaRPr lang="es-CL" sz="2800" b="1" smtClean="0">
              <a:solidFill>
                <a:srgbClr val="FF33CC"/>
              </a:solidFill>
              <a:effectLst>
                <a:outerShdw blurRad="38100" dist="38100" dir="2700000" algn="tl">
                  <a:srgbClr val="000000"/>
                </a:outerShdw>
              </a:effectLst>
              <a:latin typeface="Arial" pitchFamily="34" charset="0"/>
            </a:endParaRPr>
          </a:p>
          <a:p>
            <a:pPr>
              <a:buFont typeface="Monotype Sorts" pitchFamily="2" charset="2"/>
              <a:buNone/>
              <a:defRPr/>
            </a:pPr>
            <a:r>
              <a:rPr lang="es-CL" sz="2800" smtClean="0">
                <a:effectLst>
                  <a:outerShdw blurRad="38100" dist="38100" dir="2700000" algn="tl">
                    <a:srgbClr val="000000"/>
                  </a:outerShdw>
                </a:effectLst>
                <a:latin typeface="Arial" pitchFamily="34" charset="0"/>
              </a:rPr>
              <a:t>Estadio llla          T0     N2     M0</a:t>
            </a:r>
          </a:p>
          <a:p>
            <a:pPr>
              <a:buFont typeface="Monotype Sorts" pitchFamily="2" charset="2"/>
              <a:buNone/>
              <a:defRPr/>
            </a:pPr>
            <a:r>
              <a:rPr lang="es-CL" sz="2800" smtClean="0">
                <a:effectLst>
                  <a:outerShdw blurRad="38100" dist="38100" dir="2700000" algn="tl">
                    <a:srgbClr val="000000"/>
                  </a:outerShdw>
                </a:effectLst>
                <a:latin typeface="Arial" pitchFamily="34" charset="0"/>
              </a:rPr>
              <a:t>                            T1     N2     M0</a:t>
            </a:r>
          </a:p>
          <a:p>
            <a:pPr>
              <a:buFont typeface="Monotype Sorts" pitchFamily="2" charset="2"/>
              <a:buNone/>
              <a:defRPr/>
            </a:pPr>
            <a:r>
              <a:rPr lang="es-CL" sz="2800" smtClean="0">
                <a:effectLst>
                  <a:outerShdw blurRad="38100" dist="38100" dir="2700000" algn="tl">
                    <a:srgbClr val="000000"/>
                  </a:outerShdw>
                </a:effectLst>
                <a:latin typeface="Arial" pitchFamily="34" charset="0"/>
              </a:rPr>
              <a:t>                            T2     N2     M0</a:t>
            </a:r>
          </a:p>
          <a:p>
            <a:pPr>
              <a:buFont typeface="Monotype Sorts" pitchFamily="2" charset="2"/>
              <a:buNone/>
              <a:defRPr/>
            </a:pPr>
            <a:r>
              <a:rPr lang="es-CL" sz="2800" smtClean="0">
                <a:effectLst>
                  <a:outerShdw blurRad="38100" dist="38100" dir="2700000" algn="tl">
                    <a:srgbClr val="000000"/>
                  </a:outerShdw>
                </a:effectLst>
                <a:latin typeface="Arial" pitchFamily="34" charset="0"/>
              </a:rPr>
              <a:t>                            T3     N1,2  M0</a:t>
            </a:r>
          </a:p>
          <a:p>
            <a:pPr>
              <a:buFont typeface="Monotype Sorts" pitchFamily="2" charset="2"/>
              <a:buNone/>
              <a:defRPr/>
            </a:pPr>
            <a:r>
              <a:rPr lang="es-CL" sz="2800" smtClean="0">
                <a:effectLst>
                  <a:outerShdw blurRad="38100" dist="38100" dir="2700000" algn="tl">
                    <a:srgbClr val="000000"/>
                  </a:outerShdw>
                </a:effectLst>
                <a:latin typeface="Arial" pitchFamily="34" charset="0"/>
              </a:rPr>
              <a:t>Estadio lllb           T4     N cualquiera     M0</a:t>
            </a:r>
          </a:p>
          <a:p>
            <a:pPr>
              <a:buFont typeface="Monotype Sorts" pitchFamily="2" charset="2"/>
              <a:buNone/>
              <a:defRPr/>
            </a:pPr>
            <a:r>
              <a:rPr lang="es-CL" sz="2800" smtClean="0">
                <a:effectLst>
                  <a:outerShdw blurRad="38100" dist="38100" dir="2700000" algn="tl">
                    <a:srgbClr val="000000"/>
                  </a:outerShdw>
                </a:effectLst>
                <a:latin typeface="Arial" pitchFamily="34" charset="0"/>
              </a:rPr>
              <a:t>Estadio IIIc           T cualquiera    N3      M0</a:t>
            </a:r>
          </a:p>
          <a:p>
            <a:pPr>
              <a:buFont typeface="Monotype Sorts" pitchFamily="2" charset="2"/>
              <a:buNone/>
              <a:defRPr/>
            </a:pPr>
            <a:r>
              <a:rPr lang="es-CL" sz="2800" smtClean="0">
                <a:effectLst>
                  <a:outerShdw blurRad="38100" dist="38100" dir="2700000" algn="tl">
                    <a:srgbClr val="000000"/>
                  </a:outerShdw>
                </a:effectLst>
                <a:latin typeface="Arial" pitchFamily="34" charset="0"/>
              </a:rPr>
              <a:t>Estadio IV            T culquiera  N cualquiera  M1</a:t>
            </a:r>
          </a:p>
        </p:txBody>
      </p:sp>
    </p:spTree>
    <p:extLst>
      <p:ext uri="{BB962C8B-B14F-4D97-AF65-F5344CB8AC3E}">
        <p14:creationId xmlns:p14="http://schemas.microsoft.com/office/powerpoint/2010/main" val="289361703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1 Título"/>
          <p:cNvSpPr>
            <a:spLocks noGrp="1"/>
          </p:cNvSpPr>
          <p:nvPr>
            <p:ph type="title"/>
          </p:nvPr>
        </p:nvSpPr>
        <p:spPr/>
        <p:txBody>
          <a:bodyPr/>
          <a:lstStyle/>
          <a:p>
            <a:r>
              <a:rPr lang="es-ES_tradnl" altLang="es-ES" b="1" smtClean="0"/>
              <a:t>Cáncer De Mama</a:t>
            </a:r>
            <a:endParaRPr lang="es-ES" altLang="es-ES" smtClean="0"/>
          </a:p>
        </p:txBody>
      </p:sp>
      <p:graphicFrame>
        <p:nvGraphicFramePr>
          <p:cNvPr id="165890" name="Object 2"/>
          <p:cNvGraphicFramePr>
            <a:graphicFrameLocks noGrp="1" noChangeAspect="1"/>
          </p:cNvGraphicFramePr>
          <p:nvPr>
            <p:ph idx="1"/>
          </p:nvPr>
        </p:nvGraphicFramePr>
        <p:xfrm>
          <a:off x="571500" y="1643063"/>
          <a:ext cx="8001000" cy="4822825"/>
        </p:xfrm>
        <a:graphic>
          <a:graphicData uri="http://schemas.openxmlformats.org/presentationml/2006/ole">
            <mc:AlternateContent xmlns:mc="http://schemas.openxmlformats.org/markup-compatibility/2006">
              <mc:Choice xmlns:v="urn:schemas-microsoft-com:vml" Requires="v">
                <p:oleObj spid="_x0000_s123911" name="Diapositiva" r:id="rId3" imgW="4572000" imgH="3429000" progId="PowerPoint.Slide.8">
                  <p:embed/>
                </p:oleObj>
              </mc:Choice>
              <mc:Fallback>
                <p:oleObj name="Diapositiva" r:id="rId3" imgW="4572000" imgH="3429000" progId="PowerPoint.Slide.8">
                  <p:embed/>
                  <p:pic>
                    <p:nvPicPr>
                      <p:cNvPr id="0" name="Picture 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 y="1643063"/>
                        <a:ext cx="8001000" cy="4822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8331643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65890"/>
                                        </p:tgtEl>
                                        <p:attrNameLst>
                                          <p:attrName>style.visibility</p:attrName>
                                        </p:attrNameLst>
                                      </p:cBhvr>
                                      <p:to>
                                        <p:strVal val="visible"/>
                                      </p:to>
                                    </p:set>
                                    <p:anim calcmode="lin" valueType="num">
                                      <p:cBhvr additive="base">
                                        <p:cTn id="7" dur="500" fill="hold"/>
                                        <p:tgtEl>
                                          <p:spTgt spid="165890"/>
                                        </p:tgtEl>
                                        <p:attrNameLst>
                                          <p:attrName>ppt_x</p:attrName>
                                        </p:attrNameLst>
                                      </p:cBhvr>
                                      <p:tavLst>
                                        <p:tav tm="0">
                                          <p:val>
                                            <p:strVal val="0-#ppt_w/2"/>
                                          </p:val>
                                        </p:tav>
                                        <p:tav tm="100000">
                                          <p:val>
                                            <p:strVal val="#ppt_x"/>
                                          </p:val>
                                        </p:tav>
                                      </p:tavLst>
                                    </p:anim>
                                    <p:anim calcmode="lin" valueType="num">
                                      <p:cBhvr additive="base">
                                        <p:cTn id="8" dur="500" fill="hold"/>
                                        <p:tgtEl>
                                          <p:spTgt spid="16589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6" name="Picture 2" descr="D044B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6937122"/>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2" descr="D006B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5484249"/>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4" name="Picture 2" descr="D007B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588"/>
            <a:ext cx="914400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76722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body" idx="1"/>
          </p:nvPr>
        </p:nvSpPr>
        <p:spPr>
          <a:xfrm>
            <a:off x="785813" y="1500188"/>
            <a:ext cx="7772400" cy="4114800"/>
          </a:xfrm>
        </p:spPr>
        <p:txBody>
          <a:bodyPr/>
          <a:lstStyle/>
          <a:p>
            <a:pPr algn="just">
              <a:lnSpc>
                <a:spcPct val="90000"/>
              </a:lnSpc>
              <a:defRPr/>
            </a:pPr>
            <a:r>
              <a:rPr lang="es-ES_tradnl" altLang="es-ES_tradnl" sz="2400" dirty="0" smtClean="0">
                <a:effectLst>
                  <a:outerShdw blurRad="38100" dist="38100" dir="2700000" algn="tl">
                    <a:srgbClr val="000000">
                      <a:alpha val="43137"/>
                    </a:srgbClr>
                  </a:outerShdw>
                </a:effectLst>
              </a:rPr>
              <a:t>Importante problema de salud pública.</a:t>
            </a:r>
            <a:endParaRPr lang="es-ES_tradnl" altLang="es-ES_tradnl" sz="2400" dirty="0" smtClean="0">
              <a:effectLst>
                <a:outerShdw blurRad="38100" dist="38100" dir="2700000" algn="tl">
                  <a:srgbClr val="000000">
                    <a:alpha val="43137"/>
                  </a:srgbClr>
                </a:outerShdw>
              </a:effectLst>
              <a:cs typeface="Times New Roman" pitchFamily="18" charset="0"/>
            </a:endParaRPr>
          </a:p>
          <a:p>
            <a:pPr algn="just">
              <a:lnSpc>
                <a:spcPct val="90000"/>
              </a:lnSpc>
              <a:defRPr/>
            </a:pPr>
            <a:r>
              <a:rPr lang="es-ES_tradnl" altLang="es-ES_tradnl" sz="2400" dirty="0" smtClean="0">
                <a:effectLst>
                  <a:outerShdw blurRad="38100" dist="38100" dir="2700000" algn="tl">
                    <a:srgbClr val="000000">
                      <a:alpha val="43137"/>
                    </a:srgbClr>
                  </a:outerShdw>
                </a:effectLst>
              </a:rPr>
              <a:t>Primera causa de muerte por cáncer en la mujer.</a:t>
            </a:r>
            <a:endParaRPr lang="es-ES_tradnl" altLang="es-ES_tradnl" sz="2400" dirty="0" smtClean="0">
              <a:effectLst>
                <a:outerShdw blurRad="38100" dist="38100" dir="2700000" algn="tl">
                  <a:srgbClr val="000000">
                    <a:alpha val="43137"/>
                  </a:srgbClr>
                </a:outerShdw>
              </a:effectLst>
              <a:cs typeface="Times New Roman" pitchFamily="18" charset="0"/>
            </a:endParaRPr>
          </a:p>
          <a:p>
            <a:pPr algn="just">
              <a:lnSpc>
                <a:spcPct val="90000"/>
              </a:lnSpc>
              <a:defRPr/>
            </a:pPr>
            <a:r>
              <a:rPr lang="es-ES_tradnl" altLang="es-ES_tradnl" sz="2400" dirty="0" smtClean="0">
                <a:effectLst>
                  <a:outerShdw blurRad="38100" dist="38100" dir="2700000" algn="tl">
                    <a:srgbClr val="000000">
                      <a:alpha val="43137"/>
                    </a:srgbClr>
                  </a:outerShdw>
                </a:effectLst>
              </a:rPr>
              <a:t>Incidencia en aumento.</a:t>
            </a:r>
            <a:endParaRPr lang="es-ES_tradnl" altLang="es-ES_tradnl" sz="2400" dirty="0" smtClean="0">
              <a:effectLst>
                <a:outerShdw blurRad="38100" dist="38100" dir="2700000" algn="tl">
                  <a:srgbClr val="000000">
                    <a:alpha val="43137"/>
                  </a:srgbClr>
                </a:outerShdw>
              </a:effectLst>
              <a:cs typeface="Times New Roman" pitchFamily="18" charset="0"/>
            </a:endParaRPr>
          </a:p>
          <a:p>
            <a:pPr algn="just">
              <a:lnSpc>
                <a:spcPct val="90000"/>
              </a:lnSpc>
              <a:defRPr/>
            </a:pPr>
            <a:r>
              <a:rPr lang="es-ES_tradnl" altLang="es-ES_tradnl" sz="2400" dirty="0" smtClean="0">
                <a:effectLst>
                  <a:outerShdw blurRad="38100" dist="38100" dir="2700000" algn="tl">
                    <a:srgbClr val="000000">
                      <a:alpha val="43137"/>
                    </a:srgbClr>
                  </a:outerShdw>
                </a:effectLst>
              </a:rPr>
              <a:t>Es la segunda tasa de años de vida potencial perdidos por cáncer (100 X 100.000). (AVPP)</a:t>
            </a:r>
          </a:p>
          <a:p>
            <a:pPr algn="just">
              <a:lnSpc>
                <a:spcPct val="90000"/>
              </a:lnSpc>
              <a:defRPr/>
            </a:pPr>
            <a:r>
              <a:rPr lang="es-ES_tradnl" altLang="es-ES_tradnl" sz="2400" dirty="0" smtClean="0">
                <a:effectLst>
                  <a:outerShdw blurRad="38100" dist="38100" dir="2700000" algn="tl">
                    <a:srgbClr val="000000">
                      <a:alpha val="43137"/>
                    </a:srgbClr>
                  </a:outerShdw>
                </a:effectLst>
              </a:rPr>
              <a:t>Cuando se pesquisa precozmente la sobrevida a 25 años es cercana al 90 %.</a:t>
            </a:r>
          </a:p>
          <a:p>
            <a:pPr>
              <a:defRPr/>
            </a:pPr>
            <a:r>
              <a:rPr lang="es-CL" sz="2400" dirty="0" smtClean="0">
                <a:effectLst>
                  <a:outerShdw blurRad="38100" dist="38100" dir="2700000" algn="tl">
                    <a:srgbClr val="000000">
                      <a:alpha val="43137"/>
                    </a:srgbClr>
                  </a:outerShdw>
                </a:effectLst>
              </a:rPr>
              <a:t>El diagnóstico del cáncer de mama en etapas más precoces (In Situ, I y II), ha aumentado de 42,9 a 70,1% entre los años 1999 y el 2006 y se ha producido una importante reducción de los casos diagnosticados en etapas avanzadas en el mismo período.</a:t>
            </a:r>
            <a:endParaRPr lang="es-ES" sz="2400" dirty="0" smtClean="0">
              <a:effectLst>
                <a:outerShdw blurRad="38100" dist="38100" dir="2700000" algn="tl">
                  <a:srgbClr val="000000">
                    <a:alpha val="43137"/>
                  </a:srgbClr>
                </a:outerShdw>
              </a:effectLst>
              <a:latin typeface="Arial" pitchFamily="34" charset="0"/>
            </a:endParaRPr>
          </a:p>
        </p:txBody>
      </p:sp>
      <p:sp>
        <p:nvSpPr>
          <p:cNvPr id="16387" name="Rectangle 3"/>
          <p:cNvSpPr>
            <a:spLocks noGrp="1" noChangeArrowheads="1"/>
          </p:cNvSpPr>
          <p:nvPr>
            <p:ph type="title"/>
          </p:nvPr>
        </p:nvSpPr>
        <p:spPr/>
        <p:txBody>
          <a:bodyPr/>
          <a:lstStyle/>
          <a:p>
            <a:pPr>
              <a:defRPr/>
            </a:pPr>
            <a:r>
              <a:rPr lang="es-ES_tradnl" b="1" dirty="0" smtClean="0">
                <a:solidFill>
                  <a:srgbClr val="FFFF00"/>
                </a:solidFill>
                <a:effectLst>
                  <a:outerShdw blurRad="38100" dist="38100" dir="2700000" algn="tl">
                    <a:srgbClr val="000000">
                      <a:alpha val="43137"/>
                    </a:srgbClr>
                  </a:outerShdw>
                </a:effectLst>
              </a:rPr>
              <a:t>Cáncer De Mama</a:t>
            </a:r>
            <a:endParaRPr lang="es-AR" dirty="0" smtClean="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56807401"/>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Picture 2" descr="D048B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588"/>
            <a:ext cx="914400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5469284"/>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2" name="Picture 2" descr="D026B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7100854"/>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a:xfrm>
            <a:off x="0" y="692150"/>
            <a:ext cx="9144000" cy="1104900"/>
          </a:xfrm>
        </p:spPr>
        <p:txBody>
          <a:bodyPr/>
          <a:lstStyle/>
          <a:p>
            <a:pPr algn="ctr">
              <a:defRPr/>
            </a:pPr>
            <a:r>
              <a:rPr lang="es-CL" sz="3600" b="1" dirty="0" smtClean="0">
                <a:solidFill>
                  <a:srgbClr val="FFFF00"/>
                </a:solidFill>
                <a:effectLst>
                  <a:outerShdw blurRad="38100" dist="38100" dir="2700000" algn="tl">
                    <a:srgbClr val="000000"/>
                  </a:outerShdw>
                </a:effectLst>
                <a:latin typeface="Arial" pitchFamily="34" charset="0"/>
              </a:rPr>
              <a:t>Ca de mama</a:t>
            </a:r>
            <a:br>
              <a:rPr lang="es-CL" sz="3600" b="1" dirty="0" smtClean="0">
                <a:solidFill>
                  <a:srgbClr val="FFFF00"/>
                </a:solidFill>
                <a:effectLst>
                  <a:outerShdw blurRad="38100" dist="38100" dir="2700000" algn="tl">
                    <a:srgbClr val="000000"/>
                  </a:outerShdw>
                </a:effectLst>
                <a:latin typeface="Arial" pitchFamily="34" charset="0"/>
              </a:rPr>
            </a:br>
            <a:r>
              <a:rPr lang="es-CL" sz="3600" b="1" dirty="0" smtClean="0">
                <a:solidFill>
                  <a:srgbClr val="FFFF00"/>
                </a:solidFill>
                <a:effectLst>
                  <a:outerShdw blurRad="38100" dist="38100" dir="2700000" algn="tl">
                    <a:srgbClr val="000000"/>
                  </a:outerShdw>
                </a:effectLst>
                <a:latin typeface="Arial" pitchFamily="34" charset="0"/>
              </a:rPr>
              <a:t>Protocolos  de Tratamiento Oncológico</a:t>
            </a:r>
          </a:p>
        </p:txBody>
      </p:sp>
      <p:sp>
        <p:nvSpPr>
          <p:cNvPr id="171011" name="Rectangle 3"/>
          <p:cNvSpPr>
            <a:spLocks noGrp="1" noChangeArrowheads="1"/>
          </p:cNvSpPr>
          <p:nvPr>
            <p:ph type="body" idx="1"/>
          </p:nvPr>
        </p:nvSpPr>
        <p:spPr>
          <a:xfrm>
            <a:off x="1071563" y="2643188"/>
            <a:ext cx="7286625" cy="2976562"/>
          </a:xfrm>
        </p:spPr>
        <p:txBody>
          <a:bodyPr/>
          <a:lstStyle/>
          <a:p>
            <a:pPr>
              <a:defRPr/>
            </a:pPr>
            <a:r>
              <a:rPr lang="es-MX" b="1" dirty="0" smtClean="0">
                <a:effectLst>
                  <a:outerShdw blurRad="38100" dist="38100" dir="2700000" algn="tl">
                    <a:srgbClr val="000000"/>
                  </a:outerShdw>
                </a:effectLst>
              </a:rPr>
              <a:t>CIRUGÍA</a:t>
            </a:r>
          </a:p>
          <a:p>
            <a:pPr>
              <a:defRPr/>
            </a:pPr>
            <a:r>
              <a:rPr lang="es-MX" b="1" dirty="0" smtClean="0">
                <a:effectLst>
                  <a:outerShdw blurRad="38100" dist="38100" dir="2700000" algn="tl">
                    <a:srgbClr val="000000"/>
                  </a:outerShdw>
                </a:effectLst>
              </a:rPr>
              <a:t>RADIOTERAPIA</a:t>
            </a:r>
          </a:p>
          <a:p>
            <a:pPr>
              <a:defRPr/>
            </a:pPr>
            <a:r>
              <a:rPr lang="es-MX" b="1" dirty="0" smtClean="0">
                <a:effectLst>
                  <a:outerShdw blurRad="38100" dist="38100" dir="2700000" algn="tl">
                    <a:srgbClr val="000000"/>
                  </a:outerShdw>
                </a:effectLst>
              </a:rPr>
              <a:t>QUIMIOTERAPIA</a:t>
            </a:r>
          </a:p>
          <a:p>
            <a:pPr>
              <a:defRPr/>
            </a:pPr>
            <a:r>
              <a:rPr lang="es-MX" b="1" dirty="0" smtClean="0">
                <a:effectLst>
                  <a:outerShdw blurRad="38100" dist="38100" dir="2700000" algn="tl">
                    <a:srgbClr val="000000"/>
                  </a:outerShdw>
                </a:effectLst>
              </a:rPr>
              <a:t>HORMONOTERAPIA</a:t>
            </a:r>
          </a:p>
          <a:p>
            <a:pPr>
              <a:defRPr/>
            </a:pPr>
            <a:r>
              <a:rPr lang="es-MX" b="1" dirty="0" smtClean="0">
                <a:effectLst>
                  <a:outerShdw blurRad="38100" dist="38100" dir="2700000" algn="tl">
                    <a:srgbClr val="000000"/>
                  </a:outerShdw>
                </a:effectLst>
              </a:rPr>
              <a:t>ANTICUERPOS MONOCLONALES</a:t>
            </a:r>
            <a:endParaRPr lang="es-CL" b="1" dirty="0" smtClean="0">
              <a:effectLst>
                <a:outerShdw blurRad="38100" dist="38100" dir="2700000" algn="tl">
                  <a:srgbClr val="000000"/>
                </a:outerShdw>
              </a:effectLst>
            </a:endParaRPr>
          </a:p>
        </p:txBody>
      </p:sp>
    </p:spTree>
    <p:extLst>
      <p:ext uri="{BB962C8B-B14F-4D97-AF65-F5344CB8AC3E}">
        <p14:creationId xmlns:p14="http://schemas.microsoft.com/office/powerpoint/2010/main" val="898241757"/>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6" name="Rectangle 2"/>
          <p:cNvSpPr>
            <a:spLocks noGrp="1" noChangeArrowheads="1"/>
          </p:cNvSpPr>
          <p:nvPr>
            <p:ph type="body" idx="1"/>
          </p:nvPr>
        </p:nvSpPr>
        <p:spPr>
          <a:xfrm>
            <a:off x="468313" y="2205038"/>
            <a:ext cx="8424862" cy="4114800"/>
          </a:xfrm>
        </p:spPr>
        <p:txBody>
          <a:bodyPr/>
          <a:lstStyle/>
          <a:p>
            <a:pPr algn="just">
              <a:buFontTx/>
              <a:buNone/>
              <a:defRPr/>
            </a:pPr>
            <a:r>
              <a:rPr lang="es-ES_tradnl" altLang="es-ES_tradnl" dirty="0" smtClean="0">
                <a:solidFill>
                  <a:srgbClr val="FFFF00"/>
                </a:solidFill>
                <a:effectLst>
                  <a:outerShdw blurRad="38100" dist="38100" dir="2700000" algn="tl">
                    <a:srgbClr val="000000">
                      <a:alpha val="43137"/>
                    </a:srgbClr>
                  </a:outerShdw>
                </a:effectLst>
                <a:latin typeface="Arial" pitchFamily="34" charset="0"/>
                <a:cs typeface="Times New Roman" pitchFamily="18" charset="0"/>
              </a:rPr>
              <a:t>     </a:t>
            </a:r>
            <a:r>
              <a:rPr lang="es-ES_tradnl" altLang="es-ES_tradnl" sz="2000" b="1" dirty="0" smtClean="0">
                <a:solidFill>
                  <a:srgbClr val="FFFF00"/>
                </a:solidFill>
                <a:effectLst>
                  <a:outerShdw blurRad="38100" dist="38100" dir="2700000" algn="tl">
                    <a:srgbClr val="000000">
                      <a:alpha val="43137"/>
                    </a:srgbClr>
                  </a:outerShdw>
                </a:effectLst>
              </a:rPr>
              <a:t>LOCOREGIONAL                                                  SISTÉMICO</a:t>
            </a:r>
          </a:p>
          <a:p>
            <a:pPr algn="just">
              <a:buFontTx/>
              <a:buNone/>
              <a:defRPr/>
            </a:pPr>
            <a:r>
              <a:rPr lang="es-ES_tradnl" altLang="es-ES_tradnl" sz="2000" b="1" dirty="0" smtClean="0">
                <a:effectLst>
                  <a:outerShdw blurRad="38100" dist="38100" dir="2700000" algn="tl">
                    <a:srgbClr val="000000">
                      <a:alpha val="43137"/>
                    </a:srgbClr>
                  </a:outerShdw>
                </a:effectLst>
              </a:rPr>
              <a:t>	Cirugía conservadora o radical                                 Quimioterapia</a:t>
            </a:r>
          </a:p>
          <a:p>
            <a:pPr algn="just">
              <a:buFontTx/>
              <a:buNone/>
              <a:defRPr/>
            </a:pPr>
            <a:r>
              <a:rPr lang="es-ES_tradnl" altLang="es-ES_tradnl" sz="2000" b="1" dirty="0" smtClean="0">
                <a:effectLst>
                  <a:outerShdw blurRad="38100" dist="38100" dir="2700000" algn="tl">
                    <a:srgbClr val="000000">
                      <a:alpha val="43137"/>
                    </a:srgbClr>
                  </a:outerShdw>
                </a:effectLst>
              </a:rPr>
              <a:t>	      Radioterapia                                                          Hormonoterapia</a:t>
            </a:r>
          </a:p>
          <a:p>
            <a:pPr algn="just">
              <a:buFontTx/>
              <a:buNone/>
              <a:defRPr/>
            </a:pPr>
            <a:endParaRPr lang="es-ES_tradnl" altLang="es-ES_tradnl" sz="2000" dirty="0" smtClean="0">
              <a:effectLst>
                <a:outerShdw blurRad="38100" dist="38100" dir="2700000" algn="tl">
                  <a:srgbClr val="000000">
                    <a:alpha val="43137"/>
                  </a:srgbClr>
                </a:outerShdw>
              </a:effectLst>
            </a:endParaRPr>
          </a:p>
          <a:p>
            <a:pPr algn="just">
              <a:buFontTx/>
              <a:buNone/>
              <a:defRPr/>
            </a:pPr>
            <a:r>
              <a:rPr lang="es-ES_tradnl" altLang="es-ES_tradnl" sz="2000" dirty="0" smtClean="0">
                <a:effectLst>
                  <a:outerShdw blurRad="38100" dist="38100" dir="2700000" algn="tl">
                    <a:srgbClr val="000000">
                      <a:alpha val="43137"/>
                    </a:srgbClr>
                  </a:outerShdw>
                </a:effectLst>
              </a:rPr>
              <a:t>	</a:t>
            </a:r>
          </a:p>
          <a:p>
            <a:pPr algn="just">
              <a:buFontTx/>
              <a:buNone/>
              <a:defRPr/>
            </a:pPr>
            <a:r>
              <a:rPr lang="es-ES_tradnl" altLang="es-ES_tradnl" sz="2000" dirty="0" smtClean="0">
                <a:effectLst>
                  <a:outerShdw blurRad="38100" dist="38100" dir="2700000" algn="tl">
                    <a:srgbClr val="000000">
                      <a:alpha val="43137"/>
                    </a:srgbClr>
                  </a:outerShdw>
                </a:effectLst>
              </a:rPr>
              <a:t>	 </a:t>
            </a:r>
            <a:r>
              <a:rPr lang="es-ES_tradnl" altLang="es-ES_tradnl" dirty="0" smtClean="0">
                <a:effectLst>
                  <a:outerShdw blurRad="38100" dist="38100" dir="2700000" algn="tl">
                    <a:srgbClr val="000000">
                      <a:alpha val="43137"/>
                    </a:srgbClr>
                  </a:outerShdw>
                </a:effectLst>
              </a:rPr>
              <a:t>					</a:t>
            </a:r>
            <a:endParaRPr lang="es-ES_tradnl" altLang="es-ES_tradnl" sz="3600" dirty="0" smtClean="0">
              <a:effectLst>
                <a:outerShdw blurRad="38100" dist="38100" dir="2700000" algn="tl">
                  <a:srgbClr val="000000">
                    <a:alpha val="43137"/>
                  </a:srgbClr>
                </a:outerShdw>
              </a:effectLst>
            </a:endParaRPr>
          </a:p>
          <a:p>
            <a:pPr algn="just">
              <a:buFontTx/>
              <a:buNone/>
              <a:defRPr/>
            </a:pPr>
            <a:r>
              <a:rPr lang="es-ES_tradnl" sz="2000" dirty="0" smtClean="0">
                <a:effectLst>
                  <a:outerShdw blurRad="38100" dist="38100" dir="2700000" algn="tl">
                    <a:srgbClr val="000000">
                      <a:alpha val="43137"/>
                    </a:srgbClr>
                  </a:outerShdw>
                </a:effectLst>
              </a:rPr>
              <a:t>  </a:t>
            </a:r>
          </a:p>
          <a:p>
            <a:pPr algn="just">
              <a:buFontTx/>
              <a:buNone/>
              <a:defRPr/>
            </a:pPr>
            <a:r>
              <a:rPr lang="es-ES_tradnl" sz="2000" dirty="0" smtClean="0">
                <a:effectLst>
                  <a:outerShdw blurRad="38100" dist="38100" dir="2700000" algn="tl">
                    <a:srgbClr val="000000">
                      <a:alpha val="43137"/>
                    </a:srgbClr>
                  </a:outerShdw>
                </a:effectLst>
              </a:rPr>
              <a:t>                                    </a:t>
            </a:r>
            <a:r>
              <a:rPr lang="es-ES_tradnl" b="1" dirty="0" smtClean="0">
                <a:solidFill>
                  <a:srgbClr val="FFFF00"/>
                </a:solidFill>
                <a:effectLst>
                  <a:outerShdw blurRad="38100" dist="38100" dir="2700000" algn="tl">
                    <a:srgbClr val="000000">
                      <a:alpha val="43137"/>
                    </a:srgbClr>
                  </a:outerShdw>
                </a:effectLst>
              </a:rPr>
              <a:t>REHABILITACIÓN</a:t>
            </a:r>
            <a:endParaRPr lang="es-ES" sz="2000" b="1" dirty="0" smtClean="0">
              <a:solidFill>
                <a:srgbClr val="FFFF00"/>
              </a:solidFill>
              <a:effectLst>
                <a:outerShdw blurRad="38100" dist="38100" dir="2700000" algn="tl">
                  <a:srgbClr val="000000">
                    <a:alpha val="43137"/>
                  </a:srgbClr>
                </a:outerShdw>
              </a:effectLst>
              <a:latin typeface="Arial" pitchFamily="34" charset="0"/>
            </a:endParaRPr>
          </a:p>
        </p:txBody>
      </p:sp>
      <p:sp>
        <p:nvSpPr>
          <p:cNvPr id="114691" name="Line 3"/>
          <p:cNvSpPr>
            <a:spLocks noChangeShapeType="1"/>
          </p:cNvSpPr>
          <p:nvPr/>
        </p:nvSpPr>
        <p:spPr bwMode="auto">
          <a:xfrm>
            <a:off x="2411413" y="3573463"/>
            <a:ext cx="0" cy="647700"/>
          </a:xfrm>
          <a:prstGeom prst="line">
            <a:avLst/>
          </a:prstGeom>
          <a:noFill/>
          <a:ln w="12700">
            <a:solidFill>
              <a:srgbClr val="FFFF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s-ES"/>
          </a:p>
        </p:txBody>
      </p:sp>
      <p:sp>
        <p:nvSpPr>
          <p:cNvPr id="114692" name="Line 4"/>
          <p:cNvSpPr>
            <a:spLocks noChangeShapeType="1"/>
          </p:cNvSpPr>
          <p:nvPr/>
        </p:nvSpPr>
        <p:spPr bwMode="auto">
          <a:xfrm>
            <a:off x="7380288" y="3500438"/>
            <a:ext cx="0" cy="720725"/>
          </a:xfrm>
          <a:prstGeom prst="line">
            <a:avLst/>
          </a:prstGeom>
          <a:noFill/>
          <a:ln w="12700">
            <a:solidFill>
              <a:srgbClr val="FFFF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s-ES"/>
          </a:p>
        </p:txBody>
      </p:sp>
      <p:sp>
        <p:nvSpPr>
          <p:cNvPr id="114693" name="Line 5"/>
          <p:cNvSpPr>
            <a:spLocks noChangeShapeType="1"/>
          </p:cNvSpPr>
          <p:nvPr/>
        </p:nvSpPr>
        <p:spPr bwMode="auto">
          <a:xfrm>
            <a:off x="2411413" y="4221163"/>
            <a:ext cx="4968875" cy="0"/>
          </a:xfrm>
          <a:prstGeom prst="line">
            <a:avLst/>
          </a:prstGeom>
          <a:noFill/>
          <a:ln w="12700">
            <a:solidFill>
              <a:srgbClr val="FFFF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s-ES"/>
          </a:p>
        </p:txBody>
      </p:sp>
      <p:sp>
        <p:nvSpPr>
          <p:cNvPr id="114694" name="Line 6"/>
          <p:cNvSpPr>
            <a:spLocks noChangeShapeType="1"/>
          </p:cNvSpPr>
          <p:nvPr/>
        </p:nvSpPr>
        <p:spPr bwMode="auto">
          <a:xfrm>
            <a:off x="4859338" y="4221163"/>
            <a:ext cx="0" cy="792162"/>
          </a:xfrm>
          <a:prstGeom prst="line">
            <a:avLst/>
          </a:prstGeom>
          <a:noFill/>
          <a:ln w="12700">
            <a:solidFill>
              <a:srgbClr val="FFFF00"/>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s-ES"/>
          </a:p>
        </p:txBody>
      </p:sp>
      <p:sp>
        <p:nvSpPr>
          <p:cNvPr id="90119" name="Rectangle 7"/>
          <p:cNvSpPr>
            <a:spLocks noGrp="1" noChangeArrowheads="1"/>
          </p:cNvSpPr>
          <p:nvPr>
            <p:ph type="title"/>
          </p:nvPr>
        </p:nvSpPr>
        <p:spPr/>
        <p:txBody>
          <a:bodyPr/>
          <a:lstStyle/>
          <a:p>
            <a:pPr>
              <a:defRPr/>
            </a:pPr>
            <a:r>
              <a:rPr lang="es-AR" b="1" dirty="0" smtClean="0">
                <a:solidFill>
                  <a:srgbClr val="FFCC00"/>
                </a:solidFill>
                <a:effectLst>
                  <a:outerShdw blurRad="38100" dist="38100" dir="2700000" algn="tl">
                    <a:srgbClr val="000000">
                      <a:alpha val="43137"/>
                    </a:srgbClr>
                  </a:outerShdw>
                </a:effectLst>
              </a:rPr>
              <a:t>Tratamiento</a:t>
            </a:r>
          </a:p>
        </p:txBody>
      </p:sp>
    </p:spTree>
    <p:extLst>
      <p:ext uri="{BB962C8B-B14F-4D97-AF65-F5344CB8AC3E}">
        <p14:creationId xmlns:p14="http://schemas.microsoft.com/office/powerpoint/2010/main" val="18701327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62466"/>
                                        </p:tgtEl>
                                        <p:attrNameLst>
                                          <p:attrName>style.visibility</p:attrName>
                                        </p:attrNameLst>
                                      </p:cBhvr>
                                      <p:to>
                                        <p:strVal val="visible"/>
                                      </p:to>
                                    </p:set>
                                    <p:animEffect transition="in" filter="blinds(horizontal)">
                                      <p:cBhvr>
                                        <p:cTn id="7" dur="500"/>
                                        <p:tgtEl>
                                          <p:spTgt spid="624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6" grpId="0" autoUpdateAnimBg="0"/>
    </p:bldLst>
  </p:timing>
</p:sld>
</file>

<file path=ppt/slides/slide9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730" name="Rectangle 2"/>
          <p:cNvSpPr>
            <a:spLocks noGrp="1" noChangeArrowheads="1"/>
          </p:cNvSpPr>
          <p:nvPr>
            <p:ph type="body" idx="1"/>
          </p:nvPr>
        </p:nvSpPr>
        <p:spPr>
          <a:xfrm>
            <a:off x="755650" y="1916113"/>
            <a:ext cx="3602038" cy="750887"/>
          </a:xfrm>
        </p:spPr>
        <p:txBody>
          <a:bodyPr/>
          <a:lstStyle/>
          <a:p>
            <a:pPr algn="just">
              <a:defRPr/>
            </a:pPr>
            <a:r>
              <a:rPr lang="es-ES_tradnl" altLang="es-ES_tradnl" sz="2400" b="1" dirty="0" smtClean="0">
                <a:effectLst>
                  <a:outerShdw blurRad="38100" dist="38100" dir="2700000" algn="tl">
                    <a:srgbClr val="000000">
                      <a:alpha val="43137"/>
                    </a:srgbClr>
                  </a:outerShdw>
                </a:effectLst>
                <a:latin typeface="Arial" pitchFamily="34" charset="0"/>
              </a:rPr>
              <a:t>Mastectomía parcial</a:t>
            </a:r>
          </a:p>
        </p:txBody>
      </p:sp>
      <p:sp>
        <p:nvSpPr>
          <p:cNvPr id="91139" name="Rectangle 3"/>
          <p:cNvSpPr>
            <a:spLocks noChangeArrowheads="1"/>
          </p:cNvSpPr>
          <p:nvPr/>
        </p:nvSpPr>
        <p:spPr bwMode="auto">
          <a:xfrm>
            <a:off x="2590800" y="533400"/>
            <a:ext cx="4392613" cy="762000"/>
          </a:xfrm>
          <a:prstGeom prst="rect">
            <a:avLst/>
          </a:prstGeom>
          <a:noFill/>
          <a:ln w="12700">
            <a:noFill/>
            <a:miter lim="800000"/>
            <a:headEnd type="none" w="sm" len="sm"/>
            <a:tailEnd type="none" w="sm" len="sm"/>
          </a:ln>
        </p:spPr>
        <p:txBody>
          <a:bodyPr>
            <a:spAutoFit/>
          </a:bodyPr>
          <a:lstStyle/>
          <a:p>
            <a:pPr algn="ctr">
              <a:defRPr/>
            </a:pPr>
            <a:r>
              <a:rPr lang="es-AR" sz="4400" b="1" dirty="0">
                <a:solidFill>
                  <a:srgbClr val="FFC000"/>
                </a:solidFill>
                <a:effectLst>
                  <a:outerShdw blurRad="38100" dist="38100" dir="2700000" algn="tl">
                    <a:srgbClr val="000000">
                      <a:alpha val="43137"/>
                    </a:srgbClr>
                  </a:outerShdw>
                </a:effectLst>
              </a:rPr>
              <a:t>Cirugía</a:t>
            </a:r>
            <a:endParaRPr lang="es-AR" sz="4400" b="1" i="1" dirty="0">
              <a:solidFill>
                <a:srgbClr val="FFC000"/>
              </a:solidFill>
              <a:effectLst>
                <a:outerShdw blurRad="38100" dist="38100" dir="2700000" algn="tl">
                  <a:srgbClr val="000000">
                    <a:alpha val="43137"/>
                  </a:srgbClr>
                </a:outerShdw>
              </a:effectLst>
            </a:endParaRPr>
          </a:p>
        </p:txBody>
      </p:sp>
      <p:pic>
        <p:nvPicPr>
          <p:cNvPr id="73732" name="Picture 4" descr="lumpectomy[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0600" y="1600200"/>
            <a:ext cx="3810000" cy="417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3" name="Picture 5" descr="modified_radical_mastectomy[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0600" y="1600200"/>
            <a:ext cx="3810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4" name="Picture 6" descr="radical_mastectomy[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0600" y="1600200"/>
            <a:ext cx="4011613"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5" name="Text Box 7"/>
          <p:cNvSpPr txBox="1">
            <a:spLocks noChangeArrowheads="1"/>
          </p:cNvSpPr>
          <p:nvPr/>
        </p:nvSpPr>
        <p:spPr bwMode="auto">
          <a:xfrm>
            <a:off x="762000" y="2895600"/>
            <a:ext cx="3381375" cy="523875"/>
          </a:xfrm>
          <a:prstGeom prst="rect">
            <a:avLst/>
          </a:prstGeom>
          <a:noFill/>
          <a:ln w="9525">
            <a:noFill/>
            <a:miter lim="800000"/>
            <a:headEnd/>
            <a:tailEnd/>
          </a:ln>
        </p:spPr>
        <p:txBody>
          <a:bodyPr>
            <a:spAutoFit/>
          </a:bodyPr>
          <a:lstStyle/>
          <a:p>
            <a:pPr>
              <a:buFontTx/>
              <a:buChar char="•"/>
              <a:defRPr/>
            </a:pPr>
            <a:r>
              <a:rPr lang="es-ES_tradnl" altLang="es-ES_tradnl" sz="2800" b="1" dirty="0">
                <a:latin typeface="Arial" pitchFamily="34" charset="0"/>
                <a:cs typeface="Arial" pitchFamily="34" charset="0"/>
              </a:rPr>
              <a:t>   </a:t>
            </a:r>
            <a:r>
              <a:rPr lang="es-ES_tradnl" altLang="es-ES_tradnl" b="1" dirty="0">
                <a:effectLst>
                  <a:outerShdw blurRad="38100" dist="38100" dir="2700000" algn="tl">
                    <a:srgbClr val="000000">
                      <a:alpha val="43137"/>
                    </a:srgbClr>
                  </a:outerShdw>
                </a:effectLst>
                <a:latin typeface="Arial" pitchFamily="34" charset="0"/>
                <a:cs typeface="Arial" pitchFamily="34" charset="0"/>
              </a:rPr>
              <a:t>Mastectomía total</a:t>
            </a:r>
            <a:endParaRPr lang="es-AR" sz="2000" b="1" dirty="0">
              <a:effectLst>
                <a:outerShdw blurRad="38100" dist="38100" dir="2700000" algn="tl">
                  <a:srgbClr val="000000">
                    <a:alpha val="43137"/>
                  </a:srgbClr>
                </a:outerShdw>
              </a:effectLst>
              <a:latin typeface="Arial" pitchFamily="34" charset="0"/>
              <a:cs typeface="Arial" pitchFamily="34" charset="0"/>
            </a:endParaRPr>
          </a:p>
        </p:txBody>
      </p:sp>
      <p:sp>
        <p:nvSpPr>
          <p:cNvPr id="73736" name="Text Box 8"/>
          <p:cNvSpPr txBox="1">
            <a:spLocks noChangeArrowheads="1"/>
          </p:cNvSpPr>
          <p:nvPr/>
        </p:nvSpPr>
        <p:spPr bwMode="auto">
          <a:xfrm>
            <a:off x="762000" y="3733800"/>
            <a:ext cx="3505200" cy="830263"/>
          </a:xfrm>
          <a:prstGeom prst="rect">
            <a:avLst/>
          </a:prstGeom>
          <a:noFill/>
          <a:ln w="9525">
            <a:noFill/>
            <a:miter lim="800000"/>
            <a:headEnd/>
            <a:tailEnd/>
          </a:ln>
        </p:spPr>
        <p:txBody>
          <a:bodyPr>
            <a:spAutoFit/>
          </a:bodyPr>
          <a:lstStyle/>
          <a:p>
            <a:pPr>
              <a:spcBef>
                <a:spcPct val="50000"/>
              </a:spcBef>
              <a:buFontTx/>
              <a:buChar char="•"/>
              <a:defRPr/>
            </a:pPr>
            <a:r>
              <a:rPr lang="es-ES_tradnl" altLang="es-ES_tradnl" b="1" dirty="0">
                <a:effectLst>
                  <a:outerShdw blurRad="38100" dist="38100" dir="2700000" algn="tl">
                    <a:srgbClr val="000000">
                      <a:alpha val="43137"/>
                    </a:srgbClr>
                  </a:outerShdw>
                </a:effectLst>
                <a:latin typeface="Arial" pitchFamily="34" charset="0"/>
                <a:cs typeface="Arial" pitchFamily="34" charset="0"/>
              </a:rPr>
              <a:t>   Mastectomía radical modificada</a:t>
            </a:r>
            <a:endParaRPr lang="es-AR" sz="1800" b="1" dirty="0">
              <a:effectLst>
                <a:outerShdw blurRad="38100" dist="38100" dir="2700000" algn="tl">
                  <a:srgbClr val="000000">
                    <a:alpha val="43137"/>
                  </a:srgbClr>
                </a:outerShdw>
              </a:effectLst>
              <a:latin typeface="Arial" pitchFamily="34" charset="0"/>
              <a:cs typeface="Arial" pitchFamily="34" charset="0"/>
            </a:endParaRPr>
          </a:p>
        </p:txBody>
      </p:sp>
      <p:sp>
        <p:nvSpPr>
          <p:cNvPr id="73737" name="Text Box 9"/>
          <p:cNvSpPr txBox="1">
            <a:spLocks noChangeArrowheads="1"/>
          </p:cNvSpPr>
          <p:nvPr/>
        </p:nvSpPr>
        <p:spPr bwMode="auto">
          <a:xfrm>
            <a:off x="762000" y="4953000"/>
            <a:ext cx="3505200" cy="892175"/>
          </a:xfrm>
          <a:prstGeom prst="rect">
            <a:avLst/>
          </a:prstGeom>
          <a:noFill/>
          <a:ln w="9525">
            <a:noFill/>
            <a:miter lim="800000"/>
            <a:headEnd/>
            <a:tailEnd/>
          </a:ln>
        </p:spPr>
        <p:txBody>
          <a:bodyPr>
            <a:spAutoFit/>
          </a:bodyPr>
          <a:lstStyle/>
          <a:p>
            <a:pPr>
              <a:spcBef>
                <a:spcPct val="50000"/>
              </a:spcBef>
              <a:buFontTx/>
              <a:buChar char="•"/>
              <a:defRPr/>
            </a:pPr>
            <a:r>
              <a:rPr lang="es-AR" sz="2800" dirty="0">
                <a:solidFill>
                  <a:srgbClr val="F8F8F8"/>
                </a:solidFill>
              </a:rPr>
              <a:t>  </a:t>
            </a:r>
            <a:r>
              <a:rPr lang="es-AR" sz="2800" dirty="0">
                <a:solidFill>
                  <a:schemeClr val="bg1"/>
                </a:solidFill>
              </a:rPr>
              <a:t> </a:t>
            </a:r>
            <a:r>
              <a:rPr lang="es-AR" b="1" dirty="0">
                <a:solidFill>
                  <a:srgbClr val="F8F8F8"/>
                </a:solidFill>
                <a:effectLst>
                  <a:outerShdw blurRad="38100" dist="38100" dir="2700000" algn="tl">
                    <a:srgbClr val="000000">
                      <a:alpha val="43137"/>
                    </a:srgbClr>
                  </a:outerShdw>
                </a:effectLst>
                <a:latin typeface="Arial" pitchFamily="34" charset="0"/>
                <a:cs typeface="Arial" pitchFamily="34" charset="0"/>
              </a:rPr>
              <a:t>Mastectomía radical de </a:t>
            </a:r>
            <a:r>
              <a:rPr lang="es-AR" b="1" dirty="0" err="1">
                <a:solidFill>
                  <a:srgbClr val="F8F8F8"/>
                </a:solidFill>
                <a:effectLst>
                  <a:outerShdw blurRad="38100" dist="38100" dir="2700000" algn="tl">
                    <a:srgbClr val="000000">
                      <a:alpha val="43137"/>
                    </a:srgbClr>
                  </a:outerShdw>
                </a:effectLst>
                <a:latin typeface="Arial" pitchFamily="34" charset="0"/>
                <a:cs typeface="Arial" pitchFamily="34" charset="0"/>
              </a:rPr>
              <a:t>Halsted</a:t>
            </a:r>
            <a:endParaRPr lang="es-AR" b="1" dirty="0">
              <a:solidFill>
                <a:srgbClr val="F8F8F8"/>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27761343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3730">
                                            <p:txEl>
                                              <p:pRg st="0" end="0"/>
                                            </p:txEl>
                                          </p:spTgt>
                                        </p:tgtEl>
                                        <p:attrNameLst>
                                          <p:attrName>style.visibility</p:attrName>
                                        </p:attrNameLst>
                                      </p:cBhvr>
                                      <p:to>
                                        <p:strVal val="visible"/>
                                      </p:to>
                                    </p:set>
                                    <p:anim calcmode="lin" valueType="num">
                                      <p:cBhvr additive="base">
                                        <p:cTn id="7" dur="500" fill="hold"/>
                                        <p:tgtEl>
                                          <p:spTgt spid="7373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373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73732"/>
                                        </p:tgtEl>
                                        <p:attrNameLst>
                                          <p:attrName>style.visibility</p:attrName>
                                        </p:attrNameLst>
                                      </p:cBhvr>
                                      <p:to>
                                        <p:strVal val="visible"/>
                                      </p:to>
                                    </p:set>
                                    <p:anim calcmode="lin" valueType="num">
                                      <p:cBhvr additive="base">
                                        <p:cTn id="13" dur="500" fill="hold"/>
                                        <p:tgtEl>
                                          <p:spTgt spid="73732"/>
                                        </p:tgtEl>
                                        <p:attrNameLst>
                                          <p:attrName>ppt_x</p:attrName>
                                        </p:attrNameLst>
                                      </p:cBhvr>
                                      <p:tavLst>
                                        <p:tav tm="0">
                                          <p:val>
                                            <p:strVal val="0-#ppt_w/2"/>
                                          </p:val>
                                        </p:tav>
                                        <p:tav tm="100000">
                                          <p:val>
                                            <p:strVal val="#ppt_x"/>
                                          </p:val>
                                        </p:tav>
                                      </p:tavLst>
                                    </p:anim>
                                    <p:anim calcmode="lin" valueType="num">
                                      <p:cBhvr additive="base">
                                        <p:cTn id="14" dur="500" fill="hold"/>
                                        <p:tgtEl>
                                          <p:spTgt spid="73732"/>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3735"/>
                                        </p:tgtEl>
                                        <p:attrNameLst>
                                          <p:attrName>style.visibility</p:attrName>
                                        </p:attrNameLst>
                                      </p:cBhvr>
                                      <p:to>
                                        <p:strVal val="visible"/>
                                      </p:to>
                                    </p:set>
                                    <p:anim calcmode="lin" valueType="num">
                                      <p:cBhvr additive="base">
                                        <p:cTn id="19" dur="500" fill="hold"/>
                                        <p:tgtEl>
                                          <p:spTgt spid="73735"/>
                                        </p:tgtEl>
                                        <p:attrNameLst>
                                          <p:attrName>ppt_x</p:attrName>
                                        </p:attrNameLst>
                                      </p:cBhvr>
                                      <p:tavLst>
                                        <p:tav tm="0">
                                          <p:val>
                                            <p:strVal val="0-#ppt_w/2"/>
                                          </p:val>
                                        </p:tav>
                                        <p:tav tm="100000">
                                          <p:val>
                                            <p:strVal val="#ppt_x"/>
                                          </p:val>
                                        </p:tav>
                                      </p:tavLst>
                                    </p:anim>
                                    <p:anim calcmode="lin" valueType="num">
                                      <p:cBhvr additive="base">
                                        <p:cTn id="20" dur="500" fill="hold"/>
                                        <p:tgtEl>
                                          <p:spTgt spid="73735"/>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73733"/>
                                        </p:tgtEl>
                                        <p:attrNameLst>
                                          <p:attrName>style.visibility</p:attrName>
                                        </p:attrNameLst>
                                      </p:cBhvr>
                                      <p:to>
                                        <p:strVal val="visible"/>
                                      </p:to>
                                    </p:set>
                                    <p:anim calcmode="lin" valueType="num">
                                      <p:cBhvr additive="base">
                                        <p:cTn id="25" dur="500" fill="hold"/>
                                        <p:tgtEl>
                                          <p:spTgt spid="73733"/>
                                        </p:tgtEl>
                                        <p:attrNameLst>
                                          <p:attrName>ppt_x</p:attrName>
                                        </p:attrNameLst>
                                      </p:cBhvr>
                                      <p:tavLst>
                                        <p:tav tm="0">
                                          <p:val>
                                            <p:strVal val="0-#ppt_w/2"/>
                                          </p:val>
                                        </p:tav>
                                        <p:tav tm="100000">
                                          <p:val>
                                            <p:strVal val="#ppt_x"/>
                                          </p:val>
                                        </p:tav>
                                      </p:tavLst>
                                    </p:anim>
                                    <p:anim calcmode="lin" valueType="num">
                                      <p:cBhvr additive="base">
                                        <p:cTn id="26" dur="500" fill="hold"/>
                                        <p:tgtEl>
                                          <p:spTgt spid="73733"/>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73736"/>
                                        </p:tgtEl>
                                        <p:attrNameLst>
                                          <p:attrName>style.visibility</p:attrName>
                                        </p:attrNameLst>
                                      </p:cBhvr>
                                      <p:to>
                                        <p:strVal val="visible"/>
                                      </p:to>
                                    </p:set>
                                    <p:anim calcmode="lin" valueType="num">
                                      <p:cBhvr additive="base">
                                        <p:cTn id="31" dur="500" fill="hold"/>
                                        <p:tgtEl>
                                          <p:spTgt spid="73736"/>
                                        </p:tgtEl>
                                        <p:attrNameLst>
                                          <p:attrName>ppt_x</p:attrName>
                                        </p:attrNameLst>
                                      </p:cBhvr>
                                      <p:tavLst>
                                        <p:tav tm="0">
                                          <p:val>
                                            <p:strVal val="0-#ppt_w/2"/>
                                          </p:val>
                                        </p:tav>
                                        <p:tav tm="100000">
                                          <p:val>
                                            <p:strVal val="#ppt_x"/>
                                          </p:val>
                                        </p:tav>
                                      </p:tavLst>
                                    </p:anim>
                                    <p:anim calcmode="lin" valueType="num">
                                      <p:cBhvr additive="base">
                                        <p:cTn id="32" dur="500" fill="hold"/>
                                        <p:tgtEl>
                                          <p:spTgt spid="73736"/>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nodeType="clickEffect">
                                  <p:stCondLst>
                                    <p:cond delay="0"/>
                                  </p:stCondLst>
                                  <p:childTnLst>
                                    <p:set>
                                      <p:cBhvr>
                                        <p:cTn id="36" dur="1" fill="hold">
                                          <p:stCondLst>
                                            <p:cond delay="0"/>
                                          </p:stCondLst>
                                        </p:cTn>
                                        <p:tgtEl>
                                          <p:spTgt spid="73734"/>
                                        </p:tgtEl>
                                        <p:attrNameLst>
                                          <p:attrName>style.visibility</p:attrName>
                                        </p:attrNameLst>
                                      </p:cBhvr>
                                      <p:to>
                                        <p:strVal val="visible"/>
                                      </p:to>
                                    </p:set>
                                    <p:anim calcmode="lin" valueType="num">
                                      <p:cBhvr additive="base">
                                        <p:cTn id="37" dur="500" fill="hold"/>
                                        <p:tgtEl>
                                          <p:spTgt spid="73734"/>
                                        </p:tgtEl>
                                        <p:attrNameLst>
                                          <p:attrName>ppt_x</p:attrName>
                                        </p:attrNameLst>
                                      </p:cBhvr>
                                      <p:tavLst>
                                        <p:tav tm="0">
                                          <p:val>
                                            <p:strVal val="0-#ppt_w/2"/>
                                          </p:val>
                                        </p:tav>
                                        <p:tav tm="100000">
                                          <p:val>
                                            <p:strVal val="#ppt_x"/>
                                          </p:val>
                                        </p:tav>
                                      </p:tavLst>
                                    </p:anim>
                                    <p:anim calcmode="lin" valueType="num">
                                      <p:cBhvr additive="base">
                                        <p:cTn id="38" dur="500" fill="hold"/>
                                        <p:tgtEl>
                                          <p:spTgt spid="73734"/>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73737"/>
                                        </p:tgtEl>
                                        <p:attrNameLst>
                                          <p:attrName>style.visibility</p:attrName>
                                        </p:attrNameLst>
                                      </p:cBhvr>
                                      <p:to>
                                        <p:strVal val="visible"/>
                                      </p:to>
                                    </p:set>
                                    <p:anim calcmode="lin" valueType="num">
                                      <p:cBhvr additive="base">
                                        <p:cTn id="43" dur="500" fill="hold"/>
                                        <p:tgtEl>
                                          <p:spTgt spid="73737"/>
                                        </p:tgtEl>
                                        <p:attrNameLst>
                                          <p:attrName>ppt_x</p:attrName>
                                        </p:attrNameLst>
                                      </p:cBhvr>
                                      <p:tavLst>
                                        <p:tav tm="0">
                                          <p:val>
                                            <p:strVal val="0-#ppt_w/2"/>
                                          </p:val>
                                        </p:tav>
                                        <p:tav tm="100000">
                                          <p:val>
                                            <p:strVal val="#ppt_x"/>
                                          </p:val>
                                        </p:tav>
                                      </p:tavLst>
                                    </p:anim>
                                    <p:anim calcmode="lin" valueType="num">
                                      <p:cBhvr additive="base">
                                        <p:cTn id="44" dur="500" fill="hold"/>
                                        <p:tgtEl>
                                          <p:spTgt spid="737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0" grpId="0" build="p" autoUpdateAnimBg="0"/>
      <p:bldP spid="73735" grpId="0" autoUpdateAnimBg="0"/>
      <p:bldP spid="73736" grpId="0" autoUpdateAnimBg="0"/>
      <p:bldP spid="73737" grpId="0" autoUpdateAnimBg="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a:xfrm>
            <a:off x="0" y="0"/>
            <a:ext cx="9144000" cy="692150"/>
          </a:xfrm>
        </p:spPr>
        <p:txBody>
          <a:bodyPr/>
          <a:lstStyle/>
          <a:p>
            <a:r>
              <a:rPr lang="es-MX" altLang="es-ES" sz="4000" smtClean="0"/>
              <a:t>CANCER  MAMARIO</a:t>
            </a:r>
            <a:endParaRPr lang="es-CL" altLang="es-ES" sz="4000" smtClean="0"/>
          </a:p>
        </p:txBody>
      </p:sp>
      <p:pic>
        <p:nvPicPr>
          <p:cNvPr id="116739" name="Picture 3" descr="P1010068"/>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0" y="765175"/>
            <a:ext cx="9144000" cy="6092825"/>
          </a:xfrm>
          <a:noFill/>
        </p:spPr>
      </p:pic>
    </p:spTree>
    <p:extLst>
      <p:ext uri="{BB962C8B-B14F-4D97-AF65-F5344CB8AC3E}">
        <p14:creationId xmlns:p14="http://schemas.microsoft.com/office/powerpoint/2010/main" val="86810116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0" y="0"/>
            <a:ext cx="9144000" cy="908050"/>
          </a:xfrm>
        </p:spPr>
        <p:txBody>
          <a:bodyPr/>
          <a:lstStyle/>
          <a:p>
            <a:r>
              <a:rPr lang="es-MX" altLang="es-ES" smtClean="0"/>
              <a:t>MASTECTOMIA  RADICAL</a:t>
            </a:r>
            <a:endParaRPr lang="es-CL" altLang="es-ES" smtClean="0"/>
          </a:p>
        </p:txBody>
      </p:sp>
      <p:pic>
        <p:nvPicPr>
          <p:cNvPr id="117763" name="Picture 3" descr="P1010078"/>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0" y="908050"/>
            <a:ext cx="9144000" cy="5949950"/>
          </a:xfrm>
          <a:noFill/>
        </p:spPr>
      </p:pic>
    </p:spTree>
    <p:extLst>
      <p:ext uri="{BB962C8B-B14F-4D97-AF65-F5344CB8AC3E}">
        <p14:creationId xmlns:p14="http://schemas.microsoft.com/office/powerpoint/2010/main" val="409157591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a:xfrm>
            <a:off x="0" y="0"/>
            <a:ext cx="9144000" cy="836613"/>
          </a:xfrm>
        </p:spPr>
        <p:txBody>
          <a:bodyPr/>
          <a:lstStyle/>
          <a:p>
            <a:r>
              <a:rPr lang="es-MX" altLang="es-ES" smtClean="0"/>
              <a:t>PIEZA  OPERATORIA</a:t>
            </a:r>
            <a:endParaRPr lang="es-CL" altLang="es-ES" smtClean="0"/>
          </a:p>
        </p:txBody>
      </p:sp>
      <p:pic>
        <p:nvPicPr>
          <p:cNvPr id="118787" name="Picture 3" descr="P1010080"/>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0" y="908050"/>
            <a:ext cx="9144000" cy="5949950"/>
          </a:xfrm>
          <a:noFill/>
        </p:spPr>
      </p:pic>
    </p:spTree>
    <p:extLst>
      <p:ext uri="{BB962C8B-B14F-4D97-AF65-F5344CB8AC3E}">
        <p14:creationId xmlns:p14="http://schemas.microsoft.com/office/powerpoint/2010/main" val="3598090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xfrm>
            <a:off x="0" y="0"/>
            <a:ext cx="9144000" cy="908050"/>
          </a:xfrm>
        </p:spPr>
        <p:txBody>
          <a:bodyPr/>
          <a:lstStyle/>
          <a:p>
            <a:r>
              <a:rPr lang="es-MX" altLang="es-ES" smtClean="0"/>
              <a:t>MASTECTOMIA  PARCIAL</a:t>
            </a:r>
            <a:endParaRPr lang="es-CL" altLang="es-ES" smtClean="0"/>
          </a:p>
        </p:txBody>
      </p:sp>
      <p:pic>
        <p:nvPicPr>
          <p:cNvPr id="119811" name="Picture 3" descr="P1010120"/>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0" y="908050"/>
            <a:ext cx="9144000" cy="5949950"/>
          </a:xfrm>
          <a:noFill/>
        </p:spPr>
      </p:pic>
    </p:spTree>
    <p:extLst>
      <p:ext uri="{BB962C8B-B14F-4D97-AF65-F5344CB8AC3E}">
        <p14:creationId xmlns:p14="http://schemas.microsoft.com/office/powerpoint/2010/main" val="104829954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a:xfrm>
            <a:off x="0" y="0"/>
            <a:ext cx="9144000" cy="908050"/>
          </a:xfrm>
        </p:spPr>
        <p:txBody>
          <a:bodyPr/>
          <a:lstStyle/>
          <a:p>
            <a:r>
              <a:rPr lang="es-MX" altLang="es-ES" smtClean="0"/>
              <a:t>TUMOR  MAMARIO</a:t>
            </a:r>
            <a:endParaRPr lang="es-CL" altLang="es-ES" smtClean="0"/>
          </a:p>
        </p:txBody>
      </p:sp>
      <p:pic>
        <p:nvPicPr>
          <p:cNvPr id="122883" name="Picture 3" descr="P430005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0" y="908050"/>
            <a:ext cx="9144000" cy="5949950"/>
          </a:xfrm>
          <a:noFill/>
        </p:spPr>
      </p:pic>
    </p:spTree>
    <p:extLst>
      <p:ext uri="{BB962C8B-B14F-4D97-AF65-F5344CB8AC3E}">
        <p14:creationId xmlns:p14="http://schemas.microsoft.com/office/powerpoint/2010/main" val="703789049"/>
      </p:ext>
    </p:extLst>
  </p:cSld>
  <p:clrMapOvr>
    <a:masterClrMapping/>
  </p:clrMapOvr>
</p:sld>
</file>

<file path=ppt/theme/theme1.xml><?xml version="1.0" encoding="utf-8"?>
<a:theme xmlns:a="http://schemas.openxmlformats.org/drawingml/2006/main" name="despgues">
  <a:themeElements>
    <a:clrScheme name="">
      <a:dk1>
        <a:srgbClr val="000000"/>
      </a:dk1>
      <a:lt1>
        <a:srgbClr val="FFFFFF"/>
      </a:lt1>
      <a:dk2>
        <a:srgbClr val="0000FF"/>
      </a:dk2>
      <a:lt2>
        <a:srgbClr val="F6BF69"/>
      </a:lt2>
      <a:accent1>
        <a:srgbClr val="00FFFF"/>
      </a:accent1>
      <a:accent2>
        <a:srgbClr val="FAFD00"/>
      </a:accent2>
      <a:accent3>
        <a:srgbClr val="AAAAFF"/>
      </a:accent3>
      <a:accent4>
        <a:srgbClr val="DADADA"/>
      </a:accent4>
      <a:accent5>
        <a:srgbClr val="AAFFFF"/>
      </a:accent5>
      <a:accent6>
        <a:srgbClr val="E3E500"/>
      </a:accent6>
      <a:hlink>
        <a:srgbClr val="FC0128"/>
      </a:hlink>
      <a:folHlink>
        <a:srgbClr val="3365FB"/>
      </a:folHlink>
    </a:clrScheme>
    <a:fontScheme name="despgues">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s-ES_tradnl"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s-ES_tradnl"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spgue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spgue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spgue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spgue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spgue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spgue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spgue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C:\Microsoft Office\Plantillas\Presentación en blanco.pot</Template>
  <TotalTime>12008</TotalTime>
  <Pages>30</Pages>
  <Words>3977</Words>
  <Application>Microsoft Office PowerPoint</Application>
  <PresentationFormat>Presentación en pantalla (4:3)</PresentationFormat>
  <Paragraphs>768</Paragraphs>
  <Slides>131</Slides>
  <Notes>12</Notes>
  <HiddenSlides>0</HiddenSlides>
  <MMClips>0</MMClips>
  <ScaleCrop>false</ScaleCrop>
  <HeadingPairs>
    <vt:vector size="6" baseType="variant">
      <vt:variant>
        <vt:lpstr>Tema</vt:lpstr>
      </vt:variant>
      <vt:variant>
        <vt:i4>1</vt:i4>
      </vt:variant>
      <vt:variant>
        <vt:lpstr>Servidores OLE incrustados</vt:lpstr>
      </vt:variant>
      <vt:variant>
        <vt:i4>2</vt:i4>
      </vt:variant>
      <vt:variant>
        <vt:lpstr>Títulos de diapositiva</vt:lpstr>
      </vt:variant>
      <vt:variant>
        <vt:i4>131</vt:i4>
      </vt:variant>
    </vt:vector>
  </HeadingPairs>
  <TitlesOfParts>
    <vt:vector size="134" baseType="lpstr">
      <vt:lpstr>despgues</vt:lpstr>
      <vt:lpstr>Fotografía de Photo Editor</vt:lpstr>
      <vt:lpstr>Diapositiva</vt:lpstr>
      <vt:lpstr>PATOLOGÍA MAMARIA MALIGNA</vt:lpstr>
      <vt:lpstr>Presentación de PowerPoint</vt:lpstr>
      <vt:lpstr>Presentación de PowerPoint</vt:lpstr>
      <vt:lpstr>Ca de Mama Historia natural</vt:lpstr>
      <vt:lpstr>Ca de Mama Historia Natural</vt:lpstr>
      <vt:lpstr>Ca de Mama Historia natural</vt:lpstr>
      <vt:lpstr>Ca de Mama  Historia Natural</vt:lpstr>
      <vt:lpstr>Cáncer De Mama</vt:lpstr>
      <vt:lpstr>Cáncer De Mama</vt:lpstr>
      <vt:lpstr>Cáncer De Mama</vt:lpstr>
      <vt:lpstr>Cáncer De Mama</vt:lpstr>
      <vt:lpstr>FACTORES DE RIESGO PARA CÁNCER DE MAMA  </vt:lpstr>
      <vt:lpstr>FACTORES DE RIESGO   I ALTO RIESGO</vt:lpstr>
      <vt:lpstr>FACTORES DE RIESGO   I RIESGO MODERADO</vt:lpstr>
      <vt:lpstr>FACTORES DE RIESGO    I RIESGO LIGERAMENTE ELEVADO</vt:lpstr>
      <vt:lpstr>NO OLVIDAR QUE ESTOS FACTORES DE RIESGO SÓLO ESTÁN PRESENTES EN UN 30% DE LA POBLACIÓN, LA MAYOR PARTE DE LAS PACIENTES NO TENDRÁ ESTOS ANTECEDENTES.</vt:lpstr>
      <vt:lpstr>FACTORES DE RIESGO    GENÉTICOS</vt:lpstr>
      <vt:lpstr>FACTORES QUE SUGIEREN LA PRESENCIA DE CA DE MAMA DE TIPO FAMILIAR PROBABLEMENTE GENETICO</vt:lpstr>
      <vt:lpstr>FACTORES QUE SUGIEREN LA PRESENCIA DE CA DE MAMA DE TIPO FAMILIAR PROBABLEMENTE GENETICO</vt:lpstr>
      <vt:lpstr>FACTORES DE RIESGO    II:  HALLAZGOS HISTOPATOLÓGICOS</vt:lpstr>
      <vt:lpstr>METODOS DIAGNÓSTICOS</vt:lpstr>
      <vt:lpstr>Clínica</vt:lpstr>
      <vt:lpstr>Clínica</vt:lpstr>
      <vt:lpstr>Presentación de PowerPoint</vt:lpstr>
      <vt:lpstr>Presentación de PowerPoint</vt:lpstr>
      <vt:lpstr>Presentación de PowerPoint</vt:lpstr>
      <vt:lpstr>Presentación de PowerPoint</vt:lpstr>
      <vt:lpstr>Presentación de PowerPoint</vt:lpstr>
      <vt:lpstr>METODOS DIAGNÓSTICOS</vt:lpstr>
      <vt:lpstr>Mamografía</vt:lpstr>
      <vt:lpstr>Presentación de PowerPoint</vt:lpstr>
      <vt:lpstr>Presentación de PowerPoint</vt:lpstr>
      <vt:lpstr>Presentación de PowerPoint</vt:lpstr>
      <vt:lpstr>Presentación de PowerPoint</vt:lpstr>
      <vt:lpstr>MAMOGRAFÍA: ¿QUÉ BUSCAR?</vt:lpstr>
      <vt:lpstr>MAMOGRAFÍA: ¿QUÉ BUSCAR?</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BIRADS</vt:lpstr>
      <vt:lpstr>Mamografía.</vt:lpstr>
      <vt:lpstr>ULTRASONOGRAFÍA</vt:lpstr>
      <vt:lpstr>ECOGRAFÍA: ¿QUÉ BUSCAR?</vt:lpstr>
      <vt:lpstr>Presentación de PowerPoint</vt:lpstr>
      <vt:lpstr>RESONANCIA NUCLEAR MAGNÉTICA</vt:lpstr>
      <vt:lpstr>RESONANCIA NUCLEAR MAGNÉTICA</vt:lpstr>
      <vt:lpstr>RESONANCIA NUCLEAR MAGNÉTICA</vt:lpstr>
      <vt:lpstr>TÉCNICAS BIOPSICAS MAMARIAS</vt:lpstr>
      <vt:lpstr>Ca de Mama</vt:lpstr>
      <vt:lpstr>Cáncer De Mama</vt:lpstr>
      <vt:lpstr>Ca de Mama </vt:lpstr>
      <vt:lpstr>Ca de Mama </vt:lpstr>
      <vt:lpstr>Ca Mama </vt:lpstr>
      <vt:lpstr>Ca de Mama</vt:lpstr>
      <vt:lpstr>Ca de mama</vt:lpstr>
      <vt:lpstr>Ca de mama</vt:lpstr>
      <vt:lpstr>Ca de mama</vt:lpstr>
      <vt:lpstr>Ca de mama</vt:lpstr>
      <vt:lpstr>Ca de mama</vt:lpstr>
      <vt:lpstr>Ca de mama</vt:lpstr>
      <vt:lpstr>Marcador Tumoral</vt:lpstr>
      <vt:lpstr>Marcadores tumorales en cáncer de mama</vt:lpstr>
      <vt:lpstr>Ca de mama</vt:lpstr>
      <vt:lpstr>Ca de mama</vt:lpstr>
      <vt:lpstr>Factores Predictivos</vt:lpstr>
      <vt:lpstr>Clasificación Biomolecular</vt:lpstr>
      <vt:lpstr>Clasificación Biomolecular</vt:lpstr>
      <vt:lpstr>Clasificación Biomolecular</vt:lpstr>
      <vt:lpstr>Clasificación Biomolecular</vt:lpstr>
      <vt:lpstr>Clasificación Biomolecular</vt:lpstr>
      <vt:lpstr>Clasificación Biomolecular</vt:lpstr>
      <vt:lpstr>Clasificación Biomolecular</vt:lpstr>
      <vt:lpstr>Clasificación Biomolecular</vt:lpstr>
      <vt:lpstr>GLANDULA MAMARIA Clasificación clínica: TNM</vt:lpstr>
      <vt:lpstr>Ca de mama Etapificación 2003</vt:lpstr>
      <vt:lpstr>Ca de mama Etapificación</vt:lpstr>
      <vt:lpstr>Ca de mama Etapificación</vt:lpstr>
      <vt:lpstr>Ca de mama Etapificación</vt:lpstr>
      <vt:lpstr>Ca de mama </vt:lpstr>
      <vt:lpstr>Ca de mama</vt:lpstr>
      <vt:lpstr>Cáncer De Mama</vt:lpstr>
      <vt:lpstr>Presentación de PowerPoint</vt:lpstr>
      <vt:lpstr>Presentación de PowerPoint</vt:lpstr>
      <vt:lpstr>Presentación de PowerPoint</vt:lpstr>
      <vt:lpstr>Presentación de PowerPoint</vt:lpstr>
      <vt:lpstr>Presentación de PowerPoint</vt:lpstr>
      <vt:lpstr>Ca de mama Protocolos  de Tratamiento Oncológico</vt:lpstr>
      <vt:lpstr>Tratamiento</vt:lpstr>
      <vt:lpstr>Presentación de PowerPoint</vt:lpstr>
      <vt:lpstr>CANCER  MAMARIO</vt:lpstr>
      <vt:lpstr>MASTECTOMIA  RADICAL</vt:lpstr>
      <vt:lpstr>PIEZA  OPERATORIA</vt:lpstr>
      <vt:lpstr>MASTECTOMIA  PARCIAL</vt:lpstr>
      <vt:lpstr>TUMOR  MAMARIO</vt:lpstr>
      <vt:lpstr>MASTECTOMIA  PARCIAL</vt:lpstr>
      <vt:lpstr>Carcinoma ductal in situ</vt:lpstr>
      <vt:lpstr>Cáncer de mama precoz</vt:lpstr>
      <vt:lpstr>Ca de mama Protocolos  de Tratamiento Oncológico</vt:lpstr>
      <vt:lpstr>Presentación de PowerPoint</vt:lpstr>
      <vt:lpstr>Ca de mama Protocolos  de Tratamiento Oncológico</vt:lpstr>
      <vt:lpstr>Ca de mama Protocolos  de Tratamiento Oncológico Casos especiales</vt:lpstr>
      <vt:lpstr>Ca de mama Protocolos  de Tratamiento Oncológico Casos especiales</vt:lpstr>
      <vt:lpstr>Ca de mama Protocolos  de Tratamiento Oncológico Casos especiales</vt:lpstr>
      <vt:lpstr>Rehabilitación</vt:lpstr>
      <vt:lpstr>Presentación de PowerPoint</vt:lpstr>
      <vt:lpstr>Presentación de PowerPoint</vt:lpstr>
      <vt:lpstr>Presentación de PowerPoint</vt:lpstr>
      <vt:lpstr>Presentación de PowerPoint</vt:lpstr>
      <vt:lpstr>Seguimiento</vt:lpstr>
      <vt:lpstr>Linfonodo Centinela en Cancer Mamario</vt:lpstr>
      <vt:lpstr>Cáncer de mama Linfonodo Centinela</vt:lpstr>
      <vt:lpstr>Cáncer de mama Estudio del Linfonodo Centinela</vt:lpstr>
      <vt:lpstr>Presentación de PowerPoint</vt:lpstr>
      <vt:lpstr>Presentación de PowerPoint</vt:lpstr>
      <vt:lpstr>Presentación de PowerPoint</vt:lpstr>
      <vt:lpstr>MAMA EN AUGE</vt:lpstr>
      <vt:lpstr>MAMA EN AUGE</vt:lpstr>
      <vt:lpstr>MAMA EN AUGE</vt:lpstr>
      <vt:lpstr>MAMA EN AUGE</vt:lpstr>
      <vt:lpstr>MAMA EN AUGE</vt:lpstr>
      <vt:lpstr>MAMA EN AUGE</vt:lpstr>
      <vt:lpstr>MAMA EN AUGE</vt:lpstr>
      <vt:lpstr>MAMA EN AUGE</vt:lpstr>
      <vt:lpstr>MAMA EN AUGE</vt:lpstr>
      <vt:lpstr>MAMA EN AUGE</vt:lpstr>
      <vt:lpstr>MAMA EN AUGE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EMBRIOGÉNESIS</dc:title>
  <dc:creator>ADOLFO CRUZ CANTO</dc:creator>
  <cp:lastModifiedBy>Maria Rojas</cp:lastModifiedBy>
  <cp:revision>89</cp:revision>
  <cp:lastPrinted>1601-01-01T00:00:00Z</cp:lastPrinted>
  <dcterms:created xsi:type="dcterms:W3CDTF">1995-10-19T05:49:48Z</dcterms:created>
  <dcterms:modified xsi:type="dcterms:W3CDTF">2015-09-23T16:30:54Z</dcterms:modified>
</cp:coreProperties>
</file>