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4" r:id="rId3"/>
    <p:sldMasterId id="2147483909" r:id="rId4"/>
  </p:sldMasterIdLst>
  <p:notesMasterIdLst>
    <p:notesMasterId r:id="rId62"/>
  </p:notesMasterIdLst>
  <p:sldIdLst>
    <p:sldId id="256" r:id="rId5"/>
    <p:sldId id="258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57" r:id="rId14"/>
    <p:sldId id="283" r:id="rId15"/>
    <p:sldId id="275" r:id="rId16"/>
    <p:sldId id="276" r:id="rId17"/>
    <p:sldId id="277" r:id="rId18"/>
    <p:sldId id="278" r:id="rId19"/>
    <p:sldId id="284" r:id="rId20"/>
    <p:sldId id="285" r:id="rId21"/>
    <p:sldId id="286" r:id="rId22"/>
    <p:sldId id="287" r:id="rId23"/>
    <p:sldId id="288" r:id="rId24"/>
    <p:sldId id="291" r:id="rId25"/>
    <p:sldId id="290" r:id="rId26"/>
    <p:sldId id="289" r:id="rId27"/>
    <p:sldId id="292" r:id="rId28"/>
    <p:sldId id="293" r:id="rId29"/>
    <p:sldId id="294" r:id="rId30"/>
    <p:sldId id="295" r:id="rId31"/>
    <p:sldId id="296" r:id="rId32"/>
    <p:sldId id="297" r:id="rId33"/>
    <p:sldId id="307" r:id="rId34"/>
    <p:sldId id="310" r:id="rId35"/>
    <p:sldId id="311" r:id="rId36"/>
    <p:sldId id="312" r:id="rId37"/>
    <p:sldId id="313" r:id="rId38"/>
    <p:sldId id="282" r:id="rId39"/>
    <p:sldId id="314" r:id="rId40"/>
    <p:sldId id="315" r:id="rId41"/>
    <p:sldId id="328" r:id="rId42"/>
    <p:sldId id="316" r:id="rId43"/>
    <p:sldId id="317" r:id="rId44"/>
    <p:sldId id="322" r:id="rId45"/>
    <p:sldId id="323" r:id="rId46"/>
    <p:sldId id="324" r:id="rId47"/>
    <p:sldId id="325" r:id="rId48"/>
    <p:sldId id="326" r:id="rId49"/>
    <p:sldId id="327" r:id="rId50"/>
    <p:sldId id="329" r:id="rId51"/>
    <p:sldId id="330" r:id="rId52"/>
    <p:sldId id="332" r:id="rId53"/>
    <p:sldId id="333" r:id="rId54"/>
    <p:sldId id="334" r:id="rId55"/>
    <p:sldId id="335" r:id="rId56"/>
    <p:sldId id="336" r:id="rId57"/>
    <p:sldId id="337" r:id="rId58"/>
    <p:sldId id="338" r:id="rId59"/>
    <p:sldId id="339" r:id="rId60"/>
    <p:sldId id="340" r:id="rId61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868" autoAdjust="0"/>
  </p:normalViewPr>
  <p:slideViewPr>
    <p:cSldViewPr snapToGrid="0" snapToObjects="1">
      <p:cViewPr varScale="1">
        <p:scale>
          <a:sx n="70" d="100"/>
          <a:sy n="70" d="100"/>
        </p:scale>
        <p:origin x="-13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63" Type="http://schemas.openxmlformats.org/officeDocument/2006/relationships/printerSettings" Target="printerSettings/printerSettings1.bin"/><Relationship Id="rId64" Type="http://schemas.openxmlformats.org/officeDocument/2006/relationships/presProps" Target="presProps.xml"/><Relationship Id="rId65" Type="http://schemas.openxmlformats.org/officeDocument/2006/relationships/viewProps" Target="viewProps.xml"/><Relationship Id="rId66" Type="http://schemas.openxmlformats.org/officeDocument/2006/relationships/theme" Target="theme/theme1.xml"/><Relationship Id="rId67" Type="http://schemas.openxmlformats.org/officeDocument/2006/relationships/tableStyles" Target="tableStyles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slide" Target="slides/slide48.xml"/><Relationship Id="rId53" Type="http://schemas.openxmlformats.org/officeDocument/2006/relationships/slide" Target="slides/slide49.xml"/><Relationship Id="rId54" Type="http://schemas.openxmlformats.org/officeDocument/2006/relationships/slide" Target="slides/slide50.xml"/><Relationship Id="rId55" Type="http://schemas.openxmlformats.org/officeDocument/2006/relationships/slide" Target="slides/slide51.xml"/><Relationship Id="rId56" Type="http://schemas.openxmlformats.org/officeDocument/2006/relationships/slide" Target="slides/slide52.xml"/><Relationship Id="rId57" Type="http://schemas.openxmlformats.org/officeDocument/2006/relationships/slide" Target="slides/slide53.xml"/><Relationship Id="rId58" Type="http://schemas.openxmlformats.org/officeDocument/2006/relationships/slide" Target="slides/slide54.xml"/><Relationship Id="rId59" Type="http://schemas.openxmlformats.org/officeDocument/2006/relationships/slide" Target="slides/slide5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60" Type="http://schemas.openxmlformats.org/officeDocument/2006/relationships/slide" Target="slides/slide56.xml"/><Relationship Id="rId61" Type="http://schemas.openxmlformats.org/officeDocument/2006/relationships/slide" Target="slides/slide57.xml"/><Relationship Id="rId62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DCB022-BC58-674D-8675-00BCBA51A566}" type="datetimeFigureOut">
              <a:rPr lang="es-ES" smtClean="0"/>
              <a:pPr/>
              <a:t>17-04-15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B5B36D-D6F0-B646-9D88-475A0C2D8BA8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9412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5B36D-D6F0-B646-9D88-475A0C2D8BA8}" type="slidenum">
              <a:rPr lang="es-ES" smtClean="0"/>
              <a:pPr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425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Precauciones universales es el </a:t>
            </a:r>
            <a:r>
              <a:rPr lang="es-ES_tradn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término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utilizado en los lineamientos redactados por los Centros de </a:t>
            </a:r>
            <a:r>
              <a:rPr lang="es-ES_tradn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Prevención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Control de Enfermedades en la </a:t>
            </a:r>
            <a:r>
              <a:rPr lang="es-ES_tradn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década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los </a:t>
            </a:r>
            <a:r>
              <a:rPr lang="es-ES_tradn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años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́80 para reducir el contagio de infecciones a los profesionales de la salud y los pacientes en centros de </a:t>
            </a:r>
            <a:r>
              <a:rPr lang="es-ES_tradn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atención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ES_tradn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médica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s-ES_tradnl" dirty="0" smtClean="0"/>
          </a:p>
          <a:p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1996 el CDC y el HICPAC (Hospital </a:t>
            </a:r>
            <a:r>
              <a:rPr lang="es-ES_tradn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Infection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Control </a:t>
            </a:r>
            <a:r>
              <a:rPr lang="es-ES_tradn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Practices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ES_tradn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Advisory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ES_tradn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Comite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́) publican las nuevas </a:t>
            </a:r>
            <a:r>
              <a:rPr lang="es-ES_tradn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técnicas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aislamiento Precauciones </a:t>
            </a:r>
            <a:r>
              <a:rPr lang="es-ES_tradn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Estándar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precauciones basadas en mecanismo de </a:t>
            </a:r>
            <a:r>
              <a:rPr lang="es-ES_tradn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transmisión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s-ES_tradnl" dirty="0" smtClean="0"/>
          </a:p>
          <a:p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Precauciones </a:t>
            </a:r>
            <a:r>
              <a:rPr lang="es-ES_tradn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estándar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 el nuevo </a:t>
            </a:r>
            <a:r>
              <a:rPr lang="es-ES_tradn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término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se utilizó al ampliar las precauciones universales y reconocer que cualquier fluido corporal puede albergar </a:t>
            </a:r>
            <a:r>
              <a:rPr lang="es-ES_tradn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gérmenes</a:t>
            </a:r>
            <a:r>
              <a:rPr lang="es-ES_trad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s-ES_tradnl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5B36D-D6F0-B646-9D88-475A0C2D8BA8}" type="slidenum">
              <a:rPr lang="es-ES" smtClean="0"/>
              <a:pPr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2655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5B36D-D6F0-B646-9D88-475A0C2D8BA8}" type="slidenum">
              <a:rPr lang="es-ES" smtClean="0"/>
              <a:pPr/>
              <a:t>48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1887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jpe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6.jpe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6.jpe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6.jpe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jpe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8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2482625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0561813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0488"/>
            <a:ext cx="2057400" cy="6767512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488"/>
            <a:ext cx="6019800" cy="6767512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84436975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98F0C4-7198-9A4D-AADF-66C179EB12F4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35208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F7CFC8-F085-B04F-83A8-D93BE928BCAB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962227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29FB6B-EF9A-514F-8D5D-7498C7EFAA61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933569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C6645A-E592-904F-87DC-82B7AC555848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277281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3C8C0-F39F-0F40-B245-1476729DD06C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386011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07BD46-B1AF-884B-A425-C7A98B67BFE2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111307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3EBC2E-3D83-BD44-9F3F-4C50F85C2FF8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85949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E88549-76E6-614A-956D-501FBA1B305E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497873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4440993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 smtClean="0">
                <a:sym typeface="Arial" charset="0"/>
              </a:rPr>
              <a:t>Arrastre la imagen al marcador de posición o haga clic en el icono para agregar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90A5C-4729-7640-8848-ED19EA599E00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58098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BC2915-9450-F746-BF48-0199216D41C7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65815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0488"/>
            <a:ext cx="2057400" cy="6767512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488"/>
            <a:ext cx="6019800" cy="6767512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099123-95ED-924C-B0E3-5BDB366E3B23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591142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A74DCB-67CD-4A40-A76A-D0FAF6313105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753015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4DED00-713C-F049-86B2-E0DBE6852505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726703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97FAF3-59FF-F04F-A220-E67A5B4582F8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394395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DC1948-F430-334D-AC6C-FEBB2B8AF25D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277451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C6A3E9-84A9-854A-9B40-C96DABB21E9C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052997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56F1EA-F697-4E4C-892B-DCA4F6885EA2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611186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73D685-D2CB-AE4E-8996-F9A6F57F0410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963186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3870290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6C3829-BA49-554C-B0BE-AA1875F24CDC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851376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 smtClean="0">
                <a:sym typeface="Arial" charset="0"/>
              </a:rPr>
              <a:t>Arrastre la imagen al marcador de posición o haga clic en el icono para agregar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11EF7F-4F53-CB4D-925F-2E4016B69480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20883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1AECD5-B6FA-C746-8525-695894481C61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899241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0488"/>
            <a:ext cx="2057400" cy="6767512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488"/>
            <a:ext cx="6019800" cy="6767512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DD34DB-FEB2-C942-99B2-58D38AF61DE2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55810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295400"/>
            <a:ext cx="8228013" cy="1927225"/>
          </a:xfrm>
        </p:spPr>
        <p:txBody>
          <a:bodyPr tIns="0" bIns="0" anchor="b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3307976"/>
            <a:ext cx="8228013" cy="1066800"/>
          </a:xfrm>
        </p:spPr>
        <p:txBody>
          <a:bodyPr tIns="0" bIns="0"/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734C-E115-4BC5-9FB0-F9BF6FABFDA0}" type="datetimeFigureOut">
              <a:rPr lang="en-US" smtClean="0"/>
              <a:t>17-04-15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809CF-95AA-384C-AB54-327D1DAD299E}" type="datetimeFigureOut">
              <a:rPr lang="es-ES" smtClean="0"/>
              <a:t>17-04-15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36694"/>
            <a:ext cx="6400800" cy="1362075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399" y="3609695"/>
            <a:ext cx="5181601" cy="1500187"/>
          </a:xfrm>
        </p:spPr>
        <p:txBody>
          <a:bodyPr anchor="t" anchorCtr="0"/>
          <a:lstStyle>
            <a:lvl1pPr marL="0" indent="0" algn="r">
              <a:spcBef>
                <a:spcPts val="3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4A6734C-E115-4BC5-9FB0-F9BF6FABFDA0}" type="datetimeFigureOut">
              <a:rPr lang="en-US" smtClean="0"/>
              <a:t>17-04-15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38999" y="6356350"/>
            <a:ext cx="14462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39C4FB-7D33-419B-8833-D1372BFD11C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4753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tabLst/>
              <a:defRPr sz="1600"/>
            </a:lvl6pPr>
            <a:lvl7pPr marL="2173288" indent="-227013">
              <a:tabLst/>
              <a:defRPr sz="1600"/>
            </a:lvl7pPr>
            <a:lvl8pPr marL="2398713" indent="-227013">
              <a:tabLst/>
              <a:defRPr sz="1600"/>
            </a:lvl8pPr>
            <a:lvl9pPr marL="2625725" indent="-227013">
              <a:tabLst/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809CF-95AA-384C-AB54-327D1DAD299E}" type="datetimeFigureOut">
              <a:rPr lang="es-ES" smtClean="0"/>
              <a:t>17-04-15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1578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1578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809CF-95AA-384C-AB54-327D1DAD299E}" type="datetimeFigureOut">
              <a:rPr lang="es-ES" smtClean="0"/>
              <a:t>17-04-15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objetos, superior e inf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784475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17-04-15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62000" y="4497070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45015675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17-04-15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17-04-15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739775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739775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809CF-95AA-384C-AB54-327D1DAD299E}" type="datetimeFigureOut">
              <a:rPr lang="es-ES" smtClean="0"/>
              <a:t>17-04-15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809CF-95AA-384C-AB54-327D1DAD299E}" type="datetimeFigureOut">
              <a:rPr lang="es-ES" smtClean="0"/>
              <a:t>17-04-15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81001"/>
            <a:ext cx="3509683" cy="2209800"/>
          </a:xfrm>
        </p:spPr>
        <p:txBody>
          <a:bodyPr anchor="b"/>
          <a:lstStyle>
            <a:lvl1pPr algn="l">
              <a:defRPr sz="44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273050"/>
            <a:ext cx="365760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649071"/>
            <a:ext cx="3509683" cy="3388192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D8809CF-95AA-384C-AB54-327D1DAD299E}" type="datetimeFigureOut">
              <a:rPr lang="es-ES" smtClean="0"/>
              <a:t>17-04-15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con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D8809CF-95AA-384C-AB54-327D1DAD299E}" type="datetimeFigureOut">
              <a:rPr lang="es-ES" smtClean="0"/>
              <a:t>17-04-15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28600" y="1143000"/>
            <a:ext cx="4267200" cy="4267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ágenes con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C3A134-F1C3-464B-BF47-54DC2DE08F52}" type="datetimeFigureOut">
              <a:rPr lang="en-US" smtClean="0"/>
              <a:t>17-04-15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90600" y="2590800"/>
            <a:ext cx="3505200" cy="3505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479675" y="1260475"/>
            <a:ext cx="1254125" cy="12541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269875" y="762000"/>
            <a:ext cx="2092325" cy="20923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568388"/>
            <a:ext cx="8228013" cy="3468875"/>
          </a:xfrm>
        </p:spPr>
        <p:txBody>
          <a:bodyPr vert="eaVert"/>
          <a:lstStyle>
            <a:lvl5pPr>
              <a:defRPr/>
            </a:lvl5pPr>
            <a:lvl6pPr marL="1719072">
              <a:defRPr/>
            </a:lvl6pPr>
            <a:lvl7pPr marL="1719072">
              <a:defRPr/>
            </a:lvl7pPr>
            <a:lvl8pPr marL="1719072">
              <a:defRPr/>
            </a:lvl8pPr>
            <a:lvl9pPr marL="1719072">
              <a:defRPr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809CF-95AA-384C-AB54-327D1DAD299E}" type="datetimeFigureOut">
              <a:rPr lang="es-ES" smtClean="0"/>
              <a:t>17-04-15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274638"/>
            <a:ext cx="1524000" cy="5851525"/>
          </a:xfrm>
        </p:spPr>
        <p:txBody>
          <a:bodyPr vert="eaVert" anchor="t" anchorCtr="0"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6859"/>
            <a:ext cx="6019800" cy="561564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809CF-95AA-384C-AB54-327D1DAD299E}" type="datetimeFigureOut">
              <a:rPr lang="es-ES" smtClean="0"/>
              <a:t>17-04-15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er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17-04-15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6909075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6045874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5036981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4635284"/>
      </p:ext>
    </p:extLst>
  </p:cSld>
  <p:clrMapOvr>
    <a:masterClrMapping/>
  </p:clrMapOvr>
  <p:transition xmlns:p14="http://schemas.microsoft.com/office/powerpoint/2010/main"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 smtClean="0">
                <a:sym typeface="Arial" charset="0"/>
              </a:rPr>
              <a:t>Arrastre la imagen al marcador de posición o haga clic en el icono para agregar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74629981"/>
      </p:ext>
    </p:extLst>
  </p:cSld>
  <p:clrMapOvr>
    <a:masterClrMapping/>
  </p:clrMapOvr>
  <p:transition xmlns:p14="http://schemas.microsoft.com/office/powerpoint/2010/main"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9.xml"/><Relationship Id="rId17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0488"/>
            <a:ext cx="8229600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9144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>
                <a:sym typeface="Arial" charset="0"/>
              </a:rPr>
              <a:t>Clic para editar título</a:t>
            </a:r>
            <a:endParaRPr lang="en-US">
              <a:sym typeface="Arial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9144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>
                <a:sym typeface="Arial" charset="0"/>
              </a:rPr>
              <a:t>Haga clic para modificar el estilo de texto del patrón</a:t>
            </a:r>
          </a:p>
          <a:p>
            <a:pPr lvl="1"/>
            <a:r>
              <a:rPr lang="es-ES_tradnl" smtClean="0">
                <a:sym typeface="Arial" charset="0"/>
              </a:rPr>
              <a:t>Segundo nivel</a:t>
            </a:r>
          </a:p>
          <a:p>
            <a:pPr lvl="2"/>
            <a:r>
              <a:rPr lang="es-ES_tradnl" smtClean="0">
                <a:sym typeface="Arial" charset="0"/>
              </a:rPr>
              <a:t>Tercer nivel</a:t>
            </a:r>
          </a:p>
          <a:p>
            <a:pPr lvl="3"/>
            <a:r>
              <a:rPr lang="es-ES_tradnl" smtClean="0">
                <a:sym typeface="Arial" charset="0"/>
              </a:rPr>
              <a:t>Cuarto nivel</a:t>
            </a:r>
          </a:p>
          <a:p>
            <a:pPr lvl="4"/>
            <a:r>
              <a:rPr lang="es-ES_tradnl" smtClean="0">
                <a:sym typeface="Arial" charset="0"/>
              </a:rPr>
              <a:t>Quinto nivel</a:t>
            </a:r>
            <a:endParaRPr lang="en-US">
              <a:sym typeface="Arial" charset="0"/>
            </a:endParaRPr>
          </a:p>
        </p:txBody>
      </p:sp>
      <p:sp>
        <p:nvSpPr>
          <p:cNvPr id="2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7462838" y="6245225"/>
            <a:ext cx="312737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  <a:cs typeface="Arial" charset="0"/>
              </a:defRPr>
            </a:lvl1pPr>
          </a:lstStyle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xmlns:p14="http://schemas.microsoft.com/office/powerpoint/2010/main" spd="slow">
    <p:fade/>
  </p:transition>
  <p:txStyles>
    <p:titleStyle>
      <a:lvl1pPr marL="39688" indent="-396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Arial" charset="0"/>
        </a:defRPr>
      </a:lvl1pPr>
      <a:lvl2pPr marL="39688" indent="-396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2pPr>
      <a:lvl3pPr marL="39688" indent="-396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3pPr>
      <a:lvl4pPr marL="39688" indent="-396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4pPr>
      <a:lvl5pPr marL="39688" indent="-396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5pPr>
      <a:lvl6pPr marL="4968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6pPr>
      <a:lvl7pPr marL="9540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7pPr>
      <a:lvl8pPr marL="14112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8pPr>
      <a:lvl9pPr marL="18684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9pPr>
    </p:titleStyle>
    <p:bodyStyle>
      <a:lvl1pPr marL="382588" indent="-342900" algn="l" rtl="0" eaLnBrk="1" fontAlgn="base" hangingPunct="1">
        <a:spcBef>
          <a:spcPts val="700"/>
        </a:spcBef>
        <a:spcAft>
          <a:spcPct val="0"/>
        </a:spcAft>
        <a:buSzPct val="100000"/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731838" indent="-285750" algn="l" rtl="0" eaLnBrk="1" fontAlgn="base" hangingPunct="1">
        <a:spcBef>
          <a:spcPts val="600"/>
        </a:spcBef>
        <a:spcAft>
          <a:spcPct val="0"/>
        </a:spcAft>
        <a:buSzPct val="100000"/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2pPr>
      <a:lvl3pPr marL="1131888" indent="-228600" algn="l" rtl="0" eaLnBrk="1" fontAlgn="base" hangingPunct="1">
        <a:spcBef>
          <a:spcPts val="600"/>
        </a:spcBef>
        <a:spcAft>
          <a:spcPct val="0"/>
        </a:spcAft>
        <a:buSzPct val="100000"/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3pPr>
      <a:lvl4pPr marL="15890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4pPr>
      <a:lvl5pPr marL="20462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5pPr>
      <a:lvl6pPr marL="25034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29606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34178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38750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0488"/>
            <a:ext cx="8229600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9144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>
                <a:sym typeface="Arial" charset="0"/>
              </a:rPr>
              <a:t>Clic para editar título</a:t>
            </a:r>
            <a:endParaRPr lang="en-US">
              <a:sym typeface="Arial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9144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>
                <a:sym typeface="Arial" charset="0"/>
              </a:rPr>
              <a:t>Haga clic para modificar el estilo de texto del patrón</a:t>
            </a:r>
          </a:p>
          <a:p>
            <a:pPr lvl="1"/>
            <a:r>
              <a:rPr lang="es-ES_tradnl" smtClean="0">
                <a:sym typeface="Arial" charset="0"/>
              </a:rPr>
              <a:t>Segundo nivel</a:t>
            </a:r>
          </a:p>
          <a:p>
            <a:pPr lvl="2"/>
            <a:r>
              <a:rPr lang="es-ES_tradnl" smtClean="0">
                <a:sym typeface="Arial" charset="0"/>
              </a:rPr>
              <a:t>Tercer nivel</a:t>
            </a:r>
          </a:p>
          <a:p>
            <a:pPr lvl="3"/>
            <a:r>
              <a:rPr lang="es-ES_tradnl" smtClean="0">
                <a:sym typeface="Arial" charset="0"/>
              </a:rPr>
              <a:t>Cuarto nivel</a:t>
            </a:r>
          </a:p>
          <a:p>
            <a:pPr lvl="4"/>
            <a:r>
              <a:rPr lang="es-ES_tradnl" smtClean="0">
                <a:sym typeface="Arial" charset="0"/>
              </a:rPr>
              <a:t>Quinto nivel</a:t>
            </a:r>
            <a:endParaRPr lang="en-US">
              <a:sym typeface="Arial" charset="0"/>
            </a:endParaRPr>
          </a:p>
        </p:txBody>
      </p:sp>
      <p:sp>
        <p:nvSpPr>
          <p:cNvPr id="2051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7462838" y="6245225"/>
            <a:ext cx="312737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  <a:cs typeface="Arial" charset="0"/>
              </a:defRPr>
            </a:lvl1pPr>
          </a:lstStyle>
          <a:p>
            <a:fld id="{0F3B0786-F3E3-2F44-9270-8EBEB65F764F}" type="slidenum">
              <a:rPr lang="en-US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xmlns:p14="http://schemas.microsoft.com/office/powerpoint/2010/main" spd="slow">
    <p:fade/>
  </p:transition>
  <p:hf hdr="0" ftr="0" dt="0"/>
  <p:txStyles>
    <p:titleStyle>
      <a:lvl1pPr marL="39688" indent="-396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Arial" charset="0"/>
        </a:defRPr>
      </a:lvl1pPr>
      <a:lvl2pPr marL="39688" indent="-396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2pPr>
      <a:lvl3pPr marL="39688" indent="-396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3pPr>
      <a:lvl4pPr marL="39688" indent="-396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4pPr>
      <a:lvl5pPr marL="39688" indent="-396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5pPr>
      <a:lvl6pPr marL="4968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6pPr>
      <a:lvl7pPr marL="9540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7pPr>
      <a:lvl8pPr marL="14112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8pPr>
      <a:lvl9pPr marL="18684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9pPr>
    </p:titleStyle>
    <p:bodyStyle>
      <a:lvl1pPr marL="382588" indent="-342900" algn="l" rtl="0" eaLnBrk="1" fontAlgn="base" hangingPunct="1">
        <a:spcBef>
          <a:spcPts val="700"/>
        </a:spcBef>
        <a:spcAft>
          <a:spcPct val="0"/>
        </a:spcAft>
        <a:buSzPct val="100000"/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731838" indent="-285750" algn="l" rtl="0" eaLnBrk="1" fontAlgn="base" hangingPunct="1">
        <a:spcBef>
          <a:spcPts val="600"/>
        </a:spcBef>
        <a:spcAft>
          <a:spcPct val="0"/>
        </a:spcAft>
        <a:buSzPct val="100000"/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2pPr>
      <a:lvl3pPr marL="1131888" indent="-228600" algn="l" rtl="0" eaLnBrk="1" fontAlgn="base" hangingPunct="1">
        <a:spcBef>
          <a:spcPts val="600"/>
        </a:spcBef>
        <a:spcAft>
          <a:spcPct val="0"/>
        </a:spcAft>
        <a:buSzPct val="100000"/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3pPr>
      <a:lvl4pPr marL="15890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4pPr>
      <a:lvl5pPr marL="20462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5pPr>
      <a:lvl6pPr marL="25034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29606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34178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38750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0488"/>
            <a:ext cx="8229600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9144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>
                <a:sym typeface="Arial" charset="0"/>
              </a:rPr>
              <a:t>Clic para editar título</a:t>
            </a:r>
            <a:endParaRPr lang="en-US">
              <a:sym typeface="Arial" charset="0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9144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>
                <a:sym typeface="Arial" charset="0"/>
              </a:rPr>
              <a:t>Haga clic para modificar el estilo de texto del patrón</a:t>
            </a:r>
          </a:p>
          <a:p>
            <a:pPr lvl="1"/>
            <a:r>
              <a:rPr lang="es-ES_tradnl" smtClean="0">
                <a:sym typeface="Arial" charset="0"/>
              </a:rPr>
              <a:t>Segundo nivel</a:t>
            </a:r>
          </a:p>
          <a:p>
            <a:pPr lvl="2"/>
            <a:r>
              <a:rPr lang="es-ES_tradnl" smtClean="0">
                <a:sym typeface="Arial" charset="0"/>
              </a:rPr>
              <a:t>Tercer nivel</a:t>
            </a:r>
          </a:p>
          <a:p>
            <a:pPr lvl="3"/>
            <a:r>
              <a:rPr lang="es-ES_tradnl" smtClean="0">
                <a:sym typeface="Arial" charset="0"/>
              </a:rPr>
              <a:t>Cuarto nivel</a:t>
            </a:r>
          </a:p>
          <a:p>
            <a:pPr lvl="4"/>
            <a:r>
              <a:rPr lang="es-ES_tradnl" smtClean="0">
                <a:sym typeface="Arial" charset="0"/>
              </a:rPr>
              <a:t>Quinto nivel</a:t>
            </a:r>
            <a:endParaRPr lang="en-US">
              <a:sym typeface="Arial" charset="0"/>
            </a:endParaRPr>
          </a:p>
        </p:txBody>
      </p:sp>
      <p:sp>
        <p:nvSpPr>
          <p:cNvPr id="3075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7462838" y="6245225"/>
            <a:ext cx="312737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  <a:cs typeface="Arial" charset="0"/>
              </a:defRPr>
            </a:lvl1pPr>
          </a:lstStyle>
          <a:p>
            <a:fld id="{C1995128-0831-CF4F-AE8D-4A47EC01F29F}" type="slidenum">
              <a:rPr lang="en-US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xmlns:p14="http://schemas.microsoft.com/office/powerpoint/2010/main" spd="slow">
    <p:fade/>
  </p:transition>
  <p:hf hdr="0" ftr="0" dt="0"/>
  <p:txStyles>
    <p:titleStyle>
      <a:lvl1pPr marL="39688" indent="-396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Arial" charset="0"/>
        </a:defRPr>
      </a:lvl1pPr>
      <a:lvl2pPr marL="39688" indent="-396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2pPr>
      <a:lvl3pPr marL="39688" indent="-396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3pPr>
      <a:lvl4pPr marL="39688" indent="-396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4pPr>
      <a:lvl5pPr marL="39688" indent="-396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5pPr>
      <a:lvl6pPr marL="4968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6pPr>
      <a:lvl7pPr marL="9540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7pPr>
      <a:lvl8pPr marL="14112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8pPr>
      <a:lvl9pPr marL="18684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-128"/>
          <a:cs typeface="ヒラギノ角ゴ ProN W3" charset="-128"/>
          <a:sym typeface="Arial" charset="0"/>
        </a:defRPr>
      </a:lvl9pPr>
    </p:titleStyle>
    <p:bodyStyle>
      <a:lvl1pPr marL="382588" indent="-342900" algn="l" rtl="0" eaLnBrk="1" fontAlgn="base" hangingPunct="1">
        <a:spcBef>
          <a:spcPts val="700"/>
        </a:spcBef>
        <a:spcAft>
          <a:spcPct val="0"/>
        </a:spcAft>
        <a:buSzPct val="100000"/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731838" indent="-285750" algn="l" rtl="0" eaLnBrk="1" fontAlgn="base" hangingPunct="1">
        <a:spcBef>
          <a:spcPts val="600"/>
        </a:spcBef>
        <a:spcAft>
          <a:spcPct val="0"/>
        </a:spcAft>
        <a:buSzPct val="100000"/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2pPr>
      <a:lvl3pPr marL="1131888" indent="-228600" algn="l" rtl="0" eaLnBrk="1" fontAlgn="base" hangingPunct="1">
        <a:spcBef>
          <a:spcPts val="600"/>
        </a:spcBef>
        <a:spcAft>
          <a:spcPct val="0"/>
        </a:spcAft>
        <a:buSzPct val="100000"/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3pPr>
      <a:lvl4pPr marL="15890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4pPr>
      <a:lvl5pPr marL="20462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5pPr>
      <a:lvl6pPr marL="25034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29606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34178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3875088" indent="-228600" algn="l" rtl="0" eaLnBrk="1" fontAlgn="base" hangingPunct="1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514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770094"/>
            <a:ext cx="7662864" cy="3267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17-04-15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8961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EEC60CC-F7BC-7645-A955-24CE32C057C2}" type="slidenum">
              <a:rPr lang="es-ES" smtClean="0"/>
              <a:pPr/>
              <a:t>‹Nr.›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  <p:sldLayoutId id="2147483921" r:id="rId12"/>
    <p:sldLayoutId id="2147483922" r:id="rId13"/>
    <p:sldLayoutId id="2147483923" r:id="rId14"/>
    <p:sldLayoutId id="2147483924" r:id="rId15"/>
    <p:sldLayoutId id="2147483925" r:id="rId16"/>
  </p:sldLayoutIdLst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90000"/>
        <a:buFont typeface="Wingdings" pitchFamily="2" charset="2"/>
        <a:buChar char="S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16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17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18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19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20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9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21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22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23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24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25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26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27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28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10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29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30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31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32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33.e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34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35.e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36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7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38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39.emf"/><Relationship Id="rId3" Type="http://schemas.openxmlformats.org/officeDocument/2006/relationships/image" Target="../media/image40.em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41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42.e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43.e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44.e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45.e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46.e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Asepsia, Antisepsia y Profilaxis Antibiótica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065870" y="4139882"/>
            <a:ext cx="5571067" cy="1363451"/>
          </a:xfrm>
        </p:spPr>
        <p:txBody>
          <a:bodyPr>
            <a:normAutofit lnSpcReduction="10000"/>
          </a:bodyPr>
          <a:lstStyle/>
          <a:p>
            <a:pPr algn="l">
              <a:spcBef>
                <a:spcPts val="0"/>
              </a:spcBef>
            </a:pPr>
            <a:r>
              <a:rPr lang="es-ES" sz="2400" dirty="0" smtClean="0"/>
              <a:t>Dr. Jaime Carrasco Toledo</a:t>
            </a:r>
          </a:p>
          <a:p>
            <a:pPr algn="l">
              <a:spcBef>
                <a:spcPts val="0"/>
              </a:spcBef>
            </a:pPr>
            <a:r>
              <a:rPr lang="es-ES" sz="2400" dirty="0" smtClean="0"/>
              <a:t>Unidad de Hernias</a:t>
            </a:r>
          </a:p>
          <a:p>
            <a:pPr algn="l">
              <a:spcBef>
                <a:spcPts val="0"/>
              </a:spcBef>
            </a:pPr>
            <a:r>
              <a:rPr lang="es-ES" sz="2400" dirty="0" smtClean="0"/>
              <a:t>Dpto. Cirugía </a:t>
            </a:r>
          </a:p>
          <a:p>
            <a:pPr algn="l">
              <a:spcBef>
                <a:spcPts val="0"/>
              </a:spcBef>
            </a:pPr>
            <a:r>
              <a:rPr lang="es-ES" sz="2400" dirty="0" smtClean="0"/>
              <a:t>Hospital Clínico Universidad de Chile</a:t>
            </a:r>
          </a:p>
        </p:txBody>
      </p:sp>
    </p:spTree>
    <p:extLst>
      <p:ext uri="{BB962C8B-B14F-4D97-AF65-F5344CB8AC3E}">
        <p14:creationId xmlns:p14="http://schemas.microsoft.com/office/powerpoint/2010/main" val="3587188806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contenido 8"/>
          <p:cNvSpPr>
            <a:spLocks noGrp="1"/>
          </p:cNvSpPr>
          <p:nvPr>
            <p:ph idx="1"/>
          </p:nvPr>
        </p:nvSpPr>
        <p:spPr>
          <a:xfrm>
            <a:off x="457200" y="2441667"/>
            <a:ext cx="8229600" cy="5257800"/>
          </a:xfrm>
        </p:spPr>
        <p:txBody>
          <a:bodyPr/>
          <a:lstStyle/>
          <a:p>
            <a:r>
              <a:rPr lang="es-ES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ESTÉRIL</a:t>
            </a:r>
            <a:r>
              <a:rPr lang="es-ES" sz="2800" dirty="0" smtClean="0"/>
              <a:t>:</a:t>
            </a:r>
            <a:endParaRPr lang="es-ES" sz="2800" dirty="0"/>
          </a:p>
          <a:p>
            <a:pPr lvl="1"/>
            <a:r>
              <a:rPr lang="es-ES" sz="2400" dirty="0" smtClean="0"/>
              <a:t>Todo </a:t>
            </a:r>
            <a:r>
              <a:rPr lang="es-ES" sz="2400" dirty="0"/>
              <a:t>objeto o sustancia que </a:t>
            </a:r>
            <a:r>
              <a:rPr lang="es-ES" sz="2400" dirty="0" smtClean="0"/>
              <a:t>está libre </a:t>
            </a:r>
            <a:r>
              <a:rPr lang="es-ES" sz="2400" dirty="0"/>
              <a:t>de microorganismos y que </a:t>
            </a:r>
            <a:r>
              <a:rPr lang="es-ES" sz="2400" dirty="0" smtClean="0"/>
              <a:t>sea incapaz </a:t>
            </a:r>
            <a:r>
              <a:rPr lang="es-ES" sz="2400" dirty="0"/>
              <a:t>de producir cualquier forma de vida</a:t>
            </a:r>
          </a:p>
          <a:p>
            <a:endParaRPr lang="es-ES" sz="2800" dirty="0"/>
          </a:p>
          <a:p>
            <a:r>
              <a:rPr lang="es-ES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1F944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DESINFECCIÓN:</a:t>
            </a:r>
            <a:endParaRPr lang="es-ES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C1F944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lvl="1"/>
            <a:r>
              <a:rPr lang="es-ES" sz="2400" dirty="0" smtClean="0"/>
              <a:t>Proceso </a:t>
            </a:r>
            <a:r>
              <a:rPr lang="es-ES" sz="2400" dirty="0"/>
              <a:t>de destrucción de microorganismos patógenos, pero no de esporas y gérmenes resistentes</a:t>
            </a:r>
          </a:p>
          <a:p>
            <a:endParaRPr lang="es-ES" sz="2800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908175" y="244498"/>
            <a:ext cx="511333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91440" bIns="50800" numCol="1" anchor="ctr" anchorCtr="0" compatLnSpc="1">
            <a:prstTxWarp prst="textNoShape">
              <a:avLst/>
            </a:prstTxWarp>
          </a:bodyPr>
          <a:lstStyle>
            <a:lvl1pPr marL="39688" indent="-396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Arial" charset="0"/>
              </a:defRPr>
            </a:lvl1pPr>
            <a:lvl2pPr marL="39688" indent="-396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-128"/>
                <a:cs typeface="ヒラギノ角ゴ ProN W3" charset="-128"/>
                <a:sym typeface="Arial" charset="0"/>
              </a:defRPr>
            </a:lvl2pPr>
            <a:lvl3pPr marL="39688" indent="-396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-128"/>
                <a:cs typeface="ヒラギノ角ゴ ProN W3" charset="-128"/>
                <a:sym typeface="Arial" charset="0"/>
              </a:defRPr>
            </a:lvl3pPr>
            <a:lvl4pPr marL="39688" indent="-396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-128"/>
                <a:cs typeface="ヒラギノ角ゴ ProN W3" charset="-128"/>
                <a:sym typeface="Arial" charset="0"/>
              </a:defRPr>
            </a:lvl4pPr>
            <a:lvl5pPr marL="39688" indent="-396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-128"/>
                <a:cs typeface="ヒラギノ角ゴ ProN W3" charset="-128"/>
                <a:sym typeface="Arial" charset="0"/>
              </a:defRPr>
            </a:lvl5pPr>
            <a:lvl6pPr marL="4968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-128"/>
                <a:cs typeface="ヒラギノ角ゴ ProN W3" charset="-128"/>
                <a:sym typeface="Arial" charset="0"/>
              </a:defRPr>
            </a:lvl6pPr>
            <a:lvl7pPr marL="9540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-128"/>
                <a:cs typeface="ヒラギノ角ゴ ProN W3" charset="-128"/>
                <a:sym typeface="Arial" charset="0"/>
              </a:defRPr>
            </a:lvl7pPr>
            <a:lvl8pPr marL="14112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-128"/>
                <a:cs typeface="ヒラギノ角ゴ ProN W3" charset="-128"/>
                <a:sym typeface="Arial" charset="0"/>
              </a:defRPr>
            </a:lvl8pPr>
            <a:lvl9pPr marL="18684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-128"/>
                <a:cs typeface="ヒラギノ角ゴ ProN W3" charset="-128"/>
                <a:sym typeface="Arial" charset="0"/>
              </a:defRPr>
            </a:lvl9pPr>
          </a:lstStyle>
          <a:p>
            <a:r>
              <a:rPr lang="es-ES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Rounded MT Bold" charset="0"/>
              </a:rPr>
              <a:t>DEFINICIONES</a:t>
            </a:r>
            <a:endParaRPr lang="es-ES" sz="4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Rounded MT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45406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457200" y="2502841"/>
            <a:ext cx="8229600" cy="5257800"/>
          </a:xfrm>
        </p:spPr>
        <p:txBody>
          <a:bodyPr/>
          <a:lstStyle/>
          <a:p>
            <a:r>
              <a:rPr lang="es-ES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1F944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ESTERILIZACIÓN:</a:t>
            </a:r>
          </a:p>
          <a:p>
            <a:pPr lvl="1"/>
            <a:r>
              <a:rPr lang="es-ES" sz="2400" dirty="0" smtClean="0"/>
              <a:t>Proceso de destrucción y eliminación de todos los microorganismos, tanto patógenos como no patógenos</a:t>
            </a:r>
          </a:p>
          <a:p>
            <a:pPr lvl="1"/>
            <a:endParaRPr lang="es-ES" dirty="0" smtClean="0"/>
          </a:p>
          <a:p>
            <a:r>
              <a:rPr lang="es-ES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1F944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BACTERICIDA</a:t>
            </a:r>
          </a:p>
          <a:p>
            <a:pPr lvl="1"/>
            <a:r>
              <a:rPr lang="es-ES" sz="2400" dirty="0" smtClean="0"/>
              <a:t>Agente que destruye a las bacterias</a:t>
            </a:r>
            <a:endParaRPr lang="es-ES" sz="24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908175" y="278364"/>
            <a:ext cx="511333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91440" bIns="50800" numCol="1" anchor="ctr" anchorCtr="0" compatLnSpc="1">
            <a:prstTxWarp prst="textNoShape">
              <a:avLst/>
            </a:prstTxWarp>
          </a:bodyPr>
          <a:lstStyle>
            <a:lvl1pPr marL="39688" indent="-396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Arial" charset="0"/>
              </a:defRPr>
            </a:lvl1pPr>
            <a:lvl2pPr marL="39688" indent="-396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-128"/>
                <a:cs typeface="ヒラギノ角ゴ ProN W3" charset="-128"/>
                <a:sym typeface="Arial" charset="0"/>
              </a:defRPr>
            </a:lvl2pPr>
            <a:lvl3pPr marL="39688" indent="-396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-128"/>
                <a:cs typeface="ヒラギノ角ゴ ProN W3" charset="-128"/>
                <a:sym typeface="Arial" charset="0"/>
              </a:defRPr>
            </a:lvl3pPr>
            <a:lvl4pPr marL="39688" indent="-396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-128"/>
                <a:cs typeface="ヒラギノ角ゴ ProN W3" charset="-128"/>
                <a:sym typeface="Arial" charset="0"/>
              </a:defRPr>
            </a:lvl4pPr>
            <a:lvl5pPr marL="39688" indent="-396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-128"/>
                <a:cs typeface="ヒラギノ角ゴ ProN W3" charset="-128"/>
                <a:sym typeface="Arial" charset="0"/>
              </a:defRPr>
            </a:lvl5pPr>
            <a:lvl6pPr marL="4968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-128"/>
                <a:cs typeface="ヒラギノ角ゴ ProN W3" charset="-128"/>
                <a:sym typeface="Arial" charset="0"/>
              </a:defRPr>
            </a:lvl6pPr>
            <a:lvl7pPr marL="9540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-128"/>
                <a:cs typeface="ヒラギノ角ゴ ProN W3" charset="-128"/>
                <a:sym typeface="Arial" charset="0"/>
              </a:defRPr>
            </a:lvl7pPr>
            <a:lvl8pPr marL="14112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-128"/>
                <a:cs typeface="ヒラギノ角ゴ ProN W3" charset="-128"/>
                <a:sym typeface="Arial" charset="0"/>
              </a:defRPr>
            </a:lvl8pPr>
            <a:lvl9pPr marL="186848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-128"/>
                <a:cs typeface="ヒラギノ角ゴ ProN W3" charset="-128"/>
                <a:sym typeface="Arial" charset="0"/>
              </a:defRPr>
            </a:lvl9pPr>
          </a:lstStyle>
          <a:p>
            <a:r>
              <a:rPr lang="es-ES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Rounded MT Bold" charset="0"/>
              </a:rPr>
              <a:t>DEFINICIONES</a:t>
            </a:r>
            <a:endParaRPr lang="es-ES" sz="4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 Rounded MT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1067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71495" y="193699"/>
            <a:ext cx="7993062" cy="1447800"/>
          </a:xfrm>
        </p:spPr>
        <p:txBody>
          <a:bodyPr/>
          <a:lstStyle/>
          <a:p>
            <a:pPr eaLnBrk="1" hangingPunct="1"/>
            <a:r>
              <a:rPr lang="es-ES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Rounded MT Bold" charset="0"/>
              </a:rPr>
              <a:t>TECNICA  ASEPTICA</a:t>
            </a:r>
          </a:p>
        </p:txBody>
      </p:sp>
      <p:sp>
        <p:nvSpPr>
          <p:cNvPr id="53862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852738"/>
            <a:ext cx="8137525" cy="3889375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es-MX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Rounded MT Bold" charset="0"/>
              </a:rPr>
              <a:t>	</a:t>
            </a:r>
            <a:r>
              <a:rPr lang="es-MX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Black"/>
                <a:cs typeface="Arial Black"/>
              </a:rPr>
              <a:t>DEFINICION:</a:t>
            </a:r>
          </a:p>
          <a:p>
            <a:pPr algn="just" eaLnBrk="1" hangingPunct="1">
              <a:buFontTx/>
              <a:buNone/>
            </a:pPr>
            <a:r>
              <a:rPr lang="es-MX" sz="2800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	</a:t>
            </a:r>
            <a:r>
              <a:rPr lang="es-MX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Es el conjunto de procedimientos o actividades que se realizan con el fin de disminuir al mínimo las posibilidades de contaminación microbiana durante los procedimientos de atención de pacientes.</a:t>
            </a:r>
          </a:p>
        </p:txBody>
      </p:sp>
    </p:spTree>
    <p:extLst>
      <p:ext uri="{BB962C8B-B14F-4D97-AF65-F5344CB8AC3E}">
        <p14:creationId xmlns:p14="http://schemas.microsoft.com/office/powerpoint/2010/main" val="1461180135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52964" y="273595"/>
            <a:ext cx="7993062" cy="1447800"/>
          </a:xfrm>
        </p:spPr>
        <p:txBody>
          <a:bodyPr/>
          <a:lstStyle/>
          <a:p>
            <a:pPr eaLnBrk="1" hangingPunct="1"/>
            <a:r>
              <a:rPr lang="es-ES" sz="40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 charset="0"/>
              </a:rPr>
              <a:t>TECNICA  ASEPTICA</a:t>
            </a:r>
          </a:p>
        </p:txBody>
      </p:sp>
      <p:sp>
        <p:nvSpPr>
          <p:cNvPr id="53862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2276475"/>
            <a:ext cx="8532813" cy="4105275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es-MX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Rounded MT Bold" charset="0"/>
              </a:rPr>
              <a:t>	INDICACION DE USO: Va a depender</a:t>
            </a:r>
          </a:p>
          <a:p>
            <a:pPr algn="just" eaLnBrk="1" hangingPunct="1">
              <a:buFontTx/>
              <a:buChar char="•"/>
            </a:pPr>
            <a:r>
              <a:rPr lang="es-MX" dirty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Procedimiento a realizar.</a:t>
            </a:r>
          </a:p>
          <a:p>
            <a:pPr algn="just" eaLnBrk="1" hangingPunct="1">
              <a:buFontTx/>
              <a:buChar char="•"/>
            </a:pPr>
            <a:r>
              <a:rPr lang="es-MX" dirty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Riesgo y gravedad de infección</a:t>
            </a:r>
          </a:p>
          <a:p>
            <a:pPr marL="349250" lvl="1" indent="0" algn="just" eaLnBrk="1" hangingPunct="1">
              <a:buFontTx/>
              <a:buChar char="–"/>
            </a:pPr>
            <a:r>
              <a:rPr lang="es-MX" sz="2400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 </a:t>
            </a:r>
            <a:r>
              <a:rPr lang="es-MX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Procedimientos con acceso a cavidades estériles</a:t>
            </a:r>
          </a:p>
          <a:p>
            <a:pPr marL="349250" lvl="1" indent="0" algn="just" eaLnBrk="1" hangingPunct="1">
              <a:buFontTx/>
              <a:buChar char="–"/>
            </a:pPr>
            <a:r>
              <a:rPr lang="es-MX" sz="2400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 </a:t>
            </a:r>
            <a:r>
              <a:rPr lang="es-MX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Procedimientos Quirúrgicos</a:t>
            </a:r>
          </a:p>
          <a:p>
            <a:pPr marL="349250" lvl="1" indent="0" algn="just" eaLnBrk="1" hangingPunct="1">
              <a:buFontTx/>
              <a:buChar char="–"/>
            </a:pPr>
            <a:r>
              <a:rPr lang="es-MX" sz="2400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 </a:t>
            </a:r>
            <a:r>
              <a:rPr lang="es-MX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Procedimientos  en que las consecuencias de una</a:t>
            </a:r>
          </a:p>
          <a:p>
            <a:pPr marL="349250" lvl="1" indent="0" algn="just" eaLnBrk="1" hangingPunct="1">
              <a:buFontTx/>
              <a:buNone/>
            </a:pPr>
            <a:r>
              <a:rPr lang="es-MX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    infección pongan en juego la vida del paciente</a:t>
            </a:r>
            <a:endParaRPr lang="es-MX" sz="2600" dirty="0">
              <a:effectLst>
                <a:outerShdw blurRad="38100" dist="38100" dir="2700000" algn="tl">
                  <a:srgbClr val="000000"/>
                </a:outerShdw>
              </a:effectLst>
              <a:latin typeface="Arial Rounded MT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18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346096"/>
            <a:ext cx="6408737" cy="1447800"/>
          </a:xfrm>
        </p:spPr>
        <p:txBody>
          <a:bodyPr/>
          <a:lstStyle/>
          <a:p>
            <a:pPr eaLnBrk="1" hangingPunct="1"/>
            <a:r>
              <a:rPr lang="es-ES" sz="40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Rounded MT Bold" charset="0"/>
              </a:rPr>
              <a:t>TECNICA ASEPTICA</a:t>
            </a:r>
          </a:p>
        </p:txBody>
      </p:sp>
      <p:sp>
        <p:nvSpPr>
          <p:cNvPr id="538627" name="Rectangle 3"/>
          <p:cNvSpPr>
            <a:spLocks noGrp="1" noChangeArrowheads="1"/>
          </p:cNvSpPr>
          <p:nvPr>
            <p:ph idx="1"/>
          </p:nvPr>
        </p:nvSpPr>
        <p:spPr>
          <a:xfrm>
            <a:off x="3563938" y="2425171"/>
            <a:ext cx="5040312" cy="3168650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es-MX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Rounded MT Bold" charset="0"/>
              </a:rPr>
              <a:t>COMPONENTES: </a:t>
            </a:r>
          </a:p>
          <a:p>
            <a:pPr eaLnBrk="1" hangingPunct="1">
              <a:spcAft>
                <a:spcPts val="1200"/>
              </a:spcAft>
              <a:buFontTx/>
              <a:buAutoNum type="arabicPeriod"/>
            </a:pPr>
            <a:r>
              <a:rPr lang="es-MX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Lavado de manos</a:t>
            </a:r>
          </a:p>
          <a:p>
            <a:pPr eaLnBrk="1" hangingPunct="1">
              <a:spcAft>
                <a:spcPts val="1200"/>
              </a:spcAft>
              <a:buFontTx/>
              <a:buAutoNum type="arabicPeriod"/>
            </a:pPr>
            <a:r>
              <a:rPr lang="es-MX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Uso de barreras</a:t>
            </a:r>
          </a:p>
          <a:p>
            <a:pPr eaLnBrk="1" hangingPunct="1">
              <a:spcAft>
                <a:spcPts val="1200"/>
              </a:spcAft>
              <a:buFontTx/>
              <a:buAutoNum type="arabicPeriod"/>
            </a:pPr>
            <a:r>
              <a:rPr lang="es-MX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Uso de material estéril </a:t>
            </a:r>
          </a:p>
          <a:p>
            <a:pPr eaLnBrk="1" hangingPunct="1">
              <a:spcAft>
                <a:spcPts val="1200"/>
              </a:spcAft>
              <a:buFontTx/>
              <a:buAutoNum type="arabicPeriod"/>
            </a:pPr>
            <a:r>
              <a:rPr lang="es-MX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Preparación de piel</a:t>
            </a:r>
            <a:endParaRPr lang="es-MX" sz="1800" dirty="0">
              <a:effectLst>
                <a:outerShdw blurRad="38100" dist="38100" dir="2700000" algn="tl">
                  <a:srgbClr val="000000"/>
                </a:outerShdw>
              </a:effectLst>
              <a:latin typeface="Arial Rounded MT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89971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8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8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8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8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8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Precauciones Estándar</a:t>
            </a:r>
            <a:endParaRPr lang="es-ES" dirty="0"/>
          </a:p>
        </p:txBody>
      </p:sp>
      <p:sp>
        <p:nvSpPr>
          <p:cNvPr id="7" name="Marcador de contenido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sz="2400" dirty="0"/>
              <a:t>Conjunto de Barreras protectoras para prevenir el contacto con sangre o fluidos corporales </a:t>
            </a:r>
          </a:p>
          <a:p>
            <a:r>
              <a:rPr lang="es-ES_tradnl" sz="2400" dirty="0" smtClean="0"/>
              <a:t>Son precauciones básicas para </a:t>
            </a:r>
            <a:r>
              <a:rPr lang="es-ES_tradnl" sz="2400" dirty="0"/>
              <a:t>el control de infecciones </a:t>
            </a:r>
          </a:p>
          <a:p>
            <a:r>
              <a:rPr lang="es-ES_tradnl" sz="2400" dirty="0" smtClean="0"/>
              <a:t>Estas </a:t>
            </a:r>
            <a:r>
              <a:rPr lang="es-ES_tradnl" sz="2400" dirty="0"/>
              <a:t>deben ser aplicadas cada vez que se prevea contacto con fluidos de riesgo </a:t>
            </a:r>
            <a:r>
              <a:rPr lang="es-ES_tradnl" sz="2400" dirty="0" err="1"/>
              <a:t>biológico</a:t>
            </a:r>
            <a:r>
              <a:rPr lang="es-ES_tradnl" sz="2400" dirty="0"/>
              <a:t> </a:t>
            </a:r>
          </a:p>
          <a:p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56749716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Objetivos de precauciones estándar</a:t>
            </a:r>
            <a:endParaRPr lang="es-ES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Prevenir el contacto directo con </a:t>
            </a:r>
            <a:r>
              <a:rPr lang="es-ES" sz="2400" dirty="0" err="1" smtClean="0"/>
              <a:t>fluídos</a:t>
            </a:r>
            <a:r>
              <a:rPr lang="es-ES" sz="2400" dirty="0" smtClean="0"/>
              <a:t> corporales, sangre, secreciones, excreciones</a:t>
            </a:r>
          </a:p>
          <a:p>
            <a:endParaRPr lang="es-ES" sz="2400" dirty="0"/>
          </a:p>
          <a:p>
            <a:r>
              <a:rPr lang="es-ES" sz="2400" dirty="0" smtClean="0"/>
              <a:t>Minimizar la propagación de las infecciones asociadas con la atención en salud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18124879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Elementos Principales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52400" y="2041963"/>
            <a:ext cx="8534400" cy="3267169"/>
          </a:xfrm>
        </p:spPr>
        <p:txBody>
          <a:bodyPr>
            <a:noAutofit/>
          </a:bodyPr>
          <a:lstStyle/>
          <a:p>
            <a:r>
              <a:rPr lang="es-ES_tradnl" sz="2400" dirty="0"/>
              <a:t>Higiene de Manos </a:t>
            </a:r>
          </a:p>
          <a:p>
            <a:r>
              <a:rPr lang="es-ES_tradnl" sz="2400" dirty="0"/>
              <a:t>Uso de equipo de </a:t>
            </a:r>
            <a:r>
              <a:rPr lang="es-ES_tradnl" sz="2400" dirty="0" smtClean="0"/>
              <a:t>protección </a:t>
            </a:r>
            <a:r>
              <a:rPr lang="es-ES_tradnl" sz="2400" dirty="0"/>
              <a:t>personal (EPP) para evitar el contacto con fluidos corporales y la piel lesionada del paciente </a:t>
            </a:r>
          </a:p>
          <a:p>
            <a:r>
              <a:rPr lang="es-ES_tradnl" sz="2400" dirty="0"/>
              <a:t>Higiene respiratoria y etiqueta de la </a:t>
            </a:r>
            <a:r>
              <a:rPr lang="es-ES_tradnl" sz="2400" dirty="0" smtClean="0"/>
              <a:t>tos</a:t>
            </a:r>
          </a:p>
          <a:p>
            <a:r>
              <a:rPr lang="es-ES_tradnl" sz="2400" dirty="0" smtClean="0"/>
              <a:t>Prevención </a:t>
            </a:r>
            <a:r>
              <a:rPr lang="es-ES_tradnl" sz="2400" dirty="0"/>
              <a:t>de lesiones causadas por agujas u otros objetos </a:t>
            </a:r>
            <a:r>
              <a:rPr lang="es-ES_tradnl" sz="2400" dirty="0" smtClean="0"/>
              <a:t>cortantes</a:t>
            </a:r>
          </a:p>
          <a:p>
            <a:r>
              <a:rPr lang="es-ES_tradnl" sz="2400" dirty="0" smtClean="0"/>
              <a:t>Manipulación </a:t>
            </a:r>
            <a:r>
              <a:rPr lang="es-ES_tradnl" sz="2400" dirty="0"/>
              <a:t>de desechos </a:t>
            </a:r>
          </a:p>
          <a:p>
            <a:r>
              <a:rPr lang="es-ES_tradnl" sz="2400" dirty="0"/>
              <a:t>Limpieza y </a:t>
            </a:r>
            <a:r>
              <a:rPr lang="es-ES_tradnl" sz="2400" dirty="0" smtClean="0"/>
              <a:t>desinfección </a:t>
            </a:r>
            <a:r>
              <a:rPr lang="es-ES_tradnl" sz="2400" dirty="0"/>
              <a:t>del entorno y del equipo </a:t>
            </a:r>
          </a:p>
          <a:p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390429527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Higiene de Manos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Las manos son una de las principales fuentes de transmisión de microorganismos</a:t>
            </a:r>
          </a:p>
          <a:p>
            <a:endParaRPr lang="es-ES" sz="2400" dirty="0"/>
          </a:p>
          <a:p>
            <a:r>
              <a:rPr lang="es-ES" sz="2400" dirty="0" smtClean="0"/>
              <a:t>Es la medida aislada con mayor evidencia en prevenir la transmisión de infecciones tanto nosocomiales como comunitarias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651254226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Microbiología de la piel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" y="2254326"/>
            <a:ext cx="8521700" cy="440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16804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395288" y="3068638"/>
            <a:ext cx="8496300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s-ES_tradnl" sz="2400" dirty="0" smtClean="0">
                <a:solidFill>
                  <a:srgbClr val="FF0000"/>
                </a:solidFill>
                <a:latin typeface="Arial Rounded MT Bold" charset="0"/>
              </a:rPr>
              <a:t>	Infección </a:t>
            </a:r>
            <a:r>
              <a:rPr lang="es-ES_tradnl" sz="2400" dirty="0">
                <a:solidFill>
                  <a:srgbClr val="FF0000"/>
                </a:solidFill>
                <a:latin typeface="Arial Rounded MT Bold" charset="0"/>
              </a:rPr>
              <a:t>que aparece luego de 48 a 72 horas de </a:t>
            </a:r>
            <a:r>
              <a:rPr lang="es-ES_tradnl" sz="2400" dirty="0" smtClean="0">
                <a:solidFill>
                  <a:srgbClr val="FF0000"/>
                </a:solidFill>
                <a:latin typeface="Arial Rounded MT Bold" charset="0"/>
              </a:rPr>
              <a:t>	hospitalización </a:t>
            </a:r>
            <a:r>
              <a:rPr lang="es-ES_tradnl" sz="2400" dirty="0">
                <a:solidFill>
                  <a:srgbClr val="FF0000"/>
                </a:solidFill>
                <a:latin typeface="Arial Rounded MT Bold" charset="0"/>
              </a:rPr>
              <a:t>NO presente ni en incubación en el </a:t>
            </a:r>
            <a:r>
              <a:rPr lang="es-ES_tradnl" sz="2400" dirty="0" smtClean="0">
                <a:solidFill>
                  <a:srgbClr val="FF0000"/>
                </a:solidFill>
                <a:latin typeface="Arial Rounded MT Bold" charset="0"/>
              </a:rPr>
              <a:t>	  	 	momento </a:t>
            </a:r>
            <a:r>
              <a:rPr lang="es-ES_tradnl" sz="2400" dirty="0">
                <a:solidFill>
                  <a:srgbClr val="FF0000"/>
                </a:solidFill>
                <a:latin typeface="Arial Rounded MT Bold" charset="0"/>
              </a:rPr>
              <a:t>de la admisión</a:t>
            </a:r>
          </a:p>
          <a:p>
            <a:pPr algn="just"/>
            <a:endParaRPr lang="es-ES_tradnl" sz="2400" dirty="0">
              <a:solidFill>
                <a:srgbClr val="FF0000"/>
              </a:solidFill>
              <a:latin typeface="Arial Rounded MT Bold" charset="0"/>
            </a:endParaRPr>
          </a:p>
          <a:p>
            <a:pPr algn="just"/>
            <a:r>
              <a:rPr lang="es-ES_tradnl" sz="2400" dirty="0" smtClean="0">
                <a:solidFill>
                  <a:srgbClr val="FF0000"/>
                </a:solidFill>
                <a:latin typeface="Arial Rounded MT Bold" charset="0"/>
              </a:rPr>
              <a:t>	Incluye </a:t>
            </a:r>
            <a:r>
              <a:rPr lang="es-ES_tradnl" sz="2400" dirty="0">
                <a:solidFill>
                  <a:srgbClr val="FF0000"/>
                </a:solidFill>
                <a:latin typeface="Arial Rounded MT Bold" charset="0"/>
              </a:rPr>
              <a:t>también infecciones que fueron adquiridas </a:t>
            </a:r>
            <a:r>
              <a:rPr lang="es-ES_tradnl" sz="2400" dirty="0" smtClean="0">
                <a:solidFill>
                  <a:srgbClr val="FF0000"/>
                </a:solidFill>
                <a:latin typeface="Arial Rounded MT Bold" charset="0"/>
              </a:rPr>
              <a:t>	    	en </a:t>
            </a:r>
            <a:r>
              <a:rPr lang="es-ES_tradnl" sz="2400" dirty="0">
                <a:solidFill>
                  <a:srgbClr val="FF0000"/>
                </a:solidFill>
                <a:latin typeface="Arial Rounded MT Bold" charset="0"/>
              </a:rPr>
              <a:t>el hospital y que se manifestaron luego del egreso </a:t>
            </a:r>
          </a:p>
          <a:p>
            <a:pPr algn="just"/>
            <a:r>
              <a:rPr lang="es-ES_tradnl" sz="2400" dirty="0" smtClean="0">
                <a:solidFill>
                  <a:srgbClr val="FF0000"/>
                </a:solidFill>
                <a:latin typeface="Arial Rounded MT Bold" charset="0"/>
              </a:rPr>
              <a:t>	Incluye </a:t>
            </a:r>
            <a:r>
              <a:rPr lang="es-ES_tradnl" sz="2400" dirty="0">
                <a:solidFill>
                  <a:srgbClr val="FF0000"/>
                </a:solidFill>
                <a:latin typeface="Arial Rounded MT Bold" charset="0"/>
              </a:rPr>
              <a:t>30 días en caso de cirugía limpia</a:t>
            </a:r>
          </a:p>
          <a:p>
            <a:pPr algn="just"/>
            <a:r>
              <a:rPr lang="es-ES_tradnl" sz="2400" dirty="0" smtClean="0">
                <a:solidFill>
                  <a:srgbClr val="FF0000"/>
                </a:solidFill>
                <a:latin typeface="Arial Rounded MT Bold" charset="0"/>
              </a:rPr>
              <a:t>	Un </a:t>
            </a:r>
            <a:r>
              <a:rPr lang="es-ES_tradnl" sz="2400" dirty="0">
                <a:solidFill>
                  <a:srgbClr val="FF0000"/>
                </a:solidFill>
                <a:latin typeface="Arial Rounded MT Bold" charset="0"/>
              </a:rPr>
              <a:t>año en prótesis valvular u ortopédica</a:t>
            </a:r>
            <a:r>
              <a:rPr lang="es-ES_tradnl" sz="3600" dirty="0">
                <a:solidFill>
                  <a:srgbClr val="FF0000"/>
                </a:solidFill>
                <a:latin typeface="Arial Rounded MT Bold" charset="0"/>
              </a:rPr>
              <a:t> </a:t>
            </a: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251366" y="-18495"/>
            <a:ext cx="7993062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ts val="5600"/>
              </a:lnSpc>
            </a:pPr>
            <a:r>
              <a:rPr lang="es-ES" sz="2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 Rounded MT Bold" charset="0"/>
              </a:rPr>
              <a:t>¿QUE SON LAS INFECCIONES  ASOCIADAS A LA ATENCION DE SALUD? (IAAS -Ex IIH)</a:t>
            </a:r>
          </a:p>
        </p:txBody>
      </p:sp>
    </p:spTree>
    <p:extLst>
      <p:ext uri="{BB962C8B-B14F-4D97-AF65-F5344CB8AC3E}">
        <p14:creationId xmlns:p14="http://schemas.microsoft.com/office/powerpoint/2010/main" val="264621615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510760"/>
            <a:ext cx="4371905" cy="5257800"/>
          </a:xfrm>
        </p:spPr>
        <p:txBody>
          <a:bodyPr>
            <a:normAutofit lnSpcReduction="10000"/>
          </a:bodyPr>
          <a:lstStyle/>
          <a:p>
            <a:pPr marL="39688" indent="0">
              <a:buNone/>
            </a:pPr>
            <a:r>
              <a:rPr lang="es-ES" sz="2400" b="1" dirty="0" smtClean="0">
                <a:solidFill>
                  <a:schemeClr val="tx1"/>
                </a:solidFill>
              </a:rPr>
              <a:t>Lavado Clínico de manos con jabón neutro</a:t>
            </a:r>
          </a:p>
          <a:p>
            <a:endParaRPr lang="es-ES" sz="2400" dirty="0" smtClean="0"/>
          </a:p>
          <a:p>
            <a:r>
              <a:rPr lang="es-ES" sz="2400" dirty="0" smtClean="0"/>
              <a:t>Objetivo: Eliminar la suciedad visible y la flora transitoria de la piel</a:t>
            </a:r>
          </a:p>
          <a:p>
            <a:endParaRPr lang="es-ES" sz="2400" dirty="0" smtClean="0"/>
          </a:p>
          <a:p>
            <a:r>
              <a:rPr lang="es-ES" sz="2400" dirty="0" smtClean="0"/>
              <a:t>Indicaciones:</a:t>
            </a:r>
          </a:p>
          <a:p>
            <a:pPr lvl="1"/>
            <a:r>
              <a:rPr lang="es-ES" sz="2000" dirty="0" smtClean="0"/>
              <a:t>Al ingreso de la jornada</a:t>
            </a:r>
          </a:p>
          <a:p>
            <a:pPr lvl="1"/>
            <a:r>
              <a:rPr lang="es-ES" sz="2000" dirty="0" smtClean="0"/>
              <a:t>Después de ir al baño</a:t>
            </a:r>
          </a:p>
          <a:p>
            <a:pPr lvl="1"/>
            <a:r>
              <a:rPr lang="es-ES" sz="2000" dirty="0" smtClean="0"/>
              <a:t>Suciedad visible</a:t>
            </a:r>
          </a:p>
          <a:p>
            <a:pPr lvl="1"/>
            <a:r>
              <a:rPr lang="es-ES" sz="2000" dirty="0" smtClean="0"/>
              <a:t>En los “5 momentos”</a:t>
            </a:r>
            <a:endParaRPr lang="es-ES" sz="2000" dirty="0"/>
          </a:p>
        </p:txBody>
      </p:sp>
      <p:sp>
        <p:nvSpPr>
          <p:cNvPr id="6" name="Marcador de contenido 2"/>
          <p:cNvSpPr txBox="1">
            <a:spLocks/>
          </p:cNvSpPr>
          <p:nvPr/>
        </p:nvSpPr>
        <p:spPr bwMode="auto">
          <a:xfrm>
            <a:off x="4772095" y="1492872"/>
            <a:ext cx="437190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91440" bIns="50800" numCol="1" anchor="t" anchorCtr="0" compatLnSpc="1">
            <a:prstTxWarp prst="textNoShape">
              <a:avLst/>
            </a:prstTxWarp>
          </a:bodyPr>
          <a:lstStyle>
            <a:lvl1pPr marL="382588" indent="-342900" algn="l" rtl="0" eaLnBrk="1" fontAlgn="base" hangingPunct="1">
              <a:spcBef>
                <a:spcPts val="700"/>
              </a:spcBef>
              <a:spcAft>
                <a:spcPct val="0"/>
              </a:spcAft>
              <a:buSzPct val="100000"/>
              <a:buFont typeface="Arial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1pPr>
            <a:lvl2pPr marL="731838" indent="-285750" algn="l" rtl="0" eaLnBrk="1" fontAlgn="base" hangingPunct="1">
              <a:spcBef>
                <a:spcPts val="600"/>
              </a:spcBef>
              <a:spcAft>
                <a:spcPct val="0"/>
              </a:spcAft>
              <a:buSzPct val="100000"/>
              <a:buFont typeface="Arial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2pPr>
            <a:lvl3pPr marL="1131888" indent="-228600" algn="l" rtl="0" eaLnBrk="1" fontAlgn="base" hangingPunct="1">
              <a:spcBef>
                <a:spcPts val="600"/>
              </a:spcBef>
              <a:spcAft>
                <a:spcPct val="0"/>
              </a:spcAft>
              <a:buSzPct val="100000"/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3pPr>
            <a:lvl4pPr marL="1589088" indent="-228600" algn="l" rtl="0" eaLnBrk="1" fontAlgn="base" hangingPunct="1">
              <a:spcBef>
                <a:spcPts val="500"/>
              </a:spcBef>
              <a:spcAft>
                <a:spcPct val="0"/>
              </a:spcAft>
              <a:buSzPct val="100000"/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4pPr>
            <a:lvl5pPr marL="2046288" indent="-228600" algn="l" rtl="0" eaLnBrk="1" fontAlgn="base" hangingPunct="1">
              <a:spcBef>
                <a:spcPts val="500"/>
              </a:spcBef>
              <a:spcAft>
                <a:spcPct val="0"/>
              </a:spcAft>
              <a:buSzPct val="100000"/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5pPr>
            <a:lvl6pPr marL="2503488" indent="-228600" algn="l" rtl="0" eaLnBrk="1" fontAlgn="base" hangingPunct="1">
              <a:spcBef>
                <a:spcPts val="500"/>
              </a:spcBef>
              <a:spcAft>
                <a:spcPct val="0"/>
              </a:spcAft>
              <a:buSzPct val="100000"/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6pPr>
            <a:lvl7pPr marL="2960688" indent="-228600" algn="l" rtl="0" eaLnBrk="1" fontAlgn="base" hangingPunct="1">
              <a:spcBef>
                <a:spcPts val="500"/>
              </a:spcBef>
              <a:spcAft>
                <a:spcPct val="0"/>
              </a:spcAft>
              <a:buSzPct val="100000"/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7pPr>
            <a:lvl8pPr marL="3417888" indent="-228600" algn="l" rtl="0" eaLnBrk="1" fontAlgn="base" hangingPunct="1">
              <a:spcBef>
                <a:spcPts val="500"/>
              </a:spcBef>
              <a:spcAft>
                <a:spcPct val="0"/>
              </a:spcAft>
              <a:buSzPct val="100000"/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8pPr>
            <a:lvl9pPr marL="3875088" indent="-228600" algn="l" rtl="0" eaLnBrk="1" fontAlgn="base" hangingPunct="1">
              <a:spcBef>
                <a:spcPts val="500"/>
              </a:spcBef>
              <a:spcAft>
                <a:spcPct val="0"/>
              </a:spcAft>
              <a:buSzPct val="100000"/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charset="0"/>
              </a:defRPr>
            </a:lvl9pPr>
          </a:lstStyle>
          <a:p>
            <a:pPr marL="39688" indent="0">
              <a:buFont typeface="Arial" charset="0"/>
              <a:buNone/>
            </a:pPr>
            <a:r>
              <a:rPr lang="es-ES" sz="2400" b="1" dirty="0" smtClean="0"/>
              <a:t>Lavado Clínico de manos con jabón antiséptico</a:t>
            </a:r>
          </a:p>
          <a:p>
            <a:endParaRPr lang="es-ES" sz="2400" dirty="0" smtClean="0"/>
          </a:p>
          <a:p>
            <a:r>
              <a:rPr lang="es-ES" sz="2400" dirty="0" smtClean="0"/>
              <a:t>Objetivo: Eliminar la flora transitoria y contener la flora residente</a:t>
            </a:r>
          </a:p>
          <a:p>
            <a:endParaRPr lang="es-ES" sz="2400" dirty="0" smtClean="0"/>
          </a:p>
          <a:p>
            <a:r>
              <a:rPr lang="es-ES" sz="2400" dirty="0" smtClean="0"/>
              <a:t>Indicaciones:</a:t>
            </a:r>
          </a:p>
          <a:p>
            <a:pPr lvl="1"/>
            <a:r>
              <a:rPr lang="es-ES" sz="2000" dirty="0" smtClean="0"/>
              <a:t>En Unidades críticas</a:t>
            </a:r>
          </a:p>
          <a:p>
            <a:pPr lvl="1"/>
            <a:r>
              <a:rPr lang="es-ES" sz="2000" dirty="0" smtClean="0"/>
              <a:t>Después de ir al baño</a:t>
            </a:r>
          </a:p>
          <a:p>
            <a:pPr lvl="1"/>
            <a:r>
              <a:rPr lang="es-ES" sz="2000" dirty="0" smtClean="0"/>
              <a:t>Previo a procedimientos invasivos</a:t>
            </a:r>
          </a:p>
          <a:p>
            <a:pPr lvl="1"/>
            <a:r>
              <a:rPr lang="es-ES" sz="2000" dirty="0" smtClean="0"/>
              <a:t>Inmunodeprimidos, quemados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358157246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Cuándo: 5 momentos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54038" indent="-514350">
              <a:buFont typeface="+mj-lt"/>
              <a:buAutoNum type="arabicPeriod"/>
            </a:pPr>
            <a:r>
              <a:rPr lang="es-ES" sz="2400" dirty="0" smtClean="0"/>
              <a:t>Antes del contacto con el paciente</a:t>
            </a:r>
          </a:p>
          <a:p>
            <a:pPr marL="554038" indent="-514350">
              <a:buFont typeface="+mj-lt"/>
              <a:buAutoNum type="arabicPeriod"/>
            </a:pPr>
            <a:r>
              <a:rPr lang="es-ES" sz="2400" dirty="0" smtClean="0"/>
              <a:t>Antes de realizar una técnica aséptica</a:t>
            </a:r>
          </a:p>
          <a:p>
            <a:pPr marL="554038" indent="-514350">
              <a:buFont typeface="+mj-lt"/>
              <a:buAutoNum type="arabicPeriod"/>
            </a:pPr>
            <a:r>
              <a:rPr lang="es-ES" sz="2400" dirty="0" smtClean="0"/>
              <a:t>Después del contacto con el paciente</a:t>
            </a:r>
          </a:p>
          <a:p>
            <a:pPr marL="554038" indent="-514350">
              <a:buFont typeface="+mj-lt"/>
              <a:buAutoNum type="arabicPeriod"/>
            </a:pPr>
            <a:r>
              <a:rPr lang="es-ES" sz="2400" dirty="0" smtClean="0"/>
              <a:t>Después de un riesgo de exposición a </a:t>
            </a:r>
            <a:r>
              <a:rPr lang="es-ES" sz="2400" dirty="0" err="1" smtClean="0"/>
              <a:t>fluídos</a:t>
            </a:r>
            <a:r>
              <a:rPr lang="es-ES" sz="2400" dirty="0" smtClean="0"/>
              <a:t> corporales</a:t>
            </a:r>
          </a:p>
          <a:p>
            <a:pPr marL="554038" indent="-514350">
              <a:buFont typeface="+mj-lt"/>
              <a:buAutoNum type="arabicPeriod"/>
            </a:pPr>
            <a:r>
              <a:rPr lang="es-ES" sz="2400" dirty="0" smtClean="0"/>
              <a:t>Después del contacto con el entorno del paciente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407362273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Higiene de manos sin agua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Requisitos:</a:t>
            </a:r>
          </a:p>
          <a:p>
            <a:pPr lvl="1"/>
            <a:r>
              <a:rPr lang="es-ES" dirty="0" smtClean="0"/>
              <a:t>Aplicar sobre manos visiblemente limpias</a:t>
            </a:r>
          </a:p>
          <a:p>
            <a:pPr lvl="1"/>
            <a:r>
              <a:rPr lang="es-ES" dirty="0" smtClean="0"/>
              <a:t>No utilizar en atención con precauciones de contacto por </a:t>
            </a:r>
            <a:r>
              <a:rPr lang="es-ES" dirty="0" err="1" smtClean="0"/>
              <a:t>Clostridium</a:t>
            </a:r>
            <a:r>
              <a:rPr lang="es-ES" dirty="0" smtClean="0"/>
              <a:t> </a:t>
            </a:r>
            <a:r>
              <a:rPr lang="es-ES" dirty="0" err="1" smtClean="0"/>
              <a:t>Difficile</a:t>
            </a:r>
            <a:endParaRPr lang="es-ES" dirty="0" smtClean="0"/>
          </a:p>
          <a:p>
            <a:r>
              <a:rPr lang="es-ES" dirty="0" smtClean="0"/>
              <a:t>Ventajas:</a:t>
            </a:r>
          </a:p>
          <a:p>
            <a:pPr lvl="1"/>
            <a:r>
              <a:rPr lang="es-ES" dirty="0" smtClean="0"/>
              <a:t>Higiene más rápida que con el uso de agua/jabón</a:t>
            </a:r>
          </a:p>
          <a:p>
            <a:pPr lvl="1"/>
            <a:r>
              <a:rPr lang="es-ES" dirty="0" smtClean="0"/>
              <a:t>Mayor reducción de microorganismos</a:t>
            </a:r>
          </a:p>
          <a:p>
            <a:r>
              <a:rPr lang="es-ES" dirty="0" smtClean="0"/>
              <a:t>Limitante:	Pérdida de efectividad en presencia de suciedad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9499676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Lavado Quirúrgico de Manos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838329"/>
            <a:ext cx="5410200" cy="463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710956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0" y="2192690"/>
            <a:ext cx="8572500" cy="435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305646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Técnica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se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5497" y="1270083"/>
            <a:ext cx="9338230" cy="495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16976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Productos para el lavado de manos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126324"/>
            <a:ext cx="61595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12432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Productos para el lavado de manos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" y="1362403"/>
            <a:ext cx="9165556" cy="547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55889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Uso de Equipo de Protección personal (EPP)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4000" y="2770094"/>
            <a:ext cx="8432799" cy="3267169"/>
          </a:xfrm>
        </p:spPr>
        <p:txBody>
          <a:bodyPr>
            <a:noAutofit/>
          </a:bodyPr>
          <a:lstStyle/>
          <a:p>
            <a:r>
              <a:rPr lang="es-ES_tradnl" sz="2400" dirty="0"/>
              <a:t>Siempre realizar higiene de manos a pesar de uso de EPP </a:t>
            </a:r>
          </a:p>
          <a:p>
            <a:r>
              <a:rPr lang="es-ES_tradnl" sz="2400" dirty="0"/>
              <a:t>Si es necesario, </a:t>
            </a:r>
            <a:r>
              <a:rPr lang="es-ES_tradnl" sz="2400" dirty="0" err="1"/>
              <a:t>quítese</a:t>
            </a:r>
            <a:r>
              <a:rPr lang="es-ES_tradnl" sz="2400" dirty="0"/>
              <a:t> y reemplace cualquier pieza </a:t>
            </a:r>
            <a:r>
              <a:rPr lang="es-ES_tradnl" sz="2400" dirty="0" err="1"/>
              <a:t>dañada</a:t>
            </a:r>
            <a:r>
              <a:rPr lang="es-ES_tradnl" sz="2400" dirty="0"/>
              <a:t> o rota del EPP, tan pronto como note el </a:t>
            </a:r>
            <a:r>
              <a:rPr lang="es-ES_tradnl" sz="2400" dirty="0" err="1"/>
              <a:t>daño</a:t>
            </a:r>
            <a:r>
              <a:rPr lang="es-ES_tradnl" sz="2400" dirty="0"/>
              <a:t> </a:t>
            </a:r>
          </a:p>
          <a:p>
            <a:r>
              <a:rPr lang="es-ES_tradnl" sz="2400" dirty="0" err="1"/>
              <a:t>Quítese</a:t>
            </a:r>
            <a:r>
              <a:rPr lang="es-ES_tradnl" sz="2400" dirty="0"/>
              <a:t> el EPP lo antes posible </a:t>
            </a:r>
            <a:r>
              <a:rPr lang="es-ES_tradnl" sz="2400" dirty="0" err="1"/>
              <a:t>después</a:t>
            </a:r>
            <a:r>
              <a:rPr lang="es-ES_tradnl" sz="2400" dirty="0"/>
              <a:t> de finalizar la </a:t>
            </a:r>
            <a:r>
              <a:rPr lang="es-ES_tradnl" sz="2400" dirty="0" err="1"/>
              <a:t>atención</a:t>
            </a:r>
            <a:r>
              <a:rPr lang="es-ES_tradnl" sz="2400" dirty="0"/>
              <a:t> del paciente y evite contaminar el entorno, a otros pacientes y a usted mismo </a:t>
            </a:r>
          </a:p>
          <a:p>
            <a:r>
              <a:rPr lang="es-ES_tradnl" sz="2400" dirty="0"/>
              <a:t>Descarte todos los elementos del EPP cuidadosamente y realice higiene de manos inmediatamente </a:t>
            </a:r>
            <a:r>
              <a:rPr lang="es-ES_tradnl" sz="2400" dirty="0" err="1"/>
              <a:t>después</a:t>
            </a:r>
            <a:r>
              <a:rPr lang="es-ES_tradnl" sz="2400" dirty="0"/>
              <a:t> </a:t>
            </a:r>
          </a:p>
          <a:p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94229212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EPP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es-ES_tradnl" sz="2400" dirty="0" smtClean="0"/>
          </a:p>
          <a:p>
            <a:pPr lvl="1"/>
            <a:r>
              <a:rPr lang="es-ES_tradnl" sz="2400" dirty="0" smtClean="0"/>
              <a:t>Guantes</a:t>
            </a:r>
          </a:p>
          <a:p>
            <a:pPr lvl="1"/>
            <a:endParaRPr lang="es-ES_tradnl" sz="2400" dirty="0"/>
          </a:p>
          <a:p>
            <a:pPr lvl="1"/>
            <a:r>
              <a:rPr lang="es-ES_tradnl" sz="2400" dirty="0" smtClean="0"/>
              <a:t>Delantal</a:t>
            </a:r>
          </a:p>
          <a:p>
            <a:pPr lvl="1"/>
            <a:endParaRPr lang="es-ES_tradnl" sz="2400" dirty="0"/>
          </a:p>
          <a:p>
            <a:pPr lvl="1"/>
            <a:r>
              <a:rPr lang="es-ES_tradnl" sz="2400" dirty="0" smtClean="0"/>
              <a:t>Gafas</a:t>
            </a:r>
          </a:p>
          <a:p>
            <a:pPr marL="446088" lvl="1" indent="0">
              <a:buNone/>
            </a:pPr>
            <a:endParaRPr lang="es-ES_tradnl" sz="2400" dirty="0"/>
          </a:p>
          <a:p>
            <a:pPr lvl="1"/>
            <a:r>
              <a:rPr lang="es-ES_tradnl" sz="2400" dirty="0" smtClean="0"/>
              <a:t>Mascarilla </a:t>
            </a:r>
            <a:endParaRPr lang="es-ES_tradnl" sz="2400" dirty="0"/>
          </a:p>
          <a:p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275188853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Luis Pasteur</a:t>
            </a:r>
            <a:endParaRPr lang="es-ES" dirty="0"/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idx="1"/>
          </p:nvPr>
        </p:nvPicPr>
        <p:blipFill>
          <a:blip r:embed="rId2"/>
          <a:srcRect t="277" b="277"/>
          <a:stretch>
            <a:fillRect/>
          </a:stretch>
        </p:blipFill>
        <p:spPr>
          <a:xfrm>
            <a:off x="589901" y="1756848"/>
            <a:ext cx="3327400" cy="445135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8" name="CuadroTexto 7"/>
          <p:cNvSpPr txBox="1"/>
          <p:nvPr/>
        </p:nvSpPr>
        <p:spPr>
          <a:xfrm>
            <a:off x="4621836" y="2449101"/>
            <a:ext cx="375062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dirty="0"/>
              <a:t>Desarrolla </a:t>
            </a:r>
            <a:r>
              <a:rPr lang="es-ES_tradnl" sz="2400" dirty="0" smtClean="0"/>
              <a:t>la</a:t>
            </a:r>
          </a:p>
          <a:p>
            <a:r>
              <a:rPr lang="es-ES_tradnl" sz="2400" dirty="0" smtClean="0"/>
              <a:t> </a:t>
            </a:r>
            <a:r>
              <a:rPr lang="es-ES_tradnl" sz="2400" b="1" i="1" dirty="0" err="1" smtClean="0"/>
              <a:t>teoría</a:t>
            </a:r>
            <a:r>
              <a:rPr lang="es-ES_tradnl" sz="2400" b="1" i="1" dirty="0"/>
              <a:t> </a:t>
            </a:r>
            <a:r>
              <a:rPr lang="es-ES_tradnl" sz="2400" b="1" i="1" dirty="0" smtClean="0"/>
              <a:t>germinal </a:t>
            </a:r>
            <a:r>
              <a:rPr lang="es-ES_tradnl" sz="2400" b="1" i="1" dirty="0"/>
              <a:t>de las enfermedades</a:t>
            </a:r>
            <a:r>
              <a:rPr lang="es-ES_tradnl" sz="2400" dirty="0"/>
              <a:t>, a fines de </a:t>
            </a:r>
            <a:r>
              <a:rPr lang="es-ES_tradnl" sz="2400" dirty="0" smtClean="0"/>
              <a:t>1800, demostrando la causa de enfermedades infecto contagiosas</a:t>
            </a:r>
          </a:p>
          <a:p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234782572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Anestesia en Pabellón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39775" y="2046805"/>
            <a:ext cx="7662864" cy="3267169"/>
          </a:xfrm>
        </p:spPr>
        <p:txBody>
          <a:bodyPr>
            <a:noAutofit/>
          </a:bodyPr>
          <a:lstStyle/>
          <a:p>
            <a:r>
              <a:rPr lang="es-ES_tradnl" sz="2400" dirty="0"/>
              <a:t>Manejo de drogas </a:t>
            </a:r>
            <a:r>
              <a:rPr lang="es-ES_tradnl" sz="2400" dirty="0" err="1"/>
              <a:t>anestésicas</a:t>
            </a:r>
            <a:r>
              <a:rPr lang="es-ES_tradnl" sz="2400" dirty="0"/>
              <a:t> </a:t>
            </a:r>
          </a:p>
          <a:p>
            <a:r>
              <a:rPr lang="es-ES_tradnl" sz="2400" dirty="0"/>
              <a:t>Transgresiones aumentan las infecciones del torrente </a:t>
            </a:r>
            <a:r>
              <a:rPr lang="es-ES_tradnl" sz="2400" dirty="0" err="1"/>
              <a:t>sanguíneo</a:t>
            </a:r>
            <a:r>
              <a:rPr lang="es-ES_tradnl" sz="2400" dirty="0"/>
              <a:t> y de herida operatoria </a:t>
            </a:r>
          </a:p>
          <a:p>
            <a:r>
              <a:rPr lang="es-ES_tradnl" sz="2400" dirty="0"/>
              <a:t>Glicemias no </a:t>
            </a:r>
            <a:r>
              <a:rPr lang="es-ES_tradnl" sz="2400" dirty="0" err="1"/>
              <a:t>sólo</a:t>
            </a:r>
            <a:r>
              <a:rPr lang="es-ES_tradnl" sz="2400" dirty="0"/>
              <a:t> en el paciente </a:t>
            </a:r>
            <a:r>
              <a:rPr lang="es-ES_tradnl" sz="2400" dirty="0" err="1"/>
              <a:t>diabético</a:t>
            </a:r>
            <a:r>
              <a:rPr lang="es-ES_tradnl" sz="2400" dirty="0"/>
              <a:t>, </a:t>
            </a:r>
            <a:r>
              <a:rPr lang="es-ES_tradnl" sz="2400" dirty="0" err="1"/>
              <a:t>también</a:t>
            </a:r>
            <a:r>
              <a:rPr lang="es-ES_tradnl" sz="2400" dirty="0"/>
              <a:t> en </a:t>
            </a:r>
            <a:r>
              <a:rPr lang="es-ES_tradnl" sz="2400" dirty="0" err="1"/>
              <a:t>cirugías</a:t>
            </a:r>
            <a:r>
              <a:rPr lang="es-ES_tradnl" sz="2400" dirty="0"/>
              <a:t> complejas </a:t>
            </a:r>
          </a:p>
          <a:p>
            <a:r>
              <a:rPr lang="es-ES_tradnl" sz="2400" dirty="0"/>
              <a:t>Temperatura la hipotermia afecta al sistema Inmunitario y aumenta riesgo de IHO </a:t>
            </a:r>
          </a:p>
          <a:p>
            <a:r>
              <a:rPr lang="es-ES_tradnl" sz="2400" dirty="0"/>
              <a:t>Manejo de </a:t>
            </a:r>
            <a:r>
              <a:rPr lang="es-ES_tradnl" sz="2400" dirty="0" err="1"/>
              <a:t>vía</a:t>
            </a:r>
            <a:r>
              <a:rPr lang="es-ES_tradnl" sz="2400" dirty="0"/>
              <a:t> </a:t>
            </a:r>
            <a:r>
              <a:rPr lang="es-ES_tradnl" sz="2400" dirty="0" err="1"/>
              <a:t>aérea</a:t>
            </a:r>
            <a:r>
              <a:rPr lang="es-ES_tradnl" sz="2400" dirty="0"/>
              <a:t> Uso de </a:t>
            </a:r>
            <a:r>
              <a:rPr lang="es-ES_tradnl" sz="2400" dirty="0" err="1"/>
              <a:t>técnica</a:t>
            </a:r>
            <a:r>
              <a:rPr lang="es-ES_tradnl" sz="2400" dirty="0"/>
              <a:t> </a:t>
            </a:r>
            <a:r>
              <a:rPr lang="es-ES_tradnl" sz="2400" dirty="0" err="1"/>
              <a:t>aséptica</a:t>
            </a:r>
            <a:r>
              <a:rPr lang="es-ES_tradnl" sz="2400" dirty="0"/>
              <a:t> </a:t>
            </a:r>
          </a:p>
          <a:p>
            <a:r>
              <a:rPr lang="es-ES_tradnl" sz="2400" dirty="0"/>
              <a:t>Anestesia espinal Uso de </a:t>
            </a:r>
            <a:r>
              <a:rPr lang="es-ES_tradnl" sz="2400" dirty="0" err="1"/>
              <a:t>técnica</a:t>
            </a:r>
            <a:r>
              <a:rPr lang="es-ES_tradnl" sz="2400" dirty="0"/>
              <a:t> </a:t>
            </a:r>
            <a:r>
              <a:rPr lang="es-ES_tradnl" sz="2400" dirty="0" err="1"/>
              <a:t>aséptica</a:t>
            </a:r>
            <a:r>
              <a:rPr lang="es-ES_tradnl" sz="2400" dirty="0"/>
              <a:t> completa </a:t>
            </a:r>
          </a:p>
          <a:p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2842417396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Infecciones de Sitio Quirúrgico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ES_tradnl" sz="2400" dirty="0" smtClean="0"/>
          </a:p>
          <a:p>
            <a:pPr>
              <a:lnSpc>
                <a:spcPct val="150000"/>
              </a:lnSpc>
            </a:pPr>
            <a:r>
              <a:rPr lang="es-ES_tradnl" sz="2400" dirty="0" smtClean="0"/>
              <a:t>Presencia </a:t>
            </a:r>
            <a:r>
              <a:rPr lang="es-ES_tradnl" sz="2400" dirty="0"/>
              <a:t>de pus en el sitio de </a:t>
            </a:r>
            <a:r>
              <a:rPr lang="es-ES_tradnl" sz="2400" dirty="0" err="1"/>
              <a:t>incisión</a:t>
            </a:r>
            <a:r>
              <a:rPr lang="es-ES_tradnl" sz="2400" dirty="0"/>
              <a:t> </a:t>
            </a:r>
            <a:r>
              <a:rPr lang="es-ES_tradnl" sz="2400" dirty="0" err="1"/>
              <a:t>quirúrgica</a:t>
            </a:r>
            <a:r>
              <a:rPr lang="es-ES_tradnl" sz="2400" dirty="0"/>
              <a:t>, incluido el sitio de salida del drenaje, con o sin cultivos positivos dentro de los 30 </a:t>
            </a:r>
            <a:r>
              <a:rPr lang="es-ES_tradnl" sz="2400" dirty="0" err="1"/>
              <a:t>días</a:t>
            </a:r>
            <a:r>
              <a:rPr lang="es-ES_tradnl" sz="2400" dirty="0"/>
              <a:t> de la </a:t>
            </a:r>
            <a:r>
              <a:rPr lang="es-ES_tradnl" sz="2400" dirty="0" err="1"/>
              <a:t>cirugía</a:t>
            </a:r>
            <a:r>
              <a:rPr lang="es-ES_tradnl" sz="2400" dirty="0"/>
              <a:t>. </a:t>
            </a:r>
          </a:p>
          <a:p>
            <a:pPr>
              <a:lnSpc>
                <a:spcPct val="150000"/>
              </a:lnSpc>
            </a:pP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41041808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Clasificación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2326502"/>
            <a:ext cx="81407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914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Infección de sitio quirúrgico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984" y="1789851"/>
            <a:ext cx="7429500" cy="466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3340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Impacto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" y="2062282"/>
            <a:ext cx="83947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70050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Impacto</a:t>
            </a:r>
            <a:endParaRPr lang="es-ES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" y="1990728"/>
            <a:ext cx="83947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01005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Fisiopatología IHO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1891452"/>
            <a:ext cx="86233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99104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Clasificación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2050278"/>
            <a:ext cx="8890000" cy="37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49137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00200"/>
            <a:ext cx="83820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67254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Organismos causantes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49401"/>
            <a:ext cx="8686800" cy="440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69567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Avances en prevención de IAAS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547" y="1600200"/>
            <a:ext cx="6206408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30867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Medida preoperatorias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61378"/>
            <a:ext cx="8356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59622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17" y="1101915"/>
            <a:ext cx="8711483" cy="5359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12006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2551156"/>
            <a:ext cx="8204200" cy="37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8871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Piel y Profilaxis ATB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" y="2008616"/>
            <a:ext cx="8966200" cy="464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96445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Fuente de Microorganismos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853893"/>
            <a:ext cx="87503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918806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00200"/>
            <a:ext cx="7924800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63645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Consideraciones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79" y="1855178"/>
            <a:ext cx="8931183" cy="503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6166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Indicación de </a:t>
            </a:r>
            <a:r>
              <a:rPr lang="es-ES" dirty="0" err="1" smtClean="0"/>
              <a:t>antibioprofilaxis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1945117"/>
            <a:ext cx="86233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25349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Selección de Antimicrobiano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909340"/>
            <a:ext cx="83693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10210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" y="1830274"/>
            <a:ext cx="8407400" cy="452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36721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45141"/>
            <a:ext cx="82296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s-ES_tradnl" sz="2800" b="1" dirty="0" smtClean="0">
                <a:solidFill>
                  <a:srgbClr val="FF9933"/>
                </a:solidFill>
              </a:rPr>
              <a:t>IMPORTANCIA   DE   LAS   </a:t>
            </a:r>
            <a:r>
              <a:rPr lang="es-ES_tradnl" sz="2800" b="1" dirty="0">
                <a:solidFill>
                  <a:srgbClr val="FF9933"/>
                </a:solidFill>
              </a:rPr>
              <a:t>IAAS</a:t>
            </a:r>
            <a:endParaRPr lang="es-CL" sz="2800" b="1" dirty="0">
              <a:solidFill>
                <a:srgbClr val="FF9933"/>
              </a:solidFill>
            </a:endParaRPr>
          </a:p>
        </p:txBody>
      </p:sp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2010808"/>
            <a:ext cx="8820150" cy="4604626"/>
          </a:xfrm>
        </p:spPr>
        <p:txBody>
          <a:bodyPr>
            <a:normAutofit/>
          </a:bodyPr>
          <a:lstStyle/>
          <a:p>
            <a:pPr marL="0" indent="0" eaLnBrk="1" hangingPunct="1">
              <a:buClr>
                <a:schemeClr val="accent1"/>
              </a:buClr>
              <a:buNone/>
            </a:pPr>
            <a:endParaRPr lang="es-ES_tradnl" sz="16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es-ES_tradnl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s-ES_tradnl" sz="2400" b="1" dirty="0" smtClean="0">
                <a:effectLst/>
              </a:rPr>
              <a:t>Agregan morbilidad. En Chile 30.000 IIH notificadas al año</a:t>
            </a:r>
          </a:p>
          <a:p>
            <a:pPr eaLnBrk="1" hangingPunct="1">
              <a:buClr>
                <a:schemeClr val="accent1"/>
              </a:buClr>
            </a:pPr>
            <a:r>
              <a:rPr lang="es-ES_tradnl" sz="2400" b="1" dirty="0" smtClean="0">
                <a:effectLst/>
              </a:rPr>
              <a:t> Mortalidad 3% causa directa</a:t>
            </a:r>
          </a:p>
          <a:p>
            <a:pPr eaLnBrk="1" hangingPunct="1">
              <a:buClr>
                <a:schemeClr val="accent1"/>
              </a:buClr>
            </a:pPr>
            <a:r>
              <a:rPr lang="es-ES_tradnl" sz="2400" b="1" dirty="0" smtClean="0">
                <a:effectLst/>
              </a:rPr>
              <a:t> Costo Aumenta 3 a 5 veces y estadía </a:t>
            </a:r>
            <a:r>
              <a:rPr lang="es-ES_tradnl" sz="2400" b="1" dirty="0" err="1" smtClean="0">
                <a:effectLst/>
              </a:rPr>
              <a:t>hosp</a:t>
            </a:r>
            <a:r>
              <a:rPr lang="es-ES_tradnl" sz="2400" b="1" dirty="0" smtClean="0">
                <a:effectLst/>
              </a:rPr>
              <a:t>. 5-7 días</a:t>
            </a:r>
          </a:p>
          <a:p>
            <a:r>
              <a:rPr lang="es-ES_tradnl" sz="2400" b="1" dirty="0"/>
              <a:t>Presentes en cualquier ámbito de la atención de pacientes </a:t>
            </a:r>
            <a:r>
              <a:rPr lang="es-ES_tradnl" sz="2400" b="1" dirty="0" smtClean="0"/>
              <a:t>hospitalizados</a:t>
            </a:r>
            <a:endParaRPr lang="es-ES_tradnl" sz="2400" b="1" dirty="0" smtClean="0">
              <a:effectLst/>
            </a:endParaRPr>
          </a:p>
          <a:p>
            <a:pPr eaLnBrk="1" hangingPunct="1">
              <a:buClr>
                <a:schemeClr val="accent1"/>
              </a:buClr>
            </a:pPr>
            <a:r>
              <a:rPr lang="es-ES_tradnl" sz="2400" b="1" dirty="0" smtClean="0">
                <a:effectLst/>
              </a:rPr>
              <a:t> Desprestigio</a:t>
            </a:r>
          </a:p>
          <a:p>
            <a:pPr eaLnBrk="1" hangingPunct="1"/>
            <a:endParaRPr lang="es-CL" sz="24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9657693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9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90488"/>
            <a:ext cx="8763000" cy="25908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3427997"/>
            <a:ext cx="87630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60523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Recomendaciones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54659"/>
            <a:ext cx="87630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16139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879293"/>
            <a:ext cx="8763000" cy="466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52662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Recomendación según guías locales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378002"/>
            <a:ext cx="87630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64296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Recomendación según guías locales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873563"/>
            <a:ext cx="8763000" cy="44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07165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No recomendada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84120"/>
            <a:ext cx="8763000" cy="44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83428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Resumen: Estrategia Clave</a:t>
            </a:r>
            <a:br>
              <a:rPr lang="es-ES" dirty="0" smtClean="0"/>
            </a:br>
            <a:r>
              <a:rPr lang="es-ES" dirty="0" smtClean="0"/>
              <a:t>Medidas de prevención</a:t>
            </a:r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861405"/>
            <a:ext cx="8763000" cy="466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6524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3200" b="1" dirty="0" smtClean="0"/>
              <a:t>…por </a:t>
            </a:r>
            <a:r>
              <a:rPr lang="es-ES" sz="3200" b="1" dirty="0" err="1" smtClean="0"/>
              <a:t>fín</a:t>
            </a:r>
            <a:r>
              <a:rPr lang="es-ES" sz="3200" b="1" dirty="0" smtClean="0"/>
              <a:t>!</a:t>
            </a:r>
            <a:endParaRPr lang="es-ES" sz="3200" b="1" dirty="0"/>
          </a:p>
        </p:txBody>
      </p:sp>
    </p:spTree>
    <p:extLst>
      <p:ext uri="{BB962C8B-B14F-4D97-AF65-F5344CB8AC3E}">
        <p14:creationId xmlns:p14="http://schemas.microsoft.com/office/powerpoint/2010/main" val="102739156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Objetivo de Programas de vigilancia</a:t>
            </a:r>
            <a:endParaRPr lang="es-ES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348880"/>
            <a:ext cx="7848600" cy="303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22822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Otros objetivos 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860004"/>
            <a:ext cx="81788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16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1703388" y="5688013"/>
            <a:ext cx="6299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CL" sz="4400" b="1">
                <a:solidFill>
                  <a:srgbClr val="FF9933"/>
                </a:solidFill>
                <a:latin typeface="Arial Black" charset="0"/>
              </a:rPr>
              <a:t>TECNICA ASEPTICA</a:t>
            </a:r>
          </a:p>
        </p:txBody>
      </p:sp>
      <p:pic>
        <p:nvPicPr>
          <p:cNvPr id="2" name="Imagen 1" descr="Dr Hous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980" y="578723"/>
            <a:ext cx="3834364" cy="510929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62254562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407338"/>
            <a:ext cx="5113338" cy="1447800"/>
          </a:xfrm>
        </p:spPr>
        <p:txBody>
          <a:bodyPr/>
          <a:lstStyle/>
          <a:p>
            <a:pPr eaLnBrk="1" hangingPunct="1"/>
            <a:r>
              <a:rPr lang="es-ES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Rounded MT Bold" charset="0"/>
              </a:rPr>
              <a:t>DEFINICIONES</a:t>
            </a:r>
          </a:p>
        </p:txBody>
      </p:sp>
      <p:sp>
        <p:nvSpPr>
          <p:cNvPr id="53862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855138"/>
            <a:ext cx="8137525" cy="3889375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es-MX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Rounded MT Bold" charset="0"/>
              </a:rPr>
              <a:t>ASEPSIA: </a:t>
            </a:r>
            <a:r>
              <a:rPr lang="es-MX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Ausencia de microorganismos que pueden causar enfermedad.(Equipos, Instrumentalización, campos de operación, etc.</a:t>
            </a:r>
            <a:r>
              <a:rPr lang="es-MX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)</a:t>
            </a:r>
          </a:p>
          <a:p>
            <a:pPr eaLnBrk="1" hangingPunct="1">
              <a:buFontTx/>
              <a:buNone/>
            </a:pPr>
            <a:endParaRPr lang="es-MX" sz="2800" dirty="0">
              <a:effectLst>
                <a:outerShdw blurRad="38100" dist="38100" dir="2700000" algn="tl">
                  <a:srgbClr val="000000"/>
                </a:outerShdw>
              </a:effectLst>
              <a:latin typeface="Arial Rounded MT Bold" charset="0"/>
            </a:endParaRPr>
          </a:p>
          <a:p>
            <a:pPr eaLnBrk="1" hangingPunct="1">
              <a:buFontTx/>
              <a:buNone/>
            </a:pPr>
            <a:r>
              <a:rPr lang="es-MX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 Rounded MT Bold" charset="0"/>
              </a:rPr>
              <a:t>ANTISEPSIA: </a:t>
            </a:r>
            <a:r>
              <a:rPr lang="es-MX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charset="0"/>
              </a:rPr>
              <a:t>Inhibición o reducción del N° de microorganismos de la piel viva, mucosas o tejidos abiertos, utilizando sustancias químicas.</a:t>
            </a:r>
          </a:p>
        </p:txBody>
      </p:sp>
    </p:spTree>
    <p:extLst>
      <p:ext uri="{BB962C8B-B14F-4D97-AF65-F5344CB8AC3E}">
        <p14:creationId xmlns:p14="http://schemas.microsoft.com/office/powerpoint/2010/main" val="282230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JJA 2010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87A923"/>
      </a:accent1>
      <a:accent2>
        <a:srgbClr val="333399"/>
      </a:accent2>
      <a:accent3>
        <a:srgbClr val="FFFFFF"/>
      </a:accent3>
      <a:accent4>
        <a:srgbClr val="000000"/>
      </a:accent4>
      <a:accent5>
        <a:srgbClr val="C3D1AC"/>
      </a:accent5>
      <a:accent6>
        <a:srgbClr val="2D2D8A"/>
      </a:accent6>
      <a:hlink>
        <a:srgbClr val="009999"/>
      </a:hlink>
      <a:folHlink>
        <a:srgbClr val="99CC00"/>
      </a:folHlink>
    </a:clrScheme>
    <a:fontScheme name="HCUCH 2007 rombo">
      <a:majorFont>
        <a:latin typeface="Arial"/>
        <a:ea typeface="ヒラギノ角ゴ ProN W3"/>
        <a:cs typeface="ヒラギノ角ゴ ProN W3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6" charset="-128"/>
            <a:cs typeface="ヒラギノ角ゴ ProN W6" charset="-128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6" charset="-128"/>
            <a:cs typeface="ヒラギノ角ゴ ProN W6" charset="-128"/>
            <a:sym typeface="Arial" charset="0"/>
          </a:defRPr>
        </a:defPPr>
      </a:lstStyle>
    </a:lnDef>
  </a:objectDefaults>
  <a:extraClrSchemeLst>
    <a:extraClrScheme>
      <a:clrScheme name="HCUCH 2007 romb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HCUCH 2007 rombo">
  <a:themeElements>
    <a:clrScheme name="HCUCH 2007 romb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HCUCH 2007 rombo">
      <a:majorFont>
        <a:latin typeface="Arial"/>
        <a:ea typeface="ヒラギノ角ゴ ProN W3"/>
        <a:cs typeface="ヒラギノ角ゴ ProN W3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6" charset="-128"/>
            <a:cs typeface="ヒラギノ角ゴ ProN W6" charset="-128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6" charset="-128"/>
            <a:cs typeface="ヒラギノ角ゴ ProN W6" charset="-128"/>
            <a:sym typeface="Arial" charset="0"/>
          </a:defRPr>
        </a:defPPr>
      </a:lstStyle>
    </a:lnDef>
  </a:objectDefaults>
  <a:extraClrSchemeLst>
    <a:extraClrScheme>
      <a:clrScheme name="HCUCH 2007 romb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HCUCH 2007 rombo">
  <a:themeElements>
    <a:clrScheme name="1_HCUCH 2007 romb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HCUCH 2007 rombo">
      <a:majorFont>
        <a:latin typeface="Arial"/>
        <a:ea typeface="ヒラギノ角ゴ ProN W3"/>
        <a:cs typeface="ヒラギノ角ゴ ProN W3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6" charset="-128"/>
            <a:cs typeface="ヒラギノ角ゴ ProN W6" charset="-128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6" charset="-128"/>
            <a:cs typeface="ヒラギノ角ゴ ProN W6" charset="-128"/>
            <a:sym typeface="Arial" charset="0"/>
          </a:defRPr>
        </a:defPPr>
      </a:lstStyle>
    </a:lnDef>
  </a:objectDefaults>
  <a:extraClrSchemeLst>
    <a:extraClrScheme>
      <a:clrScheme name="1_HCUCH 2007 romb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Génesis">
  <a:themeElements>
    <a:clrScheme name="Gé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Génesis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Génesis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00000"/>
                <a:greenMod val="110000"/>
              </a:schemeClr>
            </a:gs>
            <a:gs pos="75000">
              <a:schemeClr val="phClr">
                <a:tint val="40000"/>
                <a:satMod val="150000"/>
                <a:redMod val="100000"/>
                <a:blueMod val="100000"/>
              </a:schemeClr>
            </a:gs>
            <a:gs pos="100000">
              <a:schemeClr val="phClr">
                <a:tint val="60000"/>
                <a:satMod val="120000"/>
                <a:redMod val="100000"/>
                <a:blueMod val="100000"/>
              </a:schemeClr>
            </a:gs>
          </a:gsLst>
          <a:path path="circle">
            <a:fillToRect l="25000" t="25000" r="5000" b="5000"/>
          </a:path>
        </a:gradFill>
        <a:gradFill rotWithShape="1">
          <a:gsLst>
            <a:gs pos="0">
              <a:schemeClr val="phClr">
                <a:tint val="50000"/>
                <a:shade val="100000"/>
                <a:alpha val="100000"/>
                <a:satMod val="150000"/>
              </a:schemeClr>
            </a:gs>
            <a:gs pos="40000">
              <a:schemeClr val="phClr">
                <a:tint val="70000"/>
                <a:shade val="100000"/>
                <a:alpha val="100000"/>
                <a:satMod val="150000"/>
              </a:schemeClr>
            </a:gs>
            <a:gs pos="100000">
              <a:schemeClr val="phClr">
                <a:shade val="90000"/>
                <a:satMod val="11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11400000" sx="102000" sy="101000" algn="tl" rotWithShape="0">
              <a:srgbClr val="000000">
                <a:alpha val="35000"/>
              </a:srgbClr>
            </a:outerShdw>
          </a:effectLst>
          <a:scene3d>
            <a:camera prst="perspectiveFront" fov="4800000"/>
            <a:lightRig rig="morning" dir="tl"/>
          </a:scene3d>
          <a:sp3d prstMaterial="softmetal">
            <a:bevelT w="0" h="0"/>
          </a:sp3d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reflection blurRad="101600" stA="40000" endPos="50000" dist="63500" dir="5400000" fadeDir="7200000" sy="-100000" kx="300000" rotWithShape="0"/>
          </a:effectLst>
          <a:scene3d>
            <a:camera prst="orthographicFront">
              <a:rot lat="0" lon="0" rev="0"/>
            </a:camera>
            <a:lightRig rig="chilly" dir="tr">
              <a:rot lat="0" lon="0" rev="1200000"/>
            </a:lightRig>
          </a:scene3d>
          <a:sp3d prstMaterial="plastic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1"/>
          <a:stretch/>
        </a:blipFill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JJA 2010.thmx</Template>
  <TotalTime>6193</TotalTime>
  <Words>917</Words>
  <Application>Microsoft Macintosh PowerPoint</Application>
  <PresentationFormat>Presentación en pantalla (4:3)</PresentationFormat>
  <Paragraphs>164</Paragraphs>
  <Slides>57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4</vt:i4>
      </vt:variant>
      <vt:variant>
        <vt:lpstr>Títulos de diapositiva</vt:lpstr>
      </vt:variant>
      <vt:variant>
        <vt:i4>57</vt:i4>
      </vt:variant>
    </vt:vector>
  </HeadingPairs>
  <TitlesOfParts>
    <vt:vector size="61" baseType="lpstr">
      <vt:lpstr>JJA 2010</vt:lpstr>
      <vt:lpstr>1_HCUCH 2007 rombo</vt:lpstr>
      <vt:lpstr>2_HCUCH 2007 rombo</vt:lpstr>
      <vt:lpstr>Génesis</vt:lpstr>
      <vt:lpstr>Asepsia, Antisepsia y Profilaxis Antibiótica</vt:lpstr>
      <vt:lpstr>Presentación de PowerPoint</vt:lpstr>
      <vt:lpstr>Luis Pasteur</vt:lpstr>
      <vt:lpstr>Avances en prevención de IAAS</vt:lpstr>
      <vt:lpstr>IMPORTANCIA   DE   LAS   IAAS</vt:lpstr>
      <vt:lpstr>Objetivo de Programas de vigilancia</vt:lpstr>
      <vt:lpstr>Otros objetivos </vt:lpstr>
      <vt:lpstr>Presentación de PowerPoint</vt:lpstr>
      <vt:lpstr>DEFINICIONES</vt:lpstr>
      <vt:lpstr>Presentación de PowerPoint</vt:lpstr>
      <vt:lpstr>Presentación de PowerPoint</vt:lpstr>
      <vt:lpstr>TECNICA  ASEPTICA</vt:lpstr>
      <vt:lpstr>TECNICA  ASEPTICA</vt:lpstr>
      <vt:lpstr>TECNICA ASEPTICA</vt:lpstr>
      <vt:lpstr>Precauciones Estándar</vt:lpstr>
      <vt:lpstr>Objetivos de precauciones estándar</vt:lpstr>
      <vt:lpstr>Elementos Principales</vt:lpstr>
      <vt:lpstr>Higiene de Manos</vt:lpstr>
      <vt:lpstr>Microbiología de la piel</vt:lpstr>
      <vt:lpstr>Presentación de PowerPoint</vt:lpstr>
      <vt:lpstr>Cuándo: 5 momentos</vt:lpstr>
      <vt:lpstr>Higiene de manos sin agua</vt:lpstr>
      <vt:lpstr>Lavado Quirúrgico de Manos</vt:lpstr>
      <vt:lpstr>Presentación de PowerPoint</vt:lpstr>
      <vt:lpstr>Técnica</vt:lpstr>
      <vt:lpstr>Productos para el lavado de manos</vt:lpstr>
      <vt:lpstr>Productos para el lavado de manos</vt:lpstr>
      <vt:lpstr>Uso de Equipo de Protección personal (EPP)</vt:lpstr>
      <vt:lpstr>EPP</vt:lpstr>
      <vt:lpstr>Anestesia en Pabellón</vt:lpstr>
      <vt:lpstr>Infecciones de Sitio Quirúrgico</vt:lpstr>
      <vt:lpstr>Clasificación</vt:lpstr>
      <vt:lpstr>Infección de sitio quirúrgico</vt:lpstr>
      <vt:lpstr>Impacto</vt:lpstr>
      <vt:lpstr>Impacto</vt:lpstr>
      <vt:lpstr>Fisiopatología IHO</vt:lpstr>
      <vt:lpstr>Clasificación</vt:lpstr>
      <vt:lpstr>Presentación de PowerPoint</vt:lpstr>
      <vt:lpstr>Organismos causantes</vt:lpstr>
      <vt:lpstr>Medida preoperatorias</vt:lpstr>
      <vt:lpstr>Presentación de PowerPoint</vt:lpstr>
      <vt:lpstr>Presentación de PowerPoint</vt:lpstr>
      <vt:lpstr>Piel y Profilaxis ATB</vt:lpstr>
      <vt:lpstr>Fuente de Microorganismos</vt:lpstr>
      <vt:lpstr>Presentación de PowerPoint</vt:lpstr>
      <vt:lpstr>Consideraciones</vt:lpstr>
      <vt:lpstr>Indicación de antibioprofilaxis</vt:lpstr>
      <vt:lpstr>Selección de Antimicrobiano</vt:lpstr>
      <vt:lpstr>Presentación de PowerPoint</vt:lpstr>
      <vt:lpstr>Presentación de PowerPoint</vt:lpstr>
      <vt:lpstr>Recomendaciones</vt:lpstr>
      <vt:lpstr>Presentación de PowerPoint</vt:lpstr>
      <vt:lpstr>Recomendación según guías locales</vt:lpstr>
      <vt:lpstr>Recomendación según guías locales</vt:lpstr>
      <vt:lpstr>No recomendada</vt:lpstr>
      <vt:lpstr>Resumen: Estrategia Clave Medidas de prevención</vt:lpstr>
      <vt:lpstr>Presentación de PowerPoint</vt:lpstr>
    </vt:vector>
  </TitlesOfParts>
  <Company>U Chile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Asepsia, Antisepsia y Profilaxis Antiobiótica</dc:title>
  <dc:creator>Juan Molina</dc:creator>
  <cp:lastModifiedBy>JAIME CARRASCO TOLEDO</cp:lastModifiedBy>
  <cp:revision>35</cp:revision>
  <dcterms:created xsi:type="dcterms:W3CDTF">2012-04-17T03:39:38Z</dcterms:created>
  <dcterms:modified xsi:type="dcterms:W3CDTF">2015-04-17T15:40:21Z</dcterms:modified>
</cp:coreProperties>
</file>