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56" r:id="rId2"/>
    <p:sldId id="315" r:id="rId3"/>
    <p:sldId id="316" r:id="rId4"/>
    <p:sldId id="317" r:id="rId5"/>
    <p:sldId id="257" r:id="rId6"/>
    <p:sldId id="318" r:id="rId7"/>
    <p:sldId id="319" r:id="rId8"/>
    <p:sldId id="273" r:id="rId9"/>
    <p:sldId id="274" r:id="rId10"/>
    <p:sldId id="312" r:id="rId11"/>
    <p:sldId id="260" r:id="rId12"/>
    <p:sldId id="270" r:id="rId13"/>
    <p:sldId id="271" r:id="rId14"/>
    <p:sldId id="314" r:id="rId15"/>
    <p:sldId id="272" r:id="rId16"/>
    <p:sldId id="275" r:id="rId17"/>
    <p:sldId id="276" r:id="rId18"/>
    <p:sldId id="280" r:id="rId19"/>
    <p:sldId id="284" r:id="rId20"/>
    <p:sldId id="306" r:id="rId21"/>
    <p:sldId id="283" r:id="rId22"/>
    <p:sldId id="286" r:id="rId23"/>
    <p:sldId id="287" r:id="rId24"/>
    <p:sldId id="288" r:id="rId25"/>
    <p:sldId id="289" r:id="rId26"/>
    <p:sldId id="309" r:id="rId27"/>
    <p:sldId id="290" r:id="rId28"/>
    <p:sldId id="291" r:id="rId29"/>
    <p:sldId id="293" r:id="rId30"/>
    <p:sldId id="310" r:id="rId31"/>
    <p:sldId id="292" r:id="rId32"/>
    <p:sldId id="294" r:id="rId33"/>
    <p:sldId id="297" r:id="rId34"/>
    <p:sldId id="298" r:id="rId35"/>
    <p:sldId id="299" r:id="rId36"/>
    <p:sldId id="301" r:id="rId37"/>
    <p:sldId id="302" r:id="rId38"/>
    <p:sldId id="303" r:id="rId39"/>
    <p:sldId id="304" r:id="rId40"/>
    <p:sldId id="305" r:id="rId41"/>
    <p:sldId id="307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90" autoAdjust="0"/>
  </p:normalViewPr>
  <p:slideViewPr>
    <p:cSldViewPr snapToGrid="0" snapToObjects="1">
      <p:cViewPr varScale="1">
        <p:scale>
          <a:sx n="94" d="100"/>
          <a:sy n="94" d="100"/>
        </p:scale>
        <p:origin x="-120" y="-1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Home.png"/>
          <p:cNvPicPr>
            <a:picLocks noChangeAspect="1"/>
          </p:cNvPicPr>
          <p:nvPr/>
        </p:nvPicPr>
        <p:blipFill>
          <a:blip r:embed="rId2"/>
          <a:srcRect t="-93973"/>
          <a:stretch>
            <a:fillRect/>
          </a:stretch>
        </p:blipFill>
        <p:spPr>
          <a:xfrm>
            <a:off x="179294" y="1183341"/>
            <a:ext cx="8787384" cy="5276725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7513" y="2168338"/>
            <a:ext cx="8307387" cy="161925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7513" y="3810000"/>
            <a:ext cx="8307387" cy="753036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DirectionalButtons-RightOnl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266" y="533400"/>
            <a:ext cx="752475" cy="352425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466850"/>
            <a:ext cx="8308039" cy="1128432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7224" y="2623296"/>
            <a:ext cx="4717676" cy="38312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213" y="2770187"/>
            <a:ext cx="3429093" cy="35768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, alterna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182880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298140" y="1169894"/>
            <a:ext cx="3671047" cy="52760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encima d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82880" y="1169894"/>
            <a:ext cx="8787384" cy="2106706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82880" y="3281082"/>
            <a:ext cx="8787384" cy="3174582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3329268"/>
            <a:ext cx="8346141" cy="1014132"/>
          </a:xfrm>
        </p:spPr>
        <p:txBody>
          <a:bodyPr anchor="b"/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4343399"/>
            <a:ext cx="8346141" cy="190976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ágenes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3835212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0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0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82880" y="1179576"/>
            <a:ext cx="3671047" cy="220531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2015983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82880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Arrastre la imagen al marcador de posición o haga clic en el icono para agregar</a:t>
            </a:r>
            <a:endParaRPr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VerticalTC.png"/>
          <p:cNvPicPr>
            <a:picLocks noChangeAspect="1"/>
          </p:cNvPicPr>
          <p:nvPr/>
        </p:nvPicPr>
        <p:blipFill>
          <a:blip r:embed="rId2"/>
          <a:srcRect t="-93650"/>
          <a:stretch>
            <a:fillRect/>
          </a:stretch>
        </p:blipFill>
        <p:spPr>
          <a:xfrm>
            <a:off x="7445188" y="1178128"/>
            <a:ext cx="1524000" cy="527533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0705" y="1398494"/>
            <a:ext cx="1447800" cy="4849906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7513" y="1398494"/>
            <a:ext cx="6669087" cy="4849906"/>
          </a:xfrm>
        </p:spPr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82880" y="1179576"/>
            <a:ext cx="8787384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DirectionalButtons-LeftOnlyOnl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488" y="538163"/>
            <a:ext cx="752475" cy="3524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5" y="2756646"/>
            <a:ext cx="8308975" cy="349175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, alterna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TCFull.png"/>
          <p:cNvPicPr>
            <a:picLocks noChangeAspect="1"/>
          </p:cNvPicPr>
          <p:nvPr/>
        </p:nvPicPr>
        <p:blipFill>
          <a:blip r:embed="rId2"/>
          <a:srcRect l="-198711"/>
          <a:stretch>
            <a:fillRect/>
          </a:stretch>
        </p:blipFill>
        <p:spPr>
          <a:xfrm>
            <a:off x="177999" y="1179576"/>
            <a:ext cx="8788373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  <a:lvl6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buClr>
                <a:schemeClr val="bg1"/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buClr>
                <a:schemeClr val="bg1"/>
              </a:buClr>
              <a:defRPr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SectionH.png"/>
          <p:cNvPicPr>
            <a:picLocks noChangeAspect="1"/>
          </p:cNvPicPr>
          <p:nvPr/>
        </p:nvPicPr>
        <p:blipFill>
          <a:blip r:embed="rId2"/>
          <a:srcRect r="-91875"/>
          <a:stretch>
            <a:fillRect/>
          </a:stretch>
        </p:blipFill>
        <p:spPr>
          <a:xfrm>
            <a:off x="182880" y="1179576"/>
            <a:ext cx="8785105" cy="5276088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429000"/>
            <a:ext cx="6591300" cy="1371600"/>
          </a:xfrm>
        </p:spPr>
        <p:txBody>
          <a:bodyPr anchor="b" anchorCtr="0"/>
          <a:lstStyle>
            <a:lvl1pPr algn="r">
              <a:defRPr sz="4800" b="0" cap="none" baseline="0"/>
            </a:lvl1pPr>
          </a:lstStyle>
          <a:p>
            <a:r>
              <a:rPr lang="es-ES_tradnl" smtClean="0"/>
              <a:t>Clic para editar título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4800599"/>
            <a:ext cx="6591300" cy="1066801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6859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3214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6859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6859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752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752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Cap.png"/>
          <p:cNvPicPr>
            <a:picLocks noChangeAspect="1"/>
          </p:cNvPicPr>
          <p:nvPr/>
        </p:nvPicPr>
        <p:blipFill>
          <a:blip r:embed="rId2"/>
          <a:srcRect b="-135871"/>
          <a:stretch>
            <a:fillRect/>
          </a:stretch>
        </p:blipFill>
        <p:spPr>
          <a:xfrm>
            <a:off x="182880" y="1179575"/>
            <a:ext cx="4228522" cy="52740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369794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2341" y="1600200"/>
            <a:ext cx="4101353" cy="4652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3697941" cy="341583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600"/>
              </a:spcBef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2.png"/><Relationship Id="rId1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925" y="1456765"/>
            <a:ext cx="8308975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s-ES_tradnl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925" y="2770188"/>
            <a:ext cx="8308975" cy="3478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0105" y="6454588"/>
            <a:ext cx="23980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E36636D-D922-432D-A958-524484B5923D}" type="datetimeFigureOut">
              <a:rPr lang="en-US" smtClean="0"/>
              <a:pPr/>
              <a:t>20-04-14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976" y="6454588"/>
            <a:ext cx="3657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0" y="12192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F28FB93-0A08-4E7D-8E63-9EFA29F1E093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7" name="Picture 6" descr="HomeButton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2450" y="526116"/>
            <a:ext cx="457200" cy="352425"/>
          </a:xfrm>
          <a:prstGeom prst="rect">
            <a:avLst/>
          </a:prstGeom>
        </p:spPr>
      </p:pic>
      <p:pic>
        <p:nvPicPr>
          <p:cNvPr id="10" name="Picture 9" descr="DirectionalButtons-Full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26188" y="526116"/>
            <a:ext cx="752475" cy="35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image" Target="../media/image23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4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5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6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3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7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8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9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4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3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Patología Benigna y Maligna de Tiroides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ES" dirty="0" smtClean="0"/>
              <a:t>Dra. Alejandra Gallego C</a:t>
            </a:r>
            <a:r>
              <a:rPr lang="es-ES" dirty="0" smtClean="0"/>
              <a:t>.</a:t>
            </a:r>
            <a:endParaRPr lang="es-ES" dirty="0" smtClean="0"/>
          </a:p>
          <a:p>
            <a:r>
              <a:rPr lang="es-ES" dirty="0" smtClean="0"/>
              <a:t>Cirugía Cabeza, Cuello y Plástica </a:t>
            </a:r>
            <a:r>
              <a:rPr lang="es-ES" dirty="0" err="1" smtClean="0"/>
              <a:t>MaxiloFacial</a:t>
            </a:r>
            <a:endParaRPr lang="es-ES" dirty="0" smtClean="0"/>
          </a:p>
          <a:p>
            <a:r>
              <a:rPr lang="es-ES" dirty="0" smtClean="0"/>
              <a:t>Universidad de Chile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96103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5716" y="1142710"/>
            <a:ext cx="8308975" cy="1143000"/>
          </a:xfrm>
        </p:spPr>
        <p:txBody>
          <a:bodyPr/>
          <a:lstStyle/>
          <a:p>
            <a:r>
              <a:rPr lang="es-ES" dirty="0" smtClean="0"/>
              <a:t>HIPERTIROIDISMO</a:t>
            </a:r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168" y="2303766"/>
            <a:ext cx="5612372" cy="429776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317979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TIROIDITIS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“Inflamación </a:t>
            </a:r>
            <a:r>
              <a:rPr lang="es-ES" dirty="0" smtClean="0">
                <a:solidFill>
                  <a:srgbClr val="FF0000"/>
                </a:solidFill>
              </a:rPr>
              <a:t>Glándula</a:t>
            </a:r>
            <a:r>
              <a:rPr lang="es-ES" dirty="0" smtClean="0"/>
              <a:t> Tiroides”</a:t>
            </a:r>
          </a:p>
          <a:p>
            <a:r>
              <a:rPr lang="es-ES" dirty="0" smtClean="0"/>
              <a:t>Síntomas</a:t>
            </a:r>
          </a:p>
          <a:p>
            <a:pPr lvl="1"/>
            <a:r>
              <a:rPr lang="es-ES" dirty="0" smtClean="0"/>
              <a:t>Hipotiroidismo (crónica) Tiroiditis de Hashimoto</a:t>
            </a:r>
          </a:p>
          <a:p>
            <a:pPr lvl="1"/>
            <a:r>
              <a:rPr lang="es-ES" dirty="0" smtClean="0"/>
              <a:t>Hipertiroidismo(aguda)-Tirotoxicosis</a:t>
            </a:r>
          </a:p>
          <a:p>
            <a:r>
              <a:rPr lang="es-ES" dirty="0" smtClean="0"/>
              <a:t>Causas</a:t>
            </a:r>
            <a:endParaRPr lang="es-ES" dirty="0"/>
          </a:p>
        </p:txBody>
      </p:sp>
      <p:sp>
        <p:nvSpPr>
          <p:cNvPr id="4" name="Rectángulo 3"/>
          <p:cNvSpPr/>
          <p:nvPr/>
        </p:nvSpPr>
        <p:spPr>
          <a:xfrm>
            <a:off x="1134977" y="5106770"/>
            <a:ext cx="914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rgbClr val="FF0000"/>
                </a:solidFill>
              </a:rPr>
              <a:t>AC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2499651" y="5106770"/>
            <a:ext cx="1229561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rgbClr val="FF0000"/>
                </a:solidFill>
              </a:rPr>
              <a:t>VIRUS</a:t>
            </a:r>
          </a:p>
          <a:p>
            <a:pPr algn="ctr"/>
            <a:r>
              <a:rPr lang="es-ES" dirty="0" smtClean="0">
                <a:solidFill>
                  <a:srgbClr val="FF0000"/>
                </a:solidFill>
              </a:rPr>
              <a:t>BACTERIAS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4134560" y="5106770"/>
            <a:ext cx="1945676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rgbClr val="FF0000"/>
                </a:solidFill>
              </a:rPr>
              <a:t>MEDICAMENTOS</a:t>
            </a:r>
            <a:endParaRPr lang="es-E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342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129" y="849572"/>
            <a:ext cx="4934853" cy="530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001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638" y="1363723"/>
            <a:ext cx="8064542" cy="471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847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QUISTE TIROGLOSO</a:t>
            </a:r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814663"/>
            <a:ext cx="2374900" cy="22606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531" y="2232552"/>
            <a:ext cx="3657600" cy="18669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3062" y="4311128"/>
            <a:ext cx="36322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650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764130" y="1457325"/>
            <a:ext cx="7544845" cy="953333"/>
          </a:xfrm>
        </p:spPr>
        <p:txBody>
          <a:bodyPr/>
          <a:lstStyle/>
          <a:p>
            <a:r>
              <a:rPr lang="es-ES" dirty="0" smtClean="0"/>
              <a:t>BOCIO</a:t>
            </a:r>
            <a:endParaRPr lang="es-ES" dirty="0"/>
          </a:p>
        </p:txBody>
      </p:sp>
      <p:sp>
        <p:nvSpPr>
          <p:cNvPr id="4" name="Flecha curvada hacia abajo 3"/>
          <p:cNvSpPr/>
          <p:nvPr/>
        </p:nvSpPr>
        <p:spPr>
          <a:xfrm>
            <a:off x="3713026" y="3637153"/>
            <a:ext cx="1894181" cy="1076186"/>
          </a:xfrm>
          <a:prstGeom prst="curvedDown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602289" y="2663742"/>
            <a:ext cx="1227317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>
                <a:solidFill>
                  <a:srgbClr val="FF0000"/>
                </a:solidFill>
              </a:rPr>
              <a:t>Eutiroideo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849823" y="3831224"/>
            <a:ext cx="1431803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rgbClr val="FF0000"/>
                </a:solidFill>
              </a:rPr>
              <a:t>Hipotiroideo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447541" y="5004270"/>
            <a:ext cx="1646647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rgbClr val="FF0000"/>
                </a:solidFill>
              </a:rPr>
              <a:t>Hipertiroideo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5671782" y="2798086"/>
            <a:ext cx="1452924" cy="914400"/>
          </a:xfrm>
          <a:prstGeom prst="rect">
            <a:avLst/>
          </a:prstGeom>
          <a:solidFill>
            <a:srgbClr val="33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Uninodular</a:t>
            </a:r>
            <a:endParaRPr lang="es-ES" dirty="0"/>
          </a:p>
        </p:txBody>
      </p:sp>
      <p:sp>
        <p:nvSpPr>
          <p:cNvPr id="9" name="Rectángulo 8"/>
          <p:cNvSpPr/>
          <p:nvPr/>
        </p:nvSpPr>
        <p:spPr>
          <a:xfrm>
            <a:off x="6586182" y="4369318"/>
            <a:ext cx="1539426" cy="914400"/>
          </a:xfrm>
          <a:prstGeom prst="rect">
            <a:avLst/>
          </a:prstGeom>
          <a:solidFill>
            <a:srgbClr val="33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 smtClean="0"/>
              <a:t>Multinodular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96142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NODULO TIROIDEO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Un nódulo tiroideo es una lesión en la glándula tiroides que es radiológicamente distinto al resto del parénquima circundante puede corresponder a nódulo </a:t>
            </a:r>
            <a:r>
              <a:rPr lang="es-ES_tradnl" dirty="0" err="1"/>
              <a:t>hiperplástico</a:t>
            </a:r>
            <a:r>
              <a:rPr lang="es-ES_tradnl" dirty="0"/>
              <a:t>, </a:t>
            </a:r>
            <a:r>
              <a:rPr lang="es-ES_tradnl" dirty="0" err="1"/>
              <a:t>neoplásico,coloideo</a:t>
            </a:r>
            <a:r>
              <a:rPr lang="es-ES_tradnl" dirty="0"/>
              <a:t>, quístico o </a:t>
            </a:r>
            <a:r>
              <a:rPr lang="es-ES_tradnl" dirty="0" err="1"/>
              <a:t>tiroidítico</a:t>
            </a:r>
            <a:r>
              <a:rPr lang="es-ES_tradnl" dirty="0"/>
              <a:t>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02838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b="1" i="1" dirty="0" smtClean="0"/>
              <a:t>Causas Nódulos Tiroideos</a:t>
            </a:r>
            <a:r>
              <a:rPr lang="es-ES" dirty="0" smtClean="0"/>
              <a:t>:</a:t>
            </a:r>
          </a:p>
          <a:p>
            <a:r>
              <a:rPr lang="es-ES" dirty="0" smtClean="0"/>
              <a:t>1.Benignos:</a:t>
            </a:r>
          </a:p>
          <a:p>
            <a:pPr lvl="1"/>
            <a:r>
              <a:rPr lang="es-ES" dirty="0" smtClean="0"/>
              <a:t>Nódulos Coloideos</a:t>
            </a:r>
          </a:p>
          <a:p>
            <a:pPr lvl="1"/>
            <a:r>
              <a:rPr lang="es-ES" dirty="0" smtClean="0"/>
              <a:t>Quistes Simples</a:t>
            </a:r>
          </a:p>
          <a:p>
            <a:pPr lvl="1"/>
            <a:r>
              <a:rPr lang="es-ES" dirty="0" smtClean="0"/>
              <a:t>Adenoma Folicular</a:t>
            </a:r>
          </a:p>
          <a:p>
            <a:pPr lvl="1"/>
            <a:r>
              <a:rPr lang="es-ES" dirty="0" smtClean="0"/>
              <a:t>Tiroiditis</a:t>
            </a:r>
          </a:p>
          <a:p>
            <a:r>
              <a:rPr lang="es-ES" dirty="0" smtClean="0"/>
              <a:t>2.Malignos:</a:t>
            </a:r>
          </a:p>
          <a:p>
            <a:pPr lvl="1"/>
            <a:r>
              <a:rPr lang="es-ES" dirty="0" smtClean="0"/>
              <a:t>Primarios</a:t>
            </a:r>
          </a:p>
          <a:p>
            <a:pPr lvl="1"/>
            <a:r>
              <a:rPr lang="es-ES" dirty="0" smtClean="0"/>
              <a:t>Secundarios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87476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Patología Maligna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3278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978888" y="1865402"/>
            <a:ext cx="6190802" cy="7011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rgbClr val="0000FF"/>
                </a:solidFill>
              </a:rPr>
              <a:t>CANCER DE TIROIDES </a:t>
            </a:r>
            <a:endParaRPr lang="es-ES" dirty="0">
              <a:solidFill>
                <a:srgbClr val="0000FF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362506" y="3214843"/>
            <a:ext cx="2791152" cy="70117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rgbClr val="0000FF"/>
                </a:solidFill>
              </a:rPr>
              <a:t>DIFERENCIADOS</a:t>
            </a:r>
            <a:endParaRPr lang="es-ES" dirty="0">
              <a:solidFill>
                <a:srgbClr val="0000FF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5039948" y="3214843"/>
            <a:ext cx="2645642" cy="70117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rgbClr val="0000FF"/>
                </a:solidFill>
              </a:rPr>
              <a:t>NO DIFERENCIADOS</a:t>
            </a:r>
            <a:endParaRPr lang="es-ES" dirty="0">
              <a:solidFill>
                <a:srgbClr val="0000FF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1084713" y="4511364"/>
            <a:ext cx="33095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1.-CANCER PAPILAR</a:t>
            </a:r>
          </a:p>
          <a:p>
            <a:r>
              <a:rPr lang="es-ES" dirty="0" smtClean="0"/>
              <a:t>2.-CANCER FOLICULAR</a:t>
            </a:r>
          </a:p>
          <a:p>
            <a:r>
              <a:rPr lang="es-ES" dirty="0" smtClean="0"/>
              <a:t>3.-CANCER DE CÉLULAS HURTHLE</a:t>
            </a:r>
            <a:endParaRPr lang="es-ES" dirty="0"/>
          </a:p>
        </p:txBody>
      </p:sp>
      <p:sp>
        <p:nvSpPr>
          <p:cNvPr id="9" name="CuadroTexto 8"/>
          <p:cNvSpPr txBox="1"/>
          <p:nvPr/>
        </p:nvSpPr>
        <p:spPr>
          <a:xfrm>
            <a:off x="5132545" y="4511364"/>
            <a:ext cx="34340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1.-CANCER MEDULAR</a:t>
            </a:r>
          </a:p>
          <a:p>
            <a:r>
              <a:rPr lang="es-ES" dirty="0" smtClean="0"/>
              <a:t>2.-ANAPLÁSICO</a:t>
            </a:r>
          </a:p>
          <a:p>
            <a:r>
              <a:rPr lang="es-ES" dirty="0" smtClean="0"/>
              <a:t>3.-OTROS : LINFOMAS, SARCOMAS</a:t>
            </a:r>
            <a:endParaRPr lang="es-ES" dirty="0"/>
          </a:p>
        </p:txBody>
      </p:sp>
      <p:sp>
        <p:nvSpPr>
          <p:cNvPr id="10" name="Flecha abajo 9"/>
          <p:cNvSpPr/>
          <p:nvPr/>
        </p:nvSpPr>
        <p:spPr>
          <a:xfrm>
            <a:off x="2182655" y="4074780"/>
            <a:ext cx="1031800" cy="330745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lecha abajo 10"/>
          <p:cNvSpPr/>
          <p:nvPr/>
        </p:nvSpPr>
        <p:spPr>
          <a:xfrm>
            <a:off x="5774389" y="4061807"/>
            <a:ext cx="1031800" cy="330745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lecha curvada hacia abajo 11"/>
          <p:cNvSpPr/>
          <p:nvPr/>
        </p:nvSpPr>
        <p:spPr>
          <a:xfrm>
            <a:off x="3518704" y="2619501"/>
            <a:ext cx="1613841" cy="317515"/>
          </a:xfrm>
          <a:prstGeom prst="curvedDown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718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15925" y="885265"/>
            <a:ext cx="8308975" cy="1143000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415925" y="2200994"/>
            <a:ext cx="8308975" cy="3897946"/>
          </a:xfrm>
        </p:spPr>
        <p:txBody>
          <a:bodyPr/>
          <a:lstStyle/>
          <a:p>
            <a:r>
              <a:rPr lang="es-ES" dirty="0"/>
              <a:t>P</a:t>
            </a:r>
            <a:r>
              <a:rPr lang="es-ES" dirty="0" smtClean="0"/>
              <a:t>rimera </a:t>
            </a:r>
            <a:r>
              <a:rPr lang="es-ES" dirty="0" err="1"/>
              <a:t>descripción</a:t>
            </a:r>
            <a:r>
              <a:rPr lang="es-ES" dirty="0"/>
              <a:t> del tiroides a </a:t>
            </a:r>
            <a:r>
              <a:rPr lang="es-ES" dirty="0" err="1"/>
              <a:t>Andrés</a:t>
            </a:r>
            <a:r>
              <a:rPr lang="es-ES" dirty="0"/>
              <a:t> </a:t>
            </a:r>
            <a:r>
              <a:rPr lang="es-ES" dirty="0" err="1" smtClean="0"/>
              <a:t>Vesalio</a:t>
            </a:r>
            <a:r>
              <a:rPr lang="es-ES" dirty="0" smtClean="0"/>
              <a:t> </a:t>
            </a:r>
            <a:r>
              <a:rPr lang="es-ES" dirty="0"/>
              <a:t>(1514-1564), quien con la ayuda de un </a:t>
            </a:r>
            <a:r>
              <a:rPr lang="es-ES" dirty="0" err="1"/>
              <a:t>discípulo</a:t>
            </a:r>
            <a:r>
              <a:rPr lang="es-ES" dirty="0"/>
              <a:t> Tiziano (Johannes </a:t>
            </a:r>
            <a:r>
              <a:rPr lang="es-ES" dirty="0" err="1"/>
              <a:t>Stephanus</a:t>
            </a:r>
            <a:r>
              <a:rPr lang="es-ES" dirty="0"/>
              <a:t> de Calcar) publica en 1543 su obra </a:t>
            </a:r>
            <a:r>
              <a:rPr lang="es-ES" b="1" i="1" dirty="0"/>
              <a:t>De </a:t>
            </a:r>
            <a:r>
              <a:rPr lang="es-ES" b="1" i="1" dirty="0" err="1"/>
              <a:t>Humani</a:t>
            </a:r>
            <a:r>
              <a:rPr lang="es-ES" b="1" i="1" dirty="0"/>
              <a:t> </a:t>
            </a:r>
            <a:r>
              <a:rPr lang="es-ES" b="1" i="1" dirty="0" err="1"/>
              <a:t>Corporis</a:t>
            </a:r>
            <a:r>
              <a:rPr lang="es-ES" b="1" i="1" dirty="0"/>
              <a:t> </a:t>
            </a:r>
            <a:r>
              <a:rPr lang="es-ES" b="1" i="1" dirty="0" smtClean="0"/>
              <a:t>Fabrica</a:t>
            </a:r>
            <a:r>
              <a:rPr lang="es-ES" dirty="0"/>
              <a:t>, donde describe dos </a:t>
            </a:r>
            <a:r>
              <a:rPr lang="es-ES" dirty="0" err="1"/>
              <a:t>glándulas</a:t>
            </a:r>
            <a:r>
              <a:rPr lang="es-ES" dirty="0"/>
              <a:t> </a:t>
            </a:r>
            <a:r>
              <a:rPr lang="es-ES" dirty="0" err="1" smtClean="0"/>
              <a:t>laríngeas</a:t>
            </a:r>
            <a:r>
              <a:rPr lang="es-ES" dirty="0"/>
              <a:t>.</a:t>
            </a:r>
          </a:p>
          <a:p>
            <a:r>
              <a:rPr lang="es-ES" dirty="0" smtClean="0"/>
              <a:t>Thomas </a:t>
            </a:r>
            <a:r>
              <a:rPr lang="es-ES" dirty="0" err="1"/>
              <a:t>Wharton</a:t>
            </a:r>
            <a:r>
              <a:rPr lang="es-ES" dirty="0"/>
              <a:t> (1614-1673</a:t>
            </a:r>
            <a:r>
              <a:rPr lang="es-ES" dirty="0" smtClean="0"/>
              <a:t>), anatomista Ingl</a:t>
            </a:r>
            <a:r>
              <a:rPr lang="es-ES" dirty="0" smtClean="0"/>
              <a:t>és, </a:t>
            </a:r>
            <a:r>
              <a:rPr lang="es-ES" dirty="0" smtClean="0"/>
              <a:t> </a:t>
            </a:r>
            <a:r>
              <a:rPr lang="es-ES" dirty="0"/>
              <a:t>le asigna a esta </a:t>
            </a:r>
            <a:r>
              <a:rPr lang="es-ES" dirty="0" err="1"/>
              <a:t>glándula</a:t>
            </a:r>
            <a:r>
              <a:rPr lang="es-ES" dirty="0"/>
              <a:t> su nombre </a:t>
            </a:r>
            <a:r>
              <a:rPr lang="es-ES" dirty="0" smtClean="0"/>
              <a:t>actual, que proviene </a:t>
            </a:r>
            <a:r>
              <a:rPr lang="es-ES" dirty="0"/>
              <a:t>de su parecido con el escudo con forma de mariposa que utilizaban los guerreros griegos (</a:t>
            </a:r>
            <a:r>
              <a:rPr lang="es-ES" dirty="0" err="1"/>
              <a:t>thyreos</a:t>
            </a:r>
            <a:r>
              <a:rPr lang="es-ES" dirty="0"/>
              <a:t>). </a:t>
            </a:r>
            <a:endParaRPr lang="es-ES" dirty="0" smtClean="0"/>
          </a:p>
          <a:p>
            <a:r>
              <a:rPr lang="es-ES" dirty="0"/>
              <a:t>Pierre </a:t>
            </a:r>
            <a:r>
              <a:rPr lang="es-ES" dirty="0" err="1"/>
              <a:t>Lalouette</a:t>
            </a:r>
            <a:r>
              <a:rPr lang="es-ES" dirty="0"/>
              <a:t> (1711-1792), </a:t>
            </a:r>
            <a:r>
              <a:rPr lang="es-ES" dirty="0" smtClean="0"/>
              <a:t>describe </a:t>
            </a:r>
            <a:r>
              <a:rPr lang="es-ES" dirty="0"/>
              <a:t>el </a:t>
            </a:r>
            <a:r>
              <a:rPr lang="es-ES" dirty="0" err="1"/>
              <a:t>lóbulo</a:t>
            </a:r>
            <a:r>
              <a:rPr lang="es-ES" dirty="0"/>
              <a:t> piramidal que lleva su nombre. </a:t>
            </a:r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47782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339" y="1920832"/>
            <a:ext cx="4482225" cy="211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01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b="1" i="1" dirty="0" smtClean="0"/>
              <a:t>Evaluación Clínica e Imágenes </a:t>
            </a:r>
            <a:r>
              <a:rPr lang="es-ES" dirty="0" smtClean="0"/>
              <a:t>:</a:t>
            </a:r>
          </a:p>
          <a:p>
            <a:pPr lvl="1"/>
            <a:r>
              <a:rPr lang="es-ES_tradnl" dirty="0"/>
              <a:t>Los nódulos no palpables detectados a ECO u otro estudio de imágenes se denominan nódulos incidentales o </a:t>
            </a:r>
            <a:r>
              <a:rPr lang="es-ES_tradnl" dirty="0" err="1"/>
              <a:t>incidentalomas</a:t>
            </a:r>
            <a:r>
              <a:rPr lang="es-ES_tradnl" dirty="0" smtClean="0"/>
              <a:t>.</a:t>
            </a:r>
          </a:p>
          <a:p>
            <a:pPr lvl="1"/>
            <a:r>
              <a:rPr lang="es-ES_tradnl" dirty="0"/>
              <a:t> nódulos &gt; 1 cm deberían ser evaluados, ya que tienen mayor potencial a ser cáncer clínicamente significativos </a:t>
            </a:r>
            <a:endParaRPr lang="es-ES_tradnl" dirty="0" smtClean="0"/>
          </a:p>
          <a:p>
            <a:pPr lvl="1"/>
            <a:r>
              <a:rPr lang="es-ES_tradnl" dirty="0" smtClean="0"/>
              <a:t>Factores </a:t>
            </a:r>
            <a:r>
              <a:rPr lang="es-ES_tradnl" dirty="0"/>
              <a:t>históricos importantes que predicen malignidad incluyen: </a:t>
            </a:r>
            <a:endParaRPr lang="es-ES_tradnl" dirty="0" smtClean="0"/>
          </a:p>
          <a:p>
            <a:pPr lvl="2"/>
            <a:r>
              <a:rPr lang="es-ES_tradnl" dirty="0" smtClean="0"/>
              <a:t>Historia </a:t>
            </a:r>
            <a:r>
              <a:rPr lang="es-ES_tradnl" dirty="0"/>
              <a:t>de irradiación de cabeza y cuello,</a:t>
            </a:r>
          </a:p>
          <a:p>
            <a:pPr lvl="2"/>
            <a:r>
              <a:rPr lang="es-ES_tradnl" dirty="0" smtClean="0"/>
              <a:t>Irradiación </a:t>
            </a:r>
            <a:r>
              <a:rPr lang="es-ES_tradnl" dirty="0"/>
              <a:t>para trasplante de médula ósea, </a:t>
            </a:r>
          </a:p>
          <a:p>
            <a:pPr lvl="2"/>
            <a:r>
              <a:rPr lang="es-ES_tradnl" dirty="0" smtClean="0"/>
              <a:t>Historia </a:t>
            </a:r>
            <a:r>
              <a:rPr lang="es-ES_tradnl" dirty="0"/>
              <a:t>de carcinoma de tiroides familiar o síndrome asociado a cáncer tiroideo 	(NEM).</a:t>
            </a:r>
          </a:p>
          <a:p>
            <a:pPr marL="0" indent="0">
              <a:buNone/>
            </a:pPr>
            <a:endParaRPr lang="es-ES_tradnl" dirty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/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45759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ES_tradnl" b="1" i="1" dirty="0"/>
              <a:t>Alta sospecha</a:t>
            </a:r>
            <a:r>
              <a:rPr lang="es-ES_tradnl" dirty="0"/>
              <a:t>:</a:t>
            </a:r>
          </a:p>
          <a:p>
            <a:r>
              <a:rPr lang="es-ES_tradnl" dirty="0" smtClean="0"/>
              <a:t>Historia </a:t>
            </a:r>
            <a:r>
              <a:rPr lang="es-ES_tradnl" dirty="0"/>
              <a:t>Familiar de Carcinoma Medular de Tiroides o NEM(Neoplasia Endocrina </a:t>
            </a:r>
            <a:r>
              <a:rPr lang="es-ES_tradnl" dirty="0" smtClean="0"/>
              <a:t>Múltiple</a:t>
            </a:r>
            <a:r>
              <a:rPr lang="es-ES_tradnl" dirty="0"/>
              <a:t>)</a:t>
            </a:r>
          </a:p>
          <a:p>
            <a:r>
              <a:rPr lang="es-ES_tradnl" dirty="0" smtClean="0"/>
              <a:t>Crecimiento </a:t>
            </a:r>
            <a:r>
              <a:rPr lang="es-ES_tradnl" dirty="0"/>
              <a:t>rápido del Nódulo (con o sin terapia </a:t>
            </a:r>
            <a:r>
              <a:rPr lang="es-ES_tradnl" dirty="0" err="1"/>
              <a:t>Levotiroxina</a:t>
            </a:r>
            <a:r>
              <a:rPr lang="es-ES_tradnl" dirty="0"/>
              <a:t>)</a:t>
            </a:r>
          </a:p>
          <a:p>
            <a:r>
              <a:rPr lang="es-ES_tradnl" dirty="0" smtClean="0"/>
              <a:t>Nódulo </a:t>
            </a:r>
            <a:r>
              <a:rPr lang="es-ES_tradnl" dirty="0"/>
              <a:t>firme o duro a la palpación</a:t>
            </a:r>
          </a:p>
          <a:p>
            <a:r>
              <a:rPr lang="es-ES_tradnl" dirty="0" smtClean="0"/>
              <a:t>Fijación  </a:t>
            </a:r>
            <a:r>
              <a:rPr lang="es-ES_tradnl" dirty="0"/>
              <a:t>del nódulo a estructuras adyacentes</a:t>
            </a:r>
          </a:p>
          <a:p>
            <a:r>
              <a:rPr lang="es-ES_tradnl" dirty="0" smtClean="0"/>
              <a:t>Parálisis </a:t>
            </a:r>
            <a:r>
              <a:rPr lang="es-ES_tradnl" dirty="0"/>
              <a:t>de cuerdas vocales</a:t>
            </a:r>
          </a:p>
          <a:p>
            <a:r>
              <a:rPr lang="es-ES_tradnl" dirty="0" err="1" smtClean="0"/>
              <a:t>Linfoadenopatías</a:t>
            </a:r>
            <a:r>
              <a:rPr lang="es-ES_tradnl" dirty="0" smtClean="0"/>
              <a:t> </a:t>
            </a:r>
            <a:r>
              <a:rPr lang="es-ES_tradnl" dirty="0"/>
              <a:t>regionales</a:t>
            </a:r>
          </a:p>
          <a:p>
            <a:r>
              <a:rPr lang="es-ES_tradnl" dirty="0" smtClean="0"/>
              <a:t>Metástasis </a:t>
            </a:r>
            <a:r>
              <a:rPr lang="es-ES_tradnl" dirty="0"/>
              <a:t>a distancia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41991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b="1" i="1" dirty="0"/>
              <a:t>Sospecha Moderada :</a:t>
            </a:r>
            <a:endParaRPr lang="es-ES_tradnl" dirty="0"/>
          </a:p>
          <a:p>
            <a:r>
              <a:rPr lang="es-ES_tradnl" dirty="0" smtClean="0"/>
              <a:t>Edades </a:t>
            </a:r>
            <a:r>
              <a:rPr lang="es-ES_tradnl" dirty="0"/>
              <a:t>extremas &lt;20 o &gt; 65 años</a:t>
            </a:r>
          </a:p>
          <a:p>
            <a:r>
              <a:rPr lang="es-ES_tradnl" dirty="0" smtClean="0"/>
              <a:t>Sexo </a:t>
            </a:r>
            <a:r>
              <a:rPr lang="es-ES_tradnl" dirty="0"/>
              <a:t>masculino</a:t>
            </a:r>
          </a:p>
          <a:p>
            <a:r>
              <a:rPr lang="es-ES_tradnl" dirty="0" smtClean="0"/>
              <a:t>Historia </a:t>
            </a:r>
            <a:r>
              <a:rPr lang="es-ES_tradnl" dirty="0"/>
              <a:t>de radiación de Cabeza  y Cuello</a:t>
            </a:r>
          </a:p>
          <a:p>
            <a:r>
              <a:rPr lang="es-ES_tradnl" dirty="0" smtClean="0"/>
              <a:t>Nódulo </a:t>
            </a:r>
            <a:r>
              <a:rPr lang="es-ES_tradnl" dirty="0"/>
              <a:t>&gt;de 4 cm diámetro o parcialmente quístico</a:t>
            </a:r>
          </a:p>
          <a:p>
            <a:r>
              <a:rPr lang="es-ES_tradnl" dirty="0" smtClean="0"/>
              <a:t>Síntomas </a:t>
            </a:r>
            <a:r>
              <a:rPr lang="es-ES_tradnl" dirty="0"/>
              <a:t>de compresión: Disfagia, disfonía, disnea, tos.</a:t>
            </a:r>
          </a:p>
          <a:p>
            <a:endParaRPr lang="es-ES_tradnl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27901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IMAGENES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i="1" dirty="0" smtClean="0"/>
              <a:t>Ecografía Tiroidea y Cervical</a:t>
            </a:r>
          </a:p>
          <a:p>
            <a:r>
              <a:rPr lang="es-ES" i="1" dirty="0" smtClean="0"/>
              <a:t>TAC cuello ???</a:t>
            </a:r>
          </a:p>
          <a:p>
            <a:r>
              <a:rPr lang="es-ES" b="1" dirty="0" err="1" smtClean="0"/>
              <a:t>Cintigrama</a:t>
            </a:r>
            <a:r>
              <a:rPr lang="es-ES" b="1" dirty="0" smtClean="0"/>
              <a:t> Tiroideo</a:t>
            </a:r>
            <a:r>
              <a:rPr lang="es-ES" dirty="0" smtClean="0"/>
              <a:t>:</a:t>
            </a:r>
          </a:p>
          <a:p>
            <a:pPr lvl="1"/>
            <a:r>
              <a:rPr lang="es-ES_tradnl" dirty="0" smtClean="0"/>
              <a:t>Un </a:t>
            </a:r>
            <a:r>
              <a:rPr lang="es-ES_tradnl" dirty="0"/>
              <a:t>nódulo que es </a:t>
            </a:r>
            <a:r>
              <a:rPr lang="es-ES_tradnl" dirty="0" err="1"/>
              <a:t>funcionante</a:t>
            </a:r>
            <a:r>
              <a:rPr lang="es-ES_tradnl" dirty="0"/>
              <a:t>, es casi siempre </a:t>
            </a:r>
            <a:r>
              <a:rPr lang="es-ES_tradnl" dirty="0" smtClean="0"/>
              <a:t>benigno</a:t>
            </a:r>
            <a:endParaRPr lang="es-ES_tradnl" dirty="0"/>
          </a:p>
          <a:p>
            <a:pPr lvl="1"/>
            <a:r>
              <a:rPr lang="es-ES_tradnl" dirty="0" smtClean="0"/>
              <a:t> Un </a:t>
            </a:r>
            <a:r>
              <a:rPr lang="es-ES_tradnl" dirty="0"/>
              <a:t>nódulo no </a:t>
            </a:r>
            <a:r>
              <a:rPr lang="es-ES_tradnl" dirty="0" err="1"/>
              <a:t>funcionante</a:t>
            </a:r>
            <a:r>
              <a:rPr lang="es-ES_tradnl" dirty="0"/>
              <a:t>, que constituyen aproximadamente el </a:t>
            </a:r>
            <a:r>
              <a:rPr lang="es-ES_tradnl" dirty="0" smtClean="0"/>
              <a:t>90</a:t>
            </a:r>
            <a:r>
              <a:rPr lang="es-ES_tradnl" dirty="0"/>
              <a:t>% de los nódulos, tiene un riesgo del 5% de ser malignos.</a:t>
            </a: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7316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ECOGRAFÍA :</a:t>
            </a:r>
          </a:p>
          <a:p>
            <a:r>
              <a:rPr lang="es-ES_tradnl" b="1" dirty="0"/>
              <a:t>C</a:t>
            </a:r>
            <a:r>
              <a:rPr lang="es-ES_tradnl" b="1" dirty="0" smtClean="0"/>
              <a:t>arcinoma </a:t>
            </a:r>
            <a:r>
              <a:rPr lang="es-ES_tradnl" b="1" dirty="0"/>
              <a:t>papilar </a:t>
            </a:r>
            <a:r>
              <a:rPr lang="es-ES_tradnl" b="1" dirty="0" smtClean="0"/>
              <a:t>tiroideo: </a:t>
            </a:r>
          </a:p>
          <a:p>
            <a:pPr lvl="1"/>
            <a:r>
              <a:rPr lang="es-ES_tradnl" dirty="0" smtClean="0"/>
              <a:t>generalmente </a:t>
            </a:r>
            <a:r>
              <a:rPr lang="es-ES_tradnl" dirty="0"/>
              <a:t>sólido o predominantemente sólido e </a:t>
            </a:r>
            <a:r>
              <a:rPr lang="es-ES_tradnl" dirty="0" err="1"/>
              <a:t>hipoecogénico</a:t>
            </a:r>
            <a:r>
              <a:rPr lang="es-ES_tradnl" dirty="0"/>
              <a:t>, frecuentemente con márgenes </a:t>
            </a:r>
            <a:r>
              <a:rPr lang="es-ES_tradnl" dirty="0" err="1"/>
              <a:t>infiltrativos</a:t>
            </a:r>
            <a:r>
              <a:rPr lang="es-ES_tradnl" dirty="0"/>
              <a:t> </a:t>
            </a:r>
            <a:r>
              <a:rPr lang="es-ES_tradnl" dirty="0" smtClean="0"/>
              <a:t>, irregulares </a:t>
            </a:r>
            <a:r>
              <a:rPr lang="es-ES_tradnl" dirty="0"/>
              <a:t>e incremento de la irrigación del nódulo</a:t>
            </a:r>
            <a:r>
              <a:rPr lang="es-ES_tradnl" dirty="0" smtClean="0"/>
              <a:t>.</a:t>
            </a:r>
          </a:p>
          <a:p>
            <a:pPr lvl="1"/>
            <a:r>
              <a:rPr lang="es-ES_tradnl" dirty="0" smtClean="0"/>
              <a:t> </a:t>
            </a:r>
            <a:r>
              <a:rPr lang="es-ES_tradnl" dirty="0"/>
              <a:t>Las </a:t>
            </a:r>
            <a:r>
              <a:rPr lang="es-ES_tradnl" dirty="0" err="1"/>
              <a:t>microcalcificaciones</a:t>
            </a:r>
            <a:r>
              <a:rPr lang="es-ES_tradnl" dirty="0"/>
              <a:t>, si están presentes, son altamente </a:t>
            </a:r>
            <a:r>
              <a:rPr lang="es-ES_tradnl" dirty="0" smtClean="0"/>
              <a:t>específicas.</a:t>
            </a:r>
          </a:p>
          <a:p>
            <a:r>
              <a:rPr lang="es-ES_tradnl" b="1" dirty="0" smtClean="0"/>
              <a:t>Carcinoma folicular </a:t>
            </a:r>
            <a:r>
              <a:rPr lang="es-ES_tradnl" dirty="0" smtClean="0"/>
              <a:t>:</a:t>
            </a:r>
          </a:p>
          <a:p>
            <a:pPr lvl="1"/>
            <a:r>
              <a:rPr lang="es-ES_tradnl" dirty="0" err="1"/>
              <a:t>iso</a:t>
            </a:r>
            <a:r>
              <a:rPr lang="es-ES_tradnl" dirty="0"/>
              <a:t> a </a:t>
            </a:r>
            <a:r>
              <a:rPr lang="es-ES_tradnl" dirty="0" err="1"/>
              <a:t>hiperecogénico</a:t>
            </a:r>
            <a:r>
              <a:rPr lang="es-ES_tradnl" dirty="0"/>
              <a:t> y tiene un halo grueso e irregular, pero no presenta </a:t>
            </a:r>
            <a:r>
              <a:rPr lang="es-ES_tradnl" dirty="0" err="1"/>
              <a:t>microcalcificaciones</a:t>
            </a:r>
            <a:r>
              <a:rPr lang="es-ES_tradnl" dirty="0"/>
              <a:t>.</a:t>
            </a:r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25568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456" y="2186504"/>
            <a:ext cx="4240043" cy="339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808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867" y="1582189"/>
            <a:ext cx="7831100" cy="470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82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PUNCIÓN CON AGUJA FINA (PAF)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_tradnl" dirty="0"/>
              <a:t>La punción con aguja fina es el test más acucioso y costo efectivo para evaluar nódulos tiroideos, recomendándose realizarla con ecografía </a:t>
            </a:r>
            <a:r>
              <a:rPr lang="es-ES_tradnl" dirty="0" err="1"/>
              <a:t>principalmete</a:t>
            </a:r>
            <a:r>
              <a:rPr lang="es-ES_tradnl" dirty="0"/>
              <a:t> cuando son nódulos quísticos en más del 25-50% o  si es de difícil palpación.</a:t>
            </a:r>
          </a:p>
          <a:p>
            <a:r>
              <a:rPr lang="es-ES_tradnl" b="1" i="1" dirty="0"/>
              <a:t>Informe de citología</a:t>
            </a:r>
            <a:r>
              <a:rPr lang="es-ES_tradnl" dirty="0" smtClean="0"/>
              <a:t>:</a:t>
            </a:r>
          </a:p>
          <a:p>
            <a:pPr lvl="1"/>
            <a:r>
              <a:rPr lang="es-ES_tradnl" dirty="0"/>
              <a:t>No diagnóstica</a:t>
            </a:r>
          </a:p>
          <a:p>
            <a:pPr lvl="1"/>
            <a:r>
              <a:rPr lang="es-ES_tradnl" dirty="0" smtClean="0"/>
              <a:t>Maligna</a:t>
            </a:r>
          </a:p>
          <a:p>
            <a:pPr lvl="1"/>
            <a:r>
              <a:rPr lang="es-ES_tradnl" dirty="0" smtClean="0"/>
              <a:t>Indeterminada </a:t>
            </a:r>
            <a:r>
              <a:rPr lang="es-ES_tradnl" dirty="0"/>
              <a:t>o neoplasia folicular o células de </a:t>
            </a:r>
            <a:r>
              <a:rPr lang="es-ES_tradnl" dirty="0" err="1"/>
              <a:t>Hürthle</a:t>
            </a:r>
            <a:r>
              <a:rPr lang="es-ES_tradnl" dirty="0"/>
              <a:t> (15-25% malignidad)</a:t>
            </a:r>
          </a:p>
          <a:p>
            <a:pPr lvl="1"/>
            <a:r>
              <a:rPr lang="es-ES_tradnl" dirty="0"/>
              <a:t>Benigna</a:t>
            </a:r>
          </a:p>
          <a:p>
            <a:pPr lvl="1"/>
            <a:r>
              <a:rPr lang="es-ES_tradnl" dirty="0"/>
              <a:t>Sospechosa de malignidad (riesgo de malignidad 50-75%)</a:t>
            </a:r>
          </a:p>
          <a:p>
            <a:pPr lvl="1"/>
            <a:r>
              <a:rPr lang="es-ES_tradnl" dirty="0"/>
              <a:t>Lesión folicular (riesgo  de malignidad 5-10%)</a:t>
            </a:r>
          </a:p>
          <a:p>
            <a:endParaRPr lang="es-ES_tradnl" dirty="0"/>
          </a:p>
          <a:p>
            <a:endParaRPr lang="es-ES_tradnl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52414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TRATAMIENTO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MÉDICO</a:t>
            </a:r>
          </a:p>
          <a:p>
            <a:r>
              <a:rPr lang="es-ES" b="1" dirty="0" smtClean="0"/>
              <a:t>QUIRÚRGICO</a:t>
            </a:r>
            <a:r>
              <a:rPr lang="es-ES" dirty="0" smtClean="0"/>
              <a:t>:</a:t>
            </a:r>
          </a:p>
          <a:p>
            <a:pPr lvl="1"/>
            <a:r>
              <a:rPr lang="es-ES_tradnl" dirty="0" smtClean="0"/>
              <a:t>Hay </a:t>
            </a:r>
            <a:r>
              <a:rPr lang="es-ES_tradnl" dirty="0"/>
              <a:t>que evaluar cada paciente según hallazgos clínicos  y de imágenes, presentados en un comité.</a:t>
            </a:r>
          </a:p>
          <a:p>
            <a:pPr lvl="1"/>
            <a:r>
              <a:rPr lang="es-ES_tradnl" u="sng" dirty="0" smtClean="0"/>
              <a:t>Hallazgos </a:t>
            </a:r>
            <a:r>
              <a:rPr lang="es-ES_tradnl" u="sng" dirty="0"/>
              <a:t>citológicos</a:t>
            </a:r>
            <a:r>
              <a:rPr lang="es-ES_tradnl" dirty="0"/>
              <a:t> :  </a:t>
            </a:r>
            <a:r>
              <a:rPr lang="es-ES_tradnl" i="1" dirty="0"/>
              <a:t>malignidad</a:t>
            </a:r>
            <a:r>
              <a:rPr lang="es-ES_tradnl" dirty="0"/>
              <a:t> indican cirugía Tiroidectomía Total; </a:t>
            </a:r>
            <a:r>
              <a:rPr lang="es-ES_tradnl" i="1" dirty="0"/>
              <a:t>sospechosas de malignidad</a:t>
            </a:r>
            <a:r>
              <a:rPr lang="es-ES_tradnl" dirty="0"/>
              <a:t> cirugía y biopsia rápida </a:t>
            </a:r>
            <a:r>
              <a:rPr lang="es-ES_tradnl" dirty="0" err="1"/>
              <a:t>intraoperatoria</a:t>
            </a:r>
            <a:r>
              <a:rPr lang="es-ES_tradnl" dirty="0"/>
              <a:t>, de confirmarse malignidad se completa tiroidectomía</a:t>
            </a:r>
            <a:r>
              <a:rPr lang="es-ES_tradnl" dirty="0" smtClean="0"/>
              <a:t>.</a:t>
            </a:r>
          </a:p>
          <a:p>
            <a:pPr lvl="1"/>
            <a:r>
              <a:rPr lang="es-ES_tradnl" dirty="0"/>
              <a:t>Hallazgos ecográficos asociados a PAF, clasificación de TIRADS.</a:t>
            </a:r>
          </a:p>
          <a:p>
            <a:pPr lvl="1"/>
            <a:r>
              <a:rPr lang="es-ES_tradnl" dirty="0" smtClean="0"/>
              <a:t>Nódulos </a:t>
            </a:r>
            <a:r>
              <a:rPr lang="es-ES_tradnl" dirty="0"/>
              <a:t>&gt; de 4 cm, síntomas asociados a nódulos </a:t>
            </a:r>
            <a:r>
              <a:rPr lang="es-ES_tradnl" dirty="0" smtClean="0"/>
              <a:t>tiroideos: cirugía </a:t>
            </a:r>
            <a:r>
              <a:rPr lang="es-ES_tradnl" dirty="0"/>
              <a:t>y biopsia </a:t>
            </a:r>
            <a:r>
              <a:rPr lang="es-ES_tradnl" dirty="0" err="1"/>
              <a:t>intraoperatoria</a:t>
            </a:r>
            <a:r>
              <a:rPr lang="es-ES_tradnl" dirty="0"/>
              <a:t>.</a:t>
            </a:r>
          </a:p>
          <a:p>
            <a:pPr lvl="1"/>
            <a:endParaRPr lang="es-ES_tradnl" dirty="0"/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82758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Marcador de posición de imagen 5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1630" b="21630"/>
          <a:stretch>
            <a:fillRect/>
          </a:stretch>
        </p:blipFill>
        <p:spPr>
          <a:xfrm>
            <a:off x="4007224" y="1866737"/>
            <a:ext cx="4717676" cy="3831292"/>
          </a:xfrm>
        </p:spPr>
      </p:pic>
      <p:sp>
        <p:nvSpPr>
          <p:cNvPr id="3" name="Marcador de contenido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ES" dirty="0" smtClean="0"/>
              <a:t>El </a:t>
            </a:r>
            <a:r>
              <a:rPr lang="es-ES" dirty="0"/>
              <a:t>primer registro fidedigno de una </a:t>
            </a:r>
            <a:r>
              <a:rPr lang="es-ES" dirty="0" err="1"/>
              <a:t>tiroidectomía</a:t>
            </a:r>
            <a:r>
              <a:rPr lang="es-ES" dirty="0"/>
              <a:t>, si bien fue parcial, data del </a:t>
            </a:r>
            <a:r>
              <a:rPr lang="es-ES" dirty="0" err="1"/>
              <a:t>año</a:t>
            </a:r>
            <a:r>
              <a:rPr lang="es-ES" dirty="0"/>
              <a:t> 1791, y fue hecha por otro cirujano </a:t>
            </a:r>
            <a:r>
              <a:rPr lang="es-ES" dirty="0" err="1"/>
              <a:t>francés</a:t>
            </a:r>
            <a:r>
              <a:rPr lang="es-ES" dirty="0"/>
              <a:t>, </a:t>
            </a:r>
            <a:r>
              <a:rPr lang="es-ES" b="1" dirty="0"/>
              <a:t>Pierre Joseph </a:t>
            </a:r>
            <a:r>
              <a:rPr lang="es-ES" b="1" dirty="0" err="1"/>
              <a:t>D</a:t>
            </a:r>
            <a:r>
              <a:rPr lang="es-ES" b="1" dirty="0" err="1" smtClean="0"/>
              <a:t>esault</a:t>
            </a:r>
            <a:r>
              <a:rPr lang="es-ES" b="1" dirty="0" smtClean="0"/>
              <a:t> </a:t>
            </a:r>
            <a:r>
              <a:rPr lang="es-ES" dirty="0"/>
              <a:t>(1744-1795). Su </a:t>
            </a:r>
            <a:r>
              <a:rPr lang="es-ES" dirty="0" err="1"/>
              <a:t>hazaña</a:t>
            </a:r>
            <a:r>
              <a:rPr lang="es-ES" dirty="0"/>
              <a:t>, sin embargo, estuvo condenada al olvido por </a:t>
            </a:r>
            <a:r>
              <a:rPr lang="es-ES" dirty="0" err="1"/>
              <a:t>décadas</a:t>
            </a:r>
            <a:r>
              <a:rPr lang="es-ES" dirty="0"/>
              <a:t>. </a:t>
            </a:r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11884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33" y="1914506"/>
            <a:ext cx="8547185" cy="348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711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PAF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El uso de marcadores podría ayudar en pacientes con citología indeterminada (BRAF, RAS, RET=PTC, Pax8-PPARg, o galectin-3)</a:t>
            </a:r>
          </a:p>
          <a:p>
            <a:r>
              <a:rPr lang="es-ES_tradnl" dirty="0"/>
              <a:t> Si la citología reporta una neoplasia folicular o lesión folicular debería ir a cirugía para una biopsia  del nódulo completo ya que la diferenciación es por invasión de la cápsula que no se puede determinar en PAF. </a:t>
            </a:r>
          </a:p>
          <a:p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66451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COMPLICACIONES QUIRÚRGICAS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Lesión total (1%) o transitoria de Nervio Laríngeo </a:t>
            </a:r>
            <a:r>
              <a:rPr lang="es-ES_tradnl" dirty="0" smtClean="0"/>
              <a:t>Recurrente </a:t>
            </a:r>
          </a:p>
          <a:p>
            <a:r>
              <a:rPr lang="es-ES_tradnl" dirty="0" smtClean="0"/>
              <a:t>Hipoparatiroidismo </a:t>
            </a:r>
            <a:r>
              <a:rPr lang="es-ES_tradnl" dirty="0"/>
              <a:t>permanente (2-3%) o transitorio (25-30%</a:t>
            </a:r>
            <a:r>
              <a:rPr lang="es-ES_tradnl" dirty="0" smtClean="0"/>
              <a:t>)</a:t>
            </a:r>
            <a:endParaRPr lang="es-ES_tradnl" dirty="0"/>
          </a:p>
          <a:p>
            <a:r>
              <a:rPr lang="es-ES_tradnl" dirty="0" smtClean="0"/>
              <a:t>Hematoma </a:t>
            </a:r>
            <a:r>
              <a:rPr lang="es-ES_tradnl" dirty="0"/>
              <a:t>cervical </a:t>
            </a:r>
            <a:endParaRPr lang="es-ES_tradnl" dirty="0" smtClean="0"/>
          </a:p>
          <a:p>
            <a:r>
              <a:rPr lang="es-ES_tradnl" dirty="0" smtClean="0"/>
              <a:t> </a:t>
            </a:r>
            <a:r>
              <a:rPr lang="es-ES_tradnl" dirty="0"/>
              <a:t>Infecciones  y </a:t>
            </a:r>
            <a:r>
              <a:rPr lang="es-ES_tradnl" dirty="0" err="1"/>
              <a:t>seromas</a:t>
            </a:r>
            <a:r>
              <a:rPr lang="es-ES_tradnl" dirty="0"/>
              <a:t> de herida operatoria.</a:t>
            </a:r>
          </a:p>
          <a:p>
            <a:endParaRPr lang="es-ES_tradnl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79732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816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77" y="1574347"/>
            <a:ext cx="8276716" cy="411646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763225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357" y="1283290"/>
            <a:ext cx="7926108" cy="444992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446425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CANCER MEDULAR DE TIROIDES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Células </a:t>
            </a:r>
            <a:r>
              <a:rPr lang="es-ES" dirty="0" err="1" smtClean="0"/>
              <a:t>parafoliculares</a:t>
            </a:r>
            <a:r>
              <a:rPr lang="es-ES" dirty="0" smtClean="0"/>
              <a:t> C neuroendocrino</a:t>
            </a:r>
          </a:p>
          <a:p>
            <a:r>
              <a:rPr lang="es-ES" dirty="0" smtClean="0"/>
              <a:t>Esporádico 80% (5ª-6ª década de vida)</a:t>
            </a:r>
          </a:p>
          <a:p>
            <a:r>
              <a:rPr lang="es-ES" dirty="0" smtClean="0"/>
              <a:t>NEM 2 A (más </a:t>
            </a:r>
            <a:r>
              <a:rPr lang="es-ES" dirty="0" err="1" smtClean="0"/>
              <a:t>fcte</a:t>
            </a:r>
            <a:r>
              <a:rPr lang="es-ES" dirty="0" smtClean="0"/>
              <a:t>) ; NEM 2 B</a:t>
            </a:r>
          </a:p>
          <a:p>
            <a:r>
              <a:rPr lang="es-ES" dirty="0" smtClean="0"/>
              <a:t>Familiar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07930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Clínicamente parte superior lóbulos tiroideos</a:t>
            </a:r>
          </a:p>
          <a:p>
            <a:r>
              <a:rPr lang="es-ES" dirty="0" smtClean="0"/>
              <a:t>Metástasis cervicales &gt; 50%</a:t>
            </a:r>
          </a:p>
          <a:p>
            <a:r>
              <a:rPr lang="es-ES" dirty="0" smtClean="0"/>
              <a:t>Compromiso vía aérea superior</a:t>
            </a:r>
          </a:p>
          <a:p>
            <a:r>
              <a:rPr lang="es-ES" dirty="0" smtClean="0"/>
              <a:t>5-10 % </a:t>
            </a:r>
            <a:r>
              <a:rPr lang="es-ES" dirty="0" err="1" smtClean="0"/>
              <a:t>Mtx</a:t>
            </a:r>
            <a:r>
              <a:rPr lang="es-ES" dirty="0" smtClean="0"/>
              <a:t> pulmonares u óseas</a:t>
            </a:r>
          </a:p>
          <a:p>
            <a:r>
              <a:rPr lang="es-ES" dirty="0" smtClean="0"/>
              <a:t>Calcitonina/péptidos activos: diarrea, </a:t>
            </a:r>
            <a:r>
              <a:rPr lang="es-ES" dirty="0" err="1" smtClean="0"/>
              <a:t>Sd</a:t>
            </a:r>
            <a:r>
              <a:rPr lang="es-ES" dirty="0" smtClean="0"/>
              <a:t>. Cushing</a:t>
            </a:r>
          </a:p>
          <a:p>
            <a:r>
              <a:rPr lang="es-ES" dirty="0" err="1" smtClean="0"/>
              <a:t>Feocromocitoma</a:t>
            </a:r>
            <a:r>
              <a:rPr lang="es-ES" dirty="0" smtClean="0"/>
              <a:t> ; Hiperparatiroidismo</a:t>
            </a:r>
          </a:p>
          <a:p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10305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Familiar / NEM 2A</a:t>
            </a:r>
            <a:endParaRPr lang="es-E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Autosómico dominante</a:t>
            </a:r>
          </a:p>
          <a:p>
            <a:r>
              <a:rPr lang="es-ES" dirty="0" smtClean="0"/>
              <a:t>Mutación </a:t>
            </a:r>
            <a:r>
              <a:rPr lang="es-ES" dirty="0" err="1" smtClean="0"/>
              <a:t>protooncogen</a:t>
            </a:r>
            <a:r>
              <a:rPr lang="es-ES" dirty="0" smtClean="0"/>
              <a:t> RET </a:t>
            </a:r>
          </a:p>
          <a:p>
            <a:r>
              <a:rPr lang="es-ES" dirty="0" smtClean="0"/>
              <a:t>Calcitonina ; CEA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24176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Tratamiento </a:t>
            </a:r>
            <a:r>
              <a:rPr lang="es-ES" dirty="0" err="1" smtClean="0"/>
              <a:t>qx</a:t>
            </a:r>
            <a:endParaRPr lang="es-ES" dirty="0" smtClean="0"/>
          </a:p>
          <a:p>
            <a:r>
              <a:rPr lang="es-ES" dirty="0" smtClean="0"/>
              <a:t>RT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58981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324" y="754450"/>
            <a:ext cx="3532167" cy="542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305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CANCER ANAPLÁSICO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Tu Indiferenciado</a:t>
            </a:r>
          </a:p>
          <a:p>
            <a:r>
              <a:rPr lang="es-ES" dirty="0" smtClean="0"/>
              <a:t>Mortalidad 100%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078" y="3076095"/>
            <a:ext cx="2438400" cy="273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38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791" y="847770"/>
            <a:ext cx="8757541" cy="525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95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00" y="241300"/>
            <a:ext cx="725170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234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93" y="1185328"/>
            <a:ext cx="7406038" cy="514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65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980" y="1154591"/>
            <a:ext cx="7087868" cy="525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52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dirty="0"/>
              <a:t>A</a:t>
            </a:r>
            <a:r>
              <a:rPr lang="es-ES" dirty="0" smtClean="0"/>
              <a:t>namnesis </a:t>
            </a:r>
            <a:r>
              <a:rPr lang="es-ES" dirty="0"/>
              <a:t>es </a:t>
            </a:r>
            <a:r>
              <a:rPr lang="es-ES" dirty="0" smtClean="0"/>
              <a:t>fundamental:</a:t>
            </a:r>
          </a:p>
          <a:p>
            <a:pPr lvl="1"/>
            <a:r>
              <a:rPr lang="es-ES" b="1" i="1" dirty="0" smtClean="0"/>
              <a:t>aumento </a:t>
            </a:r>
            <a:r>
              <a:rPr lang="es-ES" b="1" i="1" dirty="0"/>
              <a:t>de volumen </a:t>
            </a:r>
            <a:r>
              <a:rPr lang="es-ES" b="1" i="1" dirty="0" smtClean="0"/>
              <a:t>cervical</a:t>
            </a:r>
            <a:endParaRPr lang="es-ES" dirty="0" smtClean="0"/>
          </a:p>
          <a:p>
            <a:pPr lvl="1"/>
            <a:r>
              <a:rPr lang="es-ES" b="1" i="1" dirty="0" smtClean="0"/>
              <a:t>tiempo </a:t>
            </a:r>
            <a:r>
              <a:rPr lang="es-ES" b="1" i="1" dirty="0"/>
              <a:t>de evolución</a:t>
            </a:r>
            <a:r>
              <a:rPr lang="es-ES" dirty="0"/>
              <a:t> </a:t>
            </a:r>
            <a:endParaRPr lang="es-ES" dirty="0" smtClean="0"/>
          </a:p>
          <a:p>
            <a:pPr lvl="1"/>
            <a:r>
              <a:rPr lang="es-ES" b="1" i="1" dirty="0" smtClean="0"/>
              <a:t>disfagia</a:t>
            </a:r>
          </a:p>
          <a:p>
            <a:pPr lvl="1"/>
            <a:r>
              <a:rPr lang="es-ES" b="1" i="1" dirty="0" smtClean="0"/>
              <a:t>disnea </a:t>
            </a:r>
            <a:r>
              <a:rPr lang="es-ES" b="1" i="1" dirty="0"/>
              <a:t>en </a:t>
            </a:r>
            <a:r>
              <a:rPr lang="es-ES" b="1" i="1" dirty="0" smtClean="0"/>
              <a:t>decúbito</a:t>
            </a:r>
            <a:endParaRPr lang="es-ES" i="1" dirty="0" smtClean="0"/>
          </a:p>
          <a:p>
            <a:pPr lvl="1"/>
            <a:r>
              <a:rPr lang="es-ES" i="1" dirty="0" smtClean="0"/>
              <a:t> </a:t>
            </a:r>
            <a:r>
              <a:rPr lang="es-ES" b="1" i="1" dirty="0" smtClean="0"/>
              <a:t>disfonía</a:t>
            </a:r>
            <a:endParaRPr lang="es-ES" dirty="0"/>
          </a:p>
          <a:p>
            <a:r>
              <a:rPr lang="es-ES" b="1" i="1" dirty="0"/>
              <a:t>H</a:t>
            </a:r>
            <a:r>
              <a:rPr lang="es-ES" b="1" i="1" dirty="0" smtClean="0"/>
              <a:t>ipertiroidismo</a:t>
            </a:r>
            <a:r>
              <a:rPr lang="es-ES" b="1" dirty="0"/>
              <a:t>:</a:t>
            </a:r>
            <a:r>
              <a:rPr lang="es-ES" dirty="0"/>
              <a:t> palpitaciones, nerviosismo, insomnio, hipermenorrea, diarrea, sensación de </a:t>
            </a:r>
            <a:r>
              <a:rPr lang="es-ES" dirty="0" smtClean="0"/>
              <a:t>calor</a:t>
            </a:r>
            <a:r>
              <a:rPr lang="es-ES" dirty="0"/>
              <a:t>.</a:t>
            </a:r>
            <a:r>
              <a:rPr lang="es-ES" dirty="0" smtClean="0"/>
              <a:t> </a:t>
            </a:r>
          </a:p>
          <a:p>
            <a:r>
              <a:rPr lang="es-ES" b="1" i="1" dirty="0" err="1" smtClean="0"/>
              <a:t>Hipotiriodismo</a:t>
            </a:r>
            <a:r>
              <a:rPr lang="es-ES" b="1" dirty="0"/>
              <a:t>: </a:t>
            </a:r>
            <a:r>
              <a:rPr lang="es-ES" dirty="0"/>
              <a:t>lentitud mental, frío excesivo, constipación, </a:t>
            </a:r>
            <a:r>
              <a:rPr lang="es-ES" dirty="0" smtClean="0"/>
              <a:t>desánimo</a:t>
            </a:r>
            <a:r>
              <a:rPr lang="es-ES" dirty="0"/>
              <a:t>.</a:t>
            </a:r>
          </a:p>
          <a:p>
            <a:pPr marL="0" indent="0">
              <a:buNone/>
            </a:pPr>
            <a:r>
              <a:rPr lang="es-ES" dirty="0"/>
              <a:t>	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85772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Exámenes de Laboratorio:</a:t>
            </a:r>
          </a:p>
          <a:p>
            <a:pPr lvl="1"/>
            <a:r>
              <a:rPr lang="es-ES" dirty="0" smtClean="0"/>
              <a:t>TSH</a:t>
            </a:r>
          </a:p>
          <a:p>
            <a:pPr lvl="1"/>
            <a:r>
              <a:rPr lang="es-ES" dirty="0" smtClean="0"/>
              <a:t>T3T4</a:t>
            </a:r>
          </a:p>
          <a:p>
            <a:pPr lvl="1"/>
            <a:r>
              <a:rPr lang="es-ES" dirty="0" smtClean="0"/>
              <a:t>Anticuerpos</a:t>
            </a:r>
            <a:endParaRPr lang="es-ES" dirty="0"/>
          </a:p>
          <a:p>
            <a:r>
              <a:rPr lang="es-ES" dirty="0" smtClean="0"/>
              <a:t>Imágenes:</a:t>
            </a:r>
          </a:p>
          <a:p>
            <a:pPr lvl="1"/>
            <a:r>
              <a:rPr lang="es-ES" dirty="0" smtClean="0"/>
              <a:t>Ecografía</a:t>
            </a:r>
          </a:p>
          <a:p>
            <a:r>
              <a:rPr lang="es-ES" dirty="0" err="1" smtClean="0"/>
              <a:t>Cintigrafía</a:t>
            </a:r>
            <a:r>
              <a:rPr lang="es-ES" dirty="0" smtClean="0"/>
              <a:t> Tiroidea:</a:t>
            </a:r>
          </a:p>
          <a:p>
            <a:pPr lvl="1"/>
            <a:r>
              <a:rPr lang="es-ES" dirty="0" smtClean="0"/>
              <a:t>Nódulos calientes y fríos</a:t>
            </a:r>
          </a:p>
        </p:txBody>
      </p:sp>
    </p:spTree>
    <p:extLst>
      <p:ext uri="{BB962C8B-B14F-4D97-AF65-F5344CB8AC3E}">
        <p14:creationId xmlns:p14="http://schemas.microsoft.com/office/powerpoint/2010/main" val="2992931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po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Expo">
      <a:maj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Calibri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Expo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3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93000"/>
                <a:satMod val="130000"/>
              </a:schemeClr>
            </a:gs>
            <a:gs pos="60000">
              <a:schemeClr val="phClr">
                <a:tint val="80000"/>
                <a:shade val="93000"/>
                <a:satMod val="130000"/>
              </a:schemeClr>
            </a:gs>
            <a:gs pos="100000">
              <a:schemeClr val="phClr">
                <a:tint val="50000"/>
                <a:shade val="94000"/>
                <a:alpha val="100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34925" cap="flat" cmpd="sng" algn="ctr"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8600000" scaled="0"/>
          </a:gra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C0C0C0">
                <a:alpha val="75000"/>
              </a:srgbClr>
            </a:innerShdw>
            <a:outerShdw blurRad="63500" dist="38100" dir="5400000" sx="105000" sy="105000" algn="br" rotWithShape="0">
              <a:srgbClr val="000000">
                <a:alpha val="30000"/>
              </a:srgbClr>
            </a:outerShdw>
          </a:effectLst>
        </a:effectStyle>
        <a:effectStyle>
          <a:effectLst>
            <a:innerShdw blurRad="50800" dist="25400" dir="16200000">
              <a:srgbClr val="C0C0C0">
                <a:alpha val="75000"/>
              </a:srgbClr>
            </a:innerShdw>
            <a:reflection blurRad="63500" stA="40000" endPos="50000" dist="127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Expo.thmx</Template>
  <TotalTime>214</TotalTime>
  <Words>912</Words>
  <Application>Microsoft Macintosh PowerPoint</Application>
  <PresentationFormat>Presentación en pantalla (4:3)</PresentationFormat>
  <Paragraphs>145</Paragraphs>
  <Slides>41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41</vt:i4>
      </vt:variant>
    </vt:vector>
  </HeadingPairs>
  <TitlesOfParts>
    <vt:vector size="42" baseType="lpstr">
      <vt:lpstr>Expo</vt:lpstr>
      <vt:lpstr>Patología Benigna y Maligna de Tiroides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HIPERTIROIDISMO</vt:lpstr>
      <vt:lpstr>TIROIDITIS</vt:lpstr>
      <vt:lpstr>Presentación de PowerPoint</vt:lpstr>
      <vt:lpstr>Presentación de PowerPoint</vt:lpstr>
      <vt:lpstr>QUISTE TIROGLOSO</vt:lpstr>
      <vt:lpstr>BOCIO</vt:lpstr>
      <vt:lpstr>NODULO TIROIDEO</vt:lpstr>
      <vt:lpstr>Presentación de PowerPoint</vt:lpstr>
      <vt:lpstr>Patología Maligna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IMAGENES</vt:lpstr>
      <vt:lpstr>Presentación de PowerPoint</vt:lpstr>
      <vt:lpstr>Presentación de PowerPoint</vt:lpstr>
      <vt:lpstr>Presentación de PowerPoint</vt:lpstr>
      <vt:lpstr>PUNCIÓN CON AGUJA FINA (PAF)</vt:lpstr>
      <vt:lpstr>TRATAMIENTO</vt:lpstr>
      <vt:lpstr>Presentación de PowerPoint</vt:lpstr>
      <vt:lpstr>PAF</vt:lpstr>
      <vt:lpstr>COMPLICACIONES QUIRÚRGICAS</vt:lpstr>
      <vt:lpstr>Presentación de PowerPoint</vt:lpstr>
      <vt:lpstr>Presentación de PowerPoint</vt:lpstr>
      <vt:lpstr>Presentación de PowerPoint</vt:lpstr>
      <vt:lpstr>CANCER MEDULAR DE TIROIDES</vt:lpstr>
      <vt:lpstr>Presentación de PowerPoint</vt:lpstr>
      <vt:lpstr>Familiar / NEM 2A</vt:lpstr>
      <vt:lpstr>Presentación de PowerPoint</vt:lpstr>
      <vt:lpstr>CANCER ANAPLÁSICO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Patología Benigna y Maligna de Tiroides</dc:title>
  <dc:creator>alejandra gallego</dc:creator>
  <cp:lastModifiedBy>alejandra gallego</cp:lastModifiedBy>
  <cp:revision>35</cp:revision>
  <cp:lastPrinted>2013-09-11T01:28:14Z</cp:lastPrinted>
  <dcterms:created xsi:type="dcterms:W3CDTF">2013-09-11T00:39:07Z</dcterms:created>
  <dcterms:modified xsi:type="dcterms:W3CDTF">2014-04-21T02:47:11Z</dcterms:modified>
</cp:coreProperties>
</file>