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8"/>
  </p:notesMasterIdLst>
  <p:sldIdLst>
    <p:sldId id="259" r:id="rId2"/>
    <p:sldId id="260" r:id="rId3"/>
    <p:sldId id="282" r:id="rId4"/>
    <p:sldId id="351" r:id="rId5"/>
    <p:sldId id="352" r:id="rId6"/>
    <p:sldId id="327" r:id="rId7"/>
    <p:sldId id="328" r:id="rId8"/>
    <p:sldId id="329" r:id="rId9"/>
    <p:sldId id="330" r:id="rId10"/>
    <p:sldId id="331" r:id="rId11"/>
    <p:sldId id="370" r:id="rId12"/>
    <p:sldId id="332" r:id="rId13"/>
    <p:sldId id="333" r:id="rId14"/>
    <p:sldId id="334" r:id="rId15"/>
    <p:sldId id="335" r:id="rId16"/>
    <p:sldId id="336" r:id="rId17"/>
    <p:sldId id="337" r:id="rId18"/>
    <p:sldId id="338" r:id="rId19"/>
    <p:sldId id="365" r:id="rId20"/>
    <p:sldId id="366" r:id="rId21"/>
    <p:sldId id="367" r:id="rId22"/>
    <p:sldId id="368" r:id="rId23"/>
    <p:sldId id="364" r:id="rId24"/>
    <p:sldId id="347" r:id="rId25"/>
    <p:sldId id="348" r:id="rId26"/>
    <p:sldId id="287" r:id="rId27"/>
    <p:sldId id="354" r:id="rId28"/>
    <p:sldId id="355" r:id="rId29"/>
    <p:sldId id="289" r:id="rId30"/>
    <p:sldId id="290" r:id="rId31"/>
    <p:sldId id="291" r:id="rId32"/>
    <p:sldId id="369" r:id="rId33"/>
    <p:sldId id="356" r:id="rId34"/>
    <p:sldId id="357" r:id="rId35"/>
    <p:sldId id="358" r:id="rId36"/>
    <p:sldId id="359" r:id="rId3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4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E2B700"/>
    <a:srgbClr val="FFFF00"/>
    <a:srgbClr val="04044E"/>
    <a:srgbClr val="FFCC00"/>
    <a:srgbClr val="000066"/>
    <a:srgbClr val="6699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386" y="90"/>
      </p:cViewPr>
      <p:guideLst>
        <p:guide orient="horz" pos="384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48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839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noProof="0" smtClean="0"/>
              <a:t>Haga clic para modificar el estilo de texto del patrón</a:t>
            </a:r>
          </a:p>
          <a:p>
            <a:pPr lvl="1"/>
            <a:r>
              <a:rPr lang="es-ES_tradnl" noProof="0" smtClean="0"/>
              <a:t>Segundo nivel</a:t>
            </a:r>
          </a:p>
          <a:p>
            <a:pPr lvl="2"/>
            <a:r>
              <a:rPr lang="es-ES_tradnl" noProof="0" smtClean="0"/>
              <a:t>Tercer nivel</a:t>
            </a:r>
          </a:p>
          <a:p>
            <a:pPr lvl="3"/>
            <a:r>
              <a:rPr lang="es-ES_tradnl" noProof="0" smtClean="0"/>
              <a:t>Cuarto nivel</a:t>
            </a:r>
          </a:p>
          <a:p>
            <a:pPr lvl="4"/>
            <a:r>
              <a:rPr lang="es-ES_tradnl" noProof="0" smtClean="0"/>
              <a:t>Quinto nivel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48513BD3-EF6E-4065-9B65-23CBFCE98727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1003354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AF2F69-8B6D-46D6-B6A5-89D3259D862E}" type="slidenum">
              <a:rPr lang="es-ES_tradnl"/>
              <a:pPr/>
              <a:t>1</a:t>
            </a:fld>
            <a:endParaRPr lang="es-ES_tradnl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21915892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31B067-9CDE-4BE2-A195-F439108BBBE9}" type="slidenum">
              <a:rPr lang="es-ES_tradnl"/>
              <a:pPr/>
              <a:t>10</a:t>
            </a:fld>
            <a:endParaRPr lang="es-ES_tradnl"/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21098024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B9BC518-C450-4603-9D91-4336C6F65D01}" type="slidenum">
              <a:rPr lang="es-ES_tradnl"/>
              <a:pPr/>
              <a:t>11</a:t>
            </a:fld>
            <a:endParaRPr lang="es-ES_tradnl"/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11530010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B57820-9D1F-48BB-AAA0-E00A7E1016DB}" type="slidenum">
              <a:rPr lang="es-ES_tradnl"/>
              <a:pPr/>
              <a:t>12</a:t>
            </a:fld>
            <a:endParaRPr lang="es-ES_tradnl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39313428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7EEBFA0-0BC7-47F9-B1A6-B2BCA8109233}" type="slidenum">
              <a:rPr lang="es-ES_tradnl"/>
              <a:pPr/>
              <a:t>13</a:t>
            </a:fld>
            <a:endParaRPr lang="es-ES_tradnl"/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5358019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B02120-AF1D-490C-975F-A71D62E34343}" type="slidenum">
              <a:rPr lang="es-ES_tradnl"/>
              <a:pPr/>
              <a:t>14</a:t>
            </a:fld>
            <a:endParaRPr lang="es-ES_tradnl"/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9276684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214C47-4D40-4329-A821-604D809F87A0}" type="slidenum">
              <a:rPr lang="es-ES_tradnl"/>
              <a:pPr/>
              <a:t>15</a:t>
            </a:fld>
            <a:endParaRPr lang="es-ES_tradnl"/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23142316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8EFB63-6452-403C-8C27-84301BB0C7AA}" type="slidenum">
              <a:rPr lang="es-ES_tradnl"/>
              <a:pPr/>
              <a:t>16</a:t>
            </a:fld>
            <a:endParaRPr lang="es-ES_tradnl"/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21541945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93191D-41EC-419C-B92C-DAA58826EED7}" type="slidenum">
              <a:rPr lang="es-ES_tradnl"/>
              <a:pPr/>
              <a:t>17</a:t>
            </a:fld>
            <a:endParaRPr lang="es-ES_tradnl"/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27030885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70B05-CF55-4527-80CB-5565A0BD67AA}" type="slidenum">
              <a:rPr lang="es-ES_tradnl"/>
              <a:pPr/>
              <a:t>18</a:t>
            </a:fld>
            <a:endParaRPr lang="es-ES_tradnl"/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7156738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58CB54-ADEA-42A1-8811-FA615AB3856C}" type="slidenum">
              <a:rPr lang="es-ES_tradnl"/>
              <a:pPr/>
              <a:t>19</a:t>
            </a:fld>
            <a:endParaRPr lang="es-ES_tradnl"/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20998945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2D28FF4-B41E-4131-B553-00BF50D0C474}" type="slidenum">
              <a:rPr lang="es-ES_tradnl"/>
              <a:pPr/>
              <a:t>2</a:t>
            </a:fld>
            <a:endParaRPr lang="es-ES_tradnl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16786922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15530B-1C14-4081-9BEC-571028DA1F32}" type="slidenum">
              <a:rPr lang="es-ES_tradnl"/>
              <a:pPr/>
              <a:t>20</a:t>
            </a:fld>
            <a:endParaRPr lang="es-ES_tradnl"/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2739131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233477-5A0B-4BBE-A1C2-6A25E6F5B9A7}" type="slidenum">
              <a:rPr lang="es-ES_tradnl"/>
              <a:pPr/>
              <a:t>21</a:t>
            </a:fld>
            <a:endParaRPr lang="es-ES_tradnl"/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5527151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F1ADDC9-4B06-4BA3-874A-C63000924A92}" type="slidenum">
              <a:rPr lang="es-ES_tradnl"/>
              <a:pPr/>
              <a:t>22</a:t>
            </a:fld>
            <a:endParaRPr lang="es-ES_tradnl"/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11129303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4F6078-F6AB-490A-9F67-3F78D710905D}" type="slidenum">
              <a:rPr lang="es-ES_tradnl"/>
              <a:pPr/>
              <a:t>23</a:t>
            </a:fld>
            <a:endParaRPr lang="es-ES_tradnl"/>
          </a:p>
        </p:txBody>
      </p:sp>
      <p:sp>
        <p:nvSpPr>
          <p:cNvPr id="152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33219636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E575EB-D209-4993-B680-E03784164428}" type="slidenum">
              <a:rPr lang="es-ES_tradnl"/>
              <a:pPr/>
              <a:t>24</a:t>
            </a:fld>
            <a:endParaRPr lang="es-ES_tradnl"/>
          </a:p>
        </p:txBody>
      </p:sp>
      <p:sp>
        <p:nvSpPr>
          <p:cNvPr id="153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228860995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CAA030-02BA-40B5-BEF2-ABB7A6AB6B77}" type="slidenum">
              <a:rPr lang="es-ES_tradnl"/>
              <a:pPr/>
              <a:t>25</a:t>
            </a:fld>
            <a:endParaRPr lang="es-ES_tradnl"/>
          </a:p>
        </p:txBody>
      </p:sp>
      <p:sp>
        <p:nvSpPr>
          <p:cNvPr id="154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23244273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96B31D8-C794-4C2A-85D9-7C9AB31B1D1B}" type="slidenum">
              <a:rPr lang="es-ES_tradnl"/>
              <a:pPr/>
              <a:t>26</a:t>
            </a:fld>
            <a:endParaRPr lang="es-ES_tradnl"/>
          </a:p>
        </p:txBody>
      </p:sp>
      <p:sp>
        <p:nvSpPr>
          <p:cNvPr id="155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157285150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C75511-66EC-43EE-8923-BE13F497FEF5}" type="slidenum">
              <a:rPr lang="es-ES_tradnl"/>
              <a:pPr/>
              <a:t>27</a:t>
            </a:fld>
            <a:endParaRPr lang="es-ES_tradnl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378792606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A8A044C-DC2E-4E9B-AF0E-485C152C2B80}" type="slidenum">
              <a:rPr lang="es-ES_tradnl"/>
              <a:pPr/>
              <a:t>28</a:t>
            </a:fld>
            <a:endParaRPr lang="es-ES_tradnl"/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210487141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31D6AE-2BBD-4BBA-838D-E4E9CC619D90}" type="slidenum">
              <a:rPr lang="es-ES_tradnl"/>
              <a:pPr/>
              <a:t>29</a:t>
            </a:fld>
            <a:endParaRPr lang="es-ES_tradnl"/>
          </a:p>
        </p:txBody>
      </p:sp>
      <p:sp>
        <p:nvSpPr>
          <p:cNvPr id="158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8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269632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D14CCB-7E83-4C25-9DFD-99E99580347B}" type="slidenum">
              <a:rPr lang="es-ES_tradnl"/>
              <a:pPr/>
              <a:t>3</a:t>
            </a:fld>
            <a:endParaRPr lang="es-ES_tradnl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77836675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70F4C3-B250-4BD1-A664-FCECF29EB31E}" type="slidenum">
              <a:rPr lang="es-ES_tradnl"/>
              <a:pPr/>
              <a:t>30</a:t>
            </a:fld>
            <a:endParaRPr lang="es-ES_tradnl"/>
          </a:p>
        </p:txBody>
      </p:sp>
      <p:sp>
        <p:nvSpPr>
          <p:cNvPr id="159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9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52068911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36DC91-D1D4-445E-8A9A-C771CF612CAE}" type="slidenum">
              <a:rPr lang="es-ES_tradnl"/>
              <a:pPr/>
              <a:t>31</a:t>
            </a:fld>
            <a:endParaRPr lang="es-ES_tradnl"/>
          </a:p>
        </p:txBody>
      </p:sp>
      <p:sp>
        <p:nvSpPr>
          <p:cNvPr id="160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0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200405996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EE88A68-27CC-4865-B94B-9F899C3B9419}" type="slidenum">
              <a:rPr lang="es-ES_tradnl"/>
              <a:pPr/>
              <a:t>32</a:t>
            </a:fld>
            <a:endParaRPr lang="es-ES_tradnl"/>
          </a:p>
        </p:txBody>
      </p:sp>
      <p:sp>
        <p:nvSpPr>
          <p:cNvPr id="161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1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9531030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47ACC9-13B6-4AC1-AE7A-C92D7521DE0F}" type="slidenum">
              <a:rPr lang="es-ES_tradnl"/>
              <a:pPr/>
              <a:t>33</a:t>
            </a:fld>
            <a:endParaRPr lang="es-ES_tradnl"/>
          </a:p>
        </p:txBody>
      </p:sp>
      <p:sp>
        <p:nvSpPr>
          <p:cNvPr id="162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2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335262207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4F391D-BDB9-4B77-8F55-14AE6CECED30}" type="slidenum">
              <a:rPr lang="es-ES_tradnl"/>
              <a:pPr/>
              <a:t>34</a:t>
            </a:fld>
            <a:endParaRPr lang="es-ES_tradnl"/>
          </a:p>
        </p:txBody>
      </p:sp>
      <p:sp>
        <p:nvSpPr>
          <p:cNvPr id="163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148132326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F3459B-A085-4298-8A1F-AC4E5B0C49E3}" type="slidenum">
              <a:rPr lang="es-ES_tradnl"/>
              <a:pPr/>
              <a:t>35</a:t>
            </a:fld>
            <a:endParaRPr lang="es-ES_tradnl"/>
          </a:p>
        </p:txBody>
      </p:sp>
      <p:sp>
        <p:nvSpPr>
          <p:cNvPr id="164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4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266655430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63A500-71CE-4B33-B041-21C709DF865C}" type="slidenum">
              <a:rPr lang="es-ES_tradnl"/>
              <a:pPr/>
              <a:t>36</a:t>
            </a:fld>
            <a:endParaRPr lang="es-ES_tradnl"/>
          </a:p>
        </p:txBody>
      </p:sp>
      <p:sp>
        <p:nvSpPr>
          <p:cNvPr id="165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5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4315068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A7F590-BD7C-4DCB-927C-9D61563D3B7A}" type="slidenum">
              <a:rPr lang="es-ES_tradnl"/>
              <a:pPr/>
              <a:t>4</a:t>
            </a:fld>
            <a:endParaRPr lang="es-ES_tradnl"/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6195750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A54786-5AB3-4637-ACC1-14084BC21718}" type="slidenum">
              <a:rPr lang="es-ES_tradnl"/>
              <a:pPr/>
              <a:t>5</a:t>
            </a:fld>
            <a:endParaRPr lang="es-ES_tradnl"/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9055620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150FD8-2A2E-42CC-BCB5-BBE31A2EA656}" type="slidenum">
              <a:rPr lang="es-ES_tradnl"/>
              <a:pPr/>
              <a:t>6</a:t>
            </a:fld>
            <a:endParaRPr lang="es-ES_tradnl"/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6672774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53285D-CC13-40AE-9375-5AE6F2CB73E1}" type="slidenum">
              <a:rPr lang="es-ES_tradnl"/>
              <a:pPr/>
              <a:t>7</a:t>
            </a:fld>
            <a:endParaRPr lang="es-ES_tradnl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28584553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6AA2F4-4187-4F6F-A2EE-247A4D413455}" type="slidenum">
              <a:rPr lang="es-ES_tradnl"/>
              <a:pPr/>
              <a:t>8</a:t>
            </a:fld>
            <a:endParaRPr lang="es-ES_tradnl"/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2435351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BA252D9-4F37-4ECC-B363-ABA0615898AD}" type="slidenum">
              <a:rPr lang="es-ES_tradnl"/>
              <a:pPr/>
              <a:t>9</a:t>
            </a:fld>
            <a:endParaRPr lang="es-ES_tradnl"/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604311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 descr="diapo títulos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png"/><Relationship Id="rId4" Type="http://schemas.openxmlformats.org/officeDocument/2006/relationships/oleObject" Target="../embeddings/oleObject1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0.png"/><Relationship Id="rId4" Type="http://schemas.openxmlformats.org/officeDocument/2006/relationships/oleObject" Target="../embeddings/oleObject2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6" name="Text Box 6"/>
          <p:cNvSpPr txBox="1">
            <a:spLocks noChangeArrowheads="1"/>
          </p:cNvSpPr>
          <p:nvPr/>
        </p:nvSpPr>
        <p:spPr bwMode="auto">
          <a:xfrm>
            <a:off x="1763713" y="908050"/>
            <a:ext cx="5545137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MX" sz="360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PATOLOGÍA QUIRÚRGICA </a:t>
            </a:r>
          </a:p>
          <a:p>
            <a:pPr algn="ctr">
              <a:spcBef>
                <a:spcPct val="50000"/>
              </a:spcBef>
              <a:defRPr/>
            </a:pPr>
            <a:r>
              <a:rPr lang="es-MX" sz="360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DE GLÁNDULAS</a:t>
            </a:r>
          </a:p>
          <a:p>
            <a:pPr algn="ctr">
              <a:spcBef>
                <a:spcPct val="50000"/>
              </a:spcBef>
              <a:defRPr/>
            </a:pPr>
            <a:r>
              <a:rPr lang="es-MX" sz="360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PARATIROIDES </a:t>
            </a:r>
            <a:endParaRPr lang="es-ES" sz="3600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1259632" y="5013176"/>
            <a:ext cx="52562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dirty="0">
                <a:solidFill>
                  <a:srgbClr val="FFFF00"/>
                </a:solidFill>
              </a:rPr>
              <a:t>Patricio Cabané Toledo, </a:t>
            </a:r>
            <a:r>
              <a:rPr lang="es-MX" dirty="0" smtClean="0">
                <a:solidFill>
                  <a:srgbClr val="FFFF00"/>
                </a:solidFill>
              </a:rPr>
              <a:t>MD/</a:t>
            </a:r>
            <a:r>
              <a:rPr lang="es-MX" dirty="0" err="1" smtClean="0">
                <a:solidFill>
                  <a:srgbClr val="FFFF00"/>
                </a:solidFill>
              </a:rPr>
              <a:t>PhD</a:t>
            </a:r>
            <a:endParaRPr lang="es-MX" dirty="0">
              <a:solidFill>
                <a:srgbClr val="FFFF00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es-MX" dirty="0" smtClean="0">
                <a:solidFill>
                  <a:srgbClr val="FFFF00"/>
                </a:solidFill>
              </a:rPr>
              <a:t>pcabane@hcuch.cl</a:t>
            </a:r>
            <a:endParaRPr lang="es-ES" dirty="0">
              <a:solidFill>
                <a:srgbClr val="FFFF00"/>
              </a:solidFill>
            </a:endParaRPr>
          </a:p>
        </p:txBody>
      </p:sp>
      <p:pic>
        <p:nvPicPr>
          <p:cNvPr id="7" name="6 Imagen" descr="Logo CyC sello Redondo Cabané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48264" y="3519248"/>
            <a:ext cx="2124306" cy="21243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02" name="Text Box 2"/>
          <p:cNvSpPr txBox="1">
            <a:spLocks noChangeArrowheads="1"/>
          </p:cNvSpPr>
          <p:nvPr/>
        </p:nvSpPr>
        <p:spPr bwMode="auto">
          <a:xfrm>
            <a:off x="838200" y="765175"/>
            <a:ext cx="7620000" cy="581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s-ES_tradnl" b="0" u="sng" dirty="0">
                <a:solidFill>
                  <a:srgbClr val="FFE008"/>
                </a:solidFill>
              </a:rPr>
              <a:t>	HIPERPARATIROIDISMO PRIMARIO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s-ES_tradnl" b="0" dirty="0">
                <a:solidFill>
                  <a:srgbClr val="FFE008"/>
                </a:solidFill>
              </a:rPr>
              <a:t>Indicación Quirúrgica Formal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s-ES_tradnl" b="0" dirty="0">
                <a:solidFill>
                  <a:srgbClr val="FFE008"/>
                </a:solidFill>
              </a:rPr>
              <a:t>	Sintomático (Nefrolitiasis, </a:t>
            </a:r>
            <a:r>
              <a:rPr lang="es-ES_tradnl" b="0" dirty="0" err="1">
                <a:solidFill>
                  <a:srgbClr val="FFE008"/>
                </a:solidFill>
              </a:rPr>
              <a:t>Osteitis</a:t>
            </a:r>
            <a:r>
              <a:rPr lang="es-ES_tradnl" b="0" dirty="0">
                <a:solidFill>
                  <a:srgbClr val="FFE008"/>
                </a:solidFill>
              </a:rPr>
              <a:t> Fibrosa 			Quística, síntomas neuromusculares)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s-ES_tradnl" b="0" dirty="0">
                <a:solidFill>
                  <a:srgbClr val="FFE008"/>
                </a:solidFill>
              </a:rPr>
              <a:t>	Calcio sérico › 12 mg/dl (&gt; 1 mg/dl del VN)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s-ES_tradnl" b="0" dirty="0">
                <a:solidFill>
                  <a:srgbClr val="FFE008"/>
                </a:solidFill>
              </a:rPr>
              <a:t>	</a:t>
            </a:r>
            <a:r>
              <a:rPr lang="es-ES_tradnl" b="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Calciuria › 400 mg/día (ya no es considerado)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s-ES_tradnl" b="0" dirty="0">
                <a:solidFill>
                  <a:srgbClr val="FFE008"/>
                </a:solidFill>
              </a:rPr>
              <a:t>	Densidad </a:t>
            </a:r>
            <a:r>
              <a:rPr lang="es-ES_tradnl" b="0" dirty="0" err="1">
                <a:solidFill>
                  <a:srgbClr val="FFE008"/>
                </a:solidFill>
              </a:rPr>
              <a:t>Osea</a:t>
            </a:r>
            <a:r>
              <a:rPr lang="es-ES_tradnl" b="0" dirty="0">
                <a:solidFill>
                  <a:srgbClr val="FFE008"/>
                </a:solidFill>
              </a:rPr>
              <a:t> ‹ 2 DS para la edad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s-ES_tradnl" b="0" dirty="0">
                <a:solidFill>
                  <a:srgbClr val="FFE008"/>
                </a:solidFill>
              </a:rPr>
              <a:t>	Cl de </a:t>
            </a:r>
            <a:r>
              <a:rPr lang="es-ES_tradnl" b="0" dirty="0" err="1">
                <a:solidFill>
                  <a:srgbClr val="FFE008"/>
                </a:solidFill>
              </a:rPr>
              <a:t>Creatinina</a:t>
            </a:r>
            <a:r>
              <a:rPr lang="es-ES_tradnl" b="0" dirty="0">
                <a:solidFill>
                  <a:srgbClr val="FFE008"/>
                </a:solidFill>
              </a:rPr>
              <a:t> bajo (</a:t>
            </a:r>
            <a:r>
              <a:rPr lang="es-ES_tradnl" b="0" dirty="0">
                <a:solidFill>
                  <a:srgbClr val="FFE008"/>
                </a:solidFill>
                <a:cs typeface="Arial" charset="0"/>
              </a:rPr>
              <a:t>↓ 30%)</a:t>
            </a:r>
            <a:r>
              <a:rPr lang="es-ES_tradnl" b="0" dirty="0">
                <a:solidFill>
                  <a:srgbClr val="FFE008"/>
                </a:solidFill>
              </a:rPr>
              <a:t>, sin otra causa.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s-ES_tradnl" b="0" dirty="0">
                <a:solidFill>
                  <a:srgbClr val="FFE008"/>
                </a:solidFill>
              </a:rPr>
              <a:t>	Menores de 50 años.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s-ES_tradnl" b="0" dirty="0">
                <a:solidFill>
                  <a:srgbClr val="FFE008"/>
                </a:solidFill>
              </a:rPr>
              <a:t>	Enfermedad Progresiva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s-ES_tradnl" b="0" dirty="0">
                <a:solidFill>
                  <a:srgbClr val="FFE008"/>
                </a:solidFill>
              </a:rPr>
              <a:t>			</a:t>
            </a:r>
            <a:r>
              <a:rPr lang="es-ES_tradnl" sz="1600" b="0" dirty="0" err="1">
                <a:solidFill>
                  <a:srgbClr val="FFCC00"/>
                </a:solidFill>
              </a:rPr>
              <a:t>Eigelberger</a:t>
            </a:r>
            <a:r>
              <a:rPr lang="es-ES_tradnl" sz="1600" b="0" dirty="0">
                <a:solidFill>
                  <a:srgbClr val="FFCC00"/>
                </a:solidFill>
              </a:rPr>
              <a:t> y </a:t>
            </a:r>
            <a:r>
              <a:rPr lang="es-ES_tradnl" sz="1600" b="0" dirty="0" err="1">
                <a:solidFill>
                  <a:srgbClr val="FFCC00"/>
                </a:solidFill>
              </a:rPr>
              <a:t>cols</a:t>
            </a:r>
            <a:r>
              <a:rPr lang="es-ES_tradnl" sz="1600" b="0" dirty="0">
                <a:solidFill>
                  <a:srgbClr val="FFCC00"/>
                </a:solidFill>
              </a:rPr>
              <a:t> Ann </a:t>
            </a:r>
            <a:r>
              <a:rPr lang="es-ES_tradnl" sz="1600" b="0" dirty="0" err="1">
                <a:solidFill>
                  <a:srgbClr val="FFCC00"/>
                </a:solidFill>
              </a:rPr>
              <a:t>Surg</a:t>
            </a:r>
            <a:r>
              <a:rPr lang="es-ES_tradnl" sz="1600" b="0" dirty="0">
                <a:solidFill>
                  <a:srgbClr val="FFCC00"/>
                </a:solidFill>
              </a:rPr>
              <a:t> 2004; 239 (4): 528-535</a:t>
            </a:r>
          </a:p>
        </p:txBody>
      </p:sp>
      <p:sp>
        <p:nvSpPr>
          <p:cNvPr id="58371" name="AutoShape 3"/>
          <p:cNvSpPr>
            <a:spLocks noChangeArrowheads="1"/>
          </p:cNvSpPr>
          <p:nvPr/>
        </p:nvSpPr>
        <p:spPr bwMode="auto">
          <a:xfrm>
            <a:off x="7308850" y="765175"/>
            <a:ext cx="1585913" cy="1008063"/>
          </a:xfrm>
          <a:prstGeom prst="irregularSeal2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2"/>
          <p:cNvSpPr txBox="1">
            <a:spLocks noChangeArrowheads="1"/>
          </p:cNvSpPr>
          <p:nvPr/>
        </p:nvSpPr>
        <p:spPr bwMode="auto">
          <a:xfrm>
            <a:off x="838200" y="765175"/>
            <a:ext cx="7620000" cy="502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s-ES_tradnl" b="0" u="sng">
                <a:solidFill>
                  <a:srgbClr val="FFE008"/>
                </a:solidFill>
              </a:rPr>
              <a:t>	HIPERPARATIROIDISMO PRIMARIO</a:t>
            </a:r>
          </a:p>
          <a:p>
            <a:pPr eaLnBrk="1" hangingPunct="1">
              <a:spcBef>
                <a:spcPct val="50000"/>
              </a:spcBef>
            </a:pPr>
            <a:endParaRPr lang="es-ES_tradnl" b="0" u="sng">
              <a:solidFill>
                <a:srgbClr val="FFE008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Todo paciente asintomático debe ser considerado para cirugía, ya que:</a:t>
            </a:r>
          </a:p>
          <a:p>
            <a:pPr eaLnBrk="1" hangingPunct="1">
              <a:spcBef>
                <a:spcPct val="50000"/>
              </a:spcBef>
            </a:pPr>
            <a:endParaRPr lang="es-ES_tradnl" b="0">
              <a:solidFill>
                <a:srgbClr val="FFE008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Mejora calidad de vida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30% de los casos asintomáticos progresa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La cirugía es segura (éxito 95%, complicaciones &lt;2%, mortalidad 0%)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			</a:t>
            </a:r>
            <a:r>
              <a:rPr lang="es-ES_tradnl" sz="1600" b="0">
                <a:solidFill>
                  <a:srgbClr val="FFCC00"/>
                </a:solidFill>
              </a:rPr>
              <a:t>Lancet 2007, 370(9586):468-470</a:t>
            </a:r>
          </a:p>
        </p:txBody>
      </p:sp>
      <p:sp>
        <p:nvSpPr>
          <p:cNvPr id="59395" name="AutoShape 3"/>
          <p:cNvSpPr>
            <a:spLocks noChangeArrowheads="1"/>
          </p:cNvSpPr>
          <p:nvPr/>
        </p:nvSpPr>
        <p:spPr bwMode="auto">
          <a:xfrm>
            <a:off x="7308850" y="765175"/>
            <a:ext cx="1585913" cy="1008063"/>
          </a:xfrm>
          <a:prstGeom prst="irregularSeal2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ChangeArrowheads="1"/>
          </p:cNvSpPr>
          <p:nvPr/>
        </p:nvSpPr>
        <p:spPr bwMode="auto">
          <a:xfrm>
            <a:off x="228600" y="1676400"/>
            <a:ext cx="8382000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s-ES_tradnl" b="0" u="sng">
                <a:solidFill>
                  <a:srgbClr val="FFE008"/>
                </a:solidFill>
              </a:rPr>
              <a:t>Adenoma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80-85% de los casos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Solitario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Doble o triple adenoma es raro (2-3%)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Mutación PRAD1 – Ciclina D1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Pierden capacidad de regulación. Sensibilidad al Calcio Extracelular</a:t>
            </a:r>
          </a:p>
          <a:p>
            <a:pPr eaLnBrk="1" hangingPunct="1">
              <a:spcBef>
                <a:spcPct val="50000"/>
              </a:spcBef>
            </a:pPr>
            <a:endParaRPr lang="es-ES_tradnl" b="0">
              <a:solidFill>
                <a:srgbClr val="FFE008"/>
              </a:solidFill>
            </a:endParaRPr>
          </a:p>
        </p:txBody>
      </p:sp>
      <p:pic>
        <p:nvPicPr>
          <p:cNvPr id="60419" name="Picture 3"/>
          <p:cNvPicPr>
            <a:picLocks noChangeAspect="1" noChangeArrowheads="1"/>
          </p:cNvPicPr>
          <p:nvPr/>
        </p:nvPicPr>
        <p:blipFill>
          <a:blip r:embed="rId3" cstate="print"/>
          <a:srcRect l="16191" r="6590"/>
          <a:stretch>
            <a:fillRect/>
          </a:stretch>
        </p:blipFill>
        <p:spPr bwMode="auto">
          <a:xfrm>
            <a:off x="5943600" y="1447800"/>
            <a:ext cx="2438400" cy="236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ChangeArrowheads="1"/>
          </p:cNvSpPr>
          <p:nvPr/>
        </p:nvSpPr>
        <p:spPr bwMode="auto">
          <a:xfrm>
            <a:off x="120650" y="1066800"/>
            <a:ext cx="8809038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s-ES_tradnl" b="0" u="sng">
                <a:solidFill>
                  <a:srgbClr val="FFE008"/>
                </a:solidFill>
              </a:rPr>
              <a:t>Hiperplasia</a:t>
            </a:r>
            <a:endParaRPr lang="es-ES_tradnl" b="0">
              <a:solidFill>
                <a:srgbClr val="FFE008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12-15% de los casos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Cuatro glándulas comprometidas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Asociado a NEM</a:t>
            </a:r>
          </a:p>
          <a:p>
            <a:pPr eaLnBrk="1" hangingPunct="1">
              <a:spcBef>
                <a:spcPct val="50000"/>
              </a:spcBef>
            </a:pPr>
            <a:endParaRPr lang="es-ES_tradnl" b="0">
              <a:solidFill>
                <a:srgbClr val="FFE008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NEM I asociado a Adenoma Hipofisiario y tumores pancreáticos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NEM II asociado a Ca Medular de tiroides y Feocromocitoma</a:t>
            </a:r>
          </a:p>
          <a:p>
            <a:pPr eaLnBrk="1" hangingPunct="1">
              <a:spcBef>
                <a:spcPct val="50000"/>
              </a:spcBef>
            </a:pPr>
            <a:endParaRPr lang="es-ES_tradnl" b="0">
              <a:solidFill>
                <a:srgbClr val="FFE008"/>
              </a:solidFill>
            </a:endParaRPr>
          </a:p>
          <a:p>
            <a:pPr eaLnBrk="1" hangingPunct="1">
              <a:spcBef>
                <a:spcPct val="50000"/>
              </a:spcBef>
            </a:pPr>
            <a:endParaRPr lang="es-ES_tradnl" b="0">
              <a:solidFill>
                <a:srgbClr val="FFE008"/>
              </a:solidFill>
            </a:endParaRPr>
          </a:p>
        </p:txBody>
      </p:sp>
      <p:pic>
        <p:nvPicPr>
          <p:cNvPr id="614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1143000"/>
            <a:ext cx="33528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152400" y="990600"/>
            <a:ext cx="8686800" cy="557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1" hangingPunct="1">
              <a:spcBef>
                <a:spcPct val="50000"/>
              </a:spcBef>
            </a:pPr>
            <a:r>
              <a:rPr lang="es-ES_tradnl" b="0" u="sng">
                <a:solidFill>
                  <a:srgbClr val="FFE008"/>
                </a:solidFill>
              </a:rPr>
              <a:t>Carcinoma</a:t>
            </a:r>
            <a:endParaRPr lang="es-ES_tradnl" b="0">
              <a:solidFill>
                <a:srgbClr val="FFE008"/>
              </a:solidFill>
            </a:endParaRPr>
          </a:p>
          <a:p>
            <a:pPr marL="342900" indent="-342900"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‹ 1%</a:t>
            </a:r>
          </a:p>
          <a:p>
            <a:pPr marL="342900" indent="-342900"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Mutación gen HRPT2 : Parafibromina</a:t>
            </a:r>
          </a:p>
          <a:p>
            <a:pPr marL="342900" indent="-342900"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Dg: (40% metastasis pulmonares)</a:t>
            </a:r>
          </a:p>
          <a:p>
            <a:pPr marL="342900" indent="-342900"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- Sospecha clínica (PTH y Calcemia mayores que en patología benigna)</a:t>
            </a:r>
          </a:p>
          <a:p>
            <a:pPr marL="342900" indent="-342900"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- Características del tumor (adherencias, infiltración)</a:t>
            </a:r>
          </a:p>
          <a:p>
            <a:pPr marL="342900" indent="-342900"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- Criterios de Castleman (histología)</a:t>
            </a:r>
          </a:p>
          <a:p>
            <a:pPr marL="342900" indent="-342900" eaLnBrk="1" hangingPunct="1">
              <a:spcBef>
                <a:spcPct val="50000"/>
              </a:spcBef>
              <a:buFont typeface="Times"/>
              <a:buAutoNum type="arabicParenR"/>
            </a:pPr>
            <a:r>
              <a:rPr lang="es-ES_tradnl" sz="1600" b="0">
                <a:solidFill>
                  <a:srgbClr val="FF7512"/>
                </a:solidFill>
              </a:rPr>
              <a:t>Presencia de cápsula fibrosa o trabécula fibrosa</a:t>
            </a:r>
          </a:p>
          <a:p>
            <a:pPr marL="342900" indent="-342900" eaLnBrk="1" hangingPunct="1">
              <a:spcBef>
                <a:spcPct val="50000"/>
              </a:spcBef>
              <a:buFont typeface="Times"/>
              <a:buAutoNum type="arabicParenR"/>
            </a:pPr>
            <a:r>
              <a:rPr lang="es-ES_tradnl" sz="1600" b="0">
                <a:solidFill>
                  <a:srgbClr val="FF7512"/>
                </a:solidFill>
              </a:rPr>
              <a:t>Arquitectura celular tipo roseta o trabecular, </a:t>
            </a:r>
          </a:p>
          <a:p>
            <a:pPr marL="342900" indent="-342900" eaLnBrk="1" hangingPunct="1">
              <a:spcBef>
                <a:spcPct val="50000"/>
              </a:spcBef>
              <a:buFont typeface="Times"/>
              <a:buAutoNum type="arabicParenR"/>
            </a:pPr>
            <a:r>
              <a:rPr lang="es-ES_tradnl" sz="1600" b="0">
                <a:solidFill>
                  <a:srgbClr val="FF7512"/>
                </a:solidFill>
              </a:rPr>
              <a:t>Presencia de figuras mitóticas y 4) invasión capsular.</a:t>
            </a:r>
          </a:p>
          <a:p>
            <a:pPr marL="342900" indent="-342900" eaLnBrk="1" hangingPunct="1">
              <a:spcBef>
                <a:spcPct val="50000"/>
              </a:spcBef>
              <a:buFont typeface="Times"/>
              <a:buAutoNum type="arabicParenR"/>
            </a:pPr>
            <a:endParaRPr lang="es-ES_tradnl" sz="1600" b="0">
              <a:solidFill>
                <a:srgbClr val="FF751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ChangeArrowheads="1"/>
          </p:cNvSpPr>
          <p:nvPr/>
        </p:nvSpPr>
        <p:spPr bwMode="auto">
          <a:xfrm>
            <a:off x="182563" y="1362075"/>
            <a:ext cx="8732837" cy="434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s-ES_tradnl" b="0" u="sng">
                <a:solidFill>
                  <a:srgbClr val="FFE008"/>
                </a:solidFill>
              </a:rPr>
              <a:t>Quiste Paratiroídeo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&lt; 1%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Diagnostico diferencial Degeneración Quistica de un Adenoma</a:t>
            </a:r>
          </a:p>
          <a:p>
            <a:pPr eaLnBrk="1" hangingPunct="1">
              <a:spcBef>
                <a:spcPct val="50000"/>
              </a:spcBef>
            </a:pPr>
            <a:endParaRPr lang="es-ES_tradnl" b="0">
              <a:solidFill>
                <a:srgbClr val="FFE008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Quiste + HPT : buscar adenoma</a:t>
            </a:r>
          </a:p>
          <a:p>
            <a:pPr eaLnBrk="1" hangingPunct="1">
              <a:spcBef>
                <a:spcPct val="50000"/>
              </a:spcBef>
            </a:pPr>
            <a:endParaRPr lang="es-ES_tradnl" b="0">
              <a:solidFill>
                <a:srgbClr val="FFE008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Punción y drenaje del contenido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Exploración cervical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2"/>
          <p:cNvSpPr txBox="1">
            <a:spLocks noChangeArrowheads="1"/>
          </p:cNvSpPr>
          <p:nvPr/>
        </p:nvSpPr>
        <p:spPr bwMode="auto">
          <a:xfrm>
            <a:off x="179388" y="1447800"/>
            <a:ext cx="8659812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s-ES_tradnl" sz="2000" u="sng">
                <a:solidFill>
                  <a:srgbClr val="FFE008"/>
                </a:solidFill>
              </a:rPr>
              <a:t>CONDICIONES MÍNIMAS PARA ADECUADA CIRUGÍA EN  HPT 1RIO</a:t>
            </a:r>
            <a:endParaRPr lang="es-ES_tradnl" sz="2000">
              <a:solidFill>
                <a:srgbClr val="FF7512"/>
              </a:solidFill>
            </a:endParaRPr>
          </a:p>
          <a:p>
            <a:pPr eaLnBrk="1" hangingPunct="1">
              <a:spcBef>
                <a:spcPct val="50000"/>
              </a:spcBef>
            </a:pPr>
            <a:endParaRPr lang="es-ES_tradnl" sz="2000">
              <a:solidFill>
                <a:srgbClr val="FF7512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s-ES_tradnl" sz="2000">
                <a:solidFill>
                  <a:srgbClr val="FF7512"/>
                </a:solidFill>
              </a:rPr>
              <a:t>DIAGNOSTICO SEGURO (Buen estudio preoperatorio)</a:t>
            </a:r>
          </a:p>
          <a:p>
            <a:pPr eaLnBrk="1" hangingPunct="1">
              <a:spcBef>
                <a:spcPct val="50000"/>
              </a:spcBef>
            </a:pPr>
            <a:endParaRPr lang="es-ES_tradnl" sz="2000">
              <a:solidFill>
                <a:srgbClr val="FF7512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s-ES_tradnl" sz="2000">
                <a:solidFill>
                  <a:srgbClr val="FF7512"/>
                </a:solidFill>
              </a:rPr>
              <a:t>LOCALIZACION PREOPERATORIA (Sestamibi / ECO)</a:t>
            </a:r>
          </a:p>
          <a:p>
            <a:pPr eaLnBrk="1" hangingPunct="1">
              <a:spcBef>
                <a:spcPct val="50000"/>
              </a:spcBef>
            </a:pPr>
            <a:endParaRPr lang="es-ES_tradnl" sz="2000">
              <a:solidFill>
                <a:srgbClr val="FF7512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s-ES_tradnl" sz="2000">
                <a:solidFill>
                  <a:srgbClr val="FF7512"/>
                </a:solidFill>
              </a:rPr>
              <a:t>PTH RÁPIDA INTRAOPERATORIA (Confirmación de éxito terapéutico)</a:t>
            </a:r>
          </a:p>
          <a:p>
            <a:pPr eaLnBrk="1" hangingPunct="1">
              <a:spcBef>
                <a:spcPct val="50000"/>
              </a:spcBef>
            </a:pPr>
            <a:endParaRPr lang="es-ES_tradnl" sz="2000">
              <a:solidFill>
                <a:srgbClr val="FF7512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s-ES_tradnl" sz="2000">
                <a:solidFill>
                  <a:srgbClr val="FF7512"/>
                </a:solidFill>
              </a:rPr>
              <a:t>BIOPSIA RAPIDA CONFIABLE (Confirmación intraoperatoria)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Text Box 2"/>
          <p:cNvSpPr txBox="1">
            <a:spLocks noChangeArrowheads="1"/>
          </p:cNvSpPr>
          <p:nvPr/>
        </p:nvSpPr>
        <p:spPr bwMode="auto">
          <a:xfrm>
            <a:off x="228600" y="838200"/>
            <a:ext cx="8382000" cy="593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s-ES_tradnl" b="0" u="sng">
                <a:solidFill>
                  <a:srgbClr val="FFE00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Técnica Quirúrgica</a:t>
            </a:r>
            <a:r>
              <a:rPr lang="es-ES_tradnl" b="0">
                <a:solidFill>
                  <a:srgbClr val="FFE008"/>
                </a:solidFill>
              </a:rPr>
              <a:t>: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s-ES_tradnl" b="0">
                <a:solidFill>
                  <a:srgbClr val="FFE008"/>
                </a:solidFill>
              </a:rPr>
              <a:t>	</a:t>
            </a:r>
            <a:r>
              <a:rPr lang="es-ES_tradnl" b="0" u="sng">
                <a:solidFill>
                  <a:srgbClr val="FFE008"/>
                </a:solidFill>
              </a:rPr>
              <a:t>Paratiroidectomía Clásica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s-ES_tradnl" b="0">
                <a:solidFill>
                  <a:srgbClr val="FFE008"/>
                </a:solidFill>
              </a:rPr>
              <a:t>Exploración Cervical Bilateral + Biopsia rápida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s-ES_tradnl" b="0">
                <a:solidFill>
                  <a:srgbClr val="FFE008"/>
                </a:solidFill>
              </a:rPr>
              <a:t>	(N. Recurrente - Localizaciones Ectópicas)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s-ES_tradnl" b="0">
                <a:solidFill>
                  <a:srgbClr val="FF7512"/>
                </a:solidFill>
              </a:rPr>
              <a:t>Adenoma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s-ES_tradnl" b="0">
                <a:solidFill>
                  <a:srgbClr val="FFE008"/>
                </a:solidFill>
              </a:rPr>
              <a:t>	</a:t>
            </a:r>
            <a:r>
              <a:rPr lang="es-ES_tradnl" b="0" u="sng">
                <a:solidFill>
                  <a:srgbClr val="FFE008"/>
                </a:solidFill>
              </a:rPr>
              <a:t>Exploración cervical</a:t>
            </a:r>
            <a:endParaRPr lang="es-ES_tradnl" b="0">
              <a:solidFill>
                <a:srgbClr val="FFE008"/>
              </a:solidFill>
            </a:endParaRPr>
          </a:p>
          <a:p>
            <a:pPr eaLnBrk="1" hangingPunct="1">
              <a:spcBef>
                <a:spcPct val="50000"/>
              </a:spcBef>
              <a:defRPr/>
            </a:pPr>
            <a:r>
              <a:rPr lang="es-ES_tradnl" b="0">
                <a:solidFill>
                  <a:srgbClr val="FFE008"/>
                </a:solidFill>
              </a:rPr>
              <a:t>	Minimamente invasiva (Sestamibi - Gama probe)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s-ES_tradnl" b="0">
                <a:solidFill>
                  <a:srgbClr val="FFE008"/>
                </a:solidFill>
              </a:rPr>
              <a:t>	PTH turbo o Biopsia rápida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s-ES_tradnl" b="0">
                <a:solidFill>
                  <a:srgbClr val="FF7512"/>
                </a:solidFill>
              </a:rPr>
              <a:t>Hiperplasia</a:t>
            </a:r>
            <a:endParaRPr lang="es-ES_tradnl" b="0">
              <a:solidFill>
                <a:srgbClr val="FFE008"/>
              </a:solidFill>
            </a:endParaRPr>
          </a:p>
          <a:p>
            <a:pPr eaLnBrk="1" hangingPunct="1">
              <a:spcBef>
                <a:spcPct val="50000"/>
              </a:spcBef>
              <a:defRPr/>
            </a:pPr>
            <a:r>
              <a:rPr lang="es-ES_tradnl" b="0">
                <a:solidFill>
                  <a:srgbClr val="FFE008"/>
                </a:solidFill>
              </a:rPr>
              <a:t>	</a:t>
            </a:r>
            <a:r>
              <a:rPr lang="es-ES_tradnl" b="0" u="sng">
                <a:solidFill>
                  <a:srgbClr val="FFE008"/>
                </a:solidFill>
              </a:rPr>
              <a:t>Paratiroidectomía 7/8</a:t>
            </a:r>
            <a:r>
              <a:rPr lang="es-ES_tradnl" b="0">
                <a:solidFill>
                  <a:srgbClr val="FFE008"/>
                </a:solidFill>
              </a:rPr>
              <a:t> (parcial sin autotrasplante)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s-ES_tradnl" b="0">
                <a:solidFill>
                  <a:srgbClr val="FFE008"/>
                </a:solidFill>
              </a:rPr>
              <a:t>	</a:t>
            </a:r>
            <a:r>
              <a:rPr lang="es-ES_tradnl" b="0" u="sng">
                <a:solidFill>
                  <a:srgbClr val="FFE008"/>
                </a:solidFill>
              </a:rPr>
              <a:t>Paratiroidectomía Total + autotrasplante</a:t>
            </a:r>
            <a:r>
              <a:rPr lang="es-ES_tradnl" b="0">
                <a:solidFill>
                  <a:srgbClr val="FFE008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2"/>
          <p:cNvSpPr txBox="1">
            <a:spLocks noChangeArrowheads="1"/>
          </p:cNvSpPr>
          <p:nvPr/>
        </p:nvSpPr>
        <p:spPr bwMode="auto">
          <a:xfrm>
            <a:off x="228600" y="1828800"/>
            <a:ext cx="8382000" cy="392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7512"/>
                </a:solidFill>
              </a:rPr>
              <a:t>Carcinoma Paratiroides</a:t>
            </a:r>
            <a:endParaRPr lang="es-ES_tradnl" b="0">
              <a:solidFill>
                <a:srgbClr val="FFE008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	Paratiroidectomía (tumorectomía) + Lobectomía tiroídea Ipsilateral + Disección cervical cadenas yugulares (II-IV) y compartimiento central (VI)</a:t>
            </a:r>
          </a:p>
          <a:p>
            <a:pPr eaLnBrk="1" hangingPunct="1">
              <a:spcBef>
                <a:spcPct val="50000"/>
              </a:spcBef>
            </a:pPr>
            <a:endParaRPr lang="es-ES_tradnl" b="0">
              <a:solidFill>
                <a:srgbClr val="FFE008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7512"/>
                </a:solidFill>
              </a:rPr>
              <a:t>Quiste Paratiroídeo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	Punción aspirativa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	Exploración cervical - Paratiroidectomía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62624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649288"/>
            <a:ext cx="8281987" cy="62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8" name="Text Box 4"/>
          <p:cNvSpPr txBox="1">
            <a:spLocks noChangeArrowheads="1"/>
          </p:cNvSpPr>
          <p:nvPr/>
        </p:nvSpPr>
        <p:spPr bwMode="auto">
          <a:xfrm>
            <a:off x="684213" y="620713"/>
            <a:ext cx="7632700" cy="3439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MX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INDICE:</a:t>
            </a:r>
          </a:p>
          <a:p>
            <a:pPr>
              <a:spcBef>
                <a:spcPct val="50000"/>
              </a:spcBef>
              <a:defRPr/>
            </a:pPr>
            <a:endParaRPr lang="es-MX" sz="900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50000"/>
              </a:spcBef>
              <a:defRPr/>
            </a:pPr>
            <a:endParaRPr lang="es-MX" sz="2000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50000"/>
              </a:spcBef>
              <a:defRPr/>
            </a:pPr>
            <a:r>
              <a:rPr lang="es-MX" sz="2000" u="sng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PARATIROIDES</a:t>
            </a:r>
          </a:p>
          <a:p>
            <a:pPr>
              <a:spcBef>
                <a:spcPct val="50000"/>
              </a:spcBef>
              <a:defRPr/>
            </a:pPr>
            <a:r>
              <a:rPr lang="es-MX" sz="200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Fisiopatología (</a:t>
            </a:r>
            <a:r>
              <a:rPr lang="es-MX" sz="2000" dirty="0" err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HiperPT</a:t>
            </a:r>
            <a:r>
              <a:rPr lang="es-MX" sz="200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  <a:p>
            <a:pPr>
              <a:spcBef>
                <a:spcPct val="50000"/>
              </a:spcBef>
              <a:defRPr/>
            </a:pPr>
            <a:r>
              <a:rPr lang="es-MX" sz="200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Clínica</a:t>
            </a:r>
          </a:p>
          <a:p>
            <a:pPr>
              <a:spcBef>
                <a:spcPct val="50000"/>
              </a:spcBef>
              <a:defRPr/>
            </a:pPr>
            <a:r>
              <a:rPr lang="es-MX" sz="200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Diagnóstico</a:t>
            </a:r>
          </a:p>
          <a:p>
            <a:pPr>
              <a:spcBef>
                <a:spcPct val="50000"/>
              </a:spcBef>
              <a:defRPr/>
            </a:pPr>
            <a:r>
              <a:rPr lang="es-MX" sz="200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Manejo Quirúrgico</a:t>
            </a:r>
            <a:endParaRPr lang="es-ES" sz="2000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62624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620713"/>
            <a:ext cx="8281987" cy="62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Planar Parathyroid Sca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908050"/>
            <a:ext cx="8642350" cy="532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50825" y="549275"/>
          <a:ext cx="8281988" cy="6211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Fotografía de Photo Editor" r:id="rId4" imgW="19504762" imgH="14628571" progId="MSPhotoEd.3">
                  <p:embed/>
                </p:oleObj>
              </mc:Choice>
              <mc:Fallback>
                <p:oleObj name="Fotografía de Photo Editor" r:id="rId4" imgW="19504762" imgH="14628571" progId="MSPhotoEd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549275"/>
                        <a:ext cx="8281988" cy="6211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395288" y="549275"/>
          <a:ext cx="8353425" cy="6265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Fotografía de Photo Editor" r:id="rId4" imgW="19504762" imgH="14628571" progId="MSPhotoEd.3">
                  <p:embed/>
                </p:oleObj>
              </mc:Choice>
              <mc:Fallback>
                <p:oleObj name="Fotografía de Photo Editor" r:id="rId4" imgW="19504762" imgH="14628571" progId="MSPhotoEd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549275"/>
                        <a:ext cx="8353425" cy="6265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ChangeArrowheads="1"/>
          </p:cNvSpPr>
          <p:nvPr/>
        </p:nvSpPr>
        <p:spPr bwMode="auto">
          <a:xfrm>
            <a:off x="468313" y="836613"/>
            <a:ext cx="3790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s-ES_tradnl" b="0" u="sng">
                <a:solidFill>
                  <a:srgbClr val="FFE008"/>
                </a:solidFill>
              </a:rPr>
              <a:t>	ALCOHOLIZACIÓN</a:t>
            </a:r>
          </a:p>
        </p:txBody>
      </p:sp>
      <p:pic>
        <p:nvPicPr>
          <p:cNvPr id="70659" name="Picture 3"/>
          <p:cNvPicPr>
            <a:picLocks noChangeAspect="1" noChangeArrowheads="1"/>
          </p:cNvPicPr>
          <p:nvPr/>
        </p:nvPicPr>
        <p:blipFill>
          <a:blip r:embed="rId3" cstate="print"/>
          <a:srcRect t="11111" b="76871"/>
          <a:stretch>
            <a:fillRect/>
          </a:stretch>
        </p:blipFill>
        <p:spPr bwMode="auto">
          <a:xfrm>
            <a:off x="1905000" y="5562600"/>
            <a:ext cx="7162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381000" y="1600200"/>
            <a:ext cx="8458200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Efectividad relativa descenso de 30% en 50% de los casos.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Recurrencia elevada en casos de hiperplasia, necesidad de cirugía (36%)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Lesión del recurrente laringeo 4%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Dificulta la cirugía posterior por inflamación y fibrosis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Reservado para pacientes graves, con contraindicación quirúrgica.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ext Box 2"/>
          <p:cNvSpPr txBox="1">
            <a:spLocks noChangeArrowheads="1"/>
          </p:cNvSpPr>
          <p:nvPr/>
        </p:nvSpPr>
        <p:spPr bwMode="auto">
          <a:xfrm>
            <a:off x="685800" y="914400"/>
            <a:ext cx="8001000" cy="557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s-ES_tradnl" b="0" u="sng">
                <a:solidFill>
                  <a:srgbClr val="FFE008"/>
                </a:solidFill>
              </a:rPr>
              <a:t>	COMPLICACIONES</a:t>
            </a:r>
            <a:endParaRPr lang="es-ES_tradnl" b="0">
              <a:solidFill>
                <a:srgbClr val="FFE008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- Lesión del nervio recurrente laríngeo 1-2 %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es-ES_tradnl" b="0">
                <a:solidFill>
                  <a:srgbClr val="FFE008"/>
                </a:solidFill>
              </a:rPr>
              <a:t> Hipocalcemia permanente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es-ES_tradnl" b="0">
                <a:solidFill>
                  <a:srgbClr val="FFE008"/>
                </a:solidFill>
              </a:rPr>
              <a:t> Hematoma cervical</a:t>
            </a:r>
          </a:p>
          <a:p>
            <a:pPr eaLnBrk="1" hangingPunct="1">
              <a:spcBef>
                <a:spcPct val="50000"/>
              </a:spcBef>
            </a:pPr>
            <a:endParaRPr lang="es-ES_tradnl" b="0">
              <a:solidFill>
                <a:srgbClr val="FFE008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Nuevas alternativas terapéuticas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	</a:t>
            </a:r>
            <a:r>
              <a:rPr lang="es-ES_tradnl" b="0" u="sng">
                <a:solidFill>
                  <a:srgbClr val="FFE008"/>
                </a:solidFill>
              </a:rPr>
              <a:t>Autotrasplante (tejido criopreservado)</a:t>
            </a:r>
            <a:r>
              <a:rPr lang="es-ES_tradnl" b="0">
                <a:solidFill>
                  <a:srgbClr val="FFE008"/>
                </a:solidFill>
              </a:rPr>
              <a:t> 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	60% efectividad -40% función parcial</a:t>
            </a:r>
          </a:p>
          <a:p>
            <a:pPr eaLnBrk="1" hangingPunct="1">
              <a:spcBef>
                <a:spcPct val="50000"/>
              </a:spcBef>
            </a:pPr>
            <a:endParaRPr lang="es-ES_tradnl" sz="800" b="0">
              <a:solidFill>
                <a:srgbClr val="FFE008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	</a:t>
            </a:r>
            <a:r>
              <a:rPr lang="es-ES_tradnl" b="0" u="sng">
                <a:solidFill>
                  <a:srgbClr val="FFE008"/>
                </a:solidFill>
              </a:rPr>
              <a:t>Alotrasplante de paratiroides</a:t>
            </a:r>
            <a:r>
              <a:rPr lang="es-ES_tradnl" b="0">
                <a:solidFill>
                  <a:srgbClr val="FFE008"/>
                </a:solidFill>
              </a:rPr>
              <a:t> sin inmunosupresión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		Microencapsulado</a:t>
            </a:r>
          </a:p>
        </p:txBody>
      </p:sp>
      <p:sp>
        <p:nvSpPr>
          <p:cNvPr id="71683" name="AutoShape 3"/>
          <p:cNvSpPr>
            <a:spLocks noChangeArrowheads="1"/>
          </p:cNvSpPr>
          <p:nvPr/>
        </p:nvSpPr>
        <p:spPr bwMode="auto">
          <a:xfrm>
            <a:off x="7308850" y="692150"/>
            <a:ext cx="1585913" cy="1008063"/>
          </a:xfrm>
          <a:prstGeom prst="irregularSeal2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Box 4"/>
          <p:cNvSpPr txBox="1">
            <a:spLocks noChangeArrowheads="1"/>
          </p:cNvSpPr>
          <p:nvPr/>
        </p:nvSpPr>
        <p:spPr bwMode="auto">
          <a:xfrm>
            <a:off x="838200" y="990600"/>
            <a:ext cx="76200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s-ES_tradnl" b="0" u="sng">
                <a:solidFill>
                  <a:srgbClr val="FFE008"/>
                </a:solidFill>
              </a:rPr>
              <a:t>	HIPERPARATIROIDISMO SECUNDARIO</a:t>
            </a:r>
            <a:endParaRPr lang="es-ES_tradnl" b="0">
              <a:solidFill>
                <a:srgbClr val="FFE008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 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Aumento de la secreción de PTH secundario a un estímulo crónico anormal</a:t>
            </a:r>
          </a:p>
        </p:txBody>
      </p:sp>
      <p:sp>
        <p:nvSpPr>
          <p:cNvPr id="72707" name="AutoShape 5"/>
          <p:cNvSpPr>
            <a:spLocks noChangeArrowheads="1"/>
          </p:cNvSpPr>
          <p:nvPr/>
        </p:nvSpPr>
        <p:spPr bwMode="auto">
          <a:xfrm>
            <a:off x="2771775" y="3068638"/>
            <a:ext cx="3744913" cy="360362"/>
          </a:xfrm>
          <a:prstGeom prst="flowChartAlternateProcess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 b="0">
                <a:solidFill>
                  <a:srgbClr val="FFE008"/>
                </a:solidFill>
                <a:sym typeface="Wingdings" pitchFamily="2" charset="2"/>
              </a:rPr>
              <a:t>Insuficiencia Renal Crónica</a:t>
            </a:r>
            <a:endParaRPr lang="es-ES" b="0">
              <a:solidFill>
                <a:srgbClr val="FFE008"/>
              </a:solidFill>
              <a:sym typeface="Wingdings" pitchFamily="2" charset="2"/>
            </a:endParaRPr>
          </a:p>
        </p:txBody>
      </p:sp>
      <p:sp>
        <p:nvSpPr>
          <p:cNvPr id="72708" name="AutoShape 6"/>
          <p:cNvSpPr>
            <a:spLocks noChangeArrowheads="1"/>
          </p:cNvSpPr>
          <p:nvPr/>
        </p:nvSpPr>
        <p:spPr bwMode="auto">
          <a:xfrm>
            <a:off x="1403350" y="3860800"/>
            <a:ext cx="6480175" cy="504825"/>
          </a:xfrm>
          <a:prstGeom prst="flowChartAlternateProcess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 b="0">
                <a:solidFill>
                  <a:schemeClr val="hlink"/>
                </a:solidFill>
                <a:sym typeface="Wingdings" pitchFamily="2" charset="2"/>
              </a:rPr>
              <a:t>Hipocalcemia / ↓ de vit D activa / Hiperfosfemia</a:t>
            </a:r>
            <a:endParaRPr lang="es-ES" b="0">
              <a:solidFill>
                <a:schemeClr val="hlink"/>
              </a:solidFill>
              <a:sym typeface="Wingdings" pitchFamily="2" charset="2"/>
            </a:endParaRPr>
          </a:p>
        </p:txBody>
      </p:sp>
      <p:sp>
        <p:nvSpPr>
          <p:cNvPr id="72709" name="AutoShape 7"/>
          <p:cNvSpPr>
            <a:spLocks noChangeArrowheads="1"/>
          </p:cNvSpPr>
          <p:nvPr/>
        </p:nvSpPr>
        <p:spPr bwMode="auto">
          <a:xfrm>
            <a:off x="2843213" y="5589588"/>
            <a:ext cx="3744912" cy="360362"/>
          </a:xfrm>
          <a:prstGeom prst="flowChartAlternateProcess">
            <a:avLst/>
          </a:prstGeom>
          <a:solidFill>
            <a:schemeClr val="tx2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 b="0">
                <a:solidFill>
                  <a:srgbClr val="FFE008"/>
                </a:solidFill>
                <a:sym typeface="Wingdings" pitchFamily="2" charset="2"/>
              </a:rPr>
              <a:t>Déficit de vitamina D</a:t>
            </a:r>
            <a:endParaRPr lang="es-ES" b="0">
              <a:solidFill>
                <a:srgbClr val="FFE008"/>
              </a:solidFill>
              <a:sym typeface="Wingdings" pitchFamily="2" charset="2"/>
            </a:endParaRPr>
          </a:p>
        </p:txBody>
      </p:sp>
      <p:sp>
        <p:nvSpPr>
          <p:cNvPr id="72710" name="AutoShape 8"/>
          <p:cNvSpPr>
            <a:spLocks noChangeArrowheads="1"/>
          </p:cNvSpPr>
          <p:nvPr/>
        </p:nvSpPr>
        <p:spPr bwMode="auto">
          <a:xfrm>
            <a:off x="1835150" y="4581525"/>
            <a:ext cx="2665413" cy="431800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CL"/>
              <a:t>Hiperplasia</a:t>
            </a:r>
            <a:endParaRPr lang="es-ES"/>
          </a:p>
        </p:txBody>
      </p:sp>
      <p:sp>
        <p:nvSpPr>
          <p:cNvPr id="72711" name="AutoShape 9"/>
          <p:cNvSpPr>
            <a:spLocks noChangeArrowheads="1"/>
          </p:cNvSpPr>
          <p:nvPr/>
        </p:nvSpPr>
        <p:spPr bwMode="auto">
          <a:xfrm>
            <a:off x="4643438" y="4581525"/>
            <a:ext cx="2665412" cy="431800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CL">
                <a:cs typeface="Arial" charset="0"/>
              </a:rPr>
              <a:t>↑ de PTH</a:t>
            </a:r>
          </a:p>
        </p:txBody>
      </p:sp>
      <p:cxnSp>
        <p:nvCxnSpPr>
          <p:cNvPr id="72712" name="AutoShape 10"/>
          <p:cNvCxnSpPr>
            <a:cxnSpLocks noChangeShapeType="1"/>
            <a:stCxn id="72707" idx="2"/>
            <a:endCxn id="72708" idx="0"/>
          </p:cNvCxnSpPr>
          <p:nvPr/>
        </p:nvCxnSpPr>
        <p:spPr bwMode="auto">
          <a:xfrm flipH="1">
            <a:off x="4643438" y="3429000"/>
            <a:ext cx="1587" cy="4318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72713" name="AutoShape 11"/>
          <p:cNvCxnSpPr>
            <a:cxnSpLocks noChangeShapeType="1"/>
            <a:stCxn id="72710" idx="0"/>
            <a:endCxn id="72708" idx="2"/>
          </p:cNvCxnSpPr>
          <p:nvPr/>
        </p:nvCxnSpPr>
        <p:spPr bwMode="auto">
          <a:xfrm flipV="1">
            <a:off x="3168650" y="4365625"/>
            <a:ext cx="1474788" cy="2159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72714" name="AutoShape 12"/>
          <p:cNvCxnSpPr>
            <a:cxnSpLocks noChangeShapeType="1"/>
            <a:stCxn id="72708" idx="2"/>
            <a:endCxn id="72711" idx="0"/>
          </p:cNvCxnSpPr>
          <p:nvPr/>
        </p:nvCxnSpPr>
        <p:spPr bwMode="auto">
          <a:xfrm>
            <a:off x="4643438" y="4365625"/>
            <a:ext cx="1333500" cy="2159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72715" name="AutoShape 13"/>
          <p:cNvSpPr>
            <a:spLocks noChangeArrowheads="1"/>
          </p:cNvSpPr>
          <p:nvPr/>
        </p:nvSpPr>
        <p:spPr bwMode="auto">
          <a:xfrm>
            <a:off x="7558088" y="1125538"/>
            <a:ext cx="1585912" cy="1008062"/>
          </a:xfrm>
          <a:prstGeom prst="irregularSeal2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ext Box 2"/>
          <p:cNvSpPr txBox="1">
            <a:spLocks noChangeArrowheads="1"/>
          </p:cNvSpPr>
          <p:nvPr/>
        </p:nvSpPr>
        <p:spPr bwMode="auto">
          <a:xfrm>
            <a:off x="838200" y="990600"/>
            <a:ext cx="76200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s-ES_tradnl" b="0" u="sng">
                <a:solidFill>
                  <a:srgbClr val="FFE008"/>
                </a:solidFill>
              </a:rPr>
              <a:t>	HIPERPARATIROIDISMO SECUNDARIO</a:t>
            </a:r>
            <a:endParaRPr lang="es-ES_tradnl" b="0">
              <a:solidFill>
                <a:srgbClr val="FFE008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 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Clínica</a:t>
            </a:r>
          </a:p>
        </p:txBody>
      </p:sp>
      <p:sp>
        <p:nvSpPr>
          <p:cNvPr id="73731" name="AutoShape 3"/>
          <p:cNvSpPr>
            <a:spLocks noChangeArrowheads="1"/>
          </p:cNvSpPr>
          <p:nvPr/>
        </p:nvSpPr>
        <p:spPr bwMode="auto">
          <a:xfrm>
            <a:off x="2700338" y="2638425"/>
            <a:ext cx="3744912" cy="360363"/>
          </a:xfrm>
          <a:prstGeom prst="flowChartAlternateProcess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 b="0">
                <a:solidFill>
                  <a:srgbClr val="FFE008"/>
                </a:solidFill>
                <a:sym typeface="Wingdings" pitchFamily="2" charset="2"/>
              </a:rPr>
              <a:t>Insuficiencia Renal Crónica</a:t>
            </a:r>
            <a:endParaRPr lang="es-ES" b="0">
              <a:solidFill>
                <a:srgbClr val="FFE008"/>
              </a:solidFill>
              <a:sym typeface="Wingdings" pitchFamily="2" charset="2"/>
            </a:endParaRPr>
          </a:p>
        </p:txBody>
      </p:sp>
      <p:sp>
        <p:nvSpPr>
          <p:cNvPr id="73732" name="AutoShape 4"/>
          <p:cNvSpPr>
            <a:spLocks noChangeArrowheads="1"/>
          </p:cNvSpPr>
          <p:nvPr/>
        </p:nvSpPr>
        <p:spPr bwMode="auto">
          <a:xfrm>
            <a:off x="1331913" y="3357563"/>
            <a:ext cx="6480175" cy="504825"/>
          </a:xfrm>
          <a:prstGeom prst="flowChartAlternateProcess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 b="0">
                <a:solidFill>
                  <a:schemeClr val="hlink"/>
                </a:solidFill>
                <a:sym typeface="Wingdings" pitchFamily="2" charset="2"/>
              </a:rPr>
              <a:t>De la IRC y complicaciones del Hiper PTH</a:t>
            </a:r>
            <a:endParaRPr lang="es-ES" b="0">
              <a:solidFill>
                <a:schemeClr val="hlink"/>
              </a:solidFill>
              <a:sym typeface="Wingdings" pitchFamily="2" charset="2"/>
            </a:endParaRPr>
          </a:p>
        </p:txBody>
      </p:sp>
      <p:sp>
        <p:nvSpPr>
          <p:cNvPr id="73733" name="AutoShape 5"/>
          <p:cNvSpPr>
            <a:spLocks noChangeArrowheads="1"/>
          </p:cNvSpPr>
          <p:nvPr/>
        </p:nvSpPr>
        <p:spPr bwMode="auto">
          <a:xfrm>
            <a:off x="2771775" y="4510088"/>
            <a:ext cx="3744913" cy="360362"/>
          </a:xfrm>
          <a:prstGeom prst="flowChartAlternateProcess">
            <a:avLst/>
          </a:prstGeom>
          <a:solidFill>
            <a:schemeClr val="tx2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 b="0">
                <a:solidFill>
                  <a:srgbClr val="FFE008"/>
                </a:solidFill>
                <a:sym typeface="Wingdings" pitchFamily="2" charset="2"/>
              </a:rPr>
              <a:t>Déficit de vitamina D</a:t>
            </a:r>
            <a:endParaRPr lang="es-ES" b="0">
              <a:solidFill>
                <a:srgbClr val="FFE008"/>
              </a:solidFill>
              <a:sym typeface="Wingdings" pitchFamily="2" charset="2"/>
            </a:endParaRPr>
          </a:p>
        </p:txBody>
      </p:sp>
      <p:cxnSp>
        <p:nvCxnSpPr>
          <p:cNvPr id="73734" name="AutoShape 8"/>
          <p:cNvCxnSpPr>
            <a:cxnSpLocks noChangeShapeType="1"/>
            <a:stCxn id="73731" idx="2"/>
            <a:endCxn id="73732" idx="0"/>
          </p:cNvCxnSpPr>
          <p:nvPr/>
        </p:nvCxnSpPr>
        <p:spPr bwMode="auto">
          <a:xfrm flipH="1">
            <a:off x="4572000" y="2998788"/>
            <a:ext cx="1588" cy="3587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73735" name="AutoShape 11"/>
          <p:cNvSpPr>
            <a:spLocks noChangeArrowheads="1"/>
          </p:cNvSpPr>
          <p:nvPr/>
        </p:nvSpPr>
        <p:spPr bwMode="auto">
          <a:xfrm>
            <a:off x="1042988" y="5230813"/>
            <a:ext cx="7200900" cy="503237"/>
          </a:xfrm>
          <a:prstGeom prst="flowChartAlternateProcess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 b="0">
                <a:solidFill>
                  <a:schemeClr val="hlink"/>
                </a:solidFill>
                <a:sym typeface="Wingdings" pitchFamily="2" charset="2"/>
              </a:rPr>
              <a:t>Osteomalacia (</a:t>
            </a:r>
            <a:r>
              <a:rPr lang="es-ES_tradnl" b="0">
                <a:solidFill>
                  <a:schemeClr val="hlink"/>
                </a:solidFill>
                <a:cs typeface="Arial" charset="0"/>
                <a:sym typeface="Wingdings" pitchFamily="2" charset="2"/>
              </a:rPr>
              <a:t>↑ riesgo de Fx), Miopatía, dolor óseo</a:t>
            </a:r>
          </a:p>
        </p:txBody>
      </p:sp>
      <p:cxnSp>
        <p:nvCxnSpPr>
          <p:cNvPr id="73736" name="AutoShape 12"/>
          <p:cNvCxnSpPr>
            <a:cxnSpLocks noChangeShapeType="1"/>
            <a:stCxn id="73733" idx="2"/>
            <a:endCxn id="73735" idx="0"/>
          </p:cNvCxnSpPr>
          <p:nvPr/>
        </p:nvCxnSpPr>
        <p:spPr bwMode="auto">
          <a:xfrm flipH="1">
            <a:off x="4643438" y="4870450"/>
            <a:ext cx="1587" cy="36036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 Box 2"/>
          <p:cNvSpPr txBox="1">
            <a:spLocks noChangeArrowheads="1"/>
          </p:cNvSpPr>
          <p:nvPr/>
        </p:nvSpPr>
        <p:spPr bwMode="auto">
          <a:xfrm>
            <a:off x="827088" y="692150"/>
            <a:ext cx="7620000" cy="593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s-ES_tradnl" b="0" u="sng">
                <a:solidFill>
                  <a:srgbClr val="FFE008"/>
                </a:solidFill>
              </a:rPr>
              <a:t>	HIPERPARATIROIDISMO SECUNDARIO</a:t>
            </a:r>
            <a:endParaRPr lang="es-ES_tradnl" b="0">
              <a:solidFill>
                <a:srgbClr val="FFE008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 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Estudio Bioquímico</a:t>
            </a:r>
          </a:p>
          <a:p>
            <a:pPr eaLnBrk="1" hangingPunct="1">
              <a:spcBef>
                <a:spcPct val="50000"/>
              </a:spcBef>
            </a:pPr>
            <a:endParaRPr lang="es-ES_tradnl" b="0">
              <a:solidFill>
                <a:srgbClr val="FFE008"/>
              </a:solidFill>
            </a:endParaRPr>
          </a:p>
          <a:p>
            <a:pPr eaLnBrk="1" hangingPunct="1">
              <a:spcBef>
                <a:spcPct val="50000"/>
              </a:spcBef>
            </a:pPr>
            <a:endParaRPr lang="es-ES_tradnl" b="0">
              <a:solidFill>
                <a:srgbClr val="FFE008"/>
              </a:solidFill>
            </a:endParaRPr>
          </a:p>
          <a:p>
            <a:pPr eaLnBrk="1" hangingPunct="1">
              <a:spcBef>
                <a:spcPct val="50000"/>
              </a:spcBef>
            </a:pPr>
            <a:endParaRPr lang="es-ES_tradnl" b="0">
              <a:solidFill>
                <a:srgbClr val="FFE008"/>
              </a:solidFill>
            </a:endParaRPr>
          </a:p>
          <a:p>
            <a:pPr eaLnBrk="1" hangingPunct="1">
              <a:spcBef>
                <a:spcPct val="50000"/>
              </a:spcBef>
            </a:pPr>
            <a:endParaRPr lang="es-ES_tradnl" b="0">
              <a:solidFill>
                <a:srgbClr val="FFE008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Habitualmente presentan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	Calcio bajo o normal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	PTH elevada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	Fosfemia elevada (por su enfermedad de base)</a:t>
            </a:r>
          </a:p>
        </p:txBody>
      </p:sp>
      <p:sp>
        <p:nvSpPr>
          <p:cNvPr id="74755" name="AutoShape 3"/>
          <p:cNvSpPr>
            <a:spLocks noChangeArrowheads="1"/>
          </p:cNvSpPr>
          <p:nvPr/>
        </p:nvSpPr>
        <p:spPr bwMode="auto">
          <a:xfrm>
            <a:off x="2700338" y="2925763"/>
            <a:ext cx="3744912" cy="360362"/>
          </a:xfrm>
          <a:prstGeom prst="flowChartAlternateProcess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 b="0">
                <a:solidFill>
                  <a:srgbClr val="FFE008"/>
                </a:solidFill>
                <a:sym typeface="Wingdings" pitchFamily="2" charset="2"/>
              </a:rPr>
              <a:t>Insuficiencia Renal Crónica</a:t>
            </a:r>
            <a:endParaRPr lang="es-ES" b="0">
              <a:solidFill>
                <a:srgbClr val="FFE008"/>
              </a:solidFill>
              <a:sym typeface="Wingdings" pitchFamily="2" charset="2"/>
            </a:endParaRPr>
          </a:p>
        </p:txBody>
      </p:sp>
      <p:sp>
        <p:nvSpPr>
          <p:cNvPr id="74756" name="AutoShape 4"/>
          <p:cNvSpPr>
            <a:spLocks noChangeArrowheads="1"/>
          </p:cNvSpPr>
          <p:nvPr/>
        </p:nvSpPr>
        <p:spPr bwMode="auto">
          <a:xfrm>
            <a:off x="1331913" y="3644900"/>
            <a:ext cx="6480175" cy="504825"/>
          </a:xfrm>
          <a:prstGeom prst="flowChartAlternateProcess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 b="0">
                <a:solidFill>
                  <a:schemeClr val="hlink"/>
                </a:solidFill>
                <a:sym typeface="Wingdings" pitchFamily="2" charset="2"/>
              </a:rPr>
              <a:t>Calcemia, PTH y Fosfemia seriada</a:t>
            </a:r>
            <a:endParaRPr lang="es-ES" b="0">
              <a:solidFill>
                <a:schemeClr val="hlink"/>
              </a:solidFill>
              <a:sym typeface="Wingdings" pitchFamily="2" charset="2"/>
            </a:endParaRPr>
          </a:p>
        </p:txBody>
      </p:sp>
      <p:cxnSp>
        <p:nvCxnSpPr>
          <p:cNvPr id="74757" name="AutoShape 6"/>
          <p:cNvCxnSpPr>
            <a:cxnSpLocks noChangeShapeType="1"/>
            <a:stCxn id="74755" idx="2"/>
            <a:endCxn id="74756" idx="0"/>
          </p:cNvCxnSpPr>
          <p:nvPr/>
        </p:nvCxnSpPr>
        <p:spPr bwMode="auto">
          <a:xfrm flipH="1">
            <a:off x="4572000" y="3286125"/>
            <a:ext cx="1588" cy="3587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74758" name="AutoShape 9"/>
          <p:cNvSpPr>
            <a:spLocks noChangeArrowheads="1"/>
          </p:cNvSpPr>
          <p:nvPr/>
        </p:nvSpPr>
        <p:spPr bwMode="auto">
          <a:xfrm>
            <a:off x="6948488" y="1484313"/>
            <a:ext cx="1585912" cy="1008062"/>
          </a:xfrm>
          <a:prstGeom prst="irregularSeal2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ext Box 4"/>
          <p:cNvSpPr txBox="1">
            <a:spLocks noChangeArrowheads="1"/>
          </p:cNvSpPr>
          <p:nvPr/>
        </p:nvSpPr>
        <p:spPr bwMode="auto">
          <a:xfrm>
            <a:off x="323850" y="692150"/>
            <a:ext cx="8496300" cy="53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s-ES_tradnl" b="0" u="sng">
                <a:solidFill>
                  <a:srgbClr val="FFE008"/>
                </a:solidFill>
              </a:rPr>
              <a:t>	HIPERPARATIROIDISMO SECUNDARIO</a:t>
            </a:r>
            <a:endParaRPr lang="es-ES_tradnl" b="0">
              <a:solidFill>
                <a:srgbClr val="FFE008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 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Estudio de Imágenes:</a:t>
            </a:r>
          </a:p>
          <a:p>
            <a:pPr eaLnBrk="1" hangingPunct="1">
              <a:spcBef>
                <a:spcPct val="50000"/>
              </a:spcBef>
            </a:pPr>
            <a:endParaRPr lang="es-ES_tradnl" b="0">
              <a:solidFill>
                <a:srgbClr val="FFE008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Radiología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	Sólo para evaluar enfermedad ósea.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Ecografía Cervical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	Para identificar PTs y descartar patología tiroídea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Sestamibi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	no indicado en HPT 2rio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5"/>
          <p:cNvSpPr>
            <a:spLocks noChangeArrowheads="1"/>
          </p:cNvSpPr>
          <p:nvPr/>
        </p:nvSpPr>
        <p:spPr bwMode="auto">
          <a:xfrm>
            <a:off x="468313" y="765175"/>
            <a:ext cx="7920037" cy="556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u="sng">
                <a:solidFill>
                  <a:srgbClr val="FFFF00"/>
                </a:solidFill>
              </a:rPr>
              <a:t>PATOLOGÍA QUIRÚRGICA DE GL. PARATIROIDES</a:t>
            </a:r>
          </a:p>
          <a:p>
            <a:endParaRPr lang="es-MX" u="sng">
              <a:solidFill>
                <a:srgbClr val="FFFF00"/>
              </a:solidFill>
            </a:endParaRPr>
          </a:p>
          <a:p>
            <a:r>
              <a:rPr lang="es-MX">
                <a:solidFill>
                  <a:srgbClr val="FFFF00"/>
                </a:solidFill>
              </a:rPr>
              <a:t>Embriología</a:t>
            </a:r>
          </a:p>
          <a:p>
            <a:r>
              <a:rPr lang="es-MX">
                <a:solidFill>
                  <a:srgbClr val="FFFF00"/>
                </a:solidFill>
              </a:rPr>
              <a:t>Anatomía</a:t>
            </a:r>
          </a:p>
          <a:p>
            <a:r>
              <a:rPr lang="es-MX">
                <a:solidFill>
                  <a:srgbClr val="FFFF00"/>
                </a:solidFill>
              </a:rPr>
              <a:t>Fisiología Paratohormona</a:t>
            </a:r>
          </a:p>
          <a:p>
            <a:r>
              <a:rPr lang="es-MX">
                <a:solidFill>
                  <a:srgbClr val="FFFF00"/>
                </a:solidFill>
              </a:rPr>
              <a:t>Fisiopatología (HiperPT)</a:t>
            </a:r>
          </a:p>
          <a:p>
            <a:endParaRPr lang="es-MX">
              <a:solidFill>
                <a:srgbClr val="FFFF00"/>
              </a:solidFill>
            </a:endParaRPr>
          </a:p>
          <a:p>
            <a:r>
              <a:rPr lang="es-MX">
                <a:solidFill>
                  <a:srgbClr val="FFFF00"/>
                </a:solidFill>
              </a:rPr>
              <a:t>Tratamiento</a:t>
            </a:r>
          </a:p>
          <a:p>
            <a:endParaRPr lang="es-MX">
              <a:solidFill>
                <a:srgbClr val="FFFF00"/>
              </a:solidFill>
            </a:endParaRPr>
          </a:p>
          <a:p>
            <a:r>
              <a:rPr lang="es-MX">
                <a:solidFill>
                  <a:srgbClr val="FFFF00"/>
                </a:solidFill>
              </a:rPr>
              <a:t>Indicaciones quirúrgicas</a:t>
            </a:r>
          </a:p>
          <a:p>
            <a:r>
              <a:rPr lang="es-MX">
                <a:solidFill>
                  <a:srgbClr val="FFFF00"/>
                </a:solidFill>
              </a:rPr>
              <a:t>Técnicas quirúrgicas</a:t>
            </a:r>
          </a:p>
          <a:p>
            <a:r>
              <a:rPr lang="es-MX">
                <a:solidFill>
                  <a:srgbClr val="FFFF00"/>
                </a:solidFill>
              </a:rPr>
              <a:t>Complicaciones</a:t>
            </a:r>
          </a:p>
          <a:p>
            <a:endParaRPr lang="es-MX">
              <a:solidFill>
                <a:srgbClr val="FFFF00"/>
              </a:solidFill>
            </a:endParaRPr>
          </a:p>
          <a:p>
            <a:r>
              <a:rPr lang="es-MX">
                <a:solidFill>
                  <a:srgbClr val="FFFF00"/>
                </a:solidFill>
              </a:rPr>
              <a:t>Nuevas alternativas terapéuticas</a:t>
            </a:r>
          </a:p>
          <a:p>
            <a:r>
              <a:rPr lang="es-MX">
                <a:solidFill>
                  <a:srgbClr val="FFFF00"/>
                </a:solidFill>
              </a:rPr>
              <a:t>AloTrasplante paratiroides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ext Box 4"/>
          <p:cNvSpPr txBox="1">
            <a:spLocks noChangeArrowheads="1"/>
          </p:cNvSpPr>
          <p:nvPr/>
        </p:nvSpPr>
        <p:spPr bwMode="auto">
          <a:xfrm>
            <a:off x="323850" y="900113"/>
            <a:ext cx="8496300" cy="540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s-ES_tradnl" b="0" u="sng">
                <a:solidFill>
                  <a:srgbClr val="FFE008"/>
                </a:solidFill>
              </a:rPr>
              <a:t>	HIPERPARATIROIDISMO SECUNDARIO</a:t>
            </a:r>
            <a:endParaRPr lang="es-ES_tradnl" b="0">
              <a:solidFill>
                <a:srgbClr val="FFE008"/>
              </a:solidFill>
            </a:endParaRPr>
          </a:p>
          <a:p>
            <a:pPr eaLnBrk="1" hangingPunct="1">
              <a:spcBef>
                <a:spcPct val="50000"/>
              </a:spcBef>
            </a:pPr>
            <a:endParaRPr lang="es-ES_tradnl" sz="900" b="0">
              <a:solidFill>
                <a:srgbClr val="FFE008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s-ES_tradnl" b="0" u="sng">
                <a:solidFill>
                  <a:srgbClr val="FFE008"/>
                </a:solidFill>
              </a:rPr>
              <a:t>Manejo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Principalmente médico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Todo paciente IRC tiene un grado de HiperPT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Suplemento de calcio y vit D activa (1,25 diOH colecalciferol)</a:t>
            </a:r>
          </a:p>
          <a:p>
            <a:pPr eaLnBrk="1" hangingPunct="1">
              <a:spcBef>
                <a:spcPct val="50000"/>
              </a:spcBef>
            </a:pPr>
            <a:endParaRPr lang="es-ES_tradnl" b="0">
              <a:solidFill>
                <a:srgbClr val="FFE008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s-ES_tradnl" u="sng">
                <a:solidFill>
                  <a:srgbClr val="FFFF00"/>
                </a:solidFill>
              </a:rPr>
              <a:t>Indicaciones Quirúrgicas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Dolor óseo o fracturas / Prurito / Calcifilaxis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Falla en el Tto médico / PTH &gt; 400-500 pg/ml /progresión de enfermedad ósea</a:t>
            </a:r>
          </a:p>
        </p:txBody>
      </p:sp>
      <p:sp>
        <p:nvSpPr>
          <p:cNvPr id="76803" name="AutoShape 5"/>
          <p:cNvSpPr>
            <a:spLocks noChangeArrowheads="1"/>
          </p:cNvSpPr>
          <p:nvPr/>
        </p:nvSpPr>
        <p:spPr bwMode="auto">
          <a:xfrm>
            <a:off x="7019925" y="1412875"/>
            <a:ext cx="1585913" cy="1008063"/>
          </a:xfrm>
          <a:prstGeom prst="irregularSeal2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ext Box 4"/>
          <p:cNvSpPr txBox="1">
            <a:spLocks noChangeArrowheads="1"/>
          </p:cNvSpPr>
          <p:nvPr/>
        </p:nvSpPr>
        <p:spPr bwMode="auto">
          <a:xfrm>
            <a:off x="323850" y="692150"/>
            <a:ext cx="8496300" cy="593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s-ES_tradnl" b="0" u="sng">
                <a:solidFill>
                  <a:srgbClr val="FFE008"/>
                </a:solidFill>
              </a:rPr>
              <a:t>	HIPERPARATIROIDISMO SECUNDARIO</a:t>
            </a:r>
            <a:endParaRPr lang="es-ES_tradnl" b="0">
              <a:solidFill>
                <a:srgbClr val="FFE008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 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 u="sng">
                <a:solidFill>
                  <a:srgbClr val="FFE008"/>
                </a:solidFill>
              </a:rPr>
              <a:t>Cirugía:</a:t>
            </a:r>
            <a:r>
              <a:rPr lang="es-ES_tradnl" b="0">
                <a:solidFill>
                  <a:srgbClr val="FFE008"/>
                </a:solidFill>
              </a:rPr>
              <a:t>  (10% de recurrencia)</a:t>
            </a:r>
          </a:p>
          <a:p>
            <a:pPr eaLnBrk="1" hangingPunct="1">
              <a:spcBef>
                <a:spcPct val="50000"/>
              </a:spcBef>
            </a:pPr>
            <a:endParaRPr lang="es-ES_tradnl" sz="800" b="0">
              <a:solidFill>
                <a:srgbClr val="FFE008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Se deben exponer las 4 glándulas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- Paratiroidectomía 7/8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- Paratiroidectomía total + autotrasplante (mayor recurrencia)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es-ES_tradnl" b="0">
                <a:solidFill>
                  <a:srgbClr val="FFE008"/>
                </a:solidFill>
              </a:rPr>
              <a:t>Criopreservación (HCUCH)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endParaRPr lang="es-ES_tradnl" b="0">
              <a:solidFill>
                <a:srgbClr val="FFE008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Complicaciones: 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Hemorragia / Lesión de Nervio Laríngeo Recurrente / Hipocalcemia</a:t>
            </a:r>
          </a:p>
        </p:txBody>
      </p:sp>
      <p:sp>
        <p:nvSpPr>
          <p:cNvPr id="77827" name="AutoShape 5"/>
          <p:cNvSpPr>
            <a:spLocks noChangeArrowheads="1"/>
          </p:cNvSpPr>
          <p:nvPr/>
        </p:nvSpPr>
        <p:spPr bwMode="auto">
          <a:xfrm>
            <a:off x="7019925" y="1412875"/>
            <a:ext cx="1585913" cy="1008063"/>
          </a:xfrm>
          <a:prstGeom prst="irregularSeal2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4" descr="Imagen(189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754063"/>
            <a:ext cx="8137525" cy="610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ChangeArrowheads="1"/>
          </p:cNvSpPr>
          <p:nvPr/>
        </p:nvSpPr>
        <p:spPr bwMode="auto">
          <a:xfrm>
            <a:off x="838200" y="990600"/>
            <a:ext cx="6172200" cy="7366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1600" u="sng">
                <a:solidFill>
                  <a:srgbClr val="FFE008"/>
                </a:solidFill>
                <a:latin typeface="Gadget" charset="0"/>
              </a:rPr>
              <a:t>AUTOINJERTO DE PARATIROIDES CRIOPRESERVADA</a:t>
            </a:r>
            <a:endParaRPr lang="es-ES_tradnl" sz="1600" b="0">
              <a:solidFill>
                <a:srgbClr val="FFE008"/>
              </a:solidFill>
              <a:latin typeface="Gadget" charset="0"/>
            </a:endParaRPr>
          </a:p>
          <a:p>
            <a:pPr>
              <a:spcBef>
                <a:spcPct val="50000"/>
              </a:spcBef>
            </a:pPr>
            <a:r>
              <a:rPr lang="es-ES_tradnl" sz="1600" b="0">
                <a:solidFill>
                  <a:srgbClr val="FFE008"/>
                </a:solidFill>
                <a:latin typeface="Gadget" charset="0"/>
              </a:rPr>
              <a:t>Banco de tejido</a:t>
            </a:r>
            <a:endParaRPr lang="es-ES_tradnl" sz="1600" b="0" u="sng">
              <a:solidFill>
                <a:srgbClr val="FFE008"/>
              </a:solidFill>
              <a:latin typeface="Gadget" charset="0"/>
            </a:endParaRPr>
          </a:p>
        </p:txBody>
      </p:sp>
      <p:pic>
        <p:nvPicPr>
          <p:cNvPr id="79875" name="Picture 3" descr="DSC0477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1981200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6" name="Picture 4" descr="Diapositiva12"/>
          <p:cNvPicPr>
            <a:picLocks noChangeAspect="1" noChangeArrowheads="1"/>
          </p:cNvPicPr>
          <p:nvPr/>
        </p:nvPicPr>
        <p:blipFill>
          <a:blip r:embed="rId4" cstate="print"/>
          <a:srcRect l="8009" t="10803"/>
          <a:stretch>
            <a:fillRect/>
          </a:stretch>
        </p:blipFill>
        <p:spPr bwMode="auto">
          <a:xfrm>
            <a:off x="533400" y="1981200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7" name="Picture 5" descr="Diapositiva19"/>
          <p:cNvPicPr>
            <a:picLocks noChangeAspect="1" noChangeArrowheads="1"/>
          </p:cNvPicPr>
          <p:nvPr/>
        </p:nvPicPr>
        <p:blipFill>
          <a:blip r:embed="rId5" cstate="print"/>
          <a:srcRect l="7483" t="11157"/>
          <a:stretch>
            <a:fillRect/>
          </a:stretch>
        </p:blipFill>
        <p:spPr bwMode="auto">
          <a:xfrm>
            <a:off x="3200400" y="1981200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8" name="Picture 6" descr="DSC0482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4114800"/>
            <a:ext cx="1828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9" name="Text Box 7"/>
          <p:cNvSpPr txBox="1">
            <a:spLocks noChangeArrowheads="1"/>
          </p:cNvSpPr>
          <p:nvPr/>
        </p:nvSpPr>
        <p:spPr bwMode="auto">
          <a:xfrm>
            <a:off x="2298700" y="3621088"/>
            <a:ext cx="6769100" cy="290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s-CL" sz="1600">
                <a:solidFill>
                  <a:srgbClr val="FFE008"/>
                </a:solidFill>
              </a:rPr>
              <a:t>54 años / IRC / Hiperparatiroidismo Secundario</a:t>
            </a:r>
          </a:p>
          <a:p>
            <a:pPr eaLnBrk="1" hangingPunct="1">
              <a:spcBef>
                <a:spcPct val="50000"/>
              </a:spcBef>
            </a:pPr>
            <a:r>
              <a:rPr lang="es-CL" sz="1600">
                <a:solidFill>
                  <a:srgbClr val="FFE008"/>
                </a:solidFill>
              </a:rPr>
              <a:t>PTHi: 1665 pg/ml</a:t>
            </a:r>
          </a:p>
          <a:p>
            <a:pPr eaLnBrk="1" hangingPunct="1">
              <a:spcBef>
                <a:spcPct val="50000"/>
              </a:spcBef>
            </a:pPr>
            <a:r>
              <a:rPr lang="es-CL" sz="1600">
                <a:solidFill>
                  <a:srgbClr val="FFE008"/>
                </a:solidFill>
              </a:rPr>
              <a:t>Sometido a Paratiroidectomia 7/8</a:t>
            </a:r>
          </a:p>
          <a:p>
            <a:pPr eaLnBrk="1" hangingPunct="1">
              <a:spcBef>
                <a:spcPct val="50000"/>
              </a:spcBef>
            </a:pPr>
            <a:r>
              <a:rPr lang="es-CL" sz="1600">
                <a:solidFill>
                  <a:srgbClr val="FFE008"/>
                </a:solidFill>
              </a:rPr>
              <a:t>PTH turbo: 254 pg/ml</a:t>
            </a:r>
          </a:p>
          <a:p>
            <a:pPr eaLnBrk="1" hangingPunct="1">
              <a:spcBef>
                <a:spcPct val="50000"/>
              </a:spcBef>
            </a:pPr>
            <a:r>
              <a:rPr lang="es-CL" sz="1600">
                <a:solidFill>
                  <a:srgbClr val="FFE008"/>
                </a:solidFill>
              </a:rPr>
              <a:t>Hipocalcemia Postoperatoria Persistente</a:t>
            </a:r>
          </a:p>
          <a:p>
            <a:pPr eaLnBrk="1" hangingPunct="1">
              <a:spcBef>
                <a:spcPct val="50000"/>
              </a:spcBef>
            </a:pPr>
            <a:r>
              <a:rPr lang="es-CL" sz="1600">
                <a:solidFill>
                  <a:srgbClr val="FFE008"/>
                </a:solidFill>
              </a:rPr>
              <a:t>Autotrasplante de Tejido Criopreservado</a:t>
            </a:r>
          </a:p>
          <a:p>
            <a:pPr eaLnBrk="1" hangingPunct="1">
              <a:spcBef>
                <a:spcPct val="50000"/>
              </a:spcBef>
            </a:pPr>
            <a:r>
              <a:rPr lang="es-CL" sz="1600">
                <a:solidFill>
                  <a:srgbClr val="FFE008"/>
                </a:solidFill>
              </a:rPr>
              <a:t>PTH postop 9 pg/ml --&gt; 49 pg/ml (post Auto Tx)</a:t>
            </a:r>
          </a:p>
          <a:p>
            <a:pPr eaLnBrk="1" hangingPunct="1">
              <a:spcBef>
                <a:spcPct val="50000"/>
              </a:spcBef>
            </a:pPr>
            <a:r>
              <a:rPr lang="es-CL" sz="1600">
                <a:solidFill>
                  <a:srgbClr val="FFE008"/>
                </a:solidFill>
              </a:rPr>
              <a:t>APORTE DE CALCIO : 12 gr vo /dia --&gt; 3 gr vo/dia</a:t>
            </a:r>
            <a:endParaRPr lang="es-ES" sz="1400">
              <a:solidFill>
                <a:srgbClr val="FFE00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ext Box 2"/>
          <p:cNvSpPr txBox="1">
            <a:spLocks noChangeArrowheads="1"/>
          </p:cNvSpPr>
          <p:nvPr/>
        </p:nvSpPr>
        <p:spPr bwMode="auto">
          <a:xfrm>
            <a:off x="827088" y="620713"/>
            <a:ext cx="7620000" cy="264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s-ES_tradnl" b="0" u="sng">
                <a:solidFill>
                  <a:srgbClr val="FFE008"/>
                </a:solidFill>
              </a:rPr>
              <a:t>	HIPERPARATIROIDISMO TERCIARIO</a:t>
            </a:r>
            <a:endParaRPr lang="es-ES_tradnl" b="0">
              <a:solidFill>
                <a:srgbClr val="FFE008"/>
              </a:solidFill>
            </a:endParaRPr>
          </a:p>
          <a:p>
            <a:pPr eaLnBrk="1" hangingPunct="1">
              <a:spcBef>
                <a:spcPct val="50000"/>
              </a:spcBef>
            </a:pPr>
            <a:endParaRPr lang="es-ES_tradnl" sz="800" b="0">
              <a:solidFill>
                <a:srgbClr val="FFE008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Secreción anormal de PTH secundaria: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HiperPT 2rio de larga data / Trasplante Renal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Las Glándulas pierden su capacidad de respuesta a los niveles de calcio. (Se vuelven autónomas)</a:t>
            </a:r>
          </a:p>
        </p:txBody>
      </p:sp>
      <p:sp>
        <p:nvSpPr>
          <p:cNvPr id="80899" name="AutoShape 3"/>
          <p:cNvSpPr>
            <a:spLocks noChangeArrowheads="1"/>
          </p:cNvSpPr>
          <p:nvPr/>
        </p:nvSpPr>
        <p:spPr bwMode="auto">
          <a:xfrm>
            <a:off x="2484438" y="3429000"/>
            <a:ext cx="3744912" cy="360363"/>
          </a:xfrm>
          <a:prstGeom prst="flowChartAlternateProcess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 b="0">
                <a:solidFill>
                  <a:srgbClr val="FFE008"/>
                </a:solidFill>
                <a:sym typeface="Wingdings" pitchFamily="2" charset="2"/>
              </a:rPr>
              <a:t>Insuficiencia Renal Crónica</a:t>
            </a:r>
            <a:endParaRPr lang="es-ES" b="0">
              <a:solidFill>
                <a:srgbClr val="FFE008"/>
              </a:solidFill>
              <a:sym typeface="Wingdings" pitchFamily="2" charset="2"/>
            </a:endParaRPr>
          </a:p>
        </p:txBody>
      </p:sp>
      <p:sp>
        <p:nvSpPr>
          <p:cNvPr id="80900" name="AutoShape 4"/>
          <p:cNvSpPr>
            <a:spLocks noChangeArrowheads="1"/>
          </p:cNvSpPr>
          <p:nvPr/>
        </p:nvSpPr>
        <p:spPr bwMode="auto">
          <a:xfrm>
            <a:off x="1116013" y="4221163"/>
            <a:ext cx="6480175" cy="504825"/>
          </a:xfrm>
          <a:prstGeom prst="flowChartAlternateProcess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 b="0">
                <a:solidFill>
                  <a:schemeClr val="hlink"/>
                </a:solidFill>
                <a:sym typeface="Wingdings" pitchFamily="2" charset="2"/>
              </a:rPr>
              <a:t>Hiperparatiroidismo Secundario</a:t>
            </a:r>
            <a:endParaRPr lang="es-ES" b="0">
              <a:solidFill>
                <a:schemeClr val="hlink"/>
              </a:solidFill>
              <a:sym typeface="Wingdings" pitchFamily="2" charset="2"/>
            </a:endParaRPr>
          </a:p>
        </p:txBody>
      </p:sp>
      <p:sp>
        <p:nvSpPr>
          <p:cNvPr id="80901" name="AutoShape 6"/>
          <p:cNvSpPr>
            <a:spLocks noChangeArrowheads="1"/>
          </p:cNvSpPr>
          <p:nvPr/>
        </p:nvSpPr>
        <p:spPr bwMode="auto">
          <a:xfrm>
            <a:off x="1547813" y="4941888"/>
            <a:ext cx="2665412" cy="431800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CL"/>
              <a:t>Hiperplasia</a:t>
            </a:r>
            <a:endParaRPr lang="es-ES"/>
          </a:p>
        </p:txBody>
      </p:sp>
      <p:sp>
        <p:nvSpPr>
          <p:cNvPr id="80902" name="AutoShape 7"/>
          <p:cNvSpPr>
            <a:spLocks noChangeArrowheads="1"/>
          </p:cNvSpPr>
          <p:nvPr/>
        </p:nvSpPr>
        <p:spPr bwMode="auto">
          <a:xfrm>
            <a:off x="4356100" y="4941888"/>
            <a:ext cx="2665413" cy="431800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CL">
                <a:cs typeface="Arial" charset="0"/>
              </a:rPr>
              <a:t>↑ de PTH</a:t>
            </a:r>
          </a:p>
        </p:txBody>
      </p:sp>
      <p:cxnSp>
        <p:nvCxnSpPr>
          <p:cNvPr id="80903" name="AutoShape 8"/>
          <p:cNvCxnSpPr>
            <a:cxnSpLocks noChangeShapeType="1"/>
            <a:stCxn id="80899" idx="2"/>
            <a:endCxn id="80900" idx="0"/>
          </p:cNvCxnSpPr>
          <p:nvPr/>
        </p:nvCxnSpPr>
        <p:spPr bwMode="auto">
          <a:xfrm flipH="1">
            <a:off x="4356100" y="3789363"/>
            <a:ext cx="1588" cy="4318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80904" name="AutoShape 9"/>
          <p:cNvCxnSpPr>
            <a:cxnSpLocks noChangeShapeType="1"/>
            <a:stCxn id="80901" idx="0"/>
            <a:endCxn id="80900" idx="2"/>
          </p:cNvCxnSpPr>
          <p:nvPr/>
        </p:nvCxnSpPr>
        <p:spPr bwMode="auto">
          <a:xfrm flipV="1">
            <a:off x="2881313" y="4725988"/>
            <a:ext cx="1474787" cy="2159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80905" name="AutoShape 10"/>
          <p:cNvCxnSpPr>
            <a:cxnSpLocks noChangeShapeType="1"/>
            <a:stCxn id="80900" idx="2"/>
            <a:endCxn id="80902" idx="0"/>
          </p:cNvCxnSpPr>
          <p:nvPr/>
        </p:nvCxnSpPr>
        <p:spPr bwMode="auto">
          <a:xfrm>
            <a:off x="4356100" y="4725988"/>
            <a:ext cx="1333500" cy="2159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80906" name="AutoShape 11"/>
          <p:cNvSpPr>
            <a:spLocks noChangeArrowheads="1"/>
          </p:cNvSpPr>
          <p:nvPr/>
        </p:nvSpPr>
        <p:spPr bwMode="auto">
          <a:xfrm>
            <a:off x="1042988" y="5589588"/>
            <a:ext cx="6553200" cy="504825"/>
          </a:xfrm>
          <a:prstGeom prst="flowChartAlternateProcess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 b="0">
                <a:solidFill>
                  <a:schemeClr val="hlink"/>
                </a:solidFill>
                <a:sym typeface="Wingdings" pitchFamily="2" charset="2"/>
              </a:rPr>
              <a:t>Hiperparatiroidismo Terciario</a:t>
            </a:r>
            <a:endParaRPr lang="es-ES" b="0">
              <a:solidFill>
                <a:schemeClr val="hlink"/>
              </a:solidFill>
              <a:sym typeface="Wingdings" pitchFamily="2" charset="2"/>
            </a:endParaRPr>
          </a:p>
        </p:txBody>
      </p:sp>
      <p:cxnSp>
        <p:nvCxnSpPr>
          <p:cNvPr id="80907" name="AutoShape 12"/>
          <p:cNvCxnSpPr>
            <a:cxnSpLocks noChangeShapeType="1"/>
            <a:stCxn id="80901" idx="2"/>
            <a:endCxn id="80906" idx="0"/>
          </p:cNvCxnSpPr>
          <p:nvPr/>
        </p:nvCxnSpPr>
        <p:spPr bwMode="auto">
          <a:xfrm>
            <a:off x="2881313" y="5373688"/>
            <a:ext cx="1438275" cy="2159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80908" name="AutoShape 13"/>
          <p:cNvCxnSpPr>
            <a:cxnSpLocks noChangeShapeType="1"/>
            <a:stCxn id="80902" idx="2"/>
            <a:endCxn id="80906" idx="0"/>
          </p:cNvCxnSpPr>
          <p:nvPr/>
        </p:nvCxnSpPr>
        <p:spPr bwMode="auto">
          <a:xfrm flipH="1">
            <a:off x="4319588" y="5373688"/>
            <a:ext cx="1370012" cy="2159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80909" name="AutoShape 14"/>
          <p:cNvSpPr>
            <a:spLocks noChangeArrowheads="1"/>
          </p:cNvSpPr>
          <p:nvPr/>
        </p:nvSpPr>
        <p:spPr bwMode="auto">
          <a:xfrm>
            <a:off x="2986088" y="6310313"/>
            <a:ext cx="2665412" cy="431800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CL"/>
              <a:t>Tejido Autónomo</a:t>
            </a:r>
            <a:endParaRPr lang="es-ES"/>
          </a:p>
        </p:txBody>
      </p:sp>
      <p:cxnSp>
        <p:nvCxnSpPr>
          <p:cNvPr id="80910" name="AutoShape 15"/>
          <p:cNvCxnSpPr>
            <a:cxnSpLocks noChangeShapeType="1"/>
            <a:stCxn id="80906" idx="2"/>
            <a:endCxn id="80909" idx="0"/>
          </p:cNvCxnSpPr>
          <p:nvPr/>
        </p:nvCxnSpPr>
        <p:spPr bwMode="auto">
          <a:xfrm>
            <a:off x="4319588" y="6094413"/>
            <a:ext cx="0" cy="2159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80911" name="AutoShape 16"/>
          <p:cNvSpPr>
            <a:spLocks noChangeArrowheads="1"/>
          </p:cNvSpPr>
          <p:nvPr/>
        </p:nvSpPr>
        <p:spPr bwMode="auto">
          <a:xfrm>
            <a:off x="7380288" y="1125538"/>
            <a:ext cx="1585912" cy="1008062"/>
          </a:xfrm>
          <a:prstGeom prst="irregularSeal2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ext Box 2"/>
          <p:cNvSpPr txBox="1">
            <a:spLocks noChangeArrowheads="1"/>
          </p:cNvSpPr>
          <p:nvPr/>
        </p:nvSpPr>
        <p:spPr bwMode="auto">
          <a:xfrm>
            <a:off x="323850" y="692150"/>
            <a:ext cx="8496300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s-ES_tradnl" b="0" u="sng">
                <a:solidFill>
                  <a:srgbClr val="FFE008"/>
                </a:solidFill>
              </a:rPr>
              <a:t>	HIPERPARATIROIDISMO TERCIARIO</a:t>
            </a:r>
            <a:endParaRPr lang="es-ES_tradnl" b="0">
              <a:solidFill>
                <a:srgbClr val="FFE008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 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 u="sng">
                <a:solidFill>
                  <a:srgbClr val="FFE008"/>
                </a:solidFill>
              </a:rPr>
              <a:t>Cirugía:</a:t>
            </a:r>
            <a:endParaRPr lang="es-ES_tradnl" b="0">
              <a:solidFill>
                <a:srgbClr val="FFE008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- Paratiroidectomía 7/8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- Paratiroidectomía total + autotrasplante (mayor recurrencia)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es-ES_tradnl" b="0">
                <a:solidFill>
                  <a:srgbClr val="FFE008"/>
                </a:solidFill>
              </a:rPr>
              <a:t> Criopreservación (HCUCH)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endParaRPr lang="es-ES_tradnl" b="0">
              <a:solidFill>
                <a:srgbClr val="FFE008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Complicaciones: 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Hemorragia / Lesión de Nervio Laríngeo Recurrente / Hipocalcemia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ext Box 2"/>
          <p:cNvSpPr txBox="1">
            <a:spLocks noChangeArrowheads="1"/>
          </p:cNvSpPr>
          <p:nvPr/>
        </p:nvSpPr>
        <p:spPr bwMode="auto">
          <a:xfrm>
            <a:off x="323850" y="692150"/>
            <a:ext cx="84963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s-ES_tradnl" b="0" u="sng">
                <a:solidFill>
                  <a:srgbClr val="FFE008"/>
                </a:solidFill>
              </a:rPr>
              <a:t>	HIPERPARATIROIDISMO</a:t>
            </a:r>
            <a:endParaRPr lang="es-ES_tradnl" b="0">
              <a:solidFill>
                <a:srgbClr val="FFE008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 </a:t>
            </a:r>
          </a:p>
        </p:txBody>
      </p:sp>
      <p:sp>
        <p:nvSpPr>
          <p:cNvPr id="82947" name="AutoShape 3"/>
          <p:cNvSpPr>
            <a:spLocks noChangeArrowheads="1"/>
          </p:cNvSpPr>
          <p:nvPr/>
        </p:nvSpPr>
        <p:spPr bwMode="auto">
          <a:xfrm>
            <a:off x="2555875" y="1341438"/>
            <a:ext cx="3744913" cy="360362"/>
          </a:xfrm>
          <a:prstGeom prst="flowChartAlternateProcess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 b="0">
                <a:solidFill>
                  <a:srgbClr val="FFE008"/>
                </a:solidFill>
                <a:sym typeface="Wingdings" pitchFamily="2" charset="2"/>
              </a:rPr>
              <a:t>SOSPECHA</a:t>
            </a:r>
            <a:endParaRPr lang="es-ES" b="0">
              <a:solidFill>
                <a:srgbClr val="FFE008"/>
              </a:solidFill>
              <a:sym typeface="Wingdings" pitchFamily="2" charset="2"/>
            </a:endParaRPr>
          </a:p>
        </p:txBody>
      </p:sp>
      <p:sp>
        <p:nvSpPr>
          <p:cNvPr id="82948" name="AutoShape 4"/>
          <p:cNvSpPr>
            <a:spLocks noChangeArrowheads="1"/>
          </p:cNvSpPr>
          <p:nvPr/>
        </p:nvSpPr>
        <p:spPr bwMode="auto">
          <a:xfrm>
            <a:off x="1331913" y="1989138"/>
            <a:ext cx="6624637" cy="574675"/>
          </a:xfrm>
          <a:prstGeom prst="flowChartAlternateProcess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 sz="1800" b="0">
                <a:solidFill>
                  <a:schemeClr val="hlink"/>
                </a:solidFill>
                <a:sym typeface="Wingdings" pitchFamily="2" charset="2"/>
              </a:rPr>
              <a:t>Tumor de Mandíbula / Litiasis Renal /</a:t>
            </a:r>
          </a:p>
          <a:p>
            <a:pPr algn="ctr"/>
            <a:r>
              <a:rPr lang="es-ES_tradnl" sz="1800" b="0">
                <a:solidFill>
                  <a:schemeClr val="hlink"/>
                </a:solidFill>
                <a:sym typeface="Wingdings" pitchFamily="2" charset="2"/>
              </a:rPr>
              <a:t> Fractura Patológica / Osteoporosis Severa /Enf Neuromuscular</a:t>
            </a:r>
            <a:endParaRPr lang="es-ES" sz="1800" b="0">
              <a:solidFill>
                <a:schemeClr val="hlink"/>
              </a:solidFill>
              <a:sym typeface="Wingdings" pitchFamily="2" charset="2"/>
            </a:endParaRPr>
          </a:p>
        </p:txBody>
      </p:sp>
      <p:sp>
        <p:nvSpPr>
          <p:cNvPr id="82949" name="AutoShape 5"/>
          <p:cNvSpPr>
            <a:spLocks noChangeArrowheads="1"/>
          </p:cNvSpPr>
          <p:nvPr/>
        </p:nvSpPr>
        <p:spPr bwMode="auto">
          <a:xfrm>
            <a:off x="611188" y="2997200"/>
            <a:ext cx="3025775" cy="430213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CL"/>
              <a:t>PTH ↑ / Calcemia N</a:t>
            </a:r>
            <a:endParaRPr lang="es-ES"/>
          </a:p>
        </p:txBody>
      </p:sp>
      <p:sp>
        <p:nvSpPr>
          <p:cNvPr id="82950" name="AutoShape 6"/>
          <p:cNvSpPr>
            <a:spLocks noChangeArrowheads="1"/>
          </p:cNvSpPr>
          <p:nvPr/>
        </p:nvSpPr>
        <p:spPr bwMode="auto">
          <a:xfrm>
            <a:off x="5364163" y="2997200"/>
            <a:ext cx="3168650" cy="430213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CL">
                <a:cs typeface="Arial" charset="0"/>
              </a:rPr>
              <a:t>PTH </a:t>
            </a:r>
            <a:r>
              <a:rPr lang="es-CL"/>
              <a:t>↑  / Calcemia ↑</a:t>
            </a:r>
          </a:p>
        </p:txBody>
      </p:sp>
      <p:cxnSp>
        <p:nvCxnSpPr>
          <p:cNvPr id="82951" name="AutoShape 7"/>
          <p:cNvCxnSpPr>
            <a:cxnSpLocks noChangeShapeType="1"/>
            <a:stCxn id="82947" idx="2"/>
            <a:endCxn id="82948" idx="0"/>
          </p:cNvCxnSpPr>
          <p:nvPr/>
        </p:nvCxnSpPr>
        <p:spPr bwMode="auto">
          <a:xfrm>
            <a:off x="4429125" y="1701800"/>
            <a:ext cx="215900" cy="2873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82952" name="AutoShape 8"/>
          <p:cNvCxnSpPr>
            <a:cxnSpLocks noChangeShapeType="1"/>
            <a:stCxn id="82949" idx="0"/>
            <a:endCxn id="82948" idx="2"/>
          </p:cNvCxnSpPr>
          <p:nvPr/>
        </p:nvCxnSpPr>
        <p:spPr bwMode="auto">
          <a:xfrm flipV="1">
            <a:off x="2124075" y="2563813"/>
            <a:ext cx="2520950" cy="4333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82953" name="AutoShape 9"/>
          <p:cNvCxnSpPr>
            <a:cxnSpLocks noChangeShapeType="1"/>
            <a:stCxn id="82948" idx="2"/>
            <a:endCxn id="82950" idx="0"/>
          </p:cNvCxnSpPr>
          <p:nvPr/>
        </p:nvCxnSpPr>
        <p:spPr bwMode="auto">
          <a:xfrm>
            <a:off x="4645025" y="2563813"/>
            <a:ext cx="2303463" cy="4333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82954" name="AutoShape 10"/>
          <p:cNvSpPr>
            <a:spLocks noChangeArrowheads="1"/>
          </p:cNvSpPr>
          <p:nvPr/>
        </p:nvSpPr>
        <p:spPr bwMode="auto">
          <a:xfrm>
            <a:off x="323850" y="3716338"/>
            <a:ext cx="3602038" cy="1152525"/>
          </a:xfrm>
          <a:prstGeom prst="flowChartAlternateProcess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s-CL" sz="1800" b="0">
                <a:solidFill>
                  <a:schemeClr val="hlink"/>
                </a:solidFill>
                <a:sym typeface="Wingdings" pitchFamily="2" charset="2"/>
              </a:rPr>
              <a:t>Hipercalciuria</a:t>
            </a:r>
          </a:p>
          <a:p>
            <a:r>
              <a:rPr lang="es-CL" sz="1800" b="0">
                <a:solidFill>
                  <a:schemeClr val="hlink"/>
                </a:solidFill>
                <a:sym typeface="Wingdings" pitchFamily="2" charset="2"/>
              </a:rPr>
              <a:t>Hipofosfemia /Hiperfosfemia</a:t>
            </a:r>
          </a:p>
          <a:p>
            <a:r>
              <a:rPr lang="es-CL" sz="1800" b="0">
                <a:solidFill>
                  <a:schemeClr val="hlink"/>
                </a:solidFill>
                <a:sym typeface="Wingdings" pitchFamily="2" charset="2"/>
              </a:rPr>
              <a:t>Ecorafia (+) Hiperplasia 4 glándulas</a:t>
            </a:r>
          </a:p>
          <a:p>
            <a:r>
              <a:rPr lang="es-CL" sz="1800" b="0">
                <a:solidFill>
                  <a:schemeClr val="hlink"/>
                </a:solidFill>
                <a:sym typeface="Wingdings" pitchFamily="2" charset="2"/>
              </a:rPr>
              <a:t>Sestamibi (+)</a:t>
            </a:r>
            <a:endParaRPr lang="es-ES" sz="1800" b="0">
              <a:solidFill>
                <a:schemeClr val="hlink"/>
              </a:solidFill>
              <a:sym typeface="Wingdings" pitchFamily="2" charset="2"/>
            </a:endParaRPr>
          </a:p>
        </p:txBody>
      </p:sp>
      <p:cxnSp>
        <p:nvCxnSpPr>
          <p:cNvPr id="82955" name="AutoShape 11"/>
          <p:cNvCxnSpPr>
            <a:cxnSpLocks noChangeShapeType="1"/>
            <a:stCxn id="82949" idx="2"/>
            <a:endCxn id="82954" idx="0"/>
          </p:cNvCxnSpPr>
          <p:nvPr/>
        </p:nvCxnSpPr>
        <p:spPr bwMode="auto">
          <a:xfrm>
            <a:off x="2124075" y="3427413"/>
            <a:ext cx="1588" cy="2889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82956" name="AutoShape 12"/>
          <p:cNvCxnSpPr>
            <a:cxnSpLocks noChangeShapeType="1"/>
            <a:stCxn id="82950" idx="2"/>
            <a:endCxn id="82959" idx="0"/>
          </p:cNvCxnSpPr>
          <p:nvPr/>
        </p:nvCxnSpPr>
        <p:spPr bwMode="auto">
          <a:xfrm>
            <a:off x="6948488" y="3427413"/>
            <a:ext cx="0" cy="29051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82957" name="AutoShape 13"/>
          <p:cNvSpPr>
            <a:spLocks noChangeArrowheads="1"/>
          </p:cNvSpPr>
          <p:nvPr/>
        </p:nvSpPr>
        <p:spPr bwMode="auto">
          <a:xfrm>
            <a:off x="395288" y="5229225"/>
            <a:ext cx="3455987" cy="1295400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CL" sz="1600" u="sng"/>
              <a:t>Descartar HPT 2rio</a:t>
            </a:r>
            <a:r>
              <a:rPr lang="es-CL" sz="1600"/>
              <a:t>:</a:t>
            </a:r>
          </a:p>
          <a:p>
            <a:pPr algn="ctr"/>
            <a:r>
              <a:rPr lang="es-CL" sz="1600"/>
              <a:t>IRC</a:t>
            </a:r>
          </a:p>
          <a:p>
            <a:pPr algn="ctr"/>
            <a:r>
              <a:rPr lang="es-CL" sz="1600"/>
              <a:t>Pérdidas renales de calcio</a:t>
            </a:r>
          </a:p>
          <a:p>
            <a:pPr algn="ctr"/>
            <a:r>
              <a:rPr lang="es-CL" sz="1600"/>
              <a:t>Hipovitaminosis D</a:t>
            </a:r>
          </a:p>
          <a:p>
            <a:pPr algn="ctr"/>
            <a:r>
              <a:rPr lang="es-CL" sz="1600"/>
              <a:t>Enfermedad Celiaca</a:t>
            </a:r>
            <a:endParaRPr lang="es-ES" sz="1600"/>
          </a:p>
        </p:txBody>
      </p:sp>
      <p:cxnSp>
        <p:nvCxnSpPr>
          <p:cNvPr id="82958" name="AutoShape 14"/>
          <p:cNvCxnSpPr>
            <a:cxnSpLocks noChangeShapeType="1"/>
            <a:stCxn id="82954" idx="2"/>
            <a:endCxn id="82957" idx="0"/>
          </p:cNvCxnSpPr>
          <p:nvPr/>
        </p:nvCxnSpPr>
        <p:spPr bwMode="auto">
          <a:xfrm flipH="1">
            <a:off x="2124075" y="4868863"/>
            <a:ext cx="1588" cy="3603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82959" name="AutoShape 16"/>
          <p:cNvSpPr>
            <a:spLocks noChangeArrowheads="1"/>
          </p:cNvSpPr>
          <p:nvPr/>
        </p:nvSpPr>
        <p:spPr bwMode="auto">
          <a:xfrm>
            <a:off x="5148263" y="3717925"/>
            <a:ext cx="3600450" cy="1223963"/>
          </a:xfrm>
          <a:prstGeom prst="flowChartAlternateProcess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s-CL" sz="1800" b="0">
                <a:solidFill>
                  <a:schemeClr val="hlink"/>
                </a:solidFill>
                <a:sym typeface="Wingdings" pitchFamily="2" charset="2"/>
              </a:rPr>
              <a:t>Hipercalciuria &gt; 400 mg/día</a:t>
            </a:r>
          </a:p>
          <a:p>
            <a:r>
              <a:rPr lang="es-CL" sz="1800" b="0">
                <a:solidFill>
                  <a:schemeClr val="hlink"/>
                </a:solidFill>
                <a:sym typeface="Wingdings" pitchFamily="2" charset="2"/>
              </a:rPr>
              <a:t>Hipofosfemia</a:t>
            </a:r>
          </a:p>
          <a:p>
            <a:r>
              <a:rPr lang="es-CL" sz="1800" b="0">
                <a:solidFill>
                  <a:schemeClr val="hlink"/>
                </a:solidFill>
                <a:sym typeface="Wingdings" pitchFamily="2" charset="2"/>
              </a:rPr>
              <a:t>Ecorafia (+)</a:t>
            </a:r>
          </a:p>
          <a:p>
            <a:r>
              <a:rPr lang="es-CL" sz="1800" b="0">
                <a:solidFill>
                  <a:schemeClr val="hlink"/>
                </a:solidFill>
                <a:sym typeface="Wingdings" pitchFamily="2" charset="2"/>
              </a:rPr>
              <a:t>Sestamibi ´(+)</a:t>
            </a:r>
            <a:endParaRPr lang="es-ES" sz="1800" b="0">
              <a:solidFill>
                <a:schemeClr val="hlink"/>
              </a:solidFill>
              <a:sym typeface="Wingdings" pitchFamily="2" charset="2"/>
            </a:endParaRPr>
          </a:p>
        </p:txBody>
      </p:sp>
      <p:sp>
        <p:nvSpPr>
          <p:cNvPr id="82960" name="AutoShape 17"/>
          <p:cNvSpPr>
            <a:spLocks noChangeArrowheads="1"/>
          </p:cNvSpPr>
          <p:nvPr/>
        </p:nvSpPr>
        <p:spPr bwMode="auto">
          <a:xfrm>
            <a:off x="5076825" y="5516563"/>
            <a:ext cx="2376488" cy="1079500"/>
          </a:xfrm>
          <a:prstGeom prst="flowChartDecis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CL"/>
              <a:t>Cirugía</a:t>
            </a:r>
            <a:endParaRPr lang="es-ES"/>
          </a:p>
        </p:txBody>
      </p:sp>
      <p:cxnSp>
        <p:nvCxnSpPr>
          <p:cNvPr id="82961" name="AutoShape 18"/>
          <p:cNvCxnSpPr>
            <a:cxnSpLocks noChangeShapeType="1"/>
            <a:stCxn id="82959" idx="2"/>
            <a:endCxn id="82960" idx="0"/>
          </p:cNvCxnSpPr>
          <p:nvPr/>
        </p:nvCxnSpPr>
        <p:spPr bwMode="auto">
          <a:xfrm flipH="1">
            <a:off x="6265863" y="4941888"/>
            <a:ext cx="682625" cy="5746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8138" y="1052513"/>
            <a:ext cx="3762375" cy="468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Text Box 5"/>
          <p:cNvSpPr txBox="1">
            <a:spLocks noChangeArrowheads="1"/>
          </p:cNvSpPr>
          <p:nvPr/>
        </p:nvSpPr>
        <p:spPr bwMode="auto">
          <a:xfrm>
            <a:off x="4419600" y="1600200"/>
            <a:ext cx="3962400" cy="37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1800">
                <a:solidFill>
                  <a:srgbClr val="FFFF00"/>
                </a:solidFill>
                <a:latin typeface="Stone Sans OS ITC TT-Bold" charset="0"/>
              </a:rPr>
              <a:t>PARATIROIDES</a:t>
            </a:r>
            <a:endParaRPr lang="es-ES_tradnl">
              <a:solidFill>
                <a:srgbClr val="FFFF00"/>
              </a:solidFill>
              <a:latin typeface="Times"/>
            </a:endParaRPr>
          </a:p>
        </p:txBody>
      </p:sp>
      <p:sp>
        <p:nvSpPr>
          <p:cNvPr id="52228" name="Text Box 6"/>
          <p:cNvSpPr txBox="1">
            <a:spLocks noChangeArrowheads="1"/>
          </p:cNvSpPr>
          <p:nvPr/>
        </p:nvSpPr>
        <p:spPr bwMode="auto">
          <a:xfrm>
            <a:off x="4419600" y="2057400"/>
            <a:ext cx="3962400" cy="32654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1800">
                <a:solidFill>
                  <a:srgbClr val="FFFF00"/>
                </a:solidFill>
                <a:latin typeface="Stone Sans OS ITC TT-Bold" charset="0"/>
              </a:rPr>
              <a:t>III Y IV ARCO BRANQUIAL</a:t>
            </a:r>
          </a:p>
          <a:p>
            <a:pPr>
              <a:spcBef>
                <a:spcPct val="50000"/>
              </a:spcBef>
            </a:pPr>
            <a:r>
              <a:rPr lang="es-ES_tradnl" sz="1800">
                <a:solidFill>
                  <a:srgbClr val="FFFF00"/>
                </a:solidFill>
                <a:latin typeface="Stone Sans OS ITC TT-Bold" charset="0"/>
              </a:rPr>
              <a:t>ANATOMÍA QUIRÚRGICA 1850</a:t>
            </a:r>
          </a:p>
          <a:p>
            <a:pPr>
              <a:spcBef>
                <a:spcPct val="50000"/>
              </a:spcBef>
            </a:pPr>
            <a:r>
              <a:rPr lang="es-ES_tradnl" sz="1800">
                <a:solidFill>
                  <a:srgbClr val="FFFF00"/>
                </a:solidFill>
                <a:latin typeface="Stone Sans OS ITC TT-Bold" charset="0"/>
              </a:rPr>
              <a:t>4 GLÁNDULAS</a:t>
            </a:r>
          </a:p>
          <a:p>
            <a:pPr>
              <a:spcBef>
                <a:spcPct val="50000"/>
              </a:spcBef>
            </a:pPr>
            <a:r>
              <a:rPr lang="es-ES_tradnl" sz="1800">
                <a:solidFill>
                  <a:srgbClr val="FFFF00"/>
                </a:solidFill>
                <a:latin typeface="Stone Sans OS ITC TT-Bold" charset="0"/>
              </a:rPr>
              <a:t>3-6 mm</a:t>
            </a:r>
          </a:p>
          <a:p>
            <a:pPr>
              <a:spcBef>
                <a:spcPct val="50000"/>
              </a:spcBef>
            </a:pPr>
            <a:r>
              <a:rPr lang="es-ES_tradnl" sz="1800">
                <a:solidFill>
                  <a:srgbClr val="FFFF00"/>
                </a:solidFill>
                <a:latin typeface="Stone Sans OS ITC TT-Bold" charset="0"/>
              </a:rPr>
              <a:t>+/- 30 mg c/u </a:t>
            </a:r>
          </a:p>
          <a:p>
            <a:pPr>
              <a:spcBef>
                <a:spcPct val="50000"/>
              </a:spcBef>
            </a:pPr>
            <a:r>
              <a:rPr lang="es-ES_tradnl" sz="1800">
                <a:solidFill>
                  <a:srgbClr val="FFFF00"/>
                </a:solidFill>
                <a:latin typeface="Stone Sans OS ITC TT-Bold" charset="0"/>
              </a:rPr>
              <a:t>Células Principales (PTH)</a:t>
            </a:r>
          </a:p>
          <a:p>
            <a:pPr>
              <a:spcBef>
                <a:spcPct val="50000"/>
              </a:spcBef>
            </a:pPr>
            <a:r>
              <a:rPr lang="es-ES_tradnl" sz="1800">
                <a:solidFill>
                  <a:srgbClr val="FFFF00"/>
                </a:solidFill>
                <a:latin typeface="Stone Sans OS ITC TT-Bold" charset="0"/>
              </a:rPr>
              <a:t>Células Oxifílicas</a:t>
            </a:r>
          </a:p>
          <a:p>
            <a:pPr>
              <a:spcBef>
                <a:spcPct val="50000"/>
              </a:spcBef>
            </a:pPr>
            <a:r>
              <a:rPr lang="es-ES_tradnl" sz="1800">
                <a:solidFill>
                  <a:srgbClr val="FFFF00"/>
                </a:solidFill>
                <a:latin typeface="Stone Sans OS ITC TT-Bold" charset="0"/>
              </a:rPr>
              <a:t>Células Claras</a:t>
            </a:r>
            <a:endParaRPr lang="es-ES_tradnl">
              <a:solidFill>
                <a:srgbClr val="FFFF00"/>
              </a:solidFill>
              <a:latin typeface="Times"/>
            </a:endParaRPr>
          </a:p>
        </p:txBody>
      </p:sp>
      <p:sp>
        <p:nvSpPr>
          <p:cNvPr id="52229" name="Text Box 7"/>
          <p:cNvSpPr txBox="1">
            <a:spLocks noChangeArrowheads="1"/>
          </p:cNvSpPr>
          <p:nvPr/>
        </p:nvSpPr>
        <p:spPr bwMode="auto">
          <a:xfrm>
            <a:off x="6172200" y="5881688"/>
            <a:ext cx="2286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1800" b="0" i="1">
                <a:solidFill>
                  <a:schemeClr val="accent2"/>
                </a:solidFill>
                <a:latin typeface="Times"/>
              </a:rPr>
              <a:t>Dedeurwaerdere 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907" name="Text Box 3"/>
          <p:cNvSpPr txBox="1">
            <a:spLocks noChangeArrowheads="1"/>
          </p:cNvSpPr>
          <p:nvPr/>
        </p:nvSpPr>
        <p:spPr bwMode="auto">
          <a:xfrm>
            <a:off x="1600200" y="838200"/>
            <a:ext cx="6096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_tradnl" sz="280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tone Sans ITC TT-Bold" charset="0"/>
              </a:rPr>
              <a:t>FUNCIONES PARATOHORMONA</a:t>
            </a:r>
          </a:p>
        </p:txBody>
      </p:sp>
      <p:sp>
        <p:nvSpPr>
          <p:cNvPr id="53251" name="Text Box 4"/>
          <p:cNvSpPr txBox="1">
            <a:spLocks noChangeArrowheads="1"/>
          </p:cNvSpPr>
          <p:nvPr/>
        </p:nvSpPr>
        <p:spPr bwMode="auto">
          <a:xfrm>
            <a:off x="381000" y="1752600"/>
            <a:ext cx="3962400" cy="39354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s-ES_tradnl" b="0">
                <a:solidFill>
                  <a:srgbClr val="333399"/>
                </a:solidFill>
                <a:latin typeface="Times"/>
                <a:sym typeface="Wingdings" pitchFamily="2" charset="2"/>
              </a:rPr>
              <a:t>Renal</a:t>
            </a:r>
            <a:r>
              <a:rPr lang="es-ES_tradnl" b="0">
                <a:latin typeface="Times"/>
                <a:sym typeface="Wingdings" pitchFamily="2" charset="2"/>
              </a:rPr>
              <a:t> </a:t>
            </a:r>
          </a:p>
          <a:p>
            <a:pPr>
              <a:spcBef>
                <a:spcPct val="50000"/>
              </a:spcBef>
              <a:buFont typeface="Wingdings" pitchFamily="2" charset="2"/>
              <a:buChar char="é"/>
            </a:pPr>
            <a:r>
              <a:rPr lang="es-ES_tradnl" b="0">
                <a:latin typeface="Times"/>
                <a:sym typeface="Wingdings" pitchFamily="2" charset="2"/>
              </a:rPr>
              <a:t>Absorción renal de calcio</a:t>
            </a:r>
          </a:p>
          <a:p>
            <a:pPr>
              <a:spcBef>
                <a:spcPct val="50000"/>
              </a:spcBef>
              <a:buFont typeface="Wingdings" pitchFamily="2" charset="2"/>
              <a:buChar char="é"/>
            </a:pPr>
            <a:r>
              <a:rPr lang="es-ES_tradnl" b="0">
                <a:latin typeface="Times"/>
                <a:sym typeface="Wingdings" pitchFamily="2" charset="2"/>
              </a:rPr>
              <a:t> Aumenta la excreción de fosfato</a:t>
            </a:r>
          </a:p>
          <a:p>
            <a:pPr>
              <a:spcBef>
                <a:spcPct val="50000"/>
              </a:spcBef>
              <a:buFont typeface="Wingdings" pitchFamily="2" charset="2"/>
              <a:buChar char="é"/>
            </a:pPr>
            <a:r>
              <a:rPr lang="es-ES_tradnl" b="0">
                <a:latin typeface="Times"/>
                <a:sym typeface="Wingdings" pitchFamily="2" charset="2"/>
              </a:rPr>
              <a:t> clearance de HCO3-</a:t>
            </a:r>
          </a:p>
          <a:p>
            <a:pPr>
              <a:spcBef>
                <a:spcPct val="50000"/>
              </a:spcBef>
              <a:buFont typeface="Wingdings" pitchFamily="2" charset="2"/>
              <a:buChar char="é"/>
            </a:pPr>
            <a:r>
              <a:rPr lang="es-ES_tradnl" b="0">
                <a:latin typeface="Times"/>
                <a:sym typeface="Wingdings" pitchFamily="2" charset="2"/>
              </a:rPr>
              <a:t> clearance de agua libre</a:t>
            </a:r>
          </a:p>
          <a:p>
            <a:pPr>
              <a:spcBef>
                <a:spcPct val="50000"/>
              </a:spcBef>
              <a:buFont typeface="Wingdings" pitchFamily="2" charset="2"/>
              <a:buChar char="é"/>
            </a:pPr>
            <a:r>
              <a:rPr lang="es-ES_tradnl" b="0">
                <a:latin typeface="Times"/>
                <a:sym typeface="Wingdings" pitchFamily="2" charset="2"/>
              </a:rPr>
              <a:t> la actividad de la enzima </a:t>
            </a:r>
            <a:r>
              <a:rPr lang="es-ES_tradnl" b="0">
                <a:latin typeface="Times"/>
                <a:sym typeface="Symbol" pitchFamily="18" charset="2"/>
              </a:rPr>
              <a:t></a:t>
            </a:r>
            <a:r>
              <a:rPr lang="es-ES_tradnl" b="0">
                <a:latin typeface="Times"/>
                <a:sym typeface="Wingdings" pitchFamily="2" charset="2"/>
              </a:rPr>
              <a:t>1-hidroxilasa para Vit D</a:t>
            </a:r>
          </a:p>
        </p:txBody>
      </p:sp>
      <p:sp>
        <p:nvSpPr>
          <p:cNvPr id="53252" name="Text Box 5"/>
          <p:cNvSpPr txBox="1">
            <a:spLocks noChangeArrowheads="1"/>
          </p:cNvSpPr>
          <p:nvPr/>
        </p:nvSpPr>
        <p:spPr bwMode="auto">
          <a:xfrm>
            <a:off x="5364163" y="4652963"/>
            <a:ext cx="3097212" cy="466725"/>
          </a:xfrm>
          <a:prstGeom prst="rect">
            <a:avLst/>
          </a:prstGeom>
          <a:noFill/>
          <a:ln w="9525">
            <a:solidFill>
              <a:srgbClr val="FA090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b="0">
                <a:solidFill>
                  <a:srgbClr val="FA0906"/>
                </a:solidFill>
                <a:latin typeface="Techno" charset="0"/>
              </a:rPr>
              <a:t>NORMOCALCEMIA</a:t>
            </a:r>
            <a:endParaRPr lang="es-ES_tradnl" b="0">
              <a:solidFill>
                <a:srgbClr val="FA0906"/>
              </a:solidFill>
              <a:latin typeface="Times"/>
            </a:endParaRPr>
          </a:p>
        </p:txBody>
      </p:sp>
      <p:sp>
        <p:nvSpPr>
          <p:cNvPr id="53253" name="Text Box 6"/>
          <p:cNvSpPr txBox="1">
            <a:spLocks noChangeArrowheads="1"/>
          </p:cNvSpPr>
          <p:nvPr/>
        </p:nvSpPr>
        <p:spPr bwMode="auto">
          <a:xfrm>
            <a:off x="4495800" y="1752600"/>
            <a:ext cx="3962400" cy="10144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s-ES_tradnl" b="0">
                <a:solidFill>
                  <a:srgbClr val="333399"/>
                </a:solidFill>
                <a:latin typeface="Times"/>
                <a:sym typeface="Wingdings" pitchFamily="2" charset="2"/>
              </a:rPr>
              <a:t>Oseo</a:t>
            </a:r>
            <a:r>
              <a:rPr lang="es-ES_tradnl" b="0">
                <a:latin typeface="Times"/>
                <a:sym typeface="Wingdings" pitchFamily="2" charset="2"/>
              </a:rPr>
              <a:t> </a:t>
            </a:r>
          </a:p>
          <a:p>
            <a:pPr>
              <a:spcBef>
                <a:spcPct val="50000"/>
              </a:spcBef>
              <a:buFont typeface="Wingdings" pitchFamily="2" charset="2"/>
              <a:buChar char="é"/>
            </a:pPr>
            <a:r>
              <a:rPr lang="es-ES_tradnl" b="0">
                <a:latin typeface="Times"/>
                <a:sym typeface="Wingdings" pitchFamily="2" charset="2"/>
              </a:rPr>
              <a:t>Actividad de Osteoclastos</a:t>
            </a:r>
            <a:endParaRPr lang="es-ES_tradnl" b="0">
              <a:latin typeface="Times"/>
            </a:endParaRPr>
          </a:p>
        </p:txBody>
      </p:sp>
      <p:sp>
        <p:nvSpPr>
          <p:cNvPr id="53254" name="Text Box 7"/>
          <p:cNvSpPr txBox="1">
            <a:spLocks noChangeArrowheads="1"/>
          </p:cNvSpPr>
          <p:nvPr/>
        </p:nvSpPr>
        <p:spPr bwMode="auto">
          <a:xfrm>
            <a:off x="4495800" y="3429000"/>
            <a:ext cx="3962400" cy="10144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s-ES_tradnl" b="0">
                <a:solidFill>
                  <a:srgbClr val="333399"/>
                </a:solidFill>
                <a:latin typeface="Times"/>
                <a:sym typeface="Wingdings" pitchFamily="2" charset="2"/>
              </a:rPr>
              <a:t>Intestinal</a:t>
            </a:r>
            <a:r>
              <a:rPr lang="es-ES_tradnl" b="0">
                <a:latin typeface="Times"/>
                <a:sym typeface="Wingdings" pitchFamily="2" charset="2"/>
              </a:rPr>
              <a:t> (efecto Vit D)</a:t>
            </a:r>
          </a:p>
          <a:p>
            <a:pPr>
              <a:spcBef>
                <a:spcPct val="50000"/>
              </a:spcBef>
              <a:buFont typeface="Wingdings" pitchFamily="2" charset="2"/>
              <a:buChar char="é"/>
            </a:pPr>
            <a:r>
              <a:rPr lang="es-ES_tradnl" b="0">
                <a:latin typeface="Times"/>
                <a:sym typeface="Wingdings" pitchFamily="2" charset="2"/>
              </a:rPr>
              <a:t>Absorción de Calcio</a:t>
            </a:r>
            <a:endParaRPr lang="es-ES_tradnl" b="0">
              <a:latin typeface="Times"/>
            </a:endParaRPr>
          </a:p>
        </p:txBody>
      </p:sp>
      <p:sp>
        <p:nvSpPr>
          <p:cNvPr id="53255" name="Text Box 8"/>
          <p:cNvSpPr txBox="1">
            <a:spLocks noChangeArrowheads="1"/>
          </p:cNvSpPr>
          <p:nvPr/>
        </p:nvSpPr>
        <p:spPr bwMode="auto">
          <a:xfrm>
            <a:off x="6934200" y="6110288"/>
            <a:ext cx="1219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1800" b="0" i="1">
                <a:solidFill>
                  <a:schemeClr val="accent2"/>
                </a:solidFill>
                <a:latin typeface="Times"/>
              </a:rPr>
              <a:t>Marx 2003</a:t>
            </a:r>
          </a:p>
        </p:txBody>
      </p:sp>
      <p:sp>
        <p:nvSpPr>
          <p:cNvPr id="53256" name="Text Box 9"/>
          <p:cNvSpPr txBox="1">
            <a:spLocks noChangeArrowheads="1"/>
          </p:cNvSpPr>
          <p:nvPr/>
        </p:nvSpPr>
        <p:spPr bwMode="auto">
          <a:xfrm>
            <a:off x="5867400" y="5157788"/>
            <a:ext cx="1905000" cy="2746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s-ES_tradnl" sz="1200" b="0">
                <a:latin typeface="Times"/>
              </a:rPr>
              <a:t>Calcemia: 8,5 - 10,5 mg/dl</a:t>
            </a:r>
            <a:endParaRPr lang="es-ES_tradnl" b="0">
              <a:latin typeface="Time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/>
          <p:cNvSpPr txBox="1">
            <a:spLocks noChangeArrowheads="1"/>
          </p:cNvSpPr>
          <p:nvPr/>
        </p:nvSpPr>
        <p:spPr bwMode="auto">
          <a:xfrm>
            <a:off x="468313" y="990600"/>
            <a:ext cx="828040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s-ES_tradnl" b="0" u="sng">
                <a:solidFill>
                  <a:srgbClr val="FFE008"/>
                </a:solidFill>
              </a:rPr>
              <a:t>	HIPERPARATIROIDISMO PRIMARIO</a:t>
            </a:r>
            <a:endParaRPr lang="es-ES_tradnl" b="0">
              <a:solidFill>
                <a:srgbClr val="FFE008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 </a:t>
            </a:r>
          </a:p>
          <a:p>
            <a:pPr eaLnBrk="1" hangingPunct="1">
              <a:spcBef>
                <a:spcPct val="50000"/>
              </a:spcBef>
            </a:pPr>
            <a:endParaRPr lang="es-ES_tradnl" b="0">
              <a:solidFill>
                <a:srgbClr val="FFE008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ESPORÁDICO</a:t>
            </a:r>
          </a:p>
          <a:p>
            <a:pPr eaLnBrk="1" hangingPunct="1">
              <a:spcBef>
                <a:spcPct val="50000"/>
              </a:spcBef>
            </a:pPr>
            <a:endParaRPr lang="es-ES_tradnl" b="0">
              <a:solidFill>
                <a:srgbClr val="FFE008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ASOCIADO A ENDOCRINOPATIAS FAMILIARES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	NEM I (95%) - NEM II (30%) - HIPER PT FAMILIAR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250825" y="765175"/>
            <a:ext cx="8642350" cy="575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s-ES_tradnl" b="0" u="sng">
                <a:solidFill>
                  <a:srgbClr val="FFE008"/>
                </a:solidFill>
              </a:rPr>
              <a:t>	HIPERPARATIROIDISMO PRIMARIO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 </a:t>
            </a:r>
            <a:r>
              <a:rPr lang="es-ES_tradnl" sz="1800" b="0">
                <a:solidFill>
                  <a:srgbClr val="FFE008"/>
                </a:solidFill>
              </a:rPr>
              <a:t>0,2 - 0,5%  población EEUU</a:t>
            </a:r>
            <a:endParaRPr lang="es-ES_tradnl" b="0">
              <a:solidFill>
                <a:srgbClr val="FFE008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SINTOMÁTICO (90%)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	Manifestaciones radiológicas (Osteitis fibrosa quística)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	Nefrolitiasis o Nefrocalcinosis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	Enfermedad Neuromuscular (debilidad proximal atrofia, 						hiperreflexia)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	Fracturas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	Episodio de HiperPT primario agudo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ASINTOMÁTICO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	Screening de laboratorio</a:t>
            </a:r>
          </a:p>
        </p:txBody>
      </p:sp>
      <p:sp>
        <p:nvSpPr>
          <p:cNvPr id="55299" name="AutoShape 3"/>
          <p:cNvSpPr>
            <a:spLocks noChangeArrowheads="1"/>
          </p:cNvSpPr>
          <p:nvPr/>
        </p:nvSpPr>
        <p:spPr bwMode="auto">
          <a:xfrm>
            <a:off x="6804025" y="1125538"/>
            <a:ext cx="1585913" cy="1008062"/>
          </a:xfrm>
          <a:prstGeom prst="irregularSeal2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2"/>
          <p:cNvSpPr txBox="1">
            <a:spLocks noChangeArrowheads="1"/>
          </p:cNvSpPr>
          <p:nvPr/>
        </p:nvSpPr>
        <p:spPr bwMode="auto">
          <a:xfrm>
            <a:off x="838200" y="765175"/>
            <a:ext cx="8305800" cy="594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s-ES_tradnl" b="0" u="sng">
                <a:solidFill>
                  <a:srgbClr val="FFE008"/>
                </a:solidFill>
              </a:rPr>
              <a:t>	HIPERPARATIROIDISMO PRIMARIO</a:t>
            </a:r>
            <a:endParaRPr lang="es-ES_tradnl" b="0">
              <a:solidFill>
                <a:srgbClr val="FFE008"/>
              </a:solidFill>
            </a:endParaRPr>
          </a:p>
          <a:p>
            <a:pPr eaLnBrk="1" hangingPunct="1">
              <a:spcBef>
                <a:spcPct val="50000"/>
              </a:spcBef>
            </a:pPr>
            <a:endParaRPr lang="es-ES_tradnl" sz="1800" b="0">
              <a:solidFill>
                <a:srgbClr val="FFE008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s-ES_tradnl" sz="1800">
                <a:solidFill>
                  <a:srgbClr val="FFE008"/>
                </a:solidFill>
              </a:rPr>
              <a:t>ESTUDIO</a:t>
            </a:r>
          </a:p>
          <a:p>
            <a:pPr eaLnBrk="1" hangingPunct="1">
              <a:spcBef>
                <a:spcPct val="50000"/>
              </a:spcBef>
            </a:pPr>
            <a:r>
              <a:rPr lang="es-ES_tradnl" sz="1800">
                <a:solidFill>
                  <a:srgbClr val="FFE008"/>
                </a:solidFill>
              </a:rPr>
              <a:t>	- LABORATORIO</a:t>
            </a:r>
            <a:r>
              <a:rPr lang="es-ES_tradnl" sz="1800" b="0">
                <a:solidFill>
                  <a:srgbClr val="FFE008"/>
                </a:solidFill>
              </a:rPr>
              <a:t> </a:t>
            </a:r>
          </a:p>
          <a:p>
            <a:pPr eaLnBrk="1" hangingPunct="1">
              <a:spcBef>
                <a:spcPct val="50000"/>
              </a:spcBef>
            </a:pPr>
            <a:r>
              <a:rPr lang="es-ES_tradnl" sz="1800" b="0">
                <a:solidFill>
                  <a:srgbClr val="FFE008"/>
                </a:solidFill>
              </a:rPr>
              <a:t>		</a:t>
            </a:r>
          </a:p>
          <a:p>
            <a:pPr eaLnBrk="1" hangingPunct="1">
              <a:spcBef>
                <a:spcPct val="50000"/>
              </a:spcBef>
            </a:pPr>
            <a:endParaRPr lang="es-ES_tradnl" b="0">
              <a:solidFill>
                <a:srgbClr val="FFE008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	- Densitometría Osea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	</a:t>
            </a:r>
            <a:r>
              <a:rPr lang="es-ES_tradnl" b="0">
                <a:solidFill>
                  <a:srgbClr val="FFCC00"/>
                </a:solidFill>
              </a:rPr>
              <a:t>- Sestamibi 		90% sensibilidad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CC00"/>
                </a:solidFill>
              </a:rPr>
              <a:t>	-Setamibi-SPECT	90% sensibilidad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CC00"/>
                </a:solidFill>
              </a:rPr>
              <a:t>	- ECO			70% sensibilidad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	- TAC			68% sensibilidad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	- RNM			57% sensibilidad         </a:t>
            </a:r>
            <a:r>
              <a:rPr lang="es-ES_tradnl" sz="1400" b="0">
                <a:solidFill>
                  <a:srgbClr val="FFE008"/>
                </a:solidFill>
              </a:rPr>
              <a:t>WJS 1991; 15:6</a:t>
            </a:r>
          </a:p>
        </p:txBody>
      </p:sp>
      <p:sp>
        <p:nvSpPr>
          <p:cNvPr id="56323" name="AutoShape 3"/>
          <p:cNvSpPr>
            <a:spLocks noChangeArrowheads="1"/>
          </p:cNvSpPr>
          <p:nvPr/>
        </p:nvSpPr>
        <p:spPr bwMode="auto">
          <a:xfrm>
            <a:off x="3492500" y="2708275"/>
            <a:ext cx="1511300" cy="792163"/>
          </a:xfrm>
          <a:prstGeom prst="triangle">
            <a:avLst>
              <a:gd name="adj" fmla="val 50000"/>
            </a:avLst>
          </a:prstGeom>
          <a:solidFill>
            <a:srgbClr val="00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56324" name="Rectangle 4"/>
          <p:cNvSpPr>
            <a:spLocks noChangeArrowheads="1"/>
          </p:cNvSpPr>
          <p:nvPr/>
        </p:nvSpPr>
        <p:spPr bwMode="auto">
          <a:xfrm rot="-586513">
            <a:off x="2124075" y="2636838"/>
            <a:ext cx="4319588" cy="73025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56325" name="AutoShape 5"/>
          <p:cNvSpPr>
            <a:spLocks noChangeArrowheads="1"/>
          </p:cNvSpPr>
          <p:nvPr/>
        </p:nvSpPr>
        <p:spPr bwMode="auto">
          <a:xfrm>
            <a:off x="1116013" y="2852738"/>
            <a:ext cx="1008062" cy="288925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CL" sz="1400"/>
              <a:t>FOSFEMIA</a:t>
            </a:r>
            <a:endParaRPr lang="es-ES" sz="1400"/>
          </a:p>
        </p:txBody>
      </p:sp>
      <p:sp>
        <p:nvSpPr>
          <p:cNvPr id="56326" name="AutoShape 6"/>
          <p:cNvSpPr>
            <a:spLocks noChangeArrowheads="1"/>
          </p:cNvSpPr>
          <p:nvPr/>
        </p:nvSpPr>
        <p:spPr bwMode="auto">
          <a:xfrm>
            <a:off x="6443663" y="1773238"/>
            <a:ext cx="1008062" cy="288925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CL" sz="1400"/>
              <a:t>CALCEMIA</a:t>
            </a:r>
            <a:endParaRPr lang="es-ES" sz="1400"/>
          </a:p>
        </p:txBody>
      </p:sp>
      <p:sp>
        <p:nvSpPr>
          <p:cNvPr id="56327" name="AutoShape 7"/>
          <p:cNvSpPr>
            <a:spLocks noChangeArrowheads="1"/>
          </p:cNvSpPr>
          <p:nvPr/>
        </p:nvSpPr>
        <p:spPr bwMode="auto">
          <a:xfrm>
            <a:off x="6443663" y="2060575"/>
            <a:ext cx="1008062" cy="288925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CL" sz="1400"/>
              <a:t>CALCIURIA</a:t>
            </a:r>
            <a:endParaRPr lang="es-ES" sz="1400"/>
          </a:p>
        </p:txBody>
      </p:sp>
      <p:sp>
        <p:nvSpPr>
          <p:cNvPr id="56328" name="AutoShape 8"/>
          <p:cNvSpPr>
            <a:spLocks noChangeArrowheads="1"/>
          </p:cNvSpPr>
          <p:nvPr/>
        </p:nvSpPr>
        <p:spPr bwMode="auto">
          <a:xfrm>
            <a:off x="6443663" y="2347913"/>
            <a:ext cx="1008062" cy="288925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CL" sz="1400"/>
              <a:t>PTH</a:t>
            </a:r>
            <a:endParaRPr lang="es-ES" sz="1400"/>
          </a:p>
        </p:txBody>
      </p:sp>
      <p:sp>
        <p:nvSpPr>
          <p:cNvPr id="56329" name="Line 9"/>
          <p:cNvSpPr>
            <a:spLocks noChangeShapeType="1"/>
          </p:cNvSpPr>
          <p:nvPr/>
        </p:nvSpPr>
        <p:spPr bwMode="auto">
          <a:xfrm>
            <a:off x="900113" y="2708275"/>
            <a:ext cx="0" cy="576263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CL"/>
          </a:p>
        </p:txBody>
      </p:sp>
      <p:sp>
        <p:nvSpPr>
          <p:cNvPr id="56330" name="Line 10"/>
          <p:cNvSpPr>
            <a:spLocks noChangeShapeType="1"/>
          </p:cNvSpPr>
          <p:nvPr/>
        </p:nvSpPr>
        <p:spPr bwMode="auto">
          <a:xfrm flipV="1">
            <a:off x="7596188" y="1846263"/>
            <a:ext cx="0" cy="574675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CL"/>
          </a:p>
        </p:txBody>
      </p:sp>
      <p:sp>
        <p:nvSpPr>
          <p:cNvPr id="56331" name="Rectangle 11"/>
          <p:cNvSpPr>
            <a:spLocks noChangeArrowheads="1"/>
          </p:cNvSpPr>
          <p:nvPr/>
        </p:nvSpPr>
        <p:spPr bwMode="auto">
          <a:xfrm>
            <a:off x="1763713" y="4076700"/>
            <a:ext cx="5472112" cy="15843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56332" name="AutoShape 12"/>
          <p:cNvSpPr>
            <a:spLocks noChangeArrowheads="1"/>
          </p:cNvSpPr>
          <p:nvPr/>
        </p:nvSpPr>
        <p:spPr bwMode="auto">
          <a:xfrm>
            <a:off x="7558088" y="620713"/>
            <a:ext cx="1585912" cy="1008062"/>
          </a:xfrm>
          <a:prstGeom prst="irregularSeal2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2"/>
          <p:cNvSpPr txBox="1">
            <a:spLocks noChangeArrowheads="1"/>
          </p:cNvSpPr>
          <p:nvPr/>
        </p:nvSpPr>
        <p:spPr bwMode="auto">
          <a:xfrm>
            <a:off x="838200" y="765175"/>
            <a:ext cx="7620000" cy="575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s-ES_tradnl" b="0" u="sng">
                <a:solidFill>
                  <a:srgbClr val="FFE008"/>
                </a:solidFill>
              </a:rPr>
              <a:t>	HIPERPARATIROIDISMO PRIMARIO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Indicación Quirúrgica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	Diagnóstico Confirmado?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	Caso Esporádico o NEM?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	Reoperación?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	Patología tiroídea coexistente?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E008"/>
                </a:solidFill>
              </a:rPr>
              <a:t>	Una o varias glándulas comprometidas?</a:t>
            </a:r>
          </a:p>
          <a:p>
            <a:pPr eaLnBrk="1" hangingPunct="1">
              <a:spcBef>
                <a:spcPct val="50000"/>
              </a:spcBef>
            </a:pPr>
            <a:endParaRPr lang="es-ES_tradnl" b="0">
              <a:solidFill>
                <a:srgbClr val="FF7512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7512"/>
                </a:solidFill>
              </a:rPr>
              <a:t>Curación 95-99%</a:t>
            </a:r>
          </a:p>
          <a:p>
            <a:pPr eaLnBrk="1" hangingPunct="1">
              <a:spcBef>
                <a:spcPct val="50000"/>
              </a:spcBef>
            </a:pPr>
            <a:r>
              <a:rPr lang="es-ES_tradnl" b="0">
                <a:solidFill>
                  <a:srgbClr val="FF7512"/>
                </a:solidFill>
              </a:rPr>
              <a:t>Mortalidad 0,3% / Morbilidad 1-2 % (lesión NRL - Hipocalcemia)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ción en blanco">
  <a:themeElements>
    <a:clrScheme name="Presentación en blanco.pot 7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3399FF"/>
      </a:accent1>
      <a:accent2>
        <a:srgbClr val="99FFCC"/>
      </a:accent2>
      <a:accent3>
        <a:srgbClr val="FFFFFF"/>
      </a:accent3>
      <a:accent4>
        <a:srgbClr val="000000"/>
      </a:accent4>
      <a:accent5>
        <a:srgbClr val="ADCAFF"/>
      </a:accent5>
      <a:accent6>
        <a:srgbClr val="8AE7B9"/>
      </a:accent6>
      <a:hlink>
        <a:srgbClr val="CC00CC"/>
      </a:hlink>
      <a:folHlink>
        <a:srgbClr val="B2B2B2"/>
      </a:folHlink>
    </a:clrScheme>
    <a:fontScheme name="Presentación en blanco.pot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esentación en blanco.po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.po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.po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.po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.po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.po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.po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Orbit</Template>
  <TotalTime>4347</TotalTime>
  <Words>606</Words>
  <Application>Microsoft Office PowerPoint</Application>
  <PresentationFormat>Presentación en pantalla (4:3)</PresentationFormat>
  <Paragraphs>333</Paragraphs>
  <Slides>36</Slides>
  <Notes>36</Notes>
  <HiddenSlides>0</HiddenSlides>
  <MMClips>0</MMClips>
  <ScaleCrop>false</ScaleCrop>
  <HeadingPairs>
    <vt:vector size="8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36</vt:i4>
      </vt:variant>
    </vt:vector>
  </HeadingPairs>
  <TitlesOfParts>
    <vt:vector size="47" baseType="lpstr">
      <vt:lpstr>Arial</vt:lpstr>
      <vt:lpstr>Gadget</vt:lpstr>
      <vt:lpstr>Stone Sans ITC TT-Bold</vt:lpstr>
      <vt:lpstr>Stone Sans OS ITC TT-Bold</vt:lpstr>
      <vt:lpstr>Symbol</vt:lpstr>
      <vt:lpstr>Techno</vt:lpstr>
      <vt:lpstr>Times</vt:lpstr>
      <vt:lpstr>Times New Roman</vt:lpstr>
      <vt:lpstr>Wingdings</vt:lpstr>
      <vt:lpstr>Presentación en blanco</vt:lpstr>
      <vt:lpstr>Fotografía de Photo Editor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Universidad de Chile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Sin título de diapositiva</dc:title>
  <dc:creator>Daniça Goles English</dc:creator>
  <cp:lastModifiedBy>familia</cp:lastModifiedBy>
  <cp:revision>170</cp:revision>
  <dcterms:created xsi:type="dcterms:W3CDTF">2002-07-19T18:26:03Z</dcterms:created>
  <dcterms:modified xsi:type="dcterms:W3CDTF">2016-04-04T01:58:01Z</dcterms:modified>
</cp:coreProperties>
</file>