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9"/>
  </p:notesMasterIdLst>
  <p:handoutMasterIdLst>
    <p:handoutMasterId r:id="rId120"/>
  </p:handoutMasterIdLst>
  <p:sldIdLst>
    <p:sldId id="400" r:id="rId2"/>
    <p:sldId id="401" r:id="rId3"/>
    <p:sldId id="432" r:id="rId4"/>
    <p:sldId id="402" r:id="rId5"/>
    <p:sldId id="433" r:id="rId6"/>
    <p:sldId id="434" r:id="rId7"/>
    <p:sldId id="403" r:id="rId8"/>
    <p:sldId id="423" r:id="rId9"/>
    <p:sldId id="425" r:id="rId10"/>
    <p:sldId id="426" r:id="rId11"/>
    <p:sldId id="427" r:id="rId12"/>
    <p:sldId id="428" r:id="rId13"/>
    <p:sldId id="459" r:id="rId14"/>
    <p:sldId id="460" r:id="rId15"/>
    <p:sldId id="429" r:id="rId16"/>
    <p:sldId id="430" r:id="rId17"/>
    <p:sldId id="431" r:id="rId18"/>
    <p:sldId id="256" r:id="rId19"/>
    <p:sldId id="436" r:id="rId20"/>
    <p:sldId id="300" r:id="rId21"/>
    <p:sldId id="435" r:id="rId22"/>
    <p:sldId id="299" r:id="rId23"/>
    <p:sldId id="323" r:id="rId24"/>
    <p:sldId id="257" r:id="rId25"/>
    <p:sldId id="357" r:id="rId26"/>
    <p:sldId id="358" r:id="rId27"/>
    <p:sldId id="359" r:id="rId28"/>
    <p:sldId id="360" r:id="rId29"/>
    <p:sldId id="361" r:id="rId30"/>
    <p:sldId id="362" r:id="rId31"/>
    <p:sldId id="363" r:id="rId32"/>
    <p:sldId id="364" r:id="rId33"/>
    <p:sldId id="318" r:id="rId34"/>
    <p:sldId id="321" r:id="rId35"/>
    <p:sldId id="411" r:id="rId36"/>
    <p:sldId id="412" r:id="rId37"/>
    <p:sldId id="413" r:id="rId38"/>
    <p:sldId id="414" r:id="rId39"/>
    <p:sldId id="415" r:id="rId40"/>
    <p:sldId id="419" r:id="rId41"/>
    <p:sldId id="454" r:id="rId42"/>
    <p:sldId id="455" r:id="rId43"/>
    <p:sldId id="394" r:id="rId44"/>
    <p:sldId id="437" r:id="rId45"/>
    <p:sldId id="456" r:id="rId46"/>
    <p:sldId id="395" r:id="rId47"/>
    <p:sldId id="290" r:id="rId48"/>
    <p:sldId id="390" r:id="rId49"/>
    <p:sldId id="396" r:id="rId50"/>
    <p:sldId id="397" r:id="rId51"/>
    <p:sldId id="291" r:id="rId52"/>
    <p:sldId id="286" r:id="rId53"/>
    <p:sldId id="272" r:id="rId54"/>
    <p:sldId id="331" r:id="rId55"/>
    <p:sldId id="274" r:id="rId56"/>
    <p:sldId id="275" r:id="rId57"/>
    <p:sldId id="276" r:id="rId58"/>
    <p:sldId id="307" r:id="rId59"/>
    <p:sldId id="292" r:id="rId60"/>
    <p:sldId id="293" r:id="rId61"/>
    <p:sldId id="294" r:id="rId62"/>
    <p:sldId id="306" r:id="rId63"/>
    <p:sldId id="308" r:id="rId64"/>
    <p:sldId id="277" r:id="rId65"/>
    <p:sldId id="278" r:id="rId66"/>
    <p:sldId id="279" r:id="rId67"/>
    <p:sldId id="319" r:id="rId68"/>
    <p:sldId id="320" r:id="rId69"/>
    <p:sldId id="365" r:id="rId70"/>
    <p:sldId id="367" r:id="rId71"/>
    <p:sldId id="368" r:id="rId72"/>
    <p:sldId id="332" r:id="rId73"/>
    <p:sldId id="354" r:id="rId74"/>
    <p:sldId id="333" r:id="rId75"/>
    <p:sldId id="334" r:id="rId76"/>
    <p:sldId id="335" r:id="rId77"/>
    <p:sldId id="336" r:id="rId78"/>
    <p:sldId id="337" r:id="rId79"/>
    <p:sldId id="338" r:id="rId80"/>
    <p:sldId id="339" r:id="rId81"/>
    <p:sldId id="457" r:id="rId82"/>
    <p:sldId id="345" r:id="rId83"/>
    <p:sldId id="340" r:id="rId84"/>
    <p:sldId id="298" r:id="rId85"/>
    <p:sldId id="350" r:id="rId86"/>
    <p:sldId id="341" r:id="rId87"/>
    <p:sldId id="346" r:id="rId88"/>
    <p:sldId id="447" r:id="rId89"/>
    <p:sldId id="446" r:id="rId90"/>
    <p:sldId id="438" r:id="rId91"/>
    <p:sldId id="439" r:id="rId92"/>
    <p:sldId id="347" r:id="rId93"/>
    <p:sldId id="348" r:id="rId94"/>
    <p:sldId id="351" r:id="rId95"/>
    <p:sldId id="342" r:id="rId96"/>
    <p:sldId id="445" r:id="rId97"/>
    <p:sldId id="440" r:id="rId98"/>
    <p:sldId id="441" r:id="rId99"/>
    <p:sldId id="443" r:id="rId100"/>
    <p:sldId id="444" r:id="rId101"/>
    <p:sldId id="442" r:id="rId102"/>
    <p:sldId id="383" r:id="rId103"/>
    <p:sldId id="404" r:id="rId104"/>
    <p:sldId id="405" r:id="rId105"/>
    <p:sldId id="406" r:id="rId106"/>
    <p:sldId id="407" r:id="rId107"/>
    <p:sldId id="458" r:id="rId108"/>
    <p:sldId id="408" r:id="rId109"/>
    <p:sldId id="409" r:id="rId110"/>
    <p:sldId id="410" r:id="rId111"/>
    <p:sldId id="324" r:id="rId112"/>
    <p:sldId id="375" r:id="rId113"/>
    <p:sldId id="376" r:id="rId114"/>
    <p:sldId id="377" r:id="rId115"/>
    <p:sldId id="378" r:id="rId116"/>
    <p:sldId id="379" r:id="rId117"/>
    <p:sldId id="380" r:id="rId11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s-ES_trad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BF69"/>
    <a:srgbClr val="FF66FF"/>
    <a:srgbClr val="72F000"/>
    <a:srgbClr val="428A00"/>
    <a:srgbClr val="60C900"/>
    <a:srgbClr val="FAFD00"/>
    <a:srgbClr val="9234DB"/>
    <a:srgbClr val="CF0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0" autoAdjust="0"/>
    <p:restoredTop sz="94660"/>
  </p:normalViewPr>
  <p:slideViewPr>
    <p:cSldViewPr>
      <p:cViewPr varScale="1">
        <p:scale>
          <a:sx n="111" d="100"/>
          <a:sy n="111" d="100"/>
        </p:scale>
        <p:origin x="-15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5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s-ES_tradnl" noProof="0" smtClean="0"/>
              <a:t>Haga clic para editar el estilo del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Tree>
    <p:extLst>
      <p:ext uri="{BB962C8B-B14F-4D97-AF65-F5344CB8AC3E}">
        <p14:creationId xmlns:p14="http://schemas.microsoft.com/office/powerpoint/2010/main" val="4954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r>
              <a:rPr lang="es-ES" smtClean="0"/>
              <a:t>Entre las 20-32 semanas se produce la transformación del mesénquima en tejido adiposo. Entre la semana 32 y 40 se produce la tunelización de los brotes epiteliales y la ramificación de las estructuras glandulares lóbulo alveolares. Los senos lactíferos convergen en una depresión epidérmica que cerca del nacimiento se evagina y da </a:t>
            </a:r>
            <a:r>
              <a:rPr lang="es-ES" b="1" smtClean="0"/>
              <a:t>origen_al_pezón</a:t>
            </a:r>
            <a:r>
              <a:rPr lang="es-ES" smtClean="0"/>
              <a:t>.</a:t>
            </a:r>
          </a:p>
          <a:p>
            <a:r>
              <a:rPr lang="es-ES" smtClean="0"/>
              <a:t>En las últimas semanas de gestación la mama fetal responde al influjo de las hormonas esteroides maternas y placentarias, así como también a la prolactina, que inducen la actividad secretoria en los conductos mamarios fetales. Esto se manifiesta después del nacimiento por la secreción de calostro y un crecimiento palpable </a:t>
            </a:r>
            <a:r>
              <a:rPr lang="es-ES" b="1" smtClean="0"/>
              <a:t>del_brote_epitelial</a:t>
            </a:r>
            <a:r>
              <a:rPr lang="es-ES" smtClean="0"/>
              <a:t>.</a:t>
            </a:r>
          </a:p>
          <a:p>
            <a:r>
              <a:rPr lang="es-ES" smtClean="0"/>
              <a:t>Al mes del nacimiento, la glándula se encoge y regresa al estado de inactividad, compuesta por conductos discretamente ramificados, </a:t>
            </a:r>
            <a:r>
              <a:rPr lang="es-ES" b="1" smtClean="0"/>
              <a:t>sin_alvéolos</a:t>
            </a:r>
            <a:r>
              <a:rPr lang="es-ES" smtClean="0"/>
              <a:t>.</a:t>
            </a:r>
            <a:endParaRPr lang="es-C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438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lnSpc>
                <a:spcPct val="90000"/>
              </a:lnSpc>
            </a:pPr>
            <a:r>
              <a:rPr lang="es-ES_tradnl" sz="1000" i="1" smtClean="0"/>
              <a:t>Dispositivo de aguja y guía con gancho</a:t>
            </a:r>
            <a:r>
              <a:rPr lang="es-ES_tradnl" sz="1000" smtClean="0"/>
              <a:t> (fig. 6-1)</a:t>
            </a:r>
          </a:p>
          <a:p>
            <a:pPr>
              <a:lnSpc>
                <a:spcPct val="90000"/>
              </a:lnSpc>
            </a:pPr>
            <a:r>
              <a:rPr lang="es-ES_tradnl" sz="1000" smtClean="0"/>
              <a:t>El primer paso en el procedimiento de la biopsia de localización con aguja es la exacta localización de la anomalía. Se remite a la paciente al departamento de radiología, se repite la mamografía y se confirma la ubicación de la alteración. Tras la preparación estéril de la mama, se anestesia la piel y se in­troduce una aguja a través de la piel en el parénquima mamario adyacente a la alteración. La mayor parte de los radiólogos utiliza un dispositivo de localiza­ción compuesto por una aguja y una guía con gancho o localizador, como se muestra en la figura 6-1. La aguja que contiene la guía con gancho se inserta a través de la piel en el parénquima mamario adyacente a la alteración. La guía con gancho permanece recta mientras se encuentra dentro del cañón de la agu­ja; sin embargo, al retirar la aguja adopta una forma de curva o anzuelo. El gancho mantiene la guía en el punto adyacente a la alteración. La mamografía se repite cuando la aguja está colocada para confirmar su relación con la le­sión mamaria.</a:t>
            </a:r>
          </a:p>
          <a:p>
            <a:pPr>
              <a:lnSpc>
                <a:spcPct val="90000"/>
              </a:lnSpc>
            </a:pPr>
            <a:r>
              <a:rPr lang="es-ES_tradnl" sz="1000" i="1" smtClean="0"/>
              <a:t>Localización de la incisión</a:t>
            </a:r>
            <a:r>
              <a:rPr lang="es-ES_tradnl" sz="1000" smtClean="0"/>
              <a:t> (fig. 6-2)</a:t>
            </a:r>
          </a:p>
          <a:p>
            <a:pPr>
              <a:lnSpc>
                <a:spcPct val="90000"/>
              </a:lnSpc>
            </a:pPr>
            <a:r>
              <a:rPr lang="es-ES_tradnl" sz="1000" smtClean="0"/>
              <a:t>En la figura 6-2 se muestra el aspecto del dispositivo con aguja y guía con gancho una vez que este último se ha colocado de forma satisfactoria junto a un grupo de microcalcificaciones (punteado). Se asegura la guía a la piel de la paciente con una sutura (que no se muestra aquí) para que la aguja o la guía no se desplacen durante el traslado de la paciente al quirófano. Hay que mo­ver a la paciente con cuidado para impedir que el dispositivo se desplace. En el quirófano, se retiran todos los vendajes sobre la mama. Tras administrar el anestésico, se limpia y se cubre la mama para incluirla, toda ella, en el campo operatorio, procurando evitar que el dispositivo se desplace. Se muestra la in­cisión cutánea que engloba el punto de inserción del gancho en la piel. Si es posible, se utiliza una incisión que rodee toda la areola, ya que esta incisión produce una mínima cicatriz deformante y no compromete futuras incisiones. En ocasiones, cuando la aguja penetra en la piel por un punto distante a la al­teración, la incisión puede realizarse sobre la región de ésta en lugar de alre­dedor de la guía con gancho. Ello evitará la perforación intensa a través de la mama durante la disección.</a:t>
            </a:r>
            <a:endParaRPr lang="es-CL" sz="1000" smtClean="0"/>
          </a:p>
          <a:p>
            <a:pPr>
              <a:lnSpc>
                <a:spcPct val="90000"/>
              </a:lnSpc>
            </a:pPr>
            <a:endParaRPr lang="es-CL"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541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lnSpc>
                <a:spcPct val="80000"/>
              </a:lnSpc>
            </a:pPr>
            <a:r>
              <a:rPr lang="es-ES_tradnl" sz="900" i="1" smtClean="0"/>
              <a:t>Fin de la disección; muestra extirpada</a:t>
            </a:r>
            <a:r>
              <a:rPr lang="es-ES_tradnl" sz="900" smtClean="0"/>
              <a:t> (fig. 6-4)</a:t>
            </a:r>
          </a:p>
          <a:p>
            <a:pPr>
              <a:lnSpc>
                <a:spcPct val="80000"/>
              </a:lnSpc>
            </a:pPr>
            <a:r>
              <a:rPr lang="es-ES_tradnl" sz="900" smtClean="0"/>
              <a:t>Como se muestra en la figura 6-4, A, se puede colocar una suave tracción en la elipse de piel y en la muestra tisular cuando se realiza la disección del parénquima mamario. El dispositivo de aguja y guía con gancho no debe uti­lizarse como un retractor y hay que evitar manipularlo. Es preciso realizar una cuidadosa palpación de la muestra tisular y de la guía a intervalos frecuentes para confirmar que se está extirpando un fragmento adecuado de tejido, que incluya 1-2 cm de tejido normal alrededor del gancho. Hay que utilizar la di­sección en vez del electrocauterio para reducir al mínimo la destrucción de los márgenes tisulares. En caso -necesario, se puede alargar la incisión elíptica de la piel en uno u otro extremo para aumentar la visualízación y obtener un frag­mento de tejido más amplio. Cuando se ha realizado una incisión en un pun­to que no sea alrededor del gancho, se extiende a través del parénquima mamario hasta que se identifica el gancho varios centímetros proximal a la alteración.</a:t>
            </a:r>
          </a:p>
          <a:p>
            <a:pPr>
              <a:lnSpc>
                <a:spcPct val="80000"/>
              </a:lnSpc>
            </a:pPr>
            <a:r>
              <a:rPr lang="es-ES_tradnl" sz="900" smtClean="0"/>
              <a:t>En la figura 6-4, </a:t>
            </a:r>
            <a:r>
              <a:rPr lang="es-ES_tradnl" sz="900" i="1" smtClean="0"/>
              <a:t>B,</a:t>
            </a:r>
            <a:r>
              <a:rPr lang="es-ES_tradnl" sz="900" smtClean="0"/>
              <a:t> se muestra que los retractores colocados a cada lado de la incisión facilitan la exposición. La mayor parte de la disección,</a:t>
            </a:r>
            <a:r>
              <a:rPr lang="es-ES_tradnl" sz="900" b="1" smtClean="0"/>
              <a:t> </a:t>
            </a:r>
            <a:r>
              <a:rPr lang="es-ES_tradnl" sz="900" smtClean="0"/>
              <a:t>con excepción del fin de la misma en la base del bloque de tejido en forma de cuña (en la parte más profunda de la herida), se debe llevar a cabo mediante visua-lización directa.</a:t>
            </a:r>
          </a:p>
          <a:p>
            <a:pPr>
              <a:lnSpc>
                <a:spcPct val="80000"/>
              </a:lnSpc>
            </a:pPr>
            <a:r>
              <a:rPr lang="es-ES_tradnl" sz="900" smtClean="0"/>
              <a:t>En la figura 6-4, C, se muestra el aspecto de la muestra extirpada. Se ob­serva un margen de 2 cm de parénquima mamario normal rodeando a la alte­ración mamográfica. Tan sólo se extirpa un delgado fragmento de tejido ma­mario alrededor del gancho próximo a este fragmento del tejido. La elipse cu­tánea y el gancho se deben dejar en el sitio para orientar la muestra. Se realiza una radiografía de la muestra para confirmar que el bloque de tejido contiene toda la alteración mamográfica. El anatomopatólogo tiñe toda la muestra con tinta para definir los márgenes, debiendo obtenerse un corte congelado de cualquier área sospechosa. Si la interpretación histológica sugiere o da un re­sultado positivo de carcinoma, hay que conservar tejido para realizar estudios de receptores esteroideos sexuales. El tejido restante se procesa para su tin­ción y corte permanentes.</a:t>
            </a:r>
          </a:p>
          <a:p>
            <a:pPr>
              <a:lnSpc>
                <a:spcPct val="80000"/>
              </a:lnSpc>
            </a:pPr>
            <a:r>
              <a:rPr lang="es-ES_tradnl" sz="900" smtClean="0"/>
              <a:t>Finalmente, se irriga la herida, se establece la hemostasia y se cierra la piel mediante una sutura subcuticular continua. Suelen evitarse las suturas pro­fundas ya que pueden deformar el contorno mamario. No se requiere el dre­naje de la herida.</a:t>
            </a:r>
          </a:p>
          <a:p>
            <a:pPr>
              <a:lnSpc>
                <a:spcPct val="80000"/>
              </a:lnSpc>
            </a:pPr>
            <a:r>
              <a:rPr lang="es-ES_tradnl" sz="900" smtClean="0"/>
              <a:t>Cuidados postoperatorios</a:t>
            </a:r>
          </a:p>
          <a:p>
            <a:pPr>
              <a:lnSpc>
                <a:spcPct val="80000"/>
              </a:lnSpc>
            </a:pPr>
            <a:r>
              <a:rPr lang="es-ES_tradnl" sz="900" smtClean="0"/>
              <a:t>Cuando la paciente está despierta, puede abandonar el lugar de la inter­vención. El uso continuo de un sujetador elástico durante 7-10 días reduce al mínimo el malestar y la aparición de equimosis. Las pacientes suelen reanudar sus actividades normales en una semana. El dolor suele ser mínimo y se con­trola con analgésicos orales. El seguimiento posterior se planifica en base a los resultados del informe anatomopatológico final</a:t>
            </a:r>
            <a:endParaRPr lang="es-CL" sz="9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643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s-CL" smtClean="0"/>
              <a:t>Los nódulos no palpables deben marcarse con una guía de alambre, que se introduce a través de una aguja dejando una punta del alambre que contiene un gancho, lo más cercano posible al nódulo,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3721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s-CL" smtClean="0"/>
              <a:t>Una mamografía es una radiografía de las mamas, que puede detectar aquellos tumores que, al ser tan pequeños, no han podido ser encontrados por el médico. La detección de estos tumores tan pequeños (poco desarrollados) puede favorecer su extirpación y curación total, salvando la vida de la paciente. Pero esta exploración no es infalible, pues no detecta a veces ciertos tumores y, a veces, detecta imágenes que no son tumores. Por ello la combinación ideal en la detección precoz del cáncer de mama es la mamografía junto con la exploración periódica del ginecólogo, además de la habitual autoexploración de la mujer. En la mujer joven no es frecuente el cáncer de mama y, además, la densidad de la mama hace menos precisa la mamografía. Por ello ésta se recomienda a partir de los 35 años de edad, de forma ocasional. A partir de los 50 años debe realizarse anualmente.</a:t>
            </a:r>
          </a:p>
          <a:p>
            <a:r>
              <a:rPr lang="es-CL" smtClean="0"/>
              <a:t>Los criterios aplicados actualmente son:</a:t>
            </a:r>
          </a:p>
          <a:p>
            <a:r>
              <a:rPr lang="es-CL" smtClean="0"/>
              <a:t>No es necesaria la mamografía en mujeres menores de 40 años, excepto si tienen antecedentes familiares de cáncer de mama. </a:t>
            </a:r>
          </a:p>
          <a:p>
            <a:r>
              <a:rPr lang="es-CL" smtClean="0"/>
              <a:t>Realizarla anualmente a mujeres con edades comprendidas entre los 40 y 50 años con antecedentes familiares de cáncer de mama. Si no hay antecedentes y no se palpan nódulos, debe realizarse cada 2 años. </a:t>
            </a:r>
          </a:p>
          <a:p>
            <a:r>
              <a:rPr lang="es-CL" smtClean="0"/>
              <a:t>A partir de los 50 años de edad se debe realizar la mamografía anualmente en todos los casos.</a:t>
            </a:r>
          </a:p>
          <a:p>
            <a:endParaRPr lang="es-C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50938" y="692150"/>
            <a:ext cx="4556125" cy="34163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91830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65225" y="695325"/>
            <a:ext cx="4527550" cy="3395663"/>
          </a:xfrm>
          <a:ln/>
        </p:spPr>
      </p:sp>
      <p:sp>
        <p:nvSpPr>
          <p:cNvPr id="138243" name="Rectangle 3"/>
          <p:cNvSpPr>
            <a:spLocks noGrp="1" noChangeArrowheads="1"/>
          </p:cNvSpPr>
          <p:nvPr>
            <p:ph type="body" idx="1"/>
          </p:nvPr>
        </p:nvSpPr>
        <p:spPr>
          <a:xfrm>
            <a:off x="914400" y="4322763"/>
            <a:ext cx="5029200" cy="41671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65225" y="695325"/>
            <a:ext cx="4527550" cy="3395663"/>
          </a:xfrm>
          <a:ln/>
        </p:spPr>
      </p:sp>
      <p:sp>
        <p:nvSpPr>
          <p:cNvPr id="139267" name="Rectangle 3"/>
          <p:cNvSpPr>
            <a:spLocks noGrp="1" noChangeArrowheads="1"/>
          </p:cNvSpPr>
          <p:nvPr>
            <p:ph type="body" idx="1"/>
          </p:nvPr>
        </p:nvSpPr>
        <p:spPr>
          <a:xfrm>
            <a:off x="914400" y="4322763"/>
            <a:ext cx="5029200" cy="41671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029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131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s-CL" b="1" smtClean="0"/>
              <a:t>Biopsia histológica con aguja gruesa y biopsia con mamótomo (Mammotome)</a:t>
            </a:r>
            <a:r>
              <a:rPr lang="es-CL" smtClean="0"/>
              <a:t/>
            </a:r>
            <a:br>
              <a:rPr lang="es-CL" smtClean="0"/>
            </a:br>
            <a:r>
              <a:rPr lang="es-CL" smtClean="0"/>
              <a:t>La biopsia histológica con aguja gruesa </a:t>
            </a:r>
            <a:r>
              <a:rPr lang="es-CL" b="1" smtClean="0"/>
              <a:t>(Tru-cut)</a:t>
            </a:r>
            <a:r>
              <a:rPr lang="es-CL" smtClean="0"/>
              <a:t> es una alternativa a la biopsia quirúrgica abierta. Este procedimiento permite obtener cilindros de tejido de 1 x 20 mm, con lo cual es posible distinguir entre un carcinoma in situ y un carcinoma infiltrante. Además es posible obtener muestra suficiente para receptores estrogénicos y marcadores tumorales. La aguja gruesa permite tomar muestra de tumores palpables, como también de tumores no palpables guiados por ecotomografía     o por estereotaxia.</a:t>
            </a:r>
            <a:br>
              <a:rPr lang="es-CL" smtClean="0"/>
            </a:br>
            <a:endParaRPr lang="es-C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2339"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lnSpc>
                <a:spcPct val="80000"/>
              </a:lnSpc>
            </a:pPr>
            <a:r>
              <a:rPr lang="es-CL" sz="1000" smtClean="0"/>
              <a:t>El sistema Mammotome™ para biopsias de mama es un avance tecnológico que le permite al médico obtener la cantidad exacta de tejido mamario para hacer un diagnóstico definitivo sin tener que recurrir a la cirugía en los casos donde se asegura la benignidad del hallazgo.</a:t>
            </a:r>
            <a:br>
              <a:rPr lang="es-CL" sz="1000" smtClean="0"/>
            </a:br>
            <a:r>
              <a:rPr lang="es-CL" sz="1000" smtClean="0"/>
              <a:t>Las imágenes estereotáxicas (técnica mamográfica por rayos X desde dos ángulos) o ultrasónicas (ecotomografía por ondas de sonido), guían la cánula del Mammotome™ hacia la zona anormal, de la cual se extraen varias muestras de tejido. </a:t>
            </a:r>
          </a:p>
          <a:p>
            <a:pPr>
              <a:lnSpc>
                <a:spcPct val="80000"/>
              </a:lnSpc>
            </a:pPr>
            <a:r>
              <a:rPr lang="es-CL" sz="1000" smtClean="0"/>
              <a:t>Durante el procedimiento, Usted debe sentirse tranquila porque la biopsia con el Mammotome™ causa poco dolor, no requiere el uso de suturas y puede realizarse rápidamente. No deja cicatriz, ya que solo necesita una incisión mínima de 3 mm. Además, luego del procedimiento, usted sólo necesita no realizar esfuerzos por 24 horas y un pequeño vendaje. Guiándose por las imágenes radiográficas estereotáxicas o las imágenes ultrasónicas (ecografía), la cánula del Mammotome™ se coloca dentro de la mama, de manera que la cámara de muestras quede alineada con la lesión. Luego el sistema especial de esta cánula hace un proceso de aspiración seguido de un corte.</a:t>
            </a:r>
            <a:br>
              <a:rPr lang="es-CL" sz="1000" smtClean="0"/>
            </a:br>
            <a:r>
              <a:rPr lang="es-CL" sz="1000" smtClean="0"/>
              <a:t>De esta manera y sin mover la cánula del lugar, se realizan múltiples extracciones de tejido sospechoso en forma continua, rápida y limpia, sin necesidad de volver a introducir la cánula. </a:t>
            </a:r>
            <a:r>
              <a:rPr lang="es-CL" sz="1000" b="1" smtClean="0"/>
              <a:t>1. La aguja es posicionada en la mama bajo guía estereotáctica, alineando el centro de abertura con el centro de la lesión.</a:t>
            </a:r>
          </a:p>
          <a:p>
            <a:pPr>
              <a:lnSpc>
                <a:spcPct val="80000"/>
              </a:lnSpc>
            </a:pPr>
            <a:r>
              <a:rPr lang="es-CL" sz="1000" b="1" smtClean="0"/>
              <a:t>2. El tejido es succionado dentro de la abertura mediante aspiración por vacío.</a:t>
            </a:r>
          </a:p>
          <a:p>
            <a:pPr>
              <a:lnSpc>
                <a:spcPct val="80000"/>
              </a:lnSpc>
            </a:pPr>
            <a:r>
              <a:rPr lang="es-CL" sz="1000" b="1" smtClean="0"/>
              <a:t>3. La cuchilla rotativa avanza hacia adelante, capturando la muestra de tejido que esta en el interior de la apertura de la aguja.</a:t>
            </a:r>
          </a:p>
          <a:p>
            <a:pPr>
              <a:lnSpc>
                <a:spcPct val="80000"/>
              </a:lnSpc>
            </a:pPr>
            <a:r>
              <a:rPr lang="es-CL" sz="1000" b="1" smtClean="0"/>
              <a:t>4. Una vez que la cuchilla ha alcanzado su posición final, la rotación cesa.</a:t>
            </a:r>
          </a:p>
          <a:p>
            <a:pPr>
              <a:lnSpc>
                <a:spcPct val="80000"/>
              </a:lnSpc>
            </a:pPr>
            <a:r>
              <a:rPr lang="es-CL" sz="1000" b="1" smtClean="0"/>
              <a:t>5. La cuchilla es retirada y el sistema de vacío ayuda a transportar la muestra de tejido a la cámara de recolección, mientras que la aguja permanece en la mama. Este proceso se repite hasta obtener la cantidad de tejido necesario.</a:t>
            </a:r>
            <a:r>
              <a:rPr lang="es-CL" sz="1000" smtClean="0"/>
              <a:t> </a:t>
            </a:r>
            <a:br>
              <a:rPr lang="es-CL" sz="1000" smtClean="0"/>
            </a:br>
            <a:r>
              <a:rPr lang="es-CL" sz="1000" smtClean="0"/>
              <a:t/>
            </a:r>
            <a:br>
              <a:rPr lang="es-CL" sz="1000" smtClean="0"/>
            </a:br>
            <a:r>
              <a:rPr lang="es-CL" sz="1000" smtClean="0"/>
              <a:t/>
            </a:r>
            <a:br>
              <a:rPr lang="es-CL" sz="1000" smtClean="0"/>
            </a:br>
            <a:r>
              <a:rPr lang="es-CL" sz="1000" b="1" smtClean="0"/>
              <a:t/>
            </a:r>
            <a:br>
              <a:rPr lang="es-CL" sz="1000" b="1" smtClean="0"/>
            </a:br>
            <a:r>
              <a:rPr lang="es-CL" sz="1000" b="1" smtClean="0"/>
              <a:t/>
            </a:r>
            <a:br>
              <a:rPr lang="es-CL" sz="1000" b="1" smtClean="0"/>
            </a:br>
            <a:endParaRPr lang="es-CL" sz="1000"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43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Tree>
    <p:extLst>
      <p:ext uri="{BB962C8B-B14F-4D97-AF65-F5344CB8AC3E}">
        <p14:creationId xmlns:p14="http://schemas.microsoft.com/office/powerpoint/2010/main" val="337903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1421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422001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685800" y="1981200"/>
            <a:ext cx="7772400" cy="4114800"/>
          </a:xfrm>
        </p:spPr>
        <p:txBody>
          <a:bodyPr/>
          <a:lstStyle/>
          <a:p>
            <a:pPr lvl="0"/>
            <a:endParaRPr lang="es-CL" noProof="0" smtClean="0"/>
          </a:p>
        </p:txBody>
      </p:sp>
    </p:spTree>
    <p:extLst>
      <p:ext uri="{BB962C8B-B14F-4D97-AF65-F5344CB8AC3E}">
        <p14:creationId xmlns:p14="http://schemas.microsoft.com/office/powerpoint/2010/main" val="21604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685800" y="19812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85800" y="41148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0964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77763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74738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33486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335516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205343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02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697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8867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7938"/>
            <a:ext cx="9132888" cy="6838950"/>
            <a:chOff x="0" y="5"/>
            <a:chExt cx="5753" cy="4308"/>
          </a:xfrm>
        </p:grpSpPr>
        <p:sp>
          <p:nvSpPr>
            <p:cNvPr id="2" name="Freeform 2"/>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0000CC"/>
                </a:gs>
                <a:gs pos="100000">
                  <a:srgbClr val="0000FF"/>
                </a:gs>
              </a:gsLst>
              <a:lin ang="0" scaled="1"/>
            </a:gra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sp>
          <p:nvSpPr>
            <p:cNvPr id="1030" name="Arc 3"/>
            <p:cNvSpPr>
              <a:spLocks/>
            </p:cNvSpPr>
            <p:nvPr/>
          </p:nvSpPr>
          <p:spPr bwMode="auto">
            <a:xfrm>
              <a:off x="0" y="5"/>
              <a:ext cx="5294" cy="4308"/>
            </a:xfrm>
            <a:custGeom>
              <a:avLst/>
              <a:gdLst>
                <a:gd name="T0" fmla="*/ 0 w 21600"/>
                <a:gd name="T1" fmla="*/ 0 h 21600"/>
                <a:gd name="T2" fmla="*/ 5294 w 21600"/>
                <a:gd name="T3" fmla="*/ 4308 h 21600"/>
                <a:gd name="T4" fmla="*/ 0 w 21600"/>
                <a:gd name="T5" fmla="*/ 430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sp>
        <p:nvSpPr>
          <p:cNvPr id="1029" name="Rectangle 5"/>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s-ES_tradnl" smtClean="0"/>
              <a:t>Haga clic para editar el estilo del título patrón</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s-ES_tradnl" smtClean="0"/>
              <a:t>Haga clic para editar el estilo del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iqb.es/ginecologia/atlas/mama/examen/examen3.jpg"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6.emf"/><Relationship Id="rId4" Type="http://schemas.openxmlformats.org/officeDocument/2006/relationships/oleObject" Target="../embeddings/Microsoft_Word_97_-_2003_Document1.doc"/></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qb.es/ginecologia/atlas/mama/examen/examen07.htm"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iqb.es/ginecologia/atlas/mama/examen/examen096.htm"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9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9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2978150" y="2978150"/>
            <a:ext cx="3035300" cy="1816100"/>
          </a:xfrm>
          <a:prstGeom prst="ellipse">
            <a:avLst/>
          </a:prstGeom>
          <a:solidFill>
            <a:srgbClr val="C8FEC8"/>
          </a:solidFill>
          <a:ln w="12700">
            <a:solidFill>
              <a:srgbClr val="414141"/>
            </a:solidFill>
            <a:round/>
            <a:headEnd/>
            <a:tailEnd/>
          </a:ln>
        </p:spPr>
        <p:txBody>
          <a:bodyPr wrap="none" anchor="ctr"/>
          <a:lstStyle/>
          <a:p>
            <a:endParaRPr lang="es-CL"/>
          </a:p>
        </p:txBody>
      </p:sp>
      <p:sp>
        <p:nvSpPr>
          <p:cNvPr id="191491" name="Rectangle 3"/>
          <p:cNvSpPr>
            <a:spLocks noGrp="1" noChangeArrowheads="1"/>
          </p:cNvSpPr>
          <p:nvPr>
            <p:ph type="title"/>
          </p:nvPr>
        </p:nvSpPr>
        <p:spPr>
          <a:xfrm>
            <a:off x="685800" y="800100"/>
            <a:ext cx="7772400" cy="1181100"/>
          </a:xfrm>
        </p:spPr>
        <p:txBody>
          <a:bodyPr/>
          <a:lstStyle/>
          <a:p>
            <a:pPr>
              <a:defRPr/>
            </a:pPr>
            <a:r>
              <a:rPr lang="es-CL" b="1" smtClean="0"/>
              <a:t>GLANDULA  MAMARIA</a:t>
            </a:r>
            <a:br>
              <a:rPr lang="es-CL" b="1" smtClean="0"/>
            </a:br>
            <a:r>
              <a:rPr lang="es-CL" b="1" smtClean="0"/>
              <a:t>ANATOMIA</a:t>
            </a:r>
          </a:p>
        </p:txBody>
      </p:sp>
      <p:sp>
        <p:nvSpPr>
          <p:cNvPr id="191492" name="Rectangle 4"/>
          <p:cNvSpPr>
            <a:spLocks noChangeArrowheads="1"/>
          </p:cNvSpPr>
          <p:nvPr/>
        </p:nvSpPr>
        <p:spPr bwMode="auto">
          <a:xfrm>
            <a:off x="3489325" y="2332038"/>
            <a:ext cx="2057400" cy="579437"/>
          </a:xfrm>
          <a:prstGeom prst="rect">
            <a:avLst/>
          </a:prstGeom>
          <a:noFill/>
          <a:ln w="12700">
            <a:noFill/>
            <a:miter lim="800000"/>
            <a:headEnd/>
            <a:tailEnd/>
          </a:ln>
          <a:effectLst/>
        </p:spPr>
        <p:txBody>
          <a:bodyPr wrap="none" lIns="90488" tIns="44450" rIns="90488" bIns="44450">
            <a:spAutoFit/>
          </a:bodyPr>
          <a:lstStyle/>
          <a:p>
            <a:pPr>
              <a:defRPr/>
            </a:pPr>
            <a:r>
              <a:rPr lang="es-CL" sz="3200" b="1">
                <a:effectLst>
                  <a:outerShdw blurRad="38100" dist="38100" dir="2700000" algn="tl">
                    <a:srgbClr val="000000"/>
                  </a:outerShdw>
                </a:effectLst>
              </a:rPr>
              <a:t>2º  Costilla</a:t>
            </a:r>
          </a:p>
        </p:txBody>
      </p:sp>
      <p:sp>
        <p:nvSpPr>
          <p:cNvPr id="191493" name="Rectangle 5"/>
          <p:cNvSpPr>
            <a:spLocks noChangeArrowheads="1"/>
          </p:cNvSpPr>
          <p:nvPr/>
        </p:nvSpPr>
        <p:spPr bwMode="auto">
          <a:xfrm>
            <a:off x="3260725" y="5151438"/>
            <a:ext cx="2057400" cy="579437"/>
          </a:xfrm>
          <a:prstGeom prst="rect">
            <a:avLst/>
          </a:prstGeom>
          <a:noFill/>
          <a:ln w="12700">
            <a:noFill/>
            <a:miter lim="800000"/>
            <a:headEnd/>
            <a:tailEnd/>
          </a:ln>
          <a:effectLst/>
        </p:spPr>
        <p:txBody>
          <a:bodyPr wrap="none" lIns="90488" tIns="44450" rIns="90488" bIns="44450">
            <a:spAutoFit/>
          </a:bodyPr>
          <a:lstStyle/>
          <a:p>
            <a:pPr>
              <a:defRPr/>
            </a:pPr>
            <a:r>
              <a:rPr lang="es-CL" sz="3200" b="1">
                <a:effectLst>
                  <a:outerShdw blurRad="38100" dist="38100" dir="2700000" algn="tl">
                    <a:srgbClr val="000000"/>
                  </a:outerShdw>
                </a:effectLst>
              </a:rPr>
              <a:t>6º  Costilla</a:t>
            </a:r>
          </a:p>
        </p:txBody>
      </p:sp>
      <p:sp>
        <p:nvSpPr>
          <p:cNvPr id="191494" name="Rectangle 6"/>
          <p:cNvSpPr>
            <a:spLocks noChangeArrowheads="1"/>
          </p:cNvSpPr>
          <p:nvPr/>
        </p:nvSpPr>
        <p:spPr bwMode="auto">
          <a:xfrm>
            <a:off x="6156325" y="3627438"/>
            <a:ext cx="1765300" cy="579437"/>
          </a:xfrm>
          <a:prstGeom prst="rect">
            <a:avLst/>
          </a:prstGeom>
          <a:noFill/>
          <a:ln w="12700">
            <a:noFill/>
            <a:miter lim="800000"/>
            <a:headEnd/>
            <a:tailEnd/>
          </a:ln>
          <a:effectLst/>
        </p:spPr>
        <p:txBody>
          <a:bodyPr wrap="none" lIns="90488" tIns="44450" rIns="90488" bIns="44450">
            <a:spAutoFit/>
          </a:bodyPr>
          <a:lstStyle/>
          <a:p>
            <a:pPr>
              <a:defRPr/>
            </a:pPr>
            <a:r>
              <a:rPr lang="es-CL" sz="3200" b="1">
                <a:effectLst>
                  <a:outerShdw blurRad="38100" dist="38100" dir="2700000" algn="tl">
                    <a:srgbClr val="000000"/>
                  </a:outerShdw>
                </a:effectLst>
              </a:rPr>
              <a:t>Esternón</a:t>
            </a:r>
          </a:p>
        </p:txBody>
      </p:sp>
      <p:sp>
        <p:nvSpPr>
          <p:cNvPr id="191495" name="Rectangle 7"/>
          <p:cNvSpPr>
            <a:spLocks noChangeArrowheads="1"/>
          </p:cNvSpPr>
          <p:nvPr/>
        </p:nvSpPr>
        <p:spPr bwMode="auto">
          <a:xfrm>
            <a:off x="742950" y="3398838"/>
            <a:ext cx="2295525" cy="1066800"/>
          </a:xfrm>
          <a:prstGeom prst="rect">
            <a:avLst/>
          </a:prstGeom>
          <a:noFill/>
          <a:ln w="12700">
            <a:noFill/>
            <a:miter lim="800000"/>
            <a:headEnd/>
            <a:tailEnd/>
          </a:ln>
          <a:effectLst/>
        </p:spPr>
        <p:txBody>
          <a:bodyPr wrap="none" lIns="90488" tIns="44450" rIns="90488" bIns="44450">
            <a:spAutoFit/>
          </a:bodyPr>
          <a:lstStyle/>
          <a:p>
            <a:pPr algn="ctr">
              <a:defRPr/>
            </a:pPr>
            <a:r>
              <a:rPr lang="es-CL" sz="3200" b="1">
                <a:effectLst>
                  <a:outerShdw blurRad="38100" dist="38100" dir="2700000" algn="tl">
                    <a:srgbClr val="000000"/>
                  </a:outerShdw>
                </a:effectLst>
              </a:rPr>
              <a:t>Línea axilar</a:t>
            </a:r>
          </a:p>
          <a:p>
            <a:pPr algn="ctr">
              <a:defRPr/>
            </a:pPr>
            <a:r>
              <a:rPr lang="es-CL" sz="3200" b="1">
                <a:effectLst>
                  <a:outerShdw blurRad="38100" dist="38100" dir="2700000" algn="tl">
                    <a:srgbClr val="000000"/>
                  </a:outerShdw>
                </a:effectLst>
              </a:rPr>
              <a:t>media</a:t>
            </a:r>
          </a:p>
        </p:txBody>
      </p:sp>
      <p:sp>
        <p:nvSpPr>
          <p:cNvPr id="4104" name="Line 8"/>
          <p:cNvSpPr>
            <a:spLocks noChangeShapeType="1"/>
          </p:cNvSpPr>
          <p:nvPr/>
        </p:nvSpPr>
        <p:spPr bwMode="auto">
          <a:xfrm>
            <a:off x="1066800" y="2133600"/>
            <a:ext cx="7162800" cy="0"/>
          </a:xfrm>
          <a:prstGeom prst="line">
            <a:avLst/>
          </a:prstGeom>
          <a:noFill/>
          <a:ln w="76200">
            <a:solidFill>
              <a:schemeClr val="accent1"/>
            </a:solidFill>
            <a:round/>
            <a:headEnd/>
            <a:tailEnd/>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4105" name="AutoShape 9"/>
          <p:cNvSpPr>
            <a:spLocks noChangeArrowheads="1"/>
          </p:cNvSpPr>
          <p:nvPr/>
        </p:nvSpPr>
        <p:spPr bwMode="auto">
          <a:xfrm>
            <a:off x="4349750" y="3816350"/>
            <a:ext cx="215900" cy="21590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s-CL"/>
          </a:p>
        </p:txBody>
      </p:sp>
      <p:sp>
        <p:nvSpPr>
          <p:cNvPr id="4106" name="AutoShape 10"/>
          <p:cNvSpPr>
            <a:spLocks noChangeArrowheads="1"/>
          </p:cNvSpPr>
          <p:nvPr/>
        </p:nvSpPr>
        <p:spPr bwMode="auto">
          <a:xfrm rot="-3180000">
            <a:off x="2565400" y="2689226"/>
            <a:ext cx="523875" cy="977900"/>
          </a:xfrm>
          <a:prstGeom prst="triangle">
            <a:avLst>
              <a:gd name="adj" fmla="val 49995"/>
            </a:avLst>
          </a:prstGeom>
          <a:solidFill>
            <a:srgbClr val="C8FEC8"/>
          </a:solidFill>
          <a:ln w="12700">
            <a:solidFill>
              <a:schemeClr val="tx1"/>
            </a:solidFill>
            <a:miter lim="800000"/>
            <a:headEnd/>
            <a:tailEnd/>
          </a:ln>
        </p:spPr>
        <p:txBody>
          <a:bodyPr wrap="none" anchor="ctr"/>
          <a:lstStyle/>
          <a:p>
            <a:endParaRPr lang="es-CL"/>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0"/>
            <a:ext cx="4681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3200" b="1">
                <a:solidFill>
                  <a:schemeClr val="hlink"/>
                </a:solidFill>
                <a:latin typeface="Book Antiqua" pitchFamily="18" charset="0"/>
              </a:rPr>
              <a:t>Inspección</a:t>
            </a:r>
          </a:p>
          <a:p>
            <a:pPr algn="ctr" eaLnBrk="1" hangingPunct="1"/>
            <a:r>
              <a:rPr lang="es-ES" sz="3200" b="1">
                <a:solidFill>
                  <a:schemeClr val="hlink"/>
                </a:solidFill>
                <a:latin typeface="Book Antiqua" pitchFamily="18" charset="0"/>
              </a:rPr>
              <a:t>(posición de la paciente)</a:t>
            </a:r>
          </a:p>
        </p:txBody>
      </p:sp>
      <p:grpSp>
        <p:nvGrpSpPr>
          <p:cNvPr id="14339" name="Group 3"/>
          <p:cNvGrpSpPr>
            <a:grpSpLocks/>
          </p:cNvGrpSpPr>
          <p:nvPr/>
        </p:nvGrpSpPr>
        <p:grpSpPr bwMode="auto">
          <a:xfrm>
            <a:off x="152400" y="3810000"/>
            <a:ext cx="8915400" cy="838200"/>
            <a:chOff x="0" y="0"/>
            <a:chExt cx="4500" cy="578"/>
          </a:xfrm>
        </p:grpSpPr>
        <p:sp>
          <p:nvSpPr>
            <p:cNvPr id="14345" name="Rectangle 4"/>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s-CL"/>
            </a:p>
          </p:txBody>
        </p:sp>
        <p:sp>
          <p:nvSpPr>
            <p:cNvPr id="14346" name="Rectangle 5"/>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1900" u="sng">
                  <a:latin typeface="Book Antiqua" pitchFamily="18" charset="0"/>
                </a:rPr>
                <a:t>Exámen estático y dinámico</a:t>
              </a:r>
              <a:r>
                <a:rPr lang="es-ES" sz="1900">
                  <a:latin typeface="Book Antiqua" pitchFamily="18" charset="0"/>
                </a:rPr>
                <a:t>. De pie, sentada, de frente, de perfil, con brazos colgados, en las caderas y despúes sobre la cabeza, con tronco inclinado hacia delante.</a:t>
              </a:r>
            </a:p>
            <a:p>
              <a:r>
                <a:rPr lang="es-ES" sz="1900" b="1">
                  <a:solidFill>
                    <a:srgbClr val="FF6600"/>
                  </a:solidFill>
                  <a:latin typeface="Book Antiqua" pitchFamily="18" charset="0"/>
                </a:rPr>
                <a:t>Sentada son los brazos sobre la cabeza</a:t>
              </a:r>
              <a:r>
                <a:rPr lang="es-ES" sz="1900" b="1">
                  <a:latin typeface="Book Antiqua" pitchFamily="18" charset="0"/>
                </a:rPr>
                <a:t>: </a:t>
              </a:r>
              <a:r>
                <a:rPr lang="es-ES" sz="1900">
                  <a:latin typeface="Book Antiqua" pitchFamily="18" charset="0"/>
                </a:rPr>
                <a:t>esta postura añade tensión a los ligamentos suspensores, acentúa cualquier depresión y pone de manifiesto cambios de contorno y simetría.</a:t>
              </a:r>
            </a:p>
            <a:p>
              <a:pPr eaLnBrk="1" hangingPunct="1"/>
              <a:r>
                <a:rPr lang="es-ES" sz="1900">
                  <a:solidFill>
                    <a:srgbClr val="FF6600"/>
                  </a:solidFill>
                  <a:latin typeface="Book Antiqua" pitchFamily="18" charset="0"/>
                </a:rPr>
                <a:t>Sentada inclinada hacia adelante</a:t>
              </a:r>
              <a:r>
                <a:rPr lang="es-ES" sz="1900">
                  <a:latin typeface="Book Antiqua" pitchFamily="18" charset="0"/>
                </a:rPr>
                <a:t>: tensa los ligamentos suspensores. Tiene la ventaja de que las mamas penden libremente, lo que permite ver deformaciones cuando las mamas son muy grandes y quedan aplastadas contra la pared del torax</a:t>
              </a:r>
            </a:p>
            <a:p>
              <a:endParaRPr lang="es-ES" sz="1900">
                <a:latin typeface="Book Antiqua" pitchFamily="18" charset="0"/>
              </a:endParaRPr>
            </a:p>
            <a:p>
              <a:endParaRPr lang="es-ES" sz="1900">
                <a:latin typeface="Book Antiqua" pitchFamily="18" charset="0"/>
              </a:endParaRPr>
            </a:p>
          </p:txBody>
        </p:sp>
      </p:grpSp>
      <p:grpSp>
        <p:nvGrpSpPr>
          <p:cNvPr id="14340" name="Group 6"/>
          <p:cNvGrpSpPr>
            <a:grpSpLocks/>
          </p:cNvGrpSpPr>
          <p:nvPr/>
        </p:nvGrpSpPr>
        <p:grpSpPr bwMode="auto">
          <a:xfrm>
            <a:off x="950913" y="1143000"/>
            <a:ext cx="6745287" cy="2705100"/>
            <a:chOff x="599" y="816"/>
            <a:chExt cx="4249" cy="1704"/>
          </a:xfrm>
        </p:grpSpPr>
        <p:pic>
          <p:nvPicPr>
            <p:cNvPr id="14341" name="Picture 7" descr="exame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 y="864"/>
              <a:ext cx="1172"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exam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1152"/>
              <a:ext cx="1129"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descr="examen2s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 y="816"/>
              <a:ext cx="898"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 descr="examen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 y="1296"/>
              <a:ext cx="1129"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truc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0"/>
            <a:ext cx="5421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p:cNvSpPr txBox="1">
            <a:spLocks noChangeArrowheads="1"/>
          </p:cNvSpPr>
          <p:nvPr/>
        </p:nvSpPr>
        <p:spPr bwMode="auto">
          <a:xfrm>
            <a:off x="0" y="1916113"/>
            <a:ext cx="3529013" cy="1373187"/>
          </a:xfrm>
          <a:prstGeom prst="rect">
            <a:avLst/>
          </a:prstGeom>
          <a:noFill/>
          <a:ln w="9525" algn="ctr">
            <a:noFill/>
            <a:miter lim="800000"/>
            <a:headEnd/>
            <a:tailEnd/>
          </a:ln>
          <a:effectLst/>
        </p:spPr>
        <p:txBody>
          <a:bodyPr>
            <a:spAutoFit/>
          </a:bodyPr>
          <a:lstStyle/>
          <a:p>
            <a:pPr algn="ctr" eaLnBrk="1" hangingPunct="1">
              <a:defRPr/>
            </a:pPr>
            <a:r>
              <a:rPr lang="es-ES_tradnl" sz="2800" b="1" u="sng" dirty="0">
                <a:solidFill>
                  <a:srgbClr val="FF66FF"/>
                </a:solidFill>
                <a:effectLst>
                  <a:outerShdw blurRad="38100" dist="38100" dir="2700000" algn="tl">
                    <a:srgbClr val="000000"/>
                  </a:outerShdw>
                </a:effectLst>
                <a:latin typeface="Garamond" pitchFamily="18" charset="0"/>
              </a:rPr>
              <a:t>Biopsia </a:t>
            </a:r>
            <a:r>
              <a:rPr lang="es-ES_tradnl" sz="2800" b="1" u="sng" dirty="0" err="1">
                <a:solidFill>
                  <a:srgbClr val="FF66FF"/>
                </a:solidFill>
                <a:effectLst>
                  <a:outerShdw blurRad="38100" dist="38100" dir="2700000" algn="tl">
                    <a:srgbClr val="000000"/>
                  </a:outerShdw>
                </a:effectLst>
                <a:latin typeface="Garamond" pitchFamily="18" charset="0"/>
              </a:rPr>
              <a:t>Radioquirúrgica</a:t>
            </a:r>
            <a:r>
              <a:rPr lang="es-ES_tradnl" sz="2800" b="1" u="sng" dirty="0">
                <a:solidFill>
                  <a:srgbClr val="FF66FF"/>
                </a:solidFill>
                <a:effectLst>
                  <a:outerShdw blurRad="38100" dist="38100" dir="2700000" algn="tl">
                    <a:srgbClr val="000000"/>
                  </a:outerShdw>
                </a:effectLst>
                <a:latin typeface="Garamond" pitchFamily="18" charset="0"/>
              </a:rPr>
              <a:t> : Marcación</a:t>
            </a:r>
            <a:endParaRPr lang="es-CL" sz="2800" b="1" u="sng" dirty="0">
              <a:solidFill>
                <a:srgbClr val="FF66FF"/>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9325"/>
            <a:ext cx="421163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3" desc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594100"/>
            <a:ext cx="4932362"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684213" y="3500438"/>
            <a:ext cx="8023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sz="3200" b="1">
                <a:latin typeface="Garamond" pitchFamily="18" charset="0"/>
              </a:rPr>
              <a:t>Marcación estereotáxica de tumor no papable</a:t>
            </a:r>
            <a:endParaRPr lang="es-CL" sz="3200" b="1">
              <a:latin typeface="Garamond" pitchFamily="18" charset="0"/>
            </a:endParaRPr>
          </a:p>
        </p:txBody>
      </p:sp>
      <p:pic>
        <p:nvPicPr>
          <p:cNvPr id="116741" name="Picture 5"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9272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0"/>
            <a:ext cx="3405188"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338138" y="-534988"/>
          <a:ext cx="8721725" cy="8301038"/>
        </p:xfrm>
        <a:graphic>
          <a:graphicData uri="http://schemas.openxmlformats.org/presentationml/2006/ole">
            <mc:AlternateContent xmlns:mc="http://schemas.openxmlformats.org/markup-compatibility/2006">
              <mc:Choice xmlns:v="urn:schemas-microsoft-com:vml" Requires="v">
                <p:oleObj spid="_x0000_s118795" name="Document" r:id="rId4" imgW="5734451" imgH="5469550" progId="Word.Document.8">
                  <p:embed/>
                </p:oleObj>
              </mc:Choice>
              <mc:Fallback>
                <p:oleObj name="Document" r:id="rId4" imgW="5734451" imgH="546955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534988"/>
                        <a:ext cx="8721725" cy="830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CONDICIÓN FIBROQUÍSTICA MAMARIA (CFQ)</a:t>
            </a:r>
          </a:p>
        </p:txBody>
      </p:sp>
      <p:sp>
        <p:nvSpPr>
          <p:cNvPr id="119811"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95588" name="Text Box 4"/>
          <p:cNvSpPr txBox="1">
            <a:spLocks noChangeArrowheads="1"/>
          </p:cNvSpPr>
          <p:nvPr/>
        </p:nvSpPr>
        <p:spPr bwMode="auto">
          <a:xfrm>
            <a:off x="827088" y="2060575"/>
            <a:ext cx="7632700" cy="4149725"/>
          </a:xfrm>
          <a:prstGeom prst="rect">
            <a:avLst/>
          </a:prstGeom>
          <a:noFill/>
          <a:ln w="12700" cap="sq">
            <a:noFill/>
            <a:miter lim="800000"/>
            <a:headEnd type="none" w="sm" len="sm"/>
            <a:tailEnd type="none" w="sm" len="sm"/>
          </a:ln>
          <a:effectLst/>
        </p:spPr>
        <p:txBody>
          <a:bodyPr>
            <a:spAutoFit/>
          </a:bodyPr>
          <a:lstStyle/>
          <a:p>
            <a:pPr>
              <a:lnSpc>
                <a:spcPct val="200000"/>
              </a:lnSpc>
              <a:spcBef>
                <a:spcPct val="20000"/>
              </a:spcBef>
              <a:buClr>
                <a:schemeClr val="accent2"/>
              </a:buClr>
              <a:buSzPct val="60000"/>
              <a:buFont typeface="Monotype Sorts" pitchFamily="2" charset="2"/>
              <a:buNone/>
              <a:defRPr/>
            </a:pPr>
            <a:r>
              <a:rPr lang="es-ES_tradnl" sz="2800" b="1">
                <a:effectLst>
                  <a:outerShdw blurRad="38100" dist="38100" dir="2700000" algn="tl">
                    <a:srgbClr val="000000"/>
                  </a:outerShdw>
                </a:effectLst>
              </a:rPr>
              <a:t>Proceso fisiológico en la evolución del tejido mamario, categorizada de acuerdo a la presencia de micro y macroquistes, cierto grado de proliferación fibroepitelial y cambios apocrinos.</a:t>
            </a:r>
          </a:p>
          <a:p>
            <a:pPr>
              <a:spcBef>
                <a:spcPct val="50000"/>
              </a:spcBef>
              <a:defRPr/>
            </a:pPr>
            <a:endParaRPr lang="es-CL" sz="2800" b="1">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CONDICIÓN FIBROQUÍSTICA MAMARIA (CFQ)</a:t>
            </a:r>
          </a:p>
        </p:txBody>
      </p:sp>
      <p:sp>
        <p:nvSpPr>
          <p:cNvPr id="120835"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96612" name="Text Box 4"/>
          <p:cNvSpPr txBox="1">
            <a:spLocks noChangeArrowheads="1"/>
          </p:cNvSpPr>
          <p:nvPr/>
        </p:nvSpPr>
        <p:spPr bwMode="auto">
          <a:xfrm>
            <a:off x="827088" y="2060575"/>
            <a:ext cx="7632700" cy="4219575"/>
          </a:xfrm>
          <a:prstGeom prst="rect">
            <a:avLst/>
          </a:prstGeom>
          <a:noFill/>
          <a:ln w="12700" cap="sq">
            <a:noFill/>
            <a:miter lim="800000"/>
            <a:headEnd type="none" w="sm" len="sm"/>
            <a:tailEnd type="none" w="sm" len="sm"/>
          </a:ln>
          <a:effectLst/>
        </p:spPr>
        <p:txBody>
          <a:bodyPr>
            <a:spAutoFit/>
          </a:bodyPr>
          <a:lstStyle/>
          <a:p>
            <a:pPr>
              <a:lnSpc>
                <a:spcPct val="200000"/>
              </a:lnSpc>
              <a:spcBef>
                <a:spcPct val="20000"/>
              </a:spcBef>
              <a:buClr>
                <a:schemeClr val="accent2"/>
              </a:buClr>
              <a:buSzPct val="60000"/>
              <a:buFont typeface="Monotype Sorts" pitchFamily="2" charset="2"/>
              <a:buNone/>
              <a:defRPr/>
            </a:pPr>
            <a:r>
              <a:rPr lang="es-ES_tradnl" sz="2600" b="1" u="sng" dirty="0">
                <a:solidFill>
                  <a:srgbClr val="72F000"/>
                </a:solidFill>
                <a:effectLst>
                  <a:outerShdw blurRad="38100" dist="38100" dir="2700000" algn="tl">
                    <a:srgbClr val="000000"/>
                  </a:outerShdw>
                </a:effectLst>
              </a:rPr>
              <a:t>CLINICA</a:t>
            </a:r>
            <a:r>
              <a:rPr lang="es-ES_tradnl" sz="2600" b="1" dirty="0">
                <a:solidFill>
                  <a:srgbClr val="72F000"/>
                </a:solidFill>
                <a:effectLst>
                  <a:outerShdw blurRad="38100" dist="38100" dir="2700000" algn="tl">
                    <a:srgbClr val="000000"/>
                  </a:outerShdw>
                </a:effectLst>
              </a:rPr>
              <a:t>:</a:t>
            </a:r>
            <a:r>
              <a:rPr lang="es-ES_tradnl" sz="2600" b="1" dirty="0">
                <a:effectLst>
                  <a:outerShdw blurRad="38100" dist="38100" dir="2700000" algn="tl">
                    <a:srgbClr val="000000"/>
                  </a:outerShdw>
                </a:effectLst>
              </a:rPr>
              <a:t> Síntomas y signos inespecíficos</a:t>
            </a:r>
          </a:p>
          <a:p>
            <a:pPr>
              <a:lnSpc>
                <a:spcPct val="200000"/>
              </a:lnSpc>
              <a:spcBef>
                <a:spcPct val="20000"/>
              </a:spcBef>
              <a:buClr>
                <a:schemeClr val="accent2"/>
              </a:buClr>
              <a:buSzPct val="60000"/>
              <a:buFont typeface="Monotype Sorts" pitchFamily="2" charset="2"/>
              <a:buNone/>
              <a:defRPr/>
            </a:pPr>
            <a:r>
              <a:rPr lang="es-ES_tradnl" sz="2600" b="1" dirty="0">
                <a:effectLst>
                  <a:outerShdw blurRad="38100" dist="38100" dir="2700000" algn="tl">
                    <a:srgbClr val="000000"/>
                  </a:outerShdw>
                </a:effectLst>
              </a:rPr>
              <a:t>- Caracterizar dolor</a:t>
            </a:r>
          </a:p>
          <a:p>
            <a:pPr>
              <a:lnSpc>
                <a:spcPct val="200000"/>
              </a:lnSpc>
              <a:spcBef>
                <a:spcPct val="20000"/>
              </a:spcBef>
              <a:buClr>
                <a:schemeClr val="accent2"/>
              </a:buClr>
              <a:buSzPct val="60000"/>
              <a:buFont typeface="Monotype Sorts" pitchFamily="2" charset="2"/>
              <a:buNone/>
              <a:defRPr/>
            </a:pPr>
            <a:r>
              <a:rPr lang="es-ES_tradnl" sz="2600" b="1" dirty="0">
                <a:effectLst>
                  <a:outerShdw blurRad="38100" dist="38100" dir="2700000" algn="tl">
                    <a:srgbClr val="000000"/>
                  </a:outerShdw>
                </a:effectLst>
              </a:rPr>
              <a:t>- Dolor mamario difuso, cíclico, bilateral y empeora en la etapa premenstrual. Se prolonga hasta la menopausia. A veces es progresivo y prolongado.</a:t>
            </a:r>
            <a:endParaRPr lang="es-CL" sz="2600" b="1" dirty="0">
              <a:effectLst>
                <a:outerShdw blurRad="38100" dist="38100" dir="2700000" algn="tl">
                  <a:srgbClr val="000000"/>
                </a:outerShdw>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CONDICIÓN FIBROQUÍSTICA MAMARIA (CFQ)</a:t>
            </a:r>
          </a:p>
        </p:txBody>
      </p:sp>
      <p:sp>
        <p:nvSpPr>
          <p:cNvPr id="121859"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97636" name="Text Box 4"/>
          <p:cNvSpPr txBox="1">
            <a:spLocks noChangeArrowheads="1"/>
          </p:cNvSpPr>
          <p:nvPr/>
        </p:nvSpPr>
        <p:spPr bwMode="auto">
          <a:xfrm>
            <a:off x="827088" y="2060575"/>
            <a:ext cx="7632700" cy="3505200"/>
          </a:xfrm>
          <a:prstGeom prst="rect">
            <a:avLst/>
          </a:prstGeom>
          <a:noFill/>
          <a:ln w="12700" cap="sq">
            <a:noFill/>
            <a:miter lim="800000"/>
            <a:headEnd type="none" w="sm" len="sm"/>
            <a:tailEnd type="none" w="sm" len="sm"/>
          </a:ln>
          <a:effectLst/>
        </p:spPr>
        <p:txBody>
          <a:bodyPr>
            <a:spAutoFit/>
          </a:bodyPr>
          <a:lstStyle/>
          <a:p>
            <a:pPr>
              <a:lnSpc>
                <a:spcPct val="200000"/>
              </a:lnSpc>
              <a:spcBef>
                <a:spcPct val="20000"/>
              </a:spcBef>
              <a:buClr>
                <a:schemeClr val="accent2"/>
              </a:buClr>
              <a:buSzPct val="60000"/>
              <a:buFontTx/>
              <a:buChar char="-"/>
              <a:defRPr/>
            </a:pPr>
            <a:r>
              <a:rPr lang="es-ES_tradnl" sz="2600" b="1" dirty="0">
                <a:effectLst>
                  <a:outerShdw blurRad="38100" dist="38100" dir="2700000" algn="tl">
                    <a:srgbClr val="000000"/>
                  </a:outerShdw>
                </a:effectLst>
              </a:rPr>
              <a:t> Reconocer el </a:t>
            </a:r>
            <a:r>
              <a:rPr lang="es-ES_tradnl" sz="2600" b="1" dirty="0" err="1">
                <a:effectLst>
                  <a:outerShdw blurRad="38100" dist="38100" dir="2700000" algn="tl">
                    <a:srgbClr val="000000"/>
                  </a:outerShdw>
                </a:effectLst>
              </a:rPr>
              <a:t>Sindrome</a:t>
            </a:r>
            <a:r>
              <a:rPr lang="es-ES_tradnl" sz="2600" b="1" dirty="0">
                <a:effectLst>
                  <a:outerShdw blurRad="38100" dist="38100" dir="2700000" algn="tl">
                    <a:srgbClr val="000000"/>
                  </a:outerShdw>
                </a:effectLst>
              </a:rPr>
              <a:t> de Tensión Premenstrual</a:t>
            </a:r>
          </a:p>
          <a:p>
            <a:pPr>
              <a:lnSpc>
                <a:spcPct val="200000"/>
              </a:lnSpc>
              <a:spcBef>
                <a:spcPct val="20000"/>
              </a:spcBef>
              <a:buClr>
                <a:schemeClr val="accent2"/>
              </a:buClr>
              <a:buSzPct val="60000"/>
              <a:buFontTx/>
              <a:buChar char="-"/>
              <a:defRPr/>
            </a:pPr>
            <a:r>
              <a:rPr lang="es-CL" sz="2600" b="1" dirty="0">
                <a:effectLst>
                  <a:outerShdw blurRad="38100" dist="38100" dir="2700000" algn="tl">
                    <a:srgbClr val="000000"/>
                  </a:outerShdw>
                </a:effectLst>
              </a:rPr>
              <a:t> Tratar la cancerobia con información adecuada</a:t>
            </a:r>
          </a:p>
          <a:p>
            <a:pPr>
              <a:lnSpc>
                <a:spcPct val="200000"/>
              </a:lnSpc>
              <a:spcBef>
                <a:spcPct val="20000"/>
              </a:spcBef>
              <a:buClr>
                <a:schemeClr val="accent2"/>
              </a:buClr>
              <a:buSzPct val="60000"/>
              <a:buFontTx/>
              <a:buChar char="-"/>
              <a:defRPr/>
            </a:pPr>
            <a:r>
              <a:rPr lang="es-CL" sz="2600" b="1" dirty="0">
                <a:effectLst>
                  <a:outerShdw blurRad="38100" dist="38100" dir="2700000" algn="tl">
                    <a:srgbClr val="000000"/>
                  </a:outerShdw>
                </a:effectLst>
              </a:rPr>
              <a:t> Nódulos no siempre tienen relación con el dolor</a:t>
            </a:r>
          </a:p>
          <a:p>
            <a:pPr>
              <a:lnSpc>
                <a:spcPct val="200000"/>
              </a:lnSpc>
              <a:spcBef>
                <a:spcPct val="20000"/>
              </a:spcBef>
              <a:buClr>
                <a:schemeClr val="accent2"/>
              </a:buClr>
              <a:buSzPct val="60000"/>
              <a:buFontTx/>
              <a:buChar char="-"/>
              <a:defRPr/>
            </a:pPr>
            <a:r>
              <a:rPr lang="es-CL" sz="2600" b="1" u="sng" dirty="0">
                <a:solidFill>
                  <a:srgbClr val="72F000"/>
                </a:solidFill>
                <a:effectLst>
                  <a:outerShdw blurRad="38100" dist="38100" dir="2700000" algn="tl">
                    <a:srgbClr val="000000"/>
                  </a:outerShdw>
                </a:effectLst>
              </a:rPr>
              <a:t>EXAMEN FÍSICO</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CONDICIÓN FIBROQUÍSTICA MAMARIA (CFQ)</a:t>
            </a:r>
          </a:p>
        </p:txBody>
      </p:sp>
      <p:sp>
        <p:nvSpPr>
          <p:cNvPr id="122883"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98660" name="Text Box 4"/>
          <p:cNvSpPr txBox="1">
            <a:spLocks noChangeArrowheads="1"/>
          </p:cNvSpPr>
          <p:nvPr/>
        </p:nvSpPr>
        <p:spPr bwMode="auto">
          <a:xfrm>
            <a:off x="658813" y="2060575"/>
            <a:ext cx="7851775" cy="4298950"/>
          </a:xfrm>
          <a:prstGeom prst="rect">
            <a:avLst/>
          </a:prstGeom>
          <a:noFill/>
          <a:ln w="12700" cap="sq">
            <a:noFill/>
            <a:miter lim="800000"/>
            <a:headEnd type="none" w="sm" len="sm"/>
            <a:tailEnd type="none" w="sm" len="sm"/>
          </a:ln>
          <a:effectLst/>
        </p:spPr>
        <p:txBody>
          <a:bodyPr>
            <a:spAutoFit/>
          </a:bodyPr>
          <a:lstStyle/>
          <a:p>
            <a:pPr>
              <a:lnSpc>
                <a:spcPct val="200000"/>
              </a:lnSpc>
              <a:spcBef>
                <a:spcPct val="20000"/>
              </a:spcBef>
              <a:buClr>
                <a:schemeClr val="accent2"/>
              </a:buClr>
              <a:buSzPct val="60000"/>
              <a:buFontTx/>
              <a:buChar char="-"/>
              <a:defRPr/>
            </a:pPr>
            <a:r>
              <a:rPr lang="es-CL" sz="2600" b="1" u="sng" dirty="0">
                <a:solidFill>
                  <a:srgbClr val="72F000"/>
                </a:solidFill>
                <a:effectLst>
                  <a:outerShdw blurRad="38100" dist="38100" dir="2700000" algn="tl">
                    <a:srgbClr val="000000"/>
                  </a:outerShdw>
                </a:effectLst>
              </a:rPr>
              <a:t>TRATAMIENTO:</a:t>
            </a:r>
          </a:p>
          <a:p>
            <a:pPr>
              <a:lnSpc>
                <a:spcPct val="200000"/>
              </a:lnSpc>
              <a:spcBef>
                <a:spcPct val="20000"/>
              </a:spcBef>
              <a:buClr>
                <a:schemeClr val="accent2"/>
              </a:buClr>
              <a:buSzPct val="60000"/>
              <a:buFontTx/>
              <a:buChar char="-"/>
              <a:defRPr/>
            </a:pPr>
            <a:r>
              <a:rPr lang="es-CL" sz="2600" b="1" dirty="0">
                <a:effectLst>
                  <a:outerShdw blurRad="38100" dist="38100" dir="2700000" algn="tl">
                    <a:srgbClr val="000000"/>
                  </a:outerShdw>
                </a:effectLst>
              </a:rPr>
              <a:t> Información a la paciente</a:t>
            </a:r>
          </a:p>
          <a:p>
            <a:pPr>
              <a:lnSpc>
                <a:spcPct val="200000"/>
              </a:lnSpc>
              <a:spcBef>
                <a:spcPct val="20000"/>
              </a:spcBef>
              <a:buClr>
                <a:schemeClr val="accent2"/>
              </a:buClr>
              <a:buSzPct val="60000"/>
              <a:buFontTx/>
              <a:buChar char="-"/>
              <a:defRPr/>
            </a:pPr>
            <a:r>
              <a:rPr lang="es-CL" sz="2600" b="1" dirty="0">
                <a:effectLst>
                  <a:outerShdw blurRad="38100" dist="38100" dir="2700000" algn="tl">
                    <a:srgbClr val="000000"/>
                  </a:outerShdw>
                </a:effectLst>
              </a:rPr>
              <a:t> Medidas dietéticas (metilxantinas)</a:t>
            </a:r>
          </a:p>
          <a:p>
            <a:pPr>
              <a:lnSpc>
                <a:spcPct val="200000"/>
              </a:lnSpc>
              <a:spcBef>
                <a:spcPct val="20000"/>
              </a:spcBef>
              <a:buClr>
                <a:schemeClr val="accent2"/>
              </a:buClr>
              <a:buSzPct val="60000"/>
              <a:buFontTx/>
              <a:buChar char="-"/>
              <a:defRPr/>
            </a:pPr>
            <a:r>
              <a:rPr lang="es-CL" sz="2600" b="1" dirty="0">
                <a:effectLst>
                  <a:outerShdw blurRad="38100" dist="38100" dir="2700000" algn="tl">
                    <a:srgbClr val="000000"/>
                  </a:outerShdw>
                </a:effectLst>
              </a:rPr>
              <a:t> Medidas Farmacológicas : Aines, </a:t>
            </a:r>
            <a:r>
              <a:rPr lang="es-CL" sz="2600" b="1" dirty="0" err="1">
                <a:effectLst>
                  <a:outerShdw blurRad="38100" dist="38100" dir="2700000" algn="tl">
                    <a:srgbClr val="000000"/>
                  </a:outerShdw>
                </a:effectLst>
              </a:rPr>
              <a:t>Tamoxifeno</a:t>
            </a:r>
            <a:r>
              <a:rPr lang="es-CL" sz="2600" b="1" dirty="0">
                <a:effectLst>
                  <a:outerShdw blurRad="38100" dist="38100" dir="2700000" algn="tl">
                    <a:srgbClr val="000000"/>
                  </a:outerShdw>
                </a:effectLst>
              </a:rPr>
              <a:t> (</a:t>
            </a:r>
            <a:r>
              <a:rPr lang="es-CL" sz="2600" b="1" dirty="0" err="1">
                <a:effectLst>
                  <a:outerShdw blurRad="38100" dist="38100" dir="2700000" algn="tl">
                    <a:srgbClr val="000000"/>
                  </a:outerShdw>
                </a:effectLst>
              </a:rPr>
              <a:t>Vit.E</a:t>
            </a:r>
            <a:r>
              <a:rPr lang="es-CL" sz="2600" b="1" dirty="0">
                <a:effectLst>
                  <a:outerShdw blurRad="38100" dist="38100" dir="2700000" algn="tl">
                    <a:srgbClr val="000000"/>
                  </a:outerShdw>
                </a:effectLst>
              </a:rPr>
              <a:t>, A, B6, progestágenos: no, Diuréticos?).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rgbClr val="F6BF69"/>
                </a:solidFill>
                <a:effectLst>
                  <a:outerShdw blurRad="38100" dist="38100" dir="2700000" algn="tl">
                    <a:srgbClr val="000000"/>
                  </a:outerShdw>
                </a:effectLst>
                <a:latin typeface="Arial" pitchFamily="34" charset="0"/>
              </a:rPr>
              <a:t>CONDICIÓN FIBROQUÍSTICA MAMARIA (CFQ)</a:t>
            </a:r>
          </a:p>
        </p:txBody>
      </p:sp>
      <p:sp>
        <p:nvSpPr>
          <p:cNvPr id="123907"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98660" name="Text Box 4"/>
          <p:cNvSpPr txBox="1">
            <a:spLocks noChangeArrowheads="1"/>
          </p:cNvSpPr>
          <p:nvPr/>
        </p:nvSpPr>
        <p:spPr bwMode="auto">
          <a:xfrm>
            <a:off x="658813" y="2060575"/>
            <a:ext cx="7851775" cy="4252913"/>
          </a:xfrm>
          <a:prstGeom prst="rect">
            <a:avLst/>
          </a:prstGeom>
          <a:noFill/>
          <a:ln w="12700" cap="sq">
            <a:noFill/>
            <a:miter lim="800000"/>
            <a:headEnd type="none" w="sm" len="sm"/>
            <a:tailEnd type="none" w="sm" len="sm"/>
          </a:ln>
          <a:effectLst/>
        </p:spPr>
        <p:txBody>
          <a:bodyPr>
            <a:spAutoFit/>
          </a:bodyPr>
          <a:lstStyle/>
          <a:p>
            <a:pPr>
              <a:lnSpc>
                <a:spcPct val="200000"/>
              </a:lnSpc>
              <a:spcBef>
                <a:spcPct val="20000"/>
              </a:spcBef>
              <a:buClr>
                <a:srgbClr val="FAFD00"/>
              </a:buClr>
              <a:buSzPct val="60000"/>
              <a:buFontTx/>
              <a:buChar char="-"/>
              <a:defRPr/>
            </a:pPr>
            <a:r>
              <a:rPr lang="es-CL" sz="2600" b="1" u="sng" dirty="0">
                <a:solidFill>
                  <a:srgbClr val="72F000"/>
                </a:solidFill>
                <a:effectLst>
                  <a:outerShdw blurRad="38100" dist="38100" dir="2700000" algn="tl">
                    <a:srgbClr val="000000"/>
                  </a:outerShdw>
                </a:effectLst>
              </a:rPr>
              <a:t>DIAGNÓSTICO DIFERENCIAL:</a:t>
            </a:r>
          </a:p>
          <a:p>
            <a:pPr>
              <a:lnSpc>
                <a:spcPct val="200000"/>
              </a:lnSpc>
              <a:spcBef>
                <a:spcPct val="20000"/>
              </a:spcBef>
              <a:buClr>
                <a:srgbClr val="FAFD00"/>
              </a:buClr>
              <a:buSzPct val="60000"/>
              <a:buFontTx/>
              <a:buChar char="-"/>
              <a:defRPr/>
            </a:pPr>
            <a:r>
              <a:rPr lang="es-CL" sz="2600" b="1" dirty="0">
                <a:solidFill>
                  <a:srgbClr val="FFFFFF"/>
                </a:solidFill>
                <a:effectLst>
                  <a:outerShdw blurRad="38100" dist="38100" dir="2700000" algn="tl">
                    <a:srgbClr val="000000"/>
                  </a:outerShdw>
                </a:effectLst>
              </a:rPr>
              <a:t> Dolor originado en pared </a:t>
            </a:r>
            <a:r>
              <a:rPr lang="es-CL" sz="2600" b="1" dirty="0" err="1">
                <a:solidFill>
                  <a:srgbClr val="FFFFFF"/>
                </a:solidFill>
                <a:effectLst>
                  <a:outerShdw blurRad="38100" dist="38100" dir="2700000" algn="tl">
                    <a:srgbClr val="000000"/>
                  </a:outerShdw>
                </a:effectLst>
              </a:rPr>
              <a:t>toráxica</a:t>
            </a:r>
            <a:r>
              <a:rPr lang="es-CL" sz="2600" b="1" dirty="0">
                <a:solidFill>
                  <a:srgbClr val="FFFFFF"/>
                </a:solidFill>
                <a:effectLst>
                  <a:outerShdw blurRad="38100" dist="38100" dir="2700000" algn="tl">
                    <a:srgbClr val="000000"/>
                  </a:outerShdw>
                </a:effectLst>
              </a:rPr>
              <a:t>:  Óseo, neural, muscular.</a:t>
            </a:r>
          </a:p>
          <a:p>
            <a:pPr>
              <a:lnSpc>
                <a:spcPct val="200000"/>
              </a:lnSpc>
              <a:spcBef>
                <a:spcPct val="20000"/>
              </a:spcBef>
              <a:buClr>
                <a:srgbClr val="FAFD00"/>
              </a:buClr>
              <a:buSzPct val="60000"/>
              <a:buFontTx/>
              <a:buChar char="-"/>
              <a:defRPr/>
            </a:pPr>
            <a:r>
              <a:rPr lang="es-CL" sz="2600" b="1" dirty="0">
                <a:solidFill>
                  <a:srgbClr val="FFFFFF"/>
                </a:solidFill>
                <a:effectLst>
                  <a:outerShdw blurRad="38100" dist="38100" dir="2700000" algn="tl">
                    <a:srgbClr val="000000"/>
                  </a:outerShdw>
                </a:effectLst>
              </a:rPr>
              <a:t> Dolor originado en órganos </a:t>
            </a:r>
            <a:r>
              <a:rPr lang="es-CL" sz="2600" b="1" dirty="0" err="1">
                <a:solidFill>
                  <a:srgbClr val="FFFFFF"/>
                </a:solidFill>
                <a:effectLst>
                  <a:outerShdw blurRad="38100" dist="38100" dir="2700000" algn="tl">
                    <a:srgbClr val="000000"/>
                  </a:outerShdw>
                </a:effectLst>
              </a:rPr>
              <a:t>intratoráxicos</a:t>
            </a:r>
            <a:r>
              <a:rPr lang="es-CL" sz="2600" b="1" dirty="0">
                <a:solidFill>
                  <a:srgbClr val="FFFFFF"/>
                </a:solidFill>
                <a:effectLst>
                  <a:outerShdw blurRad="38100" dist="38100" dir="2700000" algn="tl">
                    <a:srgbClr val="000000"/>
                  </a:outerShdw>
                </a:effectLst>
              </a:rPr>
              <a:t> : pleural, pulmonar, cardiaco.</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TELERREA O DERRAMES POR EL PEZÓN</a:t>
            </a:r>
          </a:p>
        </p:txBody>
      </p:sp>
      <p:sp>
        <p:nvSpPr>
          <p:cNvPr id="124931"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99684" name="Text Box 4"/>
          <p:cNvSpPr txBox="1">
            <a:spLocks noChangeArrowheads="1"/>
          </p:cNvSpPr>
          <p:nvPr/>
        </p:nvSpPr>
        <p:spPr bwMode="auto">
          <a:xfrm>
            <a:off x="609600" y="2133600"/>
            <a:ext cx="8066088" cy="4154488"/>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defRPr/>
            </a:pPr>
            <a:r>
              <a:rPr lang="es-CL" b="1" dirty="0">
                <a:effectLst>
                  <a:outerShdw blurRad="38100" dist="38100" dir="2700000" algn="tl">
                    <a:srgbClr val="000000"/>
                  </a:outerShdw>
                </a:effectLst>
              </a:rPr>
              <a:t> Para que tengan valor estos deben ser espontáneas, verdadera, persistente. </a:t>
            </a:r>
          </a:p>
          <a:p>
            <a:pPr>
              <a:spcBef>
                <a:spcPct val="50000"/>
              </a:spcBef>
              <a:buFontTx/>
              <a:buChar char="-"/>
              <a:defRPr/>
            </a:pPr>
            <a:r>
              <a:rPr lang="es-CL" b="1" dirty="0">
                <a:effectLst>
                  <a:outerShdw blurRad="38100" dist="38100" dir="2700000" algn="tl">
                    <a:srgbClr val="000000"/>
                  </a:outerShdw>
                </a:effectLst>
              </a:rPr>
              <a:t> Pueden ser </a:t>
            </a:r>
            <a:r>
              <a:rPr lang="es-CL" b="1" dirty="0" err="1">
                <a:effectLst>
                  <a:outerShdw blurRad="38100" dist="38100" dir="2700000" algn="tl">
                    <a:srgbClr val="000000"/>
                  </a:outerShdw>
                </a:effectLst>
              </a:rPr>
              <a:t>Uni</a:t>
            </a:r>
            <a:r>
              <a:rPr lang="es-CL" b="1" dirty="0">
                <a:effectLst>
                  <a:outerShdw blurRad="38100" dist="38100" dir="2700000" algn="tl">
                    <a:srgbClr val="000000"/>
                  </a:outerShdw>
                </a:effectLst>
              </a:rPr>
              <a:t> o bilateral, de uno o múltiples conductos</a:t>
            </a:r>
          </a:p>
          <a:p>
            <a:pPr>
              <a:spcBef>
                <a:spcPct val="50000"/>
              </a:spcBef>
              <a:buFontTx/>
              <a:buChar char="-"/>
              <a:defRPr/>
            </a:pPr>
            <a:r>
              <a:rPr lang="es-CL" b="1" dirty="0">
                <a:solidFill>
                  <a:srgbClr val="72F000"/>
                </a:solidFill>
                <a:effectLst>
                  <a:outerShdw blurRad="38100" dist="38100" dir="2700000" algn="tl">
                    <a:srgbClr val="000000"/>
                  </a:outerShdw>
                </a:effectLst>
              </a:rPr>
              <a:t>Tipos:</a:t>
            </a:r>
            <a:r>
              <a:rPr lang="es-CL" b="1" dirty="0">
                <a:effectLst>
                  <a:outerShdw blurRad="38100" dist="38100" dir="2700000" algn="tl">
                    <a:srgbClr val="000000"/>
                  </a:outerShdw>
                </a:effectLst>
              </a:rPr>
              <a:t> Serosos (papiloma)</a:t>
            </a:r>
          </a:p>
          <a:p>
            <a:pPr>
              <a:spcBef>
                <a:spcPct val="50000"/>
              </a:spcBef>
              <a:defRPr/>
            </a:pPr>
            <a:r>
              <a:rPr lang="es-CL" b="1" dirty="0">
                <a:effectLst>
                  <a:outerShdw blurRad="38100" dist="38100" dir="2700000" algn="tl">
                    <a:srgbClr val="000000"/>
                  </a:outerShdw>
                </a:effectLst>
              </a:rPr>
              <a:t>             </a:t>
            </a:r>
            <a:r>
              <a:rPr lang="es-CL" b="1" dirty="0" err="1">
                <a:effectLst>
                  <a:outerShdw blurRad="38100" dist="38100" dir="2700000" algn="tl">
                    <a:srgbClr val="000000"/>
                  </a:outerShdw>
                </a:effectLst>
              </a:rPr>
              <a:t>Sanguinolientos</a:t>
            </a:r>
            <a:r>
              <a:rPr lang="es-CL" b="1" dirty="0">
                <a:effectLst>
                  <a:outerShdw blurRad="38100" dist="38100" dir="2700000" algn="tl">
                    <a:srgbClr val="000000"/>
                  </a:outerShdw>
                </a:effectLst>
              </a:rPr>
              <a:t> (hiperplasia, </a:t>
            </a:r>
            <a:r>
              <a:rPr lang="es-CL" b="1" dirty="0" err="1">
                <a:effectLst>
                  <a:outerShdw blurRad="38100" dist="38100" dir="2700000" algn="tl">
                    <a:srgbClr val="000000"/>
                  </a:outerShdw>
                </a:effectLst>
              </a:rPr>
              <a:t>papiloma,ca</a:t>
            </a:r>
            <a:r>
              <a:rPr lang="es-CL" b="1" dirty="0">
                <a:effectLst>
                  <a:outerShdw blurRad="38100" dist="38100" dir="2700000" algn="tl">
                    <a:srgbClr val="000000"/>
                  </a:outerShdw>
                </a:effectLst>
              </a:rPr>
              <a:t>.)</a:t>
            </a:r>
          </a:p>
          <a:p>
            <a:pPr>
              <a:spcBef>
                <a:spcPct val="50000"/>
              </a:spcBef>
              <a:defRPr/>
            </a:pPr>
            <a:r>
              <a:rPr lang="es-CL" b="1" dirty="0">
                <a:effectLst>
                  <a:outerShdw blurRad="38100" dist="38100" dir="2700000" algn="tl">
                    <a:srgbClr val="000000"/>
                  </a:outerShdw>
                </a:effectLst>
              </a:rPr>
              <a:t>             Acuosos (papiloma, </a:t>
            </a:r>
            <a:r>
              <a:rPr lang="es-CL" b="1" dirty="0" err="1">
                <a:effectLst>
                  <a:outerShdw blurRad="38100" dist="38100" dir="2700000" algn="tl">
                    <a:srgbClr val="000000"/>
                  </a:outerShdw>
                </a:effectLst>
              </a:rPr>
              <a:t>ca</a:t>
            </a:r>
            <a:r>
              <a:rPr lang="es-CL" b="1" dirty="0">
                <a:effectLst>
                  <a:outerShdw blurRad="38100" dist="38100" dir="2700000" algn="tl">
                    <a:srgbClr val="000000"/>
                  </a:outerShdw>
                </a:effectLst>
              </a:rPr>
              <a:t>.)</a:t>
            </a:r>
          </a:p>
          <a:p>
            <a:pPr>
              <a:spcBef>
                <a:spcPct val="50000"/>
              </a:spcBef>
              <a:defRPr/>
            </a:pPr>
            <a:r>
              <a:rPr lang="es-CL" b="1" dirty="0">
                <a:effectLst>
                  <a:outerShdw blurRad="38100" dist="38100" dir="2700000" algn="tl">
                    <a:srgbClr val="000000"/>
                  </a:outerShdw>
                </a:effectLst>
              </a:rPr>
              <a:t>             Verdoso (ectasia ductal)</a:t>
            </a:r>
          </a:p>
          <a:p>
            <a:pPr>
              <a:spcBef>
                <a:spcPct val="50000"/>
              </a:spcBef>
              <a:defRPr/>
            </a:pPr>
            <a:r>
              <a:rPr lang="es-CL" b="1" dirty="0">
                <a:effectLst>
                  <a:outerShdw blurRad="38100" dist="38100" dir="2700000" algn="tl">
                    <a:srgbClr val="000000"/>
                  </a:outerShdw>
                </a:effectLst>
              </a:rPr>
              <a:t>             Lechoso (galactorrea)</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TELERREA O DERRAMES POR EL PEZÓN</a:t>
            </a:r>
          </a:p>
        </p:txBody>
      </p:sp>
      <p:sp>
        <p:nvSpPr>
          <p:cNvPr id="125955"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200708" name="Text Box 4"/>
          <p:cNvSpPr txBox="1">
            <a:spLocks noChangeArrowheads="1"/>
          </p:cNvSpPr>
          <p:nvPr/>
        </p:nvSpPr>
        <p:spPr bwMode="auto">
          <a:xfrm>
            <a:off x="1042988" y="2133600"/>
            <a:ext cx="7272337" cy="3743325"/>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defRPr/>
            </a:pPr>
            <a:r>
              <a:rPr lang="es-CL" b="1">
                <a:effectLst>
                  <a:outerShdw blurRad="38100" dist="38100" dir="2700000" algn="tl">
                    <a:srgbClr val="000000"/>
                  </a:outerShdw>
                </a:effectLst>
              </a:rPr>
              <a:t>Pseudosecreciones:</a:t>
            </a:r>
          </a:p>
          <a:p>
            <a:pPr>
              <a:spcBef>
                <a:spcPct val="50000"/>
              </a:spcBef>
              <a:defRPr/>
            </a:pPr>
            <a:r>
              <a:rPr lang="es-CL" b="1">
                <a:effectLst>
                  <a:outerShdw blurRad="38100" dist="38100" dir="2700000" algn="tl">
                    <a:srgbClr val="000000"/>
                  </a:outerShdw>
                </a:effectLst>
              </a:rPr>
              <a:t>                                   Pezones Umbilicados</a:t>
            </a:r>
          </a:p>
          <a:p>
            <a:pPr>
              <a:spcBef>
                <a:spcPct val="50000"/>
              </a:spcBef>
              <a:defRPr/>
            </a:pPr>
            <a:r>
              <a:rPr lang="es-CL" b="1">
                <a:effectLst>
                  <a:outerShdw blurRad="38100" dist="38100" dir="2700000" algn="tl">
                    <a:srgbClr val="000000"/>
                  </a:outerShdw>
                </a:effectLst>
              </a:rPr>
              <a:t>                                   Lesiones Eczematosas</a:t>
            </a:r>
          </a:p>
          <a:p>
            <a:pPr>
              <a:spcBef>
                <a:spcPct val="50000"/>
              </a:spcBef>
              <a:defRPr/>
            </a:pPr>
            <a:r>
              <a:rPr lang="es-CL" b="1">
                <a:effectLst>
                  <a:outerShdw blurRad="38100" dist="38100" dir="2700000" algn="tl">
                    <a:srgbClr val="000000"/>
                  </a:outerShdw>
                </a:effectLst>
              </a:rPr>
              <a:t>                                   Erosiones traumáticas</a:t>
            </a:r>
          </a:p>
          <a:p>
            <a:pPr>
              <a:spcBef>
                <a:spcPct val="50000"/>
              </a:spcBef>
              <a:defRPr/>
            </a:pPr>
            <a:r>
              <a:rPr lang="es-CL" b="1">
                <a:effectLst>
                  <a:outerShdw blurRad="38100" dist="38100" dir="2700000" algn="tl">
                    <a:srgbClr val="000000"/>
                  </a:outerShdw>
                </a:effectLst>
              </a:rPr>
              <a:t>                                   Herpes simple</a:t>
            </a:r>
          </a:p>
          <a:p>
            <a:pPr>
              <a:spcBef>
                <a:spcPct val="50000"/>
              </a:spcBef>
              <a:defRPr/>
            </a:pPr>
            <a:r>
              <a:rPr lang="es-CL" b="1">
                <a:effectLst>
                  <a:outerShdw blurRad="38100" dist="38100" dir="2700000" algn="tl">
                    <a:srgbClr val="000000"/>
                  </a:outerShdw>
                </a:effectLst>
              </a:rPr>
              <a:t>                                   Fístulas mamarias</a:t>
            </a:r>
          </a:p>
          <a:p>
            <a:pPr>
              <a:spcBef>
                <a:spcPct val="50000"/>
              </a:spcBef>
              <a:defRPr/>
            </a:pPr>
            <a:r>
              <a:rPr lang="es-CL" b="1">
                <a:effectLst>
                  <a:outerShdw blurRad="38100" dist="38100" dir="2700000" algn="tl">
                    <a:srgbClr val="000000"/>
                  </a:outerShdw>
                </a:effectLst>
              </a:rPr>
              <a:t>                                   Infecciones de gl de Montgomery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000125" y="3108325"/>
            <a:ext cx="7143750" cy="641350"/>
            <a:chOff x="0" y="0"/>
            <a:chExt cx="4500" cy="404"/>
          </a:xfrm>
        </p:grpSpPr>
        <p:sp>
          <p:nvSpPr>
            <p:cNvPr id="15370" name="Rectangle 3"/>
            <p:cNvSpPr>
              <a:spLocks noChangeArrowheads="1"/>
            </p:cNvSpPr>
            <p:nvPr/>
          </p:nvSpPr>
          <p:spPr bwMode="auto">
            <a:xfrm>
              <a:off x="0" y="0"/>
              <a:ext cx="45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s-CL"/>
            </a:p>
          </p:txBody>
        </p:sp>
        <p:sp>
          <p:nvSpPr>
            <p:cNvPr id="15371" name="Rectangle 4"/>
            <p:cNvSpPr>
              <a:spLocks noChangeArrowheads="1"/>
            </p:cNvSpPr>
            <p:nvPr/>
          </p:nvSpPr>
          <p:spPr bwMode="auto">
            <a:xfrm>
              <a:off x="0" y="0"/>
              <a:ext cx="45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latin typeface="Book Antiqua" pitchFamily="18" charset="0"/>
              </a:endParaRPr>
            </a:p>
          </p:txBody>
        </p:sp>
      </p:grpSp>
      <p:sp>
        <p:nvSpPr>
          <p:cNvPr id="15363" name="Text Box 5"/>
          <p:cNvSpPr txBox="1">
            <a:spLocks noChangeArrowheads="1"/>
          </p:cNvSpPr>
          <p:nvPr/>
        </p:nvSpPr>
        <p:spPr bwMode="auto">
          <a:xfrm>
            <a:off x="3378200" y="0"/>
            <a:ext cx="2192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3200" b="1">
                <a:solidFill>
                  <a:schemeClr val="hlink"/>
                </a:solidFill>
                <a:latin typeface="Book Antiqua" pitchFamily="18" charset="0"/>
              </a:rPr>
              <a:t>Inspección</a:t>
            </a:r>
          </a:p>
          <a:p>
            <a:pPr algn="ctr" eaLnBrk="1" hangingPunct="1"/>
            <a:endParaRPr lang="es-ES" sz="3200" b="1">
              <a:solidFill>
                <a:schemeClr val="hlink"/>
              </a:solidFill>
              <a:latin typeface="Book Antiqua" pitchFamily="18" charset="0"/>
            </a:endParaRPr>
          </a:p>
        </p:txBody>
      </p:sp>
      <p:grpSp>
        <p:nvGrpSpPr>
          <p:cNvPr id="15364" name="Group 6"/>
          <p:cNvGrpSpPr>
            <a:grpSpLocks/>
          </p:cNvGrpSpPr>
          <p:nvPr/>
        </p:nvGrpSpPr>
        <p:grpSpPr bwMode="auto">
          <a:xfrm>
            <a:off x="914400" y="762000"/>
            <a:ext cx="7772400" cy="838200"/>
            <a:chOff x="0" y="0"/>
            <a:chExt cx="4500" cy="578"/>
          </a:xfrm>
        </p:grpSpPr>
        <p:sp>
          <p:nvSpPr>
            <p:cNvPr id="15368" name="Rectangle 7"/>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s-CL"/>
            </a:p>
          </p:txBody>
        </p:sp>
        <p:sp>
          <p:nvSpPr>
            <p:cNvPr id="15369" name="Rectangle 8"/>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2000">
                  <a:latin typeface="Book Antiqua" pitchFamily="18" charset="0"/>
                </a:rPr>
                <a:t>1.- Simetría, volumen, aspecto y orientación de los pezones</a:t>
              </a:r>
            </a:p>
            <a:p>
              <a:pPr eaLnBrk="1" hangingPunct="1"/>
              <a:r>
                <a:rPr lang="es-ES" sz="2000">
                  <a:latin typeface="Book Antiqua" pitchFamily="18" charset="0"/>
                </a:rPr>
                <a:t>2.- Retracciones o abombamientos cutáneos</a:t>
              </a:r>
            </a:p>
            <a:p>
              <a:pPr eaLnBrk="1" hangingPunct="1"/>
              <a:r>
                <a:rPr lang="es-ES" sz="2000">
                  <a:latin typeface="Book Antiqua" pitchFamily="18" charset="0"/>
                </a:rPr>
                <a:t>3.- Compromiso de la piel ( ulceraciones o lesiones)</a:t>
              </a:r>
            </a:p>
            <a:p>
              <a:pPr eaLnBrk="1" hangingPunct="1"/>
              <a:r>
                <a:rPr lang="es-ES" sz="2000">
                  <a:latin typeface="Book Antiqua" pitchFamily="18" charset="0"/>
                </a:rPr>
                <a:t> A veces: pezón supernumerarios ( linea mamaria embrionaria)</a:t>
              </a:r>
            </a:p>
            <a:p>
              <a:pPr eaLnBrk="1" hangingPunct="1"/>
              <a:r>
                <a:rPr lang="es-ES" sz="2000">
                  <a:latin typeface="Book Antiqua" pitchFamily="18" charset="0"/>
                </a:rPr>
                <a:t> pezón aplanado reciente (cancer?)</a:t>
              </a:r>
            </a:p>
            <a:p>
              <a:endParaRPr lang="es-ES" sz="2000">
                <a:latin typeface="Book Antiqua" pitchFamily="18" charset="0"/>
              </a:endParaRPr>
            </a:p>
            <a:p>
              <a:endParaRPr lang="es-ES" sz="2000">
                <a:latin typeface="Book Antiqua" pitchFamily="18" charset="0"/>
              </a:endParaRPr>
            </a:p>
          </p:txBody>
        </p:sp>
      </p:grpSp>
      <p:pic>
        <p:nvPicPr>
          <p:cNvPr id="15365" name="Picture 9" descr="D044B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2362200"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4" descr="Clinical picture of breast carcin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43200"/>
            <a:ext cx="2387600" cy="30019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11" descr="Autoexamen de s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276600"/>
            <a:ext cx="2514600" cy="2011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TELERREA O DERRAMES POR EL PEZÓN</a:t>
            </a:r>
          </a:p>
        </p:txBody>
      </p:sp>
      <p:sp>
        <p:nvSpPr>
          <p:cNvPr id="126979"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201732" name="Text Box 4"/>
          <p:cNvSpPr txBox="1">
            <a:spLocks noChangeArrowheads="1"/>
          </p:cNvSpPr>
          <p:nvPr/>
        </p:nvSpPr>
        <p:spPr bwMode="auto">
          <a:xfrm>
            <a:off x="1042988" y="2133600"/>
            <a:ext cx="7272337" cy="3743325"/>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defRPr/>
            </a:pPr>
            <a:r>
              <a:rPr lang="es-CL" b="1">
                <a:solidFill>
                  <a:srgbClr val="72F000"/>
                </a:solidFill>
                <a:effectLst>
                  <a:outerShdw blurRad="38100" dist="38100" dir="2700000" algn="tl">
                    <a:srgbClr val="000000"/>
                  </a:outerShdw>
                </a:effectLst>
              </a:rPr>
              <a:t>Estudio:</a:t>
            </a:r>
          </a:p>
          <a:p>
            <a:pPr>
              <a:spcBef>
                <a:spcPct val="50000"/>
              </a:spcBef>
              <a:defRPr/>
            </a:pPr>
            <a:r>
              <a:rPr lang="es-CL" b="1">
                <a:solidFill>
                  <a:srgbClr val="72F000"/>
                </a:solidFill>
                <a:effectLst>
                  <a:outerShdw blurRad="38100" dist="38100" dir="2700000" algn="tl">
                    <a:srgbClr val="000000"/>
                  </a:outerShdw>
                </a:effectLst>
              </a:rPr>
              <a:t>                </a:t>
            </a:r>
            <a:r>
              <a:rPr lang="es-CL" b="1">
                <a:effectLst>
                  <a:outerShdw blurRad="38100" dist="38100" dir="2700000" algn="tl">
                    <a:srgbClr val="000000"/>
                  </a:outerShdw>
                </a:effectLst>
              </a:rPr>
              <a:t>Anamnesis</a:t>
            </a:r>
          </a:p>
          <a:p>
            <a:pPr>
              <a:spcBef>
                <a:spcPct val="50000"/>
              </a:spcBef>
              <a:defRPr/>
            </a:pPr>
            <a:r>
              <a:rPr lang="es-CL" b="1">
                <a:effectLst>
                  <a:outerShdw blurRad="38100" dist="38100" dir="2700000" algn="tl">
                    <a:srgbClr val="000000"/>
                  </a:outerShdw>
                </a:effectLst>
              </a:rPr>
              <a:t>                Exámen Físico</a:t>
            </a:r>
          </a:p>
          <a:p>
            <a:pPr>
              <a:spcBef>
                <a:spcPct val="50000"/>
              </a:spcBef>
              <a:defRPr/>
            </a:pPr>
            <a:r>
              <a:rPr lang="es-CL" b="1">
                <a:effectLst>
                  <a:outerShdw blurRad="38100" dist="38100" dir="2700000" algn="tl">
                    <a:srgbClr val="000000"/>
                  </a:outerShdw>
                </a:effectLst>
              </a:rPr>
              <a:t>                Citología</a:t>
            </a:r>
          </a:p>
          <a:p>
            <a:pPr>
              <a:spcBef>
                <a:spcPct val="50000"/>
              </a:spcBef>
              <a:defRPr/>
            </a:pPr>
            <a:r>
              <a:rPr lang="es-CL" b="1">
                <a:effectLst>
                  <a:outerShdw blurRad="38100" dist="38100" dir="2700000" algn="tl">
                    <a:srgbClr val="000000"/>
                  </a:outerShdw>
                </a:effectLst>
              </a:rPr>
              <a:t>                Imagenología</a:t>
            </a:r>
          </a:p>
          <a:p>
            <a:pPr>
              <a:spcBef>
                <a:spcPct val="50000"/>
              </a:spcBef>
              <a:defRPr/>
            </a:pPr>
            <a:r>
              <a:rPr lang="es-CL" b="1">
                <a:effectLst>
                  <a:outerShdw blurRad="38100" dist="38100" dir="2700000" algn="tl">
                    <a:srgbClr val="000000"/>
                  </a:outerShdw>
                </a:effectLst>
              </a:rPr>
              <a:t>                Estudio hormonal</a:t>
            </a:r>
          </a:p>
          <a:p>
            <a:pPr>
              <a:spcBef>
                <a:spcPct val="50000"/>
              </a:spcBef>
              <a:defRPr/>
            </a:pPr>
            <a:r>
              <a:rPr lang="es-CL" b="1">
                <a:solidFill>
                  <a:srgbClr val="72F000"/>
                </a:solidFill>
                <a:effectLst>
                  <a:outerShdw blurRad="38100" dist="38100" dir="2700000" algn="tl">
                    <a:srgbClr val="000000"/>
                  </a:outerShdw>
                </a:effectLst>
              </a:rPr>
              <a:t>-Tratamiento</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L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685800" y="2438400"/>
            <a:ext cx="7772400" cy="1143000"/>
          </a:xfrm>
          <a:effectLst>
            <a:outerShdw dist="107763" dir="2700000" algn="ctr" rotWithShape="0">
              <a:schemeClr val="bg2"/>
            </a:outerShdw>
          </a:effectLst>
        </p:spPr>
        <p:txBody>
          <a:bodyPr/>
          <a:lstStyle/>
          <a:p>
            <a:pPr>
              <a:defRPr/>
            </a:pPr>
            <a:r>
              <a:rPr lang="es-ES_tradnl" sz="6000" b="1" smtClean="0"/>
              <a:t>GINECOMASTIA</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defRPr/>
            </a:pPr>
            <a:r>
              <a:rPr lang="es-ES_tradnl" sz="4000" b="1" smtClean="0"/>
              <a:t>GINECOMASTIA</a:t>
            </a:r>
            <a:endParaRPr lang="es-ES_tradnl" sz="4800" b="1" smtClean="0"/>
          </a:p>
        </p:txBody>
      </p:sp>
      <p:sp>
        <p:nvSpPr>
          <p:cNvPr id="130051" name="Rectangle 3"/>
          <p:cNvSpPr>
            <a:spLocks noGrp="1" noChangeArrowheads="1"/>
          </p:cNvSpPr>
          <p:nvPr>
            <p:ph type="body" idx="1"/>
          </p:nvPr>
        </p:nvSpPr>
        <p:spPr>
          <a:xfrm>
            <a:off x="1066800" y="2057400"/>
            <a:ext cx="7543800" cy="3124200"/>
          </a:xfrm>
          <a:effectLst>
            <a:outerShdw dist="107763" dir="2700000" algn="ctr" rotWithShape="0">
              <a:schemeClr val="bg2"/>
            </a:outerShdw>
          </a:effectLst>
        </p:spPr>
        <p:txBody>
          <a:bodyPr/>
          <a:lstStyle/>
          <a:p>
            <a:pPr>
              <a:buSzPct val="60000"/>
              <a:buFont typeface="Monotype Sorts" pitchFamily="2" charset="2"/>
              <a:buChar char=" "/>
            </a:pPr>
            <a:r>
              <a:rPr lang="es-ES_tradnl" sz="3600" b="1" smtClean="0"/>
              <a:t>              </a:t>
            </a:r>
            <a:r>
              <a:rPr lang="es-ES_tradnl" sz="3600" b="1" u="sng" smtClean="0"/>
              <a:t>Fisiopatología</a:t>
            </a:r>
            <a:endParaRPr lang="es-ES_tradnl" sz="3600" b="1" smtClean="0"/>
          </a:p>
          <a:p>
            <a:pPr>
              <a:lnSpc>
                <a:spcPct val="200000"/>
              </a:lnSpc>
              <a:buSzPct val="60000"/>
            </a:pPr>
            <a:r>
              <a:rPr lang="es-ES_tradnl" sz="3600" b="1" smtClean="0"/>
              <a:t> Relación  Estrógeno / Andrógeno</a:t>
            </a:r>
          </a:p>
          <a:p>
            <a:pPr>
              <a:buSzPct val="60000"/>
            </a:pPr>
            <a:r>
              <a:rPr lang="es-ES_tradnl" sz="3600" b="1" smtClean="0"/>
              <a:t> Prolactina</a:t>
            </a:r>
          </a:p>
          <a:p>
            <a:pPr>
              <a:buSzPct val="60000"/>
            </a:pPr>
            <a:r>
              <a:rPr lang="es-ES_tradnl" sz="3600" b="1" smtClean="0"/>
              <a:t> Factor de Receptividad</a:t>
            </a:r>
          </a:p>
        </p:txBody>
      </p:sp>
      <p:sp>
        <p:nvSpPr>
          <p:cNvPr id="130052" name="Line 4"/>
          <p:cNvSpPr>
            <a:spLocks noChangeShapeType="1"/>
          </p:cNvSpPr>
          <p:nvPr/>
        </p:nvSpPr>
        <p:spPr bwMode="auto">
          <a:xfrm>
            <a:off x="2514600" y="1524000"/>
            <a:ext cx="411480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609600" y="381000"/>
            <a:ext cx="7772400" cy="1143000"/>
          </a:xfrm>
        </p:spPr>
        <p:txBody>
          <a:bodyPr/>
          <a:lstStyle/>
          <a:p>
            <a:pPr>
              <a:defRPr/>
            </a:pPr>
            <a:r>
              <a:rPr lang="es-ES_tradnl" sz="4000" b="1" smtClean="0"/>
              <a:t>GINECOMASTIA</a:t>
            </a:r>
            <a:endParaRPr lang="es-ES_tradnl" sz="5400" b="1" smtClean="0"/>
          </a:p>
        </p:txBody>
      </p:sp>
      <p:sp>
        <p:nvSpPr>
          <p:cNvPr id="131075" name="Rectangle 3"/>
          <p:cNvSpPr>
            <a:spLocks noGrp="1" noChangeArrowheads="1"/>
          </p:cNvSpPr>
          <p:nvPr>
            <p:ph type="subTitle" idx="1"/>
          </p:nvPr>
        </p:nvSpPr>
        <p:spPr>
          <a:xfrm>
            <a:off x="1371600" y="1828800"/>
            <a:ext cx="6400800" cy="838200"/>
          </a:xfrm>
          <a:effectLst>
            <a:outerShdw dist="107763" dir="2700000" algn="ctr" rotWithShape="0">
              <a:schemeClr val="bg2"/>
            </a:outerShdw>
          </a:effectLst>
        </p:spPr>
        <p:txBody>
          <a:bodyPr/>
          <a:lstStyle/>
          <a:p>
            <a:pPr marL="342900" indent="-342900"/>
            <a:r>
              <a:rPr lang="es-ES_tradnl" b="1" u="sng" smtClean="0">
                <a:solidFill>
                  <a:srgbClr val="FDA4B5"/>
                </a:solidFill>
              </a:rPr>
              <a:t>CLASIFICACIÓN  ETIOLÓGICA</a:t>
            </a:r>
          </a:p>
        </p:txBody>
      </p:sp>
      <p:sp>
        <p:nvSpPr>
          <p:cNvPr id="131076" name="Line 4"/>
          <p:cNvSpPr>
            <a:spLocks noChangeShapeType="1"/>
          </p:cNvSpPr>
          <p:nvPr/>
        </p:nvSpPr>
        <p:spPr bwMode="auto">
          <a:xfrm>
            <a:off x="2438400" y="1295400"/>
            <a:ext cx="411480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1077" name="Rectangle 5"/>
          <p:cNvSpPr>
            <a:spLocks noChangeArrowheads="1"/>
          </p:cNvSpPr>
          <p:nvPr/>
        </p:nvSpPr>
        <p:spPr bwMode="auto">
          <a:xfrm>
            <a:off x="1138238" y="2738438"/>
            <a:ext cx="6943725" cy="37226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s-ES_tradnl" sz="2800" b="1"/>
              <a:t>1.- Fisiológica  :  del recién nacido</a:t>
            </a:r>
          </a:p>
          <a:p>
            <a:pPr>
              <a:spcBef>
                <a:spcPct val="50000"/>
              </a:spcBef>
            </a:pPr>
            <a:r>
              <a:rPr lang="es-ES_tradnl" sz="2800" b="1"/>
              <a:t>                             de la pubertad</a:t>
            </a:r>
          </a:p>
          <a:p>
            <a:pPr>
              <a:spcBef>
                <a:spcPct val="50000"/>
              </a:spcBef>
            </a:pPr>
            <a:r>
              <a:rPr lang="es-ES_tradnl" sz="2800" b="1"/>
              <a:t>                             de la senectud</a:t>
            </a:r>
          </a:p>
          <a:p>
            <a:pPr>
              <a:spcBef>
                <a:spcPct val="50000"/>
              </a:spcBef>
            </a:pPr>
            <a:r>
              <a:rPr lang="es-ES_tradnl" sz="2800" b="1"/>
              <a:t>2.-  Alteraciones Hormonales Primarias</a:t>
            </a:r>
          </a:p>
          <a:p>
            <a:pPr>
              <a:spcBef>
                <a:spcPct val="50000"/>
              </a:spcBef>
            </a:pPr>
            <a:r>
              <a:rPr lang="es-ES_tradnl" sz="2800" b="1"/>
              <a:t>                           Síndrome de Klinefelter</a:t>
            </a:r>
          </a:p>
          <a:p>
            <a:pPr>
              <a:spcBef>
                <a:spcPct val="50000"/>
              </a:spcBef>
            </a:pPr>
            <a:r>
              <a:rPr lang="es-ES_tradnl" sz="2800" b="1"/>
              <a:t>                           Síndrome de Turner    </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09600" y="381000"/>
            <a:ext cx="7772400" cy="1143000"/>
          </a:xfrm>
          <a:prstGeom prst="rect">
            <a:avLst/>
          </a:prstGeom>
          <a:noFill/>
          <a:ln w="12700">
            <a:noFill/>
            <a:miter lim="800000"/>
            <a:headEnd/>
            <a:tailEnd/>
          </a:ln>
          <a:effectLst/>
        </p:spPr>
        <p:txBody>
          <a:bodyPr lIns="90488" tIns="44450" rIns="90488" bIns="44450" anchor="ctr"/>
          <a:lstStyle/>
          <a:p>
            <a:pPr algn="ctr">
              <a:defRPr/>
            </a:pPr>
            <a:r>
              <a:rPr lang="es-ES_tradnl" sz="4000" b="1">
                <a:solidFill>
                  <a:schemeClr val="tx2"/>
                </a:solidFill>
                <a:effectLst>
                  <a:outerShdw blurRad="38100" dist="38100" dir="2700000" algn="tl">
                    <a:srgbClr val="000000"/>
                  </a:outerShdw>
                </a:effectLst>
                <a:latin typeface="Arial" pitchFamily="34" charset="0"/>
              </a:rPr>
              <a:t>GINECOMASTIA</a:t>
            </a:r>
            <a:endParaRPr lang="es-ES_tradnl" sz="5400" b="1">
              <a:solidFill>
                <a:schemeClr val="tx2"/>
              </a:solidFill>
              <a:effectLst>
                <a:outerShdw blurRad="38100" dist="38100" dir="2700000" algn="tl">
                  <a:srgbClr val="000000"/>
                </a:outerShdw>
              </a:effectLst>
              <a:latin typeface="Arial" pitchFamily="34" charset="0"/>
            </a:endParaRPr>
          </a:p>
        </p:txBody>
      </p:sp>
      <p:sp>
        <p:nvSpPr>
          <p:cNvPr id="132099" name="Line 3"/>
          <p:cNvSpPr>
            <a:spLocks noChangeShapeType="1"/>
          </p:cNvSpPr>
          <p:nvPr/>
        </p:nvSpPr>
        <p:spPr bwMode="auto">
          <a:xfrm>
            <a:off x="2590800" y="1295400"/>
            <a:ext cx="388620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2100" name="Rectangle 4"/>
          <p:cNvSpPr>
            <a:spLocks noChangeArrowheads="1"/>
          </p:cNvSpPr>
          <p:nvPr/>
        </p:nvSpPr>
        <p:spPr bwMode="auto">
          <a:xfrm>
            <a:off x="1062038" y="1519238"/>
            <a:ext cx="7477125" cy="50053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s-ES_tradnl" sz="2800" b="1"/>
              <a:t>3.-  Alteraciones Hormonales Secundarias</a:t>
            </a:r>
          </a:p>
          <a:p>
            <a:pPr>
              <a:spcBef>
                <a:spcPct val="50000"/>
              </a:spcBef>
            </a:pPr>
            <a:r>
              <a:rPr lang="es-ES_tradnl" sz="2800" b="1"/>
              <a:t>                           Tu. testiculares</a:t>
            </a:r>
          </a:p>
          <a:p>
            <a:pPr>
              <a:spcBef>
                <a:spcPct val="50000"/>
              </a:spcBef>
            </a:pPr>
            <a:r>
              <a:rPr lang="es-ES_tradnl" sz="2800" b="1"/>
              <a:t>                           Enf de Addison</a:t>
            </a:r>
          </a:p>
          <a:p>
            <a:pPr>
              <a:spcBef>
                <a:spcPct val="50000"/>
              </a:spcBef>
            </a:pPr>
            <a:r>
              <a:rPr lang="es-ES_tradnl" sz="2800" b="1"/>
              <a:t>                           Acromegalia</a:t>
            </a:r>
          </a:p>
          <a:p>
            <a:pPr>
              <a:spcBef>
                <a:spcPct val="50000"/>
              </a:spcBef>
            </a:pPr>
            <a:r>
              <a:rPr lang="es-ES_tradnl" sz="2800" b="1"/>
              <a:t>                           Mixidema . . . .          </a:t>
            </a:r>
          </a:p>
          <a:p>
            <a:pPr>
              <a:spcBef>
                <a:spcPct val="50000"/>
              </a:spcBef>
            </a:pPr>
            <a:r>
              <a:rPr lang="es-ES_tradnl" sz="2800" b="1"/>
              <a:t>4.-  Alteraciones del desarrollo sexual</a:t>
            </a:r>
          </a:p>
          <a:p>
            <a:pPr>
              <a:spcBef>
                <a:spcPct val="50000"/>
              </a:spcBef>
            </a:pPr>
            <a:r>
              <a:rPr lang="es-ES_tradnl" sz="2800" b="1"/>
              <a:t>                            Hermafroditismo verdadero</a:t>
            </a:r>
          </a:p>
          <a:p>
            <a:pPr>
              <a:spcBef>
                <a:spcPct val="50000"/>
              </a:spcBef>
            </a:pPr>
            <a:r>
              <a:rPr lang="es-ES_tradnl" sz="2800" b="1"/>
              <a:t>                            Pseudohermafroditismo</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09600" y="381000"/>
            <a:ext cx="7772400" cy="1143000"/>
          </a:xfrm>
          <a:prstGeom prst="rect">
            <a:avLst/>
          </a:prstGeom>
          <a:noFill/>
          <a:ln w="12700">
            <a:noFill/>
            <a:miter lim="800000"/>
            <a:headEnd/>
            <a:tailEnd/>
          </a:ln>
          <a:effectLst/>
        </p:spPr>
        <p:txBody>
          <a:bodyPr lIns="90488" tIns="44450" rIns="90488" bIns="44450" anchor="ctr"/>
          <a:lstStyle/>
          <a:p>
            <a:pPr algn="ctr">
              <a:defRPr/>
            </a:pPr>
            <a:r>
              <a:rPr lang="es-ES_tradnl" sz="4000" b="1">
                <a:solidFill>
                  <a:schemeClr val="tx2"/>
                </a:solidFill>
                <a:effectLst>
                  <a:outerShdw blurRad="38100" dist="38100" dir="2700000" algn="tl">
                    <a:srgbClr val="000000"/>
                  </a:outerShdw>
                </a:effectLst>
                <a:latin typeface="Arial" pitchFamily="34" charset="0"/>
              </a:rPr>
              <a:t>GINECOMASTIA</a:t>
            </a:r>
            <a:endParaRPr lang="es-ES_tradnl" sz="5400" b="1">
              <a:solidFill>
                <a:schemeClr val="tx2"/>
              </a:solidFill>
              <a:effectLst>
                <a:outerShdw blurRad="38100" dist="38100" dir="2700000" algn="tl">
                  <a:srgbClr val="000000"/>
                </a:outerShdw>
              </a:effectLst>
              <a:latin typeface="Arial" pitchFamily="34" charset="0"/>
            </a:endParaRPr>
          </a:p>
        </p:txBody>
      </p:sp>
      <p:sp>
        <p:nvSpPr>
          <p:cNvPr id="133123" name="Line 3"/>
          <p:cNvSpPr>
            <a:spLocks noChangeShapeType="1"/>
          </p:cNvSpPr>
          <p:nvPr/>
        </p:nvSpPr>
        <p:spPr bwMode="auto">
          <a:xfrm>
            <a:off x="2590800" y="1295400"/>
            <a:ext cx="388620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3124" name="Rectangle 4"/>
          <p:cNvSpPr>
            <a:spLocks noChangeArrowheads="1"/>
          </p:cNvSpPr>
          <p:nvPr/>
        </p:nvSpPr>
        <p:spPr bwMode="auto">
          <a:xfrm>
            <a:off x="1062038" y="1519238"/>
            <a:ext cx="7477125" cy="50053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s-ES_tradnl" sz="2800" b="1"/>
              <a:t>5.-  Secundaria a enfermedades no endocrinas</a:t>
            </a:r>
          </a:p>
          <a:p>
            <a:pPr>
              <a:spcBef>
                <a:spcPct val="50000"/>
              </a:spcBef>
            </a:pPr>
            <a:r>
              <a:rPr lang="es-ES_tradnl" sz="2800" b="1"/>
              <a:t>                   Ca. pulmonar, cirrosis, TBC,  TEC,</a:t>
            </a:r>
          </a:p>
          <a:p>
            <a:pPr>
              <a:spcBef>
                <a:spcPct val="50000"/>
              </a:spcBef>
            </a:pPr>
            <a:r>
              <a:rPr lang="es-ES_tradnl" sz="2800" b="1"/>
              <a:t>                   hepatitis, desnutrición, diabetes. . .                  </a:t>
            </a:r>
          </a:p>
          <a:p>
            <a:pPr>
              <a:spcBef>
                <a:spcPct val="50000"/>
              </a:spcBef>
            </a:pPr>
            <a:r>
              <a:rPr lang="es-ES_tradnl" sz="2800" b="1"/>
              <a:t>6.-  Iatrogénicas</a:t>
            </a:r>
          </a:p>
          <a:p>
            <a:pPr>
              <a:spcBef>
                <a:spcPct val="50000"/>
              </a:spcBef>
            </a:pPr>
            <a:r>
              <a:rPr lang="es-ES_tradnl" sz="2800" b="1"/>
              <a:t>                   Hormonales: estrógeno, corticoides</a:t>
            </a:r>
          </a:p>
          <a:p>
            <a:pPr>
              <a:spcBef>
                <a:spcPct val="50000"/>
              </a:spcBef>
            </a:pPr>
            <a:r>
              <a:rPr lang="es-ES_tradnl" sz="2800" b="1"/>
              <a:t>                   No hormonales: digital, anfetaminas</a:t>
            </a:r>
          </a:p>
          <a:p>
            <a:pPr>
              <a:spcBef>
                <a:spcPct val="50000"/>
              </a:spcBef>
            </a:pPr>
            <a:r>
              <a:rPr lang="es-ES_tradnl" sz="2800" b="1"/>
              <a:t>7.-  Hereditarias</a:t>
            </a:r>
          </a:p>
          <a:p>
            <a:pPr>
              <a:spcBef>
                <a:spcPct val="50000"/>
              </a:spcBef>
            </a:pPr>
            <a:r>
              <a:rPr lang="es-ES_tradnl" sz="2800" b="1"/>
              <a:t>8.-  Idiopáticas</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effectLst>
            <a:outerShdw dist="107763" dir="2700000" algn="ctr" rotWithShape="0">
              <a:schemeClr val="bg2"/>
            </a:outerShdw>
          </a:effectLst>
        </p:spPr>
        <p:txBody>
          <a:bodyPr/>
          <a:lstStyle/>
          <a:p>
            <a:pPr>
              <a:defRPr/>
            </a:pPr>
            <a:r>
              <a:rPr lang="es-ES_tradnl" sz="5400" b="1" smtClean="0"/>
              <a:t>GINECOMASTIA</a:t>
            </a:r>
          </a:p>
        </p:txBody>
      </p:sp>
      <p:sp>
        <p:nvSpPr>
          <p:cNvPr id="134147" name="Line 3"/>
          <p:cNvSpPr>
            <a:spLocks noChangeShapeType="1"/>
          </p:cNvSpPr>
          <p:nvPr/>
        </p:nvSpPr>
        <p:spPr bwMode="auto">
          <a:xfrm>
            <a:off x="1854200" y="1447800"/>
            <a:ext cx="52832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34148" name="Rectangle 4"/>
          <p:cNvSpPr>
            <a:spLocks noGrp="1" noChangeArrowheads="1"/>
          </p:cNvSpPr>
          <p:nvPr>
            <p:ph type="body" idx="1"/>
          </p:nvPr>
        </p:nvSpPr>
        <p:spPr>
          <a:xfrm>
            <a:off x="2819400" y="2133600"/>
            <a:ext cx="5410200" cy="4038600"/>
          </a:xfrm>
          <a:effectLst>
            <a:outerShdw dist="107763" dir="2700000" algn="ctr" rotWithShape="0">
              <a:schemeClr val="bg2"/>
            </a:outerShdw>
          </a:effectLst>
        </p:spPr>
        <p:txBody>
          <a:bodyPr/>
          <a:lstStyle/>
          <a:p>
            <a:pPr>
              <a:lnSpc>
                <a:spcPct val="200000"/>
              </a:lnSpc>
              <a:buSzPct val="60000"/>
            </a:pPr>
            <a:r>
              <a:rPr lang="es-ES_tradnl" sz="3600" b="1" smtClean="0"/>
              <a:t>  Clínica</a:t>
            </a:r>
          </a:p>
          <a:p>
            <a:pPr>
              <a:lnSpc>
                <a:spcPct val="200000"/>
              </a:lnSpc>
              <a:buSzPct val="60000"/>
            </a:pPr>
            <a:r>
              <a:rPr lang="es-ES_tradnl" sz="3600" b="1" smtClean="0"/>
              <a:t>  Estudio</a:t>
            </a:r>
          </a:p>
          <a:p>
            <a:pPr>
              <a:lnSpc>
                <a:spcPct val="200000"/>
              </a:lnSpc>
              <a:buSzPct val="60000"/>
            </a:pPr>
            <a:r>
              <a:rPr lang="es-ES_tradnl" sz="3600" b="1" smtClean="0"/>
              <a:t>  Tratamiento</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6"/>
          <p:cNvSpPr txBox="1">
            <a:spLocks noChangeArrowheads="1"/>
          </p:cNvSpPr>
          <p:nvPr/>
        </p:nvSpPr>
        <p:spPr bwMode="auto">
          <a:xfrm>
            <a:off x="2697163" y="-46038"/>
            <a:ext cx="35623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sz="3200" b="1">
                <a:solidFill>
                  <a:schemeClr val="hlink"/>
                </a:solidFill>
                <a:latin typeface="Book Antiqua" pitchFamily="18" charset="0"/>
              </a:rPr>
              <a:t>Palpación</a:t>
            </a:r>
          </a:p>
          <a:p>
            <a:pPr algn="ctr" eaLnBrk="1" hangingPunct="1"/>
            <a:r>
              <a:rPr lang="es-ES" sz="2000" b="1">
                <a:solidFill>
                  <a:schemeClr val="hlink"/>
                </a:solidFill>
                <a:latin typeface="Book Antiqua" pitchFamily="18" charset="0"/>
              </a:rPr>
              <a:t>(después de la menstruación)</a:t>
            </a:r>
          </a:p>
          <a:p>
            <a:pPr algn="ctr" eaLnBrk="1" hangingPunct="1"/>
            <a:endParaRPr lang="es-ES" sz="3200" b="1">
              <a:solidFill>
                <a:schemeClr val="hlink"/>
              </a:solidFill>
              <a:latin typeface="Book Antiqua" pitchFamily="18" charset="0"/>
            </a:endParaRPr>
          </a:p>
        </p:txBody>
      </p:sp>
      <p:pic>
        <p:nvPicPr>
          <p:cNvPr id="16387" name="Picture 1027" descr="exame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76313"/>
            <a:ext cx="21336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1028"/>
          <p:cNvGrpSpPr>
            <a:grpSpLocks/>
          </p:cNvGrpSpPr>
          <p:nvPr/>
        </p:nvGrpSpPr>
        <p:grpSpPr bwMode="auto">
          <a:xfrm>
            <a:off x="381000" y="3124200"/>
            <a:ext cx="8153400" cy="838200"/>
            <a:chOff x="0" y="0"/>
            <a:chExt cx="4500" cy="578"/>
          </a:xfrm>
        </p:grpSpPr>
        <p:sp>
          <p:nvSpPr>
            <p:cNvPr id="16390" name="Rectangle 1029"/>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s-CL"/>
            </a:p>
          </p:txBody>
        </p:sp>
        <p:sp>
          <p:nvSpPr>
            <p:cNvPr id="16391" name="Rectangle 1030"/>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s-ES" sz="2000">
                  <a:latin typeface="Book Antiqua" pitchFamily="18" charset="0"/>
                </a:rPr>
                <a:t>         Debe palpar comprimiendo el tejido mamario entre los dedos y la pared torácica describiendo un movimientos circular con la mano. En forma radial o cuadrantes. Completa (glánd. Bajo pezón, CSE y axilas).</a:t>
              </a:r>
            </a:p>
            <a:p>
              <a:pPr algn="just" eaLnBrk="1" hangingPunct="1"/>
              <a:r>
                <a:rPr lang="es-ES" sz="2000">
                  <a:solidFill>
                    <a:srgbClr val="FF6600"/>
                  </a:solidFill>
                  <a:latin typeface="Book Antiqua" pitchFamily="18" charset="0"/>
                </a:rPr>
                <a:t>Áreas linfonodulares:</a:t>
              </a:r>
              <a:r>
                <a:rPr lang="es-ES" sz="2000">
                  <a:latin typeface="Book Antiqua" pitchFamily="18" charset="0"/>
                </a:rPr>
                <a:t> </a:t>
              </a:r>
              <a:r>
                <a:rPr lang="es-ES" sz="2000" i="1">
                  <a:latin typeface="Book Antiqua" pitchFamily="18" charset="0"/>
                </a:rPr>
                <a:t>Cadena supra y subclavicular</a:t>
              </a:r>
              <a:r>
                <a:rPr lang="es-ES" sz="2000">
                  <a:latin typeface="Book Antiqua" pitchFamily="18" charset="0"/>
                </a:rPr>
                <a:t> (encoger hombros).</a:t>
              </a:r>
            </a:p>
            <a:p>
              <a:pPr algn="just" eaLnBrk="1" hangingPunct="1"/>
              <a:r>
                <a:rPr lang="es-ES" sz="2000" i="1">
                  <a:latin typeface="Book Antiqua" pitchFamily="18" charset="0"/>
                </a:rPr>
                <a:t>Cadenas axilares</a:t>
              </a:r>
              <a:r>
                <a:rPr lang="es-ES" sz="2000">
                  <a:latin typeface="Book Antiqua" pitchFamily="18" charset="0"/>
                </a:rPr>
                <a:t> (pcte sentada, manos apoyadas al examinador o él frente a ella). Explorar: paredes int. y ext., parte inferior y región retropectoral. </a:t>
              </a:r>
            </a:p>
            <a:p>
              <a:pPr eaLnBrk="1" hangingPunct="1"/>
              <a:r>
                <a:rPr lang="es-ES" sz="2000">
                  <a:solidFill>
                    <a:srgbClr val="FF6600"/>
                  </a:solidFill>
                  <a:latin typeface="Book Antiqua" pitchFamily="18" charset="0"/>
                </a:rPr>
                <a:t>....Secreción del pezón...</a:t>
              </a:r>
            </a:p>
            <a:p>
              <a:pPr eaLnBrk="1" hangingPunct="1"/>
              <a:r>
                <a:rPr lang="es-ES" sz="2000">
                  <a:latin typeface="Book Antiqua" pitchFamily="18" charset="0"/>
                </a:rPr>
                <a:t>  1.- Color: seroso, hemático (papiloma intraductal), o purulento</a:t>
              </a:r>
            </a:p>
            <a:p>
              <a:pPr algn="just" eaLnBrk="1" hangingPunct="1"/>
              <a:r>
                <a:rPr lang="es-ES" sz="2000">
                  <a:latin typeface="Book Antiqua" pitchFamily="18" charset="0"/>
                </a:rPr>
                <a:t>  2.- Facilidad de su salida y el cuadrante</a:t>
              </a:r>
            </a:p>
            <a:p>
              <a:pPr algn="just" eaLnBrk="1" hangingPunct="1"/>
              <a:r>
                <a:rPr lang="es-ES" sz="2000">
                  <a:latin typeface="Book Antiqua" pitchFamily="18" charset="0"/>
                </a:rPr>
                <a:t>  3.- Galactorrea</a:t>
              </a:r>
            </a:p>
            <a:p>
              <a:pPr eaLnBrk="1" hangingPunct="1"/>
              <a:endParaRPr lang="es-ES" sz="2000">
                <a:latin typeface="Book Antiqua" pitchFamily="18" charset="0"/>
              </a:endParaRPr>
            </a:p>
            <a:p>
              <a:endParaRPr lang="es-ES" sz="2000">
                <a:latin typeface="Book Antiqua" pitchFamily="18" charset="0"/>
              </a:endParaRPr>
            </a:p>
            <a:p>
              <a:endParaRPr lang="es-ES" sz="2000">
                <a:latin typeface="Book Antiqua" pitchFamily="18" charset="0"/>
              </a:endParaRPr>
            </a:p>
          </p:txBody>
        </p:sp>
      </p:grpSp>
      <p:pic>
        <p:nvPicPr>
          <p:cNvPr id="16389" name="Picture 1031" descr="examen5s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66788"/>
            <a:ext cx="21336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1029"/>
          <p:cNvSpPr>
            <a:spLocks noChangeArrowheads="1"/>
          </p:cNvSpPr>
          <p:nvPr/>
        </p:nvSpPr>
        <p:spPr bwMode="auto">
          <a:xfrm>
            <a:off x="381000" y="31242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s-CL">
              <a:solidFill>
                <a:srgbClr val="FFFFFF"/>
              </a:solidFill>
            </a:endParaRPr>
          </a:p>
        </p:txBody>
      </p:sp>
      <p:pic>
        <p:nvPicPr>
          <p:cNvPr id="2" name="examen mamari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9552" y="260648"/>
            <a:ext cx="8256917" cy="6192688"/>
          </a:xfrm>
          <a:prstGeom prst="rect">
            <a:avLst/>
          </a:prstGeom>
        </p:spPr>
      </p:pic>
    </p:spTree>
    <p:extLst>
      <p:ext uri="{BB962C8B-B14F-4D97-AF65-F5344CB8AC3E}">
        <p14:creationId xmlns:p14="http://schemas.microsoft.com/office/powerpoint/2010/main" val="875776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xamen axilar.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5536" y="296652"/>
            <a:ext cx="8352928" cy="6264696"/>
          </a:xfrm>
          <a:prstGeom prst="rect">
            <a:avLst/>
          </a:prstGeom>
        </p:spPr>
      </p:pic>
    </p:spTree>
    <p:extLst>
      <p:ext uri="{BB962C8B-B14F-4D97-AF65-F5344CB8AC3E}">
        <p14:creationId xmlns:p14="http://schemas.microsoft.com/office/powerpoint/2010/main" val="3460108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381000" y="2362200"/>
            <a:ext cx="8763000" cy="838200"/>
            <a:chOff x="0" y="0"/>
            <a:chExt cx="4500" cy="578"/>
          </a:xfrm>
        </p:grpSpPr>
        <p:sp>
          <p:nvSpPr>
            <p:cNvPr id="19465" name="Rectangle 3"/>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s-CL"/>
            </a:p>
          </p:txBody>
        </p:sp>
        <p:sp>
          <p:nvSpPr>
            <p:cNvPr id="19466" name="Rectangle 4"/>
            <p:cNvSpPr>
              <a:spLocks noChangeArrowheads="1"/>
            </p:cNvSpPr>
            <p:nvPr/>
          </p:nvSpPr>
          <p:spPr bwMode="auto">
            <a:xfrm>
              <a:off x="0" y="0"/>
              <a:ext cx="45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2000">
                  <a:latin typeface="Book Antiqua" pitchFamily="18" charset="0"/>
                </a:rPr>
                <a:t>1.- Ubicación (cuadrantes, distancia del pezón y proyección según “reloj”)</a:t>
              </a:r>
            </a:p>
            <a:p>
              <a:pPr eaLnBrk="1" hangingPunct="1"/>
              <a:r>
                <a:rPr lang="es-ES" sz="2000">
                  <a:latin typeface="Book Antiqua" pitchFamily="18" charset="0"/>
                </a:rPr>
                <a:t>2.- Tamaño (cm)</a:t>
              </a:r>
            </a:p>
            <a:p>
              <a:pPr eaLnBrk="1" hangingPunct="1"/>
              <a:r>
                <a:rPr lang="es-ES" sz="2000">
                  <a:latin typeface="Book Antiqua" pitchFamily="18" charset="0"/>
                </a:rPr>
                <a:t>3.- Forma</a:t>
              </a:r>
            </a:p>
            <a:p>
              <a:pPr eaLnBrk="1" hangingPunct="1"/>
              <a:r>
                <a:rPr lang="es-ES" sz="2000">
                  <a:latin typeface="Book Antiqua" pitchFamily="18" charset="0"/>
                </a:rPr>
                <a:t>4.- Consistencia (blanda, elástica, fluctuante, dura, etc)</a:t>
              </a:r>
            </a:p>
            <a:p>
              <a:pPr eaLnBrk="1" hangingPunct="1"/>
              <a:r>
                <a:rPr lang="es-ES" sz="2000">
                  <a:latin typeface="Book Antiqua" pitchFamily="18" charset="0"/>
                </a:rPr>
                <a:t>5.- Bordes</a:t>
              </a:r>
            </a:p>
            <a:p>
              <a:pPr eaLnBrk="1" hangingPunct="1"/>
              <a:r>
                <a:rPr lang="es-ES" sz="2000">
                  <a:latin typeface="Book Antiqua" pitchFamily="18" charset="0"/>
                </a:rPr>
                <a:t>6.- Desplazamiento respecto a planos profundos y superficial</a:t>
              </a:r>
            </a:p>
            <a:p>
              <a:pPr eaLnBrk="1" hangingPunct="1"/>
              <a:r>
                <a:rPr lang="es-ES" sz="2000">
                  <a:latin typeface="Book Antiqua" pitchFamily="18" charset="0"/>
                </a:rPr>
                <a:t>7.- Compromiso de la piel (“piel de naranja”: obstrucción de linfáticos)</a:t>
              </a:r>
            </a:p>
            <a:p>
              <a:pPr eaLnBrk="1" hangingPunct="1"/>
              <a:r>
                <a:rPr lang="es-ES" sz="2000">
                  <a:latin typeface="Book Antiqua" pitchFamily="18" charset="0"/>
                </a:rPr>
                <a:t>8.- Sensibilidad</a:t>
              </a:r>
            </a:p>
            <a:p>
              <a:pPr eaLnBrk="1" hangingPunct="1"/>
              <a:r>
                <a:rPr lang="es-ES" sz="2000">
                  <a:latin typeface="Book Antiqua" pitchFamily="18" charset="0"/>
                </a:rPr>
                <a:t>9.- </a:t>
              </a:r>
              <a:r>
                <a:rPr lang="es-ES" sz="2000" u="sng">
                  <a:latin typeface="Book Antiqua" pitchFamily="18" charset="0"/>
                </a:rPr>
                <a:t>Considerar anamesis y factores de riesgo para cáncer</a:t>
              </a:r>
            </a:p>
            <a:p>
              <a:pPr eaLnBrk="1" hangingPunct="1"/>
              <a:endParaRPr lang="es-ES" sz="2000" u="sng">
                <a:latin typeface="Book Antiqua" pitchFamily="18" charset="0"/>
              </a:endParaRPr>
            </a:p>
            <a:p>
              <a:pPr eaLnBrk="1" hangingPunct="1"/>
              <a:r>
                <a:rPr lang="es-ES" sz="2000">
                  <a:latin typeface="Book Antiqua" pitchFamily="18" charset="0"/>
                </a:rPr>
                <a:t>  			</a:t>
              </a:r>
              <a:r>
                <a:rPr lang="es-ES" sz="2000">
                  <a:solidFill>
                    <a:srgbClr val="FF6600"/>
                  </a:solidFill>
                  <a:latin typeface="Book Antiqua" pitchFamily="18" charset="0"/>
                </a:rPr>
                <a:t>Algunas lesiones palpables</a:t>
              </a:r>
              <a:r>
                <a:rPr lang="es-ES" sz="2000">
                  <a:latin typeface="Book Antiqua" pitchFamily="18" charset="0"/>
                </a:rPr>
                <a:t>		</a:t>
              </a:r>
            </a:p>
            <a:p>
              <a:pPr eaLnBrk="1" hangingPunct="1"/>
              <a:r>
                <a:rPr lang="es-ES" sz="2000">
                  <a:latin typeface="Book Antiqua" pitchFamily="18" charset="0"/>
                </a:rPr>
                <a:t> Enfermedad fibroquística,  Fibroadenoma (bordes nítidos, mujer joven)</a:t>
              </a:r>
            </a:p>
            <a:p>
              <a:pPr eaLnBrk="1" hangingPunct="1"/>
              <a:r>
                <a:rPr lang="es-ES" sz="2000">
                  <a:latin typeface="Book Antiqua" pitchFamily="18" charset="0"/>
                </a:rPr>
                <a:t>Cáncer de mama (nódulo duro, bordes poco precisos, adherido a piel o planos profundos)</a:t>
              </a:r>
            </a:p>
            <a:p>
              <a:pPr eaLnBrk="1" hangingPunct="1"/>
              <a:endParaRPr lang="es-ES" sz="2000">
                <a:latin typeface="Book Antiqua" pitchFamily="18" charset="0"/>
              </a:endParaRPr>
            </a:p>
            <a:p>
              <a:endParaRPr lang="es-ES" sz="2000">
                <a:latin typeface="Book Antiqua" pitchFamily="18" charset="0"/>
              </a:endParaRPr>
            </a:p>
            <a:p>
              <a:endParaRPr lang="es-ES" sz="2000">
                <a:latin typeface="Book Antiqua" pitchFamily="18" charset="0"/>
              </a:endParaRPr>
            </a:p>
          </p:txBody>
        </p:sp>
      </p:grpSp>
      <p:sp>
        <p:nvSpPr>
          <p:cNvPr id="19459" name="Text Box 5"/>
          <p:cNvSpPr txBox="1">
            <a:spLocks noChangeArrowheads="1"/>
          </p:cNvSpPr>
          <p:nvPr/>
        </p:nvSpPr>
        <p:spPr bwMode="auto">
          <a:xfrm>
            <a:off x="2384425" y="28575"/>
            <a:ext cx="4573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800" b="1">
                <a:solidFill>
                  <a:schemeClr val="hlink"/>
                </a:solidFill>
                <a:latin typeface="Book Antiqua" pitchFamily="18" charset="0"/>
              </a:rPr>
              <a:t>¿....y si palpo un nódulo....?</a:t>
            </a:r>
          </a:p>
        </p:txBody>
      </p:sp>
      <p:grpSp>
        <p:nvGrpSpPr>
          <p:cNvPr id="19460" name="Group 6"/>
          <p:cNvGrpSpPr>
            <a:grpSpLocks/>
          </p:cNvGrpSpPr>
          <p:nvPr/>
        </p:nvGrpSpPr>
        <p:grpSpPr bwMode="auto">
          <a:xfrm>
            <a:off x="1219200" y="685800"/>
            <a:ext cx="7086600" cy="1576388"/>
            <a:chOff x="1008" y="528"/>
            <a:chExt cx="4464" cy="993"/>
          </a:xfrm>
        </p:grpSpPr>
        <p:pic>
          <p:nvPicPr>
            <p:cNvPr id="19461" name="Picture 7" descr="examen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 y="528"/>
              <a:ext cx="1056"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examen8s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528"/>
              <a:ext cx="1056"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descr="mx 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548"/>
              <a:ext cx="1152" cy="9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4" name="Line 10"/>
            <p:cNvSpPr>
              <a:spLocks noChangeShapeType="1"/>
            </p:cNvSpPr>
            <p:nvPr/>
          </p:nvSpPr>
          <p:spPr bwMode="auto">
            <a:xfrm>
              <a:off x="3504" y="1200"/>
              <a:ext cx="62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utoexamen de s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2743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Autoexamen de s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953000"/>
            <a:ext cx="21336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Autoexamen de s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4384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990600" y="685800"/>
            <a:ext cx="746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sz="2000">
                <a:latin typeface="Lucida Grande"/>
              </a:rPr>
              <a:t>Deben formar parte de los exámenes de mama mensuales: </a:t>
            </a:r>
          </a:p>
          <a:p>
            <a:pPr eaLnBrk="1" hangingPunct="1"/>
            <a:r>
              <a:rPr lang="es-ES" sz="2000">
                <a:solidFill>
                  <a:srgbClr val="FF6600"/>
                </a:solidFill>
                <a:latin typeface="Lucida Grande"/>
              </a:rPr>
              <a:t>Inspección visual</a:t>
            </a:r>
            <a:r>
              <a:rPr lang="es-ES" sz="2000">
                <a:latin typeface="Lucida Grande"/>
              </a:rPr>
              <a:t> (con y sin un espejo), para notar cualquier cambios de contorno o textura</a:t>
            </a:r>
          </a:p>
          <a:p>
            <a:pPr eaLnBrk="1" hangingPunct="1"/>
            <a:r>
              <a:rPr lang="es-ES" sz="2000">
                <a:latin typeface="Lucida Grande"/>
              </a:rPr>
              <a:t> </a:t>
            </a:r>
            <a:r>
              <a:rPr lang="es-ES" sz="2000">
                <a:solidFill>
                  <a:srgbClr val="FF6600"/>
                </a:solidFill>
                <a:latin typeface="Lucida Grande"/>
              </a:rPr>
              <a:t>Palpación:</a:t>
            </a:r>
            <a:r>
              <a:rPr lang="es-ES" sz="2000">
                <a:latin typeface="Lucida Grande"/>
              </a:rPr>
              <a:t> de pie y recostada, para hallar protuberancias o engrosamientos inusuales. </a:t>
            </a:r>
            <a:endParaRPr lang="es-ES" sz="2000"/>
          </a:p>
        </p:txBody>
      </p:sp>
      <p:sp>
        <p:nvSpPr>
          <p:cNvPr id="20486" name="Text Box 6"/>
          <p:cNvSpPr txBox="1">
            <a:spLocks noChangeArrowheads="1"/>
          </p:cNvSpPr>
          <p:nvPr/>
        </p:nvSpPr>
        <p:spPr bwMode="auto">
          <a:xfrm>
            <a:off x="2590800" y="0"/>
            <a:ext cx="3771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800" b="1">
                <a:solidFill>
                  <a:schemeClr val="hlink"/>
                </a:solidFill>
                <a:latin typeface="Book Antiqua" pitchFamily="18" charset="0"/>
              </a:rPr>
              <a:t>Autoexamen mamario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600200" y="0"/>
            <a:ext cx="5392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800" b="1">
                <a:solidFill>
                  <a:schemeClr val="hlink"/>
                </a:solidFill>
                <a:latin typeface="Book Antiqua" pitchFamily="18" charset="0"/>
              </a:rPr>
              <a:t>Autoexamen mamario (etapas...)</a:t>
            </a:r>
          </a:p>
        </p:txBody>
      </p:sp>
      <p:grpSp>
        <p:nvGrpSpPr>
          <p:cNvPr id="21507" name="Group 3"/>
          <p:cNvGrpSpPr>
            <a:grpSpLocks/>
          </p:cNvGrpSpPr>
          <p:nvPr/>
        </p:nvGrpSpPr>
        <p:grpSpPr bwMode="auto">
          <a:xfrm>
            <a:off x="685800" y="763588"/>
            <a:ext cx="7467600" cy="5713412"/>
            <a:chOff x="432" y="481"/>
            <a:chExt cx="4704" cy="3599"/>
          </a:xfrm>
        </p:grpSpPr>
        <p:pic>
          <p:nvPicPr>
            <p:cNvPr id="21508" name="Picture 4" descr="mam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481"/>
              <a:ext cx="1248" cy="10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5" descr="ma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481"/>
              <a:ext cx="1296" cy="1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descr="mama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1749"/>
              <a:ext cx="1152" cy="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7" descr="mam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 y="1728"/>
              <a:ext cx="1200" cy="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8" descr="mama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1734"/>
              <a:ext cx="1248" cy="10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9" descr="mama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3039"/>
              <a:ext cx="1152" cy="1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4" name="Picture 10" descr="mama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 y="3040"/>
              <a:ext cx="1296" cy="1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5" name="Picture 11" descr="mama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 y="3021"/>
              <a:ext cx="1248" cy="10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514600"/>
            <a:ext cx="7772400" cy="1143000"/>
          </a:xfrm>
          <a:effectLst>
            <a:outerShdw dist="107763" dir="2700000" algn="ctr" rotWithShape="0">
              <a:schemeClr val="bg2"/>
            </a:outerShdw>
          </a:effectLst>
        </p:spPr>
        <p:txBody>
          <a:bodyPr/>
          <a:lstStyle/>
          <a:p>
            <a:pPr>
              <a:defRPr/>
            </a:pPr>
            <a:r>
              <a:rPr lang="es-ES_tradnl" sz="6000" b="1" smtClean="0"/>
              <a:t>EMBRIOGÉNESIS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050"/>
          <p:cNvSpPr>
            <a:spLocks noChangeArrowheads="1"/>
          </p:cNvSpPr>
          <p:nvPr/>
        </p:nvSpPr>
        <p:spPr bwMode="auto">
          <a:xfrm>
            <a:off x="755650" y="836613"/>
            <a:ext cx="7162800" cy="1181100"/>
          </a:xfrm>
          <a:prstGeom prst="rect">
            <a:avLst/>
          </a:prstGeom>
          <a:noFill/>
          <a:ln w="12700">
            <a:noFill/>
            <a:miter lim="800000"/>
            <a:headEnd/>
            <a:tailEnd/>
          </a:ln>
          <a:effectLst/>
        </p:spPr>
        <p:txBody>
          <a:bodyPr lIns="90488" tIns="44450" rIns="90488" bIns="44450" anchor="ctr"/>
          <a:lstStyle/>
          <a:p>
            <a:pPr algn="ctr">
              <a:defRPr/>
            </a:pPr>
            <a:r>
              <a:rPr lang="es-ES_tradnl" sz="4400" b="1">
                <a:solidFill>
                  <a:schemeClr val="tx2"/>
                </a:solidFill>
                <a:effectLst>
                  <a:outerShdw blurRad="38100" dist="38100" dir="2700000" algn="tl">
                    <a:srgbClr val="000000"/>
                  </a:outerShdw>
                </a:effectLst>
                <a:latin typeface="Arial" pitchFamily="34" charset="0"/>
              </a:rPr>
              <a:t>GLANDULA  MAMARIA</a:t>
            </a:r>
            <a:br>
              <a:rPr lang="es-ES_tradnl" sz="4400" b="1">
                <a:solidFill>
                  <a:schemeClr val="tx2"/>
                </a:solidFill>
                <a:effectLst>
                  <a:outerShdw blurRad="38100" dist="38100" dir="2700000" algn="tl">
                    <a:srgbClr val="000000"/>
                  </a:outerShdw>
                </a:effectLst>
                <a:latin typeface="Arial" pitchFamily="34" charset="0"/>
              </a:rPr>
            </a:br>
            <a:r>
              <a:rPr lang="es-ES_tradnl" sz="4400" b="1">
                <a:solidFill>
                  <a:schemeClr val="tx2"/>
                </a:solidFill>
                <a:effectLst>
                  <a:outerShdw blurRad="38100" dist="38100" dir="2700000" algn="tl">
                    <a:srgbClr val="000000"/>
                  </a:outerShdw>
                </a:effectLst>
                <a:latin typeface="Arial" pitchFamily="34" charset="0"/>
              </a:rPr>
              <a:t>EMBRIOLOGIA</a:t>
            </a:r>
          </a:p>
        </p:txBody>
      </p:sp>
      <p:sp>
        <p:nvSpPr>
          <p:cNvPr id="29699" name="Rectangle 2051"/>
          <p:cNvSpPr>
            <a:spLocks noChangeArrowheads="1"/>
          </p:cNvSpPr>
          <p:nvPr/>
        </p:nvSpPr>
        <p:spPr bwMode="auto">
          <a:xfrm>
            <a:off x="250825" y="2590800"/>
            <a:ext cx="8497888" cy="35052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75000"/>
              <a:buFont typeface="Monotype Sorts" pitchFamily="2" charset="2"/>
              <a:buChar char="u"/>
              <a:defRPr/>
            </a:pPr>
            <a:r>
              <a:rPr lang="es-ES_tradnl" sz="3200" b="1" dirty="0">
                <a:effectLst>
                  <a:outerShdw blurRad="38100" dist="38100" dir="2700000" algn="tl">
                    <a:srgbClr val="000000">
                      <a:alpha val="43137"/>
                    </a:srgbClr>
                  </a:outerShdw>
                </a:effectLst>
              </a:rPr>
              <a:t>Crestas mamarias o líneas lácteas:	</a:t>
            </a:r>
            <a:r>
              <a:rPr lang="es-ES_tradnl" sz="3200" b="1" u="sng" dirty="0">
                <a:effectLst>
                  <a:outerShdw blurRad="38100" dist="38100" dir="2700000" algn="tl">
                    <a:srgbClr val="000000">
                      <a:alpha val="43137"/>
                    </a:srgbClr>
                  </a:outerShdw>
                </a:effectLst>
              </a:rPr>
              <a:t>6º semana</a:t>
            </a:r>
            <a:endParaRPr lang="es-ES_tradnl" sz="3200" b="1" dirty="0">
              <a:effectLst>
                <a:outerShdw blurRad="38100" dist="38100" dir="2700000" algn="tl">
                  <a:srgbClr val="000000">
                    <a:alpha val="43137"/>
                  </a:srgbClr>
                </a:outerShdw>
              </a:effectLst>
            </a:endParaRPr>
          </a:p>
          <a:p>
            <a:pPr marL="342900" indent="-342900">
              <a:spcBef>
                <a:spcPct val="20000"/>
              </a:spcBef>
              <a:buClr>
                <a:schemeClr val="accent2"/>
              </a:buClr>
              <a:buSzPct val="75000"/>
              <a:buFont typeface="Monotype Sorts" pitchFamily="2" charset="2"/>
              <a:buChar char="u"/>
              <a:defRPr/>
            </a:pPr>
            <a:r>
              <a:rPr lang="es-ES_tradnl" sz="3200" b="1" dirty="0">
                <a:effectLst>
                  <a:outerShdw blurRad="38100" dist="38100" dir="2700000" algn="tl">
                    <a:srgbClr val="000000">
                      <a:alpha val="43137"/>
                    </a:srgbClr>
                  </a:outerShdw>
                </a:effectLst>
              </a:rPr>
              <a:t>Primordio de las glándulas mamarias</a:t>
            </a:r>
          </a:p>
          <a:p>
            <a:pPr marL="342900" indent="-342900">
              <a:spcBef>
                <a:spcPct val="20000"/>
              </a:spcBef>
              <a:buClr>
                <a:schemeClr val="accent2"/>
              </a:buClr>
              <a:buSzPct val="75000"/>
              <a:buFont typeface="Monotype Sorts" pitchFamily="2" charset="2"/>
              <a:buChar char="u"/>
              <a:defRPr/>
            </a:pPr>
            <a:r>
              <a:rPr lang="es-ES_tradnl" sz="3200" b="1" dirty="0">
                <a:effectLst>
                  <a:outerShdw blurRad="38100" dist="38100" dir="2700000" algn="tl">
                    <a:srgbClr val="000000">
                      <a:alpha val="43137"/>
                    </a:srgbClr>
                  </a:outerShdw>
                </a:effectLst>
              </a:rPr>
              <a:t>Cordones epiteliales: 16 – 24 semanas</a:t>
            </a:r>
          </a:p>
          <a:p>
            <a:pPr marL="342900" indent="-342900">
              <a:spcBef>
                <a:spcPct val="20000"/>
              </a:spcBef>
              <a:buClr>
                <a:schemeClr val="accent2"/>
              </a:buClr>
              <a:buSzPct val="75000"/>
              <a:buFont typeface="Monotype Sorts" pitchFamily="2" charset="2"/>
              <a:buChar char="u"/>
              <a:defRPr/>
            </a:pPr>
            <a:r>
              <a:rPr lang="es-ES_tradnl" sz="3200" b="1" dirty="0">
                <a:effectLst>
                  <a:outerShdw blurRad="38100" dist="38100" dir="2700000" algn="tl">
                    <a:srgbClr val="000000">
                      <a:alpha val="43137"/>
                    </a:srgbClr>
                  </a:outerShdw>
                </a:effectLst>
              </a:rPr>
              <a:t>Cordones celulares secundarios</a:t>
            </a:r>
          </a:p>
          <a:p>
            <a:pPr marL="342900" indent="-342900">
              <a:spcBef>
                <a:spcPct val="20000"/>
              </a:spcBef>
              <a:buClr>
                <a:schemeClr val="accent2"/>
              </a:buClr>
              <a:buSzPct val="75000"/>
              <a:buFont typeface="Monotype Sorts" pitchFamily="2" charset="2"/>
              <a:buChar char="u"/>
              <a:defRPr/>
            </a:pPr>
            <a:r>
              <a:rPr lang="es-ES_tradnl" sz="3200" b="1" dirty="0">
                <a:effectLst>
                  <a:outerShdw blurRad="38100" dist="38100" dir="2700000" algn="tl">
                    <a:srgbClr val="000000">
                      <a:alpha val="43137"/>
                    </a:srgbClr>
                  </a:outerShdw>
                </a:effectLst>
              </a:rPr>
              <a:t>Papila mamaria o pezón: </a:t>
            </a:r>
            <a:r>
              <a:rPr lang="es-ES_tradnl" sz="3200" b="1" u="sng" dirty="0">
                <a:effectLst>
                  <a:outerShdw blurRad="38100" dist="38100" dir="2700000" algn="tl">
                    <a:srgbClr val="000000">
                      <a:alpha val="43137"/>
                    </a:srgbClr>
                  </a:outerShdw>
                </a:effectLst>
              </a:rPr>
              <a:t>8º mes</a:t>
            </a:r>
          </a:p>
        </p:txBody>
      </p:sp>
      <p:sp>
        <p:nvSpPr>
          <p:cNvPr id="23556" name="Line 2052"/>
          <p:cNvSpPr>
            <a:spLocks noChangeShapeType="1"/>
          </p:cNvSpPr>
          <p:nvPr/>
        </p:nvSpPr>
        <p:spPr bwMode="auto">
          <a:xfrm>
            <a:off x="723900" y="2286000"/>
            <a:ext cx="7086600" cy="0"/>
          </a:xfrm>
          <a:prstGeom prst="line">
            <a:avLst/>
          </a:prstGeom>
          <a:noFill/>
          <a:ln w="76200">
            <a:solidFill>
              <a:schemeClr val="accent1"/>
            </a:solidFill>
            <a:round/>
            <a:headEnd/>
            <a:tailEnd/>
          </a:ln>
          <a:effectLst>
            <a:outerShdw dist="107763"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026"/>
          <p:cNvSpPr>
            <a:spLocks noGrp="1" noChangeArrowheads="1"/>
          </p:cNvSpPr>
          <p:nvPr>
            <p:ph type="body" idx="1"/>
          </p:nvPr>
        </p:nvSpPr>
        <p:spPr>
          <a:xfrm>
            <a:off x="2286000" y="2895600"/>
            <a:ext cx="4495800" cy="2895600"/>
          </a:xfrm>
        </p:spPr>
        <p:txBody>
          <a:bodyPr/>
          <a:lstStyle/>
          <a:p>
            <a:pPr>
              <a:defRPr/>
            </a:pPr>
            <a:r>
              <a:rPr lang="es-CL" b="1" dirty="0" smtClean="0">
                <a:effectLst>
                  <a:outerShdw blurRad="38100" dist="38100" dir="2700000" algn="tl">
                    <a:srgbClr val="000000"/>
                  </a:outerShdw>
                </a:effectLst>
              </a:rPr>
              <a:t>PARENQUIMA</a:t>
            </a:r>
          </a:p>
          <a:p>
            <a:pPr lvl="2">
              <a:buClr>
                <a:schemeClr val="accent2"/>
              </a:buClr>
              <a:buFont typeface="Wingdings" pitchFamily="2" charset="2"/>
              <a:buChar char="Ø"/>
              <a:defRPr/>
            </a:pPr>
            <a:r>
              <a:rPr lang="es-CL" b="1" dirty="0" smtClean="0">
                <a:effectLst>
                  <a:outerShdw blurRad="38100" dist="38100" dir="2700000" algn="tl">
                    <a:srgbClr val="000000"/>
                  </a:outerShdw>
                </a:effectLst>
              </a:rPr>
              <a:t>Epitelio glandular</a:t>
            </a:r>
          </a:p>
          <a:p>
            <a:pPr>
              <a:defRPr/>
            </a:pPr>
            <a:r>
              <a:rPr lang="es-CL" b="1" dirty="0" smtClean="0">
                <a:effectLst>
                  <a:outerShdw blurRad="38100" dist="38100" dir="2700000" algn="tl">
                    <a:srgbClr val="000000"/>
                  </a:outerShdw>
                </a:effectLst>
              </a:rPr>
              <a:t>ESTROMA</a:t>
            </a:r>
          </a:p>
          <a:p>
            <a:pPr lvl="2">
              <a:buClr>
                <a:schemeClr val="accent2"/>
              </a:buClr>
              <a:buFont typeface="Wingdings" pitchFamily="2" charset="2"/>
              <a:buChar char="Ø"/>
              <a:defRPr/>
            </a:pPr>
            <a:r>
              <a:rPr lang="es-CL" b="1" dirty="0" smtClean="0">
                <a:effectLst>
                  <a:outerShdw blurRad="38100" dist="38100" dir="2700000" algn="tl">
                    <a:srgbClr val="000000"/>
                  </a:outerShdw>
                </a:effectLst>
              </a:rPr>
              <a:t>Tejido conjuntivo</a:t>
            </a:r>
          </a:p>
          <a:p>
            <a:pPr>
              <a:defRPr/>
            </a:pPr>
            <a:r>
              <a:rPr lang="es-CL" b="1" dirty="0" smtClean="0">
                <a:effectLst>
                  <a:outerShdw blurRad="38100" dist="38100" dir="2700000" algn="tl">
                    <a:srgbClr val="000000"/>
                  </a:outerShdw>
                </a:effectLst>
              </a:rPr>
              <a:t>PIEL</a:t>
            </a:r>
          </a:p>
        </p:txBody>
      </p:sp>
      <p:sp>
        <p:nvSpPr>
          <p:cNvPr id="192515" name="Rectangle 1027"/>
          <p:cNvSpPr>
            <a:spLocks noGrp="1" noChangeArrowheads="1"/>
          </p:cNvSpPr>
          <p:nvPr>
            <p:ph type="title"/>
          </p:nvPr>
        </p:nvSpPr>
        <p:spPr>
          <a:xfrm>
            <a:off x="762000" y="952500"/>
            <a:ext cx="7239000" cy="1181100"/>
          </a:xfrm>
        </p:spPr>
        <p:txBody>
          <a:bodyPr/>
          <a:lstStyle/>
          <a:p>
            <a:pPr>
              <a:defRPr/>
            </a:pPr>
            <a:r>
              <a:rPr lang="es-CL" b="1" smtClean="0"/>
              <a:t>GLANDULA  MAMARIA</a:t>
            </a:r>
            <a:br>
              <a:rPr lang="es-CL" b="1" smtClean="0"/>
            </a:br>
            <a:r>
              <a:rPr lang="es-CL" b="1" smtClean="0"/>
              <a:t>ANATOMIA</a:t>
            </a:r>
          </a:p>
        </p:txBody>
      </p:sp>
      <p:sp>
        <p:nvSpPr>
          <p:cNvPr id="5124" name="Line 1028"/>
          <p:cNvSpPr>
            <a:spLocks noChangeShapeType="1"/>
          </p:cNvSpPr>
          <p:nvPr/>
        </p:nvSpPr>
        <p:spPr bwMode="auto">
          <a:xfrm>
            <a:off x="762000" y="2286000"/>
            <a:ext cx="7162800" cy="0"/>
          </a:xfrm>
          <a:prstGeom prst="line">
            <a:avLst/>
          </a:prstGeom>
          <a:noFill/>
          <a:ln w="76200">
            <a:solidFill>
              <a:schemeClr val="accent1"/>
            </a:solidFill>
            <a:round/>
            <a:headEnd/>
            <a:tailEnd/>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es-ES"/>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0" y="0"/>
          <a:ext cx="9144000" cy="6942138"/>
        </p:xfrm>
        <a:graphic>
          <a:graphicData uri="http://schemas.openxmlformats.org/presentationml/2006/ole">
            <mc:AlternateContent xmlns:mc="http://schemas.openxmlformats.org/markup-compatibility/2006">
              <mc:Choice xmlns:v="urn:schemas-microsoft-com:vml" Requires="v">
                <p:oleObj spid="_x0000_s24587" name="PI3" r:id="rId3" imgW="3081273" imgH="2340671" progId="PI3.Image">
                  <p:embed/>
                </p:oleObj>
              </mc:Choice>
              <mc:Fallback>
                <p:oleObj name="PI3" r:id="rId3" imgW="3081273" imgH="2340671" progId="PI3.Imag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illa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0"/>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6636" name="PI3" r:id="rId3" imgW="2542037" imgH="2852571" progId="PI3.Image">
                  <p:embed/>
                </p:oleObj>
              </mc:Choice>
              <mc:Fallback>
                <p:oleObj name="PI3" r:id="rId3" imgW="2542037" imgH="2852571" progId="PI3.Image">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3"/>
          <p:cNvSpPr txBox="1">
            <a:spLocks noChangeArrowheads="1"/>
          </p:cNvSpPr>
          <p:nvPr/>
        </p:nvSpPr>
        <p:spPr bwMode="auto">
          <a:xfrm>
            <a:off x="2514600" y="0"/>
            <a:ext cx="4090988" cy="457200"/>
          </a:xfrm>
          <a:prstGeom prst="rect">
            <a:avLst/>
          </a:prstGeom>
          <a:noFill/>
          <a:ln w="9525">
            <a:noFill/>
            <a:miter lim="800000"/>
            <a:headEnd/>
            <a:tailEnd/>
          </a:ln>
          <a:effectLst/>
        </p:spPr>
        <p:txBody>
          <a:bodyPr wrap="none">
            <a:spAutoFit/>
          </a:bodyPr>
          <a:lstStyle/>
          <a:p>
            <a:pPr>
              <a:defRPr/>
            </a:pPr>
            <a:r>
              <a:rPr lang="es-ES_tradnl" b="1" u="sng">
                <a:solidFill>
                  <a:srgbClr val="000099"/>
                </a:solidFill>
                <a:effectLst>
                  <a:outerShdw blurRad="38100" dist="38100" dir="2700000" algn="tl">
                    <a:srgbClr val="000000"/>
                  </a:outerShdw>
                </a:effectLst>
              </a:rPr>
              <a:t>CONDUCTOS PRIMITIVOS</a:t>
            </a:r>
            <a:endParaRPr lang="es-ES_trad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inea ma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12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effectLst>
            <a:outerShdw dist="107763" dir="2700000" algn="ctr" rotWithShape="0">
              <a:schemeClr val="bg2"/>
            </a:outerShdw>
          </a:effectLst>
        </p:spPr>
        <p:txBody>
          <a:bodyPr/>
          <a:lstStyle/>
          <a:p>
            <a:pPr>
              <a:defRPr/>
            </a:pPr>
            <a:r>
              <a:rPr lang="es-ES_tradnl" b="1" smtClean="0"/>
              <a:t>ALTERACIONES DEL DESARROLLO</a:t>
            </a:r>
          </a:p>
        </p:txBody>
      </p:sp>
      <p:sp>
        <p:nvSpPr>
          <p:cNvPr id="5123" name="Rectangle 3"/>
          <p:cNvSpPr>
            <a:spLocks noGrp="1" noChangeArrowheads="1"/>
          </p:cNvSpPr>
          <p:nvPr>
            <p:ph type="body" idx="1"/>
          </p:nvPr>
        </p:nvSpPr>
        <p:spPr>
          <a:xfrm>
            <a:off x="1524000" y="2362200"/>
            <a:ext cx="6553200" cy="3124200"/>
          </a:xfrm>
        </p:spPr>
        <p:txBody>
          <a:bodyPr/>
          <a:lstStyle/>
          <a:p>
            <a:pPr>
              <a:buSzPct val="70000"/>
              <a:defRPr/>
            </a:pPr>
            <a:r>
              <a:rPr lang="es-ES_tradnl" sz="3600" b="1" smtClean="0"/>
              <a:t> </a:t>
            </a:r>
            <a:r>
              <a:rPr lang="es-ES_tradnl" sz="3600" b="1" smtClean="0">
                <a:effectLst>
                  <a:outerShdw blurRad="38100" dist="38100" dir="2700000" algn="tl">
                    <a:srgbClr val="000000"/>
                  </a:outerShdw>
                </a:effectLst>
              </a:rPr>
              <a:t>Alteraciones de Número</a:t>
            </a:r>
          </a:p>
          <a:p>
            <a:pPr>
              <a:buSzPct val="70000"/>
              <a:defRPr/>
            </a:pPr>
            <a:r>
              <a:rPr lang="es-ES_tradnl" sz="3600" b="1" smtClean="0">
                <a:effectLst>
                  <a:outerShdw blurRad="38100" dist="38100" dir="2700000" algn="tl">
                    <a:srgbClr val="000000"/>
                  </a:outerShdw>
                </a:effectLst>
              </a:rPr>
              <a:t> Alteraciones de Tamaño</a:t>
            </a:r>
          </a:p>
          <a:p>
            <a:pPr>
              <a:buSzPct val="70000"/>
              <a:defRPr/>
            </a:pPr>
            <a:r>
              <a:rPr lang="es-ES_tradnl" sz="3600" b="1" smtClean="0">
                <a:effectLst>
                  <a:outerShdw blurRad="38100" dist="38100" dir="2700000" algn="tl">
                    <a:srgbClr val="000000"/>
                  </a:outerShdw>
                </a:effectLst>
              </a:rPr>
              <a:t> Alteraciones de Forma</a:t>
            </a:r>
          </a:p>
          <a:p>
            <a:pPr>
              <a:buSzPct val="70000"/>
              <a:defRPr/>
            </a:pPr>
            <a:r>
              <a:rPr lang="es-ES_tradnl" sz="3600" b="1" smtClean="0">
                <a:effectLst>
                  <a:outerShdw blurRad="38100" dist="38100" dir="2700000" algn="tl">
                    <a:srgbClr val="000000"/>
                  </a:outerShdw>
                </a:effectLst>
              </a:rPr>
              <a:t> Alteraciones de Situación</a:t>
            </a:r>
          </a:p>
          <a:p>
            <a:pPr>
              <a:buSzPct val="70000"/>
              <a:defRPr/>
            </a:pPr>
            <a:r>
              <a:rPr lang="es-ES_tradnl" sz="3600" b="1" smtClean="0">
                <a:effectLst>
                  <a:outerShdw blurRad="38100" dist="38100" dir="2700000" algn="tl">
                    <a:srgbClr val="000000"/>
                  </a:outerShdw>
                </a:effectLst>
              </a:rPr>
              <a:t> Alteraciones de Pigmentación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effectLst>
            <a:outerShdw dist="107763" dir="2700000" algn="ctr" rotWithShape="0">
              <a:schemeClr val="bg2"/>
            </a:outerShdw>
          </a:effectLst>
        </p:spPr>
        <p:txBody>
          <a:bodyPr/>
          <a:lstStyle/>
          <a:p>
            <a:pPr>
              <a:defRPr/>
            </a:pPr>
            <a:r>
              <a:rPr lang="es-ES_tradnl" sz="4000" b="1" smtClean="0"/>
              <a:t>ALTERACIONES DE NÚMERO</a:t>
            </a:r>
          </a:p>
        </p:txBody>
      </p:sp>
      <p:sp>
        <p:nvSpPr>
          <p:cNvPr id="34819" name="Rectangle 3"/>
          <p:cNvSpPr>
            <a:spLocks noGrp="1" noChangeArrowheads="1"/>
          </p:cNvSpPr>
          <p:nvPr>
            <p:ph type="body" sz="half" idx="1"/>
          </p:nvPr>
        </p:nvSpPr>
        <p:spPr>
          <a:xfrm>
            <a:off x="1219200" y="1981200"/>
            <a:ext cx="4038600" cy="4114800"/>
          </a:xfrm>
        </p:spPr>
        <p:txBody>
          <a:bodyPr/>
          <a:lstStyle/>
          <a:p>
            <a:pPr>
              <a:buSzPct val="60000"/>
              <a:buFont typeface="Monotype Sorts" pitchFamily="2" charset="2"/>
              <a:buChar char="n"/>
              <a:defRPr/>
            </a:pPr>
            <a:r>
              <a:rPr lang="es-ES_tradnl" sz="3200" b="1" dirty="0" smtClean="0">
                <a:solidFill>
                  <a:srgbClr val="FAFD00"/>
                </a:solidFill>
                <a:effectLst>
                  <a:outerShdw blurRad="38100" dist="38100" dir="2700000" algn="tl">
                    <a:srgbClr val="000000">
                      <a:alpha val="43137"/>
                    </a:srgbClr>
                  </a:outerShdw>
                </a:effectLst>
              </a:rPr>
              <a:t>POR EXCESO</a:t>
            </a:r>
            <a:endParaRPr lang="es-ES_tradnl" b="1" dirty="0" smtClean="0">
              <a:effectLst>
                <a:outerShdw blurRad="38100" dist="38100" dir="2700000" algn="tl">
                  <a:srgbClr val="000000">
                    <a:alpha val="43137"/>
                  </a:srgbClr>
                </a:outerShdw>
              </a:effectLst>
            </a:endParaRPr>
          </a:p>
          <a:p>
            <a:pPr>
              <a:lnSpc>
                <a:spcPct val="150000"/>
              </a:lnSpc>
              <a:buSzPct val="60000"/>
              <a:buFont typeface="Monotype Sorts" pitchFamily="2" charset="2"/>
              <a:buChar char="n"/>
              <a:defRPr/>
            </a:pPr>
            <a:r>
              <a:rPr lang="es-ES_tradnl" b="1" dirty="0" smtClean="0">
                <a:effectLst>
                  <a:outerShdw blurRad="38100" dist="38100" dir="2700000" algn="tl">
                    <a:srgbClr val="000000">
                      <a:alpha val="43137"/>
                    </a:srgbClr>
                  </a:outerShdw>
                </a:effectLst>
              </a:rPr>
              <a:t>      </a:t>
            </a:r>
            <a:r>
              <a:rPr lang="es-ES_tradnl" sz="3200" b="1" dirty="0" smtClean="0">
                <a:effectLst>
                  <a:outerShdw blurRad="38100" dist="38100" dir="2700000" algn="tl">
                    <a:srgbClr val="000000">
                      <a:alpha val="43137"/>
                    </a:srgbClr>
                  </a:outerShdw>
                </a:effectLst>
              </a:rPr>
              <a:t>En la Mama</a:t>
            </a:r>
            <a:endParaRPr lang="es-ES_tradnl" b="1" dirty="0" smtClean="0">
              <a:effectLst>
                <a:outerShdw blurRad="38100" dist="38100" dir="2700000" algn="tl">
                  <a:srgbClr val="000000">
                    <a:alpha val="43137"/>
                  </a:srgbClr>
                </a:outerShdw>
              </a:effectLst>
            </a:endParaRPr>
          </a:p>
          <a:p>
            <a:pPr>
              <a:lnSpc>
                <a:spcPct val="400000"/>
              </a:lnSpc>
              <a:buSzPct val="60000"/>
              <a:buFont typeface="Monotype Sorts" pitchFamily="2" charset="2"/>
              <a:buChar char="n"/>
              <a:defRPr/>
            </a:pPr>
            <a:r>
              <a:rPr lang="es-ES_tradnl" b="1" dirty="0" smtClean="0">
                <a:effectLst>
                  <a:outerShdw blurRad="38100" dist="38100" dir="2700000" algn="tl">
                    <a:srgbClr val="000000">
                      <a:alpha val="43137"/>
                    </a:srgbClr>
                  </a:outerShdw>
                </a:effectLst>
              </a:rPr>
              <a:t>      </a:t>
            </a:r>
            <a:r>
              <a:rPr lang="es-ES_tradnl" sz="3200" b="1" dirty="0" smtClean="0">
                <a:effectLst>
                  <a:outerShdw blurRad="38100" dist="38100" dir="2700000" algn="tl">
                    <a:srgbClr val="000000">
                      <a:alpha val="43137"/>
                    </a:srgbClr>
                  </a:outerShdw>
                </a:effectLst>
              </a:rPr>
              <a:t>En el Pezón</a:t>
            </a:r>
          </a:p>
        </p:txBody>
      </p:sp>
      <p:sp>
        <p:nvSpPr>
          <p:cNvPr id="34820" name="Rectangle 4"/>
          <p:cNvSpPr>
            <a:spLocks noGrp="1" noChangeArrowheads="1"/>
          </p:cNvSpPr>
          <p:nvPr>
            <p:ph type="body" sz="half" idx="2"/>
          </p:nvPr>
        </p:nvSpPr>
        <p:spPr>
          <a:xfrm>
            <a:off x="4953000" y="2743200"/>
            <a:ext cx="3733800" cy="2895600"/>
          </a:xfrm>
        </p:spPr>
        <p:txBody>
          <a:bodyPr/>
          <a:lstStyle/>
          <a:p>
            <a:pPr>
              <a:buSzPct val="50000"/>
              <a:buFont typeface="Wingdings" pitchFamily="2" charset="2"/>
              <a:buChar char="v"/>
              <a:defRPr/>
            </a:pPr>
            <a:r>
              <a:rPr lang="es-ES_tradnl" sz="3200" b="1" dirty="0" smtClean="0">
                <a:solidFill>
                  <a:schemeClr val="hlink"/>
                </a:solidFill>
                <a:effectLst>
                  <a:outerShdw blurRad="38100" dist="38100" dir="2700000" algn="tl">
                    <a:srgbClr val="000000">
                      <a:alpha val="43137"/>
                    </a:srgbClr>
                  </a:outerShdw>
                </a:effectLst>
              </a:rPr>
              <a:t>Polimastia</a:t>
            </a:r>
          </a:p>
          <a:p>
            <a:pPr>
              <a:buSzPct val="50000"/>
              <a:buFont typeface="Wingdings" pitchFamily="2" charset="2"/>
              <a:buChar char="v"/>
              <a:defRPr/>
            </a:pPr>
            <a:r>
              <a:rPr lang="es-ES_tradnl" sz="3200" b="1" dirty="0" smtClean="0">
                <a:solidFill>
                  <a:schemeClr val="hlink"/>
                </a:solidFill>
                <a:effectLst>
                  <a:outerShdw blurRad="38100" dist="38100" dir="2700000" algn="tl">
                    <a:srgbClr val="000000">
                      <a:alpha val="43137"/>
                    </a:srgbClr>
                  </a:outerShdw>
                </a:effectLst>
              </a:rPr>
              <a:t>Mama Ectópica</a:t>
            </a:r>
          </a:p>
          <a:p>
            <a:pPr>
              <a:lnSpc>
                <a:spcPct val="270000"/>
              </a:lnSpc>
              <a:buSzPct val="50000"/>
              <a:buFont typeface="Wingdings" pitchFamily="2" charset="2"/>
              <a:buChar char="v"/>
              <a:defRPr/>
            </a:pPr>
            <a:r>
              <a:rPr lang="es-ES_tradnl" sz="3200" b="1" dirty="0" smtClean="0">
                <a:solidFill>
                  <a:schemeClr val="hlink"/>
                </a:solidFill>
                <a:effectLst>
                  <a:outerShdw blurRad="38100" dist="38100" dir="2700000" algn="tl">
                    <a:srgbClr val="000000">
                      <a:alpha val="43137"/>
                    </a:srgbClr>
                  </a:outerShdw>
                </a:effectLst>
              </a:rPr>
              <a:t>Politelia</a:t>
            </a:r>
          </a:p>
        </p:txBody>
      </p:sp>
      <p:sp>
        <p:nvSpPr>
          <p:cNvPr id="30725" name="Line 5"/>
          <p:cNvSpPr>
            <a:spLocks noChangeShapeType="1"/>
          </p:cNvSpPr>
          <p:nvPr/>
        </p:nvSpPr>
        <p:spPr bwMode="auto">
          <a:xfrm>
            <a:off x="939800" y="1600200"/>
            <a:ext cx="72644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8382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4000" b="1">
                <a:solidFill>
                  <a:schemeClr val="tx2"/>
                </a:solidFill>
                <a:effectLst>
                  <a:outerShdw blurRad="38100" dist="38100" dir="2700000" algn="tl">
                    <a:srgbClr val="000000"/>
                  </a:outerShdw>
                </a:effectLst>
                <a:latin typeface="Arial" pitchFamily="34" charset="0"/>
              </a:rPr>
              <a:t>ALTERACIONES DE NÚMERO</a:t>
            </a:r>
          </a:p>
        </p:txBody>
      </p:sp>
      <p:sp>
        <p:nvSpPr>
          <p:cNvPr id="31747" name="Line 3"/>
          <p:cNvSpPr>
            <a:spLocks noChangeShapeType="1"/>
          </p:cNvSpPr>
          <p:nvPr/>
        </p:nvSpPr>
        <p:spPr bwMode="auto">
          <a:xfrm>
            <a:off x="1092200" y="1447800"/>
            <a:ext cx="72644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35844" name="Rectangle 4"/>
          <p:cNvSpPr>
            <a:spLocks noGrp="1" noChangeArrowheads="1"/>
          </p:cNvSpPr>
          <p:nvPr>
            <p:ph type="body" sz="half" idx="1"/>
          </p:nvPr>
        </p:nvSpPr>
        <p:spPr>
          <a:xfrm>
            <a:off x="1219200" y="1981200"/>
            <a:ext cx="4038600" cy="4114800"/>
          </a:xfrm>
        </p:spPr>
        <p:txBody>
          <a:bodyPr/>
          <a:lstStyle/>
          <a:p>
            <a:pPr>
              <a:buSzPct val="60000"/>
              <a:buFont typeface="Monotype Sorts" pitchFamily="2" charset="2"/>
              <a:buChar char="n"/>
              <a:defRPr/>
            </a:pPr>
            <a:r>
              <a:rPr lang="es-ES_tradnl" sz="3200" b="1" dirty="0" smtClean="0">
                <a:solidFill>
                  <a:srgbClr val="FAFD00"/>
                </a:solidFill>
                <a:effectLst>
                  <a:outerShdw blurRad="38100" dist="38100" dir="2700000" algn="tl">
                    <a:srgbClr val="000000">
                      <a:alpha val="43137"/>
                    </a:srgbClr>
                  </a:outerShdw>
                </a:effectLst>
              </a:rPr>
              <a:t>POR  DEFECTO</a:t>
            </a:r>
            <a:endParaRPr lang="es-ES_tradnl" b="1" dirty="0" smtClean="0">
              <a:effectLst>
                <a:outerShdw blurRad="38100" dist="38100" dir="2700000" algn="tl">
                  <a:srgbClr val="000000">
                    <a:alpha val="43137"/>
                  </a:srgbClr>
                </a:outerShdw>
              </a:effectLst>
            </a:endParaRPr>
          </a:p>
          <a:p>
            <a:pPr>
              <a:lnSpc>
                <a:spcPct val="150000"/>
              </a:lnSpc>
              <a:buSzPct val="60000"/>
              <a:buFont typeface="Monotype Sorts" pitchFamily="2" charset="2"/>
              <a:buChar char="n"/>
              <a:defRPr/>
            </a:pPr>
            <a:r>
              <a:rPr lang="es-ES_tradnl" b="1" dirty="0" smtClean="0">
                <a:effectLst>
                  <a:outerShdw blurRad="38100" dist="38100" dir="2700000" algn="tl">
                    <a:srgbClr val="000000">
                      <a:alpha val="43137"/>
                    </a:srgbClr>
                  </a:outerShdw>
                </a:effectLst>
              </a:rPr>
              <a:t>      </a:t>
            </a:r>
            <a:r>
              <a:rPr lang="es-ES_tradnl" sz="3200" b="1" dirty="0" smtClean="0">
                <a:effectLst>
                  <a:outerShdw blurRad="38100" dist="38100" dir="2700000" algn="tl">
                    <a:srgbClr val="000000">
                      <a:alpha val="43137"/>
                    </a:srgbClr>
                  </a:outerShdw>
                </a:effectLst>
              </a:rPr>
              <a:t>En la Mama</a:t>
            </a:r>
            <a:endParaRPr lang="es-ES_tradnl" b="1" dirty="0" smtClean="0">
              <a:effectLst>
                <a:outerShdw blurRad="38100" dist="38100" dir="2700000" algn="tl">
                  <a:srgbClr val="000000">
                    <a:alpha val="43137"/>
                  </a:srgbClr>
                </a:outerShdw>
              </a:effectLst>
            </a:endParaRPr>
          </a:p>
          <a:p>
            <a:pPr>
              <a:lnSpc>
                <a:spcPct val="400000"/>
              </a:lnSpc>
              <a:buSzPct val="60000"/>
              <a:buFont typeface="Monotype Sorts" pitchFamily="2" charset="2"/>
              <a:buChar char="n"/>
              <a:defRPr/>
            </a:pPr>
            <a:r>
              <a:rPr lang="es-ES_tradnl" b="1" dirty="0" smtClean="0">
                <a:effectLst>
                  <a:outerShdw blurRad="38100" dist="38100" dir="2700000" algn="tl">
                    <a:srgbClr val="000000">
                      <a:alpha val="43137"/>
                    </a:srgbClr>
                  </a:outerShdw>
                </a:effectLst>
              </a:rPr>
              <a:t>      </a:t>
            </a:r>
            <a:r>
              <a:rPr lang="es-ES_tradnl" sz="3200" b="1" dirty="0" smtClean="0">
                <a:effectLst>
                  <a:outerShdw blurRad="38100" dist="38100" dir="2700000" algn="tl">
                    <a:srgbClr val="000000">
                      <a:alpha val="43137"/>
                    </a:srgbClr>
                  </a:outerShdw>
                </a:effectLst>
              </a:rPr>
              <a:t>En el Pezón</a:t>
            </a:r>
          </a:p>
        </p:txBody>
      </p:sp>
      <p:sp>
        <p:nvSpPr>
          <p:cNvPr id="31749" name="Rectangle 5"/>
          <p:cNvSpPr>
            <a:spLocks noGrp="1" noChangeArrowheads="1"/>
          </p:cNvSpPr>
          <p:nvPr>
            <p:ph type="body" sz="half" idx="2"/>
          </p:nvPr>
        </p:nvSpPr>
        <p:spPr>
          <a:xfrm>
            <a:off x="5105400" y="2743200"/>
            <a:ext cx="3733800" cy="2895600"/>
          </a:xfrm>
          <a:noFill/>
        </p:spPr>
        <p:txBody>
          <a:bodyPr/>
          <a:lstStyle/>
          <a:p>
            <a:pPr>
              <a:buSzPct val="50000"/>
              <a:buFont typeface="Wingdings" pitchFamily="2" charset="2"/>
              <a:buChar char="v"/>
            </a:pPr>
            <a:r>
              <a:rPr lang="es-ES_tradnl" sz="3200" b="1" smtClean="0">
                <a:solidFill>
                  <a:schemeClr val="hlink"/>
                </a:solidFill>
              </a:rPr>
              <a:t>Amastia</a:t>
            </a:r>
          </a:p>
          <a:p>
            <a:pPr>
              <a:buSzPct val="50000"/>
              <a:buFont typeface="Wingdings" pitchFamily="2" charset="2"/>
              <a:buChar char="v"/>
            </a:pPr>
            <a:r>
              <a:rPr lang="es-ES_tradnl" sz="3200" b="1" smtClean="0">
                <a:solidFill>
                  <a:schemeClr val="hlink"/>
                </a:solidFill>
              </a:rPr>
              <a:t>Amazia</a:t>
            </a:r>
          </a:p>
          <a:p>
            <a:pPr>
              <a:buSzPct val="50000"/>
              <a:buFont typeface="Wingdings" pitchFamily="2" charset="2"/>
              <a:buChar char="v"/>
            </a:pPr>
            <a:endParaRPr lang="es-ES_tradnl" sz="3200" b="1" smtClean="0">
              <a:solidFill>
                <a:schemeClr val="hlink"/>
              </a:solidFill>
            </a:endParaRPr>
          </a:p>
          <a:p>
            <a:pPr>
              <a:buSzPct val="50000"/>
              <a:buFont typeface="Wingdings" pitchFamily="2" charset="2"/>
              <a:buChar char="v"/>
            </a:pPr>
            <a:r>
              <a:rPr lang="es-ES_tradnl" sz="3200" b="1" smtClean="0">
                <a:solidFill>
                  <a:schemeClr val="hlink"/>
                </a:solidFill>
              </a:rPr>
              <a:t>Atelia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096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4000" b="1">
                <a:solidFill>
                  <a:schemeClr val="tx2"/>
                </a:solidFill>
                <a:effectLst>
                  <a:outerShdw blurRad="38100" dist="38100" dir="2700000" algn="tl">
                    <a:srgbClr val="000000"/>
                  </a:outerShdw>
                </a:effectLst>
                <a:latin typeface="Arial" pitchFamily="34" charset="0"/>
              </a:rPr>
              <a:t>ALTERACIONES DE TAMAÑO</a:t>
            </a:r>
          </a:p>
        </p:txBody>
      </p:sp>
      <p:sp>
        <p:nvSpPr>
          <p:cNvPr id="32771" name="Line 3"/>
          <p:cNvSpPr>
            <a:spLocks noChangeShapeType="1"/>
          </p:cNvSpPr>
          <p:nvPr/>
        </p:nvSpPr>
        <p:spPr bwMode="auto">
          <a:xfrm>
            <a:off x="939800" y="1600200"/>
            <a:ext cx="72644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36868" name="Rectangle 4"/>
          <p:cNvSpPr>
            <a:spLocks noChangeArrowheads="1"/>
          </p:cNvSpPr>
          <p:nvPr/>
        </p:nvSpPr>
        <p:spPr bwMode="auto">
          <a:xfrm>
            <a:off x="1219200" y="1981200"/>
            <a:ext cx="4038600" cy="4114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60000"/>
              <a:buFont typeface="Monotype Sorts" pitchFamily="2" charset="2"/>
              <a:buChar char="n"/>
              <a:defRPr/>
            </a:pPr>
            <a:r>
              <a:rPr lang="es-ES_tradnl" sz="3200" b="1" dirty="0">
                <a:solidFill>
                  <a:srgbClr val="FAFD00"/>
                </a:solidFill>
                <a:effectLst>
                  <a:outerShdw blurRad="38100" dist="38100" dir="2700000" algn="tl">
                    <a:srgbClr val="000000">
                      <a:alpha val="43137"/>
                    </a:srgbClr>
                  </a:outerShdw>
                </a:effectLst>
              </a:rPr>
              <a:t>POR EXCESO</a:t>
            </a:r>
            <a:endParaRPr lang="es-ES_tradnl" sz="2800" b="1" dirty="0">
              <a:effectLst>
                <a:outerShdw blurRad="38100" dist="38100" dir="2700000" algn="tl">
                  <a:srgbClr val="000000">
                    <a:alpha val="43137"/>
                  </a:srgbClr>
                </a:outerShdw>
              </a:effectLst>
            </a:endParaRPr>
          </a:p>
          <a:p>
            <a:pPr marL="342900" indent="-342900">
              <a:lnSpc>
                <a:spcPct val="150000"/>
              </a:lnSpc>
              <a:spcBef>
                <a:spcPct val="20000"/>
              </a:spcBef>
              <a:buClr>
                <a:schemeClr val="accent2"/>
              </a:buClr>
              <a:buSzPct val="60000"/>
              <a:buFont typeface="Monotype Sorts" pitchFamily="2" charset="2"/>
              <a:buChar char="n"/>
              <a:defRPr/>
            </a:pPr>
            <a:r>
              <a:rPr lang="es-ES_tradnl" sz="2800" b="1" dirty="0">
                <a:effectLst>
                  <a:outerShdw blurRad="38100" dist="38100" dir="2700000" algn="tl">
                    <a:srgbClr val="000000">
                      <a:alpha val="43137"/>
                    </a:srgbClr>
                  </a:outerShdw>
                </a:effectLst>
              </a:rPr>
              <a:t>      </a:t>
            </a:r>
            <a:r>
              <a:rPr lang="es-ES_tradnl" sz="3200" b="1" dirty="0">
                <a:effectLst>
                  <a:outerShdw blurRad="38100" dist="38100" dir="2700000" algn="tl">
                    <a:srgbClr val="000000">
                      <a:alpha val="43137"/>
                    </a:srgbClr>
                  </a:outerShdw>
                </a:effectLst>
              </a:rPr>
              <a:t>En la Mama</a:t>
            </a:r>
            <a:endParaRPr lang="es-ES_tradnl" sz="2800" b="1" dirty="0">
              <a:effectLst>
                <a:outerShdw blurRad="38100" dist="38100" dir="2700000" algn="tl">
                  <a:srgbClr val="000000">
                    <a:alpha val="43137"/>
                  </a:srgbClr>
                </a:outerShdw>
              </a:effectLst>
            </a:endParaRPr>
          </a:p>
          <a:p>
            <a:pPr marL="342900" indent="-342900">
              <a:lnSpc>
                <a:spcPct val="400000"/>
              </a:lnSpc>
              <a:spcBef>
                <a:spcPct val="20000"/>
              </a:spcBef>
              <a:buClr>
                <a:schemeClr val="accent2"/>
              </a:buClr>
              <a:buSzPct val="60000"/>
              <a:buFont typeface="Monotype Sorts" pitchFamily="2" charset="2"/>
              <a:buChar char="n"/>
              <a:defRPr/>
            </a:pPr>
            <a:r>
              <a:rPr lang="es-ES_tradnl" sz="2800" b="1" dirty="0">
                <a:effectLst>
                  <a:outerShdw blurRad="38100" dist="38100" dir="2700000" algn="tl">
                    <a:srgbClr val="000000">
                      <a:alpha val="43137"/>
                    </a:srgbClr>
                  </a:outerShdw>
                </a:effectLst>
              </a:rPr>
              <a:t>      </a:t>
            </a:r>
            <a:r>
              <a:rPr lang="es-ES_tradnl" sz="3200" b="1" dirty="0">
                <a:effectLst>
                  <a:outerShdw blurRad="38100" dist="38100" dir="2700000" algn="tl">
                    <a:srgbClr val="000000">
                      <a:alpha val="43137"/>
                    </a:srgbClr>
                  </a:outerShdw>
                </a:effectLst>
              </a:rPr>
              <a:t>En el Pezón</a:t>
            </a:r>
          </a:p>
        </p:txBody>
      </p:sp>
      <p:sp>
        <p:nvSpPr>
          <p:cNvPr id="32773" name="Rectangle 5"/>
          <p:cNvSpPr>
            <a:spLocks noChangeArrowheads="1"/>
          </p:cNvSpPr>
          <p:nvPr/>
        </p:nvSpPr>
        <p:spPr bwMode="auto">
          <a:xfrm>
            <a:off x="4953000" y="2743200"/>
            <a:ext cx="373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457200" indent="-457200">
              <a:spcBef>
                <a:spcPct val="20000"/>
              </a:spcBef>
              <a:buClr>
                <a:schemeClr val="accent2"/>
              </a:buClr>
              <a:buSzPct val="50000"/>
              <a:buFont typeface="Wingdings" pitchFamily="2" charset="2"/>
              <a:buChar char="v"/>
            </a:pPr>
            <a:r>
              <a:rPr lang="es-ES_tradnl" sz="3200" b="1">
                <a:solidFill>
                  <a:schemeClr val="hlink"/>
                </a:solidFill>
              </a:rPr>
              <a:t>Hipertrofia </a:t>
            </a:r>
          </a:p>
          <a:p>
            <a:pPr marL="457200" indent="-457200">
              <a:spcBef>
                <a:spcPct val="20000"/>
              </a:spcBef>
              <a:buClr>
                <a:schemeClr val="accent2"/>
              </a:buClr>
              <a:buSzPct val="50000"/>
              <a:buFont typeface="Wingdings" pitchFamily="2" charset="2"/>
              <a:buChar char="v"/>
            </a:pPr>
            <a:r>
              <a:rPr lang="es-ES_tradnl" sz="3200" b="1">
                <a:solidFill>
                  <a:schemeClr val="hlink"/>
                </a:solidFill>
              </a:rPr>
              <a:t>Seudohipertrofia</a:t>
            </a:r>
          </a:p>
          <a:p>
            <a:pPr marL="457200" indent="-457200">
              <a:spcBef>
                <a:spcPct val="20000"/>
              </a:spcBef>
              <a:buClr>
                <a:schemeClr val="accent2"/>
              </a:buClr>
              <a:buSzPct val="50000"/>
              <a:buFont typeface="Wingdings" pitchFamily="2" charset="2"/>
              <a:buChar char="v"/>
            </a:pPr>
            <a:endParaRPr lang="es-ES_tradnl" sz="3200" b="1">
              <a:solidFill>
                <a:schemeClr val="hlink"/>
              </a:solidFill>
            </a:endParaRPr>
          </a:p>
          <a:p>
            <a:pPr marL="457200" indent="-457200">
              <a:spcBef>
                <a:spcPct val="20000"/>
              </a:spcBef>
              <a:buClr>
                <a:schemeClr val="accent2"/>
              </a:buClr>
              <a:buSzPct val="50000"/>
              <a:buFont typeface="Wingdings" pitchFamily="2" charset="2"/>
              <a:buChar char="v"/>
            </a:pPr>
            <a:r>
              <a:rPr lang="es-ES_tradnl" sz="3200" b="1">
                <a:solidFill>
                  <a:schemeClr val="hlink"/>
                </a:solidFill>
              </a:rPr>
              <a:t>Macrotelia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ChangeArrowheads="1"/>
          </p:cNvSpPr>
          <p:nvPr/>
        </p:nvSpPr>
        <p:spPr bwMode="auto">
          <a:xfrm>
            <a:off x="685800" y="6096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4000" b="1">
                <a:solidFill>
                  <a:schemeClr val="tx2"/>
                </a:solidFill>
                <a:effectLst>
                  <a:outerShdw blurRad="38100" dist="38100" dir="2700000" algn="tl">
                    <a:srgbClr val="000000"/>
                  </a:outerShdw>
                </a:effectLst>
                <a:latin typeface="Arial" pitchFamily="34" charset="0"/>
              </a:rPr>
              <a:t>ALTERACIONES DE TAMAÑO</a:t>
            </a:r>
          </a:p>
        </p:txBody>
      </p:sp>
      <p:sp>
        <p:nvSpPr>
          <p:cNvPr id="33795" name="Line 1027"/>
          <p:cNvSpPr>
            <a:spLocks noChangeShapeType="1"/>
          </p:cNvSpPr>
          <p:nvPr/>
        </p:nvSpPr>
        <p:spPr bwMode="auto">
          <a:xfrm>
            <a:off x="939800" y="1600200"/>
            <a:ext cx="72644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37892" name="Rectangle 1028"/>
          <p:cNvSpPr>
            <a:spLocks noChangeArrowheads="1"/>
          </p:cNvSpPr>
          <p:nvPr/>
        </p:nvSpPr>
        <p:spPr bwMode="auto">
          <a:xfrm>
            <a:off x="1219200" y="1981200"/>
            <a:ext cx="4038600" cy="4114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SzPct val="60000"/>
              <a:buFont typeface="Monotype Sorts" pitchFamily="2" charset="2"/>
              <a:buChar char="n"/>
              <a:defRPr/>
            </a:pPr>
            <a:r>
              <a:rPr lang="es-ES_tradnl" sz="3200" b="1" dirty="0">
                <a:solidFill>
                  <a:srgbClr val="FAFD00"/>
                </a:solidFill>
                <a:effectLst>
                  <a:outerShdw blurRad="38100" dist="38100" dir="2700000" algn="tl">
                    <a:srgbClr val="000000">
                      <a:alpha val="43137"/>
                    </a:srgbClr>
                  </a:outerShdw>
                </a:effectLst>
              </a:rPr>
              <a:t>POR DEFECTO</a:t>
            </a:r>
            <a:endParaRPr lang="es-ES_tradnl" sz="2800" b="1" dirty="0">
              <a:effectLst>
                <a:outerShdw blurRad="38100" dist="38100" dir="2700000" algn="tl">
                  <a:srgbClr val="000000">
                    <a:alpha val="43137"/>
                  </a:srgbClr>
                </a:outerShdw>
              </a:effectLst>
            </a:endParaRPr>
          </a:p>
          <a:p>
            <a:pPr marL="342900" indent="-342900">
              <a:lnSpc>
                <a:spcPct val="150000"/>
              </a:lnSpc>
              <a:spcBef>
                <a:spcPct val="20000"/>
              </a:spcBef>
              <a:buClr>
                <a:schemeClr val="accent2"/>
              </a:buClr>
              <a:buSzPct val="60000"/>
              <a:buFont typeface="Monotype Sorts" pitchFamily="2" charset="2"/>
              <a:buChar char="n"/>
              <a:defRPr/>
            </a:pPr>
            <a:r>
              <a:rPr lang="es-ES_tradnl" sz="2800" b="1" dirty="0">
                <a:effectLst>
                  <a:outerShdw blurRad="38100" dist="38100" dir="2700000" algn="tl">
                    <a:srgbClr val="000000">
                      <a:alpha val="43137"/>
                    </a:srgbClr>
                  </a:outerShdw>
                </a:effectLst>
              </a:rPr>
              <a:t>      </a:t>
            </a:r>
            <a:r>
              <a:rPr lang="es-ES_tradnl" sz="3200" b="1" dirty="0">
                <a:effectLst>
                  <a:outerShdw blurRad="38100" dist="38100" dir="2700000" algn="tl">
                    <a:srgbClr val="000000">
                      <a:alpha val="43137"/>
                    </a:srgbClr>
                  </a:outerShdw>
                </a:effectLst>
              </a:rPr>
              <a:t>En la Mama</a:t>
            </a:r>
            <a:endParaRPr lang="es-ES_tradnl" sz="2800" b="1" dirty="0">
              <a:effectLst>
                <a:outerShdw blurRad="38100" dist="38100" dir="2700000" algn="tl">
                  <a:srgbClr val="000000">
                    <a:alpha val="43137"/>
                  </a:srgbClr>
                </a:outerShdw>
              </a:effectLst>
            </a:endParaRPr>
          </a:p>
          <a:p>
            <a:pPr marL="342900" indent="-342900">
              <a:lnSpc>
                <a:spcPct val="400000"/>
              </a:lnSpc>
              <a:spcBef>
                <a:spcPct val="20000"/>
              </a:spcBef>
              <a:buClr>
                <a:schemeClr val="accent2"/>
              </a:buClr>
              <a:buSzPct val="60000"/>
              <a:buFont typeface="Monotype Sorts" pitchFamily="2" charset="2"/>
              <a:buChar char="n"/>
              <a:defRPr/>
            </a:pPr>
            <a:r>
              <a:rPr lang="es-ES_tradnl" sz="2800" b="1" dirty="0">
                <a:effectLst>
                  <a:outerShdw blurRad="38100" dist="38100" dir="2700000" algn="tl">
                    <a:srgbClr val="000000">
                      <a:alpha val="43137"/>
                    </a:srgbClr>
                  </a:outerShdw>
                </a:effectLst>
              </a:rPr>
              <a:t>      </a:t>
            </a:r>
            <a:r>
              <a:rPr lang="es-ES_tradnl" sz="3200" b="1" dirty="0">
                <a:effectLst>
                  <a:outerShdw blurRad="38100" dist="38100" dir="2700000" algn="tl">
                    <a:srgbClr val="000000">
                      <a:alpha val="43137"/>
                    </a:srgbClr>
                  </a:outerShdw>
                </a:effectLst>
              </a:rPr>
              <a:t>En el Pezón</a:t>
            </a:r>
          </a:p>
        </p:txBody>
      </p:sp>
      <p:sp>
        <p:nvSpPr>
          <p:cNvPr id="33797" name="Rectangle 1029"/>
          <p:cNvSpPr>
            <a:spLocks noChangeArrowheads="1"/>
          </p:cNvSpPr>
          <p:nvPr/>
        </p:nvSpPr>
        <p:spPr bwMode="auto">
          <a:xfrm>
            <a:off x="4953000" y="2743200"/>
            <a:ext cx="373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457200" indent="-457200">
              <a:spcBef>
                <a:spcPct val="20000"/>
              </a:spcBef>
              <a:buClr>
                <a:schemeClr val="accent2"/>
              </a:buClr>
              <a:buSzPct val="50000"/>
              <a:buFont typeface="Wingdings" pitchFamily="2" charset="2"/>
              <a:buChar char="v"/>
            </a:pPr>
            <a:r>
              <a:rPr lang="es-ES_tradnl" sz="3200" b="1">
                <a:solidFill>
                  <a:schemeClr val="hlink"/>
                </a:solidFill>
              </a:rPr>
              <a:t>Hipoplasia  o Atrofia</a:t>
            </a:r>
          </a:p>
          <a:p>
            <a:pPr marL="457200" indent="-457200">
              <a:spcBef>
                <a:spcPct val="20000"/>
              </a:spcBef>
              <a:buClr>
                <a:schemeClr val="accent2"/>
              </a:buClr>
              <a:buSzPct val="50000"/>
              <a:buFont typeface="Wingdings" pitchFamily="2" charset="2"/>
              <a:buChar char="v"/>
            </a:pPr>
            <a:endParaRPr lang="es-ES_tradnl" sz="3200" b="1">
              <a:solidFill>
                <a:schemeClr val="hlink"/>
              </a:solidFill>
            </a:endParaRPr>
          </a:p>
          <a:p>
            <a:pPr marL="457200" indent="-457200">
              <a:spcBef>
                <a:spcPct val="20000"/>
              </a:spcBef>
              <a:buClr>
                <a:schemeClr val="accent2"/>
              </a:buClr>
              <a:buSzPct val="50000"/>
              <a:buFont typeface="Wingdings" pitchFamily="2" charset="2"/>
              <a:buChar char="v"/>
            </a:pPr>
            <a:r>
              <a:rPr lang="es-ES_tradnl" sz="3200" b="1">
                <a:solidFill>
                  <a:schemeClr val="hlink"/>
                </a:solidFill>
              </a:rPr>
              <a:t>Microtelia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3400" y="609600"/>
            <a:ext cx="8001000" cy="1143000"/>
          </a:xfrm>
          <a:effectLst>
            <a:outerShdw dist="107763" dir="2700000" algn="ctr" rotWithShape="0">
              <a:schemeClr val="bg2"/>
            </a:outerShdw>
          </a:effectLst>
        </p:spPr>
        <p:txBody>
          <a:bodyPr/>
          <a:lstStyle/>
          <a:p>
            <a:pPr>
              <a:defRPr/>
            </a:pPr>
            <a:r>
              <a:rPr lang="es-ES_tradnl" sz="4000" b="1" smtClean="0"/>
              <a:t>ALTERACIONES DE LA FORMA</a:t>
            </a:r>
          </a:p>
        </p:txBody>
      </p:sp>
      <p:sp>
        <p:nvSpPr>
          <p:cNvPr id="34819" name="Rectangle 3"/>
          <p:cNvSpPr>
            <a:spLocks noGrp="1" noChangeArrowheads="1"/>
          </p:cNvSpPr>
          <p:nvPr>
            <p:ph type="body" sz="half" idx="1"/>
          </p:nvPr>
        </p:nvSpPr>
        <p:spPr>
          <a:xfrm>
            <a:off x="2514600" y="1905000"/>
            <a:ext cx="3733800" cy="685800"/>
          </a:xfrm>
          <a:noFill/>
        </p:spPr>
        <p:txBody>
          <a:bodyPr/>
          <a:lstStyle/>
          <a:p>
            <a:pPr>
              <a:buFont typeface="Monotype Sorts" pitchFamily="2" charset="2"/>
              <a:buChar char=" "/>
            </a:pPr>
            <a:r>
              <a:rPr lang="es-ES_tradnl" sz="3600" b="1" smtClean="0"/>
              <a:t> En la Mama</a:t>
            </a:r>
          </a:p>
        </p:txBody>
      </p:sp>
      <p:sp>
        <p:nvSpPr>
          <p:cNvPr id="34820" name="Rectangle 4"/>
          <p:cNvSpPr>
            <a:spLocks noGrp="1" noChangeArrowheads="1"/>
          </p:cNvSpPr>
          <p:nvPr>
            <p:ph type="body" sz="half" idx="2"/>
          </p:nvPr>
        </p:nvSpPr>
        <p:spPr>
          <a:xfrm>
            <a:off x="2438400" y="2819400"/>
            <a:ext cx="5562600" cy="3276600"/>
          </a:xfrm>
          <a:noFill/>
        </p:spPr>
        <p:txBody>
          <a:bodyPr/>
          <a:lstStyle/>
          <a:p>
            <a:pPr>
              <a:buClr>
                <a:schemeClr val="hlink"/>
              </a:buClr>
              <a:buSzPct val="50000"/>
            </a:pPr>
            <a:r>
              <a:rPr lang="es-ES_tradnl" sz="3200" b="1" smtClean="0">
                <a:solidFill>
                  <a:srgbClr val="FAFD00"/>
                </a:solidFill>
              </a:rPr>
              <a:t>   Mamas Cónicas</a:t>
            </a:r>
          </a:p>
          <a:p>
            <a:pPr>
              <a:buClr>
                <a:schemeClr val="hlink"/>
              </a:buClr>
              <a:buSzPct val="50000"/>
            </a:pPr>
            <a:r>
              <a:rPr lang="es-ES_tradnl" sz="3200" b="1" smtClean="0">
                <a:solidFill>
                  <a:srgbClr val="FAFD00"/>
                </a:solidFill>
              </a:rPr>
              <a:t>   Mamas Aplanadas</a:t>
            </a:r>
          </a:p>
          <a:p>
            <a:pPr>
              <a:buClr>
                <a:schemeClr val="hlink"/>
              </a:buClr>
              <a:buSzPct val="50000"/>
            </a:pPr>
            <a:r>
              <a:rPr lang="es-ES_tradnl" sz="3200" b="1" smtClean="0">
                <a:solidFill>
                  <a:srgbClr val="FAFD00"/>
                </a:solidFill>
              </a:rPr>
              <a:t>   Mamas Cilíndricas</a:t>
            </a:r>
          </a:p>
          <a:p>
            <a:pPr>
              <a:buClr>
                <a:schemeClr val="hlink"/>
              </a:buClr>
              <a:buSzPct val="50000"/>
            </a:pPr>
            <a:r>
              <a:rPr lang="es-ES_tradnl" sz="3200" b="1" smtClean="0">
                <a:solidFill>
                  <a:srgbClr val="FAFD00"/>
                </a:solidFill>
              </a:rPr>
              <a:t>   Mamas Pediculadas</a:t>
            </a:r>
          </a:p>
          <a:p>
            <a:pPr>
              <a:buClr>
                <a:schemeClr val="hlink"/>
              </a:buClr>
              <a:buSzPct val="50000"/>
            </a:pPr>
            <a:r>
              <a:rPr lang="es-ES_tradnl" sz="3200" b="1" smtClean="0">
                <a:solidFill>
                  <a:srgbClr val="FAFD00"/>
                </a:solidFill>
              </a:rPr>
              <a:t>   Mamas Péndulas</a:t>
            </a:r>
          </a:p>
        </p:txBody>
      </p:sp>
      <p:sp>
        <p:nvSpPr>
          <p:cNvPr id="34821" name="Line 5"/>
          <p:cNvSpPr>
            <a:spLocks noChangeShapeType="1"/>
          </p:cNvSpPr>
          <p:nvPr/>
        </p:nvSpPr>
        <p:spPr bwMode="auto">
          <a:xfrm>
            <a:off x="711200" y="1600200"/>
            <a:ext cx="76454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mamana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63"/>
            <a:ext cx="80772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074"/>
          <p:cNvSpPr>
            <a:spLocks noChangeArrowheads="1"/>
          </p:cNvSpPr>
          <p:nvPr/>
        </p:nvSpPr>
        <p:spPr bwMode="auto">
          <a:xfrm>
            <a:off x="533400" y="609600"/>
            <a:ext cx="80010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4000" b="1">
                <a:solidFill>
                  <a:schemeClr val="tx2"/>
                </a:solidFill>
                <a:effectLst>
                  <a:outerShdw blurRad="38100" dist="38100" dir="2700000" algn="tl">
                    <a:srgbClr val="000000"/>
                  </a:outerShdw>
                </a:effectLst>
                <a:latin typeface="Arial" pitchFamily="34" charset="0"/>
              </a:rPr>
              <a:t>ALTERACIONES DE LA FORMA</a:t>
            </a:r>
          </a:p>
        </p:txBody>
      </p:sp>
      <p:sp>
        <p:nvSpPr>
          <p:cNvPr id="35843" name="Line 3075"/>
          <p:cNvSpPr>
            <a:spLocks noChangeShapeType="1"/>
          </p:cNvSpPr>
          <p:nvPr/>
        </p:nvSpPr>
        <p:spPr bwMode="auto">
          <a:xfrm>
            <a:off x="711200" y="1600200"/>
            <a:ext cx="76454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35844" name="Rectangle 3076"/>
          <p:cNvSpPr>
            <a:spLocks noChangeArrowheads="1"/>
          </p:cNvSpPr>
          <p:nvPr/>
        </p:nvSpPr>
        <p:spPr bwMode="auto">
          <a:xfrm>
            <a:off x="2514600" y="190500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Clr>
                <a:schemeClr val="accent2"/>
              </a:buClr>
              <a:buSzPct val="75000"/>
              <a:buFont typeface="Monotype Sorts" pitchFamily="2" charset="2"/>
              <a:buChar char=" "/>
            </a:pPr>
            <a:r>
              <a:rPr lang="es-ES_tradnl" sz="3600" b="1"/>
              <a:t> Pezón - Aréola</a:t>
            </a:r>
          </a:p>
        </p:txBody>
      </p:sp>
      <p:sp>
        <p:nvSpPr>
          <p:cNvPr id="35845" name="Rectangle 3077"/>
          <p:cNvSpPr>
            <a:spLocks noChangeArrowheads="1"/>
          </p:cNvSpPr>
          <p:nvPr/>
        </p:nvSpPr>
        <p:spPr bwMode="auto">
          <a:xfrm>
            <a:off x="1981200" y="2743200"/>
            <a:ext cx="6324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Clr>
                <a:schemeClr val="hlink"/>
              </a:buClr>
              <a:buSzPct val="50000"/>
              <a:buFont typeface="Monotype Sorts" pitchFamily="2" charset="2"/>
              <a:buChar char="l"/>
            </a:pPr>
            <a:r>
              <a:rPr lang="es-ES_tradnl" sz="3200" b="1">
                <a:solidFill>
                  <a:srgbClr val="FAFD00"/>
                </a:solidFill>
              </a:rPr>
              <a:t>   Pezón Umbilicado</a:t>
            </a:r>
          </a:p>
          <a:p>
            <a:pPr marL="342900" indent="-342900">
              <a:spcBef>
                <a:spcPct val="20000"/>
              </a:spcBef>
              <a:buClr>
                <a:schemeClr val="hlink"/>
              </a:buClr>
              <a:buSzPct val="50000"/>
              <a:buFont typeface="Monotype Sorts" pitchFamily="2" charset="2"/>
              <a:buChar char="l"/>
            </a:pPr>
            <a:r>
              <a:rPr lang="es-ES_tradnl" sz="3200" b="1">
                <a:solidFill>
                  <a:srgbClr val="FAFD00"/>
                </a:solidFill>
              </a:rPr>
              <a:t>   Pezón Aplanado</a:t>
            </a:r>
          </a:p>
          <a:p>
            <a:pPr marL="342900" indent="-342900">
              <a:spcBef>
                <a:spcPct val="20000"/>
              </a:spcBef>
              <a:buClr>
                <a:schemeClr val="hlink"/>
              </a:buClr>
              <a:buSzPct val="50000"/>
              <a:buFont typeface="Monotype Sorts" pitchFamily="2" charset="2"/>
              <a:buChar char="l"/>
            </a:pPr>
            <a:r>
              <a:rPr lang="es-ES_tradnl" sz="3200" b="1">
                <a:solidFill>
                  <a:srgbClr val="FAFD00"/>
                </a:solidFill>
              </a:rPr>
              <a:t>   Pezón Prominente</a:t>
            </a:r>
          </a:p>
          <a:p>
            <a:pPr marL="342900" indent="-342900">
              <a:spcBef>
                <a:spcPct val="20000"/>
              </a:spcBef>
              <a:buClr>
                <a:schemeClr val="hlink"/>
              </a:buClr>
              <a:buSzPct val="50000"/>
              <a:buFont typeface="Monotype Sorts" pitchFamily="2" charset="2"/>
              <a:buChar char="l"/>
            </a:pPr>
            <a:r>
              <a:rPr lang="es-ES_tradnl" sz="3200" b="1">
                <a:solidFill>
                  <a:srgbClr val="FAFD00"/>
                </a:solidFill>
              </a:rPr>
              <a:t>   Pezón Pediculado</a:t>
            </a:r>
          </a:p>
          <a:p>
            <a:pPr marL="342900" indent="-342900">
              <a:spcBef>
                <a:spcPct val="20000"/>
              </a:spcBef>
              <a:buClr>
                <a:schemeClr val="hlink"/>
              </a:buClr>
              <a:buSzPct val="50000"/>
              <a:buFont typeface="Monotype Sorts" pitchFamily="2" charset="2"/>
              <a:buChar char="l"/>
            </a:pPr>
            <a:r>
              <a:rPr lang="es-ES_tradnl" sz="3200" b="1">
                <a:solidFill>
                  <a:srgbClr val="FAFD00"/>
                </a:solidFill>
              </a:rPr>
              <a:t>   Aréola Prominente o Retraída</a:t>
            </a:r>
          </a:p>
          <a:p>
            <a:pPr marL="342900" indent="-342900">
              <a:spcBef>
                <a:spcPct val="20000"/>
              </a:spcBef>
              <a:buClr>
                <a:schemeClr val="hlink"/>
              </a:buClr>
              <a:buSzPct val="50000"/>
              <a:buFont typeface="Monotype Sorts" pitchFamily="2" charset="2"/>
              <a:buChar char="l"/>
            </a:pPr>
            <a:r>
              <a:rPr lang="es-ES_tradnl" sz="3200" b="1">
                <a:solidFill>
                  <a:srgbClr val="FAFD00"/>
                </a:solidFill>
              </a:rPr>
              <a:t>   Asimetría Aréola - Pezón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effectLst>
            <a:outerShdw dist="107763" dir="2700000" algn="ctr" rotWithShape="0">
              <a:schemeClr val="bg2"/>
            </a:outerShdw>
          </a:effectLst>
        </p:spPr>
        <p:txBody>
          <a:bodyPr/>
          <a:lstStyle/>
          <a:p>
            <a:pPr>
              <a:defRPr/>
            </a:pPr>
            <a:r>
              <a:rPr lang="es-ES_tradnl" sz="5400" b="1" smtClean="0"/>
              <a:t>ALTERACIONES DE SITUACIÓN</a:t>
            </a:r>
          </a:p>
        </p:txBody>
      </p:sp>
      <p:sp>
        <p:nvSpPr>
          <p:cNvPr id="36867" name="Rectangle 3"/>
          <p:cNvSpPr>
            <a:spLocks noGrp="1" noChangeArrowheads="1"/>
          </p:cNvSpPr>
          <p:nvPr>
            <p:ph type="body" idx="1"/>
          </p:nvPr>
        </p:nvSpPr>
        <p:spPr>
          <a:xfrm>
            <a:off x="2971800" y="2667000"/>
            <a:ext cx="4800600" cy="3657600"/>
          </a:xfrm>
          <a:noFill/>
        </p:spPr>
        <p:txBody>
          <a:bodyPr/>
          <a:lstStyle/>
          <a:p>
            <a:pPr>
              <a:buSzPct val="65000"/>
              <a:buFont typeface="Monotype Sorts" pitchFamily="2" charset="2"/>
              <a:buChar char="ý"/>
            </a:pPr>
            <a:r>
              <a:rPr lang="es-ES_tradnl" sz="4400" b="1" smtClean="0"/>
              <a:t>    Mama</a:t>
            </a:r>
          </a:p>
          <a:p>
            <a:pPr>
              <a:lnSpc>
                <a:spcPct val="350000"/>
              </a:lnSpc>
              <a:buSzPct val="65000"/>
              <a:buFont typeface="Monotype Sorts" pitchFamily="2" charset="2"/>
              <a:buChar char="ý"/>
            </a:pPr>
            <a:r>
              <a:rPr lang="es-ES_tradnl" sz="4400" b="1" smtClean="0"/>
              <a:t>    Pezón</a:t>
            </a:r>
          </a:p>
        </p:txBody>
      </p:sp>
      <p:sp>
        <p:nvSpPr>
          <p:cNvPr id="36868" name="Line 4"/>
          <p:cNvSpPr>
            <a:spLocks noChangeShapeType="1"/>
          </p:cNvSpPr>
          <p:nvPr/>
        </p:nvSpPr>
        <p:spPr bwMode="auto">
          <a:xfrm>
            <a:off x="1244600" y="2057400"/>
            <a:ext cx="65786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effectLst>
            <a:outerShdw dist="107763" dir="2700000" algn="ctr" rotWithShape="0">
              <a:schemeClr val="bg2"/>
            </a:outerShdw>
          </a:effectLst>
        </p:spPr>
        <p:txBody>
          <a:bodyPr/>
          <a:lstStyle/>
          <a:p>
            <a:pPr>
              <a:defRPr/>
            </a:pPr>
            <a:r>
              <a:rPr lang="es-ES_tradnl" b="1" smtClean="0"/>
              <a:t>ALTERACIONES DE LA PIGMENTACIÓN</a:t>
            </a:r>
          </a:p>
        </p:txBody>
      </p:sp>
      <p:sp>
        <p:nvSpPr>
          <p:cNvPr id="37891" name="Rectangle 3"/>
          <p:cNvSpPr>
            <a:spLocks noGrp="1" noChangeArrowheads="1"/>
          </p:cNvSpPr>
          <p:nvPr>
            <p:ph type="body" idx="1"/>
          </p:nvPr>
        </p:nvSpPr>
        <p:spPr>
          <a:xfrm>
            <a:off x="2209800" y="2514600"/>
            <a:ext cx="5410200" cy="1752600"/>
          </a:xfrm>
          <a:noFill/>
        </p:spPr>
        <p:txBody>
          <a:bodyPr/>
          <a:lstStyle/>
          <a:p>
            <a:pPr>
              <a:buSzPct val="60000"/>
            </a:pPr>
            <a:r>
              <a:rPr lang="es-ES_tradnl" sz="3600" b="1" smtClean="0"/>
              <a:t>   Hiperpigmentación</a:t>
            </a:r>
          </a:p>
          <a:p>
            <a:pPr>
              <a:lnSpc>
                <a:spcPct val="250000"/>
              </a:lnSpc>
              <a:buSzPct val="60000"/>
            </a:pPr>
            <a:r>
              <a:rPr lang="es-ES_tradnl" sz="3600" b="1" smtClean="0"/>
              <a:t>   Hipopigmentación</a:t>
            </a:r>
          </a:p>
        </p:txBody>
      </p:sp>
      <p:sp>
        <p:nvSpPr>
          <p:cNvPr id="37892" name="Line 4"/>
          <p:cNvSpPr>
            <a:spLocks noChangeShapeType="1"/>
          </p:cNvSpPr>
          <p:nvPr/>
        </p:nvSpPr>
        <p:spPr bwMode="auto">
          <a:xfrm>
            <a:off x="1397000" y="1981200"/>
            <a:ext cx="63500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ma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26" descr="pol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116013" y="2565400"/>
            <a:ext cx="7086600" cy="1276350"/>
          </a:xfrm>
        </p:spPr>
        <p:txBody>
          <a:bodyPr lIns="92075" tIns="46038" rIns="92075" bIns="46038"/>
          <a:lstStyle/>
          <a:p>
            <a:pPr>
              <a:defRPr/>
            </a:pPr>
            <a:r>
              <a:rPr lang="es-CL" b="1" u="sng" smtClean="0">
                <a:solidFill>
                  <a:schemeClr val="hlink"/>
                </a:solidFill>
              </a:rPr>
              <a:t>FISIOLOGÍA DE LA </a:t>
            </a:r>
            <a:br>
              <a:rPr lang="es-CL" b="1" u="sng" smtClean="0">
                <a:solidFill>
                  <a:schemeClr val="hlink"/>
                </a:solidFill>
              </a:rPr>
            </a:br>
            <a:r>
              <a:rPr lang="es-CL" b="1" u="sng" smtClean="0">
                <a:solidFill>
                  <a:schemeClr val="hlink"/>
                </a:solidFill>
              </a:rPr>
              <a:t/>
            </a:r>
            <a:br>
              <a:rPr lang="es-CL" b="1" u="sng" smtClean="0">
                <a:solidFill>
                  <a:schemeClr val="hlink"/>
                </a:solidFill>
              </a:rPr>
            </a:br>
            <a:r>
              <a:rPr lang="es-CL" b="1" u="sng" smtClean="0">
                <a:solidFill>
                  <a:schemeClr val="hlink"/>
                </a:solidFill>
              </a:rPr>
              <a:t>GLÁNDULA MAMARIA</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1026"/>
          <p:cNvSpPr>
            <a:spLocks noGrp="1" noChangeArrowheads="1"/>
          </p:cNvSpPr>
          <p:nvPr>
            <p:ph type="title"/>
          </p:nvPr>
        </p:nvSpPr>
        <p:spPr>
          <a:xfrm>
            <a:off x="1116013" y="333375"/>
            <a:ext cx="7086600" cy="1276350"/>
          </a:xfrm>
        </p:spPr>
        <p:txBody>
          <a:bodyPr lIns="92075" tIns="46038" rIns="92075" bIns="46038"/>
          <a:lstStyle/>
          <a:p>
            <a:pPr>
              <a:defRPr/>
            </a:pPr>
            <a:r>
              <a:rPr lang="es-CL" b="1" dirty="0" smtClean="0">
                <a:solidFill>
                  <a:schemeClr val="hlink"/>
                </a:solidFill>
              </a:rPr>
              <a:t>Fisiología de la mama</a:t>
            </a:r>
          </a:p>
        </p:txBody>
      </p:sp>
      <p:sp>
        <p:nvSpPr>
          <p:cNvPr id="203779" name="Rectangle 1027"/>
          <p:cNvSpPr>
            <a:spLocks noGrp="1" noChangeArrowheads="1"/>
          </p:cNvSpPr>
          <p:nvPr>
            <p:ph type="body" idx="1"/>
          </p:nvPr>
        </p:nvSpPr>
        <p:spPr>
          <a:xfrm>
            <a:off x="152400" y="1905000"/>
            <a:ext cx="8990013" cy="4114800"/>
          </a:xfrm>
        </p:spPr>
        <p:txBody>
          <a:bodyPr lIns="92075" tIns="46038" rIns="92075" bIns="46038"/>
          <a:lstStyle/>
          <a:p>
            <a:pPr>
              <a:lnSpc>
                <a:spcPct val="90000"/>
              </a:lnSpc>
              <a:buFont typeface="Monotype Sorts" pitchFamily="2" charset="2"/>
              <a:buNone/>
              <a:defRPr/>
            </a:pPr>
            <a:r>
              <a:rPr lang="es-CL" b="1" smtClean="0">
                <a:effectLst>
                  <a:outerShdw blurRad="38100" dist="38100" dir="2700000" algn="tl">
                    <a:srgbClr val="000000"/>
                  </a:outerShdw>
                </a:effectLst>
                <a:latin typeface="Arial" pitchFamily="34" charset="0"/>
              </a:rPr>
              <a:t>Influencia endocrina de la función mamaria</a:t>
            </a:r>
          </a:p>
          <a:p>
            <a:pPr>
              <a:lnSpc>
                <a:spcPct val="90000"/>
              </a:lnSpc>
              <a:defRPr/>
            </a:pPr>
            <a:r>
              <a:rPr lang="es-CL" b="1" smtClean="0">
                <a:effectLst>
                  <a:outerShdw blurRad="38100" dist="38100" dir="2700000" algn="tl">
                    <a:srgbClr val="000000"/>
                  </a:outerShdw>
                </a:effectLst>
                <a:latin typeface="Arial" pitchFamily="34" charset="0"/>
              </a:rPr>
              <a:t>Factores genéticos, nutritivos y metabólicos</a:t>
            </a:r>
          </a:p>
          <a:p>
            <a:pPr>
              <a:lnSpc>
                <a:spcPct val="90000"/>
              </a:lnSpc>
              <a:defRPr/>
            </a:pPr>
            <a:r>
              <a:rPr lang="es-CL" b="1" smtClean="0">
                <a:effectLst>
                  <a:outerShdw blurRad="38100" dist="38100" dir="2700000" algn="tl">
                    <a:srgbClr val="000000"/>
                  </a:outerShdw>
                </a:effectLst>
                <a:latin typeface="Arial" pitchFamily="34" charset="0"/>
              </a:rPr>
              <a:t>Cambios estructurales durante la vida reproductiva con manifestaciones funcionales</a:t>
            </a:r>
          </a:p>
          <a:p>
            <a:pPr>
              <a:lnSpc>
                <a:spcPct val="90000"/>
              </a:lnSpc>
              <a:defRPr/>
            </a:pPr>
            <a:r>
              <a:rPr lang="es-CL" b="1" smtClean="0">
                <a:effectLst>
                  <a:outerShdw blurRad="38100" dist="38100" dir="2700000" algn="tl">
                    <a:srgbClr val="000000"/>
                  </a:outerShdw>
                </a:effectLst>
                <a:latin typeface="Arial" pitchFamily="34" charset="0"/>
              </a:rPr>
              <a:t>Fenómenos proliferativos y regresivos por diversas influencias</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1026"/>
          <p:cNvSpPr>
            <a:spLocks noGrp="1" noChangeArrowheads="1"/>
          </p:cNvSpPr>
          <p:nvPr>
            <p:ph type="title"/>
          </p:nvPr>
        </p:nvSpPr>
        <p:spPr/>
        <p:txBody>
          <a:bodyPr lIns="92075" tIns="46038" rIns="92075" bIns="46038"/>
          <a:lstStyle/>
          <a:p>
            <a:pPr>
              <a:defRPr/>
            </a:pPr>
            <a:r>
              <a:rPr lang="es-CL" b="1" smtClean="0">
                <a:solidFill>
                  <a:schemeClr val="hlink"/>
                </a:solidFill>
              </a:rPr>
              <a:t>Fisiología de la mama</a:t>
            </a:r>
          </a:p>
        </p:txBody>
      </p:sp>
      <p:sp>
        <p:nvSpPr>
          <p:cNvPr id="204803" name="Rectangle 1027"/>
          <p:cNvSpPr>
            <a:spLocks noGrp="1" noChangeArrowheads="1"/>
          </p:cNvSpPr>
          <p:nvPr>
            <p:ph type="body" idx="1"/>
          </p:nvPr>
        </p:nvSpPr>
        <p:spPr>
          <a:xfrm>
            <a:off x="152400" y="1981200"/>
            <a:ext cx="8839200" cy="4114800"/>
          </a:xfrm>
        </p:spPr>
        <p:txBody>
          <a:bodyPr lIns="92075" tIns="46038" rIns="92075" bIns="46038"/>
          <a:lstStyle/>
          <a:p>
            <a:pPr>
              <a:buFont typeface="Monotype Sorts" pitchFamily="2" charset="2"/>
              <a:buNone/>
              <a:defRPr/>
            </a:pPr>
            <a:r>
              <a:rPr lang="es-CL" b="1" dirty="0" smtClean="0">
                <a:effectLst>
                  <a:outerShdw blurRad="38100" dist="38100" dir="2700000" algn="tl">
                    <a:srgbClr val="000000"/>
                  </a:outerShdw>
                </a:effectLst>
                <a:latin typeface="Arial" pitchFamily="34" charset="0"/>
              </a:rPr>
              <a:t>OVARIOS</a:t>
            </a:r>
          </a:p>
          <a:p>
            <a:pPr>
              <a:defRPr/>
            </a:pPr>
            <a:r>
              <a:rPr lang="es-CL" dirty="0" smtClean="0">
                <a:solidFill>
                  <a:srgbClr val="FF66FF"/>
                </a:solidFill>
                <a:effectLst>
                  <a:outerShdw blurRad="38100" dist="38100" dir="2700000" algn="tl">
                    <a:srgbClr val="000000"/>
                  </a:outerShdw>
                </a:effectLst>
                <a:latin typeface="Arial" pitchFamily="34" charset="0"/>
              </a:rPr>
              <a:t>Estrógenos</a:t>
            </a:r>
            <a:r>
              <a:rPr lang="es-CL" dirty="0" smtClean="0">
                <a:effectLst>
                  <a:outerShdw blurRad="38100" dist="38100" dir="2700000" algn="tl">
                    <a:srgbClr val="000000"/>
                  </a:outerShdw>
                </a:effectLst>
                <a:latin typeface="Arial" pitchFamily="34" charset="0"/>
              </a:rPr>
              <a:t> y </a:t>
            </a:r>
            <a:r>
              <a:rPr lang="es-CL" dirty="0" smtClean="0">
                <a:solidFill>
                  <a:srgbClr val="FF66FF"/>
                </a:solidFill>
                <a:effectLst>
                  <a:outerShdw blurRad="38100" dist="38100" dir="2700000" algn="tl">
                    <a:srgbClr val="000000"/>
                  </a:outerShdw>
                </a:effectLst>
                <a:latin typeface="Arial" pitchFamily="34" charset="0"/>
              </a:rPr>
              <a:t>progesterona</a:t>
            </a:r>
          </a:p>
          <a:p>
            <a:pPr>
              <a:defRPr/>
            </a:pPr>
            <a:r>
              <a:rPr lang="es-CL" dirty="0" smtClean="0">
                <a:solidFill>
                  <a:srgbClr val="FF66FF"/>
                </a:solidFill>
                <a:effectLst>
                  <a:outerShdw blurRad="38100" dist="38100" dir="2700000" algn="tl">
                    <a:srgbClr val="000000"/>
                  </a:outerShdw>
                </a:effectLst>
                <a:latin typeface="Arial" pitchFamily="34" charset="0"/>
              </a:rPr>
              <a:t>Estrógenos</a:t>
            </a:r>
            <a:r>
              <a:rPr lang="es-CL" dirty="0" smtClean="0">
                <a:effectLst>
                  <a:outerShdw blurRad="38100" dist="38100" dir="2700000" algn="tl">
                    <a:srgbClr val="000000"/>
                  </a:outerShdw>
                </a:effectLst>
                <a:latin typeface="Arial" pitchFamily="34" charset="0"/>
              </a:rPr>
              <a:t>: Induce la creación de los canalículos, desarrollo y aumento de ellos</a:t>
            </a:r>
          </a:p>
          <a:p>
            <a:pPr>
              <a:defRPr/>
            </a:pPr>
            <a:r>
              <a:rPr lang="es-CL" dirty="0" smtClean="0">
                <a:effectLst>
                  <a:outerShdw blurRad="38100" dist="38100" dir="2700000" algn="tl">
                    <a:srgbClr val="000000"/>
                  </a:outerShdw>
                </a:effectLst>
                <a:latin typeface="Arial" pitchFamily="34" charset="0"/>
              </a:rPr>
              <a:t>Acción regulada por la gonadotrofinas </a:t>
            </a:r>
            <a:r>
              <a:rPr lang="es-CL" dirty="0" err="1" smtClean="0">
                <a:effectLst>
                  <a:outerShdw blurRad="38100" dist="38100" dir="2700000" algn="tl">
                    <a:srgbClr val="000000"/>
                  </a:outerShdw>
                </a:effectLst>
                <a:latin typeface="Arial" pitchFamily="34" charset="0"/>
              </a:rPr>
              <a:t>hipofisiarias</a:t>
            </a:r>
            <a:endParaRPr lang="es-CL" dirty="0" smtClean="0">
              <a:effectLst>
                <a:outerShdw blurRad="38100" dist="38100" dir="2700000" algn="tl">
                  <a:srgbClr val="000000"/>
                </a:outerShdw>
              </a:effectLst>
              <a:latin typeface="Arial" pitchFamily="34" charset="0"/>
            </a:endParaRPr>
          </a:p>
          <a:p>
            <a:pPr>
              <a:defRPr/>
            </a:pPr>
            <a:r>
              <a:rPr lang="es-CL" dirty="0" smtClean="0">
                <a:effectLst>
                  <a:outerShdw blurRad="38100" dist="38100" dir="2700000" algn="tl">
                    <a:srgbClr val="000000"/>
                  </a:outerShdw>
                </a:effectLst>
                <a:latin typeface="Arial" pitchFamily="34" charset="0"/>
              </a:rPr>
              <a:t>Los estrógenos actúan solos hasta la pubertad</a:t>
            </a:r>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lIns="92075" tIns="46038" rIns="92075" bIns="46038"/>
          <a:lstStyle/>
          <a:p>
            <a:pPr>
              <a:defRPr/>
            </a:pPr>
            <a:r>
              <a:rPr lang="es-CL" b="1" smtClean="0">
                <a:solidFill>
                  <a:schemeClr val="hlink"/>
                </a:solidFill>
              </a:rPr>
              <a:t>Fisiología de la mama</a:t>
            </a:r>
          </a:p>
        </p:txBody>
      </p:sp>
      <p:sp>
        <p:nvSpPr>
          <p:cNvPr id="205827" name="Rectangle 3"/>
          <p:cNvSpPr>
            <a:spLocks noGrp="1" noChangeArrowheads="1"/>
          </p:cNvSpPr>
          <p:nvPr>
            <p:ph type="body" idx="1"/>
          </p:nvPr>
        </p:nvSpPr>
        <p:spPr>
          <a:xfrm>
            <a:off x="152400" y="1981200"/>
            <a:ext cx="8839200" cy="4114800"/>
          </a:xfrm>
        </p:spPr>
        <p:txBody>
          <a:bodyPr lIns="92075" tIns="46038" rIns="92075" bIns="46038"/>
          <a:lstStyle/>
          <a:p>
            <a:pPr>
              <a:defRPr/>
            </a:pPr>
            <a:r>
              <a:rPr lang="es-CL" dirty="0" smtClean="0">
                <a:solidFill>
                  <a:srgbClr val="FF66FF"/>
                </a:solidFill>
                <a:effectLst>
                  <a:outerShdw blurRad="38100" dist="38100" dir="2700000" algn="tl">
                    <a:srgbClr val="000000"/>
                  </a:outerShdw>
                </a:effectLst>
                <a:latin typeface="Arial" pitchFamily="34" charset="0"/>
              </a:rPr>
              <a:t>Progesterona</a:t>
            </a:r>
            <a:r>
              <a:rPr lang="es-CL" dirty="0" smtClean="0">
                <a:effectLst>
                  <a:outerShdw blurRad="38100" dist="38100" dir="2700000" algn="tl">
                    <a:srgbClr val="000000"/>
                  </a:outerShdw>
                </a:effectLst>
                <a:latin typeface="Arial" pitchFamily="34" charset="0"/>
              </a:rPr>
              <a:t>. Secreción comienza en la segunda mitad del ciclo ovárico</a:t>
            </a:r>
          </a:p>
          <a:p>
            <a:pPr>
              <a:defRPr/>
            </a:pPr>
            <a:r>
              <a:rPr lang="es-CL" dirty="0" smtClean="0">
                <a:effectLst>
                  <a:outerShdw blurRad="38100" dist="38100" dir="2700000" algn="tl">
                    <a:srgbClr val="000000"/>
                  </a:outerShdw>
                </a:effectLst>
                <a:latin typeface="Arial" pitchFamily="34" charset="0"/>
              </a:rPr>
              <a:t>Formación de los </a:t>
            </a:r>
            <a:r>
              <a:rPr lang="es-CL" dirty="0" err="1" smtClean="0">
                <a:effectLst>
                  <a:outerShdw blurRad="38100" dist="38100" dir="2700000" algn="tl">
                    <a:srgbClr val="000000"/>
                  </a:outerShdw>
                </a:effectLst>
                <a:latin typeface="Arial" pitchFamily="34" charset="0"/>
              </a:rPr>
              <a:t>acinos</a:t>
            </a:r>
            <a:r>
              <a:rPr lang="es-CL" dirty="0" smtClean="0">
                <a:effectLst>
                  <a:outerShdw blurRad="38100" dist="38100" dir="2700000" algn="tl">
                    <a:srgbClr val="000000"/>
                  </a:outerShdw>
                </a:effectLst>
                <a:latin typeface="Arial" pitchFamily="34" charset="0"/>
              </a:rPr>
              <a:t> y maduración del sistema túbulo alveolar</a:t>
            </a:r>
          </a:p>
          <a:p>
            <a:pPr>
              <a:defRPr/>
            </a:pPr>
            <a:r>
              <a:rPr lang="es-CL" dirty="0" smtClean="0">
                <a:effectLst>
                  <a:outerShdw blurRad="38100" dist="38100" dir="2700000" algn="tl">
                    <a:srgbClr val="000000"/>
                  </a:outerShdw>
                </a:effectLst>
                <a:latin typeface="Arial" pitchFamily="34" charset="0"/>
              </a:rPr>
              <a:t>Acción sinérgica o antagónica con estrógenos</a:t>
            </a:r>
          </a:p>
          <a:p>
            <a:pPr>
              <a:defRPr/>
            </a:pPr>
            <a:r>
              <a:rPr lang="es-CL" dirty="0" smtClean="0">
                <a:solidFill>
                  <a:srgbClr val="FF66FF"/>
                </a:solidFill>
                <a:effectLst>
                  <a:outerShdw blurRad="38100" dist="38100" dir="2700000" algn="tl">
                    <a:srgbClr val="000000"/>
                  </a:outerShdw>
                </a:effectLst>
                <a:latin typeface="Arial" pitchFamily="34" charset="0"/>
              </a:rPr>
              <a:t>Andrógenos</a:t>
            </a:r>
            <a:r>
              <a:rPr lang="es-CL" dirty="0" smtClean="0">
                <a:effectLst>
                  <a:outerShdw blurRad="38100" dist="38100" dir="2700000" algn="tl">
                    <a:srgbClr val="000000"/>
                  </a:outerShdw>
                </a:effectLst>
                <a:latin typeface="Arial" pitchFamily="34" charset="0"/>
              </a:rPr>
              <a:t>, ovárico o suprarrenal, también influyen en desarrollo y funcionamiento glandular</a:t>
            </a:r>
          </a:p>
        </p:txBody>
      </p:sp>
    </p:spTree>
  </p:cSld>
  <p:clrMapOvr>
    <a:masterClrMapping/>
  </p:clrMapOvr>
  <p:transition>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1026"/>
          <p:cNvSpPr>
            <a:spLocks noGrp="1" noChangeArrowheads="1"/>
          </p:cNvSpPr>
          <p:nvPr>
            <p:ph type="title"/>
          </p:nvPr>
        </p:nvSpPr>
        <p:spPr/>
        <p:txBody>
          <a:bodyPr lIns="92075" tIns="46038" rIns="92075" bIns="46038"/>
          <a:lstStyle/>
          <a:p>
            <a:pPr>
              <a:defRPr/>
            </a:pPr>
            <a:r>
              <a:rPr lang="es-CL" dirty="0" smtClean="0">
                <a:solidFill>
                  <a:schemeClr val="hlink"/>
                </a:solidFill>
              </a:rPr>
              <a:t>Fisiología de la mama</a:t>
            </a:r>
          </a:p>
        </p:txBody>
      </p:sp>
      <p:sp>
        <p:nvSpPr>
          <p:cNvPr id="206851" name="Rectangle 1027"/>
          <p:cNvSpPr>
            <a:spLocks noGrp="1" noChangeArrowheads="1"/>
          </p:cNvSpPr>
          <p:nvPr>
            <p:ph type="body" idx="1"/>
          </p:nvPr>
        </p:nvSpPr>
        <p:spPr/>
        <p:txBody>
          <a:bodyPr lIns="92075" tIns="46038" rIns="92075" bIns="46038"/>
          <a:lstStyle/>
          <a:p>
            <a:pPr>
              <a:defRPr/>
            </a:pPr>
            <a:r>
              <a:rPr lang="es-CL" b="1" dirty="0" smtClean="0">
                <a:solidFill>
                  <a:srgbClr val="FF66FF"/>
                </a:solidFill>
                <a:effectLst>
                  <a:outerShdw blurRad="38100" dist="38100" dir="2700000" algn="tl">
                    <a:srgbClr val="000000">
                      <a:alpha val="43137"/>
                    </a:srgbClr>
                  </a:outerShdw>
                </a:effectLst>
                <a:latin typeface="Arial" pitchFamily="34" charset="0"/>
              </a:rPr>
              <a:t>Prolactina</a:t>
            </a:r>
            <a:r>
              <a:rPr lang="es-CL" dirty="0" smtClean="0">
                <a:effectLst>
                  <a:outerShdw blurRad="38100" dist="38100" dir="2700000" algn="tl">
                    <a:srgbClr val="000000">
                      <a:alpha val="43137"/>
                    </a:srgbClr>
                  </a:outerShdw>
                </a:effectLst>
                <a:latin typeface="Arial" pitchFamily="34" charset="0"/>
              </a:rPr>
              <a:t>: Hormona hipofisiaria mamotrófica, luteotrófica y lactogénica. Es capaz por si sola de provocar el desarrollo túbulo-alveolar, estimular la producción láctea y sostenerla.</a:t>
            </a:r>
          </a:p>
          <a:p>
            <a:pPr>
              <a:defRPr/>
            </a:pPr>
            <a:r>
              <a:rPr lang="es-CL" dirty="0" smtClean="0">
                <a:effectLst>
                  <a:outerShdw blurRad="38100" dist="38100" dir="2700000" algn="tl">
                    <a:srgbClr val="000000">
                      <a:alpha val="43137"/>
                    </a:srgbClr>
                  </a:outerShdw>
                </a:effectLst>
                <a:latin typeface="Arial" pitchFamily="34" charset="0"/>
              </a:rPr>
              <a:t>Regulación por factores hipotalámicos: </a:t>
            </a:r>
            <a:r>
              <a:rPr lang="es-CL" dirty="0" smtClean="0">
                <a:solidFill>
                  <a:srgbClr val="FF66FF"/>
                </a:solidFill>
                <a:effectLst>
                  <a:outerShdw blurRad="38100" dist="38100" dir="2700000" algn="tl">
                    <a:srgbClr val="000000">
                      <a:alpha val="43137"/>
                    </a:srgbClr>
                  </a:outerShdw>
                </a:effectLst>
                <a:latin typeface="Arial" pitchFamily="34" charset="0"/>
              </a:rPr>
              <a:t>PIF y PRF</a:t>
            </a:r>
            <a:r>
              <a:rPr lang="es-CL" dirty="0" smtClean="0">
                <a:effectLst>
                  <a:outerShdw blurRad="38100" dist="38100" dir="2700000" algn="tl">
                    <a:srgbClr val="000000">
                      <a:alpha val="43137"/>
                    </a:srgbClr>
                  </a:outerShdw>
                </a:effectLst>
                <a:latin typeface="Arial" pitchFamily="34" charset="0"/>
              </a:rPr>
              <a:t>; efecto neuroendocrino por succión del lactante.</a:t>
            </a:r>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p:cNvSpPr>
            <a:spLocks noGrp="1" noChangeArrowheads="1"/>
          </p:cNvSpPr>
          <p:nvPr>
            <p:ph type="body" idx="1"/>
          </p:nvPr>
        </p:nvSpPr>
        <p:spPr>
          <a:xfrm>
            <a:off x="1371600" y="3581400"/>
            <a:ext cx="6705600" cy="2362200"/>
          </a:xfrm>
        </p:spPr>
        <p:txBody>
          <a:bodyPr/>
          <a:lstStyle/>
          <a:p>
            <a:pPr>
              <a:lnSpc>
                <a:spcPct val="135000"/>
              </a:lnSpc>
              <a:buFont typeface="Monotype Sorts" pitchFamily="2" charset="2"/>
              <a:buNone/>
              <a:defRPr/>
            </a:pPr>
            <a:r>
              <a:rPr lang="es-CL" b="1" dirty="0" smtClean="0">
                <a:effectLst>
                  <a:outerShdw blurRad="38100" dist="38100" dir="2700000" algn="tl">
                    <a:srgbClr val="000000"/>
                  </a:outerShdw>
                </a:effectLst>
              </a:rPr>
              <a:t>1</a:t>
            </a:r>
            <a:r>
              <a:rPr lang="es-CL" b="1" baseline="30000" dirty="0" smtClean="0">
                <a:effectLst>
                  <a:outerShdw blurRad="38100" dist="38100" dir="2700000" algn="tl">
                    <a:srgbClr val="000000"/>
                  </a:outerShdw>
                </a:effectLst>
              </a:rPr>
              <a:t>er</a:t>
            </a:r>
            <a:r>
              <a:rPr lang="es-CL" b="1" dirty="0" smtClean="0">
                <a:effectLst>
                  <a:outerShdw blurRad="38100" dist="38100" dir="2700000" algn="tl">
                    <a:srgbClr val="000000"/>
                  </a:outerShdw>
                </a:effectLst>
              </a:rPr>
              <a:t> Nivel :  Debajo borde inferior</a:t>
            </a:r>
          </a:p>
          <a:p>
            <a:pPr>
              <a:lnSpc>
                <a:spcPct val="135000"/>
              </a:lnSpc>
              <a:buFont typeface="Monotype Sorts" pitchFamily="2" charset="2"/>
              <a:buNone/>
              <a:defRPr/>
            </a:pPr>
            <a:r>
              <a:rPr lang="es-CL" b="1" dirty="0" smtClean="0">
                <a:effectLst>
                  <a:outerShdw blurRad="38100" dist="38100" dir="2700000" algn="tl">
                    <a:srgbClr val="000000"/>
                  </a:outerShdw>
                </a:effectLst>
              </a:rPr>
              <a:t>2º  Nivel :  Detrás pectoral menor</a:t>
            </a:r>
          </a:p>
          <a:p>
            <a:pPr>
              <a:lnSpc>
                <a:spcPct val="135000"/>
              </a:lnSpc>
              <a:buFont typeface="Monotype Sorts" pitchFamily="2" charset="2"/>
              <a:buNone/>
              <a:defRPr/>
            </a:pPr>
            <a:r>
              <a:rPr lang="es-CL" b="1" dirty="0" smtClean="0">
                <a:effectLst>
                  <a:outerShdw blurRad="38100" dist="38100" dir="2700000" algn="tl">
                    <a:srgbClr val="000000"/>
                  </a:outerShdw>
                </a:effectLst>
              </a:rPr>
              <a:t>3</a:t>
            </a:r>
            <a:r>
              <a:rPr lang="es-CL" b="1" baseline="30000" dirty="0" smtClean="0">
                <a:effectLst>
                  <a:outerShdw blurRad="38100" dist="38100" dir="2700000" algn="tl">
                    <a:srgbClr val="000000"/>
                  </a:outerShdw>
                </a:effectLst>
              </a:rPr>
              <a:t>er </a:t>
            </a:r>
            <a:r>
              <a:rPr lang="es-CL" b="1" dirty="0" smtClean="0">
                <a:effectLst>
                  <a:outerShdw blurRad="38100" dist="38100" dir="2700000" algn="tl">
                    <a:srgbClr val="000000"/>
                  </a:outerShdw>
                </a:effectLst>
              </a:rPr>
              <a:t>Nivel :  Encima borde superior</a:t>
            </a:r>
          </a:p>
        </p:txBody>
      </p:sp>
      <p:sp>
        <p:nvSpPr>
          <p:cNvPr id="193539" name="Rectangle 1027"/>
          <p:cNvSpPr>
            <a:spLocks noGrp="1" noChangeArrowheads="1"/>
          </p:cNvSpPr>
          <p:nvPr>
            <p:ph type="title"/>
          </p:nvPr>
        </p:nvSpPr>
        <p:spPr>
          <a:xfrm>
            <a:off x="685800" y="952500"/>
            <a:ext cx="7772400" cy="1485900"/>
          </a:xfrm>
        </p:spPr>
        <p:txBody>
          <a:bodyPr/>
          <a:lstStyle/>
          <a:p>
            <a:pPr>
              <a:defRPr/>
            </a:pPr>
            <a:r>
              <a:rPr lang="es-CL" sz="4000" b="1" smtClean="0"/>
              <a:t>DRENAJE LINFATICO AXILAR</a:t>
            </a:r>
            <a:r>
              <a:rPr lang="es-CL" b="1" smtClean="0"/>
              <a:t> </a:t>
            </a:r>
            <a:br>
              <a:rPr lang="es-CL" b="1" smtClean="0"/>
            </a:br>
            <a:r>
              <a:rPr lang="es-CL" b="1" smtClean="0"/>
              <a:t>Clasificación Clínica</a:t>
            </a:r>
          </a:p>
        </p:txBody>
      </p:sp>
      <p:sp>
        <p:nvSpPr>
          <p:cNvPr id="7172" name="Line 1028"/>
          <p:cNvSpPr>
            <a:spLocks noChangeShapeType="1"/>
          </p:cNvSpPr>
          <p:nvPr/>
        </p:nvSpPr>
        <p:spPr bwMode="auto">
          <a:xfrm>
            <a:off x="1066800" y="2514600"/>
            <a:ext cx="7162800" cy="0"/>
          </a:xfrm>
          <a:prstGeom prst="line">
            <a:avLst/>
          </a:prstGeom>
          <a:noFill/>
          <a:ln w="76200">
            <a:solidFill>
              <a:schemeClr val="accent1"/>
            </a:solidFill>
            <a:round/>
            <a:headEnd/>
            <a:tailEnd/>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193541" name="Rectangle 1029"/>
          <p:cNvSpPr>
            <a:spLocks noChangeArrowheads="1"/>
          </p:cNvSpPr>
          <p:nvPr/>
        </p:nvSpPr>
        <p:spPr bwMode="auto">
          <a:xfrm>
            <a:off x="1584325" y="2941638"/>
            <a:ext cx="6208713" cy="576262"/>
          </a:xfrm>
          <a:prstGeom prst="rect">
            <a:avLst/>
          </a:prstGeom>
          <a:noFill/>
          <a:ln w="12700">
            <a:noFill/>
            <a:miter lim="800000"/>
            <a:headEnd/>
            <a:tailEnd/>
          </a:ln>
          <a:effectLst/>
        </p:spPr>
        <p:txBody>
          <a:bodyPr wrap="none" lIns="90488" tIns="44450" rIns="90488" bIns="44450">
            <a:spAutoFit/>
          </a:bodyPr>
          <a:lstStyle/>
          <a:p>
            <a:pPr>
              <a:defRPr/>
            </a:pPr>
            <a:r>
              <a:rPr lang="es-CL" sz="3200" b="1" u="sng">
                <a:solidFill>
                  <a:schemeClr val="accent2"/>
                </a:solidFill>
                <a:effectLst>
                  <a:outerShdw blurRad="38100" dist="38100" dir="2700000" algn="tl">
                    <a:srgbClr val="000000"/>
                  </a:outerShdw>
                </a:effectLst>
                <a:latin typeface="Arial" pitchFamily="34" charset="0"/>
              </a:rPr>
              <a:t>MUSCULO PECTORAL MENOR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2514600" y="609600"/>
            <a:ext cx="4114800" cy="685800"/>
          </a:xfrm>
          <a:prstGeom prst="rect">
            <a:avLst/>
          </a:prstGeom>
          <a:solidFill>
            <a:srgbClr val="FF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0000"/>
            </a:extrusionClr>
          </a:sp3d>
        </p:spPr>
        <p:txBody>
          <a:bodyPr wrap="none" anchor="ctr">
            <a:flatTx/>
          </a:bodyPr>
          <a:lstStyle/>
          <a:p>
            <a:pPr>
              <a:defRPr/>
            </a:pPr>
            <a:r>
              <a:rPr lang="es-ES_tradnl" sz="1800" b="1">
                <a:effectLst>
                  <a:outerShdw blurRad="38100" dist="38100" dir="2700000" algn="tl">
                    <a:srgbClr val="000000"/>
                  </a:outerShdw>
                </a:effectLst>
                <a:latin typeface="Arial" pitchFamily="34" charset="0"/>
              </a:rPr>
              <a:t>PIH</a:t>
            </a:r>
            <a:r>
              <a:rPr lang="es-ES_tradnl" sz="1800" b="1"/>
              <a:t>         </a:t>
            </a:r>
            <a:r>
              <a:rPr lang="es-ES_tradnl" b="1"/>
              <a:t>HIPOTÁLAMO      </a:t>
            </a:r>
            <a:r>
              <a:rPr lang="es-ES_tradnl" sz="1400" b="1"/>
              <a:t> </a:t>
            </a:r>
            <a:r>
              <a:rPr lang="es-ES_tradnl" sz="1400" b="1">
                <a:effectLst>
                  <a:outerShdw blurRad="38100" dist="38100" dir="2700000" algn="tl">
                    <a:srgbClr val="000000"/>
                  </a:outerShdw>
                </a:effectLst>
                <a:latin typeface="Arial" pitchFamily="34" charset="0"/>
              </a:rPr>
              <a:t>PRH</a:t>
            </a:r>
            <a:endParaRPr lang="es-ES_tradnl"/>
          </a:p>
        </p:txBody>
      </p:sp>
      <p:sp>
        <p:nvSpPr>
          <p:cNvPr id="49155" name="Oval 3"/>
          <p:cNvSpPr>
            <a:spLocks noChangeArrowheads="1"/>
          </p:cNvSpPr>
          <p:nvPr/>
        </p:nvSpPr>
        <p:spPr bwMode="auto">
          <a:xfrm>
            <a:off x="3810000" y="2286000"/>
            <a:ext cx="1219200" cy="1143000"/>
          </a:xfrm>
          <a:prstGeom prst="ellipse">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a:r>
              <a:rPr lang="es-ES_tradnl" b="1"/>
              <a:t>AH</a:t>
            </a:r>
            <a:endParaRPr lang="es-ES_tradnl"/>
          </a:p>
        </p:txBody>
      </p:sp>
      <p:sp>
        <p:nvSpPr>
          <p:cNvPr id="49156" name="Rectangle 4"/>
          <p:cNvSpPr>
            <a:spLocks noChangeArrowheads="1"/>
          </p:cNvSpPr>
          <p:nvPr/>
        </p:nvSpPr>
        <p:spPr bwMode="auto">
          <a:xfrm>
            <a:off x="3276600" y="4648200"/>
            <a:ext cx="2590800" cy="1066800"/>
          </a:xfrm>
          <a:prstGeom prst="rect">
            <a:avLst/>
          </a:prstGeom>
          <a:solidFill>
            <a:srgbClr val="00FF00"/>
          </a:solidFill>
          <a:ln w="9525">
            <a:miter lim="800000"/>
            <a:headEnd/>
            <a:tailEnd/>
          </a:ln>
          <a:scene3d>
            <a:camera prst="legacyPerspectiveTop"/>
            <a:lightRig rig="legacyFlat3" dir="b"/>
          </a:scene3d>
          <a:sp3d extrusionH="887400" prstMaterial="legacyMatte">
            <a:bevelT w="13500" h="13500" prst="angle"/>
            <a:bevelB w="13500" h="13500" prst="angle"/>
            <a:extrusionClr>
              <a:srgbClr val="00FF00"/>
            </a:extrusionClr>
          </a:sp3d>
        </p:spPr>
        <p:txBody>
          <a:bodyPr wrap="none" anchor="ctr">
            <a:flatTx/>
          </a:bodyPr>
          <a:lstStyle/>
          <a:p>
            <a:pPr algn="ctr"/>
            <a:r>
              <a:rPr lang="es-ES_tradnl" b="1"/>
              <a:t>MAMA</a:t>
            </a:r>
            <a:endParaRPr lang="es-ES_tradnl"/>
          </a:p>
        </p:txBody>
      </p:sp>
      <p:sp>
        <p:nvSpPr>
          <p:cNvPr id="49157" name="Oval 5"/>
          <p:cNvSpPr>
            <a:spLocks noChangeArrowheads="1"/>
          </p:cNvSpPr>
          <p:nvPr/>
        </p:nvSpPr>
        <p:spPr bwMode="auto">
          <a:xfrm>
            <a:off x="5029200" y="2362200"/>
            <a:ext cx="533400" cy="914400"/>
          </a:xfrm>
          <a:prstGeom prst="ellipse">
            <a:avLst/>
          </a:pr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s-ES_tradnl" b="1"/>
              <a:t>NH</a:t>
            </a:r>
            <a:endParaRPr lang="es-ES_tradnl"/>
          </a:p>
        </p:txBody>
      </p:sp>
      <p:sp>
        <p:nvSpPr>
          <p:cNvPr id="210950" name="Text Box 6"/>
          <p:cNvSpPr txBox="1">
            <a:spLocks noChangeArrowheads="1"/>
          </p:cNvSpPr>
          <p:nvPr/>
        </p:nvSpPr>
        <p:spPr bwMode="auto">
          <a:xfrm>
            <a:off x="250825" y="685800"/>
            <a:ext cx="1730375" cy="1052513"/>
          </a:xfrm>
          <a:prstGeom prst="rect">
            <a:avLst/>
          </a:prstGeom>
          <a:noFill/>
          <a:ln w="9525">
            <a:noFill/>
            <a:miter lim="800000"/>
            <a:headEnd/>
            <a:tailEnd/>
          </a:ln>
          <a:effectLst/>
        </p:spPr>
        <p:txBody>
          <a:bodyPr>
            <a:spAutoFit/>
          </a:bodyPr>
          <a:lstStyle/>
          <a:p>
            <a:pPr>
              <a:lnSpc>
                <a:spcPct val="70000"/>
              </a:lnSpc>
              <a:spcBef>
                <a:spcPct val="50000"/>
              </a:spcBef>
              <a:defRPr/>
            </a:pPr>
            <a:r>
              <a:rPr lang="es-ES_tradnl" sz="2000" b="1" dirty="0">
                <a:solidFill>
                  <a:schemeClr val="accent2"/>
                </a:solidFill>
                <a:effectLst>
                  <a:outerShdw blurRad="38100" dist="38100" dir="2700000" algn="tl">
                    <a:srgbClr val="000000"/>
                  </a:outerShdw>
                </a:effectLst>
              </a:rPr>
              <a:t>L-dopa</a:t>
            </a:r>
          </a:p>
          <a:p>
            <a:pPr>
              <a:lnSpc>
                <a:spcPct val="70000"/>
              </a:lnSpc>
              <a:spcBef>
                <a:spcPct val="50000"/>
              </a:spcBef>
              <a:defRPr/>
            </a:pPr>
            <a:r>
              <a:rPr lang="es-ES_tradnl" sz="2000" b="1" dirty="0">
                <a:solidFill>
                  <a:schemeClr val="accent2"/>
                </a:solidFill>
                <a:effectLst>
                  <a:outerShdw blurRad="38100" dist="38100" dir="2700000" algn="tl">
                    <a:srgbClr val="000000"/>
                  </a:outerShdw>
                </a:effectLst>
              </a:rPr>
              <a:t>BCP</a:t>
            </a:r>
          </a:p>
          <a:p>
            <a:pPr>
              <a:lnSpc>
                <a:spcPct val="70000"/>
              </a:lnSpc>
              <a:spcBef>
                <a:spcPct val="50000"/>
              </a:spcBef>
              <a:defRPr/>
            </a:pPr>
            <a:r>
              <a:rPr lang="es-ES_tradnl" sz="2000" b="1" dirty="0" err="1">
                <a:solidFill>
                  <a:schemeClr val="accent2"/>
                </a:solidFill>
                <a:effectLst>
                  <a:outerShdw blurRad="38100" dist="38100" dir="2700000" algn="tl">
                    <a:srgbClr val="000000"/>
                  </a:outerShdw>
                </a:effectLst>
              </a:rPr>
              <a:t>Agon</a:t>
            </a:r>
            <a:r>
              <a:rPr lang="es-ES_tradnl" sz="2000" b="1" dirty="0">
                <a:solidFill>
                  <a:schemeClr val="accent2"/>
                </a:solidFill>
                <a:effectLst>
                  <a:outerShdw blurRad="38100" dist="38100" dir="2700000" algn="tl">
                    <a:srgbClr val="000000"/>
                  </a:outerShdw>
                </a:effectLst>
              </a:rPr>
              <a:t>. dopa</a:t>
            </a:r>
            <a:endParaRPr lang="es-ES_tradnl" sz="2000" dirty="0">
              <a:solidFill>
                <a:schemeClr val="accent2"/>
              </a:solidFill>
              <a:effectLst>
                <a:outerShdw blurRad="38100" dist="38100" dir="2700000" algn="tl">
                  <a:srgbClr val="000000"/>
                </a:outerShdw>
              </a:effectLst>
            </a:endParaRPr>
          </a:p>
        </p:txBody>
      </p:sp>
      <p:sp>
        <p:nvSpPr>
          <p:cNvPr id="49159" name="Freeform 7"/>
          <p:cNvSpPr>
            <a:spLocks/>
          </p:cNvSpPr>
          <p:nvPr/>
        </p:nvSpPr>
        <p:spPr bwMode="auto">
          <a:xfrm>
            <a:off x="1676400" y="533400"/>
            <a:ext cx="1588" cy="1219200"/>
          </a:xfrm>
          <a:custGeom>
            <a:avLst/>
            <a:gdLst>
              <a:gd name="T0" fmla="*/ 0 w 1"/>
              <a:gd name="T1" fmla="*/ 0 h 768"/>
              <a:gd name="T2" fmla="*/ 0 w 1"/>
              <a:gd name="T3" fmla="*/ 1935480000 h 768"/>
              <a:gd name="T4" fmla="*/ 0 60000 65536"/>
              <a:gd name="T5" fmla="*/ 0 60000 65536"/>
              <a:gd name="T6" fmla="*/ 0 w 1"/>
              <a:gd name="T7" fmla="*/ 0 h 768"/>
              <a:gd name="T8" fmla="*/ 1 w 1"/>
              <a:gd name="T9" fmla="*/ 768 h 768"/>
            </a:gdLst>
            <a:ahLst/>
            <a:cxnLst>
              <a:cxn ang="T4">
                <a:pos x="T0" y="T1"/>
              </a:cxn>
              <a:cxn ang="T5">
                <a:pos x="T2" y="T3"/>
              </a:cxn>
            </a:cxnLst>
            <a:rect l="T6" t="T7" r="T8" b="T9"/>
            <a:pathLst>
              <a:path w="1" h="768">
                <a:moveTo>
                  <a:pt x="0" y="0"/>
                </a:moveTo>
                <a:lnTo>
                  <a:pt x="0" y="768"/>
                </a:lnTo>
              </a:path>
            </a:pathLst>
          </a:custGeom>
          <a:solidFill>
            <a:srgbClr val="FFFF00"/>
          </a:solidFill>
          <a:ln w="9525">
            <a:solidFill>
              <a:srgbClr val="FFFF66"/>
            </a:solidFill>
            <a:round/>
            <a:headEnd type="none" w="med" len="med"/>
            <a:tailEnd type="none" w="med" len="med"/>
          </a:ln>
        </p:spPr>
        <p:txBody>
          <a:bodyPr wrap="none" anchor="ctr"/>
          <a:lstStyle/>
          <a:p>
            <a:endParaRPr lang="es-ES"/>
          </a:p>
        </p:txBody>
      </p:sp>
      <p:sp>
        <p:nvSpPr>
          <p:cNvPr id="49160" name="Line 8"/>
          <p:cNvSpPr>
            <a:spLocks noChangeShapeType="1"/>
          </p:cNvSpPr>
          <p:nvPr/>
        </p:nvSpPr>
        <p:spPr bwMode="auto">
          <a:xfrm>
            <a:off x="1676400" y="1066800"/>
            <a:ext cx="914400" cy="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9161" name="Text Box 9"/>
          <p:cNvSpPr txBox="1">
            <a:spLocks noChangeArrowheads="1"/>
          </p:cNvSpPr>
          <p:nvPr/>
        </p:nvSpPr>
        <p:spPr bwMode="auto">
          <a:xfrm>
            <a:off x="2209800" y="685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b="1">
                <a:solidFill>
                  <a:srgbClr val="FFFF66"/>
                </a:solidFill>
              </a:rPr>
              <a:t>+</a:t>
            </a:r>
            <a:endParaRPr lang="es-ES_tradnl"/>
          </a:p>
        </p:txBody>
      </p:sp>
      <p:sp>
        <p:nvSpPr>
          <p:cNvPr id="210954" name="Text Box 10"/>
          <p:cNvSpPr txBox="1">
            <a:spLocks noChangeArrowheads="1"/>
          </p:cNvSpPr>
          <p:nvPr/>
        </p:nvSpPr>
        <p:spPr bwMode="auto">
          <a:xfrm>
            <a:off x="381000" y="2286000"/>
            <a:ext cx="1905000" cy="1400175"/>
          </a:xfrm>
          <a:prstGeom prst="rect">
            <a:avLst/>
          </a:prstGeom>
          <a:noFill/>
          <a:ln w="9525">
            <a:noFill/>
            <a:miter lim="800000"/>
            <a:headEnd/>
            <a:tailEnd/>
          </a:ln>
          <a:effectLst/>
        </p:spPr>
        <p:txBody>
          <a:bodyPr>
            <a:spAutoFit/>
          </a:bodyPr>
          <a:lstStyle/>
          <a:p>
            <a:pPr>
              <a:lnSpc>
                <a:spcPct val="70000"/>
              </a:lnSpc>
              <a:spcBef>
                <a:spcPct val="50000"/>
              </a:spcBef>
              <a:defRPr/>
            </a:pPr>
            <a:r>
              <a:rPr lang="es-ES_tradnl" sz="2000" b="1">
                <a:solidFill>
                  <a:schemeClr val="accent2"/>
                </a:solidFill>
                <a:effectLst>
                  <a:outerShdw blurRad="38100" dist="38100" dir="2700000" algn="tl">
                    <a:srgbClr val="000000"/>
                  </a:outerShdw>
                </a:effectLst>
              </a:rPr>
              <a:t>Stress</a:t>
            </a:r>
          </a:p>
          <a:p>
            <a:pPr>
              <a:lnSpc>
                <a:spcPct val="70000"/>
              </a:lnSpc>
              <a:spcBef>
                <a:spcPct val="50000"/>
              </a:spcBef>
              <a:defRPr/>
            </a:pPr>
            <a:r>
              <a:rPr lang="es-ES_tradnl" sz="2000" b="1">
                <a:solidFill>
                  <a:schemeClr val="accent2"/>
                </a:solidFill>
                <a:effectLst>
                  <a:outerShdw blurRad="38100" dist="38100" dir="2700000" algn="tl">
                    <a:srgbClr val="000000"/>
                  </a:outerShdw>
                </a:effectLst>
              </a:rPr>
              <a:t>CPZ</a:t>
            </a:r>
          </a:p>
          <a:p>
            <a:pPr>
              <a:lnSpc>
                <a:spcPct val="70000"/>
              </a:lnSpc>
              <a:spcBef>
                <a:spcPct val="50000"/>
              </a:spcBef>
              <a:defRPr/>
            </a:pPr>
            <a:r>
              <a:rPr lang="es-ES_tradnl" sz="2000" b="1">
                <a:solidFill>
                  <a:schemeClr val="accent2"/>
                </a:solidFill>
                <a:effectLst>
                  <a:outerShdw blurRad="38100" dist="38100" dir="2700000" algn="tl">
                    <a:srgbClr val="000000"/>
                  </a:outerShdw>
                </a:effectLst>
              </a:rPr>
              <a:t>Succión</a:t>
            </a:r>
          </a:p>
          <a:p>
            <a:pPr>
              <a:lnSpc>
                <a:spcPct val="70000"/>
              </a:lnSpc>
              <a:spcBef>
                <a:spcPct val="50000"/>
              </a:spcBef>
              <a:defRPr/>
            </a:pPr>
            <a:r>
              <a:rPr lang="es-ES_tradnl" sz="2000" b="1">
                <a:solidFill>
                  <a:schemeClr val="accent2"/>
                </a:solidFill>
                <a:effectLst>
                  <a:outerShdw blurRad="38100" dist="38100" dir="2700000" algn="tl">
                    <a:srgbClr val="000000"/>
                  </a:outerShdw>
                </a:effectLst>
              </a:rPr>
              <a:t>Ejercicio</a:t>
            </a:r>
            <a:endParaRPr lang="es-ES_tradnl" sz="2000">
              <a:solidFill>
                <a:schemeClr val="accent2"/>
              </a:solidFill>
              <a:effectLst>
                <a:outerShdw blurRad="38100" dist="38100" dir="2700000" algn="tl">
                  <a:srgbClr val="000000"/>
                </a:outerShdw>
              </a:effectLst>
            </a:endParaRPr>
          </a:p>
        </p:txBody>
      </p:sp>
      <p:sp>
        <p:nvSpPr>
          <p:cNvPr id="49163" name="Line 11"/>
          <p:cNvSpPr>
            <a:spLocks noChangeShapeType="1"/>
          </p:cNvSpPr>
          <p:nvPr/>
        </p:nvSpPr>
        <p:spPr bwMode="auto">
          <a:xfrm>
            <a:off x="1676400" y="2209800"/>
            <a:ext cx="0" cy="13716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64" name="Line 12"/>
          <p:cNvSpPr>
            <a:spLocks noChangeShapeType="1"/>
          </p:cNvSpPr>
          <p:nvPr/>
        </p:nvSpPr>
        <p:spPr bwMode="auto">
          <a:xfrm>
            <a:off x="1676400" y="2895600"/>
            <a:ext cx="990600"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65" name="Line 13"/>
          <p:cNvSpPr>
            <a:spLocks noChangeShapeType="1"/>
          </p:cNvSpPr>
          <p:nvPr/>
        </p:nvSpPr>
        <p:spPr bwMode="auto">
          <a:xfrm flipV="1">
            <a:off x="2667000" y="1143000"/>
            <a:ext cx="0" cy="1752600"/>
          </a:xfrm>
          <a:prstGeom prst="line">
            <a:avLst/>
          </a:prstGeom>
          <a:noFill/>
          <a:ln w="1905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9166" name="Text Box 14"/>
          <p:cNvSpPr txBox="1">
            <a:spLocks noChangeArrowheads="1"/>
          </p:cNvSpPr>
          <p:nvPr/>
        </p:nvSpPr>
        <p:spPr bwMode="auto">
          <a:xfrm>
            <a:off x="2438400" y="121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b="1">
                <a:solidFill>
                  <a:srgbClr val="FFFF66"/>
                </a:solidFill>
              </a:rPr>
              <a:t>-</a:t>
            </a:r>
            <a:endParaRPr lang="es-ES_tradnl"/>
          </a:p>
        </p:txBody>
      </p:sp>
      <p:sp>
        <p:nvSpPr>
          <p:cNvPr id="49167" name="Line 15"/>
          <p:cNvSpPr>
            <a:spLocks noChangeShapeType="1"/>
          </p:cNvSpPr>
          <p:nvPr/>
        </p:nvSpPr>
        <p:spPr bwMode="auto">
          <a:xfrm>
            <a:off x="2971800" y="1219200"/>
            <a:ext cx="990600" cy="1219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9168" name="Line 16"/>
          <p:cNvSpPr>
            <a:spLocks noChangeShapeType="1"/>
          </p:cNvSpPr>
          <p:nvPr/>
        </p:nvSpPr>
        <p:spPr bwMode="auto">
          <a:xfrm flipH="1">
            <a:off x="1447800" y="3581400"/>
            <a:ext cx="228600" cy="1524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69" name="Line 17"/>
          <p:cNvSpPr>
            <a:spLocks noChangeShapeType="1"/>
          </p:cNvSpPr>
          <p:nvPr/>
        </p:nvSpPr>
        <p:spPr bwMode="auto">
          <a:xfrm flipH="1" flipV="1">
            <a:off x="1447800" y="2057400"/>
            <a:ext cx="228600" cy="1524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70" name="Line 18"/>
          <p:cNvSpPr>
            <a:spLocks noChangeShapeType="1"/>
          </p:cNvSpPr>
          <p:nvPr/>
        </p:nvSpPr>
        <p:spPr bwMode="auto">
          <a:xfrm flipH="1" flipV="1">
            <a:off x="1447800" y="1752600"/>
            <a:ext cx="228600"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71" name="Line 19"/>
          <p:cNvSpPr>
            <a:spLocks noChangeShapeType="1"/>
          </p:cNvSpPr>
          <p:nvPr/>
        </p:nvSpPr>
        <p:spPr bwMode="auto">
          <a:xfrm flipH="1">
            <a:off x="1447800" y="533400"/>
            <a:ext cx="228600"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72" name="Text Box 20"/>
          <p:cNvSpPr txBox="1">
            <a:spLocks noChangeArrowheads="1"/>
          </p:cNvSpPr>
          <p:nvPr/>
        </p:nvSpPr>
        <p:spPr bwMode="auto">
          <a:xfrm>
            <a:off x="3810000" y="15240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sz="6000" b="1">
                <a:solidFill>
                  <a:schemeClr val="hlink"/>
                </a:solidFill>
              </a:rPr>
              <a:t>-</a:t>
            </a:r>
            <a:endParaRPr lang="es-ES_tradnl" sz="3200" b="1"/>
          </a:p>
        </p:txBody>
      </p:sp>
      <p:sp>
        <p:nvSpPr>
          <p:cNvPr id="49173" name="Line 21"/>
          <p:cNvSpPr>
            <a:spLocks noChangeShapeType="1"/>
          </p:cNvSpPr>
          <p:nvPr/>
        </p:nvSpPr>
        <p:spPr bwMode="auto">
          <a:xfrm flipH="1">
            <a:off x="4800600" y="1219200"/>
            <a:ext cx="1295400" cy="91440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9174" name="Text Box 22"/>
          <p:cNvSpPr txBox="1">
            <a:spLocks noChangeArrowheads="1"/>
          </p:cNvSpPr>
          <p:nvPr/>
        </p:nvSpPr>
        <p:spPr bwMode="auto">
          <a:xfrm>
            <a:off x="4648200" y="16764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sz="2000" b="1">
                <a:solidFill>
                  <a:srgbClr val="FFFFFF"/>
                </a:solidFill>
              </a:rPr>
              <a:t>+</a:t>
            </a:r>
            <a:endParaRPr lang="es-ES_tradnl"/>
          </a:p>
        </p:txBody>
      </p:sp>
      <p:sp>
        <p:nvSpPr>
          <p:cNvPr id="210967" name="Text Box 23"/>
          <p:cNvSpPr txBox="1">
            <a:spLocks noChangeArrowheads="1"/>
          </p:cNvSpPr>
          <p:nvPr/>
        </p:nvSpPr>
        <p:spPr bwMode="auto">
          <a:xfrm>
            <a:off x="7239000" y="762000"/>
            <a:ext cx="1219200" cy="506413"/>
          </a:xfrm>
          <a:prstGeom prst="rect">
            <a:avLst/>
          </a:prstGeom>
          <a:noFill/>
          <a:ln w="9525">
            <a:noFill/>
            <a:miter lim="800000"/>
            <a:headEnd/>
            <a:tailEnd/>
          </a:ln>
          <a:effectLst/>
        </p:spPr>
        <p:txBody>
          <a:bodyPr>
            <a:spAutoFit/>
          </a:bodyPr>
          <a:lstStyle/>
          <a:p>
            <a:pPr>
              <a:lnSpc>
                <a:spcPct val="60000"/>
              </a:lnSpc>
              <a:spcBef>
                <a:spcPct val="50000"/>
              </a:spcBef>
              <a:defRPr/>
            </a:pPr>
            <a:r>
              <a:rPr lang="es-ES_tradnl" sz="1600" b="1">
                <a:effectLst>
                  <a:outerShdw blurRad="38100" dist="38100" dir="2700000" algn="tl">
                    <a:srgbClr val="000000"/>
                  </a:outerShdw>
                </a:effectLst>
              </a:rPr>
              <a:t>TSH</a:t>
            </a:r>
          </a:p>
          <a:p>
            <a:pPr>
              <a:lnSpc>
                <a:spcPct val="60000"/>
              </a:lnSpc>
              <a:spcBef>
                <a:spcPct val="50000"/>
              </a:spcBef>
              <a:defRPr/>
            </a:pPr>
            <a:r>
              <a:rPr lang="es-ES_tradnl" sz="1600" b="1">
                <a:effectLst>
                  <a:outerShdw blurRad="38100" dist="38100" dir="2700000" algn="tl">
                    <a:srgbClr val="000000"/>
                  </a:outerShdw>
                </a:effectLst>
              </a:rPr>
              <a:t>TRH</a:t>
            </a:r>
            <a:endParaRPr lang="es-ES_tradnl" sz="1800">
              <a:effectLst>
                <a:outerShdw blurRad="38100" dist="38100" dir="2700000" algn="tl">
                  <a:srgbClr val="000000"/>
                </a:outerShdw>
              </a:effectLst>
            </a:endParaRPr>
          </a:p>
        </p:txBody>
      </p:sp>
      <p:sp>
        <p:nvSpPr>
          <p:cNvPr id="49176" name="Line 24"/>
          <p:cNvSpPr>
            <a:spLocks noChangeShapeType="1"/>
          </p:cNvSpPr>
          <p:nvPr/>
        </p:nvSpPr>
        <p:spPr bwMode="auto">
          <a:xfrm>
            <a:off x="7239000" y="762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77" name="Line 25"/>
          <p:cNvSpPr>
            <a:spLocks noChangeShapeType="1"/>
          </p:cNvSpPr>
          <p:nvPr/>
        </p:nvSpPr>
        <p:spPr bwMode="auto">
          <a:xfrm flipH="1">
            <a:off x="6553200" y="990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9178" name="Text Box 26"/>
          <p:cNvSpPr txBox="1">
            <a:spLocks noChangeArrowheads="1"/>
          </p:cNvSpPr>
          <p:nvPr/>
        </p:nvSpPr>
        <p:spPr bwMode="auto">
          <a:xfrm>
            <a:off x="6629400" y="68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sz="1800"/>
              <a:t>+</a:t>
            </a:r>
            <a:endParaRPr lang="es-ES_tradnl"/>
          </a:p>
        </p:txBody>
      </p:sp>
      <p:sp>
        <p:nvSpPr>
          <p:cNvPr id="49179" name="AutoShape 27"/>
          <p:cNvSpPr>
            <a:spLocks noChangeArrowheads="1"/>
          </p:cNvSpPr>
          <p:nvPr/>
        </p:nvSpPr>
        <p:spPr bwMode="auto">
          <a:xfrm>
            <a:off x="3962400" y="3505200"/>
            <a:ext cx="914400" cy="990600"/>
          </a:xfrm>
          <a:prstGeom prst="downArrow">
            <a:avLst>
              <a:gd name="adj1" fmla="val 50000"/>
              <a:gd name="adj2" fmla="val 27083"/>
            </a:avLst>
          </a:prstGeom>
          <a:gradFill rotWithShape="0">
            <a:gsLst>
              <a:gs pos="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CL"/>
          </a:p>
        </p:txBody>
      </p:sp>
      <p:sp>
        <p:nvSpPr>
          <p:cNvPr id="49180" name="Text Box 28"/>
          <p:cNvSpPr txBox="1">
            <a:spLocks noChangeArrowheads="1"/>
          </p:cNvSpPr>
          <p:nvPr/>
        </p:nvSpPr>
        <p:spPr bwMode="auto">
          <a:xfrm>
            <a:off x="3962400" y="3810000"/>
            <a:ext cx="15240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50000"/>
              </a:lnSpc>
              <a:spcBef>
                <a:spcPct val="50000"/>
              </a:spcBef>
            </a:pPr>
            <a:r>
              <a:rPr lang="es-ES_tradnl" sz="3200" b="1"/>
              <a:t>PRL</a:t>
            </a:r>
          </a:p>
        </p:txBody>
      </p:sp>
      <p:sp>
        <p:nvSpPr>
          <p:cNvPr id="49181" name="Line 29"/>
          <p:cNvSpPr>
            <a:spLocks noChangeShapeType="1"/>
          </p:cNvSpPr>
          <p:nvPr/>
        </p:nvSpPr>
        <p:spPr bwMode="auto">
          <a:xfrm flipH="1">
            <a:off x="2895600" y="3886200"/>
            <a:ext cx="1066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82" name="Line 30"/>
          <p:cNvSpPr>
            <a:spLocks noChangeShapeType="1"/>
          </p:cNvSpPr>
          <p:nvPr/>
        </p:nvSpPr>
        <p:spPr bwMode="auto">
          <a:xfrm flipH="1" flipV="1">
            <a:off x="2895600" y="1295400"/>
            <a:ext cx="0" cy="2590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9183" name="Text Box 31"/>
          <p:cNvSpPr txBox="1">
            <a:spLocks noChangeArrowheads="1"/>
          </p:cNvSpPr>
          <p:nvPr/>
        </p:nvSpPr>
        <p:spPr bwMode="auto">
          <a:xfrm>
            <a:off x="2667000" y="1295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sz="1800" b="1">
                <a:solidFill>
                  <a:schemeClr val="bg2"/>
                </a:solidFill>
              </a:rPr>
              <a:t>+</a:t>
            </a:r>
          </a:p>
        </p:txBody>
      </p:sp>
      <p:sp>
        <p:nvSpPr>
          <p:cNvPr id="210976" name="Text Box 32"/>
          <p:cNvSpPr txBox="1">
            <a:spLocks noChangeArrowheads="1"/>
          </p:cNvSpPr>
          <p:nvPr/>
        </p:nvSpPr>
        <p:spPr bwMode="auto">
          <a:xfrm>
            <a:off x="6324600" y="3352800"/>
            <a:ext cx="1371600" cy="366713"/>
          </a:xfrm>
          <a:prstGeom prst="rect">
            <a:avLst/>
          </a:prstGeom>
          <a:noFill/>
          <a:ln w="9525">
            <a:noFill/>
            <a:miter lim="800000"/>
            <a:headEnd/>
            <a:tailEnd/>
          </a:ln>
          <a:effectLst/>
        </p:spPr>
        <p:txBody>
          <a:bodyPr>
            <a:spAutoFit/>
          </a:bodyPr>
          <a:lstStyle/>
          <a:p>
            <a:pPr>
              <a:spcBef>
                <a:spcPct val="50000"/>
              </a:spcBef>
              <a:defRPr/>
            </a:pPr>
            <a:r>
              <a:rPr lang="es-CL" sz="1800" b="1" dirty="0">
                <a:solidFill>
                  <a:srgbClr val="FFFF00"/>
                </a:solidFill>
                <a:effectLst>
                  <a:outerShdw blurRad="38100" dist="38100" dir="2700000" algn="tl">
                    <a:srgbClr val="000000"/>
                  </a:outerShdw>
                </a:effectLst>
              </a:rPr>
              <a:t>Estrógenos</a:t>
            </a:r>
          </a:p>
        </p:txBody>
      </p:sp>
      <p:sp>
        <p:nvSpPr>
          <p:cNvPr id="49185" name="Line 33"/>
          <p:cNvSpPr>
            <a:spLocks noChangeShapeType="1"/>
          </p:cNvSpPr>
          <p:nvPr/>
        </p:nvSpPr>
        <p:spPr bwMode="auto">
          <a:xfrm flipH="1">
            <a:off x="5257800" y="3581400"/>
            <a:ext cx="1143000" cy="0"/>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86" name="Line 34"/>
          <p:cNvSpPr>
            <a:spLocks noChangeShapeType="1"/>
          </p:cNvSpPr>
          <p:nvPr/>
        </p:nvSpPr>
        <p:spPr bwMode="auto">
          <a:xfrm flipH="1" flipV="1">
            <a:off x="4953000" y="3352800"/>
            <a:ext cx="304800" cy="228600"/>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187" name="Line 35"/>
          <p:cNvSpPr>
            <a:spLocks noChangeShapeType="1"/>
          </p:cNvSpPr>
          <p:nvPr/>
        </p:nvSpPr>
        <p:spPr bwMode="auto">
          <a:xfrm flipH="1" flipV="1">
            <a:off x="4876800" y="3276600"/>
            <a:ext cx="76200" cy="7620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9188" name="Text Box 36"/>
          <p:cNvSpPr txBox="1">
            <a:spLocks noChangeArrowheads="1"/>
          </p:cNvSpPr>
          <p:nvPr/>
        </p:nvSpPr>
        <p:spPr bwMode="auto">
          <a:xfrm>
            <a:off x="4724400" y="3276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CL" sz="1400">
                <a:solidFill>
                  <a:srgbClr val="FFFFFF"/>
                </a:solidFill>
              </a:rPr>
              <a:t>+</a:t>
            </a:r>
            <a:endParaRPr lang="es-CL"/>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7088" y="2133600"/>
            <a:ext cx="7772400" cy="2209800"/>
          </a:xfrm>
          <a:noFill/>
          <a:ln>
            <a:noFill/>
          </a:ln>
        </p:spPr>
        <p:txBody>
          <a:bodyPr/>
          <a:lstStyle/>
          <a:p>
            <a:pPr>
              <a:defRPr/>
            </a:pPr>
            <a:r>
              <a:rPr lang="es-ES_tradnl" sz="4800" b="1" spc="50" dirty="0" smtClean="0">
                <a:ln w="13500">
                  <a:solidFill>
                    <a:schemeClr val="accent1">
                      <a:shade val="2500"/>
                      <a:alpha val="6500"/>
                    </a:schemeClr>
                  </a:solidFill>
                  <a:prstDash val="solid"/>
                </a:ln>
                <a:solidFill>
                  <a:srgbClr val="F6BF69">
                    <a:alpha val="95000"/>
                  </a:srgbClr>
                </a:solidFill>
                <a:effectLst>
                  <a:outerShdw blurRad="38100" dist="38100" dir="2700000" algn="tl">
                    <a:srgbClr val="000000">
                      <a:alpha val="43137"/>
                    </a:srgbClr>
                  </a:outerShdw>
                </a:effectLst>
              </a:rPr>
              <a:t>IMAGENOLOGÍA MAMARIA</a:t>
            </a:r>
            <a:endParaRPr lang="es-ES_tradnl" sz="4000" b="1" spc="50" dirty="0" smtClean="0">
              <a:ln w="13500">
                <a:solidFill>
                  <a:schemeClr val="accent1">
                    <a:shade val="2500"/>
                    <a:alpha val="6500"/>
                  </a:schemeClr>
                </a:solidFill>
                <a:prstDash val="solid"/>
              </a:ln>
              <a:solidFill>
                <a:srgbClr val="F6BF69">
                  <a:alpha val="95000"/>
                </a:srgb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a:xfrm>
            <a:off x="381000" y="762000"/>
            <a:ext cx="8382000" cy="1295400"/>
          </a:xfrm>
        </p:spPr>
        <p:txBody>
          <a:bodyPr/>
          <a:lstStyle/>
          <a:p>
            <a:pPr>
              <a:defRPr/>
            </a:pPr>
            <a:r>
              <a:rPr lang="es-ES_tradnl" sz="4000" b="1" smtClean="0">
                <a:solidFill>
                  <a:srgbClr val="FF66CC"/>
                </a:solidFill>
              </a:rPr>
              <a:t> ESTUDIO POR IMÁGENES</a:t>
            </a:r>
          </a:p>
        </p:txBody>
      </p:sp>
      <p:sp>
        <p:nvSpPr>
          <p:cNvPr id="184323" name="Rectangle 1027"/>
          <p:cNvSpPr>
            <a:spLocks noGrp="1" noChangeArrowheads="1"/>
          </p:cNvSpPr>
          <p:nvPr>
            <p:ph type="body" idx="1"/>
          </p:nvPr>
        </p:nvSpPr>
        <p:spPr>
          <a:xfrm>
            <a:off x="1042988" y="2133600"/>
            <a:ext cx="7772400" cy="4114800"/>
          </a:xfrm>
        </p:spPr>
        <p:txBody>
          <a:bodyPr/>
          <a:lstStyle/>
          <a:p>
            <a:pPr>
              <a:buClr>
                <a:srgbClr val="FFFF66"/>
              </a:buClr>
              <a:buSzPct val="70000"/>
              <a:buFont typeface="Monotype Sorts" pitchFamily="2" charset="2"/>
              <a:buNone/>
              <a:defRPr/>
            </a:pPr>
            <a:r>
              <a:rPr lang="es-ES_tradnl" dirty="0" smtClean="0">
                <a:solidFill>
                  <a:srgbClr val="0066FF"/>
                </a:solidFill>
              </a:rPr>
              <a:t>   </a:t>
            </a:r>
          </a:p>
          <a:p>
            <a:pPr>
              <a:buSzTx/>
              <a:buFont typeface="Marlett" pitchFamily="2" charset="2"/>
              <a:buChar char="n"/>
              <a:defRPr/>
            </a:pPr>
            <a:r>
              <a:rPr lang="es-ES_tradnl" dirty="0" smtClean="0">
                <a:solidFill>
                  <a:srgbClr val="0066FF"/>
                </a:solidFill>
              </a:rPr>
              <a:t>  </a:t>
            </a:r>
            <a:r>
              <a:rPr lang="es-ES_tradnl" b="1" dirty="0" smtClean="0">
                <a:effectLst>
                  <a:outerShdw blurRad="38100" dist="38100" dir="2700000" algn="tl">
                    <a:srgbClr val="000000"/>
                  </a:outerShdw>
                </a:effectLst>
              </a:rPr>
              <a:t>ULTRASONIDO </a:t>
            </a:r>
            <a:endParaRPr lang="es-ES_tradnl" dirty="0" smtClean="0">
              <a:effectLst>
                <a:outerShdw blurRad="38100" dist="38100" dir="2700000" algn="tl">
                  <a:srgbClr val="000000"/>
                </a:outerShdw>
              </a:effectLst>
            </a:endParaRPr>
          </a:p>
          <a:p>
            <a:pPr>
              <a:buSzTx/>
              <a:buFont typeface="Monotype Sorts" pitchFamily="2" charset="2"/>
              <a:buChar char="Y"/>
              <a:defRPr/>
            </a:pPr>
            <a:endParaRPr lang="es-ES_tradnl" dirty="0" smtClean="0">
              <a:effectLst>
                <a:outerShdw blurRad="38100" dist="38100" dir="2700000" algn="tl">
                  <a:srgbClr val="000000"/>
                </a:outerShdw>
              </a:effectLst>
            </a:endParaRPr>
          </a:p>
          <a:p>
            <a:pPr>
              <a:buSzTx/>
              <a:buFont typeface="Marlett" pitchFamily="2" charset="2"/>
              <a:buChar char="n"/>
              <a:defRPr/>
            </a:pPr>
            <a:r>
              <a:rPr lang="es-ES_tradnl" dirty="0" smtClean="0">
                <a:effectLst>
                  <a:outerShdw blurRad="38100" dist="38100" dir="2700000" algn="tl">
                    <a:srgbClr val="000000"/>
                  </a:outerShdw>
                </a:effectLst>
              </a:rPr>
              <a:t>  </a:t>
            </a:r>
            <a:r>
              <a:rPr lang="es-ES_tradnl" b="1" dirty="0" smtClean="0">
                <a:effectLst>
                  <a:outerShdw blurRad="38100" dist="38100" dir="2700000" algn="tl">
                    <a:srgbClr val="000000"/>
                  </a:outerShdw>
                </a:effectLst>
              </a:rPr>
              <a:t>MAMOGRAFÍA</a:t>
            </a:r>
          </a:p>
          <a:p>
            <a:pPr>
              <a:buSzTx/>
              <a:buFont typeface="Marlett" pitchFamily="2" charset="2"/>
              <a:buChar char="n"/>
              <a:defRPr/>
            </a:pPr>
            <a:endParaRPr lang="es-ES_tradnl" b="1" dirty="0" smtClean="0">
              <a:effectLst>
                <a:outerShdw blurRad="38100" dist="38100" dir="2700000" algn="tl">
                  <a:srgbClr val="000000"/>
                </a:outerShdw>
              </a:effectLst>
            </a:endParaRPr>
          </a:p>
          <a:p>
            <a:pPr>
              <a:buSzTx/>
              <a:buFont typeface="Marlett" pitchFamily="2" charset="2"/>
              <a:buChar char="n"/>
              <a:defRPr/>
            </a:pPr>
            <a:r>
              <a:rPr lang="es-ES_tradnl" b="1" dirty="0" smtClean="0">
                <a:effectLst>
                  <a:outerShdw blurRad="38100" dist="38100" dir="2700000" algn="tl">
                    <a:srgbClr val="000000"/>
                  </a:outerShdw>
                </a:effectLst>
              </a:rPr>
              <a:t>  RESONANCIA N. M. MAMARIA</a:t>
            </a:r>
            <a:endParaRPr lang="es-ES_tradnl" dirty="0" smtClean="0">
              <a:effectLst>
                <a:outerShdw blurRad="38100" dist="38100" dir="2700000" algn="tl">
                  <a:srgbClr val="000000"/>
                </a:outerShdw>
              </a:effectLst>
            </a:endParaRPr>
          </a:p>
          <a:p>
            <a:pPr>
              <a:buClr>
                <a:srgbClr val="FFFF66"/>
              </a:buClr>
              <a:buSzPct val="70000"/>
              <a:buFont typeface="Monotype Sorts" pitchFamily="2" charset="2"/>
              <a:buNone/>
              <a:defRPr/>
            </a:pPr>
            <a:r>
              <a:rPr lang="es-ES_tradnl" dirty="0" smtClean="0">
                <a:solidFill>
                  <a:srgbClr val="4104AE"/>
                </a:solidFill>
              </a:rPr>
              <a:t>  </a:t>
            </a:r>
          </a:p>
          <a:p>
            <a:pPr>
              <a:buClr>
                <a:srgbClr val="000000"/>
              </a:buClr>
              <a:buFont typeface="Marlett" pitchFamily="2" charset="2"/>
              <a:buChar char="n"/>
              <a:defRPr/>
            </a:pPr>
            <a:endParaRPr lang="es-ES_tradnl" sz="3600" b="1" dirty="0" smtClean="0">
              <a:solidFill>
                <a:srgbClr val="0066FF"/>
              </a:solidFill>
            </a:endParaRPr>
          </a:p>
          <a:p>
            <a:pPr>
              <a:buFont typeface="Monotype Sorts" pitchFamily="2" charset="2"/>
              <a:buNone/>
              <a:defRPr/>
            </a:pPr>
            <a:endParaRPr lang="es-ES_tradnl" dirty="0" smtClean="0">
              <a:solidFill>
                <a:srgbClr val="FF0000"/>
              </a:solidFill>
            </a:endParaRPr>
          </a:p>
          <a:p>
            <a:pPr>
              <a:buClr>
                <a:srgbClr val="FFFF66"/>
              </a:buClr>
              <a:buFont typeface="Marlett" pitchFamily="2" charset="2"/>
              <a:buChar char="n"/>
              <a:defRPr/>
            </a:pPr>
            <a:endParaRPr lang="es-ES_tradnl" dirty="0" smtClean="0">
              <a:solidFill>
                <a:srgbClr val="000000"/>
              </a:solidFill>
            </a:endParaRPr>
          </a:p>
          <a:p>
            <a:pPr>
              <a:buClr>
                <a:srgbClr val="FFFF66"/>
              </a:buClr>
              <a:buFont typeface="Marlett" pitchFamily="2" charset="2"/>
              <a:buNone/>
              <a:defRPr/>
            </a:pPr>
            <a:r>
              <a:rPr lang="es-ES_tradnl" dirty="0" smtClean="0">
                <a:solidFill>
                  <a:srgbClr val="000000"/>
                </a:solidFill>
              </a:rPr>
              <a:t>  </a:t>
            </a:r>
            <a:endParaRPr lang="es-ES_tradnl" dirty="0" smtClean="0">
              <a:solidFill>
                <a:srgbClr val="FF0000"/>
              </a:solidFill>
            </a:endParaRPr>
          </a:p>
          <a:p>
            <a:pPr>
              <a:buClr>
                <a:srgbClr val="FFFF66"/>
              </a:buClr>
              <a:buFont typeface="Marlett" pitchFamily="2" charset="2"/>
              <a:buNone/>
              <a:defRPr/>
            </a:pPr>
            <a:r>
              <a:rPr lang="es-ES_tradnl" dirty="0" smtClean="0">
                <a:solidFill>
                  <a:srgbClr val="FF0000"/>
                </a:solidFill>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ChangeArrowheads="1"/>
          </p:cNvSpPr>
          <p:nvPr>
            <p:ph type="title"/>
          </p:nvPr>
        </p:nvSpPr>
        <p:spPr/>
        <p:txBody>
          <a:bodyPr/>
          <a:lstStyle/>
          <a:p>
            <a:pPr>
              <a:defRPr/>
            </a:pPr>
            <a:r>
              <a:rPr lang="es-ES_tradnl" b="1" dirty="0" smtClean="0">
                <a:solidFill>
                  <a:srgbClr val="FF66FF"/>
                </a:solidFill>
                <a:latin typeface="Times New Roman" pitchFamily="18" charset="0"/>
              </a:rPr>
              <a:t>MAMÓGRAFOS</a:t>
            </a:r>
            <a:endParaRPr lang="es-CL" b="1" dirty="0" smtClean="0">
              <a:solidFill>
                <a:srgbClr val="FF66FF"/>
              </a:solidFill>
              <a:latin typeface="Times New Roman" pitchFamily="18" charset="0"/>
            </a:endParaRPr>
          </a:p>
        </p:txBody>
      </p:sp>
      <p:sp>
        <p:nvSpPr>
          <p:cNvPr id="185347" name="Rectangle 1027"/>
          <p:cNvSpPr>
            <a:spLocks noGrp="1" noChangeArrowheads="1"/>
          </p:cNvSpPr>
          <p:nvPr>
            <p:ph type="body" idx="1"/>
          </p:nvPr>
        </p:nvSpPr>
        <p:spPr>
          <a:xfrm>
            <a:off x="468313" y="2205038"/>
            <a:ext cx="8424862" cy="4114800"/>
          </a:xfrm>
        </p:spPr>
        <p:txBody>
          <a:bodyPr/>
          <a:lstStyle/>
          <a:p>
            <a:pPr>
              <a:lnSpc>
                <a:spcPct val="90000"/>
              </a:lnSpc>
              <a:buClr>
                <a:srgbClr val="FF00FF"/>
              </a:buClr>
              <a:buSzPct val="70000"/>
              <a:defRPr/>
            </a:pPr>
            <a:r>
              <a:rPr lang="es-ES_tradnl" b="1" dirty="0" smtClean="0">
                <a:solidFill>
                  <a:srgbClr val="FFFF66"/>
                </a:solidFill>
                <a:effectLst>
                  <a:outerShdw blurRad="38100" dist="38100" dir="2700000" algn="tl">
                    <a:srgbClr val="000000"/>
                  </a:outerShdw>
                </a:effectLst>
              </a:rPr>
              <a:t>MAMÓGRAFO  CONVENCIONAL</a:t>
            </a:r>
          </a:p>
          <a:p>
            <a:pPr>
              <a:lnSpc>
                <a:spcPct val="90000"/>
              </a:lnSpc>
              <a:buClr>
                <a:srgbClr val="FF00FF"/>
              </a:buClr>
              <a:buSzPct val="70000"/>
              <a:defRPr/>
            </a:pPr>
            <a:r>
              <a:rPr lang="es-ES_tradnl" b="1" dirty="0" smtClean="0">
                <a:solidFill>
                  <a:srgbClr val="FFFF66"/>
                </a:solidFill>
                <a:effectLst>
                  <a:outerShdw blurRad="38100" dist="38100" dir="2700000" algn="tl">
                    <a:srgbClr val="000000"/>
                  </a:outerShdw>
                </a:effectLst>
              </a:rPr>
              <a:t>(MAMÓGRAFO  CON  DIGITALIZADOR)</a:t>
            </a:r>
          </a:p>
          <a:p>
            <a:pPr>
              <a:lnSpc>
                <a:spcPct val="90000"/>
              </a:lnSpc>
              <a:buClr>
                <a:srgbClr val="FF00FF"/>
              </a:buClr>
              <a:buSzPct val="70000"/>
              <a:defRPr/>
            </a:pPr>
            <a:r>
              <a:rPr lang="es-ES_tradnl" b="1" dirty="0" smtClean="0">
                <a:solidFill>
                  <a:srgbClr val="FFFF66"/>
                </a:solidFill>
                <a:effectLst>
                  <a:outerShdw blurRad="38100" dist="38100" dir="2700000" algn="tl">
                    <a:srgbClr val="000000"/>
                  </a:outerShdw>
                </a:effectLst>
              </a:rPr>
              <a:t>MAMÓGRAFO DIGITAL</a:t>
            </a:r>
          </a:p>
          <a:p>
            <a:pPr>
              <a:lnSpc>
                <a:spcPct val="90000"/>
              </a:lnSpc>
              <a:buClr>
                <a:srgbClr val="FF00FF"/>
              </a:buClr>
              <a:buSzPct val="70000"/>
              <a:defRPr/>
            </a:pPr>
            <a:r>
              <a:rPr lang="es-ES_tradnl" b="1" dirty="0" smtClean="0">
                <a:solidFill>
                  <a:srgbClr val="FFFF66"/>
                </a:solidFill>
                <a:effectLst>
                  <a:outerShdw blurRad="38100" dist="38100" dir="2700000" algn="tl">
                    <a:srgbClr val="000000"/>
                  </a:outerShdw>
                </a:effectLst>
              </a:rPr>
              <a:t>MAMÓGRAFO  CON  EQUIPO  DE  ESTEREOTÁXIA</a:t>
            </a:r>
            <a:r>
              <a:rPr lang="es-ES_tradnl" sz="2800" b="1" dirty="0" smtClean="0">
                <a:solidFill>
                  <a:srgbClr val="FFFF66"/>
                </a:solidFill>
                <a:effectLst>
                  <a:outerShdw blurRad="38100" dist="38100" dir="2700000" algn="tl">
                    <a:srgbClr val="000000"/>
                  </a:outerShdw>
                </a:effectLst>
              </a:rPr>
              <a:t>    </a:t>
            </a:r>
            <a:endParaRPr lang="es-ES_tradnl" sz="2800" b="1" dirty="0" smtClean="0">
              <a:effectLst>
                <a:outerShdw blurRad="38100" dist="38100" dir="2700000" algn="tl">
                  <a:srgbClr val="000000"/>
                </a:outerShdw>
              </a:effectLst>
            </a:endParaRPr>
          </a:p>
          <a:p>
            <a:pPr>
              <a:lnSpc>
                <a:spcPct val="90000"/>
              </a:lnSpc>
              <a:buFont typeface="Monotype Sorts" pitchFamily="2" charset="2"/>
              <a:buNone/>
              <a:defRPr/>
            </a:pPr>
            <a:endParaRPr lang="es-CL" dirty="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026"/>
          <p:cNvSpPr>
            <a:spLocks noChangeArrowheads="1"/>
          </p:cNvSpPr>
          <p:nvPr/>
        </p:nvSpPr>
        <p:spPr bwMode="auto">
          <a:xfrm>
            <a:off x="1331913" y="404813"/>
            <a:ext cx="6234112" cy="492125"/>
          </a:xfrm>
          <a:prstGeom prst="rect">
            <a:avLst/>
          </a:prstGeom>
          <a:noFill/>
          <a:ln w="9525">
            <a:noFill/>
            <a:miter lim="800000"/>
            <a:headEnd/>
            <a:tailEnd/>
          </a:ln>
        </p:spPr>
        <p:txBody>
          <a:bodyPr wrap="none" lIns="0" tIns="0" rIns="0" bIns="0">
            <a:spAutoFit/>
          </a:bodyPr>
          <a:lstStyle/>
          <a:p>
            <a:pPr algn="ctr" eaLnBrk="1" hangingPunct="1">
              <a:defRPr/>
            </a:pPr>
            <a:r>
              <a:rPr lang="es-CL" sz="3200" b="1" u="sng" dirty="0">
                <a:effectLst>
                  <a:outerShdw blurRad="38100" dist="38100" dir="2700000" algn="tl">
                    <a:srgbClr val="000000"/>
                  </a:outerShdw>
                </a:effectLst>
                <a:latin typeface="Garamond" pitchFamily="18" charset="0"/>
              </a:rPr>
              <a:t>EXAMENES DE LABORATORIO</a:t>
            </a:r>
            <a:endParaRPr lang="es-ES" sz="3200" b="1" u="sng" dirty="0">
              <a:effectLst>
                <a:outerShdw blurRad="38100" dist="38100" dir="2700000" algn="tl">
                  <a:srgbClr val="000000"/>
                </a:outerShdw>
              </a:effectLst>
              <a:latin typeface="Garamond" pitchFamily="18" charset="0"/>
            </a:endParaRPr>
          </a:p>
        </p:txBody>
      </p:sp>
      <p:sp>
        <p:nvSpPr>
          <p:cNvPr id="56323" name="Text Box 1027"/>
          <p:cNvSpPr txBox="1">
            <a:spLocks noChangeArrowheads="1"/>
          </p:cNvSpPr>
          <p:nvPr/>
        </p:nvSpPr>
        <p:spPr bwMode="auto">
          <a:xfrm rot="10800000" flipH="1" flipV="1">
            <a:off x="2749550" y="920750"/>
            <a:ext cx="3398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CL" sz="3600" b="1" u="sng">
                <a:solidFill>
                  <a:srgbClr val="FFFF99"/>
                </a:solidFill>
                <a:latin typeface="Garamond" pitchFamily="18" charset="0"/>
              </a:rPr>
              <a:t>MAMOGRAFIA</a:t>
            </a:r>
            <a:endParaRPr lang="es-ES" sz="3600" b="1" u="sng">
              <a:solidFill>
                <a:srgbClr val="FFFF99"/>
              </a:solidFill>
              <a:latin typeface="Garamond" pitchFamily="18" charset="0"/>
            </a:endParaRPr>
          </a:p>
        </p:txBody>
      </p:sp>
      <p:pic>
        <p:nvPicPr>
          <p:cNvPr id="56324" name="Picture 1028" descr="mamo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931988"/>
            <a:ext cx="371951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029" descr="perfo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931988"/>
            <a:ext cx="4176713"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26"/>
          <p:cNvSpPr>
            <a:spLocks noGrp="1" noChangeArrowheads="1"/>
          </p:cNvSpPr>
          <p:nvPr>
            <p:ph type="title"/>
          </p:nvPr>
        </p:nvSpPr>
        <p:spPr/>
        <p:txBody>
          <a:bodyPr/>
          <a:lstStyle/>
          <a:p>
            <a:pPr>
              <a:defRPr/>
            </a:pPr>
            <a:endParaRPr lang="es-ES" smtClean="0"/>
          </a:p>
        </p:txBody>
      </p:sp>
      <p:pic>
        <p:nvPicPr>
          <p:cNvPr id="57347" name="Picture 1027" descr="mamotomme ubic pacient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404813"/>
            <a:ext cx="5040312" cy="3032125"/>
          </a:xfrm>
          <a:noFill/>
          <a:ln w="12700">
            <a:solidFill>
              <a:srgbClr val="FF3300"/>
            </a:solidFill>
            <a:miter lim="800000"/>
            <a:headEnd/>
            <a:tailEnd/>
          </a:ln>
        </p:spPr>
      </p:pic>
      <p:pic>
        <p:nvPicPr>
          <p:cNvPr id="57348" name="Picture 1028" descr="mamotomme ubic pacient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5325" y="3838575"/>
            <a:ext cx="3400425" cy="2138363"/>
          </a:xfrm>
          <a:noFill/>
          <a:ln w="12700">
            <a:solidFill>
              <a:srgbClr val="FF3300"/>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p:txBody>
          <a:bodyPr/>
          <a:lstStyle/>
          <a:p>
            <a:pPr>
              <a:defRPr/>
            </a:pPr>
            <a:r>
              <a:rPr lang="es-MX" sz="3200" b="1" smtClean="0"/>
              <a:t>EXÁMENES COMPLEMENTARIOS</a:t>
            </a:r>
            <a:endParaRPr lang="es-CL" sz="3200" b="1" smtClean="0"/>
          </a:p>
        </p:txBody>
      </p:sp>
      <p:sp>
        <p:nvSpPr>
          <p:cNvPr id="186371" name="Rectangle 1027"/>
          <p:cNvSpPr>
            <a:spLocks noGrp="1" noChangeArrowheads="1"/>
          </p:cNvSpPr>
          <p:nvPr>
            <p:ph type="body" idx="1"/>
          </p:nvPr>
        </p:nvSpPr>
        <p:spPr>
          <a:xfrm>
            <a:off x="684213" y="2205038"/>
            <a:ext cx="7772400" cy="4114800"/>
          </a:xfrm>
        </p:spPr>
        <p:txBody>
          <a:bodyPr/>
          <a:lstStyle/>
          <a:p>
            <a:pPr>
              <a:defRPr/>
            </a:pPr>
            <a:r>
              <a:rPr lang="es-MX" dirty="0" smtClean="0">
                <a:effectLst>
                  <a:outerShdw blurRad="38100" dist="38100" dir="2700000" algn="tl">
                    <a:srgbClr val="000000"/>
                  </a:outerShdw>
                </a:effectLst>
              </a:rPr>
              <a:t>Proyecciones mamográficas adicionales</a:t>
            </a:r>
          </a:p>
          <a:p>
            <a:pPr>
              <a:defRPr/>
            </a:pPr>
            <a:r>
              <a:rPr lang="es-MX" dirty="0" smtClean="0">
                <a:effectLst>
                  <a:outerShdw blurRad="38100" dist="38100" dir="2700000" algn="tl">
                    <a:srgbClr val="000000"/>
                  </a:outerShdw>
                </a:effectLst>
              </a:rPr>
              <a:t>Ultrasonografía mamaria</a:t>
            </a:r>
          </a:p>
          <a:p>
            <a:pPr>
              <a:defRPr/>
            </a:pPr>
            <a:r>
              <a:rPr lang="es-MX" dirty="0" smtClean="0">
                <a:effectLst>
                  <a:outerShdw blurRad="38100" dist="38100" dir="2700000" algn="tl">
                    <a:srgbClr val="000000"/>
                  </a:outerShdw>
                </a:effectLst>
              </a:rPr>
              <a:t>RNM mamaria</a:t>
            </a:r>
          </a:p>
          <a:p>
            <a:pPr>
              <a:defRPr/>
            </a:pPr>
            <a:r>
              <a:rPr lang="es-MX" dirty="0" smtClean="0">
                <a:solidFill>
                  <a:srgbClr val="CF0E30"/>
                </a:solidFill>
                <a:effectLst>
                  <a:outerShdw blurRad="38100" dist="38100" dir="2700000" algn="tl">
                    <a:srgbClr val="000000"/>
                  </a:outerShdw>
                </a:effectLst>
              </a:rPr>
              <a:t>Procedimientos Invasivos</a:t>
            </a:r>
            <a:endParaRPr lang="es-CL" dirty="0" smtClean="0">
              <a:solidFill>
                <a:srgbClr val="CF0E3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1905000"/>
            <a:ext cx="7772400" cy="2209800"/>
          </a:xfrm>
        </p:spPr>
        <p:txBody>
          <a:bodyPr/>
          <a:lstStyle/>
          <a:p>
            <a:pPr>
              <a:defRPr/>
            </a:pPr>
            <a:r>
              <a:rPr lang="es-ES_tradnl" sz="4800" b="1" dirty="0" smtClean="0">
                <a:solidFill>
                  <a:srgbClr val="F6BF69"/>
                </a:solidFill>
                <a:effectLst>
                  <a:outerShdw blurRad="38100" dist="38100" dir="2700000" algn="tl">
                    <a:srgbClr val="000000">
                      <a:alpha val="43137"/>
                    </a:srgbClr>
                  </a:outerShdw>
                </a:effectLst>
              </a:rPr>
              <a:t>TUMORES  </a:t>
            </a:r>
            <a:r>
              <a:rPr lang="es-ES_tradnl" sz="4800" b="1" dirty="0" smtClean="0">
                <a:effectLst>
                  <a:outerShdw blurRad="38100" dist="38100" dir="2700000" algn="tl">
                    <a:srgbClr val="000000">
                      <a:alpha val="43137"/>
                    </a:srgbClr>
                  </a:outerShdw>
                </a:effectLst>
              </a:rPr>
              <a:t/>
            </a:r>
            <a:br>
              <a:rPr lang="es-ES_tradnl" sz="4800" b="1" dirty="0" smtClean="0">
                <a:effectLst>
                  <a:outerShdw blurRad="38100" dist="38100" dir="2700000" algn="tl">
                    <a:srgbClr val="000000">
                      <a:alpha val="43137"/>
                    </a:srgbClr>
                  </a:outerShdw>
                </a:effectLst>
              </a:rPr>
            </a:br>
            <a:r>
              <a:rPr lang="es-ES_tradnl" sz="4800" b="1" dirty="0" smtClean="0">
                <a:effectLst>
                  <a:outerShdw blurRad="38100" dist="38100" dir="2700000" algn="tl">
                    <a:srgbClr val="000000">
                      <a:alpha val="43137"/>
                    </a:srgbClr>
                  </a:outerShdw>
                </a:effectLst>
              </a:rPr>
              <a:t>MAMARIOS  </a:t>
            </a:r>
            <a:r>
              <a:rPr lang="es-ES_tradnl" sz="4800" b="1" dirty="0" smtClean="0">
                <a:solidFill>
                  <a:srgbClr val="F6BF69"/>
                </a:solidFill>
                <a:effectLst>
                  <a:outerShdw blurRad="38100" dist="38100" dir="2700000" algn="tl">
                    <a:srgbClr val="000000">
                      <a:alpha val="43137"/>
                    </a:srgbClr>
                  </a:outerShdw>
                </a:effectLst>
              </a:rPr>
              <a:t>BENIGNOS</a:t>
            </a:r>
            <a:endParaRPr lang="es-ES_tradnl" sz="4000" b="1" dirty="0" smtClean="0">
              <a:solidFill>
                <a:srgbClr val="F6BF69"/>
              </a:solidFill>
              <a:effectLst>
                <a:outerShdw blurRad="38100" dist="38100" dir="2700000" algn="tl">
                  <a:srgbClr val="000000">
                    <a:alpha val="43137"/>
                  </a:srgbClr>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p:txBody>
          <a:bodyPr/>
          <a:lstStyle/>
          <a:p>
            <a:pPr>
              <a:defRPr/>
            </a:pPr>
            <a:r>
              <a:rPr lang="es-ES_tradnl" smtClean="0">
                <a:solidFill>
                  <a:srgbClr val="FF0000"/>
                </a:solidFill>
              </a:rPr>
              <a:t> </a:t>
            </a:r>
            <a:r>
              <a:rPr lang="es-ES_tradnl" b="1" smtClean="0"/>
              <a:t>TUMOR   MAMARIO</a:t>
            </a:r>
          </a:p>
        </p:txBody>
      </p:sp>
      <p:sp>
        <p:nvSpPr>
          <p:cNvPr id="180227" name="Rectangle 1027"/>
          <p:cNvSpPr>
            <a:spLocks noGrp="1" noChangeArrowheads="1"/>
          </p:cNvSpPr>
          <p:nvPr>
            <p:ph type="body" idx="1"/>
          </p:nvPr>
        </p:nvSpPr>
        <p:spPr>
          <a:xfrm>
            <a:off x="2411413" y="2205038"/>
            <a:ext cx="4894262" cy="3032125"/>
          </a:xfrm>
        </p:spPr>
        <p:txBody>
          <a:bodyPr/>
          <a:lstStyle/>
          <a:p>
            <a:pPr algn="ctr">
              <a:buFont typeface="Monotype Sorts" pitchFamily="2" charset="2"/>
              <a:buNone/>
              <a:defRPr/>
            </a:pPr>
            <a:endParaRPr lang="es-ES_tradnl" dirty="0" smtClean="0">
              <a:solidFill>
                <a:srgbClr val="FF0000"/>
              </a:solidFill>
            </a:endParaRPr>
          </a:p>
          <a:p>
            <a:pPr>
              <a:buFont typeface="Marlett" pitchFamily="2" charset="2"/>
              <a:buChar char="n"/>
              <a:defRPr/>
            </a:pPr>
            <a:r>
              <a:rPr lang="es-ES_tradnl" dirty="0" smtClean="0">
                <a:solidFill>
                  <a:srgbClr val="FF0000"/>
                </a:solidFill>
              </a:rPr>
              <a:t>  </a:t>
            </a:r>
            <a:r>
              <a:rPr lang="es-ES_tradnl" b="1" dirty="0" smtClean="0">
                <a:effectLst>
                  <a:outerShdw blurRad="38100" dist="38100" dir="2700000" algn="tl">
                    <a:srgbClr val="000000"/>
                  </a:outerShdw>
                </a:effectLst>
              </a:rPr>
              <a:t>HISTORIA CLÍNICA</a:t>
            </a:r>
          </a:p>
          <a:p>
            <a:pPr>
              <a:buFont typeface="Marlett" pitchFamily="2" charset="2"/>
              <a:buChar char="n"/>
              <a:defRPr/>
            </a:pPr>
            <a:r>
              <a:rPr lang="es-ES_tradnl" b="1" dirty="0" smtClean="0">
                <a:effectLst>
                  <a:outerShdw blurRad="38100" dist="38100" dir="2700000" algn="tl">
                    <a:srgbClr val="000000"/>
                  </a:outerShdw>
                </a:effectLst>
              </a:rPr>
              <a:t>  EXÁMEN FÍSICO</a:t>
            </a:r>
          </a:p>
          <a:p>
            <a:pPr>
              <a:buFont typeface="Marlett" pitchFamily="2" charset="2"/>
              <a:buChar char="n"/>
              <a:defRPr/>
            </a:pPr>
            <a:r>
              <a:rPr lang="es-ES_tradnl" b="1" dirty="0" smtClean="0">
                <a:effectLst>
                  <a:outerShdw blurRad="38100" dist="38100" dir="2700000" algn="tl">
                    <a:srgbClr val="000000"/>
                  </a:outerShdw>
                </a:effectLst>
              </a:rPr>
              <a:t>  IMAGENOLOGÍA</a:t>
            </a:r>
          </a:p>
          <a:p>
            <a:pPr>
              <a:buClr>
                <a:srgbClr val="000000"/>
              </a:buClr>
              <a:buFont typeface="Marlett" pitchFamily="2" charset="2"/>
              <a:buNone/>
              <a:defRPr/>
            </a:pPr>
            <a:endParaRPr lang="es-ES_tradnl" dirty="0" smtClean="0">
              <a:effectLst>
                <a:outerShdw blurRad="38100" dist="38100" dir="2700000" algn="tl">
                  <a:srgbClr val="000000"/>
                </a:outerShdw>
              </a:effectLst>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p:txBody>
          <a:bodyPr/>
          <a:lstStyle/>
          <a:p>
            <a:pPr>
              <a:defRPr/>
            </a:pPr>
            <a:endParaRPr lang="es-ES" smtClean="0"/>
          </a:p>
        </p:txBody>
      </p:sp>
      <p:pic>
        <p:nvPicPr>
          <p:cNvPr id="61443" name="Picture 1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5" y="0"/>
            <a:ext cx="639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27559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art-wh3026_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7"/>
          <p:cNvSpPr>
            <a:spLocks noChangeArrowheads="1"/>
          </p:cNvSpPr>
          <p:nvPr/>
        </p:nvSpPr>
        <p:spPr bwMode="auto">
          <a:xfrm>
            <a:off x="609600" y="228600"/>
            <a:ext cx="8001000" cy="641350"/>
          </a:xfrm>
          <a:prstGeom prst="rect">
            <a:avLst/>
          </a:prstGeom>
          <a:noFill/>
          <a:ln w="12700" cap="sq">
            <a:noFill/>
            <a:miter lim="800000"/>
            <a:headEnd type="none" w="sm" len="sm"/>
            <a:tailEnd type="none" w="sm" len="sm"/>
          </a:ln>
          <a:effectLst/>
        </p:spPr>
        <p:txBody>
          <a:bodyPr>
            <a:spAutoFit/>
          </a:bodyPr>
          <a:lstStyle/>
          <a:p>
            <a:pPr>
              <a:defRPr/>
            </a:pPr>
            <a:r>
              <a:rPr lang="es-ES_tradnl" sz="3600" b="1">
                <a:solidFill>
                  <a:schemeClr val="tx2"/>
                </a:solidFill>
                <a:effectLst>
                  <a:outerShdw blurRad="38100" dist="38100" dir="2700000" algn="tl">
                    <a:srgbClr val="000000"/>
                  </a:outerShdw>
                </a:effectLst>
                <a:latin typeface="Arial" pitchFamily="34" charset="0"/>
              </a:rPr>
              <a:t>TUMORES BENIGNOS MAMARIOS</a:t>
            </a:r>
          </a:p>
        </p:txBody>
      </p:sp>
      <p:sp>
        <p:nvSpPr>
          <p:cNvPr id="45060" name="Text Box 1028"/>
          <p:cNvSpPr txBox="1">
            <a:spLocks noChangeArrowheads="1"/>
          </p:cNvSpPr>
          <p:nvPr/>
        </p:nvSpPr>
        <p:spPr bwMode="auto">
          <a:xfrm>
            <a:off x="2743200" y="914400"/>
            <a:ext cx="3624263" cy="519113"/>
          </a:xfrm>
          <a:prstGeom prst="rect">
            <a:avLst/>
          </a:prstGeom>
          <a:noFill/>
          <a:ln w="12700" cap="sq">
            <a:noFill/>
            <a:miter lim="800000"/>
            <a:headEnd type="none" w="sm" len="sm"/>
            <a:tailEnd type="none" w="sm" len="sm"/>
          </a:ln>
          <a:effectLst/>
        </p:spPr>
        <p:txBody>
          <a:bodyPr wrap="none">
            <a:spAutoFit/>
          </a:bodyPr>
          <a:lstStyle/>
          <a:p>
            <a:pPr>
              <a:defRPr/>
            </a:pPr>
            <a:r>
              <a:rPr lang="es-ES_tradnl" sz="2800" b="1" u="sng">
                <a:solidFill>
                  <a:srgbClr val="72F000"/>
                </a:solidFill>
                <a:effectLst>
                  <a:outerShdw blurRad="38100" dist="38100" dir="2700000" algn="tl">
                    <a:srgbClr val="000000"/>
                  </a:outerShdw>
                </a:effectLst>
              </a:rPr>
              <a:t>CARACTERÍSTICAS</a:t>
            </a:r>
            <a:endParaRPr lang="es-ES_tradnl" sz="2800" b="1" u="sng">
              <a:effectLst>
                <a:outerShdw blurRad="38100" dist="38100" dir="2700000" algn="tl">
                  <a:srgbClr val="000000"/>
                </a:outerShdw>
              </a:effectLst>
            </a:endParaRPr>
          </a:p>
        </p:txBody>
      </p:sp>
      <p:sp>
        <p:nvSpPr>
          <p:cNvPr id="45063" name="Text Box 1031"/>
          <p:cNvSpPr txBox="1">
            <a:spLocks noChangeArrowheads="1"/>
          </p:cNvSpPr>
          <p:nvPr/>
        </p:nvSpPr>
        <p:spPr bwMode="auto">
          <a:xfrm>
            <a:off x="381000" y="2133600"/>
            <a:ext cx="8513763" cy="4154488"/>
          </a:xfrm>
          <a:prstGeom prst="rect">
            <a:avLst/>
          </a:prstGeom>
          <a:noFill/>
          <a:ln w="12700" cap="sq">
            <a:noFill/>
            <a:miter lim="800000"/>
            <a:headEnd type="none" w="sm" len="sm"/>
            <a:tailEnd type="none" w="sm" len="sm"/>
          </a:ln>
          <a:effectLst/>
        </p:spPr>
        <p:txBody>
          <a:bodyPr>
            <a:spAutoFit/>
          </a:bodyPr>
          <a:lstStyle/>
          <a:p>
            <a:pPr>
              <a:buClr>
                <a:srgbClr val="FAFD00"/>
              </a:buClr>
              <a:buFont typeface="Symbol" pitchFamily="18" charset="2"/>
              <a:buChar char="·"/>
              <a:defRPr/>
            </a:pPr>
            <a:r>
              <a:rPr lang="es-ES_tradnl" b="1" dirty="0"/>
              <a:t>  </a:t>
            </a:r>
            <a:r>
              <a:rPr lang="es-ES_tradnl" b="1" dirty="0">
                <a:effectLst>
                  <a:outerShdw blurRad="38100" dist="38100" dir="2700000" algn="tl">
                    <a:srgbClr val="000000">
                      <a:alpha val="43137"/>
                    </a:srgbClr>
                  </a:outerShdw>
                </a:effectLst>
              </a:rPr>
              <a:t>Masas de tejido nuevo generalmente sin función fisiológica</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No afectan la sobrevida de la paciente</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Sintomatología</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Exploración clínica</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Macroscopía</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Microscopía</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Evolución: Generalmente no invade tejidos vecinos al crecer</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No producen metástasis</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Radiología</a:t>
            </a:r>
          </a:p>
          <a:p>
            <a:pPr>
              <a:buClr>
                <a:srgbClr val="FAFD00"/>
              </a:buClr>
              <a:buFont typeface="Symbol" pitchFamily="18" charset="2"/>
              <a:buChar char="·"/>
              <a:defRPr/>
            </a:pPr>
            <a:r>
              <a:rPr lang="es-ES_tradnl" b="1" dirty="0">
                <a:effectLst>
                  <a:outerShdw blurRad="38100" dist="38100" dir="2700000" algn="tl">
                    <a:srgbClr val="000000">
                      <a:alpha val="43137"/>
                    </a:srgbClr>
                  </a:outerShdw>
                </a:effectLst>
              </a:rPr>
              <a:t>  Ecotomografía</a:t>
            </a:r>
          </a:p>
          <a:p>
            <a:pPr>
              <a:defRPr/>
            </a:pPr>
            <a:endParaRPr lang="es-ES_tradnl"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4"/>
          <p:cNvSpPr>
            <a:spLocks noChangeArrowheads="1"/>
          </p:cNvSpPr>
          <p:nvPr/>
        </p:nvSpPr>
        <p:spPr bwMode="auto">
          <a:xfrm>
            <a:off x="1600200" y="2960688"/>
            <a:ext cx="5943600" cy="2678112"/>
          </a:xfrm>
          <a:prstGeom prst="roundRect">
            <a:avLst>
              <a:gd name="adj" fmla="val 6986"/>
            </a:avLst>
          </a:prstGeom>
          <a:solidFill>
            <a:srgbClr val="00FFFF"/>
          </a:solidFill>
          <a:ln w="0">
            <a:solidFill>
              <a:srgbClr val="000000"/>
            </a:solidFill>
            <a:round/>
            <a:headEnd/>
            <a:tailEnd/>
          </a:ln>
        </p:spPr>
        <p:txBody>
          <a:bodyPr/>
          <a:lstStyle/>
          <a:p>
            <a:endParaRPr lang="es-CL"/>
          </a:p>
        </p:txBody>
      </p:sp>
      <p:sp>
        <p:nvSpPr>
          <p:cNvPr id="64515" name="Line 8"/>
          <p:cNvSpPr>
            <a:spLocks noChangeShapeType="1"/>
          </p:cNvSpPr>
          <p:nvPr/>
        </p:nvSpPr>
        <p:spPr bwMode="auto">
          <a:xfrm>
            <a:off x="914400" y="2590800"/>
            <a:ext cx="7394575" cy="1588"/>
          </a:xfrm>
          <a:prstGeom prst="line">
            <a:avLst/>
          </a:prstGeom>
          <a:noFill/>
          <a:ln w="6985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64516" name="Rectangle 10"/>
          <p:cNvSpPr>
            <a:spLocks noChangeArrowheads="1"/>
          </p:cNvSpPr>
          <p:nvPr/>
        </p:nvSpPr>
        <p:spPr bwMode="auto">
          <a:xfrm>
            <a:off x="1295400" y="1524000"/>
            <a:ext cx="6638925" cy="7318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_tradnl" sz="4800" b="1">
                <a:solidFill>
                  <a:srgbClr val="F6BF69"/>
                </a:solidFill>
                <a:latin typeface="Arial" pitchFamily="34" charset="0"/>
              </a:rPr>
              <a:t>TUMORES  BENIGNOS</a:t>
            </a:r>
            <a:endParaRPr lang="es-ES_tradnl"/>
          </a:p>
        </p:txBody>
      </p:sp>
      <p:sp>
        <p:nvSpPr>
          <p:cNvPr id="64517" name="Rectangle 13"/>
          <p:cNvSpPr>
            <a:spLocks noChangeArrowheads="1"/>
          </p:cNvSpPr>
          <p:nvPr/>
        </p:nvSpPr>
        <p:spPr bwMode="auto">
          <a:xfrm>
            <a:off x="2919413" y="5141913"/>
            <a:ext cx="2254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_tradnl" sz="3200" b="1">
                <a:solidFill>
                  <a:srgbClr val="FFFFFF"/>
                </a:solidFill>
                <a:latin typeface="Arial" pitchFamily="34" charset="0"/>
              </a:rPr>
              <a:t>  </a:t>
            </a:r>
            <a:endParaRPr lang="es-ES_tradnl"/>
          </a:p>
        </p:txBody>
      </p:sp>
      <p:sp>
        <p:nvSpPr>
          <p:cNvPr id="64518" name="Rectangle 14"/>
          <p:cNvSpPr>
            <a:spLocks noChangeArrowheads="1"/>
          </p:cNvSpPr>
          <p:nvPr/>
        </p:nvSpPr>
        <p:spPr bwMode="auto">
          <a:xfrm>
            <a:off x="2530475" y="3394075"/>
            <a:ext cx="176213" cy="203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4519" name="Rectangle 15"/>
          <p:cNvSpPr>
            <a:spLocks noChangeArrowheads="1"/>
          </p:cNvSpPr>
          <p:nvPr/>
        </p:nvSpPr>
        <p:spPr bwMode="auto">
          <a:xfrm>
            <a:off x="2530475" y="4343400"/>
            <a:ext cx="176213" cy="2016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4520" name="Rectangle 16"/>
          <p:cNvSpPr>
            <a:spLocks noChangeArrowheads="1"/>
          </p:cNvSpPr>
          <p:nvPr/>
        </p:nvSpPr>
        <p:spPr bwMode="auto">
          <a:xfrm>
            <a:off x="2530475" y="5291138"/>
            <a:ext cx="176213" cy="203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4521" name="Rectangle 17"/>
          <p:cNvSpPr>
            <a:spLocks noChangeArrowheads="1"/>
          </p:cNvSpPr>
          <p:nvPr/>
        </p:nvSpPr>
        <p:spPr bwMode="auto">
          <a:xfrm>
            <a:off x="2870200" y="3189288"/>
            <a:ext cx="4200525" cy="4873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_tradnl" sz="3200" b="1">
                <a:solidFill>
                  <a:srgbClr val="000080"/>
                </a:solidFill>
                <a:latin typeface="Arial" pitchFamily="34" charset="0"/>
              </a:rPr>
              <a:t>PARENQUIMATOSOS</a:t>
            </a:r>
            <a:endParaRPr lang="es-ES_tradnl"/>
          </a:p>
        </p:txBody>
      </p:sp>
      <p:sp>
        <p:nvSpPr>
          <p:cNvPr id="64522" name="Rectangle 18"/>
          <p:cNvSpPr>
            <a:spLocks noChangeArrowheads="1"/>
          </p:cNvSpPr>
          <p:nvPr/>
        </p:nvSpPr>
        <p:spPr bwMode="auto">
          <a:xfrm>
            <a:off x="2870200" y="4137025"/>
            <a:ext cx="3182938" cy="487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_tradnl" sz="3200" b="1">
                <a:solidFill>
                  <a:srgbClr val="000080"/>
                </a:solidFill>
                <a:latin typeface="Arial" pitchFamily="34" charset="0"/>
              </a:rPr>
              <a:t>DEL   ESTROMA</a:t>
            </a:r>
            <a:endParaRPr lang="es-ES_tradnl"/>
          </a:p>
        </p:txBody>
      </p:sp>
      <p:sp>
        <p:nvSpPr>
          <p:cNvPr id="64523" name="Rectangle 19"/>
          <p:cNvSpPr>
            <a:spLocks noChangeArrowheads="1"/>
          </p:cNvSpPr>
          <p:nvPr/>
        </p:nvSpPr>
        <p:spPr bwMode="auto">
          <a:xfrm>
            <a:off x="2895600" y="5029200"/>
            <a:ext cx="2911475" cy="4873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_tradnl" sz="3200" b="1">
                <a:solidFill>
                  <a:srgbClr val="000080"/>
                </a:solidFill>
                <a:latin typeface="Arial" pitchFamily="34" charset="0"/>
              </a:rPr>
              <a:t>DE   LA   PIEL  </a:t>
            </a:r>
            <a:endParaRPr lang="es-ES_tradnl"/>
          </a:p>
        </p:txBody>
      </p:sp>
      <p:sp>
        <p:nvSpPr>
          <p:cNvPr id="64524" name="Rectangle 20"/>
          <p:cNvSpPr>
            <a:spLocks noChangeArrowheads="1"/>
          </p:cNvSpPr>
          <p:nvPr/>
        </p:nvSpPr>
        <p:spPr bwMode="auto">
          <a:xfrm>
            <a:off x="2481263" y="3338513"/>
            <a:ext cx="176212" cy="203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4525" name="Rectangle 21"/>
          <p:cNvSpPr>
            <a:spLocks noChangeArrowheads="1"/>
          </p:cNvSpPr>
          <p:nvPr/>
        </p:nvSpPr>
        <p:spPr bwMode="auto">
          <a:xfrm>
            <a:off x="2481263" y="4286250"/>
            <a:ext cx="176212" cy="203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64526" name="Rectangle 22"/>
          <p:cNvSpPr>
            <a:spLocks noChangeArrowheads="1"/>
          </p:cNvSpPr>
          <p:nvPr/>
        </p:nvSpPr>
        <p:spPr bwMode="auto">
          <a:xfrm>
            <a:off x="2481263" y="5233988"/>
            <a:ext cx="176212" cy="203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34839" name="Rectangle 23"/>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200" b="1">
                <a:solidFill>
                  <a:srgbClr val="60C900"/>
                </a:solidFill>
                <a:effectLst>
                  <a:outerShdw blurRad="38100" dist="38100" dir="2700000" algn="tl">
                    <a:srgbClr val="000000"/>
                  </a:outerShdw>
                </a:effectLst>
                <a:latin typeface="Arial" pitchFamily="34" charset="0"/>
              </a:rPr>
              <a:t>PATOLOGÍA BENIGNA DE LA MAMA</a:t>
            </a:r>
            <a:endParaRPr lang="es-ES_tradnl" sz="3600" b="1">
              <a:solidFill>
                <a:schemeClr val="tx2"/>
              </a:solidFill>
              <a:effectLst>
                <a:outerShdw blurRad="38100" dist="38100" dir="2700000" algn="tl">
                  <a:srgbClr val="000000"/>
                </a:outerShdw>
              </a:effectLst>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28600"/>
            <a:ext cx="8382000" cy="1143000"/>
          </a:xfrm>
          <a:effectLst>
            <a:outerShdw dist="107763" dir="2700000" algn="ctr" rotWithShape="0">
              <a:schemeClr val="bg2"/>
            </a:outerShdw>
          </a:effectLst>
        </p:spPr>
        <p:txBody>
          <a:bodyPr/>
          <a:lstStyle/>
          <a:p>
            <a:pPr>
              <a:defRPr/>
            </a:pPr>
            <a:r>
              <a:rPr lang="es-ES_tradnl" sz="3600" b="1" smtClean="0"/>
              <a:t>TUMORES BENIGNOS MAMARIOS PARENQUIMATOSOS</a:t>
            </a:r>
          </a:p>
        </p:txBody>
      </p:sp>
      <p:sp>
        <p:nvSpPr>
          <p:cNvPr id="65539" name="Rectangle 3"/>
          <p:cNvSpPr>
            <a:spLocks noGrp="1" noChangeArrowheads="1"/>
          </p:cNvSpPr>
          <p:nvPr>
            <p:ph type="body" idx="1"/>
          </p:nvPr>
        </p:nvSpPr>
        <p:spPr>
          <a:xfrm>
            <a:off x="1676400" y="1524000"/>
            <a:ext cx="6477000" cy="5334000"/>
          </a:xfrm>
          <a:effectLst>
            <a:outerShdw dist="107763" dir="2700000" algn="ctr" rotWithShape="0">
              <a:schemeClr val="bg2"/>
            </a:outerShdw>
          </a:effectLst>
        </p:spPr>
        <p:txBody>
          <a:bodyPr/>
          <a:lstStyle/>
          <a:p>
            <a:pPr>
              <a:buSzPct val="60000"/>
            </a:pPr>
            <a:r>
              <a:rPr lang="es-ES_tradnl" b="1" smtClean="0"/>
              <a:t> </a:t>
            </a:r>
            <a:r>
              <a:rPr lang="es-ES_tradnl" sz="3000" b="1" smtClean="0"/>
              <a:t>Hiperplasia Juvenil Focalizada</a:t>
            </a:r>
          </a:p>
          <a:p>
            <a:pPr>
              <a:buSzPct val="60000"/>
            </a:pPr>
            <a:r>
              <a:rPr lang="es-ES_tradnl" sz="3000" b="1" smtClean="0"/>
              <a:t> Hiperplasia Lobulillar Simple</a:t>
            </a:r>
          </a:p>
          <a:p>
            <a:pPr>
              <a:buSzPct val="60000"/>
            </a:pPr>
            <a:r>
              <a:rPr lang="es-ES_tradnl" sz="3000" b="1" smtClean="0"/>
              <a:t> Papilomatosis Displásica</a:t>
            </a:r>
          </a:p>
          <a:p>
            <a:pPr>
              <a:buSzPct val="60000"/>
            </a:pPr>
            <a:r>
              <a:rPr lang="es-ES_tradnl" sz="3000" b="1" smtClean="0"/>
              <a:t> Adenoma del Pezón</a:t>
            </a:r>
          </a:p>
          <a:p>
            <a:pPr>
              <a:buSzPct val="60000"/>
            </a:pPr>
            <a:r>
              <a:rPr lang="es-ES_tradnl" sz="3000" b="1" smtClean="0"/>
              <a:t> Tumores Papilares</a:t>
            </a:r>
          </a:p>
          <a:p>
            <a:pPr>
              <a:buSzPct val="60000"/>
            </a:pPr>
            <a:r>
              <a:rPr lang="es-ES_tradnl" sz="3000" b="1" smtClean="0"/>
              <a:t> Epitelilales glandulares, Quistes.</a:t>
            </a:r>
          </a:p>
          <a:p>
            <a:pPr>
              <a:buSzPct val="60000"/>
            </a:pPr>
            <a:r>
              <a:rPr lang="es-ES_tradnl" sz="3000" b="1" smtClean="0"/>
              <a:t> Ectasia Ductal, Galactoceles</a:t>
            </a:r>
          </a:p>
          <a:p>
            <a:pPr>
              <a:buSzPct val="60000"/>
            </a:pPr>
            <a:r>
              <a:rPr lang="es-ES_tradnl" sz="3000" b="1" smtClean="0"/>
              <a:t> Fibroadenoma</a:t>
            </a:r>
          </a:p>
          <a:p>
            <a:pPr>
              <a:buSzPct val="60000"/>
            </a:pPr>
            <a:r>
              <a:rPr lang="es-ES_tradnl" sz="3000" b="1" smtClean="0"/>
              <a:t> Tumor Filodes</a:t>
            </a:r>
            <a:endParaRPr lang="es-ES_tradnl" b="1" smtClean="0"/>
          </a:p>
        </p:txBody>
      </p:sp>
      <p:sp>
        <p:nvSpPr>
          <p:cNvPr id="65540" name="Line 4"/>
          <p:cNvSpPr>
            <a:spLocks noChangeShapeType="1"/>
          </p:cNvSpPr>
          <p:nvPr/>
        </p:nvSpPr>
        <p:spPr bwMode="auto">
          <a:xfrm>
            <a:off x="762000" y="1371600"/>
            <a:ext cx="74930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endParaRPr lang="es-ES" smtClean="0"/>
          </a:p>
        </p:txBody>
      </p:sp>
      <p:pic>
        <p:nvPicPr>
          <p:cNvPr id="665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33375"/>
            <a:ext cx="9144000" cy="5899150"/>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ffectLst>
            <a:outerShdw dist="107763" dir="2700000" algn="ctr" rotWithShape="0">
              <a:schemeClr val="bg2"/>
            </a:outerShdw>
          </a:effectLst>
        </p:spPr>
        <p:txBody>
          <a:bodyPr/>
          <a:lstStyle/>
          <a:p>
            <a:pPr>
              <a:defRPr/>
            </a:pPr>
            <a:r>
              <a:rPr lang="es-ES_tradnl" b="1" smtClean="0"/>
              <a:t>FIBROADENOMA MAMARIO</a:t>
            </a:r>
          </a:p>
        </p:txBody>
      </p:sp>
      <p:sp>
        <p:nvSpPr>
          <p:cNvPr id="22531" name="Rectangle 3"/>
          <p:cNvSpPr>
            <a:spLocks noGrp="1" noChangeArrowheads="1"/>
          </p:cNvSpPr>
          <p:nvPr>
            <p:ph type="body" idx="1"/>
          </p:nvPr>
        </p:nvSpPr>
        <p:spPr>
          <a:xfrm>
            <a:off x="685800" y="2286000"/>
            <a:ext cx="7772400" cy="3200400"/>
          </a:xfrm>
        </p:spPr>
        <p:txBody>
          <a:bodyPr/>
          <a:lstStyle/>
          <a:p>
            <a:pPr>
              <a:buFont typeface="Wingdings" pitchFamily="2" charset="2"/>
              <a:buChar char="Ø"/>
              <a:defRPr/>
            </a:pPr>
            <a:r>
              <a:rPr lang="es-ES_tradnl" b="1" dirty="0" smtClean="0">
                <a:effectLst>
                  <a:outerShdw blurRad="38100" dist="38100" dir="2700000" algn="tl">
                    <a:srgbClr val="000000"/>
                  </a:outerShdw>
                </a:effectLst>
              </a:rPr>
              <a:t>“ Alteración de una zona, limitada y focalizada de varios lobulillos agrupados con alteraciones </a:t>
            </a:r>
            <a:r>
              <a:rPr lang="es-ES_tradnl" b="1" dirty="0" err="1" smtClean="0">
                <a:effectLst>
                  <a:outerShdw blurRad="38100" dist="38100" dir="2700000" algn="tl">
                    <a:srgbClr val="000000"/>
                  </a:outerShdw>
                </a:effectLst>
              </a:rPr>
              <a:t>displásicas</a:t>
            </a:r>
            <a:r>
              <a:rPr lang="es-ES_tradnl" b="1" dirty="0" smtClean="0">
                <a:effectLst>
                  <a:outerShdw blurRad="38100" dist="38100" dir="2700000" algn="tl">
                    <a:srgbClr val="000000"/>
                  </a:outerShdw>
                </a:effectLst>
              </a:rPr>
              <a:t> selectivas de tipo </a:t>
            </a:r>
            <a:r>
              <a:rPr lang="es-ES_tradnl" b="1" dirty="0" err="1" smtClean="0">
                <a:effectLst>
                  <a:outerShdw blurRad="38100" dist="38100" dir="2700000" algn="tl">
                    <a:srgbClr val="000000"/>
                  </a:outerShdw>
                </a:effectLst>
              </a:rPr>
              <a:t>hiperplásico</a:t>
            </a:r>
            <a:r>
              <a:rPr lang="es-ES_tradnl" b="1" dirty="0" smtClean="0">
                <a:effectLst>
                  <a:outerShdw blurRad="38100" dist="38100" dir="2700000" algn="tl">
                    <a:srgbClr val="000000"/>
                  </a:outerShdw>
                </a:effectLst>
              </a:rPr>
              <a:t> que crece en forma </a:t>
            </a:r>
            <a:r>
              <a:rPr lang="es-ES_tradnl" b="1" dirty="0" err="1" smtClean="0">
                <a:effectLst>
                  <a:outerShdw blurRad="38100" dist="38100" dir="2700000" algn="tl">
                    <a:srgbClr val="000000"/>
                  </a:outerShdw>
                </a:effectLst>
              </a:rPr>
              <a:t>disarmónica</a:t>
            </a:r>
            <a:r>
              <a:rPr lang="es-ES_tradnl" b="1" dirty="0" smtClean="0">
                <a:effectLst>
                  <a:outerShdw blurRad="38100" dist="38100" dir="2700000" algn="tl">
                    <a:srgbClr val="000000"/>
                  </a:outerShdw>
                </a:effectLst>
              </a:rPr>
              <a:t> dentro del parénquima sano o afectado por una displasia cíclica”</a:t>
            </a:r>
          </a:p>
        </p:txBody>
      </p:sp>
      <p:sp>
        <p:nvSpPr>
          <p:cNvPr id="67588" name="Line 4"/>
          <p:cNvSpPr>
            <a:spLocks noChangeShapeType="1"/>
          </p:cNvSpPr>
          <p:nvPr/>
        </p:nvSpPr>
        <p:spPr bwMode="auto">
          <a:xfrm>
            <a:off x="863600" y="1600200"/>
            <a:ext cx="74168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990600" y="1981200"/>
            <a:ext cx="7772400" cy="4114800"/>
          </a:xfrm>
        </p:spPr>
        <p:txBody>
          <a:bodyPr/>
          <a:lstStyle/>
          <a:p>
            <a:pPr>
              <a:buSzPct val="60000"/>
              <a:defRPr/>
            </a:pPr>
            <a:r>
              <a:rPr lang="es-ES_tradnl" b="1" smtClean="0">
                <a:effectLst>
                  <a:outerShdw blurRad="38100" dist="38100" dir="2700000" algn="tl">
                    <a:srgbClr val="000000"/>
                  </a:outerShdw>
                </a:effectLst>
              </a:rPr>
              <a:t>Etiología</a:t>
            </a:r>
          </a:p>
          <a:p>
            <a:pPr>
              <a:buSzPct val="60000"/>
              <a:defRPr/>
            </a:pPr>
            <a:r>
              <a:rPr lang="es-ES_tradnl" b="1" smtClean="0">
                <a:effectLst>
                  <a:outerShdw blurRad="38100" dist="38100" dir="2700000" algn="tl">
                    <a:srgbClr val="000000"/>
                  </a:outerShdw>
                </a:effectLst>
              </a:rPr>
              <a:t>Epidemiología</a:t>
            </a:r>
          </a:p>
          <a:p>
            <a:pPr>
              <a:buSzPct val="60000"/>
              <a:buFont typeface="Monotype Sorts" pitchFamily="2" charset="2"/>
              <a:buChar char=" "/>
              <a:defRPr/>
            </a:pPr>
            <a:r>
              <a:rPr lang="es-ES_tradnl" b="1" smtClean="0">
                <a:effectLst>
                  <a:outerShdw blurRad="38100" dist="38100" dir="2700000" algn="tl">
                    <a:srgbClr val="000000"/>
                  </a:outerShdw>
                </a:effectLst>
              </a:rPr>
              <a:t>         - 15 - 30 x 100.000 (20 - 39 años)</a:t>
            </a:r>
          </a:p>
          <a:p>
            <a:pPr>
              <a:buSzPct val="60000"/>
              <a:buFont typeface="Monotype Sorts" pitchFamily="2" charset="2"/>
              <a:buChar char=" "/>
              <a:defRPr/>
            </a:pPr>
            <a:r>
              <a:rPr lang="es-ES_tradnl" b="1" smtClean="0">
                <a:effectLst>
                  <a:outerShdw blurRad="38100" dist="38100" dir="2700000" algn="tl">
                    <a:srgbClr val="000000"/>
                  </a:outerShdw>
                </a:effectLst>
              </a:rPr>
              <a:t>         - 10% de la patología mamaria</a:t>
            </a:r>
          </a:p>
          <a:p>
            <a:pPr>
              <a:buSzPct val="60000"/>
              <a:defRPr/>
            </a:pPr>
            <a:r>
              <a:rPr lang="es-ES_tradnl" b="1" smtClean="0">
                <a:effectLst>
                  <a:outerShdw blurRad="38100" dist="38100" dir="2700000" algn="tl">
                    <a:srgbClr val="000000"/>
                  </a:outerShdw>
                </a:effectLst>
              </a:rPr>
              <a:t>Clínica</a:t>
            </a:r>
          </a:p>
          <a:p>
            <a:pPr>
              <a:buSzPct val="60000"/>
              <a:defRPr/>
            </a:pPr>
            <a:r>
              <a:rPr lang="es-ES_tradnl" b="1" smtClean="0">
                <a:effectLst>
                  <a:outerShdw blurRad="38100" dist="38100" dir="2700000" algn="tl">
                    <a:srgbClr val="000000"/>
                  </a:outerShdw>
                </a:effectLst>
              </a:rPr>
              <a:t>Evolución</a:t>
            </a:r>
          </a:p>
          <a:p>
            <a:pPr>
              <a:buSzPct val="60000"/>
              <a:buFont typeface="Monotype Sorts" pitchFamily="2" charset="2"/>
              <a:buChar char=" "/>
              <a:defRPr/>
            </a:pPr>
            <a:r>
              <a:rPr lang="es-ES_tradnl" b="1" smtClean="0">
                <a:effectLst>
                  <a:outerShdw blurRad="38100" dist="38100" dir="2700000" algn="tl">
                    <a:srgbClr val="000000"/>
                  </a:outerShdw>
                </a:effectLst>
              </a:rPr>
              <a:t>          - malignizacíon ?</a:t>
            </a:r>
          </a:p>
        </p:txBody>
      </p:sp>
      <p:sp>
        <p:nvSpPr>
          <p:cNvPr id="23555" name="Rectangle 3"/>
          <p:cNvSpPr>
            <a:spLocks noGrp="1" noChangeArrowheads="1"/>
          </p:cNvSpPr>
          <p:nvPr>
            <p:ph type="title"/>
          </p:nvPr>
        </p:nvSpPr>
        <p:spPr>
          <a:effectLst>
            <a:outerShdw dist="107763" dir="2700000" algn="ctr" rotWithShape="0">
              <a:schemeClr val="bg2"/>
            </a:outerShdw>
          </a:effectLst>
        </p:spPr>
        <p:txBody>
          <a:bodyPr/>
          <a:lstStyle/>
          <a:p>
            <a:pPr>
              <a:defRPr/>
            </a:pPr>
            <a:r>
              <a:rPr lang="es-ES_tradnl" b="1" smtClean="0"/>
              <a:t>FIBROADENOMA MAMARIO</a:t>
            </a:r>
          </a:p>
        </p:txBody>
      </p:sp>
      <p:sp>
        <p:nvSpPr>
          <p:cNvPr id="68612" name="Line 4"/>
          <p:cNvSpPr>
            <a:spLocks noChangeShapeType="1"/>
          </p:cNvSpPr>
          <p:nvPr/>
        </p:nvSpPr>
        <p:spPr bwMode="auto">
          <a:xfrm>
            <a:off x="863600" y="1600200"/>
            <a:ext cx="74168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1252538" y="1981200"/>
            <a:ext cx="6559550" cy="3536950"/>
          </a:xfrm>
        </p:spPr>
        <p:txBody>
          <a:bodyPr/>
          <a:lstStyle/>
          <a:p>
            <a:pPr>
              <a:buSzPct val="65000"/>
              <a:buFont typeface="Monotype Sorts" pitchFamily="2" charset="2"/>
              <a:buChar char="ý"/>
              <a:defRPr/>
            </a:pPr>
            <a:r>
              <a:rPr lang="es-ES_tradnl" b="1" dirty="0" smtClean="0">
                <a:effectLst>
                  <a:outerShdw blurRad="38100" dist="38100" dir="2700000" algn="tl">
                    <a:srgbClr val="000000"/>
                  </a:outerShdw>
                </a:effectLst>
              </a:rPr>
              <a:t>Diagnóstico</a:t>
            </a:r>
          </a:p>
          <a:p>
            <a:pPr>
              <a:buSzPct val="65000"/>
              <a:buFont typeface="Monotype Sorts" pitchFamily="2" charset="2"/>
              <a:buChar char=" "/>
              <a:defRPr/>
            </a:pPr>
            <a:r>
              <a:rPr lang="es-ES_tradnl" b="1" dirty="0" smtClean="0">
                <a:effectLst>
                  <a:outerShdw blurRad="38100" dist="38100" dir="2700000" algn="tl">
                    <a:srgbClr val="000000"/>
                  </a:outerShdw>
                </a:effectLst>
              </a:rPr>
              <a:t>           * clínica</a:t>
            </a:r>
          </a:p>
          <a:p>
            <a:pPr>
              <a:buSzPct val="65000"/>
              <a:buFont typeface="Monotype Sorts" pitchFamily="2" charset="2"/>
              <a:buChar char=" "/>
              <a:defRPr/>
            </a:pPr>
            <a:r>
              <a:rPr lang="es-ES_tradnl" b="1" dirty="0" smtClean="0">
                <a:effectLst>
                  <a:outerShdw blurRad="38100" dist="38100" dir="2700000" algn="tl">
                    <a:srgbClr val="000000"/>
                  </a:outerShdw>
                </a:effectLst>
              </a:rPr>
              <a:t>           * mamografía</a:t>
            </a:r>
          </a:p>
          <a:p>
            <a:pPr>
              <a:buSzPct val="65000"/>
              <a:buFont typeface="Monotype Sorts" pitchFamily="2" charset="2"/>
              <a:buChar char=" "/>
              <a:defRPr/>
            </a:pPr>
            <a:r>
              <a:rPr lang="es-ES_tradnl" b="1" dirty="0" smtClean="0">
                <a:effectLst>
                  <a:outerShdw blurRad="38100" dist="38100" dir="2700000" algn="tl">
                    <a:srgbClr val="000000"/>
                  </a:outerShdw>
                </a:effectLst>
              </a:rPr>
              <a:t>           * ecotomografía</a:t>
            </a:r>
          </a:p>
          <a:p>
            <a:pPr>
              <a:buSzPct val="65000"/>
              <a:buFont typeface="Monotype Sorts" pitchFamily="2" charset="2"/>
              <a:buChar char=" "/>
              <a:defRPr/>
            </a:pPr>
            <a:endParaRPr lang="es-ES_tradnl" b="1" dirty="0" smtClean="0">
              <a:effectLst>
                <a:outerShdw blurRad="38100" dist="38100" dir="2700000" algn="tl">
                  <a:srgbClr val="000000"/>
                </a:outerShdw>
              </a:effectLst>
            </a:endParaRPr>
          </a:p>
          <a:p>
            <a:pPr>
              <a:buSzPct val="65000"/>
              <a:buFont typeface="Monotype Sorts" pitchFamily="2" charset="2"/>
              <a:buChar char="ý"/>
              <a:defRPr/>
            </a:pPr>
            <a:r>
              <a:rPr lang="es-ES_tradnl" b="1" u="sng" dirty="0" smtClean="0">
                <a:effectLst>
                  <a:outerShdw blurRad="38100" dist="38100" dir="2700000" algn="tl">
                    <a:srgbClr val="000000"/>
                  </a:outerShdw>
                </a:effectLst>
              </a:rPr>
              <a:t>Tratamiento</a:t>
            </a:r>
          </a:p>
        </p:txBody>
      </p:sp>
      <p:sp>
        <p:nvSpPr>
          <p:cNvPr id="24579" name="Rectangle 3"/>
          <p:cNvSpPr>
            <a:spLocks noChangeArrowheads="1"/>
          </p:cNvSpPr>
          <p:nvPr/>
        </p:nvSpPr>
        <p:spPr bwMode="auto">
          <a:xfrm>
            <a:off x="838200" y="7620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4400" b="1">
                <a:solidFill>
                  <a:schemeClr val="tx2"/>
                </a:solidFill>
                <a:effectLst>
                  <a:outerShdw blurRad="38100" dist="38100" dir="2700000" algn="tl">
                    <a:srgbClr val="000000"/>
                  </a:outerShdw>
                </a:effectLst>
                <a:latin typeface="Arial" pitchFamily="34" charset="0"/>
              </a:rPr>
              <a:t>FIBROADENOMA MAMARIO</a:t>
            </a:r>
          </a:p>
        </p:txBody>
      </p:sp>
      <p:sp>
        <p:nvSpPr>
          <p:cNvPr id="69636" name="Line 4"/>
          <p:cNvSpPr>
            <a:spLocks noChangeShapeType="1"/>
          </p:cNvSpPr>
          <p:nvPr/>
        </p:nvSpPr>
        <p:spPr bwMode="auto">
          <a:xfrm>
            <a:off x="990600" y="1600200"/>
            <a:ext cx="74168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rt-wh3026_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 y="381000"/>
            <a:ext cx="83820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TUMORES BENIGNOS MAMARIOS</a:t>
            </a:r>
          </a:p>
        </p:txBody>
      </p:sp>
      <p:sp>
        <p:nvSpPr>
          <p:cNvPr id="71683" name="Line 3"/>
          <p:cNvSpPr>
            <a:spLocks noChangeShapeType="1"/>
          </p:cNvSpPr>
          <p:nvPr/>
        </p:nvSpPr>
        <p:spPr bwMode="auto">
          <a:xfrm>
            <a:off x="787400" y="1295400"/>
            <a:ext cx="74930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7108" name="Rectangle 4"/>
          <p:cNvSpPr>
            <a:spLocks noChangeArrowheads="1"/>
          </p:cNvSpPr>
          <p:nvPr/>
        </p:nvSpPr>
        <p:spPr bwMode="auto">
          <a:xfrm>
            <a:off x="915988" y="2135188"/>
            <a:ext cx="7769225" cy="3752309"/>
          </a:xfrm>
          <a:prstGeom prst="rect">
            <a:avLst/>
          </a:prstGeom>
          <a:noFill/>
          <a:ln w="12700">
            <a:noFill/>
            <a:miter lim="800000"/>
            <a:headEnd/>
            <a:tailEnd/>
          </a:ln>
          <a:effectLst/>
        </p:spPr>
        <p:txBody>
          <a:bodyPr lIns="90488" tIns="44450" rIns="90488" bIns="44450">
            <a:spAutoFit/>
          </a:bodyPr>
          <a:lstStyle/>
          <a:p>
            <a:pPr>
              <a:spcBef>
                <a:spcPct val="50000"/>
              </a:spcBef>
              <a:defRPr/>
            </a:pPr>
            <a:r>
              <a:rPr lang="es-ES_tradnl" sz="2800" b="1" dirty="0">
                <a:effectLst>
                  <a:outerShdw blurRad="38100" dist="38100" dir="2700000" algn="tl">
                    <a:srgbClr val="000000"/>
                  </a:outerShdw>
                </a:effectLst>
              </a:rPr>
              <a:t>- Tumores Papilares</a:t>
            </a:r>
          </a:p>
          <a:p>
            <a:pPr>
              <a:spcBef>
                <a:spcPct val="50000"/>
              </a:spcBef>
              <a:defRPr/>
            </a:pPr>
            <a:endParaRPr lang="es-ES_tradnl" sz="2800" b="1" dirty="0">
              <a:effectLst>
                <a:outerShdw blurRad="38100" dist="38100" dir="2700000" algn="tl">
                  <a:srgbClr val="000000"/>
                </a:outerShdw>
              </a:effectLst>
            </a:endParaRPr>
          </a:p>
          <a:p>
            <a:pPr>
              <a:spcBef>
                <a:spcPct val="50000"/>
              </a:spcBef>
              <a:defRPr/>
            </a:pPr>
            <a:r>
              <a:rPr lang="es-ES_tradnl" sz="2800" b="1" dirty="0">
                <a:solidFill>
                  <a:srgbClr val="FAFD00"/>
                </a:solidFill>
                <a:effectLst>
                  <a:outerShdw blurRad="38100" dist="38100" dir="2700000" algn="tl">
                    <a:srgbClr val="000000"/>
                  </a:outerShdw>
                </a:effectLst>
              </a:rPr>
              <a:t>     Son displasias localizadas en el </a:t>
            </a:r>
            <a:r>
              <a:rPr lang="es-ES_tradnl" sz="2800" b="1" i="1" dirty="0">
                <a:solidFill>
                  <a:srgbClr val="FAFD00"/>
                </a:solidFill>
                <a:effectLst>
                  <a:outerShdw blurRad="38100" dist="38100" dir="2700000" algn="tl">
                    <a:srgbClr val="000000"/>
                  </a:outerShdw>
                </a:effectLst>
              </a:rPr>
              <a:t>interior de los conductos</a:t>
            </a:r>
            <a:r>
              <a:rPr lang="es-ES_tradnl" sz="2800" b="1" dirty="0">
                <a:solidFill>
                  <a:srgbClr val="FAFD00"/>
                </a:solidFill>
                <a:effectLst>
                  <a:outerShdw blurRad="38100" dist="38100" dir="2700000" algn="tl">
                    <a:srgbClr val="000000"/>
                  </a:outerShdw>
                </a:effectLst>
              </a:rPr>
              <a:t>, como una lesión pediculada, con un eje conjuntivo vascular cubierto por tejido papilar. Únicos o múltiples</a:t>
            </a:r>
            <a:r>
              <a:rPr lang="es-ES_tradnl" sz="2800" b="1" dirty="0" smtClean="0">
                <a:solidFill>
                  <a:srgbClr val="FAFD00"/>
                </a:solidFill>
                <a:effectLst>
                  <a:outerShdw blurRad="38100" dist="38100" dir="2700000" algn="tl">
                    <a:srgbClr val="000000"/>
                  </a:outerShdw>
                </a:effectLst>
              </a:rPr>
              <a:t>.</a:t>
            </a:r>
          </a:p>
          <a:p>
            <a:pPr>
              <a:spcBef>
                <a:spcPct val="50000"/>
              </a:spcBef>
              <a:defRPr/>
            </a:pPr>
            <a:r>
              <a:rPr lang="es-ES_tradnl" sz="2800" b="1" dirty="0" smtClean="0">
                <a:solidFill>
                  <a:srgbClr val="FAFD00"/>
                </a:solidFill>
                <a:effectLst>
                  <a:outerShdw blurRad="38100" dist="38100" dir="2700000" algn="tl">
                    <a:srgbClr val="000000"/>
                  </a:outerShdw>
                </a:effectLst>
              </a:rPr>
              <a:t>-</a:t>
            </a:r>
            <a:r>
              <a:rPr lang="es-ES_tradnl" sz="2800" b="1" u="sng" dirty="0" smtClean="0">
                <a:effectLst>
                  <a:outerShdw blurRad="38100" dist="38100" dir="2700000" algn="tl">
                    <a:srgbClr val="000000"/>
                  </a:outerShdw>
                </a:effectLst>
              </a:rPr>
              <a:t>Tratamiento</a:t>
            </a:r>
            <a:endParaRPr lang="es-ES_tradnl" sz="2800" b="1" u="sng" dirty="0">
              <a:effectLst>
                <a:outerShdw blurRad="38100" dist="38100" dir="2700000" algn="tl">
                  <a:srgbClr val="000000"/>
                </a:outerShdw>
              </a:effectLs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350"/>
            <a:ext cx="7451725"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16764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1000" y="381000"/>
            <a:ext cx="83820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TUMORES BENIGNOS MAMARIOS</a:t>
            </a:r>
          </a:p>
        </p:txBody>
      </p:sp>
      <p:sp>
        <p:nvSpPr>
          <p:cNvPr id="72707" name="Line 3"/>
          <p:cNvSpPr>
            <a:spLocks noChangeShapeType="1"/>
          </p:cNvSpPr>
          <p:nvPr/>
        </p:nvSpPr>
        <p:spPr bwMode="auto">
          <a:xfrm>
            <a:off x="787400" y="1295400"/>
            <a:ext cx="74930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8132" name="Rectangle 4"/>
          <p:cNvSpPr>
            <a:spLocks noChangeArrowheads="1"/>
          </p:cNvSpPr>
          <p:nvPr/>
        </p:nvSpPr>
        <p:spPr bwMode="auto">
          <a:xfrm>
            <a:off x="915988" y="2135188"/>
            <a:ext cx="7769225" cy="3933825"/>
          </a:xfrm>
          <a:prstGeom prst="rect">
            <a:avLst/>
          </a:prstGeom>
          <a:noFill/>
          <a:ln w="12700">
            <a:noFill/>
            <a:miter lim="800000"/>
            <a:headEnd/>
            <a:tailEnd/>
          </a:ln>
          <a:effectLst/>
        </p:spPr>
        <p:txBody>
          <a:bodyPr lIns="90488" tIns="44450" rIns="90488" bIns="44450">
            <a:spAutoFit/>
          </a:bodyPr>
          <a:lstStyle/>
          <a:p>
            <a:pPr>
              <a:spcBef>
                <a:spcPct val="50000"/>
              </a:spcBef>
              <a:defRPr/>
            </a:pPr>
            <a:r>
              <a:rPr lang="es-ES_tradnl" sz="2800" b="1" dirty="0">
                <a:effectLst>
                  <a:outerShdw blurRad="38100" dist="38100" dir="2700000" algn="tl">
                    <a:srgbClr val="000000"/>
                  </a:outerShdw>
                </a:effectLst>
              </a:rPr>
              <a:t>- Ectasia Ductal</a:t>
            </a:r>
          </a:p>
          <a:p>
            <a:pPr>
              <a:spcBef>
                <a:spcPct val="50000"/>
              </a:spcBef>
              <a:defRPr/>
            </a:pPr>
            <a:r>
              <a:rPr lang="es-ES_tradnl" sz="2800" b="1" dirty="0">
                <a:effectLst>
                  <a:outerShdw blurRad="38100" dist="38100" dir="2700000" algn="tl">
                    <a:srgbClr val="000000"/>
                  </a:outerShdw>
                </a:effectLst>
              </a:rPr>
              <a:t>     (Dilatación conductos galactóforos)</a:t>
            </a:r>
          </a:p>
          <a:p>
            <a:pPr>
              <a:spcBef>
                <a:spcPct val="50000"/>
              </a:spcBef>
              <a:defRPr/>
            </a:pPr>
            <a:r>
              <a:rPr lang="es-ES_tradnl" sz="2800" b="1" dirty="0">
                <a:solidFill>
                  <a:srgbClr val="FAFD00"/>
                </a:solidFill>
                <a:effectLst>
                  <a:outerShdw blurRad="38100" dist="38100" dir="2700000" algn="tl">
                    <a:srgbClr val="000000"/>
                  </a:outerShdw>
                </a:effectLst>
              </a:rPr>
              <a:t>     Proceso involutivo de galactóforos, con atrofia de su revestimiento epitelial y degeneración, que  los lleva a la dilatación, asociado a fibrosis y retracción de las paredes. Se produce secreción espesa, retenida, de color pardo o verdoso, presentándose como </a:t>
            </a:r>
            <a:r>
              <a:rPr lang="es-ES_tradnl" sz="2800" b="1" dirty="0" err="1">
                <a:solidFill>
                  <a:srgbClr val="FAFD00"/>
                </a:solidFill>
                <a:effectLst>
                  <a:outerShdw blurRad="38100" dist="38100" dir="2700000" algn="tl">
                    <a:srgbClr val="000000"/>
                  </a:outerShdw>
                </a:effectLst>
              </a:rPr>
              <a:t>telerrea</a:t>
            </a:r>
            <a:r>
              <a:rPr lang="es-ES_tradnl" sz="2800" b="1" dirty="0">
                <a:solidFill>
                  <a:srgbClr val="FAFD00"/>
                </a:solidFill>
                <a:effectLst>
                  <a:outerShdw blurRad="38100" dist="38100" dir="2700000" algn="tl">
                    <a:srgbClr val="000000"/>
                  </a:outerShdw>
                </a:effectLst>
              </a:rPr>
              <a:t> viscosa.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1000" y="381000"/>
            <a:ext cx="83820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TUMORES BENIGNOS MAMARIOS</a:t>
            </a:r>
          </a:p>
        </p:txBody>
      </p:sp>
      <p:sp>
        <p:nvSpPr>
          <p:cNvPr id="73731" name="Line 3"/>
          <p:cNvSpPr>
            <a:spLocks noChangeShapeType="1"/>
          </p:cNvSpPr>
          <p:nvPr/>
        </p:nvSpPr>
        <p:spPr bwMode="auto">
          <a:xfrm>
            <a:off x="787400" y="1295400"/>
            <a:ext cx="74930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49156" name="Rectangle 4"/>
          <p:cNvSpPr>
            <a:spLocks noChangeArrowheads="1"/>
          </p:cNvSpPr>
          <p:nvPr/>
        </p:nvSpPr>
        <p:spPr bwMode="auto">
          <a:xfrm>
            <a:off x="915988" y="2135188"/>
            <a:ext cx="7769225" cy="3079750"/>
          </a:xfrm>
          <a:prstGeom prst="rect">
            <a:avLst/>
          </a:prstGeom>
          <a:noFill/>
          <a:ln w="12700">
            <a:noFill/>
            <a:miter lim="800000"/>
            <a:headEnd/>
            <a:tailEnd/>
          </a:ln>
          <a:effectLst/>
        </p:spPr>
        <p:txBody>
          <a:bodyPr lIns="90488" tIns="44450" rIns="90488" bIns="44450">
            <a:spAutoFit/>
          </a:bodyPr>
          <a:lstStyle/>
          <a:p>
            <a:pPr>
              <a:spcBef>
                <a:spcPct val="50000"/>
              </a:spcBef>
              <a:defRPr/>
            </a:pPr>
            <a:r>
              <a:rPr lang="es-ES_tradnl" sz="2800" b="1" dirty="0">
                <a:effectLst>
                  <a:outerShdw blurRad="38100" dist="38100" dir="2700000" algn="tl">
                    <a:srgbClr val="000000"/>
                  </a:outerShdw>
                </a:effectLst>
              </a:rPr>
              <a:t>- Galactoceles</a:t>
            </a:r>
          </a:p>
          <a:p>
            <a:pPr>
              <a:spcBef>
                <a:spcPct val="50000"/>
              </a:spcBef>
              <a:defRPr/>
            </a:pPr>
            <a:endParaRPr lang="es-ES_tradnl" sz="2800" b="1" dirty="0">
              <a:solidFill>
                <a:srgbClr val="FAFD00"/>
              </a:solidFill>
              <a:effectLst>
                <a:outerShdw blurRad="38100" dist="38100" dir="2700000" algn="tl">
                  <a:srgbClr val="000000"/>
                </a:outerShdw>
              </a:effectLst>
            </a:endParaRPr>
          </a:p>
          <a:p>
            <a:pPr>
              <a:spcBef>
                <a:spcPct val="50000"/>
              </a:spcBef>
              <a:defRPr/>
            </a:pPr>
            <a:r>
              <a:rPr lang="es-ES_tradnl" sz="2800" b="1" dirty="0">
                <a:solidFill>
                  <a:srgbClr val="FAFD00"/>
                </a:solidFill>
                <a:effectLst>
                  <a:outerShdw blurRad="38100" dist="38100" dir="2700000" algn="tl">
                    <a:srgbClr val="000000"/>
                  </a:outerShdw>
                </a:effectLst>
              </a:rPr>
              <a:t>      Son quistes mamarios benignos que contienen leche. Se asocian con la lactancia. Únicos, múltiples, </a:t>
            </a:r>
            <a:r>
              <a:rPr lang="es-ES_tradnl" sz="2800" b="1" dirty="0" err="1">
                <a:solidFill>
                  <a:srgbClr val="FAFD00"/>
                </a:solidFill>
                <a:effectLst>
                  <a:outerShdw blurRad="38100" dist="38100" dir="2700000" algn="tl">
                    <a:srgbClr val="000000"/>
                  </a:outerShdw>
                </a:effectLst>
              </a:rPr>
              <a:t>uni</a:t>
            </a:r>
            <a:r>
              <a:rPr lang="es-ES_tradnl" sz="2800" b="1" dirty="0">
                <a:solidFill>
                  <a:srgbClr val="FAFD00"/>
                </a:solidFill>
                <a:effectLst>
                  <a:outerShdw blurRad="38100" dist="38100" dir="2700000" algn="tl">
                    <a:srgbClr val="000000"/>
                  </a:outerShdw>
                </a:effectLst>
              </a:rPr>
              <a:t> o bilaterales. Diagnóstico por punción.</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rt-wh3026_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art-wh3026_fi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a:effectLst>
            <a:outerShdw dist="107763" dir="2700000" algn="ctr" rotWithShape="0">
              <a:schemeClr val="bg2"/>
            </a:outerShdw>
          </a:effectLst>
        </p:spPr>
        <p:txBody>
          <a:bodyPr/>
          <a:lstStyle/>
          <a:p>
            <a:pPr>
              <a:defRPr/>
            </a:pPr>
            <a:r>
              <a:rPr lang="es-ES_tradnl" b="1" smtClean="0"/>
              <a:t>TUMOR FILODES </a:t>
            </a:r>
          </a:p>
        </p:txBody>
      </p:sp>
      <p:sp>
        <p:nvSpPr>
          <p:cNvPr id="25603" name="Rectangle 3"/>
          <p:cNvSpPr>
            <a:spLocks noGrp="1" noChangeArrowheads="1"/>
          </p:cNvSpPr>
          <p:nvPr>
            <p:ph type="body" idx="1"/>
          </p:nvPr>
        </p:nvSpPr>
        <p:spPr>
          <a:xfrm>
            <a:off x="457200" y="1676400"/>
            <a:ext cx="8229600" cy="4572000"/>
          </a:xfrm>
        </p:spPr>
        <p:txBody>
          <a:bodyPr/>
          <a:lstStyle/>
          <a:p>
            <a:pPr>
              <a:buSzPct val="60000"/>
              <a:defRPr/>
            </a:pPr>
            <a:r>
              <a:rPr lang="es-ES_tradnl" b="1" smtClean="0">
                <a:effectLst>
                  <a:outerShdw blurRad="38100" dist="38100" dir="2700000" algn="tl">
                    <a:srgbClr val="000000"/>
                  </a:outerShdw>
                </a:effectLst>
              </a:rPr>
              <a:t>Neoplasia fibroepitelial de la mama, caracterizada por proliferacíon estromal y epitelial</a:t>
            </a:r>
          </a:p>
          <a:p>
            <a:pPr>
              <a:buSzPct val="60000"/>
              <a:buFont typeface="Monotype Sorts" pitchFamily="2" charset="2"/>
              <a:buChar char=" "/>
              <a:defRPr/>
            </a:pPr>
            <a:endParaRPr lang="es-ES_tradnl" b="1" smtClean="0">
              <a:effectLst>
                <a:outerShdw blurRad="38100" dist="38100" dir="2700000" algn="tl">
                  <a:srgbClr val="000000"/>
                </a:outerShdw>
              </a:effectLst>
            </a:endParaRPr>
          </a:p>
          <a:p>
            <a:pPr>
              <a:buClr>
                <a:srgbClr val="CF0E30"/>
              </a:buClr>
              <a:buSzPct val="60000"/>
              <a:buFont typeface="Monotype Sorts" pitchFamily="2" charset="2"/>
              <a:buChar char="è"/>
              <a:defRPr/>
            </a:pPr>
            <a:r>
              <a:rPr lang="es-ES_tradnl" b="1" smtClean="0">
                <a:effectLst>
                  <a:outerShdw blurRad="38100" dist="38100" dir="2700000" algn="tl">
                    <a:srgbClr val="000000"/>
                  </a:outerShdw>
                </a:effectLst>
              </a:rPr>
              <a:t>   Clínica y anatomopatológicamente similar</a:t>
            </a:r>
          </a:p>
          <a:p>
            <a:pPr>
              <a:buSzPct val="60000"/>
              <a:buFont typeface="Monotype Sorts" pitchFamily="2" charset="2"/>
              <a:buChar char=" "/>
              <a:defRPr/>
            </a:pPr>
            <a:r>
              <a:rPr lang="es-ES_tradnl" b="1" smtClean="0">
                <a:effectLst>
                  <a:outerShdw blurRad="38100" dist="38100" dir="2700000" algn="tl">
                    <a:srgbClr val="000000"/>
                  </a:outerShdw>
                </a:effectLst>
              </a:rPr>
              <a:t>    a un fibroadenoma</a:t>
            </a:r>
          </a:p>
          <a:p>
            <a:pPr>
              <a:buClr>
                <a:srgbClr val="CF0E30"/>
              </a:buClr>
              <a:buSzPct val="60000"/>
              <a:buFont typeface="Monotype Sorts" pitchFamily="2" charset="2"/>
              <a:buChar char="è"/>
              <a:defRPr/>
            </a:pPr>
            <a:r>
              <a:rPr lang="es-ES_tradnl" b="1" smtClean="0">
                <a:effectLst>
                  <a:outerShdw blurRad="38100" dist="38100" dir="2700000" algn="tl">
                    <a:srgbClr val="000000"/>
                  </a:outerShdw>
                </a:effectLst>
              </a:rPr>
              <a:t>    Puede adquirir aspecto histológico de </a:t>
            </a:r>
          </a:p>
          <a:p>
            <a:pPr>
              <a:buSzPct val="60000"/>
              <a:buFont typeface="Monotype Sorts" pitchFamily="2" charset="2"/>
              <a:buChar char=" "/>
              <a:defRPr/>
            </a:pPr>
            <a:r>
              <a:rPr lang="es-ES_tradnl" b="1" smtClean="0">
                <a:effectLst>
                  <a:outerShdw blurRad="38100" dist="38100" dir="2700000" algn="tl">
                    <a:srgbClr val="000000"/>
                  </a:outerShdw>
                </a:effectLst>
              </a:rPr>
              <a:t>    tumor maligno</a:t>
            </a:r>
          </a:p>
        </p:txBody>
      </p:sp>
      <p:sp>
        <p:nvSpPr>
          <p:cNvPr id="76804" name="Line 4"/>
          <p:cNvSpPr>
            <a:spLocks noChangeShapeType="1"/>
          </p:cNvSpPr>
          <p:nvPr/>
        </p:nvSpPr>
        <p:spPr bwMode="auto">
          <a:xfrm>
            <a:off x="2311400" y="1447800"/>
            <a:ext cx="45212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323850" y="1916113"/>
            <a:ext cx="8604250" cy="4114800"/>
          </a:xfrm>
        </p:spPr>
        <p:txBody>
          <a:bodyPr/>
          <a:lstStyle/>
          <a:p>
            <a:pPr>
              <a:buSzPct val="60000"/>
              <a:defRPr/>
            </a:pPr>
            <a:r>
              <a:rPr lang="es-ES_tradnl" b="1" dirty="0" smtClean="0">
                <a:effectLst>
                  <a:outerShdw blurRad="38100" dist="38100" dir="2700000" algn="tl">
                    <a:srgbClr val="000000">
                      <a:alpha val="43137"/>
                    </a:srgbClr>
                  </a:outerShdw>
                </a:effectLst>
              </a:rPr>
              <a:t>Frecuencia   :   1% de los tumores mamarios</a:t>
            </a:r>
          </a:p>
          <a:p>
            <a:pPr>
              <a:buSzPct val="60000"/>
              <a:defRPr/>
            </a:pPr>
            <a:r>
              <a:rPr lang="es-ES_tradnl" b="1" dirty="0" smtClean="0">
                <a:effectLst>
                  <a:outerShdw blurRad="38100" dist="38100" dir="2700000" algn="tl">
                    <a:srgbClr val="000000">
                      <a:alpha val="43137"/>
                    </a:srgbClr>
                  </a:outerShdw>
                </a:effectLst>
              </a:rPr>
              <a:t>Edad             :  40 años  (21-60)</a:t>
            </a:r>
          </a:p>
          <a:p>
            <a:pPr>
              <a:buSzPct val="60000"/>
              <a:defRPr/>
            </a:pPr>
            <a:r>
              <a:rPr lang="es-ES_tradnl" b="1" dirty="0" smtClean="0">
                <a:effectLst>
                  <a:outerShdw blurRad="38100" dist="38100" dir="2700000" algn="tl">
                    <a:srgbClr val="000000">
                      <a:alpha val="43137"/>
                    </a:srgbClr>
                  </a:outerShdw>
                </a:effectLst>
              </a:rPr>
              <a:t>Localización</a:t>
            </a:r>
          </a:p>
          <a:p>
            <a:pPr>
              <a:buSzPct val="60000"/>
              <a:defRPr/>
            </a:pPr>
            <a:r>
              <a:rPr lang="es-ES_tradnl" b="1" dirty="0" smtClean="0">
                <a:effectLst>
                  <a:outerShdw blurRad="38100" dist="38100" dir="2700000" algn="tl">
                    <a:srgbClr val="000000">
                      <a:alpha val="43137"/>
                    </a:srgbClr>
                  </a:outerShdw>
                </a:effectLst>
              </a:rPr>
              <a:t>Evolución     : Filodes Benigno</a:t>
            </a:r>
          </a:p>
          <a:p>
            <a:pPr>
              <a:buSzPct val="60000"/>
              <a:buFont typeface="Monotype Sorts" pitchFamily="2" charset="2"/>
              <a:buChar char=" "/>
              <a:defRPr/>
            </a:pPr>
            <a:r>
              <a:rPr lang="es-ES_tradnl" b="1" dirty="0" smtClean="0">
                <a:effectLst>
                  <a:outerShdw blurRad="38100" dist="38100" dir="2700000" algn="tl">
                    <a:srgbClr val="000000">
                      <a:alpha val="43137"/>
                    </a:srgbClr>
                  </a:outerShdw>
                </a:effectLst>
              </a:rPr>
              <a:t>                         Filodes Maligno </a:t>
            </a:r>
            <a:r>
              <a:rPr lang="es-ES_tradnl" sz="2800" b="1" dirty="0" smtClean="0">
                <a:effectLst>
                  <a:outerShdw blurRad="38100" dist="38100" dir="2700000" algn="tl">
                    <a:srgbClr val="000000">
                      <a:alpha val="43137"/>
                    </a:srgbClr>
                  </a:outerShdw>
                </a:effectLst>
              </a:rPr>
              <a:t>(metástasis) </a:t>
            </a:r>
          </a:p>
          <a:p>
            <a:pPr>
              <a:buSzPct val="60000"/>
              <a:buFont typeface="Monotype Sorts" pitchFamily="2" charset="2"/>
              <a:buChar char=" "/>
              <a:defRPr/>
            </a:pPr>
            <a:r>
              <a:rPr lang="es-ES_tradnl" sz="2800" b="1" dirty="0" smtClean="0">
                <a:effectLst>
                  <a:outerShdw blurRad="38100" dist="38100" dir="2700000" algn="tl">
                    <a:srgbClr val="000000">
                      <a:alpha val="43137"/>
                    </a:srgbClr>
                  </a:outerShdw>
                </a:effectLst>
              </a:rPr>
              <a:t>                             </a:t>
            </a:r>
            <a:r>
              <a:rPr lang="es-ES_tradnl" b="1" dirty="0" smtClean="0">
                <a:effectLst>
                  <a:outerShdw blurRad="38100" dist="38100" dir="2700000" algn="tl">
                    <a:srgbClr val="000000">
                      <a:alpha val="43137"/>
                    </a:srgbClr>
                  </a:outerShdw>
                </a:effectLst>
              </a:rPr>
              <a:t>Filodes </a:t>
            </a:r>
            <a:r>
              <a:rPr lang="es-ES_tradnl" b="1" dirty="0" err="1" smtClean="0">
                <a:effectLst>
                  <a:outerShdw blurRad="38100" dist="38100" dir="2700000" algn="tl">
                    <a:srgbClr val="000000">
                      <a:alpha val="43137"/>
                    </a:srgbClr>
                  </a:outerShdw>
                </a:effectLst>
              </a:rPr>
              <a:t>Borderline</a:t>
            </a:r>
            <a:endParaRPr lang="es-ES_tradnl" b="1" dirty="0" smtClean="0">
              <a:effectLst>
                <a:outerShdw blurRad="38100" dist="38100" dir="2700000" algn="tl">
                  <a:srgbClr val="000000">
                    <a:alpha val="43137"/>
                  </a:srgbClr>
                </a:outerShdw>
              </a:effectLst>
            </a:endParaRPr>
          </a:p>
        </p:txBody>
      </p:sp>
      <p:sp>
        <p:nvSpPr>
          <p:cNvPr id="26627" name="Rectangle 3"/>
          <p:cNvSpPr>
            <a:spLocks noGrp="1" noChangeArrowheads="1"/>
          </p:cNvSpPr>
          <p:nvPr>
            <p:ph type="title"/>
          </p:nvPr>
        </p:nvSpPr>
        <p:spPr>
          <a:xfrm>
            <a:off x="685800" y="304800"/>
            <a:ext cx="7772400" cy="1143000"/>
          </a:xfrm>
          <a:effectLst>
            <a:outerShdw dist="107763" dir="2700000" algn="ctr" rotWithShape="0">
              <a:schemeClr val="bg2"/>
            </a:outerShdw>
          </a:effectLst>
        </p:spPr>
        <p:txBody>
          <a:bodyPr/>
          <a:lstStyle/>
          <a:p>
            <a:pPr>
              <a:defRPr/>
            </a:pPr>
            <a:r>
              <a:rPr lang="es-ES_tradnl" b="1" dirty="0" smtClean="0"/>
              <a:t>TUMOR FILODES </a:t>
            </a:r>
          </a:p>
        </p:txBody>
      </p:sp>
      <p:sp>
        <p:nvSpPr>
          <p:cNvPr id="77828" name="Line 4"/>
          <p:cNvSpPr>
            <a:spLocks noChangeShapeType="1"/>
          </p:cNvSpPr>
          <p:nvPr/>
        </p:nvSpPr>
        <p:spPr bwMode="auto">
          <a:xfrm>
            <a:off x="2311400" y="1371600"/>
            <a:ext cx="45212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484438" y="1916113"/>
            <a:ext cx="5216525" cy="4114800"/>
          </a:xfrm>
        </p:spPr>
        <p:txBody>
          <a:bodyPr/>
          <a:lstStyle/>
          <a:p>
            <a:pPr>
              <a:buFont typeface="Wingdings" pitchFamily="2" charset="2"/>
              <a:buChar char="v"/>
              <a:defRPr/>
            </a:pPr>
            <a:r>
              <a:rPr lang="es-ES_tradnl" b="1" dirty="0" smtClean="0"/>
              <a:t> </a:t>
            </a:r>
            <a:r>
              <a:rPr lang="es-ES_tradnl" b="1" dirty="0" smtClean="0">
                <a:effectLst>
                  <a:outerShdw blurRad="38100" dist="38100" dir="2700000" algn="tl">
                    <a:srgbClr val="000000">
                      <a:alpha val="43137"/>
                    </a:srgbClr>
                  </a:outerShdw>
                </a:effectLst>
              </a:rPr>
              <a:t>Diagnóstico</a:t>
            </a:r>
          </a:p>
          <a:p>
            <a:pPr>
              <a:buFont typeface="Monotype Sorts" pitchFamily="2" charset="2"/>
              <a:buChar char=" "/>
              <a:defRPr/>
            </a:pPr>
            <a:r>
              <a:rPr lang="es-ES_tradnl" b="1" dirty="0" smtClean="0">
                <a:effectLst>
                  <a:outerShdw blurRad="38100" dist="38100" dir="2700000" algn="tl">
                    <a:srgbClr val="000000">
                      <a:alpha val="43137"/>
                    </a:srgbClr>
                  </a:outerShdw>
                </a:effectLst>
              </a:rPr>
              <a:t>        - clínica</a:t>
            </a:r>
          </a:p>
          <a:p>
            <a:pPr>
              <a:buFont typeface="Monotype Sorts" pitchFamily="2" charset="2"/>
              <a:buChar char=" "/>
              <a:defRPr/>
            </a:pPr>
            <a:r>
              <a:rPr lang="es-ES_tradnl" b="1" dirty="0" smtClean="0">
                <a:effectLst>
                  <a:outerShdw blurRad="38100" dist="38100" dir="2700000" algn="tl">
                    <a:srgbClr val="000000">
                      <a:alpha val="43137"/>
                    </a:srgbClr>
                  </a:outerShdw>
                </a:effectLst>
              </a:rPr>
              <a:t>        - mamografía</a:t>
            </a:r>
          </a:p>
          <a:p>
            <a:pPr>
              <a:buFont typeface="Monotype Sorts" pitchFamily="2" charset="2"/>
              <a:buChar char=" "/>
              <a:defRPr/>
            </a:pPr>
            <a:r>
              <a:rPr lang="es-ES_tradnl" b="1" dirty="0" smtClean="0">
                <a:effectLst>
                  <a:outerShdw blurRad="38100" dist="38100" dir="2700000" algn="tl">
                    <a:srgbClr val="000000">
                      <a:alpha val="43137"/>
                    </a:srgbClr>
                  </a:outerShdw>
                </a:effectLst>
              </a:rPr>
              <a:t>        - ecotomografía</a:t>
            </a:r>
          </a:p>
          <a:p>
            <a:pPr>
              <a:buFont typeface="Monotype Sorts" pitchFamily="2" charset="2"/>
              <a:buChar char=" "/>
              <a:defRPr/>
            </a:pPr>
            <a:r>
              <a:rPr lang="es-ES_tradnl" b="1" dirty="0" smtClean="0">
                <a:effectLst>
                  <a:outerShdw blurRad="38100" dist="38100" dir="2700000" algn="tl">
                    <a:srgbClr val="000000">
                      <a:alpha val="43137"/>
                    </a:srgbClr>
                  </a:outerShdw>
                </a:effectLst>
              </a:rPr>
              <a:t>        - citología - histología</a:t>
            </a:r>
          </a:p>
          <a:p>
            <a:pPr>
              <a:buFont typeface="Monotype Sorts" pitchFamily="2" charset="2"/>
              <a:buChar char=" "/>
              <a:defRPr/>
            </a:pPr>
            <a:endParaRPr lang="es-ES_tradnl" b="1" dirty="0" smtClean="0">
              <a:effectLst>
                <a:outerShdw blurRad="38100" dist="38100" dir="2700000" algn="tl">
                  <a:srgbClr val="000000">
                    <a:alpha val="43137"/>
                  </a:srgbClr>
                </a:outerShdw>
              </a:effectLst>
            </a:endParaRPr>
          </a:p>
          <a:p>
            <a:pPr>
              <a:buFont typeface="Wingdings" pitchFamily="2" charset="2"/>
              <a:buChar char="v"/>
              <a:defRPr/>
            </a:pPr>
            <a:r>
              <a:rPr lang="es-ES_tradnl" b="1" u="sng" dirty="0" smtClean="0">
                <a:effectLst>
                  <a:outerShdw blurRad="38100" dist="38100" dir="2700000" algn="tl">
                    <a:srgbClr val="000000">
                      <a:alpha val="43137"/>
                    </a:srgbClr>
                  </a:outerShdw>
                </a:effectLst>
              </a:rPr>
              <a:t>Tratamiento</a:t>
            </a:r>
          </a:p>
        </p:txBody>
      </p:sp>
      <p:sp>
        <p:nvSpPr>
          <p:cNvPr id="27651" name="Rectangle 3"/>
          <p:cNvSpPr>
            <a:spLocks noGrp="1" noChangeArrowheads="1"/>
          </p:cNvSpPr>
          <p:nvPr>
            <p:ph type="title"/>
          </p:nvPr>
        </p:nvSpPr>
        <p:spPr>
          <a:xfrm>
            <a:off x="685800" y="304800"/>
            <a:ext cx="7772400" cy="1143000"/>
          </a:xfrm>
          <a:effectLst>
            <a:outerShdw dist="107763" dir="2700000" algn="ctr" rotWithShape="0">
              <a:schemeClr val="bg2"/>
            </a:outerShdw>
          </a:effectLst>
        </p:spPr>
        <p:txBody>
          <a:bodyPr/>
          <a:lstStyle/>
          <a:p>
            <a:pPr>
              <a:defRPr/>
            </a:pPr>
            <a:r>
              <a:rPr lang="es-ES_tradnl" b="1" smtClean="0"/>
              <a:t>TUMOR FILODES </a:t>
            </a:r>
          </a:p>
        </p:txBody>
      </p:sp>
      <p:sp>
        <p:nvSpPr>
          <p:cNvPr id="78852" name="Line 4"/>
          <p:cNvSpPr>
            <a:spLocks noChangeShapeType="1"/>
          </p:cNvSpPr>
          <p:nvPr/>
        </p:nvSpPr>
        <p:spPr bwMode="auto">
          <a:xfrm>
            <a:off x="2311400" y="1371600"/>
            <a:ext cx="45212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fil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istopat-fil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09600" y="457200"/>
            <a:ext cx="7772400" cy="1143000"/>
          </a:xfrm>
          <a:effectLst>
            <a:outerShdw dist="107763" dir="2700000" algn="ctr" rotWithShape="0">
              <a:schemeClr val="bg2"/>
            </a:outerShdw>
          </a:effectLst>
        </p:spPr>
        <p:txBody>
          <a:bodyPr/>
          <a:lstStyle/>
          <a:p>
            <a:pPr>
              <a:defRPr/>
            </a:pPr>
            <a:r>
              <a:rPr lang="es-ES_tradnl" sz="3600" b="1" smtClean="0"/>
              <a:t>TUMORES BENIGNOS MAMARIOS ESTROMALES</a:t>
            </a:r>
          </a:p>
        </p:txBody>
      </p:sp>
      <p:sp>
        <p:nvSpPr>
          <p:cNvPr id="81923" name="Rectangle 3"/>
          <p:cNvSpPr>
            <a:spLocks noGrp="1" noChangeArrowheads="1"/>
          </p:cNvSpPr>
          <p:nvPr>
            <p:ph type="body" idx="1"/>
          </p:nvPr>
        </p:nvSpPr>
        <p:spPr>
          <a:xfrm>
            <a:off x="381000" y="1981200"/>
            <a:ext cx="8610600" cy="4114800"/>
          </a:xfrm>
          <a:effectLst>
            <a:outerShdw dist="107763" dir="2700000" algn="ctr" rotWithShape="0">
              <a:schemeClr val="bg2"/>
            </a:outerShdw>
          </a:effectLst>
        </p:spPr>
        <p:txBody>
          <a:bodyPr/>
          <a:lstStyle/>
          <a:p>
            <a:pPr>
              <a:buSzPct val="60000"/>
            </a:pPr>
            <a:r>
              <a:rPr lang="es-ES_tradnl" b="1" smtClean="0"/>
              <a:t>  Lipomas</a:t>
            </a:r>
          </a:p>
          <a:p>
            <a:pPr>
              <a:buSzPct val="60000"/>
            </a:pPr>
            <a:r>
              <a:rPr lang="es-ES_tradnl" b="1" smtClean="0"/>
              <a:t>  Fibromas</a:t>
            </a:r>
          </a:p>
          <a:p>
            <a:pPr>
              <a:buSzPct val="60000"/>
            </a:pPr>
            <a:r>
              <a:rPr lang="es-ES_tradnl" b="1" smtClean="0"/>
              <a:t>  Neurofibroma</a:t>
            </a:r>
          </a:p>
          <a:p>
            <a:pPr>
              <a:buSzPct val="60000"/>
            </a:pPr>
            <a:r>
              <a:rPr lang="es-ES_tradnl" b="1" smtClean="0"/>
              <a:t>  Neurinomas, Mesenquimomas, Leiomiomas,</a:t>
            </a:r>
          </a:p>
          <a:p>
            <a:pPr>
              <a:buSzPct val="60000"/>
            </a:pPr>
            <a:r>
              <a:rPr lang="es-ES_tradnl" b="1" smtClean="0"/>
              <a:t>  Necrosis Grasa</a:t>
            </a:r>
          </a:p>
          <a:p>
            <a:pPr>
              <a:buSzPct val="60000"/>
            </a:pPr>
            <a:r>
              <a:rPr lang="es-ES_tradnl" b="1" smtClean="0"/>
              <a:t>  Fibrosis Mamaria</a:t>
            </a:r>
          </a:p>
          <a:p>
            <a:pPr>
              <a:buSzPct val="60000"/>
            </a:pPr>
            <a:r>
              <a:rPr lang="es-ES_tradnl" b="1" smtClean="0"/>
              <a:t>  Angiomas: hemangiomas, linfangiomas.</a:t>
            </a:r>
          </a:p>
        </p:txBody>
      </p:sp>
      <p:sp>
        <p:nvSpPr>
          <p:cNvPr id="81924" name="Line 4"/>
          <p:cNvSpPr>
            <a:spLocks noChangeShapeType="1"/>
          </p:cNvSpPr>
          <p:nvPr/>
        </p:nvSpPr>
        <p:spPr bwMode="auto">
          <a:xfrm>
            <a:off x="787400" y="16002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026"/>
          <p:cNvSpPr>
            <a:spLocks noChangeArrowheads="1"/>
          </p:cNvSpPr>
          <p:nvPr/>
        </p:nvSpPr>
        <p:spPr bwMode="auto">
          <a:xfrm>
            <a:off x="1225550" y="3968750"/>
            <a:ext cx="4178300" cy="825500"/>
          </a:xfrm>
          <a:prstGeom prst="roundRect">
            <a:avLst>
              <a:gd name="adj" fmla="val 12495"/>
            </a:avLst>
          </a:prstGeom>
          <a:solidFill>
            <a:srgbClr val="B50069"/>
          </a:solidFill>
          <a:ln w="12700">
            <a:solidFill>
              <a:schemeClr val="tx1"/>
            </a:solidFill>
            <a:round/>
            <a:headEnd/>
            <a:tailEnd/>
          </a:ln>
        </p:spPr>
        <p:txBody>
          <a:bodyPr wrap="none" anchor="ctr"/>
          <a:lstStyle/>
          <a:p>
            <a:endParaRPr lang="es-CL"/>
          </a:p>
        </p:txBody>
      </p:sp>
      <p:sp>
        <p:nvSpPr>
          <p:cNvPr id="194563" name="Rectangle 1027"/>
          <p:cNvSpPr>
            <a:spLocks noChangeArrowheads="1"/>
          </p:cNvSpPr>
          <p:nvPr/>
        </p:nvSpPr>
        <p:spPr bwMode="auto">
          <a:xfrm>
            <a:off x="1584325" y="4037013"/>
            <a:ext cx="3482975" cy="638175"/>
          </a:xfrm>
          <a:prstGeom prst="rect">
            <a:avLst/>
          </a:prstGeom>
          <a:noFill/>
          <a:ln w="12700">
            <a:noFill/>
            <a:miter lim="800000"/>
            <a:headEnd/>
            <a:tailEnd/>
          </a:ln>
          <a:effectLst/>
        </p:spPr>
        <p:txBody>
          <a:bodyPr wrap="none" lIns="90488" tIns="44450" rIns="90488" bIns="44450">
            <a:spAutoFit/>
          </a:bodyPr>
          <a:lstStyle/>
          <a:p>
            <a:pPr>
              <a:defRPr/>
            </a:pPr>
            <a:r>
              <a:rPr lang="es-CL" sz="3600" b="1">
                <a:effectLst>
                  <a:outerShdw blurRad="38100" dist="38100" dir="2700000" algn="tl">
                    <a:srgbClr val="000000"/>
                  </a:outerShdw>
                </a:effectLst>
                <a:latin typeface="Arial" pitchFamily="34" charset="0"/>
              </a:rPr>
              <a:t>Pectoral Menor</a:t>
            </a:r>
          </a:p>
        </p:txBody>
      </p:sp>
      <p:sp>
        <p:nvSpPr>
          <p:cNvPr id="194564" name="Rectangle 1028"/>
          <p:cNvSpPr>
            <a:spLocks noChangeArrowheads="1"/>
          </p:cNvSpPr>
          <p:nvPr/>
        </p:nvSpPr>
        <p:spPr bwMode="auto">
          <a:xfrm>
            <a:off x="3489325" y="5332413"/>
            <a:ext cx="1943100" cy="638175"/>
          </a:xfrm>
          <a:prstGeom prst="rect">
            <a:avLst/>
          </a:prstGeom>
          <a:noFill/>
          <a:ln w="12700">
            <a:noFill/>
            <a:miter lim="800000"/>
            <a:headEnd/>
            <a:tailEnd/>
          </a:ln>
          <a:effectLst/>
        </p:spPr>
        <p:txBody>
          <a:bodyPr wrap="none" lIns="90488" tIns="44450" rIns="90488" bIns="44450">
            <a:spAutoFit/>
          </a:bodyPr>
          <a:lstStyle/>
          <a:p>
            <a:pPr>
              <a:defRPr/>
            </a:pPr>
            <a:r>
              <a:rPr lang="es-CL" sz="3600" b="1">
                <a:effectLst>
                  <a:outerShdw blurRad="38100" dist="38100" dir="2700000" algn="tl">
                    <a:srgbClr val="000000"/>
                  </a:outerShdw>
                </a:effectLst>
                <a:latin typeface="Arial" pitchFamily="34" charset="0"/>
              </a:rPr>
              <a:t>1</a:t>
            </a:r>
            <a:r>
              <a:rPr lang="es-CL" sz="3600" b="1" baseline="30000">
                <a:effectLst>
                  <a:outerShdw blurRad="38100" dist="38100" dir="2700000" algn="tl">
                    <a:srgbClr val="000000"/>
                  </a:outerShdw>
                </a:effectLst>
                <a:latin typeface="Arial" pitchFamily="34" charset="0"/>
              </a:rPr>
              <a:t>er</a:t>
            </a:r>
            <a:r>
              <a:rPr lang="es-CL" sz="3600" b="1">
                <a:effectLst>
                  <a:outerShdw blurRad="38100" dist="38100" dir="2700000" algn="tl">
                    <a:srgbClr val="000000"/>
                  </a:outerShdw>
                </a:effectLst>
                <a:latin typeface="Arial" pitchFamily="34" charset="0"/>
              </a:rPr>
              <a:t> Nivel</a:t>
            </a:r>
          </a:p>
        </p:txBody>
      </p:sp>
      <p:sp>
        <p:nvSpPr>
          <p:cNvPr id="194565" name="Rectangle 1029"/>
          <p:cNvSpPr>
            <a:spLocks noChangeArrowheads="1"/>
          </p:cNvSpPr>
          <p:nvPr/>
        </p:nvSpPr>
        <p:spPr bwMode="auto">
          <a:xfrm>
            <a:off x="5699125" y="4037013"/>
            <a:ext cx="1820863" cy="638175"/>
          </a:xfrm>
          <a:prstGeom prst="rect">
            <a:avLst/>
          </a:prstGeom>
          <a:noFill/>
          <a:ln w="12700">
            <a:noFill/>
            <a:miter lim="800000"/>
            <a:headEnd/>
            <a:tailEnd/>
          </a:ln>
          <a:effectLst/>
        </p:spPr>
        <p:txBody>
          <a:bodyPr wrap="none" lIns="90488" tIns="44450" rIns="90488" bIns="44450">
            <a:spAutoFit/>
          </a:bodyPr>
          <a:lstStyle/>
          <a:p>
            <a:pPr>
              <a:defRPr/>
            </a:pPr>
            <a:r>
              <a:rPr lang="es-CL" sz="3600" b="1">
                <a:effectLst>
                  <a:outerShdw blurRad="38100" dist="38100" dir="2700000" algn="tl">
                    <a:srgbClr val="000000"/>
                  </a:outerShdw>
                </a:effectLst>
                <a:latin typeface="Arial" pitchFamily="34" charset="0"/>
              </a:rPr>
              <a:t>2º Nivel</a:t>
            </a:r>
          </a:p>
        </p:txBody>
      </p:sp>
      <p:sp>
        <p:nvSpPr>
          <p:cNvPr id="194566" name="Rectangle 1030"/>
          <p:cNvSpPr>
            <a:spLocks noChangeArrowheads="1"/>
          </p:cNvSpPr>
          <p:nvPr/>
        </p:nvSpPr>
        <p:spPr bwMode="auto">
          <a:xfrm>
            <a:off x="3429000" y="2895600"/>
            <a:ext cx="2016125" cy="638175"/>
          </a:xfrm>
          <a:prstGeom prst="rect">
            <a:avLst/>
          </a:prstGeom>
          <a:noFill/>
          <a:ln w="12700">
            <a:noFill/>
            <a:miter lim="800000"/>
            <a:headEnd/>
            <a:tailEnd/>
          </a:ln>
          <a:effectLst/>
        </p:spPr>
        <p:txBody>
          <a:bodyPr lIns="90488" tIns="44450" rIns="90488" bIns="44450">
            <a:spAutoFit/>
          </a:bodyPr>
          <a:lstStyle/>
          <a:p>
            <a:pPr>
              <a:defRPr/>
            </a:pPr>
            <a:r>
              <a:rPr lang="es-CL" sz="3600" b="1">
                <a:effectLst>
                  <a:outerShdw blurRad="38100" dist="38100" dir="2700000" algn="tl">
                    <a:srgbClr val="000000"/>
                  </a:outerShdw>
                </a:effectLst>
                <a:latin typeface="Arial" pitchFamily="34" charset="0"/>
              </a:rPr>
              <a:t>3</a:t>
            </a:r>
            <a:r>
              <a:rPr lang="es-CL" sz="3600" b="1" baseline="30000">
                <a:effectLst>
                  <a:outerShdw blurRad="38100" dist="38100" dir="2700000" algn="tl">
                    <a:srgbClr val="000000"/>
                  </a:outerShdw>
                </a:effectLst>
                <a:latin typeface="Arial" pitchFamily="34" charset="0"/>
              </a:rPr>
              <a:t>er</a:t>
            </a:r>
            <a:r>
              <a:rPr lang="es-CL" sz="3600" b="1">
                <a:effectLst>
                  <a:outerShdw blurRad="38100" dist="38100" dir="2700000" algn="tl">
                    <a:srgbClr val="000000"/>
                  </a:outerShdw>
                </a:effectLst>
                <a:latin typeface="Arial" pitchFamily="34" charset="0"/>
              </a:rPr>
              <a:t> Nivel</a:t>
            </a:r>
          </a:p>
        </p:txBody>
      </p:sp>
      <p:sp>
        <p:nvSpPr>
          <p:cNvPr id="194567" name="Rectangle 1031"/>
          <p:cNvSpPr>
            <a:spLocks noGrp="1" noChangeArrowheads="1"/>
          </p:cNvSpPr>
          <p:nvPr>
            <p:ph type="title"/>
          </p:nvPr>
        </p:nvSpPr>
        <p:spPr>
          <a:xfrm>
            <a:off x="838200" y="952500"/>
            <a:ext cx="7620000" cy="1257300"/>
          </a:xfrm>
        </p:spPr>
        <p:txBody>
          <a:bodyPr/>
          <a:lstStyle/>
          <a:p>
            <a:pPr>
              <a:defRPr/>
            </a:pPr>
            <a:r>
              <a:rPr lang="es-CL" sz="4000" b="1" smtClean="0"/>
              <a:t>DRENAJE LINFATICO AXILAR</a:t>
            </a:r>
            <a:r>
              <a:rPr lang="es-CL" b="1" smtClean="0"/>
              <a:t> </a:t>
            </a:r>
            <a:br>
              <a:rPr lang="es-CL" b="1" smtClean="0"/>
            </a:br>
            <a:r>
              <a:rPr lang="es-CL" b="1" smtClean="0"/>
              <a:t>Clasificación Clínica</a:t>
            </a:r>
          </a:p>
        </p:txBody>
      </p:sp>
      <p:sp>
        <p:nvSpPr>
          <p:cNvPr id="10248" name="Line 1032"/>
          <p:cNvSpPr>
            <a:spLocks noChangeShapeType="1"/>
          </p:cNvSpPr>
          <p:nvPr/>
        </p:nvSpPr>
        <p:spPr bwMode="auto">
          <a:xfrm>
            <a:off x="1066800" y="2514600"/>
            <a:ext cx="7162800" cy="0"/>
          </a:xfrm>
          <a:prstGeom prst="line">
            <a:avLst/>
          </a:prstGeom>
          <a:noFill/>
          <a:ln w="76200">
            <a:solidFill>
              <a:schemeClr val="accent1"/>
            </a:solidFill>
            <a:round/>
            <a:headEnd/>
            <a:tailEnd/>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10249" name="Line 1033"/>
          <p:cNvSpPr>
            <a:spLocks noChangeShapeType="1"/>
          </p:cNvSpPr>
          <p:nvPr/>
        </p:nvSpPr>
        <p:spPr bwMode="auto">
          <a:xfrm>
            <a:off x="3429000" y="3505200"/>
            <a:ext cx="1905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0" name="Line 1034"/>
          <p:cNvSpPr>
            <a:spLocks noChangeShapeType="1"/>
          </p:cNvSpPr>
          <p:nvPr/>
        </p:nvSpPr>
        <p:spPr bwMode="auto">
          <a:xfrm>
            <a:off x="5715000" y="4648200"/>
            <a:ext cx="1905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51" name="Line 1035"/>
          <p:cNvSpPr>
            <a:spLocks noChangeShapeType="1"/>
          </p:cNvSpPr>
          <p:nvPr/>
        </p:nvSpPr>
        <p:spPr bwMode="auto">
          <a:xfrm>
            <a:off x="3581400" y="5943600"/>
            <a:ext cx="1905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Tree>
  </p:cSld>
  <p:clrMapOvr>
    <a:masterClrMapping/>
  </p:clrMapOvr>
  <p:transition spd="slow">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1000" y="381000"/>
            <a:ext cx="83820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TUMORES BENIGNOS MAMARIOS</a:t>
            </a:r>
          </a:p>
        </p:txBody>
      </p:sp>
      <p:sp>
        <p:nvSpPr>
          <p:cNvPr id="83971" name="Line 3"/>
          <p:cNvSpPr>
            <a:spLocks noChangeShapeType="1"/>
          </p:cNvSpPr>
          <p:nvPr/>
        </p:nvSpPr>
        <p:spPr bwMode="auto">
          <a:xfrm>
            <a:off x="787400" y="1295400"/>
            <a:ext cx="74930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48484" name="Rectangle 4"/>
          <p:cNvSpPr>
            <a:spLocks noChangeArrowheads="1"/>
          </p:cNvSpPr>
          <p:nvPr/>
        </p:nvSpPr>
        <p:spPr bwMode="auto">
          <a:xfrm>
            <a:off x="839788" y="2135188"/>
            <a:ext cx="7997825" cy="2652712"/>
          </a:xfrm>
          <a:prstGeom prst="rect">
            <a:avLst/>
          </a:prstGeom>
          <a:noFill/>
          <a:ln w="12700">
            <a:noFill/>
            <a:miter lim="800000"/>
            <a:headEnd/>
            <a:tailEnd/>
          </a:ln>
          <a:effectLst/>
        </p:spPr>
        <p:txBody>
          <a:bodyPr lIns="90488" tIns="44450" rIns="90488" bIns="44450">
            <a:spAutoFit/>
          </a:bodyPr>
          <a:lstStyle/>
          <a:p>
            <a:pPr>
              <a:spcBef>
                <a:spcPct val="50000"/>
              </a:spcBef>
              <a:defRPr/>
            </a:pPr>
            <a:r>
              <a:rPr lang="es-ES_tradnl" sz="2800" b="1">
                <a:effectLst>
                  <a:outerShdw blurRad="38100" dist="38100" dir="2700000" algn="tl">
                    <a:srgbClr val="000000"/>
                  </a:outerShdw>
                </a:effectLst>
              </a:rPr>
              <a:t>B.- Necrosis Grasa</a:t>
            </a:r>
          </a:p>
          <a:p>
            <a:pPr>
              <a:spcBef>
                <a:spcPct val="50000"/>
              </a:spcBef>
              <a:defRPr/>
            </a:pPr>
            <a:endParaRPr lang="es-ES_tradnl" sz="2800" b="1">
              <a:effectLst>
                <a:outerShdw blurRad="38100" dist="38100" dir="2700000" algn="tl">
                  <a:srgbClr val="000000"/>
                </a:outerShdw>
              </a:effectLst>
            </a:endParaRPr>
          </a:p>
          <a:p>
            <a:pPr>
              <a:spcBef>
                <a:spcPct val="50000"/>
              </a:spcBef>
              <a:defRPr/>
            </a:pPr>
            <a:r>
              <a:rPr lang="es-ES_tradnl" sz="2800" b="1">
                <a:solidFill>
                  <a:srgbClr val="FAFD00"/>
                </a:solidFill>
                <a:effectLst>
                  <a:outerShdw blurRad="38100" dist="38100" dir="2700000" algn="tl">
                    <a:srgbClr val="000000"/>
                  </a:outerShdw>
                </a:effectLst>
              </a:rPr>
              <a:t>      Degeneración adipocitaria secundaria a isquemia  y necrosis, producidas ya sea por traumas, hemorragias, cirugías, etc.</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09600" y="457200"/>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ctr">
              <a:defRPr/>
            </a:pPr>
            <a:r>
              <a:rPr lang="es-ES_tradnl" sz="3600" b="1">
                <a:solidFill>
                  <a:schemeClr val="tx2"/>
                </a:solidFill>
                <a:effectLst>
                  <a:outerShdw blurRad="38100" dist="38100" dir="2700000" algn="tl">
                    <a:srgbClr val="000000"/>
                  </a:outerShdw>
                </a:effectLst>
                <a:latin typeface="Arial" pitchFamily="34" charset="0"/>
              </a:rPr>
              <a:t>TUMORES BENIGNOS MAMARIOS DE LA PIEL</a:t>
            </a:r>
          </a:p>
        </p:txBody>
      </p:sp>
      <p:sp>
        <p:nvSpPr>
          <p:cNvPr id="84995" name="Line 3"/>
          <p:cNvSpPr>
            <a:spLocks noChangeShapeType="1"/>
          </p:cNvSpPr>
          <p:nvPr/>
        </p:nvSpPr>
        <p:spPr bwMode="auto">
          <a:xfrm>
            <a:off x="838200" y="1752600"/>
            <a:ext cx="7493000" cy="0"/>
          </a:xfrm>
          <a:prstGeom prst="line">
            <a:avLst/>
          </a:prstGeom>
          <a:noFill/>
          <a:ln w="50800">
            <a:solidFill>
              <a:srgbClr val="F6BF69"/>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84996" name="Text Box 4"/>
          <p:cNvSpPr txBox="1">
            <a:spLocks noChangeArrowheads="1"/>
          </p:cNvSpPr>
          <p:nvPr/>
        </p:nvSpPr>
        <p:spPr bwMode="auto">
          <a:xfrm>
            <a:off x="2514600" y="2362200"/>
            <a:ext cx="4800600" cy="35036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accent2"/>
              </a:buClr>
              <a:buSzPct val="70000"/>
              <a:buFont typeface="WP TypographicSymbols" pitchFamily="2" charset="2"/>
              <a:buChar char="!"/>
            </a:pPr>
            <a:r>
              <a:rPr lang="es-ES_tradnl" sz="3200" b="1"/>
              <a:t>  Hiperqueratosis</a:t>
            </a:r>
          </a:p>
          <a:p>
            <a:pPr>
              <a:buClr>
                <a:schemeClr val="accent2"/>
              </a:buClr>
              <a:buSzPct val="70000"/>
              <a:buFont typeface="WP TypographicSymbols" pitchFamily="2" charset="2"/>
              <a:buChar char="!"/>
            </a:pPr>
            <a:r>
              <a:rPr lang="es-ES_tradnl" sz="3200" b="1"/>
              <a:t>  Papiloma</a:t>
            </a:r>
          </a:p>
          <a:p>
            <a:pPr>
              <a:buClr>
                <a:schemeClr val="accent2"/>
              </a:buClr>
              <a:buSzPct val="70000"/>
              <a:buFont typeface="WP TypographicSymbols" pitchFamily="2" charset="2"/>
              <a:buChar char="!"/>
            </a:pPr>
            <a:r>
              <a:rPr lang="es-ES_tradnl" sz="3200" b="1"/>
              <a:t>  Alteraciones Melánicas</a:t>
            </a:r>
          </a:p>
          <a:p>
            <a:pPr>
              <a:buClr>
                <a:schemeClr val="accent2"/>
              </a:buClr>
              <a:buSzPct val="70000"/>
              <a:buFont typeface="WP TypographicSymbols" pitchFamily="2" charset="2"/>
              <a:buChar char="!"/>
            </a:pPr>
            <a:r>
              <a:rPr lang="es-ES_tradnl" sz="3200" b="1"/>
              <a:t>  Quiste Sebáceo</a:t>
            </a:r>
          </a:p>
          <a:p>
            <a:pPr>
              <a:buClr>
                <a:schemeClr val="accent2"/>
              </a:buClr>
              <a:buSzPct val="70000"/>
              <a:buFont typeface="WP TypographicSymbols" pitchFamily="2" charset="2"/>
              <a:buChar char="!"/>
            </a:pPr>
            <a:r>
              <a:rPr lang="es-ES_tradnl" sz="3200" b="1"/>
              <a:t>  Adenoma Sebáceo</a:t>
            </a:r>
          </a:p>
          <a:p>
            <a:pPr>
              <a:buClr>
                <a:schemeClr val="accent2"/>
              </a:buClr>
              <a:buSzPct val="70000"/>
              <a:buFont typeface="WP TypographicSymbols" pitchFamily="2" charset="2"/>
              <a:buChar char="!"/>
            </a:pPr>
            <a:r>
              <a:rPr lang="es-ES_tradnl" sz="3200" b="1"/>
              <a:t>  Adenoma Areolar</a:t>
            </a:r>
          </a:p>
          <a:p>
            <a:pPr>
              <a:buClr>
                <a:schemeClr val="accent2"/>
              </a:buClr>
              <a:buSzPct val="70000"/>
              <a:buFont typeface="WP TypographicSymbols" pitchFamily="2" charset="2"/>
              <a:buChar char="!"/>
            </a:pPr>
            <a:r>
              <a:rPr lang="es-ES_tradnl" sz="3200" b="1"/>
              <a:t>  Tumores Mixtos</a:t>
            </a:r>
            <a:endParaRPr lang="es-ES_tradnl"/>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755650" y="2708275"/>
            <a:ext cx="7772400" cy="1143000"/>
          </a:xfrm>
        </p:spPr>
        <p:txBody>
          <a:bodyPr/>
          <a:lstStyle/>
          <a:p>
            <a:pPr algn="l">
              <a:defRPr/>
            </a:pPr>
            <a:r>
              <a:rPr lang="es-ES_tradnl" sz="4000" dirty="0" smtClean="0">
                <a:solidFill>
                  <a:srgbClr val="FF0000"/>
                </a:solidFill>
              </a:rPr>
              <a:t>         </a:t>
            </a:r>
            <a:r>
              <a:rPr lang="es-ES_tradnl" b="1" dirty="0" smtClean="0"/>
              <a:t>NODULO  MAMARIO</a:t>
            </a:r>
            <a:br>
              <a:rPr lang="es-ES_tradnl" b="1" dirty="0" smtClean="0"/>
            </a:br>
            <a:r>
              <a:rPr lang="es-ES_tradnl" b="1" dirty="0" smtClean="0"/>
              <a:t>               PALPABLE</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Grp="1" noChangeArrowheads="1"/>
          </p:cNvSpPr>
          <p:nvPr>
            <p:ph type="title"/>
          </p:nvPr>
        </p:nvSpPr>
        <p:spPr/>
        <p:txBody>
          <a:bodyPr/>
          <a:lstStyle/>
          <a:p>
            <a:pPr>
              <a:defRPr/>
            </a:pPr>
            <a:endParaRPr lang="es-CL" smtClean="0"/>
          </a:p>
        </p:txBody>
      </p:sp>
      <p:pic>
        <p:nvPicPr>
          <p:cNvPr id="87043" name="Picture 4" descr="D006B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113"/>
            <a:ext cx="9144000" cy="6858001"/>
          </a:xfr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762000"/>
            <a:ext cx="7848600" cy="1371600"/>
          </a:xfrm>
        </p:spPr>
        <p:txBody>
          <a:bodyPr/>
          <a:lstStyle/>
          <a:p>
            <a:pPr>
              <a:defRPr/>
            </a:pPr>
            <a:r>
              <a:rPr lang="es-ES_tradnl" smtClean="0">
                <a:solidFill>
                  <a:srgbClr val="FF0000"/>
                </a:solidFill>
              </a:rPr>
              <a:t> </a:t>
            </a:r>
            <a:r>
              <a:rPr lang="es-ES_tradnl" b="1" smtClean="0"/>
              <a:t>TUMOR   MAMARIO PALPABLE</a:t>
            </a:r>
          </a:p>
        </p:txBody>
      </p:sp>
      <p:sp>
        <p:nvSpPr>
          <p:cNvPr id="106499" name="Rectangle 3"/>
          <p:cNvSpPr>
            <a:spLocks noGrp="1" noChangeArrowheads="1"/>
          </p:cNvSpPr>
          <p:nvPr>
            <p:ph type="body" idx="1"/>
          </p:nvPr>
        </p:nvSpPr>
        <p:spPr>
          <a:xfrm>
            <a:off x="685800" y="2362200"/>
            <a:ext cx="7772400" cy="3810000"/>
          </a:xfrm>
        </p:spPr>
        <p:txBody>
          <a:bodyPr/>
          <a:lstStyle/>
          <a:p>
            <a:pPr>
              <a:buFont typeface="Marlett" pitchFamily="2" charset="2"/>
              <a:buChar char="n"/>
              <a:defRPr/>
            </a:pPr>
            <a:r>
              <a:rPr lang="es-ES_tradnl" smtClean="0">
                <a:effectLst>
                  <a:outerShdw blurRad="38100" dist="38100" dir="2700000" algn="tl">
                    <a:srgbClr val="000000"/>
                  </a:outerShdw>
                </a:effectLst>
              </a:rPr>
              <a:t>MOTIVO FRECUENTE DE CONSULTA</a:t>
            </a:r>
          </a:p>
          <a:p>
            <a:pPr>
              <a:buFont typeface="Marlett" pitchFamily="2" charset="2"/>
              <a:buNone/>
              <a:defRPr/>
            </a:pPr>
            <a:r>
              <a:rPr lang="es-ES_tradnl" smtClean="0">
                <a:effectLst>
                  <a:outerShdw blurRad="38100" dist="38100" dir="2700000" algn="tl">
                    <a:srgbClr val="000000"/>
                  </a:outerShdw>
                </a:effectLst>
              </a:rPr>
              <a:t>    </a:t>
            </a:r>
            <a:r>
              <a:rPr lang="es-ES_tradnl" b="1" smtClean="0">
                <a:effectLst>
                  <a:outerShdw blurRad="38100" dist="38100" dir="2700000" algn="tl">
                    <a:srgbClr val="000000"/>
                  </a:outerShdw>
                </a:effectLst>
              </a:rPr>
              <a:t>AUTO EXAMEN   O  PESQUIZA  DEL          EQUIPO  DE  SALUD </a:t>
            </a:r>
          </a:p>
          <a:p>
            <a:pPr>
              <a:buFont typeface="Marlett" pitchFamily="2" charset="2"/>
              <a:buChar char="n"/>
              <a:defRPr/>
            </a:pPr>
            <a:r>
              <a:rPr lang="es-ES_tradnl" smtClean="0">
                <a:effectLst>
                  <a:outerShdw blurRad="38100" dist="38100" dir="2700000" algn="tl">
                    <a:srgbClr val="000000"/>
                  </a:outerShdw>
                </a:effectLst>
              </a:rPr>
              <a:t> PUEDE  ASOCIARSE  A DOLOR          </a:t>
            </a:r>
          </a:p>
          <a:p>
            <a:pPr>
              <a:buFont typeface="Marlett" pitchFamily="2" charset="2"/>
              <a:buChar char="n"/>
              <a:defRPr/>
            </a:pPr>
            <a:r>
              <a:rPr lang="es-ES_tradnl" smtClean="0">
                <a:effectLst>
                  <a:outerShdw blurRad="38100" dist="38100" dir="2700000" algn="tl">
                    <a:srgbClr val="000000"/>
                  </a:outerShdw>
                </a:effectLst>
              </a:rPr>
              <a:t> 70 % TUMOR  BENIGNO</a:t>
            </a:r>
          </a:p>
          <a:p>
            <a:pPr>
              <a:buFont typeface="Marlett" pitchFamily="2" charset="2"/>
              <a:buChar char="n"/>
              <a:defRPr/>
            </a:pPr>
            <a:r>
              <a:rPr lang="es-ES_tradnl" smtClean="0">
                <a:effectLst>
                  <a:outerShdw blurRad="38100" dist="38100" dir="2700000" algn="tl">
                    <a:srgbClr val="000000"/>
                  </a:outerShdw>
                </a:effectLst>
              </a:rPr>
              <a:t> ENFOQUE   CLINICO  AGRESIVO  DESCARTAR  CANCER  MAMARIO</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s-ES_tradnl" smtClean="0">
                <a:solidFill>
                  <a:srgbClr val="FF0000"/>
                </a:solidFill>
              </a:rPr>
              <a:t> </a:t>
            </a:r>
            <a:r>
              <a:rPr lang="es-ES_tradnl" b="1" smtClean="0"/>
              <a:t>TUMOR   MAMARIO PALPABLE</a:t>
            </a:r>
          </a:p>
        </p:txBody>
      </p:sp>
      <p:sp>
        <p:nvSpPr>
          <p:cNvPr id="108547" name="Rectangle 3"/>
          <p:cNvSpPr>
            <a:spLocks noGrp="1" noChangeArrowheads="1"/>
          </p:cNvSpPr>
          <p:nvPr>
            <p:ph type="body" idx="1"/>
          </p:nvPr>
        </p:nvSpPr>
        <p:spPr>
          <a:xfrm>
            <a:off x="2411413" y="2205038"/>
            <a:ext cx="4894262" cy="3032125"/>
          </a:xfrm>
        </p:spPr>
        <p:txBody>
          <a:bodyPr/>
          <a:lstStyle/>
          <a:p>
            <a:pPr algn="ctr">
              <a:buFont typeface="Monotype Sorts" pitchFamily="2" charset="2"/>
              <a:buNone/>
              <a:defRPr/>
            </a:pPr>
            <a:endParaRPr lang="es-ES_tradnl" smtClean="0">
              <a:solidFill>
                <a:srgbClr val="FF0000"/>
              </a:solidFill>
            </a:endParaRPr>
          </a:p>
          <a:p>
            <a:pPr>
              <a:buFont typeface="Marlett" pitchFamily="2" charset="2"/>
              <a:buChar char="n"/>
              <a:defRPr/>
            </a:pPr>
            <a:r>
              <a:rPr lang="es-ES_tradnl" smtClean="0">
                <a:solidFill>
                  <a:srgbClr val="FF0000"/>
                </a:solidFill>
              </a:rPr>
              <a:t>  </a:t>
            </a:r>
            <a:r>
              <a:rPr lang="es-ES_tradnl" b="1" smtClean="0">
                <a:effectLst>
                  <a:outerShdw blurRad="38100" dist="38100" dir="2700000" algn="tl">
                    <a:srgbClr val="000000"/>
                  </a:outerShdw>
                </a:effectLst>
              </a:rPr>
              <a:t>HISTORIA CLINICA</a:t>
            </a:r>
          </a:p>
          <a:p>
            <a:pPr>
              <a:buFont typeface="Marlett" pitchFamily="2" charset="2"/>
              <a:buChar char="n"/>
              <a:defRPr/>
            </a:pPr>
            <a:r>
              <a:rPr lang="es-ES_tradnl" b="1" smtClean="0">
                <a:effectLst>
                  <a:outerShdw blurRad="38100" dist="38100" dir="2700000" algn="tl">
                    <a:srgbClr val="000000"/>
                  </a:outerShdw>
                </a:effectLst>
              </a:rPr>
              <a:t>  EXÁMEN FÍSICO</a:t>
            </a:r>
          </a:p>
          <a:p>
            <a:pPr>
              <a:buFont typeface="Marlett" pitchFamily="2" charset="2"/>
              <a:buChar char="n"/>
              <a:defRPr/>
            </a:pPr>
            <a:r>
              <a:rPr lang="es-ES_tradnl" b="1" smtClean="0">
                <a:effectLst>
                  <a:outerShdw blurRad="38100" dist="38100" dir="2700000" algn="tl">
                    <a:srgbClr val="000000"/>
                  </a:outerShdw>
                </a:effectLst>
              </a:rPr>
              <a:t>  IMAGENOLOGÍA</a:t>
            </a:r>
          </a:p>
          <a:p>
            <a:pPr>
              <a:buClr>
                <a:srgbClr val="000000"/>
              </a:buClr>
              <a:buFont typeface="Marlett" pitchFamily="2" charset="2"/>
              <a:buNone/>
              <a:defRPr/>
            </a:pPr>
            <a:endParaRPr lang="es-ES_tradnl" smtClean="0">
              <a:effectLst>
                <a:outerShdw blurRad="38100" dist="38100" dir="2700000" algn="tl">
                  <a:srgbClr val="000000"/>
                </a:outerShdw>
              </a:effectLst>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s-ES_tradnl" smtClean="0">
                <a:solidFill>
                  <a:srgbClr val="FF0000"/>
                </a:solidFill>
              </a:rPr>
              <a:t> </a:t>
            </a:r>
            <a:r>
              <a:rPr lang="es-ES_tradnl" b="1" smtClean="0"/>
              <a:t>TUMOR   MAMARIO PALPABLE</a:t>
            </a:r>
          </a:p>
        </p:txBody>
      </p:sp>
      <p:sp>
        <p:nvSpPr>
          <p:cNvPr id="109571" name="Rectangle 3"/>
          <p:cNvSpPr>
            <a:spLocks noGrp="1" noChangeArrowheads="1"/>
          </p:cNvSpPr>
          <p:nvPr>
            <p:ph type="body" idx="1"/>
          </p:nvPr>
        </p:nvSpPr>
        <p:spPr>
          <a:xfrm>
            <a:off x="468313" y="1981200"/>
            <a:ext cx="8351837" cy="4114800"/>
          </a:xfrm>
        </p:spPr>
        <p:txBody>
          <a:bodyPr/>
          <a:lstStyle/>
          <a:p>
            <a:pPr algn="ctr">
              <a:buFont typeface="Monotype Sorts" pitchFamily="2" charset="2"/>
              <a:buNone/>
              <a:defRPr/>
            </a:pPr>
            <a:r>
              <a:rPr lang="es-ES_tradnl" sz="3600" b="1" u="sng" smtClean="0">
                <a:solidFill>
                  <a:schemeClr val="accent2"/>
                </a:solidFill>
                <a:effectLst>
                  <a:outerShdw blurRad="38100" dist="38100" dir="2700000" algn="tl">
                    <a:srgbClr val="000000"/>
                  </a:outerShdw>
                </a:effectLst>
              </a:rPr>
              <a:t>CARACTERISTICAS</a:t>
            </a:r>
            <a:endParaRPr lang="es-ES_tradnl" b="1" smtClean="0">
              <a:solidFill>
                <a:schemeClr val="accent2"/>
              </a:solidFill>
              <a:effectLst>
                <a:outerShdw blurRad="38100" dist="38100" dir="2700000" algn="tl">
                  <a:srgbClr val="000000"/>
                </a:outerShdw>
              </a:effectLst>
            </a:endParaRPr>
          </a:p>
          <a:p>
            <a:pPr>
              <a:lnSpc>
                <a:spcPct val="130000"/>
              </a:lnSpc>
              <a:buFont typeface="Marlett" pitchFamily="2" charset="2"/>
              <a:buChar char="n"/>
              <a:defRPr/>
            </a:pPr>
            <a:r>
              <a:rPr lang="es-ES_tradnl" smtClean="0"/>
              <a:t>  </a:t>
            </a:r>
            <a:r>
              <a:rPr lang="es-ES_tradnl" b="1" smtClean="0">
                <a:effectLst>
                  <a:outerShdw blurRad="38100" dist="38100" dir="2700000" algn="tl">
                    <a:srgbClr val="000000"/>
                  </a:outerShdw>
                </a:effectLst>
              </a:rPr>
              <a:t>UBICACIÓN</a:t>
            </a:r>
          </a:p>
          <a:p>
            <a:pPr>
              <a:buFont typeface="Marlett" pitchFamily="2" charset="2"/>
              <a:buChar char="n"/>
              <a:defRPr/>
            </a:pPr>
            <a:r>
              <a:rPr lang="es-ES_tradnl" b="1" smtClean="0">
                <a:effectLst>
                  <a:outerShdw blurRad="38100" dist="38100" dir="2700000" algn="tl">
                    <a:srgbClr val="000000"/>
                  </a:outerShdw>
                </a:effectLst>
              </a:rPr>
              <a:t>  TAMAÑO</a:t>
            </a:r>
          </a:p>
          <a:p>
            <a:pPr>
              <a:buFont typeface="Marlett" pitchFamily="2" charset="2"/>
              <a:buChar char="n"/>
              <a:defRPr/>
            </a:pPr>
            <a:r>
              <a:rPr lang="es-ES_tradnl" b="1" smtClean="0">
                <a:effectLst>
                  <a:outerShdw blurRad="38100" dist="38100" dir="2700000" algn="tl">
                    <a:srgbClr val="000000"/>
                  </a:outerShdw>
                </a:effectLst>
              </a:rPr>
              <a:t>  CONSISTENCIA</a:t>
            </a:r>
          </a:p>
          <a:p>
            <a:pPr>
              <a:buFont typeface="Marlett" pitchFamily="2" charset="2"/>
              <a:buChar char="n"/>
              <a:defRPr/>
            </a:pPr>
            <a:r>
              <a:rPr lang="es-ES_tradnl" b="1" smtClean="0">
                <a:effectLst>
                  <a:outerShdw blurRad="38100" dist="38100" dir="2700000" algn="tl">
                    <a:srgbClr val="000000"/>
                  </a:outerShdw>
                </a:effectLst>
              </a:rPr>
              <a:t>  SUPERFICIE, LIMITES</a:t>
            </a:r>
          </a:p>
          <a:p>
            <a:pPr>
              <a:buFont typeface="Marlett" pitchFamily="2" charset="2"/>
              <a:buChar char="n"/>
              <a:defRPr/>
            </a:pPr>
            <a:r>
              <a:rPr lang="es-ES_tradnl" b="1" smtClean="0">
                <a:effectLst>
                  <a:outerShdw blurRad="38100" dist="38100" dir="2700000" algn="tl">
                    <a:srgbClr val="000000"/>
                  </a:outerShdw>
                </a:effectLst>
              </a:rPr>
              <a:t>  ÚNICO O MÚLTIPLES</a:t>
            </a:r>
          </a:p>
          <a:p>
            <a:pPr>
              <a:buFont typeface="Marlett" pitchFamily="2" charset="2"/>
              <a:buChar char="n"/>
              <a:defRPr/>
            </a:pPr>
            <a:r>
              <a:rPr lang="es-ES_tradnl" b="1" smtClean="0">
                <a:effectLst>
                  <a:outerShdw blurRad="38100" dist="38100" dir="2700000" algn="tl">
                    <a:srgbClr val="000000"/>
                  </a:outerShdw>
                </a:effectLst>
              </a:rPr>
              <a:t>  COMPROMISO DE TEJIDOS VECINOS</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es-ES_tradnl" smtClean="0">
                <a:solidFill>
                  <a:srgbClr val="FF0000"/>
                </a:solidFill>
              </a:rPr>
              <a:t> </a:t>
            </a:r>
            <a:r>
              <a:rPr lang="es-ES_tradnl" b="1" smtClean="0"/>
              <a:t>TUMOR   MAMARIO  PALPABLE</a:t>
            </a:r>
          </a:p>
        </p:txBody>
      </p:sp>
      <p:sp>
        <p:nvSpPr>
          <p:cNvPr id="110595" name="Rectangle 3"/>
          <p:cNvSpPr>
            <a:spLocks noGrp="1" noChangeArrowheads="1"/>
          </p:cNvSpPr>
          <p:nvPr>
            <p:ph type="body" idx="1"/>
          </p:nvPr>
        </p:nvSpPr>
        <p:spPr>
          <a:xfrm>
            <a:off x="539750" y="1981200"/>
            <a:ext cx="8604250" cy="4114800"/>
          </a:xfrm>
        </p:spPr>
        <p:txBody>
          <a:bodyPr/>
          <a:lstStyle/>
          <a:p>
            <a:pPr algn="ctr">
              <a:buFont typeface="Monotype Sorts" pitchFamily="2" charset="2"/>
              <a:buNone/>
              <a:defRPr/>
            </a:pPr>
            <a:r>
              <a:rPr lang="es-ES_tradnl" sz="3600" b="1" u="sng" smtClean="0">
                <a:solidFill>
                  <a:schemeClr val="accent2"/>
                </a:solidFill>
                <a:effectLst>
                  <a:outerShdw blurRad="38100" dist="38100" dir="2700000" algn="tl">
                    <a:srgbClr val="000000"/>
                  </a:outerShdw>
                </a:effectLst>
              </a:rPr>
              <a:t>CARACTERÍSTICAS</a:t>
            </a:r>
            <a:endParaRPr lang="es-ES_tradnl" b="1" smtClean="0">
              <a:solidFill>
                <a:schemeClr val="accent2"/>
              </a:solidFill>
              <a:effectLst>
                <a:outerShdw blurRad="38100" dist="38100" dir="2700000" algn="tl">
                  <a:srgbClr val="000000"/>
                </a:outerShdw>
              </a:effectLst>
            </a:endParaRPr>
          </a:p>
          <a:p>
            <a:pPr algn="ctr">
              <a:buFont typeface="Monotype Sorts" pitchFamily="2" charset="2"/>
              <a:buNone/>
              <a:defRPr/>
            </a:pPr>
            <a:endParaRPr lang="es-ES_tradnl" b="1" smtClean="0">
              <a:solidFill>
                <a:schemeClr val="accent2"/>
              </a:solidFill>
              <a:effectLst>
                <a:outerShdw blurRad="38100" dist="38100" dir="2700000" algn="tl">
                  <a:srgbClr val="000000"/>
                </a:outerShdw>
              </a:effectLst>
            </a:endParaRPr>
          </a:p>
          <a:p>
            <a:pPr>
              <a:buFont typeface="Marlett" pitchFamily="2" charset="2"/>
              <a:buChar char="n"/>
              <a:defRPr/>
            </a:pPr>
            <a:r>
              <a:rPr lang="es-ES_tradnl" smtClean="0"/>
              <a:t>  </a:t>
            </a:r>
            <a:r>
              <a:rPr lang="es-ES_tradnl" b="1" smtClean="0">
                <a:effectLst>
                  <a:outerShdw blurRad="38100" dist="38100" dir="2700000" algn="tl">
                    <a:srgbClr val="000000"/>
                  </a:outerShdw>
                </a:effectLst>
              </a:rPr>
              <a:t>BORDES  REGULARES  O DIFUSOS </a:t>
            </a:r>
          </a:p>
          <a:p>
            <a:pPr>
              <a:buFont typeface="Marlett" pitchFamily="2" charset="2"/>
              <a:buChar char="n"/>
              <a:defRPr/>
            </a:pPr>
            <a:r>
              <a:rPr lang="es-ES_tradnl" b="1" smtClean="0">
                <a:effectLst>
                  <a:outerShdw blurRad="38100" dist="38100" dir="2700000" algn="tl">
                    <a:srgbClr val="000000"/>
                  </a:outerShdw>
                </a:effectLst>
              </a:rPr>
              <a:t>  SI  SE  ASOCIA CON DOLOR</a:t>
            </a:r>
          </a:p>
          <a:p>
            <a:pPr>
              <a:buFont typeface="Marlett" pitchFamily="2" charset="2"/>
              <a:buChar char="n"/>
              <a:defRPr/>
            </a:pPr>
            <a:r>
              <a:rPr lang="es-ES_tradnl" b="1" smtClean="0">
                <a:effectLst>
                  <a:outerShdw blurRad="38100" dist="38100" dir="2700000" algn="tl">
                    <a:srgbClr val="000000"/>
                  </a:outerShdw>
                </a:effectLst>
              </a:rPr>
              <a:t>  SI  HAY DESCARGA POR  EL PEZÓN</a:t>
            </a:r>
          </a:p>
          <a:p>
            <a:pPr>
              <a:buFont typeface="Marlett" pitchFamily="2" charset="2"/>
              <a:buChar char="n"/>
              <a:defRPr/>
            </a:pPr>
            <a:r>
              <a:rPr lang="es-ES_tradnl" b="1" smtClean="0">
                <a:effectLst>
                  <a:outerShdw blurRad="38100" dist="38100" dir="2700000" algn="tl">
                    <a:srgbClr val="000000"/>
                  </a:outerShdw>
                </a:effectLst>
              </a:rPr>
              <a:t>  RELACIÓN CON CICLO MENSTRUAL</a:t>
            </a:r>
          </a:p>
          <a:p>
            <a:pPr>
              <a:buClr>
                <a:srgbClr val="000000"/>
              </a:buClr>
              <a:buFont typeface="Marlett" pitchFamily="2" charset="2"/>
              <a:buChar char="n"/>
              <a:defRPr/>
            </a:pPr>
            <a:endParaRPr lang="es-ES_tradnl" smtClean="0">
              <a:solidFill>
                <a:srgbClr val="FF0000"/>
              </a:solidFill>
            </a:endParaRPr>
          </a:p>
          <a:p>
            <a:pPr>
              <a:buClr>
                <a:srgbClr val="FFFF66"/>
              </a:buClr>
              <a:buFont typeface="Marlett" pitchFamily="2" charset="2"/>
              <a:buNone/>
              <a:defRPr/>
            </a:pPr>
            <a:r>
              <a:rPr lang="es-ES_tradnl" smtClean="0">
                <a:solidFill>
                  <a:srgbClr val="FF0000"/>
                </a:solidFill>
              </a:rPr>
              <a:t>  </a:t>
            </a:r>
          </a:p>
          <a:p>
            <a:pPr>
              <a:buClr>
                <a:srgbClr val="FFFF66"/>
              </a:buClr>
              <a:buFont typeface="Marlett" pitchFamily="2" charset="2"/>
              <a:buNone/>
              <a:defRPr/>
            </a:pPr>
            <a:r>
              <a:rPr lang="es-ES_tradnl" smtClean="0">
                <a:solidFill>
                  <a:srgbClr val="FF0000"/>
                </a:solidFill>
              </a:rPr>
              <a:t>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s-ES_tradnl" b="1" smtClean="0"/>
              <a:t>Que hacer ante la sospecha de un tumor  mamario</a:t>
            </a:r>
          </a:p>
        </p:txBody>
      </p:sp>
      <p:sp>
        <p:nvSpPr>
          <p:cNvPr id="111619" name="Rectangle 3"/>
          <p:cNvSpPr>
            <a:spLocks noGrp="1" noChangeArrowheads="1"/>
          </p:cNvSpPr>
          <p:nvPr>
            <p:ph type="body" idx="1"/>
          </p:nvPr>
        </p:nvSpPr>
        <p:spPr/>
        <p:txBody>
          <a:bodyPr/>
          <a:lstStyle/>
          <a:p>
            <a:pPr>
              <a:buFont typeface="Monotype Sorts" pitchFamily="2" charset="2"/>
              <a:buNone/>
              <a:defRPr/>
            </a:pPr>
            <a:r>
              <a:rPr lang="es-ES_tradnl" sz="3600" b="1" smtClean="0">
                <a:solidFill>
                  <a:srgbClr val="FF66CC"/>
                </a:solidFill>
                <a:effectLst>
                  <a:outerShdw blurRad="38100" dist="38100" dir="2700000" algn="tl">
                    <a:srgbClr val="000000"/>
                  </a:outerShdw>
                </a:effectLst>
              </a:rPr>
              <a:t>A.-HISTORIA CLÍNICA :</a:t>
            </a:r>
            <a:endParaRPr lang="es-ES_tradnl" b="1" smtClean="0">
              <a:solidFill>
                <a:srgbClr val="FF66CC"/>
              </a:solidFill>
              <a:effectLst>
                <a:outerShdw blurRad="38100" dist="38100" dir="2700000" algn="tl">
                  <a:srgbClr val="000000"/>
                </a:outerShdw>
              </a:effectLst>
            </a:endParaRPr>
          </a:p>
          <a:p>
            <a:pPr>
              <a:buFont typeface="Marlett" pitchFamily="2" charset="2"/>
              <a:buChar char="n"/>
              <a:defRPr/>
            </a:pPr>
            <a:r>
              <a:rPr lang="es-ES_tradnl" smtClean="0"/>
              <a:t> </a:t>
            </a:r>
            <a:r>
              <a:rPr lang="es-ES_tradnl" smtClean="0">
                <a:effectLst>
                  <a:outerShdw blurRad="38100" dist="38100" dir="2700000" algn="tl">
                    <a:srgbClr val="000000"/>
                  </a:outerShdw>
                </a:effectLst>
              </a:rPr>
              <a:t>ANAMNESIS  REMOTA Y  ACTUAL</a:t>
            </a:r>
          </a:p>
          <a:p>
            <a:pPr>
              <a:buFont typeface="Marlett" pitchFamily="2" charset="2"/>
              <a:buChar char="n"/>
              <a:defRPr/>
            </a:pPr>
            <a:r>
              <a:rPr lang="es-ES_tradnl" smtClean="0">
                <a:effectLst>
                  <a:outerShdw blurRad="38100" dist="38100" dir="2700000" algn="tl">
                    <a:srgbClr val="000000"/>
                  </a:outerShdw>
                </a:effectLst>
              </a:rPr>
              <a:t> ANTECEDENTES   PERSONALES              FAMILIARES, LABORALES , GINECO -OBSTETRICOS .</a:t>
            </a:r>
          </a:p>
          <a:p>
            <a:pPr>
              <a:buFont typeface="Marlett" pitchFamily="2" charset="2"/>
              <a:buChar char="n"/>
              <a:defRPr/>
            </a:pPr>
            <a:r>
              <a:rPr lang="es-ES_tradnl" smtClean="0">
                <a:effectLst>
                  <a:outerShdw blurRad="38100" dist="38100" dir="2700000" algn="tl">
                    <a:srgbClr val="000000"/>
                  </a:outerShdw>
                </a:effectLst>
              </a:rPr>
              <a:t> TERAPIAS   HORMONALES</a:t>
            </a:r>
          </a:p>
          <a:p>
            <a:pPr>
              <a:buFont typeface="Marlett" pitchFamily="2" charset="2"/>
              <a:buChar char="n"/>
              <a:defRPr/>
            </a:pPr>
            <a:r>
              <a:rPr lang="es-ES_tradnl" smtClean="0">
                <a:effectLst>
                  <a:outerShdw blurRad="38100" dist="38100" dir="2700000" algn="tl">
                    <a:srgbClr val="000000"/>
                  </a:outerShdw>
                </a:effectLst>
              </a:rPr>
              <a:t> OPERACIONES   REALIZADAS .</a:t>
            </a:r>
          </a:p>
          <a:p>
            <a:pPr>
              <a:buClr>
                <a:srgbClr val="FFFF66"/>
              </a:buClr>
              <a:buFont typeface="Marlett" pitchFamily="2" charset="2"/>
              <a:buNone/>
              <a:defRPr/>
            </a:pPr>
            <a:r>
              <a:rPr lang="es-ES_tradnl" smtClean="0">
                <a:solidFill>
                  <a:srgbClr val="FF0000"/>
                </a:solidFill>
              </a:rPr>
              <a:t>  </a:t>
            </a:r>
          </a:p>
          <a:p>
            <a:pPr>
              <a:buClr>
                <a:srgbClr val="FFFF66"/>
              </a:buClr>
              <a:buFont typeface="Marlett" pitchFamily="2" charset="2"/>
              <a:buNone/>
              <a:defRPr/>
            </a:pPr>
            <a:r>
              <a:rPr lang="es-ES_tradnl" smtClean="0">
                <a:solidFill>
                  <a:srgbClr val="FF0000"/>
                </a:solidFill>
              </a:rPr>
              <a:t>  </a:t>
            </a:r>
            <a:endParaRPr lang="es-ES_tradnl"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s-ES_tradnl" b="1" smtClean="0"/>
              <a:t>Que hacer ante la sospecha de un tumor  mamario</a:t>
            </a:r>
          </a:p>
        </p:txBody>
      </p:sp>
      <p:sp>
        <p:nvSpPr>
          <p:cNvPr id="112643" name="Rectangle 3"/>
          <p:cNvSpPr>
            <a:spLocks noGrp="1" noChangeArrowheads="1"/>
          </p:cNvSpPr>
          <p:nvPr>
            <p:ph type="body" idx="1"/>
          </p:nvPr>
        </p:nvSpPr>
        <p:spPr/>
        <p:txBody>
          <a:bodyPr/>
          <a:lstStyle/>
          <a:p>
            <a:pPr>
              <a:buFont typeface="Monotype Sorts" pitchFamily="2" charset="2"/>
              <a:buNone/>
              <a:defRPr/>
            </a:pPr>
            <a:r>
              <a:rPr lang="es-ES_tradnl" sz="3600" b="1" smtClean="0">
                <a:solidFill>
                  <a:srgbClr val="FF66CC"/>
                </a:solidFill>
                <a:effectLst>
                  <a:outerShdw blurRad="38100" dist="38100" dir="2700000" algn="tl">
                    <a:srgbClr val="000000"/>
                  </a:outerShdw>
                </a:effectLst>
              </a:rPr>
              <a:t>B.-EXAMEN  FÍSICO  MAMARIO</a:t>
            </a:r>
            <a:r>
              <a:rPr lang="es-ES_tradnl" sz="3600" smtClean="0">
                <a:solidFill>
                  <a:srgbClr val="FF66CC"/>
                </a:solidFill>
                <a:effectLst>
                  <a:outerShdw blurRad="38100" dist="38100" dir="2700000" algn="tl">
                    <a:srgbClr val="000000"/>
                  </a:outerShdw>
                </a:effectLst>
              </a:rPr>
              <a:t> </a:t>
            </a:r>
          </a:p>
          <a:p>
            <a:pPr>
              <a:lnSpc>
                <a:spcPct val="130000"/>
              </a:lnSpc>
              <a:buFont typeface="Marlett" pitchFamily="2" charset="2"/>
              <a:buChar char="n"/>
              <a:defRPr/>
            </a:pPr>
            <a:r>
              <a:rPr lang="es-ES_tradnl" smtClean="0">
                <a:solidFill>
                  <a:srgbClr val="0066FF"/>
                </a:solidFill>
              </a:rPr>
              <a:t> </a:t>
            </a:r>
            <a:r>
              <a:rPr lang="es-ES_tradnl" smtClean="0">
                <a:solidFill>
                  <a:srgbClr val="FF0000"/>
                </a:solidFill>
              </a:rPr>
              <a:t> </a:t>
            </a:r>
            <a:r>
              <a:rPr lang="es-ES_tradnl" smtClean="0">
                <a:effectLst>
                  <a:outerShdw blurRad="38100" dist="38100" dir="2700000" algn="tl">
                    <a:srgbClr val="000000"/>
                  </a:outerShdw>
                </a:effectLst>
              </a:rPr>
              <a:t>PIEL</a:t>
            </a:r>
          </a:p>
          <a:p>
            <a:pPr>
              <a:buFont typeface="Marlett" pitchFamily="2" charset="2"/>
              <a:buChar char="n"/>
              <a:defRPr/>
            </a:pPr>
            <a:r>
              <a:rPr lang="es-ES_tradnl" smtClean="0">
                <a:effectLst>
                  <a:outerShdw blurRad="38100" dist="38100" dir="2700000" algn="tl">
                    <a:srgbClr val="000000"/>
                  </a:outerShdw>
                </a:effectLst>
              </a:rPr>
              <a:t>  PEZÓN  Y AREOLA  </a:t>
            </a:r>
          </a:p>
          <a:p>
            <a:pPr>
              <a:buFont typeface="Marlett" pitchFamily="2" charset="2"/>
              <a:buChar char="n"/>
              <a:defRPr/>
            </a:pPr>
            <a:r>
              <a:rPr lang="es-ES_tradnl" smtClean="0">
                <a:effectLst>
                  <a:outerShdw blurRad="38100" dist="38100" dir="2700000" algn="tl">
                    <a:srgbClr val="000000"/>
                  </a:outerShdw>
                </a:effectLst>
              </a:rPr>
              <a:t>  TUMOR</a:t>
            </a:r>
          </a:p>
          <a:p>
            <a:pPr>
              <a:buFont typeface="Marlett" pitchFamily="2" charset="2"/>
              <a:buChar char="n"/>
              <a:defRPr/>
            </a:pPr>
            <a:r>
              <a:rPr lang="es-ES_tradnl" smtClean="0">
                <a:effectLst>
                  <a:outerShdw blurRad="38100" dist="38100" dir="2700000" algn="tl">
                    <a:srgbClr val="000000"/>
                  </a:outerShdw>
                </a:effectLst>
              </a:rPr>
              <a:t>  PALPACIÓN  DE  AXILA Y  ZONA</a:t>
            </a:r>
          </a:p>
          <a:p>
            <a:pPr>
              <a:buFont typeface="Marlett" pitchFamily="2" charset="2"/>
              <a:buNone/>
              <a:defRPr/>
            </a:pPr>
            <a:r>
              <a:rPr lang="es-ES_tradnl" smtClean="0">
                <a:effectLst>
                  <a:outerShdw blurRad="38100" dist="38100" dir="2700000" algn="tl">
                    <a:srgbClr val="000000"/>
                  </a:outerShdw>
                </a:effectLst>
              </a:rPr>
              <a:t>     SUPRA   E   INFRACLAVICULAR .</a:t>
            </a:r>
          </a:p>
          <a:p>
            <a:pPr>
              <a:buClr>
                <a:srgbClr val="FFFF66"/>
              </a:buClr>
              <a:buFont typeface="Marlett" pitchFamily="2" charset="2"/>
              <a:buNone/>
              <a:defRPr/>
            </a:pPr>
            <a:r>
              <a:rPr lang="es-ES_tradnl" smtClean="0">
                <a:solidFill>
                  <a:srgbClr val="FF0000"/>
                </a:solidFill>
              </a:rPr>
              <a:t>  </a:t>
            </a:r>
          </a:p>
          <a:p>
            <a:pPr>
              <a:buClr>
                <a:srgbClr val="FFFF66"/>
              </a:buClr>
              <a:buFont typeface="Marlett" pitchFamily="2" charset="2"/>
              <a:buNone/>
              <a:defRPr/>
            </a:pPr>
            <a:r>
              <a:rPr lang="es-ES_tradnl" smtClean="0">
                <a:solidFill>
                  <a:srgbClr val="FF0000"/>
                </a:solidFill>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1026"/>
          <p:cNvSpPr txBox="1">
            <a:spLocks noChangeArrowheads="1"/>
          </p:cNvSpPr>
          <p:nvPr/>
        </p:nvSpPr>
        <p:spPr bwMode="auto">
          <a:xfrm>
            <a:off x="1066800" y="2224088"/>
            <a:ext cx="6838950" cy="823912"/>
          </a:xfrm>
          <a:prstGeom prst="rect">
            <a:avLst/>
          </a:prstGeom>
          <a:noFill/>
          <a:ln w="9525">
            <a:noFill/>
            <a:miter lim="800000"/>
            <a:headEnd/>
            <a:tailEnd/>
          </a:ln>
          <a:effectLst/>
        </p:spPr>
        <p:txBody>
          <a:bodyPr wrap="none">
            <a:spAutoFit/>
          </a:bodyPr>
          <a:lstStyle/>
          <a:p>
            <a:pPr eaLnBrk="1" hangingPunct="1">
              <a:defRPr/>
            </a:pPr>
            <a:r>
              <a:rPr lang="es-ES" sz="4800" b="1">
                <a:solidFill>
                  <a:schemeClr val="hlink"/>
                </a:solidFill>
                <a:effectLst>
                  <a:outerShdw blurRad="38100" dist="38100" dir="2700000" algn="tl">
                    <a:srgbClr val="000000"/>
                  </a:outerShdw>
                </a:effectLst>
                <a:latin typeface="Book Antiqua" pitchFamily="18" charset="0"/>
              </a:rPr>
              <a:t>Exámen Físico de mama</a:t>
            </a:r>
          </a:p>
        </p:txBody>
      </p:sp>
      <p:sp>
        <p:nvSpPr>
          <p:cNvPr id="17411" name="Text Box 1027"/>
          <p:cNvSpPr txBox="1">
            <a:spLocks noChangeArrowheads="1"/>
          </p:cNvSpPr>
          <p:nvPr/>
        </p:nvSpPr>
        <p:spPr bwMode="auto">
          <a:xfrm>
            <a:off x="914400" y="3124200"/>
            <a:ext cx="7366000" cy="457200"/>
          </a:xfrm>
          <a:prstGeom prst="rect">
            <a:avLst/>
          </a:prstGeom>
          <a:noFill/>
          <a:ln w="9525">
            <a:noFill/>
            <a:miter lim="800000"/>
            <a:headEnd/>
            <a:tailEnd/>
          </a:ln>
        </p:spPr>
        <p:txBody>
          <a:bodyPr wrap="none">
            <a:spAutoFit/>
          </a:bodyPr>
          <a:lstStyle/>
          <a:p>
            <a:pPr eaLnBrk="1" hangingPunct="1">
              <a:defRPr/>
            </a:pPr>
            <a:r>
              <a:rPr lang="es-ES" dirty="0">
                <a:solidFill>
                  <a:schemeClr val="hlink"/>
                </a:solidFill>
                <a:effectLst>
                  <a:outerShdw blurRad="38100" dist="38100" dir="2700000" algn="tl">
                    <a:srgbClr val="000000">
                      <a:alpha val="43137"/>
                    </a:srgbClr>
                  </a:outerShdw>
                </a:effectLst>
              </a:rPr>
              <a:t>Importante para detección precoz de la presencia de cáncer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762000"/>
            <a:ext cx="8382000" cy="1295400"/>
          </a:xfrm>
        </p:spPr>
        <p:txBody>
          <a:bodyPr/>
          <a:lstStyle/>
          <a:p>
            <a:pPr>
              <a:defRPr/>
            </a:pPr>
            <a:r>
              <a:rPr lang="es-ES_tradnl" sz="4000" b="1" dirty="0" smtClean="0">
                <a:solidFill>
                  <a:srgbClr val="FF66CC"/>
                </a:solidFill>
              </a:rPr>
              <a:t>C.- ESTUDIO POR IMÁGENES</a:t>
            </a:r>
          </a:p>
        </p:txBody>
      </p:sp>
      <p:sp>
        <p:nvSpPr>
          <p:cNvPr id="113667" name="Rectangle 3"/>
          <p:cNvSpPr>
            <a:spLocks noGrp="1" noChangeArrowheads="1"/>
          </p:cNvSpPr>
          <p:nvPr>
            <p:ph type="body" idx="1"/>
          </p:nvPr>
        </p:nvSpPr>
        <p:spPr>
          <a:xfrm>
            <a:off x="2268538" y="2420938"/>
            <a:ext cx="7772400" cy="4114800"/>
          </a:xfrm>
        </p:spPr>
        <p:txBody>
          <a:bodyPr/>
          <a:lstStyle/>
          <a:p>
            <a:pPr>
              <a:buClr>
                <a:srgbClr val="FFFF66"/>
              </a:buClr>
              <a:buSzPct val="70000"/>
              <a:buFont typeface="Monotype Sorts" pitchFamily="2" charset="2"/>
              <a:buNone/>
              <a:defRPr/>
            </a:pPr>
            <a:r>
              <a:rPr lang="es-ES_tradnl" dirty="0" smtClean="0">
                <a:solidFill>
                  <a:srgbClr val="0066FF"/>
                </a:solidFill>
              </a:rPr>
              <a:t>   </a:t>
            </a:r>
          </a:p>
          <a:p>
            <a:pPr>
              <a:buSzTx/>
              <a:buFont typeface="Marlett" pitchFamily="2" charset="2"/>
              <a:buChar char="n"/>
              <a:defRPr/>
            </a:pPr>
            <a:r>
              <a:rPr lang="es-ES_tradnl" dirty="0" smtClean="0">
                <a:solidFill>
                  <a:srgbClr val="0066FF"/>
                </a:solidFill>
              </a:rPr>
              <a:t>  </a:t>
            </a:r>
            <a:r>
              <a:rPr lang="es-ES_tradnl" b="1" dirty="0" smtClean="0">
                <a:effectLst>
                  <a:outerShdw blurRad="38100" dist="38100" dir="2700000" algn="tl">
                    <a:srgbClr val="000000"/>
                  </a:outerShdw>
                </a:effectLst>
              </a:rPr>
              <a:t>ULTRASONIDO </a:t>
            </a:r>
            <a:endParaRPr lang="es-ES_tradnl" dirty="0" smtClean="0">
              <a:effectLst>
                <a:outerShdw blurRad="38100" dist="38100" dir="2700000" algn="tl">
                  <a:srgbClr val="000000"/>
                </a:outerShdw>
              </a:effectLst>
            </a:endParaRPr>
          </a:p>
          <a:p>
            <a:pPr>
              <a:buSzTx/>
              <a:buFont typeface="Monotype Sorts" pitchFamily="2" charset="2"/>
              <a:buChar char="Y"/>
              <a:defRPr/>
            </a:pPr>
            <a:endParaRPr lang="es-ES_tradnl" dirty="0" smtClean="0">
              <a:effectLst>
                <a:outerShdw blurRad="38100" dist="38100" dir="2700000" algn="tl">
                  <a:srgbClr val="000000"/>
                </a:outerShdw>
              </a:effectLst>
            </a:endParaRPr>
          </a:p>
          <a:p>
            <a:pPr>
              <a:buSzTx/>
              <a:buFont typeface="Marlett" pitchFamily="2" charset="2"/>
              <a:buChar char="n"/>
              <a:defRPr/>
            </a:pPr>
            <a:r>
              <a:rPr lang="es-ES_tradnl" dirty="0" smtClean="0">
                <a:effectLst>
                  <a:outerShdw blurRad="38100" dist="38100" dir="2700000" algn="tl">
                    <a:srgbClr val="000000"/>
                  </a:outerShdw>
                </a:effectLst>
              </a:rPr>
              <a:t>  </a:t>
            </a:r>
            <a:r>
              <a:rPr lang="es-ES_tradnl" b="1" dirty="0" smtClean="0">
                <a:effectLst>
                  <a:outerShdw blurRad="38100" dist="38100" dir="2700000" algn="tl">
                    <a:srgbClr val="000000"/>
                  </a:outerShdw>
                </a:effectLst>
              </a:rPr>
              <a:t>MAMOGRAFÍA</a:t>
            </a:r>
            <a:endParaRPr lang="es-ES_tradnl" dirty="0" smtClean="0">
              <a:effectLst>
                <a:outerShdw blurRad="38100" dist="38100" dir="2700000" algn="tl">
                  <a:srgbClr val="000000"/>
                </a:outerShdw>
              </a:effectLst>
            </a:endParaRPr>
          </a:p>
          <a:p>
            <a:pPr>
              <a:buClr>
                <a:srgbClr val="FFFF66"/>
              </a:buClr>
              <a:buSzPct val="70000"/>
              <a:buFont typeface="Monotype Sorts" pitchFamily="2" charset="2"/>
              <a:buNone/>
              <a:defRPr/>
            </a:pPr>
            <a:r>
              <a:rPr lang="es-ES_tradnl" dirty="0" smtClean="0">
                <a:solidFill>
                  <a:srgbClr val="4104AE"/>
                </a:solidFill>
              </a:rPr>
              <a:t>  </a:t>
            </a:r>
          </a:p>
          <a:p>
            <a:pPr>
              <a:buClr>
                <a:srgbClr val="000000"/>
              </a:buClr>
              <a:buFont typeface="Marlett" pitchFamily="2" charset="2"/>
              <a:buChar char="n"/>
              <a:defRPr/>
            </a:pPr>
            <a:endParaRPr lang="es-ES_tradnl" sz="3600" b="1" dirty="0" smtClean="0">
              <a:solidFill>
                <a:srgbClr val="0066FF"/>
              </a:solidFill>
            </a:endParaRPr>
          </a:p>
          <a:p>
            <a:pPr>
              <a:buFont typeface="Monotype Sorts" pitchFamily="2" charset="2"/>
              <a:buNone/>
              <a:defRPr/>
            </a:pPr>
            <a:endParaRPr lang="es-ES_tradnl" dirty="0" smtClean="0">
              <a:solidFill>
                <a:srgbClr val="FF0000"/>
              </a:solidFill>
            </a:endParaRPr>
          </a:p>
          <a:p>
            <a:pPr>
              <a:buClr>
                <a:srgbClr val="FFFF66"/>
              </a:buClr>
              <a:buFont typeface="Marlett" pitchFamily="2" charset="2"/>
              <a:buChar char="n"/>
              <a:defRPr/>
            </a:pPr>
            <a:endParaRPr lang="es-ES_tradnl" dirty="0" smtClean="0">
              <a:solidFill>
                <a:srgbClr val="000000"/>
              </a:solidFill>
            </a:endParaRPr>
          </a:p>
          <a:p>
            <a:pPr>
              <a:buClr>
                <a:srgbClr val="FFFF66"/>
              </a:buClr>
              <a:buFont typeface="Marlett" pitchFamily="2" charset="2"/>
              <a:buNone/>
              <a:defRPr/>
            </a:pPr>
            <a:r>
              <a:rPr lang="es-ES_tradnl" dirty="0" smtClean="0">
                <a:solidFill>
                  <a:srgbClr val="000000"/>
                </a:solidFill>
              </a:rPr>
              <a:t>  </a:t>
            </a:r>
            <a:endParaRPr lang="es-ES_tradnl" dirty="0" smtClean="0">
              <a:solidFill>
                <a:srgbClr val="FF0000"/>
              </a:solidFill>
            </a:endParaRPr>
          </a:p>
          <a:p>
            <a:pPr>
              <a:buClr>
                <a:srgbClr val="FFFF66"/>
              </a:buClr>
              <a:buFont typeface="Marlett" pitchFamily="2" charset="2"/>
              <a:buNone/>
              <a:defRPr/>
            </a:pPr>
            <a:r>
              <a:rPr lang="es-ES_tradnl" dirty="0" smtClean="0">
                <a:solidFill>
                  <a:srgbClr val="FF0000"/>
                </a:solidFill>
              </a:rPr>
              <a:t>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50825" y="765175"/>
            <a:ext cx="8656638" cy="1295400"/>
          </a:xfrm>
        </p:spPr>
        <p:txBody>
          <a:bodyPr/>
          <a:lstStyle/>
          <a:p>
            <a:pPr>
              <a:defRPr/>
            </a:pPr>
            <a:r>
              <a:rPr lang="es-ES_tradnl" sz="3600" b="1" dirty="0">
                <a:solidFill>
                  <a:srgbClr val="FF66CC"/>
                </a:solidFill>
              </a:rPr>
              <a:t>D</a:t>
            </a:r>
            <a:r>
              <a:rPr lang="es-ES_tradnl" sz="3600" b="1" dirty="0" smtClean="0">
                <a:solidFill>
                  <a:srgbClr val="FF66CC"/>
                </a:solidFill>
              </a:rPr>
              <a:t>.- ESTUDIO ANATOMOPATOLÓGICO</a:t>
            </a:r>
          </a:p>
        </p:txBody>
      </p:sp>
      <p:sp>
        <p:nvSpPr>
          <p:cNvPr id="113667" name="Rectangle 3"/>
          <p:cNvSpPr>
            <a:spLocks noGrp="1" noChangeArrowheads="1"/>
          </p:cNvSpPr>
          <p:nvPr>
            <p:ph type="body" idx="1"/>
          </p:nvPr>
        </p:nvSpPr>
        <p:spPr>
          <a:xfrm>
            <a:off x="2268538" y="2420938"/>
            <a:ext cx="7772400" cy="4114800"/>
          </a:xfrm>
        </p:spPr>
        <p:txBody>
          <a:bodyPr/>
          <a:lstStyle/>
          <a:p>
            <a:pPr>
              <a:buClr>
                <a:srgbClr val="FFFF66"/>
              </a:buClr>
              <a:buSzPct val="70000"/>
              <a:buFont typeface="Monotype Sorts" pitchFamily="2" charset="2"/>
              <a:buNone/>
              <a:defRPr/>
            </a:pPr>
            <a:r>
              <a:rPr lang="es-ES_tradnl" dirty="0" smtClean="0">
                <a:solidFill>
                  <a:srgbClr val="0066FF"/>
                </a:solidFill>
              </a:rPr>
              <a:t>   </a:t>
            </a:r>
          </a:p>
          <a:p>
            <a:pPr>
              <a:buSzTx/>
              <a:buFont typeface="Marlett" pitchFamily="2" charset="2"/>
              <a:buChar char="n"/>
              <a:defRPr/>
            </a:pPr>
            <a:r>
              <a:rPr lang="es-ES_tradnl" dirty="0" smtClean="0"/>
              <a:t>  (</a:t>
            </a:r>
            <a:r>
              <a:rPr lang="es-ES_tradnl" b="1" dirty="0" smtClean="0">
                <a:effectLst>
                  <a:outerShdw blurRad="38100" dist="38100" dir="2700000" algn="tl">
                    <a:srgbClr val="000000"/>
                  </a:outerShdw>
                </a:effectLst>
              </a:rPr>
              <a:t>CITOLOGÍA) </a:t>
            </a:r>
            <a:endParaRPr lang="es-ES_tradnl" dirty="0" smtClean="0">
              <a:effectLst>
                <a:outerShdw blurRad="38100" dist="38100" dir="2700000" algn="tl">
                  <a:srgbClr val="000000"/>
                </a:outerShdw>
              </a:effectLst>
            </a:endParaRPr>
          </a:p>
          <a:p>
            <a:pPr>
              <a:buSzTx/>
              <a:buFont typeface="Monotype Sorts" pitchFamily="2" charset="2"/>
              <a:buChar char="Y"/>
              <a:defRPr/>
            </a:pPr>
            <a:endParaRPr lang="es-ES_tradnl" dirty="0" smtClean="0">
              <a:effectLst>
                <a:outerShdw blurRad="38100" dist="38100" dir="2700000" algn="tl">
                  <a:srgbClr val="000000"/>
                </a:outerShdw>
              </a:effectLst>
            </a:endParaRPr>
          </a:p>
          <a:p>
            <a:pPr>
              <a:buSzTx/>
              <a:buFont typeface="Marlett" pitchFamily="2" charset="2"/>
              <a:buChar char="n"/>
              <a:defRPr/>
            </a:pPr>
            <a:r>
              <a:rPr lang="es-ES_tradnl" dirty="0" smtClean="0">
                <a:effectLst>
                  <a:outerShdw blurRad="38100" dist="38100" dir="2700000" algn="tl">
                    <a:srgbClr val="000000"/>
                  </a:outerShdw>
                </a:effectLst>
              </a:rPr>
              <a:t>  </a:t>
            </a:r>
            <a:r>
              <a:rPr lang="es-ES_tradnl" b="1" dirty="0" smtClean="0">
                <a:effectLst>
                  <a:outerShdw blurRad="38100" dist="38100" dir="2700000" algn="tl">
                    <a:srgbClr val="000000"/>
                  </a:outerShdw>
                </a:effectLst>
              </a:rPr>
              <a:t>HISTOLOGÍA</a:t>
            </a:r>
            <a:endParaRPr lang="es-ES_tradnl" dirty="0" smtClean="0">
              <a:effectLst>
                <a:outerShdw blurRad="38100" dist="38100" dir="2700000" algn="tl">
                  <a:srgbClr val="000000"/>
                </a:outerShdw>
              </a:effectLst>
            </a:endParaRPr>
          </a:p>
          <a:p>
            <a:pPr>
              <a:buClr>
                <a:srgbClr val="FFFF66"/>
              </a:buClr>
              <a:buSzPct val="70000"/>
              <a:buFont typeface="Monotype Sorts" pitchFamily="2" charset="2"/>
              <a:buNone/>
              <a:defRPr/>
            </a:pPr>
            <a:r>
              <a:rPr lang="es-ES_tradnl" dirty="0" smtClean="0">
                <a:solidFill>
                  <a:srgbClr val="4104AE"/>
                </a:solidFill>
              </a:rPr>
              <a:t>  </a:t>
            </a:r>
          </a:p>
          <a:p>
            <a:pPr>
              <a:buClr>
                <a:srgbClr val="000000"/>
              </a:buClr>
              <a:buFont typeface="Marlett" pitchFamily="2" charset="2"/>
              <a:buChar char="n"/>
              <a:defRPr/>
            </a:pPr>
            <a:endParaRPr lang="es-ES_tradnl" sz="3600" b="1" dirty="0" smtClean="0">
              <a:solidFill>
                <a:srgbClr val="0066FF"/>
              </a:solidFill>
            </a:endParaRPr>
          </a:p>
          <a:p>
            <a:pPr>
              <a:buFont typeface="Monotype Sorts" pitchFamily="2" charset="2"/>
              <a:buNone/>
              <a:defRPr/>
            </a:pPr>
            <a:endParaRPr lang="es-ES_tradnl" dirty="0" smtClean="0">
              <a:solidFill>
                <a:srgbClr val="FF0000"/>
              </a:solidFill>
            </a:endParaRPr>
          </a:p>
          <a:p>
            <a:pPr>
              <a:buClr>
                <a:srgbClr val="FFFF66"/>
              </a:buClr>
              <a:buFont typeface="Marlett" pitchFamily="2" charset="2"/>
              <a:buChar char="n"/>
              <a:defRPr/>
            </a:pPr>
            <a:endParaRPr lang="es-ES_tradnl" dirty="0" smtClean="0">
              <a:solidFill>
                <a:srgbClr val="000000"/>
              </a:solidFill>
            </a:endParaRPr>
          </a:p>
          <a:p>
            <a:pPr>
              <a:buClr>
                <a:srgbClr val="FFFF66"/>
              </a:buClr>
              <a:buFont typeface="Marlett" pitchFamily="2" charset="2"/>
              <a:buNone/>
              <a:defRPr/>
            </a:pPr>
            <a:r>
              <a:rPr lang="es-ES_tradnl" dirty="0" smtClean="0">
                <a:solidFill>
                  <a:srgbClr val="000000"/>
                </a:solidFill>
              </a:rPr>
              <a:t>  </a:t>
            </a:r>
            <a:endParaRPr lang="es-ES_tradnl" dirty="0" smtClean="0">
              <a:solidFill>
                <a:srgbClr val="FF0000"/>
              </a:solidFill>
            </a:endParaRPr>
          </a:p>
          <a:p>
            <a:pPr>
              <a:buClr>
                <a:srgbClr val="FFFF66"/>
              </a:buClr>
              <a:buFont typeface="Marlett" pitchFamily="2" charset="2"/>
              <a:buNone/>
              <a:defRPr/>
            </a:pPr>
            <a:r>
              <a:rPr lang="es-ES_tradnl" dirty="0" smtClean="0">
                <a:solidFill>
                  <a:srgbClr val="FF0000"/>
                </a:solidFill>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s-ES_tradnl" sz="3200" b="1" u="sng" smtClean="0"/>
              <a:t>TÉCNICAS BIOPSICAS MAMARIAS</a:t>
            </a:r>
            <a:endParaRPr lang="es-ES_tradnl" smtClean="0"/>
          </a:p>
        </p:txBody>
      </p:sp>
      <p:sp>
        <p:nvSpPr>
          <p:cNvPr id="119811" name="Rectangle 3"/>
          <p:cNvSpPr>
            <a:spLocks noGrp="1" noChangeArrowheads="1"/>
          </p:cNvSpPr>
          <p:nvPr>
            <p:ph type="body" idx="1"/>
          </p:nvPr>
        </p:nvSpPr>
        <p:spPr>
          <a:xfrm>
            <a:off x="755650" y="1773238"/>
            <a:ext cx="8077200" cy="4614862"/>
          </a:xfrm>
        </p:spPr>
        <p:txBody>
          <a:bodyPr/>
          <a:lstStyle/>
          <a:p>
            <a:pPr>
              <a:lnSpc>
                <a:spcPct val="90000"/>
              </a:lnSpc>
              <a:defRPr/>
            </a:pPr>
            <a:r>
              <a:rPr lang="es-ES_tradnl" sz="2800" b="1" smtClean="0">
                <a:effectLst>
                  <a:outerShdw blurRad="38100" dist="38100" dir="2700000" algn="tl">
                    <a:srgbClr val="000000"/>
                  </a:outerShdw>
                </a:effectLst>
              </a:rPr>
              <a:t>Citología de aspiración con Aguja Fina (PAYEC)</a:t>
            </a:r>
            <a:endParaRPr lang="es-ES_tradnl" sz="2800" b="1" smtClean="0"/>
          </a:p>
          <a:p>
            <a:pPr>
              <a:lnSpc>
                <a:spcPct val="90000"/>
              </a:lnSpc>
              <a:defRPr/>
            </a:pPr>
            <a:r>
              <a:rPr lang="es-ES_tradnl" sz="2800" b="1" smtClean="0">
                <a:effectLst>
                  <a:outerShdw blurRad="38100" dist="38100" dir="2700000" algn="tl">
                    <a:srgbClr val="000000"/>
                  </a:outerShdw>
                </a:effectLst>
              </a:rPr>
              <a:t>Biopsia Central con Aguja     (Core Biopsy   o           </a:t>
            </a:r>
          </a:p>
          <a:p>
            <a:pPr>
              <a:lnSpc>
                <a:spcPct val="90000"/>
              </a:lnSpc>
              <a:buFont typeface="Monotype Sorts" pitchFamily="2" charset="2"/>
              <a:buChar char=" "/>
              <a:defRPr/>
            </a:pPr>
            <a:r>
              <a:rPr lang="es-ES_tradnl" sz="2800" b="1" smtClean="0">
                <a:effectLst>
                  <a:outerShdw blurRad="38100" dist="38100" dir="2700000" algn="tl">
                    <a:srgbClr val="000000"/>
                  </a:outerShdw>
                </a:effectLst>
              </a:rPr>
              <a:t>                                                  Biopsia Cilíndrica)</a:t>
            </a:r>
          </a:p>
          <a:p>
            <a:pPr>
              <a:lnSpc>
                <a:spcPct val="90000"/>
              </a:lnSpc>
              <a:defRPr/>
            </a:pPr>
            <a:r>
              <a:rPr lang="es-ES_tradnl" sz="2800" b="1" smtClean="0">
                <a:effectLst>
                  <a:outerShdw blurRad="38100" dist="38100" dir="2700000" algn="tl">
                    <a:srgbClr val="000000"/>
                  </a:outerShdw>
                </a:effectLst>
              </a:rPr>
              <a:t>Biopsia por Mamotomme</a:t>
            </a:r>
          </a:p>
          <a:p>
            <a:pPr>
              <a:lnSpc>
                <a:spcPct val="90000"/>
              </a:lnSpc>
              <a:defRPr/>
            </a:pPr>
            <a:r>
              <a:rPr lang="es-ES_tradnl" sz="2800" b="1" smtClean="0">
                <a:effectLst>
                  <a:outerShdw blurRad="38100" dist="38100" dir="2700000" algn="tl">
                    <a:srgbClr val="000000"/>
                  </a:outerShdw>
                </a:effectLst>
              </a:rPr>
              <a:t>Biopsia Radioquirúrgica</a:t>
            </a:r>
          </a:p>
          <a:p>
            <a:pPr>
              <a:lnSpc>
                <a:spcPct val="90000"/>
              </a:lnSpc>
              <a:defRPr/>
            </a:pPr>
            <a:r>
              <a:rPr lang="es-ES_tradnl" sz="2800" b="1" smtClean="0">
                <a:effectLst>
                  <a:outerShdw blurRad="38100" dist="38100" dir="2700000" algn="tl">
                    <a:srgbClr val="000000"/>
                  </a:outerShdw>
                </a:effectLst>
              </a:rPr>
              <a:t>Biopsia Incisional</a:t>
            </a:r>
          </a:p>
          <a:p>
            <a:pPr>
              <a:lnSpc>
                <a:spcPct val="90000"/>
              </a:lnSpc>
              <a:defRPr/>
            </a:pPr>
            <a:r>
              <a:rPr lang="es-ES_tradnl" sz="2800" b="1" smtClean="0">
                <a:effectLst>
                  <a:outerShdw blurRad="38100" dist="38100" dir="2700000" algn="tl">
                    <a:srgbClr val="000000"/>
                  </a:outerShdw>
                </a:effectLst>
              </a:rPr>
              <a:t>Biopsia Excisional</a:t>
            </a:r>
          </a:p>
          <a:p>
            <a:pPr>
              <a:lnSpc>
                <a:spcPct val="90000"/>
              </a:lnSpc>
              <a:buFont typeface="Monotype Sorts" pitchFamily="2" charset="2"/>
              <a:buChar char=" "/>
              <a:defRPr/>
            </a:pPr>
            <a:r>
              <a:rPr lang="es-ES_tradnl" sz="2800" b="1" smtClean="0">
                <a:effectLst>
                  <a:outerShdw blurRad="38100" dist="38100" dir="2700000" algn="tl">
                    <a:srgbClr val="000000"/>
                  </a:outerShdw>
                </a:effectLst>
              </a:rPr>
              <a:t>                          Tumorectomía</a:t>
            </a:r>
          </a:p>
          <a:p>
            <a:pPr>
              <a:lnSpc>
                <a:spcPct val="90000"/>
              </a:lnSpc>
              <a:buFont typeface="Monotype Sorts" pitchFamily="2" charset="2"/>
              <a:buChar char=" "/>
              <a:defRPr/>
            </a:pPr>
            <a:r>
              <a:rPr lang="es-ES_tradnl" sz="2800" b="1" smtClean="0">
                <a:effectLst>
                  <a:outerShdw blurRad="38100" dist="38100" dir="2700000" algn="tl">
                    <a:srgbClr val="000000"/>
                  </a:outerShdw>
                </a:effectLst>
              </a:rPr>
              <a:t>                          Mastectomía Parcial</a:t>
            </a:r>
            <a:endParaRPr lang="es-ES_tradnl" sz="2400" b="1"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0000"/>
              </a:lnSpc>
              <a:defRPr/>
            </a:pPr>
            <a:r>
              <a:rPr lang="es-ES_tradnl" smtClean="0">
                <a:solidFill>
                  <a:srgbClr val="FF0000"/>
                </a:solidFill>
              </a:rPr>
              <a:t/>
            </a:r>
            <a:br>
              <a:rPr lang="es-ES_tradnl" smtClean="0">
                <a:solidFill>
                  <a:srgbClr val="FF0000"/>
                </a:solidFill>
              </a:rPr>
            </a:br>
            <a:r>
              <a:rPr lang="es-ES_tradnl" smtClean="0">
                <a:solidFill>
                  <a:srgbClr val="FF0000"/>
                </a:solidFill>
              </a:rPr>
              <a:t> </a:t>
            </a:r>
            <a:r>
              <a:rPr lang="es-ES_tradnl" b="1" smtClean="0"/>
              <a:t>Que hacer para confirmar Diagnóstico</a:t>
            </a:r>
          </a:p>
        </p:txBody>
      </p:sp>
      <p:sp>
        <p:nvSpPr>
          <p:cNvPr id="114691" name="Rectangle 3"/>
          <p:cNvSpPr>
            <a:spLocks noGrp="1" noChangeArrowheads="1"/>
          </p:cNvSpPr>
          <p:nvPr>
            <p:ph type="body" idx="1"/>
          </p:nvPr>
        </p:nvSpPr>
        <p:spPr/>
        <p:txBody>
          <a:bodyPr/>
          <a:lstStyle/>
          <a:p>
            <a:pPr>
              <a:buFont typeface="Marlett" pitchFamily="2" charset="2"/>
              <a:buChar char="n"/>
              <a:defRPr/>
            </a:pPr>
            <a:r>
              <a:rPr lang="es-ES_tradnl" dirty="0" smtClean="0">
                <a:solidFill>
                  <a:srgbClr val="000000"/>
                </a:solidFill>
              </a:rPr>
              <a:t>  </a:t>
            </a:r>
            <a:r>
              <a:rPr lang="es-ES_tradnl" sz="3600" b="1" u="sng" dirty="0" smtClean="0">
                <a:solidFill>
                  <a:srgbClr val="FF66CC"/>
                </a:solidFill>
                <a:effectLst>
                  <a:outerShdw blurRad="38100" dist="38100" dir="2700000" algn="tl">
                    <a:srgbClr val="000000">
                      <a:alpha val="43137"/>
                    </a:srgbClr>
                  </a:outerShdw>
                </a:effectLst>
              </a:rPr>
              <a:t>Punción  aspirativa con  aguja fina</a:t>
            </a:r>
            <a:r>
              <a:rPr lang="es-ES_tradnl" sz="3600" dirty="0" smtClean="0">
                <a:solidFill>
                  <a:srgbClr val="FF66CC"/>
                </a:solidFill>
                <a:effectLst>
                  <a:outerShdw blurRad="38100" dist="38100" dir="2700000" algn="tl">
                    <a:srgbClr val="000000">
                      <a:alpha val="43137"/>
                    </a:srgbClr>
                  </a:outerShdw>
                </a:effectLst>
              </a:rPr>
              <a:t> :</a:t>
            </a:r>
            <a:endParaRPr lang="es-ES_tradnl" dirty="0" smtClean="0">
              <a:solidFill>
                <a:srgbClr val="FF66CC"/>
              </a:solidFill>
              <a:effectLst>
                <a:outerShdw blurRad="38100" dist="38100" dir="2700000" algn="tl">
                  <a:srgbClr val="000000">
                    <a:alpha val="43137"/>
                  </a:srgbClr>
                </a:outerShdw>
              </a:effectLst>
            </a:endParaRPr>
          </a:p>
          <a:p>
            <a:pPr>
              <a:buClr>
                <a:srgbClr val="000000"/>
              </a:buClr>
              <a:buSzPct val="70000"/>
              <a:buNone/>
              <a:defRPr/>
            </a:pPr>
            <a:r>
              <a:rPr lang="es-ES_tradnl" sz="2400" b="1" dirty="0" smtClean="0">
                <a:effectLst>
                  <a:outerShdw blurRad="38100" dist="38100" dir="2700000" algn="tl">
                    <a:srgbClr val="000000"/>
                  </a:outerShdw>
                </a:effectLst>
              </a:rPr>
              <a:t>                  Jeringa </a:t>
            </a:r>
            <a:r>
              <a:rPr lang="es-ES_tradnl" sz="2400" b="1" dirty="0">
                <a:effectLst>
                  <a:outerShdw blurRad="38100" dist="38100" dir="2700000" algn="tl">
                    <a:srgbClr val="000000"/>
                  </a:outerShdw>
                </a:effectLst>
              </a:rPr>
              <a:t>de 10 cc con aguja Nº </a:t>
            </a:r>
            <a:r>
              <a:rPr lang="es-ES_tradnl" sz="2400" b="1" dirty="0" smtClean="0">
                <a:effectLst>
                  <a:outerShdw blurRad="38100" dist="38100" dir="2700000" algn="tl">
                    <a:srgbClr val="000000"/>
                  </a:outerShdw>
                </a:effectLst>
              </a:rPr>
              <a:t>21</a:t>
            </a:r>
            <a:endParaRPr lang="es-ES_tradnl" sz="2400" b="1" dirty="0">
              <a:effectLst>
                <a:outerShdw blurRad="38100" dist="38100" dir="2700000" algn="tl">
                  <a:srgbClr val="000000"/>
                </a:outerShdw>
              </a:effectLst>
            </a:endParaRPr>
          </a:p>
          <a:p>
            <a:pPr>
              <a:buClr>
                <a:srgbClr val="000000"/>
              </a:buClr>
              <a:buSzPct val="70000"/>
              <a:buFont typeface="Monotype Sorts" pitchFamily="2" charset="2"/>
              <a:buNone/>
              <a:defRPr/>
            </a:pPr>
            <a:r>
              <a:rPr lang="es-ES_tradnl" dirty="0" smtClean="0">
                <a:effectLst>
                  <a:outerShdw blurRad="38100" dist="38100" dir="2700000" algn="tl">
                    <a:srgbClr val="000000"/>
                  </a:outerShdw>
                </a:effectLst>
              </a:rPr>
              <a:t>-</a:t>
            </a:r>
            <a:r>
              <a:rPr lang="es-ES_tradnl" b="1" dirty="0" smtClean="0">
                <a:effectLst>
                  <a:outerShdw blurRad="38100" dist="38100" dir="2700000" algn="tl">
                    <a:srgbClr val="000000"/>
                  </a:outerShdw>
                </a:effectLst>
              </a:rPr>
              <a:t>Procedimiento simple , sin anestesia local actualmente utilizado para punción de lesiones quísticas o en sospecha de recidivas</a:t>
            </a:r>
          </a:p>
          <a:p>
            <a:pPr>
              <a:buClr>
                <a:srgbClr val="FFFF66"/>
              </a:buClr>
              <a:buSzPct val="70000"/>
              <a:buFont typeface="Monotype Sorts" pitchFamily="2" charset="2"/>
              <a:buNone/>
              <a:defRPr/>
            </a:pPr>
            <a:r>
              <a:rPr lang="es-ES_tradnl" b="1" dirty="0" smtClean="0">
                <a:effectLst>
                  <a:outerShdw blurRad="38100" dist="38100" dir="2700000" algn="tl">
                    <a:srgbClr val="000000"/>
                  </a:outerShdw>
                </a:effectLst>
              </a:rPr>
              <a:t>- Es un estudio citológico</a:t>
            </a:r>
          </a:p>
          <a:p>
            <a:pPr>
              <a:buClr>
                <a:srgbClr val="FFFF66"/>
              </a:buClr>
              <a:buSzPct val="70000"/>
              <a:buFont typeface="Monotype Sorts" pitchFamily="2" charset="2"/>
              <a:buNone/>
              <a:defRPr/>
            </a:pPr>
            <a:endParaRPr lang="es-ES_tradnl" b="1" dirty="0" smtClean="0">
              <a:effectLst>
                <a:outerShdw blurRad="38100" dist="38100" dir="2700000" algn="tl">
                  <a:srgbClr val="000000"/>
                </a:outerShdw>
              </a:effectLst>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endParaRPr lang="es-ES_tradnl" dirty="0" smtClean="0">
              <a:solidFill>
                <a:srgbClr val="000000"/>
              </a:solidFill>
            </a:endParaRPr>
          </a:p>
          <a:p>
            <a:pPr>
              <a:buClr>
                <a:srgbClr val="FFFF66"/>
              </a:buClr>
              <a:buSzPct val="70000"/>
              <a:buFont typeface="Monotype Sorts" pitchFamily="2" charset="2"/>
              <a:buNone/>
              <a:defRPr/>
            </a:pPr>
            <a:r>
              <a:rPr lang="es-ES_tradnl" dirty="0" smtClean="0">
                <a:solidFill>
                  <a:srgbClr val="000000"/>
                </a:solidFill>
              </a:rPr>
              <a:t>  </a:t>
            </a:r>
            <a:endParaRPr lang="es-ES_tradnl" dirty="0" smtClean="0">
              <a:solidFill>
                <a:srgbClr val="FF0000"/>
              </a:solidFill>
            </a:endParaRPr>
          </a:p>
          <a:p>
            <a:pPr>
              <a:buClr>
                <a:srgbClr val="FFFF66"/>
              </a:buClr>
              <a:buFont typeface="Marlett" pitchFamily="2" charset="2"/>
              <a:buNone/>
              <a:defRPr/>
            </a:pPr>
            <a:endParaRPr lang="es-ES_tradnl" dirty="0" smtClean="0">
              <a:solidFill>
                <a:srgbClr val="FF0000"/>
              </a:solidFill>
            </a:endParaRPr>
          </a:p>
          <a:p>
            <a:pPr>
              <a:buClr>
                <a:srgbClr val="FFFF66"/>
              </a:buClr>
              <a:buFont typeface="Marlett" pitchFamily="2" charset="2"/>
              <a:buNone/>
              <a:defRPr/>
            </a:pPr>
            <a:endParaRPr lang="es-ES_tradnl" dirty="0" smtClean="0">
              <a:solidFill>
                <a:srgbClr val="FF0000"/>
              </a:solidFill>
            </a:endParaRPr>
          </a:p>
          <a:p>
            <a:pPr>
              <a:buClr>
                <a:srgbClr val="FFFF66"/>
              </a:buClr>
              <a:buFont typeface="Marlett" pitchFamily="2" charset="2"/>
              <a:buNone/>
              <a:defRPr/>
            </a:pPr>
            <a:r>
              <a:rPr lang="es-ES_tradnl" dirty="0" smtClean="0">
                <a:solidFill>
                  <a:srgbClr val="FF0000"/>
                </a:solidFill>
              </a:rPr>
              <a:t>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8"/>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8316" name="PI3" r:id="rId3" imgW="6823908" imgH="4739248" progId="PI3.Image">
                  <p:embed/>
                </p:oleObj>
              </mc:Choice>
              <mc:Fallback>
                <p:oleObj name="PI3" r:id="rId3" imgW="6823908" imgH="4739248" progId="PI3.Imag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7" name="Text Box 9"/>
          <p:cNvSpPr txBox="1">
            <a:spLocks noChangeArrowheads="1"/>
          </p:cNvSpPr>
          <p:nvPr/>
        </p:nvSpPr>
        <p:spPr bwMode="auto">
          <a:xfrm>
            <a:off x="2362200" y="304800"/>
            <a:ext cx="4284663" cy="579438"/>
          </a:xfrm>
          <a:prstGeom prst="rect">
            <a:avLst/>
          </a:prstGeom>
          <a:noFill/>
          <a:ln w="9525">
            <a:noFill/>
            <a:miter lim="800000"/>
            <a:headEnd/>
            <a:tailEnd/>
          </a:ln>
          <a:effectLst/>
        </p:spPr>
        <p:txBody>
          <a:bodyPr wrap="none">
            <a:spAutoFit/>
          </a:bodyPr>
          <a:lstStyle/>
          <a:p>
            <a:pPr>
              <a:defRPr/>
            </a:pPr>
            <a:r>
              <a:rPr lang="es-ES_tradnl" sz="3200" b="1" u="sng">
                <a:solidFill>
                  <a:srgbClr val="000099"/>
                </a:solidFill>
                <a:effectLst>
                  <a:outerShdw blurRad="38100" dist="38100" dir="2700000" algn="tl">
                    <a:srgbClr val="000000"/>
                  </a:outerShdw>
                </a:effectLst>
              </a:rPr>
              <a:t>PUNCIÓN MAMARIA</a:t>
            </a:r>
            <a:endParaRPr lang="es-ES_tradnl">
              <a:effectLst>
                <a:outerShdw blurRad="38100" dist="38100" dir="2700000" algn="tl">
                  <a:srgbClr val="000000"/>
                </a:outerShdw>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p:cNvSpPr>
            <a:spLocks noGrp="1" noChangeArrowheads="1"/>
          </p:cNvSpPr>
          <p:nvPr>
            <p:ph type="title"/>
          </p:nvPr>
        </p:nvSpPr>
        <p:spPr/>
        <p:txBody>
          <a:bodyPr/>
          <a:lstStyle/>
          <a:p>
            <a:pPr>
              <a:defRPr/>
            </a:pPr>
            <a:endParaRPr lang="es-CL" smtClean="0"/>
          </a:p>
        </p:txBody>
      </p:sp>
      <p:pic>
        <p:nvPicPr>
          <p:cNvPr id="99331" name="Picture 4" descr="D029B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875"/>
            <a:ext cx="9144000" cy="6865938"/>
          </a:xfr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4213" y="260350"/>
            <a:ext cx="7772400" cy="1143000"/>
          </a:xfrm>
        </p:spPr>
        <p:txBody>
          <a:bodyPr/>
          <a:lstStyle/>
          <a:p>
            <a:pPr>
              <a:lnSpc>
                <a:spcPct val="80000"/>
              </a:lnSpc>
              <a:defRPr/>
            </a:pPr>
            <a:r>
              <a:rPr lang="es-ES_tradnl" smtClean="0">
                <a:solidFill>
                  <a:srgbClr val="FF0000"/>
                </a:solidFill>
              </a:rPr>
              <a:t/>
            </a:r>
            <a:br>
              <a:rPr lang="es-ES_tradnl" smtClean="0">
                <a:solidFill>
                  <a:srgbClr val="FF0000"/>
                </a:solidFill>
              </a:rPr>
            </a:br>
            <a:r>
              <a:rPr lang="es-ES_tradnl" smtClean="0">
                <a:solidFill>
                  <a:srgbClr val="FF0000"/>
                </a:solidFill>
              </a:rPr>
              <a:t> </a:t>
            </a:r>
            <a:r>
              <a:rPr lang="es-ES_tradnl" b="1" smtClean="0"/>
              <a:t>Que hacer para confirmar Diagnóstico</a:t>
            </a:r>
          </a:p>
        </p:txBody>
      </p:sp>
      <p:sp>
        <p:nvSpPr>
          <p:cNvPr id="115715" name="Rectangle 3"/>
          <p:cNvSpPr>
            <a:spLocks noGrp="1" noChangeArrowheads="1"/>
          </p:cNvSpPr>
          <p:nvPr>
            <p:ph type="body" idx="1"/>
          </p:nvPr>
        </p:nvSpPr>
        <p:spPr>
          <a:xfrm>
            <a:off x="685800" y="1844675"/>
            <a:ext cx="8458200" cy="4648200"/>
          </a:xfrm>
        </p:spPr>
        <p:txBody>
          <a:bodyPr/>
          <a:lstStyle/>
          <a:p>
            <a:pPr>
              <a:lnSpc>
                <a:spcPct val="90000"/>
              </a:lnSpc>
              <a:buSzPct val="70000"/>
              <a:buFont typeface="Monotype Sorts" pitchFamily="2" charset="2"/>
              <a:buChar char="u"/>
              <a:defRPr/>
            </a:pPr>
            <a:r>
              <a:rPr lang="es-ES_tradnl" dirty="0" smtClean="0">
                <a:solidFill>
                  <a:srgbClr val="0066FF"/>
                </a:solidFill>
              </a:rPr>
              <a:t> </a:t>
            </a:r>
            <a:r>
              <a:rPr lang="es-ES_tradnl" sz="3600" b="1" u="sng" dirty="0" smtClean="0">
                <a:solidFill>
                  <a:srgbClr val="FF66CC"/>
                </a:solidFill>
                <a:effectLst>
                  <a:outerShdw blurRad="38100" dist="38100" dir="2700000" algn="tl">
                    <a:srgbClr val="000000"/>
                  </a:outerShdw>
                </a:effectLst>
              </a:rPr>
              <a:t>Biopsias por punción</a:t>
            </a:r>
            <a:r>
              <a:rPr lang="es-ES_tradnl" sz="3600" dirty="0" smtClean="0">
                <a:solidFill>
                  <a:srgbClr val="FF66CC"/>
                </a:solidFill>
                <a:effectLst>
                  <a:outerShdw blurRad="38100" dist="38100" dir="2700000" algn="tl">
                    <a:srgbClr val="000000"/>
                  </a:outerShdw>
                </a:effectLst>
              </a:rPr>
              <a:t> :</a:t>
            </a:r>
            <a:r>
              <a:rPr lang="es-ES_tradnl" dirty="0" smtClean="0">
                <a:solidFill>
                  <a:srgbClr val="0066FF"/>
                </a:solidFill>
              </a:rPr>
              <a:t> </a:t>
            </a:r>
          </a:p>
          <a:p>
            <a:pPr>
              <a:lnSpc>
                <a:spcPct val="90000"/>
              </a:lnSpc>
              <a:buSzPct val="70000"/>
              <a:buFont typeface="Monotype Sorts" pitchFamily="2" charset="2"/>
              <a:buChar char="u"/>
              <a:defRPr/>
            </a:pPr>
            <a:endParaRPr lang="es-ES_tradnl" dirty="0" smtClean="0">
              <a:solidFill>
                <a:srgbClr val="000000"/>
              </a:solidFill>
            </a:endParaRPr>
          </a:p>
          <a:p>
            <a:pPr>
              <a:lnSpc>
                <a:spcPct val="90000"/>
              </a:lnSpc>
              <a:buClr>
                <a:srgbClr val="000000"/>
              </a:buClr>
              <a:buSzPct val="70000"/>
              <a:buFont typeface="Monotype Sorts" pitchFamily="2" charset="2"/>
              <a:buNone/>
              <a:defRPr/>
            </a:pPr>
            <a:r>
              <a:rPr lang="es-ES_tradnl" b="1" dirty="0" smtClean="0">
                <a:solidFill>
                  <a:srgbClr val="000000"/>
                </a:solidFill>
              </a:rPr>
              <a:t>            </a:t>
            </a:r>
            <a:r>
              <a:rPr lang="es-ES_tradnl" b="1" dirty="0" smtClean="0">
                <a:solidFill>
                  <a:schemeClr val="hlink"/>
                </a:solidFill>
                <a:effectLst>
                  <a:outerShdw blurRad="38100" dist="38100" dir="2700000" algn="tl">
                    <a:srgbClr val="000000"/>
                  </a:outerShdw>
                </a:effectLst>
              </a:rPr>
              <a:t>1.- </a:t>
            </a:r>
            <a:r>
              <a:rPr lang="es-ES_tradnl" b="1" dirty="0" err="1" smtClean="0">
                <a:solidFill>
                  <a:schemeClr val="hlink"/>
                </a:solidFill>
                <a:effectLst>
                  <a:outerShdw blurRad="38100" dist="38100" dir="2700000" algn="tl">
                    <a:srgbClr val="000000"/>
                  </a:outerShdw>
                </a:effectLst>
              </a:rPr>
              <a:t>Core</a:t>
            </a:r>
            <a:r>
              <a:rPr lang="es-ES_tradnl" b="1" dirty="0" smtClean="0">
                <a:solidFill>
                  <a:schemeClr val="hlink"/>
                </a:solidFill>
                <a:effectLst>
                  <a:outerShdw blurRad="38100" dist="38100" dir="2700000" algn="tl">
                    <a:srgbClr val="000000"/>
                  </a:outerShdw>
                </a:effectLst>
              </a:rPr>
              <a:t> biopsia o cilíndrica</a:t>
            </a:r>
            <a:r>
              <a:rPr lang="es-ES_tradnl" b="1" dirty="0" smtClean="0">
                <a:solidFill>
                  <a:srgbClr val="FF0000"/>
                </a:solidFill>
              </a:rPr>
              <a:t> </a:t>
            </a:r>
          </a:p>
          <a:p>
            <a:pPr>
              <a:lnSpc>
                <a:spcPct val="90000"/>
              </a:lnSpc>
              <a:buClr>
                <a:srgbClr val="000000"/>
              </a:buClr>
              <a:buSzPct val="70000"/>
              <a:buFont typeface="Monotype Sorts" pitchFamily="2" charset="2"/>
              <a:buNone/>
              <a:defRPr/>
            </a:pPr>
            <a:r>
              <a:rPr lang="es-ES_tradnl" b="1" dirty="0" smtClean="0">
                <a:solidFill>
                  <a:srgbClr val="000000"/>
                </a:solidFill>
              </a:rPr>
              <a:t>            </a:t>
            </a:r>
          </a:p>
          <a:p>
            <a:pPr>
              <a:lnSpc>
                <a:spcPct val="90000"/>
              </a:lnSpc>
              <a:buClr>
                <a:srgbClr val="000000"/>
              </a:buClr>
              <a:buSzPct val="70000"/>
              <a:buFont typeface="Monotype Sorts" pitchFamily="2" charset="2"/>
              <a:buNone/>
              <a:defRPr/>
            </a:pPr>
            <a:r>
              <a:rPr lang="es-ES_tradnl" b="1" dirty="0" smtClean="0">
                <a:solidFill>
                  <a:srgbClr val="000000"/>
                </a:solidFill>
              </a:rPr>
              <a:t>            </a:t>
            </a:r>
            <a:r>
              <a:rPr lang="es-ES_tradnl" b="1" dirty="0" smtClean="0">
                <a:solidFill>
                  <a:schemeClr val="hlink"/>
                </a:solidFill>
                <a:effectLst>
                  <a:outerShdw blurRad="38100" dist="38100" dir="2700000" algn="tl">
                    <a:srgbClr val="000000"/>
                  </a:outerShdw>
                </a:effectLst>
              </a:rPr>
              <a:t>2.- Biopsias por </a:t>
            </a:r>
            <a:r>
              <a:rPr lang="es-ES_tradnl" b="1" dirty="0" err="1" smtClean="0">
                <a:solidFill>
                  <a:schemeClr val="hlink"/>
                </a:solidFill>
                <a:effectLst>
                  <a:outerShdw blurRad="38100" dist="38100" dir="2700000" algn="tl">
                    <a:srgbClr val="000000"/>
                  </a:outerShdw>
                </a:effectLst>
              </a:rPr>
              <a:t>mamotomme</a:t>
            </a:r>
            <a:r>
              <a:rPr lang="es-ES_tradnl" b="1" dirty="0" smtClean="0">
                <a:solidFill>
                  <a:schemeClr val="hlink"/>
                </a:solidFill>
                <a:effectLst>
                  <a:outerShdw blurRad="38100" dist="38100" dir="2700000" algn="tl">
                    <a:srgbClr val="000000"/>
                  </a:outerShdw>
                </a:effectLst>
              </a:rPr>
              <a:t>  </a:t>
            </a:r>
          </a:p>
          <a:p>
            <a:pPr>
              <a:lnSpc>
                <a:spcPct val="90000"/>
              </a:lnSpc>
              <a:buClr>
                <a:srgbClr val="000000"/>
              </a:buClr>
              <a:buSzPct val="70000"/>
              <a:buFont typeface="Monotype Sorts" pitchFamily="2" charset="2"/>
              <a:buNone/>
              <a:defRPr/>
            </a:pPr>
            <a:r>
              <a:rPr lang="es-ES_tradnl" b="1" dirty="0" smtClean="0">
                <a:solidFill>
                  <a:schemeClr val="hlink"/>
                </a:solidFill>
                <a:effectLst>
                  <a:outerShdw blurRad="38100" dist="38100" dir="2700000" algn="tl">
                    <a:srgbClr val="000000"/>
                  </a:outerShdw>
                </a:effectLst>
              </a:rPr>
              <a:t> </a:t>
            </a:r>
          </a:p>
          <a:p>
            <a:pPr>
              <a:lnSpc>
                <a:spcPct val="90000"/>
              </a:lnSpc>
              <a:buClr>
                <a:srgbClr val="000000"/>
              </a:buClr>
              <a:buSzPct val="70000"/>
              <a:buFont typeface="Monotype Sorts" pitchFamily="2" charset="2"/>
              <a:buNone/>
              <a:defRPr/>
            </a:pPr>
            <a:r>
              <a:rPr lang="es-ES_tradnl" b="1" dirty="0" smtClean="0">
                <a:solidFill>
                  <a:srgbClr val="000000"/>
                </a:solidFill>
              </a:rPr>
              <a:t>   </a:t>
            </a:r>
            <a:r>
              <a:rPr lang="es-ES_tradnl" b="1" dirty="0" smtClean="0">
                <a:effectLst>
                  <a:outerShdw blurRad="38100" dist="38100" dir="2700000" algn="tl">
                    <a:srgbClr val="000000"/>
                  </a:outerShdw>
                </a:effectLst>
              </a:rPr>
              <a:t>Requieren  de anestesia local , se  obtiene muestra  para estudio </a:t>
            </a:r>
            <a:r>
              <a:rPr lang="es-ES_tradnl" b="1" dirty="0" err="1" smtClean="0">
                <a:effectLst>
                  <a:outerShdw blurRad="38100" dist="38100" dir="2700000" algn="tl">
                    <a:srgbClr val="000000"/>
                  </a:outerShdw>
                </a:effectLst>
              </a:rPr>
              <a:t>histo</a:t>
            </a:r>
            <a:r>
              <a:rPr lang="es-ES_tradnl" b="1" dirty="0" smtClean="0">
                <a:effectLst>
                  <a:outerShdw blurRad="38100" dist="38100" dir="2700000" algn="tl">
                    <a:srgbClr val="000000"/>
                  </a:outerShdw>
                </a:effectLst>
              </a:rPr>
              <a:t>-patológico y RH</a:t>
            </a: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r>
              <a:rPr lang="es-ES_tradnl" dirty="0" smtClean="0">
                <a:solidFill>
                  <a:srgbClr val="000000"/>
                </a:solidFill>
              </a:rPr>
              <a:t>  </a:t>
            </a:r>
            <a:endParaRPr lang="es-ES_tradnl" dirty="0" smtClean="0">
              <a:solidFill>
                <a:srgbClr val="FF0000"/>
              </a:solidFill>
            </a:endParaRPr>
          </a:p>
          <a:p>
            <a:pPr>
              <a:lnSpc>
                <a:spcPct val="90000"/>
              </a:lnSpc>
              <a:buClr>
                <a:srgbClr val="FFFF66"/>
              </a:buClr>
              <a:buFont typeface="Marlett" pitchFamily="2" charset="2"/>
              <a:buNone/>
              <a:defRPr/>
            </a:pPr>
            <a:endParaRPr lang="es-ES_tradnl" dirty="0" smtClean="0">
              <a:solidFill>
                <a:srgbClr val="FF0000"/>
              </a:solidFill>
            </a:endParaRPr>
          </a:p>
          <a:p>
            <a:pPr>
              <a:lnSpc>
                <a:spcPct val="90000"/>
              </a:lnSpc>
              <a:buClr>
                <a:srgbClr val="FFFF66"/>
              </a:buClr>
              <a:buFont typeface="Marlett" pitchFamily="2" charset="2"/>
              <a:buNone/>
              <a:defRPr/>
            </a:pPr>
            <a:endParaRPr lang="es-ES_tradnl" dirty="0" smtClean="0">
              <a:solidFill>
                <a:srgbClr val="FF0000"/>
              </a:solidFill>
            </a:endParaRPr>
          </a:p>
          <a:p>
            <a:pPr>
              <a:lnSpc>
                <a:spcPct val="90000"/>
              </a:lnSpc>
              <a:buClr>
                <a:srgbClr val="FFFF66"/>
              </a:buClr>
              <a:buFont typeface="Marlett" pitchFamily="2" charset="2"/>
              <a:buNone/>
              <a:defRPr/>
            </a:pPr>
            <a:r>
              <a:rPr lang="es-ES_tradnl" dirty="0" smtClean="0">
                <a:solidFill>
                  <a:srgbClr val="FF0000"/>
                </a:solidFill>
              </a:rPr>
              <a:t>   </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s-ES_tradnl" sz="3200" b="1" u="sng" smtClean="0"/>
              <a:t>CORE BIOPSY O BIOPSIA CILÍNDRICA</a:t>
            </a:r>
            <a:endParaRPr lang="es-ES_tradnl" smtClean="0"/>
          </a:p>
        </p:txBody>
      </p:sp>
      <p:sp>
        <p:nvSpPr>
          <p:cNvPr id="120835" name="Rectangle 3"/>
          <p:cNvSpPr>
            <a:spLocks noGrp="1" noChangeArrowheads="1"/>
          </p:cNvSpPr>
          <p:nvPr>
            <p:ph type="body" idx="1"/>
          </p:nvPr>
        </p:nvSpPr>
        <p:spPr>
          <a:xfrm>
            <a:off x="762000" y="2209800"/>
            <a:ext cx="8077200" cy="4114800"/>
          </a:xfrm>
        </p:spPr>
        <p:txBody>
          <a:bodyPr/>
          <a:lstStyle/>
          <a:p>
            <a:pPr>
              <a:defRPr/>
            </a:pPr>
            <a:r>
              <a:rPr lang="es-ES_tradnl" sz="2800" b="1" dirty="0" smtClean="0">
                <a:effectLst>
                  <a:outerShdw blurRad="38100" dist="38100" dir="2700000" algn="tl">
                    <a:srgbClr val="000000"/>
                  </a:outerShdw>
                </a:effectLst>
              </a:rPr>
              <a:t>Uso de </a:t>
            </a:r>
            <a:r>
              <a:rPr lang="es-ES_tradnl" sz="2800" b="1" dirty="0" err="1" smtClean="0">
                <a:effectLst>
                  <a:outerShdw blurRad="38100" dist="38100" dir="2700000" algn="tl">
                    <a:srgbClr val="000000"/>
                  </a:outerShdw>
                </a:effectLst>
              </a:rPr>
              <a:t>Biopsy-gun</a:t>
            </a:r>
            <a:r>
              <a:rPr lang="es-ES_tradnl" sz="2800" b="1" dirty="0" smtClean="0">
                <a:effectLst>
                  <a:outerShdw blurRad="38100" dist="38100" dir="2700000" algn="tl">
                    <a:srgbClr val="000000"/>
                  </a:outerShdw>
                </a:effectLst>
              </a:rPr>
              <a:t> o Pistola</a:t>
            </a:r>
          </a:p>
          <a:p>
            <a:pPr>
              <a:defRPr/>
            </a:pPr>
            <a:r>
              <a:rPr lang="es-ES_tradnl" sz="2800" b="1" dirty="0" smtClean="0">
                <a:effectLst>
                  <a:outerShdw blurRad="38100" dist="38100" dir="2700000" algn="tl">
                    <a:srgbClr val="000000"/>
                  </a:outerShdw>
                </a:effectLst>
              </a:rPr>
              <a:t>Uso de Aguja gruesa seccionadora calibre 14 (</a:t>
            </a:r>
            <a:r>
              <a:rPr lang="es-ES_tradnl" sz="2800" b="1" dirty="0" err="1" smtClean="0">
                <a:effectLst>
                  <a:outerShdw blurRad="38100" dist="38100" dir="2700000" algn="tl">
                    <a:srgbClr val="000000"/>
                  </a:outerShdw>
                </a:effectLst>
              </a:rPr>
              <a:t>p.e</a:t>
            </a:r>
            <a:r>
              <a:rPr lang="es-ES_tradnl" sz="2800" b="1" dirty="0" smtClean="0">
                <a:effectLst>
                  <a:outerShdw blurRad="38100" dist="38100" dir="2700000" algn="tl">
                    <a:srgbClr val="000000"/>
                  </a:outerShdw>
                </a:effectLst>
              </a:rPr>
              <a:t>. </a:t>
            </a:r>
            <a:r>
              <a:rPr lang="es-ES_tradnl" sz="2800" b="1" dirty="0" err="1" smtClean="0">
                <a:effectLst>
                  <a:outerShdw blurRad="38100" dist="38100" dir="2700000" algn="tl">
                    <a:srgbClr val="000000"/>
                  </a:outerShdw>
                </a:effectLst>
              </a:rPr>
              <a:t>Truc-cut</a:t>
            </a:r>
            <a:r>
              <a:rPr lang="es-ES_tradnl" sz="2800" b="1" dirty="0" smtClean="0">
                <a:effectLst>
                  <a:outerShdw blurRad="38100" dist="38100" dir="2700000" algn="tl">
                    <a:srgbClr val="000000"/>
                  </a:outerShdw>
                </a:effectLst>
              </a:rPr>
              <a:t> o </a:t>
            </a:r>
            <a:r>
              <a:rPr lang="es-ES_tradnl" sz="2800" b="1" dirty="0" err="1" smtClean="0">
                <a:effectLst>
                  <a:outerShdw blurRad="38100" dist="38100" dir="2700000" algn="tl">
                    <a:srgbClr val="000000"/>
                  </a:outerShdw>
                </a:effectLst>
              </a:rPr>
              <a:t>Silverman</a:t>
            </a:r>
            <a:r>
              <a:rPr lang="es-ES_tradnl" sz="2800" b="1" dirty="0" smtClean="0">
                <a:effectLst>
                  <a:outerShdw blurRad="38100" dist="38100" dir="2700000" algn="tl">
                    <a:srgbClr val="000000"/>
                  </a:outerShdw>
                </a:effectLst>
              </a:rPr>
              <a:t>)</a:t>
            </a:r>
          </a:p>
          <a:p>
            <a:pPr>
              <a:defRPr/>
            </a:pPr>
            <a:r>
              <a:rPr lang="es-ES_tradnl" sz="2800" b="1" dirty="0" smtClean="0">
                <a:effectLst>
                  <a:outerShdw blurRad="38100" dist="38100" dir="2700000" algn="tl">
                    <a:srgbClr val="000000"/>
                  </a:outerShdw>
                </a:effectLst>
              </a:rPr>
              <a:t>Técnica Manual</a:t>
            </a:r>
          </a:p>
          <a:p>
            <a:pPr>
              <a:defRPr/>
            </a:pPr>
            <a:r>
              <a:rPr lang="es-ES_tradnl" sz="2800" b="1" dirty="0" smtClean="0">
                <a:effectLst>
                  <a:outerShdw blurRad="38100" dist="38100" dir="2700000" algn="tl">
                    <a:srgbClr val="000000"/>
                  </a:outerShdw>
                </a:effectLst>
              </a:rPr>
              <a:t>Técnica bajo Guía </a:t>
            </a:r>
            <a:r>
              <a:rPr lang="es-ES_tradnl" sz="2800" b="1" dirty="0" err="1" smtClean="0">
                <a:effectLst>
                  <a:outerShdw blurRad="38100" dist="38100" dir="2700000" algn="tl">
                    <a:srgbClr val="000000"/>
                  </a:outerShdw>
                </a:effectLst>
              </a:rPr>
              <a:t>Ecotomográfica</a:t>
            </a:r>
            <a:endParaRPr lang="es-ES_tradnl" sz="2800" b="1" dirty="0" smtClean="0">
              <a:effectLst>
                <a:outerShdw blurRad="38100" dist="38100" dir="2700000" algn="tl">
                  <a:srgbClr val="000000"/>
                </a:outerShdw>
              </a:effectLst>
            </a:endParaRPr>
          </a:p>
          <a:p>
            <a:pPr marL="0" indent="0">
              <a:buNone/>
              <a:defRPr/>
            </a:pPr>
            <a:endParaRPr lang="es-ES_tradnl" sz="2800" b="1" dirty="0" smtClean="0">
              <a:effectLst>
                <a:outerShdw blurRad="38100" dist="38100" dir="2700000" algn="tl">
                  <a:srgbClr val="000000"/>
                </a:outerShdw>
              </a:effectLst>
            </a:endParaRPr>
          </a:p>
          <a:p>
            <a:pPr>
              <a:defRPr/>
            </a:pPr>
            <a:endParaRPr lang="es-ES_tradnl" sz="2800" b="1" dirty="0" smtClean="0">
              <a:effectLst>
                <a:outerShdw blurRad="38100" dist="38100" dir="2700000" algn="tl">
                  <a:srgbClr val="000000"/>
                </a:outerShdw>
              </a:effectLs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1026" descr="MVC-010S"/>
          <p:cNvPicPr>
            <a:picLocks noChangeAspect="1" noChangeArrowheads="1"/>
          </p:cNvPicPr>
          <p:nvPr/>
        </p:nvPicPr>
        <p:blipFill>
          <a:blip r:embed="rId2">
            <a:lum bright="-10000" contrast="12000"/>
            <a:extLst>
              <a:ext uri="{28A0092B-C50C-407E-A947-70E740481C1C}">
                <a14:useLocalDpi xmlns:a14="http://schemas.microsoft.com/office/drawing/2010/main" val="0"/>
              </a:ext>
            </a:extLst>
          </a:blip>
          <a:srcRect l="2953" t="6561" b="34776"/>
          <a:stretch>
            <a:fillRect/>
          </a:stretch>
        </p:blipFill>
        <p:spPr bwMode="auto">
          <a:xfrm>
            <a:off x="533400" y="457200"/>
            <a:ext cx="576738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5" name="Picture 1027" descr="MVC-007S"/>
          <p:cNvPicPr>
            <a:picLocks noChangeAspect="1" noChangeArrowheads="1"/>
          </p:cNvPicPr>
          <p:nvPr/>
        </p:nvPicPr>
        <p:blipFill>
          <a:blip r:embed="rId3">
            <a:lum bright="-10000" contrast="12000"/>
            <a:extLst>
              <a:ext uri="{28A0092B-C50C-407E-A947-70E740481C1C}">
                <a14:useLocalDpi xmlns:a14="http://schemas.microsoft.com/office/drawing/2010/main" val="0"/>
              </a:ext>
            </a:extLst>
          </a:blip>
          <a:srcRect l="2953" t="9842" r="10826" b="36745"/>
          <a:stretch>
            <a:fillRect/>
          </a:stretch>
        </p:blipFill>
        <p:spPr bwMode="auto">
          <a:xfrm>
            <a:off x="3048000" y="2667000"/>
            <a:ext cx="58118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8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8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1026" descr="MVC-002S"/>
          <p:cNvPicPr>
            <a:picLocks noChangeAspect="1" noChangeArrowheads="1"/>
          </p:cNvPicPr>
          <p:nvPr/>
        </p:nvPicPr>
        <p:blipFill>
          <a:blip r:embed="rId2">
            <a:lum bright="-8000" contrast="10000"/>
            <a:extLst>
              <a:ext uri="{28A0092B-C50C-407E-A947-70E740481C1C}">
                <a14:useLocalDpi xmlns:a14="http://schemas.microsoft.com/office/drawing/2010/main" val="0"/>
              </a:ext>
            </a:extLst>
          </a:blip>
          <a:srcRect l="12303" t="12466" r="4430" b="29527"/>
          <a:stretch>
            <a:fillRect/>
          </a:stretch>
        </p:blipFill>
        <p:spPr bwMode="auto">
          <a:xfrm>
            <a:off x="609600" y="609600"/>
            <a:ext cx="5103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1" name="Picture 1027" descr="MVC-005S"/>
          <p:cNvPicPr>
            <a:picLocks noChangeAspect="1" noChangeArrowheads="1"/>
          </p:cNvPicPr>
          <p:nvPr/>
        </p:nvPicPr>
        <p:blipFill>
          <a:blip r:embed="rId3">
            <a:lum bright="-8000" contrast="10000"/>
            <a:extLst>
              <a:ext uri="{28A0092B-C50C-407E-A947-70E740481C1C}">
                <a14:useLocalDpi xmlns:a14="http://schemas.microsoft.com/office/drawing/2010/main" val="0"/>
              </a:ext>
            </a:extLst>
          </a:blip>
          <a:srcRect l="4921" t="12466" r="4921" b="27559"/>
          <a:stretch>
            <a:fillRect/>
          </a:stretch>
        </p:blipFill>
        <p:spPr bwMode="auto">
          <a:xfrm>
            <a:off x="3581400" y="3124200"/>
            <a:ext cx="515302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additive="base">
                                        <p:cTn id="7" dur="500" fill="hold"/>
                                        <p:tgtEl>
                                          <p:spTgt spid="247811"/>
                                        </p:tgtEl>
                                        <p:attrNameLst>
                                          <p:attrName>ppt_x</p:attrName>
                                        </p:attrNameLst>
                                      </p:cBhvr>
                                      <p:tavLst>
                                        <p:tav tm="0">
                                          <p:val>
                                            <p:strVal val="0-#ppt_w/2"/>
                                          </p:val>
                                        </p:tav>
                                        <p:tav tm="100000">
                                          <p:val>
                                            <p:strVal val="#ppt_x"/>
                                          </p:val>
                                        </p:tav>
                                      </p:tavLst>
                                    </p:anim>
                                    <p:anim calcmode="lin" valueType="num">
                                      <p:cBhvr additive="base">
                                        <p:cTn id="8" dur="500" fill="hold"/>
                                        <p:tgtEl>
                                          <p:spTgt spid="2478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7810"/>
                                        </p:tgtEl>
                                        <p:attrNameLst>
                                          <p:attrName>style.visibility</p:attrName>
                                        </p:attrNameLst>
                                      </p:cBhvr>
                                      <p:to>
                                        <p:strVal val="visible"/>
                                      </p:to>
                                    </p:set>
                                    <p:anim calcmode="lin" valueType="num">
                                      <p:cBhvr additive="base">
                                        <p:cTn id="13" dur="500" fill="hold"/>
                                        <p:tgtEl>
                                          <p:spTgt spid="247810"/>
                                        </p:tgtEl>
                                        <p:attrNameLst>
                                          <p:attrName>ppt_x</p:attrName>
                                        </p:attrNameLst>
                                      </p:cBhvr>
                                      <p:tavLst>
                                        <p:tav tm="0">
                                          <p:val>
                                            <p:strVal val="0-#ppt_w/2"/>
                                          </p:val>
                                        </p:tav>
                                        <p:tav tm="100000">
                                          <p:val>
                                            <p:strVal val="#ppt_x"/>
                                          </p:val>
                                        </p:tav>
                                      </p:tavLst>
                                    </p:anim>
                                    <p:anim calcmode="lin" valueType="num">
                                      <p:cBhvr additive="base">
                                        <p:cTn id="14" dur="500" fill="hold"/>
                                        <p:tgtEl>
                                          <p:spTgt spid="247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762000" y="4724400"/>
            <a:ext cx="7848600" cy="1555750"/>
            <a:chOff x="0" y="0"/>
            <a:chExt cx="4500" cy="404"/>
          </a:xfrm>
        </p:grpSpPr>
        <p:sp>
          <p:nvSpPr>
            <p:cNvPr id="13320" name="Rectangle 3"/>
            <p:cNvSpPr>
              <a:spLocks noChangeArrowheads="1"/>
            </p:cNvSpPr>
            <p:nvPr/>
          </p:nvSpPr>
          <p:spPr bwMode="auto">
            <a:xfrm>
              <a:off x="0" y="0"/>
              <a:ext cx="4500" cy="4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s-CL"/>
            </a:p>
          </p:txBody>
        </p:sp>
        <p:sp>
          <p:nvSpPr>
            <p:cNvPr id="13321" name="Rectangle 4"/>
            <p:cNvSpPr>
              <a:spLocks noChangeArrowheads="1"/>
            </p:cNvSpPr>
            <p:nvPr/>
          </p:nvSpPr>
          <p:spPr bwMode="auto">
            <a:xfrm>
              <a:off x="0" y="0"/>
              <a:ext cx="4500" cy="4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s-ES" sz="2000">
                  <a:latin typeface="Book Antiqua" pitchFamily="18" charset="0"/>
                </a:rPr>
                <a:t>*Dividida en 5 sectores: </a:t>
              </a:r>
              <a:r>
                <a:rPr lang="es-ES" sz="2000" u="sng">
                  <a:solidFill>
                    <a:srgbClr val="FF6600"/>
                  </a:solidFill>
                  <a:latin typeface="Book Antiqua" pitchFamily="18" charset="0"/>
                </a:rPr>
                <a:t>cuatro cuadrantes y una cola.</a:t>
              </a:r>
              <a:r>
                <a:rPr lang="es-ES" sz="2000">
                  <a:latin typeface="Book Antiqua" pitchFamily="18" charset="0"/>
                </a:rPr>
                <a:t> </a:t>
              </a:r>
            </a:p>
            <a:p>
              <a:pPr eaLnBrk="1" hangingPunct="1"/>
              <a:r>
                <a:rPr lang="es-ES" sz="2000">
                  <a:latin typeface="Book Antiqua" pitchFamily="18" charset="0"/>
                </a:rPr>
                <a:t>En el CSE &gt; tej glandular, que se extiende hasta la axila, formando la cola de Spencer. </a:t>
              </a:r>
            </a:p>
            <a:p>
              <a:pPr eaLnBrk="1" hangingPunct="1">
                <a:buFontTx/>
                <a:buChar char="•"/>
              </a:pPr>
              <a:r>
                <a:rPr lang="es-ES" sz="2000">
                  <a:latin typeface="Book Antiqua" pitchFamily="18" charset="0"/>
                </a:rPr>
                <a:t>Drenaje linfático: principalmente a axila, pero también a regiones infraclaviculares y estructuras profundas del tórax.</a:t>
              </a:r>
            </a:p>
            <a:p>
              <a:pPr eaLnBrk="1" hangingPunct="1">
                <a:buFontTx/>
                <a:buChar char="•"/>
              </a:pPr>
              <a:endParaRPr lang="es-ES" sz="2000">
                <a:latin typeface="Book Antiqua" pitchFamily="18" charset="0"/>
              </a:endParaRPr>
            </a:p>
            <a:p>
              <a:endParaRPr lang="es-ES" sz="2000">
                <a:latin typeface="Book Antiqua" pitchFamily="18" charset="0"/>
              </a:endParaRPr>
            </a:p>
          </p:txBody>
        </p:sp>
      </p:grpSp>
      <p:sp>
        <p:nvSpPr>
          <p:cNvPr id="13315" name="Text Box 5"/>
          <p:cNvSpPr txBox="1">
            <a:spLocks noChangeArrowheads="1"/>
          </p:cNvSpPr>
          <p:nvPr/>
        </p:nvSpPr>
        <p:spPr bwMode="auto">
          <a:xfrm>
            <a:off x="2209800" y="190500"/>
            <a:ext cx="4068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2800" b="1">
                <a:solidFill>
                  <a:schemeClr val="hlink"/>
                </a:solidFill>
                <a:latin typeface="Book Antiqua" pitchFamily="18" charset="0"/>
              </a:rPr>
              <a:t>Exploración de la mama</a:t>
            </a:r>
          </a:p>
        </p:txBody>
      </p:sp>
      <p:grpSp>
        <p:nvGrpSpPr>
          <p:cNvPr id="13316" name="Group 6"/>
          <p:cNvGrpSpPr>
            <a:grpSpLocks/>
          </p:cNvGrpSpPr>
          <p:nvPr/>
        </p:nvGrpSpPr>
        <p:grpSpPr bwMode="auto">
          <a:xfrm>
            <a:off x="304800" y="952500"/>
            <a:ext cx="5573713" cy="3619500"/>
            <a:chOff x="192" y="600"/>
            <a:chExt cx="3511" cy="2280"/>
          </a:xfrm>
        </p:grpSpPr>
        <p:pic>
          <p:nvPicPr>
            <p:cNvPr id="13317" name="Picture 7" descr="exame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 y="600"/>
              <a:ext cx="2102" cy="2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8" name="Line 8"/>
            <p:cNvSpPr>
              <a:spLocks noChangeShapeType="1"/>
            </p:cNvSpPr>
            <p:nvPr/>
          </p:nvSpPr>
          <p:spPr bwMode="auto">
            <a:xfrm>
              <a:off x="1344" y="225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s-ES"/>
            </a:p>
          </p:txBody>
        </p:sp>
        <p:sp>
          <p:nvSpPr>
            <p:cNvPr id="13319" name="Text Box 9"/>
            <p:cNvSpPr txBox="1">
              <a:spLocks noChangeArrowheads="1"/>
            </p:cNvSpPr>
            <p:nvPr/>
          </p:nvSpPr>
          <p:spPr bwMode="auto">
            <a:xfrm>
              <a:off x="192" y="2160"/>
              <a:ext cx="11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200"/>
                <a:t>Tubérculos de Montgomery</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250825" y="188913"/>
            <a:ext cx="3240088" cy="946150"/>
          </a:xfrm>
          <a:prstGeom prst="rect">
            <a:avLst/>
          </a:prstGeom>
          <a:noFill/>
          <a:ln w="9525" algn="ctr">
            <a:noFill/>
            <a:miter lim="800000"/>
            <a:headEnd/>
            <a:tailEnd/>
          </a:ln>
          <a:effectLst/>
        </p:spPr>
        <p:txBody>
          <a:bodyPr>
            <a:spAutoFit/>
          </a:bodyPr>
          <a:lstStyle/>
          <a:p>
            <a:pPr algn="ctr" eaLnBrk="1" hangingPunct="1">
              <a:defRPr/>
            </a:pPr>
            <a:r>
              <a:rPr lang="es-CL" sz="2800" b="1" u="sng">
                <a:effectLst>
                  <a:outerShdw blurRad="38100" dist="38100" dir="2700000" algn="tl">
                    <a:srgbClr val="000000"/>
                  </a:outerShdw>
                </a:effectLst>
                <a:latin typeface="Garamond" pitchFamily="18" charset="0"/>
              </a:rPr>
              <a:t>Pistola reusable: Automática </a:t>
            </a:r>
          </a:p>
        </p:txBody>
      </p:sp>
      <p:pic>
        <p:nvPicPr>
          <p:cNvPr id="104451" name="Picture 3" descr="pistol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06375"/>
            <a:ext cx="5148262"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pistol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3100"/>
            <a:ext cx="597693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descr="pistol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268413"/>
            <a:ext cx="3744912"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6" descr="pistola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75844">
            <a:off x="7440613" y="2819400"/>
            <a:ext cx="59848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descr="pistola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68863"/>
            <a:ext cx="6011863"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3025"/>
            <a:ext cx="8424862"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s-ES_tradnl" sz="3200" b="1" u="sng" smtClean="0"/>
              <a:t>CORE BIOPSY</a:t>
            </a:r>
            <a:endParaRPr lang="es-ES_tradnl" smtClean="0"/>
          </a:p>
        </p:txBody>
      </p:sp>
      <p:sp>
        <p:nvSpPr>
          <p:cNvPr id="121859" name="Rectangle 3"/>
          <p:cNvSpPr>
            <a:spLocks noGrp="1" noChangeArrowheads="1"/>
          </p:cNvSpPr>
          <p:nvPr>
            <p:ph type="body" idx="1"/>
          </p:nvPr>
        </p:nvSpPr>
        <p:spPr>
          <a:xfrm>
            <a:off x="685800" y="2438400"/>
            <a:ext cx="8001000" cy="3124200"/>
          </a:xfrm>
        </p:spPr>
        <p:txBody>
          <a:bodyPr/>
          <a:lstStyle/>
          <a:p>
            <a:pPr>
              <a:buFont typeface="Monotype Sorts" pitchFamily="2" charset="2"/>
              <a:buChar char=" "/>
              <a:defRPr/>
            </a:pPr>
            <a:r>
              <a:rPr lang="es-ES_tradnl" b="1" smtClean="0">
                <a:solidFill>
                  <a:srgbClr val="FF66CC"/>
                </a:solidFill>
                <a:effectLst>
                  <a:outerShdw blurRad="38100" dist="38100" dir="2700000" algn="tl">
                    <a:srgbClr val="000000"/>
                  </a:outerShdw>
                </a:effectLst>
              </a:rPr>
              <a:t>Objetivo:</a:t>
            </a:r>
            <a:r>
              <a:rPr lang="es-ES_tradnl" b="1" smtClean="0">
                <a:effectLst>
                  <a:outerShdw blurRad="38100" dist="38100" dir="2700000" algn="tl">
                    <a:srgbClr val="000000"/>
                  </a:outerShdw>
                </a:effectLst>
              </a:rPr>
              <a:t> </a:t>
            </a:r>
          </a:p>
          <a:p>
            <a:pPr>
              <a:buFont typeface="Monotype Sorts" pitchFamily="2" charset="2"/>
              <a:buChar char=" "/>
              <a:defRPr/>
            </a:pPr>
            <a:r>
              <a:rPr lang="es-ES_tradnl" b="1" smtClean="0">
                <a:effectLst>
                  <a:outerShdw blurRad="38100" dist="38100" dir="2700000" algn="tl">
                    <a:srgbClr val="000000"/>
                  </a:outerShdw>
                </a:effectLst>
              </a:rPr>
              <a:t>                 Obtener cilindros de tejido para estudio histopatológico</a:t>
            </a:r>
            <a:endParaRPr lang="es-ES_tradnl"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6480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AutoShape 3"/>
          <p:cNvSpPr>
            <a:spLocks noChangeArrowheads="1"/>
          </p:cNvSpPr>
          <p:nvPr/>
        </p:nvSpPr>
        <p:spPr bwMode="auto">
          <a:xfrm>
            <a:off x="381000" y="228600"/>
            <a:ext cx="2743200" cy="13716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defRPr/>
            </a:pPr>
            <a:r>
              <a:rPr lang="es-ES_tradnl" b="1" u="sng">
                <a:solidFill>
                  <a:srgbClr val="100181"/>
                </a:solidFill>
                <a:effectLst>
                  <a:outerShdw blurRad="38100" dist="38100" dir="2700000" algn="tl">
                    <a:srgbClr val="000000"/>
                  </a:outerShdw>
                </a:effectLst>
              </a:rPr>
              <a:t>PROCEDIMIENTO </a:t>
            </a:r>
          </a:p>
          <a:p>
            <a:pPr algn="ctr">
              <a:defRPr/>
            </a:pPr>
            <a:r>
              <a:rPr lang="es-ES_tradnl" b="1" u="sng">
                <a:solidFill>
                  <a:srgbClr val="100181"/>
                </a:solidFill>
                <a:effectLst>
                  <a:outerShdw blurRad="38100" dist="38100" dir="2700000" algn="tl">
                    <a:srgbClr val="000000"/>
                  </a:outerShdw>
                </a:effectLst>
              </a:rPr>
              <a:t>SIMPLE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4" name="Rectangle 8"/>
          <p:cNvSpPr>
            <a:spLocks noGrp="1" noChangeArrowheads="1"/>
          </p:cNvSpPr>
          <p:nvPr>
            <p:ph type="title"/>
          </p:nvPr>
        </p:nvSpPr>
        <p:spPr/>
        <p:txBody>
          <a:bodyPr/>
          <a:lstStyle/>
          <a:p>
            <a:pPr>
              <a:defRPr/>
            </a:pPr>
            <a:endParaRPr lang="es-CL" smtClean="0"/>
          </a:p>
        </p:txBody>
      </p:sp>
      <p:pic>
        <p:nvPicPr>
          <p:cNvPr id="109571" name="Picture 7" descr="D030B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31750"/>
            <a:ext cx="9144000" cy="6889750"/>
          </a:xfr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4213" y="333375"/>
            <a:ext cx="7772400" cy="1143000"/>
          </a:xfrm>
        </p:spPr>
        <p:txBody>
          <a:bodyPr/>
          <a:lstStyle/>
          <a:p>
            <a:pPr>
              <a:lnSpc>
                <a:spcPct val="80000"/>
              </a:lnSpc>
              <a:defRPr/>
            </a:pPr>
            <a:r>
              <a:rPr lang="es-ES_tradnl" smtClean="0">
                <a:solidFill>
                  <a:srgbClr val="FF0000"/>
                </a:solidFill>
              </a:rPr>
              <a:t/>
            </a:r>
            <a:br>
              <a:rPr lang="es-ES_tradnl" smtClean="0">
                <a:solidFill>
                  <a:srgbClr val="FF0000"/>
                </a:solidFill>
              </a:rPr>
            </a:br>
            <a:r>
              <a:rPr lang="es-ES_tradnl" smtClean="0">
                <a:solidFill>
                  <a:srgbClr val="FF0000"/>
                </a:solidFill>
              </a:rPr>
              <a:t> </a:t>
            </a:r>
            <a:r>
              <a:rPr lang="es-ES_tradnl" b="1" smtClean="0"/>
              <a:t>Que hacer para confirmar Diagnóstico</a:t>
            </a:r>
          </a:p>
        </p:txBody>
      </p:sp>
      <p:sp>
        <p:nvSpPr>
          <p:cNvPr id="116739" name="Rectangle 3"/>
          <p:cNvSpPr>
            <a:spLocks noGrp="1" noChangeArrowheads="1"/>
          </p:cNvSpPr>
          <p:nvPr>
            <p:ph type="body" idx="1"/>
          </p:nvPr>
        </p:nvSpPr>
        <p:spPr/>
        <p:txBody>
          <a:bodyPr/>
          <a:lstStyle/>
          <a:p>
            <a:pPr>
              <a:lnSpc>
                <a:spcPct val="90000"/>
              </a:lnSpc>
              <a:buSzPct val="70000"/>
              <a:buFont typeface="Monotype Sorts" pitchFamily="2" charset="2"/>
              <a:buChar char="u"/>
              <a:defRPr/>
            </a:pPr>
            <a:r>
              <a:rPr lang="es-ES_tradnl" dirty="0" smtClean="0">
                <a:solidFill>
                  <a:srgbClr val="000000"/>
                </a:solidFill>
              </a:rPr>
              <a:t> </a:t>
            </a:r>
            <a:r>
              <a:rPr lang="es-ES_tradnl" sz="3600" b="1" u="sng" dirty="0" smtClean="0">
                <a:solidFill>
                  <a:srgbClr val="FF66CC"/>
                </a:solidFill>
                <a:effectLst>
                  <a:outerShdw blurRad="38100" dist="38100" dir="2700000" algn="tl">
                    <a:srgbClr val="000000"/>
                  </a:outerShdw>
                </a:effectLst>
              </a:rPr>
              <a:t>Biopsia quirúrgicas</a:t>
            </a:r>
            <a:r>
              <a:rPr lang="es-ES_tradnl" sz="3600" dirty="0" smtClean="0">
                <a:solidFill>
                  <a:srgbClr val="FF66CC"/>
                </a:solidFill>
                <a:effectLst>
                  <a:outerShdw blurRad="38100" dist="38100" dir="2700000" algn="tl">
                    <a:srgbClr val="000000"/>
                  </a:outerShdw>
                </a:effectLst>
              </a:rPr>
              <a:t> .</a:t>
            </a:r>
          </a:p>
          <a:p>
            <a:pPr>
              <a:lnSpc>
                <a:spcPct val="90000"/>
              </a:lnSpc>
              <a:buClr>
                <a:srgbClr val="000000"/>
              </a:buClr>
              <a:buSzPct val="70000"/>
              <a:buFont typeface="Monotype Sorts" pitchFamily="2" charset="2"/>
              <a:buNone/>
              <a:defRPr/>
            </a:pPr>
            <a:r>
              <a:rPr lang="es-ES_tradnl" sz="3600" b="1" dirty="0" smtClean="0">
                <a:effectLst>
                  <a:outerShdw blurRad="38100" dist="38100" dir="2700000" algn="tl">
                    <a:srgbClr val="000000"/>
                  </a:outerShdw>
                </a:effectLst>
              </a:rPr>
              <a:t>1.-</a:t>
            </a:r>
            <a:r>
              <a:rPr lang="es-ES_tradnl" b="1" dirty="0" smtClean="0">
                <a:effectLst>
                  <a:outerShdw blurRad="38100" dist="38100" dir="2700000" algn="tl">
                    <a:srgbClr val="000000"/>
                  </a:outerShdw>
                </a:effectLst>
              </a:rPr>
              <a:t>Tipos :</a:t>
            </a:r>
            <a:r>
              <a:rPr lang="es-ES_tradnl" sz="3600" b="1" dirty="0" smtClean="0">
                <a:solidFill>
                  <a:srgbClr val="FF0000"/>
                </a:solidFill>
              </a:rPr>
              <a:t> </a:t>
            </a:r>
            <a:r>
              <a:rPr lang="es-ES_tradnl" sz="3600" dirty="0" smtClean="0">
                <a:solidFill>
                  <a:srgbClr val="FF0000"/>
                </a:solidFill>
              </a:rPr>
              <a:t> </a:t>
            </a:r>
            <a:r>
              <a:rPr lang="es-ES_tradnl" sz="3600" b="1" dirty="0" smtClean="0">
                <a:solidFill>
                  <a:srgbClr val="FF0000"/>
                </a:solidFill>
              </a:rPr>
              <a:t> </a:t>
            </a:r>
            <a:r>
              <a:rPr lang="es-ES_tradnl" sz="3600" b="1" u="sng" dirty="0" err="1" smtClean="0">
                <a:solidFill>
                  <a:srgbClr val="FF0000"/>
                </a:solidFill>
                <a:effectLst>
                  <a:outerShdw blurRad="38100" dist="38100" dir="2700000" algn="tl">
                    <a:srgbClr val="000000"/>
                  </a:outerShdw>
                </a:effectLst>
              </a:rPr>
              <a:t>incisional</a:t>
            </a:r>
            <a:endParaRPr lang="es-ES_tradnl" u="sng" dirty="0" smtClean="0">
              <a:solidFill>
                <a:srgbClr val="000000"/>
              </a:solidFill>
              <a:effectLst>
                <a:outerShdw blurRad="38100" dist="38100" dir="2700000" algn="tl">
                  <a:srgbClr val="FFFFFF"/>
                </a:outerShdw>
              </a:effectLst>
            </a:endParaRPr>
          </a:p>
          <a:p>
            <a:pPr>
              <a:lnSpc>
                <a:spcPct val="70000"/>
              </a:lnSpc>
              <a:buClr>
                <a:srgbClr val="000000"/>
              </a:buClr>
              <a:buSzPct val="70000"/>
              <a:buFont typeface="Monotype Sorts" pitchFamily="2" charset="2"/>
              <a:buNone/>
              <a:defRPr/>
            </a:pPr>
            <a:r>
              <a:rPr lang="es-ES_tradnl" b="1" dirty="0" smtClean="0">
                <a:solidFill>
                  <a:srgbClr val="000000"/>
                </a:solidFill>
                <a:effectLst>
                  <a:outerShdw blurRad="38100" dist="38100" dir="2700000" algn="tl">
                    <a:srgbClr val="FFFFFF"/>
                  </a:outerShdw>
                </a:effectLst>
              </a:rPr>
              <a:t>                    </a:t>
            </a:r>
            <a:r>
              <a:rPr lang="es-ES_tradnl" sz="3600" b="1" dirty="0" err="1" smtClean="0">
                <a:solidFill>
                  <a:srgbClr val="FF0000"/>
                </a:solidFill>
                <a:effectLst>
                  <a:outerShdw blurRad="38100" dist="38100" dir="2700000" algn="tl">
                    <a:srgbClr val="000000"/>
                  </a:outerShdw>
                </a:effectLst>
              </a:rPr>
              <a:t>excisional</a:t>
            </a:r>
            <a:endParaRPr lang="es-ES_tradnl" sz="3600" b="1" dirty="0" smtClean="0">
              <a:solidFill>
                <a:srgbClr val="000000"/>
              </a:solidFill>
              <a:effectLst>
                <a:outerShdw blurRad="38100" dist="38100" dir="2700000" algn="tl">
                  <a:srgbClr val="FFFFFF"/>
                </a:outerShdw>
              </a:effectLst>
            </a:endParaRPr>
          </a:p>
          <a:p>
            <a:pPr>
              <a:lnSpc>
                <a:spcPct val="10000"/>
              </a:lnSpc>
              <a:buClr>
                <a:srgbClr val="000000"/>
              </a:buClr>
              <a:buSzPct val="70000"/>
              <a:buFont typeface="Monotype Sorts" pitchFamily="2" charset="2"/>
              <a:buNone/>
              <a:defRPr/>
            </a:pPr>
            <a:endParaRPr lang="es-ES_tradnl" b="1" dirty="0" smtClean="0">
              <a:solidFill>
                <a:srgbClr val="000000"/>
              </a:solidFill>
            </a:endParaRPr>
          </a:p>
          <a:p>
            <a:pPr>
              <a:lnSpc>
                <a:spcPct val="90000"/>
              </a:lnSpc>
              <a:buClr>
                <a:srgbClr val="000000"/>
              </a:buClr>
              <a:buSzPct val="70000"/>
              <a:buFont typeface="Monotype Sorts" pitchFamily="2" charset="2"/>
              <a:buNone/>
              <a:defRPr/>
            </a:pPr>
            <a:r>
              <a:rPr lang="es-ES_tradnl" b="1" dirty="0" smtClean="0">
                <a:effectLst>
                  <a:outerShdw blurRad="38100" dist="38100" dir="2700000" algn="tl">
                    <a:srgbClr val="000000"/>
                  </a:outerShdw>
                </a:effectLst>
              </a:rPr>
              <a:t>2.-Requieren de un  Pabellón Quirúrgico .</a:t>
            </a:r>
          </a:p>
          <a:p>
            <a:pPr>
              <a:lnSpc>
                <a:spcPct val="90000"/>
              </a:lnSpc>
              <a:buClr>
                <a:srgbClr val="000000"/>
              </a:buClr>
              <a:buSzPct val="70000"/>
              <a:buFont typeface="Monotype Sorts" pitchFamily="2" charset="2"/>
              <a:buNone/>
              <a:defRPr/>
            </a:pPr>
            <a:r>
              <a:rPr lang="es-ES_tradnl" b="1" dirty="0" smtClean="0">
                <a:effectLst>
                  <a:outerShdw blurRad="38100" dist="38100" dir="2700000" algn="tl">
                    <a:srgbClr val="000000"/>
                  </a:outerShdw>
                </a:effectLst>
              </a:rPr>
              <a:t>3.-Uso de anestesia local  o  general .</a:t>
            </a:r>
          </a:p>
          <a:p>
            <a:pPr>
              <a:lnSpc>
                <a:spcPct val="90000"/>
              </a:lnSpc>
              <a:buClr>
                <a:srgbClr val="000000"/>
              </a:buClr>
              <a:buSzPct val="70000"/>
              <a:buFont typeface="Monotype Sorts" pitchFamily="2" charset="2"/>
              <a:buNone/>
              <a:defRPr/>
            </a:pPr>
            <a:r>
              <a:rPr lang="es-ES_tradnl" b="1" dirty="0" smtClean="0">
                <a:effectLst>
                  <a:outerShdw blurRad="38100" dist="38100" dir="2700000" algn="tl">
                    <a:srgbClr val="000000"/>
                  </a:outerShdw>
                </a:effectLst>
              </a:rPr>
              <a:t>4.-Sólo se utilizan cuando los procedimiento anteriores son insuficientes para el diagnóstico.</a:t>
            </a:r>
          </a:p>
          <a:p>
            <a:pPr>
              <a:lnSpc>
                <a:spcPct val="90000"/>
              </a:lnSpc>
              <a:buClr>
                <a:srgbClr val="FFFF66"/>
              </a:buClr>
              <a:buSzPct val="70000"/>
              <a:buFont typeface="Monotype Sorts" pitchFamily="2" charset="2"/>
              <a:buNone/>
              <a:defRPr/>
            </a:pPr>
            <a:endParaRPr lang="es-ES_tradnl" b="1" dirty="0" smtClean="0">
              <a:effectLst>
                <a:outerShdw blurRad="38100" dist="38100" dir="2700000" algn="tl">
                  <a:srgbClr val="000000"/>
                </a:outerShdw>
              </a:effectLst>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endParaRPr lang="es-ES_tradnl" dirty="0" smtClean="0">
              <a:solidFill>
                <a:srgbClr val="000000"/>
              </a:solidFill>
            </a:endParaRPr>
          </a:p>
          <a:p>
            <a:pPr>
              <a:lnSpc>
                <a:spcPct val="90000"/>
              </a:lnSpc>
              <a:buClr>
                <a:srgbClr val="FFFF66"/>
              </a:buClr>
              <a:buSzPct val="70000"/>
              <a:buFont typeface="Monotype Sorts" pitchFamily="2" charset="2"/>
              <a:buNone/>
              <a:defRPr/>
            </a:pPr>
            <a:r>
              <a:rPr lang="es-ES_tradnl" dirty="0" smtClean="0">
                <a:solidFill>
                  <a:srgbClr val="000000"/>
                </a:solidFill>
              </a:rPr>
              <a:t>  </a:t>
            </a:r>
            <a:endParaRPr lang="es-ES_tradnl" dirty="0" smtClean="0">
              <a:solidFill>
                <a:srgbClr val="FF0000"/>
              </a:solidFill>
            </a:endParaRPr>
          </a:p>
          <a:p>
            <a:pPr>
              <a:lnSpc>
                <a:spcPct val="90000"/>
              </a:lnSpc>
              <a:buClr>
                <a:srgbClr val="FFFF66"/>
              </a:buClr>
              <a:buFont typeface="Marlett" pitchFamily="2" charset="2"/>
              <a:buNone/>
              <a:defRPr/>
            </a:pPr>
            <a:endParaRPr lang="es-ES_tradnl" dirty="0" smtClean="0">
              <a:solidFill>
                <a:srgbClr val="FF0000"/>
              </a:solidFill>
            </a:endParaRPr>
          </a:p>
          <a:p>
            <a:pPr>
              <a:lnSpc>
                <a:spcPct val="90000"/>
              </a:lnSpc>
              <a:buClr>
                <a:srgbClr val="FFFF66"/>
              </a:buClr>
              <a:buFont typeface="Marlett" pitchFamily="2" charset="2"/>
              <a:buNone/>
              <a:defRPr/>
            </a:pPr>
            <a:endParaRPr lang="es-ES_tradnl" dirty="0" smtClean="0">
              <a:solidFill>
                <a:srgbClr val="FF0000"/>
              </a:solidFill>
            </a:endParaRPr>
          </a:p>
          <a:p>
            <a:pPr>
              <a:lnSpc>
                <a:spcPct val="90000"/>
              </a:lnSpc>
              <a:buClr>
                <a:srgbClr val="FFFF66"/>
              </a:buClr>
              <a:buFont typeface="Marlett" pitchFamily="2" charset="2"/>
              <a:buNone/>
              <a:defRPr/>
            </a:pPr>
            <a:r>
              <a:rPr lang="es-ES_tradnl" dirty="0" smtClean="0">
                <a:solidFill>
                  <a:srgbClr val="FF0000"/>
                </a:solidFill>
              </a:rPr>
              <a: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26"/>
          <p:cNvSpPr>
            <a:spLocks noGrp="1" noChangeArrowheads="1"/>
          </p:cNvSpPr>
          <p:nvPr>
            <p:ph type="title"/>
          </p:nvPr>
        </p:nvSpPr>
        <p:spPr>
          <a:xfrm>
            <a:off x="395288" y="333375"/>
            <a:ext cx="8424862" cy="658813"/>
          </a:xfrm>
        </p:spPr>
        <p:txBody>
          <a:bodyPr/>
          <a:lstStyle/>
          <a:p>
            <a:pPr marL="571500" indent="-571500">
              <a:buClr>
                <a:srgbClr val="FFFF00"/>
              </a:buClr>
              <a:buFont typeface="Wingdings" pitchFamily="2" charset="2"/>
              <a:buChar char="Ø"/>
              <a:defRPr/>
            </a:pPr>
            <a:r>
              <a:rPr lang="es-ES_tradnl" sz="3600" b="1" u="sng" dirty="0">
                <a:solidFill>
                  <a:srgbClr val="FF66CC"/>
                </a:solidFill>
                <a:latin typeface="Times New Roman"/>
                <a:ea typeface="+mn-ea"/>
                <a:cs typeface="+mn-cs"/>
              </a:rPr>
              <a:t>Biopsia </a:t>
            </a:r>
            <a:r>
              <a:rPr lang="es-ES_tradnl" sz="3600" b="1" u="sng" dirty="0" err="1" smtClean="0">
                <a:solidFill>
                  <a:srgbClr val="FF66CC"/>
                </a:solidFill>
                <a:latin typeface="Times New Roman"/>
                <a:ea typeface="+mn-ea"/>
                <a:cs typeface="+mn-cs"/>
              </a:rPr>
              <a:t>estereotáxica</a:t>
            </a:r>
            <a:r>
              <a:rPr lang="es-ES_tradnl" sz="3600" b="1" u="sng" dirty="0" smtClean="0">
                <a:solidFill>
                  <a:srgbClr val="FF66CC"/>
                </a:solidFill>
                <a:latin typeface="Times New Roman"/>
                <a:ea typeface="+mn-ea"/>
                <a:cs typeface="+mn-cs"/>
              </a:rPr>
              <a:t> por </a:t>
            </a:r>
            <a:r>
              <a:rPr lang="es-ES_tradnl" sz="3600" b="1" u="sng" dirty="0" err="1" smtClean="0">
                <a:solidFill>
                  <a:srgbClr val="FF66CC"/>
                </a:solidFill>
                <a:latin typeface="Times New Roman"/>
                <a:ea typeface="+mn-ea"/>
                <a:cs typeface="+mn-cs"/>
              </a:rPr>
              <a:t>Mamotomme</a:t>
            </a:r>
            <a:endParaRPr lang="es-ES" sz="2400" dirty="0" smtClean="0">
              <a:solidFill>
                <a:srgbClr val="FF66FF"/>
              </a:solidFill>
            </a:endParaRPr>
          </a:p>
        </p:txBody>
      </p:sp>
      <p:pic>
        <p:nvPicPr>
          <p:cNvPr id="111619" name="Picture 1027" descr="mamotomme ubic pacient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1268413"/>
            <a:ext cx="5040312" cy="3032125"/>
          </a:xfrm>
          <a:noFill/>
          <a:ln w="12700">
            <a:solidFill>
              <a:srgbClr val="FF3300"/>
            </a:solidFill>
            <a:miter lim="800000"/>
            <a:headEnd/>
            <a:tailEnd/>
          </a:ln>
        </p:spPr>
      </p:pic>
      <p:pic>
        <p:nvPicPr>
          <p:cNvPr id="111620" name="Picture 1028" descr="mamotomme ubic pacient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4508500"/>
            <a:ext cx="3400425" cy="2138363"/>
          </a:xfrm>
          <a:noFill/>
          <a:ln w="12700">
            <a:solidFill>
              <a:srgbClr val="FF3300"/>
            </a:solid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step1_ma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3" descr="step2_ma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2131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descr="step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3213100"/>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descr="step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4941888"/>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6" descr="mamo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838200"/>
            <a:ext cx="597693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1" name="Text Box 7"/>
          <p:cNvSpPr txBox="1">
            <a:spLocks noChangeArrowheads="1"/>
          </p:cNvSpPr>
          <p:nvPr/>
        </p:nvSpPr>
        <p:spPr bwMode="auto">
          <a:xfrm>
            <a:off x="2438400" y="0"/>
            <a:ext cx="4081463" cy="588963"/>
          </a:xfrm>
          <a:prstGeom prst="rect">
            <a:avLst/>
          </a:prstGeom>
          <a:noFill/>
          <a:ln w="9525" algn="ctr">
            <a:solidFill>
              <a:schemeClr val="accent2"/>
            </a:solidFill>
            <a:miter lim="800000"/>
            <a:headEnd/>
            <a:tailEnd/>
          </a:ln>
          <a:effectLst/>
        </p:spPr>
        <p:txBody>
          <a:bodyPr wrap="none">
            <a:spAutoFit/>
          </a:bodyPr>
          <a:lstStyle/>
          <a:p>
            <a:pPr algn="ctr" eaLnBrk="1" hangingPunct="1">
              <a:defRPr/>
            </a:pPr>
            <a:r>
              <a:rPr lang="es-CL" sz="3200" b="1" u="sng">
                <a:solidFill>
                  <a:schemeClr val="tx2"/>
                </a:solidFill>
                <a:effectLst>
                  <a:outerShdw blurRad="38100" dist="38100" dir="2700000" algn="tl">
                    <a:srgbClr val="000000"/>
                  </a:outerShdw>
                </a:effectLst>
                <a:latin typeface="Garamond" pitchFamily="18" charset="0"/>
              </a:rPr>
              <a:t>Sistema Mammotome</a:t>
            </a:r>
            <a:r>
              <a:rPr lang="es-CL" sz="3200" b="1" u="sng">
                <a:effectLst>
                  <a:outerShdw blurRad="38100" dist="38100" dir="2700000" algn="tl">
                    <a:srgbClr val="000000"/>
                  </a:outerShdw>
                </a:effectLst>
                <a:latin typeface="Garamond" pitchFamily="18" charset="0"/>
              </a:rPr>
              <a:t> </a:t>
            </a:r>
          </a:p>
        </p:txBody>
      </p:sp>
      <p:pic>
        <p:nvPicPr>
          <p:cNvPr id="112648" name="Picture 8" descr="step5_ma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4941888"/>
            <a:ext cx="2381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E050B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Text Box 3"/>
          <p:cNvSpPr txBox="1">
            <a:spLocks noChangeArrowheads="1"/>
          </p:cNvSpPr>
          <p:nvPr/>
        </p:nvSpPr>
        <p:spPr bwMode="auto">
          <a:xfrm>
            <a:off x="-107950" y="692150"/>
            <a:ext cx="3132138" cy="1373188"/>
          </a:xfrm>
          <a:prstGeom prst="rect">
            <a:avLst/>
          </a:prstGeom>
          <a:noFill/>
          <a:ln w="9525" algn="ctr">
            <a:noFill/>
            <a:miter lim="800000"/>
            <a:headEnd/>
            <a:tailEnd/>
          </a:ln>
          <a:effectLst/>
        </p:spPr>
        <p:txBody>
          <a:bodyPr>
            <a:spAutoFit/>
          </a:bodyPr>
          <a:lstStyle/>
          <a:p>
            <a:pPr marL="457200" indent="-457200" algn="ctr" eaLnBrk="1" hangingPunct="1">
              <a:buClr>
                <a:srgbClr val="FFFF00"/>
              </a:buClr>
              <a:buFont typeface="Wingdings" pitchFamily="2" charset="2"/>
              <a:buChar char="Ø"/>
              <a:defRPr/>
            </a:pPr>
            <a:r>
              <a:rPr lang="es-ES_tradnl" sz="2800" b="1" u="sng" dirty="0">
                <a:solidFill>
                  <a:srgbClr val="FF66FF"/>
                </a:solidFill>
                <a:effectLst>
                  <a:outerShdw blurRad="38100" dist="38100" dir="2700000" algn="tl">
                    <a:srgbClr val="000000"/>
                  </a:outerShdw>
                </a:effectLst>
                <a:latin typeface="Garamond" pitchFamily="18" charset="0"/>
              </a:rPr>
              <a:t>Biopsia </a:t>
            </a:r>
            <a:r>
              <a:rPr lang="es-ES_tradnl" sz="2800" b="1" u="sng" dirty="0" err="1">
                <a:solidFill>
                  <a:srgbClr val="FF66FF"/>
                </a:solidFill>
                <a:effectLst>
                  <a:outerShdw blurRad="38100" dist="38100" dir="2700000" algn="tl">
                    <a:srgbClr val="000000"/>
                  </a:outerShdw>
                </a:effectLst>
                <a:latin typeface="Garamond" pitchFamily="18" charset="0"/>
              </a:rPr>
              <a:t>Radioquirúrgica</a:t>
            </a:r>
            <a:r>
              <a:rPr lang="es-ES_tradnl" sz="2800" b="1" u="sng" dirty="0">
                <a:solidFill>
                  <a:srgbClr val="FF66FF"/>
                </a:solidFill>
                <a:effectLst>
                  <a:outerShdw blurRad="38100" dist="38100" dir="2700000" algn="tl">
                    <a:srgbClr val="000000"/>
                  </a:outerShdw>
                </a:effectLst>
                <a:latin typeface="Garamond" pitchFamily="18" charset="0"/>
              </a:rPr>
              <a:t> : Marcación</a:t>
            </a:r>
            <a:endParaRPr lang="es-CL" sz="2800" b="1" u="sng" dirty="0">
              <a:solidFill>
                <a:srgbClr val="FF66FF"/>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BiopsiaGan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1" name="Text Box 3"/>
          <p:cNvSpPr txBox="1">
            <a:spLocks noChangeArrowheads="1"/>
          </p:cNvSpPr>
          <p:nvPr/>
        </p:nvSpPr>
        <p:spPr bwMode="auto">
          <a:xfrm>
            <a:off x="611188" y="188913"/>
            <a:ext cx="6553200" cy="519112"/>
          </a:xfrm>
          <a:prstGeom prst="rect">
            <a:avLst/>
          </a:prstGeom>
          <a:noFill/>
          <a:ln w="9525" algn="ctr">
            <a:noFill/>
            <a:miter lim="800000"/>
            <a:headEnd/>
            <a:tailEnd/>
          </a:ln>
          <a:effectLst/>
        </p:spPr>
        <p:txBody>
          <a:bodyPr>
            <a:spAutoFit/>
          </a:bodyPr>
          <a:lstStyle/>
          <a:p>
            <a:pPr algn="ctr" eaLnBrk="1" hangingPunct="1">
              <a:defRPr/>
            </a:pPr>
            <a:r>
              <a:rPr lang="es-ES_tradnl" sz="2800" b="1" u="sng" dirty="0">
                <a:solidFill>
                  <a:srgbClr val="990033"/>
                </a:solidFill>
                <a:effectLst>
                  <a:outerShdw blurRad="38100" dist="38100" dir="2700000" algn="tl">
                    <a:srgbClr val="000000"/>
                  </a:outerShdw>
                </a:effectLst>
                <a:latin typeface="Garamond" pitchFamily="18" charset="0"/>
              </a:rPr>
              <a:t>Biopsia </a:t>
            </a:r>
            <a:r>
              <a:rPr lang="es-ES_tradnl" sz="2800" b="1" u="sng" dirty="0" err="1">
                <a:solidFill>
                  <a:srgbClr val="990033"/>
                </a:solidFill>
                <a:effectLst>
                  <a:outerShdw blurRad="38100" dist="38100" dir="2700000" algn="tl">
                    <a:srgbClr val="000000"/>
                  </a:outerShdw>
                </a:effectLst>
                <a:latin typeface="Garamond" pitchFamily="18" charset="0"/>
              </a:rPr>
              <a:t>Radioquirúrgica</a:t>
            </a:r>
            <a:r>
              <a:rPr lang="es-ES_tradnl" sz="2800" b="1" u="sng" dirty="0">
                <a:solidFill>
                  <a:srgbClr val="990033"/>
                </a:solidFill>
                <a:effectLst>
                  <a:outerShdw blurRad="38100" dist="38100" dir="2700000" algn="tl">
                    <a:srgbClr val="000000"/>
                  </a:outerShdw>
                </a:effectLst>
                <a:latin typeface="Garamond" pitchFamily="18" charset="0"/>
              </a:rPr>
              <a:t> : Marcación</a:t>
            </a:r>
            <a:endParaRPr lang="es-CL" sz="2800" b="1" u="sng" dirty="0">
              <a:solidFill>
                <a:srgbClr val="990033"/>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pgues">
  <a:themeElements>
    <a:clrScheme name="">
      <a:dk1>
        <a:srgbClr val="000000"/>
      </a:dk1>
      <a:lt1>
        <a:srgbClr val="FFFFFF"/>
      </a:lt1>
      <a:dk2>
        <a:srgbClr val="0000FF"/>
      </a:dk2>
      <a:lt2>
        <a:srgbClr val="F6BF69"/>
      </a:lt2>
      <a:accent1>
        <a:srgbClr val="00FFFF"/>
      </a:accent1>
      <a:accent2>
        <a:srgbClr val="FAFD00"/>
      </a:accent2>
      <a:accent3>
        <a:srgbClr val="AAAAFF"/>
      </a:accent3>
      <a:accent4>
        <a:srgbClr val="DADADA"/>
      </a:accent4>
      <a:accent5>
        <a:srgbClr val="AAFFFF"/>
      </a:accent5>
      <a:accent6>
        <a:srgbClr val="E3E500"/>
      </a:accent6>
      <a:hlink>
        <a:srgbClr val="FC0128"/>
      </a:hlink>
      <a:folHlink>
        <a:srgbClr val="3365FB"/>
      </a:folHlink>
    </a:clrScheme>
    <a:fontScheme name="despgu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spgu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pgu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pgu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pgu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pgu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pgu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pgu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8FEC8"/>
    </a:lt1>
    <a:dk2>
      <a:srgbClr val="000000"/>
    </a:dk2>
    <a:lt2>
      <a:srgbClr val="919191"/>
    </a:lt2>
    <a:accent1>
      <a:srgbClr val="618FFD"/>
    </a:accent1>
    <a:accent2>
      <a:srgbClr val="00AE00"/>
    </a:accent2>
    <a:accent3>
      <a:srgbClr val="E0FEE0"/>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C:\Microsoft Office\Plantillas\Presentación en blanco.pot</Template>
  <TotalTime>11859</TotalTime>
  <Pages>30</Pages>
  <Words>3766</Words>
  <Application>Microsoft Office PowerPoint</Application>
  <PresentationFormat>Presentación en pantalla (4:3)</PresentationFormat>
  <Paragraphs>681</Paragraphs>
  <Slides>117</Slides>
  <Notes>12</Notes>
  <HiddenSlides>0</HiddenSlides>
  <MMClips>2</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117</vt:i4>
      </vt:variant>
    </vt:vector>
  </HeadingPairs>
  <TitlesOfParts>
    <vt:vector size="120" baseType="lpstr">
      <vt:lpstr>despgues</vt:lpstr>
      <vt:lpstr>PI3</vt:lpstr>
      <vt:lpstr>Document</vt:lpstr>
      <vt:lpstr>GLANDULA  MAMARIA ANATOMIA</vt:lpstr>
      <vt:lpstr>GLANDULA  MAMARIA ANATOMIA</vt:lpstr>
      <vt:lpstr>Presentación de PowerPoint</vt:lpstr>
      <vt:lpstr>DRENAJE LINFATICO AXILAR  Clasificación Clínica</vt:lpstr>
      <vt:lpstr>Presentación de PowerPoint</vt:lpstr>
      <vt:lpstr>Presentación de PowerPoint</vt:lpstr>
      <vt:lpstr>DRENAJE LINFATICO AXILAR  Clasificación Clínica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EMBRIOGÉNESIS</vt:lpstr>
      <vt:lpstr>Presentación de PowerPoint</vt:lpstr>
      <vt:lpstr>Presentación de PowerPoint</vt:lpstr>
      <vt:lpstr>Presentación de PowerPoint</vt:lpstr>
      <vt:lpstr>Presentación de PowerPoint</vt:lpstr>
      <vt:lpstr>Presentación de PowerPoint</vt:lpstr>
      <vt:lpstr>ALTERACIONES DEL DESARROLLO</vt:lpstr>
      <vt:lpstr>ALTERACIONES DE NÚMERO</vt:lpstr>
      <vt:lpstr>Presentación de PowerPoint</vt:lpstr>
      <vt:lpstr>Presentación de PowerPoint</vt:lpstr>
      <vt:lpstr>Presentación de PowerPoint</vt:lpstr>
      <vt:lpstr>ALTERACIONES DE LA FORMA</vt:lpstr>
      <vt:lpstr>Presentación de PowerPoint</vt:lpstr>
      <vt:lpstr>ALTERACIONES DE SITUACIÓN</vt:lpstr>
      <vt:lpstr>ALTERACIONES DE LA PIGMENTACIÓN</vt:lpstr>
      <vt:lpstr>Presentación de PowerPoint</vt:lpstr>
      <vt:lpstr>Presentación de PowerPoint</vt:lpstr>
      <vt:lpstr>FISIOLOGÍA DE LA   GLÁNDULA MAMARIA</vt:lpstr>
      <vt:lpstr>Fisiología de la mama</vt:lpstr>
      <vt:lpstr>Fisiología de la mama</vt:lpstr>
      <vt:lpstr>Fisiología de la mama</vt:lpstr>
      <vt:lpstr>Fisiología de la mama</vt:lpstr>
      <vt:lpstr>Presentación de PowerPoint</vt:lpstr>
      <vt:lpstr>IMAGENOLOGÍA MAMARIA</vt:lpstr>
      <vt:lpstr> ESTUDIO POR IMÁGENES</vt:lpstr>
      <vt:lpstr>MAMÓGRAFOS</vt:lpstr>
      <vt:lpstr>Presentación de PowerPoint</vt:lpstr>
      <vt:lpstr>Presentación de PowerPoint</vt:lpstr>
      <vt:lpstr>EXÁMENES COMPLEMENTARIOS</vt:lpstr>
      <vt:lpstr>TUMORES   MAMARIOS  BENIGNOS</vt:lpstr>
      <vt:lpstr> TUMOR   MAMARIO</vt:lpstr>
      <vt:lpstr>Presentación de PowerPoint</vt:lpstr>
      <vt:lpstr>Presentación de PowerPoint</vt:lpstr>
      <vt:lpstr>Presentación de PowerPoint</vt:lpstr>
      <vt:lpstr>Presentación de PowerPoint</vt:lpstr>
      <vt:lpstr>TUMORES BENIGNOS MAMARIOS PARENQUIMATOSOS</vt:lpstr>
      <vt:lpstr>Presentación de PowerPoint</vt:lpstr>
      <vt:lpstr>FIBROADENOMA MAMARIO</vt:lpstr>
      <vt:lpstr>FIBROADENOMA MAMARIO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TUMOR FILODES </vt:lpstr>
      <vt:lpstr>TUMOR FILODES </vt:lpstr>
      <vt:lpstr>TUMOR FILODES </vt:lpstr>
      <vt:lpstr>Presentación de PowerPoint</vt:lpstr>
      <vt:lpstr>Presentación de PowerPoint</vt:lpstr>
      <vt:lpstr>TUMORES BENIGNOS MAMARIOS ESTROMALES</vt:lpstr>
      <vt:lpstr>Presentación de PowerPoint</vt:lpstr>
      <vt:lpstr>Presentación de PowerPoint</vt:lpstr>
      <vt:lpstr>         NODULO  MAMARIO                PALPABLE</vt:lpstr>
      <vt:lpstr>Presentación de PowerPoint</vt:lpstr>
      <vt:lpstr> TUMOR   MAMARIO PALPABLE</vt:lpstr>
      <vt:lpstr> TUMOR   MAMARIO PALPABLE</vt:lpstr>
      <vt:lpstr> TUMOR   MAMARIO PALPABLE</vt:lpstr>
      <vt:lpstr> TUMOR   MAMARIO  PALPABLE</vt:lpstr>
      <vt:lpstr>Que hacer ante la sospecha de un tumor  mamario</vt:lpstr>
      <vt:lpstr>Que hacer ante la sospecha de un tumor  mamario</vt:lpstr>
      <vt:lpstr>C.- ESTUDIO POR IMÁGENES</vt:lpstr>
      <vt:lpstr>D.- ESTUDIO ANATOMOPATOLÓGICO</vt:lpstr>
      <vt:lpstr>TÉCNICAS BIOPSICAS MAMARIAS</vt:lpstr>
      <vt:lpstr>  Que hacer para confirmar Diagnóstico</vt:lpstr>
      <vt:lpstr>Presentación de PowerPoint</vt:lpstr>
      <vt:lpstr>Presentación de PowerPoint</vt:lpstr>
      <vt:lpstr>  Que hacer para confirmar Diagnóstico</vt:lpstr>
      <vt:lpstr>CORE BIOPSY O BIOPSIA CILÍNDRICA</vt:lpstr>
      <vt:lpstr>Presentación de PowerPoint</vt:lpstr>
      <vt:lpstr>Presentación de PowerPoint</vt:lpstr>
      <vt:lpstr>Presentación de PowerPoint</vt:lpstr>
      <vt:lpstr>Presentación de PowerPoint</vt:lpstr>
      <vt:lpstr>CORE BIOPSY</vt:lpstr>
      <vt:lpstr>Presentación de PowerPoint</vt:lpstr>
      <vt:lpstr>Presentación de PowerPoint</vt:lpstr>
      <vt:lpstr>  Que hacer para confirmar Diagnóstico</vt:lpstr>
      <vt:lpstr>Biopsia estereotáxica por Mamotomme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GINECOMASTIA</vt:lpstr>
      <vt:lpstr>GINECOMASTIA</vt:lpstr>
      <vt:lpstr>GINECOMASTIA</vt:lpstr>
      <vt:lpstr>Presentación de PowerPoint</vt:lpstr>
      <vt:lpstr>Presentación de PowerPoint</vt:lpstr>
      <vt:lpstr>GINECOMASTIA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EMBRIOGÉNESIS</dc:title>
  <dc:creator>ADOLFO CRUZ CANTO</dc:creator>
  <cp:lastModifiedBy>Maria Rojas</cp:lastModifiedBy>
  <cp:revision>73</cp:revision>
  <cp:lastPrinted>1601-01-01T00:00:00Z</cp:lastPrinted>
  <dcterms:created xsi:type="dcterms:W3CDTF">1995-10-19T05:49:48Z</dcterms:created>
  <dcterms:modified xsi:type="dcterms:W3CDTF">2015-09-23T16:02:32Z</dcterms:modified>
</cp:coreProperties>
</file>