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1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A8AFD-04F6-214C-B545-57A2A24E10D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9ACE88-A815-DC42-AC6B-0F1197FDB265}">
      <dgm:prSet/>
      <dgm:spPr/>
      <dgm:t>
        <a:bodyPr/>
        <a:lstStyle/>
        <a:p>
          <a:pPr rtl="0"/>
          <a:r>
            <a:rPr lang="es-ES" dirty="0" smtClean="0"/>
            <a:t>Citología o histología no son concluyentes</a:t>
          </a:r>
          <a:endParaRPr lang="es-ES" dirty="0"/>
        </a:p>
      </dgm:t>
    </dgm:pt>
    <dgm:pt modelId="{A6B2D13A-09C0-2A47-9DE5-6CC2FAD4354E}" type="parTrans" cxnId="{59DB52D4-4E51-6848-AE89-D873059D39BA}">
      <dgm:prSet/>
      <dgm:spPr/>
      <dgm:t>
        <a:bodyPr/>
        <a:lstStyle/>
        <a:p>
          <a:endParaRPr lang="es-ES"/>
        </a:p>
      </dgm:t>
    </dgm:pt>
    <dgm:pt modelId="{F012F594-F284-674E-BDEC-4204B8906DA1}" type="sibTrans" cxnId="{59DB52D4-4E51-6848-AE89-D873059D39BA}">
      <dgm:prSet/>
      <dgm:spPr/>
      <dgm:t>
        <a:bodyPr/>
        <a:lstStyle/>
        <a:p>
          <a:endParaRPr lang="es-ES"/>
        </a:p>
      </dgm:t>
    </dgm:pt>
    <dgm:pt modelId="{AC95AF58-08FC-BE49-AA62-5B59C0BA631D}">
      <dgm:prSet/>
      <dgm:spPr/>
      <dgm:t>
        <a:bodyPr/>
        <a:lstStyle/>
        <a:p>
          <a:pPr rtl="0"/>
          <a:r>
            <a:rPr lang="es-ES" dirty="0" smtClean="0"/>
            <a:t>Tumor &gt;</a:t>
          </a:r>
          <a:r>
            <a:rPr lang="es-ES" dirty="0" smtClean="0"/>
            <a:t>2-3 </a:t>
          </a:r>
          <a:r>
            <a:rPr lang="es-ES" dirty="0" smtClean="0"/>
            <a:t>cm</a:t>
          </a:r>
          <a:endParaRPr lang="es-ES" dirty="0"/>
        </a:p>
      </dgm:t>
    </dgm:pt>
    <dgm:pt modelId="{136916BC-1624-0346-9CA0-9E23D02E2757}" type="parTrans" cxnId="{86850708-21D9-6C4A-A1F1-7330C0D75E9B}">
      <dgm:prSet/>
      <dgm:spPr/>
      <dgm:t>
        <a:bodyPr/>
        <a:lstStyle/>
        <a:p>
          <a:endParaRPr lang="es-ES"/>
        </a:p>
      </dgm:t>
    </dgm:pt>
    <dgm:pt modelId="{E107932F-8784-2141-849A-F77344EC3420}" type="sibTrans" cxnId="{86850708-21D9-6C4A-A1F1-7330C0D75E9B}">
      <dgm:prSet/>
      <dgm:spPr/>
      <dgm:t>
        <a:bodyPr/>
        <a:lstStyle/>
        <a:p>
          <a:endParaRPr lang="es-ES"/>
        </a:p>
      </dgm:t>
    </dgm:pt>
    <dgm:pt modelId="{B5600F3C-6ABC-9941-A031-A98860E632C7}">
      <dgm:prSet/>
      <dgm:spPr/>
      <dgm:t>
        <a:bodyPr/>
        <a:lstStyle/>
        <a:p>
          <a:pPr rtl="0"/>
          <a:r>
            <a:rPr lang="es-ES" dirty="0" smtClean="0"/>
            <a:t>Crecimiento rápido</a:t>
          </a:r>
          <a:endParaRPr lang="es-ES" dirty="0"/>
        </a:p>
      </dgm:t>
    </dgm:pt>
    <dgm:pt modelId="{F2770CDE-DE8A-C34E-A9EB-B6A6E54A16CC}" type="parTrans" cxnId="{655A7B27-F9AE-E248-B897-F5F9FE447F5C}">
      <dgm:prSet/>
      <dgm:spPr/>
      <dgm:t>
        <a:bodyPr/>
        <a:lstStyle/>
        <a:p>
          <a:endParaRPr lang="es-ES"/>
        </a:p>
      </dgm:t>
    </dgm:pt>
    <dgm:pt modelId="{F948B0BD-4B05-4B48-80D1-AEFA8AE8F41F}" type="sibTrans" cxnId="{655A7B27-F9AE-E248-B897-F5F9FE447F5C}">
      <dgm:prSet/>
      <dgm:spPr/>
      <dgm:t>
        <a:bodyPr/>
        <a:lstStyle/>
        <a:p>
          <a:endParaRPr lang="es-ES"/>
        </a:p>
      </dgm:t>
    </dgm:pt>
    <dgm:pt modelId="{F78F16FD-0F8F-7040-998C-47A309FD1203}">
      <dgm:prSet/>
      <dgm:spPr/>
      <dgm:t>
        <a:bodyPr/>
        <a:lstStyle/>
        <a:p>
          <a:pPr rtl="0"/>
          <a:r>
            <a:rPr lang="es-ES" dirty="0" smtClean="0"/>
            <a:t>Ansiedad marcada del paciente</a:t>
          </a:r>
          <a:endParaRPr lang="es-ES" dirty="0"/>
        </a:p>
      </dgm:t>
    </dgm:pt>
    <dgm:pt modelId="{500CB0AB-EA22-7249-B3AA-9A0C39E27B7A}" type="parTrans" cxnId="{763E9F0F-1F90-7243-8367-DFDAE0B9135D}">
      <dgm:prSet/>
      <dgm:spPr/>
      <dgm:t>
        <a:bodyPr/>
        <a:lstStyle/>
        <a:p>
          <a:endParaRPr lang="es-ES"/>
        </a:p>
      </dgm:t>
    </dgm:pt>
    <dgm:pt modelId="{7174D74D-F8C2-BF4D-9152-8F77DFF601EB}" type="sibTrans" cxnId="{763E9F0F-1F90-7243-8367-DFDAE0B9135D}">
      <dgm:prSet/>
      <dgm:spPr/>
      <dgm:t>
        <a:bodyPr/>
        <a:lstStyle/>
        <a:p>
          <a:endParaRPr lang="es-ES"/>
        </a:p>
      </dgm:t>
    </dgm:pt>
    <dgm:pt modelId="{52D85690-0902-B14D-9085-A6AFB2D34630}">
      <dgm:prSet/>
      <dgm:spPr/>
      <dgm:t>
        <a:bodyPr/>
        <a:lstStyle/>
        <a:p>
          <a:pPr rtl="0"/>
          <a:r>
            <a:rPr lang="es-ES" dirty="0" smtClean="0"/>
            <a:t>Dolor a la palpación</a:t>
          </a:r>
          <a:endParaRPr lang="es-ES" dirty="0"/>
        </a:p>
      </dgm:t>
    </dgm:pt>
    <dgm:pt modelId="{94DA9A20-DDF3-F44A-9C70-503580DA0496}" type="parTrans" cxnId="{75BD4C34-B880-AC44-9B76-4A907847C861}">
      <dgm:prSet/>
      <dgm:spPr/>
      <dgm:t>
        <a:bodyPr/>
        <a:lstStyle/>
        <a:p>
          <a:endParaRPr lang="es-ES"/>
        </a:p>
      </dgm:t>
    </dgm:pt>
    <dgm:pt modelId="{E837BD1E-29C6-AE41-97F4-B71E860464B2}" type="sibTrans" cxnId="{75BD4C34-B880-AC44-9B76-4A907847C861}">
      <dgm:prSet/>
      <dgm:spPr/>
      <dgm:t>
        <a:bodyPr/>
        <a:lstStyle/>
        <a:p>
          <a:endParaRPr lang="es-ES"/>
        </a:p>
      </dgm:t>
    </dgm:pt>
    <dgm:pt modelId="{2D3AA93D-51D9-0544-A006-9866DBFF4C2A}">
      <dgm:prSet/>
      <dgm:spPr/>
      <dgm:t>
        <a:bodyPr/>
        <a:lstStyle/>
        <a:p>
          <a:pPr rtl="0"/>
          <a:r>
            <a:rPr lang="es-ES" dirty="0" smtClean="0"/>
            <a:t>Duda diagnóstica</a:t>
          </a:r>
          <a:endParaRPr lang="es-ES" dirty="0"/>
        </a:p>
      </dgm:t>
    </dgm:pt>
    <dgm:pt modelId="{71DE5E72-710B-3149-A489-296BCC141314}" type="parTrans" cxnId="{D206C770-225B-8746-977A-D729BC92B86D}">
      <dgm:prSet/>
      <dgm:spPr/>
      <dgm:t>
        <a:bodyPr/>
        <a:lstStyle/>
        <a:p>
          <a:endParaRPr lang="es-ES"/>
        </a:p>
      </dgm:t>
    </dgm:pt>
    <dgm:pt modelId="{69C28006-10E5-3046-82E8-3C9BF994F786}" type="sibTrans" cxnId="{D206C770-225B-8746-977A-D729BC92B86D}">
      <dgm:prSet/>
      <dgm:spPr/>
      <dgm:t>
        <a:bodyPr/>
        <a:lstStyle/>
        <a:p>
          <a:endParaRPr lang="es-ES"/>
        </a:p>
      </dgm:t>
    </dgm:pt>
    <dgm:pt modelId="{93ABBF25-39EB-864B-8472-DF69258CAC0F}">
      <dgm:prSet/>
      <dgm:spPr/>
      <dgm:t>
        <a:bodyPr/>
        <a:lstStyle/>
        <a:p>
          <a:pPr rtl="0"/>
          <a:r>
            <a:rPr lang="es-ES" dirty="0" smtClean="0"/>
            <a:t>Decisión de la paciente</a:t>
          </a:r>
          <a:endParaRPr lang="es-ES" dirty="0"/>
        </a:p>
      </dgm:t>
    </dgm:pt>
    <dgm:pt modelId="{8E6F0084-593E-EE4E-8C1A-D0E775E2EA6D}" type="parTrans" cxnId="{5B3C4F02-6D30-9445-9977-0916DC8AD231}">
      <dgm:prSet/>
      <dgm:spPr/>
      <dgm:t>
        <a:bodyPr/>
        <a:lstStyle/>
        <a:p>
          <a:endParaRPr lang="es-ES"/>
        </a:p>
      </dgm:t>
    </dgm:pt>
    <dgm:pt modelId="{7810C8CD-744F-1743-97B3-0A4F8E0FEFEB}" type="sibTrans" cxnId="{5B3C4F02-6D30-9445-9977-0916DC8AD231}">
      <dgm:prSet/>
      <dgm:spPr/>
      <dgm:t>
        <a:bodyPr/>
        <a:lstStyle/>
        <a:p>
          <a:endParaRPr lang="es-ES"/>
        </a:p>
      </dgm:t>
    </dgm:pt>
    <dgm:pt modelId="{4F9B17CB-9863-E447-8FD7-B7C43BE31B81}" type="pres">
      <dgm:prSet presAssocID="{547A8AFD-04F6-214C-B545-57A2A24E10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173A80-65F7-7548-80C3-C081DCAF878D}" type="pres">
      <dgm:prSet presAssocID="{C19ACE88-A815-DC42-AC6B-0F1197FDB26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96263-A25B-5045-9E23-AE7516A3F118}" type="pres">
      <dgm:prSet presAssocID="{F012F594-F284-674E-BDEC-4204B8906DA1}" presName="sibTrans" presStyleCnt="0"/>
      <dgm:spPr/>
    </dgm:pt>
    <dgm:pt modelId="{141AA62E-7A60-C646-909A-BFABDF1ABD44}" type="pres">
      <dgm:prSet presAssocID="{AC95AF58-08FC-BE49-AA62-5B59C0BA63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F6927-C7AA-2543-B02B-B7E33BBAB2B5}" type="pres">
      <dgm:prSet presAssocID="{E107932F-8784-2141-849A-F77344EC3420}" presName="sibTrans" presStyleCnt="0"/>
      <dgm:spPr/>
    </dgm:pt>
    <dgm:pt modelId="{87E4FC48-A21F-1243-8F5C-46B52688EE6B}" type="pres">
      <dgm:prSet presAssocID="{B5600F3C-6ABC-9941-A031-A98860E632C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FDBC6-ED1A-444B-956E-3BFC7C899BA1}" type="pres">
      <dgm:prSet presAssocID="{F948B0BD-4B05-4B48-80D1-AEFA8AE8F41F}" presName="sibTrans" presStyleCnt="0"/>
      <dgm:spPr/>
    </dgm:pt>
    <dgm:pt modelId="{7FFB967B-3A60-FA40-AE7E-61E1A903B8A1}" type="pres">
      <dgm:prSet presAssocID="{F78F16FD-0F8F-7040-998C-47A309FD12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9D09F-2A46-C841-ACAC-93C10C7A32D5}" type="pres">
      <dgm:prSet presAssocID="{7174D74D-F8C2-BF4D-9152-8F77DFF601EB}" presName="sibTrans" presStyleCnt="0"/>
      <dgm:spPr/>
    </dgm:pt>
    <dgm:pt modelId="{3243323F-57DB-644C-BE84-000AA4051188}" type="pres">
      <dgm:prSet presAssocID="{52D85690-0902-B14D-9085-A6AFB2D346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7A076-2A07-3E4B-B209-4AABA9CF05F2}" type="pres">
      <dgm:prSet presAssocID="{E837BD1E-29C6-AE41-97F4-B71E860464B2}" presName="sibTrans" presStyleCnt="0"/>
      <dgm:spPr/>
    </dgm:pt>
    <dgm:pt modelId="{F4DA24C3-9071-1B4D-B39E-F63B560E117F}" type="pres">
      <dgm:prSet presAssocID="{2D3AA93D-51D9-0544-A006-9866DBFF4C2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D10230-5C40-5243-9CCB-1CFA4D1ED826}" type="pres">
      <dgm:prSet presAssocID="{69C28006-10E5-3046-82E8-3C9BF994F786}" presName="sibTrans" presStyleCnt="0"/>
      <dgm:spPr/>
    </dgm:pt>
    <dgm:pt modelId="{CD1AA433-C8A9-2948-9660-F0AF2CE0FD28}" type="pres">
      <dgm:prSet presAssocID="{93ABBF25-39EB-864B-8472-DF69258CAC0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06C770-225B-8746-977A-D729BC92B86D}" srcId="{547A8AFD-04F6-214C-B545-57A2A24E10DD}" destId="{2D3AA93D-51D9-0544-A006-9866DBFF4C2A}" srcOrd="5" destOrd="0" parTransId="{71DE5E72-710B-3149-A489-296BCC141314}" sibTransId="{69C28006-10E5-3046-82E8-3C9BF994F786}"/>
    <dgm:cxn modelId="{59911F99-6A05-0D48-9F58-7FF0C9FF55EA}" type="presOf" srcId="{547A8AFD-04F6-214C-B545-57A2A24E10DD}" destId="{4F9B17CB-9863-E447-8FD7-B7C43BE31B81}" srcOrd="0" destOrd="0" presId="urn:microsoft.com/office/officeart/2005/8/layout/default"/>
    <dgm:cxn modelId="{86850708-21D9-6C4A-A1F1-7330C0D75E9B}" srcId="{547A8AFD-04F6-214C-B545-57A2A24E10DD}" destId="{AC95AF58-08FC-BE49-AA62-5B59C0BA631D}" srcOrd="1" destOrd="0" parTransId="{136916BC-1624-0346-9CA0-9E23D02E2757}" sibTransId="{E107932F-8784-2141-849A-F77344EC3420}"/>
    <dgm:cxn modelId="{655A7B27-F9AE-E248-B897-F5F9FE447F5C}" srcId="{547A8AFD-04F6-214C-B545-57A2A24E10DD}" destId="{B5600F3C-6ABC-9941-A031-A98860E632C7}" srcOrd="2" destOrd="0" parTransId="{F2770CDE-DE8A-C34E-A9EB-B6A6E54A16CC}" sibTransId="{F948B0BD-4B05-4B48-80D1-AEFA8AE8F41F}"/>
    <dgm:cxn modelId="{E0EAB08C-0CD3-E846-9DB2-C1D0E0A43DF9}" type="presOf" srcId="{93ABBF25-39EB-864B-8472-DF69258CAC0F}" destId="{CD1AA433-C8A9-2948-9660-F0AF2CE0FD28}" srcOrd="0" destOrd="0" presId="urn:microsoft.com/office/officeart/2005/8/layout/default"/>
    <dgm:cxn modelId="{1E7C386C-4BA6-3C46-A0E7-5FED2860E9F3}" type="presOf" srcId="{52D85690-0902-B14D-9085-A6AFB2D34630}" destId="{3243323F-57DB-644C-BE84-000AA4051188}" srcOrd="0" destOrd="0" presId="urn:microsoft.com/office/officeart/2005/8/layout/default"/>
    <dgm:cxn modelId="{3572EF92-944B-C143-B822-1CD68489A9CD}" type="presOf" srcId="{C19ACE88-A815-DC42-AC6B-0F1197FDB265}" destId="{59173A80-65F7-7548-80C3-C081DCAF878D}" srcOrd="0" destOrd="0" presId="urn:microsoft.com/office/officeart/2005/8/layout/default"/>
    <dgm:cxn modelId="{FC27E672-894E-0F40-8896-24D130FE4B71}" type="presOf" srcId="{B5600F3C-6ABC-9941-A031-A98860E632C7}" destId="{87E4FC48-A21F-1243-8F5C-46B52688EE6B}" srcOrd="0" destOrd="0" presId="urn:microsoft.com/office/officeart/2005/8/layout/default"/>
    <dgm:cxn modelId="{59DB52D4-4E51-6848-AE89-D873059D39BA}" srcId="{547A8AFD-04F6-214C-B545-57A2A24E10DD}" destId="{C19ACE88-A815-DC42-AC6B-0F1197FDB265}" srcOrd="0" destOrd="0" parTransId="{A6B2D13A-09C0-2A47-9DE5-6CC2FAD4354E}" sibTransId="{F012F594-F284-674E-BDEC-4204B8906DA1}"/>
    <dgm:cxn modelId="{75BD4C34-B880-AC44-9B76-4A907847C861}" srcId="{547A8AFD-04F6-214C-B545-57A2A24E10DD}" destId="{52D85690-0902-B14D-9085-A6AFB2D34630}" srcOrd="4" destOrd="0" parTransId="{94DA9A20-DDF3-F44A-9C70-503580DA0496}" sibTransId="{E837BD1E-29C6-AE41-97F4-B71E860464B2}"/>
    <dgm:cxn modelId="{5B3C4F02-6D30-9445-9977-0916DC8AD231}" srcId="{547A8AFD-04F6-214C-B545-57A2A24E10DD}" destId="{93ABBF25-39EB-864B-8472-DF69258CAC0F}" srcOrd="6" destOrd="0" parTransId="{8E6F0084-593E-EE4E-8C1A-D0E775E2EA6D}" sibTransId="{7810C8CD-744F-1743-97B3-0A4F8E0FEFEB}"/>
    <dgm:cxn modelId="{64373E25-43CD-404F-AE35-0B12719D6D0F}" type="presOf" srcId="{2D3AA93D-51D9-0544-A006-9866DBFF4C2A}" destId="{F4DA24C3-9071-1B4D-B39E-F63B560E117F}" srcOrd="0" destOrd="0" presId="urn:microsoft.com/office/officeart/2005/8/layout/default"/>
    <dgm:cxn modelId="{D515718D-D29E-3346-BE32-6760406A97B8}" type="presOf" srcId="{F78F16FD-0F8F-7040-998C-47A309FD1203}" destId="{7FFB967B-3A60-FA40-AE7E-61E1A903B8A1}" srcOrd="0" destOrd="0" presId="urn:microsoft.com/office/officeart/2005/8/layout/default"/>
    <dgm:cxn modelId="{44F72BA1-7169-1B43-931F-AA4D30D64619}" type="presOf" srcId="{AC95AF58-08FC-BE49-AA62-5B59C0BA631D}" destId="{141AA62E-7A60-C646-909A-BFABDF1ABD44}" srcOrd="0" destOrd="0" presId="urn:microsoft.com/office/officeart/2005/8/layout/default"/>
    <dgm:cxn modelId="{763E9F0F-1F90-7243-8367-DFDAE0B9135D}" srcId="{547A8AFD-04F6-214C-B545-57A2A24E10DD}" destId="{F78F16FD-0F8F-7040-998C-47A309FD1203}" srcOrd="3" destOrd="0" parTransId="{500CB0AB-EA22-7249-B3AA-9A0C39E27B7A}" sibTransId="{7174D74D-F8C2-BF4D-9152-8F77DFF601EB}"/>
    <dgm:cxn modelId="{2170C9B7-C8CE-8F49-861B-743D00AF9D12}" type="presParOf" srcId="{4F9B17CB-9863-E447-8FD7-B7C43BE31B81}" destId="{59173A80-65F7-7548-80C3-C081DCAF878D}" srcOrd="0" destOrd="0" presId="urn:microsoft.com/office/officeart/2005/8/layout/default"/>
    <dgm:cxn modelId="{6B7AC4DE-560A-BA4B-A87F-0A7BF3A7852F}" type="presParOf" srcId="{4F9B17CB-9863-E447-8FD7-B7C43BE31B81}" destId="{78F96263-A25B-5045-9E23-AE7516A3F118}" srcOrd="1" destOrd="0" presId="urn:microsoft.com/office/officeart/2005/8/layout/default"/>
    <dgm:cxn modelId="{48B7CBA8-6D43-1A47-A6BA-D388B0615FFD}" type="presParOf" srcId="{4F9B17CB-9863-E447-8FD7-B7C43BE31B81}" destId="{141AA62E-7A60-C646-909A-BFABDF1ABD44}" srcOrd="2" destOrd="0" presId="urn:microsoft.com/office/officeart/2005/8/layout/default"/>
    <dgm:cxn modelId="{13D9BB54-0D08-A643-817E-1A7F2832AB70}" type="presParOf" srcId="{4F9B17CB-9863-E447-8FD7-B7C43BE31B81}" destId="{B5AF6927-C7AA-2543-B02B-B7E33BBAB2B5}" srcOrd="3" destOrd="0" presId="urn:microsoft.com/office/officeart/2005/8/layout/default"/>
    <dgm:cxn modelId="{F507581F-291D-0542-8D35-A65B86BF0AC0}" type="presParOf" srcId="{4F9B17CB-9863-E447-8FD7-B7C43BE31B81}" destId="{87E4FC48-A21F-1243-8F5C-46B52688EE6B}" srcOrd="4" destOrd="0" presId="urn:microsoft.com/office/officeart/2005/8/layout/default"/>
    <dgm:cxn modelId="{3744FBA0-74FF-EF45-BC8F-4A283B3B5B9A}" type="presParOf" srcId="{4F9B17CB-9863-E447-8FD7-B7C43BE31B81}" destId="{5B5FDBC6-ED1A-444B-956E-3BFC7C899BA1}" srcOrd="5" destOrd="0" presId="urn:microsoft.com/office/officeart/2005/8/layout/default"/>
    <dgm:cxn modelId="{50785A91-A066-3F46-B7AE-3B7B2E83722F}" type="presParOf" srcId="{4F9B17CB-9863-E447-8FD7-B7C43BE31B81}" destId="{7FFB967B-3A60-FA40-AE7E-61E1A903B8A1}" srcOrd="6" destOrd="0" presId="urn:microsoft.com/office/officeart/2005/8/layout/default"/>
    <dgm:cxn modelId="{4CD2C4B8-2E44-304A-9B08-AD0CAD0C8DA2}" type="presParOf" srcId="{4F9B17CB-9863-E447-8FD7-B7C43BE31B81}" destId="{3FF9D09F-2A46-C841-ACAC-93C10C7A32D5}" srcOrd="7" destOrd="0" presId="urn:microsoft.com/office/officeart/2005/8/layout/default"/>
    <dgm:cxn modelId="{07F85748-A7DA-414C-8D34-67FEE3D22DE1}" type="presParOf" srcId="{4F9B17CB-9863-E447-8FD7-B7C43BE31B81}" destId="{3243323F-57DB-644C-BE84-000AA4051188}" srcOrd="8" destOrd="0" presId="urn:microsoft.com/office/officeart/2005/8/layout/default"/>
    <dgm:cxn modelId="{938D649D-E266-FD42-BB46-09357BB74627}" type="presParOf" srcId="{4F9B17CB-9863-E447-8FD7-B7C43BE31B81}" destId="{1E57A076-2A07-3E4B-B209-4AABA9CF05F2}" srcOrd="9" destOrd="0" presId="urn:microsoft.com/office/officeart/2005/8/layout/default"/>
    <dgm:cxn modelId="{E1C0DCB6-1350-164C-94F8-5604EEDC6062}" type="presParOf" srcId="{4F9B17CB-9863-E447-8FD7-B7C43BE31B81}" destId="{F4DA24C3-9071-1B4D-B39E-F63B560E117F}" srcOrd="10" destOrd="0" presId="urn:microsoft.com/office/officeart/2005/8/layout/default"/>
    <dgm:cxn modelId="{1C4F3443-68F4-4D4A-8A8B-5B915D64C4C4}" type="presParOf" srcId="{4F9B17CB-9863-E447-8FD7-B7C43BE31B81}" destId="{84D10230-5C40-5243-9CCB-1CFA4D1ED826}" srcOrd="11" destOrd="0" presId="urn:microsoft.com/office/officeart/2005/8/layout/default"/>
    <dgm:cxn modelId="{AFAC0B4F-0545-1C46-8F15-18AC92A226D4}" type="presParOf" srcId="{4F9B17CB-9863-E447-8FD7-B7C43BE31B81}" destId="{CD1AA433-C8A9-2948-9660-F0AF2CE0FD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3A80-65F7-7548-80C3-C081DCAF878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Citología o histología no son concluyentes</a:t>
          </a:r>
          <a:endParaRPr lang="es-ES" sz="2300" kern="1200" dirty="0"/>
        </a:p>
      </dsp:txBody>
      <dsp:txXfrm>
        <a:off x="495061" y="645"/>
        <a:ext cx="2262336" cy="1357401"/>
      </dsp:txXfrm>
    </dsp:sp>
    <dsp:sp modelId="{141AA62E-7A60-C646-909A-BFABDF1ABD44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Tumor &gt;</a:t>
          </a:r>
          <a:r>
            <a:rPr lang="es-ES" sz="2300" kern="1200" dirty="0" smtClean="0"/>
            <a:t>2-3 </a:t>
          </a:r>
          <a:r>
            <a:rPr lang="es-ES" sz="2300" kern="1200" dirty="0" smtClean="0"/>
            <a:t>cm</a:t>
          </a:r>
          <a:endParaRPr lang="es-ES" sz="2300" kern="1200" dirty="0"/>
        </a:p>
      </dsp:txBody>
      <dsp:txXfrm>
        <a:off x="2983631" y="645"/>
        <a:ext cx="2262336" cy="1357401"/>
      </dsp:txXfrm>
    </dsp:sp>
    <dsp:sp modelId="{87E4FC48-A21F-1243-8F5C-46B52688EE6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Crecimiento rápido</a:t>
          </a:r>
          <a:endParaRPr lang="es-ES" sz="2300" kern="1200" dirty="0"/>
        </a:p>
      </dsp:txBody>
      <dsp:txXfrm>
        <a:off x="5472201" y="645"/>
        <a:ext cx="2262336" cy="1357401"/>
      </dsp:txXfrm>
    </dsp:sp>
    <dsp:sp modelId="{7FFB967B-3A60-FA40-AE7E-61E1A903B8A1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Ansiedad marcada del paciente</a:t>
          </a:r>
          <a:endParaRPr lang="es-ES" sz="2300" kern="1200" dirty="0"/>
        </a:p>
      </dsp:txBody>
      <dsp:txXfrm>
        <a:off x="495061" y="1584280"/>
        <a:ext cx="2262336" cy="1357401"/>
      </dsp:txXfrm>
    </dsp:sp>
    <dsp:sp modelId="{3243323F-57DB-644C-BE84-000AA4051188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Dolor a la palpación</a:t>
          </a:r>
          <a:endParaRPr lang="es-ES" sz="2300" kern="1200" dirty="0"/>
        </a:p>
      </dsp:txBody>
      <dsp:txXfrm>
        <a:off x="2983631" y="1584280"/>
        <a:ext cx="2262336" cy="1357401"/>
      </dsp:txXfrm>
    </dsp:sp>
    <dsp:sp modelId="{F4DA24C3-9071-1B4D-B39E-F63B560E117F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Duda diagnóstica</a:t>
          </a:r>
          <a:endParaRPr lang="es-ES" sz="2300" kern="1200" dirty="0"/>
        </a:p>
      </dsp:txBody>
      <dsp:txXfrm>
        <a:off x="5472201" y="1584280"/>
        <a:ext cx="2262336" cy="1357401"/>
      </dsp:txXfrm>
    </dsp:sp>
    <dsp:sp modelId="{CD1AA433-C8A9-2948-9660-F0AF2CE0FD28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Decisión de la paciente</a:t>
          </a:r>
          <a:endParaRPr lang="es-ES" sz="2300" kern="1200" dirty="0"/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7335-6EF0-E441-9498-D49AAFBBFC82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4739-44CC-DE40-87AD-F390A7FC41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24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importante que las mujeres que tengan fibroadenomas se sometan regularmente a exámenes de los senos para asegurarse de que no estén creciendo.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veces, después de la extirpación quirúrgica de un fibroadenoma, crecen uno o varios nuevos. Esto significa que se ha formado otro fibroadenoma y no que el anterior haya reaparecido.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FE54-3140-B946-9DC2-95F5CBC4ADC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0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diagnostico se sospecha cuando nos encontramos frente a un “pro- bable fibroadenoma” pero de crecimiento rápido.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FE54-3140-B946-9DC2-95F5CBC4ADC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79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4DF8-A990-4640-B541-4313B4C441A7}" type="datetimeFigureOut">
              <a:rPr lang="es-ES" smtClean="0"/>
              <a:t>23/09/2015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F3E3-5538-1B48-86C1-C1D2C049061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istaobgin.cl/articulos/ver/542" TargetMode="External"/><Relationship Id="rId2" Type="http://schemas.openxmlformats.org/officeDocument/2006/relationships/hyperlink" Target="http://www.cancer.org/espanol/cancer/cancerdeseno/recursosadicionales/fragmentado/condiciones-no-cancerosas-del-seno-fibroadenom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Patología mamaria benigna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29100"/>
            <a:ext cx="6400800" cy="1372892"/>
          </a:xfrm>
        </p:spPr>
        <p:txBody>
          <a:bodyPr>
            <a:normAutofit/>
          </a:bodyPr>
          <a:lstStyle/>
          <a:p>
            <a:r>
              <a:rPr lang="es-ES" sz="2200" dirty="0" smtClean="0"/>
              <a:t>Romina Irarrázabal</a:t>
            </a:r>
          </a:p>
          <a:p>
            <a:r>
              <a:rPr lang="es-ES" sz="2200" dirty="0" smtClean="0"/>
              <a:t>Interna VII año Medicina – USACH</a:t>
            </a:r>
          </a:p>
          <a:p>
            <a:r>
              <a:rPr lang="es-ES" sz="2200" dirty="0" smtClean="0"/>
              <a:t>UPM – Dr. Cruz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890" t="3651" r="19745" b="3445"/>
          <a:stretch/>
        </p:blipFill>
        <p:spPr>
          <a:xfrm>
            <a:off x="7879651" y="71438"/>
            <a:ext cx="1157098" cy="1042288"/>
          </a:xfrm>
          <a:prstGeom prst="rect">
            <a:avLst/>
          </a:prstGeom>
        </p:spPr>
      </p:pic>
      <p:pic>
        <p:nvPicPr>
          <p:cNvPr id="7" name="Picture 3" descr="C:\Users\Lucas\Desktop\Lucas\Medicina\logo_usac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1438"/>
            <a:ext cx="947058" cy="12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6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Fibroadenoma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" sz="2200" dirty="0"/>
              <a:t>Tu </a:t>
            </a:r>
            <a:r>
              <a:rPr lang="es-ES" sz="2200" dirty="0" smtClean="0"/>
              <a:t>benignos más frecuente </a:t>
            </a:r>
            <a:r>
              <a:rPr lang="es-ES" sz="2200" dirty="0"/>
              <a:t>(70%)</a:t>
            </a:r>
            <a:r>
              <a:rPr lang="es-ES" sz="2200" dirty="0">
                <a:sym typeface="Wingdings"/>
              </a:rPr>
              <a:t> </a:t>
            </a:r>
            <a:r>
              <a:rPr lang="es-ES" sz="2200" dirty="0" smtClean="0">
                <a:sym typeface="Wingdings"/>
              </a:rPr>
              <a:t>20-39 años</a:t>
            </a:r>
          </a:p>
          <a:p>
            <a:pPr lvl="1"/>
            <a:r>
              <a:rPr lang="es-ES" sz="1800" dirty="0" smtClean="0"/>
              <a:t>Tu fibroepitelial </a:t>
            </a:r>
            <a:r>
              <a:rPr lang="es-ES" sz="1800" dirty="0" smtClean="0">
                <a:sym typeface="Wingdings"/>
              </a:rPr>
              <a:t> </a:t>
            </a:r>
            <a:r>
              <a:rPr lang="es-ES" sz="1800" dirty="0" smtClean="0"/>
              <a:t>lóbulos mamarios</a:t>
            </a:r>
          </a:p>
          <a:p>
            <a:r>
              <a:rPr lang="es-ES" sz="2200" dirty="0" smtClean="0">
                <a:sym typeface="Wingdings"/>
              </a:rPr>
              <a:t>Factor riesgo  ACO &lt; 20 años</a:t>
            </a:r>
            <a:endParaRPr lang="es-ES" sz="2200" dirty="0">
              <a:sym typeface="Wingdings"/>
            </a:endParaRPr>
          </a:p>
          <a:p>
            <a:r>
              <a:rPr lang="es-ES" sz="2200" dirty="0" smtClean="0"/>
              <a:t>Macroscópico:</a:t>
            </a:r>
          </a:p>
          <a:p>
            <a:pPr lvl="1" fontAlgn="t"/>
            <a:r>
              <a:rPr lang="es-ES" sz="2200" dirty="0" smtClean="0"/>
              <a:t>Nódulo único (80%) &lt;3cm, redondos, bien delimitado, indoloro, móvil, firme, </a:t>
            </a:r>
            <a:r>
              <a:rPr lang="es-ES" sz="2200" dirty="0"/>
              <a:t>m</a:t>
            </a:r>
            <a:r>
              <a:rPr lang="es-ES" sz="2200" dirty="0" smtClean="0"/>
              <a:t>últiple </a:t>
            </a:r>
            <a:r>
              <a:rPr lang="es-ES" sz="2200" dirty="0"/>
              <a:t>(20%</a:t>
            </a:r>
            <a:r>
              <a:rPr lang="es-ES" sz="2200" dirty="0" smtClean="0"/>
              <a:t>)</a:t>
            </a:r>
          </a:p>
          <a:p>
            <a:pPr lvl="1" fontAlgn="t"/>
            <a:r>
              <a:rPr lang="es-ES" sz="2200" dirty="0">
                <a:sym typeface="Wingdings"/>
              </a:rPr>
              <a:t>C</a:t>
            </a:r>
            <a:r>
              <a:rPr lang="es-ES" sz="2200" dirty="0" smtClean="0">
                <a:sym typeface="Wingdings"/>
              </a:rPr>
              <a:t>recimiento lento</a:t>
            </a:r>
          </a:p>
          <a:p>
            <a:pPr lvl="1" fontAlgn="t"/>
            <a:r>
              <a:rPr lang="es-ES" sz="2200" dirty="0">
                <a:sym typeface="Wingdings"/>
              </a:rPr>
              <a:t>N</a:t>
            </a:r>
            <a:r>
              <a:rPr lang="es-ES" sz="2200" dirty="0" smtClean="0">
                <a:sym typeface="Wingdings"/>
              </a:rPr>
              <a:t>o </a:t>
            </a:r>
            <a:r>
              <a:rPr lang="es-ES" sz="2200" dirty="0">
                <a:sym typeface="Wingdings"/>
              </a:rPr>
              <a:t>se adhiere planos </a:t>
            </a:r>
            <a:r>
              <a:rPr lang="es-ES" sz="2200" dirty="0" smtClean="0">
                <a:sym typeface="Wingdings"/>
              </a:rPr>
              <a:t>profundos</a:t>
            </a:r>
            <a:endParaRPr lang="es-ES" sz="2200" dirty="0" smtClean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200" dirty="0"/>
              <a:t>Dg</a:t>
            </a:r>
            <a:r>
              <a:rPr lang="es-ES" sz="2200" dirty="0">
                <a:sym typeface="Wingdings"/>
              </a:rPr>
              <a:t> </a:t>
            </a:r>
            <a:r>
              <a:rPr lang="es-ES" sz="2200" dirty="0" smtClean="0">
                <a:sym typeface="Wingdings"/>
              </a:rPr>
              <a:t>pueden ser </a:t>
            </a:r>
            <a:r>
              <a:rPr lang="es-ES" sz="2200" dirty="0">
                <a:sym typeface="Wingdings"/>
              </a:rPr>
              <a:t>palpables o mediante mamografía + biopsia</a:t>
            </a:r>
          </a:p>
          <a:p>
            <a:pPr lvl="1"/>
            <a:r>
              <a:rPr lang="es-ES" sz="1800" dirty="0">
                <a:sym typeface="Wingdings"/>
              </a:rPr>
              <a:t>Simples  </a:t>
            </a:r>
            <a:endParaRPr lang="es-ES" sz="1800" dirty="0" smtClean="0">
              <a:sym typeface="Wingdings"/>
            </a:endParaRPr>
          </a:p>
          <a:p>
            <a:pPr lvl="1"/>
            <a:r>
              <a:rPr lang="es-ES" sz="1800" dirty="0">
                <a:sym typeface="Wingdings"/>
              </a:rPr>
              <a:t>C</a:t>
            </a:r>
            <a:r>
              <a:rPr lang="es-ES" sz="1800" dirty="0" smtClean="0">
                <a:sym typeface="Wingdings"/>
              </a:rPr>
              <a:t>omplejos </a:t>
            </a:r>
            <a:r>
              <a:rPr lang="es-ES" sz="1800" dirty="0">
                <a:sym typeface="Wingdings"/>
              </a:rPr>
              <a:t>(</a:t>
            </a:r>
            <a:r>
              <a:rPr lang="es-ES" sz="1800" dirty="0"/>
              <a:t>macroquistes, adenosis esclerosante, o depósitos minerales).</a:t>
            </a:r>
          </a:p>
          <a:p>
            <a:r>
              <a:rPr lang="es-ES" sz="2200" dirty="0" smtClean="0"/>
              <a:t>Asociación:</a:t>
            </a:r>
          </a:p>
          <a:p>
            <a:pPr lvl="1"/>
            <a:r>
              <a:rPr lang="es-ES" sz="1800" dirty="0" smtClean="0"/>
              <a:t>Menopausia</a:t>
            </a:r>
            <a:r>
              <a:rPr lang="es-ES" sz="1800" dirty="0" smtClean="0">
                <a:sym typeface="Wingdings"/>
              </a:rPr>
              <a:t> c</a:t>
            </a:r>
            <a:r>
              <a:rPr lang="es-ES" sz="1800" dirty="0" smtClean="0"/>
              <a:t>alcificaciones</a:t>
            </a:r>
          </a:p>
          <a:p>
            <a:pPr lvl="1"/>
            <a:r>
              <a:rPr lang="es-ES" sz="2200" dirty="0" smtClean="0"/>
              <a:t>Embarazo</a:t>
            </a:r>
            <a:r>
              <a:rPr lang="es-ES" sz="2200" dirty="0" smtClean="0">
                <a:sym typeface="Wingdings"/>
              </a:rPr>
              <a:t> </a:t>
            </a:r>
            <a:r>
              <a:rPr lang="es-ES" sz="2200" dirty="0" smtClean="0"/>
              <a:t>&gt; volumen</a:t>
            </a:r>
            <a:endParaRPr lang="es-ES" sz="2200" dirty="0"/>
          </a:p>
          <a:p>
            <a:r>
              <a:rPr lang="es-ES" sz="2200" dirty="0" smtClean="0"/>
              <a:t>Ca mama</a:t>
            </a:r>
            <a:r>
              <a:rPr lang="es-ES" sz="2200" dirty="0" smtClean="0">
                <a:sym typeface="Wingdings"/>
              </a:rPr>
              <a:t> </a:t>
            </a:r>
            <a:r>
              <a:rPr lang="es-ES" sz="2200" dirty="0">
                <a:sym typeface="Wingdings"/>
              </a:rPr>
              <a:t>&gt;40 años, 1% (Carcinoma </a:t>
            </a:r>
            <a:r>
              <a:rPr lang="es-ES" sz="2200" dirty="0" smtClean="0">
                <a:sym typeface="Wingdings"/>
              </a:rPr>
              <a:t>medular)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7348" y="6547747"/>
            <a:ext cx="910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American Cáncer Society. Cáncer de Mama. Fibroadenomas</a:t>
            </a:r>
            <a:endParaRPr lang="es-ES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3356" t="42177" r="13565" b="31762"/>
          <a:stretch/>
        </p:blipFill>
        <p:spPr>
          <a:xfrm>
            <a:off x="7379602" y="0"/>
            <a:ext cx="1764398" cy="17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¿Cuándo operar?</a:t>
            </a:r>
            <a:endParaRPr lang="es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7075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7348" y="6547747"/>
            <a:ext cx="910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American Cáncer Society. Cáncer de Mama. Fibroadenomas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521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rcRect l="-55820" r="-55820"/>
          <a:stretch>
            <a:fillRect/>
          </a:stretch>
        </p:blipFill>
        <p:spPr>
          <a:xfrm>
            <a:off x="-864626" y="274638"/>
            <a:ext cx="6846035" cy="3765056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0497" t="11697" r="12976" b="43465"/>
          <a:stretch/>
        </p:blipFill>
        <p:spPr>
          <a:xfrm>
            <a:off x="5194399" y="239130"/>
            <a:ext cx="3742817" cy="58870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CuadroTexto 9"/>
          <p:cNvSpPr txBox="1"/>
          <p:nvPr/>
        </p:nvSpPr>
        <p:spPr>
          <a:xfrm>
            <a:off x="37348" y="6547747"/>
            <a:ext cx="910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Juneman K. Patología mamaria benigna. Rev Obstet Ginecol- Hosp Santiago Oriente Dr. Luis Tizné Brousse 2009. Vol 4</a:t>
            </a:r>
            <a:endParaRPr lang="es-ES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46" y="3219851"/>
            <a:ext cx="3768851" cy="33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 Phyllodes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Qué es?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Rara lesión fibroepitelial</a:t>
            </a:r>
            <a:r>
              <a:rPr lang="es-ES" dirty="0"/>
              <a:t> </a:t>
            </a:r>
            <a:r>
              <a:rPr lang="es-ES" dirty="0" smtClean="0"/>
              <a:t>&lt;0,9%</a:t>
            </a:r>
            <a:r>
              <a:rPr lang="es-ES" dirty="0" smtClean="0">
                <a:sym typeface="Wingdings"/>
              </a:rPr>
              <a:t> </a:t>
            </a:r>
            <a:r>
              <a:rPr lang="es-ES" dirty="0" smtClean="0"/>
              <a:t> 30-49 años</a:t>
            </a:r>
          </a:p>
          <a:p>
            <a:r>
              <a:rPr lang="es-ES" dirty="0" smtClean="0"/>
              <a:t>Características</a:t>
            </a:r>
          </a:p>
          <a:p>
            <a:pPr lvl="1"/>
            <a:r>
              <a:rPr lang="es-ES" dirty="0" smtClean="0"/>
              <a:t>Masa lisa, &lt;5cm, multinodular, redondeada, bien delimitada, unilateral, indoloro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Crecimiento rápido</a:t>
            </a:r>
          </a:p>
          <a:p>
            <a:r>
              <a:rPr lang="es-ES" dirty="0" smtClean="0"/>
              <a:t>Clasificación:</a:t>
            </a:r>
          </a:p>
          <a:p>
            <a:pPr lvl="1"/>
            <a:r>
              <a:rPr lang="es-ES" dirty="0"/>
              <a:t>B</a:t>
            </a:r>
            <a:r>
              <a:rPr lang="es-ES" dirty="0" smtClean="0"/>
              <a:t>enigno, recurrencia 15%</a:t>
            </a:r>
            <a:endParaRPr lang="es-ES" dirty="0"/>
          </a:p>
          <a:p>
            <a:pPr lvl="1"/>
            <a:r>
              <a:rPr lang="es-ES" dirty="0" smtClean="0"/>
              <a:t>Maligno </a:t>
            </a:r>
            <a:r>
              <a:rPr lang="es-ES" dirty="0" smtClean="0">
                <a:sym typeface="Wingdings"/>
              </a:rPr>
              <a:t> 20%, metástasis 5%</a:t>
            </a:r>
            <a:endParaRPr lang="es-ES" dirty="0" smtClean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Cuando Operar?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Controversia debido a su rareza</a:t>
            </a:r>
          </a:p>
          <a:p>
            <a:r>
              <a:rPr lang="es-ES" dirty="0" smtClean="0"/>
              <a:t>Biopsia: suele confundirse con fibroadenoma</a:t>
            </a:r>
          </a:p>
          <a:p>
            <a:pPr lvl="1"/>
            <a:r>
              <a:rPr lang="es-ES" dirty="0" smtClean="0"/>
              <a:t>Tu filoides </a:t>
            </a:r>
            <a:r>
              <a:rPr lang="es-ES" dirty="0"/>
              <a:t>presentan un </a:t>
            </a:r>
            <a:r>
              <a:rPr lang="es-ES" dirty="0" smtClean="0"/>
              <a:t>sobre-crecimiento </a:t>
            </a:r>
            <a:r>
              <a:rPr lang="es-ES" dirty="0"/>
              <a:t>del tejido conectivo</a:t>
            </a:r>
            <a:endParaRPr lang="es-ES" dirty="0" smtClean="0"/>
          </a:p>
          <a:p>
            <a:r>
              <a:rPr lang="es-ES" b="1" dirty="0" smtClean="0">
                <a:solidFill>
                  <a:srgbClr val="C00000"/>
                </a:solidFill>
              </a:rPr>
              <a:t>Siempre quirúrgico</a:t>
            </a:r>
            <a:r>
              <a:rPr lang="es-ES" dirty="0" smtClean="0"/>
              <a:t>, con márgenes amplios</a:t>
            </a:r>
          </a:p>
          <a:p>
            <a:pPr lvl="1"/>
            <a:r>
              <a:rPr lang="es-ES" dirty="0" smtClean="0"/>
              <a:t>MP si se logra márgenes &gt;1cm</a:t>
            </a:r>
          </a:p>
          <a:p>
            <a:pPr lvl="1"/>
            <a:r>
              <a:rPr lang="es-ES" dirty="0" smtClean="0"/>
              <a:t>MT, sin límites libres &gt;1cm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348" y="6547747"/>
            <a:ext cx="910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American Cáncer Society. Cáncer de Mama. Tumores Filoides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086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  <p:bldP spid="7" grpId="0" build="p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/>
          <a:srcRect l="-102559" r="-102559"/>
          <a:stretch>
            <a:fillRect/>
          </a:stretch>
        </p:blipFill>
        <p:spPr>
          <a:xfrm>
            <a:off x="-1941201" y="2651086"/>
            <a:ext cx="7085334" cy="3896661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1171" t="71667" r="20620" b="9130"/>
          <a:stretch/>
        </p:blipFill>
        <p:spPr>
          <a:xfrm>
            <a:off x="0" y="143350"/>
            <a:ext cx="6047286" cy="25649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2853" t="34228" r="49862" b="8597"/>
          <a:stretch/>
        </p:blipFill>
        <p:spPr>
          <a:xfrm>
            <a:off x="5865868" y="626943"/>
            <a:ext cx="3007889" cy="590999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348" y="6547747"/>
            <a:ext cx="9106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 smtClean="0"/>
              <a:t>Juneman K. Patología mamaria benigna. Rev Obstet Ginecol- Hosp Santiago Oriente Dr. Luis Tizné Brousse 2009. Vol 4</a:t>
            </a:r>
            <a:endParaRPr lang="es-ES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116" y="2596700"/>
            <a:ext cx="2699752" cy="39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American Cáncer Society. Fibroadenomas.  </a:t>
            </a: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://www.cancer.org/espanol/cancer/cancerdeseno/recursosadicionales/fragmentado/condiciones-no-cancerosas-del-seno-</a:t>
            </a:r>
            <a:r>
              <a:rPr lang="es-ES" dirty="0" smtClean="0">
                <a:hlinkClick r:id="rId2"/>
              </a:rPr>
              <a:t>fibroadenomas</a:t>
            </a:r>
            <a:endParaRPr lang="es-E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s-ES" dirty="0"/>
              <a:t>Juneman K. Patología mamaria benigna. Rev Obstet Ginecol- Hosp Santiago Oriente Dr. Luis Tizné Brousse 2009. Vol 4. </a:t>
            </a:r>
            <a:r>
              <a:rPr lang="es-ES" dirty="0">
                <a:hlinkClick r:id="rId3"/>
              </a:rPr>
              <a:t>http://www.revistaobgin.cl/articulos/ver/</a:t>
            </a:r>
            <a:r>
              <a:rPr lang="es-ES" dirty="0" smtClean="0">
                <a:hlinkClick r:id="rId3"/>
              </a:rPr>
              <a:t>542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23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g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127</TotalTime>
  <Words>422</Words>
  <Application>Microsoft Office PowerPoint</Application>
  <PresentationFormat>Presentación en pantalla (4:3)</PresentationFormat>
  <Paragraphs>58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Negro</vt:lpstr>
      <vt:lpstr>Patología mamaria benigna</vt:lpstr>
      <vt:lpstr>Fibroadenoma</vt:lpstr>
      <vt:lpstr>¿Cuándo operar?</vt:lpstr>
      <vt:lpstr>Presentación de PowerPoint</vt:lpstr>
      <vt:lpstr>Tu Phyllodes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Patología mamaria benigna</dc:title>
  <dc:creator>Romina Irarrazabal</dc:creator>
  <cp:lastModifiedBy>Maria Rojas</cp:lastModifiedBy>
  <cp:revision>7</cp:revision>
  <dcterms:created xsi:type="dcterms:W3CDTF">2015-02-09T22:52:09Z</dcterms:created>
  <dcterms:modified xsi:type="dcterms:W3CDTF">2015-09-23T16:09:18Z</dcterms:modified>
</cp:coreProperties>
</file>