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4" r:id="rId10"/>
    <p:sldId id="265" r:id="rId11"/>
    <p:sldId id="317" r:id="rId12"/>
    <p:sldId id="266" r:id="rId13"/>
    <p:sldId id="309" r:id="rId14"/>
    <p:sldId id="267" r:id="rId15"/>
    <p:sldId id="310" r:id="rId16"/>
    <p:sldId id="311" r:id="rId17"/>
    <p:sldId id="270" r:id="rId18"/>
    <p:sldId id="297" r:id="rId19"/>
    <p:sldId id="269" r:id="rId20"/>
    <p:sldId id="280" r:id="rId21"/>
    <p:sldId id="281" r:id="rId22"/>
    <p:sldId id="282" r:id="rId23"/>
    <p:sldId id="312" r:id="rId24"/>
    <p:sldId id="287" r:id="rId25"/>
    <p:sldId id="313" r:id="rId26"/>
    <p:sldId id="315" r:id="rId27"/>
    <p:sldId id="286" r:id="rId28"/>
    <p:sldId id="314" r:id="rId29"/>
    <p:sldId id="316" r:id="rId30"/>
    <p:sldId id="284" r:id="rId31"/>
    <p:sldId id="285" r:id="rId32"/>
    <p:sldId id="303" r:id="rId33"/>
    <p:sldId id="307" r:id="rId34"/>
    <p:sldId id="302" r:id="rId35"/>
    <p:sldId id="304" r:id="rId36"/>
    <p:sldId id="305" r:id="rId37"/>
    <p:sldId id="261" r:id="rId38"/>
    <p:sldId id="262" r:id="rId39"/>
    <p:sldId id="263" r:id="rId4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" initials="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0614" autoAdjust="0"/>
  </p:normalViewPr>
  <p:slideViewPr>
    <p:cSldViewPr snapToGrid="0" showGuides="1">
      <p:cViewPr varScale="1">
        <p:scale>
          <a:sx n="105" d="100"/>
          <a:sy n="105" d="100"/>
        </p:scale>
        <p:origin x="720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616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0DE1F-0CC6-4F80-B91B-4D136E84B214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E765-99AA-4764-9D9C-994F0A49AC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Muy </a:t>
            </a:r>
            <a:r>
              <a:rPr lang="es-ES" dirty="0" err="1" smtClean="0"/>
              <a:t>ocaionalmente</a:t>
            </a:r>
            <a:r>
              <a:rPr lang="es-ES" dirty="0" smtClean="0"/>
              <a:t> puede haber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microhematuria</a:t>
            </a:r>
            <a:r>
              <a:rPr lang="es-ES" baseline="0" dirty="0" smtClean="0"/>
              <a:t> (&lt;10%), y 70% tiene </a:t>
            </a:r>
            <a:r>
              <a:rPr lang="es-ES" baseline="0" dirty="0" err="1" smtClean="0"/>
              <a:t>retinopatia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diabetica</a:t>
            </a:r>
            <a:r>
              <a:rPr lang="es-ES" baseline="0" dirty="0" smtClean="0"/>
              <a:t> con </a:t>
            </a:r>
            <a:r>
              <a:rPr lang="es-ES" baseline="0" dirty="0" err="1" smtClean="0"/>
              <a:t>tecnica</a:t>
            </a:r>
            <a:r>
              <a:rPr lang="es-ES" baseline="0" dirty="0" smtClean="0"/>
              <a:t> corriente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E765-99AA-4764-9D9C-994F0A49ACC8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63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Destacr</a:t>
            </a:r>
            <a:r>
              <a:rPr lang="es-ES" dirty="0" smtClean="0"/>
              <a:t> que la </a:t>
            </a:r>
            <a:r>
              <a:rPr lang="es-ES" dirty="0" err="1" smtClean="0"/>
              <a:t>restriccon</a:t>
            </a:r>
            <a:r>
              <a:rPr lang="es-ES" baseline="0" dirty="0" smtClean="0"/>
              <a:t> proteica no es medida habitual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E765-99AA-4764-9D9C-994F0A49ACC8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377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E765-99AA-4764-9D9C-994F0A49ACC8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092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Porque 130/80 : cifras mayores ha demostrado que aumenta el riesgo CV</a:t>
            </a:r>
          </a:p>
          <a:p>
            <a:r>
              <a:rPr lang="es-ES" dirty="0" err="1" smtClean="0"/>
              <a:t>Reducion</a:t>
            </a:r>
            <a:r>
              <a:rPr lang="es-ES" dirty="0" smtClean="0"/>
              <a:t> de 10% de PS se asocia con riesgo menor de 12% CV</a:t>
            </a:r>
          </a:p>
          <a:p>
            <a:r>
              <a:rPr lang="es-ES" dirty="0" smtClean="0"/>
              <a:t>En </a:t>
            </a:r>
            <a:r>
              <a:rPr lang="es-ES" dirty="0" err="1" smtClean="0"/>
              <a:t>pac</a:t>
            </a:r>
            <a:r>
              <a:rPr lang="es-ES" dirty="0" smtClean="0"/>
              <a:t> con proteinuria &gt;1 gr/</a:t>
            </a:r>
            <a:r>
              <a:rPr lang="es-ES" dirty="0" err="1" smtClean="0"/>
              <a:t>dia</a:t>
            </a:r>
            <a:r>
              <a:rPr lang="es-ES" dirty="0" smtClean="0"/>
              <a:t> target 125/75 ,mas efectivo</a:t>
            </a:r>
            <a:r>
              <a:rPr lang="es-ES" baseline="0" dirty="0" smtClean="0"/>
              <a:t> en </a:t>
            </a:r>
            <a:r>
              <a:rPr lang="es-ES" baseline="0" dirty="0" err="1" smtClean="0"/>
              <a:t>prevencion</a:t>
            </a:r>
            <a:r>
              <a:rPr lang="es-ES" baseline="0" dirty="0" smtClean="0"/>
              <a:t> CV y renal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E765-99AA-4764-9D9C-994F0A49ACC8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687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ACE:ademas de la disminucion de presion intraglomerular  y de la proteinuria,  tienen un efecto</a:t>
            </a:r>
            <a:r>
              <a:rPr lang="es-CL" baseline="0" dirty="0" smtClean="0"/>
              <a:t> antifibrinolitico </a:t>
            </a:r>
          </a:p>
          <a:p>
            <a:r>
              <a:rPr lang="es-CL" baseline="0" dirty="0" smtClean="0"/>
              <a:t>AG II reduce expresion de nefrina ;por tanto al inhibir contribuye a mejora la barrera de filtracion</a:t>
            </a:r>
          </a:p>
          <a:p>
            <a:r>
              <a:rPr lang="es-CL" baseline="0" dirty="0" smtClean="0"/>
              <a:t>Procurar Euvolemia antes de la administracion de ACE y ARII : :riesgo de bajar FG agudamente</a:t>
            </a:r>
          </a:p>
          <a:p>
            <a:r>
              <a:rPr lang="es-CL" baseline="0" dirty="0" smtClean="0"/>
              <a:t>ACE +ARII riesgo de hiperkalemia </a:t>
            </a:r>
          </a:p>
          <a:p>
            <a:r>
              <a:rPr lang="es-CL" baseline="0" smtClean="0"/>
              <a:t>Hipoaldosteronsimo </a:t>
            </a:r>
            <a:r>
              <a:rPr lang="es-CL" baseline="0" dirty="0" smtClean="0"/>
              <a:t>hiporeninemico =gradiente transtubular de K&lt;5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E765-99AA-4764-9D9C-994F0A49ACC8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591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297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57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8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9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5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6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9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2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87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8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8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23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67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0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50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49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68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26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78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2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252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1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9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51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28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3B2E7-86DC-4AAC-BF3C-FEFE867EA3A0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86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ED376-6C69-4066-93E4-6705E4CE5AFC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3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1B34-E227-4459-9049-8B10284D6256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93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DB39-2479-4134-9100-D0C232F7BD01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69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A9373-48A3-42A7-A2FD-9180A158EBCA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60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B0ED3-A16E-43F5-BFDB-E8A8354E3DF4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65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F57B-01A5-496E-8541-6B14FF51FB94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8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FC81B-B810-4225-818D-AACAC57E433B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38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C4B2-ADDA-4BC5-9945-019E3E934BCD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62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450C1-944D-47B3-BB23-7EE83DFE5FB4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80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D6165-243D-4911-A4A5-3ECC0E36ECBE}" type="slidenum">
              <a:rPr lang="es-ES" altLang="es-C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2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62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99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621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429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264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3582-A3E6-4F12-B744-923D55F858CD}" type="datetimeFigureOut">
              <a:rPr lang="es-CL" smtClean="0"/>
              <a:t>24-07-2019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237D-D15F-4A72-9EA2-81FBD06F7D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210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9D01-9784-49B8-84A4-CD6A23E0FF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809C-6404-43D1-B0EA-556E57C3475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4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C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C43E1-645D-45C4-8EBE-0555E257A1DC}" type="slidenum">
              <a:rPr lang="es-ES" altLang="es-C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592" y="354267"/>
            <a:ext cx="9144000" cy="2387600"/>
          </a:xfrm>
        </p:spPr>
        <p:txBody>
          <a:bodyPr>
            <a:normAutofit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sz="7200" b="1" dirty="0"/>
              <a:t>N</a:t>
            </a:r>
            <a:r>
              <a:rPr lang="es-CL" sz="7200" b="1" dirty="0" smtClean="0"/>
              <a:t>efropatía diabética</a:t>
            </a:r>
            <a:endParaRPr lang="es-CL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DRA. ROSA CHEA VINE</a:t>
            </a:r>
          </a:p>
          <a:p>
            <a:r>
              <a:rPr lang="es-CL" dirty="0" smtClean="0"/>
              <a:t>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32553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Group 2"/>
          <p:cNvGraphicFramePr>
            <a:graphicFrameLocks noGrp="1"/>
          </p:cNvGraphicFramePr>
          <p:nvPr/>
        </p:nvGraphicFramePr>
        <p:xfrm>
          <a:off x="2209800" y="1247775"/>
          <a:ext cx="7772400" cy="436245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C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MICROALBU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MINURIA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MACROALBUMINURIA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MG/L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kumimoji="0" lang="en-US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 </a:t>
                      </a:r>
                      <a:r>
                        <a:rPr kumimoji="0" lang="es-MX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 </a:t>
                      </a:r>
                      <a:endParaRPr kumimoji="0" lang="en-US" alt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20 - 200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kumimoji="0" lang="en-US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 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MG /GR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ALB/CREAT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kumimoji="0" lang="en-US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  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30 - 300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&gt; 300</a:t>
                      </a:r>
                      <a:endParaRPr kumimoji="0" lang="es-MX" alt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MG /24 HORAS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kumimoji="0" lang="en-US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  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30 - 300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kumimoji="0" lang="en-US" altLang="es-C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 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2208213" y="333376"/>
            <a:ext cx="763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altLang="es-CL" sz="2800" b="1">
                <a:solidFill>
                  <a:srgbClr val="000000"/>
                </a:solidFill>
                <a:latin typeface="Times New Roman" panose="02020603050405020304" pitchFamily="18" charset="0"/>
              </a:rPr>
              <a:t>MICROALBUMINURIA</a:t>
            </a:r>
            <a:endParaRPr lang="en-US" altLang="es-CL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9" y="385764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3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017" y="162481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9"/>
          <a:stretch>
            <a:fillRect/>
          </a:stretch>
        </p:blipFill>
        <p:spPr bwMode="auto">
          <a:xfrm>
            <a:off x="2108017" y="5945705"/>
            <a:ext cx="6511092" cy="66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glomerulo normal hist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5" y="874417"/>
            <a:ext cx="54006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LOMERULOS&#10;El penacho está formado por lóbulos de capilares.&#10;La arteriola aferente da origen a 4 - 8 capilares,&#10;cada uno d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51" y="102681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4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sesmedicina.cl/nefrologia/12_12_nefropatia_diabetica/imgs/im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3" y="1047822"/>
            <a:ext cx="4673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7922" y="4823066"/>
            <a:ext cx="467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Microscopía de luz que muestra esclerosis glomerular difusa y nodular (N) en nefropatía diabética.</a:t>
            </a:r>
          </a:p>
          <a:p>
            <a:r>
              <a:rPr lang="es-CL" dirty="0"/>
              <a:t>Helmut </a:t>
            </a:r>
            <a:r>
              <a:rPr lang="es-CL" dirty="0" err="1"/>
              <a:t>Rennke</a:t>
            </a:r>
            <a:r>
              <a:rPr lang="es-CL" dirty="0"/>
              <a:t>, MD.</a:t>
            </a:r>
          </a:p>
        </p:txBody>
      </p:sp>
      <p:pic>
        <p:nvPicPr>
          <p:cNvPr id="4100" name="Picture 4" descr="http://www.kidneypathology.com/Imagenes/Histologia/Histo_Glomerulo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65" y="1047822"/>
            <a:ext cx="4803775" cy="357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588265" y="5007935"/>
            <a:ext cx="459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Glomérulo normal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933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8" y="1700213"/>
            <a:ext cx="4812511" cy="339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375" y="1808682"/>
            <a:ext cx="4936176" cy="3173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3971" y="1087289"/>
            <a:ext cx="3567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Membrana glomerular basal normal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6693877" y="973015"/>
            <a:ext cx="413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Membrana glomerular basal engrosada </a:t>
            </a:r>
          </a:p>
          <a:p>
            <a:r>
              <a:rPr lang="es-CL" dirty="0" smtClean="0"/>
              <a:t>en nefropatía diabética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90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148" y="466725"/>
            <a:ext cx="79819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5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08" y="487425"/>
            <a:ext cx="7754784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29" y="530101"/>
            <a:ext cx="782794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74" y="530101"/>
            <a:ext cx="798645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69" y="1172308"/>
            <a:ext cx="9167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CASO CLINICO N°1</a:t>
            </a:r>
          </a:p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Mujer de 64 años, que se controla en forma regular en consultorio por DM 2 e HTA, refiere que en los últimos 3 meses ha presentado disnea de esfuerzos y edema de extremidades inferiores progresivo, sin DPN, sin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angor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Refiere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nicturia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de 2 veces desde  “siempre” y no se ha fijado si presenta alteraciones en el aspecto de la orina. </a:t>
            </a:r>
          </a:p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 el examen físico destaca: paciente  obesa, IMC 35, PA 160/90, pulso 92 pm, acantosis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nigricans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+, edema de extremidades inferiores +/+.</a:t>
            </a:r>
          </a:p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s-CL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68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11" y="738485"/>
            <a:ext cx="77247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35200" y="548025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OBJETIVOS DEL TRATAMIENTO EN NEFROPATÍA DIABÉTICA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438126"/>
            <a:ext cx="1095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05" y="6438126"/>
            <a:ext cx="22383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80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01" y="438653"/>
            <a:ext cx="8083997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46027" y="999460"/>
            <a:ext cx="95161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CONTROL DE LA HTA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Hay clara evidencia de que el control de la HTA , especialmente con medicamentos que afecten el eje renina-angiotensina-aldosterona, previene la progresión de la nefropatía diabética.</a:t>
            </a:r>
          </a:p>
          <a:p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En DM 1 con albuminuria y aquellos con nefropatía clínica establecida claramente se  benefician del uso de los IECA en disminuir la progresión de la nefropatía diabética.</a:t>
            </a:r>
          </a:p>
          <a:p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En DM 2 la evidencia no es tan clara en cuanto a los antihipertensivos, pero el control de la PA es de suma importancia. Hay evidencia que en nefropatía establecida el uso de ARA 2 enlentece la progresión de la nefropatía diabética.</a:t>
            </a:r>
          </a:p>
          <a:p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Las guías KDIGO recomiendan el uso de IECA o ARA 2 en todo paciente diabético con cifra objetivo de PA &lt; 130/80 </a:t>
            </a:r>
            <a:r>
              <a:rPr lang="es-CL" dirty="0" err="1" smtClean="0"/>
              <a:t>mmHg</a:t>
            </a: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La combinación de IECA con ARA 2 no ofrece claros beneficios y aumenta el riesgo de efectos adversos serios como AKI e </a:t>
            </a:r>
            <a:r>
              <a:rPr lang="es-CL" dirty="0" err="1" smtClean="0"/>
              <a:t>hiperkalemia</a:t>
            </a:r>
            <a:r>
              <a:rPr lang="es-C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1767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46027" y="1137683"/>
            <a:ext cx="95161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CONTROL DE LA HTA</a:t>
            </a:r>
          </a:p>
          <a:p>
            <a:endParaRPr lang="es-CL" dirty="0" smtClean="0"/>
          </a:p>
          <a:p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Objetivos mas bajos de PA &lt; 120 </a:t>
            </a:r>
            <a:r>
              <a:rPr lang="es-CL" dirty="0" err="1"/>
              <a:t>mmHg</a:t>
            </a:r>
            <a:r>
              <a:rPr lang="es-CL" dirty="0"/>
              <a:t> han demostrado disminución en eventos CV y muerte pero no disminución clara de los objetivos renales.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El uso de IECA o ARA 2 debe ser en combinación con restricción de sal en la dieta y/o con el uso de diuréticos </a:t>
            </a:r>
            <a:r>
              <a:rPr lang="es-CL" dirty="0" err="1" smtClean="0"/>
              <a:t>tiazídicos</a:t>
            </a:r>
            <a:r>
              <a:rPr lang="es-C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Si no se cumple el objetivo de PA con IECA o ARA 2 con dosis máxima se debe usar bloqueadores de canales de calcio no </a:t>
            </a:r>
            <a:r>
              <a:rPr lang="es-CL" dirty="0" err="1" smtClean="0"/>
              <a:t>dihidropiridínicos</a:t>
            </a:r>
            <a:r>
              <a:rPr lang="es-CL" dirty="0" smtClean="0"/>
              <a:t>: </a:t>
            </a:r>
            <a:r>
              <a:rPr lang="es-CL" dirty="0" err="1" smtClean="0"/>
              <a:t>verapamil</a:t>
            </a:r>
            <a:r>
              <a:rPr lang="es-CL" dirty="0" smtClean="0"/>
              <a:t> o </a:t>
            </a:r>
            <a:r>
              <a:rPr lang="es-CL" dirty="0" err="1" smtClean="0"/>
              <a:t>diltiazem</a:t>
            </a:r>
            <a:r>
              <a:rPr lang="es-CL" dirty="0"/>
              <a:t>.</a:t>
            </a:r>
            <a:r>
              <a:rPr lang="es-CL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Antagonistas de los receptores de </a:t>
            </a:r>
            <a:r>
              <a:rPr lang="es-CL" dirty="0" err="1" smtClean="0"/>
              <a:t>mineralocorticoides</a:t>
            </a:r>
            <a:r>
              <a:rPr lang="es-CL" dirty="0" smtClean="0"/>
              <a:t> pueden reducir la proteinuria y PA. 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0666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81" y="444749"/>
            <a:ext cx="8010838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82233" y="1041990"/>
            <a:ext cx="96543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CONTROL DE LA HIPERGLICEMIA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En DM 1 y 2 recién diagnosticadas el control estricto de la glicemia a HbA1c ≤ 7% reduce el riesgo de desarrollar nefropatía diabética.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En DM 1 con nefropatía en estado mas avanzado el control estricto reduce principalmente la proteinuria pero tiene menor efecto en disminución de la VFG. Algo similar ocurre en DM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El control estricto de la glicemia aumenta el riesgo de hipoglicemias lo cual es muy desfavorable para un paciente con riesgo CV elevado.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Debe hacerse un enfoque individualizado que tome en cuenta la edad, comorbilidades, riesgo de hipoglicemia, expectativa de vida.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Hay creciente evidencia de que algunos </a:t>
            </a:r>
            <a:r>
              <a:rPr lang="es-CL" dirty="0" err="1" smtClean="0"/>
              <a:t>hipoglicemiantes</a:t>
            </a:r>
            <a:r>
              <a:rPr lang="es-CL" dirty="0" smtClean="0"/>
              <a:t> pueden tener efecto </a:t>
            </a:r>
            <a:r>
              <a:rPr lang="es-CL" dirty="0" err="1" smtClean="0"/>
              <a:t>renoprotector</a:t>
            </a:r>
            <a:r>
              <a:rPr lang="es-CL" dirty="0" smtClean="0"/>
              <a:t> como los inhibidores de </a:t>
            </a:r>
            <a:r>
              <a:rPr lang="es-CL" dirty="0" err="1" smtClean="0"/>
              <a:t>cotransportador</a:t>
            </a:r>
            <a:r>
              <a:rPr lang="es-CL" dirty="0" smtClean="0"/>
              <a:t> </a:t>
            </a:r>
            <a:r>
              <a:rPr lang="es-CL" dirty="0" err="1" smtClean="0"/>
              <a:t>Na</a:t>
            </a:r>
            <a:r>
              <a:rPr lang="es-CL" dirty="0" smtClean="0"/>
              <a:t>-glucosa 2 (SGLT2) que tendrían un efecto de normalizar la presión de filtración y disminuir la pérdida de </a:t>
            </a:r>
            <a:r>
              <a:rPr lang="es-CL" dirty="0" err="1" smtClean="0"/>
              <a:t>podocitos</a:t>
            </a:r>
            <a:r>
              <a:rPr lang="es-C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453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911350"/>
            <a:ext cx="86010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71060" y="1145510"/>
            <a:ext cx="868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TRATAMIENTO DE LA DISLIPIDEMIA</a:t>
            </a:r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37" y="5442688"/>
            <a:ext cx="1095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07" y="5434344"/>
            <a:ext cx="22383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2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93" y="383075"/>
            <a:ext cx="10860862" cy="60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74" y="475232"/>
            <a:ext cx="7986452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8" y="855785"/>
            <a:ext cx="95191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Preguntas:</a:t>
            </a:r>
          </a:p>
          <a:p>
            <a:pPr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1.- ¿Se puede plantear el diagnóstico de Nefropatía Diabética en esta paciente?</a:t>
            </a:r>
          </a:p>
          <a:p>
            <a:pPr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¿Cuál es la definición de Nefropatía Diabética?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¿Qué exámenes solicitaría para confirmar o descartar  ND?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¿Cómo es el Examen de orina en la ND?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¿El tiempo de evolución es concordante con ND?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Explique las diferentes etapas de la ND.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¿Cuál es el porcentaje de pacientes diabéticos tipo 2 que hacen ND?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¿Cuáles son las lesiones histológicas de la ND</a:t>
            </a:r>
            <a:r>
              <a:rPr lang="es-CL" dirty="0" smtClean="0">
                <a:latin typeface="Calibri" panose="020F0502020204030204" pitchFamily="34" charset="0"/>
                <a:ea typeface="SimSun" panose="02010600030101010101" pitchFamily="2" charset="-122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endParaRPr lang="es-CL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2.- </a:t>
            </a:r>
            <a:r>
              <a:rPr lang="es-CL" b="1" dirty="0">
                <a:latin typeface="Calibri" panose="020F0502020204030204" pitchFamily="34" charset="0"/>
                <a:ea typeface="SimSun" panose="02010600030101010101" pitchFamily="2" charset="-122"/>
              </a:rPr>
              <a:t>Respecto al tratamiento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endParaRPr lang="es-CL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 smtClean="0">
                <a:latin typeface="Calibri" panose="020F0502020204030204" pitchFamily="34" charset="0"/>
                <a:ea typeface="SimSun" panose="02010600030101010101" pitchFamily="2" charset="-122"/>
              </a:rPr>
              <a:t>¿Cuáles </a:t>
            </a: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son los objetivos del tratamiento?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 smtClean="0">
                <a:latin typeface="Calibri" panose="020F0502020204030204" pitchFamily="34" charset="0"/>
                <a:ea typeface="SimSun" panose="02010600030101010101" pitchFamily="2" charset="-122"/>
              </a:rPr>
              <a:t>Comente </a:t>
            </a: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respecto al tratamiento hipotensor de la paciente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endParaRPr lang="es-CL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2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808892"/>
            <a:ext cx="100701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Antecedentes mórbidos: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ITU a repetición (más de tres episodios en los últimos 6 meses)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HTA diagnosticada hace 10 años en tratamiento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Artrosis de rodillas diagnosticada hace 5 años en tratamiento con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AINEs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en forma intermitente.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DM tipo 2 diagnosticada hace dos años</a:t>
            </a:r>
          </a:p>
          <a:p>
            <a:pPr marL="457200"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Antecedentes familiares: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Padre y hermanos DM 2</a:t>
            </a:r>
          </a:p>
          <a:p>
            <a:pPr marL="457200"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Medicamentos: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Glibenclamida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1por dos veces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Metformina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por dos veces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Nifedipino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10 mg por dos veces. Inicialmente tomó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enalapril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pero se suspendió a los tres meses por tos persistente.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Aspirina 100 mg 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Ibuprofeno en forma intermitente desde hace 5 años.</a:t>
            </a:r>
          </a:p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s-CL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65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0404" y="1591810"/>
            <a:ext cx="830334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Lograr la meta de presión arterial es más importante</a:t>
            </a:r>
          </a:p>
          <a:p>
            <a:r>
              <a:rPr lang="es-CL" dirty="0"/>
              <a:t>que cualquier esquema o combinación de drogas en particular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b="1" dirty="0" smtClean="0"/>
              <a:t>Recomendaciones</a:t>
            </a:r>
          </a:p>
          <a:p>
            <a:endParaRPr lang="es-CL" b="1" dirty="0"/>
          </a:p>
          <a:p>
            <a:r>
              <a:rPr lang="es-CL" dirty="0"/>
              <a:t>A todo paciente diabético con PA &gt;140/90 mm Hg se le debe indicar cambios en su</a:t>
            </a:r>
          </a:p>
          <a:p>
            <a:r>
              <a:rPr lang="es-CL" dirty="0"/>
              <a:t>estilo de vida y tratamiento farmacológico, desde el momento del diagnóstico. </a:t>
            </a:r>
            <a:r>
              <a:rPr lang="es-CL" dirty="0" smtClean="0"/>
              <a:t>A</a:t>
            </a:r>
          </a:p>
          <a:p>
            <a:endParaRPr lang="es-CL" dirty="0"/>
          </a:p>
          <a:p>
            <a:r>
              <a:rPr lang="es-CL" b="1" dirty="0"/>
              <a:t>Procurar mantener la presión arterial bajo 130/80 mm Hg en toda persona</a:t>
            </a:r>
          </a:p>
          <a:p>
            <a:r>
              <a:rPr lang="es-CL" b="1" dirty="0"/>
              <a:t>diabética. </a:t>
            </a:r>
            <a:r>
              <a:rPr lang="es-CL" b="1" dirty="0" smtClean="0"/>
              <a:t>A</a:t>
            </a:r>
          </a:p>
          <a:p>
            <a:endParaRPr lang="es-CL" b="1" dirty="0" smtClean="0"/>
          </a:p>
          <a:p>
            <a:endParaRPr lang="es-CL" dirty="0"/>
          </a:p>
          <a:p>
            <a:r>
              <a:rPr lang="es-CL" dirty="0"/>
              <a:t>Hacer un manejo intensivo de la presión arterial con inhibidores de la enzima</a:t>
            </a:r>
          </a:p>
          <a:p>
            <a:r>
              <a:rPr lang="es-CL" dirty="0" err="1"/>
              <a:t>convertidora</a:t>
            </a:r>
            <a:r>
              <a:rPr lang="es-CL" dirty="0"/>
              <a:t> (IECA o ARA II, en caso de intolerancia), fármacos de primera línea en</a:t>
            </a:r>
          </a:p>
          <a:p>
            <a:r>
              <a:rPr lang="es-CL" dirty="0"/>
              <a:t>todo paciente diabético dado el mayor riesgo de complicaciones </a:t>
            </a:r>
            <a:r>
              <a:rPr lang="es-CL" dirty="0" err="1" smtClean="0"/>
              <a:t>renales.A</a:t>
            </a:r>
            <a:endParaRPr lang="es-CL" dirty="0" smtClean="0"/>
          </a:p>
          <a:p>
            <a:endParaRPr lang="es-CL" dirty="0"/>
          </a:p>
          <a:p>
            <a:r>
              <a:rPr lang="es-CL" dirty="0"/>
              <a:t>Habitualmente se requiere más de un fármaco para lograr los niveles óptimos de</a:t>
            </a:r>
          </a:p>
          <a:p>
            <a:r>
              <a:rPr lang="es-CL" dirty="0"/>
              <a:t>presión arterial en estos pacientes. 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552352"/>
            <a:ext cx="324335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6335" y="1646422"/>
            <a:ext cx="8057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Se mantiene hipertensa por lo que hay que agregar hipotensores</a:t>
            </a:r>
            <a:r>
              <a:rPr lang="es-CL" dirty="0" smtClean="0"/>
              <a:t>: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De primera línea IECA o ARA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Agregar diuréticos </a:t>
            </a:r>
            <a:r>
              <a:rPr lang="es-CL" dirty="0" err="1"/>
              <a:t>tiazídicos</a:t>
            </a:r>
            <a:r>
              <a:rPr lang="es-CL" dirty="0"/>
              <a:t> y/o </a:t>
            </a:r>
            <a:r>
              <a:rPr lang="es-CL" dirty="0" err="1"/>
              <a:t>furosemide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En caso de no control agregar bloqueadores canales de calcio del tipo no </a:t>
            </a:r>
            <a:r>
              <a:rPr lang="es-CL" dirty="0" err="1"/>
              <a:t>hidropiridínicos</a:t>
            </a:r>
            <a:r>
              <a:rPr lang="es-CL" dirty="0"/>
              <a:t> como </a:t>
            </a:r>
            <a:r>
              <a:rPr lang="es-CL" dirty="0" err="1"/>
              <a:t>diltiazem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Restricción estricta de ingesta de </a:t>
            </a:r>
            <a:r>
              <a:rPr lang="es-CL" dirty="0" smtClean="0"/>
              <a:t>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Espironolactona (riesgo de hiperkalemia( RR 3,1) asociado a ARAII o IEC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05647" y="5289176"/>
            <a:ext cx="1004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Recordar que en diabéticos no infrecuentemente  pueden presentar un </a:t>
            </a:r>
            <a:r>
              <a:rPr lang="es-ES" dirty="0" err="1" smtClean="0"/>
              <a:t>Hipoaldosteronismo</a:t>
            </a:r>
            <a:r>
              <a:rPr lang="es-ES" dirty="0" smtClean="0"/>
              <a:t> </a:t>
            </a:r>
            <a:r>
              <a:rPr lang="es-ES" dirty="0" err="1" smtClean="0"/>
              <a:t>hiporeninémico</a:t>
            </a:r>
            <a:r>
              <a:rPr lang="es-ES" dirty="0" smtClean="0"/>
              <a:t> (</a:t>
            </a:r>
            <a:r>
              <a:rPr lang="es-ES" dirty="0" err="1" smtClean="0"/>
              <a:t>deficit</a:t>
            </a:r>
            <a:r>
              <a:rPr lang="es-ES" dirty="0" smtClean="0"/>
              <a:t> de aldosterona secundario a defecto en la conversión de pro-renina en renina) </a:t>
            </a:r>
            <a:r>
              <a:rPr lang="es-CL" dirty="0"/>
              <a:t>Evitar uso de </a:t>
            </a:r>
            <a:r>
              <a:rPr lang="es-CL" dirty="0" err="1" smtClean="0"/>
              <a:t>AINEs</a:t>
            </a:r>
            <a:r>
              <a:rPr lang="es-CL" dirty="0" smtClean="0"/>
              <a:t>.</a:t>
            </a:r>
            <a:endParaRPr lang="es-C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10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8180" y="963586"/>
            <a:ext cx="78756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dirty="0"/>
              <a:t>CASO CLÍNICO N° 2</a:t>
            </a:r>
          </a:p>
          <a:p>
            <a:endParaRPr lang="es-CL" dirty="0"/>
          </a:p>
          <a:p>
            <a:r>
              <a:rPr lang="es-CL" dirty="0"/>
              <a:t>Mujer de 45 años portadora de DM2 en tratamiento regular con insulina NPH dos veces al día. Ingresa por cuadro de 1 semana de compromiso del estado general, sensación febril no cuantificada, náuseas, vómitos y dolor abdominal. A su ingreso se ve paciente comprometida, PA 112/75, pulso 112 pm, deshidratada, al examen abdominal presenta dolor en forma difusa sin signos de irritación peritoneal.</a:t>
            </a:r>
          </a:p>
          <a:p>
            <a:r>
              <a:rPr lang="es-CL" dirty="0"/>
              <a:t>Laboratorio:</a:t>
            </a:r>
          </a:p>
          <a:p>
            <a:r>
              <a:rPr lang="es-CL" dirty="0"/>
              <a:t>-	Examen de orina completo: proteinuria 100 mg/ </a:t>
            </a:r>
            <a:r>
              <a:rPr lang="es-CL" dirty="0" err="1"/>
              <a:t>dL</a:t>
            </a:r>
            <a:r>
              <a:rPr lang="es-CL" dirty="0"/>
              <a:t>. GB 20-30  GR 5-10, cilindros leucocitarios 0-1 </a:t>
            </a:r>
          </a:p>
          <a:p>
            <a:r>
              <a:rPr lang="es-CL" dirty="0"/>
              <a:t>-	Hemograma: </a:t>
            </a:r>
            <a:r>
              <a:rPr lang="es-CL" dirty="0" err="1"/>
              <a:t>Hto</a:t>
            </a:r>
            <a:r>
              <a:rPr lang="es-CL" dirty="0"/>
              <a:t> 30% </a:t>
            </a:r>
            <a:r>
              <a:rPr lang="es-CL" dirty="0" err="1"/>
              <a:t>Hb</a:t>
            </a:r>
            <a:r>
              <a:rPr lang="es-CL" dirty="0"/>
              <a:t> 10  Leucocitos 15000 Plaquetas 150000 </a:t>
            </a:r>
          </a:p>
          <a:p>
            <a:r>
              <a:rPr lang="es-CL" dirty="0"/>
              <a:t>-	Creatinina 1,9 mg /</a:t>
            </a:r>
            <a:r>
              <a:rPr lang="es-CL" dirty="0" err="1"/>
              <a:t>dL</a:t>
            </a:r>
            <a:endParaRPr lang="es-CL" dirty="0"/>
          </a:p>
          <a:p>
            <a:r>
              <a:rPr lang="es-CL" dirty="0"/>
              <a:t>-	</a:t>
            </a:r>
            <a:r>
              <a:rPr lang="es-CL" dirty="0" err="1"/>
              <a:t>Na</a:t>
            </a:r>
            <a:r>
              <a:rPr lang="es-CL" dirty="0"/>
              <a:t> 142 </a:t>
            </a:r>
            <a:r>
              <a:rPr lang="es-CL" dirty="0" err="1"/>
              <a:t>mEq</a:t>
            </a:r>
            <a:r>
              <a:rPr lang="es-CL" dirty="0"/>
              <a:t>/L  K 5 </a:t>
            </a:r>
            <a:r>
              <a:rPr lang="es-CL" dirty="0" err="1"/>
              <a:t>mEq</a:t>
            </a:r>
            <a:r>
              <a:rPr lang="es-CL" dirty="0"/>
              <a:t>/L</a:t>
            </a:r>
          </a:p>
          <a:p>
            <a:r>
              <a:rPr lang="es-CL" dirty="0"/>
              <a:t>-	</a:t>
            </a:r>
            <a:r>
              <a:rPr lang="es-CL" dirty="0" err="1"/>
              <a:t>Hb</a:t>
            </a:r>
            <a:r>
              <a:rPr lang="es-CL" dirty="0"/>
              <a:t> A1c 9%</a:t>
            </a:r>
          </a:p>
        </p:txBody>
      </p:sp>
    </p:spTree>
    <p:extLst>
      <p:ext uri="{BB962C8B-B14F-4D97-AF65-F5344CB8AC3E}">
        <p14:creationId xmlns:p14="http://schemas.microsoft.com/office/powerpoint/2010/main" val="9519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277" y="1484190"/>
            <a:ext cx="7231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Preguntas</a:t>
            </a:r>
            <a:endParaRPr lang="es-CL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es-CL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L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s-CL" dirty="0">
                <a:latin typeface="Times New Roman" panose="02020603050405020304" pitchFamily="18" charset="0"/>
                <a:ea typeface="SimSun" panose="02010600030101010101" pitchFamily="2" charset="-122"/>
              </a:rPr>
              <a:t>.- ¿Qué diagnósticos plantearía</a:t>
            </a:r>
            <a:r>
              <a:rPr lang="es-CL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  <a:p>
            <a:pPr>
              <a:spcAft>
                <a:spcPts val="0"/>
              </a:spcAft>
            </a:pPr>
            <a:endParaRPr lang="es-CL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L" dirty="0">
                <a:latin typeface="Times New Roman" panose="02020603050405020304" pitchFamily="18" charset="0"/>
                <a:ea typeface="SimSun" panose="02010600030101010101" pitchFamily="2" charset="-122"/>
              </a:rPr>
              <a:t>2.- ¿Qué exámenes solicita para confirmar su sospecha diagnóstica</a:t>
            </a:r>
            <a:r>
              <a:rPr lang="es-CL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  <a:p>
            <a:pPr>
              <a:spcAft>
                <a:spcPts val="0"/>
              </a:spcAft>
            </a:pPr>
            <a:endParaRPr lang="es-CL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L" dirty="0">
                <a:latin typeface="Times New Roman" panose="02020603050405020304" pitchFamily="18" charset="0"/>
                <a:ea typeface="SimSun" panose="02010600030101010101" pitchFamily="2" charset="-122"/>
              </a:rPr>
              <a:t>3.- ¿Cuál es su sospecha diagnóstica si recibe tratamiento adecuado por 4 días a pesar de lo cual no hay mejoría clínica</a:t>
            </a:r>
            <a:r>
              <a:rPr lang="es-CL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  <a:p>
            <a:pPr>
              <a:spcAft>
                <a:spcPts val="0"/>
              </a:spcAft>
            </a:pPr>
            <a:endParaRPr lang="es-CL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s-CL" dirty="0">
                <a:latin typeface="Times New Roman" panose="02020603050405020304" pitchFamily="18" charset="0"/>
                <a:ea typeface="SimSun" panose="02010600030101010101" pitchFamily="2" charset="-122"/>
              </a:rPr>
              <a:t>4.- ¿Qué otras complicaciones </a:t>
            </a:r>
            <a:r>
              <a:rPr lang="es-CL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nefrourológicas</a:t>
            </a:r>
            <a:r>
              <a:rPr lang="es-CL" dirty="0">
                <a:latin typeface="Times New Roman" panose="02020603050405020304" pitchFamily="18" charset="0"/>
                <a:ea typeface="SimSun" panose="02010600030101010101" pitchFamily="2" charset="-122"/>
              </a:rPr>
              <a:t> pueden presentar los pacientes diabéticos?</a:t>
            </a:r>
            <a:endParaRPr lang="es-CL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56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lo.org.co/img/revistas/amc/v34n3/a7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14" y="1830875"/>
            <a:ext cx="894397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ielonefritis enfisematosa ultrason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99" y="851144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slidesharecdn.com/calseuroparaalumnos-1212099098487786-9/95/imagenologa-urologa-8-728.jpg?cb=1212073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06" y="17035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135" y="796413"/>
            <a:ext cx="102648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Otras complicaciones </a:t>
            </a:r>
            <a:r>
              <a:rPr lang="es-CL" sz="2800" dirty="0" err="1" smtClean="0"/>
              <a:t>nefrourológicas</a:t>
            </a:r>
            <a:r>
              <a:rPr lang="es-CL" sz="2800" dirty="0" smtClean="0"/>
              <a:t> Diabetes Mellitus</a:t>
            </a:r>
          </a:p>
          <a:p>
            <a:endParaRPr lang="es-CL" sz="2800" dirty="0"/>
          </a:p>
          <a:p>
            <a:r>
              <a:rPr lang="es-CL" sz="2800" dirty="0" smtClean="0"/>
              <a:t>Vejiga </a:t>
            </a:r>
            <a:r>
              <a:rPr lang="es-CL" sz="2800" dirty="0" err="1" smtClean="0"/>
              <a:t>neurogénica</a:t>
            </a:r>
            <a:endParaRPr lang="es-CL" sz="2800" dirty="0" smtClean="0"/>
          </a:p>
          <a:p>
            <a:r>
              <a:rPr lang="es-CL" sz="2800" dirty="0" smtClean="0"/>
              <a:t>Infecciones tracto urinario a repetición</a:t>
            </a:r>
          </a:p>
          <a:p>
            <a:r>
              <a:rPr lang="es-CL" sz="2800" dirty="0" err="1" smtClean="0"/>
              <a:t>Pielonefritis</a:t>
            </a:r>
            <a:r>
              <a:rPr lang="es-CL" sz="2800" dirty="0" smtClean="0"/>
              <a:t> enfisematosa</a:t>
            </a:r>
          </a:p>
          <a:p>
            <a:r>
              <a:rPr lang="es-CL" sz="2800" dirty="0" smtClean="0"/>
              <a:t>Abscesos nefríticos y </a:t>
            </a:r>
            <a:r>
              <a:rPr lang="es-CL" sz="2800" dirty="0" err="1" smtClean="0"/>
              <a:t>perinefríticos</a:t>
            </a:r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/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13803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524" y="1289539"/>
            <a:ext cx="83116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Laboratorio: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Examen de orina completo: proteinuria 300 mg/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dL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GB 4-10  GR 4-10, Cuerpos ovales grasos 1-2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Hemograma: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Hto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30%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Hb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10  Leucocitos 5000 Plaquetas 150000 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Creatinina 1,9 mg /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dL</a:t>
            </a:r>
            <a:endParaRPr lang="es-CL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142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mEq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/L  K 5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mEq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/L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Hg </a:t>
            </a:r>
            <a:r>
              <a:rPr lang="es-CL" sz="20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glicosilada</a:t>
            </a:r>
            <a:r>
              <a:rPr lang="es-CL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9%</a:t>
            </a:r>
            <a:endParaRPr lang="es-CL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026" name="Picture 2" descr="http://1.bp.blogspot.com/-ac5kqW9jjsA/U47jF5ayBmI/AAAAAAAANM8/YBwB3QP5rh0/s1600/1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13" y="3702783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slidesharecdn.com/cilindrosurinarios-131202145522-phpapp02/95/cilindros-urinarios-clase-de-lic-wilfredo-garcia-43-638.jpg?cb=1385996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24" y="3702783"/>
            <a:ext cx="3266051" cy="245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player.es/12/3792422/slides/slide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93" y="0"/>
            <a:ext cx="9330813" cy="69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8" y="855785"/>
            <a:ext cx="95191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Preguntas:</a:t>
            </a:r>
          </a:p>
          <a:p>
            <a:pPr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1.- ¿Se puede plantear el diagnóstico de Nefropatía Diabética en esta paciente?</a:t>
            </a:r>
          </a:p>
          <a:p>
            <a:pPr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¿Cuál es la definición de Nefropatía Diabética?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¿Qué exámenes solicitaría para confirmar o descartar  ND?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¿Cómo es el Examen de orina en la ND?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¿El tiempo de evolución es concordante con ND?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Explique las diferentes etapas de la ND.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¿Cuál es el porcentaje de pacientes diabéticos tipo 2 que hacen ND?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¿Cuáles son las lesiones histológicas de la ND</a:t>
            </a:r>
            <a:r>
              <a:rPr lang="es-CL" dirty="0" smtClean="0">
                <a:latin typeface="Calibri" panose="020F0502020204030204" pitchFamily="34" charset="0"/>
                <a:ea typeface="SimSun" panose="02010600030101010101" pitchFamily="2" charset="-122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endParaRPr lang="es-CL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2.- Respecto al tratamiento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endParaRPr lang="es-CL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 smtClean="0">
                <a:latin typeface="Calibri" panose="020F0502020204030204" pitchFamily="34" charset="0"/>
                <a:ea typeface="SimSun" panose="02010600030101010101" pitchFamily="2" charset="-122"/>
              </a:rPr>
              <a:t>¿Cuáles </a:t>
            </a: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son los objetivos del tratamiento?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s-CL" dirty="0" smtClean="0">
                <a:latin typeface="Calibri" panose="020F0502020204030204" pitchFamily="34" charset="0"/>
                <a:ea typeface="SimSun" panose="02010600030101010101" pitchFamily="2" charset="-122"/>
              </a:rPr>
              <a:t>Comente </a:t>
            </a: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respecto al tratamiento </a:t>
            </a:r>
            <a:r>
              <a:rPr lang="es-CL" dirty="0" smtClean="0">
                <a:latin typeface="Calibri" panose="020F0502020204030204" pitchFamily="34" charset="0"/>
                <a:ea typeface="SimSun" panose="02010600030101010101" pitchFamily="2" charset="-122"/>
              </a:rPr>
              <a:t>antihipertensivo </a:t>
            </a:r>
            <a:r>
              <a:rPr lang="es-CL" dirty="0">
                <a:latin typeface="Calibri" panose="020F0502020204030204" pitchFamily="34" charset="0"/>
                <a:ea typeface="SimSun" panose="02010600030101010101" pitchFamily="2" charset="-122"/>
              </a:rPr>
              <a:t>de la paciente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endParaRPr lang="es-CL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2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74277"/>
            <a:ext cx="9308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DEFINICIÓN NEFROPATÍA DIABÉTICA</a:t>
            </a:r>
          </a:p>
          <a:p>
            <a:endParaRPr lang="es-CL" dirty="0" smtClean="0"/>
          </a:p>
          <a:p>
            <a:r>
              <a:rPr lang="es-CL" dirty="0" smtClean="0"/>
              <a:t>Es </a:t>
            </a:r>
            <a:r>
              <a:rPr lang="es-CL" dirty="0"/>
              <a:t>un síndrome clínico caracterizado por proteinuria persistente, lenta declinación de la VFG, aumento de la PA, y elevada morbimortalidad cardiovascular. La formación de edemas periféricos es el síntoma más precoz, incluso con función renal preservada.</a:t>
            </a:r>
          </a:p>
        </p:txBody>
      </p:sp>
    </p:spTree>
    <p:extLst>
      <p:ext uri="{BB962C8B-B14F-4D97-AF65-F5344CB8AC3E}">
        <p14:creationId xmlns:p14="http://schemas.microsoft.com/office/powerpoint/2010/main" val="26763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58678" y="1669311"/>
            <a:ext cx="9728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PREVALENCIA NEFROPATÍA DIABÉTICA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La prevalencia reportada de ND ha ido disminuyendo  a lo largo del tiempo.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Clásicamente se reportaba entre 30 – 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Reportes  mas recientes están alrededor del 10% depende de las poblaciones estudiadas  y del mejor control metabólico sobre todo en países desarrollados.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587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585" y="855785"/>
            <a:ext cx="97887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LABORATORIO:</a:t>
            </a:r>
          </a:p>
          <a:p>
            <a:endParaRPr lang="es-CL" dirty="0"/>
          </a:p>
          <a:p>
            <a:pPr marL="285750" indent="-285750">
              <a:buFontTx/>
              <a:buChar char="-"/>
            </a:pPr>
            <a:r>
              <a:rPr lang="es-CL" b="1" dirty="0" smtClean="0"/>
              <a:t>Etapa preclínica:</a:t>
            </a:r>
          </a:p>
          <a:p>
            <a:pPr marL="285750" indent="-285750">
              <a:buFontTx/>
              <a:buChar char="-"/>
            </a:pPr>
            <a:r>
              <a:rPr lang="es-CL" dirty="0" err="1" smtClean="0"/>
              <a:t>Microalbuminuria</a:t>
            </a:r>
            <a:r>
              <a:rPr lang="es-CL" dirty="0" smtClean="0"/>
              <a:t> persistente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Puede detectarse aumento de la VFG</a:t>
            </a:r>
          </a:p>
          <a:p>
            <a:pPr marL="285750" indent="-285750">
              <a:buFontTx/>
              <a:buChar char="-"/>
            </a:pPr>
            <a:endParaRPr lang="es-CL" dirty="0"/>
          </a:p>
          <a:p>
            <a:pPr marL="285750" indent="-285750">
              <a:buFontTx/>
              <a:buChar char="-"/>
            </a:pPr>
            <a:r>
              <a:rPr lang="es-CL" b="1" dirty="0" smtClean="0"/>
              <a:t>Etapa clínica: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Albuminuria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Examen de orina: proteinuria, sin </a:t>
            </a:r>
            <a:r>
              <a:rPr lang="es-CL" dirty="0" err="1" smtClean="0"/>
              <a:t>microhematuria</a:t>
            </a:r>
            <a:r>
              <a:rPr lang="es-CL" dirty="0" smtClean="0"/>
              <a:t> ni cilindros </a:t>
            </a:r>
            <a:r>
              <a:rPr lang="es-CL" dirty="0" err="1" smtClean="0"/>
              <a:t>eritrocitarios</a:t>
            </a:r>
            <a:r>
              <a:rPr lang="es-CL" dirty="0" smtClean="0"/>
              <a:t>, puede haber </a:t>
            </a:r>
            <a:r>
              <a:rPr lang="es-CL" dirty="0" err="1" smtClean="0"/>
              <a:t>lipiduria</a:t>
            </a:r>
            <a:endParaRPr lang="es-CL" dirty="0" smtClean="0"/>
          </a:p>
          <a:p>
            <a:pPr marL="285750" indent="-285750">
              <a:buFontTx/>
              <a:buChar char="-"/>
            </a:pPr>
            <a:r>
              <a:rPr lang="es-CL" dirty="0" smtClean="0"/>
              <a:t>Descenso progresivo de la función renal</a:t>
            </a:r>
          </a:p>
          <a:p>
            <a:pPr marL="285750" indent="-285750">
              <a:buFontTx/>
              <a:buChar char="-"/>
            </a:pPr>
            <a:r>
              <a:rPr lang="es-CL" dirty="0" err="1" smtClean="0"/>
              <a:t>Ecotomografía</a:t>
            </a:r>
            <a:r>
              <a:rPr lang="es-CL" dirty="0" smtClean="0"/>
              <a:t> abdominal: riñones simétricos de tamaño conservado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Fondo de Ojo: evidencias de retinopatía</a:t>
            </a:r>
          </a:p>
          <a:p>
            <a:pPr marL="285750" indent="-285750">
              <a:buFontTx/>
              <a:buChar char="-"/>
            </a:pPr>
            <a:r>
              <a:rPr lang="es-CL" dirty="0" err="1" smtClean="0"/>
              <a:t>Dislipidemia</a:t>
            </a:r>
            <a:r>
              <a:rPr lang="es-CL" dirty="0" smtClean="0"/>
              <a:t> frecuente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99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redeterminado">
  <a:themeElements>
    <a:clrScheme name="Diseño predeterminado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11972</TotalTime>
  <Words>1259</Words>
  <Application>Microsoft Office PowerPoint</Application>
  <PresentationFormat>Panorámica</PresentationFormat>
  <Paragraphs>213</Paragraphs>
  <Slides>36</Slides>
  <Notes>5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SimSun</vt:lpstr>
      <vt:lpstr>Arial</vt:lpstr>
      <vt:lpstr>Calibri</vt:lpstr>
      <vt:lpstr>Calibri Light</vt:lpstr>
      <vt:lpstr>Times New Roman</vt:lpstr>
      <vt:lpstr>Office Theme</vt:lpstr>
      <vt:lpstr>Tema de Office</vt:lpstr>
      <vt:lpstr>1_Tema de Office</vt:lpstr>
      <vt:lpstr>1_Diseño predeterminado</vt:lpstr>
      <vt:lpstr> Nefropatía diabética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CLINICO NEFROLOGIA</dc:title>
  <dc:creator>Rosa</dc:creator>
  <cp:lastModifiedBy>María E. Sanhueza Villanueva</cp:lastModifiedBy>
  <cp:revision>58</cp:revision>
  <dcterms:created xsi:type="dcterms:W3CDTF">2015-07-27T23:19:04Z</dcterms:created>
  <dcterms:modified xsi:type="dcterms:W3CDTF">2019-07-24T16:07:34Z</dcterms:modified>
</cp:coreProperties>
</file>