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9" r:id="rId2"/>
    <p:sldId id="257" r:id="rId3"/>
    <p:sldId id="260" r:id="rId4"/>
    <p:sldId id="264" r:id="rId5"/>
    <p:sldId id="265" r:id="rId6"/>
    <p:sldId id="267" r:id="rId7"/>
    <p:sldId id="256" r:id="rId8"/>
    <p:sldId id="258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2741C-29D3-45B4-BCCC-2C5D1EB60931}" type="datetimeFigureOut">
              <a:rPr lang="es-CL" smtClean="0"/>
              <a:t>27-10-2020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5029B-5A26-44F7-83D3-9B7E44D0DC0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572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78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447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40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84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55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3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85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35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915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41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67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271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 1: </a:t>
            </a:r>
            <a:r>
              <a:rPr lang="es-CL" dirty="0" err="1"/>
              <a:t>Functions</a:t>
            </a:r>
            <a:r>
              <a:rPr lang="es-CL" dirty="0"/>
              <a:t> of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Body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64461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302964"/>
              </p:ext>
            </p:extLst>
          </p:nvPr>
        </p:nvGraphicFramePr>
        <p:xfrm>
          <a:off x="468313" y="908720"/>
          <a:ext cx="8183562" cy="4870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1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79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To</a:t>
                      </a: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sneeze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estornudar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cough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toser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feel sick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sentirse enfermo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feel dizzy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sentirse mareado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faint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desmayarse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have backache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tener dolor de espalda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have earache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tener dolor de oído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have a sore throat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tener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dolor de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garganta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have a stomachache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Tener dolor de estómago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To throw up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vomitar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6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052736"/>
            <a:ext cx="7056783" cy="4413027"/>
          </a:xfrm>
        </p:spPr>
      </p:pic>
    </p:spTree>
    <p:extLst>
      <p:ext uri="{BB962C8B-B14F-4D97-AF65-F5344CB8AC3E}">
        <p14:creationId xmlns:p14="http://schemas.microsoft.com/office/powerpoint/2010/main" val="51102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773574"/>
              </p:ext>
            </p:extLst>
          </p:nvPr>
        </p:nvGraphicFramePr>
        <p:xfrm>
          <a:off x="467544" y="548680"/>
          <a:ext cx="8208912" cy="5355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es-CL" sz="1600" dirty="0" err="1"/>
                        <a:t>Body</a:t>
                      </a:r>
                      <a:r>
                        <a:rPr lang="es-CL" sz="1600" baseline="0" dirty="0"/>
                        <a:t> </a:t>
                      </a:r>
                      <a:r>
                        <a:rPr lang="es-CL" sz="1600" baseline="0" dirty="0" err="1"/>
                        <a:t>part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 err="1"/>
                        <a:t>Definition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CL" sz="1600" dirty="0" err="1"/>
                        <a:t>Bladder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It is a round, bag-like organ that stores urine.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/>
                        <a:t>2.</a:t>
                      </a:r>
                      <a:r>
                        <a:rPr lang="es-CL" sz="1600" baseline="0"/>
                        <a:t> Kidneys</a:t>
                      </a:r>
                      <a:endParaRPr lang="es-C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dirty="0">
                          <a:effectLst/>
                          <a:latin typeface="Arial"/>
                          <a:ea typeface="Times New Roman"/>
                        </a:rPr>
                        <a:t>They are 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the organs that filter waste products from the blood.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/>
                        <a:t>3. Nose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It is 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the part projecting above the mouth on the face of a person or animal, containing the nostrils and used for breathing and smelling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/>
                        <a:t>4. Eye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It is an organ which reacts to light and pressure. It allows vision.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/>
                        <a:t>5. Stomach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It helps digest food by mixing it with digestive juices and churning it into a thin liquid</a:t>
                      </a:r>
                      <a:r>
                        <a:rPr lang="en-US" sz="1600" dirty="0">
                          <a:solidFill>
                            <a:srgbClr val="545454"/>
                          </a:solidFill>
                          <a:effectLst/>
                          <a:latin typeface="Arial"/>
                          <a:ea typeface="Times New Roman"/>
                        </a:rPr>
                        <a:t>.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/>
                        <a:t>6. Lungs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They are a pair of spongy, air-filled organs located on either side of the chest (thorax). 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912">
                <a:tc>
                  <a:txBody>
                    <a:bodyPr/>
                    <a:lstStyle/>
                    <a:p>
                      <a:r>
                        <a:rPr lang="es-CL" sz="1600" dirty="0"/>
                        <a:t>7. </a:t>
                      </a:r>
                      <a:r>
                        <a:rPr lang="es-CL" sz="1600" dirty="0" err="1"/>
                        <a:t>brain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It is the central organ of the human nervous system, and with the spinal cord makes up the central nervous system.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53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7" y="2132855"/>
            <a:ext cx="7259258" cy="3333491"/>
          </a:xfrm>
        </p:spPr>
        <p:txBody>
          <a:bodyPr/>
          <a:lstStyle/>
          <a:p>
            <a:r>
              <a:rPr lang="en-GB" b="1" dirty="0"/>
              <a:t>The Five Senses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n-GB" dirty="0"/>
              <a:t>In addition to </a:t>
            </a:r>
            <a:r>
              <a:rPr lang="en-GB" b="1" dirty="0"/>
              <a:t>smell</a:t>
            </a:r>
            <a:r>
              <a:rPr lang="en-GB" dirty="0"/>
              <a:t> and </a:t>
            </a:r>
            <a:r>
              <a:rPr lang="en-GB" b="1" dirty="0"/>
              <a:t>taste</a:t>
            </a:r>
            <a:r>
              <a:rPr lang="en-GB" dirty="0"/>
              <a:t>, the senses include </a:t>
            </a:r>
            <a:r>
              <a:rPr lang="en-GB" b="1" dirty="0"/>
              <a:t>sight </a:t>
            </a:r>
            <a:r>
              <a:rPr lang="en-GB" dirty="0"/>
              <a:t>(or vision), hearing, and touch (also called sensation or feeling). To ask about the senses, doctors use the following questions:</a:t>
            </a: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6238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109853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40968"/>
            <a:ext cx="8064896" cy="2780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130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548680"/>
          <a:ext cx="8208912" cy="5305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9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9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es-CL" sz="1600" dirty="0" err="1"/>
                        <a:t>Body</a:t>
                      </a:r>
                      <a:r>
                        <a:rPr lang="es-CL" sz="1600" baseline="0" dirty="0"/>
                        <a:t> </a:t>
                      </a:r>
                      <a:r>
                        <a:rPr lang="es-CL" sz="1600" baseline="0" dirty="0" err="1"/>
                        <a:t>part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 err="1"/>
                        <a:t>Definition</a:t>
                      </a:r>
                      <a:endParaRPr lang="es-C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CL" sz="1600" dirty="0" err="1"/>
                        <a:t>Bladder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latin typeface="Arial"/>
                          <a:ea typeface="Times New Roman"/>
                        </a:rPr>
                        <a:t>___ __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It is the central organ of the human nervous system, and with the spinal cord makes up the central nervous system.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 dirty="0"/>
                        <a:t>2.</a:t>
                      </a:r>
                      <a:r>
                        <a:rPr lang="es-CL" sz="1600" baseline="0" dirty="0"/>
                        <a:t> </a:t>
                      </a:r>
                      <a:r>
                        <a:rPr lang="es-CL" sz="1600" baseline="0" dirty="0" err="1"/>
                        <a:t>Kidneys</a:t>
                      </a:r>
                      <a:endParaRPr lang="es-CL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  <a:latin typeface="Arial"/>
                          <a:ea typeface="Times New Roman"/>
                        </a:rPr>
                        <a:t>___</a:t>
                      </a:r>
                      <a:r>
                        <a:rPr lang="en-US" sz="1600" u="sng" baseline="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600" u="sng" dirty="0">
                          <a:effectLst/>
                          <a:latin typeface="Arial"/>
                          <a:ea typeface="Times New Roman"/>
                        </a:rPr>
                        <a:t>__</a:t>
                      </a:r>
                      <a:r>
                        <a:rPr lang="en-GB" sz="1600" dirty="0">
                          <a:effectLst/>
                          <a:latin typeface="Arial"/>
                          <a:ea typeface="Times New Roman"/>
                        </a:rPr>
                        <a:t>It is 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the part projecting above the mouth on the face of a person or animal, containing the nostrils and used for breathing and smelling.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 dirty="0"/>
                        <a:t>3. </a:t>
                      </a:r>
                      <a:r>
                        <a:rPr lang="es-CL" sz="1600" dirty="0" err="1"/>
                        <a:t>Nose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 ______They are a pair of spongy, air-filled organs located on either side of the chest (thorax). 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 dirty="0"/>
                        <a:t>4. </a:t>
                      </a:r>
                      <a:r>
                        <a:rPr lang="es-CL" sz="1600" dirty="0" err="1"/>
                        <a:t>Eye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______It is a round, bag-like organ that stores urine.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 dirty="0"/>
                        <a:t>5. </a:t>
                      </a:r>
                      <a:r>
                        <a:rPr lang="es-CL" sz="1600" dirty="0" err="1"/>
                        <a:t>Stomach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______It is an organ which reacts to light and pressure. It allows vision.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es-CL" sz="1600" dirty="0"/>
                        <a:t>6. </a:t>
                      </a:r>
                      <a:r>
                        <a:rPr lang="es-CL" sz="1600" dirty="0" err="1"/>
                        <a:t>Lungs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______</a:t>
                      </a:r>
                      <a:r>
                        <a:rPr lang="en-US" sz="1600" i="0" dirty="0">
                          <a:effectLst/>
                          <a:latin typeface="Arial"/>
                          <a:ea typeface="Times New Roman"/>
                        </a:rPr>
                        <a:t>They are </a:t>
                      </a: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the organs that filter waste products from the blood. 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912">
                <a:tc>
                  <a:txBody>
                    <a:bodyPr/>
                    <a:lstStyle/>
                    <a:p>
                      <a:r>
                        <a:rPr lang="es-CL" sz="1600" dirty="0"/>
                        <a:t>7. </a:t>
                      </a:r>
                      <a:r>
                        <a:rPr lang="es-CL" sz="1600" dirty="0" err="1"/>
                        <a:t>brain</a:t>
                      </a:r>
                      <a:endParaRPr lang="es-C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/>
                          <a:ea typeface="Times New Roman"/>
                        </a:rPr>
                        <a:t>______ It helps digest food by mixing it with digestive juices and churning it into a thin liquid</a:t>
                      </a:r>
                      <a:r>
                        <a:rPr lang="en-US" sz="1600" dirty="0">
                          <a:solidFill>
                            <a:srgbClr val="545454"/>
                          </a:solidFill>
                          <a:effectLst/>
                          <a:latin typeface="Arial"/>
                          <a:ea typeface="Times New Roman"/>
                        </a:rPr>
                        <a:t>. </a:t>
                      </a:r>
                      <a:endParaRPr lang="es-CL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491284" y="115552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7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491284" y="1772816"/>
            <a:ext cx="42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3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491284" y="2636912"/>
            <a:ext cx="42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6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491284" y="3284984"/>
            <a:ext cx="424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1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55776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4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48372" y="448705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2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27784" y="511753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7258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/>
              <a:t>Health</a:t>
            </a:r>
            <a:r>
              <a:rPr lang="es-CL" dirty="0"/>
              <a:t> and </a:t>
            </a:r>
            <a:r>
              <a:rPr lang="es-CL" dirty="0" err="1"/>
              <a:t>Illnesses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7600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550690"/>
              </p:ext>
            </p:extLst>
          </p:nvPr>
        </p:nvGraphicFramePr>
        <p:xfrm>
          <a:off x="468313" y="764704"/>
          <a:ext cx="8183562" cy="5014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1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English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Spanish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illness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enfermedad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 (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concepto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genérico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malestar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sin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diagnóstico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disease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enfermedad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propiamente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identificada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como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 la influenza o el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cáncer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)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ashtma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asma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heart attack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Ataque</a:t>
                      </a: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al 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corazón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heart disease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Cardiopatía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hepatitis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hepatitis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ulcer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ulcera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flu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influenza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wound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herida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/>
                          <a:ea typeface="Calibri"/>
                          <a:cs typeface="Times New Roman"/>
                        </a:rPr>
                        <a:t>injury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lesión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369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841884"/>
              </p:ext>
            </p:extLst>
          </p:nvPr>
        </p:nvGraphicFramePr>
        <p:xfrm>
          <a:off x="480219" y="692696"/>
          <a:ext cx="8183562" cy="508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1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3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nurse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enfermera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Inj</a:t>
                      </a: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ection</a:t>
                      </a: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/ </a:t>
                      </a: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shot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inyección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prescription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Receta médica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painful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doloroso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painless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Indoloro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bandage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Venda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Band </a:t>
                      </a: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aid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Vendita, parche curita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wheelchair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Silla de ruedas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To </a:t>
                      </a: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feel</a:t>
                      </a: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good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Sentirse bien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To catch a </a:t>
                      </a:r>
                      <a:r>
                        <a:rPr lang="es-CL" sz="1000" dirty="0" err="1">
                          <a:effectLst/>
                          <a:latin typeface="Arial"/>
                          <a:ea typeface="Calibri"/>
                          <a:cs typeface="Times New Roman"/>
                        </a:rPr>
                        <a:t>cold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0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resfriarse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3109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213</TotalTime>
  <Words>514</Words>
  <Application>Microsoft Office PowerPoint</Application>
  <PresentationFormat>Presentación en pantalla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Times New Roman</vt:lpstr>
      <vt:lpstr>Gallery</vt:lpstr>
      <vt:lpstr>UNIT 1: Functions of the Body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Health and Illnesses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Yuri  Contreras Briones</cp:lastModifiedBy>
  <cp:revision>19</cp:revision>
  <dcterms:created xsi:type="dcterms:W3CDTF">2020-03-24T23:11:59Z</dcterms:created>
  <dcterms:modified xsi:type="dcterms:W3CDTF">2020-10-27T23:34:18Z</dcterms:modified>
</cp:coreProperties>
</file>