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337" r:id="rId2"/>
    <p:sldId id="281" r:id="rId3"/>
    <p:sldId id="282" r:id="rId4"/>
    <p:sldId id="283" r:id="rId5"/>
    <p:sldId id="284" r:id="rId6"/>
    <p:sldId id="286" r:id="rId7"/>
    <p:sldId id="351" r:id="rId8"/>
    <p:sldId id="285" r:id="rId9"/>
    <p:sldId id="287" r:id="rId10"/>
    <p:sldId id="289" r:id="rId11"/>
    <p:sldId id="290" r:id="rId12"/>
    <p:sldId id="358" r:id="rId13"/>
    <p:sldId id="359" r:id="rId14"/>
    <p:sldId id="294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</p:sldIdLst>
  <p:sldSz cx="9144000" cy="6858000" type="screen4x3"/>
  <p:notesSz cx="6858000" cy="91440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CL">
                <a:latin typeface="Tahoma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CL">
                <a:latin typeface="Tahoma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CL">
                <a:latin typeface="Tahoma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</p:grpSp>
      </p:grpSp>
      <p:sp>
        <p:nvSpPr>
          <p:cNvPr id="1054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s-MX"/>
              <a:t>Haga clic para cambiar el estilo de título	</a:t>
            </a:r>
          </a:p>
        </p:txBody>
      </p:sp>
      <p:sp>
        <p:nvSpPr>
          <p:cNvPr id="1054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s-MX"/>
              <a:t>Haga clic para modificar el estilo de subtítulo del patrón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04588-978B-416E-B2F4-0928E85D3FB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70EA2-0481-4D79-9E28-5670609B189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27051-AF6C-4FF6-A60B-098DA2E7D82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A459F-2EEB-4849-8390-47C6D369B79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1A0E3-F99C-4F3E-B749-F03172866A6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F480A-C8F5-42CE-B593-55C4BE05F89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0774C-846A-442F-A6B1-2799864C85B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4D53B-D190-4FE0-A040-4E91E0E36CB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85EF3-8982-407A-B266-5B973F1406F7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C756D-C3CA-438D-B197-FD62A71E607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66E4E-EB44-414E-996E-0CCFAEF1C86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90C19-6961-43D0-8187-1A1E335A823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445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CL">
                <a:latin typeface="Tahoma" charset="0"/>
              </a:endParaRPr>
            </a:p>
          </p:txBody>
        </p:sp>
        <p:sp>
          <p:nvSpPr>
            <p:cNvPr id="10445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CL">
                <a:latin typeface="Tahoma" charset="0"/>
              </a:endParaRPr>
            </a:p>
          </p:txBody>
        </p:sp>
        <p:grpSp>
          <p:nvGrpSpPr>
            <p:cNvPr id="5530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445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5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5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5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5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5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6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6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  <p:sp>
            <p:nvSpPr>
              <p:cNvPr id="10446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CL">
                  <a:latin typeface="Tahoma" charset="0"/>
                </a:endParaRPr>
              </a:p>
            </p:txBody>
          </p:sp>
        </p:grpSp>
      </p:grpSp>
      <p:sp>
        <p:nvSpPr>
          <p:cNvPr id="10446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Haga clic para cambiar el estilo de título	</a:t>
            </a:r>
          </a:p>
        </p:txBody>
      </p:sp>
      <p:sp>
        <p:nvSpPr>
          <p:cNvPr id="10446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Haga clic para modificar el estilo de texto del patrón</a:t>
            </a:r>
          </a:p>
          <a:p>
            <a:pPr lvl="1"/>
            <a:r>
              <a:rPr lang="es-MX" smtClean="0"/>
              <a:t>Segundo nivel</a:t>
            </a:r>
          </a:p>
          <a:p>
            <a:pPr lvl="2"/>
            <a:r>
              <a:rPr lang="es-MX" smtClean="0"/>
              <a:t>Tercer nivel</a:t>
            </a:r>
          </a:p>
          <a:p>
            <a:pPr lvl="3"/>
            <a:r>
              <a:rPr lang="es-MX" smtClean="0"/>
              <a:t>Cuarto nivel</a:t>
            </a:r>
          </a:p>
          <a:p>
            <a:pPr lvl="4"/>
            <a:r>
              <a:rPr lang="es-MX" smtClean="0"/>
              <a:t>Quinto nivel</a:t>
            </a:r>
          </a:p>
        </p:txBody>
      </p:sp>
      <p:sp>
        <p:nvSpPr>
          <p:cNvPr id="10446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446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446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94C1DDF-D443-4A88-A2C0-636DEE10125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5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5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11" Type="http://schemas.openxmlformats.org/officeDocument/2006/relationships/image" Target="../media/image13.png"/><Relationship Id="rId5" Type="http://schemas.openxmlformats.org/officeDocument/2006/relationships/image" Target="../media/image14.jpeg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0" dirty="0" smtClean="0"/>
              <a:t>Curso: Diagnóstico por Imágenes</a:t>
            </a:r>
            <a:br>
              <a:rPr lang="es-ES_tradnl" b="0" dirty="0" smtClean="0"/>
            </a:br>
            <a:endParaRPr lang="es-MX" b="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sz="2000" dirty="0" smtClean="0">
                <a:latin typeface="Arial" pitchFamily="34" charset="0"/>
                <a:cs typeface="Arial" pitchFamily="34" charset="0"/>
              </a:rPr>
              <a:t>Coordinador: Prof. Dr. Mauricio Canals L. U DE CHILE</a:t>
            </a:r>
            <a:endParaRPr lang="es-C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s-MX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-1"/>
            <a:ext cx="1835697" cy="3783859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www.griegosdechile.cl/castellano/fotos/antofagasta/images/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5" y="4587389"/>
            <a:ext cx="3635896" cy="225425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44066" name="Picture 2" descr="http://escuela.med.puc.cl/publ/atlasreumatologia/Atlas/Rx/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436096" y="0"/>
            <a:ext cx="3707904" cy="5445224"/>
          </a:xfrm>
          <a:prstGeom prst="rect">
            <a:avLst/>
          </a:prstGeom>
          <a:noFill/>
        </p:spPr>
      </p:pic>
      <p:pic>
        <p:nvPicPr>
          <p:cNvPr id="344068" name="Picture 4" descr="http://www.pobladores.com/data/pobladores.com/sa/va/savan/channels/restradoc/images/tb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004048" cy="560453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971600" y="5733256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TBC:    Erosiones en beso; </a:t>
            </a:r>
          </a:p>
          <a:p>
            <a:r>
              <a:rPr lang="es-CL" dirty="0" smtClean="0"/>
              <a:t>Anquilosis</a:t>
            </a:r>
            <a:endParaRPr lang="es-CL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35"/>
    </mc:Choice>
    <mc:Fallback>
      <p:transition spd="slow" advTm="67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Espondilodiscitis</a:t>
            </a:r>
            <a:r>
              <a:rPr lang="es-CL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TBC</a:t>
            </a:r>
            <a:endParaRPr lang="es-CL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http://t0.gstatic.com/images?q=tbn:E20QRzamodiVVM:http://www.socreum.sld.cu/bvrmlg_imagenes_extra/espondilitis_jp1.jpg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810277"/>
            <a:ext cx="6888038" cy="504772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32"/>
    </mc:Choice>
    <mc:Fallback>
      <p:transition spd="slow" advTm="2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Caso particular Espondilodiscitis tuberculosa sobrevenida sobre una escoliosis (Mal de Pott)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43"/>
    </mc:Choice>
    <mc:Fallback>
      <p:transition spd="slow" advTm="4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aafp.org/afp/2005/1101/afp20051101p1761-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9056296" cy="482453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763688" y="6093296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 smtClean="0"/>
              <a:t>Percibal</a:t>
            </a:r>
            <a:r>
              <a:rPr lang="es-CL" dirty="0" smtClean="0"/>
              <a:t> </a:t>
            </a:r>
            <a:r>
              <a:rPr lang="es-CL" dirty="0" err="1" smtClean="0"/>
              <a:t>Pott</a:t>
            </a:r>
            <a:r>
              <a:rPr lang="es-CL" dirty="0" smtClean="0"/>
              <a:t>, 1779</a:t>
            </a:r>
            <a:endParaRPr lang="es-CL" dirty="0"/>
          </a:p>
        </p:txBody>
      </p:sp>
      <p:pic>
        <p:nvPicPr>
          <p:cNvPr id="296962" name="Picture 2" descr="http://idd0073h.eresmas.net/museo/pat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3175" y="4448174"/>
            <a:ext cx="2790825" cy="240982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78"/>
    </mc:Choice>
    <mc:Fallback>
      <p:transition spd="slow" advTm="8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FF00"/>
                </a:solidFill>
              </a:rPr>
              <a:t>Espina ventosa (dactilitis TBC)</a:t>
            </a:r>
            <a:endParaRPr lang="es-CL" dirty="0">
              <a:solidFill>
                <a:srgbClr val="FFFF00"/>
              </a:solidFill>
            </a:endParaRPr>
          </a:p>
        </p:txBody>
      </p:sp>
      <p:pic>
        <p:nvPicPr>
          <p:cNvPr id="352258" name="Picture 2" descr="http://download.imaging.consult.com/ic/images/S1933033208734773/gr29-mi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2123728" cy="3123129"/>
          </a:xfrm>
          <a:prstGeom prst="rect">
            <a:avLst/>
          </a:prstGeom>
          <a:noFill/>
        </p:spPr>
      </p:pic>
      <p:pic>
        <p:nvPicPr>
          <p:cNvPr id="352260" name="Picture 4" descr="http://radiographics.rsna.org/content/27/5/1255/F26.smal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844824"/>
            <a:ext cx="2539002" cy="3096344"/>
          </a:xfrm>
          <a:prstGeom prst="rect">
            <a:avLst/>
          </a:prstGeom>
          <a:noFill/>
        </p:spPr>
      </p:pic>
      <p:pic>
        <p:nvPicPr>
          <p:cNvPr id="352262" name="Picture 6" descr="http://radiographics.rsna.org/content/20/2/471/F18.smal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844824"/>
            <a:ext cx="4241564" cy="3096344"/>
          </a:xfrm>
          <a:prstGeom prst="rect">
            <a:avLst/>
          </a:prstGeom>
          <a:noFill/>
        </p:spPr>
      </p:pic>
      <p:pic>
        <p:nvPicPr>
          <p:cNvPr id="352264" name="Picture 8" descr="http://download.imaging.consult.com/ic/images/S1933033208734773/gr28-mid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585124"/>
            <a:ext cx="2771800" cy="227287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64"/>
    </mc:Choice>
    <mc:Fallback>
      <p:transition spd="slow" advTm="7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poliartritis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 crónica, </a:t>
            </a:r>
            <a:r>
              <a:rPr lang="es-CL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simétrica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 de pequeñas articulaciones, de predominio proximal</a:t>
            </a:r>
            <a:endParaRPr lang="es-C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warm-mouse-heated-keyboard.com/user_upload/rheumatoid_arthritis_12from_med_mun_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328" y="1579726"/>
            <a:ext cx="6048672" cy="5278274"/>
          </a:xfrm>
          <a:prstGeom prst="rect">
            <a:avLst/>
          </a:prstGeom>
          <a:noFill/>
        </p:spPr>
      </p:pic>
      <p:pic>
        <p:nvPicPr>
          <p:cNvPr id="24580" name="Picture 4" descr="http://t3.gstatic.com/images?q=tbn:ANd9GcR7yl1chPGHej0JeYBJs3Nd7TqNSfSGu54K969PpwG5LIttLWg&amp;t=1&amp;usg=__kCTfS-YjXrY13lBeRSeUEOe-9Pc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7820"/>
            <a:ext cx="3131840" cy="4280181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1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98"/>
    </mc:Choice>
    <mc:Fallback>
      <p:transition spd="slow" advTm="9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70690" name="Picture 2" descr="http://www.monografias.com/trabajos63/ortopedia-traumatologia/ortopedia-traumatologia_image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32077" cy="645333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6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0"/>
    </mc:Choice>
    <mc:Fallback>
      <p:transition spd="slow" advTm="2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FF00"/>
                </a:solidFill>
              </a:rPr>
              <a:t>AR</a:t>
            </a:r>
            <a:endParaRPr lang="es-CL" dirty="0">
              <a:solidFill>
                <a:srgbClr val="FFFF00"/>
              </a:solidFill>
            </a:endParaRPr>
          </a:p>
        </p:txBody>
      </p:sp>
      <p:pic>
        <p:nvPicPr>
          <p:cNvPr id="56322" name="Picture 2" descr="http://www.uwhealth.org/files/uwhealth/images/img/img_rheumatoid1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825552"/>
            <a:ext cx="3600400" cy="4032448"/>
          </a:xfrm>
          <a:prstGeom prst="rect">
            <a:avLst/>
          </a:prstGeom>
          <a:noFill/>
        </p:spPr>
      </p:pic>
      <p:pic>
        <p:nvPicPr>
          <p:cNvPr id="56324" name="Picture 4" descr="http://www.lurj.org/vol2n1/arthritis-fig2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53348"/>
            <a:ext cx="4716016" cy="4704652"/>
          </a:xfrm>
          <a:prstGeom prst="rect">
            <a:avLst/>
          </a:prstGeom>
          <a:noFill/>
        </p:spPr>
      </p:pic>
      <p:pic>
        <p:nvPicPr>
          <p:cNvPr id="56326" name="Picture 6" descr="http://www.medscape.com/content/2004/00/48/77/487710/art-487710.fi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7960" y="1"/>
            <a:ext cx="2716040" cy="3429000"/>
          </a:xfrm>
          <a:prstGeom prst="rect">
            <a:avLst/>
          </a:prstGeom>
          <a:noFill/>
        </p:spPr>
      </p:pic>
      <p:pic>
        <p:nvPicPr>
          <p:cNvPr id="56328" name="Picture 8" descr="/upload/book of radiology/chapter13/nic_k136_5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0"/>
            <a:ext cx="2857500" cy="305752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7727137" y="4005064"/>
            <a:ext cx="1416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Reabsorción</a:t>
            </a:r>
          </a:p>
          <a:p>
            <a:r>
              <a:rPr lang="es-CL" dirty="0" err="1" smtClean="0"/>
              <a:t>Periarticular</a:t>
            </a:r>
            <a:endParaRPr lang="es-CL" dirty="0" smtClean="0"/>
          </a:p>
          <a:p>
            <a:r>
              <a:rPr lang="es-CL" dirty="0" smtClean="0"/>
              <a:t>(</a:t>
            </a:r>
            <a:r>
              <a:rPr lang="es-CL" dirty="0" err="1" smtClean="0"/>
              <a:t>Panus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54"/>
    </mc:Choice>
    <mc:Fallback>
      <p:transition spd="slow" advTm="6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46114" name="Picture 2" descr="http://img.medscape.com/fullsize/migrated/504/462/ar504462.fig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0"/>
            <a:ext cx="3810000" cy="3286126"/>
          </a:xfrm>
          <a:prstGeom prst="rect">
            <a:avLst/>
          </a:prstGeom>
          <a:noFill/>
        </p:spPr>
      </p:pic>
      <p:pic>
        <p:nvPicPr>
          <p:cNvPr id="346116" name="Picture 4" descr="http://t2.gstatic.com/images?q=tbn:ANd9GcRKGx0WMae3PqmqutqBGKmetSu19aMsNJl8OUOIeMqAJbtOcB845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3503631" cy="5013176"/>
          </a:xfrm>
          <a:prstGeom prst="rect">
            <a:avLst/>
          </a:prstGeom>
          <a:noFill/>
        </p:spPr>
      </p:pic>
      <p:pic>
        <p:nvPicPr>
          <p:cNvPr id="346118" name="Picture 6" descr="http://www.rheumatoidarthritis-solutions.com/images/iStock_000000590205X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404" y="3140968"/>
            <a:ext cx="2495596" cy="3717032"/>
          </a:xfrm>
          <a:prstGeom prst="rect">
            <a:avLst/>
          </a:prstGeom>
          <a:noFill/>
        </p:spPr>
      </p:pic>
      <p:pic>
        <p:nvPicPr>
          <p:cNvPr id="346120" name="Picture 8" descr="http://images.rheumatology.org/image_dir/album75693/md_03-06-01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400300"/>
            <a:ext cx="3657600" cy="445770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851920" y="1052736"/>
            <a:ext cx="151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rgbClr val="FFFF00"/>
                </a:solidFill>
              </a:rPr>
              <a:t>ARJ</a:t>
            </a:r>
          </a:p>
          <a:p>
            <a:r>
              <a:rPr lang="es-CL" dirty="0" smtClean="0">
                <a:solidFill>
                  <a:srgbClr val="FFFF00"/>
                </a:solidFill>
              </a:rPr>
              <a:t>O </a:t>
            </a:r>
            <a:r>
              <a:rPr lang="es-CL" dirty="0" err="1" smtClean="0">
                <a:solidFill>
                  <a:srgbClr val="FFFF00"/>
                </a:solidFill>
              </a:rPr>
              <a:t>Enf</a:t>
            </a:r>
            <a:r>
              <a:rPr lang="es-CL" dirty="0" smtClean="0">
                <a:solidFill>
                  <a:srgbClr val="FFFF00"/>
                </a:solidFill>
              </a:rPr>
              <a:t> de </a:t>
            </a:r>
            <a:r>
              <a:rPr lang="es-CL" dirty="0" err="1" smtClean="0">
                <a:solidFill>
                  <a:srgbClr val="FFFF00"/>
                </a:solidFill>
              </a:rPr>
              <a:t>Still</a:t>
            </a:r>
            <a:endParaRPr lang="es-CL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4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1"/>
    </mc:Choice>
    <mc:Fallback>
      <p:transition spd="slow" advTm="2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Artritis </a:t>
            </a:r>
            <a:r>
              <a:rPr lang="es-CL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psoriatica</a:t>
            </a:r>
            <a:r>
              <a:rPr lang="es-CL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err="1" smtClean="0">
                <a:latin typeface="Arial" pitchFamily="34" charset="0"/>
                <a:cs typeface="Arial" pitchFamily="34" charset="0"/>
              </a:rPr>
              <a:t>Poliartritis</a:t>
            </a:r>
            <a:r>
              <a:rPr lang="es-CL" sz="2400" dirty="0" smtClean="0">
                <a:latin typeface="Arial" pitchFamily="34" charset="0"/>
                <a:cs typeface="Arial" pitchFamily="34" charset="0"/>
              </a:rPr>
              <a:t> crónica </a:t>
            </a:r>
            <a:r>
              <a:rPr lang="es-CL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asimétrica</a:t>
            </a:r>
            <a:r>
              <a:rPr lang="es-CL" sz="2400" dirty="0" smtClean="0">
                <a:latin typeface="Arial" pitchFamily="34" charset="0"/>
                <a:cs typeface="Arial" pitchFamily="34" charset="0"/>
              </a:rPr>
              <a:t> de pequeñas articulaciones</a:t>
            </a:r>
            <a:endParaRPr lang="es-C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ttp://www.learningradiology.com/images/boneimages1/handspsoria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513803"/>
            <a:ext cx="7308304" cy="5344197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32"/>
    </mc:Choice>
    <mc:Fallback>
      <p:transition spd="slow" advTm="7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Óseo o articular?</a:t>
            </a:r>
            <a:endParaRPr lang="es-CL" dirty="0"/>
          </a:p>
        </p:txBody>
      </p:sp>
      <p:pic>
        <p:nvPicPr>
          <p:cNvPr id="276484" name="Picture 4" descr="http://www.seram2008.com/modules/posters/files/foto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00808"/>
            <a:ext cx="6133700" cy="5157192"/>
          </a:xfrm>
          <a:prstGeom prst="rect">
            <a:avLst/>
          </a:prstGeom>
          <a:noFill/>
        </p:spPr>
      </p:pic>
      <p:pic>
        <p:nvPicPr>
          <p:cNvPr id="6" name="Picture 2" descr="http://www.medspain.com/curso_torax/lecc_20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72816"/>
            <a:ext cx="3802330" cy="5085184"/>
          </a:xfrm>
          <a:prstGeom prst="rect">
            <a:avLst/>
          </a:prstGeom>
          <a:noFill/>
        </p:spPr>
      </p:pic>
      <p:pic>
        <p:nvPicPr>
          <p:cNvPr id="276486" name="Picture 6" descr="http://t2.gstatic.com/images?q=tbn:ANd9GcSVc2oCEICLc8nJuwV65pI8p1sS3s6EtOLWELErpQeX99hXaWlJ2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1" y="3667055"/>
            <a:ext cx="2411760" cy="3190945"/>
          </a:xfrm>
          <a:prstGeom prst="rect">
            <a:avLst/>
          </a:prstGeom>
          <a:noFill/>
        </p:spPr>
      </p:pic>
      <p:pic>
        <p:nvPicPr>
          <p:cNvPr id="276488" name="Picture 8" descr="http://t1.gstatic.com/images?q=tbn:ANd9GcT21F2u6vRXH0WNw8fbtsWFRZNSg9mRBX39kffqY13VdHuoYx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0"/>
            <a:ext cx="2195736" cy="3702614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99"/>
    </mc:Choice>
    <mc:Fallback>
      <p:transition spd="slow" advTm="8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Artritis </a:t>
            </a:r>
            <a:r>
              <a:rPr lang="es-CL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psoriatica</a:t>
            </a:r>
            <a:r>
              <a:rPr lang="es-CL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CL" sz="2800" dirty="0" err="1" smtClean="0">
                <a:latin typeface="Arial" pitchFamily="34" charset="0"/>
                <a:cs typeface="Arial" pitchFamily="34" charset="0"/>
              </a:rPr>
              <a:t>telescopaje</a:t>
            </a:r>
            <a:r>
              <a:rPr lang="es-CL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L" sz="2800" dirty="0" err="1" smtClean="0">
                <a:latin typeface="Arial" pitchFamily="34" charset="0"/>
                <a:cs typeface="Arial" pitchFamily="34" charset="0"/>
              </a:rPr>
              <a:t>acrosteolisis</a:t>
            </a:r>
            <a:endParaRPr lang="es-C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 descr="http://www.insteadof.com/images/IMG000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343727"/>
            <a:ext cx="5292080" cy="3514273"/>
          </a:xfrm>
          <a:prstGeom prst="rect">
            <a:avLst/>
          </a:prstGeom>
          <a:noFill/>
        </p:spPr>
      </p:pic>
      <p:pic>
        <p:nvPicPr>
          <p:cNvPr id="58372" name="Picture 4" descr="http://www.foot-pain-explained.com/images/psoriatic_arthritic_fo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8813"/>
            <a:ext cx="3923928" cy="3849187"/>
          </a:xfrm>
          <a:prstGeom prst="rect">
            <a:avLst/>
          </a:prstGeom>
          <a:noFill/>
        </p:spPr>
      </p:pic>
      <p:pic>
        <p:nvPicPr>
          <p:cNvPr id="58374" name="Picture 6" descr="http://www.arthritis.co.za/images/psoriasis_xrays_king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4"/>
            <a:ext cx="2200275" cy="1657351"/>
          </a:xfrm>
          <a:prstGeom prst="rect">
            <a:avLst/>
          </a:prstGeom>
          <a:noFill/>
        </p:spPr>
      </p:pic>
      <p:pic>
        <p:nvPicPr>
          <p:cNvPr id="58376" name="Picture 8" descr="http://t1.gstatic.com/images?q=tbn:ANd9GcSA5rAmgiie_WY8z7xUaqsDS2BO3ZYiS_qY9Udx_lMlGFELFzA&amp;t=1&amp;usg=__MQtXFFfVTbUoNbHQYi6dojdHSBA=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5" y="260647"/>
            <a:ext cx="2195736" cy="315857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2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3"/>
    </mc:Choice>
    <mc:Fallback>
      <p:transition spd="slow" advTm="3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Espondiloartritis</a:t>
            </a:r>
            <a:r>
              <a:rPr lang="es-CL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anquilosante</a:t>
            </a:r>
            <a:r>
              <a:rPr lang="es-CL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latin typeface="Arial" pitchFamily="34" charset="0"/>
                <a:cs typeface="Arial" pitchFamily="34" charset="0"/>
              </a:rPr>
              <a:t>(EAA): </a:t>
            </a:r>
            <a:r>
              <a:rPr lang="es-CL" sz="2400" dirty="0" err="1" smtClean="0">
                <a:latin typeface="Arial" pitchFamily="34" charset="0"/>
                <a:cs typeface="Arial" pitchFamily="34" charset="0"/>
              </a:rPr>
              <a:t>pelviespondilopatí</a:t>
            </a:r>
            <a:r>
              <a:rPr lang="es-CL" sz="2400" dirty="0" smtClean="0">
                <a:latin typeface="Arial" pitchFamily="34" charset="0"/>
                <a:cs typeface="Arial" pitchFamily="34" charset="0"/>
              </a:rPr>
              <a:t> (seronegativa): </a:t>
            </a:r>
            <a:r>
              <a:rPr lang="es-CL" sz="2400" dirty="0" err="1" smtClean="0">
                <a:latin typeface="Arial" pitchFamily="34" charset="0"/>
                <a:cs typeface="Arial" pitchFamily="34" charset="0"/>
              </a:rPr>
              <a:t>Sacroileitis</a:t>
            </a:r>
            <a:r>
              <a:rPr lang="es-CL" sz="2400" dirty="0" smtClean="0">
                <a:latin typeface="Arial" pitchFamily="34" charset="0"/>
                <a:cs typeface="Arial" pitchFamily="34" charset="0"/>
              </a:rPr>
              <a:t> crónica, </a:t>
            </a:r>
            <a:r>
              <a:rPr lang="es-CL" sz="2400" dirty="0" err="1" smtClean="0">
                <a:latin typeface="Arial" pitchFamily="34" charset="0"/>
                <a:cs typeface="Arial" pitchFamily="34" charset="0"/>
              </a:rPr>
              <a:t>sindesmofitos</a:t>
            </a:r>
            <a:r>
              <a:rPr lang="es-CL" sz="2400" dirty="0" smtClean="0">
                <a:latin typeface="Arial" pitchFamily="34" charset="0"/>
                <a:cs typeface="Arial" pitchFamily="34" charset="0"/>
              </a:rPr>
              <a:t>; cuadratura de los cuerpos vertebrales </a:t>
            </a:r>
            <a:endParaRPr lang="es-C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http://www.espondilitis.eu/Imagenes/espondilitis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3" y="1359473"/>
            <a:ext cx="6084168" cy="5498527"/>
          </a:xfrm>
          <a:prstGeom prst="rect">
            <a:avLst/>
          </a:prstGeom>
          <a:noFill/>
        </p:spPr>
      </p:pic>
      <p:pic>
        <p:nvPicPr>
          <p:cNvPr id="356354" name="Picture 2" descr="http://img.medscape.com/fullsize/migrated/editorial/journalcme/2008/18740/vargas.fig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86224"/>
            <a:ext cx="3067050" cy="277177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1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44"/>
    </mc:Choice>
    <mc:Fallback>
      <p:transition spd="slow" advTm="11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27576" y="0"/>
            <a:ext cx="3816424" cy="891952"/>
          </a:xfrm>
        </p:spPr>
        <p:txBody>
          <a:bodyPr/>
          <a:lstStyle/>
          <a:p>
            <a:r>
              <a:rPr lang="es-CL" sz="2000" dirty="0" smtClean="0"/>
              <a:t>                                                                  </a:t>
            </a:r>
            <a:r>
              <a:rPr lang="es-CL" sz="2000" dirty="0" smtClean="0">
                <a:solidFill>
                  <a:srgbClr val="FFFF00"/>
                </a:solidFill>
              </a:rPr>
              <a:t>Artritis reactiva </a:t>
            </a:r>
            <a:r>
              <a:rPr lang="es-CL" sz="2000" dirty="0" smtClean="0"/>
              <a:t>(seronegativa) (uretritis, conjuntivitis, artritis)</a:t>
            </a:r>
            <a:endParaRPr lang="es-CL" sz="2000" dirty="0"/>
          </a:p>
        </p:txBody>
      </p:sp>
      <p:pic>
        <p:nvPicPr>
          <p:cNvPr id="33796" name="Picture 4" descr="http://www.aafp.org/afp/2004/0615/afp20040615p2853-f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669868"/>
            <a:ext cx="4211960" cy="3188131"/>
          </a:xfrm>
          <a:prstGeom prst="rect">
            <a:avLst/>
          </a:prstGeom>
          <a:noFill/>
        </p:spPr>
      </p:pic>
      <p:pic>
        <p:nvPicPr>
          <p:cNvPr id="33798" name="Picture 6" descr="http://www.rad.washington.edu/staticpix/mskbook/ReiterA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214381"/>
            <a:ext cx="3779912" cy="5643619"/>
          </a:xfrm>
          <a:prstGeom prst="rect">
            <a:avLst/>
          </a:prstGeom>
          <a:noFill/>
        </p:spPr>
      </p:pic>
      <p:pic>
        <p:nvPicPr>
          <p:cNvPr id="33800" name="Picture 8" descr="http://www.rad.washington.edu/staticpix/mskbook/ReiterL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0"/>
            <a:ext cx="3034527" cy="4035500"/>
          </a:xfrm>
          <a:prstGeom prst="rect">
            <a:avLst/>
          </a:prstGeom>
          <a:noFill/>
        </p:spPr>
      </p:pic>
      <p:pic>
        <p:nvPicPr>
          <p:cNvPr id="334854" name="Picture 6" descr="http://www.gentili.net/foot/images/reitersevAP2501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180617" cy="458112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5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89"/>
    </mc:Choice>
    <mc:Fallback>
      <p:transition spd="slow" advTm="9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FF00"/>
                </a:solidFill>
              </a:rPr>
              <a:t>Gota</a:t>
            </a:r>
            <a:endParaRPr lang="es-CL" dirty="0">
              <a:solidFill>
                <a:srgbClr val="FFFF00"/>
              </a:solidFill>
            </a:endParaRPr>
          </a:p>
        </p:txBody>
      </p:sp>
      <p:pic>
        <p:nvPicPr>
          <p:cNvPr id="60418" name="Picture 2" descr="http://4.bp.blogspot.com/_PbGROoIoqJY/SfDbbm4vXfI/AAAAAAAADtc/Vqi-V_63OQo/s320/go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62962"/>
            <a:ext cx="5796136" cy="3695038"/>
          </a:xfrm>
          <a:prstGeom prst="rect">
            <a:avLst/>
          </a:prstGeom>
          <a:noFill/>
        </p:spPr>
      </p:pic>
      <p:pic>
        <p:nvPicPr>
          <p:cNvPr id="60420" name="Picture 4" descr="http://www.facmed.unam.mx/deptos/familiar/atfm113/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8175" y="0"/>
            <a:ext cx="4695825" cy="3638551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5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04"/>
    </mc:Choice>
    <mc:Fallback>
      <p:transition spd="slow" advTm="6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rgbClr val="FFFF00"/>
                </a:solidFill>
              </a:rPr>
              <a:t>Pseudogota</a:t>
            </a:r>
            <a:r>
              <a:rPr lang="es-CL" dirty="0" smtClean="0"/>
              <a:t> (artropatía por pirofosfatos)</a:t>
            </a:r>
            <a:endParaRPr lang="es-CL" dirty="0"/>
          </a:p>
        </p:txBody>
      </p:sp>
      <p:pic>
        <p:nvPicPr>
          <p:cNvPr id="62468" name="Picture 4" descr="http://api.ning.com/files/VOiGkAx*ruMVZRjb*a-eoEfSMUlnXLrqOMUJtEGTa9BI-LDFTpWhQ-VB8Ntr7wWe677zJl3SbSWmOLnqIHwvQxl8GB1h*GJZ/Slid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4956043" cy="3717032"/>
          </a:xfrm>
          <a:prstGeom prst="rect">
            <a:avLst/>
          </a:prstGeom>
          <a:noFill/>
        </p:spPr>
      </p:pic>
      <p:pic>
        <p:nvPicPr>
          <p:cNvPr id="62470" name="Picture 6" descr="http://boneandspine.com/wp-content/uploads/2009/12/chondrocalcinos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571874"/>
            <a:ext cx="4876800" cy="3286126"/>
          </a:xfrm>
          <a:prstGeom prst="rect">
            <a:avLst/>
          </a:prstGeom>
          <a:noFill/>
        </p:spPr>
      </p:pic>
      <p:pic>
        <p:nvPicPr>
          <p:cNvPr id="62472" name="Picture 8" descr="http://t2.gstatic.com/images?q=tbn:ANd9GcQV8WhbgaBeY9S5mhfKeRy2MH6ZKmOs_R3rFlpQ7FprlvhKcS0&amp;t=1&amp;usg=__7tGKxCa1wYluyv0HjjtCtnhsgDk=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7013" y="1268761"/>
            <a:ext cx="3240360" cy="324036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6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0"/>
    </mc:Choice>
    <mc:Fallback>
      <p:transition spd="slow" advTm="2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43800" cy="2152005"/>
          </a:xfrm>
        </p:spPr>
        <p:txBody>
          <a:bodyPr/>
          <a:lstStyle/>
          <a:p>
            <a:r>
              <a:rPr lang="es-CL" sz="1100" dirty="0" smtClean="0"/>
              <a:t/>
            </a:r>
            <a:br>
              <a:rPr lang="es-CL" sz="1100" dirty="0" smtClean="0"/>
            </a:br>
            <a:r>
              <a:rPr lang="es-CL" sz="1100" dirty="0" smtClean="0"/>
              <a:t/>
            </a:r>
            <a:br>
              <a:rPr lang="es-CL" sz="1100" dirty="0" smtClean="0"/>
            </a:br>
            <a:r>
              <a:rPr lang="es-CL" sz="1100" dirty="0" smtClean="0"/>
              <a:t/>
            </a:r>
            <a:br>
              <a:rPr lang="es-CL" sz="1100" dirty="0" smtClean="0"/>
            </a:br>
            <a:r>
              <a:rPr lang="es-C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Hemofilia</a:t>
            </a:r>
            <a:r>
              <a:rPr lang="es-CL" sz="1800" dirty="0" smtClean="0">
                <a:latin typeface="Arial" pitchFamily="34" charset="0"/>
                <a:cs typeface="Arial" pitchFamily="34" charset="0"/>
              </a:rPr>
              <a:t>: Clasificación de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Arnold-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Hilgartner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Estado 0: normal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Estado I: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hueso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normal 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aumento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volumen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partes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blandas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Estado II: Osteoporosis,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sobrecrecimiento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 la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epífisis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Estado III: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quistes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subcondrales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cuadratura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 la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rótula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Estado IV: III+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reducción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del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espacio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cs typeface="Arial" pitchFamily="34" charset="0"/>
              </a:rPr>
              <a:t>Estado V: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contracturas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fibrosas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desaparición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del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espacio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endParaRPr lang="es-C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4" name="Picture 2" descr="http://www.ispub.com/ispub/ijhe/volume_1_number_2_26/pediatric_severe_hemophilia_initial_presentation_characteristics_and_complications/hemophilia-fi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57514"/>
            <a:ext cx="3059832" cy="3700486"/>
          </a:xfrm>
          <a:prstGeom prst="rect">
            <a:avLst/>
          </a:prstGeom>
          <a:noFill/>
        </p:spPr>
      </p:pic>
      <p:pic>
        <p:nvPicPr>
          <p:cNvPr id="64516" name="Picture 4" descr="http://download.imaging.consult.com/ic/images/S193303320671031X/gr2-mi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08920"/>
            <a:ext cx="2987338" cy="4149080"/>
          </a:xfrm>
          <a:prstGeom prst="rect">
            <a:avLst/>
          </a:prstGeom>
          <a:noFill/>
        </p:spPr>
      </p:pic>
      <p:pic>
        <p:nvPicPr>
          <p:cNvPr id="64518" name="Picture 6" descr="http://radiopaedia.org/uploads/radio/0044/5357/54929428cfd58495cce40ed5d48fc2_gallery.png?1272888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862025"/>
            <a:ext cx="3002767" cy="2995975"/>
          </a:xfrm>
          <a:prstGeom prst="rect">
            <a:avLst/>
          </a:prstGeom>
          <a:noFill/>
        </p:spPr>
      </p:pic>
      <p:pic>
        <p:nvPicPr>
          <p:cNvPr id="64520" name="Picture 8" descr="http://radiopaedia.org/uploads/radio/0044/5369/a5c057b3565e3c130e92b49968bcd9_gallery.png?127288819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420888"/>
            <a:ext cx="2160240" cy="216024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6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30"/>
    </mc:Choice>
    <mc:Fallback>
      <p:transition spd="slow" advTm="8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Esclerodermia</a:t>
            </a:r>
            <a:r>
              <a:rPr lang="es-CL" sz="3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CL" sz="3600" dirty="0" err="1" smtClean="0">
                <a:latin typeface="Arial" pitchFamily="34" charset="0"/>
                <a:cs typeface="Arial" pitchFamily="34" charset="0"/>
              </a:rPr>
              <a:t>acrosteolisis</a:t>
            </a:r>
            <a:r>
              <a:rPr lang="es-CL" sz="3600" dirty="0" smtClean="0">
                <a:latin typeface="Arial" pitchFamily="34" charset="0"/>
                <a:cs typeface="Arial" pitchFamily="34" charset="0"/>
              </a:rPr>
              <a:t> (reabsorción en “penacho” de las falanges distales; calcificaciones)</a:t>
            </a:r>
            <a:endParaRPr lang="es-CL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40" name="Picture 4" descr="http://img.medscape.com/fullsize/migrated/556/154/ar556154.fi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5396736" cy="4725144"/>
          </a:xfrm>
          <a:prstGeom prst="rect">
            <a:avLst/>
          </a:prstGeom>
          <a:noFill/>
        </p:spPr>
      </p:pic>
      <p:pic>
        <p:nvPicPr>
          <p:cNvPr id="349186" name="Picture 2" descr="http://images.radiopaedia.org/images/579325/c1d489711375c06635c0d7b342bb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1" y="980728"/>
            <a:ext cx="3491880" cy="591590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05"/>
    </mc:Choice>
    <mc:Fallback>
      <p:transition spd="slow" advTm="5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1986" name="Picture 2" descr="http://www.mikety.net/X-rays/scleroderm-ab.AN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9975" y="0"/>
            <a:ext cx="5534025" cy="4562476"/>
          </a:xfrm>
          <a:prstGeom prst="rect">
            <a:avLst/>
          </a:prstGeom>
          <a:noFill/>
        </p:spPr>
      </p:pic>
      <p:pic>
        <p:nvPicPr>
          <p:cNvPr id="41988" name="Picture 4" descr="http://t2.gstatic.com/images?q=tbn:pt76JTMgtB3axM:http://radiopaedia.org/uploads/radio/0045/5024/scleroderma_thumb.jpg?1274153245&amp;t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3892"/>
            <a:ext cx="2843808" cy="2214108"/>
          </a:xfrm>
          <a:prstGeom prst="rect">
            <a:avLst/>
          </a:prstGeom>
          <a:noFill/>
        </p:spPr>
      </p:pic>
      <p:pic>
        <p:nvPicPr>
          <p:cNvPr id="348162" name="Picture 2" descr="http://www.hcqho.sld.cu/sitios/rehabilitacion/multi/Imagenologia/imgs/f01/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152775" cy="463867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7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57"/>
    </mc:Choice>
    <mc:Fallback>
      <p:transition spd="slow" advTm="1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err="1" smtClean="0">
                <a:solidFill>
                  <a:srgbClr val="FFFF00"/>
                </a:solidFill>
              </a:rPr>
              <a:t>Paquidermoperiostosis</a:t>
            </a:r>
            <a:r>
              <a:rPr lang="es-CL" sz="2800" dirty="0" smtClean="0"/>
              <a:t> (</a:t>
            </a:r>
            <a:r>
              <a:rPr lang="es-CL" sz="2800" dirty="0" err="1" smtClean="0"/>
              <a:t>osteoartropatia</a:t>
            </a:r>
            <a:r>
              <a:rPr lang="es-CL" sz="2800" dirty="0" smtClean="0"/>
              <a:t> hipertrófica primaria)</a:t>
            </a:r>
            <a:endParaRPr lang="es-CL" sz="2800" dirty="0"/>
          </a:p>
        </p:txBody>
      </p:sp>
      <p:pic>
        <p:nvPicPr>
          <p:cNvPr id="67586" name="Picture 2" descr="http://img.medscape.com/pi/emed/ckb/radiology/336139-390998-56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6912"/>
            <a:ext cx="5137618" cy="4221088"/>
          </a:xfrm>
          <a:prstGeom prst="rect">
            <a:avLst/>
          </a:prstGeom>
          <a:noFill/>
        </p:spPr>
      </p:pic>
      <p:pic>
        <p:nvPicPr>
          <p:cNvPr id="67588" name="Picture 4" descr="http://www.scielo.br/img/revistas/rbr/v49n4/en10f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028824"/>
            <a:ext cx="3962400" cy="482917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1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27"/>
    </mc:Choice>
    <mc:Fallback>
      <p:transition spd="slow" advTm="4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71714" name="Picture 2" descr="http://www.learningradiology.com/caseofweek/caseoftheweekpix/cow121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5502343" cy="4797152"/>
          </a:xfrm>
          <a:prstGeom prst="rect">
            <a:avLst/>
          </a:prstGeom>
          <a:noFill/>
        </p:spPr>
      </p:pic>
      <p:pic>
        <p:nvPicPr>
          <p:cNvPr id="371716" name="Picture 4" descr="http://www.r-w-c-s.com/webposters2012/01_Demoruelle/images/01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4950" y="1581149"/>
            <a:ext cx="3829050" cy="5276851"/>
          </a:xfrm>
          <a:prstGeom prst="rect">
            <a:avLst/>
          </a:prstGeom>
          <a:noFill/>
        </p:spPr>
      </p:pic>
      <p:pic>
        <p:nvPicPr>
          <p:cNvPr id="371718" name="Picture 6" descr="http://what-when-how.com/wp-content/uploads/2012/05/tmpa83a84_thumb_thum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800839"/>
            <a:ext cx="5004048" cy="3057161"/>
          </a:xfrm>
          <a:prstGeom prst="rect">
            <a:avLst/>
          </a:prstGeom>
          <a:noFill/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5364088" y="0"/>
            <a:ext cx="37799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Osteoartropatia hipertrofiante pneumica</a:t>
            </a:r>
            <a:endParaRPr kumimoji="0" lang="es-CL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81"/>
    </mc:Choice>
    <mc:Fallback>
      <p:transition spd="slow" advTm="5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FF00"/>
                </a:solidFill>
              </a:rPr>
              <a:t>Artrosis</a:t>
            </a:r>
            <a:endParaRPr lang="es-CL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4657328" cy="4114800"/>
          </a:xfrm>
        </p:spPr>
        <p:txBody>
          <a:bodyPr/>
          <a:lstStyle/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Degeneración cartilaginosa</a:t>
            </a:r>
          </a:p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Reducción de amplitud del espacio articular asimétrica</a:t>
            </a:r>
          </a:p>
          <a:p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Osteosclerosis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subcondral</a:t>
            </a:r>
            <a:endParaRPr lang="es-CL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Osteofitos</a:t>
            </a:r>
            <a:endParaRPr lang="es-CL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Quistes </a:t>
            </a:r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subcondrales</a:t>
            </a:r>
            <a:endParaRPr lang="es-CL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Cuerpos libres </a:t>
            </a:r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intra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-articulares</a:t>
            </a:r>
          </a:p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Principalmente en caderas, manos columna, rodillas</a:t>
            </a:r>
          </a:p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Cuando esta en las manos es de predominio distal (IF distal) y trapecio-metacarpiana (</a:t>
            </a:r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rizartrosis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) pueden haber nódulos de </a:t>
            </a:r>
            <a:r>
              <a:rPr lang="es-CL" sz="2000" dirty="0" err="1" smtClean="0">
                <a:latin typeface="Arial" pitchFamily="34" charset="0"/>
                <a:cs typeface="Arial" pitchFamily="34" charset="0"/>
              </a:rPr>
              <a:t>Heberden</a:t>
            </a:r>
            <a:endParaRPr lang="es-CL" sz="2000" dirty="0" smtClean="0">
              <a:latin typeface="Arial" pitchFamily="34" charset="0"/>
              <a:cs typeface="Arial" pitchFamily="34" charset="0"/>
            </a:endParaRPr>
          </a:p>
          <a:p>
            <a:endParaRPr lang="es-CL" dirty="0"/>
          </a:p>
        </p:txBody>
      </p:sp>
      <p:pic>
        <p:nvPicPr>
          <p:cNvPr id="4" name="Picture 2" descr="http://www.doyma.es/ficheros/images/273/273v1nExtra.2/grande/273v1nExtra.2-13082348fig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0"/>
            <a:ext cx="3851920" cy="2752211"/>
          </a:xfrm>
          <a:prstGeom prst="rect">
            <a:avLst/>
          </a:prstGeom>
          <a:noFill/>
        </p:spPr>
      </p:pic>
      <p:pic>
        <p:nvPicPr>
          <p:cNvPr id="5" name="Picture 6" descr="http://www.aeartroscopia.com/Portals/0/Imagenes_Paginas/Docencia/0909_Figura%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439421"/>
            <a:ext cx="3851920" cy="3418579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94"/>
    </mc:Choice>
    <mc:Fallback>
      <p:transition spd="slow" advTm="8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Artrosis de cadera y rodilla</a:t>
            </a:r>
            <a:endParaRPr lang="es-CL" dirty="0"/>
          </a:p>
        </p:txBody>
      </p:sp>
      <p:pic>
        <p:nvPicPr>
          <p:cNvPr id="299014" name="Picture 6" descr="http://www.protesisdecadera.cl/cadera/objetos/artro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1479799"/>
            <a:ext cx="4572000" cy="5378201"/>
          </a:xfrm>
          <a:prstGeom prst="rect">
            <a:avLst/>
          </a:prstGeom>
          <a:noFill/>
        </p:spPr>
      </p:pic>
      <p:pic>
        <p:nvPicPr>
          <p:cNvPr id="299016" name="Picture 8" descr="http://congelplus.files.wordpress.com/2010/02/artrosis-de-la-rodil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48975"/>
            <a:ext cx="5419403" cy="460902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53"/>
    </mc:Choice>
    <mc:Fallback>
      <p:transition spd="slow" advTm="7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600" dirty="0" smtClean="0">
                <a:latin typeface="Arial" pitchFamily="34" charset="0"/>
                <a:cs typeface="Arial" pitchFamily="34" charset="0"/>
              </a:rPr>
              <a:t>Factores condicionantes de artrosis de cadera en jóvenes</a:t>
            </a:r>
            <a:endParaRPr lang="es-CL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perthes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72816"/>
            <a:ext cx="3203848" cy="2313890"/>
          </a:xfrm>
          <a:prstGeom prst="rect">
            <a:avLst/>
          </a:prstGeom>
          <a:noFill/>
        </p:spPr>
      </p:pic>
      <p:pic>
        <p:nvPicPr>
          <p:cNvPr id="4" name="Picture 5" descr="epiphysiolysis2_low_g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772817"/>
            <a:ext cx="2705356" cy="2376264"/>
          </a:xfrm>
          <a:prstGeom prst="rect">
            <a:avLst/>
          </a:prstGeom>
          <a:noFill/>
        </p:spPr>
      </p:pic>
      <p:graphicFrame>
        <p:nvGraphicFramePr>
          <p:cNvPr id="301058" name="Object 2"/>
          <p:cNvGraphicFramePr>
            <a:graphicFrameLocks noChangeAspect="1"/>
          </p:cNvGraphicFramePr>
          <p:nvPr/>
        </p:nvGraphicFramePr>
        <p:xfrm>
          <a:off x="0" y="4077072"/>
          <a:ext cx="3823947" cy="278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72" name="Imagen de mapa de bits" r:id="rId7" imgW="7676190" imgH="5582429" progId="PBrush">
                  <p:embed/>
                </p:oleObj>
              </mc:Choice>
              <mc:Fallback>
                <p:oleObj name="Imagen de mapa de bits" r:id="rId7" imgW="7676190" imgH="5582429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77072"/>
                        <a:ext cx="3823947" cy="2780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4230216"/>
            <a:ext cx="2627784" cy="2627784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4283968" y="4581128"/>
            <a:ext cx="26729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 smtClean="0"/>
              <a:t>Perthes</a:t>
            </a:r>
            <a:endParaRPr lang="es-CL" dirty="0" smtClean="0"/>
          </a:p>
          <a:p>
            <a:r>
              <a:rPr lang="es-CL" dirty="0" err="1" smtClean="0"/>
              <a:t>Epifisiolisis</a:t>
            </a:r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CAM</a:t>
            </a:r>
          </a:p>
          <a:p>
            <a:r>
              <a:rPr lang="es-CL" dirty="0" err="1" smtClean="0"/>
              <a:t>Pinzer</a:t>
            </a:r>
            <a:endParaRPr lang="es-CL" dirty="0" smtClean="0"/>
          </a:p>
          <a:p>
            <a:r>
              <a:rPr lang="es-CL" dirty="0" smtClean="0"/>
              <a:t>Solicitar tempranamente</a:t>
            </a:r>
          </a:p>
          <a:p>
            <a:r>
              <a:rPr lang="es-CL" dirty="0" smtClean="0"/>
              <a:t>RM!!!</a:t>
            </a:r>
            <a:endParaRPr lang="es-CL" dirty="0"/>
          </a:p>
        </p:txBody>
      </p:sp>
      <p:graphicFrame>
        <p:nvGraphicFramePr>
          <p:cNvPr id="301059" name="Object 3"/>
          <p:cNvGraphicFramePr>
            <a:graphicFrameLocks noChangeAspect="1"/>
          </p:cNvGraphicFramePr>
          <p:nvPr/>
        </p:nvGraphicFramePr>
        <p:xfrm>
          <a:off x="6148707" y="1628800"/>
          <a:ext cx="2995293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73" name="Imagen de mapa de bits" r:id="rId10" imgW="4057143" imgH="3610479" progId="PBrush">
                  <p:embed/>
                </p:oleObj>
              </mc:Choice>
              <mc:Fallback>
                <p:oleObj name="Imagen de mapa de bits" r:id="rId10" imgW="4057143" imgH="3610479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8707" y="1628800"/>
                        <a:ext cx="2995293" cy="2664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67"/>
    </mc:Choice>
    <mc:Fallback>
      <p:transition spd="slow" advTm="17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Espondilosis, </a:t>
            </a:r>
            <a:r>
              <a:rPr lang="es-CL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discopatía</a:t>
            </a:r>
            <a:r>
              <a:rPr lang="es-CL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degenerativa, espondilo-artrosis, espondilolistesis, </a:t>
            </a:r>
            <a:r>
              <a:rPr lang="es-CL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espondilolisis</a:t>
            </a:r>
            <a:endParaRPr lang="es-CL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2082" name="Picture 2" descr="http://1.bp.blogspot.com/_8SD8jz3iN9Y/SpPvIXqC13I/AAAAAAAAAT4/Zo-0ZQ_svn4/s400/OSTEOFITO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3810000" cy="3248026"/>
          </a:xfrm>
          <a:prstGeom prst="rect">
            <a:avLst/>
          </a:prstGeom>
          <a:noFill/>
        </p:spPr>
      </p:pic>
      <p:pic>
        <p:nvPicPr>
          <p:cNvPr id="302084" name="Picture 4" descr="http://www.cedesna.com/acces/images/stories/espondilolistes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265747"/>
            <a:ext cx="2771800" cy="3592254"/>
          </a:xfrm>
          <a:prstGeom prst="rect">
            <a:avLst/>
          </a:prstGeom>
          <a:noFill/>
        </p:spPr>
      </p:pic>
      <p:pic>
        <p:nvPicPr>
          <p:cNvPr id="302086" name="Picture 6" descr="http://www.sepeap.org/archivos/revisiones/ortopedia/espondilolistesi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971799"/>
            <a:ext cx="2876550" cy="3886201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956"/>
    </mc:Choice>
    <mc:Fallback>
      <p:transition spd="slow" advTm="115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Discopatía</a:t>
            </a:r>
            <a:r>
              <a:rPr lang="es-CL" dirty="0" smtClean="0"/>
              <a:t> degenerativa o </a:t>
            </a:r>
            <a:r>
              <a:rPr lang="es-CL" dirty="0" err="1" smtClean="0"/>
              <a:t>espóndilodiscitis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372738" name="Picture 2" descr="http://www.spineuniverse.com/sites/default/files/legacy-images/ag_290300falatyn_fig1bL-B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3059832" cy="4318559"/>
          </a:xfrm>
          <a:prstGeom prst="rect">
            <a:avLst/>
          </a:prstGeom>
          <a:noFill/>
        </p:spPr>
      </p:pic>
      <p:pic>
        <p:nvPicPr>
          <p:cNvPr id="372740" name="Picture 4" descr="http://www.spineuniverse.com/sites/default/files/legacy-images/osteomyelitis-B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1700808"/>
            <a:ext cx="3571875" cy="4572000"/>
          </a:xfrm>
          <a:prstGeom prst="rect">
            <a:avLst/>
          </a:prstGeom>
          <a:noFill/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403648" y="4797152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160240"/>
                <a:gridCol w="2279576"/>
              </a:tblGrid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Discopatía</a:t>
                      </a:r>
                      <a:endParaRPr lang="es-CL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Espóndilodiscitis</a:t>
                      </a:r>
                      <a:endParaRPr lang="es-CL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Partes blandas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No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Si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Osteofitos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Si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No 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Erosiones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No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Si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Espacio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Reducido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Reducido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86"/>
    </mc:Choice>
    <mc:Fallback>
      <p:transition spd="slow" advTm="8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dirty="0" smtClean="0">
                <a:solidFill>
                  <a:srgbClr val="FFFF00"/>
                </a:solidFill>
              </a:rPr>
              <a:t>Artrosis o Artritis</a:t>
            </a:r>
            <a:r>
              <a:rPr lang="es-CL" sz="3200" dirty="0" smtClean="0"/>
              <a:t>????</a:t>
            </a:r>
            <a:endParaRPr lang="es-CL" sz="32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51520" y="1340768"/>
          <a:ext cx="8352928" cy="529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088232"/>
                <a:gridCol w="2088232"/>
                <a:gridCol w="2088232"/>
              </a:tblGrid>
              <a:tr h="954858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Artrosis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Artritis aguda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Artritis crónica</a:t>
                      </a:r>
                      <a:endParaRPr lang="es-CL" dirty="0"/>
                    </a:p>
                  </a:txBody>
                  <a:tcPr/>
                </a:tc>
              </a:tr>
              <a:tr h="620735">
                <a:tc>
                  <a:txBody>
                    <a:bodyPr/>
                    <a:lstStyle/>
                    <a:p>
                      <a:r>
                        <a:rPr lang="es-CL" dirty="0" smtClean="0"/>
                        <a:t>Espacio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Disminuido</a:t>
                      </a:r>
                      <a:r>
                        <a:rPr lang="es-CL" baseline="0" dirty="0" smtClean="0"/>
                        <a:t> en forma asimétrica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Aumentado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Disminuido</a:t>
                      </a:r>
                      <a:endParaRPr lang="es-CL" dirty="0"/>
                    </a:p>
                  </a:txBody>
                  <a:tcPr/>
                </a:tc>
              </a:tr>
              <a:tr h="1152794"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Osteofitos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Presentes,</a:t>
                      </a:r>
                      <a:r>
                        <a:rPr lang="es-CL" baseline="0" dirty="0" smtClean="0"/>
                        <a:t> abundantes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Ausentes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Puede haber pero no son lo dominante</a:t>
                      </a:r>
                    </a:p>
                    <a:p>
                      <a:endParaRPr lang="es-CL" dirty="0"/>
                    </a:p>
                  </a:txBody>
                  <a:tcPr/>
                </a:tc>
              </a:tr>
              <a:tr h="886765"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Erosiones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Quistes </a:t>
                      </a:r>
                      <a:r>
                        <a:rPr lang="es-CL" dirty="0" err="1" smtClean="0"/>
                        <a:t>subcondrales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Presentes, erosiones destructivas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Presentes, dominantes</a:t>
                      </a:r>
                      <a:endParaRPr lang="es-CL" dirty="0"/>
                    </a:p>
                  </a:txBody>
                  <a:tcPr/>
                </a:tc>
              </a:tr>
              <a:tr h="620735">
                <a:tc>
                  <a:txBody>
                    <a:bodyPr/>
                    <a:lstStyle/>
                    <a:p>
                      <a:r>
                        <a:rPr lang="es-CL" dirty="0" smtClean="0"/>
                        <a:t>Densidad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Esclerosis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Osteoporosis </a:t>
                      </a:r>
                      <a:r>
                        <a:rPr lang="es-CL" dirty="0" err="1" smtClean="0"/>
                        <a:t>yuxtaarticular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Osteoporosis</a:t>
                      </a:r>
                      <a:r>
                        <a:rPr lang="es-CL" baseline="0" dirty="0" smtClean="0"/>
                        <a:t> </a:t>
                      </a:r>
                      <a:r>
                        <a:rPr lang="es-CL" baseline="0" dirty="0" err="1" smtClean="0"/>
                        <a:t>yuxta</a:t>
                      </a:r>
                      <a:r>
                        <a:rPr lang="es-CL" baseline="0" dirty="0" smtClean="0"/>
                        <a:t>-articular</a:t>
                      </a:r>
                      <a:endParaRPr lang="es-CL" dirty="0"/>
                    </a:p>
                  </a:txBody>
                  <a:tcPr/>
                </a:tc>
              </a:tr>
              <a:tr h="954858">
                <a:tc>
                  <a:txBody>
                    <a:bodyPr/>
                    <a:lstStyle/>
                    <a:p>
                      <a:r>
                        <a:rPr lang="es-CL" dirty="0" smtClean="0"/>
                        <a:t>Partes blandas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No comprometidas en general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Aumentadas de volumen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Aumentadas de volumen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73"/>
    </mc:Choice>
    <mc:Fallback>
      <p:transition spd="slow" advTm="15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Artritis </a:t>
            </a:r>
            <a:r>
              <a:rPr lang="es-CL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septica</a:t>
            </a:r>
            <a:endParaRPr lang="es-CL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4" name="Picture 2" descr="http://www.learningradiology.com/images/boneimages1/footsep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4832636" cy="5445224"/>
          </a:xfrm>
          <a:prstGeom prst="rect">
            <a:avLst/>
          </a:prstGeom>
          <a:noFill/>
        </p:spPr>
      </p:pic>
      <p:pic>
        <p:nvPicPr>
          <p:cNvPr id="69636" name="Picture 4" descr="http://img.medscape.com/pi/emed/ckb/radiology/336139-395381-66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696" y="1844824"/>
            <a:ext cx="4825304" cy="501317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25"/>
    </mc:Choice>
    <mc:Fallback>
      <p:transition spd="slow" advTm="6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flejos">
  <a:themeElements>
    <a:clrScheme name="Reflejos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eflejo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flejos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lejos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lejos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1471</TotalTime>
  <Words>301</Words>
  <Application>Microsoft Office PowerPoint</Application>
  <PresentationFormat>Presentación en pantalla (4:3)</PresentationFormat>
  <Paragraphs>85</Paragraphs>
  <Slides>29</Slides>
  <Notes>0</Notes>
  <HiddenSlides>0</HiddenSlides>
  <MMClips>29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Tahoma</vt:lpstr>
      <vt:lpstr>Wingdings</vt:lpstr>
      <vt:lpstr>Reflejos</vt:lpstr>
      <vt:lpstr>Imagen de mapa de bits</vt:lpstr>
      <vt:lpstr>Curso: Diagnóstico por Imágenes </vt:lpstr>
      <vt:lpstr>Óseo o articular?</vt:lpstr>
      <vt:lpstr>Artrosis</vt:lpstr>
      <vt:lpstr>Artrosis de cadera y rodilla</vt:lpstr>
      <vt:lpstr>Factores condicionantes de artrosis de cadera en jóvenes</vt:lpstr>
      <vt:lpstr>Espondilosis, discopatía degenerativa, espondilo-artrosis, espondilolistesis, espondilolisis</vt:lpstr>
      <vt:lpstr>Discopatía degenerativa o espóndilodiscitis?</vt:lpstr>
      <vt:lpstr>Artrosis o Artritis????</vt:lpstr>
      <vt:lpstr>Artritis septica</vt:lpstr>
      <vt:lpstr>Presentación de PowerPoint</vt:lpstr>
      <vt:lpstr>Espondilodiscitis TBC</vt:lpstr>
      <vt:lpstr>Presentación de PowerPoint</vt:lpstr>
      <vt:lpstr>Presentación de PowerPoint</vt:lpstr>
      <vt:lpstr>Espina ventosa (dactilitis TBC)</vt:lpstr>
      <vt:lpstr>AR: poliartritis crónica, simétrica de pequeñas articulaciones, de predominio proximal</vt:lpstr>
      <vt:lpstr>Presentación de PowerPoint</vt:lpstr>
      <vt:lpstr>AR</vt:lpstr>
      <vt:lpstr>Presentación de PowerPoint</vt:lpstr>
      <vt:lpstr>Artritis psoriatica Poliartritis crónica asimétrica de pequeñas articulaciones</vt:lpstr>
      <vt:lpstr>Artritis psoriatica: telescopaje, acrosteolisis</vt:lpstr>
      <vt:lpstr>Espondiloartritis anquilosante (EAA): pelviespondilopatí (seronegativa): Sacroileitis crónica, sindesmofitos; cuadratura de los cuerpos vertebrales </vt:lpstr>
      <vt:lpstr>                                                                  Artritis reactiva (seronegativa) (uretritis, conjuntivitis, artritis)</vt:lpstr>
      <vt:lpstr>Gota</vt:lpstr>
      <vt:lpstr>Pseudogota (artropatía por pirofosfatos)</vt:lpstr>
      <vt:lpstr>   Hemofilia: Clasificación de  Arnold-Hilgartner Estado 0: normal  Estado I: hueso normal , aumento de volumen de partes blandas Estado II: Osteoporosis, sobrecrecimiento de la epífisis Estado III: quistes subcondrales, cuadratura de la rótula Estado IV: III+ reducción del espacio Estado V: contracturas fibrosas, desaparición del espacio </vt:lpstr>
      <vt:lpstr>Esclerodermia: acrosteolisis (reabsorción en “penacho” de las falanges distales; calcificaciones)</vt:lpstr>
      <vt:lpstr>Presentación de PowerPoint</vt:lpstr>
      <vt:lpstr>Paquidermoperiostosis (osteoartropatia hipertrófica primaria)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PRODUCCION DE RAYOS X</dc:title>
  <dc:creator>mauricio</dc:creator>
  <cp:lastModifiedBy>mauricio canals</cp:lastModifiedBy>
  <cp:revision>105</cp:revision>
  <dcterms:created xsi:type="dcterms:W3CDTF">2003-07-11T15:36:26Z</dcterms:created>
  <dcterms:modified xsi:type="dcterms:W3CDTF">2020-10-09T18:00:00Z</dcterms:modified>
</cp:coreProperties>
</file>