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5" r:id="rId1"/>
  </p:sldMasterIdLst>
  <p:sldIdLst>
    <p:sldId id="261" r:id="rId2"/>
    <p:sldId id="256" r:id="rId3"/>
    <p:sldId id="258" r:id="rId4"/>
    <p:sldId id="259" r:id="rId5"/>
    <p:sldId id="26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99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84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995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57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395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8573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2373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8323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771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8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5137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46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423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841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860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57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605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534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FECB8-CC7F-484C-96DC-6EA9534D39DD}" type="datetimeFigureOut">
              <a:rPr lang="es-CL" smtClean="0"/>
              <a:t>16-04-2021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30F708-B6C1-44A2-8B08-E7060C85ECBF}" type="slidenum">
              <a:rPr lang="es-CL" smtClean="0"/>
              <a:t>‹#›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512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  <p:sldLayoutId id="2147483977" r:id="rId12"/>
    <p:sldLayoutId id="2147483978" r:id="rId13"/>
    <p:sldLayoutId id="2147483979" r:id="rId14"/>
    <p:sldLayoutId id="2147483980" r:id="rId15"/>
    <p:sldLayoutId id="21474839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AE49B-40A7-4DBE-B024-A8120EA95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556" y="1590734"/>
            <a:ext cx="5554405" cy="2520012"/>
          </a:xfrm>
          <a:solidFill>
            <a:schemeClr val="bg2"/>
          </a:solidFill>
        </p:spPr>
        <p:txBody>
          <a:bodyPr vert="horz" lIns="91440" tIns="45720" rIns="91440" bIns="0" rtlCol="0" anchor="ctr">
            <a:normAutofit/>
          </a:bodyPr>
          <a:lstStyle/>
          <a:p>
            <a:pPr algn="ctr" defTabSz="914400"/>
            <a:r>
              <a:rPr lang="en-US" sz="4400" dirty="0">
                <a:solidFill>
                  <a:schemeClr val="tx2"/>
                </a:solidFill>
              </a:rPr>
              <a:t>Nivel Beginner 2021</a:t>
            </a:r>
            <a:br>
              <a:rPr lang="en-US" sz="4400" dirty="0">
                <a:solidFill>
                  <a:schemeClr val="tx2"/>
                </a:solidFill>
              </a:rPr>
            </a:br>
            <a:r>
              <a:rPr lang="en-US" sz="4400" dirty="0">
                <a:solidFill>
                  <a:schemeClr val="tx2"/>
                </a:solidFill>
              </a:rPr>
              <a:t>PRIMER SEMESTRE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1E743D-7182-49CE-84FF-AA8FCB3A3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13334" y="4427183"/>
            <a:ext cx="5534626" cy="522928"/>
          </a:xfrm>
        </p:spPr>
        <p:txBody>
          <a:bodyPr vert="horz" lIns="91440" tIns="91440" rIns="91440" bIns="91440" rtlCol="0">
            <a:normAutofit/>
          </a:bodyPr>
          <a:lstStyle/>
          <a:p>
            <a:pPr algn="ctr" defTabSz="914400"/>
            <a:r>
              <a:rPr lang="en-US" cap="all">
                <a:solidFill>
                  <a:srgbClr val="000000"/>
                </a:solidFill>
              </a:rPr>
              <a:t>Algunas consideraciones</a:t>
            </a:r>
          </a:p>
        </p:txBody>
      </p:sp>
    </p:spTree>
    <p:extLst>
      <p:ext uri="{BB962C8B-B14F-4D97-AF65-F5344CB8AC3E}">
        <p14:creationId xmlns:p14="http://schemas.microsoft.com/office/powerpoint/2010/main" val="62801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53462" y="1088740"/>
            <a:ext cx="7056784" cy="1080120"/>
          </a:xfrm>
        </p:spPr>
        <p:txBody>
          <a:bodyPr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s-CL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Dinámica semanal de las clases</a:t>
            </a:r>
            <a:br>
              <a:rPr lang="es-CL" dirty="0">
                <a:solidFill>
                  <a:srgbClr val="FF6600"/>
                </a:solidFill>
                <a:latin typeface="+mn-lt"/>
              </a:rPr>
            </a:br>
            <a:endParaRPr lang="es-CL" sz="2700" dirty="0">
              <a:solidFill>
                <a:schemeClr val="accent5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body" idx="1"/>
          </p:nvPr>
        </p:nvSpPr>
        <p:spPr>
          <a:xfrm>
            <a:off x="1259632" y="1916832"/>
            <a:ext cx="6974922" cy="3600400"/>
          </a:xfrm>
        </p:spPr>
        <p:txBody>
          <a:bodyPr>
            <a:normAutofit/>
          </a:bodyPr>
          <a:lstStyle/>
          <a:p>
            <a:pPr algn="l"/>
            <a:endParaRPr lang="es-CL" dirty="0">
              <a:solidFill>
                <a:schemeClr val="tx1"/>
              </a:solidFill>
            </a:endParaRPr>
          </a:p>
          <a:p>
            <a:pPr algn="l"/>
            <a:r>
              <a:rPr lang="es-CL" dirty="0">
                <a:solidFill>
                  <a:schemeClr val="tx1"/>
                </a:solidFill>
              </a:rPr>
              <a:t>  Habrá dos sesiones a la semana: </a:t>
            </a:r>
            <a:r>
              <a:rPr lang="es-CL" dirty="0">
                <a:solidFill>
                  <a:srgbClr val="C00000"/>
                </a:solidFill>
              </a:rPr>
              <a:t>Una sesión sincrónica vía zoom o </a:t>
            </a:r>
            <a:r>
              <a:rPr lang="es-CL" dirty="0" err="1">
                <a:solidFill>
                  <a:srgbClr val="C00000"/>
                </a:solidFill>
              </a:rPr>
              <a:t>meet</a:t>
            </a:r>
            <a:r>
              <a:rPr lang="es-CL" dirty="0">
                <a:solidFill>
                  <a:schemeClr val="tx1"/>
                </a:solidFill>
              </a:rPr>
              <a:t> y una sesión de </a:t>
            </a:r>
            <a:r>
              <a:rPr lang="es-CL" dirty="0">
                <a:solidFill>
                  <a:srgbClr val="C00000"/>
                </a:solidFill>
              </a:rPr>
              <a:t>trabajo autónomo </a:t>
            </a:r>
            <a:r>
              <a:rPr lang="es-CL" dirty="0">
                <a:solidFill>
                  <a:schemeClr val="tx1"/>
                </a:solidFill>
              </a:rPr>
              <a:t>usando como método de conexión el foro de u-curso.</a:t>
            </a:r>
          </a:p>
          <a:p>
            <a:pPr algn="l"/>
            <a:endParaRPr lang="es-CL" dirty="0">
              <a:solidFill>
                <a:schemeClr val="tx1"/>
              </a:solidFill>
            </a:endParaRPr>
          </a:p>
          <a:p>
            <a:pPr algn="l"/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La sesión zoom </a:t>
            </a:r>
            <a:r>
              <a:rPr lang="es-CL" dirty="0">
                <a:solidFill>
                  <a:schemeClr val="tx1"/>
                </a:solidFill>
              </a:rPr>
              <a:t>de cada semana será para revisar contenidos y actividades practicas.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La sesión foro  </a:t>
            </a:r>
            <a:r>
              <a:rPr lang="es-CL" dirty="0">
                <a:solidFill>
                  <a:schemeClr val="tx1"/>
                </a:solidFill>
              </a:rPr>
              <a:t>será para desarrollo de tareas y su PEC estará disponible para resolver dudas a través de FORO.  </a:t>
            </a:r>
          </a:p>
          <a:p>
            <a:pPr algn="l"/>
            <a:endParaRPr lang="es-CL" dirty="0">
              <a:solidFill>
                <a:schemeClr val="tx1"/>
              </a:solidFill>
            </a:endParaRPr>
          </a:p>
          <a:p>
            <a:endParaRPr lang="es-CL" dirty="0"/>
          </a:p>
          <a:p>
            <a:pPr algn="l"/>
            <a:endParaRPr lang="es-CL" sz="28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0298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DEEC23-CBC6-4B16-9D63-256D9DCBC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267" y="1052737"/>
            <a:ext cx="6254044" cy="720080"/>
          </a:xfrm>
        </p:spPr>
        <p:txBody>
          <a:bodyPr/>
          <a:lstStyle/>
          <a:p>
            <a:r>
              <a:rPr lang="es-CL" dirty="0"/>
              <a:t> Programa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29DEDC-39D4-4AED-8A96-E0E71409B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6267" y="1988840"/>
            <a:ext cx="6231467" cy="367240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Es responsabilidad de cada estudiante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revisar semanalmente</a:t>
            </a:r>
            <a:r>
              <a:rPr lang="es-CL" dirty="0">
                <a:solidFill>
                  <a:schemeClr val="tx1"/>
                </a:solidFill>
              </a:rPr>
              <a:t>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y con anticipación </a:t>
            </a:r>
            <a:r>
              <a:rPr lang="es-CL" dirty="0">
                <a:solidFill>
                  <a:schemeClr val="tx1"/>
                </a:solidFill>
              </a:rPr>
              <a:t>los contenidos, tareas y evaluaciones explicitados en el programa.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Los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materiales</a:t>
            </a:r>
            <a:r>
              <a:rPr lang="es-CL" dirty="0">
                <a:solidFill>
                  <a:schemeClr val="tx1"/>
                </a:solidFill>
              </a:rPr>
              <a:t> serán publicados cada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lunes</a:t>
            </a:r>
            <a:r>
              <a:rPr lang="es-CL" dirty="0">
                <a:solidFill>
                  <a:schemeClr val="tx1"/>
                </a:solidFill>
              </a:rPr>
              <a:t> desde las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00:00</a:t>
            </a:r>
            <a:r>
              <a:rPr lang="es-CL" dirty="0">
                <a:solidFill>
                  <a:schemeClr val="tx1"/>
                </a:solidFill>
              </a:rPr>
              <a:t> horas en U-cursos.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37115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47739-5A55-452A-BA79-BA1DC8596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427" y="980729"/>
            <a:ext cx="6254044" cy="792088"/>
          </a:xfrm>
        </p:spPr>
        <p:txBody>
          <a:bodyPr/>
          <a:lstStyle/>
          <a:p>
            <a:r>
              <a:rPr lang="es-CL" dirty="0"/>
              <a:t>Sesiones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01759F-8A88-4ECC-9AAF-BA70E4AF8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6267" y="1916832"/>
            <a:ext cx="6231467" cy="4104456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A pesar de la no obligatoriedad en ambas sesiones, es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altamente necesario y recomendable la participación activa</a:t>
            </a:r>
            <a:r>
              <a:rPr lang="es-CL" dirty="0">
                <a:solidFill>
                  <a:schemeClr val="tx1"/>
                </a:solidFill>
              </a:rPr>
              <a:t> (encender micrófonos y cámaras) para lograr los objetivos de aprendizaje propuestos en el programa.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Será durante estas sesiones que su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PEC explicará y aclarará dudas respecto a los contenidos, tareas y/o evaluaciones</a:t>
            </a:r>
            <a:r>
              <a:rPr lang="es-CL" dirty="0">
                <a:solidFill>
                  <a:schemeClr val="tx1"/>
                </a:solidFill>
              </a:rPr>
              <a:t>, lo cual requerirá una revisión anticipada del material publicado.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La sesión FORO</a:t>
            </a:r>
            <a:r>
              <a:rPr lang="es-CL" dirty="0">
                <a:solidFill>
                  <a:schemeClr val="tx1"/>
                </a:solidFill>
              </a:rPr>
              <a:t> debería ser destinada para la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realización de tareas y aclaración de dudas </a:t>
            </a:r>
            <a:r>
              <a:rPr lang="es-CL" dirty="0">
                <a:solidFill>
                  <a:schemeClr val="tx1"/>
                </a:solidFill>
              </a:rPr>
              <a:t>respecto de ellas. Esto les permitirá ocupar tiempo fuera de la sesión para el cumplimiento en otras asignaturas.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460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DB89E9-1AA5-4E29-9336-A983994F8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4979" y="1124745"/>
            <a:ext cx="6254044" cy="864096"/>
          </a:xfrm>
        </p:spPr>
        <p:txBody>
          <a:bodyPr/>
          <a:lstStyle/>
          <a:p>
            <a:r>
              <a:rPr lang="es-CL" dirty="0"/>
              <a:t>Evaluaciones y tareas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5D4CF50-11A7-41A3-81A0-508084C96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6267" y="1988841"/>
            <a:ext cx="6231467" cy="4176463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Cada una de las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tareas </a:t>
            </a:r>
            <a:r>
              <a:rPr lang="es-CL" dirty="0">
                <a:solidFill>
                  <a:schemeClr val="tx1"/>
                </a:solidFill>
              </a:rPr>
              <a:t>tiene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1 punto</a:t>
            </a:r>
            <a:r>
              <a:rPr lang="es-CL" dirty="0">
                <a:solidFill>
                  <a:schemeClr val="tx1"/>
                </a:solidFill>
              </a:rPr>
              <a:t>, el cual se traducirá en una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nota de participación </a:t>
            </a:r>
            <a:r>
              <a:rPr lang="es-CL" dirty="0">
                <a:solidFill>
                  <a:schemeClr val="tx1"/>
                </a:solidFill>
              </a:rPr>
              <a:t>con una ponderación de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5%</a:t>
            </a:r>
            <a:r>
              <a:rPr lang="es-CL" dirty="0">
                <a:solidFill>
                  <a:schemeClr val="tx1"/>
                </a:solidFill>
              </a:rPr>
              <a:t> de la nota de presentación (9 tareas especificadas en el programa en color azul).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La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fecha límite </a:t>
            </a:r>
            <a:r>
              <a:rPr lang="es-CL" dirty="0">
                <a:solidFill>
                  <a:schemeClr val="tx1"/>
                </a:solidFill>
              </a:rPr>
              <a:t>para la entrega de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tareas</a:t>
            </a:r>
            <a:r>
              <a:rPr lang="es-CL" dirty="0">
                <a:solidFill>
                  <a:schemeClr val="tx1"/>
                </a:solidFill>
              </a:rPr>
              <a:t> será los días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domingo a las 23:59 </a:t>
            </a:r>
            <a:r>
              <a:rPr lang="es-CL" dirty="0">
                <a:solidFill>
                  <a:schemeClr val="tx1"/>
                </a:solidFill>
              </a:rPr>
              <a:t>de cada semana.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Las </a:t>
            </a:r>
            <a:r>
              <a:rPr lang="es-CL" b="1" dirty="0">
                <a:solidFill>
                  <a:schemeClr val="tx1"/>
                </a:solidFill>
              </a:rPr>
              <a:t>2 pruebas </a:t>
            </a:r>
            <a:r>
              <a:rPr lang="es-CL" dirty="0">
                <a:solidFill>
                  <a:schemeClr val="tx1"/>
                </a:solidFill>
              </a:rPr>
              <a:t>del semestre tendrán una duración de 90 minutos y estarán disponibles sólo de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lunes a viernes.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tx1"/>
                </a:solidFill>
              </a:rPr>
              <a:t>Los </a:t>
            </a:r>
            <a:r>
              <a:rPr lang="es-CL" b="1" dirty="0">
                <a:solidFill>
                  <a:schemeClr val="tx1"/>
                </a:solidFill>
              </a:rPr>
              <a:t>Online </a:t>
            </a:r>
            <a:r>
              <a:rPr lang="es-CL" b="1" dirty="0" err="1">
                <a:solidFill>
                  <a:schemeClr val="tx1"/>
                </a:solidFill>
              </a:rPr>
              <a:t>Quizzes</a:t>
            </a:r>
            <a:r>
              <a:rPr lang="es-CL" b="1" dirty="0">
                <a:solidFill>
                  <a:schemeClr val="tx1"/>
                </a:solidFill>
              </a:rPr>
              <a:t> </a:t>
            </a:r>
            <a:r>
              <a:rPr lang="es-CL" dirty="0">
                <a:solidFill>
                  <a:schemeClr val="tx1"/>
                </a:solidFill>
              </a:rPr>
              <a:t>tendrán una duración de 60 minutos y estarán disponibles </a:t>
            </a:r>
            <a:r>
              <a:rPr lang="es-CL" dirty="0">
                <a:solidFill>
                  <a:schemeClr val="accent5">
                    <a:lumMod val="75000"/>
                  </a:schemeClr>
                </a:solidFill>
              </a:rPr>
              <a:t>de lunes a viernes (00:00 a 23:59)</a:t>
            </a:r>
            <a:r>
              <a:rPr lang="es-CL" dirty="0">
                <a:solidFill>
                  <a:schemeClr val="tx1"/>
                </a:solidFill>
              </a:rPr>
              <a:t>. Son 2 </a:t>
            </a:r>
            <a:r>
              <a:rPr lang="es-CL" dirty="0" err="1">
                <a:solidFill>
                  <a:schemeClr val="tx1"/>
                </a:solidFill>
              </a:rPr>
              <a:t>quizzes</a:t>
            </a:r>
            <a:r>
              <a:rPr lang="es-CL" dirty="0">
                <a:solidFill>
                  <a:schemeClr val="tx1"/>
                </a:solidFill>
              </a:rPr>
              <a:t> son el 10% de la nota de presentación.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00547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332656"/>
            <a:ext cx="6965245" cy="1202485"/>
          </a:xfrm>
        </p:spPr>
        <p:txBody>
          <a:bodyPr>
            <a:normAutofit/>
          </a:bodyPr>
          <a:lstStyle/>
          <a:p>
            <a:r>
              <a:rPr lang="es-CL" sz="2000" dirty="0" err="1">
                <a:solidFill>
                  <a:schemeClr val="accent5">
                    <a:lumMod val="75000"/>
                  </a:schemeClr>
                </a:solidFill>
              </a:rPr>
              <a:t>Evaluations</a:t>
            </a:r>
            <a:endParaRPr lang="es-CL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5" name="Marcador de contenido 4">
            <a:extLst>
              <a:ext uri="{FF2B5EF4-FFF2-40B4-BE49-F238E27FC236}">
                <a16:creationId xmlns:a16="http://schemas.microsoft.com/office/drawing/2014/main" id="{FFA520D6-EE13-43EE-BA7E-64CE48792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6574507"/>
              </p:ext>
            </p:extLst>
          </p:nvPr>
        </p:nvGraphicFramePr>
        <p:xfrm>
          <a:off x="1475656" y="980728"/>
          <a:ext cx="6965245" cy="4752528"/>
        </p:xfrm>
        <a:graphic>
          <a:graphicData uri="http://schemas.openxmlformats.org/drawingml/2006/table">
            <a:tbl>
              <a:tblPr/>
              <a:tblGrid>
                <a:gridCol w="1122246">
                  <a:extLst>
                    <a:ext uri="{9D8B030D-6E8A-4147-A177-3AD203B41FA5}">
                      <a16:colId xmlns:a16="http://schemas.microsoft.com/office/drawing/2014/main" val="1289651814"/>
                    </a:ext>
                  </a:extLst>
                </a:gridCol>
                <a:gridCol w="3159367">
                  <a:extLst>
                    <a:ext uri="{9D8B030D-6E8A-4147-A177-3AD203B41FA5}">
                      <a16:colId xmlns:a16="http://schemas.microsoft.com/office/drawing/2014/main" val="3672329997"/>
                    </a:ext>
                  </a:extLst>
                </a:gridCol>
                <a:gridCol w="2683632">
                  <a:extLst>
                    <a:ext uri="{9D8B030D-6E8A-4147-A177-3AD203B41FA5}">
                      <a16:colId xmlns:a16="http://schemas.microsoft.com/office/drawing/2014/main" val="3088577113"/>
                    </a:ext>
                  </a:extLst>
                </a:gridCol>
              </a:tblGrid>
              <a:tr h="837905">
                <a:tc>
                  <a:txBody>
                    <a:bodyPr/>
                    <a:lstStyle/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s-CL" sz="700" b="1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TEST</a:t>
                      </a:r>
                      <a:endParaRPr lang="es-CL" sz="100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s-CL" sz="700" b="1" i="0" u="none" strike="noStrike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  <a:endParaRPr lang="es-CL" sz="1000">
                        <a:solidFill>
                          <a:schemeClr val="bg2"/>
                        </a:solidFill>
                        <a:effectLst/>
                      </a:endParaRPr>
                    </a:p>
                    <a:p>
                      <a:pPr fontAlgn="t"/>
                      <a:br>
                        <a:rPr lang="es-CL" sz="1000">
                          <a:solidFill>
                            <a:schemeClr val="bg2"/>
                          </a:solidFill>
                          <a:effectLst/>
                        </a:rPr>
                      </a:br>
                      <a:endParaRPr lang="es-CL" sz="100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solidFill>
                            <a:schemeClr val="bg2"/>
                          </a:solidFill>
                          <a:effectLst/>
                        </a:rPr>
                      </a:br>
                      <a:r>
                        <a:rPr lang="es-CL" sz="700" b="1" i="0" u="none" strike="noStrike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</a:rPr>
                        <a:t>PERCENTAGE OF FINAL MARK %</a:t>
                      </a:r>
                      <a:endParaRPr lang="es-CL" sz="1000" dirty="0">
                        <a:solidFill>
                          <a:schemeClr val="bg2"/>
                        </a:solidFill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4137"/>
                  </a:ext>
                </a:extLst>
              </a:tr>
              <a:tr h="3914623">
                <a:tc>
                  <a:txBody>
                    <a:bodyPr/>
                    <a:lstStyle/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CL" sz="1000" dirty="0"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270" rtl="0" fontAlgn="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90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 test online                                       </a:t>
                      </a:r>
                      <a:endParaRPr lang="es-CL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indent="-1270" rtl="0" fontAlgn="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Online quiz 1:                                    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Online quiz 2:                                         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Online quiz 3:          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Integrated</a:t>
                      </a: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 quiz:               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Video  </a:t>
                      </a:r>
                      <a:r>
                        <a:rPr lang="es-CL" sz="90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:                                                                                  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CL" sz="900" b="0" i="0" u="none" strike="noStrike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900" b="0" i="0" u="none" strike="noStrike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Self-study</a:t>
                      </a: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0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Final test          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</a:rPr>
                        <a:t>EX 1 &amp; 2</a:t>
                      </a:r>
                      <a:endParaRPr lang="es-CL" sz="1000" dirty="0">
                        <a:effectLst/>
                      </a:endParaRPr>
                    </a:p>
                    <a:p>
                      <a:pPr fontAlgn="t"/>
                      <a:br>
                        <a:rPr lang="es-CL" sz="1000" dirty="0">
                          <a:effectLst/>
                        </a:rPr>
                      </a:br>
                      <a:endParaRPr lang="es-CL" sz="1000" dirty="0"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  <a:endParaRPr lang="es-CL" sz="1000" dirty="0">
                        <a:effectLst/>
                      </a:endParaRPr>
                    </a:p>
                    <a:p>
                      <a:pPr indent="-1270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CL" sz="1000" dirty="0">
                          <a:effectLst/>
                        </a:rPr>
                      </a:br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  <a:endParaRPr lang="es-CL" sz="1000" dirty="0">
                        <a:effectLst/>
                      </a:endParaRPr>
                    </a:p>
                  </a:txBody>
                  <a:tcPr marL="50237" marR="50237" marT="33492" marB="33492">
                    <a:lnL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593791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56DFDF53-0EAA-423F-A6A6-7D38082BE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895185" y="-502482"/>
            <a:ext cx="1598606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CL" altLang="es-CL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CL" altLang="es-C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0772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2407</TotalTime>
  <Words>434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Nivel Beginner 2021 PRIMER SEMESTRE</vt:lpstr>
      <vt:lpstr>             Dinámica semanal de las clases </vt:lpstr>
      <vt:lpstr> Programa</vt:lpstr>
      <vt:lpstr>Sesiones</vt:lpstr>
      <vt:lpstr>Evaluaciones y tareas</vt:lpstr>
      <vt:lpstr>Evaluations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</dc:creator>
  <cp:lastModifiedBy>Miruska Yolanda Ester Osorio Hevia (miruskaosorio)</cp:lastModifiedBy>
  <cp:revision>33</cp:revision>
  <dcterms:created xsi:type="dcterms:W3CDTF">2020-04-13T13:58:16Z</dcterms:created>
  <dcterms:modified xsi:type="dcterms:W3CDTF">2021-04-16T18:12:29Z</dcterms:modified>
</cp:coreProperties>
</file>