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embeddedFontLst>
    <p:embeddedFont>
      <p:font typeface="Constantia" panose="02030602050306030303" pitchFamily="18" charset="0"/>
      <p:regular r:id="rId8"/>
      <p:bold r:id="rId9"/>
      <p:italic r:id="rId10"/>
      <p:boldItalic r:id="rId11"/>
    </p:embeddedFont>
    <p:embeddedFont>
      <p:font typeface="Franklin Gothic Book" panose="020B0503020102020204" pitchFamily="34" charset="0"/>
      <p:regular r:id="rId12"/>
      <p:italic r:id="rId13"/>
    </p:embeddedFont>
    <p:embeddedFont>
      <p:font typeface="Libre Franklin" pitchFamily="2" charset="77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FsfMnWcIAqzODiOC0ZZImPZW2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89B9CD-77F6-44A3-B335-D179348B6BBF}">
  <a:tblStyle styleId="{FF89B9CD-77F6-44A3-B335-D179348B6BBF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0E7"/>
          </a:solidFill>
        </a:fill>
      </a:tcStyle>
    </a:wholeTbl>
    <a:band1H>
      <a:tcTxStyle/>
      <a:tcStyle>
        <a:tcBdr/>
        <a:fill>
          <a:solidFill>
            <a:srgbClr val="FEDF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EDF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0"/>
  </p:normalViewPr>
  <p:slideViewPr>
    <p:cSldViewPr snapToGrid="0">
      <p:cViewPr varScale="1">
        <p:scale>
          <a:sx n="105" d="100"/>
          <a:sy n="105" d="100"/>
        </p:scale>
        <p:origin x="184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stantia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 rot="5400000">
            <a:off x="2759337" y="822961"/>
            <a:ext cx="3603812" cy="6196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marL="2286000" lvl="4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marL="2743200" lvl="5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marL="3200400" lvl="6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marL="3657600" lvl="7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marL="4114800" lvl="8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 rot="5400000">
            <a:off x="4962879" y="2592212"/>
            <a:ext cx="4763911" cy="143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 rot="5400000">
            <a:off x="1686277" y="718256"/>
            <a:ext cx="4402667" cy="517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marL="2286000" lvl="4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marL="2743200" lvl="5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marL="3200400" lvl="6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marL="3657600" lvl="7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marL="4114800" lvl="8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marL="2286000" lvl="4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marL="2743200" lvl="5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marL="3200400" lvl="6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marL="3657600" lvl="7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marL="4114800" lvl="8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3" name="Google Shape;33;p9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4" name="Google Shape;34;p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5" name="Google Shape;35;p9"/>
          <p:cNvSpPr/>
          <p:nvPr/>
        </p:nvSpPr>
        <p:spPr>
          <a:xfrm rot="10800000">
            <a:off x="891822" y="5617774"/>
            <a:ext cx="7382935" cy="537210"/>
          </a:xfrm>
          <a:custGeom>
            <a:avLst/>
            <a:gdLst/>
            <a:ahLst/>
            <a:cxnLst/>
            <a:rect l="l" t="t" r="r" b="b"/>
            <a:pathLst>
              <a:path w="7955280" h="495300" extrusionOk="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" name="Google Shape;36;p9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" name="Google Shape;37;p9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8" name="Google Shape;38;p9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769521" y="702069"/>
            <a:ext cx="567831" cy="56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9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7855433" y="749720"/>
            <a:ext cx="566928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9"/>
          <p:cNvSpPr txBox="1"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nstantia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187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6770676" y="535759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1174044" y="5357592"/>
            <a:ext cx="50348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6213930" y="535759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1298448" y="2121407"/>
            <a:ext cx="3200400" cy="36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marL="2286000" lvl="4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marL="2743200" lvl="5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marL="3200400" lvl="6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marL="3657600" lvl="7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marL="4114800" lvl="8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2"/>
          </p:nvPr>
        </p:nvSpPr>
        <p:spPr>
          <a:xfrm>
            <a:off x="4663440" y="2119313"/>
            <a:ext cx="3200400" cy="360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marL="2286000" lvl="4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marL="2743200" lvl="5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marL="3200400" lvl="6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marL="3657600" lvl="7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marL="4114800" lvl="8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2"/>
          </p:nvPr>
        </p:nvSpPr>
        <p:spPr>
          <a:xfrm>
            <a:off x="4910669" y="2122311"/>
            <a:ext cx="2944368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3"/>
          </p:nvPr>
        </p:nvSpPr>
        <p:spPr>
          <a:xfrm>
            <a:off x="1298448" y="2944368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marL="2286000" lvl="4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marL="2743200" lvl="5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marL="3200400" lvl="6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marL="3657600" lvl="7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marL="4114800" lvl="8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4"/>
          </p:nvPr>
        </p:nvSpPr>
        <p:spPr>
          <a:xfrm>
            <a:off x="4645151" y="2944813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marL="2286000" lvl="4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marL="2743200" lvl="5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marL="3200400" lvl="6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marL="3657600" lvl="7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marL="4114800" lvl="8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2" name="Google Shape;72;p1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74" name="Google Shape;74;p14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/>
            <a:ahLst/>
            <a:cxnLst/>
            <a:rect l="l" t="t" r="r" b="b"/>
            <a:pathLst>
              <a:path w="7955280" h="495300" extrusionOk="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5" name="Google Shape;75;p14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6" name="Google Shape;76;p14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7" name="Google Shape;77;p14"/>
          <p:cNvSpPr/>
          <p:nvPr/>
        </p:nvSpPr>
        <p:spPr>
          <a:xfrm rot="-60000">
            <a:off x="749204" y="576868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8" name="Google Shape;78;p14"/>
          <p:cNvSpPr/>
          <p:nvPr/>
        </p:nvSpPr>
        <p:spPr>
          <a:xfrm rot="-60000">
            <a:off x="749808" y="576072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79" name="Google Shape;79;p14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2371106" y="293953"/>
            <a:ext cx="567831" cy="56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6279647" y="333163"/>
            <a:ext cx="566928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tantia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 rot="60000">
            <a:off x="4854291" y="1150993"/>
            <a:ext cx="3020792" cy="46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7345" algn="l">
              <a:spcBef>
                <a:spcPts val="440"/>
              </a:spcBef>
              <a:spcAft>
                <a:spcPts val="0"/>
              </a:spcAft>
              <a:buSzPts val="1870"/>
              <a:buChar char="O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 sz="1800"/>
            </a:lvl3pPr>
            <a:lvl4pPr marL="1828800" lvl="3" indent="-314960" algn="l">
              <a:spcBef>
                <a:spcPts val="320"/>
              </a:spcBef>
              <a:spcAft>
                <a:spcPts val="0"/>
              </a:spcAft>
              <a:buSzPts val="1360"/>
              <a:buChar char="O"/>
              <a:defRPr sz="1600"/>
            </a:lvl4pPr>
            <a:lvl5pPr marL="2286000" lvl="4" indent="-304164" algn="l">
              <a:spcBef>
                <a:spcPts val="280"/>
              </a:spcBef>
              <a:spcAft>
                <a:spcPts val="0"/>
              </a:spcAft>
              <a:buSzPts val="1190"/>
              <a:buChar char="O"/>
              <a:defRPr sz="1400"/>
            </a:lvl5pPr>
            <a:lvl6pPr marL="2743200" lvl="5" indent="-33655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6pPr>
            <a:lvl7pPr marL="3200400" lvl="6" indent="-33655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7pPr>
            <a:lvl8pPr marL="3657600" lvl="7" indent="-33655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8pPr>
            <a:lvl9pPr marL="4114800" lvl="8" indent="-33655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2"/>
          </p:nvPr>
        </p:nvSpPr>
        <p:spPr>
          <a:xfrm rot="-60000">
            <a:off x="1148125" y="3623748"/>
            <a:ext cx="3048891" cy="2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36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dt" idx="10"/>
          </p:nvPr>
        </p:nvSpPr>
        <p:spPr>
          <a:xfrm rot="60000">
            <a:off x="6341698" y="588567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ftr" idx="11"/>
          </p:nvPr>
        </p:nvSpPr>
        <p:spPr>
          <a:xfrm rot="-60000">
            <a:off x="914554" y="5829261"/>
            <a:ext cx="35226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 rot="60000">
            <a:off x="7557313" y="589696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9" name="Google Shape;89;p1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91" name="Google Shape;91;p15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/>
            <a:ahLst/>
            <a:cxnLst/>
            <a:rect l="l" t="t" r="r" b="b"/>
            <a:pathLst>
              <a:path w="7955280" h="495300" extrusionOk="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2" name="Google Shape;92;p15"/>
          <p:cNvSpPr/>
          <p:nvPr/>
        </p:nvSpPr>
        <p:spPr>
          <a:xfrm rot="-60000">
            <a:off x="749204" y="576868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3" name="Google Shape;93;p15"/>
          <p:cNvSpPr/>
          <p:nvPr/>
        </p:nvSpPr>
        <p:spPr>
          <a:xfrm rot="-60000">
            <a:off x="745058" y="575769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4" name="Google Shape;94;p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5" name="Google Shape;95;p15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96" name="Google Shape;96;p15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2371106" y="293953"/>
            <a:ext cx="567831" cy="56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6279647" y="333163"/>
            <a:ext cx="566928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tantia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>
            <a:spLocks noGrp="1"/>
          </p:cNvSpPr>
          <p:nvPr>
            <p:ph type="pic" idx="2"/>
          </p:nvPr>
        </p:nvSpPr>
        <p:spPr>
          <a:xfrm rot="60000">
            <a:off x="4898615" y="1207272"/>
            <a:ext cx="2913863" cy="4539412"/>
          </a:xfrm>
          <a:prstGeom prst="rect">
            <a:avLst/>
          </a:prstGeom>
          <a:noFill/>
          <a:ln w="1016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Courgette"/>
              <a:buNone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 rot="-60000">
            <a:off x="1152144" y="3621024"/>
            <a:ext cx="3044952" cy="210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36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 rot="60000">
            <a:off x="6345936" y="5888737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 rot="-60000">
            <a:off x="914569" y="5831037"/>
            <a:ext cx="33190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 rot="60000">
            <a:off x="7562089" y="5900026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Google Shape;7;p6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" name="Google Shape;8;p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9" name="Google Shape;9;p6"/>
          <p:cNvSpPr/>
          <p:nvPr/>
        </p:nvSpPr>
        <p:spPr>
          <a:xfrm rot="10800000">
            <a:off x="628649" y="6069330"/>
            <a:ext cx="7920991" cy="537210"/>
          </a:xfrm>
          <a:custGeom>
            <a:avLst/>
            <a:gdLst/>
            <a:ahLst/>
            <a:cxnLst/>
            <a:rect l="l" t="t" r="r" b="b"/>
            <a:pathLst>
              <a:path w="7955280" h="495300" extrusionOk="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" name="Google Shape;10;p6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" name="Google Shape;11;p6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rotWithShape="1">
            <a:blip r:embed="rId14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2" name="Google Shape;12;p6" descr="C:\Users\Administrator\Desktop\Pushpin Dev\Assets\pushpinLeft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1435684">
            <a:off x="543741" y="273091"/>
            <a:ext cx="567831" cy="56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6" descr="C:\Users\Administrator\Desktop\Pushpin Dev\Assets\pushpinLeft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4096196">
            <a:off x="8115079" y="298163"/>
            <a:ext cx="566928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6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>
            <a:spLocks noGrp="1"/>
          </p:cNvSpPr>
          <p:nvPr>
            <p:ph type="title"/>
          </p:nvPr>
        </p:nvSpPr>
        <p:spPr>
          <a:xfrm>
            <a:off x="1053462" y="1088740"/>
            <a:ext cx="7056784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rgbClr val="B04003"/>
              </a:buClr>
              <a:buSzPts val="3600"/>
              <a:buFont typeface="Arial"/>
              <a:buChar char="•"/>
            </a:pPr>
            <a:br>
              <a:rPr lang="es-CL" sz="3600">
                <a:solidFill>
                  <a:srgbClr val="B04003"/>
                </a:solidFill>
              </a:rPr>
            </a:br>
            <a:br>
              <a:rPr lang="es-CL" sz="3600">
                <a:solidFill>
                  <a:srgbClr val="B04003"/>
                </a:solidFill>
              </a:rPr>
            </a:br>
            <a:br>
              <a:rPr lang="es-CL" sz="3600">
                <a:solidFill>
                  <a:srgbClr val="B04003"/>
                </a:solidFill>
              </a:rPr>
            </a:br>
            <a:br>
              <a:rPr lang="es-CL" sz="3600">
                <a:solidFill>
                  <a:srgbClr val="B04003"/>
                </a:solidFill>
              </a:rPr>
            </a:br>
            <a:br>
              <a:rPr lang="es-CL" sz="3600">
                <a:solidFill>
                  <a:srgbClr val="B04003"/>
                </a:solidFill>
              </a:rPr>
            </a:br>
            <a:br>
              <a:rPr lang="es-CL" sz="3600">
                <a:solidFill>
                  <a:srgbClr val="B04003"/>
                </a:solidFill>
              </a:rPr>
            </a:br>
            <a:br>
              <a:rPr lang="es-CL" sz="3600">
                <a:solidFill>
                  <a:srgbClr val="B04003"/>
                </a:solidFill>
              </a:rPr>
            </a:br>
            <a:br>
              <a:rPr lang="es-CL" sz="3600">
                <a:solidFill>
                  <a:srgbClr val="B04003"/>
                </a:solidFill>
              </a:rPr>
            </a:br>
            <a:br>
              <a:rPr lang="es-CL" sz="3600">
                <a:solidFill>
                  <a:srgbClr val="B04003"/>
                </a:solidFill>
              </a:rPr>
            </a:br>
            <a:br>
              <a:rPr lang="es-CL" sz="3600">
                <a:solidFill>
                  <a:srgbClr val="B04003"/>
                </a:solidFill>
              </a:rPr>
            </a:br>
            <a:br>
              <a:rPr lang="es-CL" sz="3600">
                <a:solidFill>
                  <a:srgbClr val="B04003"/>
                </a:solidFill>
              </a:rPr>
            </a:br>
            <a:br>
              <a:rPr lang="es-CL" sz="3600">
                <a:solidFill>
                  <a:srgbClr val="B04003"/>
                </a:solidFill>
              </a:rPr>
            </a:br>
            <a:br>
              <a:rPr lang="es-CL" sz="3600">
                <a:solidFill>
                  <a:srgbClr val="B04003"/>
                </a:solidFill>
              </a:rPr>
            </a:br>
            <a:r>
              <a:rPr lang="es-CL" sz="3600">
                <a:solidFill>
                  <a:srgbClr val="B04003"/>
                </a:solidFill>
              </a:rPr>
              <a:t>Dinámica semanal de las clases</a:t>
            </a:r>
            <a:br>
              <a:rPr lang="es-CL" sz="3600">
                <a:solidFill>
                  <a:srgbClr val="FF660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2430">
              <a:solidFill>
                <a:srgbClr val="B0400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1" name="Google Shape;121;p1"/>
          <p:cNvSpPr txBox="1">
            <a:spLocks noGrp="1"/>
          </p:cNvSpPr>
          <p:nvPr>
            <p:ph type="body" idx="1"/>
          </p:nvPr>
        </p:nvSpPr>
        <p:spPr>
          <a:xfrm>
            <a:off x="1259632" y="1916832"/>
            <a:ext cx="6974922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rPr lang="es-CL">
                <a:solidFill>
                  <a:schemeClr val="dk1"/>
                </a:solidFill>
              </a:rPr>
              <a:t>  </a:t>
            </a:r>
            <a:r>
              <a:rPr lang="es-CL">
                <a:solidFill>
                  <a:srgbClr val="B04003"/>
                </a:solidFill>
              </a:rPr>
              <a:t>La sesión zoom </a:t>
            </a:r>
            <a:r>
              <a:rPr lang="es-CL">
                <a:solidFill>
                  <a:schemeClr val="dk1"/>
                </a:solidFill>
              </a:rPr>
              <a:t>de cada semana será para revisar contenidos y actividades prácticas. </a:t>
            </a:r>
            <a:r>
              <a:rPr lang="es-CL">
                <a:solidFill>
                  <a:srgbClr val="B04003"/>
                </a:solidFill>
              </a:rPr>
              <a:t>La sesión foro  </a:t>
            </a:r>
            <a:r>
              <a:rPr lang="es-CL">
                <a:solidFill>
                  <a:schemeClr val="dk1"/>
                </a:solidFill>
              </a:rPr>
              <a:t>será para desarrollo de tareas y su PEC estará disponible para resolver dudas a través de FORO.  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380"/>
              <a:buNone/>
            </a:pPr>
            <a:endParaRPr sz="2800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>
            <a:spLocks noGrp="1"/>
          </p:cNvSpPr>
          <p:nvPr>
            <p:ph type="title"/>
          </p:nvPr>
        </p:nvSpPr>
        <p:spPr>
          <a:xfrm>
            <a:off x="1456267" y="1052737"/>
            <a:ext cx="625404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stantia"/>
              <a:buNone/>
            </a:pPr>
            <a:r>
              <a:rPr lang="es-CL"/>
              <a:t> Programa</a:t>
            </a:r>
            <a:endParaRPr/>
          </a:p>
        </p:txBody>
      </p:sp>
      <p:sp>
        <p:nvSpPr>
          <p:cNvPr id="127" name="Google Shape;127;p2"/>
          <p:cNvSpPr txBox="1">
            <a:spLocks noGrp="1"/>
          </p:cNvSpPr>
          <p:nvPr>
            <p:ph type="body" idx="1"/>
          </p:nvPr>
        </p:nvSpPr>
        <p:spPr>
          <a:xfrm>
            <a:off x="1456267" y="1988840"/>
            <a:ext cx="6231467" cy="367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s-CL">
                <a:solidFill>
                  <a:schemeClr val="dk1"/>
                </a:solidFill>
              </a:rPr>
              <a:t>Es responsabilidad de cada estudiante </a:t>
            </a:r>
            <a:r>
              <a:rPr lang="es-CL">
                <a:solidFill>
                  <a:srgbClr val="B04003"/>
                </a:solidFill>
              </a:rPr>
              <a:t>revisar semanalmente</a:t>
            </a:r>
            <a:r>
              <a:rPr lang="es-CL">
                <a:solidFill>
                  <a:schemeClr val="dk1"/>
                </a:solidFill>
              </a:rPr>
              <a:t> </a:t>
            </a:r>
            <a:r>
              <a:rPr lang="es-CL">
                <a:solidFill>
                  <a:srgbClr val="B04003"/>
                </a:solidFill>
              </a:rPr>
              <a:t>y con anticipación </a:t>
            </a:r>
            <a:r>
              <a:rPr lang="es-CL">
                <a:solidFill>
                  <a:schemeClr val="dk1"/>
                </a:solidFill>
              </a:rPr>
              <a:t>los contenidos, tareas y evaluaciones explicitados en el programa.</a:t>
            </a:r>
            <a:endParaRPr/>
          </a:p>
          <a:p>
            <a:pPr marL="342900" lvl="0" indent="-234950" algn="l" rtl="0">
              <a:spcBef>
                <a:spcPts val="400"/>
              </a:spcBef>
              <a:spcAft>
                <a:spcPts val="0"/>
              </a:spcAft>
              <a:buSzPts val="17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s-CL">
                <a:solidFill>
                  <a:schemeClr val="dk1"/>
                </a:solidFill>
              </a:rPr>
              <a:t>Los </a:t>
            </a:r>
            <a:r>
              <a:rPr lang="es-CL">
                <a:solidFill>
                  <a:srgbClr val="B04003"/>
                </a:solidFill>
              </a:rPr>
              <a:t>materiales</a:t>
            </a:r>
            <a:r>
              <a:rPr lang="es-CL">
                <a:solidFill>
                  <a:schemeClr val="dk1"/>
                </a:solidFill>
              </a:rPr>
              <a:t> serán publicados cada </a:t>
            </a:r>
            <a:r>
              <a:rPr lang="es-CL">
                <a:solidFill>
                  <a:srgbClr val="B04003"/>
                </a:solidFill>
              </a:rPr>
              <a:t>lunes</a:t>
            </a:r>
            <a:r>
              <a:rPr lang="es-CL">
                <a:solidFill>
                  <a:schemeClr val="dk1"/>
                </a:solidFill>
              </a:rPr>
              <a:t> desde las </a:t>
            </a:r>
            <a:r>
              <a:rPr lang="es-CL">
                <a:solidFill>
                  <a:srgbClr val="B04003"/>
                </a:solidFill>
              </a:rPr>
              <a:t>00:00</a:t>
            </a:r>
            <a:r>
              <a:rPr lang="es-CL">
                <a:solidFill>
                  <a:schemeClr val="dk1"/>
                </a:solidFill>
              </a:rPr>
              <a:t> horas en U-cursos. </a:t>
            </a:r>
            <a:endParaRPr/>
          </a:p>
          <a:p>
            <a:pPr marL="342900" lvl="0" indent="-234950" algn="l" rtl="0">
              <a:spcBef>
                <a:spcPts val="400"/>
              </a:spcBef>
              <a:spcAft>
                <a:spcPts val="0"/>
              </a:spcAft>
              <a:buSzPts val="17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342900" lvl="0" indent="-234950" algn="l" rtl="0">
              <a:spcBef>
                <a:spcPts val="400"/>
              </a:spcBef>
              <a:spcAft>
                <a:spcPts val="0"/>
              </a:spcAft>
              <a:buSzPts val="1700"/>
              <a:buFont typeface="Arial"/>
              <a:buNone/>
            </a:pPr>
            <a:endParaRPr/>
          </a:p>
          <a:p>
            <a:pPr marL="342900" lvl="0" indent="-234950" algn="l" rtl="0">
              <a:spcBef>
                <a:spcPts val="400"/>
              </a:spcBef>
              <a:spcAft>
                <a:spcPts val="0"/>
              </a:spcAft>
              <a:buSzPts val="17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 txBox="1">
            <a:spLocks noGrp="1"/>
          </p:cNvSpPr>
          <p:nvPr>
            <p:ph type="title"/>
          </p:nvPr>
        </p:nvSpPr>
        <p:spPr>
          <a:xfrm>
            <a:off x="1477427" y="980729"/>
            <a:ext cx="625404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stantia"/>
              <a:buNone/>
            </a:pPr>
            <a:r>
              <a:rPr lang="es-CL"/>
              <a:t>Sesiones</a:t>
            </a:r>
            <a:endParaRPr/>
          </a:p>
        </p:txBody>
      </p:sp>
      <p:sp>
        <p:nvSpPr>
          <p:cNvPr id="133" name="Google Shape;133;p3"/>
          <p:cNvSpPr txBox="1">
            <a:spLocks noGrp="1"/>
          </p:cNvSpPr>
          <p:nvPr>
            <p:ph type="body" idx="1"/>
          </p:nvPr>
        </p:nvSpPr>
        <p:spPr>
          <a:xfrm>
            <a:off x="1456267" y="1916832"/>
            <a:ext cx="6231467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573"/>
              <a:buFont typeface="Arial"/>
              <a:buChar char="•"/>
            </a:pPr>
            <a:r>
              <a:rPr lang="es-CL" sz="1850">
                <a:solidFill>
                  <a:schemeClr val="dk1"/>
                </a:solidFill>
              </a:rPr>
              <a:t>A pesar de la no obligatoriedad en ambas sesiones, es </a:t>
            </a:r>
            <a:r>
              <a:rPr lang="es-CL" sz="1850">
                <a:solidFill>
                  <a:srgbClr val="B04003"/>
                </a:solidFill>
              </a:rPr>
              <a:t>altamente necesario y recomendable la participación activa</a:t>
            </a:r>
            <a:r>
              <a:rPr lang="es-CL" sz="1850">
                <a:solidFill>
                  <a:schemeClr val="dk1"/>
                </a:solidFill>
              </a:rPr>
              <a:t> (encender micrófonos y cámaras) para lograr los objetivos de aprendizaje propuestos en el programa. </a:t>
            </a:r>
            <a:endParaRPr/>
          </a:p>
          <a:p>
            <a:pPr marL="342900" lvl="0" indent="-243046" algn="l" rtl="0">
              <a:spcBef>
                <a:spcPts val="370"/>
              </a:spcBef>
              <a:spcAft>
                <a:spcPts val="0"/>
              </a:spcAft>
              <a:buSzPts val="1573"/>
              <a:buFont typeface="Arial"/>
              <a:buNone/>
            </a:pPr>
            <a:endParaRPr sz="185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370"/>
              </a:spcBef>
              <a:spcAft>
                <a:spcPts val="0"/>
              </a:spcAft>
              <a:buSzPts val="1573"/>
              <a:buFont typeface="Arial"/>
              <a:buChar char="•"/>
            </a:pPr>
            <a:r>
              <a:rPr lang="es-CL" sz="1850">
                <a:solidFill>
                  <a:schemeClr val="dk1"/>
                </a:solidFill>
              </a:rPr>
              <a:t>Será durante estas sesiones que su </a:t>
            </a:r>
            <a:r>
              <a:rPr lang="es-CL" sz="1850">
                <a:solidFill>
                  <a:srgbClr val="B04003"/>
                </a:solidFill>
              </a:rPr>
              <a:t>PEC explicará y aclarará dudas respecto a los contenidos, tareas y/o evaluaciones</a:t>
            </a:r>
            <a:r>
              <a:rPr lang="es-CL" sz="1850">
                <a:solidFill>
                  <a:schemeClr val="dk1"/>
                </a:solidFill>
              </a:rPr>
              <a:t>, lo cual requerirá una revisión anticipada del material publicado. </a:t>
            </a:r>
            <a:endParaRPr/>
          </a:p>
          <a:p>
            <a:pPr marL="342900" lvl="0" indent="-342900" algn="l" rtl="0">
              <a:spcBef>
                <a:spcPts val="370"/>
              </a:spcBef>
              <a:spcAft>
                <a:spcPts val="0"/>
              </a:spcAft>
              <a:buSzPts val="1573"/>
              <a:buFont typeface="Arial"/>
              <a:buChar char="•"/>
            </a:pPr>
            <a:r>
              <a:rPr lang="es-CL" sz="1850">
                <a:solidFill>
                  <a:srgbClr val="B04003"/>
                </a:solidFill>
              </a:rPr>
              <a:t>La sesión FORO</a:t>
            </a:r>
            <a:r>
              <a:rPr lang="es-CL" sz="1850">
                <a:solidFill>
                  <a:schemeClr val="dk1"/>
                </a:solidFill>
              </a:rPr>
              <a:t> debería ser destinada para la </a:t>
            </a:r>
            <a:r>
              <a:rPr lang="es-CL" sz="1850">
                <a:solidFill>
                  <a:srgbClr val="B04003"/>
                </a:solidFill>
              </a:rPr>
              <a:t>realización de tareas y aclaración de dudas </a:t>
            </a:r>
            <a:r>
              <a:rPr lang="es-CL" sz="1850">
                <a:solidFill>
                  <a:schemeClr val="dk1"/>
                </a:solidFill>
              </a:rPr>
              <a:t>respecto de ellas. Esto les permitirá ocupar tiempo fuera de la sesión para el cumplimiento en otras asignaturas. </a:t>
            </a:r>
            <a:endParaRPr/>
          </a:p>
          <a:p>
            <a:pPr marL="0" lvl="0" indent="0" algn="ctr" rtl="0">
              <a:spcBef>
                <a:spcPts val="370"/>
              </a:spcBef>
              <a:spcAft>
                <a:spcPts val="0"/>
              </a:spcAft>
              <a:buSzPts val="1573"/>
              <a:buNone/>
            </a:pPr>
            <a:endParaRPr sz="18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>
            <a:spLocks noGrp="1"/>
          </p:cNvSpPr>
          <p:nvPr>
            <p:ph type="title"/>
          </p:nvPr>
        </p:nvSpPr>
        <p:spPr>
          <a:xfrm>
            <a:off x="1444979" y="1124745"/>
            <a:ext cx="625404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stantia"/>
              <a:buNone/>
            </a:pPr>
            <a:r>
              <a:rPr lang="es-CL"/>
              <a:t>Evaluaciones y tareas</a:t>
            </a:r>
            <a:endParaRPr/>
          </a:p>
        </p:txBody>
      </p:sp>
      <p:sp>
        <p:nvSpPr>
          <p:cNvPr id="139" name="Google Shape;139;p4"/>
          <p:cNvSpPr txBox="1">
            <a:spLocks noGrp="1"/>
          </p:cNvSpPr>
          <p:nvPr>
            <p:ph type="body" idx="1"/>
          </p:nvPr>
        </p:nvSpPr>
        <p:spPr>
          <a:xfrm>
            <a:off x="1456267" y="1988841"/>
            <a:ext cx="6231467" cy="417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73"/>
              <a:buFont typeface="Arial"/>
              <a:buChar char="•"/>
            </a:pPr>
            <a:r>
              <a:rPr lang="es-CL" sz="1850" dirty="0">
                <a:solidFill>
                  <a:schemeClr val="dk1"/>
                </a:solidFill>
              </a:rPr>
              <a:t>Cada una de las </a:t>
            </a:r>
            <a:r>
              <a:rPr lang="es-CL" sz="1850" dirty="0">
                <a:solidFill>
                  <a:srgbClr val="B04003"/>
                </a:solidFill>
              </a:rPr>
              <a:t>tareas </a:t>
            </a:r>
            <a:r>
              <a:rPr lang="es-CL" sz="1850" dirty="0">
                <a:solidFill>
                  <a:schemeClr val="dk1"/>
                </a:solidFill>
              </a:rPr>
              <a:t>tiene </a:t>
            </a:r>
            <a:r>
              <a:rPr lang="es-CL" sz="1850" dirty="0">
                <a:solidFill>
                  <a:srgbClr val="B04003"/>
                </a:solidFill>
              </a:rPr>
              <a:t>1 punto</a:t>
            </a:r>
            <a:r>
              <a:rPr lang="es-CL" sz="1850" dirty="0">
                <a:solidFill>
                  <a:schemeClr val="dk1"/>
                </a:solidFill>
              </a:rPr>
              <a:t>, el cual se traducirá en una </a:t>
            </a:r>
            <a:r>
              <a:rPr lang="es-CL" sz="1850" dirty="0">
                <a:solidFill>
                  <a:srgbClr val="B04003"/>
                </a:solidFill>
              </a:rPr>
              <a:t>nota de participación </a:t>
            </a:r>
            <a:r>
              <a:rPr lang="es-CL" sz="1850" dirty="0">
                <a:solidFill>
                  <a:schemeClr val="dk1"/>
                </a:solidFill>
              </a:rPr>
              <a:t>con una ponderación de </a:t>
            </a:r>
            <a:r>
              <a:rPr lang="es-CL" sz="1850" dirty="0">
                <a:solidFill>
                  <a:srgbClr val="B04003"/>
                </a:solidFill>
              </a:rPr>
              <a:t>10%</a:t>
            </a:r>
            <a:r>
              <a:rPr lang="es-CL" sz="1850" dirty="0">
                <a:solidFill>
                  <a:schemeClr val="dk1"/>
                </a:solidFill>
              </a:rPr>
              <a:t> de la nota de presentación (11 tareas especificadas en el programa en color rojo). </a:t>
            </a:r>
            <a:endParaRPr dirty="0"/>
          </a:p>
          <a:p>
            <a:pPr marL="342900" lvl="0" indent="-243046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573"/>
              <a:buFont typeface="Arial"/>
              <a:buNone/>
            </a:pPr>
            <a:endParaRPr sz="1850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573"/>
              <a:buFont typeface="Arial"/>
              <a:buChar char="•"/>
            </a:pPr>
            <a:r>
              <a:rPr lang="es-CL" sz="1850" dirty="0">
                <a:solidFill>
                  <a:schemeClr val="dk1"/>
                </a:solidFill>
              </a:rPr>
              <a:t>La </a:t>
            </a:r>
            <a:r>
              <a:rPr lang="es-CL" sz="1850" dirty="0">
                <a:solidFill>
                  <a:srgbClr val="B04003"/>
                </a:solidFill>
              </a:rPr>
              <a:t>fecha límite </a:t>
            </a:r>
            <a:r>
              <a:rPr lang="es-CL" sz="1850" dirty="0">
                <a:solidFill>
                  <a:schemeClr val="dk1"/>
                </a:solidFill>
              </a:rPr>
              <a:t>para la entrega de </a:t>
            </a:r>
            <a:r>
              <a:rPr lang="es-CL" sz="1850" dirty="0">
                <a:solidFill>
                  <a:srgbClr val="B04003"/>
                </a:solidFill>
              </a:rPr>
              <a:t>tareas</a:t>
            </a:r>
            <a:r>
              <a:rPr lang="es-CL" sz="1850" dirty="0">
                <a:solidFill>
                  <a:schemeClr val="dk1"/>
                </a:solidFill>
              </a:rPr>
              <a:t> será el día </a:t>
            </a:r>
            <a:r>
              <a:rPr lang="es-CL" sz="1850" dirty="0">
                <a:solidFill>
                  <a:srgbClr val="B04003"/>
                </a:solidFill>
              </a:rPr>
              <a:t>domingo a las 23:59 </a:t>
            </a:r>
            <a:r>
              <a:rPr lang="es-CL" sz="1850" dirty="0">
                <a:solidFill>
                  <a:schemeClr val="dk1"/>
                </a:solidFill>
              </a:rPr>
              <a:t>de cada semana. (Todas las tareas serán publicadas en </a:t>
            </a:r>
            <a:r>
              <a:rPr lang="es-CL" sz="1850" dirty="0" err="1">
                <a:solidFill>
                  <a:schemeClr val="dk1"/>
                </a:solidFill>
              </a:rPr>
              <a:t>Tests</a:t>
            </a:r>
            <a:r>
              <a:rPr lang="es-CL" sz="1850" dirty="0">
                <a:solidFill>
                  <a:schemeClr val="dk1"/>
                </a:solidFill>
              </a:rPr>
              <a:t>)</a:t>
            </a:r>
            <a:endParaRPr dirty="0"/>
          </a:p>
          <a:p>
            <a:pPr marL="342900" lvl="0" indent="-243046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573"/>
              <a:buFont typeface="Arial"/>
              <a:buNone/>
            </a:pPr>
            <a:endParaRPr sz="1850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573"/>
              <a:buFont typeface="Arial"/>
              <a:buChar char="•"/>
            </a:pPr>
            <a:r>
              <a:rPr lang="es-CL" sz="1850" dirty="0">
                <a:solidFill>
                  <a:schemeClr val="dk1"/>
                </a:solidFill>
              </a:rPr>
              <a:t>Las pruebas o </a:t>
            </a:r>
            <a:r>
              <a:rPr lang="es-CL" sz="1850" dirty="0">
                <a:solidFill>
                  <a:srgbClr val="B04003"/>
                </a:solidFill>
              </a:rPr>
              <a:t>evaluaciones orales </a:t>
            </a:r>
            <a:r>
              <a:rPr lang="es-CL" sz="1850" dirty="0">
                <a:solidFill>
                  <a:schemeClr val="dk1"/>
                </a:solidFill>
              </a:rPr>
              <a:t>estarán disponibles solo de </a:t>
            </a:r>
            <a:r>
              <a:rPr lang="es-CL" sz="1850" dirty="0">
                <a:solidFill>
                  <a:srgbClr val="B04003"/>
                </a:solidFill>
              </a:rPr>
              <a:t>lunes a viernes. </a:t>
            </a:r>
            <a:endParaRPr dirty="0"/>
          </a:p>
          <a:p>
            <a:pPr marL="342900" lvl="0" indent="-243046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573"/>
              <a:buFont typeface="Arial"/>
              <a:buNone/>
            </a:pPr>
            <a:endParaRPr sz="1850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573"/>
              <a:buFont typeface="Arial"/>
              <a:buChar char="•"/>
            </a:pPr>
            <a:r>
              <a:rPr lang="es-CL" sz="1850" b="1" dirty="0">
                <a:solidFill>
                  <a:schemeClr val="dk1"/>
                </a:solidFill>
              </a:rPr>
              <a:t>Los Online </a:t>
            </a:r>
            <a:r>
              <a:rPr lang="es-CL" sz="1850" b="1" dirty="0" err="1">
                <a:solidFill>
                  <a:schemeClr val="dk1"/>
                </a:solidFill>
              </a:rPr>
              <a:t>Quizzes</a:t>
            </a:r>
            <a:r>
              <a:rPr lang="es-CL" sz="1850" b="1" dirty="0">
                <a:solidFill>
                  <a:schemeClr val="dk1"/>
                </a:solidFill>
              </a:rPr>
              <a:t> estarán disponibles </a:t>
            </a:r>
            <a:r>
              <a:rPr lang="es-CL" sz="1850" b="1" dirty="0">
                <a:solidFill>
                  <a:srgbClr val="B04003"/>
                </a:solidFill>
              </a:rPr>
              <a:t>desde el 3 de Mayo (00:00 </a:t>
            </a:r>
            <a:r>
              <a:rPr lang="es-CL" sz="1850" b="1" dirty="0" err="1">
                <a:solidFill>
                  <a:srgbClr val="B04003"/>
                </a:solidFill>
              </a:rPr>
              <a:t>hrs</a:t>
            </a:r>
            <a:r>
              <a:rPr lang="es-CL" sz="1850" b="1" dirty="0">
                <a:solidFill>
                  <a:srgbClr val="B04003"/>
                </a:solidFill>
              </a:rPr>
              <a:t>.) hasta el 18 de  Julio (23:59 </a:t>
            </a:r>
            <a:r>
              <a:rPr lang="es-CL" sz="1850" b="1" dirty="0" err="1">
                <a:solidFill>
                  <a:srgbClr val="B04003"/>
                </a:solidFill>
              </a:rPr>
              <a:t>hrs</a:t>
            </a:r>
            <a:r>
              <a:rPr lang="es-CL" sz="1850" b="1" dirty="0">
                <a:solidFill>
                  <a:srgbClr val="B04003"/>
                </a:solidFill>
              </a:rPr>
              <a:t>)</a:t>
            </a:r>
            <a:r>
              <a:rPr lang="es-CL" sz="1850" b="1" dirty="0">
                <a:solidFill>
                  <a:schemeClr val="dk1"/>
                </a:solidFill>
              </a:rPr>
              <a:t>. Los 5 </a:t>
            </a:r>
            <a:r>
              <a:rPr lang="es-CL" sz="1850" b="1" dirty="0" err="1">
                <a:solidFill>
                  <a:schemeClr val="dk1"/>
                </a:solidFill>
              </a:rPr>
              <a:t>Quizzes</a:t>
            </a:r>
            <a:r>
              <a:rPr lang="es-CL" sz="1850" b="1" dirty="0">
                <a:solidFill>
                  <a:schemeClr val="dk1"/>
                </a:solidFill>
              </a:rPr>
              <a:t> son el 15% de la nota de presentación.</a:t>
            </a:r>
            <a:endParaRPr dirty="0"/>
          </a:p>
          <a:p>
            <a:pPr marL="342900" lvl="0" indent="-243046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573"/>
              <a:buFont typeface="Arial"/>
              <a:buNone/>
            </a:pPr>
            <a:endParaRPr sz="1850" dirty="0"/>
          </a:p>
          <a:p>
            <a:pPr marL="342900" lvl="0" indent="-243046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573"/>
              <a:buFont typeface="Arial"/>
              <a:buNone/>
            </a:pPr>
            <a:endParaRPr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1043608" y="332656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B04003"/>
              </a:buClr>
              <a:buSzPts val="2000"/>
              <a:buFont typeface="Constantia"/>
              <a:buNone/>
            </a:pPr>
            <a:r>
              <a:rPr lang="es-CL" sz="2000">
                <a:solidFill>
                  <a:srgbClr val="B04003"/>
                </a:solidFill>
              </a:rPr>
              <a:t>Evaluations</a:t>
            </a:r>
            <a:endParaRPr sz="2000">
              <a:solidFill>
                <a:srgbClr val="B04003"/>
              </a:solidFill>
            </a:endParaRPr>
          </a:p>
        </p:txBody>
      </p:sp>
      <p:graphicFrame>
        <p:nvGraphicFramePr>
          <p:cNvPr id="145" name="Google Shape;145;p5"/>
          <p:cNvGraphicFramePr/>
          <p:nvPr>
            <p:extLst>
              <p:ext uri="{D42A27DB-BD31-4B8C-83A1-F6EECF244321}">
                <p14:modId xmlns:p14="http://schemas.microsoft.com/office/powerpoint/2010/main" val="3251046779"/>
              </p:ext>
            </p:extLst>
          </p:nvPr>
        </p:nvGraphicFramePr>
        <p:xfrm>
          <a:off x="1763688" y="1268760"/>
          <a:ext cx="5791200" cy="3625723"/>
        </p:xfrm>
        <a:graphic>
          <a:graphicData uri="http://schemas.openxmlformats.org/drawingml/2006/table">
            <a:tbl>
              <a:tblPr>
                <a:noFill/>
                <a:tableStyleId>{FF89B9CD-77F6-44A3-B335-D179348B6BBF}</a:tableStyleId>
              </a:tblPr>
              <a:tblGrid>
                <a:gridCol w="31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 cap="none"/>
                        <a:t>Intermediate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100" b="1" u="none" strike="noStrike" cap="none">
                        <a:solidFill>
                          <a:srgbClr val="B0400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 cap="none" dirty="0"/>
                        <a:t> Personal </a:t>
                      </a:r>
                      <a:r>
                        <a:rPr lang="es-CL" sz="1100" u="none" strike="noStrike" cap="none" dirty="0" err="1"/>
                        <a:t>statement</a:t>
                      </a:r>
                      <a:r>
                        <a:rPr lang="es-CL" sz="1100" u="none" strike="noStrike" cap="none" dirty="0"/>
                        <a:t>                                   15%  </a:t>
                      </a:r>
                      <a:endParaRPr sz="11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 cap="none" dirty="0" err="1"/>
                        <a:t>Integrated</a:t>
                      </a:r>
                      <a:r>
                        <a:rPr lang="es-CL" sz="1100" u="none" strike="noStrike" cap="none" dirty="0"/>
                        <a:t> </a:t>
                      </a:r>
                      <a:r>
                        <a:rPr lang="es-CL" sz="1100" u="none" strike="noStrike" cap="none" dirty="0" err="1"/>
                        <a:t>quiz</a:t>
                      </a:r>
                      <a:r>
                        <a:rPr lang="es-CL" sz="1100" u="none" strike="noStrike" cap="none" dirty="0"/>
                        <a:t>:                                           15%</a:t>
                      </a:r>
                      <a:endParaRPr sz="11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 cap="none" dirty="0"/>
                        <a:t>Online </a:t>
                      </a:r>
                      <a:r>
                        <a:rPr lang="es-CL" sz="1100" u="none" strike="noStrike" cap="none" dirty="0" err="1"/>
                        <a:t>quizzes</a:t>
                      </a:r>
                      <a:r>
                        <a:rPr lang="es-CL" sz="1100" u="none" strike="noStrike" cap="none" dirty="0"/>
                        <a:t>:                                           15%</a:t>
                      </a:r>
                      <a:endParaRPr sz="11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 cap="none" dirty="0" err="1"/>
                        <a:t>Congress</a:t>
                      </a:r>
                      <a:r>
                        <a:rPr lang="es-CL" sz="1100" u="none" strike="noStrike" cap="none" dirty="0"/>
                        <a:t> poster </a:t>
                      </a:r>
                      <a:r>
                        <a:rPr lang="es-CL" sz="1100" u="none" strike="noStrike" cap="none" dirty="0" err="1"/>
                        <a:t>presentation</a:t>
                      </a:r>
                      <a:r>
                        <a:rPr lang="es-CL" sz="1100" u="none" strike="noStrike" cap="none" dirty="0"/>
                        <a:t>:                   20%                                         </a:t>
                      </a:r>
                      <a:endParaRPr sz="11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 cap="none" dirty="0"/>
                        <a:t>Final test:                                                    25%</a:t>
                      </a:r>
                      <a:endParaRPr sz="11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 cap="none" dirty="0" err="1"/>
                        <a:t>Participation</a:t>
                      </a:r>
                      <a:r>
                        <a:rPr lang="es-CL" sz="1100" u="none" strike="noStrike" cap="none" dirty="0"/>
                        <a:t> </a:t>
                      </a:r>
                      <a:r>
                        <a:rPr lang="es-CL" sz="1100" u="none" strike="noStrike" cap="none" dirty="0" err="1"/>
                        <a:t>mark</a:t>
                      </a:r>
                      <a:r>
                        <a:rPr lang="es-CL" sz="1100" u="none" strike="noStrike" cap="none" dirty="0"/>
                        <a:t>                                      10%                                     </a:t>
                      </a:r>
                      <a:endParaRPr sz="11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 cap="none" dirty="0"/>
                        <a:t>EX 1 &amp; 2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hincheta">
  <a:themeElements>
    <a:clrScheme name="Chincheta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Microsoft Macintosh PowerPoint</Application>
  <PresentationFormat>On-screen Show (4:3)</PresentationFormat>
  <Paragraphs>33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Libre Franklin</vt:lpstr>
      <vt:lpstr>Franklin Gothic Book</vt:lpstr>
      <vt:lpstr>Arial</vt:lpstr>
      <vt:lpstr>Courgette</vt:lpstr>
      <vt:lpstr>Constantia</vt:lpstr>
      <vt:lpstr>Chincheta</vt:lpstr>
      <vt:lpstr>             Dinámica semanal de las clases </vt:lpstr>
      <vt:lpstr> Programa</vt:lpstr>
      <vt:lpstr>Sesiones</vt:lpstr>
      <vt:lpstr>Evaluaciones y tareas</vt:lpstr>
      <vt:lpstr>Evaluations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Dinámica semanal de las clases </dc:title>
  <dc:creator>Isabel</dc:creator>
  <cp:lastModifiedBy>Karen Viviana Mardones Mardones (kmardones)</cp:lastModifiedBy>
  <cp:revision>1</cp:revision>
  <dcterms:created xsi:type="dcterms:W3CDTF">2020-04-13T13:58:16Z</dcterms:created>
  <dcterms:modified xsi:type="dcterms:W3CDTF">2021-04-14T14:30:42Z</dcterms:modified>
</cp:coreProperties>
</file>