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430" r:id="rId2"/>
    <p:sldId id="431" r:id="rId3"/>
    <p:sldId id="257" r:id="rId4"/>
    <p:sldId id="444" r:id="rId5"/>
    <p:sldId id="418" r:id="rId6"/>
    <p:sldId id="432" r:id="rId7"/>
    <p:sldId id="442" r:id="rId8"/>
    <p:sldId id="436" r:id="rId9"/>
    <p:sldId id="269" r:id="rId10"/>
    <p:sldId id="439" r:id="rId11"/>
    <p:sldId id="440" r:id="rId12"/>
    <p:sldId id="441" r:id="rId13"/>
    <p:sldId id="282" r:id="rId14"/>
    <p:sldId id="284" r:id="rId15"/>
    <p:sldId id="414" r:id="rId16"/>
    <p:sldId id="437" r:id="rId17"/>
    <p:sldId id="334" r:id="rId18"/>
    <p:sldId id="401" r:id="rId19"/>
    <p:sldId id="415" r:id="rId20"/>
    <p:sldId id="385" r:id="rId21"/>
    <p:sldId id="429" r:id="rId22"/>
    <p:sldId id="393" r:id="rId23"/>
    <p:sldId id="394" r:id="rId24"/>
    <p:sldId id="395" r:id="rId25"/>
    <p:sldId id="396" r:id="rId26"/>
    <p:sldId id="397" r:id="rId27"/>
    <p:sldId id="398" r:id="rId28"/>
    <p:sldId id="381" r:id="rId29"/>
    <p:sldId id="443" r:id="rId30"/>
    <p:sldId id="428" r:id="rId31"/>
  </p:sldIdLst>
  <p:sldSz cx="9144000" cy="6858000" type="screen4x3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76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63" d="100"/>
          <a:sy n="63" d="100"/>
        </p:scale>
        <p:origin x="-2696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0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9FA5B0-ED63-9741-BB31-668B64B9BCFC}" type="doc">
      <dgm:prSet loTypeId="urn:microsoft.com/office/officeart/2009/layout/CircleArrow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03D1693-8E94-E94B-95EB-C83430140993}">
      <dgm:prSet phldrT="[Texto]"/>
      <dgm:spPr/>
      <dgm:t>
        <a:bodyPr/>
        <a:lstStyle/>
        <a:p>
          <a:r>
            <a:rPr lang="es-ES" dirty="0" smtClean="0"/>
            <a:t>Respiratoria</a:t>
          </a:r>
          <a:endParaRPr lang="es-ES" dirty="0"/>
        </a:p>
      </dgm:t>
    </dgm:pt>
    <dgm:pt modelId="{3387DF06-5311-7742-8B2B-6D560F83F78C}" type="parTrans" cxnId="{E31A533E-A59F-7149-9C4C-B3626F55B846}">
      <dgm:prSet/>
      <dgm:spPr/>
      <dgm:t>
        <a:bodyPr/>
        <a:lstStyle/>
        <a:p>
          <a:endParaRPr lang="es-ES"/>
        </a:p>
      </dgm:t>
    </dgm:pt>
    <dgm:pt modelId="{8651E1F5-2049-4E4B-88E5-4DB8396F5A25}" type="sibTrans" cxnId="{E31A533E-A59F-7149-9C4C-B3626F55B846}">
      <dgm:prSet/>
      <dgm:spPr/>
      <dgm:t>
        <a:bodyPr/>
        <a:lstStyle/>
        <a:p>
          <a:endParaRPr lang="es-ES"/>
        </a:p>
      </dgm:t>
    </dgm:pt>
    <dgm:pt modelId="{7666E18F-F01E-504E-82EC-97D15C42798A}">
      <dgm:prSet phldrT="[Texto]"/>
      <dgm:spPr/>
      <dgm:t>
        <a:bodyPr/>
        <a:lstStyle/>
        <a:p>
          <a:r>
            <a:rPr lang="es-ES" dirty="0" smtClean="0"/>
            <a:t>Circulatoria</a:t>
          </a:r>
          <a:endParaRPr lang="es-ES" dirty="0"/>
        </a:p>
      </dgm:t>
    </dgm:pt>
    <dgm:pt modelId="{E7A5575A-A498-AA4E-BB0E-E3049EE18063}" type="parTrans" cxnId="{B9D41586-CA99-DB40-98EC-81684D656C5D}">
      <dgm:prSet/>
      <dgm:spPr/>
      <dgm:t>
        <a:bodyPr/>
        <a:lstStyle/>
        <a:p>
          <a:endParaRPr lang="es-ES"/>
        </a:p>
      </dgm:t>
    </dgm:pt>
    <dgm:pt modelId="{E3CB41AB-188E-2E49-8D9B-28E31D8B2B13}" type="sibTrans" cxnId="{B9D41586-CA99-DB40-98EC-81684D656C5D}">
      <dgm:prSet/>
      <dgm:spPr/>
      <dgm:t>
        <a:bodyPr/>
        <a:lstStyle/>
        <a:p>
          <a:endParaRPr lang="es-ES"/>
        </a:p>
      </dgm:t>
    </dgm:pt>
    <dgm:pt modelId="{42C79C20-9C5B-094D-B782-604392850A6B}">
      <dgm:prSet phldrT="[Texto]"/>
      <dgm:spPr/>
      <dgm:t>
        <a:bodyPr/>
        <a:lstStyle/>
        <a:p>
          <a:r>
            <a:rPr lang="es-ES" dirty="0" smtClean="0"/>
            <a:t>PCR</a:t>
          </a:r>
          <a:endParaRPr lang="es-ES" dirty="0"/>
        </a:p>
      </dgm:t>
    </dgm:pt>
    <dgm:pt modelId="{366DE57C-EE30-134D-A9D0-C448B1F5C2A6}" type="parTrans" cxnId="{054583AC-6151-4843-8685-6ADAFFEBFFE2}">
      <dgm:prSet/>
      <dgm:spPr/>
      <dgm:t>
        <a:bodyPr/>
        <a:lstStyle/>
        <a:p>
          <a:endParaRPr lang="es-ES"/>
        </a:p>
      </dgm:t>
    </dgm:pt>
    <dgm:pt modelId="{CEF51EE3-07DC-E645-AE61-E099D53C95D4}" type="sibTrans" cxnId="{054583AC-6151-4843-8685-6ADAFFEBFFE2}">
      <dgm:prSet/>
      <dgm:spPr/>
      <dgm:t>
        <a:bodyPr/>
        <a:lstStyle/>
        <a:p>
          <a:endParaRPr lang="es-ES"/>
        </a:p>
      </dgm:t>
    </dgm:pt>
    <dgm:pt modelId="{46361D10-9182-1243-A657-C6714FD34523}" type="pres">
      <dgm:prSet presAssocID="{179FA5B0-ED63-9741-BB31-668B64B9BCF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09AC7C10-8463-E040-8C1D-5E3F9C28A452}" type="pres">
      <dgm:prSet presAssocID="{503D1693-8E94-E94B-95EB-C83430140993}" presName="Accent1" presStyleCnt="0"/>
      <dgm:spPr/>
    </dgm:pt>
    <dgm:pt modelId="{9E257BB4-0234-3B4F-9015-258A625F12F7}" type="pres">
      <dgm:prSet presAssocID="{503D1693-8E94-E94B-95EB-C83430140993}" presName="Accent" presStyleLbl="node1" presStyleIdx="0" presStyleCnt="3" custLinFactNeighborX="-4270"/>
      <dgm:spPr/>
    </dgm:pt>
    <dgm:pt modelId="{7AF1E711-401B-8E4B-BFD5-5F2493E75668}" type="pres">
      <dgm:prSet presAssocID="{503D1693-8E94-E94B-95EB-C83430140993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B60210-C99E-2549-9DF3-12C11E368006}" type="pres">
      <dgm:prSet presAssocID="{7666E18F-F01E-504E-82EC-97D15C42798A}" presName="Accent2" presStyleCnt="0"/>
      <dgm:spPr/>
    </dgm:pt>
    <dgm:pt modelId="{FF12808F-E733-4C4D-8D9F-04F8AD305A23}" type="pres">
      <dgm:prSet presAssocID="{7666E18F-F01E-504E-82EC-97D15C42798A}" presName="Accent" presStyleLbl="node1" presStyleIdx="1" presStyleCnt="3"/>
      <dgm:spPr/>
    </dgm:pt>
    <dgm:pt modelId="{FB23F2D2-886A-C046-883F-D658567EA713}" type="pres">
      <dgm:prSet presAssocID="{7666E18F-F01E-504E-82EC-97D15C42798A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201FBC-5B2E-5A48-8758-D62E15B38D28}" type="pres">
      <dgm:prSet presAssocID="{42C79C20-9C5B-094D-B782-604392850A6B}" presName="Accent3" presStyleCnt="0"/>
      <dgm:spPr/>
    </dgm:pt>
    <dgm:pt modelId="{29EFFB89-3571-E040-A111-510A7BB9048A}" type="pres">
      <dgm:prSet presAssocID="{42C79C20-9C5B-094D-B782-604392850A6B}" presName="Accent" presStyleLbl="node1" presStyleIdx="2" presStyleCnt="3"/>
      <dgm:spPr/>
    </dgm:pt>
    <dgm:pt modelId="{CBED6A39-99AA-EE4A-9037-DDD00AF18A8A}" type="pres">
      <dgm:prSet presAssocID="{42C79C20-9C5B-094D-B782-604392850A6B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38A87EF-CA3B-7D4C-B5FF-29DC67CB6390}" type="presOf" srcId="{42C79C20-9C5B-094D-B782-604392850A6B}" destId="{CBED6A39-99AA-EE4A-9037-DDD00AF18A8A}" srcOrd="0" destOrd="0" presId="urn:microsoft.com/office/officeart/2009/layout/CircleArrowProcess"/>
    <dgm:cxn modelId="{054583AC-6151-4843-8685-6ADAFFEBFFE2}" srcId="{179FA5B0-ED63-9741-BB31-668B64B9BCFC}" destId="{42C79C20-9C5B-094D-B782-604392850A6B}" srcOrd="2" destOrd="0" parTransId="{366DE57C-EE30-134D-A9D0-C448B1F5C2A6}" sibTransId="{CEF51EE3-07DC-E645-AE61-E099D53C95D4}"/>
    <dgm:cxn modelId="{B9D41586-CA99-DB40-98EC-81684D656C5D}" srcId="{179FA5B0-ED63-9741-BB31-668B64B9BCFC}" destId="{7666E18F-F01E-504E-82EC-97D15C42798A}" srcOrd="1" destOrd="0" parTransId="{E7A5575A-A498-AA4E-BB0E-E3049EE18063}" sibTransId="{E3CB41AB-188E-2E49-8D9B-28E31D8B2B13}"/>
    <dgm:cxn modelId="{FA82B5D7-8663-AA46-874C-A996D865D2DE}" type="presOf" srcId="{179FA5B0-ED63-9741-BB31-668B64B9BCFC}" destId="{46361D10-9182-1243-A657-C6714FD34523}" srcOrd="0" destOrd="0" presId="urn:microsoft.com/office/officeart/2009/layout/CircleArrowProcess"/>
    <dgm:cxn modelId="{E31A533E-A59F-7149-9C4C-B3626F55B846}" srcId="{179FA5B0-ED63-9741-BB31-668B64B9BCFC}" destId="{503D1693-8E94-E94B-95EB-C83430140993}" srcOrd="0" destOrd="0" parTransId="{3387DF06-5311-7742-8B2B-6D560F83F78C}" sibTransId="{8651E1F5-2049-4E4B-88E5-4DB8396F5A25}"/>
    <dgm:cxn modelId="{3B4F39AC-4C4A-3F48-82F1-DEBA5351B78D}" type="presOf" srcId="{503D1693-8E94-E94B-95EB-C83430140993}" destId="{7AF1E711-401B-8E4B-BFD5-5F2493E75668}" srcOrd="0" destOrd="0" presId="urn:microsoft.com/office/officeart/2009/layout/CircleArrowProcess"/>
    <dgm:cxn modelId="{B181A099-5F58-4A42-8252-1AC7E2C2F9D4}" type="presOf" srcId="{7666E18F-F01E-504E-82EC-97D15C42798A}" destId="{FB23F2D2-886A-C046-883F-D658567EA713}" srcOrd="0" destOrd="0" presId="urn:microsoft.com/office/officeart/2009/layout/CircleArrowProcess"/>
    <dgm:cxn modelId="{7C47115B-D5E6-2B42-9D39-E25FE7874B49}" type="presParOf" srcId="{46361D10-9182-1243-A657-C6714FD34523}" destId="{09AC7C10-8463-E040-8C1D-5E3F9C28A452}" srcOrd="0" destOrd="0" presId="urn:microsoft.com/office/officeart/2009/layout/CircleArrowProcess"/>
    <dgm:cxn modelId="{49736AFF-B385-B346-957C-13BF1AE7717B}" type="presParOf" srcId="{09AC7C10-8463-E040-8C1D-5E3F9C28A452}" destId="{9E257BB4-0234-3B4F-9015-258A625F12F7}" srcOrd="0" destOrd="0" presId="urn:microsoft.com/office/officeart/2009/layout/CircleArrowProcess"/>
    <dgm:cxn modelId="{425A8982-ECC2-1247-8B05-7BCC9B7C11D7}" type="presParOf" srcId="{46361D10-9182-1243-A657-C6714FD34523}" destId="{7AF1E711-401B-8E4B-BFD5-5F2493E75668}" srcOrd="1" destOrd="0" presId="urn:microsoft.com/office/officeart/2009/layout/CircleArrowProcess"/>
    <dgm:cxn modelId="{D7E35563-91DC-3F4C-BEB3-18AD895EE403}" type="presParOf" srcId="{46361D10-9182-1243-A657-C6714FD34523}" destId="{DDB60210-C99E-2549-9DF3-12C11E368006}" srcOrd="2" destOrd="0" presId="urn:microsoft.com/office/officeart/2009/layout/CircleArrowProcess"/>
    <dgm:cxn modelId="{DEF6C719-1FA7-E940-8252-90A691B35498}" type="presParOf" srcId="{DDB60210-C99E-2549-9DF3-12C11E368006}" destId="{FF12808F-E733-4C4D-8D9F-04F8AD305A23}" srcOrd="0" destOrd="0" presId="urn:microsoft.com/office/officeart/2009/layout/CircleArrowProcess"/>
    <dgm:cxn modelId="{B819430B-5B94-1643-AD7C-688FDE3584F0}" type="presParOf" srcId="{46361D10-9182-1243-A657-C6714FD34523}" destId="{FB23F2D2-886A-C046-883F-D658567EA713}" srcOrd="3" destOrd="0" presId="urn:microsoft.com/office/officeart/2009/layout/CircleArrowProcess"/>
    <dgm:cxn modelId="{D856FC36-6C0A-AB47-91E3-0287E3CBE26A}" type="presParOf" srcId="{46361D10-9182-1243-A657-C6714FD34523}" destId="{D0201FBC-5B2E-5A48-8758-D62E15B38D28}" srcOrd="4" destOrd="0" presId="urn:microsoft.com/office/officeart/2009/layout/CircleArrowProcess"/>
    <dgm:cxn modelId="{88DFBB69-2E95-5643-AF9A-B1BF867228E4}" type="presParOf" srcId="{D0201FBC-5B2E-5A48-8758-D62E15B38D28}" destId="{29EFFB89-3571-E040-A111-510A7BB9048A}" srcOrd="0" destOrd="0" presId="urn:microsoft.com/office/officeart/2009/layout/CircleArrowProcess"/>
    <dgm:cxn modelId="{956DAC9F-045F-5244-9490-16266AD0C8C2}" type="presParOf" srcId="{46361D10-9182-1243-A657-C6714FD34523}" destId="{CBED6A39-99AA-EE4A-9037-DDD00AF18A8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89201A-C6B1-3849-B908-0A92F29371B8}" type="doc">
      <dgm:prSet loTypeId="urn:microsoft.com/office/officeart/2005/8/layout/cycle7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83DBCF5-18DF-B148-845A-C50012554373}">
      <dgm:prSet phldrT="[Texto]" custT="1"/>
      <dgm:spPr/>
      <dgm:t>
        <a:bodyPr/>
        <a:lstStyle/>
        <a:p>
          <a:r>
            <a:rPr lang="es-ES" sz="2000" dirty="0" smtClean="0">
              <a:solidFill>
                <a:srgbClr val="000090"/>
              </a:solidFill>
            </a:rPr>
            <a:t>O</a:t>
          </a:r>
          <a:r>
            <a:rPr lang="es-ES" sz="2000" baseline="-25000" dirty="0" smtClean="0">
              <a:solidFill>
                <a:srgbClr val="000090"/>
              </a:solidFill>
            </a:rPr>
            <a:t>2 </a:t>
          </a:r>
          <a:r>
            <a:rPr lang="es-ES" sz="2000" baseline="0" dirty="0" smtClean="0">
              <a:solidFill>
                <a:srgbClr val="000090"/>
              </a:solidFill>
            </a:rPr>
            <a:t>(100%)</a:t>
          </a:r>
          <a:endParaRPr lang="es-ES" sz="2000" baseline="-25000" dirty="0">
            <a:solidFill>
              <a:srgbClr val="000090"/>
            </a:solidFill>
          </a:endParaRPr>
        </a:p>
      </dgm:t>
    </dgm:pt>
    <dgm:pt modelId="{69B2D031-6A64-B64B-B6C3-8AFC8831FA44}" type="parTrans" cxnId="{39A26E5D-6E2E-4B43-9F41-9426313BC5A6}">
      <dgm:prSet/>
      <dgm:spPr/>
      <dgm:t>
        <a:bodyPr/>
        <a:lstStyle/>
        <a:p>
          <a:endParaRPr lang="es-ES"/>
        </a:p>
      </dgm:t>
    </dgm:pt>
    <dgm:pt modelId="{D28445FA-B5DA-A24D-8A8C-C415B00B53C7}" type="sibTrans" cxnId="{39A26E5D-6E2E-4B43-9F41-9426313BC5A6}">
      <dgm:prSet/>
      <dgm:spPr/>
      <dgm:t>
        <a:bodyPr/>
        <a:lstStyle/>
        <a:p>
          <a:endParaRPr lang="es-ES"/>
        </a:p>
      </dgm:t>
    </dgm:pt>
    <dgm:pt modelId="{4BBC7C1F-9C58-4243-9150-D3334A5E20ED}">
      <dgm:prSet phldrT="[Texto]" custT="1"/>
      <dgm:spPr/>
      <dgm:t>
        <a:bodyPr/>
        <a:lstStyle/>
        <a:p>
          <a:r>
            <a:rPr lang="es-ES" sz="2000" dirty="0" smtClean="0">
              <a:solidFill>
                <a:srgbClr val="000090"/>
              </a:solidFill>
            </a:rPr>
            <a:t>Evaluación </a:t>
          </a:r>
          <a:r>
            <a:rPr lang="es-ES" sz="2000" dirty="0" err="1" smtClean="0">
              <a:solidFill>
                <a:srgbClr val="000090"/>
              </a:solidFill>
            </a:rPr>
            <a:t>Sistématica</a:t>
          </a:r>
          <a:endParaRPr lang="es-ES" sz="2000" dirty="0" smtClean="0">
            <a:solidFill>
              <a:srgbClr val="000090"/>
            </a:solidFill>
          </a:endParaRPr>
        </a:p>
        <a:p>
          <a:r>
            <a:rPr lang="es-ES" sz="2000" dirty="0" smtClean="0">
              <a:solidFill>
                <a:srgbClr val="000090"/>
              </a:solidFill>
            </a:rPr>
            <a:t>Evaluación CR rápida</a:t>
          </a:r>
        </a:p>
        <a:p>
          <a:r>
            <a:rPr lang="es-ES" sz="1600" dirty="0" smtClean="0">
              <a:solidFill>
                <a:srgbClr val="000090"/>
              </a:solidFill>
            </a:rPr>
            <a:t>(Estabilizar vía aérea)</a:t>
          </a:r>
          <a:endParaRPr lang="es-ES" sz="1600" dirty="0">
            <a:solidFill>
              <a:srgbClr val="000090"/>
            </a:solidFill>
          </a:endParaRPr>
        </a:p>
      </dgm:t>
    </dgm:pt>
    <dgm:pt modelId="{1424238B-8EB4-6647-A468-49C955F2450A}" type="parTrans" cxnId="{A08D6217-3FB5-E84E-BA92-48D2AD0E3E87}">
      <dgm:prSet/>
      <dgm:spPr/>
      <dgm:t>
        <a:bodyPr/>
        <a:lstStyle/>
        <a:p>
          <a:endParaRPr lang="es-ES"/>
        </a:p>
      </dgm:t>
    </dgm:pt>
    <dgm:pt modelId="{0574ADC7-2DF6-0344-9872-8B57AA10731A}" type="sibTrans" cxnId="{A08D6217-3FB5-E84E-BA92-48D2AD0E3E87}">
      <dgm:prSet/>
      <dgm:spPr/>
      <dgm:t>
        <a:bodyPr/>
        <a:lstStyle/>
        <a:p>
          <a:endParaRPr lang="es-ES"/>
        </a:p>
      </dgm:t>
    </dgm:pt>
    <dgm:pt modelId="{D0D7562D-E743-8247-8061-852803F554B0}">
      <dgm:prSet phldrT="[Texto]" custT="1"/>
      <dgm:spPr/>
      <dgm:t>
        <a:bodyPr/>
        <a:lstStyle/>
        <a:p>
          <a:r>
            <a:rPr lang="es-ES" sz="2000" dirty="0" smtClean="0">
              <a:solidFill>
                <a:srgbClr val="000090"/>
              </a:solidFill>
            </a:rPr>
            <a:t>Monitorización </a:t>
          </a:r>
          <a:r>
            <a:rPr lang="es-ES" sz="2000" dirty="0" err="1" smtClean="0">
              <a:solidFill>
                <a:srgbClr val="000090"/>
              </a:solidFill>
            </a:rPr>
            <a:t>Cardiorespiratoria</a:t>
          </a:r>
          <a:endParaRPr lang="es-ES" sz="2000" dirty="0" smtClean="0">
            <a:solidFill>
              <a:srgbClr val="000090"/>
            </a:solidFill>
          </a:endParaRPr>
        </a:p>
        <a:p>
          <a:r>
            <a:rPr lang="es-ES" sz="1800" dirty="0" smtClean="0">
              <a:solidFill>
                <a:srgbClr val="000090"/>
              </a:solidFill>
            </a:rPr>
            <a:t>(Spo2, </a:t>
          </a:r>
          <a:r>
            <a:rPr lang="es-ES" sz="1800" dirty="0" err="1" smtClean="0">
              <a:solidFill>
                <a:srgbClr val="000090"/>
              </a:solidFill>
            </a:rPr>
            <a:t>Capnógrafo</a:t>
          </a:r>
          <a:r>
            <a:rPr lang="es-ES" sz="1800" dirty="0" smtClean="0">
              <a:solidFill>
                <a:srgbClr val="000090"/>
              </a:solidFill>
            </a:rPr>
            <a:t>)</a:t>
          </a:r>
          <a:endParaRPr lang="es-ES" sz="1800" dirty="0">
            <a:solidFill>
              <a:srgbClr val="000090"/>
            </a:solidFill>
          </a:endParaRPr>
        </a:p>
      </dgm:t>
    </dgm:pt>
    <dgm:pt modelId="{4B878414-2480-3143-8B4F-EBFBD1B292FD}" type="parTrans" cxnId="{5709A072-B522-2542-A051-42A4D61BF2D8}">
      <dgm:prSet/>
      <dgm:spPr/>
      <dgm:t>
        <a:bodyPr/>
        <a:lstStyle/>
        <a:p>
          <a:endParaRPr lang="es-ES"/>
        </a:p>
      </dgm:t>
    </dgm:pt>
    <dgm:pt modelId="{4CF67ABB-49FB-BA44-95C4-12D47DF73414}" type="sibTrans" cxnId="{5709A072-B522-2542-A051-42A4D61BF2D8}">
      <dgm:prSet/>
      <dgm:spPr/>
      <dgm:t>
        <a:bodyPr/>
        <a:lstStyle/>
        <a:p>
          <a:endParaRPr lang="es-ES"/>
        </a:p>
      </dgm:t>
    </dgm:pt>
    <dgm:pt modelId="{FE2DDBA9-F07B-CF48-81D9-B3403F50E9C5}" type="pres">
      <dgm:prSet presAssocID="{2D89201A-C6B1-3849-B908-0A92F29371B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B709B53-27AA-704D-AFE6-AEDB20CC2C3A}" type="pres">
      <dgm:prSet presAssocID="{C83DBCF5-18DF-B148-845A-C50012554373}" presName="node" presStyleLbl="node1" presStyleIdx="0" presStyleCnt="3" custRadScaleRad="100557" custRadScaleInc="-95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9A4E6C-20BF-7841-8155-F221CE26D753}" type="pres">
      <dgm:prSet presAssocID="{D28445FA-B5DA-A24D-8A8C-C415B00B53C7}" presName="sibTrans" presStyleLbl="sibTrans2D1" presStyleIdx="0" presStyleCnt="3"/>
      <dgm:spPr/>
      <dgm:t>
        <a:bodyPr/>
        <a:lstStyle/>
        <a:p>
          <a:endParaRPr lang="es-ES"/>
        </a:p>
      </dgm:t>
    </dgm:pt>
    <dgm:pt modelId="{E09F1D33-1A55-7D4A-B171-810C1EB5B452}" type="pres">
      <dgm:prSet presAssocID="{D28445FA-B5DA-A24D-8A8C-C415B00B53C7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BD906252-E563-4C4E-916C-9554EEDAB235}" type="pres">
      <dgm:prSet presAssocID="{4BBC7C1F-9C58-4243-9150-D3334A5E20ED}" presName="node" presStyleLbl="node1" presStyleIdx="1" presStyleCnt="3" custScaleX="113716" custScaleY="12778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E0D5F0-EFD6-3D45-94F7-32C84E8665BA}" type="pres">
      <dgm:prSet presAssocID="{0574ADC7-2DF6-0344-9872-8B57AA10731A}" presName="sibTrans" presStyleLbl="sibTrans2D1" presStyleIdx="1" presStyleCnt="3"/>
      <dgm:spPr/>
      <dgm:t>
        <a:bodyPr/>
        <a:lstStyle/>
        <a:p>
          <a:endParaRPr lang="es-ES"/>
        </a:p>
      </dgm:t>
    </dgm:pt>
    <dgm:pt modelId="{5CA595B9-CFC7-504D-957F-A8428D7B3320}" type="pres">
      <dgm:prSet presAssocID="{0574ADC7-2DF6-0344-9872-8B57AA10731A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A958DF01-7C92-654D-9EC6-2C4B0446857E}" type="pres">
      <dgm:prSet presAssocID="{D0D7562D-E743-8247-8061-852803F554B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52DD69-2E2C-9342-A3A2-6A8B885FE31A}" type="pres">
      <dgm:prSet presAssocID="{4CF67ABB-49FB-BA44-95C4-12D47DF73414}" presName="sibTrans" presStyleLbl="sibTrans2D1" presStyleIdx="2" presStyleCnt="3"/>
      <dgm:spPr/>
      <dgm:t>
        <a:bodyPr/>
        <a:lstStyle/>
        <a:p>
          <a:endParaRPr lang="es-ES"/>
        </a:p>
      </dgm:t>
    </dgm:pt>
    <dgm:pt modelId="{B5F4F6DB-B9A0-CD45-8A9F-B2ECC71942A1}" type="pres">
      <dgm:prSet presAssocID="{4CF67ABB-49FB-BA44-95C4-12D47DF73414}" presName="connectorText" presStyleLbl="sibTrans2D1" presStyleIdx="2" presStyleCnt="3"/>
      <dgm:spPr/>
      <dgm:t>
        <a:bodyPr/>
        <a:lstStyle/>
        <a:p>
          <a:endParaRPr lang="es-ES"/>
        </a:p>
      </dgm:t>
    </dgm:pt>
  </dgm:ptLst>
  <dgm:cxnLst>
    <dgm:cxn modelId="{792FFF5D-021A-4E43-A41E-4B4A412DE33C}" type="presOf" srcId="{4CF67ABB-49FB-BA44-95C4-12D47DF73414}" destId="{8552DD69-2E2C-9342-A3A2-6A8B885FE31A}" srcOrd="0" destOrd="0" presId="urn:microsoft.com/office/officeart/2005/8/layout/cycle7"/>
    <dgm:cxn modelId="{D5C2FF9E-F055-1B4B-99B7-EC428B2C1840}" type="presOf" srcId="{0574ADC7-2DF6-0344-9872-8B57AA10731A}" destId="{73E0D5F0-EFD6-3D45-94F7-32C84E8665BA}" srcOrd="0" destOrd="0" presId="urn:microsoft.com/office/officeart/2005/8/layout/cycle7"/>
    <dgm:cxn modelId="{A08D6217-3FB5-E84E-BA92-48D2AD0E3E87}" srcId="{2D89201A-C6B1-3849-B908-0A92F29371B8}" destId="{4BBC7C1F-9C58-4243-9150-D3334A5E20ED}" srcOrd="1" destOrd="0" parTransId="{1424238B-8EB4-6647-A468-49C955F2450A}" sibTransId="{0574ADC7-2DF6-0344-9872-8B57AA10731A}"/>
    <dgm:cxn modelId="{7371A0F4-E6FC-2C4F-8715-543C21E58A7F}" type="presOf" srcId="{4CF67ABB-49FB-BA44-95C4-12D47DF73414}" destId="{B5F4F6DB-B9A0-CD45-8A9F-B2ECC71942A1}" srcOrd="1" destOrd="0" presId="urn:microsoft.com/office/officeart/2005/8/layout/cycle7"/>
    <dgm:cxn modelId="{933C7879-EE33-E24B-AC46-B3C6D4359FBF}" type="presOf" srcId="{C83DBCF5-18DF-B148-845A-C50012554373}" destId="{FB709B53-27AA-704D-AFE6-AEDB20CC2C3A}" srcOrd="0" destOrd="0" presId="urn:microsoft.com/office/officeart/2005/8/layout/cycle7"/>
    <dgm:cxn modelId="{39A26E5D-6E2E-4B43-9F41-9426313BC5A6}" srcId="{2D89201A-C6B1-3849-B908-0A92F29371B8}" destId="{C83DBCF5-18DF-B148-845A-C50012554373}" srcOrd="0" destOrd="0" parTransId="{69B2D031-6A64-B64B-B6C3-8AFC8831FA44}" sibTransId="{D28445FA-B5DA-A24D-8A8C-C415B00B53C7}"/>
    <dgm:cxn modelId="{55258D18-9FF4-0546-B74D-5EE28C4242C7}" type="presOf" srcId="{2D89201A-C6B1-3849-B908-0A92F29371B8}" destId="{FE2DDBA9-F07B-CF48-81D9-B3403F50E9C5}" srcOrd="0" destOrd="0" presId="urn:microsoft.com/office/officeart/2005/8/layout/cycle7"/>
    <dgm:cxn modelId="{82BE7B59-F5CC-9849-A22C-53258FC832CC}" type="presOf" srcId="{D0D7562D-E743-8247-8061-852803F554B0}" destId="{A958DF01-7C92-654D-9EC6-2C4B0446857E}" srcOrd="0" destOrd="0" presId="urn:microsoft.com/office/officeart/2005/8/layout/cycle7"/>
    <dgm:cxn modelId="{E0E5853D-78D0-F24A-938D-D0986F34748E}" type="presOf" srcId="{4BBC7C1F-9C58-4243-9150-D3334A5E20ED}" destId="{BD906252-E563-4C4E-916C-9554EEDAB235}" srcOrd="0" destOrd="0" presId="urn:microsoft.com/office/officeart/2005/8/layout/cycle7"/>
    <dgm:cxn modelId="{5709A072-B522-2542-A051-42A4D61BF2D8}" srcId="{2D89201A-C6B1-3849-B908-0A92F29371B8}" destId="{D0D7562D-E743-8247-8061-852803F554B0}" srcOrd="2" destOrd="0" parTransId="{4B878414-2480-3143-8B4F-EBFBD1B292FD}" sibTransId="{4CF67ABB-49FB-BA44-95C4-12D47DF73414}"/>
    <dgm:cxn modelId="{8D96619F-C729-444C-977A-C1A5F2CC4912}" type="presOf" srcId="{0574ADC7-2DF6-0344-9872-8B57AA10731A}" destId="{5CA595B9-CFC7-504D-957F-A8428D7B3320}" srcOrd="1" destOrd="0" presId="urn:microsoft.com/office/officeart/2005/8/layout/cycle7"/>
    <dgm:cxn modelId="{332DFFB0-D004-EB48-A961-ADE16960E75C}" type="presOf" srcId="{D28445FA-B5DA-A24D-8A8C-C415B00B53C7}" destId="{C59A4E6C-20BF-7841-8155-F221CE26D753}" srcOrd="0" destOrd="0" presId="urn:microsoft.com/office/officeart/2005/8/layout/cycle7"/>
    <dgm:cxn modelId="{0DF0C534-003F-7F48-B486-88CD9DD6ACFE}" type="presOf" srcId="{D28445FA-B5DA-A24D-8A8C-C415B00B53C7}" destId="{E09F1D33-1A55-7D4A-B171-810C1EB5B452}" srcOrd="1" destOrd="0" presId="urn:microsoft.com/office/officeart/2005/8/layout/cycle7"/>
    <dgm:cxn modelId="{79CD959F-DA29-3140-A8AC-759C1A6FE692}" type="presParOf" srcId="{FE2DDBA9-F07B-CF48-81D9-B3403F50E9C5}" destId="{FB709B53-27AA-704D-AFE6-AEDB20CC2C3A}" srcOrd="0" destOrd="0" presId="urn:microsoft.com/office/officeart/2005/8/layout/cycle7"/>
    <dgm:cxn modelId="{EAD4BBD9-DD35-D641-B257-8B43CCEFE39F}" type="presParOf" srcId="{FE2DDBA9-F07B-CF48-81D9-B3403F50E9C5}" destId="{C59A4E6C-20BF-7841-8155-F221CE26D753}" srcOrd="1" destOrd="0" presId="urn:microsoft.com/office/officeart/2005/8/layout/cycle7"/>
    <dgm:cxn modelId="{081C7FB3-5393-6941-8C8B-AF062A0E3DD3}" type="presParOf" srcId="{C59A4E6C-20BF-7841-8155-F221CE26D753}" destId="{E09F1D33-1A55-7D4A-B171-810C1EB5B452}" srcOrd="0" destOrd="0" presId="urn:microsoft.com/office/officeart/2005/8/layout/cycle7"/>
    <dgm:cxn modelId="{0804CD3C-DD78-704F-9690-728CEED5EBB3}" type="presParOf" srcId="{FE2DDBA9-F07B-CF48-81D9-B3403F50E9C5}" destId="{BD906252-E563-4C4E-916C-9554EEDAB235}" srcOrd="2" destOrd="0" presId="urn:microsoft.com/office/officeart/2005/8/layout/cycle7"/>
    <dgm:cxn modelId="{1B5A9BD3-C040-154E-A516-23C71989157B}" type="presParOf" srcId="{FE2DDBA9-F07B-CF48-81D9-B3403F50E9C5}" destId="{73E0D5F0-EFD6-3D45-94F7-32C84E8665BA}" srcOrd="3" destOrd="0" presId="urn:microsoft.com/office/officeart/2005/8/layout/cycle7"/>
    <dgm:cxn modelId="{CF034657-5E40-1F46-8B7B-2665D6F16E27}" type="presParOf" srcId="{73E0D5F0-EFD6-3D45-94F7-32C84E8665BA}" destId="{5CA595B9-CFC7-504D-957F-A8428D7B3320}" srcOrd="0" destOrd="0" presId="urn:microsoft.com/office/officeart/2005/8/layout/cycle7"/>
    <dgm:cxn modelId="{2B4A3E47-698A-0145-9F0A-0B214A14195C}" type="presParOf" srcId="{FE2DDBA9-F07B-CF48-81D9-B3403F50E9C5}" destId="{A958DF01-7C92-654D-9EC6-2C4B0446857E}" srcOrd="4" destOrd="0" presId="urn:microsoft.com/office/officeart/2005/8/layout/cycle7"/>
    <dgm:cxn modelId="{A5F737A3-1D7F-8448-BE75-B9C83FF8EEE3}" type="presParOf" srcId="{FE2DDBA9-F07B-CF48-81D9-B3403F50E9C5}" destId="{8552DD69-2E2C-9342-A3A2-6A8B885FE31A}" srcOrd="5" destOrd="0" presId="urn:microsoft.com/office/officeart/2005/8/layout/cycle7"/>
    <dgm:cxn modelId="{E0397D4E-FAA2-B142-B337-262ACB7E806C}" type="presParOf" srcId="{8552DD69-2E2C-9342-A3A2-6A8B885FE31A}" destId="{B5F4F6DB-B9A0-CD45-8A9F-B2ECC71942A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F4C397-28A5-F547-A960-E23BFA58C725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7C74156-3442-8940-B3D6-B0EAB0404EE6}">
      <dgm:prSet custT="1"/>
      <dgm:spPr/>
      <dgm:t>
        <a:bodyPr/>
        <a:lstStyle/>
        <a:p>
          <a:pPr rtl="0"/>
          <a:r>
            <a:rPr lang="es-ES" sz="2400" dirty="0" smtClean="0"/>
            <a:t>MEDIDAS SIMPLES</a:t>
          </a:r>
          <a:endParaRPr lang="es-ES" sz="2400" dirty="0"/>
        </a:p>
      </dgm:t>
    </dgm:pt>
    <dgm:pt modelId="{09BCF441-36F2-ED48-B4C0-ABBF5DD0231F}" type="parTrans" cxnId="{7823DD80-D93C-FF4F-9DB7-FC3E8DA70757}">
      <dgm:prSet/>
      <dgm:spPr/>
      <dgm:t>
        <a:bodyPr/>
        <a:lstStyle/>
        <a:p>
          <a:endParaRPr lang="es-ES"/>
        </a:p>
      </dgm:t>
    </dgm:pt>
    <dgm:pt modelId="{78C9B46E-AF31-4B46-AB2E-997EBCAECE62}" type="sibTrans" cxnId="{7823DD80-D93C-FF4F-9DB7-FC3E8DA70757}">
      <dgm:prSet/>
      <dgm:spPr/>
      <dgm:t>
        <a:bodyPr/>
        <a:lstStyle/>
        <a:p>
          <a:endParaRPr lang="es-ES"/>
        </a:p>
      </dgm:t>
    </dgm:pt>
    <dgm:pt modelId="{C4D1F6D9-7FD5-C64B-9E0B-C3C16B5E1478}">
      <dgm:prSet custT="1"/>
      <dgm:spPr/>
      <dgm:t>
        <a:bodyPr/>
        <a:lstStyle/>
        <a:p>
          <a:pPr rtl="0"/>
          <a:r>
            <a:rPr lang="es-ES" sz="1600" dirty="0" smtClean="0">
              <a:solidFill>
                <a:srgbClr val="000090"/>
              </a:solidFill>
            </a:rPr>
            <a:t>Posición cómoda o en aquella</a:t>
          </a:r>
          <a:r>
            <a:rPr lang="es-ES" sz="1600" baseline="0" dirty="0" smtClean="0">
              <a:solidFill>
                <a:srgbClr val="000090"/>
              </a:solidFill>
            </a:rPr>
            <a:t> forma que mejore la permeabilidad de la vía aérea</a:t>
          </a:r>
          <a:endParaRPr lang="es-ES" sz="1600" dirty="0">
            <a:solidFill>
              <a:srgbClr val="000090"/>
            </a:solidFill>
          </a:endParaRPr>
        </a:p>
      </dgm:t>
    </dgm:pt>
    <dgm:pt modelId="{BA10D4D8-62E7-6C44-9D3B-D16F6CD06598}" type="parTrans" cxnId="{8B4CF9A1-FD6E-3641-BC46-6EE533A1B1F0}">
      <dgm:prSet/>
      <dgm:spPr/>
      <dgm:t>
        <a:bodyPr/>
        <a:lstStyle/>
        <a:p>
          <a:endParaRPr lang="es-ES"/>
        </a:p>
      </dgm:t>
    </dgm:pt>
    <dgm:pt modelId="{B8A107B4-C68C-D544-A2AA-011A1E3D55FF}" type="sibTrans" cxnId="{8B4CF9A1-FD6E-3641-BC46-6EE533A1B1F0}">
      <dgm:prSet/>
      <dgm:spPr/>
      <dgm:t>
        <a:bodyPr/>
        <a:lstStyle/>
        <a:p>
          <a:endParaRPr lang="es-ES"/>
        </a:p>
      </dgm:t>
    </dgm:pt>
    <dgm:pt modelId="{D1F97F64-2FD5-9440-A96D-F76ED1078AF5}">
      <dgm:prSet custT="1"/>
      <dgm:spPr/>
      <dgm:t>
        <a:bodyPr/>
        <a:lstStyle/>
        <a:p>
          <a:pPr rtl="0"/>
          <a:r>
            <a:rPr lang="es-ES" sz="1600" baseline="0" dirty="0" smtClean="0">
              <a:solidFill>
                <a:srgbClr val="000090"/>
              </a:solidFill>
            </a:rPr>
            <a:t>Maniobra extensión de la cabeza y elevación del mentón o tracción mandibular</a:t>
          </a:r>
          <a:endParaRPr lang="es-ES" sz="1600" dirty="0">
            <a:solidFill>
              <a:srgbClr val="000090"/>
            </a:solidFill>
          </a:endParaRPr>
        </a:p>
      </dgm:t>
    </dgm:pt>
    <dgm:pt modelId="{2DF70422-327F-C944-9814-22AA2B96C85A}" type="parTrans" cxnId="{AE91964A-4B02-ED44-8469-FEAA38986214}">
      <dgm:prSet/>
      <dgm:spPr/>
      <dgm:t>
        <a:bodyPr/>
        <a:lstStyle/>
        <a:p>
          <a:endParaRPr lang="es-ES"/>
        </a:p>
      </dgm:t>
    </dgm:pt>
    <dgm:pt modelId="{C37E351C-E6B8-FE47-B4D5-40FA4867C52F}" type="sibTrans" cxnId="{AE91964A-4B02-ED44-8469-FEAA38986214}">
      <dgm:prSet/>
      <dgm:spPr/>
      <dgm:t>
        <a:bodyPr/>
        <a:lstStyle/>
        <a:p>
          <a:endParaRPr lang="es-ES"/>
        </a:p>
      </dgm:t>
    </dgm:pt>
    <dgm:pt modelId="{BBAD221E-1EED-D84E-B0D3-882A739D806A}">
      <dgm:prSet custT="1"/>
      <dgm:spPr/>
      <dgm:t>
        <a:bodyPr/>
        <a:lstStyle/>
        <a:p>
          <a:pPr rtl="0"/>
          <a:r>
            <a:rPr lang="es-ES" sz="1600" baseline="0" dirty="0" smtClean="0">
              <a:solidFill>
                <a:srgbClr val="000090"/>
              </a:solidFill>
            </a:rPr>
            <a:t>Aspirar nariz o cánula </a:t>
          </a:r>
          <a:r>
            <a:rPr lang="es-ES" sz="1600" baseline="0" dirty="0" err="1" smtClean="0">
              <a:solidFill>
                <a:srgbClr val="000090"/>
              </a:solidFill>
            </a:rPr>
            <a:t>orofaringea</a:t>
          </a:r>
          <a:endParaRPr lang="es-ES" sz="1600" dirty="0">
            <a:solidFill>
              <a:srgbClr val="000090"/>
            </a:solidFill>
          </a:endParaRPr>
        </a:p>
      </dgm:t>
    </dgm:pt>
    <dgm:pt modelId="{9B796138-D5A1-104C-AA84-E458BD2737C4}" type="parTrans" cxnId="{53A7354B-02C4-C54F-B686-EF362B3B5787}">
      <dgm:prSet/>
      <dgm:spPr/>
      <dgm:t>
        <a:bodyPr/>
        <a:lstStyle/>
        <a:p>
          <a:endParaRPr lang="es-ES"/>
        </a:p>
      </dgm:t>
    </dgm:pt>
    <dgm:pt modelId="{29740139-3516-7E4F-86C5-30F226E3E159}" type="sibTrans" cxnId="{53A7354B-02C4-C54F-B686-EF362B3B5787}">
      <dgm:prSet/>
      <dgm:spPr/>
      <dgm:t>
        <a:bodyPr/>
        <a:lstStyle/>
        <a:p>
          <a:endParaRPr lang="es-ES"/>
        </a:p>
      </dgm:t>
    </dgm:pt>
    <dgm:pt modelId="{F71D34C1-5710-6B45-8186-2A2394A07061}">
      <dgm:prSet custT="1"/>
      <dgm:spPr/>
      <dgm:t>
        <a:bodyPr/>
        <a:lstStyle/>
        <a:p>
          <a:pPr rtl="0"/>
          <a:r>
            <a:rPr lang="es-ES" sz="2400" dirty="0" smtClean="0"/>
            <a:t>MEDIDAS AVANZADAS</a:t>
          </a:r>
          <a:endParaRPr lang="es-ES" sz="2400" dirty="0"/>
        </a:p>
      </dgm:t>
    </dgm:pt>
    <dgm:pt modelId="{EA206534-6833-9A41-802A-BD0AF06D2DFC}" type="parTrans" cxnId="{C9F5AED9-226C-C34E-9278-24903528CDC6}">
      <dgm:prSet/>
      <dgm:spPr/>
      <dgm:t>
        <a:bodyPr/>
        <a:lstStyle/>
        <a:p>
          <a:endParaRPr lang="es-ES"/>
        </a:p>
      </dgm:t>
    </dgm:pt>
    <dgm:pt modelId="{D596A925-A51F-D040-AD67-7745BACA6785}" type="sibTrans" cxnId="{C9F5AED9-226C-C34E-9278-24903528CDC6}">
      <dgm:prSet/>
      <dgm:spPr/>
      <dgm:t>
        <a:bodyPr/>
        <a:lstStyle/>
        <a:p>
          <a:endParaRPr lang="es-ES"/>
        </a:p>
      </dgm:t>
    </dgm:pt>
    <dgm:pt modelId="{8219D655-E7D6-0D48-B9DF-1EE154CD15E8}">
      <dgm:prSet custT="1"/>
      <dgm:spPr/>
      <dgm:t>
        <a:bodyPr/>
        <a:lstStyle/>
        <a:p>
          <a:pPr rtl="0"/>
          <a:r>
            <a:rPr lang="es-ES" sz="1600" dirty="0" smtClean="0">
              <a:solidFill>
                <a:srgbClr val="000090"/>
              </a:solidFill>
            </a:rPr>
            <a:t>Intubación </a:t>
          </a:r>
          <a:r>
            <a:rPr lang="es-ES" sz="1600" dirty="0" err="1" smtClean="0">
              <a:solidFill>
                <a:srgbClr val="000090"/>
              </a:solidFill>
            </a:rPr>
            <a:t>endotraqueal</a:t>
          </a:r>
          <a:r>
            <a:rPr lang="es-ES" sz="1600" dirty="0" smtClean="0">
              <a:solidFill>
                <a:srgbClr val="000090"/>
              </a:solidFill>
            </a:rPr>
            <a:t>/Instalación mascarilla laríngea</a:t>
          </a:r>
          <a:endParaRPr lang="es-ES" sz="1600" dirty="0">
            <a:solidFill>
              <a:srgbClr val="000090"/>
            </a:solidFill>
          </a:endParaRPr>
        </a:p>
      </dgm:t>
    </dgm:pt>
    <dgm:pt modelId="{7A459934-D964-C740-A853-C27646E78493}" type="parTrans" cxnId="{0E64C332-598B-414F-AFF1-B488E846B5E9}">
      <dgm:prSet/>
      <dgm:spPr/>
      <dgm:t>
        <a:bodyPr/>
        <a:lstStyle/>
        <a:p>
          <a:endParaRPr lang="es-ES"/>
        </a:p>
      </dgm:t>
    </dgm:pt>
    <dgm:pt modelId="{D1FBE182-53F5-3348-9885-680351781652}" type="sibTrans" cxnId="{0E64C332-598B-414F-AFF1-B488E846B5E9}">
      <dgm:prSet/>
      <dgm:spPr/>
      <dgm:t>
        <a:bodyPr/>
        <a:lstStyle/>
        <a:p>
          <a:endParaRPr lang="es-ES"/>
        </a:p>
      </dgm:t>
    </dgm:pt>
    <dgm:pt modelId="{ABC8FE28-3C97-4D43-BE45-CE20515A7B69}">
      <dgm:prSet custT="1"/>
      <dgm:spPr/>
      <dgm:t>
        <a:bodyPr/>
        <a:lstStyle/>
        <a:p>
          <a:pPr rtl="0"/>
          <a:r>
            <a:rPr lang="es-ES" sz="1600" dirty="0" smtClean="0">
              <a:solidFill>
                <a:srgbClr val="000090"/>
              </a:solidFill>
            </a:rPr>
            <a:t>Presión positiva continua en la vía aérea</a:t>
          </a:r>
          <a:endParaRPr lang="es-ES" sz="1600" dirty="0">
            <a:solidFill>
              <a:srgbClr val="000090"/>
            </a:solidFill>
          </a:endParaRPr>
        </a:p>
      </dgm:t>
    </dgm:pt>
    <dgm:pt modelId="{B572795A-94AF-4C4A-9101-2FDDDD2DAC5B}" type="parTrans" cxnId="{AA23A206-CC66-BC41-911E-9B0FDFBD90B7}">
      <dgm:prSet/>
      <dgm:spPr/>
      <dgm:t>
        <a:bodyPr/>
        <a:lstStyle/>
        <a:p>
          <a:endParaRPr lang="es-ES"/>
        </a:p>
      </dgm:t>
    </dgm:pt>
    <dgm:pt modelId="{FD1A17F1-1D59-3841-9926-0DE7EC1CB1A0}" type="sibTrans" cxnId="{AA23A206-CC66-BC41-911E-9B0FDFBD90B7}">
      <dgm:prSet/>
      <dgm:spPr/>
      <dgm:t>
        <a:bodyPr/>
        <a:lstStyle/>
        <a:p>
          <a:endParaRPr lang="es-ES"/>
        </a:p>
      </dgm:t>
    </dgm:pt>
    <dgm:pt modelId="{0EE97A9E-E94F-FE46-99A1-00D371E7F9A7}">
      <dgm:prSet custT="1"/>
      <dgm:spPr/>
      <dgm:t>
        <a:bodyPr/>
        <a:lstStyle/>
        <a:p>
          <a:pPr rtl="0"/>
          <a:r>
            <a:rPr lang="es-ES" sz="1800" b="1" dirty="0" smtClean="0">
              <a:solidFill>
                <a:srgbClr val="000090"/>
              </a:solidFill>
            </a:rPr>
            <a:t>Otros Dispositivos </a:t>
          </a:r>
          <a:r>
            <a:rPr lang="es-ES" sz="1800" b="1" dirty="0" err="1" smtClean="0">
              <a:solidFill>
                <a:srgbClr val="000090"/>
              </a:solidFill>
            </a:rPr>
            <a:t>Supragloticos</a:t>
          </a:r>
          <a:endParaRPr lang="es-ES" sz="1800" b="1" dirty="0">
            <a:solidFill>
              <a:srgbClr val="000090"/>
            </a:solidFill>
          </a:endParaRPr>
        </a:p>
      </dgm:t>
    </dgm:pt>
    <dgm:pt modelId="{8CE6A5BE-ED29-7A41-9D25-13EEE38C1D7A}" type="parTrans" cxnId="{688DF4C7-6CCE-6A40-A23C-EC1D88FC5CDC}">
      <dgm:prSet/>
      <dgm:spPr/>
      <dgm:t>
        <a:bodyPr/>
        <a:lstStyle/>
        <a:p>
          <a:endParaRPr lang="es-ES"/>
        </a:p>
      </dgm:t>
    </dgm:pt>
    <dgm:pt modelId="{EEF8B56E-676E-084D-BE9A-47101A3FB928}" type="sibTrans" cxnId="{688DF4C7-6CCE-6A40-A23C-EC1D88FC5CDC}">
      <dgm:prSet/>
      <dgm:spPr/>
      <dgm:t>
        <a:bodyPr/>
        <a:lstStyle/>
        <a:p>
          <a:endParaRPr lang="es-ES"/>
        </a:p>
      </dgm:t>
    </dgm:pt>
    <dgm:pt modelId="{B5F6CE56-E7DA-7340-B54D-E4EDB04BBAAE}" type="pres">
      <dgm:prSet presAssocID="{F8F4C397-28A5-F547-A960-E23BFA58C72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D94C7DC-A01B-6D41-9A70-4D8CB889F4D3}" type="pres">
      <dgm:prSet presAssocID="{27C74156-3442-8940-B3D6-B0EAB0404EE6}" presName="linNode" presStyleCnt="0"/>
      <dgm:spPr/>
    </dgm:pt>
    <dgm:pt modelId="{16ED7BDF-B5F5-7C45-B4E0-3CA1136C345D}" type="pres">
      <dgm:prSet presAssocID="{27C74156-3442-8940-B3D6-B0EAB0404EE6}" presName="parentText" presStyleLbl="node1" presStyleIdx="0" presStyleCnt="2" custScaleX="77088" custScaleY="71759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BAA009-81AD-044C-A896-964407A07946}" type="pres">
      <dgm:prSet presAssocID="{27C74156-3442-8940-B3D6-B0EAB0404EE6}" presName="descendantText" presStyleLbl="alignAccFollowNode1" presStyleIdx="0" presStyleCnt="2" custScaleX="112012" custScaleY="7814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E38462-691B-9F4E-9021-CA4C18B8FF0F}" type="pres">
      <dgm:prSet presAssocID="{78C9B46E-AF31-4B46-AB2E-997EBCAECE62}" presName="sp" presStyleCnt="0"/>
      <dgm:spPr/>
    </dgm:pt>
    <dgm:pt modelId="{E53BEDA4-1B4A-C043-A0E7-1629F213221B}" type="pres">
      <dgm:prSet presAssocID="{F71D34C1-5710-6B45-8186-2A2394A07061}" presName="linNode" presStyleCnt="0"/>
      <dgm:spPr/>
    </dgm:pt>
    <dgm:pt modelId="{989A887B-A80F-D24F-AF05-ED6DD6D889F7}" type="pres">
      <dgm:prSet presAssocID="{F71D34C1-5710-6B45-8186-2A2394A07061}" presName="parentText" presStyleLbl="node1" presStyleIdx="1" presStyleCnt="2" custScaleX="81377" custScaleY="6749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B7597C-91BD-FC4F-9B80-4E7C6AC9431F}" type="pres">
      <dgm:prSet presAssocID="{F71D34C1-5710-6B45-8186-2A2394A07061}" presName="descendantText" presStyleLbl="alignAccFollowNode1" presStyleIdx="1" presStyleCnt="2" custScaleX="110473" custScaleY="7200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88DF4C7-6CCE-6A40-A23C-EC1D88FC5CDC}" srcId="{F71D34C1-5710-6B45-8186-2A2394A07061}" destId="{0EE97A9E-E94F-FE46-99A1-00D371E7F9A7}" srcOrd="2" destOrd="0" parTransId="{8CE6A5BE-ED29-7A41-9D25-13EEE38C1D7A}" sibTransId="{EEF8B56E-676E-084D-BE9A-47101A3FB928}"/>
    <dgm:cxn modelId="{AA23A206-CC66-BC41-911E-9B0FDFBD90B7}" srcId="{F71D34C1-5710-6B45-8186-2A2394A07061}" destId="{ABC8FE28-3C97-4D43-BE45-CE20515A7B69}" srcOrd="1" destOrd="0" parTransId="{B572795A-94AF-4C4A-9101-2FDDDD2DAC5B}" sibTransId="{FD1A17F1-1D59-3841-9926-0DE7EC1CB1A0}"/>
    <dgm:cxn modelId="{205C8B30-30C0-E648-8EFE-782D4D560514}" type="presOf" srcId="{0EE97A9E-E94F-FE46-99A1-00D371E7F9A7}" destId="{0DB7597C-91BD-FC4F-9B80-4E7C6AC9431F}" srcOrd="0" destOrd="2" presId="urn:microsoft.com/office/officeart/2005/8/layout/vList5"/>
    <dgm:cxn modelId="{B388A3C4-6460-FD4A-AB81-DCCF7817F381}" type="presOf" srcId="{8219D655-E7D6-0D48-B9DF-1EE154CD15E8}" destId="{0DB7597C-91BD-FC4F-9B80-4E7C6AC9431F}" srcOrd="0" destOrd="0" presId="urn:microsoft.com/office/officeart/2005/8/layout/vList5"/>
    <dgm:cxn modelId="{C9F5AED9-226C-C34E-9278-24903528CDC6}" srcId="{F8F4C397-28A5-F547-A960-E23BFA58C725}" destId="{F71D34C1-5710-6B45-8186-2A2394A07061}" srcOrd="1" destOrd="0" parTransId="{EA206534-6833-9A41-802A-BD0AF06D2DFC}" sibTransId="{D596A925-A51F-D040-AD67-7745BACA6785}"/>
    <dgm:cxn modelId="{8B4CF9A1-FD6E-3641-BC46-6EE533A1B1F0}" srcId="{27C74156-3442-8940-B3D6-B0EAB0404EE6}" destId="{C4D1F6D9-7FD5-C64B-9E0B-C3C16B5E1478}" srcOrd="0" destOrd="0" parTransId="{BA10D4D8-62E7-6C44-9D3B-D16F6CD06598}" sibTransId="{B8A107B4-C68C-D544-A2AA-011A1E3D55FF}"/>
    <dgm:cxn modelId="{53A7354B-02C4-C54F-B686-EF362B3B5787}" srcId="{27C74156-3442-8940-B3D6-B0EAB0404EE6}" destId="{BBAD221E-1EED-D84E-B0D3-882A739D806A}" srcOrd="2" destOrd="0" parTransId="{9B796138-D5A1-104C-AA84-E458BD2737C4}" sibTransId="{29740139-3516-7E4F-86C5-30F226E3E159}"/>
    <dgm:cxn modelId="{55A0125D-9E79-D542-BF1C-5C0A3F69E067}" type="presOf" srcId="{F8F4C397-28A5-F547-A960-E23BFA58C725}" destId="{B5F6CE56-E7DA-7340-B54D-E4EDB04BBAAE}" srcOrd="0" destOrd="0" presId="urn:microsoft.com/office/officeart/2005/8/layout/vList5"/>
    <dgm:cxn modelId="{951D0AAE-D2D5-D340-97AE-898E8EA25B5A}" type="presOf" srcId="{D1F97F64-2FD5-9440-A96D-F76ED1078AF5}" destId="{89BAA009-81AD-044C-A896-964407A07946}" srcOrd="0" destOrd="1" presId="urn:microsoft.com/office/officeart/2005/8/layout/vList5"/>
    <dgm:cxn modelId="{20ABAC45-5EA7-FA48-9D17-68C4EDE63F93}" type="presOf" srcId="{27C74156-3442-8940-B3D6-B0EAB0404EE6}" destId="{16ED7BDF-B5F5-7C45-B4E0-3CA1136C345D}" srcOrd="0" destOrd="0" presId="urn:microsoft.com/office/officeart/2005/8/layout/vList5"/>
    <dgm:cxn modelId="{7823DD80-D93C-FF4F-9DB7-FC3E8DA70757}" srcId="{F8F4C397-28A5-F547-A960-E23BFA58C725}" destId="{27C74156-3442-8940-B3D6-B0EAB0404EE6}" srcOrd="0" destOrd="0" parTransId="{09BCF441-36F2-ED48-B4C0-ABBF5DD0231F}" sibTransId="{78C9B46E-AF31-4B46-AB2E-997EBCAECE62}"/>
    <dgm:cxn modelId="{960965BD-E0BE-A742-990B-D1AF5AEA2C38}" type="presOf" srcId="{C4D1F6D9-7FD5-C64B-9E0B-C3C16B5E1478}" destId="{89BAA009-81AD-044C-A896-964407A07946}" srcOrd="0" destOrd="0" presId="urn:microsoft.com/office/officeart/2005/8/layout/vList5"/>
    <dgm:cxn modelId="{0E64C332-598B-414F-AFF1-B488E846B5E9}" srcId="{F71D34C1-5710-6B45-8186-2A2394A07061}" destId="{8219D655-E7D6-0D48-B9DF-1EE154CD15E8}" srcOrd="0" destOrd="0" parTransId="{7A459934-D964-C740-A853-C27646E78493}" sibTransId="{D1FBE182-53F5-3348-9885-680351781652}"/>
    <dgm:cxn modelId="{40977F70-4813-D44B-8F36-A93B2D31D72B}" type="presOf" srcId="{F71D34C1-5710-6B45-8186-2A2394A07061}" destId="{989A887B-A80F-D24F-AF05-ED6DD6D889F7}" srcOrd="0" destOrd="0" presId="urn:microsoft.com/office/officeart/2005/8/layout/vList5"/>
    <dgm:cxn modelId="{AE91964A-4B02-ED44-8469-FEAA38986214}" srcId="{27C74156-3442-8940-B3D6-B0EAB0404EE6}" destId="{D1F97F64-2FD5-9440-A96D-F76ED1078AF5}" srcOrd="1" destOrd="0" parTransId="{2DF70422-327F-C944-9814-22AA2B96C85A}" sibTransId="{C37E351C-E6B8-FE47-B4D5-40FA4867C52F}"/>
    <dgm:cxn modelId="{BFC4F546-6FE0-814C-9FE5-A03F09F821AA}" type="presOf" srcId="{BBAD221E-1EED-D84E-B0D3-882A739D806A}" destId="{89BAA009-81AD-044C-A896-964407A07946}" srcOrd="0" destOrd="2" presId="urn:microsoft.com/office/officeart/2005/8/layout/vList5"/>
    <dgm:cxn modelId="{0DAFF6EF-7F61-C343-A611-C6C7DA4FA1B1}" type="presOf" srcId="{ABC8FE28-3C97-4D43-BE45-CE20515A7B69}" destId="{0DB7597C-91BD-FC4F-9B80-4E7C6AC9431F}" srcOrd="0" destOrd="1" presId="urn:microsoft.com/office/officeart/2005/8/layout/vList5"/>
    <dgm:cxn modelId="{0AD81C32-6F68-D44E-A085-30930753A8A8}" type="presParOf" srcId="{B5F6CE56-E7DA-7340-B54D-E4EDB04BBAAE}" destId="{4D94C7DC-A01B-6D41-9A70-4D8CB889F4D3}" srcOrd="0" destOrd="0" presId="urn:microsoft.com/office/officeart/2005/8/layout/vList5"/>
    <dgm:cxn modelId="{5E7C2CA6-D4CC-5A4E-8A53-7956FAAFD39A}" type="presParOf" srcId="{4D94C7DC-A01B-6D41-9A70-4D8CB889F4D3}" destId="{16ED7BDF-B5F5-7C45-B4E0-3CA1136C345D}" srcOrd="0" destOrd="0" presId="urn:microsoft.com/office/officeart/2005/8/layout/vList5"/>
    <dgm:cxn modelId="{92049B89-9AF2-2644-89B8-8978FD6C898A}" type="presParOf" srcId="{4D94C7DC-A01B-6D41-9A70-4D8CB889F4D3}" destId="{89BAA009-81AD-044C-A896-964407A07946}" srcOrd="1" destOrd="0" presId="urn:microsoft.com/office/officeart/2005/8/layout/vList5"/>
    <dgm:cxn modelId="{F8DAF557-BCCD-1143-BDEF-9BAD5C5E0B3B}" type="presParOf" srcId="{B5F6CE56-E7DA-7340-B54D-E4EDB04BBAAE}" destId="{72E38462-691B-9F4E-9021-CA4C18B8FF0F}" srcOrd="1" destOrd="0" presId="urn:microsoft.com/office/officeart/2005/8/layout/vList5"/>
    <dgm:cxn modelId="{9A697E01-42AD-5D42-88A9-AEBC2D3B28F5}" type="presParOf" srcId="{B5F6CE56-E7DA-7340-B54D-E4EDB04BBAAE}" destId="{E53BEDA4-1B4A-C043-A0E7-1629F213221B}" srcOrd="2" destOrd="0" presId="urn:microsoft.com/office/officeart/2005/8/layout/vList5"/>
    <dgm:cxn modelId="{2822116D-F6DF-E543-8DE2-17CA7ED72576}" type="presParOf" srcId="{E53BEDA4-1B4A-C043-A0E7-1629F213221B}" destId="{989A887B-A80F-D24F-AF05-ED6DD6D889F7}" srcOrd="0" destOrd="0" presId="urn:microsoft.com/office/officeart/2005/8/layout/vList5"/>
    <dgm:cxn modelId="{B449A36D-E260-6442-AEDD-F60985C84701}" type="presParOf" srcId="{E53BEDA4-1B4A-C043-A0E7-1629F213221B}" destId="{0DB7597C-91BD-FC4F-9B80-4E7C6AC9431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57BB4-0234-3B4F-9015-258A625F12F7}">
      <dsp:nvSpPr>
        <dsp:cNvPr id="0" name=""/>
        <dsp:cNvSpPr/>
      </dsp:nvSpPr>
      <dsp:spPr>
        <a:xfrm>
          <a:off x="2258069" y="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F1E711-401B-8E4B-BFD5-5F2493E75668}">
      <dsp:nvSpPr>
        <dsp:cNvPr id="0" name=""/>
        <dsp:cNvSpPr/>
      </dsp:nvSpPr>
      <dsp:spPr>
        <a:xfrm>
          <a:off x="2773960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Respiratoria</a:t>
          </a:r>
          <a:endParaRPr lang="es-ES" sz="1700" kern="1200" dirty="0"/>
        </a:p>
      </dsp:txBody>
      <dsp:txXfrm>
        <a:off x="2773960" y="706323"/>
        <a:ext cx="1086973" cy="543356"/>
      </dsp:txXfrm>
    </dsp:sp>
    <dsp:sp modelId="{FF12808F-E733-4C4D-8D9F-04F8AD305A23}">
      <dsp:nvSpPr>
        <dsp:cNvPr id="0" name=""/>
        <dsp:cNvSpPr/>
      </dsp:nvSpPr>
      <dsp:spPr>
        <a:xfrm>
          <a:off x="1798292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23F2D2-886A-C046-883F-D658567EA713}">
      <dsp:nvSpPr>
        <dsp:cNvPr id="0" name=""/>
        <dsp:cNvSpPr/>
      </dsp:nvSpPr>
      <dsp:spPr>
        <a:xfrm>
          <a:off x="2232861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Circulatoria</a:t>
          </a:r>
          <a:endParaRPr lang="es-ES" sz="1700" kern="1200" dirty="0"/>
        </a:p>
      </dsp:txBody>
      <dsp:txXfrm>
        <a:off x="2232861" y="1836927"/>
        <a:ext cx="1086973" cy="543356"/>
      </dsp:txXfrm>
    </dsp:sp>
    <dsp:sp modelId="{29EFFB89-3571-E040-A111-510A7BB9048A}">
      <dsp:nvSpPr>
        <dsp:cNvPr id="0" name=""/>
        <dsp:cNvSpPr/>
      </dsp:nvSpPr>
      <dsp:spPr>
        <a:xfrm>
          <a:off x="2480819" y="2382723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ED6A39-99AA-EE4A-9037-DDD00AF18A8A}">
      <dsp:nvSpPr>
        <dsp:cNvPr id="0" name=""/>
        <dsp:cNvSpPr/>
      </dsp:nvSpPr>
      <dsp:spPr>
        <a:xfrm>
          <a:off x="2776532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PCR</a:t>
          </a:r>
          <a:endParaRPr lang="es-ES" sz="1700" kern="1200" dirty="0"/>
        </a:p>
      </dsp:txBody>
      <dsp:txXfrm>
        <a:off x="2776532" y="2969158"/>
        <a:ext cx="1086973" cy="5433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09B53-27AA-704D-AFE6-AEDB20CC2C3A}">
      <dsp:nvSpPr>
        <dsp:cNvPr id="0" name=""/>
        <dsp:cNvSpPr/>
      </dsp:nvSpPr>
      <dsp:spPr>
        <a:xfrm>
          <a:off x="1723082" y="-71902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000090"/>
              </a:solidFill>
            </a:rPr>
            <a:t>O</a:t>
          </a:r>
          <a:r>
            <a:rPr lang="es-ES" sz="2000" kern="1200" baseline="-25000" dirty="0" smtClean="0">
              <a:solidFill>
                <a:srgbClr val="000090"/>
              </a:solidFill>
            </a:rPr>
            <a:t>2 </a:t>
          </a:r>
          <a:r>
            <a:rPr lang="es-ES" sz="2000" kern="1200" baseline="0" dirty="0" smtClean="0">
              <a:solidFill>
                <a:srgbClr val="000090"/>
              </a:solidFill>
            </a:rPr>
            <a:t>(100%)</a:t>
          </a:r>
          <a:endParaRPr lang="es-ES" sz="2000" kern="1200" baseline="-25000" dirty="0">
            <a:solidFill>
              <a:srgbClr val="000090"/>
            </a:solidFill>
          </a:endParaRPr>
        </a:p>
      </dsp:txBody>
      <dsp:txXfrm>
        <a:off x="1753900" y="-41084"/>
        <a:ext cx="2042793" cy="990578"/>
      </dsp:txXfrm>
    </dsp:sp>
    <dsp:sp modelId="{C59A4E6C-20BF-7841-8155-F221CE26D753}">
      <dsp:nvSpPr>
        <dsp:cNvPr id="0" name=""/>
        <dsp:cNvSpPr/>
      </dsp:nvSpPr>
      <dsp:spPr>
        <a:xfrm rot="3433137">
          <a:off x="3206757" y="1701699"/>
          <a:ext cx="980988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/>
        </a:p>
      </dsp:txBody>
      <dsp:txXfrm>
        <a:off x="3317240" y="1775354"/>
        <a:ext cx="760023" cy="220965"/>
      </dsp:txXfrm>
    </dsp:sp>
    <dsp:sp modelId="{BD906252-E563-4C4E-916C-9554EEDAB235}">
      <dsp:nvSpPr>
        <dsp:cNvPr id="0" name=""/>
        <dsp:cNvSpPr/>
      </dsp:nvSpPr>
      <dsp:spPr>
        <a:xfrm>
          <a:off x="3516795" y="2791361"/>
          <a:ext cx="2393073" cy="13445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000090"/>
              </a:solidFill>
            </a:rPr>
            <a:t>Evaluación </a:t>
          </a:r>
          <a:r>
            <a:rPr lang="es-ES" sz="2000" kern="1200" dirty="0" err="1" smtClean="0">
              <a:solidFill>
                <a:srgbClr val="000090"/>
              </a:solidFill>
            </a:rPr>
            <a:t>Sistématica</a:t>
          </a:r>
          <a:endParaRPr lang="es-ES" sz="2000" kern="1200" dirty="0" smtClean="0">
            <a:solidFill>
              <a:srgbClr val="00009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000090"/>
              </a:solidFill>
            </a:rPr>
            <a:t>Evaluación CR rápida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rgbClr val="000090"/>
              </a:solidFill>
            </a:rPr>
            <a:t>(Estabilizar vía aérea)</a:t>
          </a:r>
          <a:endParaRPr lang="es-ES" sz="1600" kern="1200" dirty="0">
            <a:solidFill>
              <a:srgbClr val="000090"/>
            </a:solidFill>
          </a:endParaRPr>
        </a:p>
      </dsp:txBody>
      <dsp:txXfrm>
        <a:off x="3556175" y="2830741"/>
        <a:ext cx="2314313" cy="1265781"/>
      </dsp:txXfrm>
    </dsp:sp>
    <dsp:sp modelId="{73E0D5F0-EFD6-3D45-94F7-32C84E8665BA}">
      <dsp:nvSpPr>
        <dsp:cNvPr id="0" name=""/>
        <dsp:cNvSpPr/>
      </dsp:nvSpPr>
      <dsp:spPr>
        <a:xfrm rot="10800000">
          <a:off x="2413184" y="3279494"/>
          <a:ext cx="980988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/>
        </a:p>
      </dsp:txBody>
      <dsp:txXfrm rot="10800000">
        <a:off x="2523666" y="3353149"/>
        <a:ext cx="760023" cy="220965"/>
      </dsp:txXfrm>
    </dsp:sp>
    <dsp:sp modelId="{A958DF01-7C92-654D-9EC6-2C4B0446857E}">
      <dsp:nvSpPr>
        <dsp:cNvPr id="0" name=""/>
        <dsp:cNvSpPr/>
      </dsp:nvSpPr>
      <dsp:spPr>
        <a:xfrm>
          <a:off x="186130" y="2937524"/>
          <a:ext cx="2104429" cy="10522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rgbClr val="000090"/>
              </a:solidFill>
            </a:rPr>
            <a:t>Monitorización </a:t>
          </a:r>
          <a:r>
            <a:rPr lang="es-ES" sz="2000" kern="1200" dirty="0" err="1" smtClean="0">
              <a:solidFill>
                <a:srgbClr val="000090"/>
              </a:solidFill>
            </a:rPr>
            <a:t>Cardiorespiratoria</a:t>
          </a:r>
          <a:endParaRPr lang="es-ES" sz="2000" kern="1200" dirty="0" smtClean="0">
            <a:solidFill>
              <a:srgbClr val="00009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90"/>
              </a:solidFill>
            </a:rPr>
            <a:t>(Spo2, </a:t>
          </a:r>
          <a:r>
            <a:rPr lang="es-ES" sz="1800" kern="1200" dirty="0" err="1" smtClean="0">
              <a:solidFill>
                <a:srgbClr val="000090"/>
              </a:solidFill>
            </a:rPr>
            <a:t>Capnógrafo</a:t>
          </a:r>
          <a:r>
            <a:rPr lang="es-ES" sz="1800" kern="1200" dirty="0" smtClean="0">
              <a:solidFill>
                <a:srgbClr val="000090"/>
              </a:solidFill>
            </a:rPr>
            <a:t>)</a:t>
          </a:r>
          <a:endParaRPr lang="es-ES" sz="1800" kern="1200" dirty="0">
            <a:solidFill>
              <a:srgbClr val="000090"/>
            </a:solidFill>
          </a:endParaRPr>
        </a:p>
      </dsp:txBody>
      <dsp:txXfrm>
        <a:off x="216948" y="2968342"/>
        <a:ext cx="2042793" cy="990578"/>
      </dsp:txXfrm>
    </dsp:sp>
    <dsp:sp modelId="{8552DD69-2E2C-9342-A3A2-6A8B885FE31A}">
      <dsp:nvSpPr>
        <dsp:cNvPr id="0" name=""/>
        <dsp:cNvSpPr/>
      </dsp:nvSpPr>
      <dsp:spPr>
        <a:xfrm rot="17823238">
          <a:off x="1516327" y="1774780"/>
          <a:ext cx="980988" cy="368275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500" kern="1200"/>
        </a:p>
      </dsp:txBody>
      <dsp:txXfrm>
        <a:off x="1626810" y="1848435"/>
        <a:ext cx="760023" cy="2209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AA009-81AD-044C-A896-964407A07946}">
      <dsp:nvSpPr>
        <dsp:cNvPr id="0" name=""/>
        <dsp:cNvSpPr/>
      </dsp:nvSpPr>
      <dsp:spPr>
        <a:xfrm rot="5400000">
          <a:off x="3384700" y="-1332807"/>
          <a:ext cx="1958375" cy="491910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rgbClr val="000090"/>
              </a:solidFill>
            </a:rPr>
            <a:t>Posición cómoda o en aquella</a:t>
          </a:r>
          <a:r>
            <a:rPr lang="es-ES" sz="1600" kern="1200" baseline="0" dirty="0" smtClean="0">
              <a:solidFill>
                <a:srgbClr val="000090"/>
              </a:solidFill>
            </a:rPr>
            <a:t> forma que mejore la permeabilidad de la vía aérea</a:t>
          </a:r>
          <a:endParaRPr lang="es-ES" sz="1600" kern="1200" dirty="0">
            <a:solidFill>
              <a:srgbClr val="000090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baseline="0" dirty="0" smtClean="0">
              <a:solidFill>
                <a:srgbClr val="000090"/>
              </a:solidFill>
            </a:rPr>
            <a:t>Maniobra extensión de la cabeza y elevación del mentón o tracción mandibular</a:t>
          </a:r>
          <a:endParaRPr lang="es-ES" sz="1600" kern="1200" dirty="0">
            <a:solidFill>
              <a:srgbClr val="000090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baseline="0" dirty="0" smtClean="0">
              <a:solidFill>
                <a:srgbClr val="000090"/>
              </a:solidFill>
            </a:rPr>
            <a:t>Aspirar nariz o cánula </a:t>
          </a:r>
          <a:r>
            <a:rPr lang="es-ES" sz="1600" kern="1200" baseline="0" dirty="0" err="1" smtClean="0">
              <a:solidFill>
                <a:srgbClr val="000090"/>
              </a:solidFill>
            </a:rPr>
            <a:t>orofaringea</a:t>
          </a:r>
          <a:endParaRPr lang="es-ES" sz="1600" kern="1200" dirty="0">
            <a:solidFill>
              <a:srgbClr val="000090"/>
            </a:solidFill>
          </a:endParaRPr>
        </a:p>
      </dsp:txBody>
      <dsp:txXfrm rot="-5400000">
        <a:off x="1904334" y="243159"/>
        <a:ext cx="4823507" cy="1767175"/>
      </dsp:txXfrm>
    </dsp:sp>
    <dsp:sp modelId="{16ED7BDF-B5F5-7C45-B4E0-3CA1136C345D}">
      <dsp:nvSpPr>
        <dsp:cNvPr id="0" name=""/>
        <dsp:cNvSpPr/>
      </dsp:nvSpPr>
      <dsp:spPr>
        <a:xfrm>
          <a:off x="53" y="2800"/>
          <a:ext cx="1904281" cy="22478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MEDIDAS SIMPLES</a:t>
          </a:r>
          <a:endParaRPr lang="es-ES" sz="2400" kern="1200" dirty="0"/>
        </a:p>
      </dsp:txBody>
      <dsp:txXfrm>
        <a:off x="93012" y="95759"/>
        <a:ext cx="1718363" cy="2061974"/>
      </dsp:txXfrm>
    </dsp:sp>
    <dsp:sp modelId="{0DB7597C-91BD-FC4F-9B80-4E7C6AC9431F}">
      <dsp:nvSpPr>
        <dsp:cNvPr id="0" name=""/>
        <dsp:cNvSpPr/>
      </dsp:nvSpPr>
      <dsp:spPr>
        <a:xfrm rot="5400000">
          <a:off x="3533855" y="1038657"/>
          <a:ext cx="1804378" cy="48515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rgbClr val="000090"/>
              </a:solidFill>
            </a:rPr>
            <a:t>Intubación </a:t>
          </a:r>
          <a:r>
            <a:rPr lang="es-ES" sz="1600" kern="1200" dirty="0" err="1" smtClean="0">
              <a:solidFill>
                <a:srgbClr val="000090"/>
              </a:solidFill>
            </a:rPr>
            <a:t>endotraqueal</a:t>
          </a:r>
          <a:r>
            <a:rPr lang="es-ES" sz="1600" kern="1200" dirty="0" smtClean="0">
              <a:solidFill>
                <a:srgbClr val="000090"/>
              </a:solidFill>
            </a:rPr>
            <a:t>/Instalación mascarilla laríngea</a:t>
          </a:r>
          <a:endParaRPr lang="es-ES" sz="1600" kern="1200" dirty="0">
            <a:solidFill>
              <a:srgbClr val="000090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solidFill>
                <a:srgbClr val="000090"/>
              </a:solidFill>
            </a:rPr>
            <a:t>Presión positiva continua en la vía aérea</a:t>
          </a:r>
          <a:endParaRPr lang="es-ES" sz="1600" kern="1200" dirty="0">
            <a:solidFill>
              <a:srgbClr val="000090"/>
            </a:solidFill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1" kern="1200" dirty="0" smtClean="0">
              <a:solidFill>
                <a:srgbClr val="000090"/>
              </a:solidFill>
            </a:rPr>
            <a:t>Otros Dispositivos </a:t>
          </a:r>
          <a:r>
            <a:rPr lang="es-ES" sz="1800" b="1" kern="1200" dirty="0" err="1" smtClean="0">
              <a:solidFill>
                <a:srgbClr val="000090"/>
              </a:solidFill>
            </a:rPr>
            <a:t>Supragloticos</a:t>
          </a:r>
          <a:endParaRPr lang="es-ES" sz="1800" b="1" kern="1200" dirty="0">
            <a:solidFill>
              <a:srgbClr val="000090"/>
            </a:solidFill>
          </a:endParaRPr>
        </a:p>
      </dsp:txBody>
      <dsp:txXfrm rot="-5400000">
        <a:off x="2010284" y="2650310"/>
        <a:ext cx="4763438" cy="1628214"/>
      </dsp:txXfrm>
    </dsp:sp>
    <dsp:sp modelId="{989A887B-A80F-D24F-AF05-ED6DD6D889F7}">
      <dsp:nvSpPr>
        <dsp:cNvPr id="0" name=""/>
        <dsp:cNvSpPr/>
      </dsp:nvSpPr>
      <dsp:spPr>
        <a:xfrm>
          <a:off x="53" y="2407320"/>
          <a:ext cx="2010230" cy="21141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MEDIDAS AVANZADAS</a:t>
          </a:r>
          <a:endParaRPr lang="es-ES" sz="2400" kern="1200" dirty="0"/>
        </a:p>
      </dsp:txBody>
      <dsp:txXfrm>
        <a:off x="98184" y="2505451"/>
        <a:ext cx="1813968" cy="1917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F3411EE6-884C-9D47-BD25-3B2920D38E23}" type="datetimeFigureOut">
              <a:rPr lang="es-CL"/>
              <a:pPr>
                <a:defRPr/>
              </a:pPr>
              <a:t>15-10-2019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L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640E6D75-224B-2B47-925A-007B24DA50BB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4299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8850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Arial" charset="0"/>
            </a:endParaRPr>
          </a:p>
        </p:txBody>
      </p:sp>
      <p:sp>
        <p:nvSpPr>
          <p:cNvPr id="7885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4135FF-15FE-134A-B22D-C13849D274E7}" type="slidenum">
              <a:rPr lang="es-ES" sz="1200">
                <a:latin typeface="Times New Roman" charset="0"/>
              </a:rPr>
              <a:pPr eaLnBrk="1" hangingPunct="1"/>
              <a:t>10</a:t>
            </a:fld>
            <a:endParaRPr lang="es-E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8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Arial" charset="0"/>
            </a:endParaRPr>
          </a:p>
        </p:txBody>
      </p:sp>
      <p:sp>
        <p:nvSpPr>
          <p:cNvPr id="8089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F54130-FB9F-5246-82BE-F65531272AA3}" type="slidenum">
              <a:rPr lang="es-ES" sz="1200">
                <a:latin typeface="Times New Roman" charset="0"/>
              </a:rPr>
              <a:pPr eaLnBrk="1" hangingPunct="1"/>
              <a:t>11</a:t>
            </a:fld>
            <a:endParaRPr lang="es-E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s-ES">
              <a:latin typeface="Calibri" charset="0"/>
            </a:endParaRPr>
          </a:p>
        </p:txBody>
      </p:sp>
      <p:sp>
        <p:nvSpPr>
          <p:cNvPr id="3686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6A22A0-B489-0B44-B7E6-9AE255CA8338}" type="slidenum">
              <a:rPr lang="es-ES" sz="1200">
                <a:latin typeface="Calibri" charset="0"/>
                <a:cs typeface="Arial" charset="0"/>
              </a:rPr>
              <a:pPr eaLnBrk="1" hangingPunct="1"/>
              <a:t>15</a:t>
            </a:fld>
            <a:endParaRPr lang="es-ES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2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704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1E62BD5-18BE-504D-A713-31357121FAED}" type="slidenum">
              <a:rPr lang="en-US" sz="1200">
                <a:latin typeface="Calibri" charset="0"/>
              </a:rPr>
              <a:pPr eaLnBrk="1" hangingPunct="1"/>
              <a:t>20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4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9011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F7F752-5347-6C40-8241-43DAEEF616CF}" type="slidenum">
              <a:rPr lang="en-US" sz="1200">
                <a:latin typeface="Calibri" charset="0"/>
              </a:rPr>
              <a:pPr eaLnBrk="1" hangingPunct="1"/>
              <a:t>23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s-CL">
              <a:latin typeface="Calibri" charset="0"/>
            </a:endParaRPr>
          </a:p>
        </p:txBody>
      </p:sp>
      <p:sp>
        <p:nvSpPr>
          <p:cNvPr id="7987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E3CD5CA-2949-F348-B503-89BC47086ADC}" type="slidenum">
              <a:rPr lang="es-ES">
                <a:latin typeface="Calibri" charset="0"/>
              </a:rPr>
              <a:pPr eaLnBrk="1" hangingPunct="1"/>
              <a:t>30</a:t>
            </a:fld>
            <a:endParaRPr lang="es-E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6889D-79AD-094C-9690-03ECD5D51606}" type="datetimeFigureOut">
              <a:rPr lang="es-ES"/>
              <a:pPr>
                <a:defRPr/>
              </a:pPr>
              <a:t>15/10/2019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00618-B38F-0F4F-9500-8F465EC2A25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5684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351BC-A688-E649-8968-C6EA67203885}" type="datetimeFigureOut">
              <a:rPr lang="es-ES"/>
              <a:pPr>
                <a:defRPr/>
              </a:pPr>
              <a:t>15/10/2019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091B1-2E42-014D-AF85-0D0FE847DE9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0131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DCC9-214C-2D47-AE5E-041FC150CB94}" type="datetimeFigureOut">
              <a:rPr lang="es-ES"/>
              <a:pPr>
                <a:defRPr/>
              </a:pPr>
              <a:t>15/10/2019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10B8A-EFF9-ED41-9C64-CE849C0B10D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465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F01AE-F390-1741-8957-BEB2E8C5845E}" type="datetimeFigureOut">
              <a:rPr lang="es-ES"/>
              <a:pPr>
                <a:defRPr/>
              </a:pPr>
              <a:t>15/10/2019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8AA9-740F-C742-AE94-1095E430C0C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74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6C0C8-4FBB-F345-8459-39A3CAE29E5D}" type="datetimeFigureOut">
              <a:rPr lang="es-ES"/>
              <a:pPr>
                <a:defRPr/>
              </a:pPr>
              <a:t>15/10/2019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54378-0A53-574B-A53B-8E04DE54333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544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12DEF-8AF8-7A4E-9AE3-C78EED08846C}" type="datetimeFigureOut">
              <a:rPr lang="es-ES"/>
              <a:pPr>
                <a:defRPr/>
              </a:pPr>
              <a:t>15/10/2019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9AE04-68C6-C84E-891D-664ED9D5AAD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041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002C-CB7E-C546-89AF-B84B11371FB2}" type="datetimeFigureOut">
              <a:rPr lang="es-ES"/>
              <a:pPr>
                <a:defRPr/>
              </a:pPr>
              <a:t>15/10/2019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FBFA7-F6B3-4647-8779-CC2C9E2B95A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53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5E737-E46A-F249-870A-414D600B2C69}" type="datetimeFigureOut">
              <a:rPr lang="es-ES"/>
              <a:pPr>
                <a:defRPr/>
              </a:pPr>
              <a:t>15/10/2019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94C0C-ADB2-C541-A0A3-5E9C79FE7B2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74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2AB3E-3C60-AD49-ACAC-208B1158D245}" type="datetimeFigureOut">
              <a:rPr lang="es-ES"/>
              <a:pPr>
                <a:defRPr/>
              </a:pPr>
              <a:t>15/10/2019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1B639-1448-0E49-AA93-E026313BF4B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002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C3684-B10D-AE41-B87B-FF2149A01D83}" type="datetimeFigureOut">
              <a:rPr lang="es-ES"/>
              <a:pPr>
                <a:defRPr/>
              </a:pPr>
              <a:t>15/10/2019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A063C-4C63-C24C-9A0E-805B505DC5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251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9C872-6714-9C4F-8D47-1FBB43F2AA87}" type="datetimeFigureOut">
              <a:rPr lang="es-ES"/>
              <a:pPr>
                <a:defRPr/>
              </a:pPr>
              <a:t>15/10/2019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42FC7-4D3B-184B-8802-5823EA522A3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042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 para editar título</a:t>
            </a:r>
            <a:endParaRPr lang="es-ES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27CA8117-694E-9E4D-B588-3C82AB7F984E}" type="datetimeFigureOut">
              <a:rPr lang="es-ES"/>
              <a:pPr>
                <a:defRPr/>
              </a:pPr>
              <a:t>15/10/2019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B10C1391-1B89-CE45-89DE-8D8706880E6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2.emf"/><Relationship Id="rId7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22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4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19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558597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package" Target="../embeddings/Microsoft_Word_Document2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2.png"/><Relationship Id="rId3" Type="http://schemas.openxmlformats.org/officeDocument/2006/relationships/image" Target="../media/image3.emf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png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emf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4.emf"/><Relationship Id="rId5" Type="http://schemas.openxmlformats.org/officeDocument/2006/relationships/diagramData" Target="../diagrams/data2.xml"/><Relationship Id="rId10" Type="http://schemas.openxmlformats.org/officeDocument/2006/relationships/image" Target="../media/image13.emf"/><Relationship Id="rId4" Type="http://schemas.openxmlformats.org/officeDocument/2006/relationships/image" Target="../media/image4.emf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emf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5.jpeg"/><Relationship Id="rId4" Type="http://schemas.openxmlformats.org/officeDocument/2006/relationships/image" Target="../media/image4.emf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ítulo 1"/>
          <p:cNvSpPr>
            <a:spLocks noGrp="1"/>
          </p:cNvSpPr>
          <p:nvPr>
            <p:ph type="ctrTitle"/>
          </p:nvPr>
        </p:nvSpPr>
        <p:spPr>
          <a:xfrm>
            <a:off x="344488" y="4122349"/>
            <a:ext cx="8670925" cy="1635125"/>
          </a:xfrm>
        </p:spPr>
        <p:txBody>
          <a:bodyPr/>
          <a:lstStyle/>
          <a:p>
            <a:pPr eaLnBrk="1" hangingPunct="1"/>
            <a:r>
              <a:rPr lang="es-ES" sz="2000" b="1" dirty="0">
                <a:solidFill>
                  <a:srgbClr val="1F497D"/>
                </a:solidFill>
                <a:latin typeface="Calibri" charset="0"/>
              </a:rPr>
              <a:t>(Evaluación Sistémica  en la Emergencia Pediátrica)</a:t>
            </a:r>
          </a:p>
        </p:txBody>
      </p:sp>
      <p:pic>
        <p:nvPicPr>
          <p:cNvPr id="1433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256338"/>
            <a:ext cx="724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n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10 CuadroTexto"/>
          <p:cNvSpPr txBox="1">
            <a:spLocks noChangeArrowheads="1"/>
          </p:cNvSpPr>
          <p:nvPr/>
        </p:nvSpPr>
        <p:spPr bwMode="auto">
          <a:xfrm>
            <a:off x="1232903" y="5170488"/>
            <a:ext cx="6961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CL" sz="1800" b="1" dirty="0">
                <a:solidFill>
                  <a:srgbClr val="1F497D"/>
                </a:solidFill>
              </a:rPr>
              <a:t>EU. Pamela Salinas –  Dr. Francisco Prado</a:t>
            </a:r>
          </a:p>
          <a:p>
            <a:pPr algn="ctr" eaLnBrk="1" hangingPunct="1"/>
            <a:r>
              <a:rPr lang="es-CL" sz="1800" b="1" dirty="0">
                <a:solidFill>
                  <a:srgbClr val="1F497D"/>
                </a:solidFill>
              </a:rPr>
              <a:t>Servicio de Pediatria, Servicio Urgencia.</a:t>
            </a:r>
          </a:p>
          <a:p>
            <a:pPr algn="ctr" eaLnBrk="1" hangingPunct="1"/>
            <a:r>
              <a:rPr lang="es-CL" sz="1800" b="1" dirty="0">
                <a:solidFill>
                  <a:srgbClr val="1F497D"/>
                </a:solidFill>
              </a:rPr>
              <a:t> </a:t>
            </a:r>
            <a:r>
              <a:rPr lang="es-CL" sz="1800" b="1" dirty="0" smtClean="0">
                <a:solidFill>
                  <a:srgbClr val="1F497D"/>
                </a:solidFill>
              </a:rPr>
              <a:t>HCSBA</a:t>
            </a:r>
            <a:r>
              <a:rPr lang="es-CL" sz="1800" b="1" dirty="0">
                <a:solidFill>
                  <a:srgbClr val="1F497D"/>
                </a:solidFill>
              </a:rPr>
              <a:t>.</a:t>
            </a:r>
          </a:p>
        </p:txBody>
      </p:sp>
      <p:graphicFrame>
        <p:nvGraphicFramePr>
          <p:cNvPr id="14345" name="Objeto 1"/>
          <p:cNvGraphicFramePr>
            <a:graphicFrameLocks noChangeAspect="1"/>
          </p:cNvGraphicFramePr>
          <p:nvPr/>
        </p:nvGraphicFramePr>
        <p:xfrm>
          <a:off x="3492500" y="-33338"/>
          <a:ext cx="7277100" cy="3146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Documento" r:id="rId7" imgW="5346700" imgH="2311400" progId="Word.Document.12">
                  <p:embed/>
                </p:oleObj>
              </mc:Choice>
              <mc:Fallback>
                <p:oleObj name="Documento" r:id="rId7" imgW="5346700" imgH="2311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-33338"/>
                        <a:ext cx="7277100" cy="3146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6" name="Rectángulo 1"/>
          <p:cNvSpPr>
            <a:spLocks noChangeArrowheads="1"/>
          </p:cNvSpPr>
          <p:nvPr/>
        </p:nvSpPr>
        <p:spPr bwMode="auto">
          <a:xfrm>
            <a:off x="642938" y="3910124"/>
            <a:ext cx="837247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" sz="2400" b="1" dirty="0" err="1">
                <a:solidFill>
                  <a:srgbClr val="1F497D"/>
                </a:solidFill>
              </a:rPr>
              <a:t>Atendimento</a:t>
            </a:r>
            <a:r>
              <a:rPr lang="es-ES" sz="2400" b="1" dirty="0">
                <a:solidFill>
                  <a:srgbClr val="1F497D"/>
                </a:solidFill>
              </a:rPr>
              <a:t> inicial do paciente </a:t>
            </a:r>
            <a:r>
              <a:rPr lang="es-ES" sz="2400" b="1" dirty="0" err="1">
                <a:solidFill>
                  <a:srgbClr val="1F497D"/>
                </a:solidFill>
              </a:rPr>
              <a:t>criticamente</a:t>
            </a:r>
            <a:r>
              <a:rPr lang="es-ES" sz="2400" b="1" dirty="0">
                <a:solidFill>
                  <a:srgbClr val="1F497D"/>
                </a:solidFill>
              </a:rPr>
              <a:t> enfermo: </a:t>
            </a:r>
          </a:p>
          <a:p>
            <a:pPr algn="ctr"/>
            <a:r>
              <a:rPr lang="es-ES" sz="2400" b="1" dirty="0" err="1">
                <a:solidFill>
                  <a:srgbClr val="1F497D"/>
                </a:solidFill>
              </a:rPr>
              <a:t>Avaliação</a:t>
            </a:r>
            <a:r>
              <a:rPr lang="es-ES" sz="2400" b="1" dirty="0">
                <a:solidFill>
                  <a:srgbClr val="1F497D"/>
                </a:solidFill>
              </a:rPr>
              <a:t> </a:t>
            </a:r>
            <a:r>
              <a:rPr lang="es-ES" sz="2400" b="1" dirty="0" err="1">
                <a:solidFill>
                  <a:srgbClr val="1F497D"/>
                </a:solidFill>
              </a:rPr>
              <a:t>sistêmica</a:t>
            </a:r>
            <a:r>
              <a:rPr lang="es-ES" sz="2400" b="1" dirty="0">
                <a:solidFill>
                  <a:srgbClr val="1F497D"/>
                </a:solidFill>
              </a:rPr>
              <a:t> </a:t>
            </a:r>
            <a:r>
              <a:rPr lang="es-ES" sz="2400" b="1" dirty="0" err="1">
                <a:solidFill>
                  <a:srgbClr val="1F497D"/>
                </a:solidFill>
              </a:rPr>
              <a:t>em</a:t>
            </a:r>
            <a:r>
              <a:rPr lang="es-ES" sz="2400" b="1" dirty="0">
                <a:solidFill>
                  <a:srgbClr val="1F497D"/>
                </a:solidFill>
              </a:rPr>
              <a:t> </a:t>
            </a:r>
            <a:r>
              <a:rPr lang="es-ES" sz="2400" b="1" dirty="0" err="1">
                <a:solidFill>
                  <a:srgbClr val="1F497D"/>
                </a:solidFill>
              </a:rPr>
              <a:t>Emergência</a:t>
            </a:r>
            <a:r>
              <a:rPr lang="es-ES" sz="2400" b="1" dirty="0">
                <a:solidFill>
                  <a:srgbClr val="1F497D"/>
                </a:solidFill>
              </a:rPr>
              <a:t> Pediátrica.</a:t>
            </a:r>
          </a:p>
          <a:p>
            <a:r>
              <a:rPr lang="es-ES" sz="2800" b="1" i="1" baseline="30000" dirty="0">
                <a:solidFill>
                  <a:srgbClr val="1F497D"/>
                </a:solidFill>
              </a:rPr>
              <a:t>  </a:t>
            </a:r>
          </a:p>
        </p:txBody>
      </p:sp>
      <p:pic>
        <p:nvPicPr>
          <p:cNvPr id="14347" name="Imagen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544513"/>
            <a:ext cx="42513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39781" y="3105835"/>
            <a:ext cx="8404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 smtClean="0">
                <a:solidFill>
                  <a:schemeClr val="tx2"/>
                </a:solidFill>
                <a:latin typeface="+mj-lt"/>
              </a:rPr>
              <a:t>COLÓQUIO</a:t>
            </a:r>
            <a:r>
              <a:rPr lang="pt-PT" sz="2400" b="1" dirty="0" smtClean="0">
                <a:solidFill>
                  <a:schemeClr val="tx2"/>
                </a:solidFill>
                <a:latin typeface="+mj-lt"/>
              </a:rPr>
              <a:t>: </a:t>
            </a:r>
            <a:r>
              <a:rPr lang="pt-PT" sz="2400" b="1" dirty="0">
                <a:solidFill>
                  <a:schemeClr val="tx2"/>
                </a:solidFill>
                <a:latin typeface="+mj-lt"/>
              </a:rPr>
              <a:t>RESSUSCITAÇÃO CARDIORRESPIRATÓRIA E CEREBRAL</a:t>
            </a:r>
            <a:r>
              <a:rPr lang="es-ES_tradnl" sz="2400" b="1" dirty="0">
                <a:solidFill>
                  <a:schemeClr val="tx2"/>
                </a:solidFill>
                <a:latin typeface="+mj-lt"/>
              </a:rPr>
              <a:t> </a:t>
            </a:r>
            <a:endParaRPr lang="es-ES" sz="28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8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contenido 2"/>
          <p:cNvSpPr>
            <a:spLocks noGrp="1"/>
          </p:cNvSpPr>
          <p:nvPr>
            <p:ph sz="half" idx="1"/>
          </p:nvPr>
        </p:nvSpPr>
        <p:spPr>
          <a:xfrm>
            <a:off x="409575" y="166688"/>
            <a:ext cx="8482013" cy="885825"/>
          </a:xfrm>
        </p:spPr>
        <p:txBody>
          <a:bodyPr/>
          <a:lstStyle/>
          <a:p>
            <a:r>
              <a:rPr lang="es-ES" sz="3600" b="1" dirty="0">
                <a:solidFill>
                  <a:schemeClr val="tx2"/>
                </a:solidFill>
                <a:latin typeface="Calibri" charset="0"/>
              </a:rPr>
              <a:t>Vía </a:t>
            </a:r>
            <a:r>
              <a:rPr lang="es-ES" sz="3600" b="1" dirty="0" smtClean="0">
                <a:solidFill>
                  <a:schemeClr val="tx2"/>
                </a:solidFill>
                <a:latin typeface="Calibri" charset="0"/>
              </a:rPr>
              <a:t>Aérea:  </a:t>
            </a:r>
            <a:r>
              <a:rPr lang="es-ES" sz="3200" b="1" dirty="0" smtClean="0">
                <a:solidFill>
                  <a:schemeClr val="tx2"/>
                </a:solidFill>
                <a:latin typeface="Calibri" charset="0"/>
              </a:rPr>
              <a:t>Permeabilidad</a:t>
            </a:r>
          </a:p>
          <a:p>
            <a:pPr marL="0" indent="0">
              <a:buNone/>
            </a:pPr>
            <a:r>
              <a:rPr lang="es-ES" sz="3200" b="1" dirty="0">
                <a:solidFill>
                  <a:schemeClr val="tx2"/>
                </a:solidFill>
                <a:latin typeface="Calibri" charset="0"/>
              </a:rPr>
              <a:t>(</a:t>
            </a:r>
            <a:r>
              <a:rPr lang="es-ES" sz="3200" dirty="0" smtClean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s-ES" sz="3200" b="1" dirty="0">
                <a:solidFill>
                  <a:srgbClr val="000090"/>
                </a:solidFill>
                <a:latin typeface="Calibri" charset="0"/>
              </a:rPr>
              <a:t>Despejada; </a:t>
            </a:r>
            <a:r>
              <a:rPr lang="es-ES" sz="3200" b="1" dirty="0" err="1" smtClean="0">
                <a:solidFill>
                  <a:srgbClr val="000090"/>
                </a:solidFill>
                <a:latin typeface="Calibri" charset="0"/>
              </a:rPr>
              <a:t>Mantida</a:t>
            </a:r>
            <a:r>
              <a:rPr lang="es-ES" sz="3200" b="1" dirty="0" smtClean="0">
                <a:solidFill>
                  <a:srgbClr val="000090"/>
                </a:solidFill>
                <a:latin typeface="Calibri" charset="0"/>
              </a:rPr>
              <a:t> espontanea o como </a:t>
            </a:r>
            <a:r>
              <a:rPr lang="es-ES" sz="3200" b="1" dirty="0" err="1" smtClean="0">
                <a:solidFill>
                  <a:srgbClr val="000090"/>
                </a:solidFill>
                <a:latin typeface="Calibri" charset="0"/>
              </a:rPr>
              <a:t>ajuda</a:t>
            </a:r>
            <a:r>
              <a:rPr lang="es-ES" sz="3200" b="1" dirty="0" smtClean="0">
                <a:solidFill>
                  <a:srgbClr val="000090"/>
                </a:solidFill>
                <a:latin typeface="Calibri" charset="0"/>
              </a:rPr>
              <a:t>; </a:t>
            </a:r>
            <a:r>
              <a:rPr lang="es-ES" sz="3200" b="1" dirty="0">
                <a:solidFill>
                  <a:srgbClr val="000090"/>
                </a:solidFill>
                <a:latin typeface="Calibri" charset="0"/>
              </a:rPr>
              <a:t>No </a:t>
            </a:r>
            <a:r>
              <a:rPr lang="es-ES" sz="3200" b="1" dirty="0" err="1">
                <a:solidFill>
                  <a:srgbClr val="000090"/>
                </a:solidFill>
                <a:latin typeface="Calibri" charset="0"/>
              </a:rPr>
              <a:t>Mantenible</a:t>
            </a:r>
            <a:r>
              <a:rPr lang="es-ES" sz="3200" b="1" dirty="0">
                <a:solidFill>
                  <a:schemeClr val="tx2"/>
                </a:solidFill>
                <a:latin typeface="Calibri" charset="0"/>
              </a:rPr>
              <a:t>).</a:t>
            </a:r>
            <a:endParaRPr lang="es-ES" sz="3600" b="1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77827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2"/>
                </a:solidFill>
                <a:latin typeface="Calibri" charset="0"/>
              </a:rPr>
              <a:t>Clear</a:t>
            </a:r>
            <a:endParaRPr lang="es-ES" dirty="0">
              <a:solidFill>
                <a:schemeClr val="tx2"/>
              </a:solidFill>
              <a:latin typeface="Calibri" charset="0"/>
            </a:endParaRPr>
          </a:p>
          <a:p>
            <a:r>
              <a:rPr lang="es-ES" dirty="0" smtClean="0">
                <a:solidFill>
                  <a:schemeClr val="tx2"/>
                </a:solidFill>
                <a:latin typeface="Calibri" charset="0"/>
              </a:rPr>
              <a:t>No Se </a:t>
            </a:r>
            <a:r>
              <a:rPr lang="es-ES" dirty="0">
                <a:solidFill>
                  <a:schemeClr val="tx2"/>
                </a:solidFill>
                <a:latin typeface="Calibri" charset="0"/>
              </a:rPr>
              <a:t>puede mantener?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tx2"/>
                </a:solidFill>
                <a:latin typeface="Calibri" charset="0"/>
              </a:rPr>
              <a:t>1. Posicionar (Aspirar) </a:t>
            </a:r>
            <a:r>
              <a:rPr lang="es-ES" dirty="0">
                <a:solidFill>
                  <a:schemeClr val="tx2"/>
                </a:solidFill>
                <a:latin typeface="Calibri" charset="0"/>
              </a:rPr>
              <a:t>y </a:t>
            </a:r>
            <a:r>
              <a:rPr lang="es-ES" dirty="0" smtClean="0">
                <a:solidFill>
                  <a:schemeClr val="tx2"/>
                </a:solidFill>
                <a:latin typeface="Calibri" charset="0"/>
              </a:rPr>
              <a:t>evaluar</a:t>
            </a:r>
          </a:p>
          <a:p>
            <a:pPr marL="0" indent="0">
              <a:buNone/>
            </a:pPr>
            <a:r>
              <a:rPr lang="es-ES" dirty="0" smtClean="0">
                <a:solidFill>
                  <a:schemeClr val="tx2"/>
                </a:solidFill>
                <a:latin typeface="Calibri" charset="0"/>
              </a:rPr>
              <a:t>2. </a:t>
            </a:r>
            <a:r>
              <a:rPr lang="es-ES" dirty="0" err="1" smtClean="0">
                <a:solidFill>
                  <a:schemeClr val="tx2"/>
                </a:solidFill>
                <a:latin typeface="Calibri" charset="0"/>
              </a:rPr>
              <a:t>Remoçao</a:t>
            </a:r>
            <a:r>
              <a:rPr lang="es-ES" dirty="0" smtClean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s-ES" dirty="0" err="1" smtClean="0">
                <a:solidFill>
                  <a:schemeClr val="tx2"/>
                </a:solidFill>
                <a:latin typeface="Calibri" charset="0"/>
              </a:rPr>
              <a:t>Corpos</a:t>
            </a:r>
            <a:r>
              <a:rPr lang="es-ES" dirty="0" smtClean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s-ES" dirty="0" err="1" smtClean="0">
                <a:solidFill>
                  <a:schemeClr val="tx2"/>
                </a:solidFill>
                <a:latin typeface="Calibri" charset="0"/>
              </a:rPr>
              <a:t>estranhos</a:t>
            </a:r>
            <a:endParaRPr lang="es-ES" dirty="0">
              <a:solidFill>
                <a:schemeClr val="tx2"/>
              </a:solidFill>
              <a:latin typeface="Calibri" charset="0"/>
            </a:endParaRPr>
          </a:p>
          <a:p>
            <a:pPr marL="0" indent="0">
              <a:buNone/>
            </a:pPr>
            <a:r>
              <a:rPr lang="es-ES" dirty="0" smtClean="0">
                <a:solidFill>
                  <a:schemeClr val="tx2"/>
                </a:solidFill>
                <a:latin typeface="Calibri" charset="0"/>
              </a:rPr>
              <a:t>2. Bolsa</a:t>
            </a:r>
            <a:r>
              <a:rPr lang="es-ES" dirty="0">
                <a:solidFill>
                  <a:schemeClr val="tx2"/>
                </a:solidFill>
                <a:latin typeface="Calibri" charset="0"/>
              </a:rPr>
              <a:t>/mascarilla?</a:t>
            </a:r>
          </a:p>
          <a:p>
            <a:r>
              <a:rPr lang="es-ES" dirty="0">
                <a:solidFill>
                  <a:schemeClr val="tx2"/>
                </a:solidFill>
                <a:latin typeface="Calibri" charset="0"/>
              </a:rPr>
              <a:t>Dispositivo avanzado Vía Aérea?: Mascarilla laríngea/Intubación.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r="53780"/>
          <a:stretch/>
        </p:blipFill>
        <p:spPr>
          <a:xfrm>
            <a:off x="886395" y="4495800"/>
            <a:ext cx="2706040" cy="23622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54462"/>
          <a:stretch/>
        </p:blipFill>
        <p:spPr>
          <a:xfrm>
            <a:off x="926317" y="1989069"/>
            <a:ext cx="266611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3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1" y="1654432"/>
            <a:ext cx="5337580" cy="394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496" y="1554157"/>
            <a:ext cx="4232101" cy="421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28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256338"/>
            <a:ext cx="724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1 Título"/>
          <p:cNvSpPr txBox="1">
            <a:spLocks/>
          </p:cNvSpPr>
          <p:nvPr/>
        </p:nvSpPr>
        <p:spPr bwMode="auto">
          <a:xfrm>
            <a:off x="519113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4000" b="1">
                <a:solidFill>
                  <a:srgbClr val="0044AC"/>
                </a:solidFill>
                <a:latin typeface="Calibri" charset="0"/>
              </a:rPr>
              <a:t>Ventilación mascarilla y reservorio</a:t>
            </a:r>
          </a:p>
        </p:txBody>
      </p:sp>
      <p:pic>
        <p:nvPicPr>
          <p:cNvPr id="81928" name="Marcador de contenido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9" b="23569"/>
          <a:stretch>
            <a:fillRect/>
          </a:stretch>
        </p:blipFill>
        <p:spPr bwMode="auto">
          <a:xfrm>
            <a:off x="4427538" y="1268413"/>
            <a:ext cx="4511675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81929" name="Picture 4" descr="http://2.bp.blogspot.com/_Cj09RBzekFk/TJdDyX7_J0I/AAAAAAAAANw/7qDqqWOzlr0/s1600/Resus+bab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32194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2 CuadroTexto"/>
          <p:cNvSpPr txBox="1"/>
          <p:nvPr/>
        </p:nvSpPr>
        <p:spPr>
          <a:xfrm>
            <a:off x="7554913" y="1779588"/>
            <a:ext cx="1092200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C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 + E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81931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3933825"/>
            <a:ext cx="54991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7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3" y="5516564"/>
            <a:ext cx="9127007" cy="138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L" sz="3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Shock </a:t>
            </a:r>
            <a:endParaRPr lang="es-C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301625" y="1593850"/>
            <a:ext cx="8504238" cy="4356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>
              <a:buFont typeface="Wingdings 2"/>
              <a:buChar char=""/>
              <a:defRPr/>
            </a:pPr>
            <a:r>
              <a:rPr lang="es-CL" dirty="0" smtClean="0">
                <a:solidFill>
                  <a:srgbClr val="000090"/>
                </a:solidFill>
              </a:rPr>
              <a:t>Emergencia pediátrica frecuente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es-CL" dirty="0" smtClean="0">
                <a:solidFill>
                  <a:srgbClr val="000090"/>
                </a:solidFill>
              </a:rPr>
              <a:t>Letalidad importante</a:t>
            </a:r>
          </a:p>
          <a:p>
            <a:pPr>
              <a:defRPr/>
            </a:pPr>
            <a:r>
              <a:rPr lang="es-CL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(Mortalidad global por sepsis grave)</a:t>
            </a:r>
          </a:p>
          <a:p>
            <a:pPr marL="274320" lvl="1">
              <a:buFont typeface="Arial" charset="0"/>
              <a:buNone/>
              <a:defRPr/>
            </a:pPr>
            <a:r>
              <a:rPr lang="es-CL" dirty="0" smtClean="0">
                <a:solidFill>
                  <a:srgbClr val="000090"/>
                </a:solidFill>
              </a:rPr>
              <a:t>- 2,3% niños previamente sanos.</a:t>
            </a:r>
          </a:p>
          <a:p>
            <a:pPr marL="274320" lvl="1">
              <a:buFont typeface="Arial" charset="0"/>
              <a:buNone/>
              <a:defRPr/>
            </a:pPr>
            <a:r>
              <a:rPr lang="es-CL" dirty="0" smtClean="0">
                <a:solidFill>
                  <a:srgbClr val="000090"/>
                </a:solidFill>
              </a:rPr>
              <a:t>- 7,8% niños con Enf. Crónicas.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es-CL" dirty="0" smtClean="0">
                <a:solidFill>
                  <a:srgbClr val="000090"/>
                </a:solidFill>
              </a:rPr>
              <a:t>Reconocimiento precoz </a:t>
            </a:r>
            <a:r>
              <a:rPr lang="es-CL" dirty="0" smtClean="0">
                <a:solidFill>
                  <a:srgbClr val="000090"/>
                </a:solidFill>
                <a:latin typeface="Arial"/>
                <a:cs typeface="Arial"/>
              </a:rPr>
              <a:t>↓</a:t>
            </a:r>
            <a:r>
              <a:rPr lang="es-CL" dirty="0" smtClean="0">
                <a:solidFill>
                  <a:srgbClr val="000090"/>
                </a:solidFill>
              </a:rPr>
              <a:t> mortalidad</a:t>
            </a:r>
          </a:p>
          <a:p>
            <a:pPr marL="274320" indent="-274320">
              <a:buFont typeface="Wingdings 2"/>
              <a:buChar char=""/>
              <a:defRPr/>
            </a:pPr>
            <a:r>
              <a:rPr lang="es-CL" dirty="0" smtClean="0">
                <a:solidFill>
                  <a:srgbClr val="000090"/>
                </a:solidFill>
              </a:rPr>
              <a:t>Por cada hora de retraso la mortalidad </a:t>
            </a:r>
            <a:r>
              <a:rPr lang="es-CL" dirty="0" smtClean="0">
                <a:solidFill>
                  <a:srgbClr val="000090"/>
                </a:solidFill>
                <a:latin typeface="Century Gothic"/>
              </a:rPr>
              <a:t>↑</a:t>
            </a:r>
            <a:r>
              <a:rPr lang="es-CL" dirty="0" smtClean="0">
                <a:solidFill>
                  <a:srgbClr val="000090"/>
                </a:solidFill>
              </a:rPr>
              <a:t> 2x</a:t>
            </a:r>
            <a:endParaRPr lang="es-CL" dirty="0">
              <a:solidFill>
                <a:srgbClr val="000090"/>
              </a:solidFill>
            </a:endParaRPr>
          </a:p>
        </p:txBody>
      </p:sp>
      <p:sp>
        <p:nvSpPr>
          <p:cNvPr id="14" name="6 CuadroTexto"/>
          <p:cNvSpPr txBox="1"/>
          <p:nvPr/>
        </p:nvSpPr>
        <p:spPr>
          <a:xfrm>
            <a:off x="900113" y="5516563"/>
            <a:ext cx="824388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L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Pediatrics </a:t>
            </a:r>
            <a:r>
              <a:rPr lang="es-CL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Vol. 127, N0 6, June </a:t>
            </a:r>
            <a:r>
              <a:rPr lang="es-CL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Crit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Care Med 2008 Vol. 36, No. 1</a:t>
            </a:r>
          </a:p>
          <a:p>
            <a:r>
              <a:rPr lang="es-ES_tradnl" sz="1400" b="1" dirty="0" err="1" smtClean="0">
                <a:solidFill>
                  <a:schemeClr val="bg1"/>
                </a:solidFill>
                <a:latin typeface="+mj-lt"/>
              </a:rPr>
              <a:t>Crit</a:t>
            </a:r>
            <a:r>
              <a:rPr lang="es-ES_tradnl" sz="1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s-ES_tradnl" sz="1400" b="1" dirty="0" err="1">
                <a:solidFill>
                  <a:schemeClr val="bg1"/>
                </a:solidFill>
                <a:latin typeface="+mj-lt"/>
              </a:rPr>
              <a:t>Care</a:t>
            </a:r>
            <a:r>
              <a:rPr lang="es-ES_tradnl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s-ES_tradnl" sz="1400" b="1" dirty="0" err="1">
                <a:solidFill>
                  <a:schemeClr val="bg1"/>
                </a:solidFill>
                <a:latin typeface="+mj-lt"/>
              </a:rPr>
              <a:t>Med</a:t>
            </a:r>
            <a:r>
              <a:rPr lang="es-ES_tradnl" sz="1400" b="1" dirty="0">
                <a:solidFill>
                  <a:schemeClr val="bg1"/>
                </a:solidFill>
                <a:latin typeface="+mj-lt"/>
              </a:rPr>
              <a:t>. 2017 Jun;45(6):1061-1093</a:t>
            </a:r>
            <a:r>
              <a:rPr lang="es-ES_tradnl" sz="1400" dirty="0">
                <a:solidFill>
                  <a:srgbClr val="000000"/>
                </a:solidFill>
                <a:latin typeface="+mj-lt"/>
              </a:rPr>
              <a:t>. </a:t>
            </a:r>
          </a:p>
          <a:p>
            <a:r>
              <a:rPr lang="es-ES_tradnl" sz="1400" b="1" dirty="0"/>
              <a:t> </a:t>
            </a:r>
            <a:endParaRPr lang="es-ES_tradnl" sz="1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256338"/>
            <a:ext cx="724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3 Título"/>
          <p:cNvSpPr txBox="1">
            <a:spLocks/>
          </p:cNvSpPr>
          <p:nvPr/>
        </p:nvSpPr>
        <p:spPr bwMode="auto">
          <a:xfrm>
            <a:off x="395288" y="1158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s-CL" sz="4000" b="1">
                <a:solidFill>
                  <a:srgbClr val="000090"/>
                </a:solidFill>
                <a:latin typeface="Calibri" charset="0"/>
              </a:rPr>
              <a:t>Manejo shock</a:t>
            </a:r>
          </a:p>
        </p:txBody>
      </p:sp>
      <p:sp>
        <p:nvSpPr>
          <p:cNvPr id="11" name="4 Marcador de contenido"/>
          <p:cNvSpPr txBox="1">
            <a:spLocks/>
          </p:cNvSpPr>
          <p:nvPr/>
        </p:nvSpPr>
        <p:spPr>
          <a:xfrm>
            <a:off x="-1003221" y="1211315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CL" sz="2400" b="1" dirty="0" smtClean="0">
                <a:solidFill>
                  <a:srgbClr val="000090"/>
                </a:solidFill>
              </a:rPr>
              <a:t>Hora de oro</a:t>
            </a:r>
          </a:p>
          <a:p>
            <a:pPr>
              <a:defRPr/>
            </a:pPr>
            <a:r>
              <a:rPr lang="es-CL" sz="2400" dirty="0" smtClean="0">
                <a:solidFill>
                  <a:srgbClr val="000090"/>
                </a:solidFill>
              </a:rPr>
              <a:t>O</a:t>
            </a:r>
            <a:r>
              <a:rPr lang="es-CL" sz="2400" baseline="-25000" dirty="0" smtClean="0">
                <a:solidFill>
                  <a:srgbClr val="000090"/>
                </a:solidFill>
              </a:rPr>
              <a:t>2</a:t>
            </a:r>
            <a:r>
              <a:rPr lang="es-CL" sz="2400" dirty="0" smtClean="0">
                <a:solidFill>
                  <a:srgbClr val="000090"/>
                </a:solidFill>
              </a:rPr>
              <a:t>, Monitorizacion CR, ritmo, acceso IV/</a:t>
            </a:r>
            <a:r>
              <a:rPr lang="es-CL" sz="2400" b="1" dirty="0" smtClean="0">
                <a:solidFill>
                  <a:srgbClr val="1F497D"/>
                </a:solidFill>
              </a:rPr>
              <a:t>IO</a:t>
            </a:r>
            <a:r>
              <a:rPr lang="es-CL" sz="2400" dirty="0">
                <a:solidFill>
                  <a:srgbClr val="000090"/>
                </a:solidFill>
              </a:rPr>
              <a:t>.</a:t>
            </a:r>
            <a:endParaRPr lang="es-CL" sz="2400" dirty="0" smtClean="0">
              <a:solidFill>
                <a:srgbClr val="000090"/>
              </a:solidFill>
            </a:endParaRPr>
          </a:p>
          <a:p>
            <a:pPr>
              <a:defRPr/>
            </a:pPr>
            <a:endParaRPr lang="es-CL" sz="2400" dirty="0" smtClean="0">
              <a:solidFill>
                <a:srgbClr val="000090"/>
              </a:solidFill>
            </a:endParaRPr>
          </a:p>
          <a:p>
            <a:pPr>
              <a:defRPr/>
            </a:pPr>
            <a:r>
              <a:rPr lang="es-CL" sz="2400" b="1" dirty="0" smtClean="0">
                <a:solidFill>
                  <a:srgbClr val="000090"/>
                </a:solidFill>
              </a:rPr>
              <a:t>Volumen</a:t>
            </a:r>
          </a:p>
          <a:p>
            <a:pPr lvl="1">
              <a:defRPr/>
            </a:pPr>
            <a:r>
              <a:rPr lang="es-CL" sz="2000" i="1" dirty="0" smtClean="0">
                <a:solidFill>
                  <a:srgbClr val="000090"/>
                </a:solidFill>
              </a:rPr>
              <a:t>Cristaloides 20 ml/kg en 10-20 minutos</a:t>
            </a:r>
          </a:p>
          <a:p>
            <a:pPr lvl="1">
              <a:defRPr/>
            </a:pPr>
            <a:r>
              <a:rPr lang="es-CL" sz="2000" i="1" dirty="0" smtClean="0">
                <a:solidFill>
                  <a:srgbClr val="000090"/>
                </a:solidFill>
              </a:rPr>
              <a:t>Interrumpir si aparecen signos de ICC </a:t>
            </a:r>
          </a:p>
          <a:p>
            <a:pPr lvl="1">
              <a:defRPr/>
            </a:pPr>
            <a:r>
              <a:rPr lang="es-CL" sz="2000" i="1" dirty="0" smtClean="0">
                <a:solidFill>
                  <a:srgbClr val="000090"/>
                </a:solidFill>
              </a:rPr>
              <a:t>(Intubacion ET profilactica)</a:t>
            </a:r>
          </a:p>
          <a:p>
            <a:pPr lvl="1">
              <a:defRPr/>
            </a:pPr>
            <a:r>
              <a:rPr lang="es-CL" sz="2000" i="1" dirty="0" smtClean="0">
                <a:solidFill>
                  <a:srgbClr val="000090"/>
                </a:solidFill>
              </a:rPr>
              <a:t>Minimo 60 ml/kg en 1 hora</a:t>
            </a:r>
          </a:p>
          <a:p>
            <a:pPr lvl="1">
              <a:defRPr/>
            </a:pPr>
            <a:endParaRPr lang="es-CL" sz="2000" i="1" dirty="0">
              <a:solidFill>
                <a:srgbClr val="000090"/>
              </a:solidFill>
            </a:endParaRPr>
          </a:p>
          <a:p>
            <a:pPr lvl="1">
              <a:defRPr/>
            </a:pPr>
            <a:r>
              <a:rPr lang="es-MX" altLang="es-ES" sz="2400" b="1" dirty="0">
                <a:solidFill>
                  <a:srgbClr val="000090"/>
                </a:solidFill>
              </a:rPr>
              <a:t>Drogas vasoactivas</a:t>
            </a:r>
            <a:r>
              <a:rPr lang="es-MX" altLang="es-ES" sz="2400" dirty="0">
                <a:solidFill>
                  <a:srgbClr val="000090"/>
                </a:solidFill>
              </a:rPr>
              <a:t>: </a:t>
            </a:r>
            <a:endParaRPr lang="es-MX" altLang="es-ES" sz="1400" dirty="0" smtClean="0">
              <a:solidFill>
                <a:srgbClr val="000090"/>
              </a:solidFill>
            </a:endParaRPr>
          </a:p>
          <a:p>
            <a:pPr lvl="1">
              <a:defRPr/>
            </a:pPr>
            <a:r>
              <a:rPr lang="es-MX" altLang="es-ES" sz="2000" dirty="0" smtClean="0">
                <a:solidFill>
                  <a:srgbClr val="000090"/>
                </a:solidFill>
              </a:rPr>
              <a:t>Dopamina – Dobutamina</a:t>
            </a:r>
          </a:p>
          <a:p>
            <a:pPr lvl="1">
              <a:defRPr/>
            </a:pPr>
            <a:r>
              <a:rPr lang="es-MX" altLang="es-ES" sz="2000" dirty="0" smtClean="0">
                <a:solidFill>
                  <a:srgbClr val="000090"/>
                </a:solidFill>
              </a:rPr>
              <a:t>Adenalina (*) – Noradrenalina (*)</a:t>
            </a:r>
            <a:endParaRPr lang="es-ES" altLang="es-ES" sz="2000" dirty="0">
              <a:solidFill>
                <a:srgbClr val="000090"/>
              </a:solidFill>
            </a:endParaRPr>
          </a:p>
          <a:p>
            <a:pPr lvl="1">
              <a:defRPr/>
            </a:pPr>
            <a:endParaRPr lang="es-CL" dirty="0">
              <a:solidFill>
                <a:srgbClr val="00009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692602" y="2393516"/>
            <a:ext cx="4572000" cy="320087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000" b="1" dirty="0" smtClean="0">
                <a:solidFill>
                  <a:srgbClr val="1F497D"/>
                </a:solidFill>
              </a:rPr>
              <a:t>(*) </a:t>
            </a:r>
            <a:r>
              <a:rPr lang="es-ES" b="1" dirty="0" smtClean="0">
                <a:solidFill>
                  <a:srgbClr val="1F497D"/>
                </a:solidFill>
              </a:rPr>
              <a:t>Shock</a:t>
            </a:r>
            <a:r>
              <a:rPr lang="es-ES" dirty="0" smtClean="0">
                <a:solidFill>
                  <a:srgbClr val="1F497D"/>
                </a:solidFill>
              </a:rPr>
              <a:t> </a:t>
            </a:r>
            <a:r>
              <a:rPr lang="es-ES" b="1" dirty="0" smtClean="0">
                <a:solidFill>
                  <a:srgbClr val="1F497D"/>
                </a:solidFill>
              </a:rPr>
              <a:t>Séptico</a:t>
            </a:r>
            <a:r>
              <a:rPr lang="es-ES" dirty="0" smtClean="0">
                <a:solidFill>
                  <a:srgbClr val="1F497D"/>
                </a:solidFill>
              </a:rPr>
              <a:t>: </a:t>
            </a:r>
            <a:endParaRPr lang="es-ES" dirty="0">
              <a:solidFill>
                <a:srgbClr val="1F497D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s-ES" dirty="0" smtClean="0">
                <a:solidFill>
                  <a:srgbClr val="1F497D"/>
                </a:solidFill>
              </a:rPr>
              <a:t>Luego </a:t>
            </a:r>
            <a:r>
              <a:rPr lang="es-ES" dirty="0">
                <a:solidFill>
                  <a:srgbClr val="1F497D"/>
                </a:solidFill>
              </a:rPr>
              <a:t>de un intento de </a:t>
            </a:r>
            <a:endParaRPr lang="es-ES" dirty="0" smtClean="0">
              <a:solidFill>
                <a:srgbClr val="1F497D"/>
              </a:solidFill>
            </a:endParaRPr>
          </a:p>
          <a:p>
            <a:pPr>
              <a:defRPr/>
            </a:pPr>
            <a:r>
              <a:rPr lang="es-ES" dirty="0">
                <a:solidFill>
                  <a:srgbClr val="1F497D"/>
                </a:solidFill>
              </a:rPr>
              <a:t> </a:t>
            </a:r>
            <a:r>
              <a:rPr lang="es-ES" dirty="0" smtClean="0">
                <a:solidFill>
                  <a:srgbClr val="1F497D"/>
                </a:solidFill>
              </a:rPr>
              <a:t>   </a:t>
            </a:r>
            <a:r>
              <a:rPr lang="es-ES" dirty="0" err="1" smtClean="0">
                <a:solidFill>
                  <a:srgbClr val="1F497D"/>
                </a:solidFill>
              </a:rPr>
              <a:t>venopunción</a:t>
            </a:r>
            <a:r>
              <a:rPr lang="es-ES" dirty="0" smtClean="0">
                <a:solidFill>
                  <a:srgbClr val="1F497D"/>
                </a:solidFill>
              </a:rPr>
              <a:t> frustro: </a:t>
            </a:r>
          </a:p>
          <a:p>
            <a:pPr>
              <a:defRPr/>
            </a:pPr>
            <a:r>
              <a:rPr lang="es-ES" sz="2000" b="1" dirty="0">
                <a:solidFill>
                  <a:srgbClr val="1F497D"/>
                </a:solidFill>
              </a:rPr>
              <a:t> </a:t>
            </a:r>
            <a:r>
              <a:rPr lang="es-ES" sz="2000" b="1" dirty="0" smtClean="0">
                <a:solidFill>
                  <a:srgbClr val="1F497D"/>
                </a:solidFill>
              </a:rPr>
              <a:t>      </a:t>
            </a:r>
            <a:r>
              <a:rPr lang="es-ES" sz="2000" b="1" dirty="0" err="1" smtClean="0">
                <a:solidFill>
                  <a:srgbClr val="1F497D"/>
                </a:solidFill>
              </a:rPr>
              <a:t>Intraosea</a:t>
            </a:r>
            <a:endParaRPr lang="es-ES" sz="2000" b="1" dirty="0">
              <a:solidFill>
                <a:srgbClr val="1F497D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s-ES" dirty="0">
                <a:solidFill>
                  <a:srgbClr val="1F497D"/>
                </a:solidFill>
              </a:rPr>
              <a:t>Carga de volumen SF </a:t>
            </a:r>
            <a:r>
              <a:rPr lang="es-ES" dirty="0" smtClean="0">
                <a:solidFill>
                  <a:srgbClr val="1F497D"/>
                </a:solidFill>
              </a:rPr>
              <a:t> </a:t>
            </a:r>
            <a:r>
              <a:rPr lang="es-ES" dirty="0">
                <a:solidFill>
                  <a:srgbClr val="1F497D"/>
                </a:solidFill>
              </a:rPr>
              <a:t>1 , 2 </a:t>
            </a:r>
            <a:endParaRPr lang="es-ES" dirty="0" smtClean="0">
              <a:solidFill>
                <a:srgbClr val="1F497D"/>
              </a:solidFill>
            </a:endParaRPr>
          </a:p>
          <a:p>
            <a:pPr>
              <a:defRPr/>
            </a:pPr>
            <a:r>
              <a:rPr lang="es-ES" dirty="0">
                <a:solidFill>
                  <a:srgbClr val="1F497D"/>
                </a:solidFill>
              </a:rPr>
              <a:t> </a:t>
            </a:r>
            <a:r>
              <a:rPr lang="es-ES" dirty="0" smtClean="0">
                <a:solidFill>
                  <a:srgbClr val="1F497D"/>
                </a:solidFill>
              </a:rPr>
              <a:t>     (</a:t>
            </a:r>
            <a:r>
              <a:rPr lang="es-ES" dirty="0">
                <a:solidFill>
                  <a:srgbClr val="1F497D"/>
                </a:solidFill>
              </a:rPr>
              <a:t>50% volemia</a:t>
            </a:r>
            <a:r>
              <a:rPr lang="es-ES" dirty="0" smtClean="0">
                <a:solidFill>
                  <a:srgbClr val="1F497D"/>
                </a:solidFill>
              </a:rPr>
              <a:t>)</a:t>
            </a:r>
            <a:endParaRPr lang="es-ES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es-ES" dirty="0">
                <a:solidFill>
                  <a:srgbClr val="1F497D"/>
                </a:solidFill>
              </a:rPr>
              <a:t>- Epinefrina 0,05 - 0,1 </a:t>
            </a:r>
            <a:r>
              <a:rPr lang="es-ES" dirty="0" err="1" smtClean="0">
                <a:solidFill>
                  <a:srgbClr val="1F497D"/>
                </a:solidFill>
              </a:rPr>
              <a:t>ug</a:t>
            </a:r>
            <a:r>
              <a:rPr lang="es-ES" dirty="0" smtClean="0">
                <a:solidFill>
                  <a:srgbClr val="1F497D"/>
                </a:solidFill>
              </a:rPr>
              <a:t>/K/min</a:t>
            </a:r>
            <a:endParaRPr lang="es-ES" dirty="0">
              <a:solidFill>
                <a:srgbClr val="1F497D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es-ES" dirty="0">
                <a:solidFill>
                  <a:srgbClr val="1F497D"/>
                </a:solidFill>
              </a:rPr>
              <a:t>Intubación profiláctica </a:t>
            </a:r>
            <a:endParaRPr lang="es-ES" dirty="0" smtClean="0">
              <a:solidFill>
                <a:srgbClr val="1F497D"/>
              </a:solidFill>
            </a:endParaRPr>
          </a:p>
          <a:p>
            <a:pPr>
              <a:defRPr/>
            </a:pPr>
            <a:r>
              <a:rPr lang="es-ES" dirty="0">
                <a:solidFill>
                  <a:srgbClr val="1F497D"/>
                </a:solidFill>
              </a:rPr>
              <a:t> </a:t>
            </a:r>
            <a:r>
              <a:rPr lang="es-ES" dirty="0" smtClean="0">
                <a:solidFill>
                  <a:srgbClr val="1F497D"/>
                </a:solidFill>
              </a:rPr>
              <a:t>     (</a:t>
            </a:r>
            <a:r>
              <a:rPr lang="es-ES" dirty="0">
                <a:solidFill>
                  <a:srgbClr val="1F497D"/>
                </a:solidFill>
              </a:rPr>
              <a:t>NO </a:t>
            </a:r>
            <a:r>
              <a:rPr lang="es-ES" dirty="0" err="1">
                <a:solidFill>
                  <a:srgbClr val="1F497D"/>
                </a:solidFill>
              </a:rPr>
              <a:t>etomidato</a:t>
            </a:r>
            <a:r>
              <a:rPr lang="es-ES" dirty="0">
                <a:solidFill>
                  <a:srgbClr val="1F497D"/>
                </a:solidFill>
              </a:rPr>
              <a:t>)</a:t>
            </a:r>
          </a:p>
          <a:p>
            <a:pPr marL="342900" indent="-342900">
              <a:buFontTx/>
              <a:buChar char="-"/>
              <a:defRPr/>
            </a:pPr>
            <a:r>
              <a:rPr lang="es-ES" dirty="0">
                <a:solidFill>
                  <a:srgbClr val="1F497D"/>
                </a:solidFill>
              </a:rPr>
              <a:t>Tercera carga de volumen, Hidrocortisona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n 1" descr="11-Fig-05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0350"/>
            <a:ext cx="543560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Objeto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8" r="-43" b="-581"/>
          <a:stretch>
            <a:fillRect/>
          </a:stretch>
        </p:blipFill>
        <p:spPr bwMode="auto">
          <a:xfrm>
            <a:off x="5867400" y="404813"/>
            <a:ext cx="25558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http://www.accessmedicine.ca/loadBinary.aspx?name=tint&amp;filename=tint_c433f019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3636963"/>
            <a:ext cx="3551237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284163" y="4192588"/>
          <a:ext cx="4545012" cy="2001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188"/>
                <a:gridCol w="1078824"/>
                <a:gridCol w="1148877"/>
                <a:gridCol w="1471123"/>
              </a:tblGrid>
              <a:tr h="518242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bg1"/>
                          </a:solidFill>
                        </a:rPr>
                        <a:t>Peso</a:t>
                      </a:r>
                      <a:endParaRPr lang="es-E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27" marB="45727"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bg1"/>
                          </a:solidFill>
                        </a:rPr>
                        <a:t>Diámetro</a:t>
                      </a:r>
                      <a:endParaRPr lang="es-E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27" marB="45727"/>
                </a:tc>
                <a:tc>
                  <a:txBody>
                    <a:bodyPr/>
                    <a:lstStyle/>
                    <a:p>
                      <a:endParaRPr lang="es-E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27" marB="45727"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chemeClr val="bg1"/>
                          </a:solidFill>
                        </a:rPr>
                        <a:t>Longitud (Tibia proximal)</a:t>
                      </a:r>
                      <a:endParaRPr lang="es-ES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43" marR="91443" marT="45727" marB="45727"/>
                </a:tc>
              </a:tr>
              <a:tr h="370899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rgbClr val="1F497D"/>
                          </a:solidFill>
                        </a:rPr>
                        <a:t>&lt; 10 k</a:t>
                      </a:r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 marL="91443" marR="91443" marT="45727" marB="45727"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rgbClr val="1F497D"/>
                          </a:solidFill>
                        </a:rPr>
                        <a:t>18G</a:t>
                      </a:r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 marL="91443" marR="91443" marT="45727" marB="45727"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rgbClr val="1F497D"/>
                          </a:solidFill>
                        </a:rPr>
                        <a:t>3-40k(&lt;10a)</a:t>
                      </a:r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 marL="91443" marR="91443" marT="45727" marB="45727"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rgbClr val="1F497D"/>
                          </a:solidFill>
                        </a:rPr>
                        <a:t>15 mm</a:t>
                      </a:r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 marL="91443" marR="91443" marT="45727" marB="45727"/>
                </a:tc>
              </a:tr>
              <a:tr h="370899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rgbClr val="1F497D"/>
                          </a:solidFill>
                        </a:rPr>
                        <a:t>10-30</a:t>
                      </a:r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 marL="91443" marR="91443" marT="45727" marB="45727"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rgbClr val="1F497D"/>
                          </a:solidFill>
                        </a:rPr>
                        <a:t>16G</a:t>
                      </a:r>
                    </a:p>
                  </a:txBody>
                  <a:tcPr marL="91443" marR="91443" marT="45727" marB="45727"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rgbClr val="1F497D"/>
                          </a:solidFill>
                        </a:rPr>
                        <a:t>&gt; 40k(&gt;10a)</a:t>
                      </a:r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 marL="91443" marR="91443" marT="45727" marB="45727"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rgbClr val="1F497D"/>
                          </a:solidFill>
                        </a:rPr>
                        <a:t>25 mm</a:t>
                      </a:r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 marL="91443" marR="91443" marT="45727" marB="45727"/>
                </a:tc>
              </a:tr>
              <a:tr h="370899"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rgbClr val="1F497D"/>
                          </a:solidFill>
                        </a:rPr>
                        <a:t>31-70</a:t>
                      </a:r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 marL="91443" marR="91443" marT="45727" marB="45727"/>
                </a:tc>
                <a:tc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rgbClr val="1F497D"/>
                          </a:solidFill>
                        </a:rPr>
                        <a:t>15G</a:t>
                      </a:r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 marL="91443" marR="91443" marT="45727" marB="45727"/>
                </a:tc>
                <a:tc>
                  <a:txBody>
                    <a:bodyPr/>
                    <a:lstStyle/>
                    <a:p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 marL="91443" marR="91443" marT="45727" marB="45727"/>
                </a:tc>
                <a:tc>
                  <a:txBody>
                    <a:bodyPr/>
                    <a:lstStyle/>
                    <a:p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 marL="91443" marR="91443" marT="45727" marB="45727"/>
                </a:tc>
              </a:tr>
              <a:tr h="370899">
                <a:tc gridSpan="4">
                  <a:txBody>
                    <a:bodyPr/>
                    <a:lstStyle/>
                    <a:p>
                      <a:r>
                        <a:rPr lang="es-ES" sz="1400" dirty="0" smtClean="0">
                          <a:solidFill>
                            <a:srgbClr val="1F497D"/>
                          </a:solidFill>
                        </a:rPr>
                        <a:t>Paciente obeso, o humero: 45 </a:t>
                      </a:r>
                      <a:r>
                        <a:rPr lang="es-ES" sz="1400" dirty="0" err="1" smtClean="0">
                          <a:solidFill>
                            <a:srgbClr val="1F497D"/>
                          </a:solidFill>
                        </a:rPr>
                        <a:t>mm.</a:t>
                      </a:r>
                      <a:r>
                        <a:rPr lang="es-ES" sz="1400" dirty="0" smtClean="0">
                          <a:solidFill>
                            <a:srgbClr val="1F497D"/>
                          </a:solidFill>
                        </a:rPr>
                        <a:t> Muy delgados 25 </a:t>
                      </a:r>
                      <a:r>
                        <a:rPr lang="es-ES" sz="1400" dirty="0" err="1" smtClean="0">
                          <a:solidFill>
                            <a:srgbClr val="1F497D"/>
                          </a:solidFill>
                        </a:rPr>
                        <a:t>mm.</a:t>
                      </a:r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 marL="91443" marR="91443" marT="45727" marB="45727"/>
                </a:tc>
                <a:tc hMerge="1">
                  <a:txBody>
                    <a:bodyPr/>
                    <a:lstStyle/>
                    <a:p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sz="1400" dirty="0">
                        <a:solidFill>
                          <a:srgbClr val="1F497D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256338"/>
            <a:ext cx="724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1 Título"/>
          <p:cNvSpPr txBox="1">
            <a:spLocks/>
          </p:cNvSpPr>
          <p:nvPr/>
        </p:nvSpPr>
        <p:spPr bwMode="auto">
          <a:xfrm rot="10800000" flipV="1">
            <a:off x="538163" y="269875"/>
            <a:ext cx="86883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MX" sz="4000" b="1">
                <a:solidFill>
                  <a:srgbClr val="C00000"/>
                </a:solidFill>
                <a:latin typeface="Calibri" charset="0"/>
              </a:rPr>
              <a:t>Emergencias Respiratorias Pediatricas</a:t>
            </a:r>
            <a:endParaRPr lang="es-ES" sz="4000" b="1">
              <a:solidFill>
                <a:srgbClr val="C00000"/>
              </a:solidFill>
              <a:latin typeface="Calibri" charset="0"/>
            </a:endParaRPr>
          </a:p>
        </p:txBody>
      </p:sp>
      <p:pic>
        <p:nvPicPr>
          <p:cNvPr id="52233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60" y="4331700"/>
            <a:ext cx="305435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01270" y="979822"/>
            <a:ext cx="8185780" cy="333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>
                <a:solidFill>
                  <a:schemeClr val="tx2"/>
                </a:solidFill>
              </a:rPr>
              <a:t>Reconocimiento Precoz Dificultad respiratoria:</a:t>
            </a:r>
          </a:p>
          <a:p>
            <a:endParaRPr lang="es-ES" sz="2800" b="1" dirty="0" smtClean="0">
              <a:solidFill>
                <a:schemeClr val="tx2"/>
              </a:solidFill>
            </a:endParaRP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s-ES" sz="2800" dirty="0" smtClean="0">
                <a:solidFill>
                  <a:schemeClr val="tx2"/>
                </a:solidFill>
              </a:rPr>
              <a:t>Drive </a:t>
            </a:r>
            <a:r>
              <a:rPr lang="es-ES" sz="2000" dirty="0" smtClean="0">
                <a:solidFill>
                  <a:schemeClr val="tx2"/>
                </a:solidFill>
              </a:rPr>
              <a:t>(Pulmón Sano)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s-ES" sz="2800" dirty="0" smtClean="0">
                <a:solidFill>
                  <a:schemeClr val="tx2"/>
                </a:solidFill>
              </a:rPr>
              <a:t>OVAS </a:t>
            </a:r>
            <a:r>
              <a:rPr lang="es-ES" sz="2000" dirty="0" smtClean="0">
                <a:solidFill>
                  <a:schemeClr val="tx2"/>
                </a:solidFill>
              </a:rPr>
              <a:t>(Aspiración Cuerpo Extraño, laringitis)</a:t>
            </a:r>
            <a:endParaRPr lang="es-ES" sz="2800" dirty="0" smtClean="0">
              <a:solidFill>
                <a:schemeClr val="tx2"/>
              </a:solidFill>
            </a:endParaRP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s-ES" sz="2800" dirty="0" smtClean="0">
                <a:solidFill>
                  <a:schemeClr val="tx2"/>
                </a:solidFill>
              </a:rPr>
              <a:t>Vías Aéreas Bajas </a:t>
            </a:r>
            <a:r>
              <a:rPr lang="es-ES" sz="2000" dirty="0" smtClean="0">
                <a:solidFill>
                  <a:schemeClr val="tx2"/>
                </a:solidFill>
              </a:rPr>
              <a:t>(Bronquiolitis, Asma)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s-ES" sz="2800" dirty="0" err="1" smtClean="0">
                <a:solidFill>
                  <a:schemeClr val="tx2"/>
                </a:solidFill>
              </a:rPr>
              <a:t>Parenquima</a:t>
            </a:r>
            <a:r>
              <a:rPr lang="es-ES" sz="2800" dirty="0" smtClean="0">
                <a:solidFill>
                  <a:schemeClr val="tx2"/>
                </a:solidFill>
              </a:rPr>
              <a:t> pulmonar </a:t>
            </a:r>
            <a:r>
              <a:rPr lang="es-ES" sz="2000" dirty="0" smtClean="0">
                <a:solidFill>
                  <a:schemeClr val="tx2"/>
                </a:solidFill>
              </a:rPr>
              <a:t>(Neumonía, SDRA</a:t>
            </a:r>
            <a:r>
              <a:rPr lang="es-ES" sz="1400" dirty="0" smtClean="0"/>
              <a:t>)</a:t>
            </a:r>
            <a:endParaRPr lang="es-ES" dirty="0"/>
          </a:p>
        </p:txBody>
      </p:sp>
      <p:pic>
        <p:nvPicPr>
          <p:cNvPr id="12" name="Picture 3" descr="Copia d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91" y="1844675"/>
            <a:ext cx="2057400" cy="4572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408738" y="846125"/>
            <a:ext cx="6420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solidFill>
                  <a:srgbClr val="FF0000"/>
                </a:solidFill>
                <a:latin typeface="+mj-lt"/>
                <a:ea typeface="Wingdings"/>
                <a:cs typeface="Wingdings"/>
                <a:sym typeface="Wingdings"/>
              </a:rPr>
              <a:t></a:t>
            </a:r>
            <a:endParaRPr lang="es-ES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758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1600"/>
            <a:ext cx="8978900" cy="665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CuadroTexto 1"/>
          <p:cNvSpPr txBox="1">
            <a:spLocks noChangeArrowheads="1"/>
          </p:cNvSpPr>
          <p:nvPr/>
        </p:nvSpPr>
        <p:spPr bwMode="auto">
          <a:xfrm>
            <a:off x="1700213" y="3830638"/>
            <a:ext cx="1595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>
                <a:solidFill>
                  <a:srgbClr val="1F497D"/>
                </a:solidFill>
                <a:ea typeface="MS PGothic" charset="0"/>
                <a:cs typeface="MS PGothic" charset="0"/>
              </a:rPr>
              <a:t>&lt; 1 año: 10 k</a:t>
            </a:r>
          </a:p>
        </p:txBody>
      </p:sp>
      <p:sp>
        <p:nvSpPr>
          <p:cNvPr id="47107" name="CuadroTexto 3"/>
          <p:cNvSpPr txBox="1">
            <a:spLocks noChangeArrowheads="1"/>
          </p:cNvSpPr>
          <p:nvPr/>
        </p:nvSpPr>
        <p:spPr bwMode="auto">
          <a:xfrm>
            <a:off x="3273425" y="2906713"/>
            <a:ext cx="2173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>
                <a:solidFill>
                  <a:srgbClr val="1F497D"/>
                </a:solidFill>
                <a:ea typeface="MS PGothic" charset="0"/>
                <a:cs typeface="MS PGothic" charset="0"/>
              </a:rPr>
              <a:t>1 – 8 año: 10 -30 k</a:t>
            </a:r>
          </a:p>
        </p:txBody>
      </p:sp>
      <p:sp>
        <p:nvSpPr>
          <p:cNvPr id="47108" name="CuadroTexto 4"/>
          <p:cNvSpPr txBox="1">
            <a:spLocks noChangeArrowheads="1"/>
          </p:cNvSpPr>
          <p:nvPr/>
        </p:nvSpPr>
        <p:spPr bwMode="auto">
          <a:xfrm>
            <a:off x="5794375" y="1854200"/>
            <a:ext cx="178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>
                <a:solidFill>
                  <a:srgbClr val="1F497D"/>
                </a:solidFill>
                <a:ea typeface="MS PGothic" charset="0"/>
                <a:cs typeface="MS PGothic" charset="0"/>
              </a:rPr>
              <a:t>&gt; 8 año: &gt; 30 k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914974" y="6006416"/>
            <a:ext cx="1704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chemeClr val="tx2"/>
                </a:solidFill>
                <a:latin typeface="+mj-lt"/>
              </a:rPr>
              <a:t>Vía Aérea Difícil</a:t>
            </a:r>
            <a:endParaRPr lang="es-ES" b="1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Imagen 7"/>
          <p:cNvSpPr>
            <a:spLocks noChangeAspect="1"/>
          </p:cNvSpPr>
          <p:nvPr/>
        </p:nvSpPr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3970" name="Imagen 8"/>
          <p:cNvSpPr>
            <a:spLocks noChangeAspect="1"/>
          </p:cNvSpPr>
          <p:nvPr/>
        </p:nvSpPr>
        <p:spPr bwMode="auto">
          <a:xfrm>
            <a:off x="-323850" y="6256338"/>
            <a:ext cx="724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3971" name="Imagen 10"/>
          <p:cNvSpPr>
            <a:spLocks noChangeAspect="1"/>
          </p:cNvSpPr>
          <p:nvPr/>
        </p:nvSpPr>
        <p:spPr bwMode="auto">
          <a:xfrm>
            <a:off x="7162800" y="6227763"/>
            <a:ext cx="5413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3972" name="Imagen 11"/>
          <p:cNvSpPr>
            <a:spLocks noChangeAspect="1"/>
          </p:cNvSpPr>
          <p:nvPr/>
        </p:nvSpPr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3973" name="Imagen 13"/>
          <p:cNvSpPr>
            <a:spLocks noChangeAspect="1"/>
          </p:cNvSpPr>
          <p:nvPr/>
        </p:nvSpPr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3974" name="Imagen 14"/>
          <p:cNvSpPr>
            <a:spLocks noChangeAspect="1"/>
          </p:cNvSpPr>
          <p:nvPr/>
        </p:nvSpPr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3975" name="Imagen 15"/>
          <p:cNvSpPr>
            <a:spLocks noChangeAspect="1"/>
          </p:cNvSpPr>
          <p:nvPr/>
        </p:nvSpPr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3976" name="1 Título"/>
          <p:cNvSpPr txBox="1">
            <a:spLocks/>
          </p:cNvSpPr>
          <p:nvPr/>
        </p:nvSpPr>
        <p:spPr bwMode="auto">
          <a:xfrm>
            <a:off x="0" y="803275"/>
            <a:ext cx="82296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s-ES" sz="4000" b="1" dirty="0">
              <a:solidFill>
                <a:srgbClr val="003399"/>
              </a:solidFill>
              <a:latin typeface="Calibri" charset="0"/>
            </a:endParaRPr>
          </a:p>
          <a:p>
            <a:pPr algn="ctr" eaLnBrk="1" hangingPunct="1"/>
            <a:endParaRPr lang="es-ES" sz="4000" b="1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83977" name="2 Marcador de contenido"/>
          <p:cNvSpPr txBox="1">
            <a:spLocks/>
          </p:cNvSpPr>
          <p:nvPr/>
        </p:nvSpPr>
        <p:spPr bwMode="auto">
          <a:xfrm>
            <a:off x="935038" y="1995488"/>
            <a:ext cx="778192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indent="-76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spcBef>
                <a:spcPct val="20000"/>
              </a:spcBef>
              <a:buFont typeface="Arial" charset="0"/>
              <a:buNone/>
            </a:pPr>
            <a:endParaRPr lang="es-MX" sz="2800" dirty="0">
              <a:solidFill>
                <a:schemeClr val="tx2"/>
              </a:solidFill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s-MX" sz="2800" dirty="0">
                <a:solidFill>
                  <a:schemeClr val="tx2"/>
                </a:solidFill>
                <a:latin typeface="Calibri" charset="0"/>
              </a:rPr>
              <a:t> Oxigeno 100%, 3 </a:t>
            </a:r>
            <a:r>
              <a:rPr lang="es-MX" sz="2800" dirty="0" smtClean="0">
                <a:solidFill>
                  <a:schemeClr val="tx2"/>
                </a:solidFill>
                <a:latin typeface="Calibri" charset="0"/>
              </a:rPr>
              <a:t>minutos</a:t>
            </a:r>
            <a:r>
              <a:rPr lang="es-MX" sz="2800" dirty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s-MX" sz="2800" dirty="0" smtClean="0">
                <a:solidFill>
                  <a:schemeClr val="tx2"/>
                </a:solidFill>
                <a:latin typeface="Calibri" charset="0"/>
              </a:rPr>
              <a:t>(</a:t>
            </a:r>
            <a:r>
              <a:rPr lang="es-MX" sz="2800" b="1" dirty="0" smtClean="0">
                <a:solidFill>
                  <a:schemeClr val="tx2"/>
                </a:solidFill>
                <a:latin typeface="Calibri" charset="0"/>
              </a:rPr>
              <a:t>PREOXIGENACION</a:t>
            </a:r>
            <a:r>
              <a:rPr lang="es-MX" sz="2800" dirty="0" smtClean="0">
                <a:solidFill>
                  <a:schemeClr val="tx2"/>
                </a:solidFill>
                <a:latin typeface="Calibri" charset="0"/>
              </a:rPr>
              <a:t>)</a:t>
            </a:r>
            <a:endParaRPr lang="es-ES" sz="2800" dirty="0">
              <a:solidFill>
                <a:schemeClr val="tx2"/>
              </a:solidFill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s-MX" sz="2800" dirty="0" smtClean="0">
                <a:solidFill>
                  <a:schemeClr val="tx2"/>
                </a:solidFill>
                <a:latin typeface="Calibri" charset="0"/>
              </a:rPr>
              <a:t>Apoyar </a:t>
            </a:r>
            <a:r>
              <a:rPr lang="es-MX" sz="2800" dirty="0">
                <a:solidFill>
                  <a:schemeClr val="tx2"/>
                </a:solidFill>
                <a:latin typeface="Calibri" charset="0"/>
              </a:rPr>
              <a:t>con presión positiva (Apropiada técnica ventilación con mascarilla y reservorio).</a:t>
            </a: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s-MX" sz="2800" dirty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s-CL" sz="2800" b="1" dirty="0">
                <a:solidFill>
                  <a:schemeClr val="tx2"/>
                </a:solidFill>
                <a:latin typeface="Calibri" charset="0"/>
              </a:rPr>
              <a:t>No mejora estado conciencia, saturacion, pulso:</a:t>
            </a: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s-CL" sz="2800" b="1" u="sng" dirty="0">
                <a:solidFill>
                  <a:schemeClr val="tx2"/>
                </a:solidFill>
                <a:latin typeface="Calibri" charset="0"/>
              </a:rPr>
              <a:t>Respiraciones con dispositivo avanzado de la vía aérea.</a:t>
            </a:r>
            <a:endParaRPr lang="es-ES" sz="2800" b="1" u="sng" dirty="0">
              <a:solidFill>
                <a:schemeClr val="tx2"/>
              </a:solidFill>
              <a:latin typeface="Calibri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s-ES" sz="2800" dirty="0">
              <a:solidFill>
                <a:srgbClr val="898989"/>
              </a:solidFill>
              <a:latin typeface="Calibri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s-ES" sz="2800" dirty="0">
              <a:solidFill>
                <a:srgbClr val="898989"/>
              </a:solidFill>
              <a:latin typeface="Calibri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s-ES" sz="2800" dirty="0">
              <a:solidFill>
                <a:srgbClr val="898989"/>
              </a:solidFill>
              <a:latin typeface="Calibri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s-MX" sz="2800" b="1" dirty="0">
                <a:solidFill>
                  <a:srgbClr val="898989"/>
                </a:solidFill>
                <a:latin typeface="Calibri" charset="0"/>
              </a:rPr>
              <a:t> </a:t>
            </a:r>
            <a:endParaRPr lang="es-ES" sz="2800" dirty="0">
              <a:solidFill>
                <a:srgbClr val="898989"/>
              </a:solidFill>
              <a:latin typeface="Calibri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s-ES" sz="2800" dirty="0">
              <a:solidFill>
                <a:srgbClr val="898989"/>
              </a:solidFill>
              <a:latin typeface="Calibri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s-ES" sz="2800" dirty="0">
              <a:solidFill>
                <a:srgbClr val="003399"/>
              </a:solidFill>
              <a:latin typeface="Calibri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s-ES" sz="2800" dirty="0">
              <a:solidFill>
                <a:srgbClr val="003399"/>
              </a:solidFill>
              <a:latin typeface="Calibri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CL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Dispositivos Vía Aérea Avanzada</a:t>
            </a:r>
            <a:endParaRPr lang="es-CL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uadroTexto 1"/>
          <p:cNvSpPr txBox="1">
            <a:spLocks noChangeArrowheads="1"/>
          </p:cNvSpPr>
          <p:nvPr/>
        </p:nvSpPr>
        <p:spPr bwMode="auto">
          <a:xfrm>
            <a:off x="42863" y="6352379"/>
            <a:ext cx="9229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 dirty="0">
                <a:solidFill>
                  <a:schemeClr val="tx2"/>
                </a:solidFill>
              </a:rPr>
              <a:t>Manejo avanzado vía aérea no logra mejores resultados en PCR en preemergencia</a:t>
            </a:r>
          </a:p>
        </p:txBody>
      </p:sp>
      <p:pic>
        <p:nvPicPr>
          <p:cNvPr id="84994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0513"/>
            <a:ext cx="71501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89"/>
          <a:stretch>
            <a:fillRect/>
          </a:stretch>
        </p:blipFill>
        <p:spPr bwMode="auto">
          <a:xfrm>
            <a:off x="479425" y="1682750"/>
            <a:ext cx="172402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ítulo 3"/>
          <p:cNvSpPr>
            <a:spLocks noGrp="1"/>
          </p:cNvSpPr>
          <p:nvPr>
            <p:ph type="title"/>
          </p:nvPr>
        </p:nvSpPr>
        <p:spPr>
          <a:xfrm>
            <a:off x="112713" y="219075"/>
            <a:ext cx="8788400" cy="1143000"/>
          </a:xfrm>
        </p:spPr>
        <p:txBody>
          <a:bodyPr/>
          <a:lstStyle/>
          <a:p>
            <a:r>
              <a:rPr lang="es-ES" sz="3600" b="1" dirty="0">
                <a:solidFill>
                  <a:schemeClr val="tx2"/>
                </a:solidFill>
                <a:latin typeface="Calibri" charset="0"/>
              </a:rPr>
              <a:t>Como Reconocer </a:t>
            </a:r>
            <a:r>
              <a:rPr lang="es-ES" sz="3600" b="1" dirty="0" err="1">
                <a:solidFill>
                  <a:schemeClr val="tx2"/>
                </a:solidFill>
                <a:latin typeface="Calibri" charset="0"/>
              </a:rPr>
              <a:t>uma</a:t>
            </a:r>
            <a:r>
              <a:rPr lang="es-ES" sz="3600" b="1" dirty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s-ES" sz="3600" b="1" dirty="0" err="1">
                <a:solidFill>
                  <a:schemeClr val="tx2"/>
                </a:solidFill>
                <a:latin typeface="Calibri" charset="0"/>
              </a:rPr>
              <a:t>criança</a:t>
            </a:r>
            <a:r>
              <a:rPr lang="es-ES" sz="3600" b="1" dirty="0">
                <a:solidFill>
                  <a:schemeClr val="tx2"/>
                </a:solidFill>
                <a:latin typeface="Calibri" charset="0"/>
              </a:rPr>
              <a:t> </a:t>
            </a:r>
            <a:r>
              <a:rPr lang="es-ES" sz="3600" b="1" dirty="0" err="1">
                <a:solidFill>
                  <a:schemeClr val="tx2"/>
                </a:solidFill>
                <a:latin typeface="Calibri" charset="0"/>
              </a:rPr>
              <a:t>criticamente</a:t>
            </a:r>
            <a:r>
              <a:rPr lang="es-ES" sz="3600" b="1" dirty="0">
                <a:solidFill>
                  <a:schemeClr val="tx2"/>
                </a:solidFill>
                <a:latin typeface="Calibri" charset="0"/>
              </a:rPr>
              <a:t> enferma</a:t>
            </a:r>
            <a:r>
              <a:rPr lang="es-ES" sz="3600" b="1" dirty="0" smtClean="0">
                <a:solidFill>
                  <a:schemeClr val="tx2"/>
                </a:solidFill>
                <a:latin typeface="Calibri" charset="0"/>
              </a:rPr>
              <a:t>?</a:t>
            </a:r>
            <a:endParaRPr lang="es-ES" b="1" dirty="0">
              <a:solidFill>
                <a:schemeClr val="tx2"/>
              </a:solidFill>
              <a:latin typeface="Calibri" charset="0"/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2000250" y="2352675"/>
            <a:ext cx="977900" cy="4841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latin typeface="+mj-l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189288" y="1717675"/>
            <a:ext cx="6055113" cy="15081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 err="1">
                <a:solidFill>
                  <a:srgbClr val="1F497D"/>
                </a:solidFill>
                <a:latin typeface="+mj-lt"/>
              </a:rPr>
              <a:t>Avaliação</a:t>
            </a:r>
            <a:r>
              <a:rPr lang="es-ES" b="1" dirty="0">
                <a:solidFill>
                  <a:srgbClr val="1F497D"/>
                </a:solidFill>
                <a:latin typeface="+mj-lt"/>
              </a:rPr>
              <a:t> do paciente </a:t>
            </a:r>
            <a:r>
              <a:rPr lang="es-ES" sz="2400" b="1" dirty="0">
                <a:solidFill>
                  <a:srgbClr val="1F497D"/>
                </a:solidFill>
                <a:latin typeface="+mj-lt"/>
              </a:rPr>
              <a:t>grave é </a:t>
            </a:r>
            <a:r>
              <a:rPr lang="es-ES" sz="2800" b="1" dirty="0">
                <a:solidFill>
                  <a:srgbClr val="F76C92"/>
                </a:solidFill>
                <a:latin typeface="+mj-lt"/>
              </a:rPr>
              <a:t>eminentemente </a:t>
            </a:r>
          </a:p>
          <a:p>
            <a:pPr>
              <a:defRPr/>
            </a:pPr>
            <a:r>
              <a:rPr lang="es-ES" sz="2800" b="1" dirty="0" err="1">
                <a:solidFill>
                  <a:srgbClr val="F76C92"/>
                </a:solidFill>
                <a:latin typeface="+mj-lt"/>
              </a:rPr>
              <a:t>clínica</a:t>
            </a:r>
            <a:r>
              <a:rPr lang="es-ES" sz="2800" b="1" dirty="0">
                <a:solidFill>
                  <a:srgbClr val="F76C92"/>
                </a:solidFill>
                <a:latin typeface="+mj-lt"/>
              </a:rPr>
              <a:t>!  </a:t>
            </a:r>
          </a:p>
          <a:p>
            <a:pPr>
              <a:defRPr/>
            </a:pPr>
            <a:r>
              <a:rPr lang="es-ES" b="1" dirty="0">
                <a:solidFill>
                  <a:srgbClr val="1F497D"/>
                </a:solidFill>
                <a:latin typeface="+mj-lt"/>
              </a:rPr>
              <a:t>(</a:t>
            </a:r>
            <a:r>
              <a:rPr lang="es-ES" b="1" dirty="0" smtClean="0">
                <a:solidFill>
                  <a:srgbClr val="1F497D"/>
                </a:solidFill>
                <a:latin typeface="+mj-lt"/>
              </a:rPr>
              <a:t>SISTEMICA, </a:t>
            </a:r>
            <a:r>
              <a:rPr lang="es-ES" b="1" dirty="0">
                <a:solidFill>
                  <a:srgbClr val="1F497D"/>
                </a:solidFill>
                <a:latin typeface="+mj-lt"/>
              </a:rPr>
              <a:t>ESTADO CARDIORESPIRATORIO)</a:t>
            </a:r>
          </a:p>
          <a:p>
            <a:pPr>
              <a:defRPr/>
            </a:pPr>
            <a:endParaRPr lang="es-ES" b="1" dirty="0">
              <a:solidFill>
                <a:srgbClr val="1F497D"/>
              </a:solidFill>
              <a:latin typeface="+mj-lt"/>
            </a:endParaRPr>
          </a:p>
        </p:txBody>
      </p:sp>
      <p:sp>
        <p:nvSpPr>
          <p:cNvPr id="8" name="Flecha abajo 7"/>
          <p:cNvSpPr/>
          <p:nvPr/>
        </p:nvSpPr>
        <p:spPr>
          <a:xfrm>
            <a:off x="4406900" y="3062288"/>
            <a:ext cx="485775" cy="66516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latin typeface="+mj-lt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754438" y="3884613"/>
            <a:ext cx="5147450" cy="298543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 err="1">
                <a:solidFill>
                  <a:srgbClr val="1F497D"/>
                </a:solidFill>
                <a:latin typeface="+mj-lt"/>
              </a:rPr>
              <a:t>Classifique</a:t>
            </a:r>
            <a:r>
              <a:rPr lang="es-ES" b="1" dirty="0">
                <a:solidFill>
                  <a:srgbClr val="1F497D"/>
                </a:solidFill>
                <a:latin typeface="+mj-lt"/>
              </a:rPr>
              <a:t> a </a:t>
            </a:r>
            <a:r>
              <a:rPr lang="es-ES" b="1" dirty="0" err="1">
                <a:solidFill>
                  <a:srgbClr val="1F497D"/>
                </a:solidFill>
                <a:latin typeface="+mj-lt"/>
              </a:rPr>
              <a:t>situação</a:t>
            </a:r>
            <a:r>
              <a:rPr lang="es-ES" b="1" dirty="0">
                <a:solidFill>
                  <a:srgbClr val="1F497D"/>
                </a:solidFill>
                <a:latin typeface="+mj-lt"/>
              </a:rPr>
              <a:t>:</a:t>
            </a:r>
          </a:p>
          <a:p>
            <a:pPr>
              <a:defRPr/>
            </a:pPr>
            <a:endParaRPr lang="es-ES" b="1" dirty="0">
              <a:solidFill>
                <a:srgbClr val="1F497D"/>
              </a:solidFill>
              <a:latin typeface="+mj-lt"/>
            </a:endParaRPr>
          </a:p>
          <a:p>
            <a:pPr>
              <a:defRPr/>
            </a:pPr>
            <a:r>
              <a:rPr lang="es-ES" b="1" dirty="0">
                <a:solidFill>
                  <a:srgbClr val="1F497D"/>
                </a:solidFill>
                <a:latin typeface="+mj-lt"/>
              </a:rPr>
              <a:t>1</a:t>
            </a:r>
            <a:r>
              <a:rPr lang="es-ES" sz="2000" b="1" u="sng" dirty="0">
                <a:solidFill>
                  <a:srgbClr val="1F497D"/>
                </a:solidFill>
                <a:latin typeface="+mj-lt"/>
              </a:rPr>
              <a:t>. </a:t>
            </a:r>
            <a:r>
              <a:rPr lang="es-ES" sz="2000" b="1" u="sng" dirty="0" err="1">
                <a:solidFill>
                  <a:srgbClr val="1F497D"/>
                </a:solidFill>
                <a:latin typeface="+mj-lt"/>
              </a:rPr>
              <a:t>Estável</a:t>
            </a:r>
            <a:r>
              <a:rPr lang="es-ES" sz="2000" b="1" u="sng" dirty="0">
                <a:solidFill>
                  <a:srgbClr val="1F497D"/>
                </a:solidFill>
                <a:latin typeface="+mj-lt"/>
              </a:rPr>
              <a:t> – No </a:t>
            </a:r>
            <a:r>
              <a:rPr lang="es-ES" sz="2000" b="1" u="sng" dirty="0" err="1">
                <a:solidFill>
                  <a:srgbClr val="1F497D"/>
                </a:solidFill>
                <a:latin typeface="+mj-lt"/>
              </a:rPr>
              <a:t>estável</a:t>
            </a:r>
            <a:endParaRPr lang="es-ES" sz="2000" b="1" u="sng" dirty="0">
              <a:solidFill>
                <a:srgbClr val="1F497D"/>
              </a:solidFill>
              <a:latin typeface="+mj-lt"/>
            </a:endParaRPr>
          </a:p>
          <a:p>
            <a:pPr>
              <a:defRPr/>
            </a:pPr>
            <a:r>
              <a:rPr lang="es-ES" b="1" dirty="0">
                <a:solidFill>
                  <a:srgbClr val="1F497D"/>
                </a:solidFill>
                <a:latin typeface="+mj-lt"/>
              </a:rPr>
              <a:t>2. Potencial falencia </a:t>
            </a:r>
            <a:r>
              <a:rPr lang="es-ES" b="1" dirty="0" err="1" smtClean="0">
                <a:solidFill>
                  <a:srgbClr val="1F497D"/>
                </a:solidFill>
                <a:latin typeface="+mj-lt"/>
              </a:rPr>
              <a:t>respiratória</a:t>
            </a:r>
            <a:r>
              <a:rPr lang="es-ES" b="1" dirty="0" smtClean="0">
                <a:solidFill>
                  <a:srgbClr val="1F497D"/>
                </a:solidFill>
                <a:latin typeface="+mj-lt"/>
              </a:rPr>
              <a:t> </a:t>
            </a:r>
            <a:r>
              <a:rPr lang="es-ES" sz="1400" b="1" dirty="0" smtClean="0">
                <a:solidFill>
                  <a:srgbClr val="1F497D"/>
                </a:solidFill>
                <a:latin typeface="+mj-lt"/>
              </a:rPr>
              <a:t>(</a:t>
            </a:r>
            <a:r>
              <a:rPr lang="es-ES" sz="1400" b="1" dirty="0" smtClean="0">
                <a:solidFill>
                  <a:srgbClr val="FF0000"/>
                </a:solidFill>
                <a:latin typeface="+mj-lt"/>
              </a:rPr>
              <a:t>Dificultad Respiratoria</a:t>
            </a:r>
            <a:r>
              <a:rPr lang="es-ES" sz="1400" b="1" dirty="0" smtClean="0">
                <a:solidFill>
                  <a:srgbClr val="1F497D"/>
                </a:solidFill>
                <a:latin typeface="+mj-lt"/>
              </a:rPr>
              <a:t>)</a:t>
            </a:r>
            <a:endParaRPr lang="es-ES" b="1" dirty="0">
              <a:solidFill>
                <a:srgbClr val="1F497D"/>
              </a:solidFill>
              <a:latin typeface="+mj-lt"/>
            </a:endParaRPr>
          </a:p>
          <a:p>
            <a:pPr>
              <a:defRPr/>
            </a:pPr>
            <a:r>
              <a:rPr lang="es-ES" b="1" dirty="0">
                <a:solidFill>
                  <a:srgbClr val="1F497D"/>
                </a:solidFill>
                <a:latin typeface="+mj-lt"/>
              </a:rPr>
              <a:t>3. Definida falencia respiratoria (Insuficiencia, Falla)</a:t>
            </a:r>
          </a:p>
          <a:p>
            <a:pPr>
              <a:defRPr/>
            </a:pPr>
            <a:r>
              <a:rPr lang="es-ES" b="1" dirty="0">
                <a:solidFill>
                  <a:srgbClr val="1F497D"/>
                </a:solidFill>
                <a:latin typeface="+mj-lt"/>
              </a:rPr>
              <a:t>4. </a:t>
            </a:r>
            <a:r>
              <a:rPr lang="es-ES" b="1" dirty="0" err="1">
                <a:solidFill>
                  <a:srgbClr val="1F497D"/>
                </a:solidFill>
                <a:latin typeface="+mj-lt"/>
              </a:rPr>
              <a:t>Em</a:t>
            </a:r>
            <a:r>
              <a:rPr lang="es-ES" b="1" dirty="0">
                <a:solidFill>
                  <a:srgbClr val="1F497D"/>
                </a:solidFill>
                <a:latin typeface="+mj-lt"/>
              </a:rPr>
              <a:t> potencial choque </a:t>
            </a:r>
            <a:r>
              <a:rPr lang="es-ES" b="1" dirty="0" err="1">
                <a:solidFill>
                  <a:srgbClr val="1F497D"/>
                </a:solidFill>
                <a:latin typeface="+mj-lt"/>
              </a:rPr>
              <a:t>ou</a:t>
            </a:r>
            <a:r>
              <a:rPr lang="es-ES" b="1" dirty="0">
                <a:solidFill>
                  <a:srgbClr val="1F497D"/>
                </a:solidFill>
                <a:latin typeface="+mj-lt"/>
              </a:rPr>
              <a:t> definido choque </a:t>
            </a:r>
          </a:p>
          <a:p>
            <a:pPr>
              <a:defRPr/>
            </a:pPr>
            <a:r>
              <a:rPr lang="es-ES" b="1" dirty="0">
                <a:solidFill>
                  <a:srgbClr val="1F497D"/>
                </a:solidFill>
                <a:latin typeface="+mj-lt"/>
              </a:rPr>
              <a:t>        (Insuficiencia Circulatoria)</a:t>
            </a:r>
          </a:p>
          <a:p>
            <a:pPr>
              <a:defRPr/>
            </a:pPr>
            <a:r>
              <a:rPr lang="es-ES" b="1" dirty="0">
                <a:solidFill>
                  <a:srgbClr val="1F497D"/>
                </a:solidFill>
                <a:latin typeface="+mj-lt"/>
              </a:rPr>
              <a:t>5. </a:t>
            </a:r>
            <a:r>
              <a:rPr lang="es-ES" b="1" dirty="0" err="1">
                <a:solidFill>
                  <a:srgbClr val="1F497D"/>
                </a:solidFill>
                <a:latin typeface="+mj-lt"/>
              </a:rPr>
              <a:t>Em</a:t>
            </a:r>
            <a:r>
              <a:rPr lang="es-ES" b="1" dirty="0">
                <a:solidFill>
                  <a:srgbClr val="1F497D"/>
                </a:solidFill>
                <a:latin typeface="+mj-lt"/>
              </a:rPr>
              <a:t> falencia cardiopulmonar</a:t>
            </a:r>
          </a:p>
          <a:p>
            <a:pPr>
              <a:defRPr/>
            </a:pPr>
            <a:r>
              <a:rPr lang="es-ES" b="1" dirty="0">
                <a:solidFill>
                  <a:srgbClr val="1F497D"/>
                </a:solidFill>
                <a:latin typeface="+mj-lt"/>
              </a:rPr>
              <a:t>6. Parada Cardiopulmonar</a:t>
            </a:r>
          </a:p>
          <a:p>
            <a:pPr>
              <a:defRPr/>
            </a:pPr>
            <a:endParaRPr lang="es-ES" dirty="0">
              <a:latin typeface="+mj-lt"/>
            </a:endParaRPr>
          </a:p>
        </p:txBody>
      </p:sp>
      <p:sp>
        <p:nvSpPr>
          <p:cNvPr id="10" name="Flecha curvada hacia la izquierda 9"/>
          <p:cNvSpPr/>
          <p:nvPr/>
        </p:nvSpPr>
        <p:spPr>
          <a:xfrm rot="7530981">
            <a:off x="1735138" y="3816350"/>
            <a:ext cx="731838" cy="1633537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112713" y="5154613"/>
            <a:ext cx="3328987" cy="1292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1F497D"/>
                </a:solidFill>
                <a:latin typeface="+mj-lt"/>
              </a:rPr>
              <a:t>E </a:t>
            </a:r>
            <a:r>
              <a:rPr lang="es-ES" sz="2400" b="1" dirty="0" err="1">
                <a:solidFill>
                  <a:srgbClr val="1F497D"/>
                </a:solidFill>
                <a:latin typeface="+mj-lt"/>
              </a:rPr>
              <a:t>intervenha</a:t>
            </a:r>
            <a:r>
              <a:rPr lang="es-ES" sz="2400" b="1" dirty="0">
                <a:solidFill>
                  <a:srgbClr val="1F497D"/>
                </a:solidFill>
                <a:latin typeface="+mj-lt"/>
              </a:rPr>
              <a:t>! </a:t>
            </a:r>
            <a:r>
              <a:rPr lang="es-ES" b="1" dirty="0">
                <a:solidFill>
                  <a:srgbClr val="1F497D"/>
                </a:solidFill>
                <a:latin typeface="+mj-lt"/>
              </a:rPr>
              <a:t>:</a:t>
            </a:r>
            <a:endParaRPr lang="es-ES" dirty="0">
              <a:solidFill>
                <a:srgbClr val="1F497D"/>
              </a:solidFill>
              <a:latin typeface="+mj-lt"/>
            </a:endParaRPr>
          </a:p>
          <a:p>
            <a:pPr>
              <a:defRPr/>
            </a:pPr>
            <a:r>
              <a:rPr lang="es-ES" dirty="0">
                <a:solidFill>
                  <a:srgbClr val="1F497D"/>
                </a:solidFill>
                <a:latin typeface="+mj-lt"/>
              </a:rPr>
              <a:t>- Estabilice</a:t>
            </a:r>
          </a:p>
          <a:p>
            <a:pPr>
              <a:defRPr/>
            </a:pPr>
            <a:r>
              <a:rPr lang="es-ES" dirty="0">
                <a:solidFill>
                  <a:srgbClr val="1F497D"/>
                </a:solidFill>
                <a:latin typeface="+mj-lt"/>
              </a:rPr>
              <a:t>- Siga adelante en evaluación</a:t>
            </a:r>
          </a:p>
          <a:p>
            <a:pPr>
              <a:defRPr/>
            </a:pPr>
            <a:r>
              <a:rPr lang="es-ES" dirty="0" err="1">
                <a:solidFill>
                  <a:srgbClr val="1F497D"/>
                </a:solidFill>
                <a:latin typeface="+mj-lt"/>
              </a:rPr>
              <a:t>Cardiorespiratoria</a:t>
            </a:r>
            <a:r>
              <a:rPr lang="es-ES" dirty="0">
                <a:solidFill>
                  <a:srgbClr val="1F497D"/>
                </a:solidFill>
                <a:latin typeface="+mj-lt"/>
              </a:rPr>
              <a:t> rápida C/2 min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251677" y="2038806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1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839090" y="3043518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188879" y="4161135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1179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11430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Mala </a:t>
            </a:r>
            <a:r>
              <a:rPr lang="en-US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Respiración</a:t>
            </a: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: 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use la </a:t>
            </a:r>
            <a:r>
              <a:rPr lang="en-US" sz="3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siguiente</a:t>
            </a: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secuencia</a:t>
            </a:r>
            <a:r>
              <a:rPr lang="en-US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.</a:t>
            </a:r>
            <a:endParaRPr lang="en-US" sz="3600" b="1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86018" name="2 CuadroTexto"/>
          <p:cNvSpPr txBox="1">
            <a:spLocks noChangeArrowheads="1"/>
          </p:cNvSpPr>
          <p:nvPr/>
        </p:nvSpPr>
        <p:spPr bwMode="auto">
          <a:xfrm>
            <a:off x="2771775" y="1052513"/>
            <a:ext cx="2374900" cy="369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2"/>
                </a:solidFill>
                <a:latin typeface="Calibri" charset="0"/>
                <a:cs typeface="Arial" charset="0"/>
              </a:rPr>
              <a:t>Emergencia  pediatrica </a:t>
            </a:r>
          </a:p>
        </p:txBody>
      </p:sp>
      <p:sp>
        <p:nvSpPr>
          <p:cNvPr id="86019" name="3 CuadroTexto"/>
          <p:cNvSpPr txBox="1">
            <a:spLocks noChangeArrowheads="1"/>
          </p:cNvSpPr>
          <p:nvPr/>
        </p:nvSpPr>
        <p:spPr bwMode="auto">
          <a:xfrm>
            <a:off x="1116013" y="2276475"/>
            <a:ext cx="6534150" cy="17541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2"/>
                </a:solidFill>
                <a:latin typeface="Calibri" charset="0"/>
                <a:cs typeface="Arial" charset="0"/>
              </a:rPr>
              <a:t>Establecer clinicamente la necesidad de asistencia ventilatoria:</a:t>
            </a:r>
          </a:p>
          <a:p>
            <a:pPr eaLnBrk="1" hangingPunct="1"/>
            <a:endParaRPr lang="en-US" sz="1800">
              <a:solidFill>
                <a:schemeClr val="tx2"/>
              </a:solidFill>
              <a:latin typeface="Calibri" charset="0"/>
              <a:cs typeface="Arial" charset="0"/>
            </a:endParaRPr>
          </a:p>
          <a:p>
            <a:pPr eaLnBrk="1" hangingPunct="1">
              <a:buFontTx/>
              <a:buChar char="-"/>
            </a:pPr>
            <a:r>
              <a:rPr lang="en-US" sz="1800">
                <a:solidFill>
                  <a:schemeClr val="tx2"/>
                </a:solidFill>
                <a:latin typeface="Calibri" charset="0"/>
                <a:cs typeface="Arial" charset="0"/>
              </a:rPr>
              <a:t>Fallo bomba o central ( Compromiso de conciencia Glasgow &lt; de 8)</a:t>
            </a:r>
          </a:p>
          <a:p>
            <a:pPr eaLnBrk="1" hangingPunct="1">
              <a:buFontTx/>
              <a:buChar char="-"/>
            </a:pPr>
            <a:r>
              <a:rPr lang="en-US" sz="1800">
                <a:solidFill>
                  <a:schemeClr val="tx2"/>
                </a:solidFill>
                <a:latin typeface="Calibri" charset="0"/>
                <a:cs typeface="Arial" charset="0"/>
              </a:rPr>
              <a:t>Fallo bomba por fatiga</a:t>
            </a:r>
          </a:p>
          <a:p>
            <a:pPr eaLnBrk="1" hangingPunct="1">
              <a:buFontTx/>
              <a:buChar char="-"/>
            </a:pPr>
            <a:r>
              <a:rPr lang="en-US" sz="1800">
                <a:solidFill>
                  <a:schemeClr val="tx2"/>
                </a:solidFill>
                <a:latin typeface="Calibri" charset="0"/>
                <a:cs typeface="Arial" charset="0"/>
              </a:rPr>
              <a:t>Falla bomba por obstruccion vía aérea</a:t>
            </a:r>
          </a:p>
          <a:p>
            <a:pPr eaLnBrk="1" hangingPunct="1"/>
            <a:r>
              <a:rPr lang="en-US" sz="1800">
                <a:solidFill>
                  <a:schemeClr val="tx2"/>
                </a:solidFill>
                <a:latin typeface="Calibri" charset="0"/>
                <a:cs typeface="Arial" charset="0"/>
              </a:rPr>
              <a:t> </a:t>
            </a:r>
          </a:p>
        </p:txBody>
      </p:sp>
      <p:sp>
        <p:nvSpPr>
          <p:cNvPr id="5" name="4 Flecha abajo"/>
          <p:cNvSpPr/>
          <p:nvPr/>
        </p:nvSpPr>
        <p:spPr>
          <a:xfrm>
            <a:off x="3635375" y="1557338"/>
            <a:ext cx="341313" cy="473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86021" name="5 CuadroTexto"/>
          <p:cNvSpPr txBox="1">
            <a:spLocks noChangeArrowheads="1"/>
          </p:cNvSpPr>
          <p:nvPr/>
        </p:nvSpPr>
        <p:spPr bwMode="auto">
          <a:xfrm>
            <a:off x="2555875" y="4292600"/>
            <a:ext cx="4402138" cy="36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tx2"/>
                </a:solidFill>
                <a:latin typeface="Calibri" charset="0"/>
                <a:cs typeface="Arial" charset="0"/>
              </a:rPr>
              <a:t>Ventilacion con bolsa,Mascarilla y Resrvorio </a:t>
            </a:r>
          </a:p>
        </p:txBody>
      </p:sp>
      <p:sp>
        <p:nvSpPr>
          <p:cNvPr id="86022" name="6 CuadroTexto"/>
          <p:cNvSpPr txBox="1">
            <a:spLocks noChangeArrowheads="1"/>
          </p:cNvSpPr>
          <p:nvPr/>
        </p:nvSpPr>
        <p:spPr bwMode="auto">
          <a:xfrm>
            <a:off x="2771775" y="5229225"/>
            <a:ext cx="646113" cy="3698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2"/>
                </a:solidFill>
                <a:latin typeface="Calibri" charset="0"/>
                <a:cs typeface="Arial" charset="0"/>
              </a:rPr>
              <a:t>Exito</a:t>
            </a:r>
          </a:p>
        </p:txBody>
      </p:sp>
      <p:sp>
        <p:nvSpPr>
          <p:cNvPr id="8" name="7 Flecha derecha"/>
          <p:cNvSpPr/>
          <p:nvPr/>
        </p:nvSpPr>
        <p:spPr>
          <a:xfrm>
            <a:off x="3665538" y="5157788"/>
            <a:ext cx="546100" cy="33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86024" name="8 CuadroTexto"/>
          <p:cNvSpPr txBox="1">
            <a:spLocks noChangeArrowheads="1"/>
          </p:cNvSpPr>
          <p:nvPr/>
        </p:nvSpPr>
        <p:spPr bwMode="auto">
          <a:xfrm>
            <a:off x="4475163" y="5157788"/>
            <a:ext cx="485775" cy="3683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2"/>
                </a:solidFill>
                <a:latin typeface="Calibri" charset="0"/>
                <a:cs typeface="Arial" charset="0"/>
              </a:rPr>
              <a:t>NO</a:t>
            </a:r>
          </a:p>
        </p:txBody>
      </p:sp>
      <p:sp>
        <p:nvSpPr>
          <p:cNvPr id="10" name="9 Flecha derecha"/>
          <p:cNvSpPr/>
          <p:nvPr/>
        </p:nvSpPr>
        <p:spPr>
          <a:xfrm>
            <a:off x="5148263" y="5157788"/>
            <a:ext cx="546100" cy="33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10 Flecha abajo"/>
          <p:cNvSpPr/>
          <p:nvPr/>
        </p:nvSpPr>
        <p:spPr>
          <a:xfrm>
            <a:off x="2987675" y="4724400"/>
            <a:ext cx="341313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86027" name="12 CuadroTexto"/>
          <p:cNvSpPr txBox="1">
            <a:spLocks noChangeArrowheads="1"/>
          </p:cNvSpPr>
          <p:nvPr/>
        </p:nvSpPr>
        <p:spPr bwMode="auto">
          <a:xfrm>
            <a:off x="5957888" y="5157788"/>
            <a:ext cx="2843212" cy="369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2"/>
                </a:solidFill>
                <a:latin typeface="Calibri" charset="0"/>
                <a:cs typeface="Arial" charset="0"/>
              </a:rPr>
              <a:t>TET: </a:t>
            </a:r>
            <a:r>
              <a:rPr lang="en-US" sz="1800" b="1">
                <a:solidFill>
                  <a:schemeClr val="tx2"/>
                </a:solidFill>
                <a:latin typeface="Calibri" charset="0"/>
                <a:cs typeface="Arial" charset="0"/>
              </a:rPr>
              <a:t>Si tiene entrenamiento</a:t>
            </a:r>
          </a:p>
        </p:txBody>
      </p:sp>
      <p:sp>
        <p:nvSpPr>
          <p:cNvPr id="14" name="13 Flecha derecha"/>
          <p:cNvSpPr/>
          <p:nvPr/>
        </p:nvSpPr>
        <p:spPr>
          <a:xfrm rot="1903444">
            <a:off x="5124450" y="5564188"/>
            <a:ext cx="546100" cy="33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86029" name="14 CuadroTexto"/>
          <p:cNvSpPr txBox="1">
            <a:spLocks noChangeArrowheads="1"/>
          </p:cNvSpPr>
          <p:nvPr/>
        </p:nvSpPr>
        <p:spPr bwMode="auto">
          <a:xfrm>
            <a:off x="4356100" y="5805488"/>
            <a:ext cx="4787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tx2"/>
                </a:solidFill>
                <a:latin typeface="Calibri" charset="0"/>
                <a:cs typeface="Arial" charset="0"/>
              </a:rPr>
              <a:t>Alternativa</a:t>
            </a:r>
          </a:p>
          <a:p>
            <a:pPr eaLnBrk="1" hangingPunct="1"/>
            <a:r>
              <a:rPr lang="en-US" sz="1800">
                <a:solidFill>
                  <a:schemeClr val="tx2"/>
                </a:solidFill>
                <a:latin typeface="Calibri" charset="0"/>
                <a:cs typeface="Arial" charset="0"/>
              </a:rPr>
              <a:t>(Incluso si es necesario compresiones cardiacas)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5964238" y="5661025"/>
            <a:ext cx="484187" cy="3698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ML</a:t>
            </a:r>
          </a:p>
        </p:txBody>
      </p:sp>
      <p:pic>
        <p:nvPicPr>
          <p:cNvPr id="86031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11884"/>
          <a:stretch>
            <a:fillRect/>
          </a:stretch>
        </p:blipFill>
        <p:spPr bwMode="auto">
          <a:xfrm>
            <a:off x="5508625" y="908050"/>
            <a:ext cx="17272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tx2"/>
                </a:solidFill>
              </a:rPr>
              <a:t>Dispositivos </a:t>
            </a:r>
            <a:r>
              <a:rPr lang="es-ES" sz="3200" b="1" dirty="0" err="1" smtClean="0">
                <a:solidFill>
                  <a:schemeClr val="tx2"/>
                </a:solidFill>
              </a:rPr>
              <a:t>Supraglóticos</a:t>
            </a:r>
            <a:r>
              <a:rPr lang="es-ES" sz="3200" b="1" dirty="0" smtClean="0">
                <a:solidFill>
                  <a:schemeClr val="tx2"/>
                </a:solidFill>
              </a:rPr>
              <a:t/>
            </a:r>
            <a:br>
              <a:rPr lang="es-ES" sz="3200" b="1" dirty="0" smtClean="0">
                <a:solidFill>
                  <a:schemeClr val="tx2"/>
                </a:solidFill>
              </a:rPr>
            </a:br>
            <a:r>
              <a:rPr lang="es-ES" sz="3200" b="1" dirty="0" smtClean="0">
                <a:solidFill>
                  <a:schemeClr val="tx2"/>
                </a:solidFill>
              </a:rPr>
              <a:t>Obturador Faríngeo/ </a:t>
            </a:r>
            <a:r>
              <a:rPr lang="es-ES" sz="3200" b="1" dirty="0" err="1" smtClean="0">
                <a:solidFill>
                  <a:schemeClr val="tx2"/>
                </a:solidFill>
              </a:rPr>
              <a:t>Combitube</a:t>
            </a:r>
            <a:r>
              <a:rPr lang="es-ES" sz="3200" b="1" dirty="0" smtClean="0">
                <a:solidFill>
                  <a:schemeClr val="tx2"/>
                </a:solidFill>
              </a:rPr>
              <a:t/>
            </a:r>
            <a:br>
              <a:rPr lang="es-ES" sz="3200" b="1" dirty="0" smtClean="0">
                <a:solidFill>
                  <a:schemeClr val="tx2"/>
                </a:solidFill>
              </a:rPr>
            </a:br>
            <a:endParaRPr lang="es-ES" sz="3200" b="1" dirty="0">
              <a:solidFill>
                <a:schemeClr val="tx2"/>
              </a:solidFill>
            </a:endParaRPr>
          </a:p>
        </p:txBody>
      </p:sp>
      <p:pic>
        <p:nvPicPr>
          <p:cNvPr id="4" name="Imagen 3" descr="Obturador esofagi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5" y="1417638"/>
            <a:ext cx="2818015" cy="1945178"/>
          </a:xfrm>
          <a:prstGeom prst="rect">
            <a:avLst/>
          </a:prstGeom>
        </p:spPr>
      </p:pic>
      <p:pic>
        <p:nvPicPr>
          <p:cNvPr id="5" name="Imagen 4" descr="Combitu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98" y="1486380"/>
            <a:ext cx="3375837" cy="1842271"/>
          </a:xfrm>
          <a:prstGeom prst="rect">
            <a:avLst/>
          </a:prstGeom>
        </p:spPr>
      </p:pic>
      <p:pic>
        <p:nvPicPr>
          <p:cNvPr id="6" name="Imagen 5" descr="Comvitube.Traqueal.esofagic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7" t="7077" r="38985" b="1227"/>
          <a:stretch/>
        </p:blipFill>
        <p:spPr>
          <a:xfrm rot="5400000">
            <a:off x="4222272" y="2996409"/>
            <a:ext cx="2613263" cy="39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Imagen 7"/>
          <p:cNvSpPr>
            <a:spLocks noChangeAspect="1"/>
          </p:cNvSpPr>
          <p:nvPr/>
        </p:nvSpPr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8066" name="Imagen 8"/>
          <p:cNvSpPr>
            <a:spLocks noChangeAspect="1"/>
          </p:cNvSpPr>
          <p:nvPr/>
        </p:nvSpPr>
        <p:spPr bwMode="auto">
          <a:xfrm>
            <a:off x="-323850" y="6256338"/>
            <a:ext cx="724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8067" name="Imagen 10"/>
          <p:cNvSpPr>
            <a:spLocks noChangeAspect="1"/>
          </p:cNvSpPr>
          <p:nvPr/>
        </p:nvSpPr>
        <p:spPr bwMode="auto">
          <a:xfrm>
            <a:off x="7162800" y="6227763"/>
            <a:ext cx="5413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8068" name="Imagen 11"/>
          <p:cNvSpPr>
            <a:spLocks noChangeAspect="1"/>
          </p:cNvSpPr>
          <p:nvPr/>
        </p:nvSpPr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8069" name="Imagen 13"/>
          <p:cNvSpPr>
            <a:spLocks noChangeAspect="1"/>
          </p:cNvSpPr>
          <p:nvPr/>
        </p:nvSpPr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8070" name="Imagen 14"/>
          <p:cNvSpPr>
            <a:spLocks noChangeAspect="1"/>
          </p:cNvSpPr>
          <p:nvPr/>
        </p:nvSpPr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8071" name="Imagen 15"/>
          <p:cNvSpPr>
            <a:spLocks noChangeAspect="1"/>
          </p:cNvSpPr>
          <p:nvPr/>
        </p:nvSpPr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pic>
        <p:nvPicPr>
          <p:cNvPr id="88072" name="1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2" b="29041"/>
          <a:stretch>
            <a:fillRect/>
          </a:stretch>
        </p:blipFill>
        <p:spPr bwMode="auto">
          <a:xfrm>
            <a:off x="7704138" y="6170613"/>
            <a:ext cx="14144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 Título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Mascarilla</a:t>
            </a:r>
            <a:r>
              <a:rPr lang="en-U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Laringea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eaLnBrk="1" hangingPunct="1">
              <a:defRPr/>
            </a:pPr>
            <a:r>
              <a:rPr lang="en-US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Limitacion</a:t>
            </a:r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en </a:t>
            </a:r>
            <a:r>
              <a:rPr lang="en-US" sz="36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edad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88074" name="2 Marcador de contenido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>
                <a:solidFill>
                  <a:schemeClr val="tx2"/>
                </a:solidFill>
                <a:latin typeface="Calibri" charset="0"/>
              </a:rPr>
              <a:t>NO.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2800">
                <a:solidFill>
                  <a:schemeClr val="tx2"/>
                </a:solidFill>
                <a:latin typeface="Calibri" charset="0"/>
              </a:rPr>
              <a:t>Desde RN (reanimación neonatal) hasta adultos.</a:t>
            </a:r>
          </a:p>
        </p:txBody>
      </p:sp>
      <p:pic>
        <p:nvPicPr>
          <p:cNvPr id="88075" name="Imagen 1" descr="http://www.scielo.sa.cr/img/fbpe/rcc/v7n1/2846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997200"/>
            <a:ext cx="862965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Imagen 5" descr="http://www.scielo.sa.cr/img/fbpe/rcc/v7n1/2846i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>
            <a:fillRect/>
          </a:stretch>
        </p:blipFill>
        <p:spPr bwMode="auto">
          <a:xfrm>
            <a:off x="1692275" y="1052513"/>
            <a:ext cx="583565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2 CuadroTexto"/>
          <p:cNvSpPr txBox="1">
            <a:spLocks noChangeArrowheads="1"/>
          </p:cNvSpPr>
          <p:nvPr/>
        </p:nvSpPr>
        <p:spPr bwMode="auto">
          <a:xfrm>
            <a:off x="6156325" y="3716338"/>
            <a:ext cx="13843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b="1">
                <a:solidFill>
                  <a:schemeClr val="bg1"/>
                </a:solidFill>
                <a:cs typeface="Arial" charset="0"/>
              </a:rPr>
              <a:t>15 mm para </a:t>
            </a:r>
          </a:p>
          <a:p>
            <a:pPr eaLnBrk="1" hangingPunct="1"/>
            <a:r>
              <a:rPr lang="es-ES" sz="1600" b="1">
                <a:solidFill>
                  <a:schemeClr val="bg1"/>
                </a:solidFill>
                <a:cs typeface="Arial" charset="0"/>
              </a:rPr>
              <a:t>circuito de </a:t>
            </a:r>
          </a:p>
          <a:p>
            <a:pPr eaLnBrk="1" hangingPunct="1"/>
            <a:r>
              <a:rPr lang="es-ES" sz="1600" b="1">
                <a:solidFill>
                  <a:schemeClr val="bg1"/>
                </a:solidFill>
                <a:cs typeface="Arial" charset="0"/>
              </a:rPr>
              <a:t>ventilación</a:t>
            </a:r>
            <a:endParaRPr lang="en-US" sz="1600" b="1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58800"/>
            <a:ext cx="82042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8000"/>
            <a:ext cx="7924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CuadroTexto 2"/>
          <p:cNvSpPr txBox="1">
            <a:spLocks noChangeArrowheads="1"/>
          </p:cNvSpPr>
          <p:nvPr/>
        </p:nvSpPr>
        <p:spPr bwMode="auto">
          <a:xfrm>
            <a:off x="320675" y="6307138"/>
            <a:ext cx="4699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b="1">
                <a:solidFill>
                  <a:srgbClr val="17375E"/>
                </a:solidFill>
              </a:rPr>
              <a:t>Dispositivo con 2do lumen permite pasar SNG</a:t>
            </a:r>
          </a:p>
        </p:txBody>
      </p:sp>
      <p:sp>
        <p:nvSpPr>
          <p:cNvPr id="92163" name="CuadroTexto 3"/>
          <p:cNvSpPr txBox="1">
            <a:spLocks noChangeArrowheads="1"/>
          </p:cNvSpPr>
          <p:nvPr/>
        </p:nvSpPr>
        <p:spPr bwMode="auto">
          <a:xfrm>
            <a:off x="4999038" y="6337300"/>
            <a:ext cx="4232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600" b="1">
                <a:solidFill>
                  <a:srgbClr val="17375E"/>
                </a:solidFill>
              </a:rPr>
              <a:t>IDEM, sin balón. Mejor sentada en laringe</a:t>
            </a:r>
          </a:p>
        </p:txBody>
      </p:sp>
      <p:sp>
        <p:nvSpPr>
          <p:cNvPr id="92164" name="CuadroTexto 4"/>
          <p:cNvSpPr txBox="1">
            <a:spLocks noChangeArrowheads="1"/>
          </p:cNvSpPr>
          <p:nvPr/>
        </p:nvSpPr>
        <p:spPr bwMode="auto">
          <a:xfrm>
            <a:off x="1770063" y="1290638"/>
            <a:ext cx="412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>
                <a:solidFill>
                  <a:srgbClr val="17375E"/>
                </a:solidFill>
              </a:rPr>
              <a:t>Ventilan OK, mejor sustituto de TET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620838"/>
            <a:ext cx="610552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CuadroTexto 2"/>
          <p:cNvSpPr txBox="1">
            <a:spLocks noChangeArrowheads="1"/>
          </p:cNvSpPr>
          <p:nvPr/>
        </p:nvSpPr>
        <p:spPr bwMode="auto">
          <a:xfrm>
            <a:off x="3022600" y="569913"/>
            <a:ext cx="2343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b="1">
                <a:solidFill>
                  <a:schemeClr val="tx2"/>
                </a:solidFill>
              </a:rPr>
              <a:t>Proseal Supreme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Imagen 1"/>
          <p:cNvSpPr>
            <a:spLocks noChangeAspect="1"/>
          </p:cNvSpPr>
          <p:nvPr/>
        </p:nvSpPr>
        <p:spPr bwMode="auto">
          <a:xfrm>
            <a:off x="522288" y="1920875"/>
            <a:ext cx="755650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42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>
                <a:solidFill>
                  <a:srgbClr val="1F497D"/>
                </a:solidFill>
                <a:latin typeface="Calibri" charset="0"/>
              </a:rPr>
              <a:t>Relación Mascarilla Laríngea y Vía Aérea</a:t>
            </a:r>
          </a:p>
        </p:txBody>
      </p:sp>
      <p:pic>
        <p:nvPicPr>
          <p:cNvPr id="94211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t="30589" r="46625" b="40919"/>
          <a:stretch>
            <a:fillRect/>
          </a:stretch>
        </p:blipFill>
        <p:spPr bwMode="auto">
          <a:xfrm>
            <a:off x="1566863" y="2227263"/>
            <a:ext cx="628491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4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256338"/>
            <a:ext cx="724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67486" y="333375"/>
            <a:ext cx="77724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sz="3200" b="1" dirty="0">
                <a:solidFill>
                  <a:srgbClr val="003399"/>
                </a:solidFill>
                <a:latin typeface="Calibri" charset="0"/>
              </a:rPr>
              <a:t>Indicaciones intubación </a:t>
            </a:r>
            <a:r>
              <a:rPr lang="es-ES" sz="3200" b="1" dirty="0" err="1">
                <a:solidFill>
                  <a:srgbClr val="003399"/>
                </a:solidFill>
                <a:latin typeface="Calibri" charset="0"/>
              </a:rPr>
              <a:t>endotraqueal</a:t>
            </a:r>
            <a:r>
              <a:rPr lang="es-ES" sz="3200" b="1" dirty="0">
                <a:solidFill>
                  <a:srgbClr val="003399"/>
                </a:solidFill>
                <a:latin typeface="Calibri" charset="0"/>
              </a:rPr>
              <a:t> </a:t>
            </a:r>
          </a:p>
          <a:p>
            <a:pPr eaLnBrk="1" hangingPunct="1">
              <a:defRPr/>
            </a:pPr>
            <a:endParaRPr lang="es-ES_tradnl" sz="3200" b="1" dirty="0">
              <a:solidFill>
                <a:srgbClr val="C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pic>
        <p:nvPicPr>
          <p:cNvPr id="95240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2631" r="37611"/>
          <a:stretch>
            <a:fillRect/>
          </a:stretch>
        </p:blipFill>
        <p:spPr bwMode="auto">
          <a:xfrm>
            <a:off x="539750" y="2058698"/>
            <a:ext cx="2238375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219880"/>
            <a:ext cx="269398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934" r="4155" b="7225"/>
          <a:stretch>
            <a:fillRect/>
          </a:stretch>
        </p:blipFill>
        <p:spPr bwMode="auto">
          <a:xfrm>
            <a:off x="6084888" y="3489150"/>
            <a:ext cx="255587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3" name="CuadroTexto 1"/>
          <p:cNvSpPr txBox="1">
            <a:spLocks noChangeArrowheads="1"/>
          </p:cNvSpPr>
          <p:nvPr/>
        </p:nvSpPr>
        <p:spPr bwMode="auto">
          <a:xfrm>
            <a:off x="1141413" y="5768975"/>
            <a:ext cx="1757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b="1">
                <a:solidFill>
                  <a:schemeClr val="tx2"/>
                </a:solidFill>
              </a:rPr>
              <a:t>Posicionar</a:t>
            </a:r>
          </a:p>
        </p:txBody>
      </p:sp>
      <p:sp>
        <p:nvSpPr>
          <p:cNvPr id="95244" name="CuadroTexto 12"/>
          <p:cNvSpPr txBox="1">
            <a:spLocks noChangeArrowheads="1"/>
          </p:cNvSpPr>
          <p:nvPr/>
        </p:nvSpPr>
        <p:spPr bwMode="auto">
          <a:xfrm>
            <a:off x="3360738" y="5770563"/>
            <a:ext cx="1963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b="1">
                <a:solidFill>
                  <a:schemeClr val="tx2"/>
                </a:solidFill>
              </a:rPr>
              <a:t>Preoxigenar</a:t>
            </a:r>
          </a:p>
        </p:txBody>
      </p:sp>
      <p:sp>
        <p:nvSpPr>
          <p:cNvPr id="95245" name="CuadroTexto 13"/>
          <p:cNvSpPr txBox="1">
            <a:spLocks noChangeArrowheads="1"/>
          </p:cNvSpPr>
          <p:nvPr/>
        </p:nvSpPr>
        <p:spPr bwMode="auto">
          <a:xfrm>
            <a:off x="5988050" y="5792788"/>
            <a:ext cx="3125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b="1" dirty="0">
                <a:solidFill>
                  <a:schemeClr val="tx2"/>
                </a:solidFill>
              </a:rPr>
              <a:t>SIR: Si corresponde</a:t>
            </a:r>
          </a:p>
        </p:txBody>
      </p:sp>
      <p:sp>
        <p:nvSpPr>
          <p:cNvPr id="15" name="CuadroTexto 13"/>
          <p:cNvSpPr txBox="1">
            <a:spLocks noChangeArrowheads="1"/>
          </p:cNvSpPr>
          <p:nvPr/>
        </p:nvSpPr>
        <p:spPr bwMode="auto">
          <a:xfrm>
            <a:off x="1797844" y="6263053"/>
            <a:ext cx="42498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 dirty="0">
                <a:solidFill>
                  <a:schemeClr val="bg1"/>
                </a:solidFill>
              </a:rPr>
              <a:t>SIR: </a:t>
            </a:r>
            <a:r>
              <a:rPr lang="es-ES" sz="2000" b="1" dirty="0" smtClean="0">
                <a:solidFill>
                  <a:schemeClr val="bg1"/>
                </a:solidFill>
              </a:rPr>
              <a:t>Secuencia intubación rápida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916241" y="1041863"/>
            <a:ext cx="6182151" cy="29115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s-MX" dirty="0" smtClean="0">
                <a:solidFill>
                  <a:srgbClr val="1F497D"/>
                </a:solidFill>
                <a:latin typeface="Calibri" charset="0"/>
              </a:rPr>
              <a:t>- </a:t>
            </a:r>
            <a:r>
              <a:rPr lang="es-MX" sz="2000" dirty="0" smtClean="0">
                <a:solidFill>
                  <a:srgbClr val="1F497D"/>
                </a:solidFill>
                <a:latin typeface="Calibri" charset="0"/>
              </a:rPr>
              <a:t>Paro </a:t>
            </a:r>
            <a:r>
              <a:rPr lang="es-MX" sz="2000" dirty="0">
                <a:solidFill>
                  <a:srgbClr val="1F497D"/>
                </a:solidFill>
                <a:latin typeface="Calibri" charset="0"/>
              </a:rPr>
              <a:t>Cardiorespiratorio (PCR)/ </a:t>
            </a:r>
            <a:r>
              <a:rPr lang="es-MX" sz="2000" dirty="0" smtClean="0">
                <a:solidFill>
                  <a:srgbClr val="1F497D"/>
                </a:solidFill>
                <a:latin typeface="Calibri" charset="0"/>
              </a:rPr>
              <a:t>Traslado.</a:t>
            </a:r>
            <a:endParaRPr lang="es-MX" sz="2000" dirty="0">
              <a:solidFill>
                <a:srgbClr val="1F497D"/>
              </a:solidFill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es-ES" sz="2000" dirty="0">
              <a:solidFill>
                <a:srgbClr val="1F497D"/>
              </a:solidFill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s-MX" sz="2000" dirty="0" smtClean="0">
                <a:solidFill>
                  <a:srgbClr val="1F497D"/>
                </a:solidFill>
                <a:latin typeface="Calibri" charset="0"/>
              </a:rPr>
              <a:t>- Necesidad </a:t>
            </a:r>
            <a:r>
              <a:rPr lang="es-MX" sz="2000" dirty="0">
                <a:solidFill>
                  <a:srgbClr val="1F497D"/>
                </a:solidFill>
                <a:latin typeface="Calibri" charset="0"/>
              </a:rPr>
              <a:t>ventilación mecánica </a:t>
            </a:r>
            <a:r>
              <a:rPr lang="es-MX" sz="2000" dirty="0" smtClean="0">
                <a:solidFill>
                  <a:srgbClr val="1F497D"/>
                </a:solidFill>
                <a:latin typeface="Calibri" charset="0"/>
              </a:rPr>
              <a:t>invasiva.</a:t>
            </a:r>
            <a:endParaRPr lang="es-MX" sz="2000" dirty="0">
              <a:solidFill>
                <a:srgbClr val="1F497D"/>
              </a:solidFill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endParaRPr lang="es-ES" sz="2000" dirty="0">
              <a:solidFill>
                <a:srgbClr val="1F497D"/>
              </a:solidFill>
              <a:latin typeface="Calibri" charset="0"/>
            </a:endParaRP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s-MX" sz="2000" dirty="0" smtClean="0">
                <a:solidFill>
                  <a:srgbClr val="1F497D"/>
                </a:solidFill>
                <a:latin typeface="Calibri" charset="0"/>
              </a:rPr>
              <a:t>- Obstrucción </a:t>
            </a:r>
            <a:r>
              <a:rPr lang="es-MX" sz="2000" dirty="0">
                <a:solidFill>
                  <a:srgbClr val="1F497D"/>
                </a:solidFill>
                <a:latin typeface="Calibri" charset="0"/>
              </a:rPr>
              <a:t>vía aérea superior (anatómica </a:t>
            </a:r>
            <a:r>
              <a:rPr lang="es-MX" sz="2000" dirty="0" smtClean="0">
                <a:solidFill>
                  <a:srgbClr val="1F497D"/>
                </a:solidFill>
                <a:latin typeface="Calibri" charset="0"/>
              </a:rPr>
              <a:t>– </a:t>
            </a:r>
            <a:r>
              <a:rPr lang="es-MX" sz="2000" dirty="0">
                <a:solidFill>
                  <a:srgbClr val="1F497D"/>
                </a:solidFill>
                <a:latin typeface="Calibri" charset="0"/>
              </a:rPr>
              <a:t>funcional</a:t>
            </a:r>
            <a:r>
              <a:rPr lang="es-MX" sz="2000" dirty="0" smtClean="0">
                <a:solidFill>
                  <a:srgbClr val="1F497D"/>
                </a:solidFill>
                <a:latin typeface="Calibri" charset="0"/>
              </a:rPr>
              <a:t>): </a:t>
            </a:r>
          </a:p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es-MX" sz="2000" b="1" dirty="0" smtClean="0">
                <a:solidFill>
                  <a:srgbClr val="1F497D"/>
                </a:solidFill>
                <a:latin typeface="Calibri" charset="0"/>
              </a:rPr>
              <a:t>       NO </a:t>
            </a:r>
            <a:r>
              <a:rPr lang="es-MX" sz="2000" b="1" dirty="0">
                <a:solidFill>
                  <a:srgbClr val="1F497D"/>
                </a:solidFill>
                <a:latin typeface="Calibri" charset="0"/>
              </a:rPr>
              <a:t>PERMEABLE/ NO MANTENIBLE/ NO VENTILABLE.</a:t>
            </a:r>
            <a:endParaRPr lang="es-ES" sz="2000" b="1" dirty="0">
              <a:solidFill>
                <a:srgbClr val="1F497D"/>
              </a:solidFill>
              <a:latin typeface="Calibri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es-ES" dirty="0">
              <a:solidFill>
                <a:srgbClr val="898989"/>
              </a:solidFill>
              <a:latin typeface="Calibri" charset="0"/>
            </a:endParaRP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ítulo 2"/>
          <p:cNvSpPr>
            <a:spLocks noGrp="1"/>
          </p:cNvSpPr>
          <p:nvPr>
            <p:ph type="title"/>
          </p:nvPr>
        </p:nvSpPr>
        <p:spPr>
          <a:xfrm>
            <a:off x="457200" y="-85725"/>
            <a:ext cx="8229600" cy="1143000"/>
          </a:xfrm>
        </p:spPr>
        <p:txBody>
          <a:bodyPr/>
          <a:lstStyle/>
          <a:p>
            <a:r>
              <a:rPr lang="es-ES" sz="4000" b="1" dirty="0" smtClean="0">
                <a:solidFill>
                  <a:schemeClr val="tx2"/>
                </a:solidFill>
              </a:rPr>
              <a:t>Traslado</a:t>
            </a:r>
            <a:endParaRPr lang="es-ES" sz="4000" b="1" dirty="0">
              <a:solidFill>
                <a:schemeClr val="tx2"/>
              </a:solidFill>
            </a:endParaRPr>
          </a:p>
        </p:txBody>
      </p:sp>
      <p:sp>
        <p:nvSpPr>
          <p:cNvPr id="20482" name="Marcador de contenido 3"/>
          <p:cNvSpPr>
            <a:spLocks noGrp="1"/>
          </p:cNvSpPr>
          <p:nvPr>
            <p:ph idx="1"/>
          </p:nvPr>
        </p:nvSpPr>
        <p:spPr>
          <a:xfrm>
            <a:off x="457200" y="868393"/>
            <a:ext cx="8229600" cy="4525963"/>
          </a:xfrm>
        </p:spPr>
        <p:txBody>
          <a:bodyPr/>
          <a:lstStyle/>
          <a:p>
            <a:r>
              <a:rPr lang="es-ES" sz="2800" dirty="0" smtClean="0">
                <a:solidFill>
                  <a:schemeClr val="tx2"/>
                </a:solidFill>
                <a:latin typeface="+mj-lt"/>
              </a:rPr>
              <a:t>Estabilización </a:t>
            </a:r>
            <a:r>
              <a:rPr lang="es-ES" sz="2800" dirty="0">
                <a:solidFill>
                  <a:schemeClr val="tx2"/>
                </a:solidFill>
                <a:latin typeface="+mj-lt"/>
              </a:rPr>
              <a:t>del paciente</a:t>
            </a:r>
          </a:p>
          <a:p>
            <a:r>
              <a:rPr lang="es-ES" sz="2800" dirty="0" smtClean="0">
                <a:solidFill>
                  <a:schemeClr val="tx2"/>
                </a:solidFill>
                <a:latin typeface="+mj-lt"/>
              </a:rPr>
              <a:t>Valoración </a:t>
            </a:r>
            <a:r>
              <a:rPr lang="es-ES" sz="2800" dirty="0">
                <a:solidFill>
                  <a:schemeClr val="tx2"/>
                </a:solidFill>
                <a:latin typeface="+mj-lt"/>
              </a:rPr>
              <a:t>y prevenir problemas potenciales durante el traslado</a:t>
            </a:r>
          </a:p>
          <a:p>
            <a:r>
              <a:rPr lang="es-ES" sz="2800" dirty="0">
                <a:solidFill>
                  <a:schemeClr val="tx2"/>
                </a:solidFill>
                <a:latin typeface="+mj-lt"/>
              </a:rPr>
              <a:t>Correcta </a:t>
            </a:r>
            <a:r>
              <a:rPr lang="es-ES" sz="2800" dirty="0" smtClean="0">
                <a:solidFill>
                  <a:schemeClr val="tx2"/>
                </a:solidFill>
                <a:latin typeface="+mj-lt"/>
              </a:rPr>
              <a:t>monitorización</a:t>
            </a:r>
            <a:endParaRPr lang="es-ES" sz="2800" dirty="0">
              <a:solidFill>
                <a:schemeClr val="tx2"/>
              </a:solidFill>
              <a:latin typeface="+mj-lt"/>
            </a:endParaRPr>
          </a:p>
          <a:p>
            <a:r>
              <a:rPr lang="es-ES" sz="2800" dirty="0" smtClean="0">
                <a:solidFill>
                  <a:schemeClr val="tx2"/>
                </a:solidFill>
                <a:latin typeface="+mj-lt"/>
              </a:rPr>
              <a:t>Preparación </a:t>
            </a:r>
            <a:r>
              <a:rPr lang="es-ES" sz="2800" dirty="0">
                <a:solidFill>
                  <a:schemeClr val="tx2"/>
                </a:solidFill>
                <a:latin typeface="+mj-lt"/>
              </a:rPr>
              <a:t>del transporte</a:t>
            </a:r>
          </a:p>
          <a:p>
            <a:r>
              <a:rPr lang="es-ES" sz="2800" dirty="0">
                <a:solidFill>
                  <a:schemeClr val="tx2"/>
                </a:solidFill>
                <a:latin typeface="+mj-lt"/>
              </a:rPr>
              <a:t>Vigilancia del </a:t>
            </a:r>
            <a:r>
              <a:rPr lang="es-ES" sz="2800" dirty="0" smtClean="0">
                <a:solidFill>
                  <a:schemeClr val="tx2"/>
                </a:solidFill>
                <a:latin typeface="+mj-lt"/>
              </a:rPr>
              <a:t>paciente</a:t>
            </a:r>
          </a:p>
          <a:p>
            <a:pPr>
              <a:defRPr/>
            </a:pPr>
            <a:r>
              <a:rPr lang="es-ES" sz="2800" b="1" dirty="0">
                <a:solidFill>
                  <a:schemeClr val="tx2"/>
                </a:solidFill>
                <a:latin typeface="+mj-lt"/>
              </a:rPr>
              <a:t>Estabilidad de la vía aérea</a:t>
            </a:r>
            <a:r>
              <a:rPr lang="es-ES" sz="2800" dirty="0" smtClean="0">
                <a:solidFill>
                  <a:schemeClr val="tx2"/>
                </a:solidFill>
                <a:latin typeface="+mj-lt"/>
              </a:rPr>
              <a:t>: (*) ¡¡¡</a:t>
            </a:r>
            <a:endParaRPr lang="es-ES" sz="2800" dirty="0">
              <a:solidFill>
                <a:schemeClr val="tx2"/>
              </a:solidFill>
              <a:latin typeface="+mj-lt"/>
            </a:endParaRPr>
          </a:p>
          <a:p>
            <a:pPr marL="0" indent="0">
              <a:buNone/>
              <a:defRPr/>
            </a:pPr>
            <a:r>
              <a:rPr lang="es-ES" sz="2800" dirty="0">
                <a:solidFill>
                  <a:schemeClr val="tx2"/>
                </a:solidFill>
                <a:latin typeface="+mj-lt"/>
              </a:rPr>
              <a:t> En caso de dudas y en especial en niños pequeños, se debe considerar la intubación previa al traslado. </a:t>
            </a:r>
            <a:endParaRPr lang="es-ES" sz="2800" dirty="0" smtClean="0">
              <a:solidFill>
                <a:schemeClr val="tx2"/>
              </a:solidFill>
              <a:latin typeface="+mj-lt"/>
            </a:endParaRPr>
          </a:p>
          <a:p>
            <a:pPr marL="0" indent="0">
              <a:buNone/>
            </a:pPr>
            <a:r>
              <a:rPr lang="es-ES" sz="2800" dirty="0" smtClean="0">
                <a:solidFill>
                  <a:schemeClr val="tx2"/>
                </a:solidFill>
                <a:latin typeface="+mj-lt"/>
              </a:rPr>
              <a:t>(*) </a:t>
            </a:r>
            <a:r>
              <a:rPr lang="es-ES_tradnl" sz="1600" b="1" dirty="0" err="1">
                <a:solidFill>
                  <a:schemeClr val="tx2"/>
                </a:solidFill>
              </a:rPr>
              <a:t>Shclapbach</a:t>
            </a:r>
            <a:r>
              <a:rPr lang="es-ES_tradnl" sz="1600" b="1" dirty="0">
                <a:solidFill>
                  <a:schemeClr val="tx2"/>
                </a:solidFill>
              </a:rPr>
              <a:t> LJ, </a:t>
            </a:r>
            <a:r>
              <a:rPr lang="es-ES_tradnl" sz="1600" b="1" dirty="0" err="1">
                <a:solidFill>
                  <a:schemeClr val="tx2"/>
                </a:solidFill>
              </a:rPr>
              <a:t>Schaefer</a:t>
            </a:r>
            <a:r>
              <a:rPr lang="es-ES_tradnl" sz="1600" b="1" dirty="0">
                <a:solidFill>
                  <a:schemeClr val="tx2"/>
                </a:solidFill>
              </a:rPr>
              <a:t> J et al. High-</a:t>
            </a:r>
            <a:r>
              <a:rPr lang="es-ES_tradnl" sz="1600" b="1" dirty="0" err="1">
                <a:solidFill>
                  <a:schemeClr val="tx2"/>
                </a:solidFill>
              </a:rPr>
              <a:t>flow</a:t>
            </a:r>
            <a:r>
              <a:rPr lang="es-ES_tradnl" sz="1600" b="1" dirty="0">
                <a:solidFill>
                  <a:schemeClr val="tx2"/>
                </a:solidFill>
              </a:rPr>
              <a:t> nasal </a:t>
            </a:r>
            <a:r>
              <a:rPr lang="es-ES_tradnl" sz="1600" b="1" dirty="0" err="1">
                <a:solidFill>
                  <a:schemeClr val="tx2"/>
                </a:solidFill>
              </a:rPr>
              <a:t>cannula</a:t>
            </a:r>
            <a:r>
              <a:rPr lang="es-ES_tradnl" sz="1600" b="1" dirty="0">
                <a:solidFill>
                  <a:schemeClr val="tx2"/>
                </a:solidFill>
              </a:rPr>
              <a:t> (HFNC) </a:t>
            </a:r>
            <a:r>
              <a:rPr lang="es-ES_tradnl" sz="1600" b="1" dirty="0" err="1">
                <a:solidFill>
                  <a:schemeClr val="tx2"/>
                </a:solidFill>
              </a:rPr>
              <a:t>support</a:t>
            </a:r>
            <a:r>
              <a:rPr lang="es-ES_tradnl" sz="1600" b="1" dirty="0">
                <a:solidFill>
                  <a:schemeClr val="tx2"/>
                </a:solidFill>
              </a:rPr>
              <a:t> in </a:t>
            </a:r>
            <a:r>
              <a:rPr lang="es-ES_tradnl" sz="1600" b="1" dirty="0" err="1">
                <a:solidFill>
                  <a:schemeClr val="tx2"/>
                </a:solidFill>
              </a:rPr>
              <a:t>interhospital</a:t>
            </a:r>
            <a:r>
              <a:rPr lang="es-ES_tradnl" sz="1600" b="1" dirty="0">
                <a:solidFill>
                  <a:schemeClr val="tx2"/>
                </a:solidFill>
              </a:rPr>
              <a:t> </a:t>
            </a:r>
            <a:r>
              <a:rPr lang="es-ES_tradnl" sz="1600" b="1" dirty="0" err="1">
                <a:solidFill>
                  <a:schemeClr val="tx2"/>
                </a:solidFill>
              </a:rPr>
              <a:t>transport</a:t>
            </a:r>
            <a:r>
              <a:rPr lang="es-ES_tradnl" sz="1600" b="1" dirty="0">
                <a:solidFill>
                  <a:schemeClr val="tx2"/>
                </a:solidFill>
              </a:rPr>
              <a:t> of </a:t>
            </a:r>
            <a:r>
              <a:rPr lang="es-ES_tradnl" sz="1600" b="1" dirty="0" err="1">
                <a:solidFill>
                  <a:schemeClr val="tx2"/>
                </a:solidFill>
              </a:rPr>
              <a:t>critacally</a:t>
            </a:r>
            <a:r>
              <a:rPr lang="es-ES_tradnl" sz="1600" b="1" dirty="0">
                <a:solidFill>
                  <a:schemeClr val="tx2"/>
                </a:solidFill>
              </a:rPr>
              <a:t> </a:t>
            </a:r>
            <a:r>
              <a:rPr lang="es-ES_tradnl" sz="1600" b="1" dirty="0" err="1">
                <a:solidFill>
                  <a:schemeClr val="tx2"/>
                </a:solidFill>
              </a:rPr>
              <a:t>ill</a:t>
            </a:r>
            <a:r>
              <a:rPr lang="es-ES_tradnl" sz="1600" b="1" dirty="0">
                <a:solidFill>
                  <a:schemeClr val="tx2"/>
                </a:solidFill>
              </a:rPr>
              <a:t> </a:t>
            </a:r>
            <a:r>
              <a:rPr lang="es-ES_tradnl" sz="1600" b="1" dirty="0" err="1">
                <a:solidFill>
                  <a:schemeClr val="tx2"/>
                </a:solidFill>
              </a:rPr>
              <a:t>children</a:t>
            </a:r>
            <a:r>
              <a:rPr lang="es-ES_tradnl" sz="1600" b="1" dirty="0">
                <a:solidFill>
                  <a:schemeClr val="tx2"/>
                </a:solidFill>
              </a:rPr>
              <a:t>. </a:t>
            </a:r>
            <a:r>
              <a:rPr lang="es-ES_tradnl" sz="1600" b="1" dirty="0" err="1">
                <a:solidFill>
                  <a:schemeClr val="tx2"/>
                </a:solidFill>
              </a:rPr>
              <a:t>Intensive</a:t>
            </a:r>
            <a:r>
              <a:rPr lang="es-ES_tradnl" sz="1600" b="1" dirty="0">
                <a:solidFill>
                  <a:schemeClr val="tx2"/>
                </a:solidFill>
              </a:rPr>
              <a:t> </a:t>
            </a:r>
            <a:r>
              <a:rPr lang="es-ES_tradnl" sz="1600" b="1" dirty="0" err="1">
                <a:solidFill>
                  <a:schemeClr val="tx2"/>
                </a:solidFill>
              </a:rPr>
              <a:t>Care</a:t>
            </a:r>
            <a:r>
              <a:rPr lang="es-ES_tradnl" sz="1600" b="1" dirty="0">
                <a:solidFill>
                  <a:schemeClr val="tx2"/>
                </a:solidFill>
              </a:rPr>
              <a:t> </a:t>
            </a:r>
            <a:r>
              <a:rPr lang="es-ES_tradnl" sz="1600" b="1" dirty="0" err="1">
                <a:solidFill>
                  <a:schemeClr val="tx2"/>
                </a:solidFill>
              </a:rPr>
              <a:t>Med</a:t>
            </a:r>
            <a:r>
              <a:rPr lang="es-ES_tradnl" sz="1600" b="1" dirty="0">
                <a:solidFill>
                  <a:schemeClr val="tx2"/>
                </a:solidFill>
              </a:rPr>
              <a:t> 2014 Apr;40(4):592-4</a:t>
            </a:r>
            <a:r>
              <a:rPr lang="es-ES_tradnl" sz="1600" b="1" dirty="0" smtClean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r>
              <a:rPr lang="es-ES_tradnl" sz="1600" b="1" dirty="0" smtClean="0">
                <a:solidFill>
                  <a:schemeClr val="tx2"/>
                </a:solidFill>
              </a:rPr>
              <a:t>         </a:t>
            </a:r>
            <a:r>
              <a:rPr lang="es-ES_tradnl" sz="1600" b="1" dirty="0" err="1" smtClean="0">
                <a:solidFill>
                  <a:schemeClr val="tx2"/>
                </a:solidFill>
              </a:rPr>
              <a:t>Millan</a:t>
            </a:r>
            <a:r>
              <a:rPr lang="es-ES_tradnl" sz="1600" b="1" dirty="0" smtClean="0">
                <a:solidFill>
                  <a:schemeClr val="tx2"/>
                </a:solidFill>
              </a:rPr>
              <a:t> </a:t>
            </a:r>
            <a:r>
              <a:rPr lang="es-ES_tradnl" sz="1600" b="1" dirty="0">
                <a:solidFill>
                  <a:schemeClr val="tx2"/>
                </a:solidFill>
              </a:rPr>
              <a:t>N, </a:t>
            </a:r>
            <a:r>
              <a:rPr lang="es-ES_tradnl" sz="1600" b="1" dirty="0" err="1">
                <a:solidFill>
                  <a:schemeClr val="tx2"/>
                </a:solidFill>
              </a:rPr>
              <a:t>Alejandre</a:t>
            </a:r>
            <a:r>
              <a:rPr lang="es-ES_tradnl" sz="1600" b="1" dirty="0">
                <a:solidFill>
                  <a:schemeClr val="tx2"/>
                </a:solidFill>
              </a:rPr>
              <a:t> C; </a:t>
            </a:r>
            <a:r>
              <a:rPr lang="es-ES_tradnl" sz="1600" b="1" dirty="0" err="1">
                <a:solidFill>
                  <a:schemeClr val="tx2"/>
                </a:solidFill>
              </a:rPr>
              <a:t>Martinez</a:t>
            </a:r>
            <a:r>
              <a:rPr lang="es-ES_tradnl" sz="1600" b="1" dirty="0">
                <a:solidFill>
                  <a:schemeClr val="tx2"/>
                </a:solidFill>
              </a:rPr>
              <a:t>-Planas A et al. </a:t>
            </a:r>
            <a:r>
              <a:rPr lang="es-ES_tradnl" sz="1600" b="1" dirty="0" err="1">
                <a:solidFill>
                  <a:schemeClr val="tx2"/>
                </a:solidFill>
              </a:rPr>
              <a:t>Nonivasive</a:t>
            </a:r>
            <a:r>
              <a:rPr lang="es-ES_tradnl" sz="1600" b="1" dirty="0">
                <a:solidFill>
                  <a:schemeClr val="tx2"/>
                </a:solidFill>
              </a:rPr>
              <a:t> </a:t>
            </a:r>
            <a:r>
              <a:rPr lang="es-ES_tradnl" sz="1600" b="1" dirty="0" err="1">
                <a:solidFill>
                  <a:schemeClr val="tx2"/>
                </a:solidFill>
              </a:rPr>
              <a:t>Repiratory</a:t>
            </a:r>
            <a:r>
              <a:rPr lang="es-ES_tradnl" sz="1600" b="1" dirty="0">
                <a:solidFill>
                  <a:schemeClr val="tx2"/>
                </a:solidFill>
              </a:rPr>
              <a:t> </a:t>
            </a:r>
            <a:r>
              <a:rPr lang="es-ES_tradnl" sz="1600" b="1" dirty="0" err="1">
                <a:solidFill>
                  <a:schemeClr val="tx2"/>
                </a:solidFill>
              </a:rPr>
              <a:t>Support</a:t>
            </a:r>
            <a:r>
              <a:rPr lang="es-ES_tradnl" sz="1600" b="1" dirty="0">
                <a:solidFill>
                  <a:schemeClr val="tx2"/>
                </a:solidFill>
              </a:rPr>
              <a:t> </a:t>
            </a:r>
            <a:r>
              <a:rPr lang="es-ES_tradnl" sz="1600" b="1" dirty="0" err="1">
                <a:solidFill>
                  <a:schemeClr val="tx2"/>
                </a:solidFill>
              </a:rPr>
              <a:t>During</a:t>
            </a:r>
            <a:r>
              <a:rPr lang="es-ES_tradnl" sz="1600" b="1" dirty="0">
                <a:solidFill>
                  <a:schemeClr val="tx2"/>
                </a:solidFill>
              </a:rPr>
              <a:t> </a:t>
            </a:r>
            <a:r>
              <a:rPr lang="es-ES_tradnl" sz="1600" b="1" dirty="0" smtClean="0">
                <a:solidFill>
                  <a:schemeClr val="tx2"/>
                </a:solidFill>
              </a:rPr>
              <a:t>   </a:t>
            </a:r>
            <a:r>
              <a:rPr lang="es-ES_tradnl" sz="1600" b="1" dirty="0" err="1" smtClean="0">
                <a:solidFill>
                  <a:schemeClr val="tx2"/>
                </a:solidFill>
              </a:rPr>
              <a:t>Pediatric</a:t>
            </a:r>
            <a:r>
              <a:rPr lang="es-ES_tradnl" sz="1600" b="1" dirty="0" smtClean="0">
                <a:solidFill>
                  <a:schemeClr val="tx2"/>
                </a:solidFill>
              </a:rPr>
              <a:t> </a:t>
            </a:r>
            <a:r>
              <a:rPr lang="es-ES_tradnl" sz="1600" b="1" dirty="0" err="1">
                <a:solidFill>
                  <a:schemeClr val="tx2"/>
                </a:solidFill>
              </a:rPr>
              <a:t>Ground</a:t>
            </a:r>
            <a:r>
              <a:rPr lang="es-ES_tradnl" sz="1600" b="1" dirty="0">
                <a:solidFill>
                  <a:schemeClr val="tx2"/>
                </a:solidFill>
              </a:rPr>
              <a:t> </a:t>
            </a:r>
            <a:r>
              <a:rPr lang="es-ES_tradnl" sz="1600" b="1" dirty="0" err="1">
                <a:solidFill>
                  <a:schemeClr val="tx2"/>
                </a:solidFill>
              </a:rPr>
              <a:t>Transport</a:t>
            </a:r>
            <a:r>
              <a:rPr lang="es-ES_tradnl" sz="1600" b="1" dirty="0">
                <a:solidFill>
                  <a:schemeClr val="tx2"/>
                </a:solidFill>
              </a:rPr>
              <a:t>: </a:t>
            </a:r>
            <a:r>
              <a:rPr lang="es-ES_tradnl" sz="1600" b="1" dirty="0" err="1">
                <a:solidFill>
                  <a:schemeClr val="tx2"/>
                </a:solidFill>
              </a:rPr>
              <a:t>Implementation</a:t>
            </a:r>
            <a:r>
              <a:rPr lang="es-ES_tradnl" sz="1600" b="1" dirty="0">
                <a:solidFill>
                  <a:schemeClr val="tx2"/>
                </a:solidFill>
              </a:rPr>
              <a:t> of a </a:t>
            </a:r>
            <a:r>
              <a:rPr lang="es-ES_tradnl" sz="1600" b="1" dirty="0" err="1">
                <a:solidFill>
                  <a:schemeClr val="tx2"/>
                </a:solidFill>
              </a:rPr>
              <a:t>Safe</a:t>
            </a:r>
            <a:r>
              <a:rPr lang="es-ES_tradnl" sz="1600" b="1" dirty="0">
                <a:solidFill>
                  <a:schemeClr val="tx2"/>
                </a:solidFill>
              </a:rPr>
              <a:t> and </a:t>
            </a:r>
            <a:r>
              <a:rPr lang="es-ES_tradnl" sz="1600" b="1" dirty="0" err="1">
                <a:solidFill>
                  <a:schemeClr val="tx2"/>
                </a:solidFill>
              </a:rPr>
              <a:t>feasible</a:t>
            </a:r>
            <a:r>
              <a:rPr lang="es-ES_tradnl" sz="1600" b="1" dirty="0">
                <a:solidFill>
                  <a:schemeClr val="tx2"/>
                </a:solidFill>
              </a:rPr>
              <a:t> </a:t>
            </a:r>
            <a:r>
              <a:rPr lang="es-ES_tradnl" sz="1600" b="1" dirty="0" err="1">
                <a:solidFill>
                  <a:schemeClr val="tx2"/>
                </a:solidFill>
              </a:rPr>
              <a:t>Procedure</a:t>
            </a:r>
            <a:r>
              <a:rPr lang="es-ES_tradnl" sz="1600" b="1" dirty="0">
                <a:solidFill>
                  <a:schemeClr val="tx2"/>
                </a:solidFill>
              </a:rPr>
              <a:t>. </a:t>
            </a:r>
            <a:r>
              <a:rPr lang="es-ES_tradnl" sz="1600" b="1" dirty="0" err="1">
                <a:solidFill>
                  <a:schemeClr val="tx2"/>
                </a:solidFill>
              </a:rPr>
              <a:t>Repir</a:t>
            </a:r>
            <a:r>
              <a:rPr lang="es-ES_tradnl" sz="1600" b="1" dirty="0">
                <a:solidFill>
                  <a:schemeClr val="tx2"/>
                </a:solidFill>
              </a:rPr>
              <a:t> </a:t>
            </a:r>
            <a:r>
              <a:rPr lang="es-ES_tradnl" sz="1600" b="1" dirty="0" err="1">
                <a:solidFill>
                  <a:schemeClr val="tx2"/>
                </a:solidFill>
              </a:rPr>
              <a:t>Care</a:t>
            </a:r>
            <a:r>
              <a:rPr lang="es-ES_tradnl" sz="1600" b="1" dirty="0">
                <a:solidFill>
                  <a:schemeClr val="tx2"/>
                </a:solidFill>
              </a:rPr>
              <a:t> 2017 May;62(5):558-565.</a:t>
            </a:r>
          </a:p>
          <a:p>
            <a:pPr marL="0" indent="0">
              <a:buNone/>
              <a:defRPr/>
            </a:pPr>
            <a:endParaRPr lang="es-ES" sz="2800" dirty="0">
              <a:solidFill>
                <a:schemeClr val="tx2"/>
              </a:solidFill>
              <a:latin typeface="+mj-lt"/>
            </a:endParaRPr>
          </a:p>
          <a:p>
            <a:pPr marL="0" indent="0">
              <a:buNone/>
              <a:defRPr/>
            </a:pPr>
            <a:endParaRPr lang="es-ES_tradnl" sz="2800" dirty="0">
              <a:solidFill>
                <a:schemeClr val="tx2"/>
              </a:solidFill>
              <a:latin typeface="+mj-lt"/>
            </a:endParaRPr>
          </a:p>
          <a:p>
            <a:endParaRPr lang="es-ES" sz="28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75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256338"/>
            <a:ext cx="724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938463"/>
            <a:ext cx="653573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CuadroTexto 4"/>
          <p:cNvSpPr txBox="1">
            <a:spLocks noChangeArrowheads="1"/>
          </p:cNvSpPr>
          <p:nvPr/>
        </p:nvSpPr>
        <p:spPr bwMode="auto">
          <a:xfrm>
            <a:off x="917575" y="600075"/>
            <a:ext cx="75311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dirty="0">
                <a:solidFill>
                  <a:srgbClr val="000090"/>
                </a:solidFill>
              </a:rPr>
              <a:t>La intervención rápida y sistemática ante niños con enfermedades y lesiones graves es fundamental para evitar una progresión de la insuficiencia </a:t>
            </a:r>
            <a:r>
              <a:rPr lang="es-ES" dirty="0" smtClean="0">
                <a:solidFill>
                  <a:srgbClr val="000090"/>
                </a:solidFill>
              </a:rPr>
              <a:t>cardiopulmonar, muerte y </a:t>
            </a:r>
            <a:r>
              <a:rPr lang="es-ES" b="1" u="sng" dirty="0" smtClean="0">
                <a:solidFill>
                  <a:srgbClr val="800000"/>
                </a:solidFill>
              </a:rPr>
              <a:t>secuelas neurológicas graves</a:t>
            </a:r>
            <a:endParaRPr lang="es-ES" b="1" u="sng" dirty="0">
              <a:solidFill>
                <a:srgbClr val="800000"/>
              </a:solidFill>
            </a:endParaRPr>
          </a:p>
        </p:txBody>
      </p:sp>
      <p:sp>
        <p:nvSpPr>
          <p:cNvPr id="15369" name="Rectángulo 1"/>
          <p:cNvSpPr>
            <a:spLocks noChangeArrowheads="1"/>
          </p:cNvSpPr>
          <p:nvPr/>
        </p:nvSpPr>
        <p:spPr bwMode="auto">
          <a:xfrm>
            <a:off x="642938" y="4916488"/>
            <a:ext cx="815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ES" sz="2400" b="1">
                <a:solidFill>
                  <a:schemeClr val="tx2"/>
                </a:solidFill>
              </a:rPr>
              <a:t>intervenção rápida e sistemática para crianças com doenças graves e lesões é essencial para evitar a progressão da insuficiência cardiopulmonar.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Título"/>
          <p:cNvSpPr>
            <a:spLocks noGrp="1"/>
          </p:cNvSpPr>
          <p:nvPr>
            <p:ph type="title"/>
          </p:nvPr>
        </p:nvSpPr>
        <p:spPr>
          <a:xfrm>
            <a:off x="107950" y="-26988"/>
            <a:ext cx="8229600" cy="1143001"/>
          </a:xfrm>
        </p:spPr>
        <p:txBody>
          <a:bodyPr/>
          <a:lstStyle/>
          <a:p>
            <a:pPr eaLnBrk="1" hangingPunct="1"/>
            <a:r>
              <a:rPr lang="es-ES" sz="4000" b="1">
                <a:solidFill>
                  <a:srgbClr val="003399"/>
                </a:solidFill>
                <a:latin typeface="Calibri" charset="0"/>
              </a:rPr>
              <a:t>Documentos Relacionados </a:t>
            </a:r>
          </a:p>
        </p:txBody>
      </p:sp>
      <p:sp>
        <p:nvSpPr>
          <p:cNvPr id="40963" name="2 Marcador de contenido"/>
          <p:cNvSpPr>
            <a:spLocks noGrp="1"/>
          </p:cNvSpPr>
          <p:nvPr>
            <p:ph idx="1"/>
          </p:nvPr>
        </p:nvSpPr>
        <p:spPr>
          <a:xfrm>
            <a:off x="457200" y="1423988"/>
            <a:ext cx="8435975" cy="4525962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en-US" sz="4300" dirty="0">
                <a:solidFill>
                  <a:srgbClr val="1F497D"/>
                </a:solidFill>
                <a:latin typeface="Calibri" charset="0"/>
              </a:rPr>
              <a:t>Special Report – Pediatric Advanced Life Support 2010 American Heart Association Guidelines for </a:t>
            </a:r>
            <a:r>
              <a:rPr lang="en-US" sz="4300" dirty="0" err="1">
                <a:solidFill>
                  <a:srgbClr val="1F497D"/>
                </a:solidFill>
                <a:latin typeface="Calibri" charset="0"/>
              </a:rPr>
              <a:t>CardioPulmonary</a:t>
            </a:r>
            <a:r>
              <a:rPr lang="en-US" sz="4300" dirty="0">
                <a:solidFill>
                  <a:srgbClr val="1F497D"/>
                </a:solidFill>
                <a:latin typeface="Calibri" charset="0"/>
              </a:rPr>
              <a:t> Resuscitation and Emergency </a:t>
            </a:r>
            <a:r>
              <a:rPr lang="en-US" sz="4300" dirty="0" err="1">
                <a:solidFill>
                  <a:srgbClr val="1F497D"/>
                </a:solidFill>
                <a:latin typeface="Calibri" charset="0"/>
              </a:rPr>
              <a:t>Carvascular</a:t>
            </a:r>
            <a:r>
              <a:rPr lang="en-US" sz="4300" dirty="0">
                <a:solidFill>
                  <a:srgbClr val="1F497D"/>
                </a:solidFill>
                <a:latin typeface="Calibri" charset="0"/>
              </a:rPr>
              <a:t> Care. Pediatrics 2010:126;e1361-e1399 </a:t>
            </a:r>
            <a:endParaRPr lang="es-ES" sz="4300" dirty="0">
              <a:solidFill>
                <a:srgbClr val="1F497D"/>
              </a:solidFill>
              <a:latin typeface="Calibri" charset="0"/>
            </a:endParaRPr>
          </a:p>
          <a:p>
            <a:pPr algn="just"/>
            <a:endParaRPr lang="en-US" sz="4300" dirty="0" smtClean="0">
              <a:solidFill>
                <a:srgbClr val="1F497D"/>
              </a:solidFill>
              <a:latin typeface="Calibri" charset="0"/>
            </a:endParaRPr>
          </a:p>
          <a:p>
            <a:pPr algn="just"/>
            <a:r>
              <a:rPr lang="en-US" sz="4300" dirty="0" smtClean="0">
                <a:solidFill>
                  <a:srgbClr val="1F497D"/>
                </a:solidFill>
                <a:latin typeface="Calibri" charset="0"/>
              </a:rPr>
              <a:t>Special </a:t>
            </a:r>
            <a:r>
              <a:rPr lang="en-US" sz="4300" dirty="0">
                <a:solidFill>
                  <a:srgbClr val="1F497D"/>
                </a:solidFill>
                <a:latin typeface="Calibri" charset="0"/>
              </a:rPr>
              <a:t>Report—Pediatric Basic and Advanced Life Support: 2010 International Consensus on Cardiopulmonary Resuscitation and Emergency Cardiovascular Care Science With Treatment Recommendations  Pediatrics 2010: 126;e1261-e1318.</a:t>
            </a:r>
          </a:p>
          <a:p>
            <a:pPr algn="just"/>
            <a:endParaRPr lang="en-US" sz="4300" dirty="0" smtClean="0">
              <a:solidFill>
                <a:srgbClr val="1F497D"/>
              </a:solidFill>
              <a:latin typeface="Calibri" charset="0"/>
            </a:endParaRPr>
          </a:p>
          <a:p>
            <a:pPr algn="just"/>
            <a:r>
              <a:rPr lang="en-US" sz="4300" dirty="0" smtClean="0">
                <a:solidFill>
                  <a:srgbClr val="1F497D"/>
                </a:solidFill>
                <a:latin typeface="Calibri" charset="0"/>
              </a:rPr>
              <a:t>The </a:t>
            </a:r>
            <a:r>
              <a:rPr lang="en-US" sz="4300" dirty="0">
                <a:solidFill>
                  <a:srgbClr val="1F497D"/>
                </a:solidFill>
                <a:latin typeface="Calibri" charset="0"/>
              </a:rPr>
              <a:t>real life: What to do and what don’t. </a:t>
            </a:r>
            <a:r>
              <a:rPr lang="en-US" sz="4300" dirty="0" err="1">
                <a:solidFill>
                  <a:srgbClr val="1F497D"/>
                </a:solidFill>
                <a:latin typeface="Calibri" charset="0"/>
              </a:rPr>
              <a:t>Caton</a:t>
            </a:r>
            <a:r>
              <a:rPr lang="en-US" sz="4300" dirty="0">
                <a:solidFill>
                  <a:srgbClr val="1F497D"/>
                </a:solidFill>
                <a:latin typeface="Calibri" charset="0"/>
              </a:rPr>
              <a:t>. 1962-</a:t>
            </a:r>
            <a:r>
              <a:rPr lang="en-US" sz="4300" dirty="0" smtClean="0">
                <a:solidFill>
                  <a:srgbClr val="1F497D"/>
                </a:solidFill>
                <a:latin typeface="Calibri" charset="0"/>
              </a:rPr>
              <a:t>2016.</a:t>
            </a:r>
          </a:p>
          <a:p>
            <a:pPr marL="0" indent="0" algn="just">
              <a:buNone/>
            </a:pPr>
            <a:endParaRPr lang="es-ES" sz="4300" dirty="0">
              <a:solidFill>
                <a:srgbClr val="1F497D"/>
              </a:solidFill>
              <a:latin typeface="Calibri" charset="0"/>
            </a:endParaRPr>
          </a:p>
          <a:p>
            <a:pPr algn="just"/>
            <a:r>
              <a:rPr lang="es-ES" sz="4300" dirty="0" err="1">
                <a:solidFill>
                  <a:srgbClr val="1F497D"/>
                </a:solidFill>
              </a:rPr>
              <a:t>Naoko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Ohashi-Fukuda</a:t>
            </a:r>
            <a:r>
              <a:rPr lang="es-ES" sz="4300" dirty="0">
                <a:solidFill>
                  <a:srgbClr val="1F497D"/>
                </a:solidFill>
              </a:rPr>
              <a:t>, </a:t>
            </a:r>
            <a:r>
              <a:rPr lang="es-ES" sz="4300" dirty="0" err="1">
                <a:solidFill>
                  <a:srgbClr val="1F497D"/>
                </a:solidFill>
              </a:rPr>
              <a:t>Tatsuma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Fukuda</a:t>
            </a:r>
            <a:r>
              <a:rPr lang="es-ES" sz="4300" dirty="0">
                <a:solidFill>
                  <a:srgbClr val="1F497D"/>
                </a:solidFill>
              </a:rPr>
              <a:t>, Kent </a:t>
            </a:r>
            <a:r>
              <a:rPr lang="es-ES" sz="4300" dirty="0" err="1">
                <a:solidFill>
                  <a:srgbClr val="1F497D"/>
                </a:solidFill>
              </a:rPr>
              <a:t>Doi</a:t>
            </a:r>
            <a:r>
              <a:rPr lang="es-ES" sz="4300" dirty="0">
                <a:solidFill>
                  <a:srgbClr val="1F497D"/>
                </a:solidFill>
              </a:rPr>
              <a:t>, </a:t>
            </a:r>
            <a:r>
              <a:rPr lang="es-ES" sz="4300" dirty="0" err="1">
                <a:solidFill>
                  <a:srgbClr val="1F497D"/>
                </a:solidFill>
              </a:rPr>
              <a:t>Naoto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Morimura</a:t>
            </a:r>
            <a:r>
              <a:rPr lang="es-ES" sz="4300" dirty="0">
                <a:solidFill>
                  <a:srgbClr val="1F497D"/>
                </a:solidFill>
              </a:rPr>
              <a:t>. </a:t>
            </a:r>
            <a:r>
              <a:rPr lang="es-ES" sz="4300" dirty="0" err="1">
                <a:solidFill>
                  <a:srgbClr val="1F497D"/>
                </a:solidFill>
              </a:rPr>
              <a:t>Effect</a:t>
            </a:r>
            <a:r>
              <a:rPr lang="es-ES" sz="4300" dirty="0">
                <a:solidFill>
                  <a:srgbClr val="1F497D"/>
                </a:solidFill>
              </a:rPr>
              <a:t> of </a:t>
            </a:r>
            <a:r>
              <a:rPr lang="es-ES" sz="4300" dirty="0" err="1">
                <a:solidFill>
                  <a:srgbClr val="1F497D"/>
                </a:solidFill>
              </a:rPr>
              <a:t>prehospital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advanced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airway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management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for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pediatric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out</a:t>
            </a:r>
            <a:r>
              <a:rPr lang="es-ES" sz="4300" dirty="0">
                <a:solidFill>
                  <a:srgbClr val="1F497D"/>
                </a:solidFill>
              </a:rPr>
              <a:t>-of-hospital </a:t>
            </a:r>
            <a:r>
              <a:rPr lang="es-ES" sz="4300" dirty="0" err="1">
                <a:solidFill>
                  <a:srgbClr val="1F497D"/>
                </a:solidFill>
              </a:rPr>
              <a:t>cardiac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arrest</a:t>
            </a:r>
            <a:r>
              <a:rPr lang="es-ES" sz="4300" dirty="0">
                <a:solidFill>
                  <a:srgbClr val="1F497D"/>
                </a:solidFill>
              </a:rPr>
              <a:t>. </a:t>
            </a:r>
            <a:r>
              <a:rPr lang="es-ES" sz="4300" dirty="0" err="1">
                <a:solidFill>
                  <a:srgbClr val="1F497D"/>
                </a:solidFill>
              </a:rPr>
              <a:t>Effect</a:t>
            </a:r>
            <a:r>
              <a:rPr lang="es-ES" sz="4300" dirty="0">
                <a:solidFill>
                  <a:srgbClr val="1F497D"/>
                </a:solidFill>
              </a:rPr>
              <a:t> of </a:t>
            </a:r>
            <a:r>
              <a:rPr lang="es-ES" sz="4300" dirty="0" err="1">
                <a:solidFill>
                  <a:srgbClr val="1F497D"/>
                </a:solidFill>
              </a:rPr>
              <a:t>prehospital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advanced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airway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management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for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pediatric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out</a:t>
            </a:r>
            <a:r>
              <a:rPr lang="es-ES" sz="4300" dirty="0">
                <a:solidFill>
                  <a:srgbClr val="1F497D"/>
                </a:solidFill>
              </a:rPr>
              <a:t>-of-hospital </a:t>
            </a:r>
            <a:r>
              <a:rPr lang="es-ES" sz="4300" dirty="0" err="1">
                <a:solidFill>
                  <a:srgbClr val="1F497D"/>
                </a:solidFill>
              </a:rPr>
              <a:t>cardiac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arrest</a:t>
            </a:r>
            <a:r>
              <a:rPr lang="es-ES" sz="4300" dirty="0">
                <a:solidFill>
                  <a:srgbClr val="1F497D"/>
                </a:solidFill>
              </a:rPr>
              <a:t>. </a:t>
            </a:r>
            <a:r>
              <a:rPr lang="es-ES" sz="4300" dirty="0" err="1">
                <a:solidFill>
                  <a:srgbClr val="1F497D"/>
                </a:solidFill>
              </a:rPr>
              <a:t>Resuscitation</a:t>
            </a:r>
            <a:r>
              <a:rPr lang="es-ES" sz="4300" dirty="0">
                <a:solidFill>
                  <a:srgbClr val="1F497D"/>
                </a:solidFill>
              </a:rPr>
              <a:t> 114 (2017) 66–72.</a:t>
            </a:r>
            <a:endParaRPr lang="es-ES_tradnl" sz="4300" dirty="0">
              <a:solidFill>
                <a:srgbClr val="1F497D"/>
              </a:solidFill>
            </a:endParaRPr>
          </a:p>
          <a:p>
            <a:pPr marL="0" indent="0" algn="just">
              <a:buNone/>
            </a:pPr>
            <a:r>
              <a:rPr lang="es-ES" sz="4300" dirty="0">
                <a:solidFill>
                  <a:srgbClr val="1F497D"/>
                </a:solidFill>
              </a:rPr>
              <a:t> </a:t>
            </a:r>
            <a:endParaRPr lang="es-ES_tradnl" sz="4300" dirty="0">
              <a:solidFill>
                <a:srgbClr val="1F497D"/>
              </a:solidFill>
            </a:endParaRPr>
          </a:p>
          <a:p>
            <a:pPr algn="just"/>
            <a:r>
              <a:rPr lang="es-ES" sz="4300" dirty="0" err="1">
                <a:solidFill>
                  <a:srgbClr val="1F497D"/>
                </a:solidFill>
              </a:rPr>
              <a:t>Narasimhan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Jagannathan</a:t>
            </a:r>
            <a:r>
              <a:rPr lang="es-ES" sz="4300" dirty="0">
                <a:solidFill>
                  <a:srgbClr val="1F497D"/>
                </a:solidFill>
              </a:rPr>
              <a:t>, Melissa A. Ramsey, Michelle C. White, Lisa </a:t>
            </a:r>
            <a:r>
              <a:rPr lang="es-ES" sz="4300" dirty="0" err="1">
                <a:solidFill>
                  <a:srgbClr val="1F497D"/>
                </a:solidFill>
              </a:rPr>
              <a:t>Sohn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An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update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on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newer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pediatric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supraglottic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airways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with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recommendations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for</a:t>
            </a:r>
            <a:r>
              <a:rPr lang="es-ES" sz="4300" dirty="0">
                <a:solidFill>
                  <a:srgbClr val="1F497D"/>
                </a:solidFill>
              </a:rPr>
              <a:t> </a:t>
            </a:r>
            <a:r>
              <a:rPr lang="es-ES" sz="4300" dirty="0" err="1">
                <a:solidFill>
                  <a:srgbClr val="1F497D"/>
                </a:solidFill>
              </a:rPr>
              <a:t>clinical</a:t>
            </a:r>
            <a:r>
              <a:rPr lang="es-ES" sz="4300" dirty="0">
                <a:solidFill>
                  <a:srgbClr val="1F497D"/>
                </a:solidFill>
              </a:rPr>
              <a:t> use.  </a:t>
            </a:r>
            <a:r>
              <a:rPr lang="es-ES_tradnl" sz="4300" dirty="0">
                <a:solidFill>
                  <a:srgbClr val="1F497D"/>
                </a:solidFill>
                <a:hlinkClick r:id="rId3" tooltip="Paediatric anaesthesia."/>
              </a:rPr>
              <a:t>Paediatr Anaesth.</a:t>
            </a:r>
            <a:r>
              <a:rPr lang="es-ES_tradnl" sz="4300" dirty="0">
                <a:solidFill>
                  <a:srgbClr val="1F497D"/>
                </a:solidFill>
              </a:rPr>
              <a:t> 2015 Apr;25(4):334-45</a:t>
            </a:r>
          </a:p>
          <a:p>
            <a:pPr>
              <a:buFont typeface="Arial" charset="0"/>
              <a:buNone/>
            </a:pPr>
            <a:endParaRPr lang="es-ES" sz="2400" dirty="0">
              <a:latin typeface="Calibri" charset="0"/>
            </a:endParaRPr>
          </a:p>
          <a:p>
            <a:pPr>
              <a:buFont typeface="Arial" charset="0"/>
              <a:buNone/>
            </a:pPr>
            <a:endParaRPr lang="es-ES" sz="2400" dirty="0">
              <a:latin typeface="Calibri" charset="0"/>
            </a:endParaRPr>
          </a:p>
          <a:p>
            <a:pPr>
              <a:buFont typeface="Arial" charset="0"/>
              <a:buNone/>
            </a:pPr>
            <a:endParaRPr lang="es-ES" sz="2400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s-MX" sz="2400" b="1" dirty="0">
                <a:latin typeface="Calibri" charset="0"/>
              </a:rPr>
              <a:t> </a:t>
            </a:r>
            <a:endParaRPr lang="es-ES" sz="2400" dirty="0">
              <a:latin typeface="Calibri" charset="0"/>
            </a:endParaRPr>
          </a:p>
          <a:p>
            <a:pPr algn="just" eaLnBrk="1" hangingPunct="1">
              <a:buFont typeface="Arial" charset="0"/>
              <a:buNone/>
            </a:pPr>
            <a:endParaRPr lang="es-ES" sz="2400" dirty="0">
              <a:latin typeface="Calibri" charset="0"/>
            </a:endParaRPr>
          </a:p>
          <a:p>
            <a:pPr algn="just" eaLnBrk="1" hangingPunct="1">
              <a:buFont typeface="Arial" charset="0"/>
              <a:buNone/>
            </a:pPr>
            <a:endParaRPr lang="es-ES" sz="2400" dirty="0">
              <a:solidFill>
                <a:srgbClr val="003399"/>
              </a:solidFill>
              <a:latin typeface="Calibri" charset="0"/>
            </a:endParaRPr>
          </a:p>
          <a:p>
            <a:pPr algn="just" eaLnBrk="1" hangingPunct="1"/>
            <a:endParaRPr lang="es-ES" sz="2400" dirty="0">
              <a:solidFill>
                <a:srgbClr val="00339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3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820130" y="188913"/>
            <a:ext cx="579482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sz="2400" b="1" dirty="0">
                <a:solidFill>
                  <a:srgbClr val="1F497D"/>
                </a:solidFill>
              </a:rPr>
              <a:t>Evaluación </a:t>
            </a:r>
            <a:r>
              <a:rPr lang="es-ES" sz="2400" b="1" dirty="0" smtClean="0">
                <a:solidFill>
                  <a:srgbClr val="1F497D"/>
                </a:solidFill>
              </a:rPr>
              <a:t>Cardiorrespiratoria </a:t>
            </a:r>
            <a:r>
              <a:rPr lang="es-ES" sz="2400" b="1" dirty="0">
                <a:solidFill>
                  <a:srgbClr val="1F497D"/>
                </a:solidFill>
              </a:rPr>
              <a:t>Rápida </a:t>
            </a:r>
          </a:p>
          <a:p>
            <a:pPr>
              <a:defRPr/>
            </a:pPr>
            <a:endParaRPr lang="es-ES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98838" y="1222218"/>
            <a:ext cx="4802817" cy="40934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s-ES" sz="2400" dirty="0">
              <a:solidFill>
                <a:srgbClr val="1F497D"/>
              </a:solidFill>
              <a:latin typeface="+mj-lt"/>
            </a:endParaRPr>
          </a:p>
          <a:p>
            <a:pPr>
              <a:defRPr/>
            </a:pPr>
            <a:r>
              <a:rPr lang="es-ES" sz="2400" dirty="0">
                <a:solidFill>
                  <a:srgbClr val="1F497D"/>
                </a:solidFill>
                <a:latin typeface="+mj-lt"/>
              </a:rPr>
              <a:t>- Nivel conciencia</a:t>
            </a:r>
          </a:p>
          <a:p>
            <a:pPr>
              <a:defRPr/>
            </a:pPr>
            <a:r>
              <a:rPr lang="es-ES" sz="2400" dirty="0">
                <a:solidFill>
                  <a:srgbClr val="1F497D"/>
                </a:solidFill>
                <a:latin typeface="+mj-lt"/>
              </a:rPr>
              <a:t>- Vía aérea</a:t>
            </a:r>
          </a:p>
          <a:p>
            <a:pPr>
              <a:defRPr/>
            </a:pPr>
            <a:r>
              <a:rPr lang="es-ES" sz="2400" dirty="0">
                <a:solidFill>
                  <a:srgbClr val="1F497D"/>
                </a:solidFill>
                <a:latin typeface="+mj-lt"/>
              </a:rPr>
              <a:t>- Respiración</a:t>
            </a:r>
          </a:p>
          <a:p>
            <a:pPr>
              <a:defRPr/>
            </a:pPr>
            <a:r>
              <a:rPr lang="es-ES" sz="2400" dirty="0">
                <a:solidFill>
                  <a:srgbClr val="1F497D"/>
                </a:solidFill>
                <a:latin typeface="+mj-lt"/>
              </a:rPr>
              <a:t>- Frecuencia cardíaca</a:t>
            </a:r>
          </a:p>
          <a:p>
            <a:pPr>
              <a:defRPr/>
            </a:pPr>
            <a:r>
              <a:rPr lang="es-ES" sz="2400" dirty="0">
                <a:solidFill>
                  <a:srgbClr val="1F497D"/>
                </a:solidFill>
                <a:latin typeface="+mj-lt"/>
              </a:rPr>
              <a:t>- Pulso central</a:t>
            </a:r>
          </a:p>
          <a:p>
            <a:pPr>
              <a:defRPr/>
            </a:pPr>
            <a:r>
              <a:rPr lang="es-ES" sz="2400" dirty="0">
                <a:solidFill>
                  <a:srgbClr val="1F497D"/>
                </a:solidFill>
                <a:latin typeface="+mj-lt"/>
              </a:rPr>
              <a:t>- Pulso periférico</a:t>
            </a:r>
          </a:p>
          <a:p>
            <a:pPr marL="285750" indent="-285750">
              <a:buFontTx/>
              <a:buChar char="-"/>
              <a:defRPr/>
            </a:pPr>
            <a:r>
              <a:rPr lang="es-ES" sz="2400" dirty="0">
                <a:solidFill>
                  <a:srgbClr val="1F497D"/>
                </a:solidFill>
                <a:latin typeface="+mj-lt"/>
              </a:rPr>
              <a:t>Llenado capilar</a:t>
            </a:r>
          </a:p>
          <a:p>
            <a:pPr>
              <a:defRPr/>
            </a:pPr>
            <a:endParaRPr lang="es-ES" sz="2400" dirty="0">
              <a:solidFill>
                <a:srgbClr val="1F497D"/>
              </a:solidFill>
            </a:endParaRPr>
          </a:p>
          <a:p>
            <a:pPr>
              <a:defRPr/>
            </a:pPr>
            <a:r>
              <a:rPr lang="es-ES" sz="2400" b="1" dirty="0">
                <a:solidFill>
                  <a:srgbClr val="1F497D"/>
                </a:solidFill>
              </a:rPr>
              <a:t>Hágalo siempre cada 2 </a:t>
            </a:r>
            <a:r>
              <a:rPr lang="es-ES" sz="2400" b="1" dirty="0" smtClean="0">
                <a:solidFill>
                  <a:srgbClr val="1F497D"/>
                </a:solidFill>
              </a:rPr>
              <a:t>minutos</a:t>
            </a:r>
            <a:endParaRPr lang="es-ES" sz="2400" dirty="0">
              <a:solidFill>
                <a:srgbClr val="1F497D"/>
              </a:solidFill>
            </a:endParaRPr>
          </a:p>
          <a:p>
            <a:pPr>
              <a:defRPr/>
            </a:pPr>
            <a:endParaRPr lang="es-ES" sz="2000" dirty="0">
              <a:solidFill>
                <a:srgbClr val="1F497D"/>
              </a:solidFill>
              <a:latin typeface="+mj-lt"/>
            </a:endParaRPr>
          </a:p>
        </p:txBody>
      </p:sp>
      <p:graphicFrame>
        <p:nvGraphicFramePr>
          <p:cNvPr id="34820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971959"/>
              </p:ext>
            </p:extLst>
          </p:nvPr>
        </p:nvGraphicFramePr>
        <p:xfrm>
          <a:off x="6621653" y="1737569"/>
          <a:ext cx="5529262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4" name="Documento" r:id="rId4" imgW="6159273" imgH="2374813" progId="Word.Document.12">
                  <p:embed/>
                </p:oleObj>
              </mc:Choice>
              <mc:Fallback>
                <p:oleObj name="Documento" r:id="rId4" imgW="6159273" imgH="237481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1653" y="1737569"/>
                        <a:ext cx="5529262" cy="237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lecha abajo 1"/>
          <p:cNvSpPr/>
          <p:nvPr/>
        </p:nvSpPr>
        <p:spPr>
          <a:xfrm>
            <a:off x="1454150" y="1897063"/>
            <a:ext cx="484188" cy="42989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4822" name="CuadroTexto 2"/>
          <p:cNvSpPr txBox="1">
            <a:spLocks noChangeArrowheads="1"/>
          </p:cNvSpPr>
          <p:nvPr/>
        </p:nvSpPr>
        <p:spPr bwMode="auto">
          <a:xfrm>
            <a:off x="887413" y="790575"/>
            <a:ext cx="22036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 dirty="0">
                <a:solidFill>
                  <a:schemeClr val="tx2"/>
                </a:solidFill>
              </a:rPr>
              <a:t>Línea de Tiempo</a:t>
            </a:r>
          </a:p>
        </p:txBody>
      </p:sp>
      <p:sp>
        <p:nvSpPr>
          <p:cNvPr id="34823" name="CuadroTexto 8"/>
          <p:cNvSpPr txBox="1">
            <a:spLocks noChangeArrowheads="1"/>
          </p:cNvSpPr>
          <p:nvPr/>
        </p:nvSpPr>
        <p:spPr bwMode="auto">
          <a:xfrm>
            <a:off x="260350" y="1157288"/>
            <a:ext cx="35292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 dirty="0">
                <a:solidFill>
                  <a:srgbClr val="1F497D"/>
                </a:solidFill>
              </a:rPr>
              <a:t>T</a:t>
            </a:r>
            <a:r>
              <a:rPr lang="es-ES" sz="2000" b="1" baseline="-25000" dirty="0">
                <a:solidFill>
                  <a:srgbClr val="1F497D"/>
                </a:solidFill>
              </a:rPr>
              <a:t>0</a:t>
            </a:r>
            <a:r>
              <a:rPr lang="es-ES" sz="2000" b="1" dirty="0">
                <a:solidFill>
                  <a:srgbClr val="1F497D"/>
                </a:solidFill>
              </a:rPr>
              <a:t>: </a:t>
            </a:r>
            <a:r>
              <a:rPr lang="es-ES" sz="1600" b="1" dirty="0">
                <a:solidFill>
                  <a:srgbClr val="1F497D"/>
                </a:solidFill>
              </a:rPr>
              <a:t>Reconocimiento </a:t>
            </a:r>
            <a:r>
              <a:rPr lang="es-ES" sz="1600" b="1" dirty="0" smtClean="0">
                <a:solidFill>
                  <a:srgbClr val="1F497D"/>
                </a:solidFill>
              </a:rPr>
              <a:t>Temprano</a:t>
            </a:r>
          </a:p>
          <a:p>
            <a:pPr eaLnBrk="1" hangingPunct="1"/>
            <a:r>
              <a:rPr lang="es-ES" sz="1600" b="1" dirty="0" smtClean="0">
                <a:solidFill>
                  <a:srgbClr val="1F497D"/>
                </a:solidFill>
              </a:rPr>
              <a:t>      </a:t>
            </a:r>
            <a:endParaRPr lang="es-ES" sz="1600" b="1" dirty="0">
              <a:solidFill>
                <a:srgbClr val="1F497D"/>
              </a:solidFill>
            </a:endParaRPr>
          </a:p>
        </p:txBody>
      </p:sp>
      <p:sp>
        <p:nvSpPr>
          <p:cNvPr id="34824" name="CuadroTexto 9"/>
          <p:cNvSpPr txBox="1">
            <a:spLocks noChangeArrowheads="1"/>
          </p:cNvSpPr>
          <p:nvPr/>
        </p:nvSpPr>
        <p:spPr bwMode="auto">
          <a:xfrm>
            <a:off x="260350" y="6267450"/>
            <a:ext cx="29321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2000" b="1" dirty="0" smtClean="0">
                <a:solidFill>
                  <a:srgbClr val="1F497D"/>
                </a:solidFill>
              </a:rPr>
              <a:t>T</a:t>
            </a:r>
            <a:r>
              <a:rPr lang="es-ES" sz="2000" b="1" baseline="-25000" dirty="0" smtClean="0">
                <a:solidFill>
                  <a:srgbClr val="1F497D"/>
                </a:solidFill>
              </a:rPr>
              <a:t>X</a:t>
            </a:r>
            <a:r>
              <a:rPr lang="es-ES" sz="2000" b="1" dirty="0" smtClean="0">
                <a:solidFill>
                  <a:srgbClr val="1F497D"/>
                </a:solidFill>
              </a:rPr>
              <a:t>: </a:t>
            </a:r>
            <a:r>
              <a:rPr lang="es-ES" sz="1600" b="1" dirty="0">
                <a:solidFill>
                  <a:srgbClr val="1F497D"/>
                </a:solidFill>
              </a:rPr>
              <a:t>Traslado Estable </a:t>
            </a:r>
            <a:r>
              <a:rPr lang="es-ES" sz="1600" b="1" dirty="0" smtClean="0">
                <a:solidFill>
                  <a:srgbClr val="1F497D"/>
                </a:solidFill>
              </a:rPr>
              <a:t>PICU</a:t>
            </a:r>
            <a:endParaRPr lang="es-ES" sz="1600" b="1" dirty="0">
              <a:solidFill>
                <a:srgbClr val="1F497D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415441" y="5807203"/>
            <a:ext cx="3263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OBJETIVO: Inestable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10" name="Flecha derecha 9"/>
          <p:cNvSpPr/>
          <p:nvPr/>
        </p:nvSpPr>
        <p:spPr>
          <a:xfrm>
            <a:off x="5750343" y="5800311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767090" y="5846063"/>
            <a:ext cx="1683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ESTABLE.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5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256338"/>
            <a:ext cx="724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4 Rectángulo"/>
          <p:cNvSpPr/>
          <p:nvPr/>
        </p:nvSpPr>
        <p:spPr>
          <a:xfrm>
            <a:off x="474663" y="1989138"/>
            <a:ext cx="230346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Insuficiencia Respiratoria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5 Rectángulo"/>
          <p:cNvSpPr/>
          <p:nvPr/>
        </p:nvSpPr>
        <p:spPr>
          <a:xfrm>
            <a:off x="3197225" y="2009775"/>
            <a:ext cx="230505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Shock </a:t>
            </a:r>
            <a:r>
              <a:rPr lang="es-MX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Hipotensivo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6 Rectángulo"/>
          <p:cNvSpPr/>
          <p:nvPr/>
        </p:nvSpPr>
        <p:spPr>
          <a:xfrm>
            <a:off x="1547813" y="3667125"/>
            <a:ext cx="273685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Insuficiencia  </a:t>
            </a:r>
            <a:r>
              <a:rPr lang="es-MX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cardiorespiratoria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7 Rectángulo"/>
          <p:cNvSpPr/>
          <p:nvPr/>
        </p:nvSpPr>
        <p:spPr>
          <a:xfrm>
            <a:off x="1835150" y="5467350"/>
            <a:ext cx="230505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Paro  por hipoxia o asfixia 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8 Rectángulo"/>
          <p:cNvSpPr/>
          <p:nvPr/>
        </p:nvSpPr>
        <p:spPr>
          <a:xfrm>
            <a:off x="5148263" y="5445125"/>
            <a:ext cx="230346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Paro  “cardiáco” </a:t>
            </a:r>
            <a:endParaRPr lang="es-ES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9 Rectángulo"/>
          <p:cNvSpPr/>
          <p:nvPr/>
        </p:nvSpPr>
        <p:spPr>
          <a:xfrm>
            <a:off x="5003800" y="3738563"/>
            <a:ext cx="230505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MX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0"/>
                <a:cs typeface="ＭＳ Ｐゴシック" charset="0"/>
              </a:rPr>
              <a:t>Etiología Cardiaca</a:t>
            </a:r>
            <a:endParaRPr lang="es-ES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7" name="11 Conector recto de flecha"/>
          <p:cNvCxnSpPr/>
          <p:nvPr/>
        </p:nvCxnSpPr>
        <p:spPr>
          <a:xfrm rot="5400000">
            <a:off x="1966912" y="3284538"/>
            <a:ext cx="576263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2 Conector recto de flecha"/>
          <p:cNvCxnSpPr/>
          <p:nvPr/>
        </p:nvCxnSpPr>
        <p:spPr>
          <a:xfrm rot="5400000">
            <a:off x="3335337" y="3284538"/>
            <a:ext cx="576263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3 Conector recto de flecha"/>
          <p:cNvCxnSpPr/>
          <p:nvPr/>
        </p:nvCxnSpPr>
        <p:spPr>
          <a:xfrm rot="5400000">
            <a:off x="2627312" y="5084763"/>
            <a:ext cx="576263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4 Conector recto de flecha"/>
          <p:cNvCxnSpPr/>
          <p:nvPr/>
        </p:nvCxnSpPr>
        <p:spPr>
          <a:xfrm rot="5400000">
            <a:off x="5578475" y="5084763"/>
            <a:ext cx="576263" cy="1587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1 Flecha doblada"/>
          <p:cNvSpPr/>
          <p:nvPr/>
        </p:nvSpPr>
        <p:spPr>
          <a:xfrm>
            <a:off x="1020763" y="908050"/>
            <a:ext cx="814387" cy="869950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2" name="2 CuadroTexto"/>
          <p:cNvSpPr txBox="1"/>
          <p:nvPr/>
        </p:nvSpPr>
        <p:spPr>
          <a:xfrm>
            <a:off x="2052638" y="1020763"/>
            <a:ext cx="551725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CL" b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Vía aérea: permeabilizar, O2, SOS ventilar</a:t>
            </a:r>
            <a:endParaRPr lang="es-ES" b="1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</a:endParaRPr>
          </a:p>
        </p:txBody>
      </p:sp>
      <p:sp>
        <p:nvSpPr>
          <p:cNvPr id="22548" name="10 Flecha abajo"/>
          <p:cNvSpPr>
            <a:spLocks noChangeArrowheads="1"/>
          </p:cNvSpPr>
          <p:nvPr/>
        </p:nvSpPr>
        <p:spPr bwMode="auto">
          <a:xfrm>
            <a:off x="8245475" y="2997200"/>
            <a:ext cx="484188" cy="977900"/>
          </a:xfrm>
          <a:prstGeom prst="downArrow">
            <a:avLst>
              <a:gd name="adj1" fmla="val 50000"/>
              <a:gd name="adj2" fmla="val 5002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/>
            <a:endParaRPr lang="es-ES" sz="2000">
              <a:solidFill>
                <a:srgbClr val="000056"/>
              </a:solidFill>
              <a:latin typeface="+mj-lt"/>
            </a:endParaRPr>
          </a:p>
        </p:txBody>
      </p:sp>
      <p:sp>
        <p:nvSpPr>
          <p:cNvPr id="23" name="2 CuadroTexto"/>
          <p:cNvSpPr txBox="1"/>
          <p:nvPr/>
        </p:nvSpPr>
        <p:spPr>
          <a:xfrm>
            <a:off x="2052638" y="268723"/>
            <a:ext cx="499586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CL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</a:rPr>
              <a:t>Secuencia Lógica de Eventos</a:t>
            </a:r>
            <a:endParaRPr lang="es-ES" sz="3200" b="1" dirty="0" smtClean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j-l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71144" y="5280832"/>
            <a:ext cx="5439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602454" y="1604286"/>
            <a:ext cx="17540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chemeClr val="tx2"/>
                </a:solidFill>
                <a:latin typeface="+mj-lt"/>
              </a:rPr>
              <a:t>SaO2/Fio2 &lt; </a:t>
            </a:r>
            <a:r>
              <a:rPr lang="es-ES_tradnl" b="1" dirty="0" smtClean="0">
                <a:solidFill>
                  <a:schemeClr val="tx2"/>
                </a:solidFill>
                <a:latin typeface="+mj-lt"/>
              </a:rPr>
              <a:t>260</a:t>
            </a:r>
          </a:p>
          <a:p>
            <a:r>
              <a:rPr lang="es-ES_tradnl" b="1" dirty="0">
                <a:solidFill>
                  <a:schemeClr val="tx2"/>
                </a:solidFill>
                <a:latin typeface="+mj-lt"/>
              </a:rPr>
              <a:t>PETCO</a:t>
            </a:r>
            <a:r>
              <a:rPr lang="es-ES_tradnl" b="1" baseline="-25000" dirty="0">
                <a:solidFill>
                  <a:schemeClr val="tx2"/>
                </a:solidFill>
                <a:latin typeface="+mj-lt"/>
              </a:rPr>
              <a:t>2 </a:t>
            </a:r>
            <a:r>
              <a:rPr lang="es-ES_tradnl" b="1" baseline="-25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s-ES_tradnl" b="1" dirty="0" smtClean="0">
                <a:solidFill>
                  <a:schemeClr val="tx2"/>
                </a:solidFill>
                <a:latin typeface="+mj-lt"/>
              </a:rPr>
              <a:t>&gt; 50</a:t>
            </a:r>
          </a:p>
          <a:p>
            <a:endParaRPr lang="es-ES_tradnl" dirty="0">
              <a:solidFill>
                <a:schemeClr val="tx2"/>
              </a:solidFill>
              <a:latin typeface="Calibri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260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256338"/>
            <a:ext cx="724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5 CuadroTexto"/>
          <p:cNvSpPr txBox="1"/>
          <p:nvPr/>
        </p:nvSpPr>
        <p:spPr>
          <a:xfrm>
            <a:off x="992302" y="1127888"/>
            <a:ext cx="1839913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CL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+mn-cs"/>
              </a:rPr>
              <a:t>Gravedad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845278349"/>
              </p:ext>
            </p:extLst>
          </p:nvPr>
        </p:nvGraphicFramePr>
        <p:xfrm>
          <a:off x="-1316530" y="16476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4" y="78337"/>
            <a:ext cx="26193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5 CuadroTexto"/>
          <p:cNvSpPr txBox="1"/>
          <p:nvPr/>
        </p:nvSpPr>
        <p:spPr>
          <a:xfrm>
            <a:off x="4327145" y="1069281"/>
            <a:ext cx="216009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C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+mn-cs"/>
              </a:rPr>
              <a:t>Categorizar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  <a:cs typeface="+mn-cs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95" y="-7645"/>
            <a:ext cx="12573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185" y="61948"/>
            <a:ext cx="10763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97" y="1821491"/>
            <a:ext cx="6342689" cy="23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997200" y="4775200"/>
            <a:ext cx="5869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F76C92"/>
                </a:solidFill>
                <a:latin typeface="+mj-lt"/>
              </a:rPr>
              <a:t>URGENCIAS RESPIRATORIAS </a:t>
            </a:r>
          </a:p>
          <a:p>
            <a:r>
              <a:rPr lang="es-ES" sz="2000" b="1" dirty="0" smtClean="0">
                <a:solidFill>
                  <a:srgbClr val="F76C92"/>
                </a:solidFill>
                <a:latin typeface="+mj-lt"/>
              </a:rPr>
              <a:t>PRIMERA CAUSA DE MORTALIDAD NIÑOS PEQUEÑOS </a:t>
            </a:r>
            <a:endParaRPr lang="es-ES" sz="2000" b="1" dirty="0">
              <a:solidFill>
                <a:srgbClr val="F76C9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868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256338"/>
            <a:ext cx="748665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ángulo 1"/>
          <p:cNvSpPr>
            <a:spLocks noChangeArrowheads="1"/>
          </p:cNvSpPr>
          <p:nvPr/>
        </p:nvSpPr>
        <p:spPr bwMode="auto">
          <a:xfrm>
            <a:off x="2165350" y="9525"/>
            <a:ext cx="55387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" sz="2400" b="1">
                <a:solidFill>
                  <a:srgbClr val="000090"/>
                </a:solidFill>
              </a:rPr>
              <a:t>Score Pediátrico de Alerta Temprana</a:t>
            </a:r>
          </a:p>
          <a:p>
            <a:pPr algn="ctr"/>
            <a:r>
              <a:rPr lang="es-ES" sz="2400" b="1">
                <a:solidFill>
                  <a:srgbClr val="000090"/>
                </a:solidFill>
              </a:rPr>
              <a:t> ( Pediatric Early Warning Score</a:t>
            </a:r>
            <a:r>
              <a:rPr lang="es-ES" b="1"/>
              <a:t>)</a:t>
            </a:r>
            <a:endParaRPr lang="es-CL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3043"/>
              </p:ext>
            </p:extLst>
          </p:nvPr>
        </p:nvGraphicFramePr>
        <p:xfrm>
          <a:off x="642938" y="881063"/>
          <a:ext cx="8007350" cy="471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020"/>
                <a:gridCol w="1545920"/>
                <a:gridCol w="1601470"/>
                <a:gridCol w="1601470"/>
                <a:gridCol w="1601470"/>
              </a:tblGrid>
              <a:tr h="396323"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marL="91445" marR="91445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0</a:t>
                      </a:r>
                      <a:endParaRPr lang="es-ES" sz="2000" dirty="0"/>
                    </a:p>
                  </a:txBody>
                  <a:tcPr marL="91445" marR="91445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</a:t>
                      </a:r>
                      <a:endParaRPr lang="es-ES" sz="2000" dirty="0"/>
                    </a:p>
                  </a:txBody>
                  <a:tcPr marL="91445" marR="91445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</a:t>
                      </a:r>
                      <a:endParaRPr lang="es-ES" sz="2000" dirty="0"/>
                    </a:p>
                  </a:txBody>
                  <a:tcPr marL="91445" marR="91445" marT="45730" marB="4573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3</a:t>
                      </a:r>
                      <a:endParaRPr lang="es-ES" sz="2000" dirty="0"/>
                    </a:p>
                  </a:txBody>
                  <a:tcPr marL="91445" marR="91445" marT="45730" marB="45730"/>
                </a:tc>
              </a:tr>
              <a:tr h="1212671"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chemeClr val="bg1"/>
                          </a:solidFill>
                        </a:rPr>
                        <a:t>Conducta</a:t>
                      </a:r>
                      <a:endParaRPr lang="es-E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5" marR="91445" marT="45730" marB="4573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rgbClr val="000090"/>
                          </a:solidFill>
                        </a:rPr>
                        <a:t>Jugando/Apropiada</a:t>
                      </a:r>
                      <a:r>
                        <a:rPr lang="es-ES" sz="1400" baseline="0" dirty="0" smtClean="0">
                          <a:solidFill>
                            <a:srgbClr val="000090"/>
                          </a:solidFill>
                        </a:rPr>
                        <a:t> para la edad</a:t>
                      </a:r>
                      <a:endParaRPr lang="es-E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45" marR="91445" marT="45730" marB="45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rgbClr val="000090"/>
                          </a:solidFill>
                        </a:rPr>
                        <a:t>Durmiendo</a:t>
                      </a:r>
                      <a:endParaRPr lang="es-E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45" marR="91445" marT="45730" marB="45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rgbClr val="000090"/>
                          </a:solidFill>
                        </a:rPr>
                        <a:t>Irritable</a:t>
                      </a:r>
                      <a:endParaRPr lang="es-E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45" marR="91445" marT="45730" marB="45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rgbClr val="000090"/>
                          </a:solidFill>
                        </a:rPr>
                        <a:t>Letárgico/ Confuso. Respuesta reducida al dolor</a:t>
                      </a:r>
                      <a:endParaRPr lang="es-E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45" marR="91445" marT="45730" marB="45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67423"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chemeClr val="bg1"/>
                          </a:solidFill>
                        </a:rPr>
                        <a:t>Cardiovascular</a:t>
                      </a:r>
                      <a:endParaRPr lang="es-E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5" marR="91445" marT="45730" marB="4573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rgbClr val="000090"/>
                          </a:solidFill>
                        </a:rPr>
                        <a:t>Rosado ó llene capilar 1-2 s</a:t>
                      </a:r>
                      <a:endParaRPr lang="es-E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45" marR="91445" marT="45730" marB="45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rgbClr val="000090"/>
                          </a:solidFill>
                        </a:rPr>
                        <a:t>Pálido</a:t>
                      </a:r>
                      <a:r>
                        <a:rPr lang="es-ES" sz="1400" baseline="0" dirty="0" smtClean="0">
                          <a:solidFill>
                            <a:srgbClr val="000090"/>
                          </a:solidFill>
                        </a:rPr>
                        <a:t> ó llene capilar 3 s</a:t>
                      </a:r>
                      <a:endParaRPr lang="es-E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45" marR="91445" marT="45730" marB="45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rgbClr val="000090"/>
                          </a:solidFill>
                        </a:rPr>
                        <a:t>Gris o cianótico o llene capilar 4 s o taquicardia 20 LPM mayor a lo normal</a:t>
                      </a:r>
                      <a:endParaRPr lang="es-E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45" marR="91445" marT="45730" marB="45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rgbClr val="000090"/>
                          </a:solidFill>
                        </a:rPr>
                        <a:t>Gris</a:t>
                      </a:r>
                      <a:r>
                        <a:rPr lang="es-ES" sz="1400" baseline="0" dirty="0" smtClean="0">
                          <a:solidFill>
                            <a:srgbClr val="000090"/>
                          </a:solidFill>
                        </a:rPr>
                        <a:t> o cianótico y moteado o llene capilar 5 s ó taquicardia 30 LPM mayor a lo normal ó bradicardia</a:t>
                      </a:r>
                      <a:endParaRPr lang="es-E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45" marR="91445" marT="45730" marB="45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40046">
                <a:tc>
                  <a:txBody>
                    <a:bodyPr/>
                    <a:lstStyle/>
                    <a:p>
                      <a:r>
                        <a:rPr lang="es-ES" sz="1800" b="1" dirty="0" smtClean="0">
                          <a:solidFill>
                            <a:schemeClr val="bg1"/>
                          </a:solidFill>
                        </a:rPr>
                        <a:t>Respiratorio</a:t>
                      </a:r>
                      <a:endParaRPr lang="es-E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5" marR="91445" marT="45730" marB="4573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rgbClr val="000090"/>
                          </a:solidFill>
                        </a:rPr>
                        <a:t>Parámetros respiratorios normales, Sin retracción</a:t>
                      </a:r>
                      <a:endParaRPr lang="es-E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45" marR="91445" marT="45730" marB="45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solidFill>
                            <a:srgbClr val="000090"/>
                          </a:solidFill>
                        </a:rPr>
                        <a:t>FR &gt;</a:t>
                      </a:r>
                      <a:r>
                        <a:rPr lang="es-ES" sz="1400" baseline="0" dirty="0" smtClean="0">
                          <a:solidFill>
                            <a:srgbClr val="000090"/>
                          </a:solidFill>
                        </a:rPr>
                        <a:t> 10 sobre lo normal ó uso musculatura accesoria ó FiO2 &gt; 30% ó &gt; 3 l/m</a:t>
                      </a:r>
                      <a:endParaRPr lang="es-E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45" marR="91445" marT="45730" marB="45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solidFill>
                            <a:srgbClr val="000090"/>
                          </a:solidFill>
                        </a:rPr>
                        <a:t>FR &gt;</a:t>
                      </a:r>
                      <a:r>
                        <a:rPr lang="es-ES" sz="1400" baseline="0" dirty="0" smtClean="0">
                          <a:solidFill>
                            <a:srgbClr val="000090"/>
                          </a:solidFill>
                        </a:rPr>
                        <a:t> 20 sobre lo normal ó retracciones ó FiO2 &gt; 40% ó &gt; 6 l/m</a:t>
                      </a:r>
                      <a:endParaRPr lang="es-ES" sz="1400" dirty="0" smtClean="0">
                        <a:solidFill>
                          <a:srgbClr val="000090"/>
                        </a:solidFill>
                      </a:endParaRPr>
                    </a:p>
                    <a:p>
                      <a:pPr algn="ctr"/>
                      <a:endParaRPr lang="es-E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45" marR="91445" marT="45730" marB="45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 smtClean="0">
                          <a:solidFill>
                            <a:srgbClr val="000090"/>
                          </a:solidFill>
                        </a:rPr>
                        <a:t>FR &lt; 5</a:t>
                      </a:r>
                      <a:r>
                        <a:rPr lang="es-ES" sz="1400" baseline="0" dirty="0" smtClean="0">
                          <a:solidFill>
                            <a:srgbClr val="000090"/>
                          </a:solidFill>
                        </a:rPr>
                        <a:t> bajo lo normal con retracciones o quejido ó FiO2 &gt; 50% ó &gt; 8 l/m</a:t>
                      </a:r>
                      <a:endParaRPr lang="es-ES" sz="1400" dirty="0" smtClean="0">
                        <a:solidFill>
                          <a:srgbClr val="000090"/>
                        </a:solidFill>
                      </a:endParaRPr>
                    </a:p>
                    <a:p>
                      <a:pPr algn="ctr"/>
                      <a:endParaRPr lang="es-E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91445" marR="91445" marT="45730" marB="4573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0760" name="Rectángulo 4"/>
          <p:cNvSpPr>
            <a:spLocks noChangeArrowheads="1"/>
          </p:cNvSpPr>
          <p:nvPr/>
        </p:nvSpPr>
        <p:spPr bwMode="auto">
          <a:xfrm>
            <a:off x="642938" y="5518150"/>
            <a:ext cx="817403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s-CL" sz="1400" dirty="0">
              <a:solidFill>
                <a:srgbClr val="000090"/>
              </a:solidFill>
            </a:endParaRPr>
          </a:p>
          <a:p>
            <a:r>
              <a:rPr lang="es-ES" dirty="0">
                <a:solidFill>
                  <a:srgbClr val="000090"/>
                </a:solidFill>
              </a:rPr>
              <a:t>Score &gt; </a:t>
            </a:r>
            <a:r>
              <a:rPr lang="es-ES" dirty="0" smtClean="0">
                <a:solidFill>
                  <a:srgbClr val="000090"/>
                </a:solidFill>
              </a:rPr>
              <a:t>3  </a:t>
            </a:r>
            <a:r>
              <a:rPr lang="es-ES" dirty="0">
                <a:solidFill>
                  <a:srgbClr val="000090"/>
                </a:solidFill>
              </a:rPr>
              <a:t>facilita la identificación precoz de deterioro fisiológico</a:t>
            </a:r>
            <a:endParaRPr lang="es-CL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256338"/>
            <a:ext cx="724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1 Título"/>
          <p:cNvSpPr txBox="1">
            <a:spLocks/>
          </p:cNvSpPr>
          <p:nvPr/>
        </p:nvSpPr>
        <p:spPr bwMode="auto">
          <a:xfrm>
            <a:off x="863600" y="33338"/>
            <a:ext cx="74263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s-ES" sz="3200" b="1" dirty="0">
                <a:solidFill>
                  <a:srgbClr val="FF0000"/>
                </a:solidFill>
                <a:latin typeface="Calibri" charset="0"/>
              </a:rPr>
              <a:t>Primeras </a:t>
            </a:r>
            <a:r>
              <a:rPr lang="es-ES" sz="3200" b="1" dirty="0" smtClean="0">
                <a:solidFill>
                  <a:srgbClr val="FF0000"/>
                </a:solidFill>
                <a:latin typeface="Calibri" charset="0"/>
              </a:rPr>
              <a:t>Acciones (Estabilizar)</a:t>
            </a:r>
            <a:endParaRPr lang="es-CL" sz="5400" dirty="0">
              <a:solidFill>
                <a:srgbClr val="000090"/>
              </a:solidFill>
              <a:latin typeface="Calibri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19178641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9625" y="5534024"/>
            <a:ext cx="2781113" cy="123394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497261" y="1453887"/>
            <a:ext cx="326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chemeClr val="tx2"/>
                </a:solidFill>
                <a:latin typeface="Calibri" charset="0"/>
              </a:rPr>
              <a:t>E</a:t>
            </a:r>
            <a:r>
              <a:rPr lang="es-ES_tradnl" b="1" dirty="0" smtClean="0">
                <a:solidFill>
                  <a:schemeClr val="tx2"/>
                </a:solidFill>
                <a:latin typeface="Calibri" charset="0"/>
              </a:rPr>
              <a:t>ntrega </a:t>
            </a:r>
            <a:r>
              <a:rPr lang="es-ES_tradnl" b="1" dirty="0">
                <a:solidFill>
                  <a:schemeClr val="tx2"/>
                </a:solidFill>
                <a:latin typeface="Calibri" charset="0"/>
              </a:rPr>
              <a:t>periférica de O</a:t>
            </a:r>
            <a:r>
              <a:rPr lang="es-ES_tradnl" b="1" baseline="-25000" dirty="0">
                <a:solidFill>
                  <a:schemeClr val="tx2"/>
                </a:solidFill>
                <a:latin typeface="Calibri" charset="0"/>
              </a:rPr>
              <a:t>2</a:t>
            </a:r>
            <a:r>
              <a:rPr lang="es-ES_tradnl" b="1" dirty="0">
                <a:solidFill>
                  <a:schemeClr val="tx2"/>
                </a:solidFill>
                <a:latin typeface="Calibri" charset="0"/>
              </a:rPr>
              <a:t> óptima.</a:t>
            </a:r>
          </a:p>
          <a:p>
            <a:endParaRPr lang="es-ES" b="1" dirty="0"/>
          </a:p>
        </p:txBody>
      </p:sp>
      <p:pic>
        <p:nvPicPr>
          <p:cNvPr id="13" name="Imagen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8" r="32840" b="61830"/>
          <a:stretch/>
        </p:blipFill>
        <p:spPr bwMode="auto">
          <a:xfrm>
            <a:off x="6017501" y="1958235"/>
            <a:ext cx="2272424" cy="149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00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80243" y="6379369"/>
            <a:ext cx="2081212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6256338"/>
            <a:ext cx="7248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91393" y="4315618"/>
            <a:ext cx="2081212" cy="35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n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73125" y="1838325"/>
            <a:ext cx="1771650" cy="428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n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1451" y="2981325"/>
            <a:ext cx="514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640557" y="56357"/>
            <a:ext cx="20812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1 Título"/>
          <p:cNvSpPr txBox="1">
            <a:spLocks/>
          </p:cNvSpPr>
          <p:nvPr/>
        </p:nvSpPr>
        <p:spPr bwMode="auto">
          <a:xfrm>
            <a:off x="863600" y="33338"/>
            <a:ext cx="7426325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es-ES" b="1" dirty="0">
                <a:solidFill>
                  <a:srgbClr val="FF0000"/>
                </a:solidFill>
                <a:latin typeface="Calibri" charset="0"/>
              </a:rPr>
              <a:t>A- Vía Aérea</a:t>
            </a:r>
            <a:r>
              <a:rPr lang="es-ES" dirty="0">
                <a:solidFill>
                  <a:srgbClr val="000090"/>
                </a:solidFill>
                <a:latin typeface="Calibri" charset="0"/>
              </a:rPr>
              <a:t>: Se determina si esta permeable. </a:t>
            </a:r>
            <a:endParaRPr lang="es-ES" dirty="0" smtClean="0">
              <a:solidFill>
                <a:srgbClr val="000090"/>
              </a:solidFill>
              <a:latin typeface="Calibri" charset="0"/>
            </a:endParaRPr>
          </a:p>
          <a:p>
            <a:pPr algn="just"/>
            <a:r>
              <a:rPr lang="es-ES" sz="1800" b="1" dirty="0" smtClean="0">
                <a:solidFill>
                  <a:srgbClr val="FF0000"/>
                </a:solidFill>
                <a:latin typeface="Calibri" charset="0"/>
              </a:rPr>
              <a:t>                                  Despejada</a:t>
            </a:r>
            <a:endParaRPr lang="es-ES" sz="1800" b="1" dirty="0">
              <a:solidFill>
                <a:srgbClr val="FF0000"/>
              </a:solidFill>
              <a:latin typeface="Calibri" charset="0"/>
            </a:endParaRPr>
          </a:p>
          <a:p>
            <a:pPr algn="just"/>
            <a:r>
              <a:rPr lang="es-ES" sz="1800" b="1" dirty="0" smtClean="0">
                <a:solidFill>
                  <a:srgbClr val="FF0000"/>
                </a:solidFill>
                <a:latin typeface="Calibri" charset="0"/>
              </a:rPr>
              <a:t>                                  </a:t>
            </a:r>
            <a:r>
              <a:rPr lang="es-ES" sz="1800" b="1" dirty="0" err="1" smtClean="0">
                <a:solidFill>
                  <a:srgbClr val="FF0000"/>
                </a:solidFill>
                <a:latin typeface="Calibri" charset="0"/>
              </a:rPr>
              <a:t>Mantenible</a:t>
            </a:r>
            <a:endParaRPr lang="es-ES" sz="1800" b="1" dirty="0">
              <a:solidFill>
                <a:srgbClr val="FF0000"/>
              </a:solidFill>
              <a:latin typeface="Calibri" charset="0"/>
            </a:endParaRPr>
          </a:p>
          <a:p>
            <a:pPr algn="just"/>
            <a:r>
              <a:rPr lang="es-ES" sz="1800" b="1" dirty="0" smtClean="0">
                <a:solidFill>
                  <a:srgbClr val="FF0000"/>
                </a:solidFill>
                <a:latin typeface="Calibri" charset="0"/>
              </a:rPr>
              <a:t>                                  No </a:t>
            </a:r>
            <a:r>
              <a:rPr lang="es-ES" sz="1800" b="1" dirty="0" err="1" smtClean="0">
                <a:solidFill>
                  <a:srgbClr val="FF0000"/>
                </a:solidFill>
                <a:latin typeface="Calibri" charset="0"/>
              </a:rPr>
              <a:t>mantenible</a:t>
            </a:r>
            <a:r>
              <a:rPr lang="es-ES" sz="1800" b="1" dirty="0" smtClean="0">
                <a:solidFill>
                  <a:srgbClr val="FF0000"/>
                </a:solidFill>
                <a:latin typeface="Calibri" charset="0"/>
              </a:rPr>
              <a:t>:</a:t>
            </a:r>
            <a:endParaRPr lang="es-CL" sz="4400" b="1" dirty="0">
              <a:solidFill>
                <a:srgbClr val="FF0000"/>
              </a:solidFill>
              <a:latin typeface="Calibri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103449372"/>
              </p:ext>
            </p:extLst>
          </p:nvPr>
        </p:nvGraphicFramePr>
        <p:xfrm>
          <a:off x="479195" y="1977009"/>
          <a:ext cx="6861859" cy="4524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4661811" y="1052797"/>
            <a:ext cx="4509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u="sng" dirty="0" smtClean="0">
                <a:solidFill>
                  <a:srgbClr val="FF0000"/>
                </a:solidFill>
              </a:rPr>
              <a:t>Vía Aérea Difícil </a:t>
            </a:r>
            <a:r>
              <a:rPr lang="es-ES" dirty="0" smtClean="0">
                <a:solidFill>
                  <a:schemeClr val="tx2"/>
                </a:solidFill>
              </a:rPr>
              <a:t>:</a:t>
            </a:r>
            <a:endParaRPr lang="es-E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s-ES" dirty="0">
                <a:solidFill>
                  <a:schemeClr val="tx2"/>
                </a:solidFill>
              </a:rPr>
              <a:t>No se puede intubar, </a:t>
            </a:r>
            <a:r>
              <a:rPr lang="es-ES" b="1" dirty="0">
                <a:solidFill>
                  <a:schemeClr val="tx2"/>
                </a:solidFill>
              </a:rPr>
              <a:t>se puede ventilar</a:t>
            </a:r>
            <a:r>
              <a:rPr lang="es-ES" dirty="0">
                <a:solidFill>
                  <a:schemeClr val="tx2"/>
                </a:solidFill>
              </a:rPr>
              <a:t>.</a:t>
            </a:r>
          </a:p>
          <a:p>
            <a:pPr marL="0" indent="0">
              <a:buNone/>
            </a:pPr>
            <a:r>
              <a:rPr lang="es-ES" dirty="0">
                <a:solidFill>
                  <a:schemeClr val="tx2"/>
                </a:solidFill>
              </a:rPr>
              <a:t>No se puede intubar, no se puede ventilar.</a:t>
            </a:r>
          </a:p>
          <a:p>
            <a:endParaRPr lang="es-ES" dirty="0"/>
          </a:p>
        </p:txBody>
      </p:sp>
      <p:pic>
        <p:nvPicPr>
          <p:cNvPr id="11" name="Picture 4" descr="http://www.gwtrainingcenter.com/images/categories/2010%20CAB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9" t="25157" r="34171" b="45654"/>
          <a:stretch>
            <a:fillRect/>
          </a:stretch>
        </p:blipFill>
        <p:spPr bwMode="auto">
          <a:xfrm>
            <a:off x="7415718" y="2196424"/>
            <a:ext cx="168275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3097</TotalTime>
  <Words>1341</Words>
  <Application>Microsoft Office PowerPoint</Application>
  <PresentationFormat>Presentación en pantalla (4:3)</PresentationFormat>
  <Paragraphs>266</Paragraphs>
  <Slides>30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Tema de Office</vt:lpstr>
      <vt:lpstr>Documento</vt:lpstr>
      <vt:lpstr>(Evaluación Sistémica  en la Emergencia Pediátrica)</vt:lpstr>
      <vt:lpstr>Como Reconocer uma criança criticamente enferma?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Mala Respiración: use la siguiente secuencia.</vt:lpstr>
      <vt:lpstr>Dispositivos Supraglóticos Obturador Faríngeo/ Combitube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Relación Mascarilla Laríngea y Vía Aérea</vt:lpstr>
      <vt:lpstr>Presentación de PowerPoint</vt:lpstr>
      <vt:lpstr>Traslado</vt:lpstr>
      <vt:lpstr>Documentos Relacionados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Charla Maternindad</dc:title>
  <dc:creator>Bianca Sartori</dc:creator>
  <cp:lastModifiedBy>Usuario</cp:lastModifiedBy>
  <cp:revision>286</cp:revision>
  <dcterms:created xsi:type="dcterms:W3CDTF">2013-10-16T19:37:35Z</dcterms:created>
  <dcterms:modified xsi:type="dcterms:W3CDTF">2019-10-15T19:11:54Z</dcterms:modified>
</cp:coreProperties>
</file>