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58" r:id="rId4"/>
    <p:sldId id="259" r:id="rId5"/>
    <p:sldId id="260" r:id="rId6"/>
    <p:sldId id="278" r:id="rId7"/>
    <p:sldId id="261" r:id="rId8"/>
    <p:sldId id="304" r:id="rId9"/>
    <p:sldId id="264" r:id="rId10"/>
    <p:sldId id="267" r:id="rId11"/>
    <p:sldId id="266" r:id="rId12"/>
    <p:sldId id="288" r:id="rId13"/>
    <p:sldId id="268" r:id="rId14"/>
    <p:sldId id="305" r:id="rId15"/>
    <p:sldId id="272" r:id="rId16"/>
    <p:sldId id="306" r:id="rId17"/>
    <p:sldId id="307" r:id="rId18"/>
    <p:sldId id="274" r:id="rId19"/>
    <p:sldId id="308" r:id="rId20"/>
    <p:sldId id="309" r:id="rId21"/>
    <p:sldId id="276" r:id="rId22"/>
    <p:sldId id="279" r:id="rId23"/>
    <p:sldId id="310" r:id="rId24"/>
    <p:sldId id="281" r:id="rId25"/>
    <p:sldId id="282" r:id="rId26"/>
    <p:sldId id="311" r:id="rId27"/>
    <p:sldId id="283" r:id="rId28"/>
    <p:sldId id="284" r:id="rId29"/>
    <p:sldId id="286" r:id="rId30"/>
    <p:sldId id="299" r:id="rId31"/>
    <p:sldId id="289" r:id="rId32"/>
    <p:sldId id="312" r:id="rId33"/>
    <p:sldId id="295" r:id="rId34"/>
    <p:sldId id="290" r:id="rId35"/>
    <p:sldId id="313" r:id="rId36"/>
    <p:sldId id="291" r:id="rId37"/>
    <p:sldId id="296" r:id="rId38"/>
  </p:sldIdLst>
  <p:sldSz cx="9144000" cy="6858000" type="screen4x3"/>
  <p:notesSz cx="7102475" cy="89916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FFCC"/>
    <a:srgbClr val="000000"/>
    <a:srgbClr val="FF7C80"/>
    <a:srgbClr val="FF0000"/>
    <a:srgbClr val="003399"/>
    <a:srgbClr val="FFFF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85" autoAdjust="0"/>
    <p:restoredTop sz="93780" autoAdjust="0"/>
  </p:normalViewPr>
  <p:slideViewPr>
    <p:cSldViewPr>
      <p:cViewPr varScale="1">
        <p:scale>
          <a:sx n="54" d="100"/>
          <a:sy n="54" d="100"/>
        </p:scale>
        <p:origin x="17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1.xml"/><Relationship Id="rId1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CEBF2F-5555-4CF8-8D1F-F2C860CAF2F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50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CF70E-774F-FC44-8FA7-E37A322B2D09}" type="datetimeFigureOut">
              <a:rPr lang="es-CL" smtClean="0"/>
              <a:t>30-06-2021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527175" y="1123950"/>
            <a:ext cx="4048125" cy="3035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9613" y="4327525"/>
            <a:ext cx="5683250" cy="35401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540750"/>
            <a:ext cx="3078163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8540750"/>
            <a:ext cx="3078163" cy="450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63085-F9A0-E043-A9F7-24298EC70EB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374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63085-F9A0-E043-A9F7-24298EC70EB7}" type="slidenum">
              <a:rPr lang="es-CL" smtClean="0"/>
              <a:t>35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9509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FB543BD-681D-4D19-B99C-C7642C1B20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84732-7CDE-4DC8-950E-546C32B5A75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D1CF2-4C85-41AB-B27A-BB4EE8867F2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F7A6F7-A932-443D-B622-F5774D412DD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86B3E7D-1BAF-40E5-B6D6-F1FF4EC18D1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ítulo y 2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30B4ECF-EFF9-4691-9104-C3647B1981E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2A66889-FD68-4C8A-B54B-0AD52D05E68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8F55FCC-112E-4D11-BA53-23A426BECDC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C4243-1DB5-4231-9153-EEFFACCC67C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16DB-CEE0-4FED-BDD7-45671A3977B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AC957E-8C4F-4530-97C6-5F342BBEA6A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EB7BA-085C-49C5-BDC4-A3883D3BC7D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E0DCB4-7243-4E1B-82D7-3B40A5ACCF9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0402BF-1099-46BE-9797-8460B155816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060B2E5-1141-463D-BD87-BC53C48DB4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39952" y="381000"/>
            <a:ext cx="4718298" cy="4344144"/>
          </a:xfrm>
        </p:spPr>
        <p:txBody>
          <a:bodyPr>
            <a:normAutofit/>
          </a:bodyPr>
          <a:lstStyle/>
          <a:p>
            <a:pPr algn="r"/>
            <a:r>
              <a:rPr lang="es-ES" sz="5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ESCROTO</a:t>
            </a:r>
            <a:br>
              <a:rPr lang="es-ES" sz="5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5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AGUDO</a:t>
            </a:r>
            <a:br>
              <a:rPr lang="es-ES" sz="5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5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4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</a:t>
            </a:r>
            <a:br>
              <a:rPr lang="es-ES" sz="4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44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PEDIATRÍA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445224"/>
            <a:ext cx="6400800" cy="1224136"/>
          </a:xfrm>
        </p:spPr>
        <p:txBody>
          <a:bodyPr>
            <a:noAutofit/>
          </a:bodyPr>
          <a:lstStyle/>
          <a:p>
            <a:pPr algn="r">
              <a:lnSpc>
                <a:spcPct val="90000"/>
              </a:lnSpc>
            </a:pPr>
            <a:r>
              <a:rPr lang="es-ES" sz="1200" dirty="0">
                <a:solidFill>
                  <a:schemeClr val="accent4"/>
                </a:solidFill>
              </a:rPr>
              <a:t>Dra. Carolina Donoso C.</a:t>
            </a:r>
          </a:p>
          <a:p>
            <a:pPr algn="r">
              <a:lnSpc>
                <a:spcPct val="90000"/>
              </a:lnSpc>
            </a:pPr>
            <a:r>
              <a:rPr lang="es-ES" sz="1200" dirty="0">
                <a:solidFill>
                  <a:schemeClr val="accent4"/>
                </a:solidFill>
              </a:rPr>
              <a:t>Cirujano Pediátrico</a:t>
            </a:r>
          </a:p>
          <a:p>
            <a:pPr algn="r">
              <a:lnSpc>
                <a:spcPct val="90000"/>
              </a:lnSpc>
            </a:pPr>
            <a:r>
              <a:rPr lang="es-ES" sz="1200" dirty="0">
                <a:solidFill>
                  <a:schemeClr val="accent4"/>
                </a:solidFill>
              </a:rPr>
              <a:t>HCSBA</a:t>
            </a:r>
          </a:p>
          <a:p>
            <a:pPr algn="r">
              <a:lnSpc>
                <a:spcPct val="90000"/>
              </a:lnSpc>
            </a:pPr>
            <a:r>
              <a:rPr lang="es-ES" sz="1200" dirty="0">
                <a:solidFill>
                  <a:schemeClr val="accent4"/>
                </a:solidFill>
              </a:rPr>
              <a:t>Profesor Asistente </a:t>
            </a:r>
          </a:p>
          <a:p>
            <a:pPr algn="r">
              <a:lnSpc>
                <a:spcPct val="90000"/>
              </a:lnSpc>
            </a:pPr>
            <a:r>
              <a:rPr lang="es-ES" sz="1200" dirty="0">
                <a:solidFill>
                  <a:schemeClr val="accent4"/>
                </a:solidFill>
              </a:rPr>
              <a:t>U de Chile</a:t>
            </a:r>
          </a:p>
        </p:txBody>
      </p:sp>
      <p:pic>
        <p:nvPicPr>
          <p:cNvPr id="2052" name="Picture 4" descr="C:\Mis documentos\My Pictures\siegerbaby2003_g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764704"/>
            <a:ext cx="2034952" cy="2666489"/>
          </a:xfrm>
          <a:prstGeom prst="rect">
            <a:avLst/>
          </a:prstGeom>
          <a:noFill/>
        </p:spPr>
      </p:pic>
      <p:pic>
        <p:nvPicPr>
          <p:cNvPr id="5" name="Picture 5" descr="logou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 r="6406"/>
          <a:stretch>
            <a:fillRect/>
          </a:stretch>
        </p:blipFill>
        <p:spPr bwMode="auto">
          <a:xfrm>
            <a:off x="500063" y="285750"/>
            <a:ext cx="831577" cy="124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FISIOPATOLOGÍA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MX" dirty="0"/>
              <a:t>Torcedura axial testículo</a:t>
            </a:r>
          </a:p>
          <a:p>
            <a:pPr>
              <a:buFontTx/>
              <a:buNone/>
            </a:pPr>
            <a:endParaRPr lang="es-MX" dirty="0"/>
          </a:p>
          <a:p>
            <a:pPr>
              <a:buFontTx/>
              <a:buNone/>
            </a:pPr>
            <a:r>
              <a:rPr lang="es-MX" dirty="0"/>
              <a:t>Obstrucción flujo venoso</a:t>
            </a:r>
          </a:p>
          <a:p>
            <a:pPr>
              <a:buFontTx/>
              <a:buNone/>
            </a:pPr>
            <a:endParaRPr lang="es-MX" dirty="0"/>
          </a:p>
          <a:p>
            <a:pPr>
              <a:buFontTx/>
              <a:buNone/>
            </a:pPr>
            <a:r>
              <a:rPr lang="es-MX" dirty="0"/>
              <a:t>Obstrucción flujo arterial</a:t>
            </a:r>
          </a:p>
          <a:p>
            <a:pPr>
              <a:buFontTx/>
              <a:buNone/>
            </a:pPr>
            <a:endParaRPr lang="es-MX" dirty="0"/>
          </a:p>
          <a:p>
            <a:pPr>
              <a:buFontTx/>
              <a:buNone/>
            </a:pPr>
            <a:r>
              <a:rPr lang="es-MX" b="1" dirty="0"/>
              <a:t>Gangrena por isquemia</a:t>
            </a:r>
            <a:endParaRPr lang="es-ES" b="1" dirty="0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1804919" y="2060848"/>
            <a:ext cx="576064" cy="46139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1876927" y="2924944"/>
            <a:ext cx="504056" cy="504056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1840923" y="3895673"/>
            <a:ext cx="576064" cy="43204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80897" name="Picture 1" descr="C:\Users\Chica\Desktop\torsion testicular.jpg"/>
          <p:cNvPicPr>
            <a:picLocks noChangeAspect="1" noChangeArrowheads="1"/>
          </p:cNvPicPr>
          <p:nvPr/>
        </p:nvPicPr>
        <p:blipFill>
          <a:blip r:embed="rId2" cstate="print"/>
          <a:srcRect b="7980"/>
          <a:stretch>
            <a:fillRect/>
          </a:stretch>
        </p:blipFill>
        <p:spPr bwMode="auto">
          <a:xfrm>
            <a:off x="4427984" y="1720994"/>
            <a:ext cx="3960440" cy="30761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0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7543800" cy="939378"/>
          </a:xfrm>
        </p:spPr>
        <p:txBody>
          <a:bodyPr>
            <a:normAutofit fontScale="90000"/>
          </a:bodyPr>
          <a:lstStyle/>
          <a:p>
            <a:br>
              <a:rPr lang="es-MX" dirty="0">
                <a:solidFill>
                  <a:schemeClr val="accent2"/>
                </a:solidFill>
              </a:rPr>
            </a:br>
            <a:r>
              <a:rPr lang="es-MX" dirty="0">
                <a:solidFill>
                  <a:schemeClr val="accent2"/>
                </a:solidFill>
              </a:rPr>
              <a:t>Tipos de Torsión</a:t>
            </a:r>
            <a:br>
              <a:rPr lang="es-MX" dirty="0">
                <a:solidFill>
                  <a:srgbClr val="FFFF00"/>
                </a:solidFill>
              </a:rPr>
            </a:b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MX" dirty="0"/>
              <a:t>Niños mayores</a:t>
            </a:r>
          </a:p>
          <a:p>
            <a:r>
              <a:rPr lang="es-MX" dirty="0"/>
              <a:t>95% de lo casos </a:t>
            </a:r>
          </a:p>
          <a:p>
            <a:r>
              <a:rPr lang="es-ES_tradnl" dirty="0">
                <a:cs typeface="Times New Roman" pitchFamily="18" charset="0"/>
              </a:rPr>
              <a:t>Dentro de la vaginal </a:t>
            </a:r>
            <a:endParaRPr lang="es-MX" dirty="0"/>
          </a:p>
          <a:p>
            <a:r>
              <a:rPr lang="es-MX" dirty="0"/>
              <a:t>Fa</a:t>
            </a:r>
            <a:r>
              <a:rPr lang="es-ES_tradnl" dirty="0" err="1">
                <a:cs typeface="Times New Roman" pitchFamily="18" charset="0"/>
              </a:rPr>
              <a:t>lta</a:t>
            </a:r>
            <a:r>
              <a:rPr lang="es-ES_tradnl" dirty="0">
                <a:cs typeface="Times New Roman" pitchFamily="18" charset="0"/>
              </a:rPr>
              <a:t> de fijación del testículo y epidídimo a la pared escrotal</a:t>
            </a:r>
          </a:p>
          <a:p>
            <a:r>
              <a:rPr lang="es-ES_tradnl" i="1" dirty="0">
                <a:cs typeface="Times New Roman" pitchFamily="18" charset="0"/>
              </a:rPr>
              <a:t>Falta de unión entre el testículo y epidídimo</a:t>
            </a:r>
            <a:r>
              <a:rPr lang="es-ES" dirty="0">
                <a:cs typeface="Times New Roman" pitchFamily="18" charset="0"/>
              </a:rPr>
              <a:t> </a:t>
            </a:r>
            <a:endParaRPr lang="es-ES_tradnl" dirty="0">
              <a:cs typeface="Times New Roman" pitchFamily="18" charset="0"/>
            </a:endParaRPr>
          </a:p>
          <a:p>
            <a:endParaRPr lang="es-CL" dirty="0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MX" dirty="0" err="1"/>
              <a:t>Tipica</a:t>
            </a:r>
            <a:r>
              <a:rPr lang="es-MX" dirty="0"/>
              <a:t> de RN o niños menores</a:t>
            </a:r>
          </a:p>
          <a:p>
            <a:r>
              <a:rPr lang="es-MX" dirty="0"/>
              <a:t>5% de los casos </a:t>
            </a:r>
          </a:p>
          <a:p>
            <a:r>
              <a:rPr lang="es-MX" dirty="0"/>
              <a:t>Nivel alto de cordón </a:t>
            </a:r>
          </a:p>
          <a:p>
            <a:r>
              <a:rPr lang="es-ES_tradnl" dirty="0">
                <a:cs typeface="Times New Roman" pitchFamily="18" charset="0"/>
              </a:rPr>
              <a:t>Falta de fijación del testículo en descenso a la pared escrotal</a:t>
            </a:r>
            <a:r>
              <a:rPr lang="es-ES" dirty="0"/>
              <a:t> </a:t>
            </a:r>
            <a:endParaRPr lang="es-MX" dirty="0"/>
          </a:p>
          <a:p>
            <a:r>
              <a:rPr lang="es-ES_tradnl" dirty="0">
                <a:cs typeface="Times New Roman" pitchFamily="18" charset="0"/>
              </a:rPr>
              <a:t>Tracción del </a:t>
            </a:r>
            <a:r>
              <a:rPr lang="es-ES_tradnl" dirty="0" err="1">
                <a:cs typeface="Times New Roman" pitchFamily="18" charset="0"/>
              </a:rPr>
              <a:t>cremáster</a:t>
            </a:r>
            <a:endParaRPr lang="es-ES" dirty="0">
              <a:cs typeface="Times New Roman" pitchFamily="18" charset="0"/>
            </a:endParaRPr>
          </a:p>
          <a:p>
            <a:endParaRPr lang="es-CL" dirty="0"/>
          </a:p>
        </p:txBody>
      </p:sp>
      <p:sp>
        <p:nvSpPr>
          <p:cNvPr id="9" name="8 Marcador de texto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s-MX" dirty="0" err="1"/>
              <a:t>Intravaginal</a:t>
            </a:r>
            <a:endParaRPr lang="es-CL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 err="1"/>
              <a:t>Extravaginal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accent2"/>
                </a:solidFill>
              </a:rPr>
              <a:t>Torsión</a:t>
            </a:r>
            <a:r>
              <a:rPr lang="en-GB" dirty="0">
                <a:solidFill>
                  <a:schemeClr val="accent2"/>
                </a:solidFill>
              </a:rPr>
              <a:t> Testicular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772816"/>
            <a:ext cx="8229600" cy="508518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dirty="0"/>
              <a:t>Segunda causa de testículo Agudo en niños. </a:t>
            </a:r>
          </a:p>
          <a:p>
            <a:pPr>
              <a:lnSpc>
                <a:spcPct val="90000"/>
              </a:lnSpc>
            </a:pPr>
            <a:r>
              <a:rPr lang="es-ES_tradnl" dirty="0">
                <a:cs typeface="Times New Roman" pitchFamily="18" charset="0"/>
              </a:rPr>
              <a:t>Cualquier edad, pero es más frecuente entre los 12 y los 18 años.</a:t>
            </a:r>
            <a:endParaRPr lang="es-MX" dirty="0"/>
          </a:p>
          <a:p>
            <a:pPr>
              <a:lnSpc>
                <a:spcPct val="90000"/>
              </a:lnSpc>
            </a:pPr>
            <a:r>
              <a:rPr lang="es-MX" dirty="0"/>
              <a:t>2/1: izquierdo/derecho</a:t>
            </a:r>
          </a:p>
          <a:p>
            <a:pPr>
              <a:lnSpc>
                <a:spcPct val="90000"/>
              </a:lnSpc>
            </a:pPr>
            <a:r>
              <a:rPr lang="es-MX" dirty="0"/>
              <a:t>Causa:</a:t>
            </a:r>
          </a:p>
          <a:p>
            <a:pPr lvl="1">
              <a:lnSpc>
                <a:spcPct val="90000"/>
              </a:lnSpc>
            </a:pPr>
            <a:r>
              <a:rPr lang="es-MX" dirty="0"/>
              <a:t>Desconocida con ciertos factores </a:t>
            </a:r>
            <a:r>
              <a:rPr lang="es-MX" dirty="0" err="1"/>
              <a:t>predisponenetes</a:t>
            </a:r>
            <a:endParaRPr lang="es-MX" dirty="0"/>
          </a:p>
          <a:p>
            <a:pPr lvl="1">
              <a:lnSpc>
                <a:spcPct val="90000"/>
              </a:lnSpc>
            </a:pPr>
            <a:r>
              <a:rPr lang="es-MX" dirty="0"/>
              <a:t>Contracción </a:t>
            </a:r>
            <a:r>
              <a:rPr lang="es-MX" dirty="0" err="1"/>
              <a:t>cremáster</a:t>
            </a:r>
            <a:r>
              <a:rPr lang="es-MX" dirty="0"/>
              <a:t>: frio-</a:t>
            </a:r>
            <a:r>
              <a:rPr lang="es-MX" dirty="0" err="1"/>
              <a:t>ejercios</a:t>
            </a:r>
            <a:r>
              <a:rPr lang="es-MX" dirty="0"/>
              <a:t>, coito, sueño, etc.</a:t>
            </a:r>
          </a:p>
          <a:p>
            <a:pPr lvl="1">
              <a:lnSpc>
                <a:spcPct val="90000"/>
              </a:lnSpc>
            </a:pPr>
            <a:r>
              <a:rPr lang="es-MX" i="1" dirty="0">
                <a:cs typeface="Arial" charset="0"/>
              </a:rPr>
              <a:t>Puede haber</a:t>
            </a:r>
            <a:r>
              <a:rPr lang="es-MX" dirty="0">
                <a:cs typeface="Arial" charset="0"/>
              </a:rPr>
              <a:t> antecedentes traumáticos (50%)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153400" cy="5069160"/>
          </a:xfrm>
        </p:spPr>
        <p:txBody>
          <a:bodyPr>
            <a:normAutofit fontScale="62500" lnSpcReduction="20000"/>
          </a:bodyPr>
          <a:lstStyle/>
          <a:p>
            <a:pPr marL="609600" indent="-609600">
              <a:lnSpc>
                <a:spcPct val="90000"/>
              </a:lnSpc>
              <a:buClr>
                <a:srgbClr val="3A4DAA"/>
              </a:buClr>
              <a:buFont typeface="Wingdings" pitchFamily="2" charset="2"/>
              <a:buNone/>
            </a:pPr>
            <a:endParaRPr lang="es-MX" sz="3200" u="sng" dirty="0">
              <a:solidFill>
                <a:schemeClr val="accent2">
                  <a:lumMod val="60000"/>
                  <a:lumOff val="40000"/>
                </a:schemeClr>
              </a:solidFill>
              <a:cs typeface="Arial" charset="0"/>
            </a:endParaRPr>
          </a:p>
          <a:p>
            <a:pPr marL="609600" indent="-609600">
              <a:lnSpc>
                <a:spcPct val="90000"/>
              </a:lnSpc>
              <a:buClr>
                <a:srgbClr val="3A4DAA"/>
              </a:buClr>
              <a:buFont typeface="Wingdings" pitchFamily="2" charset="2"/>
              <a:buNone/>
            </a:pPr>
            <a:r>
              <a:rPr lang="es-ES" sz="3200" u="sng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charset="0"/>
              </a:rPr>
              <a:t>Existen 3 modos de presentación clínica:</a:t>
            </a:r>
          </a:p>
          <a:p>
            <a:pPr marL="609600" indent="-609600">
              <a:lnSpc>
                <a:spcPct val="90000"/>
              </a:lnSpc>
              <a:buClr>
                <a:srgbClr val="3A4DAA"/>
              </a:buClr>
              <a:buFont typeface="Wingdings" pitchFamily="2" charset="2"/>
              <a:buNone/>
            </a:pPr>
            <a:endParaRPr lang="es-ES" sz="3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Clr>
                <a:srgbClr val="3A4DAA"/>
              </a:buClr>
              <a:buFont typeface="Wingdings" pitchFamily="2" charset="2"/>
              <a:buNone/>
            </a:pPr>
            <a:r>
              <a:rPr lang="es-ES" sz="3200" b="1" dirty="0">
                <a:solidFill>
                  <a:srgbClr val="003399"/>
                </a:solidFill>
                <a:cs typeface="Arial" charset="0"/>
              </a:rPr>
              <a:t>1. </a:t>
            </a:r>
            <a:r>
              <a:rPr lang="es-MX" sz="3200" dirty="0">
                <a:solidFill>
                  <a:srgbClr val="003399"/>
                </a:solidFill>
                <a:cs typeface="Arial" charset="0"/>
              </a:rPr>
              <a:t>F</a:t>
            </a:r>
            <a:r>
              <a:rPr lang="es-ES" sz="3200" dirty="0">
                <a:solidFill>
                  <a:srgbClr val="003399"/>
                </a:solidFill>
                <a:cs typeface="Arial" charset="0"/>
              </a:rPr>
              <a:t>echa alejada del nacimiento</a:t>
            </a:r>
            <a:r>
              <a:rPr lang="es-MX" sz="3200" dirty="0">
                <a:cs typeface="Arial" charset="0"/>
              </a:rPr>
              <a:t> </a:t>
            </a:r>
            <a:r>
              <a:rPr lang="es-ES" sz="3200" dirty="0">
                <a:cs typeface="Arial" charset="0"/>
              </a:rPr>
              <a:t> </a:t>
            </a:r>
            <a:endParaRPr lang="es-MX" sz="3200" dirty="0">
              <a:cs typeface="Arial" charset="0"/>
            </a:endParaRPr>
          </a:p>
          <a:p>
            <a:pPr marL="1371600" lvl="2" indent="-457200">
              <a:lnSpc>
                <a:spcPct val="90000"/>
              </a:lnSpc>
              <a:buClr>
                <a:srgbClr val="3A4DAA"/>
              </a:buClr>
              <a:buFont typeface="Wingdings" pitchFamily="2" charset="2"/>
              <a:buChar char="ü"/>
            </a:pPr>
            <a:r>
              <a:rPr lang="es-ES" sz="3200" dirty="0">
                <a:cs typeface="Arial" charset="0"/>
              </a:rPr>
              <a:t>Na</a:t>
            </a:r>
            <a:r>
              <a:rPr lang="es-MX" sz="3200" dirty="0">
                <a:cs typeface="Arial" charset="0"/>
              </a:rPr>
              <a:t>ce </a:t>
            </a:r>
            <a:r>
              <a:rPr lang="es-ES" sz="3200" dirty="0">
                <a:cs typeface="Arial" charset="0"/>
              </a:rPr>
              <a:t>sin el testículo afectado</a:t>
            </a:r>
            <a:endParaRPr lang="es-MX" sz="3200" dirty="0">
              <a:cs typeface="Arial" charset="0"/>
            </a:endParaRPr>
          </a:p>
          <a:p>
            <a:pPr marL="1371600" lvl="2" indent="-457200">
              <a:lnSpc>
                <a:spcPct val="90000"/>
              </a:lnSpc>
              <a:buClr>
                <a:srgbClr val="3A4DAA"/>
              </a:buClr>
              <a:buFont typeface="Wingdings" pitchFamily="2" charset="2"/>
              <a:buChar char="ü"/>
            </a:pPr>
            <a:r>
              <a:rPr lang="es-MX" sz="3200" dirty="0">
                <a:cs typeface="Arial" charset="0"/>
              </a:rPr>
              <a:t>S</a:t>
            </a:r>
            <a:r>
              <a:rPr lang="es-ES" sz="3200" dirty="0">
                <a:cs typeface="Arial" charset="0"/>
              </a:rPr>
              <a:t>e diagnostica testículo no palpable a estudiar en fecha posterior</a:t>
            </a:r>
          </a:p>
          <a:p>
            <a:pPr marL="1371600" lvl="2" indent="-457200">
              <a:lnSpc>
                <a:spcPct val="90000"/>
              </a:lnSpc>
              <a:buClr>
                <a:srgbClr val="3A4DAA"/>
              </a:buClr>
              <a:buFont typeface="Wingdings" pitchFamily="2" charset="2"/>
              <a:buChar char="ü"/>
            </a:pPr>
            <a:endParaRPr lang="es-ES" sz="3200" dirty="0">
              <a:cs typeface="Arial" charset="0"/>
            </a:endParaRPr>
          </a:p>
          <a:p>
            <a:pPr>
              <a:buClr>
                <a:srgbClr val="3A4DAA"/>
              </a:buClr>
              <a:buFont typeface="Wingdings" pitchFamily="2" charset="2"/>
              <a:buNone/>
            </a:pPr>
            <a:r>
              <a:rPr lang="es-ES" sz="3200" b="1" dirty="0">
                <a:solidFill>
                  <a:srgbClr val="003399"/>
                </a:solidFill>
                <a:cs typeface="Arial" charset="0"/>
              </a:rPr>
              <a:t>2. </a:t>
            </a:r>
            <a:r>
              <a:rPr lang="es-MX" sz="3200" dirty="0">
                <a:solidFill>
                  <a:srgbClr val="003399"/>
                </a:solidFill>
                <a:cs typeface="Arial" charset="0"/>
              </a:rPr>
              <a:t>F</a:t>
            </a:r>
            <a:r>
              <a:rPr lang="es-ES" sz="3200" dirty="0">
                <a:solidFill>
                  <a:srgbClr val="003399"/>
                </a:solidFill>
                <a:cs typeface="Arial" charset="0"/>
              </a:rPr>
              <a:t>echa medianamente próxima al nacimiento (entre unos días y unas semanas) </a:t>
            </a:r>
            <a:endParaRPr lang="es-MX" sz="3200" dirty="0">
              <a:solidFill>
                <a:srgbClr val="003399"/>
              </a:solidFill>
              <a:cs typeface="Arial" charset="0"/>
            </a:endParaRPr>
          </a:p>
          <a:p>
            <a:pPr lvl="1">
              <a:buClr>
                <a:srgbClr val="3A4DAA"/>
              </a:buClr>
              <a:buFont typeface="Wingdings" pitchFamily="2" charset="2"/>
              <a:buChar char="ü"/>
            </a:pPr>
            <a:r>
              <a:rPr lang="es-ES" sz="3200" dirty="0">
                <a:cs typeface="Arial" charset="0"/>
              </a:rPr>
              <a:t>lo típico es que el niño presente en el </a:t>
            </a:r>
            <a:r>
              <a:rPr lang="es-ES" sz="3200" dirty="0" err="1">
                <a:cs typeface="Arial" charset="0"/>
              </a:rPr>
              <a:t>hemiescroto</a:t>
            </a:r>
            <a:r>
              <a:rPr lang="es-ES" sz="3200" dirty="0">
                <a:cs typeface="Arial" charset="0"/>
              </a:rPr>
              <a:t> afectado una masa dura, lisa, indolora, sin signos inflamatorios.</a:t>
            </a:r>
            <a:br>
              <a:rPr lang="es-ES" sz="3200" dirty="0">
                <a:cs typeface="Arial" charset="0"/>
              </a:rPr>
            </a:br>
            <a:endParaRPr lang="es-MX" sz="3200" dirty="0">
              <a:cs typeface="Arial" charset="0"/>
            </a:endParaRPr>
          </a:p>
          <a:p>
            <a:pPr>
              <a:buClr>
                <a:srgbClr val="3A4DAA"/>
              </a:buClr>
              <a:buFont typeface="Wingdings" pitchFamily="2" charset="2"/>
              <a:buNone/>
            </a:pPr>
            <a:r>
              <a:rPr lang="es-ES" sz="3200" b="1" dirty="0">
                <a:solidFill>
                  <a:srgbClr val="003399"/>
                </a:solidFill>
                <a:cs typeface="Arial" charset="0"/>
              </a:rPr>
              <a:t>3. </a:t>
            </a:r>
            <a:r>
              <a:rPr lang="es-MX" sz="3200" dirty="0">
                <a:solidFill>
                  <a:srgbClr val="003399"/>
                </a:solidFill>
                <a:cs typeface="Arial" charset="0"/>
              </a:rPr>
              <a:t>F</a:t>
            </a:r>
            <a:r>
              <a:rPr lang="es-ES" sz="3200" dirty="0">
                <a:solidFill>
                  <a:srgbClr val="003399"/>
                </a:solidFill>
                <a:cs typeface="Arial" charset="0"/>
              </a:rPr>
              <a:t>echa muy próxima al nacimiento (entre horas y pocos días)</a:t>
            </a:r>
            <a:endParaRPr lang="es-MX" sz="3200" dirty="0">
              <a:solidFill>
                <a:srgbClr val="003399"/>
              </a:solidFill>
              <a:cs typeface="Arial" charset="0"/>
            </a:endParaRPr>
          </a:p>
          <a:p>
            <a:pPr lvl="1">
              <a:buClr>
                <a:srgbClr val="3A4DAA"/>
              </a:buClr>
              <a:buFont typeface="Wingdings" pitchFamily="2" charset="2"/>
              <a:buChar char="ü"/>
            </a:pPr>
            <a:r>
              <a:rPr lang="es-ES" sz="3200" dirty="0">
                <a:cs typeface="Arial" charset="0"/>
              </a:rPr>
              <a:t>cuadro clínico de escroto agudo similar al observado en el lactante y niño mayor, con claro predominio de los signos inflamatorios agudos</a:t>
            </a:r>
            <a:r>
              <a:rPr lang="es-MX" sz="3200" dirty="0">
                <a:cs typeface="Arial" charset="0"/>
              </a:rPr>
              <a:t>.</a:t>
            </a:r>
            <a:endParaRPr lang="es-ES" sz="3200" dirty="0"/>
          </a:p>
          <a:p>
            <a:pPr marL="609600" indent="-609600">
              <a:lnSpc>
                <a:spcPct val="90000"/>
              </a:lnSpc>
              <a:buClr>
                <a:srgbClr val="3A4DAA"/>
              </a:buClr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MX" sz="4800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accent2"/>
                </a:solidFill>
              </a:rPr>
              <a:t>Torsión en el recién nacido </a:t>
            </a:r>
            <a:br>
              <a:rPr lang="es-MX" dirty="0">
                <a:solidFill>
                  <a:schemeClr val="accent2"/>
                </a:solidFill>
              </a:rPr>
            </a:br>
            <a:r>
              <a:rPr lang="es-MX" dirty="0">
                <a:solidFill>
                  <a:schemeClr val="accent2"/>
                </a:solidFill>
              </a:rPr>
              <a:t>(</a:t>
            </a:r>
            <a:r>
              <a:rPr lang="es-MX" dirty="0" err="1">
                <a:solidFill>
                  <a:schemeClr val="accent2"/>
                </a:solidFill>
              </a:rPr>
              <a:t>extravaginal</a:t>
            </a:r>
            <a:r>
              <a:rPr lang="es-MX" dirty="0">
                <a:solidFill>
                  <a:schemeClr val="accent2"/>
                </a:solidFill>
              </a:rPr>
              <a:t>)</a:t>
            </a:r>
            <a:endParaRPr lang="es-C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Torsion</a:t>
            </a:r>
            <a:r>
              <a:rPr lang="es-MX" dirty="0"/>
              <a:t> </a:t>
            </a:r>
            <a:r>
              <a:rPr lang="es-MX" dirty="0" err="1"/>
              <a:t>Intravaginal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Dolor muy intenso, de comienzo súbito en 1 </a:t>
            </a:r>
            <a:r>
              <a:rPr lang="es-MX" sz="2000" dirty="0" err="1">
                <a:cs typeface="Arial" charset="0"/>
              </a:rPr>
              <a:t>hemiescroto</a:t>
            </a:r>
            <a:r>
              <a:rPr lang="es-MX" sz="2000" dirty="0">
                <a:cs typeface="Arial" charset="0"/>
              </a:rPr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Generalmente de inicio nocturno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Irradiación a ingle o abdomen 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Dolor a la palpación del otro testículo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Signo de </a:t>
            </a:r>
            <a:r>
              <a:rPr lang="es-MX" sz="2000" dirty="0" err="1">
                <a:cs typeface="Arial" charset="0"/>
              </a:rPr>
              <a:t>Prehn</a:t>
            </a:r>
            <a:r>
              <a:rPr lang="es-MX" sz="2000" dirty="0">
                <a:cs typeface="Arial" charset="0"/>
              </a:rPr>
              <a:t> negativo (-)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Cordón espermático doloroso</a:t>
            </a:r>
          </a:p>
          <a:p>
            <a:endParaRPr lang="es-CL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Aumento de tamaño testicular, fijo y/o ascendido. 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Reflejo </a:t>
            </a:r>
            <a:r>
              <a:rPr lang="es-MX" sz="2000" dirty="0" err="1">
                <a:cs typeface="Arial" charset="0"/>
              </a:rPr>
              <a:t>cremasteriano</a:t>
            </a:r>
            <a:r>
              <a:rPr lang="es-MX" sz="2000" dirty="0">
                <a:cs typeface="Arial" charset="0"/>
              </a:rPr>
              <a:t> </a:t>
            </a:r>
            <a:r>
              <a:rPr lang="es-MX" sz="2000" dirty="0" err="1">
                <a:cs typeface="Arial" charset="0"/>
              </a:rPr>
              <a:t>debil</a:t>
            </a:r>
            <a:r>
              <a:rPr lang="es-MX" sz="2000" dirty="0">
                <a:cs typeface="Arial" charset="0"/>
              </a:rPr>
              <a:t> o ausente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Síntomas urinarios (+)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Síntomas gastrointestinales asociados ( náuseas-vómitos)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Fiebre ocasional</a:t>
            </a:r>
          </a:p>
          <a:p>
            <a:pPr lvl="1">
              <a:buFont typeface="Wingdings" pitchFamily="2" charset="2"/>
              <a:buChar char="§"/>
            </a:pPr>
            <a:r>
              <a:rPr lang="es-MX" sz="2000" dirty="0">
                <a:cs typeface="Arial" charset="0"/>
              </a:rPr>
              <a:t>Hidrocele reactivo</a:t>
            </a:r>
          </a:p>
          <a:p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s-MX" dirty="0"/>
              <a:t>Historia</a:t>
            </a:r>
            <a:endParaRPr lang="es-CL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Examen físico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26649" name="Group 25"/>
          <p:cNvGraphicFramePr>
            <a:graphicFrameLocks noGrp="1"/>
          </p:cNvGraphicFramePr>
          <p:nvPr/>
        </p:nvGraphicFramePr>
        <p:xfrm>
          <a:off x="899592" y="692696"/>
          <a:ext cx="6630888" cy="2405304"/>
        </p:xfrm>
        <a:graphic>
          <a:graphicData uri="http://schemas.openxmlformats.org/drawingml/2006/table">
            <a:tbl>
              <a:tblPr/>
              <a:tblGrid>
                <a:gridCol w="3315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5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1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Pasadas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4 h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Lesión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de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las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células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de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Sertoli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2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Pasadas 6 h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Lesiones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irreversibles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de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las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estructuras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tubulares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2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Pasadas 10-12 h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Células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de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Leydig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casi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completamente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destruidas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6680" name="Group 56"/>
          <p:cNvGraphicFramePr>
            <a:graphicFrameLocks noGrp="1"/>
          </p:cNvGraphicFramePr>
          <p:nvPr/>
        </p:nvGraphicFramePr>
        <p:xfrm>
          <a:off x="827584" y="3429000"/>
          <a:ext cx="7010400" cy="2956879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Duración de la torsión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Tasa de conservación en %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Menos 6 hrs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85-97</a:t>
                      </a: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6-12 hrs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55-85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12-24 hrs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20-80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Más de 24 hrs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Menos 10</a:t>
                      </a: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99CCFF">
                            <a:gamma/>
                            <a:tint val="12941"/>
                            <a:invGamma/>
                          </a:srgbClr>
                        </a:gs>
                        <a:gs pos="50000">
                          <a:srgbClr val="99CCFF"/>
                        </a:gs>
                        <a:gs pos="100000">
                          <a:srgbClr val="99CCFF">
                            <a:gamma/>
                            <a:tint val="12941"/>
                            <a:invGamma/>
                          </a:srgbClr>
                        </a:gs>
                      </a:gsLst>
                      <a:lin ang="189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Torsión de </a:t>
            </a:r>
            <a:r>
              <a:rPr lang="es-MX" dirty="0" err="1"/>
              <a:t>Hidatide</a:t>
            </a:r>
            <a:r>
              <a:rPr lang="es-MX" dirty="0"/>
              <a:t> (</a:t>
            </a:r>
            <a:r>
              <a:rPr lang="es-MX" dirty="0" err="1"/>
              <a:t>apendices</a:t>
            </a:r>
            <a:r>
              <a:rPr lang="es-MX" dirty="0"/>
              <a:t>)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es-MX" dirty="0" err="1"/>
              <a:t>Torsion</a:t>
            </a:r>
            <a:r>
              <a:rPr lang="es-MX" dirty="0"/>
              <a:t> de </a:t>
            </a:r>
            <a:r>
              <a:rPr lang="es-MX" dirty="0" err="1"/>
              <a:t>Hidatide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3657600" cy="468741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1800" dirty="0"/>
              <a:t>Torsión de cualquiera de las 4 apéndices del escroto</a:t>
            </a:r>
          </a:p>
          <a:p>
            <a:pPr lvl="1">
              <a:lnSpc>
                <a:spcPct val="90000"/>
              </a:lnSpc>
            </a:pPr>
            <a:r>
              <a:rPr lang="es-ES" sz="1600" dirty="0" err="1">
                <a:solidFill>
                  <a:schemeClr val="accent1">
                    <a:lumMod val="75000"/>
                  </a:schemeClr>
                </a:solidFill>
              </a:rPr>
              <a:t>Ap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éndice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testicular o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hidátide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sésil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de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Morgagni</a:t>
            </a:r>
            <a:endParaRPr lang="en-US" sz="1600" dirty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600" dirty="0" err="1">
                <a:cs typeface="Times New Roman" pitchFamily="18" charset="0"/>
              </a:rPr>
              <a:t>Apéndice</a:t>
            </a:r>
            <a:r>
              <a:rPr lang="en-US" sz="1600" dirty="0">
                <a:cs typeface="Times New Roman" pitchFamily="18" charset="0"/>
              </a:rPr>
              <a:t> del </a:t>
            </a:r>
            <a:r>
              <a:rPr lang="en-US" sz="1600" dirty="0" err="1">
                <a:cs typeface="Times New Roman" pitchFamily="18" charset="0"/>
              </a:rPr>
              <a:t>epidídimo</a:t>
            </a:r>
            <a:r>
              <a:rPr lang="en-US" sz="1600" dirty="0">
                <a:cs typeface="Times New Roman" pitchFamily="18" charset="0"/>
              </a:rPr>
              <a:t> o </a:t>
            </a:r>
            <a:r>
              <a:rPr lang="en-US" sz="1600" dirty="0" err="1">
                <a:cs typeface="Times New Roman" pitchFamily="18" charset="0"/>
              </a:rPr>
              <a:t>hidátide</a:t>
            </a:r>
            <a:r>
              <a:rPr lang="en-US" sz="1600" dirty="0">
                <a:cs typeface="Times New Roman" pitchFamily="18" charset="0"/>
              </a:rPr>
              <a:t> </a:t>
            </a:r>
            <a:r>
              <a:rPr lang="en-US" sz="1600" dirty="0" err="1">
                <a:cs typeface="Times New Roman" pitchFamily="18" charset="0"/>
              </a:rPr>
              <a:t>pediculada</a:t>
            </a:r>
            <a:r>
              <a:rPr lang="en-US" sz="1600" dirty="0">
                <a:cs typeface="Times New Roman" pitchFamily="18" charset="0"/>
              </a:rPr>
              <a:t> de </a:t>
            </a:r>
            <a:r>
              <a:rPr lang="en-US" sz="1600" dirty="0" err="1">
                <a:cs typeface="Times New Roman" pitchFamily="18" charset="0"/>
              </a:rPr>
              <a:t>Morgagni</a:t>
            </a:r>
            <a:endParaRPr lang="en-US" sz="16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600" dirty="0" err="1">
                <a:cs typeface="Times New Roman" pitchFamily="18" charset="0"/>
              </a:rPr>
              <a:t>Órgano</a:t>
            </a:r>
            <a:r>
              <a:rPr lang="en-US" sz="1600" dirty="0">
                <a:cs typeface="Times New Roman" pitchFamily="18" charset="0"/>
              </a:rPr>
              <a:t> de </a:t>
            </a:r>
            <a:r>
              <a:rPr lang="en-US" sz="1600" dirty="0" err="1">
                <a:cs typeface="Times New Roman" pitchFamily="18" charset="0"/>
              </a:rPr>
              <a:t>Giraldes</a:t>
            </a:r>
            <a:r>
              <a:rPr lang="en-US" sz="1600" dirty="0">
                <a:cs typeface="Times New Roman" pitchFamily="18" charset="0"/>
              </a:rPr>
              <a:t> o </a:t>
            </a:r>
            <a:r>
              <a:rPr lang="en-US" sz="1600" dirty="0" err="1">
                <a:cs typeface="Times New Roman" pitchFamily="18" charset="0"/>
              </a:rPr>
              <a:t>paradídimo</a:t>
            </a:r>
            <a:endParaRPr lang="en-US" sz="1600" dirty="0"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600" dirty="0" err="1">
                <a:cs typeface="Times New Roman" pitchFamily="18" charset="0"/>
              </a:rPr>
              <a:t>Conducto</a:t>
            </a:r>
            <a:r>
              <a:rPr lang="en-US" sz="1600" dirty="0">
                <a:cs typeface="Times New Roman" pitchFamily="18" charset="0"/>
              </a:rPr>
              <a:t> </a:t>
            </a:r>
            <a:r>
              <a:rPr lang="en-US" sz="1600" dirty="0" err="1">
                <a:cs typeface="Times New Roman" pitchFamily="18" charset="0"/>
              </a:rPr>
              <a:t>aberrante</a:t>
            </a:r>
            <a:r>
              <a:rPr lang="en-US" sz="1600" dirty="0">
                <a:cs typeface="Times New Roman" pitchFamily="18" charset="0"/>
              </a:rPr>
              <a:t> de Haller o Vas </a:t>
            </a:r>
            <a:r>
              <a:rPr lang="en-US" sz="1600" dirty="0" err="1">
                <a:cs typeface="Times New Roman" pitchFamily="18" charset="0"/>
              </a:rPr>
              <a:t>aberrans</a:t>
            </a:r>
            <a:r>
              <a:rPr lang="en-US" sz="1600" dirty="0"/>
              <a:t> </a:t>
            </a:r>
            <a:endParaRPr lang="es-ES" sz="1600" dirty="0"/>
          </a:p>
          <a:p>
            <a:r>
              <a:rPr lang="es-ES" sz="1800" dirty="0"/>
              <a:t>Más frecuente: Apéndice testicular o hidátide sésil de </a:t>
            </a:r>
            <a:r>
              <a:rPr lang="es-ES" sz="1800" dirty="0" err="1"/>
              <a:t>Morgagni</a:t>
            </a:r>
            <a:endParaRPr lang="es-ES" sz="1800" dirty="0"/>
          </a:p>
          <a:p>
            <a:endParaRPr lang="es-MX" sz="1600" dirty="0"/>
          </a:p>
          <a:p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467544" y="5301208"/>
            <a:ext cx="4680520" cy="13234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solidFill>
                  <a:schemeClr val="accent4">
                    <a:lumMod val="75000"/>
                  </a:schemeClr>
                </a:solidFill>
                <a:latin typeface="+mn-lt"/>
                <a:cs typeface="Times New Roman" pitchFamily="18" charset="0"/>
              </a:rPr>
              <a:t>El apéndice testicular representa la porción craneal del conducto de </a:t>
            </a:r>
            <a:r>
              <a:rPr lang="es-ES" sz="1600" dirty="0" err="1">
                <a:solidFill>
                  <a:schemeClr val="accent4">
                    <a:lumMod val="75000"/>
                  </a:schemeClr>
                </a:solidFill>
                <a:latin typeface="+mn-lt"/>
                <a:cs typeface="Times New Roman" pitchFamily="18" charset="0"/>
              </a:rPr>
              <a:t>Müller</a:t>
            </a:r>
            <a:r>
              <a:rPr lang="es-ES" sz="1600" dirty="0">
                <a:solidFill>
                  <a:schemeClr val="accent4">
                    <a:lumMod val="75000"/>
                  </a:schemeClr>
                </a:solidFill>
                <a:latin typeface="+mn-lt"/>
                <a:cs typeface="Times New Roman" pitchFamily="18" charset="0"/>
              </a:rPr>
              <a:t>, es análogo al extremo </a:t>
            </a:r>
            <a:r>
              <a:rPr lang="es-ES" sz="1600" dirty="0" err="1">
                <a:solidFill>
                  <a:schemeClr val="accent4">
                    <a:lumMod val="75000"/>
                  </a:schemeClr>
                </a:solidFill>
                <a:latin typeface="+mn-lt"/>
                <a:cs typeface="Times New Roman" pitchFamily="18" charset="0"/>
              </a:rPr>
              <a:t>fimbriado</a:t>
            </a:r>
            <a:r>
              <a:rPr lang="es-ES" sz="1600" dirty="0">
                <a:solidFill>
                  <a:schemeClr val="accent4">
                    <a:lumMod val="75000"/>
                  </a:schemeClr>
                </a:solidFill>
                <a:latin typeface="+mn-lt"/>
                <a:cs typeface="Times New Roman" pitchFamily="18" charset="0"/>
              </a:rPr>
              <a:t> de las trompas de Falopio en la mujer y se encuentra en el 92% de los hombres (polo superior del testículo).</a:t>
            </a:r>
            <a:endParaRPr lang="es-ES" sz="3200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5 Flecha curvada hacia la izquierda"/>
          <p:cNvSpPr/>
          <p:nvPr/>
        </p:nvSpPr>
        <p:spPr>
          <a:xfrm>
            <a:off x="3841304" y="4668007"/>
            <a:ext cx="360040" cy="504056"/>
          </a:xfrm>
          <a:prstGeom prst="curved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pic>
        <p:nvPicPr>
          <p:cNvPr id="97282" name="Picture 2" descr="http://www.tupediatraonline.com/consultas-frecuentes/wp-content/uploads/2015/12/test%C3%ADculo-doloroso-en-ni%C3%B1os-test%C3%ADculo-inflamado-causas-test%C3%ADculo-inflamado-y-duro-en-ni%C3%B1os-test%C3%ADculo-inflamado-y-dolor-en-ni%C3%B1os-inflamaci%C3%B3n-escrotal-en-ni%C3%B1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32656"/>
            <a:ext cx="2891347" cy="4206206"/>
          </a:xfrm>
          <a:prstGeom prst="rect">
            <a:avLst/>
          </a:prstGeom>
          <a:noFill/>
        </p:spPr>
      </p:pic>
      <p:pic>
        <p:nvPicPr>
          <p:cNvPr id="97284" name="Picture 4" descr="http://www.cirujanopediatra.cl/patologia/escrotoag/objetos/hidat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509120"/>
            <a:ext cx="2376264" cy="218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Torsion de </a:t>
            </a:r>
            <a:r>
              <a:rPr lang="en-GB" dirty="0" err="1">
                <a:solidFill>
                  <a:schemeClr val="tx1"/>
                </a:solidFill>
              </a:rPr>
              <a:t>Hidatide</a:t>
            </a:r>
            <a:r>
              <a:rPr lang="en-GB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204864"/>
            <a:ext cx="8382000" cy="46531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la causa más frecuente de testículo agudo en niños.</a:t>
            </a:r>
          </a:p>
          <a:p>
            <a:pPr>
              <a:lnSpc>
                <a:spcPct val="90000"/>
              </a:lnSpc>
            </a:pPr>
            <a:r>
              <a:rPr lang="en-US" dirty="0">
                <a:cs typeface="Times New Roman" pitchFamily="18" charset="0"/>
              </a:rPr>
              <a:t>Se </a:t>
            </a:r>
            <a:r>
              <a:rPr lang="en-US" dirty="0" err="1">
                <a:cs typeface="Times New Roman" pitchFamily="18" charset="0"/>
              </a:rPr>
              <a:t>afecta</a:t>
            </a:r>
            <a:r>
              <a:rPr lang="es-ES" dirty="0">
                <a:cs typeface="Times New Roman" pitchFamily="18" charset="0"/>
              </a:rPr>
              <a:t>n ambos testículos </a:t>
            </a:r>
            <a:r>
              <a:rPr lang="en-US" dirty="0">
                <a:cs typeface="Times New Roman" pitchFamily="18" charset="0"/>
              </a:rPr>
              <a:t>en la </a:t>
            </a:r>
            <a:r>
              <a:rPr lang="es-ES" dirty="0">
                <a:cs typeface="Times New Roman" pitchFamily="18" charset="0"/>
              </a:rPr>
              <a:t>misma </a:t>
            </a:r>
            <a:r>
              <a:rPr lang="en-US" dirty="0" err="1">
                <a:cs typeface="Times New Roman" pitchFamily="18" charset="0"/>
              </a:rPr>
              <a:t>proporción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dirty="0"/>
              <a:t> </a:t>
            </a:r>
            <a:endParaRPr lang="es-MX" dirty="0"/>
          </a:p>
          <a:p>
            <a:pPr>
              <a:lnSpc>
                <a:spcPct val="90000"/>
              </a:lnSpc>
            </a:pPr>
            <a:r>
              <a:rPr lang="es-ES" dirty="0"/>
              <a:t>Más frecuente en niños de 6-12 años</a:t>
            </a:r>
          </a:p>
          <a:p>
            <a:pPr>
              <a:lnSpc>
                <a:spcPct val="90000"/>
              </a:lnSpc>
            </a:pPr>
            <a:r>
              <a:rPr lang="es-ES" dirty="0"/>
              <a:t>Etiología desconocida</a:t>
            </a:r>
          </a:p>
          <a:p>
            <a:pPr>
              <a:lnSpc>
                <a:spcPct val="90000"/>
              </a:lnSpc>
            </a:pPr>
            <a:r>
              <a:rPr lang="es-ES" dirty="0"/>
              <a:t>Se han propuesto factores predisponentes       (traumáticos)</a:t>
            </a:r>
          </a:p>
          <a:p>
            <a:pPr>
              <a:lnSpc>
                <a:spcPct val="90000"/>
              </a:lnSpc>
            </a:pPr>
            <a:r>
              <a:rPr lang="es-ES" dirty="0"/>
              <a:t>De acuerdo al apéndice torcido será la clínica</a:t>
            </a:r>
          </a:p>
          <a:p>
            <a:pPr>
              <a:lnSpc>
                <a:spcPct val="90000"/>
              </a:lnSpc>
            </a:pPr>
            <a:r>
              <a:rPr lang="es-ES" dirty="0"/>
              <a:t>Puede ir de cuadros muy importantes a pasar desapercibido con episodios recidivantes</a:t>
            </a:r>
          </a:p>
          <a:p>
            <a:pPr>
              <a:lnSpc>
                <a:spcPct val="90000"/>
              </a:lnSpc>
            </a:pPr>
            <a:endParaRPr lang="es-ES" sz="2800" dirty="0"/>
          </a:p>
          <a:p>
            <a:pPr>
              <a:lnSpc>
                <a:spcPct val="90000"/>
              </a:lnSpc>
            </a:pPr>
            <a:endParaRPr lang="en-GB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Torsion</a:t>
            </a:r>
            <a:r>
              <a:rPr lang="es-MX" dirty="0"/>
              <a:t> de </a:t>
            </a:r>
            <a:r>
              <a:rPr lang="es-MX" dirty="0" err="1"/>
              <a:t>Hidatide</a:t>
            </a:r>
            <a:r>
              <a:rPr lang="es-MX" dirty="0"/>
              <a:t>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000" dirty="0">
                <a:solidFill>
                  <a:srgbClr val="000000"/>
                </a:solidFill>
              </a:rPr>
              <a:t>Dolor de comienzo súbito, continuo e intermitente; </a:t>
            </a:r>
            <a:r>
              <a:rPr lang="es-ES" sz="2000" u="sng" dirty="0">
                <a:solidFill>
                  <a:srgbClr val="000000"/>
                </a:solidFill>
              </a:rPr>
              <a:t>de escasa o moderada intensidad</a:t>
            </a:r>
          </a:p>
          <a:p>
            <a:pPr>
              <a:lnSpc>
                <a:spcPct val="90000"/>
              </a:lnSpc>
            </a:pPr>
            <a:r>
              <a:rPr lang="es-ES" sz="2000" dirty="0">
                <a:solidFill>
                  <a:srgbClr val="000000"/>
                </a:solidFill>
              </a:rPr>
              <a:t>Localizado en polo superior del test</a:t>
            </a:r>
            <a:r>
              <a:rPr lang="es-MX" sz="2000" dirty="0">
                <a:solidFill>
                  <a:srgbClr val="000000"/>
                </a:solidFill>
              </a:rPr>
              <a:t>í</a:t>
            </a:r>
            <a:r>
              <a:rPr lang="es-ES" sz="2000" dirty="0">
                <a:solidFill>
                  <a:srgbClr val="000000"/>
                </a:solidFill>
              </a:rPr>
              <a:t>culo</a:t>
            </a:r>
          </a:p>
          <a:p>
            <a:pPr>
              <a:lnSpc>
                <a:spcPct val="90000"/>
              </a:lnSpc>
            </a:pPr>
            <a:r>
              <a:rPr lang="es-ES" sz="2000" dirty="0" err="1">
                <a:solidFill>
                  <a:srgbClr val="000000"/>
                </a:solidFill>
              </a:rPr>
              <a:t>Epidid</a:t>
            </a:r>
            <a:r>
              <a:rPr lang="es-MX" sz="2000" dirty="0">
                <a:solidFill>
                  <a:srgbClr val="000000"/>
                </a:solidFill>
              </a:rPr>
              <a:t>í</a:t>
            </a:r>
            <a:r>
              <a:rPr lang="es-ES" sz="2000" dirty="0" err="1">
                <a:solidFill>
                  <a:srgbClr val="000000"/>
                </a:solidFill>
              </a:rPr>
              <a:t>mo</a:t>
            </a:r>
            <a:r>
              <a:rPr lang="es-ES" sz="2000" dirty="0">
                <a:solidFill>
                  <a:srgbClr val="000000"/>
                </a:solidFill>
              </a:rPr>
              <a:t> agrandado y doloroso</a:t>
            </a:r>
          </a:p>
          <a:p>
            <a:pPr>
              <a:lnSpc>
                <a:spcPct val="90000"/>
              </a:lnSpc>
            </a:pPr>
            <a:r>
              <a:rPr lang="es-ES" sz="2000" dirty="0">
                <a:solidFill>
                  <a:srgbClr val="000000"/>
                </a:solidFill>
              </a:rPr>
              <a:t>Resto del testículo </a:t>
            </a:r>
            <a:r>
              <a:rPr lang="es-ES" sz="2000" dirty="0" err="1">
                <a:solidFill>
                  <a:srgbClr val="000000"/>
                </a:solidFill>
              </a:rPr>
              <a:t>nor</a:t>
            </a:r>
            <a:r>
              <a:rPr lang="es-MX" sz="2000" dirty="0">
                <a:solidFill>
                  <a:srgbClr val="000000"/>
                </a:solidFill>
              </a:rPr>
              <a:t>m</a:t>
            </a:r>
            <a:r>
              <a:rPr lang="es-ES" sz="2000" dirty="0">
                <a:solidFill>
                  <a:srgbClr val="000000"/>
                </a:solidFill>
              </a:rPr>
              <a:t>al o ligeramente doloroso</a:t>
            </a:r>
            <a:endParaRPr lang="es-MX" sz="2000" dirty="0">
              <a:solidFill>
                <a:srgbClr val="000000"/>
              </a:solidFill>
            </a:endParaRPr>
          </a:p>
          <a:p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4091136"/>
          </a:xfrm>
        </p:spPr>
        <p:txBody>
          <a:bodyPr>
            <a:normAutofit fontScale="92500" lnSpcReduction="20000"/>
          </a:bodyPr>
          <a:lstStyle/>
          <a:p>
            <a:r>
              <a:rPr lang="es-ES" dirty="0">
                <a:solidFill>
                  <a:srgbClr val="000000"/>
                </a:solidFill>
              </a:rPr>
              <a:t>Eritema y tumor escrotal (variable)</a:t>
            </a:r>
          </a:p>
          <a:p>
            <a:r>
              <a:rPr lang="es-ES" dirty="0">
                <a:solidFill>
                  <a:srgbClr val="000000"/>
                </a:solidFill>
              </a:rPr>
              <a:t>Puede palparse nódulo duro y muy doloroso en el polo superior.</a:t>
            </a:r>
          </a:p>
          <a:p>
            <a:r>
              <a:rPr lang="es-ES" dirty="0">
                <a:solidFill>
                  <a:srgbClr val="000000"/>
                </a:solidFill>
              </a:rPr>
              <a:t>Puede verse apéndice gangrenado de coloración oscura           </a:t>
            </a:r>
            <a:r>
              <a:rPr lang="es-E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signo del punto azul</a:t>
            </a:r>
            <a:endParaRPr lang="es-MX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>
                <a:solidFill>
                  <a:srgbClr val="000000"/>
                </a:solidFill>
              </a:rPr>
              <a:t>Hidrocele reactivo</a:t>
            </a:r>
            <a:r>
              <a:rPr lang="es-MX" dirty="0">
                <a:solidFill>
                  <a:srgbClr val="000000"/>
                </a:solidFill>
              </a:rPr>
              <a:t> y edema de pared escrotal</a:t>
            </a:r>
            <a:endParaRPr lang="es-ES" dirty="0">
              <a:solidFill>
                <a:srgbClr val="000000"/>
              </a:solidFill>
            </a:endParaRPr>
          </a:p>
          <a:p>
            <a:r>
              <a:rPr lang="es-ES" dirty="0">
                <a:solidFill>
                  <a:srgbClr val="000000"/>
                </a:solidFill>
              </a:rPr>
              <a:t>Duración síntomas 5-10 días.</a:t>
            </a:r>
          </a:p>
          <a:p>
            <a:endParaRPr lang="es-MX" dirty="0">
              <a:solidFill>
                <a:srgbClr val="000000"/>
              </a:solidFill>
            </a:endParaRPr>
          </a:p>
          <a:p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s-MX" dirty="0"/>
              <a:t>Historia</a:t>
            </a:r>
            <a:endParaRPr lang="es-CL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Examen Físico</a:t>
            </a:r>
            <a:endParaRPr lang="es-CL" dirty="0"/>
          </a:p>
        </p:txBody>
      </p:sp>
      <p:pic>
        <p:nvPicPr>
          <p:cNvPr id="111618" name="Picture 2" descr="https://o.quizlet.com/ZPWY-Qg-8LAVGkz42RG4nQ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547666" y="1268759"/>
            <a:ext cx="5328591" cy="5328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DEFINICIÓN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Se define como entidad clínica de inflamación aguda escrotal </a:t>
            </a:r>
            <a:r>
              <a:rPr lang="es-ES" dirty="0" err="1"/>
              <a:t>uni</a:t>
            </a:r>
            <a:r>
              <a:rPr lang="es-ES" dirty="0"/>
              <a:t> o bilateral, que puede obedecer a distintas etiologías y  que debe tener resolución urgente ( quirúrgica o médica).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Epididimitis y </a:t>
            </a:r>
            <a:br>
              <a:rPr lang="es-MX" dirty="0"/>
            </a:br>
            <a:r>
              <a:rPr lang="es-MX" dirty="0" err="1"/>
              <a:t>orquiepididimitis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/>
          <a:lstStyle/>
          <a:p>
            <a:r>
              <a:rPr lang="es-ES" dirty="0"/>
              <a:t>EPIDIDIMITIS Y ORQUIEPIDIDIMITIS</a:t>
            </a:r>
            <a:endParaRPr lang="en-GB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4038600" cy="4267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800"/>
              <a:t>Cuadro de inflamación de epididimo, testiculo o ambos producto de infección; ya sea bacteriana, viral, micótica, traumática, ó debida a reacción secundaria a alguna noxa. </a:t>
            </a:r>
            <a:endParaRPr lang="en-GB" sz="2800"/>
          </a:p>
        </p:txBody>
      </p: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2206625" y="2582863"/>
            <a:ext cx="5018088" cy="0"/>
            <a:chOff x="0" y="0"/>
            <a:chExt cx="3161" cy="0"/>
          </a:xfrm>
        </p:grpSpPr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161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CL"/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3161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s-CL"/>
            </a:p>
          </p:txBody>
        </p:sp>
      </p:grpSp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33805" name="Picture 13" descr="https://i.ytimg.com/vi/VXW1qF35sgk/hqdefault.jpg"/>
          <p:cNvPicPr>
            <a:picLocks noChangeAspect="1" noChangeArrowheads="1"/>
          </p:cNvPicPr>
          <p:nvPr/>
        </p:nvPicPr>
        <p:blipFill>
          <a:blip r:embed="rId2" cstate="print"/>
          <a:srcRect l="14175" t="12600" r="14951" b="13901"/>
          <a:stretch>
            <a:fillRect/>
          </a:stretch>
        </p:blipFill>
        <p:spPr bwMode="auto">
          <a:xfrm>
            <a:off x="4582287" y="2708920"/>
            <a:ext cx="398101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r>
              <a:rPr lang="en-US" dirty="0" err="1"/>
              <a:t>Orquiepididimitis</a:t>
            </a: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3568" y="1484784"/>
            <a:ext cx="4193232" cy="49922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MX" dirty="0" err="1"/>
              <a:t>Vias</a:t>
            </a:r>
            <a:r>
              <a:rPr lang="es-MX" dirty="0"/>
              <a:t>: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s-MX" sz="2400" dirty="0" err="1"/>
              <a:t>Canalicular</a:t>
            </a:r>
            <a:endParaRPr lang="es-MX" sz="2400" dirty="0"/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s-MX" sz="2400" dirty="0"/>
              <a:t>Linfática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s-MX" sz="2400" dirty="0" err="1"/>
              <a:t>Hematógena</a:t>
            </a:r>
            <a:endParaRPr lang="es-MX" sz="2400" dirty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ES_tradnl" dirty="0">
                <a:cs typeface="Times New Roman" pitchFamily="18" charset="0"/>
              </a:rPr>
              <a:t>Predominio de microorganismos </a:t>
            </a:r>
            <a:r>
              <a:rPr lang="es-ES_tradnl" dirty="0" err="1">
                <a:cs typeface="Times New Roman" pitchFamily="18" charset="0"/>
              </a:rPr>
              <a:t>gram</a:t>
            </a:r>
            <a:r>
              <a:rPr lang="es-ES_tradnl" dirty="0">
                <a:cs typeface="Times New Roman" pitchFamily="18" charset="0"/>
              </a:rPr>
              <a:t> (-), especialmente </a:t>
            </a:r>
            <a:r>
              <a:rPr lang="es-ES_tradnl" dirty="0" err="1">
                <a:cs typeface="Times New Roman" pitchFamily="18" charset="0"/>
              </a:rPr>
              <a:t>klebsiella</a:t>
            </a:r>
            <a:r>
              <a:rPr lang="es-ES_tradnl" dirty="0">
                <a:cs typeface="Times New Roman" pitchFamily="18" charset="0"/>
              </a:rPr>
              <a:t> y </a:t>
            </a:r>
            <a:r>
              <a:rPr lang="es-ES_tradnl" dirty="0" err="1">
                <a:cs typeface="Times New Roman" pitchFamily="18" charset="0"/>
              </a:rPr>
              <a:t>E.Coli</a:t>
            </a:r>
            <a:r>
              <a:rPr lang="es-ES_tradnl" dirty="0">
                <a:cs typeface="Times New Roman" pitchFamily="18" charset="0"/>
              </a:rPr>
              <a:t>.</a:t>
            </a:r>
            <a:endParaRPr lang="es-MX" dirty="0"/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MX" dirty="0"/>
              <a:t>Raro en pediatría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MX" dirty="0"/>
              <a:t>Más frecuente en 20-30 años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s-MX" dirty="0" err="1"/>
              <a:t>Epididmitis</a:t>
            </a:r>
            <a:r>
              <a:rPr lang="es-MX" dirty="0"/>
              <a:t> precede a la orquitis en 85%.</a:t>
            </a:r>
          </a:p>
          <a:p>
            <a:pPr>
              <a:lnSpc>
                <a:spcPct val="90000"/>
              </a:lnSpc>
            </a:pPr>
            <a:endParaRPr lang="es-MX" sz="2800" dirty="0"/>
          </a:p>
          <a:p>
            <a:pPr>
              <a:lnSpc>
                <a:spcPct val="90000"/>
              </a:lnSpc>
            </a:pPr>
            <a:endParaRPr lang="es-MX" sz="2800" dirty="0"/>
          </a:p>
          <a:p>
            <a:pPr>
              <a:lnSpc>
                <a:spcPct val="90000"/>
              </a:lnSpc>
            </a:pPr>
            <a:endParaRPr lang="es-ES" sz="2800" dirty="0"/>
          </a:p>
        </p:txBody>
      </p:sp>
      <p:pic>
        <p:nvPicPr>
          <p:cNvPr id="37896" name="Picture 8" descr="http://www.urologogdl.com/img/portfolio/orqu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36912"/>
            <a:ext cx="3810000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Clínica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/>
              <a:t>Dolor súbito o insidioso, </a:t>
            </a:r>
          </a:p>
          <a:p>
            <a:r>
              <a:rPr lang="es-MX" dirty="0"/>
              <a:t>Intensidad creciente en epidídimo - testículo</a:t>
            </a:r>
          </a:p>
          <a:p>
            <a:r>
              <a:rPr lang="es-MX" dirty="0"/>
              <a:t>Asociado a aumento de tamaño de ambos testículos</a:t>
            </a:r>
          </a:p>
          <a:p>
            <a:r>
              <a:rPr lang="es-MX" dirty="0"/>
              <a:t>Testículos normales (no ascendidos)</a:t>
            </a: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MX" dirty="0"/>
              <a:t>Siempre realizar tacto rectal en adolescentes (se acompaña de prostatitis)</a:t>
            </a:r>
          </a:p>
          <a:p>
            <a:r>
              <a:rPr lang="es-MX" dirty="0"/>
              <a:t>Fiebre, leucocitosis, </a:t>
            </a:r>
            <a:r>
              <a:rPr lang="es-MX" dirty="0" err="1"/>
              <a:t>piuria</a:t>
            </a:r>
            <a:endParaRPr lang="es-MX" dirty="0"/>
          </a:p>
          <a:p>
            <a:r>
              <a:rPr lang="es-MX" dirty="0"/>
              <a:t>Hidrocele reactivo y edema escrotal.</a:t>
            </a:r>
          </a:p>
          <a:p>
            <a:endParaRPr lang="es-C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Diagnóstico Diferencial</a:t>
            </a:r>
            <a:endParaRPr lang="es-E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5240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40109" name="Group 1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086945"/>
              </p:ext>
            </p:extLst>
          </p:nvPr>
        </p:nvGraphicFramePr>
        <p:xfrm>
          <a:off x="395537" y="1676400"/>
          <a:ext cx="8062664" cy="4525964"/>
        </p:xfrm>
        <a:graphic>
          <a:graphicData uri="http://schemas.openxmlformats.org/drawingml/2006/table">
            <a:tbl>
              <a:tblPr/>
              <a:tblGrid>
                <a:gridCol w="1980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3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30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89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80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042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Vómitos</a:t>
                      </a:r>
                      <a:endParaRPr kumimoji="0" lang="es-E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Sínt. Vagales</a:t>
                      </a:r>
                      <a:endParaRPr kumimoji="0" lang="es-E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Dolor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Abdominal</a:t>
                      </a:r>
                      <a:endParaRPr kumimoji="0" lang="es-E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Sínt.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Urinarios</a:t>
                      </a:r>
                      <a:endParaRPr kumimoji="0" lang="es-E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4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Torsión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testículo</a:t>
                      </a:r>
                      <a:endParaRPr kumimoji="0" lang="es-E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++ </a:t>
                      </a:r>
                      <a:endParaRPr kumimoji="0" lang="es-E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++</a:t>
                      </a:r>
                      <a:endParaRPr kumimoji="0" lang="es-E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+++</a:t>
                      </a:r>
                      <a:endParaRPr kumimoji="0" lang="es-E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Raro, leve</a:t>
                      </a:r>
                      <a:endParaRPr kumimoji="0" lang="es-ES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4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Torsión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Apéndice</a:t>
                      </a:r>
                      <a:endParaRPr kumimoji="0" lang="es-ES" sz="2000" b="0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es-E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es-E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es-E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es-E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21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</a:rPr>
                        <a:t>Orqui-epididimitis</a:t>
                      </a:r>
                      <a:endParaRPr kumimoji="0" lang="es-E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es-E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es-E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es-E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Severo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2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Diagnóstico Diferencial</a:t>
            </a:r>
            <a:endParaRPr lang="es-E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3060" name="Group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158582"/>
              </p:ext>
            </p:extLst>
          </p:nvPr>
        </p:nvGraphicFramePr>
        <p:xfrm>
          <a:off x="457200" y="1472174"/>
          <a:ext cx="8001000" cy="4315567"/>
        </p:xfrm>
        <a:graphic>
          <a:graphicData uri="http://schemas.openxmlformats.org/drawingml/2006/table">
            <a:tbl>
              <a:tblPr/>
              <a:tblGrid>
                <a:gridCol w="200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3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Aumento V° testículo</a:t>
                      </a:r>
                      <a:endParaRPr kumimoji="0" lang="es-E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Situación</a:t>
                      </a:r>
                      <a:endParaRPr kumimoji="0" lang="es-E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Dolor</a:t>
                      </a:r>
                      <a:endParaRPr kumimoji="0" lang="es-E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0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Torsión</a:t>
                      </a:r>
                      <a:endParaRPr kumimoji="0" lang="es-E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+++</a:t>
                      </a:r>
                      <a:endParaRPr kumimoji="0" lang="es-E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alto a la bolsa.</a:t>
                      </a:r>
                      <a:endParaRPr kumimoji="0" lang="es-MX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epidídimo delante, o teste en posición transversa</a:t>
                      </a: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Testículo</a:t>
                      </a:r>
                      <a:endParaRPr kumimoji="0" lang="es-E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3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Hidátide</a:t>
                      </a:r>
                      <a:endParaRPr kumimoji="0" lang="es-E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+</a:t>
                      </a:r>
                      <a:endParaRPr kumimoji="0" lang="es-ES" sz="2400" b="0" i="0" u="none" strike="noStrike" cap="none" normalizeH="0" baseline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  <a:endParaRPr kumimoji="0" lang="es-ES" sz="2400" b="0" i="0" u="none" strike="noStrike" cap="none" normalizeH="0" baseline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Apéndice (polo </a:t>
                      </a:r>
                      <a:r>
                        <a:rPr kumimoji="0" lang="es-MX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sup</a:t>
                      </a:r>
                      <a:r>
                        <a:rPr kumimoji="0" lang="es-MX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)</a:t>
                      </a:r>
                      <a:endParaRPr kumimoji="0" lang="es-E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1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Orqui-E</a:t>
                      </a:r>
                      <a:endParaRPr kumimoji="0" lang="es-E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+++</a:t>
                      </a:r>
                      <a:endParaRPr kumimoji="0" lang="es-E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  <a:endParaRPr kumimoji="0" lang="es-E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Epidídimo grande y doloroso. Teste normal</a:t>
                      </a:r>
                      <a:r>
                        <a:rPr kumimoji="0" 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DIAGNÓSTICO</a:t>
            </a:r>
            <a:endParaRPr lang="es-CL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bg1">
                    <a:lumMod val="65000"/>
                  </a:schemeClr>
                </a:solidFill>
              </a:rPr>
              <a:t>DIAGNÓSTICO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609600" indent="-609600"/>
            <a:r>
              <a:rPr lang="es-MX" dirty="0"/>
              <a:t>35-60% cirugías por escroto Ag           </a:t>
            </a:r>
          </a:p>
          <a:p>
            <a:pPr marL="609600" indent="-609600">
              <a:buFontTx/>
              <a:buNone/>
            </a:pPr>
            <a:r>
              <a:rPr lang="es-MX" dirty="0"/>
              <a:t>                                                      T.T</a:t>
            </a:r>
          </a:p>
          <a:p>
            <a:pPr marL="609600" indent="-609600"/>
            <a:endParaRPr lang="es-MX" dirty="0"/>
          </a:p>
          <a:p>
            <a:pPr marL="609600" indent="-609600"/>
            <a:r>
              <a:rPr lang="es-MX" dirty="0"/>
              <a:t>A pesar de técnicas </a:t>
            </a:r>
            <a:r>
              <a:rPr lang="es-MX" dirty="0" err="1"/>
              <a:t>diag</a:t>
            </a:r>
            <a:r>
              <a:rPr lang="es-MX" dirty="0"/>
              <a:t>             no hay certeza</a:t>
            </a:r>
          </a:p>
          <a:p>
            <a:pPr marL="609600" indent="-609600">
              <a:buFontTx/>
              <a:buNone/>
            </a:pPr>
            <a:r>
              <a:rPr lang="es-MX" dirty="0"/>
              <a:t>                                                            </a:t>
            </a:r>
          </a:p>
          <a:p>
            <a:pPr marL="609600" indent="-609600"/>
            <a:endParaRPr lang="es-MX" dirty="0"/>
          </a:p>
          <a:p>
            <a:pPr marL="609600" indent="-609600"/>
            <a:r>
              <a:rPr lang="es-MX" dirty="0"/>
              <a:t>Clínica: 70-30%.</a:t>
            </a:r>
          </a:p>
          <a:p>
            <a:pPr marL="609600" indent="-609600">
              <a:buFontTx/>
              <a:buAutoNum type="arabicPeriod"/>
            </a:pPr>
            <a:r>
              <a:rPr lang="es-MX" dirty="0">
                <a:solidFill>
                  <a:srgbClr val="003399"/>
                </a:solidFill>
              </a:rPr>
              <a:t>Hemograma + VHS + OC:</a:t>
            </a:r>
          </a:p>
          <a:p>
            <a:pPr marL="990600" lvl="1" indent="-533400">
              <a:buFont typeface="Wingdings" pitchFamily="2" charset="2"/>
              <a:buChar char="ü"/>
            </a:pPr>
            <a:r>
              <a:rPr lang="es-MX" dirty="0"/>
              <a:t>Leucocitosis y </a:t>
            </a:r>
            <a:r>
              <a:rPr lang="es-MX" dirty="0" err="1"/>
              <a:t>piuria</a:t>
            </a:r>
            <a:r>
              <a:rPr lang="es-MX" dirty="0"/>
              <a:t>              </a:t>
            </a:r>
            <a:r>
              <a:rPr lang="es-MX" dirty="0" err="1"/>
              <a:t>orqui</a:t>
            </a:r>
            <a:r>
              <a:rPr lang="es-MX" dirty="0"/>
              <a:t>-epididimitis</a:t>
            </a:r>
          </a:p>
          <a:p>
            <a:pPr marL="609600" indent="-609600"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4644008" y="2924944"/>
            <a:ext cx="720080" cy="457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AB71C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44038" name="AutoShape 6"/>
          <p:cNvSpPr>
            <a:spLocks noChangeArrowheads="1"/>
          </p:cNvSpPr>
          <p:nvPr/>
        </p:nvSpPr>
        <p:spPr bwMode="auto">
          <a:xfrm>
            <a:off x="4283968" y="5229200"/>
            <a:ext cx="576064" cy="288032"/>
          </a:xfrm>
          <a:prstGeom prst="notchedRightArrow">
            <a:avLst>
              <a:gd name="adj1" fmla="val 50000"/>
              <a:gd name="adj2" fmla="val 43750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CCECFF"/>
              </a:solidFill>
            </a:endParaRPr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5580112" y="1772816"/>
            <a:ext cx="1371600" cy="648072"/>
          </a:xfrm>
          <a:prstGeom prst="curvedLeftArrow">
            <a:avLst>
              <a:gd name="adj1" fmla="val 20000"/>
              <a:gd name="adj2" fmla="val 40000"/>
              <a:gd name="adj3" fmla="val 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bg1">
                    <a:lumMod val="65000"/>
                  </a:schemeClr>
                </a:solidFill>
              </a:rPr>
              <a:t>DIAGNÓSTICO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6553200" cy="5257800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MX" sz="2800" dirty="0" err="1">
                <a:solidFill>
                  <a:srgbClr val="003399"/>
                </a:solidFill>
              </a:rPr>
              <a:t>Transiluminación</a:t>
            </a:r>
            <a:r>
              <a:rPr lang="es-MX" sz="2800" dirty="0">
                <a:solidFill>
                  <a:srgbClr val="003399"/>
                </a:solidFill>
              </a:rPr>
              <a:t>: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ü"/>
            </a:pPr>
            <a:r>
              <a:rPr lang="es-MX" sz="2400" dirty="0"/>
              <a:t>Signo punto azul (hidátide)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ü"/>
            </a:pPr>
            <a:r>
              <a:rPr lang="es-MX" sz="2400" dirty="0"/>
              <a:t>Detecta líquido entre ambas túnicas vaginales (hidrocele) 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ü"/>
            </a:pPr>
            <a:endParaRPr lang="es-MX" sz="2400" dirty="0"/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MX" sz="2800" dirty="0">
                <a:solidFill>
                  <a:srgbClr val="003399"/>
                </a:solidFill>
              </a:rPr>
              <a:t>Ecografía: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ü"/>
            </a:pPr>
            <a:r>
              <a:rPr lang="es-MX" sz="2500" dirty="0"/>
              <a:t>Detecta alteraciones en la </a:t>
            </a:r>
            <a:r>
              <a:rPr lang="es-MX" sz="2500" dirty="0" err="1"/>
              <a:t>ecogenicidad</a:t>
            </a:r>
            <a:r>
              <a:rPr lang="es-MX" sz="2500" dirty="0"/>
              <a:t> y 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es-MX" sz="2500" dirty="0"/>
              <a:t>     tamaño testículo afectado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ü"/>
            </a:pPr>
            <a:r>
              <a:rPr lang="es-MX" sz="2500" dirty="0"/>
              <a:t>No es específica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ü"/>
            </a:pPr>
            <a:r>
              <a:rPr lang="es-MX" sz="2500" dirty="0"/>
              <a:t>No evalúa flujo sanguíneo 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ü"/>
            </a:pPr>
            <a:r>
              <a:rPr lang="es-MX" sz="2500" dirty="0"/>
              <a:t>No evidencia isquemia lo suficientemente temprano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Char char="ü"/>
            </a:pPr>
            <a:r>
              <a:rPr lang="es-MX" sz="2500" dirty="0"/>
              <a:t>Sirve para ver tumores o quistes</a:t>
            </a:r>
          </a:p>
        </p:txBody>
      </p:sp>
      <p:graphicFrame>
        <p:nvGraphicFramePr>
          <p:cNvPr id="450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998191"/>
              </p:ext>
            </p:extLst>
          </p:nvPr>
        </p:nvGraphicFramePr>
        <p:xfrm>
          <a:off x="5565350" y="3879485"/>
          <a:ext cx="3121450" cy="2285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QuickTime Picture" r:id="rId3" imgW="3563790" imgH="2609665" progId="">
                  <p:embed/>
                </p:oleObj>
              </mc:Choice>
              <mc:Fallback>
                <p:oleObj name="QuickTime Picture" r:id="rId3" imgW="3563790" imgH="2609665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350" y="3879485"/>
                        <a:ext cx="3121450" cy="228581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063" name="Picture 7" descr="http://images.slideplayer.es/14/4757712/slides/slide_15.jpg"/>
          <p:cNvPicPr>
            <a:picLocks noChangeAspect="1" noChangeArrowheads="1"/>
          </p:cNvPicPr>
          <p:nvPr/>
        </p:nvPicPr>
        <p:blipFill>
          <a:blip r:embed="rId5" cstate="print"/>
          <a:srcRect l="22171" t="18337" r="31594" b="14608"/>
          <a:stretch>
            <a:fillRect/>
          </a:stretch>
        </p:blipFill>
        <p:spPr bwMode="auto">
          <a:xfrm>
            <a:off x="6714819" y="692696"/>
            <a:ext cx="1787424" cy="1944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algn="l"/>
            <a:r>
              <a:rPr lang="es-MX" dirty="0" err="1">
                <a:solidFill>
                  <a:schemeClr val="bg1">
                    <a:lumMod val="65000"/>
                  </a:schemeClr>
                </a:solidFill>
              </a:rPr>
              <a:t>Doppler</a:t>
            </a:r>
            <a:r>
              <a:rPr lang="es-MX" dirty="0">
                <a:solidFill>
                  <a:schemeClr val="bg1">
                    <a:lumMod val="65000"/>
                  </a:schemeClr>
                </a:solidFill>
              </a:rPr>
              <a:t>: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es-MX" dirty="0"/>
              <a:t>79-88% seguridad diagnóstica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es-MX" dirty="0"/>
              <a:t>Detecta flujo sanguíneo testicular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es-MX" u="sng" dirty="0"/>
              <a:t>Descarta torsión testicluar</a:t>
            </a:r>
            <a:r>
              <a:rPr lang="es-MX" dirty="0"/>
              <a:t>                No se conocen falsos positivos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endParaRPr lang="es-MX" dirty="0"/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2600" i="1" dirty="0">
                <a:solidFill>
                  <a:srgbClr val="003399"/>
                </a:solidFill>
                <a:cs typeface="Times New Roman" pitchFamily="18" charset="0"/>
              </a:rPr>
              <a:t>*Cabe destacar que los exámenes antes descritos, si bien, pueden ayudar al diagnóstico etiológico; sólo una adecuada valoración clínica asociada a la exploración precoz, podrán asegurar la viabilidad del testículo comprometido.</a:t>
            </a:r>
            <a:r>
              <a:rPr lang="es-ES_tradnl" sz="2600" i="1" u="sng" dirty="0">
                <a:solidFill>
                  <a:srgbClr val="003399"/>
                </a:solidFill>
                <a:cs typeface="Times New Roman" pitchFamily="18" charset="0"/>
              </a:rPr>
              <a:t> </a:t>
            </a:r>
            <a:endParaRPr lang="es-ES" sz="2600" i="1" u="sng" dirty="0">
              <a:solidFill>
                <a:srgbClr val="003399"/>
              </a:solidFill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Font typeface="Wingdings" pitchFamily="2" charset="2"/>
              <a:buChar char="ü"/>
            </a:pPr>
            <a:endParaRPr lang="es-MX" sz="2600" i="1" u="sng" dirty="0">
              <a:solidFill>
                <a:srgbClr val="003399"/>
              </a:solidFill>
            </a:endParaRPr>
          </a:p>
          <a:p>
            <a:pPr>
              <a:lnSpc>
                <a:spcPct val="90000"/>
              </a:lnSpc>
            </a:pPr>
            <a:endParaRPr lang="es-ES" sz="2600" i="1" dirty="0">
              <a:solidFill>
                <a:srgbClr val="003399"/>
              </a:solidFill>
            </a:endParaRPr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auto">
          <a:xfrm>
            <a:off x="4788024" y="2348880"/>
            <a:ext cx="648072" cy="288032"/>
          </a:xfrm>
          <a:prstGeom prst="rightArrow">
            <a:avLst>
              <a:gd name="adj1" fmla="val 5000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ANATOMÍA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18488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" dirty="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Bolsa Escrotal</a:t>
            </a:r>
          </a:p>
          <a:p>
            <a:pPr>
              <a:lnSpc>
                <a:spcPct val="90000"/>
              </a:lnSpc>
            </a:pPr>
            <a:r>
              <a:rPr lang="es-ES" dirty="0">
                <a:solidFill>
                  <a:srgbClr val="003399"/>
                </a:solidFill>
              </a:rPr>
              <a:t>Continente:</a:t>
            </a:r>
            <a:r>
              <a:rPr lang="es-ES" dirty="0"/>
              <a:t> 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Piel (escroto)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Muscular externa (</a:t>
            </a:r>
            <a:r>
              <a:rPr lang="es-ES" dirty="0" err="1"/>
              <a:t>Dartos</a:t>
            </a:r>
            <a:r>
              <a:rPr lang="es-ES" dirty="0"/>
              <a:t>)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Celular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Muscular interna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s-ES" dirty="0"/>
              <a:t>    (</a:t>
            </a:r>
            <a:r>
              <a:rPr lang="es-ES" dirty="0" err="1"/>
              <a:t>Cremaster</a:t>
            </a:r>
            <a:r>
              <a:rPr lang="es-ES" dirty="0"/>
              <a:t>)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Fibrosa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Vaginal             parietal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s-ES" dirty="0"/>
              <a:t>                              visceral</a:t>
            </a:r>
          </a:p>
          <a:p>
            <a:pPr lvl="1">
              <a:lnSpc>
                <a:spcPct val="90000"/>
              </a:lnSpc>
            </a:pPr>
            <a:endParaRPr lang="es-ES" dirty="0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2195736" y="4725144"/>
            <a:ext cx="79305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2195736" y="4797152"/>
            <a:ext cx="720080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5220072" y="1556792"/>
          <a:ext cx="2835275" cy="428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QuickTime Picture" r:id="rId3" imgW="2835322" imgH="4286396" progId="">
                  <p:embed/>
                </p:oleObj>
              </mc:Choice>
              <mc:Fallback>
                <p:oleObj name="QuickTime Picture" r:id="rId3" imgW="2835322" imgH="4286396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1556792"/>
                        <a:ext cx="2835275" cy="428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240904"/>
          </a:xfrm>
        </p:spPr>
        <p:txBody>
          <a:bodyPr/>
          <a:lstStyle/>
          <a:p>
            <a:r>
              <a:rPr lang="es-MX" dirty="0"/>
              <a:t>Tratamiento </a:t>
            </a:r>
            <a:endParaRPr lang="es-CL" dirty="0"/>
          </a:p>
        </p:txBody>
      </p:sp>
      <p:sp>
        <p:nvSpPr>
          <p:cNvPr id="8" name="7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es-MX" dirty="0"/>
              <a:t>Tratamiento:</a:t>
            </a:r>
            <a:br>
              <a:rPr lang="es-MX" dirty="0"/>
            </a:br>
            <a:r>
              <a:rPr lang="es-MX" dirty="0"/>
              <a:t>TORSIÓN TESTICULAR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6419056" cy="4953000"/>
          </a:xfrm>
        </p:spPr>
        <p:txBody>
          <a:bodyPr>
            <a:normAutofit/>
          </a:bodyPr>
          <a:lstStyle/>
          <a:p>
            <a:pPr marL="609600" indent="-609600">
              <a:buFontTx/>
              <a:buNone/>
            </a:pPr>
            <a:r>
              <a:rPr lang="es-ES_tradnl" dirty="0">
                <a:cs typeface="Times New Roman" pitchFamily="18" charset="0"/>
              </a:rPr>
              <a:t>1. </a:t>
            </a:r>
            <a:r>
              <a:rPr lang="es-ES_tradnl" dirty="0" err="1">
                <a:cs typeface="Times New Roman" pitchFamily="18" charset="0"/>
              </a:rPr>
              <a:t>Destorsión</a:t>
            </a:r>
            <a:r>
              <a:rPr lang="es-ES_tradnl" dirty="0">
                <a:cs typeface="Times New Roman" pitchFamily="18" charset="0"/>
              </a:rPr>
              <a:t> manual ???</a:t>
            </a:r>
          </a:p>
          <a:p>
            <a:pPr marL="609600" indent="-609600">
              <a:buFontTx/>
              <a:buNone/>
            </a:pPr>
            <a:endParaRPr lang="es-ES_tradnl" dirty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pic>
        <p:nvPicPr>
          <p:cNvPr id="109572" name="Picture 4" descr="http://www.epainassist.com/images/Article-Images/testicular-tor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96752"/>
            <a:ext cx="4032447" cy="3024336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611560" y="4365104"/>
            <a:ext cx="68407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None/>
            </a:pPr>
            <a:r>
              <a:rPr lang="es-ES_tradnl" sz="2200" dirty="0">
                <a:latin typeface="+mn-lt"/>
                <a:cs typeface="Times New Roman" pitchFamily="18" charset="0"/>
              </a:rPr>
              <a:t>2. Cirugía: </a:t>
            </a:r>
          </a:p>
          <a:p>
            <a:pPr marL="609600" indent="-609600"/>
            <a:r>
              <a:rPr lang="es-ES" sz="2200" dirty="0">
                <a:latin typeface="+mn-lt"/>
                <a:cs typeface="Times New Roman" pitchFamily="18" charset="0"/>
              </a:rPr>
              <a:t>- </a:t>
            </a:r>
            <a:r>
              <a:rPr lang="es-ES" sz="2200" dirty="0" err="1">
                <a:latin typeface="+mn-lt"/>
                <a:cs typeface="Times New Roman" pitchFamily="18" charset="0"/>
              </a:rPr>
              <a:t>Destorsión</a:t>
            </a:r>
            <a:r>
              <a:rPr lang="es-ES" sz="2200" dirty="0">
                <a:latin typeface="+mn-lt"/>
                <a:cs typeface="Times New Roman" pitchFamily="18" charset="0"/>
              </a:rPr>
              <a:t> y evaluar vitalidad </a:t>
            </a:r>
            <a:endParaRPr lang="es-ES_tradnl" sz="2200" dirty="0">
              <a:latin typeface="+mn-lt"/>
              <a:cs typeface="Times New Roman" pitchFamily="18" charset="0"/>
            </a:endParaRPr>
          </a:p>
          <a:p>
            <a:pPr marL="990600" lvl="1" indent="-533400" algn="just">
              <a:buFontTx/>
              <a:buAutoNum type="alphaLcParenR"/>
            </a:pPr>
            <a:r>
              <a:rPr lang="es-ES_tradnl" sz="2200" dirty="0">
                <a:latin typeface="+mn-lt"/>
                <a:cs typeface="Times New Roman" pitchFamily="18" charset="0"/>
              </a:rPr>
              <a:t>Testículo Viable</a:t>
            </a:r>
          </a:p>
          <a:p>
            <a:pPr marL="990600" lvl="1" indent="-533400" algn="just">
              <a:buFontTx/>
              <a:buAutoNum type="alphaLcParenR"/>
            </a:pPr>
            <a:r>
              <a:rPr lang="es-ES_tradnl" sz="2200" dirty="0">
                <a:latin typeface="+mn-lt"/>
                <a:cs typeface="Times New Roman" pitchFamily="18" charset="0"/>
              </a:rPr>
              <a:t>Viabilidad Dudosa</a:t>
            </a:r>
          </a:p>
          <a:p>
            <a:pPr marL="990600" lvl="1" indent="-533400" algn="just">
              <a:buFontTx/>
              <a:buAutoNum type="alphaLcParenR"/>
            </a:pPr>
            <a:r>
              <a:rPr lang="es-ES_tradnl" sz="2200" dirty="0">
                <a:latin typeface="+mn-lt"/>
                <a:cs typeface="Times New Roman" pitchFamily="18" charset="0"/>
              </a:rPr>
              <a:t>No Viable                </a:t>
            </a:r>
            <a:r>
              <a:rPr lang="es-ES_tradnl" sz="220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 </a:t>
            </a:r>
            <a:r>
              <a:rPr lang="es-ES_tradnl" sz="2200" dirty="0" err="1">
                <a:solidFill>
                  <a:srgbClr val="FF0000"/>
                </a:solidFill>
                <a:latin typeface="+mn-lt"/>
                <a:cs typeface="Times New Roman" pitchFamily="18" charset="0"/>
              </a:rPr>
              <a:t>Orquidectomia</a:t>
            </a:r>
            <a:endParaRPr lang="es-MX" sz="2200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  <a:p>
            <a:pPr marL="609600" indent="-609600" algn="just"/>
            <a:r>
              <a:rPr lang="es-ES_tradnl" sz="2200" dirty="0">
                <a:latin typeface="+mn-lt"/>
                <a:cs typeface="Times New Roman" pitchFamily="18" charset="0"/>
              </a:rPr>
              <a:t>- </a:t>
            </a:r>
            <a:r>
              <a:rPr lang="es-ES_tradnl" sz="2200" dirty="0" err="1">
                <a:latin typeface="+mn-lt"/>
                <a:cs typeface="Times New Roman" pitchFamily="18" charset="0"/>
              </a:rPr>
              <a:t>Orquidopexia</a:t>
            </a:r>
            <a:r>
              <a:rPr lang="es-ES_tradnl" sz="2200" dirty="0">
                <a:latin typeface="+mn-lt"/>
                <a:cs typeface="Times New Roman" pitchFamily="18" charset="0"/>
              </a:rPr>
              <a:t> contralateral</a:t>
            </a:r>
          </a:p>
        </p:txBody>
      </p:sp>
      <p:sp>
        <p:nvSpPr>
          <p:cNvPr id="8" name="7 Flecha derecha"/>
          <p:cNvSpPr/>
          <p:nvPr/>
        </p:nvSpPr>
        <p:spPr>
          <a:xfrm>
            <a:off x="3059832" y="5877272"/>
            <a:ext cx="108012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autoUpdateAnimBg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" name="Picture 2" descr="http://dccdn.de/pictures.doccheck.com/images/710/2e0/7102e0ad16c0299c869623411059cc95/61929/m_1408036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785439"/>
            <a:ext cx="2808312" cy="2667897"/>
          </a:xfrm>
          <a:prstGeom prst="rect">
            <a:avLst/>
          </a:prstGeom>
          <a:noFill/>
        </p:spPr>
      </p:pic>
      <p:pic>
        <p:nvPicPr>
          <p:cNvPr id="115714" name="Picture 2" descr="http://www.elsevier.es/imatges/302/302v70n01/grande/302v70n01-13149885fig1.jpg"/>
          <p:cNvPicPr>
            <a:picLocks noChangeAspect="1" noChangeArrowheads="1"/>
          </p:cNvPicPr>
          <p:nvPr/>
        </p:nvPicPr>
        <p:blipFill>
          <a:blip r:embed="rId3" cstate="print"/>
          <a:srcRect l="5556" t="4597" r="3704" b="5766"/>
          <a:stretch>
            <a:fillRect/>
          </a:stretch>
        </p:blipFill>
        <p:spPr bwMode="auto">
          <a:xfrm>
            <a:off x="2195736" y="2060848"/>
            <a:ext cx="3528392" cy="2808312"/>
          </a:xfrm>
          <a:prstGeom prst="rect">
            <a:avLst/>
          </a:prstGeom>
          <a:noFill/>
        </p:spPr>
      </p:pic>
      <p:pic>
        <p:nvPicPr>
          <p:cNvPr id="115716" name="Picture 4" descr="http://coreem.net/content/uploads/2015/11/Torsion-Surgical-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3227851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Secuelas Torsión Testicular</a:t>
            </a:r>
            <a:endParaRPr lang="es-E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s-MX" dirty="0">
                <a:cs typeface="Times New Roman" pitchFamily="18" charset="0"/>
              </a:rPr>
              <a:t>G</a:t>
            </a:r>
            <a:r>
              <a:rPr lang="es-ES" dirty="0">
                <a:cs typeface="Times New Roman" pitchFamily="18" charset="0"/>
              </a:rPr>
              <a:t>rave trastorno en la calidad del semen</a:t>
            </a:r>
            <a:r>
              <a:rPr lang="es-ES" dirty="0"/>
              <a:t> </a:t>
            </a:r>
            <a:endParaRPr lang="es-MX" dirty="0"/>
          </a:p>
          <a:p>
            <a:r>
              <a:rPr lang="es-ES" dirty="0">
                <a:cs typeface="Times New Roman" pitchFamily="18" charset="0"/>
              </a:rPr>
              <a:t>Se reconoce que la torsión testicular unilateral produce daño testicular contralateral</a:t>
            </a:r>
            <a:r>
              <a:rPr lang="es-ES" dirty="0"/>
              <a:t> </a:t>
            </a:r>
            <a:endParaRPr lang="es-MX" dirty="0"/>
          </a:p>
          <a:p>
            <a:r>
              <a:rPr lang="es-ES" dirty="0">
                <a:cs typeface="Times New Roman" pitchFamily="18" charset="0"/>
              </a:rPr>
              <a:t>La magnitud del daño guarda relación directa con el tiempo de evolución de la torsión (12-24 hrs)</a:t>
            </a:r>
          </a:p>
          <a:p>
            <a:r>
              <a:rPr lang="es-ES" dirty="0">
                <a:cs typeface="Times New Roman" pitchFamily="18" charset="0"/>
              </a:rPr>
              <a:t>Y con la técnica quirúrgica empleada</a:t>
            </a:r>
            <a:r>
              <a:rPr lang="es-ES" b="1" dirty="0">
                <a:cs typeface="Times New Roman" pitchFamily="18" charset="0"/>
              </a:rPr>
              <a:t> </a:t>
            </a:r>
            <a:endParaRPr lang="es-MX" b="1" dirty="0">
              <a:cs typeface="Times New Roman" pitchFamily="18" charset="0"/>
            </a:endParaRPr>
          </a:p>
          <a:p>
            <a:r>
              <a:rPr lang="es-MX" dirty="0">
                <a:cs typeface="Times New Roman" pitchFamily="18" charset="0"/>
              </a:rPr>
              <a:t>DAÑO: </a:t>
            </a:r>
            <a:r>
              <a:rPr lang="es-ES" dirty="0">
                <a:cs typeface="Times New Roman" pitchFamily="18" charset="0"/>
              </a:rPr>
              <a:t>mecanismo inmunológico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MX" dirty="0"/>
            </a:br>
            <a:r>
              <a:rPr lang="es-MX" dirty="0"/>
              <a:t>Tratamiento:</a:t>
            </a:r>
            <a:br>
              <a:rPr lang="es-MX" dirty="0"/>
            </a:br>
            <a:r>
              <a:rPr lang="es-MX" dirty="0"/>
              <a:t>TORSIÓN DE HIDÁTIDE</a:t>
            </a:r>
            <a:endParaRPr lang="es-E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endParaRPr lang="es-ES_tradnl" dirty="0">
              <a:cs typeface="Times New Roman" pitchFamily="18" charset="0"/>
            </a:endParaRPr>
          </a:p>
          <a:p>
            <a:pPr algn="just"/>
            <a:r>
              <a:rPr lang="es-ES_tradnl" dirty="0">
                <a:cs typeface="Times New Roman" pitchFamily="18" charset="0"/>
              </a:rPr>
              <a:t>Cirugía debe plantearse siempre frente a una duda diagnóstica.</a:t>
            </a:r>
            <a:endParaRPr lang="es-ES" dirty="0">
              <a:cs typeface="Times New Roman" pitchFamily="18" charset="0"/>
            </a:endParaRPr>
          </a:p>
          <a:p>
            <a:pPr algn="just"/>
            <a:r>
              <a:rPr lang="es-ES_tradnl" dirty="0" err="1">
                <a:cs typeface="Times New Roman" pitchFamily="18" charset="0"/>
              </a:rPr>
              <a:t>Escrototomía</a:t>
            </a:r>
            <a:r>
              <a:rPr lang="es-ES_tradnl" dirty="0">
                <a:cs typeface="Times New Roman" pitchFamily="18" charset="0"/>
              </a:rPr>
              <a:t> exploradora; resección de Hidátide.</a:t>
            </a:r>
            <a:endParaRPr lang="es-ES" dirty="0">
              <a:cs typeface="Times New Roman" pitchFamily="18" charset="0"/>
            </a:endParaRPr>
          </a:p>
          <a:p>
            <a:endParaRPr lang="es-ES" dirty="0"/>
          </a:p>
        </p:txBody>
      </p:sp>
      <p:pic>
        <p:nvPicPr>
          <p:cNvPr id="105474" name="Picture 2" descr="http://images.slideplayer.es/19/5929876/slides/slide_21.jpg"/>
          <p:cNvPicPr>
            <a:picLocks noChangeAspect="1" noChangeArrowheads="1"/>
          </p:cNvPicPr>
          <p:nvPr/>
        </p:nvPicPr>
        <p:blipFill>
          <a:blip r:embed="rId2" cstate="print"/>
          <a:srcRect l="14537" t="23259" r="22953" b="8900"/>
          <a:stretch>
            <a:fillRect/>
          </a:stretch>
        </p:blipFill>
        <p:spPr bwMode="auto">
          <a:xfrm>
            <a:off x="2195736" y="3501008"/>
            <a:ext cx="3816424" cy="3106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Tratamiento:</a:t>
            </a:r>
            <a:br>
              <a:rPr lang="es-MX" dirty="0"/>
            </a:br>
            <a:r>
              <a:rPr lang="es-MX" dirty="0" err="1"/>
              <a:t>Orquiepididimitis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754760" cy="4307160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Antibióticos</a:t>
            </a:r>
          </a:p>
          <a:p>
            <a:r>
              <a:rPr lang="es-MX" dirty="0"/>
              <a:t>Analgésicos</a:t>
            </a:r>
          </a:p>
          <a:p>
            <a:r>
              <a:rPr lang="es-MX" dirty="0"/>
              <a:t>REPOSO!</a:t>
            </a:r>
          </a:p>
          <a:p>
            <a:endParaRPr lang="es-MX" dirty="0"/>
          </a:p>
          <a:p>
            <a:r>
              <a:rPr lang="es-MX" dirty="0"/>
              <a:t>Ante duda diagnostica o mala evolución:</a:t>
            </a:r>
          </a:p>
          <a:p>
            <a:pPr>
              <a:buNone/>
            </a:pPr>
            <a:r>
              <a:rPr lang="es-MX" dirty="0"/>
              <a:t>		</a:t>
            </a:r>
            <a:endParaRPr lang="es-MX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s-MX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</a:t>
            </a:r>
          </a:p>
          <a:p>
            <a:pPr>
              <a:buNone/>
            </a:pPr>
            <a:endParaRPr lang="es-MX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s-MX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es-MX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Exploración </a:t>
            </a:r>
          </a:p>
          <a:p>
            <a:pPr algn="ctr">
              <a:buNone/>
            </a:pPr>
            <a:r>
              <a:rPr lang="es-MX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Quirúrgica</a:t>
            </a:r>
            <a:endParaRPr lang="es-CL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4"/>
          </p:nvPr>
        </p:nvSpPr>
        <p:spPr>
          <a:xfrm>
            <a:off x="4371974" y="2362200"/>
            <a:ext cx="3944441" cy="38862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>
                <a:cs typeface="Times New Roman" pitchFamily="18" charset="0"/>
              </a:rPr>
              <a:t>Mismo gérmenes que ITU. </a:t>
            </a:r>
          </a:p>
          <a:p>
            <a:r>
              <a:rPr lang="es-ES_tradnl" dirty="0">
                <a:cs typeface="Times New Roman" pitchFamily="18" charset="0"/>
              </a:rPr>
              <a:t>E </a:t>
            </a:r>
            <a:r>
              <a:rPr lang="es-ES_tradnl" dirty="0" err="1">
                <a:cs typeface="Times New Roman" pitchFamily="18" charset="0"/>
              </a:rPr>
              <a:t>Coli</a:t>
            </a:r>
            <a:r>
              <a:rPr lang="es-ES_tradnl" dirty="0">
                <a:cs typeface="Times New Roman" pitchFamily="18" charset="0"/>
              </a:rPr>
              <a:t> y </a:t>
            </a:r>
            <a:r>
              <a:rPr lang="es-ES_tradnl" dirty="0" err="1">
                <a:cs typeface="Times New Roman" pitchFamily="18" charset="0"/>
              </a:rPr>
              <a:t>Gram</a:t>
            </a:r>
            <a:r>
              <a:rPr lang="es-ES_tradnl" dirty="0">
                <a:cs typeface="Times New Roman" pitchFamily="18" charset="0"/>
              </a:rPr>
              <a:t> (-)</a:t>
            </a:r>
          </a:p>
          <a:p>
            <a:r>
              <a:rPr lang="es-ES_tradnl" dirty="0" err="1">
                <a:cs typeface="Times New Roman" pitchFamily="18" charset="0"/>
              </a:rPr>
              <a:t>Urocultivo</a:t>
            </a:r>
            <a:r>
              <a:rPr lang="es-ES_tradnl" dirty="0">
                <a:cs typeface="Times New Roman" pitchFamily="18" charset="0"/>
              </a:rPr>
              <a:t> negativo gran porcentaje.</a:t>
            </a:r>
          </a:p>
          <a:p>
            <a:endParaRPr lang="es-ES_tradnl" dirty="0">
              <a:cs typeface="Times New Roman" pitchFamily="18" charset="0"/>
            </a:endParaRPr>
          </a:p>
          <a:p>
            <a:r>
              <a:rPr lang="es-ES_tradnl" dirty="0">
                <a:cs typeface="Times New Roman" pitchFamily="18" charset="0"/>
              </a:rPr>
              <a:t>Valorar vías genitourinarias:</a:t>
            </a:r>
          </a:p>
          <a:p>
            <a:pPr>
              <a:buFontTx/>
              <a:buNone/>
            </a:pPr>
            <a:r>
              <a:rPr lang="es-ES_tradnl" dirty="0">
                <a:cs typeface="Times New Roman" pitchFamily="18" charset="0"/>
              </a:rPr>
              <a:t>   </a:t>
            </a:r>
            <a:r>
              <a:rPr lang="es-ES_tradnl" sz="2000" dirty="0">
                <a:cs typeface="Times New Roman" pitchFamily="18" charset="0"/>
              </a:rPr>
              <a:t>(ectopia </a:t>
            </a:r>
            <a:r>
              <a:rPr lang="es-ES_tradnl" sz="2000" dirty="0" err="1">
                <a:cs typeface="Times New Roman" pitchFamily="18" charset="0"/>
              </a:rPr>
              <a:t>ureteral</a:t>
            </a:r>
            <a:r>
              <a:rPr lang="es-ES_tradnl" sz="2000" dirty="0">
                <a:cs typeface="Times New Roman" pitchFamily="18" charset="0"/>
              </a:rPr>
              <a:t>, válvulas uretrales posteriores, RVU, VN)</a:t>
            </a:r>
          </a:p>
          <a:p>
            <a:pPr lvl="1"/>
            <a:r>
              <a:rPr lang="es-ES_tradnl" dirty="0" err="1">
                <a:cs typeface="Times New Roman" pitchFamily="18" charset="0"/>
              </a:rPr>
              <a:t>Cistouretrografía</a:t>
            </a:r>
            <a:endParaRPr lang="es-ES_tradnl" dirty="0">
              <a:cs typeface="Times New Roman" pitchFamily="18" charset="0"/>
            </a:endParaRPr>
          </a:p>
          <a:p>
            <a:pPr lvl="1"/>
            <a:r>
              <a:rPr lang="es-ES_tradnl" dirty="0">
                <a:cs typeface="Times New Roman" pitchFamily="18" charset="0"/>
              </a:rPr>
              <a:t>US renal </a:t>
            </a:r>
          </a:p>
          <a:p>
            <a:endParaRPr lang="es-CL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Antibióticos:</a:t>
            </a:r>
            <a:endParaRPr lang="es-CL" dirty="0"/>
          </a:p>
        </p:txBody>
      </p:sp>
      <p:sp>
        <p:nvSpPr>
          <p:cNvPr id="7" name="6 Flecha abajo"/>
          <p:cNvSpPr/>
          <p:nvPr/>
        </p:nvSpPr>
        <p:spPr>
          <a:xfrm>
            <a:off x="1907704" y="4581128"/>
            <a:ext cx="43204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algn="ctr"/>
            <a:r>
              <a:rPr lang="es-ES_tradnl" dirty="0">
                <a:cs typeface="Times New Roman" pitchFamily="18" charset="0"/>
              </a:rPr>
              <a:t>Tratamiento médico con reposo más AINE o Antibióticos???</a:t>
            </a:r>
          </a:p>
          <a:p>
            <a:pPr algn="just"/>
            <a:endParaRPr lang="es-ES_tradnl" dirty="0">
              <a:cs typeface="Times New Roman" pitchFamily="18" charset="0"/>
            </a:endParaRPr>
          </a:p>
          <a:p>
            <a:pPr algn="just"/>
            <a:endParaRPr lang="es-ES_tradnl" dirty="0">
              <a:cs typeface="Times New Roman" pitchFamily="18" charset="0"/>
            </a:endParaRPr>
          </a:p>
          <a:p>
            <a:pPr algn="just"/>
            <a:endParaRPr lang="es-ES_tradnl" dirty="0">
              <a:cs typeface="Times New Roman" pitchFamily="18" charset="0"/>
            </a:endParaRPr>
          </a:p>
          <a:p>
            <a:pPr algn="just"/>
            <a:endParaRPr lang="es-ES_tradnl" dirty="0">
              <a:cs typeface="Times New Roman" pitchFamily="18" charset="0"/>
            </a:endParaRPr>
          </a:p>
          <a:p>
            <a:pPr algn="just"/>
            <a:endParaRPr lang="es-ES_tradnl" dirty="0">
              <a:cs typeface="Times New Roman" pitchFamily="18" charset="0"/>
            </a:endParaRPr>
          </a:p>
          <a:p>
            <a:pPr algn="just">
              <a:buNone/>
            </a:pPr>
            <a:endParaRPr lang="es-ES" sz="1400" dirty="0">
              <a:cs typeface="Times New Roman" pitchFamily="18" charset="0"/>
            </a:endParaRPr>
          </a:p>
          <a:p>
            <a:pPr algn="r"/>
            <a:endParaRPr lang="es-ES" sz="1400" dirty="0">
              <a:cs typeface="Times New Roman" pitchFamily="18" charset="0"/>
            </a:endParaRP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ES" dirty="0"/>
          </a:p>
        </p:txBody>
      </p:sp>
      <p:sp>
        <p:nvSpPr>
          <p:cNvPr id="57348" name="AutoShape 4"/>
          <p:cNvSpPr>
            <a:spLocks noChangeArrowheads="1"/>
          </p:cNvSpPr>
          <p:nvPr/>
        </p:nvSpPr>
        <p:spPr bwMode="auto">
          <a:xfrm>
            <a:off x="827584" y="2348880"/>
            <a:ext cx="7162800" cy="3352800"/>
          </a:xfrm>
          <a:prstGeom prst="doubleWave">
            <a:avLst>
              <a:gd name="adj1" fmla="val 6500"/>
              <a:gd name="adj2" fmla="val 0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5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5">
                  <a:lumMod val="40000"/>
                  <a:lumOff val="60000"/>
                  <a:tint val="23500"/>
                  <a:satMod val="160000"/>
                </a:schemeClr>
              </a:gs>
            </a:gsLst>
            <a:lin ang="10800000" scaled="1"/>
            <a:tileRect/>
          </a:gradFill>
          <a:ln w="349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800" dirty="0">
                <a:solidFill>
                  <a:schemeClr val="accent5"/>
                </a:solidFill>
                <a:latin typeface="+mn-lt"/>
                <a:cs typeface="Times New Roman" pitchFamily="18" charset="0"/>
              </a:rPr>
              <a:t>Es mejor una exploración quirúrgica,</a:t>
            </a:r>
          </a:p>
          <a:p>
            <a:pPr algn="ctr"/>
            <a:r>
              <a:rPr lang="es-ES_tradnl" sz="2800" dirty="0">
                <a:solidFill>
                  <a:schemeClr val="accent5"/>
                </a:solidFill>
                <a:latin typeface="+mn-lt"/>
                <a:cs typeface="Times New Roman" pitchFamily="18" charset="0"/>
              </a:rPr>
              <a:t> dado que el riesgo quirúrgico</a:t>
            </a:r>
          </a:p>
          <a:p>
            <a:pPr algn="ctr"/>
            <a:r>
              <a:rPr lang="es-ES_tradnl" sz="2800" dirty="0">
                <a:solidFill>
                  <a:schemeClr val="accent5"/>
                </a:solidFill>
                <a:latin typeface="+mn-lt"/>
                <a:cs typeface="Times New Roman" pitchFamily="18" charset="0"/>
              </a:rPr>
              <a:t> es mínimo </a:t>
            </a:r>
          </a:p>
          <a:p>
            <a:pPr algn="ctr"/>
            <a:r>
              <a:rPr lang="es-ES_tradnl" sz="2800" dirty="0">
                <a:solidFill>
                  <a:schemeClr val="accent5"/>
                </a:solidFill>
                <a:latin typeface="+mn-lt"/>
                <a:cs typeface="Times New Roman" pitchFamily="18" charset="0"/>
              </a:rPr>
              <a:t>comparativamente con el de</a:t>
            </a:r>
          </a:p>
          <a:p>
            <a:pPr algn="ctr"/>
            <a:r>
              <a:rPr lang="es-ES_tradnl" sz="2800" dirty="0">
                <a:solidFill>
                  <a:schemeClr val="accent5"/>
                </a:solidFill>
                <a:latin typeface="+mn-lt"/>
                <a:cs typeface="Times New Roman" pitchFamily="18" charset="0"/>
              </a:rPr>
              <a:t> </a:t>
            </a:r>
            <a:r>
              <a:rPr lang="es-ES_tradnl" sz="2800" dirty="0" err="1">
                <a:solidFill>
                  <a:schemeClr val="accent5"/>
                </a:solidFill>
                <a:latin typeface="+mn-lt"/>
                <a:cs typeface="Times New Roman" pitchFamily="18" charset="0"/>
              </a:rPr>
              <a:t>subdiagnosticar</a:t>
            </a:r>
            <a:r>
              <a:rPr lang="es-ES_tradnl" sz="2800" dirty="0">
                <a:solidFill>
                  <a:schemeClr val="accent5"/>
                </a:solidFill>
                <a:latin typeface="+mn-lt"/>
                <a:cs typeface="Times New Roman" pitchFamily="18" charset="0"/>
              </a:rPr>
              <a:t> una torsión testicular.</a:t>
            </a:r>
            <a:endParaRPr lang="es-ES" sz="2800" dirty="0">
              <a:solidFill>
                <a:schemeClr val="accent5"/>
              </a:solidFill>
              <a:latin typeface="+mn-lt"/>
              <a:cs typeface="Times New Roman" pitchFamily="18" charset="0"/>
            </a:endParaRPr>
          </a:p>
          <a:p>
            <a:pPr algn="ctr"/>
            <a:r>
              <a:rPr lang="es-ES_tradnl" sz="2800" dirty="0">
                <a:solidFill>
                  <a:schemeClr val="accent5"/>
                </a:solidFill>
                <a:cs typeface="Times New Roman" pitchFamily="18" charset="0"/>
              </a:rPr>
              <a:t> </a:t>
            </a:r>
            <a:endParaRPr lang="es-ES" sz="2800" dirty="0">
              <a:solidFill>
                <a:schemeClr val="accent5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274638"/>
            <a:ext cx="3384376" cy="1282154"/>
          </a:xfrm>
        </p:spPr>
        <p:txBody>
          <a:bodyPr>
            <a:normAutofit/>
          </a:bodyPr>
          <a:lstStyle/>
          <a:p>
            <a:pPr algn="r"/>
            <a:r>
              <a:rPr lang="es-MX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Gracias</a:t>
            </a:r>
            <a:endParaRPr lang="es-ES" sz="5400" b="1" dirty="0">
              <a:solidFill>
                <a:srgbClr val="7030A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01378" name="Picture 2" descr="http://clinicahm.com/wp-content/uploads/bfi_thumb/11036331_1628945393991376_3438348809579108404_n-2z738il5urp5nsa4s3z6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7488832" cy="3744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ANATOMÍA</a:t>
            </a:r>
          </a:p>
        </p:txBody>
      </p:sp>
      <p:graphicFrame>
        <p:nvGraphicFramePr>
          <p:cNvPr id="5130" name="Object 10"/>
          <p:cNvGraphicFramePr>
            <a:graphicFrameLocks noGrp="1" noChangeAspect="1"/>
          </p:cNvGraphicFramePr>
          <p:nvPr>
            <p:ph sz="half" idx="1"/>
          </p:nvPr>
        </p:nvGraphicFramePr>
        <p:xfrm>
          <a:off x="1047750" y="2262188"/>
          <a:ext cx="2857500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Imagen de mapa de bits" r:id="rId3" imgW="2857899" imgH="3200000" progId="PBrush">
                  <p:embed/>
                </p:oleObj>
              </mc:Choice>
              <mc:Fallback>
                <p:oleObj name="Imagen de mapa de bits" r:id="rId3" imgW="2857899" imgH="3200000" progId="PBrush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0" y="2262188"/>
                        <a:ext cx="2857500" cy="320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dirty="0">
                <a:solidFill>
                  <a:srgbClr val="003399"/>
                </a:solidFill>
              </a:rPr>
              <a:t>Contenido: 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Testículo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Epidídimo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Cordón espermático</a:t>
            </a:r>
          </a:p>
          <a:p>
            <a:pPr lvl="1">
              <a:lnSpc>
                <a:spcPct val="90000"/>
              </a:lnSpc>
            </a:pPr>
            <a:r>
              <a:rPr lang="es-ES" dirty="0"/>
              <a:t>Apéndices:</a:t>
            </a:r>
          </a:p>
          <a:p>
            <a:pPr lvl="2">
              <a:lnSpc>
                <a:spcPct val="90000"/>
              </a:lnSpc>
            </a:pPr>
            <a:r>
              <a:rPr lang="es-ES" dirty="0"/>
              <a:t>A. testicular o hidátide sésil </a:t>
            </a:r>
            <a:r>
              <a:rPr lang="es-ES" dirty="0" err="1"/>
              <a:t>Morgagni</a:t>
            </a:r>
            <a:endParaRPr lang="es-ES" dirty="0"/>
          </a:p>
          <a:p>
            <a:pPr lvl="2">
              <a:lnSpc>
                <a:spcPct val="90000"/>
              </a:lnSpc>
            </a:pPr>
            <a:r>
              <a:rPr lang="es-ES" dirty="0"/>
              <a:t>A. epidídimo o hidátide pediculada </a:t>
            </a:r>
            <a:r>
              <a:rPr lang="es-ES" dirty="0" err="1"/>
              <a:t>Morgagni</a:t>
            </a:r>
            <a:endParaRPr lang="es-ES" dirty="0"/>
          </a:p>
          <a:p>
            <a:pPr lvl="2">
              <a:lnSpc>
                <a:spcPct val="90000"/>
              </a:lnSpc>
            </a:pPr>
            <a:endParaRPr lang="es-ES" dirty="0"/>
          </a:p>
          <a:p>
            <a:pPr>
              <a:lnSpc>
                <a:spcPct val="90000"/>
              </a:lnSpc>
            </a:pPr>
            <a:endParaRPr lang="es-ES" dirty="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01638" y="134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ANATOMÍA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>
                <a:solidFill>
                  <a:srgbClr val="003399"/>
                </a:solidFill>
              </a:rPr>
              <a:t>Fijación Testículo:</a:t>
            </a:r>
          </a:p>
          <a:p>
            <a:pPr lvl="1">
              <a:lnSpc>
                <a:spcPct val="90000"/>
              </a:lnSpc>
            </a:pPr>
            <a:r>
              <a:rPr lang="es-ES" sz="2400"/>
              <a:t>Parte Inferior: a la bolsa escrotal       </a:t>
            </a: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gubernaculum testis</a:t>
            </a:r>
          </a:p>
          <a:p>
            <a:pPr lvl="1">
              <a:lnSpc>
                <a:spcPct val="90000"/>
              </a:lnSpc>
            </a:pPr>
            <a:r>
              <a:rPr lang="es-ES" sz="2400"/>
              <a:t>Parte posterior: </a:t>
            </a: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mesenterio</a:t>
            </a:r>
          </a:p>
          <a:p>
            <a:pPr lvl="1">
              <a:lnSpc>
                <a:spcPct val="90000"/>
              </a:lnSpc>
            </a:pP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Uniones testículo-epidídimo</a:t>
            </a:r>
          </a:p>
          <a:p>
            <a:pPr lvl="1">
              <a:lnSpc>
                <a:spcPct val="90000"/>
              </a:lnSpc>
            </a:pP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Túnica Vaginal</a:t>
            </a:r>
            <a:r>
              <a:rPr lang="es-ES" sz="2400"/>
              <a:t> (antero-lateral testicular + cabeza y cuerpo epidídimo)</a:t>
            </a:r>
          </a:p>
          <a:p>
            <a:pPr>
              <a:lnSpc>
                <a:spcPct val="90000"/>
              </a:lnSpc>
            </a:pPr>
            <a:endParaRPr lang="es-ES" sz="2800"/>
          </a:p>
        </p:txBody>
      </p:sp>
      <p:pic>
        <p:nvPicPr>
          <p:cNvPr id="6152" name="Picture 8" descr="C:\WINDOWS\Escritorio\Chica\BECA!!!!\Cirugía Infantil\Escroto Agudo2_archivos\ESCROT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20072" y="1196752"/>
            <a:ext cx="2512873" cy="1612032"/>
          </a:xfrm>
          <a:noFill/>
          <a:ln>
            <a:solidFill>
              <a:schemeClr val="tx1"/>
            </a:solidFill>
          </a:ln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44488" y="1668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6155" name="Picture 11" descr="C:\WINDOWS\Escritorio\Chica\BECA!!!!\Cirugía Infantil\Escroto Agudo2_archivos\ESCROT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284984"/>
            <a:ext cx="2579712" cy="1863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3429000" y="24384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3733800" y="5780335"/>
            <a:ext cx="4343400" cy="915987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Reflexión anormalmente alta de vaginal alrededor del teste, hasta insertarse en cordón espermático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6018" name="Picture 2" descr="http://1.bp.blogspot.com/_a4x9hblDNtI/SteXbj4BzuI/AAAAAAAAAH8/BeXXgzWmifE/w1200-h630-p-nu/fijacion+testicul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836712"/>
            <a:ext cx="5514975" cy="4695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ETIOLOGÍA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lnguinales</a:t>
            </a:r>
            <a:r>
              <a:rPr lang="en-GB" dirty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</a:p>
          <a:p>
            <a:pPr lvl="1"/>
            <a:r>
              <a:rPr lang="en-GB" sz="2000" dirty="0">
                <a:cs typeface="Times New Roman" pitchFamily="18" charset="0"/>
              </a:rPr>
              <a:t>Hernia inguinal </a:t>
            </a:r>
          </a:p>
          <a:p>
            <a:pPr lvl="1"/>
            <a:r>
              <a:rPr lang="en-GB" sz="2000" dirty="0" err="1">
                <a:cs typeface="Times New Roman" pitchFamily="18" charset="0"/>
              </a:rPr>
              <a:t>Hidrocele</a:t>
            </a:r>
            <a:r>
              <a:rPr lang="en-GB" sz="2000" dirty="0">
                <a:cs typeface="Times New Roman" pitchFamily="18" charset="0"/>
              </a:rPr>
              <a:t> </a:t>
            </a:r>
            <a:r>
              <a:rPr lang="en-GB" sz="2000" dirty="0" err="1">
                <a:cs typeface="Times New Roman" pitchFamily="18" charset="0"/>
              </a:rPr>
              <a:t>comunicante</a:t>
            </a:r>
            <a:r>
              <a:rPr lang="en-GB" sz="2000" dirty="0">
                <a:cs typeface="Times New Roman" pitchFamily="18" charset="0"/>
              </a:rPr>
              <a:t> vaginal</a:t>
            </a:r>
          </a:p>
          <a:p>
            <a:pPr lvl="1"/>
            <a:r>
              <a:rPr lang="en-GB" sz="2000" dirty="0" err="1">
                <a:cs typeface="Times New Roman" pitchFamily="18" charset="0"/>
              </a:rPr>
              <a:t>Quiste</a:t>
            </a:r>
            <a:r>
              <a:rPr lang="en-GB" sz="2000" dirty="0">
                <a:cs typeface="Times New Roman" pitchFamily="18" charset="0"/>
              </a:rPr>
              <a:t> de </a:t>
            </a:r>
            <a:r>
              <a:rPr lang="en-GB" sz="2000" dirty="0" err="1">
                <a:cs typeface="Times New Roman" pitchFamily="18" charset="0"/>
              </a:rPr>
              <a:t>Cordón</a:t>
            </a:r>
            <a:r>
              <a:rPr lang="en-GB" sz="2000" dirty="0">
                <a:cs typeface="Times New Roman" pitchFamily="18" charset="0"/>
              </a:rPr>
              <a:t> </a:t>
            </a:r>
          </a:p>
          <a:p>
            <a:pPr lvl="1"/>
            <a:r>
              <a:rPr lang="en-GB" sz="2000" dirty="0" err="1">
                <a:cs typeface="Times New Roman" pitchFamily="18" charset="0"/>
              </a:rPr>
              <a:t>Varicocele</a:t>
            </a:r>
            <a:r>
              <a:rPr lang="en-GB" sz="2000" dirty="0">
                <a:cs typeface="Times New Roman" pitchFamily="18" charset="0"/>
              </a:rPr>
              <a:t> </a:t>
            </a:r>
          </a:p>
          <a:p>
            <a:pPr lvl="1"/>
            <a:r>
              <a:rPr lang="en-GB" sz="2000" dirty="0" err="1">
                <a:cs typeface="Times New Roman" pitchFamily="18" charset="0"/>
              </a:rPr>
              <a:t>Funiculitis</a:t>
            </a:r>
            <a:r>
              <a:rPr lang="en-GB" sz="2000" dirty="0">
                <a:cs typeface="Times New Roman" pitchFamily="18" charset="0"/>
              </a:rPr>
              <a:t> </a:t>
            </a:r>
            <a:endParaRPr lang="es-ES" sz="2000" dirty="0">
              <a:cs typeface="Times New Roman" pitchFamily="18" charset="0"/>
            </a:endParaRPr>
          </a:p>
          <a:p>
            <a:r>
              <a:rPr lang="en-GB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Traumatismos</a:t>
            </a:r>
            <a:r>
              <a:rPr lang="en-GB" sz="4000" dirty="0">
                <a:solidFill>
                  <a:srgbClr val="003399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quarter" idx="2"/>
          </p:nvPr>
        </p:nvSpPr>
        <p:spPr>
          <a:xfrm>
            <a:off x="4648200" y="1600200"/>
            <a:ext cx="41148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 err="1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Escrotales</a:t>
            </a:r>
            <a:r>
              <a:rPr lang="en-GB" dirty="0"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Torsión</a:t>
            </a:r>
            <a:r>
              <a:rPr lang="en-GB" sz="2000" dirty="0">
                <a:cs typeface="Times New Roman" pitchFamily="18" charset="0"/>
              </a:rPr>
              <a:t> del </a:t>
            </a:r>
            <a:r>
              <a:rPr lang="en-GB" sz="2000" dirty="0" err="1">
                <a:cs typeface="Times New Roman" pitchFamily="18" charset="0"/>
              </a:rPr>
              <a:t>apéndice</a:t>
            </a:r>
            <a:r>
              <a:rPr lang="en-GB" sz="2000" dirty="0">
                <a:cs typeface="Times New Roman" pitchFamily="18" charset="0"/>
              </a:rPr>
              <a:t> testicular </a:t>
            </a: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Hidátide</a:t>
            </a:r>
            <a:r>
              <a:rPr lang="en-GB" sz="2000" dirty="0">
                <a:cs typeface="Times New Roman" pitchFamily="18" charset="0"/>
              </a:rPr>
              <a:t> de </a:t>
            </a:r>
            <a:r>
              <a:rPr lang="en-GB" sz="2000" dirty="0" err="1">
                <a:cs typeface="Times New Roman" pitchFamily="18" charset="0"/>
              </a:rPr>
              <a:t>Morgagni</a:t>
            </a:r>
            <a:endParaRPr lang="en-GB" sz="20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Órgano</a:t>
            </a:r>
            <a:r>
              <a:rPr lang="en-GB" sz="2000" dirty="0">
                <a:cs typeface="Times New Roman" pitchFamily="18" charset="0"/>
              </a:rPr>
              <a:t> de </a:t>
            </a:r>
            <a:r>
              <a:rPr lang="en-GB" sz="2000" dirty="0" err="1">
                <a:cs typeface="Times New Roman" pitchFamily="18" charset="0"/>
              </a:rPr>
              <a:t>Giraldes</a:t>
            </a:r>
            <a:endParaRPr lang="en-GB" sz="20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Hidátide</a:t>
            </a:r>
            <a:r>
              <a:rPr lang="en-GB" sz="2000" dirty="0">
                <a:cs typeface="Times New Roman" pitchFamily="18" charset="0"/>
              </a:rPr>
              <a:t> de Haller</a:t>
            </a: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Torsión</a:t>
            </a:r>
            <a:r>
              <a:rPr lang="en-GB" sz="2000" dirty="0">
                <a:cs typeface="Times New Roman" pitchFamily="18" charset="0"/>
              </a:rPr>
              <a:t> de </a:t>
            </a:r>
            <a:r>
              <a:rPr lang="en-GB" sz="2000" dirty="0" err="1">
                <a:cs typeface="Times New Roman" pitchFamily="18" charset="0"/>
              </a:rPr>
              <a:t>testículo</a:t>
            </a:r>
            <a:endParaRPr lang="en-GB" sz="20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Orquiepididimitis</a:t>
            </a:r>
            <a:r>
              <a:rPr lang="en-GB" sz="2000" dirty="0">
                <a:cs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GB" sz="1800" dirty="0" err="1">
                <a:cs typeface="Times New Roman" pitchFamily="18" charset="0"/>
              </a:rPr>
              <a:t>bacteriana</a:t>
            </a:r>
            <a:r>
              <a:rPr lang="en-GB" sz="1800" dirty="0">
                <a:cs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GB" sz="1800" dirty="0" err="1">
                <a:cs typeface="Times New Roman" pitchFamily="18" charset="0"/>
              </a:rPr>
              <a:t>vírica</a:t>
            </a:r>
            <a:endParaRPr lang="en-GB" sz="18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Edema</a:t>
            </a:r>
            <a:r>
              <a:rPr lang="en-GB" sz="2000" dirty="0">
                <a:cs typeface="Times New Roman" pitchFamily="18" charset="0"/>
              </a:rPr>
              <a:t> </a:t>
            </a:r>
            <a:r>
              <a:rPr lang="en-GB" sz="2000" dirty="0" err="1">
                <a:cs typeface="Times New Roman" pitchFamily="18" charset="0"/>
              </a:rPr>
              <a:t>escrotal</a:t>
            </a:r>
            <a:r>
              <a:rPr lang="en-GB" sz="2000" dirty="0">
                <a:cs typeface="Times New Roman" pitchFamily="18" charset="0"/>
              </a:rPr>
              <a:t> </a:t>
            </a:r>
            <a:r>
              <a:rPr lang="en-GB" sz="2000" dirty="0" err="1">
                <a:cs typeface="Times New Roman" pitchFamily="18" charset="0"/>
              </a:rPr>
              <a:t>idiopático</a:t>
            </a:r>
            <a:r>
              <a:rPr lang="en-GB" sz="2000" dirty="0"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Enfermedades</a:t>
            </a:r>
            <a:r>
              <a:rPr lang="en-GB" sz="2000" dirty="0">
                <a:cs typeface="Times New Roman" pitchFamily="18" charset="0"/>
              </a:rPr>
              <a:t> </a:t>
            </a:r>
            <a:r>
              <a:rPr lang="en-GB" sz="2000" dirty="0" err="1">
                <a:cs typeface="Times New Roman" pitchFamily="18" charset="0"/>
              </a:rPr>
              <a:t>autoimmunes</a:t>
            </a:r>
            <a:r>
              <a:rPr lang="en-GB" sz="2000" dirty="0"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Shonlein-Henoch</a:t>
            </a:r>
            <a:endParaRPr lang="en-GB" sz="20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000" dirty="0" err="1">
                <a:cs typeface="Times New Roman" pitchFamily="18" charset="0"/>
              </a:rPr>
              <a:t>Barllow</a:t>
            </a:r>
            <a:r>
              <a:rPr lang="en-GB" sz="2000" dirty="0"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GB" sz="2400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400" dirty="0"/>
          </a:p>
          <a:p>
            <a:pPr>
              <a:lnSpc>
                <a:spcPct val="90000"/>
              </a:lnSpc>
            </a:pPr>
            <a:endParaRPr lang="en-GB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s-ES" dirty="0">
                <a:solidFill>
                  <a:schemeClr val="accent1"/>
                </a:solidFill>
              </a:rPr>
              <a:t>ETIOLOGÍA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" sz="2400" dirty="0"/>
              <a:t>Torsión testicular</a:t>
            </a:r>
            <a:r>
              <a:rPr lang="es-MX" sz="2400" dirty="0"/>
              <a:t> (intra-extra vaginal)</a:t>
            </a:r>
          </a:p>
          <a:p>
            <a:pPr>
              <a:lnSpc>
                <a:spcPct val="90000"/>
              </a:lnSpc>
            </a:pPr>
            <a:r>
              <a:rPr lang="es-MX" sz="2400" dirty="0"/>
              <a:t>Torsión de apéndices</a:t>
            </a:r>
            <a:endParaRPr lang="es-ES" sz="2400" dirty="0"/>
          </a:p>
          <a:p>
            <a:pPr>
              <a:lnSpc>
                <a:spcPct val="90000"/>
              </a:lnSpc>
            </a:pPr>
            <a:r>
              <a:rPr lang="es-MX" sz="2400" dirty="0"/>
              <a:t>Epididimitis, orquitis, </a:t>
            </a:r>
            <a:r>
              <a:rPr lang="es-MX" sz="2400" dirty="0" err="1"/>
              <a:t>orquiepididimitis</a:t>
            </a:r>
            <a:endParaRPr lang="es-MX" sz="2400" dirty="0"/>
          </a:p>
          <a:p>
            <a:pPr>
              <a:lnSpc>
                <a:spcPct val="90000"/>
              </a:lnSpc>
            </a:pPr>
            <a:r>
              <a:rPr lang="es-MX" sz="2400" dirty="0"/>
              <a:t>Hernia Inguinal atascada o estrangulada</a:t>
            </a:r>
          </a:p>
          <a:p>
            <a:pPr>
              <a:lnSpc>
                <a:spcPct val="90000"/>
              </a:lnSpc>
            </a:pPr>
            <a:r>
              <a:rPr lang="es-MX" sz="2400" dirty="0"/>
              <a:t>Hidrocele o hematocele agudo</a:t>
            </a:r>
          </a:p>
          <a:p>
            <a:pPr>
              <a:lnSpc>
                <a:spcPct val="90000"/>
              </a:lnSpc>
            </a:pPr>
            <a:r>
              <a:rPr lang="es-MX" sz="2400" dirty="0"/>
              <a:t>Traumatismo escrotal</a:t>
            </a:r>
          </a:p>
          <a:p>
            <a:pPr>
              <a:lnSpc>
                <a:spcPct val="90000"/>
              </a:lnSpc>
            </a:pPr>
            <a:r>
              <a:rPr lang="es-MX" sz="2400" dirty="0"/>
              <a:t>Tumor testicular</a:t>
            </a:r>
          </a:p>
          <a:p>
            <a:pPr>
              <a:lnSpc>
                <a:spcPct val="90000"/>
              </a:lnSpc>
            </a:pPr>
            <a:r>
              <a:rPr lang="es-MX" sz="2400" dirty="0"/>
              <a:t>Edema escrotal idiopático</a:t>
            </a:r>
          </a:p>
          <a:p>
            <a:pPr>
              <a:lnSpc>
                <a:spcPct val="90000"/>
              </a:lnSpc>
            </a:pPr>
            <a:r>
              <a:rPr lang="es-MX" sz="2400" dirty="0"/>
              <a:t>Absceso </a:t>
            </a:r>
            <a:r>
              <a:rPr lang="es-MX" sz="2400" dirty="0" err="1"/>
              <a:t>intraescrotal</a:t>
            </a:r>
            <a:endParaRPr lang="es-MX" sz="2400" dirty="0"/>
          </a:p>
          <a:p>
            <a:pPr>
              <a:lnSpc>
                <a:spcPct val="90000"/>
              </a:lnSpc>
            </a:pPr>
            <a:r>
              <a:rPr lang="es-MX" sz="2400" dirty="0"/>
              <a:t>Bazo o glándula suprarrenal ectópica</a:t>
            </a:r>
          </a:p>
          <a:p>
            <a:pPr>
              <a:lnSpc>
                <a:spcPct val="90000"/>
              </a:lnSpc>
            </a:pPr>
            <a:r>
              <a:rPr lang="es-MX" sz="2400" dirty="0"/>
              <a:t>Infiltración leucémica</a:t>
            </a:r>
          </a:p>
          <a:p>
            <a:pPr>
              <a:lnSpc>
                <a:spcPct val="90000"/>
              </a:lnSpc>
            </a:pPr>
            <a:r>
              <a:rPr lang="es-MX" sz="2400" dirty="0"/>
              <a:t>Púrpura </a:t>
            </a:r>
            <a:r>
              <a:rPr lang="es-MX" sz="2400" dirty="0" err="1"/>
              <a:t>Schôlein-Henoch</a:t>
            </a:r>
            <a:endParaRPr lang="es-MX" sz="2400" dirty="0"/>
          </a:p>
          <a:p>
            <a:pPr>
              <a:lnSpc>
                <a:spcPct val="90000"/>
              </a:lnSpc>
            </a:pPr>
            <a:r>
              <a:rPr lang="es-MX" sz="2400" dirty="0"/>
              <a:t>Enfermedad Kawasaki</a:t>
            </a:r>
          </a:p>
          <a:p>
            <a:pPr>
              <a:lnSpc>
                <a:spcPct val="90000"/>
              </a:lnSpc>
            </a:pPr>
            <a:r>
              <a:rPr lang="es-MX" sz="2400" dirty="0"/>
              <a:t>Picadura de insecto </a:t>
            </a:r>
          </a:p>
          <a:p>
            <a:pPr>
              <a:lnSpc>
                <a:spcPct val="90000"/>
              </a:lnSpc>
            </a:pPr>
            <a:endParaRPr lang="es-ES" sz="2400" dirty="0"/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762000" y="1143000"/>
            <a:ext cx="6248400" cy="1205880"/>
          </a:xfrm>
          <a:prstGeom prst="flowChartAlternateProcess">
            <a:avLst/>
          </a:prstGeom>
          <a:noFill/>
          <a:ln w="635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TORSIÓN</a:t>
            </a:r>
            <a:br>
              <a:rPr lang="es-MX" dirty="0"/>
            </a:br>
            <a:r>
              <a:rPr lang="es-MX" dirty="0"/>
              <a:t>DE CORDON ESPERMATICO </a:t>
            </a:r>
            <a:br>
              <a:rPr lang="es-MX" dirty="0"/>
            </a:br>
            <a:r>
              <a:rPr lang="es-MX" dirty="0"/>
              <a:t>(TORSIÓN TESTICULAR)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 algn="l"/>
            <a:r>
              <a:rPr lang="es-MX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TORSIÓN </a:t>
            </a:r>
            <a:br>
              <a:rPr lang="es-MX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MX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TESTICULAR</a:t>
            </a:r>
            <a:endParaRPr lang="es-ES">
              <a:solidFill>
                <a:srgbClr val="66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800600"/>
          </a:xfrm>
        </p:spPr>
        <p:txBody>
          <a:bodyPr/>
          <a:lstStyle/>
          <a:p>
            <a:r>
              <a:rPr lang="es-ES_tradnl" sz="2400">
                <a:cs typeface="Times New Roman" pitchFamily="18" charset="0"/>
              </a:rPr>
              <a:t>La torsión testicular  corresponde al giro del testículo sobre sus elementos vasculares, provocando la consecuente isquemia</a:t>
            </a:r>
          </a:p>
          <a:p>
            <a:pPr>
              <a:buFontTx/>
              <a:buNone/>
            </a:pPr>
            <a:endParaRPr lang="es-MX" sz="2400"/>
          </a:p>
          <a:p>
            <a:pPr>
              <a:buFontTx/>
              <a:buNone/>
            </a:pPr>
            <a:r>
              <a:rPr lang="es-MX" sz="2400"/>
              <a:t> </a:t>
            </a:r>
          </a:p>
          <a:p>
            <a:pPr>
              <a:buFontTx/>
              <a:buNone/>
            </a:pPr>
            <a:r>
              <a:rPr lang="es-MX" sz="2400"/>
              <a:t>llevará a la necrosis y consiguiente pérdida del testículo</a:t>
            </a:r>
            <a:endParaRPr lang="es-ES" sz="2400"/>
          </a:p>
        </p:txBody>
      </p:sp>
      <p:sp>
        <p:nvSpPr>
          <p:cNvPr id="1741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sz="2800"/>
              <a:t> </a:t>
            </a:r>
            <a:endParaRPr lang="en-GB" sz="2800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3810000" y="40386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7415" name="Picture 7" descr="http://www.umm.edu/surgeries_spanish/images/ency/fullsize/7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6847" y="2620962"/>
            <a:ext cx="4267200" cy="3962400"/>
          </a:xfrm>
          <a:prstGeom prst="rect">
            <a:avLst/>
          </a:prstGeom>
          <a:noFill/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44488" y="1668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17418" name="Picture 10" descr="C:\WINDOWS\Escritorio\Chica\BECA!!!!\Cirugía Infantil\Escroto Agudo2_archivos\ESCROT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04800"/>
            <a:ext cx="3124200" cy="2057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2025</TotalTime>
  <Words>1430</Words>
  <Application>Microsoft Office PowerPoint</Application>
  <PresentationFormat>Presentación en pantalla (4:3)</PresentationFormat>
  <Paragraphs>330</Paragraphs>
  <Slides>37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45" baseType="lpstr">
      <vt:lpstr>Calibri</vt:lpstr>
      <vt:lpstr>Century Schoolbook</vt:lpstr>
      <vt:lpstr>Comic Sans MS</vt:lpstr>
      <vt:lpstr>Wingdings</vt:lpstr>
      <vt:lpstr>Wingdings 2</vt:lpstr>
      <vt:lpstr>Mirador</vt:lpstr>
      <vt:lpstr>QuickTime Picture</vt:lpstr>
      <vt:lpstr>Imagen de mapa de bits</vt:lpstr>
      <vt:lpstr>ESCROTO  AGUDO  EN  PEDIATRÍA</vt:lpstr>
      <vt:lpstr>DEFINICIÓN</vt:lpstr>
      <vt:lpstr>ANATOMÍA</vt:lpstr>
      <vt:lpstr>ANATOMÍA</vt:lpstr>
      <vt:lpstr>ANATOMÍA</vt:lpstr>
      <vt:lpstr>ETIOLOGÍA</vt:lpstr>
      <vt:lpstr>ETIOLOGÍA</vt:lpstr>
      <vt:lpstr>TORSIÓN DE CORDON ESPERMATICO  (TORSIÓN TESTICULAR)</vt:lpstr>
      <vt:lpstr>TORSIÓN  TESTICULAR</vt:lpstr>
      <vt:lpstr>FISIOPATOLOGÍA</vt:lpstr>
      <vt:lpstr> Tipos de Torsión </vt:lpstr>
      <vt:lpstr>Torsión Testicular</vt:lpstr>
      <vt:lpstr> Torsión en el recién nacido  (extravaginal)</vt:lpstr>
      <vt:lpstr>Torsion Intravaginal</vt:lpstr>
      <vt:lpstr>Presentación de PowerPoint</vt:lpstr>
      <vt:lpstr>Torsión de Hidatide (apendices)</vt:lpstr>
      <vt:lpstr>Torsion de Hidatide</vt:lpstr>
      <vt:lpstr>Torsion de Hidatide </vt:lpstr>
      <vt:lpstr>Torsion de Hidatide </vt:lpstr>
      <vt:lpstr>Epididimitis y  orquiepididimitis</vt:lpstr>
      <vt:lpstr>EPIDIDIMITIS Y ORQUIEPIDIDIMITIS</vt:lpstr>
      <vt:lpstr>Orquiepididimitis</vt:lpstr>
      <vt:lpstr>Clínica</vt:lpstr>
      <vt:lpstr>Diagnóstico Diferencial</vt:lpstr>
      <vt:lpstr>Diagnóstico Diferencial</vt:lpstr>
      <vt:lpstr>DIAGNÓSTICO</vt:lpstr>
      <vt:lpstr>DIAGNÓSTICO</vt:lpstr>
      <vt:lpstr>DIAGNÓSTICO</vt:lpstr>
      <vt:lpstr>Doppler:</vt:lpstr>
      <vt:lpstr>Tratamiento </vt:lpstr>
      <vt:lpstr>Tratamiento: TORSIÓN TESTICULAR</vt:lpstr>
      <vt:lpstr>Presentación de PowerPoint</vt:lpstr>
      <vt:lpstr>Secuelas Torsión Testicular</vt:lpstr>
      <vt:lpstr> Tratamiento: TORSIÓN DE HIDÁTIDE</vt:lpstr>
      <vt:lpstr>Tratamiento: Orquiepididimitis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ESCROTO  AGUDO  EN  PEDIATRÍA</dc:title>
  <dc:creator>HOSPITAL DEL PROFESOR</dc:creator>
  <cp:lastModifiedBy>AIDA RAYEN SOLIS ÑANCUCHEO</cp:lastModifiedBy>
  <cp:revision>99</cp:revision>
  <dcterms:created xsi:type="dcterms:W3CDTF">2004-10-14T16:22:10Z</dcterms:created>
  <dcterms:modified xsi:type="dcterms:W3CDTF">2021-06-30T15:43:38Z</dcterms:modified>
</cp:coreProperties>
</file>