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0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361" r:id="rId9"/>
    <p:sldId id="362" r:id="rId10"/>
    <p:sldId id="265" r:id="rId11"/>
    <p:sldId id="266" r:id="rId12"/>
    <p:sldId id="296" r:id="rId13"/>
    <p:sldId id="288" r:id="rId14"/>
    <p:sldId id="294" r:id="rId15"/>
    <p:sldId id="291" r:id="rId16"/>
    <p:sldId id="269" r:id="rId17"/>
    <p:sldId id="270" r:id="rId18"/>
    <p:sldId id="334" r:id="rId19"/>
    <p:sldId id="333" r:id="rId20"/>
    <p:sldId id="335" r:id="rId21"/>
    <p:sldId id="336" r:id="rId22"/>
    <p:sldId id="337" r:id="rId23"/>
    <p:sldId id="338" r:id="rId24"/>
    <p:sldId id="357" r:id="rId25"/>
    <p:sldId id="358" r:id="rId26"/>
    <p:sldId id="359" r:id="rId27"/>
    <p:sldId id="339" r:id="rId28"/>
    <p:sldId id="340" r:id="rId29"/>
    <p:sldId id="341" r:id="rId30"/>
    <p:sldId id="342" r:id="rId31"/>
    <p:sldId id="345" r:id="rId32"/>
    <p:sldId id="346" r:id="rId33"/>
    <p:sldId id="347" r:id="rId34"/>
    <p:sldId id="348" r:id="rId35"/>
    <p:sldId id="349" r:id="rId36"/>
    <p:sldId id="350" r:id="rId37"/>
    <p:sldId id="352" r:id="rId38"/>
    <p:sldId id="353" r:id="rId39"/>
    <p:sldId id="363" r:id="rId40"/>
    <p:sldId id="364" r:id="rId41"/>
    <p:sldId id="365" r:id="rId42"/>
    <p:sldId id="354" r:id="rId43"/>
    <p:sldId id="366" r:id="rId44"/>
    <p:sldId id="367" r:id="rId45"/>
    <p:sldId id="273" r:id="rId46"/>
    <p:sldId id="274" r:id="rId47"/>
    <p:sldId id="275" r:id="rId48"/>
    <p:sldId id="276" r:id="rId49"/>
    <p:sldId id="277" r:id="rId50"/>
    <p:sldId id="278" r:id="rId51"/>
    <p:sldId id="279" r:id="rId52"/>
    <p:sldId id="280" r:id="rId53"/>
    <p:sldId id="281" r:id="rId54"/>
    <p:sldId id="282" r:id="rId55"/>
    <p:sldId id="299" r:id="rId56"/>
    <p:sldId id="300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01" r:id="rId75"/>
    <p:sldId id="302" r:id="rId76"/>
    <p:sldId id="303" r:id="rId77"/>
    <p:sldId id="304" r:id="rId78"/>
    <p:sldId id="261" r:id="rId79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609" autoAdjust="0"/>
  </p:normalViewPr>
  <p:slideViewPr>
    <p:cSldViewPr snapToGrid="0" snapToObjects="1">
      <p:cViewPr varScale="1">
        <p:scale>
          <a:sx n="58" d="100"/>
          <a:sy n="58" d="100"/>
        </p:scale>
        <p:origin x="13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E0D1FF-400C-45C6-BD39-8D7D9EA58A8C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CL"/>
        </a:p>
      </dgm:t>
    </dgm:pt>
    <dgm:pt modelId="{2AEB90C3-B272-4BC0-802C-EEF7A2396F5B}">
      <dgm:prSet custT="1"/>
      <dgm:spPr/>
      <dgm:t>
        <a:bodyPr/>
        <a:lstStyle/>
        <a:p>
          <a:pPr rtl="0"/>
          <a:r>
            <a:rPr lang="es-CL" sz="1400" dirty="0"/>
            <a:t>En 1993, </a:t>
          </a:r>
          <a:r>
            <a:rPr lang="es-CL" sz="1400" b="1" dirty="0"/>
            <a:t>la Organización Mundial de la Salud (OMS) </a:t>
          </a:r>
          <a:r>
            <a:rPr lang="es-CL" sz="1400" dirty="0"/>
            <a:t>a través de una análisis exhaustivo  concluyo que el patrón de crecimiento del National Center </a:t>
          </a:r>
          <a:r>
            <a:rPr lang="es-CL" sz="1400" dirty="0" err="1"/>
            <a:t>for</a:t>
          </a:r>
          <a:r>
            <a:rPr lang="es-CL" sz="1400" dirty="0"/>
            <a:t> </a:t>
          </a:r>
          <a:r>
            <a:rPr lang="es-CL" sz="1400" dirty="0" err="1"/>
            <a:t>Health</a:t>
          </a:r>
          <a:r>
            <a:rPr lang="es-CL" sz="1400" dirty="0"/>
            <a:t> </a:t>
          </a:r>
          <a:r>
            <a:rPr lang="es-CL" sz="1400" dirty="0" err="1"/>
            <a:t>Statistics</a:t>
          </a:r>
          <a:r>
            <a:rPr lang="es-CL" sz="1400" dirty="0"/>
            <a:t> y de la OMS (NCHS/OMS), </a:t>
          </a:r>
          <a:r>
            <a:rPr lang="es-GT" sz="1400" dirty="0"/>
            <a:t>no representa adecuadamente el crecimiento bajo condiciones biológicas, sociales, y económicas deseables y que se necesitaban nuevas curvas de crecimiento</a:t>
          </a:r>
          <a:r>
            <a:rPr lang="es-GT" sz="1300" dirty="0"/>
            <a:t>.</a:t>
          </a:r>
          <a:endParaRPr lang="es-CL" sz="1300" dirty="0"/>
        </a:p>
      </dgm:t>
    </dgm:pt>
    <dgm:pt modelId="{9094070A-BABA-4F31-BBE3-B7C5FE777E3F}" type="parTrans" cxnId="{B63E8AA6-0CEA-484F-B272-31E406123BFB}">
      <dgm:prSet/>
      <dgm:spPr/>
      <dgm:t>
        <a:bodyPr/>
        <a:lstStyle/>
        <a:p>
          <a:endParaRPr lang="es-CL"/>
        </a:p>
      </dgm:t>
    </dgm:pt>
    <dgm:pt modelId="{7902EA3A-B8CA-4B29-B798-08284D84387E}" type="sibTrans" cxnId="{B63E8AA6-0CEA-484F-B272-31E406123BFB}">
      <dgm:prSet/>
      <dgm:spPr/>
      <dgm:t>
        <a:bodyPr/>
        <a:lstStyle/>
        <a:p>
          <a:endParaRPr lang="es-CL"/>
        </a:p>
      </dgm:t>
    </dgm:pt>
    <dgm:pt modelId="{21515D69-4057-4AD0-9C6E-882BD753CC08}">
      <dgm:prSet custT="1"/>
      <dgm:spPr/>
      <dgm:t>
        <a:bodyPr/>
        <a:lstStyle/>
        <a:p>
          <a:r>
            <a:rPr lang="es-GT" sz="1400" dirty="0"/>
            <a:t>Dado lo anterior, </a:t>
          </a:r>
          <a:r>
            <a:rPr lang="es-GT" sz="1400" b="1" dirty="0"/>
            <a:t>la Asamblea Mundial de la Salud apoyó la recomendación de elaborar nuevos estándares</a:t>
          </a:r>
          <a:r>
            <a:rPr lang="es-GT" sz="1400" dirty="0"/>
            <a:t>. En consecuencia, la OMS desarrolló el Estudio </a:t>
          </a:r>
          <a:r>
            <a:rPr lang="es-GT" sz="1400" dirty="0" err="1"/>
            <a:t>Multicéntrico</a:t>
          </a:r>
          <a:r>
            <a:rPr lang="es-GT" sz="1400" dirty="0"/>
            <a:t> para la elaboración del nuevo Patrón de Crecimiento, bajo la responsabilidad de un grupo de expertos que entre 1997 y 2003, trabajaron para generar datos para construir los nuevos patrones (estándares) para evaluar el crecimiento y desarrollo de niñas y niños en todo el mundo.</a:t>
          </a:r>
          <a:endParaRPr lang="es-CL" sz="1400" dirty="0"/>
        </a:p>
      </dgm:t>
    </dgm:pt>
    <dgm:pt modelId="{53D67242-926D-46F7-90BC-4EC927B91F6C}" type="parTrans" cxnId="{7DE485AB-6AEA-458D-93C2-8011F19360DB}">
      <dgm:prSet/>
      <dgm:spPr/>
      <dgm:t>
        <a:bodyPr/>
        <a:lstStyle/>
        <a:p>
          <a:endParaRPr lang="es-CL"/>
        </a:p>
      </dgm:t>
    </dgm:pt>
    <dgm:pt modelId="{68A1D850-534B-47FC-B623-ED7AAEF41B9D}" type="sibTrans" cxnId="{7DE485AB-6AEA-458D-93C2-8011F19360DB}">
      <dgm:prSet/>
      <dgm:spPr/>
      <dgm:t>
        <a:bodyPr/>
        <a:lstStyle/>
        <a:p>
          <a:endParaRPr lang="es-CL"/>
        </a:p>
      </dgm:t>
    </dgm:pt>
    <dgm:pt modelId="{DB305200-4700-4C3B-B081-5D0BE0AECF7D}">
      <dgm:prSet custT="1"/>
      <dgm:spPr/>
      <dgm:t>
        <a:bodyPr/>
        <a:lstStyle/>
        <a:p>
          <a:r>
            <a:rPr lang="es-GT" sz="1400" dirty="0"/>
            <a:t>Los nuevos estándares demuestran el </a:t>
          </a:r>
          <a:r>
            <a:rPr lang="es-GT" sz="1400" b="1" dirty="0"/>
            <a:t>crecimiento que puede ser alcanzado con la alimentación y cuidados de salud recomendados</a:t>
          </a:r>
          <a:r>
            <a:rPr lang="es-GT" sz="1400" dirty="0"/>
            <a:t>, que incluyen lactancia materna exclusiva y continuada, inmunización completa, cuidado infantil adecuado, atención durante la enfermedad y ambiente físico adecuado (no tabaquismo)</a:t>
          </a:r>
          <a:endParaRPr lang="es-CL" sz="1400" dirty="0"/>
        </a:p>
      </dgm:t>
    </dgm:pt>
    <dgm:pt modelId="{C74D1C67-6EA8-404A-BF56-1E3A018443EE}" type="parTrans" cxnId="{FA71F6DC-91AA-4842-9473-0C8F4CE0943A}">
      <dgm:prSet/>
      <dgm:spPr/>
      <dgm:t>
        <a:bodyPr/>
        <a:lstStyle/>
        <a:p>
          <a:endParaRPr lang="es-CL"/>
        </a:p>
      </dgm:t>
    </dgm:pt>
    <dgm:pt modelId="{C81D6251-2165-4834-98CD-34CC905D6263}" type="sibTrans" cxnId="{FA71F6DC-91AA-4842-9473-0C8F4CE0943A}">
      <dgm:prSet/>
      <dgm:spPr/>
      <dgm:t>
        <a:bodyPr/>
        <a:lstStyle/>
        <a:p>
          <a:endParaRPr lang="es-CL"/>
        </a:p>
      </dgm:t>
    </dgm:pt>
    <dgm:pt modelId="{AAB76B96-7C73-4B63-903E-0CE945BFB6E9}" type="pres">
      <dgm:prSet presAssocID="{37E0D1FF-400C-45C6-BD39-8D7D9EA58A8C}" presName="linear" presStyleCnt="0">
        <dgm:presLayoutVars>
          <dgm:animLvl val="lvl"/>
          <dgm:resizeHandles val="exact"/>
        </dgm:presLayoutVars>
      </dgm:prSet>
      <dgm:spPr/>
    </dgm:pt>
    <dgm:pt modelId="{51BF69F8-83CC-402E-9438-1436EFB0B502}" type="pres">
      <dgm:prSet presAssocID="{2AEB90C3-B272-4BC0-802C-EEF7A2396F5B}" presName="parentText" presStyleLbl="node1" presStyleIdx="0" presStyleCnt="3" custScaleY="83793">
        <dgm:presLayoutVars>
          <dgm:chMax val="0"/>
          <dgm:bulletEnabled val="1"/>
        </dgm:presLayoutVars>
      </dgm:prSet>
      <dgm:spPr/>
    </dgm:pt>
    <dgm:pt modelId="{81EE7A07-FAF2-44DA-903F-B9C984C3D7AE}" type="pres">
      <dgm:prSet presAssocID="{7902EA3A-B8CA-4B29-B798-08284D84387E}" presName="spacer" presStyleCnt="0"/>
      <dgm:spPr/>
    </dgm:pt>
    <dgm:pt modelId="{1C7B5DD4-F885-406B-B291-0BA4B27F2D7D}" type="pres">
      <dgm:prSet presAssocID="{21515D69-4057-4AD0-9C6E-882BD753CC0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4F0DDF0-BEA5-42C6-ACA8-9A2ED626806E}" type="pres">
      <dgm:prSet presAssocID="{68A1D850-534B-47FC-B623-ED7AAEF41B9D}" presName="spacer" presStyleCnt="0"/>
      <dgm:spPr/>
    </dgm:pt>
    <dgm:pt modelId="{0C3A64FB-9BA8-4666-B1A2-9FEA6E9CCB05}" type="pres">
      <dgm:prSet presAssocID="{DB305200-4700-4C3B-B081-5D0BE0AECF7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C21030E-D5BC-A34F-BA16-105D735C5789}" type="presOf" srcId="{37E0D1FF-400C-45C6-BD39-8D7D9EA58A8C}" destId="{AAB76B96-7C73-4B63-903E-0CE945BFB6E9}" srcOrd="0" destOrd="0" presId="urn:microsoft.com/office/officeart/2005/8/layout/vList2"/>
    <dgm:cxn modelId="{9AFF6530-20FF-254D-B10F-247F9A493F22}" type="presOf" srcId="{DB305200-4700-4C3B-B081-5D0BE0AECF7D}" destId="{0C3A64FB-9BA8-4666-B1A2-9FEA6E9CCB05}" srcOrd="0" destOrd="0" presId="urn:microsoft.com/office/officeart/2005/8/layout/vList2"/>
    <dgm:cxn modelId="{D6EC5262-E4C8-3E49-9F7F-779E59C5983C}" type="presOf" srcId="{21515D69-4057-4AD0-9C6E-882BD753CC08}" destId="{1C7B5DD4-F885-406B-B291-0BA4B27F2D7D}" srcOrd="0" destOrd="0" presId="urn:microsoft.com/office/officeart/2005/8/layout/vList2"/>
    <dgm:cxn modelId="{42609C94-2B93-AB4C-8ED2-5F9C77EEE581}" type="presOf" srcId="{2AEB90C3-B272-4BC0-802C-EEF7A2396F5B}" destId="{51BF69F8-83CC-402E-9438-1436EFB0B502}" srcOrd="0" destOrd="0" presId="urn:microsoft.com/office/officeart/2005/8/layout/vList2"/>
    <dgm:cxn modelId="{B63E8AA6-0CEA-484F-B272-31E406123BFB}" srcId="{37E0D1FF-400C-45C6-BD39-8D7D9EA58A8C}" destId="{2AEB90C3-B272-4BC0-802C-EEF7A2396F5B}" srcOrd="0" destOrd="0" parTransId="{9094070A-BABA-4F31-BBE3-B7C5FE777E3F}" sibTransId="{7902EA3A-B8CA-4B29-B798-08284D84387E}"/>
    <dgm:cxn modelId="{7DE485AB-6AEA-458D-93C2-8011F19360DB}" srcId="{37E0D1FF-400C-45C6-BD39-8D7D9EA58A8C}" destId="{21515D69-4057-4AD0-9C6E-882BD753CC08}" srcOrd="1" destOrd="0" parTransId="{53D67242-926D-46F7-90BC-4EC927B91F6C}" sibTransId="{68A1D850-534B-47FC-B623-ED7AAEF41B9D}"/>
    <dgm:cxn modelId="{FA71F6DC-91AA-4842-9473-0C8F4CE0943A}" srcId="{37E0D1FF-400C-45C6-BD39-8D7D9EA58A8C}" destId="{DB305200-4700-4C3B-B081-5D0BE0AECF7D}" srcOrd="2" destOrd="0" parTransId="{C74D1C67-6EA8-404A-BF56-1E3A018443EE}" sibTransId="{C81D6251-2165-4834-98CD-34CC905D6263}"/>
    <dgm:cxn modelId="{72F87B37-E8E1-EC4B-B923-B4F24791EFB2}" type="presParOf" srcId="{AAB76B96-7C73-4B63-903E-0CE945BFB6E9}" destId="{51BF69F8-83CC-402E-9438-1436EFB0B502}" srcOrd="0" destOrd="0" presId="urn:microsoft.com/office/officeart/2005/8/layout/vList2"/>
    <dgm:cxn modelId="{214F674C-0A87-E543-9B99-C123BBCE3086}" type="presParOf" srcId="{AAB76B96-7C73-4B63-903E-0CE945BFB6E9}" destId="{81EE7A07-FAF2-44DA-903F-B9C984C3D7AE}" srcOrd="1" destOrd="0" presId="urn:microsoft.com/office/officeart/2005/8/layout/vList2"/>
    <dgm:cxn modelId="{BC0BF1D4-6AD9-0A4D-AFBC-9490E9CA524A}" type="presParOf" srcId="{AAB76B96-7C73-4B63-903E-0CE945BFB6E9}" destId="{1C7B5DD4-F885-406B-B291-0BA4B27F2D7D}" srcOrd="2" destOrd="0" presId="urn:microsoft.com/office/officeart/2005/8/layout/vList2"/>
    <dgm:cxn modelId="{B8CBF17A-58CD-F640-9FA2-B45FFE074BCD}" type="presParOf" srcId="{AAB76B96-7C73-4B63-903E-0CE945BFB6E9}" destId="{04F0DDF0-BEA5-42C6-ACA8-9A2ED626806E}" srcOrd="3" destOrd="0" presId="urn:microsoft.com/office/officeart/2005/8/layout/vList2"/>
    <dgm:cxn modelId="{E9731892-26D6-094E-9E55-532D2E4E387C}" type="presParOf" srcId="{AAB76B96-7C73-4B63-903E-0CE945BFB6E9}" destId="{0C3A64FB-9BA8-4666-B1A2-9FEA6E9CCB0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B657C1-2861-4E45-9643-63725657FC0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16A2AE1F-3A45-4224-A440-E9692E6E696F}">
      <dgm:prSet custT="1"/>
      <dgm:spPr>
        <a:solidFill>
          <a:srgbClr val="0070C0"/>
        </a:solidFill>
      </dgm:spPr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800" b="1" dirty="0"/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600" dirty="0"/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600">
              <a:solidFill>
                <a:srgbClr val="FFFF00"/>
              </a:solidFill>
            </a:rPr>
            <a:t>Si todos los niños del mundo reciben una atención adecuada desde el inicio de sus vidas, 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600">
              <a:solidFill>
                <a:srgbClr val="FFFF00"/>
              </a:solidFill>
            </a:rPr>
            <a:t>su potencial de crecimiento es igual.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800">
            <a:solidFill>
              <a:srgbClr val="FFFF00"/>
            </a:solidFill>
          </a:endParaRPr>
        </a:p>
        <a:p>
          <a:pPr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200" dirty="0"/>
        </a:p>
      </dgm:t>
    </dgm:pt>
    <dgm:pt modelId="{15B0750F-D151-4C13-A179-B03E1FB36023}" type="parTrans" cxnId="{D9F2C8DE-D48F-4B90-855D-EA73D00AEEEB}">
      <dgm:prSet/>
      <dgm:spPr/>
      <dgm:t>
        <a:bodyPr/>
        <a:lstStyle/>
        <a:p>
          <a:endParaRPr lang="es-CL"/>
        </a:p>
      </dgm:t>
    </dgm:pt>
    <dgm:pt modelId="{0C9E106F-524B-4D52-A343-DF188211281D}" type="sibTrans" cxnId="{D9F2C8DE-D48F-4B90-855D-EA73D00AEEEB}">
      <dgm:prSet/>
      <dgm:spPr/>
      <dgm:t>
        <a:bodyPr/>
        <a:lstStyle/>
        <a:p>
          <a:endParaRPr lang="es-CL"/>
        </a:p>
      </dgm:t>
    </dgm:pt>
    <dgm:pt modelId="{BEC48FF0-8679-4B37-A90F-0D1CD161DF1D}" type="pres">
      <dgm:prSet presAssocID="{BFB657C1-2861-4E45-9643-63725657FC00}" presName="linear" presStyleCnt="0">
        <dgm:presLayoutVars>
          <dgm:animLvl val="lvl"/>
          <dgm:resizeHandles val="exact"/>
        </dgm:presLayoutVars>
      </dgm:prSet>
      <dgm:spPr/>
    </dgm:pt>
    <dgm:pt modelId="{F53BD672-7191-4F77-BC83-1179F202DFCA}" type="pres">
      <dgm:prSet presAssocID="{16A2AE1F-3A45-4224-A440-E9692E6E696F}" presName="parentText" presStyleLbl="node1" presStyleIdx="0" presStyleCnt="1" custScaleY="183736" custLinFactNeighborY="-37538">
        <dgm:presLayoutVars>
          <dgm:chMax val="0"/>
          <dgm:bulletEnabled val="1"/>
        </dgm:presLayoutVars>
      </dgm:prSet>
      <dgm:spPr/>
    </dgm:pt>
  </dgm:ptLst>
  <dgm:cxnLst>
    <dgm:cxn modelId="{A42AA44A-65EC-A04E-A4FB-8419CF2B576B}" type="presOf" srcId="{16A2AE1F-3A45-4224-A440-E9692E6E696F}" destId="{F53BD672-7191-4F77-BC83-1179F202DFCA}" srcOrd="0" destOrd="0" presId="urn:microsoft.com/office/officeart/2005/8/layout/vList2"/>
    <dgm:cxn modelId="{5C5BE596-2900-5643-8DD5-3B3AC4DEFC18}" type="presOf" srcId="{BFB657C1-2861-4E45-9643-63725657FC00}" destId="{BEC48FF0-8679-4B37-A90F-0D1CD161DF1D}" srcOrd="0" destOrd="0" presId="urn:microsoft.com/office/officeart/2005/8/layout/vList2"/>
    <dgm:cxn modelId="{D9F2C8DE-D48F-4B90-855D-EA73D00AEEEB}" srcId="{BFB657C1-2861-4E45-9643-63725657FC00}" destId="{16A2AE1F-3A45-4224-A440-E9692E6E696F}" srcOrd="0" destOrd="0" parTransId="{15B0750F-D151-4C13-A179-B03E1FB36023}" sibTransId="{0C9E106F-524B-4D52-A343-DF188211281D}"/>
    <dgm:cxn modelId="{973E0A07-4246-2448-933E-F499DB737EBE}" type="presParOf" srcId="{BEC48FF0-8679-4B37-A90F-0D1CD161DF1D}" destId="{F53BD672-7191-4F77-BC83-1179F202DF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F69F8-83CC-402E-9438-1436EFB0B502}">
      <dsp:nvSpPr>
        <dsp:cNvPr id="0" name=""/>
        <dsp:cNvSpPr/>
      </dsp:nvSpPr>
      <dsp:spPr>
        <a:xfrm>
          <a:off x="0" y="413"/>
          <a:ext cx="4463450" cy="167377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En 1993, </a:t>
          </a:r>
          <a:r>
            <a:rPr lang="es-CL" sz="1400" b="1" kern="1200" dirty="0"/>
            <a:t>la Organización Mundial de la Salud (OMS) </a:t>
          </a:r>
          <a:r>
            <a:rPr lang="es-CL" sz="1400" kern="1200" dirty="0"/>
            <a:t>a través de una análisis exhaustivo  concluyo que el patrón de crecimiento del National Center </a:t>
          </a:r>
          <a:r>
            <a:rPr lang="es-CL" sz="1400" kern="1200" dirty="0" err="1"/>
            <a:t>for</a:t>
          </a:r>
          <a:r>
            <a:rPr lang="es-CL" sz="1400" kern="1200" dirty="0"/>
            <a:t> </a:t>
          </a:r>
          <a:r>
            <a:rPr lang="es-CL" sz="1400" kern="1200" dirty="0" err="1"/>
            <a:t>Health</a:t>
          </a:r>
          <a:r>
            <a:rPr lang="es-CL" sz="1400" kern="1200" dirty="0"/>
            <a:t> </a:t>
          </a:r>
          <a:r>
            <a:rPr lang="es-CL" sz="1400" kern="1200" dirty="0" err="1"/>
            <a:t>Statistics</a:t>
          </a:r>
          <a:r>
            <a:rPr lang="es-CL" sz="1400" kern="1200" dirty="0"/>
            <a:t> y de la OMS (NCHS/OMS), </a:t>
          </a:r>
          <a:r>
            <a:rPr lang="es-GT" sz="1400" kern="1200" dirty="0"/>
            <a:t>no representa adecuadamente el crecimiento bajo condiciones biológicas, sociales, y económicas deseables y que se necesitaban nuevas curvas de crecimiento</a:t>
          </a:r>
          <a:r>
            <a:rPr lang="es-GT" sz="1300" kern="1200" dirty="0"/>
            <a:t>.</a:t>
          </a:r>
          <a:endParaRPr lang="es-CL" sz="1300" kern="1200" dirty="0"/>
        </a:p>
      </dsp:txBody>
      <dsp:txXfrm>
        <a:off x="81707" y="82120"/>
        <a:ext cx="4300036" cy="1510361"/>
      </dsp:txXfrm>
    </dsp:sp>
    <dsp:sp modelId="{1C7B5DD4-F885-406B-B291-0BA4B27F2D7D}">
      <dsp:nvSpPr>
        <dsp:cNvPr id="0" name=""/>
        <dsp:cNvSpPr/>
      </dsp:nvSpPr>
      <dsp:spPr>
        <a:xfrm>
          <a:off x="0" y="1688236"/>
          <a:ext cx="4463450" cy="19975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GT" sz="1400" kern="1200" dirty="0"/>
            <a:t>Dado lo anterior, </a:t>
          </a:r>
          <a:r>
            <a:rPr lang="es-GT" sz="1400" b="1" kern="1200" dirty="0"/>
            <a:t>la Asamblea Mundial de la Salud apoyó la recomendación de elaborar nuevos estándares</a:t>
          </a:r>
          <a:r>
            <a:rPr lang="es-GT" sz="1400" kern="1200" dirty="0"/>
            <a:t>. En consecuencia, la OMS desarrolló el Estudio </a:t>
          </a:r>
          <a:r>
            <a:rPr lang="es-GT" sz="1400" kern="1200" dirty="0" err="1"/>
            <a:t>Multicéntrico</a:t>
          </a:r>
          <a:r>
            <a:rPr lang="es-GT" sz="1400" kern="1200" dirty="0"/>
            <a:t> para la elaboración del nuevo Patrón de Crecimiento, bajo la responsabilidad de un grupo de expertos que entre 1997 y 2003, trabajaron para generar datos para construir los nuevos patrones (estándares) para evaluar el crecimiento y desarrollo de niñas y niños en todo el mundo.</a:t>
          </a:r>
          <a:endParaRPr lang="es-CL" sz="1400" kern="1200" dirty="0"/>
        </a:p>
      </dsp:txBody>
      <dsp:txXfrm>
        <a:off x="97510" y="1785746"/>
        <a:ext cx="4268430" cy="1802492"/>
      </dsp:txXfrm>
    </dsp:sp>
    <dsp:sp modelId="{0C3A64FB-9BA8-4666-B1A2-9FEA6E9CCB05}">
      <dsp:nvSpPr>
        <dsp:cNvPr id="0" name=""/>
        <dsp:cNvSpPr/>
      </dsp:nvSpPr>
      <dsp:spPr>
        <a:xfrm>
          <a:off x="0" y="3699797"/>
          <a:ext cx="4463450" cy="19975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GT" sz="1400" kern="1200" dirty="0"/>
            <a:t>Los nuevos estándares demuestran el </a:t>
          </a:r>
          <a:r>
            <a:rPr lang="es-GT" sz="1400" b="1" kern="1200" dirty="0"/>
            <a:t>crecimiento que puede ser alcanzado con la alimentación y cuidados de salud recomendados</a:t>
          </a:r>
          <a:r>
            <a:rPr lang="es-GT" sz="1400" kern="1200" dirty="0"/>
            <a:t>, que incluyen lactancia materna exclusiva y continuada, inmunización completa, cuidado infantil adecuado, atención durante la enfermedad y ambiente físico adecuado (no tabaquismo)</a:t>
          </a:r>
          <a:endParaRPr lang="es-CL" sz="1400" kern="1200" dirty="0"/>
        </a:p>
      </dsp:txBody>
      <dsp:txXfrm>
        <a:off x="97510" y="3797307"/>
        <a:ext cx="4268430" cy="18024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3BD672-7191-4F77-BC83-1179F202DFCA}">
      <dsp:nvSpPr>
        <dsp:cNvPr id="0" name=""/>
        <dsp:cNvSpPr/>
      </dsp:nvSpPr>
      <dsp:spPr>
        <a:xfrm>
          <a:off x="0" y="0"/>
          <a:ext cx="3251824" cy="1202662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800" b="1" kern="1200" dirty="0"/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600" kern="1200" dirty="0"/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600" kern="1200">
              <a:solidFill>
                <a:srgbClr val="FFFF00"/>
              </a:solidFill>
            </a:rPr>
            <a:t>Si todos los niños del mundo reciben una atención adecuada desde el inicio de sus vidas,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600" kern="1200">
              <a:solidFill>
                <a:srgbClr val="FFFF00"/>
              </a:solidFill>
            </a:rPr>
            <a:t>su potencial de crecimiento es igual.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CL" sz="1800" kern="1200">
            <a:solidFill>
              <a:srgbClr val="FFFF00"/>
            </a:solidFill>
          </a:endParaRPr>
        </a:p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1200" kern="1200" dirty="0"/>
        </a:p>
      </dsp:txBody>
      <dsp:txXfrm>
        <a:off x="58709" y="58709"/>
        <a:ext cx="3134406" cy="1085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9BF09-017E-E04A-AA6F-300DE5A5AEA6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4C56E-1FC8-1448-96BF-93397B2D9B7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9069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dirty="0"/>
              <a:t>Refleja el equilibrio entre aporte y demanda. </a:t>
            </a:r>
            <a:endParaRPr lang="es-CO" sz="800" dirty="0"/>
          </a:p>
          <a:p>
            <a:r>
              <a:rPr lang="es-CO" sz="1200" dirty="0"/>
              <a:t>Marcador </a:t>
            </a:r>
            <a:r>
              <a:rPr lang="es-CO" sz="1200" b="1" dirty="0"/>
              <a:t> SENSIBLE</a:t>
            </a:r>
            <a:r>
              <a:rPr lang="es-CO" sz="1200" dirty="0"/>
              <a:t>, del estado de salud y </a:t>
            </a:r>
            <a:r>
              <a:rPr lang="es-CO" sz="1200" b="1" dirty="0"/>
              <a:t>nutrición</a:t>
            </a:r>
            <a:r>
              <a:rPr lang="es-CO" sz="1200" dirty="0"/>
              <a:t> durante la infancia</a:t>
            </a:r>
          </a:p>
          <a:p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b="1" i="1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Ejemplo – Marisol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de peso para la edad de Marisol muestra una línea de crecimiento plana (estancamiento)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 la edad 6 meses a 8 meses y de nuevo desde 1 año y 4 meses a 2 años. Estos periodos de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estancamiento corresponden a los momentos en que Marisol tuvo episodios de malaria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(señalados con flechas). Creció desde los 8 meses hasta 1 año y 4 meses. Debido a los períodos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 estancamiento, el peso para la edad de Marisol está por cruzar la línea de puntuación z -2.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“Se da una excepción, cuando un niño con sobrepeso y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obesidad es capaz de mantener su peso a lo largo del tiempo, permitiendo que el niño tenga un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peso para la talla o IMC para la edad más saludable”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de IMC para la edad de Jaime, abajo, muestra una tendencia hacia sobrepeso. Si su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línea de crecimiento cruza la línea de puntuación z 2, será considerado como un caso de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sobrepeso.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IMC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A7F5B3-AD25-4198-B77B-1A015718E68E}" type="slidenum">
              <a:rPr lang="es-CO" smtClean="0"/>
              <a:pPr>
                <a:defRPr/>
              </a:pPr>
              <a:t>13</a:t>
            </a:fld>
            <a:endParaRPr lang="es-C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A7F5B3-AD25-4198-B77B-1A015718E68E}" type="slidenum">
              <a:rPr lang="es-CO" smtClean="0"/>
              <a:pPr>
                <a:defRPr/>
              </a:pPr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870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6A41B-2271-4566-AE20-EDB39A30BD4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76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dirty="0"/>
              <a:t>Los niños generalmente siguen una tendencia, en general, </a:t>
            </a:r>
            <a:r>
              <a:rPr lang="es-CO" dirty="0" err="1"/>
              <a:t>paparela</a:t>
            </a:r>
            <a:r>
              <a:rPr lang="es-CO" dirty="0"/>
              <a:t> a la mediana y las </a:t>
            </a:r>
            <a:r>
              <a:rPr lang="es-CO" dirty="0" err="1"/>
              <a:t>lineas</a:t>
            </a:r>
            <a:r>
              <a:rPr lang="es-CO" dirty="0"/>
              <a:t> de </a:t>
            </a:r>
            <a:r>
              <a:rPr lang="es-CO" dirty="0" err="1"/>
              <a:t>puntuacion</a:t>
            </a:r>
            <a:r>
              <a:rPr lang="es-CO" dirty="0"/>
              <a:t> z, lo q se</a:t>
            </a:r>
            <a:r>
              <a:rPr lang="es-CO" baseline="0" dirty="0"/>
              <a:t> define como “canal de crecimiento”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b="1" i="1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Ejemplo – Marco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de peso para la edad de Marco que se presenta abajo muestra su peso de cinco visitas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desde la edad de 2 a 4 años de edad. Note que el peso para la edad de Marco ha permanecido en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un canal alrededor de la línea de puntuación z -1 por 2 años. El haberse mantenido ahí sugiere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que él está ganando peso normalmente y que simplemente es un niño “delgado”. Sin embargo,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sería importante mirar también sus curvas de talla para la edad y peso para la talla. Si Marco es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un niño alto, su curva de peso para la talla podría indicar un problema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b="1" i="1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Ejemplo – Ricardo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abajo presenta el peso para la talla de Ricardo durante cinco visitas a la edad de 2 a 5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años. En la primera de estas visitas, el peso para la talla de Ricardo estaba por encima de la línea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 puntuación z 2, indicando que él tenía sobrepeso. Luego, la ganancia de peso de Ricardo se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hizo más lenta en relación con su crecimiento en talla. Para su quinta visita, Ricardo alcanzó la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mediana de peso para la talla. En el caso de Ricardo, el cruzar las líneas de puntuación z hacia la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mediana y el reducir la velocidad de ganancia de peso representa una buena tendencia.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b="1" i="1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Ejemplo – Celia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de longitud para la edad de Celia muestra puntos marcados para cinco visitas de la edad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 6 meses a 1 año y 6 meses. Note que la talla para la edad de Celia decayó de por encima de −1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a por debajo de −2 en un período de 9 meses, atravesando dos líneas de puntuación z. Su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crecimiento en longitud parece haberse hecho más lento a una edad en la que se espera un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crecimiento rápido. Ella presenta ahora baja talla.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sz="1200" b="1" i="1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Ejemplo – Fernando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La curva de peso para la edad de Fernando (abajo) muestra un descenso pronunciado desde la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edad de 10 a 11 semanas, cuando tuvo diarrea y perdió 1,3 kg. La curva muestra un pronunciado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ascenso después del episodio de diarrea, durante el mejoramiento de su alimentación, dado que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Fernando recuperó mucho del peso perdido.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Aunque el niño tenga sobrepeso, no debe tener un descenso pronunciado en la línea de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crecimiento, dado que no se pretende una pérdida rápida de mucho peso. El niño con sobrepeso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debe mantener su peso mientras aumenta la talla; es decir, el niño debe “crecer en estatura</a:t>
            </a:r>
          </a:p>
          <a:p>
            <a:r>
              <a:rPr lang="es-CO" sz="1200" kern="1200" baseline="0" dirty="0">
                <a:solidFill>
                  <a:schemeClr val="tx1"/>
                </a:solidFill>
                <a:latin typeface="+mn-lt"/>
                <a:ea typeface="ＭＳ Ｐゴシック" pitchFamily="-111" charset="-128"/>
                <a:cs typeface="+mn-cs"/>
              </a:rPr>
              <a:t>mientras mantiene su peso”</a:t>
            </a:r>
            <a:endParaRPr lang="es-CO" dirty="0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CO"/>
              <a:t>Una Universidad investigadora, innovadora y humanista al servicio de las regiones y del país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993B061-166E-7B40-8D10-AD8E079891B5}" type="slidenum">
              <a:rPr lang="es-ES" smtClean="0"/>
              <a:t>‹Nº›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CB0AFEF-8B6E-884A-AA8A-1F549023B923}" type="datetimeFigureOut">
              <a:rPr lang="es-ES" smtClean="0"/>
              <a:t>15/10/2019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21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image" Target="../media/image23.png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who.int/childgrowth/software/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Evaluación Nutricional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63500">
              <a:lnSpc>
                <a:spcPct val="90000"/>
              </a:lnSpc>
            </a:pPr>
            <a:r>
              <a:rPr lang="es-ES" dirty="0"/>
              <a:t>Johanna Carolina Pacheco Acosta</a:t>
            </a:r>
          </a:p>
          <a:p>
            <a:r>
              <a:rPr lang="es-CL" dirty="0"/>
              <a:t>Pediatra. Magíster en Nutrición Clínica Pediátrica</a:t>
            </a:r>
            <a:endParaRPr lang="es-ES" dirty="0"/>
          </a:p>
          <a:p>
            <a:r>
              <a:rPr lang="es-ES" dirty="0"/>
              <a:t>Profesor Asistente, Universidad de Chile </a:t>
            </a:r>
          </a:p>
        </p:txBody>
      </p:sp>
    </p:spTree>
    <p:extLst>
      <p:ext uri="{BB962C8B-B14F-4D97-AF65-F5344CB8AC3E}">
        <p14:creationId xmlns:p14="http://schemas.microsoft.com/office/powerpoint/2010/main" val="708530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s-CO" dirty="0"/>
              <a:t>Antropometría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525963"/>
          </a:xfrm>
        </p:spPr>
        <p:txBody>
          <a:bodyPr>
            <a:normAutofit fontScale="92500" lnSpcReduction="10000"/>
          </a:bodyPr>
          <a:lstStyle/>
          <a:p>
            <a:r>
              <a:rPr lang="es-CO" sz="3000" dirty="0"/>
              <a:t>Peso</a:t>
            </a:r>
          </a:p>
          <a:p>
            <a:pPr>
              <a:buNone/>
            </a:pPr>
            <a:endParaRPr lang="es-CO" sz="1700" dirty="0"/>
          </a:p>
          <a:p>
            <a:r>
              <a:rPr lang="es-CO" sz="3000" dirty="0"/>
              <a:t>Estatura:  </a:t>
            </a:r>
          </a:p>
          <a:p>
            <a:pPr>
              <a:buNone/>
            </a:pPr>
            <a:r>
              <a:rPr lang="es-CO" dirty="0"/>
              <a:t>Longitud (menor 2 años)/ talla (mayor de 2 años, de pie)</a:t>
            </a:r>
          </a:p>
          <a:p>
            <a:pPr>
              <a:buNone/>
            </a:pPr>
            <a:endParaRPr lang="es-CO" sz="1300" dirty="0"/>
          </a:p>
          <a:p>
            <a:pPr>
              <a:buNone/>
            </a:pPr>
            <a:r>
              <a:rPr lang="es-CO" dirty="0"/>
              <a:t>“La longitud sobrestima la estatura aproximadamente 0,5 a</a:t>
            </a:r>
          </a:p>
          <a:p>
            <a:pPr>
              <a:buNone/>
            </a:pPr>
            <a:r>
              <a:rPr lang="es-CO" dirty="0"/>
              <a:t>1,5 cm (0.7cm OMS), lo cual se debe tener en cuenta </a:t>
            </a:r>
          </a:p>
          <a:p>
            <a:pPr>
              <a:buNone/>
            </a:pPr>
            <a:r>
              <a:rPr lang="es-CO" dirty="0"/>
              <a:t>cuando se pasa a tallar al niño de pie”</a:t>
            </a:r>
          </a:p>
          <a:p>
            <a:pPr>
              <a:buNone/>
            </a:pPr>
            <a:endParaRPr lang="es-CO" sz="3100" dirty="0"/>
          </a:p>
          <a:p>
            <a:pPr>
              <a:buNone/>
            </a:pPr>
            <a:r>
              <a:rPr lang="es-CO" sz="2600" b="1" dirty="0"/>
              <a:t>Talla parental </a:t>
            </a:r>
            <a:r>
              <a:rPr lang="es-CO" sz="2600" dirty="0"/>
              <a:t>(+/- 5 cm) </a:t>
            </a:r>
          </a:p>
          <a:p>
            <a:pPr>
              <a:buNone/>
            </a:pPr>
            <a:r>
              <a:rPr lang="es-CO" sz="2600" dirty="0"/>
              <a:t>Niños: Promedio de talla de los padres + 6,5cm</a:t>
            </a:r>
          </a:p>
          <a:p>
            <a:pPr>
              <a:buNone/>
            </a:pPr>
            <a:r>
              <a:rPr lang="es-CO" sz="2600" dirty="0"/>
              <a:t>Niñas: promedio de talla de los padres – 6,5 cm </a:t>
            </a:r>
          </a:p>
        </p:txBody>
      </p:sp>
    </p:spTree>
    <p:extLst>
      <p:ext uri="{BB962C8B-B14F-4D97-AF65-F5344CB8AC3E}">
        <p14:creationId xmlns:p14="http://schemas.microsoft.com/office/powerpoint/2010/main" val="1438406001"/>
      </p:ext>
    </p:extLst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519113"/>
            <a:ext cx="8753475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ipse 3"/>
          <p:cNvSpPr/>
          <p:nvPr/>
        </p:nvSpPr>
        <p:spPr>
          <a:xfrm>
            <a:off x="3335866" y="2286000"/>
            <a:ext cx="948267" cy="2353733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8712159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r>
              <a:rPr lang="es-CO" dirty="0"/>
              <a:t>Antropometría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689600" cy="4525963"/>
          </a:xfrm>
        </p:spPr>
        <p:txBody>
          <a:bodyPr>
            <a:normAutofit/>
          </a:bodyPr>
          <a:lstStyle/>
          <a:p>
            <a:r>
              <a:rPr lang="es-CO" sz="2400" b="1" dirty="0"/>
              <a:t>Perímetro cefálico </a:t>
            </a:r>
            <a:r>
              <a:rPr lang="es-CO" sz="2400" dirty="0"/>
              <a:t>hasta los 2 años. </a:t>
            </a:r>
          </a:p>
          <a:p>
            <a:pPr>
              <a:buFontTx/>
              <a:buChar char="-"/>
            </a:pPr>
            <a:r>
              <a:rPr lang="es-CO" sz="2400" dirty="0"/>
              <a:t>2 años: 80% del tamaño del adulto</a:t>
            </a:r>
          </a:p>
          <a:p>
            <a:pPr>
              <a:buFontTx/>
              <a:buChar char="-"/>
            </a:pPr>
            <a:r>
              <a:rPr lang="es-CO" sz="2400" dirty="0"/>
              <a:t>Pronostico neurológico</a:t>
            </a:r>
          </a:p>
          <a:p>
            <a:pPr>
              <a:buNone/>
            </a:pPr>
            <a:endParaRPr lang="es-CO" sz="800" dirty="0"/>
          </a:p>
          <a:p>
            <a:r>
              <a:rPr lang="es-CO" sz="2400" dirty="0"/>
              <a:t>“todas las medidas antropométricas se debería tomar por triplicado y sacar promedio”</a:t>
            </a:r>
          </a:p>
          <a:p>
            <a:endParaRPr lang="es-CO" dirty="0"/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8966" y="3943830"/>
            <a:ext cx="3774696" cy="26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9214282"/>
      </p:ext>
    </p:extLst>
  </p:cSld>
  <p:clrMapOvr>
    <a:masterClrMapping/>
  </p:clrMapOvr>
  <p:transition spd="slow"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</a:t>
            </a:r>
            <a:r>
              <a:rPr lang="es-CO" dirty="0"/>
              <a:t>ntropometría: </a:t>
            </a:r>
            <a:br>
              <a:rPr lang="es-CO" dirty="0"/>
            </a:br>
            <a:r>
              <a:rPr lang="es-CO" dirty="0"/>
              <a:t>Perímetro Braquial (PB)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571472" y="2009555"/>
            <a:ext cx="485778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/>
              <a:t> </a:t>
            </a:r>
            <a:r>
              <a:rPr lang="es-ES" sz="2200" dirty="0">
                <a:latin typeface="+mn-lt"/>
              </a:rPr>
              <a:t>PB:  herramienta práctica, tan buena como P/T en la predicción de la mortalidad hospitalaria en los niños con DNT grave hospitalizados</a:t>
            </a:r>
          </a:p>
          <a:p>
            <a:endParaRPr lang="es-ES" sz="22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s-CO" sz="2200" dirty="0">
                <a:latin typeface="+mn-lt"/>
              </a:rPr>
              <a:t> Las características clínicas de  DNT fueron  significativamente más frecuente en los niños con PB ≤ 115 mm que en aquellos con P/T ≤ -3.</a:t>
            </a:r>
          </a:p>
          <a:p>
            <a:endParaRPr lang="es-CO" sz="20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s-CO" sz="2000" dirty="0">
              <a:latin typeface="+mn-lt"/>
            </a:endParaRPr>
          </a:p>
          <a:p>
            <a:endParaRPr lang="es-CO" sz="2000" dirty="0">
              <a:latin typeface="+mn-lt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28596" y="5500702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latin typeface="+mn-lt"/>
              </a:rPr>
              <a:t>1. JAMA. 2005;294:591-597</a:t>
            </a:r>
          </a:p>
          <a:p>
            <a:r>
              <a:rPr lang="es-CO" sz="1600" dirty="0">
                <a:latin typeface="+mn-lt"/>
              </a:rPr>
              <a:t>2. WHO </a:t>
            </a:r>
            <a:r>
              <a:rPr lang="es-CO" sz="1600" dirty="0" err="1">
                <a:latin typeface="+mn-lt"/>
              </a:rPr>
              <a:t>child</a:t>
            </a:r>
            <a:r>
              <a:rPr lang="es-CO" sz="1600" dirty="0">
                <a:latin typeface="+mn-lt"/>
              </a:rPr>
              <a:t> </a:t>
            </a:r>
            <a:r>
              <a:rPr lang="es-CO" sz="1600" dirty="0" err="1">
                <a:latin typeface="+mn-lt"/>
              </a:rPr>
              <a:t>growth</a:t>
            </a:r>
            <a:r>
              <a:rPr lang="es-CO" sz="1600" dirty="0">
                <a:latin typeface="+mn-lt"/>
              </a:rPr>
              <a:t> </a:t>
            </a:r>
            <a:r>
              <a:rPr lang="es-CO" sz="1600" dirty="0" err="1">
                <a:latin typeface="+mn-lt"/>
              </a:rPr>
              <a:t>standards</a:t>
            </a:r>
            <a:r>
              <a:rPr lang="es-CO" sz="1600" dirty="0">
                <a:latin typeface="+mn-lt"/>
              </a:rPr>
              <a:t> and </a:t>
            </a:r>
            <a:r>
              <a:rPr lang="es-CO" sz="1600" dirty="0" err="1">
                <a:latin typeface="+mn-lt"/>
              </a:rPr>
              <a:t>the</a:t>
            </a:r>
            <a:r>
              <a:rPr lang="es-CO" sz="1600" dirty="0">
                <a:latin typeface="+mn-lt"/>
              </a:rPr>
              <a:t> </a:t>
            </a:r>
            <a:r>
              <a:rPr lang="es-CO" sz="1600" dirty="0" err="1">
                <a:latin typeface="+mn-lt"/>
              </a:rPr>
              <a:t>identification</a:t>
            </a:r>
            <a:r>
              <a:rPr lang="es-CO" sz="1600" dirty="0">
                <a:latin typeface="+mn-lt"/>
              </a:rPr>
              <a:t> of </a:t>
            </a:r>
            <a:r>
              <a:rPr lang="es-CO" sz="1600" dirty="0" err="1">
                <a:latin typeface="+mn-lt"/>
              </a:rPr>
              <a:t>severe</a:t>
            </a:r>
            <a:r>
              <a:rPr lang="es-CO" sz="1600" dirty="0">
                <a:latin typeface="+mn-lt"/>
              </a:rPr>
              <a:t> </a:t>
            </a:r>
            <a:r>
              <a:rPr lang="es-CO" sz="1600" dirty="0" err="1">
                <a:latin typeface="+mn-lt"/>
              </a:rPr>
              <a:t>Acute</a:t>
            </a:r>
            <a:r>
              <a:rPr lang="es-CO" sz="1600" dirty="0">
                <a:latin typeface="+mn-lt"/>
              </a:rPr>
              <a:t> </a:t>
            </a:r>
            <a:r>
              <a:rPr lang="es-CO" sz="1600" dirty="0" err="1">
                <a:latin typeface="+mn-lt"/>
              </a:rPr>
              <a:t>malnutrition</a:t>
            </a:r>
            <a:r>
              <a:rPr lang="es-CO" sz="1600" dirty="0">
                <a:latin typeface="+mn-lt"/>
              </a:rPr>
              <a:t> in </a:t>
            </a:r>
            <a:r>
              <a:rPr lang="es-CO" sz="1600" dirty="0" err="1">
                <a:latin typeface="+mn-lt"/>
              </a:rPr>
              <a:t>infants</a:t>
            </a:r>
            <a:r>
              <a:rPr lang="es-CO" sz="1600" dirty="0">
                <a:latin typeface="+mn-lt"/>
              </a:rPr>
              <a:t> and </a:t>
            </a:r>
            <a:r>
              <a:rPr lang="es-CO" sz="1600" dirty="0" err="1">
                <a:latin typeface="+mn-lt"/>
              </a:rPr>
              <a:t>children</a:t>
            </a:r>
            <a:r>
              <a:rPr lang="es-CO" sz="1600" dirty="0">
                <a:latin typeface="+mn-lt"/>
              </a:rPr>
              <a:t>. 2009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400311"/>
            <a:ext cx="3071834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6385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65105"/>
            <a:ext cx="4143375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9" descr="http://violentus.files.wordpress.com/2011/07/hidrocefalia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2999846"/>
            <a:ext cx="40005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9 CuadroTexto"/>
          <p:cNvSpPr txBox="1">
            <a:spLocks noChangeArrowheads="1"/>
          </p:cNvSpPr>
          <p:nvPr/>
        </p:nvSpPr>
        <p:spPr bwMode="auto">
          <a:xfrm>
            <a:off x="714375" y="250582"/>
            <a:ext cx="737975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Perímetro Braquial: Buena opción en pacientes donde el peso no es confiable o difícil de tomar.</a:t>
            </a:r>
          </a:p>
          <a:p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</a:p>
          <a:p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Desnutrición grave </a:t>
            </a:r>
          </a:p>
          <a:p>
            <a:pPr lvl="0"/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-Perímetro Braquial /E:  </a:t>
            </a:r>
          </a:p>
          <a:p>
            <a:pPr lvl="0"/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 mes – 5 años &lt;115mm     </a:t>
            </a:r>
          </a:p>
          <a:p>
            <a:pPr lvl="0"/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5-9 años &lt; 129mm            </a:t>
            </a:r>
          </a:p>
          <a:p>
            <a:pPr lvl="0"/>
            <a:r>
              <a:rPr lang="es-C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10-14  &lt; 160mm       </a:t>
            </a:r>
            <a:endParaRPr lang="es-ES" sz="2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es-CO" sz="2000" dirty="0">
              <a:latin typeface="Constantia" pitchFamily="18" charset="0"/>
            </a:endParaRPr>
          </a:p>
        </p:txBody>
      </p:sp>
      <p:sp>
        <p:nvSpPr>
          <p:cNvPr id="11" name="10 Rectángulo"/>
          <p:cNvSpPr/>
          <p:nvPr/>
        </p:nvSpPr>
        <p:spPr>
          <a:xfrm rot="18068418">
            <a:off x="870744" y="4027714"/>
            <a:ext cx="928688" cy="142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693561" y="6116469"/>
            <a:ext cx="8110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nstantia" pitchFamily="18" charset="0"/>
              </a:rPr>
              <a:t>1. Guidelines for an Integrated Approach to the Nutritional care of HIV-infected children </a:t>
            </a:r>
            <a:r>
              <a:rPr lang="es-CO" dirty="0">
                <a:latin typeface="Constantia" pitchFamily="18" charset="0"/>
              </a:rPr>
              <a:t>(6 months-14 years). Handbook. WHO. 2009</a:t>
            </a:r>
            <a:endParaRPr lang="en-US" dirty="0">
              <a:latin typeface="Constantia" pitchFamily="18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77805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3747"/>
          </a:xfrm>
        </p:spPr>
        <p:txBody>
          <a:bodyPr/>
          <a:lstStyle/>
          <a:p>
            <a:r>
              <a:rPr lang="es-ES" sz="3200" dirty="0"/>
              <a:t>Antropometría: Cálculo de longitud en el niño neurológico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98" y="1775228"/>
            <a:ext cx="7340600" cy="38354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13" y="1251748"/>
            <a:ext cx="2806700" cy="7874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/>
          <a:srcRect l="3852" t="14859" r="4198" b="47049"/>
          <a:stretch/>
        </p:blipFill>
        <p:spPr>
          <a:xfrm>
            <a:off x="1591658" y="5883453"/>
            <a:ext cx="5691387" cy="369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uadroTexto 8"/>
          <p:cNvSpPr txBox="1"/>
          <p:nvPr/>
        </p:nvSpPr>
        <p:spPr>
          <a:xfrm>
            <a:off x="841207" y="6438384"/>
            <a:ext cx="3706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/>
              <a:t>Rev Chil Pediatr 2014; 85 (1): 22-30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0923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s-CO" dirty="0"/>
              <a:t>Reglas generales simples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r>
              <a:rPr lang="es-CO" dirty="0"/>
              <a:t>Promedio de incremento en </a:t>
            </a:r>
            <a:r>
              <a:rPr lang="es-CO" sz="3300" b="1" dirty="0"/>
              <a:t>peso</a:t>
            </a:r>
            <a:r>
              <a:rPr lang="es-CO" dirty="0"/>
              <a:t> en RNAT:</a:t>
            </a:r>
          </a:p>
          <a:p>
            <a:pPr>
              <a:buFontTx/>
              <a:buChar char="-"/>
            </a:pPr>
            <a:r>
              <a:rPr lang="es-CO" dirty="0"/>
              <a:t>Duplica a los 4 meses</a:t>
            </a:r>
          </a:p>
          <a:p>
            <a:pPr>
              <a:buFontTx/>
              <a:buChar char="-"/>
            </a:pPr>
            <a:r>
              <a:rPr lang="es-CO" dirty="0"/>
              <a:t>Triplica a los 12 meses</a:t>
            </a:r>
          </a:p>
          <a:p>
            <a:pPr>
              <a:buFontTx/>
              <a:buChar char="-"/>
            </a:pPr>
            <a:r>
              <a:rPr lang="es-CO" dirty="0"/>
              <a:t>200g/</a:t>
            </a:r>
            <a:r>
              <a:rPr lang="es-CO" dirty="0" err="1"/>
              <a:t>sem</a:t>
            </a:r>
            <a:r>
              <a:rPr lang="es-CO" dirty="0"/>
              <a:t>: 1 a 3 meses (30g/día)</a:t>
            </a:r>
          </a:p>
          <a:p>
            <a:pPr>
              <a:buFontTx/>
              <a:buChar char="-"/>
            </a:pPr>
            <a:r>
              <a:rPr lang="es-CO" dirty="0"/>
              <a:t>130 g/</a:t>
            </a:r>
            <a:r>
              <a:rPr lang="es-CO" dirty="0" err="1"/>
              <a:t>sem</a:t>
            </a:r>
            <a:r>
              <a:rPr lang="es-CO" dirty="0"/>
              <a:t>:  3 a 6 meses (20g/día)</a:t>
            </a:r>
          </a:p>
          <a:p>
            <a:pPr>
              <a:buFontTx/>
              <a:buChar char="-"/>
            </a:pPr>
            <a:r>
              <a:rPr lang="es-CO" dirty="0"/>
              <a:t>85 g/</a:t>
            </a:r>
            <a:r>
              <a:rPr lang="es-CO" dirty="0" err="1"/>
              <a:t>sem</a:t>
            </a:r>
            <a:r>
              <a:rPr lang="es-CO" dirty="0"/>
              <a:t>: 6 a 9 meses ( 12g/día)</a:t>
            </a:r>
          </a:p>
          <a:p>
            <a:pPr>
              <a:buFontTx/>
              <a:buChar char="-"/>
            </a:pPr>
            <a:r>
              <a:rPr lang="es-CO" dirty="0"/>
              <a:t>75g/</a:t>
            </a:r>
            <a:r>
              <a:rPr lang="es-CO" dirty="0" err="1"/>
              <a:t>sem</a:t>
            </a:r>
            <a:r>
              <a:rPr lang="es-CO" dirty="0"/>
              <a:t>: 9 a 12 meses (10g/día)</a:t>
            </a:r>
          </a:p>
          <a:p>
            <a:pPr>
              <a:buNone/>
            </a:pPr>
            <a:endParaRPr lang="es-CO" dirty="0"/>
          </a:p>
          <a:p>
            <a:r>
              <a:rPr lang="es-CO" dirty="0"/>
              <a:t>Aumento </a:t>
            </a:r>
            <a:r>
              <a:rPr lang="es-CO" sz="3300" b="1" dirty="0"/>
              <a:t>Longitud</a:t>
            </a:r>
            <a:r>
              <a:rPr lang="es-CO" dirty="0"/>
              <a:t>: A los dos años se alcanza la mitad de la estatura de la edad adulta</a:t>
            </a:r>
          </a:p>
          <a:p>
            <a:pPr>
              <a:buFontTx/>
              <a:buChar char="-"/>
            </a:pPr>
            <a:r>
              <a:rPr lang="es-CO" dirty="0"/>
              <a:t>25 cm en el 1 año</a:t>
            </a:r>
          </a:p>
          <a:p>
            <a:pPr>
              <a:buFontTx/>
              <a:buChar char="-"/>
            </a:pPr>
            <a:r>
              <a:rPr lang="es-CO" dirty="0"/>
              <a:t>12 cm en el 2 año</a:t>
            </a:r>
          </a:p>
          <a:p>
            <a:pPr>
              <a:buNone/>
            </a:pPr>
            <a:endParaRPr lang="es-CO" dirty="0"/>
          </a:p>
          <a:p>
            <a:r>
              <a:rPr lang="es-CO" dirty="0"/>
              <a:t>Aumento de </a:t>
            </a:r>
            <a:r>
              <a:rPr lang="es-CO" sz="3500" b="1" dirty="0"/>
              <a:t>Perímetro cefálico</a:t>
            </a:r>
            <a:r>
              <a:rPr lang="es-CO" dirty="0"/>
              <a:t>:</a:t>
            </a:r>
          </a:p>
          <a:p>
            <a:pPr>
              <a:buFontTx/>
              <a:buChar char="-"/>
            </a:pPr>
            <a:r>
              <a:rPr lang="es-CO" dirty="0"/>
              <a:t>1cm/mes el 1 año</a:t>
            </a:r>
          </a:p>
          <a:p>
            <a:pPr>
              <a:buFontTx/>
              <a:buChar char="-"/>
            </a:pPr>
            <a:r>
              <a:rPr lang="es-CO" dirty="0"/>
              <a:t>2cm el 2 año</a:t>
            </a:r>
          </a:p>
        </p:txBody>
      </p:sp>
    </p:spTree>
    <p:extLst>
      <p:ext uri="{BB962C8B-B14F-4D97-AF65-F5344CB8AC3E}">
        <p14:creationId xmlns:p14="http://schemas.microsoft.com/office/powerpoint/2010/main" val="1563595423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s-CO" dirty="0"/>
              <a:t>Cambio de paradigma: OMS 2006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774410" cy="4929411"/>
          </a:xfrm>
        </p:spPr>
        <p:txBody>
          <a:bodyPr>
            <a:noAutofit/>
          </a:bodyPr>
          <a:lstStyle/>
          <a:p>
            <a:r>
              <a:rPr lang="es-CO" sz="2200" dirty="0"/>
              <a:t>Seguimiento de 8 440 durante los dos primeros años de vida.</a:t>
            </a:r>
          </a:p>
          <a:p>
            <a:pPr>
              <a:buNone/>
            </a:pPr>
            <a:endParaRPr lang="es-CO" sz="900" dirty="0"/>
          </a:p>
          <a:p>
            <a:r>
              <a:rPr lang="es-CO" sz="2200" dirty="0"/>
              <a:t>Niños saludables, con LME mínimo 4 m, y total hasta 12 m, partos únicos, complementaria a partir de los 6 meses. </a:t>
            </a:r>
          </a:p>
          <a:p>
            <a:pPr>
              <a:buNone/>
            </a:pPr>
            <a:endParaRPr lang="es-CO" sz="900" dirty="0"/>
          </a:p>
          <a:p>
            <a:r>
              <a:rPr lang="es-CO" sz="2200" dirty="0"/>
              <a:t>Brasil, los Estados Unidos de América, Ghana, India, Noruega y Omán</a:t>
            </a:r>
          </a:p>
          <a:p>
            <a:pPr>
              <a:buNone/>
            </a:pPr>
            <a:endParaRPr lang="es-CO" sz="900" dirty="0"/>
          </a:p>
          <a:p>
            <a:r>
              <a:rPr lang="es-CO" sz="2200" dirty="0"/>
              <a:t>Madres no fumadoras y sin </a:t>
            </a:r>
            <a:r>
              <a:rPr lang="es-CO" sz="2200" dirty="0" err="1"/>
              <a:t>coomorbilidades</a:t>
            </a:r>
            <a:endParaRPr lang="es-CO" sz="2200" dirty="0"/>
          </a:p>
          <a:p>
            <a:pPr>
              <a:buNone/>
            </a:pPr>
            <a:endParaRPr lang="es-CO" sz="900" dirty="0"/>
          </a:p>
          <a:p>
            <a:r>
              <a:rPr lang="es-CO" sz="2000" dirty="0"/>
              <a:t>“los niños del mundo tienen el mismo potencial de crecimiento si reciben una atención adecuada desde el comienzo de su vida y que las diferencias en </a:t>
            </a:r>
            <a:r>
              <a:rPr lang="es-CO" sz="2000" b="1" dirty="0"/>
              <a:t>el  crecimiento infantil hasta los 5 años dependen más de la nutrición, del medio ambiente y de la atención sanitaria que de factores genéticos o étnicos”</a:t>
            </a:r>
          </a:p>
        </p:txBody>
      </p:sp>
    </p:spTree>
    <p:extLst>
      <p:ext uri="{BB962C8B-B14F-4D97-AF65-F5344CB8AC3E}">
        <p14:creationId xmlns:p14="http://schemas.microsoft.com/office/powerpoint/2010/main" val="4111857800"/>
      </p:ext>
    </p:extLst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C7D829-A336-4722-BB82-F60F55632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-14914"/>
            <a:ext cx="8164513" cy="1143000"/>
          </a:xfrm>
        </p:spPr>
        <p:txBody>
          <a:bodyPr/>
          <a:lstStyle/>
          <a:p>
            <a:r>
              <a:rPr lang="es-CL" sz="2800" b="1" dirty="0"/>
              <a:t>Contexto de los Nuevos Patrones </a:t>
            </a:r>
            <a:br>
              <a:rPr lang="es-CL" sz="2800" b="1" dirty="0"/>
            </a:br>
            <a:r>
              <a:rPr lang="es-CL" sz="2800" b="1" dirty="0"/>
              <a:t>OMS 2006</a:t>
            </a:r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268770"/>
              </p:ext>
            </p:extLst>
          </p:nvPr>
        </p:nvGraphicFramePr>
        <p:xfrm>
          <a:off x="108550" y="971637"/>
          <a:ext cx="4463450" cy="5697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9 Diagrama"/>
          <p:cNvGraphicFramePr/>
          <p:nvPr>
            <p:extLst>
              <p:ext uri="{D42A27DB-BD31-4B8C-83A1-F6EECF244321}">
                <p14:modId xmlns:p14="http://schemas.microsoft.com/office/powerpoint/2010/main" val="147304084"/>
              </p:ext>
            </p:extLst>
          </p:nvPr>
        </p:nvGraphicFramePr>
        <p:xfrm>
          <a:off x="5496640" y="5229200"/>
          <a:ext cx="3251824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628800"/>
            <a:ext cx="4104456" cy="334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4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865" y="2318067"/>
            <a:ext cx="4700270" cy="222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1628800"/>
            <a:ext cx="9972600" cy="673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83" y="1"/>
            <a:ext cx="3309806" cy="162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688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E097EEF3-4A1B-47E7-8A37-07F16AC6C4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377"/>
            <a:ext cx="9144000" cy="6465526"/>
          </a:xfrm>
        </p:spPr>
      </p:pic>
    </p:spTree>
    <p:extLst>
      <p:ext uri="{BB962C8B-B14F-4D97-AF65-F5344CB8AC3E}">
        <p14:creationId xmlns:p14="http://schemas.microsoft.com/office/powerpoint/2010/main" val="3455896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Buchon\Mis documentos\Mis imágenes\Galería multimedia de Microsoft\j041365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1240681"/>
            <a:ext cx="621506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s-CO" dirty="0"/>
              <a:t>Estado nutricional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920825" y="3553852"/>
            <a:ext cx="164306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latin typeface="Century Gothic" pitchFamily="34" charset="0"/>
              </a:rPr>
              <a:t>Ingestión de Alimentos    </a:t>
            </a:r>
            <a:endParaRPr lang="es-ES" sz="1600" b="1" dirty="0">
              <a:latin typeface="Century Gothic" pitchFamily="34" charset="0"/>
            </a:endParaRPr>
          </a:p>
        </p:txBody>
      </p:sp>
      <p:pic>
        <p:nvPicPr>
          <p:cNvPr id="11" name="Picture 5" descr="J02329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276872"/>
            <a:ext cx="15001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CuadroTexto"/>
          <p:cNvSpPr txBox="1"/>
          <p:nvPr/>
        </p:nvSpPr>
        <p:spPr>
          <a:xfrm>
            <a:off x="5580112" y="3501008"/>
            <a:ext cx="164306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latin typeface="Century Gothic" pitchFamily="34" charset="0"/>
              </a:rPr>
              <a:t>Requerimiento nutricional  </a:t>
            </a:r>
            <a:endParaRPr lang="es-ES" sz="16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085703"/>
      </p:ext>
    </p:extLst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6DB7D-B59A-49AE-8DB8-436D7544BB7B}" type="slidenum">
              <a:rPr lang="en-US" altLang="es-ES" smtClean="0"/>
              <a:pPr/>
              <a:t>20</a:t>
            </a:fld>
            <a:endParaRPr lang="en-US" altLang="es-ES"/>
          </a:p>
        </p:txBody>
      </p:sp>
      <p:grpSp>
        <p:nvGrpSpPr>
          <p:cNvPr id="5" name="4 Grupo"/>
          <p:cNvGrpSpPr/>
          <p:nvPr/>
        </p:nvGrpSpPr>
        <p:grpSpPr>
          <a:xfrm>
            <a:off x="152400" y="260648"/>
            <a:ext cx="8164513" cy="1113840"/>
            <a:chOff x="0" y="14580"/>
            <a:chExt cx="8164513" cy="1113840"/>
          </a:xfrm>
        </p:grpSpPr>
        <p:sp>
          <p:nvSpPr>
            <p:cNvPr id="6" name="5 Rectángulo redondeado"/>
            <p:cNvSpPr/>
            <p:nvPr/>
          </p:nvSpPr>
          <p:spPr>
            <a:xfrm>
              <a:off x="0" y="14580"/>
              <a:ext cx="8164513" cy="11138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6 Rectángulo"/>
            <p:cNvSpPr/>
            <p:nvPr/>
          </p:nvSpPr>
          <p:spPr>
            <a:xfrm>
              <a:off x="54373" y="68953"/>
              <a:ext cx="8055767" cy="10050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sz="2800" b="1" kern="1200" dirty="0"/>
                <a:t>Elaboración de valores de referencia de la OMS para el crecimiento de escolares y adolescentes</a:t>
              </a:r>
              <a:endParaRPr lang="es-CL" sz="2800" kern="1200" dirty="0"/>
            </a:p>
          </p:txBody>
        </p:sp>
      </p:grpSp>
      <p:sp>
        <p:nvSpPr>
          <p:cNvPr id="8" name="7 Rectángulo redondeado"/>
          <p:cNvSpPr/>
          <p:nvPr/>
        </p:nvSpPr>
        <p:spPr>
          <a:xfrm>
            <a:off x="395536" y="1664804"/>
            <a:ext cx="8164513" cy="12241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ES_tradnl" sz="2000" b="1" dirty="0"/>
              <a:t>Lograr el  </a:t>
            </a:r>
            <a:r>
              <a:rPr lang="es-ES_tradnl" sz="2400" b="1" dirty="0"/>
              <a:t>AJUSTE </a:t>
            </a:r>
            <a:r>
              <a:rPr lang="es-ES_tradnl" sz="2000" b="1" dirty="0"/>
              <a:t>entre los patrones de crecimiento Infantil  de la OMS para los menores de 5 años y los valores de corte del IMC para adultos</a:t>
            </a:r>
            <a:endParaRPr lang="es-CL" sz="2000" b="1" dirty="0"/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871999"/>
              </p:ext>
            </p:extLst>
          </p:nvPr>
        </p:nvGraphicFramePr>
        <p:xfrm>
          <a:off x="719572" y="3140968"/>
          <a:ext cx="1552971" cy="1404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4156">
                <a:tc>
                  <a:txBody>
                    <a:bodyPr/>
                    <a:lstStyle/>
                    <a:p>
                      <a:pPr algn="ctr"/>
                      <a:endParaRPr lang="es-ES_tradnl" dirty="0"/>
                    </a:p>
                    <a:p>
                      <a:pPr algn="ctr"/>
                      <a:r>
                        <a:rPr lang="es-ES_tradnl" dirty="0"/>
                        <a:t>Patrón </a:t>
                      </a:r>
                      <a:r>
                        <a:rPr lang="es-ES_tradnl" baseline="0" dirty="0"/>
                        <a:t> </a:t>
                      </a:r>
                      <a:r>
                        <a:rPr lang="es-ES_tradnl" dirty="0"/>
                        <a:t>NCHS</a:t>
                      </a:r>
                      <a:r>
                        <a:rPr lang="es-ES_tradnl" baseline="0" dirty="0"/>
                        <a:t> 1977</a:t>
                      </a:r>
                    </a:p>
                    <a:p>
                      <a:pPr algn="ctr"/>
                      <a:r>
                        <a:rPr lang="es-ES_tradnl" baseline="0" dirty="0"/>
                        <a:t>(1-24 años)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11 Llamada de flecha hacia abajo"/>
          <p:cNvSpPr/>
          <p:nvPr/>
        </p:nvSpPr>
        <p:spPr>
          <a:xfrm>
            <a:off x="2452458" y="3249014"/>
            <a:ext cx="3564396" cy="140415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5527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chemeClr val="accent2">
                    <a:lumMod val="50000"/>
                  </a:schemeClr>
                </a:solidFill>
              </a:rPr>
              <a:t>FUSIÓN DE DATOS </a:t>
            </a:r>
            <a:endParaRPr lang="es-CL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99495"/>
              </p:ext>
            </p:extLst>
          </p:nvPr>
        </p:nvGraphicFramePr>
        <p:xfrm>
          <a:off x="6183313" y="3140968"/>
          <a:ext cx="2079227" cy="1512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2202">
                <a:tc>
                  <a:txBody>
                    <a:bodyPr/>
                    <a:lstStyle/>
                    <a:p>
                      <a:pPr algn="ctr"/>
                      <a:r>
                        <a:rPr lang="es-ES_tradnl" dirty="0"/>
                        <a:t>Muestra</a:t>
                      </a:r>
                      <a:r>
                        <a:rPr lang="es-ES_tradnl" baseline="0" dirty="0"/>
                        <a:t> transversal  Patrones de Crecimiento  2006</a:t>
                      </a:r>
                    </a:p>
                    <a:p>
                      <a:pPr algn="ctr"/>
                      <a:r>
                        <a:rPr lang="es-ES_tradnl" baseline="0" dirty="0"/>
                        <a:t>(18-71 meses)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13 Rectángulo"/>
          <p:cNvSpPr/>
          <p:nvPr/>
        </p:nvSpPr>
        <p:spPr>
          <a:xfrm>
            <a:off x="719572" y="4833156"/>
            <a:ext cx="7272808" cy="524186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734545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BEC9-CEAC-4A30-9EC5-0EADCA27521D}" type="slidenum">
              <a:rPr lang="en-US" altLang="es-ES" smtClean="0"/>
              <a:pPr/>
              <a:t>21</a:t>
            </a:fld>
            <a:endParaRPr lang="en-US" alt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64" y="68264"/>
            <a:ext cx="7704856" cy="4752527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555776" y="2132856"/>
            <a:ext cx="914400" cy="2484276"/>
          </a:xfrm>
          <a:prstGeom prst="ellipse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7" name="Conector recto de flecha 6"/>
          <p:cNvCxnSpPr/>
          <p:nvPr/>
        </p:nvCxnSpPr>
        <p:spPr>
          <a:xfrm flipH="1" flipV="1">
            <a:off x="1691680" y="854714"/>
            <a:ext cx="5806057" cy="18002"/>
          </a:xfrm>
          <a:prstGeom prst="straightConnector1">
            <a:avLst/>
          </a:prstGeom>
          <a:ln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 flipH="1" flipV="1">
            <a:off x="1691680" y="1393137"/>
            <a:ext cx="5776421" cy="18002"/>
          </a:xfrm>
          <a:prstGeom prst="straightConnector1">
            <a:avLst/>
          </a:prstGeom>
          <a:ln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3048819" y="1268760"/>
            <a:ext cx="1080120" cy="284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Elipse 7"/>
          <p:cNvSpPr/>
          <p:nvPr/>
        </p:nvSpPr>
        <p:spPr>
          <a:xfrm>
            <a:off x="6970812" y="311380"/>
            <a:ext cx="914400" cy="2484276"/>
          </a:xfrm>
          <a:prstGeom prst="ellipse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9" name="Conector recto de flecha 8"/>
          <p:cNvCxnSpPr/>
          <p:nvPr/>
        </p:nvCxnSpPr>
        <p:spPr>
          <a:xfrm flipH="1" flipV="1">
            <a:off x="1691680" y="2204864"/>
            <a:ext cx="5666443" cy="36004"/>
          </a:xfrm>
          <a:prstGeom prst="straightConnector1">
            <a:avLst/>
          </a:prstGeom>
          <a:ln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4822676"/>
            <a:ext cx="3852428" cy="112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96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538591"/>
              </p:ext>
            </p:extLst>
          </p:nvPr>
        </p:nvGraphicFramePr>
        <p:xfrm>
          <a:off x="899592" y="1196752"/>
          <a:ext cx="6984776" cy="505595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51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4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EDAD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INDICADORES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r>
                        <a:rPr lang="es-CL" sz="1600" kern="1200" dirty="0">
                          <a:effectLst/>
                        </a:rPr>
                        <a:t>ABREVIACIÓN</a:t>
                      </a:r>
                      <a:r>
                        <a:rPr lang="es-CL" sz="1600" kern="1200" baseline="0" dirty="0">
                          <a:effectLst/>
                        </a:rPr>
                        <a:t> INDICADOR </a:t>
                      </a:r>
                      <a:endParaRPr lang="es-CL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0-2 años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Peso para la edad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P/E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3132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Longitud</a:t>
                      </a:r>
                      <a:r>
                        <a:rPr lang="es-CL" sz="1600" baseline="0" dirty="0">
                          <a:effectLst/>
                        </a:rPr>
                        <a:t> </a:t>
                      </a:r>
                      <a:r>
                        <a:rPr lang="es-CL" sz="1600" dirty="0">
                          <a:effectLst/>
                        </a:rPr>
                        <a:t>para la edad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T/E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420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Peso  por longitud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P/T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132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Perímetro cefálico por edad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r>
                        <a:rPr lang="es-CL" sz="1600" dirty="0" err="1">
                          <a:effectLst/>
                        </a:rPr>
                        <a:t>Pce</a:t>
                      </a:r>
                      <a:r>
                        <a:rPr lang="es-CL" sz="1600" dirty="0">
                          <a:effectLst/>
                        </a:rPr>
                        <a:t>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2 a 5 años 29 días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aseline="0" dirty="0">
                          <a:effectLst/>
                        </a:rPr>
                        <a:t>Peso por Edad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P/E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2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Estatura</a:t>
                      </a:r>
                      <a:r>
                        <a:rPr lang="es-ES_tradnl" sz="1600" baseline="0" dirty="0">
                          <a:effectLst/>
                        </a:rPr>
                        <a:t> por Edad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T/E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20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Peso</a:t>
                      </a:r>
                      <a:r>
                        <a:rPr lang="es-CL" sz="1600" baseline="0" dirty="0">
                          <a:effectLst/>
                        </a:rPr>
                        <a:t> por Estatura </a:t>
                      </a:r>
                      <a:r>
                        <a:rPr lang="es-CL" sz="1600" dirty="0">
                          <a:effectLst/>
                        </a:rPr>
                        <a:t>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r>
                        <a:rPr lang="es-CL" sz="1600">
                          <a:effectLst/>
                        </a:rPr>
                        <a:t>P/T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31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5 años</a:t>
                      </a:r>
                      <a:r>
                        <a:rPr lang="es-CL" sz="1600" baseline="0" dirty="0">
                          <a:effectLst/>
                        </a:rPr>
                        <a:t> 1 mes a</a:t>
                      </a:r>
                      <a:r>
                        <a:rPr lang="es-CL" sz="1600" dirty="0">
                          <a:effectLst/>
                        </a:rPr>
                        <a:t> 19 años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Estatura</a:t>
                      </a:r>
                      <a:r>
                        <a:rPr lang="es-CL" sz="1600" baseline="0" dirty="0">
                          <a:effectLst/>
                        </a:rPr>
                        <a:t> </a:t>
                      </a:r>
                      <a:r>
                        <a:rPr lang="es-CL" sz="1600" dirty="0">
                          <a:effectLst/>
                        </a:rPr>
                        <a:t>para la edad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T/E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7508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Índice de masa corporal por edad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IMC/E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3132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Perímetro de cintura 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PC/E</a:t>
                      </a:r>
                      <a:endParaRPr lang="es-CL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683568" y="477094"/>
            <a:ext cx="6609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Indicadores a utilizar  para la evaluación antropométrica </a:t>
            </a:r>
          </a:p>
          <a:p>
            <a:r>
              <a:rPr lang="es-CL" b="1" dirty="0"/>
              <a:t>de niños y niñas hasta los 19 años de edad.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60403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266CAD-3FEE-44DB-A100-16D037A4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53" y="-47625"/>
            <a:ext cx="8164513" cy="1143000"/>
          </a:xfrm>
        </p:spPr>
        <p:txBody>
          <a:bodyPr/>
          <a:lstStyle/>
          <a:p>
            <a:r>
              <a:rPr lang="es-CL" dirty="0"/>
              <a:t>Calificación Nutricional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t="5723"/>
          <a:stretch/>
        </p:blipFill>
        <p:spPr>
          <a:xfrm>
            <a:off x="0" y="1752176"/>
            <a:ext cx="9144000" cy="4018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Conector recto 7"/>
          <p:cNvCxnSpPr/>
          <p:nvPr/>
        </p:nvCxnSpPr>
        <p:spPr>
          <a:xfrm>
            <a:off x="174253" y="5031477"/>
            <a:ext cx="8780838" cy="16075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930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t="9438"/>
          <a:stretch/>
        </p:blipFill>
        <p:spPr>
          <a:xfrm>
            <a:off x="210289" y="2105826"/>
            <a:ext cx="8128328" cy="3632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 </a:t>
            </a:r>
            <a:r>
              <a:rPr lang="es-ES" dirty="0" err="1"/>
              <a:t>estatural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6727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48422-BB81-43FF-BFBA-B3FFFCF4F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Evaluación de perímetro cefálico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t="8596"/>
          <a:stretch/>
        </p:blipFill>
        <p:spPr>
          <a:xfrm>
            <a:off x="0" y="2186200"/>
            <a:ext cx="9144000" cy="3150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6094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Evaluación de perímetro de cintura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11076"/>
          <a:stretch/>
        </p:blipFill>
        <p:spPr>
          <a:xfrm>
            <a:off x="0" y="2234426"/>
            <a:ext cx="9144000" cy="2973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7843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EDCEC0-0150-4668-A3C1-4A1B798A0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996952"/>
            <a:ext cx="8164513" cy="1143000"/>
          </a:xfrm>
        </p:spPr>
        <p:txBody>
          <a:bodyPr/>
          <a:lstStyle/>
          <a:p>
            <a:pPr algn="ctr"/>
            <a:r>
              <a:rPr lang="es-CL" sz="2800" b="1" dirty="0"/>
              <a:t>CURVAS DE CRECIMIENTO </a:t>
            </a:r>
          </a:p>
        </p:txBody>
      </p:sp>
    </p:spTree>
    <p:extLst>
      <p:ext uri="{BB962C8B-B14F-4D97-AF65-F5344CB8AC3E}">
        <p14:creationId xmlns:p14="http://schemas.microsoft.com/office/powerpoint/2010/main" val="999189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145EA5-94C9-4F19-99BD-9162ABECC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Color </a:t>
            </a:r>
            <a:r>
              <a:rPr lang="es-CL" dirty="0">
                <a:solidFill>
                  <a:schemeClr val="accent2"/>
                </a:solidFill>
              </a:rPr>
              <a:t>naranjo</a:t>
            </a:r>
            <a:r>
              <a:rPr lang="es-CL" dirty="0"/>
              <a:t> indica sexo mujer y </a:t>
            </a:r>
            <a:r>
              <a:rPr lang="es-CL" dirty="0">
                <a:solidFill>
                  <a:schemeClr val="accent6"/>
                </a:solidFill>
              </a:rPr>
              <a:t>verde </a:t>
            </a:r>
            <a:r>
              <a:rPr lang="es-CL" dirty="0"/>
              <a:t>hombre, junto a icono. 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8E3BF9A-AD43-43EB-9157-0CD6DBD1B4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25" t="16303" r="20863" b="6047"/>
          <a:stretch/>
        </p:blipFill>
        <p:spPr>
          <a:xfrm>
            <a:off x="152401" y="2331517"/>
            <a:ext cx="4364120" cy="32577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739F96C-8E76-43A8-B60D-0490606BD7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01" t="17767" r="21650" b="6047"/>
          <a:stretch/>
        </p:blipFill>
        <p:spPr>
          <a:xfrm>
            <a:off x="4644008" y="2288952"/>
            <a:ext cx="4371421" cy="33428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4966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145EA5-94C9-4F19-99BD-9162ABECC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Color de las líneas de las DE son iguales para ambos sexos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8E3BF9A-AD43-43EB-9157-0CD6DBD1B4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25" t="16303" r="20863" b="6047"/>
          <a:stretch/>
        </p:blipFill>
        <p:spPr>
          <a:xfrm>
            <a:off x="152401" y="2331517"/>
            <a:ext cx="4364120" cy="32577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739F96C-8E76-43A8-B60D-0490606BD7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01" t="17767" r="21650" b="6047"/>
          <a:stretch/>
        </p:blipFill>
        <p:spPr>
          <a:xfrm>
            <a:off x="4644008" y="2288952"/>
            <a:ext cx="4371421" cy="33428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FEDED54F-079A-4540-983F-4BDDA9221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6845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/>
          <a:lstStyle/>
          <a:p>
            <a:pPr lvl="0"/>
            <a:r>
              <a:rPr lang="es-CO" dirty="0"/>
              <a:t>Anamnesis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97563"/>
            <a:ext cx="4618856" cy="5250746"/>
          </a:xfrm>
        </p:spPr>
        <p:txBody>
          <a:bodyPr>
            <a:noAutofit/>
          </a:bodyPr>
          <a:lstStyle/>
          <a:p>
            <a:pPr lvl="0"/>
            <a:r>
              <a:rPr lang="es-CO" sz="2400" dirty="0"/>
              <a:t>Historia </a:t>
            </a:r>
            <a:r>
              <a:rPr lang="es-CO" sz="2400" dirty="0" err="1"/>
              <a:t>preconcepcional</a:t>
            </a:r>
            <a:r>
              <a:rPr lang="es-CO" sz="2400" dirty="0"/>
              <a:t> y perinatal </a:t>
            </a:r>
          </a:p>
          <a:p>
            <a:pPr lvl="0">
              <a:buNone/>
            </a:pPr>
            <a:endParaRPr lang="es-CO" sz="1500" dirty="0"/>
          </a:p>
          <a:p>
            <a:pPr lvl="0"/>
            <a:r>
              <a:rPr lang="es-CO" sz="2400" dirty="0"/>
              <a:t>Enfermedad de base </a:t>
            </a:r>
          </a:p>
          <a:p>
            <a:pPr lvl="0">
              <a:buNone/>
            </a:pPr>
            <a:endParaRPr lang="es-CO" sz="1500" dirty="0"/>
          </a:p>
          <a:p>
            <a:pPr lvl="0"/>
            <a:r>
              <a:rPr lang="es-CO" sz="2400" dirty="0"/>
              <a:t>Medicamentos</a:t>
            </a:r>
          </a:p>
          <a:p>
            <a:pPr lvl="0">
              <a:buNone/>
            </a:pPr>
            <a:endParaRPr lang="es-CO" sz="1500" dirty="0"/>
          </a:p>
          <a:p>
            <a:pPr lvl="0"/>
            <a:r>
              <a:rPr lang="es-CO" sz="2400" dirty="0"/>
              <a:t>Historia familiar y socioeconómica</a:t>
            </a:r>
          </a:p>
          <a:p>
            <a:pPr lvl="0"/>
            <a:endParaRPr lang="es-CO" sz="1500" dirty="0"/>
          </a:p>
          <a:p>
            <a:r>
              <a:rPr lang="es-CO" sz="2400" dirty="0"/>
              <a:t>Patrón de crecimiento y  desarrollo sexual de los padres</a:t>
            </a:r>
          </a:p>
          <a:p>
            <a:pPr lvl="0"/>
            <a:endParaRPr lang="es-CO" sz="24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4994" name="Picture 2" descr="http://noticiasmvsfotos.blob.core.windows.net/media/fotos/c1007e198488db3125f621b36a148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1002" y="2065867"/>
            <a:ext cx="3890786" cy="2991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6010548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27BA1-5965-42F4-A18D-3284386A3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109913"/>
            <a:ext cx="8164513" cy="1143000"/>
          </a:xfrm>
        </p:spPr>
        <p:txBody>
          <a:bodyPr/>
          <a:lstStyle/>
          <a:p>
            <a:r>
              <a:rPr lang="es-CL" sz="2800" dirty="0"/>
              <a:t>¿Cómo se recomienda leer este documento?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145EA5-94C9-4F19-99BD-9162ABECC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8E3BF9A-AD43-43EB-9157-0CD6DBD1B4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25" t="16303" r="20863" b="6047"/>
          <a:stretch/>
        </p:blipFill>
        <p:spPr>
          <a:xfrm>
            <a:off x="611560" y="1412776"/>
            <a:ext cx="6612788" cy="4936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Globo: flecha hacia abajo 5">
            <a:extLst>
              <a:ext uri="{FF2B5EF4-FFF2-40B4-BE49-F238E27FC236}">
                <a16:creationId xmlns:a16="http://schemas.microsoft.com/office/drawing/2014/main" id="{E02083F3-BA0B-42EB-9CAA-AD5652B6FB80}"/>
              </a:ext>
            </a:extLst>
          </p:cNvPr>
          <p:cNvSpPr/>
          <p:nvPr/>
        </p:nvSpPr>
        <p:spPr>
          <a:xfrm>
            <a:off x="1444098" y="1037388"/>
            <a:ext cx="2016224" cy="788057"/>
          </a:xfrm>
          <a:prstGeom prst="down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1"/>
                </a:solidFill>
              </a:rPr>
              <a:t>Título</a:t>
            </a:r>
          </a:p>
        </p:txBody>
      </p:sp>
      <p:sp>
        <p:nvSpPr>
          <p:cNvPr id="7" name="Globo: flecha hacia abajo 6">
            <a:extLst>
              <a:ext uri="{FF2B5EF4-FFF2-40B4-BE49-F238E27FC236}">
                <a16:creationId xmlns:a16="http://schemas.microsoft.com/office/drawing/2014/main" id="{7F4B98D1-4F8D-4A17-9AEE-BFF4B592B5B1}"/>
              </a:ext>
            </a:extLst>
          </p:cNvPr>
          <p:cNvSpPr/>
          <p:nvPr/>
        </p:nvSpPr>
        <p:spPr>
          <a:xfrm>
            <a:off x="4886855" y="1018747"/>
            <a:ext cx="2016224" cy="788057"/>
          </a:xfrm>
          <a:prstGeom prst="down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1"/>
                </a:solidFill>
              </a:rPr>
              <a:t>Abreviación del título</a:t>
            </a:r>
          </a:p>
        </p:txBody>
      </p:sp>
      <p:sp>
        <p:nvSpPr>
          <p:cNvPr id="8" name="Globo: flecha hacia abajo 7">
            <a:extLst>
              <a:ext uri="{FF2B5EF4-FFF2-40B4-BE49-F238E27FC236}">
                <a16:creationId xmlns:a16="http://schemas.microsoft.com/office/drawing/2014/main" id="{9780CE59-F740-4054-8D41-2F293AA0529B}"/>
              </a:ext>
            </a:extLst>
          </p:cNvPr>
          <p:cNvSpPr/>
          <p:nvPr/>
        </p:nvSpPr>
        <p:spPr>
          <a:xfrm rot="5400000">
            <a:off x="6598236" y="1513588"/>
            <a:ext cx="1027521" cy="1651235"/>
          </a:xfrm>
          <a:prstGeom prst="down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1"/>
                </a:solidFill>
              </a:rPr>
              <a:t>Rango atareo </a:t>
            </a:r>
          </a:p>
        </p:txBody>
      </p:sp>
    </p:spTree>
    <p:extLst>
      <p:ext uri="{BB962C8B-B14F-4D97-AF65-F5344CB8AC3E}">
        <p14:creationId xmlns:p14="http://schemas.microsoft.com/office/powerpoint/2010/main" val="4233561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D6AA3C-F250-4517-BE1B-80AEC9BCF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908980"/>
            <a:ext cx="8164513" cy="1143000"/>
          </a:xfrm>
        </p:spPr>
        <p:txBody>
          <a:bodyPr/>
          <a:lstStyle/>
          <a:p>
            <a:r>
              <a:rPr lang="es-CL" sz="2800" b="1" dirty="0"/>
              <a:t>TABLAS DE PERÍMETRO DE CINTURA </a:t>
            </a:r>
          </a:p>
        </p:txBody>
      </p:sp>
    </p:spTree>
    <p:extLst>
      <p:ext uri="{BB962C8B-B14F-4D97-AF65-F5344CB8AC3E}">
        <p14:creationId xmlns:p14="http://schemas.microsoft.com/office/powerpoint/2010/main" val="27033475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A98086-6291-4A92-ACF8-3EA40882F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1EBF79-25A9-49D9-89BD-B2E73D30F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5C1D55A-4ECA-4326-841F-10319F6B75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7" t="13926" r="21531" b="24080"/>
          <a:stretch/>
        </p:blipFill>
        <p:spPr>
          <a:xfrm>
            <a:off x="172988" y="180093"/>
            <a:ext cx="5093913" cy="32552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3AA09F2-4FE5-4774-8F01-6250894EDB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87" t="14837" r="20863" b="23628"/>
          <a:stretch/>
        </p:blipFill>
        <p:spPr>
          <a:xfrm>
            <a:off x="3023494" y="3538254"/>
            <a:ext cx="5328592" cy="32911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776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D6AA3C-F250-4517-BE1B-80AEC9BCF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924944"/>
            <a:ext cx="8164513" cy="1143000"/>
          </a:xfrm>
        </p:spPr>
        <p:txBody>
          <a:bodyPr/>
          <a:lstStyle/>
          <a:p>
            <a:pPr algn="ctr"/>
            <a:r>
              <a:rPr lang="es-CL" sz="2800" b="1" dirty="0"/>
              <a:t>INTERPRETACIÓN DE LAS CURVAS Y TABLAS  </a:t>
            </a:r>
          </a:p>
        </p:txBody>
      </p:sp>
    </p:spTree>
    <p:extLst>
      <p:ext uri="{BB962C8B-B14F-4D97-AF65-F5344CB8AC3E}">
        <p14:creationId xmlns:p14="http://schemas.microsoft.com/office/powerpoint/2010/main" val="710776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18831-DD50-4F2B-87B7-FE72D6B03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Indicador edad en el desarrollo de las curvas y tablas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83525"/>
            <a:ext cx="9144000" cy="3060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3991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7EFAF3-0A6E-4FDF-AC78-AF81F8271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010FDD-907E-42CD-B3F8-6DF54E426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AA153CF-A768-41D1-B32C-C5357003D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" y="619125"/>
            <a:ext cx="8315325" cy="6238875"/>
          </a:xfrm>
          <a:prstGeom prst="rect">
            <a:avLst/>
          </a:prstGeom>
        </p:spPr>
      </p:pic>
      <p:sp>
        <p:nvSpPr>
          <p:cNvPr id="5" name="Globo: flecha hacia abajo 4">
            <a:extLst>
              <a:ext uri="{FF2B5EF4-FFF2-40B4-BE49-F238E27FC236}">
                <a16:creationId xmlns:a16="http://schemas.microsoft.com/office/drawing/2014/main" id="{B80D41E1-D570-456F-AC55-51577984177D}"/>
              </a:ext>
            </a:extLst>
          </p:cNvPr>
          <p:cNvSpPr/>
          <p:nvPr/>
        </p:nvSpPr>
        <p:spPr>
          <a:xfrm>
            <a:off x="3851920" y="5013176"/>
            <a:ext cx="3096344" cy="788057"/>
          </a:xfrm>
          <a:prstGeom prst="down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1"/>
                </a:solidFill>
              </a:rPr>
              <a:t>Edad en meses en los menores de 5 años </a:t>
            </a:r>
          </a:p>
        </p:txBody>
      </p:sp>
    </p:spTree>
    <p:extLst>
      <p:ext uri="{BB962C8B-B14F-4D97-AF65-F5344CB8AC3E}">
        <p14:creationId xmlns:p14="http://schemas.microsoft.com/office/powerpoint/2010/main" val="36078236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8854A4-2F5B-4D7F-AA8B-890383F8E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2E4CC2-0B8C-4356-9FE7-05B3CC1FE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8B7040-4324-40C9-94FF-1C9981B1D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2" y="908720"/>
            <a:ext cx="8362950" cy="6248400"/>
          </a:xfrm>
          <a:prstGeom prst="rect">
            <a:avLst/>
          </a:prstGeom>
        </p:spPr>
      </p:pic>
      <p:sp>
        <p:nvSpPr>
          <p:cNvPr id="5" name="Globo: flecha hacia abajo 4">
            <a:extLst>
              <a:ext uri="{FF2B5EF4-FFF2-40B4-BE49-F238E27FC236}">
                <a16:creationId xmlns:a16="http://schemas.microsoft.com/office/drawing/2014/main" id="{55235D61-7032-4C8C-B33E-03FB420B21ED}"/>
              </a:ext>
            </a:extLst>
          </p:cNvPr>
          <p:cNvSpPr/>
          <p:nvPr/>
        </p:nvSpPr>
        <p:spPr>
          <a:xfrm>
            <a:off x="3851920" y="5013176"/>
            <a:ext cx="3096344" cy="788057"/>
          </a:xfrm>
          <a:prstGeom prst="down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1"/>
                </a:solidFill>
              </a:rPr>
              <a:t>Edad cada 3 meses en los mayores de 5 años 1 mes</a:t>
            </a:r>
          </a:p>
        </p:txBody>
      </p:sp>
    </p:spTree>
    <p:extLst>
      <p:ext uri="{BB962C8B-B14F-4D97-AF65-F5344CB8AC3E}">
        <p14:creationId xmlns:p14="http://schemas.microsoft.com/office/powerpoint/2010/main" val="2546904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28A489-7A37-4412-B2B4-83551BA62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C0031E-0A50-4A37-883C-76AAC9FB8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BF7A36B-DBED-4BDC-BAB0-4C55E145A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75" y="569119"/>
            <a:ext cx="8353425" cy="63436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0C216C5-CD9C-4727-82BE-EEE3987E0C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599" t="14303" b="10160"/>
          <a:stretch/>
        </p:blipFill>
        <p:spPr>
          <a:xfrm>
            <a:off x="2699792" y="10132"/>
            <a:ext cx="4032448" cy="6724121"/>
          </a:xfrm>
          <a:prstGeom prst="rect">
            <a:avLst/>
          </a:prstGeom>
        </p:spPr>
      </p:pic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63C21376-6796-41AC-B5E3-E21A334B4288}"/>
              </a:ext>
            </a:extLst>
          </p:cNvPr>
          <p:cNvCxnSpPr/>
          <p:nvPr/>
        </p:nvCxnSpPr>
        <p:spPr>
          <a:xfrm flipV="1">
            <a:off x="4340687" y="2420888"/>
            <a:ext cx="0" cy="358303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B61FEF03-24E0-444E-A537-24923658B776}"/>
              </a:ext>
            </a:extLst>
          </p:cNvPr>
          <p:cNvCxnSpPr>
            <a:cxnSpLocks/>
          </p:cNvCxnSpPr>
          <p:nvPr/>
        </p:nvCxnSpPr>
        <p:spPr>
          <a:xfrm flipV="1">
            <a:off x="4520581" y="1988840"/>
            <a:ext cx="0" cy="333400"/>
          </a:xfrm>
          <a:prstGeom prst="straightConnector1">
            <a:avLst/>
          </a:prstGeom>
          <a:ln w="57150">
            <a:solidFill>
              <a:srgbClr val="FF3399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9D5ECFD3-3E42-4485-B507-AA734F888270}"/>
              </a:ext>
            </a:extLst>
          </p:cNvPr>
          <p:cNvCxnSpPr>
            <a:cxnSpLocks/>
          </p:cNvCxnSpPr>
          <p:nvPr/>
        </p:nvCxnSpPr>
        <p:spPr>
          <a:xfrm flipV="1">
            <a:off x="4663407" y="1295400"/>
            <a:ext cx="0" cy="693438"/>
          </a:xfrm>
          <a:prstGeom prst="straightConnector1">
            <a:avLst/>
          </a:prstGeom>
          <a:ln w="57150">
            <a:solidFill>
              <a:srgbClr val="4D4D4D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42C332C0-58A8-460A-AF5E-E8763BD340CF}"/>
              </a:ext>
            </a:extLst>
          </p:cNvPr>
          <p:cNvCxnSpPr>
            <a:cxnSpLocks/>
          </p:cNvCxnSpPr>
          <p:nvPr/>
        </p:nvCxnSpPr>
        <p:spPr>
          <a:xfrm flipV="1">
            <a:off x="4860032" y="836712"/>
            <a:ext cx="0" cy="333400"/>
          </a:xfrm>
          <a:prstGeom prst="straightConnector1">
            <a:avLst/>
          </a:prstGeom>
          <a:ln w="57150">
            <a:solidFill>
              <a:srgbClr val="FF3399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981A1305-94AA-48C9-89CA-127FBF5E46AE}"/>
              </a:ext>
            </a:extLst>
          </p:cNvPr>
          <p:cNvCxnSpPr>
            <a:cxnSpLocks/>
          </p:cNvCxnSpPr>
          <p:nvPr/>
        </p:nvCxnSpPr>
        <p:spPr>
          <a:xfrm flipV="1">
            <a:off x="4955153" y="402419"/>
            <a:ext cx="0" cy="33340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42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D22858-40EB-40F8-ABA0-DBCBA46A5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Ejemplo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62F22E5-165A-4B74-9EC8-DCC2D3B56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Niña de 2 meses y 10 días, con longitud de 60 cm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26060EC-17A7-416E-9438-744A5671D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375" y="1972370"/>
            <a:ext cx="6465680" cy="4910083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5DD7CDA-7966-40E4-AB2F-A65828FD0BE8}"/>
              </a:ext>
            </a:extLst>
          </p:cNvPr>
          <p:cNvCxnSpPr>
            <a:cxnSpLocks/>
          </p:cNvCxnSpPr>
          <p:nvPr/>
        </p:nvCxnSpPr>
        <p:spPr>
          <a:xfrm flipV="1">
            <a:off x="1697435" y="5157192"/>
            <a:ext cx="0" cy="936104"/>
          </a:xfrm>
          <a:prstGeom prst="line">
            <a:avLst/>
          </a:prstGeom>
          <a:ln w="28575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DF767CE6-5B34-477A-8E11-817D5DD2BC82}"/>
              </a:ext>
            </a:extLst>
          </p:cNvPr>
          <p:cNvCxnSpPr>
            <a:cxnSpLocks/>
          </p:cNvCxnSpPr>
          <p:nvPr/>
        </p:nvCxnSpPr>
        <p:spPr>
          <a:xfrm>
            <a:off x="1259631" y="5157192"/>
            <a:ext cx="437804" cy="0"/>
          </a:xfrm>
          <a:prstGeom prst="line">
            <a:avLst/>
          </a:prstGeom>
          <a:ln w="28575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7" t="60118" r="69780" b="5381"/>
          <a:stretch/>
        </p:blipFill>
        <p:spPr bwMode="auto">
          <a:xfrm>
            <a:off x="3707904" y="692696"/>
            <a:ext cx="3173706" cy="551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67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4800" dirty="0"/>
              <a:t>Distribución de las variables y calculo de puntaje z</a:t>
            </a:r>
          </a:p>
        </p:txBody>
      </p:sp>
    </p:spTree>
    <p:extLst>
      <p:ext uri="{BB962C8B-B14F-4D97-AF65-F5344CB8AC3E}">
        <p14:creationId xmlns:p14="http://schemas.microsoft.com/office/powerpoint/2010/main" val="3742926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s-CO" dirty="0"/>
              <a:t>Anamnesis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254000" y="1187624"/>
            <a:ext cx="8229600" cy="4896544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/>
              <a:t>Corregir edad gestacional en prematuros: </a:t>
            </a:r>
          </a:p>
          <a:p>
            <a:pPr marL="297180" lvl="1" indent="0" algn="just">
              <a:buNone/>
            </a:pPr>
            <a:r>
              <a:rPr lang="es-ES" dirty="0"/>
              <a:t>Hasta los 2 años en &lt;32 </a:t>
            </a:r>
            <a:r>
              <a:rPr lang="es-ES" dirty="0" err="1"/>
              <a:t>sem</a:t>
            </a:r>
            <a:r>
              <a:rPr lang="es-ES" dirty="0"/>
              <a:t> de EG al nacer </a:t>
            </a:r>
          </a:p>
          <a:p>
            <a:pPr marL="297180" lvl="1" indent="0" algn="just">
              <a:buNone/>
            </a:pPr>
            <a:r>
              <a:rPr lang="es-ES" dirty="0"/>
              <a:t>Hasta el año &gt; 32 </a:t>
            </a:r>
            <a:r>
              <a:rPr lang="es-ES" dirty="0" err="1"/>
              <a:t>sem</a:t>
            </a:r>
            <a:r>
              <a:rPr lang="es-ES" dirty="0"/>
              <a:t> EG al nacer</a:t>
            </a:r>
          </a:p>
          <a:p>
            <a:pPr marL="297180" lvl="1" indent="0" algn="just">
              <a:buNone/>
            </a:pPr>
            <a:r>
              <a:rPr lang="es-CO" sz="1800" b="1" dirty="0"/>
              <a:t>EGC: EC – el # de sem que faltaron para completar las 40 sem</a:t>
            </a:r>
            <a:r>
              <a:rPr lang="es-CO" sz="1800" dirty="0"/>
              <a:t>, se hace hasta 24 meses (12 a 24m). Ej: EC: 5 m, nació de 28 sem, EGC: 5m – (40-28= 12sem=3 meses), EGC:  2 meses</a:t>
            </a:r>
          </a:p>
          <a:p>
            <a:endParaRPr lang="es-CO" sz="2000" dirty="0"/>
          </a:p>
          <a:p>
            <a:r>
              <a:rPr lang="es-ES" sz="2000" b="1" dirty="0"/>
              <a:t>Calcular edad biológica en púberes y adolescentes</a:t>
            </a:r>
            <a:r>
              <a:rPr lang="es-ES" sz="2000" dirty="0"/>
              <a:t>: preguntar por menarquia en mujeres. Cálculo de </a:t>
            </a:r>
            <a:r>
              <a:rPr lang="es-ES" sz="2000" dirty="0" err="1"/>
              <a:t>Tanner</a:t>
            </a:r>
            <a:r>
              <a:rPr lang="es-ES" sz="2000" dirty="0"/>
              <a:t>. </a:t>
            </a:r>
          </a:p>
          <a:p>
            <a:pPr marL="114300" indent="0">
              <a:buNone/>
            </a:pPr>
            <a:r>
              <a:rPr lang="es-ES" sz="2000" dirty="0"/>
              <a:t>   </a:t>
            </a:r>
            <a:r>
              <a:rPr lang="es-ES" sz="2000" b="1" dirty="0"/>
              <a:t> Usar edad biológica si la diferencia es mayor a un año </a:t>
            </a:r>
          </a:p>
          <a:p>
            <a:pPr>
              <a:buFontTx/>
              <a:buChar char="-"/>
            </a:pPr>
            <a:endParaRPr lang="es-CO" sz="2000" dirty="0"/>
          </a:p>
          <a:p>
            <a:r>
              <a:rPr lang="es-CO" sz="2000" b="1" dirty="0"/>
              <a:t>Curvas especiales: </a:t>
            </a:r>
          </a:p>
          <a:p>
            <a:pPr marL="411480" lvl="1" indent="0">
              <a:buNone/>
            </a:pPr>
            <a:r>
              <a:rPr lang="es-CO" b="1" dirty="0"/>
              <a:t>Paralisis cerebral: </a:t>
            </a:r>
            <a:r>
              <a:rPr lang="es-CO" dirty="0"/>
              <a:t>curvas de Brooks 2011</a:t>
            </a:r>
          </a:p>
          <a:p>
            <a:pPr marL="411480" lvl="1" indent="0">
              <a:buNone/>
            </a:pPr>
            <a:r>
              <a:rPr lang="es-ES" b="1" dirty="0"/>
              <a:t>S</a:t>
            </a:r>
            <a:r>
              <a:rPr lang="es-CO" b="1" dirty="0"/>
              <a:t>indrome de Down: </a:t>
            </a:r>
            <a:r>
              <a:rPr lang="es-CO" dirty="0"/>
              <a:t>curvas de Zemel 2015 </a:t>
            </a:r>
          </a:p>
        </p:txBody>
      </p:sp>
    </p:spTree>
    <p:extLst>
      <p:ext uri="{BB962C8B-B14F-4D97-AF65-F5344CB8AC3E}">
        <p14:creationId xmlns:p14="http://schemas.microsoft.com/office/powerpoint/2010/main" val="3460362854"/>
      </p:ext>
    </p:extLst>
  </p:cSld>
  <p:clrMapOvr>
    <a:masterClrMapping/>
  </p:clrMapOvr>
  <p:transition spd="slow"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Medidas con distribución normal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2006592"/>
            <a:ext cx="1594520" cy="4525963"/>
          </a:xfrm>
        </p:spPr>
        <p:txBody>
          <a:bodyPr/>
          <a:lstStyle/>
          <a:p>
            <a:r>
              <a:rPr lang="es-CO" sz="2400" b="1" dirty="0"/>
              <a:t>Talla</a:t>
            </a:r>
          </a:p>
          <a:p>
            <a:pPr marL="114300" indent="0">
              <a:buNone/>
            </a:pPr>
            <a:r>
              <a:rPr lang="es-CO" dirty="0"/>
              <a:t> T/E - L/E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62894"/>
            <a:ext cx="6183426" cy="414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12 Conector recto"/>
          <p:cNvCxnSpPr/>
          <p:nvPr/>
        </p:nvCxnSpPr>
        <p:spPr>
          <a:xfrm flipV="1">
            <a:off x="3707904" y="486916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3385126" y="464384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P3</a:t>
            </a:r>
          </a:p>
        </p:txBody>
      </p:sp>
      <p:cxnSp>
        <p:nvCxnSpPr>
          <p:cNvPr id="16" name="15 Conector recto"/>
          <p:cNvCxnSpPr/>
          <p:nvPr/>
        </p:nvCxnSpPr>
        <p:spPr>
          <a:xfrm flipV="1">
            <a:off x="4355976" y="3356992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4048973" y="3212976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P15</a:t>
            </a:r>
          </a:p>
        </p:txBody>
      </p:sp>
      <p:cxnSp>
        <p:nvCxnSpPr>
          <p:cNvPr id="19" name="18 Conector recto"/>
          <p:cNvCxnSpPr/>
          <p:nvPr/>
        </p:nvCxnSpPr>
        <p:spPr>
          <a:xfrm flipH="1" flipV="1">
            <a:off x="5724128" y="3356992"/>
            <a:ext cx="72008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CuadroTexto"/>
          <p:cNvSpPr txBox="1"/>
          <p:nvPr/>
        </p:nvSpPr>
        <p:spPr>
          <a:xfrm>
            <a:off x="5580112" y="3212976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P85</a:t>
            </a:r>
          </a:p>
        </p:txBody>
      </p:sp>
      <p:cxnSp>
        <p:nvCxnSpPr>
          <p:cNvPr id="22" name="21 Conector recto"/>
          <p:cNvCxnSpPr/>
          <p:nvPr/>
        </p:nvCxnSpPr>
        <p:spPr>
          <a:xfrm flipV="1">
            <a:off x="6444208" y="486916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6353229" y="4715852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P97</a:t>
            </a:r>
          </a:p>
        </p:txBody>
      </p:sp>
    </p:spTree>
    <p:extLst>
      <p:ext uri="{BB962C8B-B14F-4D97-AF65-F5344CB8AC3E}">
        <p14:creationId xmlns:p14="http://schemas.microsoft.com/office/powerpoint/2010/main" val="3248249460"/>
      </p:ext>
    </p:extLst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53694"/>
            <a:ext cx="8229600" cy="1143000"/>
          </a:xfrm>
        </p:spPr>
        <p:txBody>
          <a:bodyPr/>
          <a:lstStyle/>
          <a:p>
            <a:r>
              <a:rPr lang="es-CO" dirty="0"/>
              <a:t>Medidas con distribución no normal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56869" y="2332037"/>
            <a:ext cx="1738536" cy="4525963"/>
          </a:xfrm>
        </p:spPr>
        <p:txBody>
          <a:bodyPr/>
          <a:lstStyle/>
          <a:p>
            <a:r>
              <a:rPr lang="es-CO" sz="2400" b="1" dirty="0"/>
              <a:t>Peso</a:t>
            </a:r>
          </a:p>
          <a:p>
            <a:pPr marL="114300" indent="0">
              <a:buNone/>
            </a:pPr>
            <a:r>
              <a:rPr lang="es-CO" dirty="0"/>
              <a:t>P/E</a:t>
            </a:r>
          </a:p>
          <a:p>
            <a:pPr marL="114300" indent="0">
              <a:buNone/>
            </a:pPr>
            <a:r>
              <a:rPr lang="es-CO" dirty="0"/>
              <a:t>P/T</a:t>
            </a:r>
          </a:p>
          <a:p>
            <a:pPr marL="114300" indent="0">
              <a:buNone/>
            </a:pPr>
            <a:r>
              <a:rPr lang="es-CO" dirty="0"/>
              <a:t>IMC/E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66983"/>
            <a:ext cx="6317317" cy="380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0746135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D9D0A9-2681-4319-9765-97DD4489A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513"/>
            <a:ext cx="7620000" cy="1143000"/>
          </a:xfrm>
        </p:spPr>
        <p:txBody>
          <a:bodyPr/>
          <a:lstStyle/>
          <a:p>
            <a:r>
              <a:rPr lang="es-CL" dirty="0"/>
              <a:t>Calculo del Puntaje z: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55AF0C5-5B0C-47EC-AFB1-7C8EB2558D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25" b="44062"/>
          <a:stretch/>
        </p:blipFill>
        <p:spPr>
          <a:xfrm>
            <a:off x="668187" y="3497416"/>
            <a:ext cx="7132938" cy="306754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27E0B93-5770-4A5F-AF39-CCCF361A010A}"/>
              </a:ext>
            </a:extLst>
          </p:cNvPr>
          <p:cNvSpPr/>
          <p:nvPr/>
        </p:nvSpPr>
        <p:spPr>
          <a:xfrm>
            <a:off x="1403648" y="4875039"/>
            <a:ext cx="1152128" cy="1641081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87" y="2472231"/>
            <a:ext cx="5867400" cy="8509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9575" y="1155249"/>
            <a:ext cx="3509625" cy="15181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757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830286"/>
            <a:ext cx="7620000" cy="5570514"/>
          </a:xfrm>
        </p:spPr>
        <p:txBody>
          <a:bodyPr/>
          <a:lstStyle/>
          <a:p>
            <a:r>
              <a:rPr lang="es-ES" dirty="0"/>
              <a:t>Cuando la distribución es normal (es decir en el caso de la talla), el puntaje z se pudiese calcular así: </a:t>
            </a:r>
          </a:p>
        </p:txBody>
      </p:sp>
      <p:sp>
        <p:nvSpPr>
          <p:cNvPr id="4" name="6 CuadroTexto"/>
          <p:cNvSpPr txBox="1"/>
          <p:nvPr/>
        </p:nvSpPr>
        <p:spPr>
          <a:xfrm>
            <a:off x="492036" y="2130820"/>
            <a:ext cx="8516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b="1" dirty="0"/>
              <a:t>Puntuación z = (valor observado) − (mediana valor de referencia)</a:t>
            </a:r>
          </a:p>
          <a:p>
            <a:r>
              <a:rPr lang="es-CO" sz="2200" b="1" dirty="0"/>
              <a:t>                               puntuación z de la población de referencia</a:t>
            </a:r>
            <a:endParaRPr lang="es-CO" sz="2200" dirty="0"/>
          </a:p>
        </p:txBody>
      </p:sp>
      <p:cxnSp>
        <p:nvCxnSpPr>
          <p:cNvPr id="5" name="8 Conector recto"/>
          <p:cNvCxnSpPr/>
          <p:nvPr/>
        </p:nvCxnSpPr>
        <p:spPr>
          <a:xfrm>
            <a:off x="2803519" y="2500523"/>
            <a:ext cx="49138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1000026" y="3411686"/>
            <a:ext cx="6463816" cy="2554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200" dirty="0"/>
              <a:t>Ejemplo: Niño de 10 meses, con una longitud de 69 cm </a:t>
            </a:r>
          </a:p>
          <a:p>
            <a:endParaRPr lang="es-ES" sz="2200" dirty="0"/>
          </a:p>
          <a:p>
            <a:r>
              <a:rPr lang="es-ES" sz="2200" dirty="0"/>
              <a:t>Z </a:t>
            </a:r>
            <a:r>
              <a:rPr lang="es-ES" sz="2200" dirty="0" err="1"/>
              <a:t>socre</a:t>
            </a:r>
            <a:r>
              <a:rPr lang="es-ES" sz="2200" dirty="0"/>
              <a:t>:    69-  73,3  =   4,3    =   -  1,86</a:t>
            </a:r>
          </a:p>
          <a:p>
            <a:r>
              <a:rPr lang="es-ES" sz="2200" dirty="0"/>
              <a:t>                  73,3 – 71      2,3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cxnSp>
        <p:nvCxnSpPr>
          <p:cNvPr id="10" name="Conector recto 9"/>
          <p:cNvCxnSpPr/>
          <p:nvPr/>
        </p:nvCxnSpPr>
        <p:spPr>
          <a:xfrm>
            <a:off x="2065865" y="4470395"/>
            <a:ext cx="2082800" cy="1693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078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70" y="113960"/>
            <a:ext cx="7525144" cy="660984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025724" y="5860843"/>
            <a:ext cx="7051476" cy="22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01649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44624"/>
            <a:ext cx="8229600" cy="1143000"/>
          </a:xfrm>
        </p:spPr>
        <p:txBody>
          <a:bodyPr/>
          <a:lstStyle/>
          <a:p>
            <a:r>
              <a:rPr lang="es-CO" dirty="0"/>
              <a:t>WHO </a:t>
            </a:r>
            <a:r>
              <a:rPr lang="es-CO" dirty="0" err="1"/>
              <a:t>Anthro</a:t>
            </a:r>
            <a:r>
              <a:rPr lang="es-CO" dirty="0"/>
              <a:t> y </a:t>
            </a:r>
            <a:r>
              <a:rPr lang="es-CO" dirty="0" err="1"/>
              <a:t>Anthro</a:t>
            </a:r>
            <a:r>
              <a:rPr lang="es-CO" dirty="0"/>
              <a:t> plus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O" dirty="0">
                <a:hlinkClick r:id="rId2"/>
              </a:rPr>
              <a:t>http://www.who.int/childgrowth/software/es/</a:t>
            </a:r>
            <a:endParaRPr lang="es-C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887" y="2622004"/>
            <a:ext cx="2301873" cy="318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0761" y="2276872"/>
            <a:ext cx="661573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170316"/>
      </p:ext>
    </p:extLst>
  </p:cSld>
  <p:clrMapOvr>
    <a:masterClrMapping/>
  </p:clrMapOvr>
  <p:transition spd="slow"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¿</a:t>
            </a:r>
            <a:r>
              <a:rPr lang="es-CO" dirty="0"/>
              <a:t>Cómo interpretar las curvas?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51063"/>
            <a:ext cx="5476154" cy="429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7669154"/>
      </p:ext>
    </p:extLst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7684" y="662744"/>
            <a:ext cx="7620000" cy="1143000"/>
          </a:xfrm>
        </p:spPr>
        <p:txBody>
          <a:bodyPr/>
          <a:lstStyle/>
          <a:p>
            <a:r>
              <a:rPr lang="es-CO" sz="3600" dirty="0"/>
              <a:t>Situaciones, que pueden indicar un problema o sugerir un riesgo: </a:t>
            </a:r>
            <a:br>
              <a:rPr lang="es-CO" sz="3600" dirty="0"/>
            </a:b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77684" y="1811624"/>
            <a:ext cx="7620000" cy="4800600"/>
          </a:xfrm>
        </p:spPr>
        <p:txBody>
          <a:bodyPr>
            <a:normAutofit/>
          </a:bodyPr>
          <a:lstStyle/>
          <a:p>
            <a:pPr>
              <a:buNone/>
            </a:pPr>
            <a:endParaRPr lang="es-CO" sz="1000" b="1" dirty="0"/>
          </a:p>
          <a:p>
            <a:r>
              <a:rPr lang="es-CO" sz="3200" dirty="0"/>
              <a:t> La línea de crecimiento del niño atraviesa una línea de puntuación z </a:t>
            </a:r>
          </a:p>
          <a:p>
            <a:pPr>
              <a:buNone/>
            </a:pPr>
            <a:endParaRPr lang="es-CO" sz="1100" dirty="0"/>
          </a:p>
          <a:p>
            <a:r>
              <a:rPr lang="es-CO" sz="3200" dirty="0"/>
              <a:t>Hay un incremento o descenso marcado en la línea de crecimiento del niño </a:t>
            </a:r>
          </a:p>
          <a:p>
            <a:pPr>
              <a:buNone/>
            </a:pPr>
            <a:endParaRPr lang="es-CO" sz="1000" dirty="0"/>
          </a:p>
          <a:p>
            <a:r>
              <a:rPr lang="es-CO" sz="3200" dirty="0"/>
              <a:t>La línea de crecimiento del niño se mantiene plana (estancada)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91723499"/>
      </p:ext>
    </p:extLst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s-CO" sz="3600" dirty="0"/>
              <a:t>Mantiene canal de crecimiento</a:t>
            </a:r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1575" y="1293837"/>
            <a:ext cx="680085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4368748"/>
      </p:ext>
    </p:extLst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280120"/>
            <a:ext cx="6610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r>
              <a:rPr lang="es-CO" sz="3600" dirty="0"/>
              <a:t>Atraviesa una línea de puntuación z</a:t>
            </a:r>
          </a:p>
        </p:txBody>
      </p:sp>
    </p:spTree>
    <p:extLst>
      <p:ext uri="{BB962C8B-B14F-4D97-AF65-F5344CB8AC3E}">
        <p14:creationId xmlns:p14="http://schemas.microsoft.com/office/powerpoint/2010/main" val="371881485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69920" y="486769"/>
            <a:ext cx="8229600" cy="1143000"/>
          </a:xfrm>
        </p:spPr>
        <p:txBody>
          <a:bodyPr/>
          <a:lstStyle/>
          <a:p>
            <a:pPr lvl="0"/>
            <a:r>
              <a:rPr lang="es-CO" dirty="0"/>
              <a:t>Historia alimentaria</a:t>
            </a:r>
            <a:br>
              <a:rPr lang="es-CO" dirty="0">
                <a:solidFill>
                  <a:schemeClr val="bg1"/>
                </a:solidFill>
              </a:rPr>
            </a:b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7528" y="1629770"/>
            <a:ext cx="5016167" cy="4793810"/>
          </a:xfrm>
        </p:spPr>
        <p:txBody>
          <a:bodyPr>
            <a:normAutofit/>
          </a:bodyPr>
          <a:lstStyle/>
          <a:p>
            <a:pPr lvl="0"/>
            <a:r>
              <a:rPr lang="es-CO" sz="2400" dirty="0"/>
              <a:t>Cantidad y calidad de alimentos/lactancia</a:t>
            </a:r>
          </a:p>
          <a:p>
            <a:pPr lvl="0">
              <a:buNone/>
            </a:pPr>
            <a:endParaRPr lang="es-CO" sz="2400" dirty="0"/>
          </a:p>
          <a:p>
            <a:pPr lvl="0"/>
            <a:r>
              <a:rPr lang="es-CO" sz="2400" dirty="0"/>
              <a:t>Comportamientos y hábitos familiares</a:t>
            </a:r>
          </a:p>
          <a:p>
            <a:pPr lvl="0">
              <a:buNone/>
            </a:pPr>
            <a:endParaRPr lang="es-CO" sz="2400" dirty="0"/>
          </a:p>
          <a:p>
            <a:pPr lvl="0"/>
            <a:r>
              <a:rPr lang="es-CO" sz="2400" dirty="0"/>
              <a:t>Prospectivo: Frecuencia 3 a 7 días q incluya fines de semana</a:t>
            </a:r>
          </a:p>
          <a:p>
            <a:pPr lvl="0">
              <a:buNone/>
            </a:pPr>
            <a:endParaRPr lang="es-CO" sz="2400" dirty="0"/>
          </a:p>
          <a:p>
            <a:pPr lvl="0"/>
            <a:r>
              <a:rPr lang="es-CO" sz="2400" dirty="0" err="1"/>
              <a:t>Retrospetivo</a:t>
            </a:r>
            <a:r>
              <a:rPr lang="es-CO" sz="2400" dirty="0"/>
              <a:t>: </a:t>
            </a:r>
            <a:r>
              <a:rPr lang="es-CO" sz="2400" dirty="0" err="1"/>
              <a:t>Regsitro</a:t>
            </a:r>
            <a:r>
              <a:rPr lang="es-CO" sz="2400" dirty="0"/>
              <a:t> de 24 h, puede no ser representativo</a:t>
            </a:r>
          </a:p>
          <a:p>
            <a:endParaRPr lang="es-CO" sz="24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6258" name="Picture 2" descr="http://4.bp.blogspot.com/-haAnk456wg8/Th3BgWJPWXI/AAAAAAAABCg/W4vS-wMNE2w/s1600/comida_no-flick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696" y="1265031"/>
            <a:ext cx="3095692" cy="2061732"/>
          </a:xfrm>
          <a:prstGeom prst="rect">
            <a:avLst/>
          </a:prstGeom>
          <a:noFill/>
        </p:spPr>
      </p:pic>
      <p:pic>
        <p:nvPicPr>
          <p:cNvPr id="96260" name="Picture 4" descr="http://enfamilia.aeped.es/sites/enfamilia.aeped.es/files/styles/4col/public/images/articulos/bebe_comie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631564"/>
            <a:ext cx="2641476" cy="2984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0227150"/>
      </p:ext>
    </p:extLst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2 Título"/>
          <p:cNvSpPr txBox="1">
            <a:spLocks/>
          </p:cNvSpPr>
          <p:nvPr/>
        </p:nvSpPr>
        <p:spPr bwMode="auto">
          <a:xfrm>
            <a:off x="421552" y="12092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sz="3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Atraviesa una línea de puntuación z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711" y="1158075"/>
            <a:ext cx="67532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28977"/>
      </p:ext>
    </p:extLst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1667" y="1584468"/>
            <a:ext cx="6822701" cy="4723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 de flecha"/>
          <p:cNvCxnSpPr/>
          <p:nvPr/>
        </p:nvCxnSpPr>
        <p:spPr>
          <a:xfrm>
            <a:off x="4211960" y="2780928"/>
            <a:ext cx="0" cy="12961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CuadroTexto"/>
          <p:cNvSpPr txBox="1"/>
          <p:nvPr/>
        </p:nvSpPr>
        <p:spPr>
          <a:xfrm>
            <a:off x="3923928" y="241159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rgbClr val="FF0000"/>
                </a:solidFill>
              </a:rPr>
              <a:t>EDA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87624" y="291600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Descensos drásticos en la línea de crecimiento</a:t>
            </a:r>
          </a:p>
        </p:txBody>
      </p:sp>
    </p:spTree>
    <p:extLst>
      <p:ext uri="{BB962C8B-B14F-4D97-AF65-F5344CB8AC3E}">
        <p14:creationId xmlns:p14="http://schemas.microsoft.com/office/powerpoint/2010/main" val="296470023"/>
      </p:ext>
    </p:extLst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54887"/>
            <a:ext cx="7848872" cy="538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600774" y="262389"/>
            <a:ext cx="5160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Línea de crecimiento plana</a:t>
            </a:r>
          </a:p>
        </p:txBody>
      </p:sp>
    </p:spTree>
    <p:extLst>
      <p:ext uri="{BB962C8B-B14F-4D97-AF65-F5344CB8AC3E}">
        <p14:creationId xmlns:p14="http://schemas.microsoft.com/office/powerpoint/2010/main" val="2507688710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963" y="1418803"/>
            <a:ext cx="66960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259632" y="334397"/>
            <a:ext cx="6058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Tendencias en IMC para la edad</a:t>
            </a:r>
          </a:p>
        </p:txBody>
      </p:sp>
    </p:spTree>
    <p:extLst>
      <p:ext uri="{BB962C8B-B14F-4D97-AF65-F5344CB8AC3E}">
        <p14:creationId xmlns:p14="http://schemas.microsoft.com/office/powerpoint/2010/main" val="4052103362"/>
      </p:ext>
    </p:extLst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64528" y="168111"/>
            <a:ext cx="8229600" cy="1143000"/>
          </a:xfrm>
        </p:spPr>
        <p:txBody>
          <a:bodyPr/>
          <a:lstStyle/>
          <a:p>
            <a:r>
              <a:rPr lang="es-CO" sz="4400" dirty="0"/>
              <a:t>Laboratorio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525963"/>
          </a:xfrm>
        </p:spPr>
        <p:txBody>
          <a:bodyPr/>
          <a:lstStyle/>
          <a:p>
            <a:r>
              <a:rPr lang="es-CO" sz="2400" b="1" dirty="0"/>
              <a:t>No hay un test </a:t>
            </a:r>
            <a:r>
              <a:rPr lang="es-CO" sz="2400" dirty="0"/>
              <a:t>ideal para evaluar el estado nutricional, el diagnóstico nutricional es principalmente clínico. </a:t>
            </a:r>
          </a:p>
          <a:p>
            <a:pPr>
              <a:buNone/>
            </a:pPr>
            <a:endParaRPr lang="es-CO" sz="800" dirty="0"/>
          </a:p>
          <a:p>
            <a:r>
              <a:rPr lang="es-CO" sz="2400" dirty="0"/>
              <a:t>Utilidad del laboratorio:</a:t>
            </a:r>
          </a:p>
          <a:p>
            <a:pPr>
              <a:buNone/>
            </a:pPr>
            <a:r>
              <a:rPr lang="es-CO" sz="2400" dirty="0"/>
              <a:t>-   Desnutrido agudo grave</a:t>
            </a:r>
          </a:p>
          <a:p>
            <a:pPr>
              <a:buFontTx/>
              <a:buChar char="-"/>
            </a:pPr>
            <a:r>
              <a:rPr lang="es-CO" sz="2400" dirty="0"/>
              <a:t>Seguimiento del estado nutricional en el paciente hospitalizado y/o con soporte nutricional</a:t>
            </a:r>
          </a:p>
          <a:p>
            <a:pPr>
              <a:buFontTx/>
              <a:buChar char="-"/>
            </a:pPr>
            <a:r>
              <a:rPr lang="es-CO" sz="2400" dirty="0"/>
              <a:t>Para buscar causas de los problemas de crecimiento y </a:t>
            </a:r>
            <a:r>
              <a:rPr lang="es-CO" sz="2400" dirty="0" err="1"/>
              <a:t>comorbilidades</a:t>
            </a:r>
            <a:r>
              <a:rPr lang="es-CO" sz="2400" dirty="0"/>
              <a:t> 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54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7827" name="Picture 3" descr="https://encrypted-tbn0.gstatic.com/images?q=tbn:ANd9GcRP79rWoF024fatsuRE91fsA3efimhoHE_irOINnDUKxjeLWLcNu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736926"/>
            <a:ext cx="2200275" cy="2076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4131844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89630"/>
            <a:ext cx="8229600" cy="940380"/>
          </a:xfrm>
        </p:spPr>
        <p:txBody>
          <a:bodyPr/>
          <a:lstStyle/>
          <a:p>
            <a:r>
              <a:rPr lang="es-ES" dirty="0"/>
              <a:t>Conclusión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35109"/>
            <a:ext cx="8229600" cy="5070440"/>
          </a:xfrm>
        </p:spPr>
        <p:txBody>
          <a:bodyPr>
            <a:normAutofit/>
          </a:bodyPr>
          <a:lstStyle/>
          <a:p>
            <a:r>
              <a:rPr lang="es-ES" sz="2400" b="1" dirty="0"/>
              <a:t>Corregir la edad </a:t>
            </a:r>
            <a:r>
              <a:rPr lang="es-ES" dirty="0"/>
              <a:t>de acuerdo a edad gestacional corregida o edad biológica cuando sea necesario</a:t>
            </a:r>
          </a:p>
          <a:p>
            <a:endParaRPr lang="es-ES" dirty="0"/>
          </a:p>
          <a:p>
            <a:r>
              <a:rPr lang="es-ES" sz="2400" b="1" dirty="0"/>
              <a:t>Buscar simetría: </a:t>
            </a:r>
            <a:r>
              <a:rPr lang="es-ES" dirty="0"/>
              <a:t>Buscar que el paciente pese de acuerdo a lo que mide</a:t>
            </a:r>
          </a:p>
          <a:p>
            <a:endParaRPr lang="es-ES" dirty="0"/>
          </a:p>
          <a:p>
            <a:r>
              <a:rPr lang="es-ES" dirty="0"/>
              <a:t>La </a:t>
            </a:r>
            <a:r>
              <a:rPr lang="es-ES" sz="2400" b="1" dirty="0"/>
              <a:t>velocidad de crecimiento </a:t>
            </a:r>
            <a:r>
              <a:rPr lang="es-ES" dirty="0"/>
              <a:t>prevalece sobre el diagnóstico antropométrico transversal 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dirty="0"/>
              <a:t>“La evaluación nutricional la hace el medico o pediatra. Cuando se interconsulta a un paciente con nutriología debe llevar el dx nutricional, el cual debe hacer parte de los diagnósticos”</a:t>
            </a:r>
          </a:p>
        </p:txBody>
      </p:sp>
    </p:spTree>
    <p:extLst>
      <p:ext uri="{BB962C8B-B14F-4D97-AF65-F5344CB8AC3E}">
        <p14:creationId xmlns:p14="http://schemas.microsoft.com/office/powerpoint/2010/main" val="26992352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40918" y="202650"/>
            <a:ext cx="7543800" cy="1210315"/>
          </a:xfrm>
        </p:spPr>
        <p:txBody>
          <a:bodyPr/>
          <a:lstStyle/>
          <a:p>
            <a:r>
              <a:rPr lang="es-ES" dirty="0"/>
              <a:t>Casos clínicos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234" y="1656144"/>
            <a:ext cx="4405807" cy="453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8809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Caso 1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600" dirty="0"/>
              <a:t>Daniela tiene 7 meses de edad. Antecedente de RNPT (32 semanas), AEG. Llega para un control sano. Pesa 4,7 kg y tiene 59 cm de longitud. </a:t>
            </a:r>
          </a:p>
          <a:p>
            <a:pPr marL="0" indent="0">
              <a:buNone/>
            </a:pPr>
            <a:r>
              <a:rPr lang="es-ES" sz="2600" dirty="0"/>
              <a:t>Ver curvas </a:t>
            </a:r>
          </a:p>
          <a:p>
            <a:pPr marL="0" indent="0">
              <a:buNone/>
            </a:pPr>
            <a:r>
              <a:rPr lang="es-ES" sz="2600" dirty="0"/>
              <a:t>¿Cuál es el diagnóstico antropométrico de esta paciente?</a:t>
            </a:r>
          </a:p>
          <a:p>
            <a:pPr marL="0" indent="0">
              <a:buNone/>
            </a:pPr>
            <a:endParaRPr lang="es-ES" sz="2600" dirty="0"/>
          </a:p>
          <a:p>
            <a:pPr marL="514350" indent="-514350">
              <a:buAutoNum type="alphaLcPeriod"/>
            </a:pPr>
            <a:r>
              <a:rPr lang="es-ES" sz="2600" dirty="0" err="1"/>
              <a:t>Eutrofica</a:t>
            </a:r>
            <a:r>
              <a:rPr lang="es-ES" sz="2600" dirty="0"/>
              <a:t>, talla normal</a:t>
            </a:r>
          </a:p>
          <a:p>
            <a:pPr marL="514350" indent="-514350">
              <a:buAutoNum type="alphaLcPeriod"/>
            </a:pPr>
            <a:r>
              <a:rPr lang="es-ES" sz="2600" dirty="0"/>
              <a:t>Desnutrición, talla baja</a:t>
            </a:r>
          </a:p>
          <a:p>
            <a:pPr marL="514350" indent="-514350">
              <a:buAutoNum type="alphaLcPeriod"/>
            </a:pPr>
            <a:r>
              <a:rPr lang="es-ES" sz="2600" dirty="0"/>
              <a:t>Riesgo de desnutrición, talla normal</a:t>
            </a:r>
          </a:p>
          <a:p>
            <a:pPr marL="514350" indent="-514350">
              <a:buAutoNum type="alphaLcPeriod"/>
            </a:pPr>
            <a:endParaRPr lang="es-ES" sz="2600" dirty="0"/>
          </a:p>
          <a:p>
            <a:pPr marL="0" indent="0">
              <a:buNone/>
            </a:pPr>
            <a:endParaRPr lang="es-ES_tradnl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298434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3283"/>
            <a:ext cx="8229600" cy="6153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519204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84" y="553525"/>
            <a:ext cx="7929006" cy="5616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729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6" name="Picture 12" descr="http://thumbs.dreamstime.com/thumb_579/12967635528PysF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4659" y="1102884"/>
            <a:ext cx="3243130" cy="3372856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1467" y="366358"/>
            <a:ext cx="6840760" cy="1143000"/>
          </a:xfrm>
        </p:spPr>
        <p:txBody>
          <a:bodyPr/>
          <a:lstStyle/>
          <a:p>
            <a:r>
              <a:rPr lang="es-CO" dirty="0"/>
              <a:t>Indicadores funcionales del crecimiento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783357"/>
            <a:ext cx="4176464" cy="4525963"/>
          </a:xfrm>
        </p:spPr>
        <p:txBody>
          <a:bodyPr>
            <a:normAutofit/>
          </a:bodyPr>
          <a:lstStyle/>
          <a:p>
            <a:r>
              <a:rPr lang="es-CO" sz="2400" dirty="0"/>
              <a:t>Velocidad de crecimiento</a:t>
            </a:r>
          </a:p>
          <a:p>
            <a:pPr>
              <a:buNone/>
            </a:pPr>
            <a:endParaRPr lang="es-CO" sz="2400" dirty="0"/>
          </a:p>
          <a:p>
            <a:r>
              <a:rPr lang="es-CO" sz="2400" dirty="0"/>
              <a:t>Morbilidad</a:t>
            </a:r>
          </a:p>
          <a:p>
            <a:pPr>
              <a:buNone/>
            </a:pPr>
            <a:endParaRPr lang="es-CO" sz="2400" dirty="0"/>
          </a:p>
          <a:p>
            <a:r>
              <a:rPr lang="es-CO" sz="2400" dirty="0" err="1"/>
              <a:t>Neurodesarrollo</a:t>
            </a:r>
            <a:endParaRPr lang="es-CO" sz="2400" dirty="0"/>
          </a:p>
          <a:p>
            <a:pPr>
              <a:buNone/>
            </a:pPr>
            <a:endParaRPr lang="es-CO" sz="2400" dirty="0"/>
          </a:p>
          <a:p>
            <a:r>
              <a:rPr lang="es-CO" sz="2400" dirty="0"/>
              <a:t>Desempeño social y emocional </a:t>
            </a:r>
          </a:p>
          <a:p>
            <a:pPr>
              <a:buNone/>
            </a:pPr>
            <a:endParaRPr lang="es-CO" sz="2400" dirty="0"/>
          </a:p>
          <a:p>
            <a:r>
              <a:rPr lang="es-CO" sz="2400" dirty="0"/>
              <a:t>Actividad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7594" name="Picture 10" descr="http://www.forodefotos.com/attachments/fotos-de-pobreza/4747d1222775886-fotos-de-desnutricion-ninos-desnutrid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8527" y="3056369"/>
            <a:ext cx="2376264" cy="3511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4070722"/>
      </p:ext>
    </p:extLst>
  </p:cSld>
  <p:clrMapOvr>
    <a:masterClrMapping/>
  </p:clrMapOvr>
  <p:transition spd="slow"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48" y="423284"/>
            <a:ext cx="7684786" cy="60073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878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29" y="359303"/>
            <a:ext cx="6071612" cy="2427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18734"/>
            <a:ext cx="6920865" cy="14877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457200" y="4525873"/>
            <a:ext cx="8229600" cy="16002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b. Desnutrición, talla baja</a:t>
            </a:r>
          </a:p>
        </p:txBody>
      </p:sp>
    </p:spTree>
    <p:extLst>
      <p:ext uri="{BB962C8B-B14F-4D97-AF65-F5344CB8AC3E}">
        <p14:creationId xmlns:p14="http://schemas.microsoft.com/office/powerpoint/2010/main" val="24052260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93238"/>
            <a:ext cx="8229600" cy="555648"/>
          </a:xfrm>
        </p:spPr>
        <p:txBody>
          <a:bodyPr>
            <a:normAutofit fontScale="90000"/>
          </a:bodyPr>
          <a:lstStyle/>
          <a:p>
            <a:r>
              <a:rPr lang="es-ES" dirty="0"/>
              <a:t>Caso 2</a:t>
            </a:r>
          </a:p>
        </p:txBody>
      </p:sp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61596"/>
            <a:ext cx="7473129" cy="44969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uadroTexto 4"/>
          <p:cNvSpPr txBox="1"/>
          <p:nvPr/>
        </p:nvSpPr>
        <p:spPr>
          <a:xfrm>
            <a:off x="683816" y="782714"/>
            <a:ext cx="8002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00" dirty="0"/>
              <a:t>La curva presenta el peso para la talla de Ricardo durante cinco visitas a la edad de 2 a 5 </a:t>
            </a:r>
            <a:r>
              <a:rPr lang="es-ES_tradnl" sz="2600" dirty="0" err="1"/>
              <a:t>años</a:t>
            </a:r>
            <a:r>
              <a:rPr lang="es-ES_tradnl" sz="2600" dirty="0"/>
              <a:t>. </a:t>
            </a:r>
            <a:r>
              <a:rPr lang="es-ES" sz="2600" dirty="0"/>
              <a:t>E</a:t>
            </a:r>
            <a:r>
              <a:rPr lang="es-ES_tradnl" sz="2600" dirty="0"/>
              <a:t>n control con nutrición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653159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781446"/>
            <a:ext cx="8229600" cy="53447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dirty="0"/>
              <a:t>¿Cuál es el diagnostico antropométrico actual y que se puede decir de la tendencia de la curva?</a:t>
            </a:r>
          </a:p>
          <a:p>
            <a:pPr marL="0" indent="0">
              <a:buNone/>
            </a:pPr>
            <a:r>
              <a:rPr lang="es-ES_tradnl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Eutrófico, mala tendencia por cruzar líneas de puntuación hacia abajo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Riesgo de desnutrir, mala tendencia por cruzar líneas de puntuación hacia abajo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Desnutrido, mala tendencia perdió peso rápidamente 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Eutrófico, buena tendencia por cruzar líneas de puntuación hacia la media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209071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02169"/>
          </a:xfrm>
        </p:spPr>
        <p:txBody>
          <a:bodyPr>
            <a:normAutofit fontScale="90000"/>
          </a:bodyPr>
          <a:lstStyle/>
          <a:p>
            <a:r>
              <a:rPr lang="es-ES" dirty="0"/>
              <a:t>Caso 3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976807"/>
            <a:ext cx="8229600" cy="115589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_tradnl" sz="2400" dirty="0"/>
              <a:t>La siguiente es la curva de Fernando. A los 2 meses y medio presenta un episodio de gastroenteritis por rotavirus que requirió hospitalización por alto gasto fecal y poca tolerancia oral. </a:t>
            </a:r>
            <a:endParaRPr lang="es-ES" sz="2400" dirty="0"/>
          </a:p>
        </p:txBody>
      </p:sp>
      <p:pic>
        <p:nvPicPr>
          <p:cNvPr id="4" name="Imagen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"/>
          <a:stretch/>
        </p:blipFill>
        <p:spPr bwMode="auto">
          <a:xfrm>
            <a:off x="1074567" y="2262936"/>
            <a:ext cx="7066095" cy="43467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9492494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846566"/>
            <a:ext cx="8229600" cy="52795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600" dirty="0"/>
              <a:t>Elija los diagnósticos de Fernando previo a presentar el cuadro de diarrea, durante el episodio de diarrea y el actual, que mejor describen la evolución de la curva</a:t>
            </a:r>
          </a:p>
          <a:p>
            <a:pPr marL="0" indent="0">
              <a:buNone/>
            </a:pPr>
            <a:r>
              <a:rPr lang="es-ES_tradnl" sz="2600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600" dirty="0"/>
              <a:t>Sobrepeso, riesgo de desnutrición, eutrófico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600" dirty="0"/>
              <a:t>Sobrepeso, desnutrición aguda, eutrófico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600" dirty="0"/>
              <a:t>Obeso, riesgo de desnutrición, sobrepeso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600" dirty="0"/>
              <a:t>Obeso, desnutrición, eutrófico</a:t>
            </a:r>
          </a:p>
          <a:p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8126" y="4810475"/>
            <a:ext cx="4876799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000" dirty="0"/>
              <a:t>La opción A es aceptable, pero si uno debiera escoger la mejor opción sería la B, pues presentó perdida de peso de 20% en 10 días  </a:t>
            </a:r>
          </a:p>
        </p:txBody>
      </p:sp>
    </p:spTree>
    <p:extLst>
      <p:ext uri="{BB962C8B-B14F-4D97-AF65-F5344CB8AC3E}">
        <p14:creationId xmlns:p14="http://schemas.microsoft.com/office/powerpoint/2010/main" val="33749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Caso 4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_tradnl" dirty="0"/>
              <a:t>4. </a:t>
            </a:r>
            <a:r>
              <a:rPr lang="es-ES" dirty="0" err="1"/>
              <a:t>Ivanna</a:t>
            </a:r>
            <a:r>
              <a:rPr lang="es-ES" dirty="0"/>
              <a:t>, 11 años. Previamente sana. Menarquia hace un mes </a:t>
            </a:r>
            <a:endParaRPr lang="es-ES_tradnl" dirty="0"/>
          </a:p>
          <a:p>
            <a:pPr marL="0" indent="0">
              <a:buNone/>
            </a:pPr>
            <a:r>
              <a:rPr lang="es-ES" dirty="0"/>
              <a:t>Al examen </a:t>
            </a:r>
            <a:r>
              <a:rPr lang="es-ES" dirty="0" err="1"/>
              <a:t>fisico</a:t>
            </a:r>
            <a:r>
              <a:rPr lang="es-ES" dirty="0"/>
              <a:t>: Peso: 53   talla: 1,61   CC: 50</a:t>
            </a:r>
            <a:endParaRPr lang="es-ES_tradnl" dirty="0"/>
          </a:p>
          <a:p>
            <a:pPr marL="0" indent="0">
              <a:buNone/>
            </a:pPr>
            <a:r>
              <a:rPr lang="es-ES" dirty="0" err="1"/>
              <a:t>Tanner</a:t>
            </a:r>
            <a:r>
              <a:rPr lang="es-ES" dirty="0"/>
              <a:t> mamario 4</a:t>
            </a:r>
            <a:r>
              <a:rPr lang="es-ES_tradnl" dirty="0"/>
              <a:t>.  </a:t>
            </a:r>
            <a:r>
              <a:rPr lang="es-ES" dirty="0" err="1"/>
              <a:t>Tanner</a:t>
            </a:r>
            <a:r>
              <a:rPr lang="es-ES" dirty="0"/>
              <a:t> vello </a:t>
            </a:r>
            <a:r>
              <a:rPr lang="es-ES" dirty="0" err="1"/>
              <a:t>púbicol</a:t>
            </a:r>
            <a:r>
              <a:rPr lang="es-ES" dirty="0"/>
              <a:t> 4</a:t>
            </a:r>
            <a:endParaRPr lang="es-ES_tradnl" dirty="0"/>
          </a:p>
          <a:p>
            <a:pPr marL="0" indent="0">
              <a:buNone/>
            </a:pPr>
            <a:r>
              <a:rPr lang="es-ES" dirty="0"/>
              <a:t> </a:t>
            </a:r>
            <a:endParaRPr lang="es-ES_tradnl" dirty="0"/>
          </a:p>
          <a:p>
            <a:pPr marL="0" indent="0">
              <a:buNone/>
            </a:pPr>
            <a:r>
              <a:rPr lang="es-ES" dirty="0"/>
              <a:t>¿cuál es el diagnóstico antropométrico de esta adolescente?</a:t>
            </a:r>
            <a:endParaRPr lang="es-ES_tradnl" dirty="0"/>
          </a:p>
          <a:p>
            <a:pPr marL="0" indent="0">
              <a:buNone/>
            </a:pPr>
            <a:r>
              <a:rPr lang="es-ES" dirty="0"/>
              <a:t> </a:t>
            </a:r>
            <a:endParaRPr lang="es-ES_tradnl" dirty="0"/>
          </a:p>
          <a:p>
            <a:pPr marL="514350" lvl="0" indent="-514350">
              <a:buFont typeface="+mj-lt"/>
              <a:buAutoNum type="alphaLcPeriod"/>
            </a:pPr>
            <a:r>
              <a:rPr lang="es-ES" dirty="0"/>
              <a:t>Eutrófica, talla normal </a:t>
            </a:r>
            <a:endParaRPr lang="es-ES_tradnl" dirty="0"/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Sobrepeso, talla alta 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dirty="0"/>
              <a:t>Obesidad, talla normal</a:t>
            </a:r>
          </a:p>
          <a:p>
            <a:pPr marL="514350" indent="-514350">
              <a:buFont typeface="+mj-lt"/>
              <a:buAutoNum type="alphaLcPeriod"/>
            </a:pPr>
            <a:r>
              <a:rPr lang="es-ES_tradnl" dirty="0"/>
              <a:t>Eutrófica, talla alta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83952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0"/>
            <a:ext cx="7171267" cy="524623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t="6892"/>
          <a:stretch/>
        </p:blipFill>
        <p:spPr>
          <a:xfrm>
            <a:off x="668865" y="5283201"/>
            <a:ext cx="7188201" cy="164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172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2" y="295124"/>
            <a:ext cx="5693832" cy="6114335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456854" y="1862668"/>
            <a:ext cx="3399281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La menarquia equivale a 12 años- 8 meses, por tanto se </a:t>
            </a:r>
            <a:r>
              <a:rPr lang="es-ES" dirty="0" err="1"/>
              <a:t>evalua</a:t>
            </a:r>
            <a:r>
              <a:rPr lang="es-ES" dirty="0"/>
              <a:t> con la edad de 12 ños-9 meses</a:t>
            </a:r>
          </a:p>
          <a:p>
            <a:r>
              <a:rPr lang="es-ES" dirty="0"/>
              <a:t>IMC: 20,4 </a:t>
            </a:r>
          </a:p>
          <a:p>
            <a:r>
              <a:rPr lang="es-ES" dirty="0"/>
              <a:t>IMC/E: entre 0 y +1 DE</a:t>
            </a:r>
          </a:p>
          <a:p>
            <a:r>
              <a:rPr lang="es-ES" dirty="0"/>
              <a:t>T/E: entre 0 y +1 DE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8201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s-CO" sz="4400" dirty="0"/>
              <a:t>Caso 5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sz="2400" dirty="0"/>
              <a:t>Sara 10 meses y 15 días de vida,  residente en Santiago con antecedente de prematurez (34 sem, 2000g - AEG), lactancia exclusiva hasta los 6 meses, ahora lactancia + complementaria.  La madre refiere que come bien. Asintomática. Examen físico: buenas condiciones, sin signos carenciales, sonriente. </a:t>
            </a:r>
            <a:r>
              <a:rPr lang="es-CO" sz="2400" dirty="0" err="1"/>
              <a:t>Neurodesarrollo</a:t>
            </a:r>
            <a:r>
              <a:rPr lang="es-CO" sz="2400" dirty="0"/>
              <a:t> normal. </a:t>
            </a:r>
          </a:p>
          <a:p>
            <a:pPr>
              <a:buNone/>
            </a:pPr>
            <a:r>
              <a:rPr lang="es-CO" sz="2400" dirty="0"/>
              <a:t>     La madre llega preocupada donde usted porque le dijeron que su hija estaba desnutrido y tenía un peso muy bajito. </a:t>
            </a:r>
          </a:p>
          <a:p>
            <a:pPr>
              <a:buNone/>
            </a:pPr>
            <a:r>
              <a:rPr lang="es-CO" sz="2400" dirty="0"/>
              <a:t>     Sara tiene graficada la antropometría de consultas anteriores. Hoy pesa:  6,680 g y mide: 65cm </a:t>
            </a:r>
          </a:p>
          <a:p>
            <a:pPr>
              <a:buNone/>
            </a:pPr>
            <a:r>
              <a:rPr lang="es-CO" sz="2400" dirty="0"/>
              <a:t> ¿Qué le puede decir usted a esta madre sobre el crecimiento de su niña?</a:t>
            </a:r>
          </a:p>
          <a:p>
            <a:pPr>
              <a:buNone/>
            </a:pPr>
            <a:endParaRPr lang="es-CO" sz="24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69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1367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s-CO" dirty="0"/>
              <a:t>Examen físico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199" y="1600200"/>
            <a:ext cx="6423911" cy="4525963"/>
          </a:xfrm>
        </p:spPr>
        <p:txBody>
          <a:bodyPr/>
          <a:lstStyle/>
          <a:p>
            <a:pPr lvl="0"/>
            <a:r>
              <a:rPr lang="es-CO" sz="2800" dirty="0"/>
              <a:t>Apariencia</a:t>
            </a:r>
          </a:p>
          <a:p>
            <a:pPr lvl="0">
              <a:buNone/>
            </a:pPr>
            <a:endParaRPr lang="es-CO" sz="1050" dirty="0"/>
          </a:p>
          <a:p>
            <a:pPr lvl="0"/>
            <a:r>
              <a:rPr lang="es-CO" sz="2800" dirty="0"/>
              <a:t>Signos carenciales</a:t>
            </a:r>
          </a:p>
          <a:p>
            <a:pPr lvl="0">
              <a:buNone/>
            </a:pPr>
            <a:endParaRPr lang="es-CO" sz="1050" dirty="0"/>
          </a:p>
          <a:p>
            <a:pPr lvl="0"/>
            <a:r>
              <a:rPr lang="es-CO" sz="2800" dirty="0"/>
              <a:t>Obesidad: Estrías, acantosis, adiposidad</a:t>
            </a:r>
          </a:p>
          <a:p>
            <a:pPr lvl="0">
              <a:buNone/>
            </a:pPr>
            <a:endParaRPr lang="es-CO" sz="1050" dirty="0"/>
          </a:p>
          <a:p>
            <a:pPr lvl="0"/>
            <a:r>
              <a:rPr lang="es-CO" sz="2800" b="1" dirty="0"/>
              <a:t>Antropometría</a:t>
            </a:r>
          </a:p>
          <a:p>
            <a:pPr lvl="0">
              <a:buNone/>
            </a:pPr>
            <a:endParaRPr lang="es-CO" sz="1050" b="1" dirty="0"/>
          </a:p>
          <a:p>
            <a:pPr lvl="0"/>
            <a:r>
              <a:rPr lang="es-CO" sz="2800" dirty="0"/>
              <a:t>Madurez sexual y esquelética</a:t>
            </a:r>
            <a:endParaRPr lang="es-CO" sz="2400" dirty="0"/>
          </a:p>
          <a:p>
            <a:pPr marL="114300" indent="0">
              <a:buNone/>
            </a:pPr>
            <a:r>
              <a:rPr lang="es-CO" dirty="0"/>
              <a:t>    (Tanner mamario y testicular)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4.bp.blogspot.com/_fcQ_p4FvzWQ/TNbyF9Q4w0I/AAAAAAAABGY/Ginjkc6K5Ms/s320/ninos-obes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9052" y="3927279"/>
            <a:ext cx="2761983" cy="26735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0564401"/>
      </p:ext>
    </p:extLst>
  </p:cSld>
  <p:clrMapOvr>
    <a:masterClrMapping/>
  </p:clrMapOvr>
  <p:transition spd="slow"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940" y="1340768"/>
            <a:ext cx="78105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1763688" y="566124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Elipse"/>
          <p:cNvSpPr/>
          <p:nvPr/>
        </p:nvSpPr>
        <p:spPr>
          <a:xfrm>
            <a:off x="2123728" y="540577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8 Elipse"/>
          <p:cNvSpPr/>
          <p:nvPr/>
        </p:nvSpPr>
        <p:spPr>
          <a:xfrm>
            <a:off x="2555776" y="5189752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Elipse"/>
          <p:cNvSpPr/>
          <p:nvPr/>
        </p:nvSpPr>
        <p:spPr>
          <a:xfrm>
            <a:off x="2915816" y="5052624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10 Elipse"/>
          <p:cNvSpPr/>
          <p:nvPr/>
        </p:nvSpPr>
        <p:spPr>
          <a:xfrm>
            <a:off x="3347864" y="494116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Elipse"/>
          <p:cNvSpPr/>
          <p:nvPr/>
        </p:nvSpPr>
        <p:spPr>
          <a:xfrm>
            <a:off x="3707904" y="486916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3259909"/>
      </p:ext>
    </p:extLst>
  </p:cSld>
  <p:clrMapOvr>
    <a:masterClrMapping/>
  </p:clrMapOvr>
  <p:transition spd="slow"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9077"/>
            <a:ext cx="78105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1861985" y="558924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Elipse"/>
          <p:cNvSpPr/>
          <p:nvPr/>
        </p:nvSpPr>
        <p:spPr>
          <a:xfrm>
            <a:off x="2222025" y="532749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8 Elipse"/>
          <p:cNvSpPr/>
          <p:nvPr/>
        </p:nvSpPr>
        <p:spPr>
          <a:xfrm>
            <a:off x="2654073" y="501317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Elipse"/>
          <p:cNvSpPr/>
          <p:nvPr/>
        </p:nvSpPr>
        <p:spPr>
          <a:xfrm>
            <a:off x="3014113" y="482344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10 Elipse"/>
          <p:cNvSpPr/>
          <p:nvPr/>
        </p:nvSpPr>
        <p:spPr>
          <a:xfrm>
            <a:off x="3446161" y="462369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Elipse"/>
          <p:cNvSpPr/>
          <p:nvPr/>
        </p:nvSpPr>
        <p:spPr>
          <a:xfrm>
            <a:off x="3806201" y="447968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7268269"/>
      </p:ext>
    </p:extLst>
  </p:cSld>
  <p:clrMapOvr>
    <a:masterClrMapping/>
  </p:clrMapOvr>
  <p:transition spd="slow"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7CF23-E8C1-42F3-8B31-E06AA87042B0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72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15" y="1412776"/>
            <a:ext cx="774382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Elipse"/>
          <p:cNvSpPr/>
          <p:nvPr/>
        </p:nvSpPr>
        <p:spPr>
          <a:xfrm>
            <a:off x="1907704" y="575954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10 Elipse"/>
          <p:cNvSpPr/>
          <p:nvPr/>
        </p:nvSpPr>
        <p:spPr>
          <a:xfrm>
            <a:off x="2294033" y="561552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Elipse"/>
          <p:cNvSpPr/>
          <p:nvPr/>
        </p:nvSpPr>
        <p:spPr>
          <a:xfrm>
            <a:off x="2699792" y="547151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Elipse"/>
          <p:cNvSpPr/>
          <p:nvPr/>
        </p:nvSpPr>
        <p:spPr>
          <a:xfrm>
            <a:off x="3014113" y="532749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13 Elipse"/>
          <p:cNvSpPr/>
          <p:nvPr/>
        </p:nvSpPr>
        <p:spPr>
          <a:xfrm>
            <a:off x="3302145" y="521292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14 Elipse"/>
          <p:cNvSpPr/>
          <p:nvPr/>
        </p:nvSpPr>
        <p:spPr>
          <a:xfrm>
            <a:off x="3446161" y="515092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5956229"/>
      </p:ext>
    </p:extLst>
  </p:cSld>
  <p:clrMapOvr>
    <a:masterClrMapping/>
  </p:clrMapOvr>
  <p:transition spd="slow"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lphaLcPeriod"/>
            </a:pPr>
            <a:r>
              <a:rPr lang="es-ES" sz="2800" dirty="0"/>
              <a:t>Tranquilizarla. Tiene un peso adecuada a su talla, aunque por definición de la guía se clasifique como desnutrida. Talla baja, que ha ido recuperando desde el nacimiento. </a:t>
            </a:r>
            <a:endParaRPr lang="es-ES_tradnl" sz="2800" dirty="0"/>
          </a:p>
          <a:p>
            <a:pPr marL="514350" lvl="0" indent="-514350">
              <a:buFont typeface="+mj-lt"/>
              <a:buAutoNum type="alphaLcPeriod"/>
            </a:pPr>
            <a:r>
              <a:rPr lang="es-ES_tradnl" sz="2800" dirty="0"/>
              <a:t>Alarmarla. Desnutrición, talla baja, requiere evaluación urgente por nutriología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800" dirty="0"/>
              <a:t>Tranquilizarla. Desnutrición, aumento del aporte calórico y proteico. </a:t>
            </a:r>
          </a:p>
          <a:p>
            <a:pPr marL="514350" lvl="0" indent="-514350">
              <a:buFont typeface="+mj-lt"/>
              <a:buAutoNum type="alphaLcPeriod"/>
            </a:pPr>
            <a:r>
              <a:rPr lang="es-ES_tradnl" sz="2800" dirty="0"/>
              <a:t>Alarmarla. Desnutrición crónica, requiere evaluación urgente por nutriología</a:t>
            </a:r>
          </a:p>
          <a:p>
            <a:endParaRPr lang="es-ES_tradnl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9219684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Caso 6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Isabel, antecedente de RNPT de 30 semanas, RCIU (700g, 34 cm). Actualmente 11 meses y medio de vida.</a:t>
            </a:r>
          </a:p>
          <a:p>
            <a:pPr marL="0" indent="0">
              <a:buNone/>
            </a:pPr>
            <a:r>
              <a:rPr lang="es-ES" dirty="0"/>
              <a:t>Peso:  5.200 g</a:t>
            </a:r>
          </a:p>
          <a:p>
            <a:pPr marL="0" indent="0">
              <a:buNone/>
            </a:pPr>
            <a:r>
              <a:rPr lang="es-ES" dirty="0"/>
              <a:t>Talla:   65,3 cm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P/E: -3,3 DE</a:t>
            </a:r>
          </a:p>
          <a:p>
            <a:pPr marL="0" indent="0">
              <a:buNone/>
            </a:pPr>
            <a:r>
              <a:rPr lang="es-ES" dirty="0"/>
              <a:t>T/E: -2 DE</a:t>
            </a:r>
          </a:p>
          <a:p>
            <a:pPr marL="0" indent="0">
              <a:buNone/>
            </a:pPr>
            <a:r>
              <a:rPr lang="es-ES" dirty="0"/>
              <a:t>P/T: - 2,7 DE</a:t>
            </a:r>
          </a:p>
          <a:p>
            <a:pPr marL="0" indent="0">
              <a:buNone/>
            </a:pPr>
            <a:endParaRPr lang="es-ES" dirty="0"/>
          </a:p>
          <a:p>
            <a:pPr marL="457200" indent="-457200">
              <a:buAutoNum type="alphaLcPeriod"/>
            </a:pPr>
            <a:r>
              <a:rPr lang="es-ES" dirty="0"/>
              <a:t>Desnutrición aguda, talla baja</a:t>
            </a:r>
          </a:p>
          <a:p>
            <a:pPr marL="457200" indent="-457200">
              <a:buAutoNum type="alphaLcPeriod"/>
            </a:pPr>
            <a:r>
              <a:rPr lang="es-ES" dirty="0"/>
              <a:t>Desnutrición, talla normal </a:t>
            </a:r>
          </a:p>
          <a:p>
            <a:pPr marL="457200" indent="-457200">
              <a:buAutoNum type="alphaLcPeriod"/>
            </a:pPr>
            <a:r>
              <a:rPr lang="es-ES" dirty="0"/>
              <a:t>Eutrofia, talla baja 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061781" y="189698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9278040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68" y="782638"/>
            <a:ext cx="8250932" cy="564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9 Elipse"/>
          <p:cNvSpPr/>
          <p:nvPr/>
        </p:nvSpPr>
        <p:spPr>
          <a:xfrm>
            <a:off x="1175595" y="575954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9 Elipse"/>
          <p:cNvSpPr/>
          <p:nvPr/>
        </p:nvSpPr>
        <p:spPr>
          <a:xfrm>
            <a:off x="1327995" y="561312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9 Elipse"/>
          <p:cNvSpPr/>
          <p:nvPr/>
        </p:nvSpPr>
        <p:spPr>
          <a:xfrm>
            <a:off x="1599923" y="539200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9 Elipse"/>
          <p:cNvSpPr/>
          <p:nvPr/>
        </p:nvSpPr>
        <p:spPr>
          <a:xfrm>
            <a:off x="1931615" y="521569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9 Elipse"/>
          <p:cNvSpPr/>
          <p:nvPr/>
        </p:nvSpPr>
        <p:spPr>
          <a:xfrm>
            <a:off x="2218484" y="499457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Elipse"/>
          <p:cNvSpPr/>
          <p:nvPr/>
        </p:nvSpPr>
        <p:spPr>
          <a:xfrm>
            <a:off x="2490412" y="478838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9 Elipse"/>
          <p:cNvSpPr/>
          <p:nvPr/>
        </p:nvSpPr>
        <p:spPr>
          <a:xfrm>
            <a:off x="2762340" y="464196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9 Elipse"/>
          <p:cNvSpPr/>
          <p:nvPr/>
        </p:nvSpPr>
        <p:spPr>
          <a:xfrm>
            <a:off x="3049209" y="455531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9 Elipse"/>
          <p:cNvSpPr/>
          <p:nvPr/>
        </p:nvSpPr>
        <p:spPr>
          <a:xfrm>
            <a:off x="3365960" y="464794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9 Elipse"/>
          <p:cNvSpPr/>
          <p:nvPr/>
        </p:nvSpPr>
        <p:spPr>
          <a:xfrm>
            <a:off x="3622947" y="478540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94595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639771"/>
            <a:ext cx="8433201" cy="56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9 Elipse"/>
          <p:cNvSpPr/>
          <p:nvPr/>
        </p:nvSpPr>
        <p:spPr>
          <a:xfrm flipV="1">
            <a:off x="1289139" y="561788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9 Elipse"/>
          <p:cNvSpPr/>
          <p:nvPr/>
        </p:nvSpPr>
        <p:spPr>
          <a:xfrm>
            <a:off x="3769367" y="399054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9 Elipse"/>
          <p:cNvSpPr/>
          <p:nvPr/>
        </p:nvSpPr>
        <p:spPr>
          <a:xfrm flipV="1">
            <a:off x="1471421" y="539675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9 Elipse"/>
          <p:cNvSpPr/>
          <p:nvPr/>
        </p:nvSpPr>
        <p:spPr>
          <a:xfrm flipV="1">
            <a:off x="1728408" y="513080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9 Elipse"/>
          <p:cNvSpPr/>
          <p:nvPr/>
        </p:nvSpPr>
        <p:spPr>
          <a:xfrm flipV="1">
            <a:off x="2134805" y="483497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Elipse"/>
          <p:cNvSpPr/>
          <p:nvPr/>
        </p:nvSpPr>
        <p:spPr>
          <a:xfrm flipV="1">
            <a:off x="2556143" y="459891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9 Elipse"/>
          <p:cNvSpPr/>
          <p:nvPr/>
        </p:nvSpPr>
        <p:spPr>
          <a:xfrm flipV="1">
            <a:off x="2962540" y="434790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9 Elipse"/>
          <p:cNvSpPr/>
          <p:nvPr/>
        </p:nvSpPr>
        <p:spPr>
          <a:xfrm flipV="1">
            <a:off x="3368937" y="4156663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18346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52125"/>
            <a:ext cx="8639009" cy="583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9 Elipse"/>
          <p:cNvSpPr/>
          <p:nvPr/>
        </p:nvSpPr>
        <p:spPr>
          <a:xfrm>
            <a:off x="3380901" y="506629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9 Elipse"/>
          <p:cNvSpPr/>
          <p:nvPr/>
        </p:nvSpPr>
        <p:spPr>
          <a:xfrm flipV="1">
            <a:off x="3201596" y="500531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9 Elipse"/>
          <p:cNvSpPr/>
          <p:nvPr/>
        </p:nvSpPr>
        <p:spPr>
          <a:xfrm flipV="1">
            <a:off x="3070117" y="4963477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9 Elipse"/>
          <p:cNvSpPr/>
          <p:nvPr/>
        </p:nvSpPr>
        <p:spPr>
          <a:xfrm flipV="1">
            <a:off x="2908756" y="499634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9 Elipse"/>
          <p:cNvSpPr/>
          <p:nvPr/>
        </p:nvSpPr>
        <p:spPr>
          <a:xfrm flipV="1">
            <a:off x="2717513" y="508898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Elipse"/>
          <p:cNvSpPr/>
          <p:nvPr/>
        </p:nvSpPr>
        <p:spPr>
          <a:xfrm flipV="1">
            <a:off x="2391801" y="522644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9 Elipse"/>
          <p:cNvSpPr/>
          <p:nvPr/>
        </p:nvSpPr>
        <p:spPr>
          <a:xfrm flipV="1">
            <a:off x="1976443" y="537884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81423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/>
        <p:txBody>
          <a:bodyPr>
            <a:prstTxWarp prst="textDeflat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ES" sz="60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Gracias!</a:t>
            </a:r>
            <a:r>
              <a:rPr lang="es-ES" sz="8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9203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20AA35-0210-4E27-91A1-A8BC5B276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C0D883-8BF1-4935-AA83-3F334359A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B14329E-4168-4819-B379-1C20E04EC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1" y="80375"/>
            <a:ext cx="9021606" cy="6733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ángulo 4"/>
          <p:cNvSpPr/>
          <p:nvPr/>
        </p:nvSpPr>
        <p:spPr>
          <a:xfrm>
            <a:off x="7569200" y="4741333"/>
            <a:ext cx="897466" cy="7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/>
          <p:cNvSpPr txBox="1"/>
          <p:nvPr/>
        </p:nvSpPr>
        <p:spPr>
          <a:xfrm>
            <a:off x="4995330" y="711203"/>
            <a:ext cx="28842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/>
              <a:t>Menarquia 12 años- 8 meses </a:t>
            </a:r>
          </a:p>
        </p:txBody>
      </p:sp>
    </p:spTree>
    <p:extLst>
      <p:ext uri="{BB962C8B-B14F-4D97-AF65-F5344CB8AC3E}">
        <p14:creationId xmlns:p14="http://schemas.microsoft.com/office/powerpoint/2010/main" val="4171019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CB950D-FBDE-4B22-8366-9227E1F45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9EE00C-A529-4D0D-85C3-320592351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A13DE7-34E7-444D-A8B3-C7B8BDCA6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96" y="-40113"/>
            <a:ext cx="8874704" cy="6953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48954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yacencia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yace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Adyacencia.thmx</Template>
  <TotalTime>1775</TotalTime>
  <Words>2961</Words>
  <Application>Microsoft Office PowerPoint</Application>
  <PresentationFormat>Presentación en pantalla (4:3)</PresentationFormat>
  <Paragraphs>382</Paragraphs>
  <Slides>78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78</vt:i4>
      </vt:variant>
    </vt:vector>
  </HeadingPairs>
  <TitlesOfParts>
    <vt:vector size="84" baseType="lpstr">
      <vt:lpstr>Arial</vt:lpstr>
      <vt:lpstr>Calibri</vt:lpstr>
      <vt:lpstr>Cambria</vt:lpstr>
      <vt:lpstr>Century Gothic</vt:lpstr>
      <vt:lpstr>Constantia</vt:lpstr>
      <vt:lpstr>Adyacencia</vt:lpstr>
      <vt:lpstr>Evaluación Nutricional</vt:lpstr>
      <vt:lpstr>Estado nutricional</vt:lpstr>
      <vt:lpstr>Anamnesis </vt:lpstr>
      <vt:lpstr>Anamnesis</vt:lpstr>
      <vt:lpstr>Historia alimentaria </vt:lpstr>
      <vt:lpstr>Indicadores funcionales del crecimiento</vt:lpstr>
      <vt:lpstr>Examen físico </vt:lpstr>
      <vt:lpstr>Presentación de PowerPoint</vt:lpstr>
      <vt:lpstr>Presentación de PowerPoint</vt:lpstr>
      <vt:lpstr>Antropometría</vt:lpstr>
      <vt:lpstr>Presentación de PowerPoint</vt:lpstr>
      <vt:lpstr>Antropometría</vt:lpstr>
      <vt:lpstr>Antropometría:  Perímetro Braquial (PB)</vt:lpstr>
      <vt:lpstr>Presentación de PowerPoint</vt:lpstr>
      <vt:lpstr>Antropometría: Cálculo de longitud en el niño neurológico</vt:lpstr>
      <vt:lpstr>Reglas generales simples</vt:lpstr>
      <vt:lpstr>Cambio de paradigma: OMS 2006</vt:lpstr>
      <vt:lpstr>Contexto de los Nuevos Patrones  OMS 2006</vt:lpstr>
      <vt:lpstr>Presentación de PowerPoint</vt:lpstr>
      <vt:lpstr>Presentación de PowerPoint</vt:lpstr>
      <vt:lpstr>Presentación de PowerPoint</vt:lpstr>
      <vt:lpstr>Presentación de PowerPoint</vt:lpstr>
      <vt:lpstr>Calificación Nutricional </vt:lpstr>
      <vt:lpstr>Clasificación estatural </vt:lpstr>
      <vt:lpstr>Evaluación de perímetro cefálico </vt:lpstr>
      <vt:lpstr>Evaluación de perímetro de cintura </vt:lpstr>
      <vt:lpstr>CURVAS DE CRECIMIENTO </vt:lpstr>
      <vt:lpstr>Presentación de PowerPoint</vt:lpstr>
      <vt:lpstr>Presentación de PowerPoint</vt:lpstr>
      <vt:lpstr>¿Cómo se recomienda leer este documento?</vt:lpstr>
      <vt:lpstr>TABLAS DE PERÍMETRO DE CINTURA </vt:lpstr>
      <vt:lpstr>Presentación de PowerPoint</vt:lpstr>
      <vt:lpstr>INTERPRETACIÓN DE LAS CURVAS Y TABLAS  </vt:lpstr>
      <vt:lpstr>Indicador edad en el desarrollo de las curvas y tablas </vt:lpstr>
      <vt:lpstr>Presentación de PowerPoint</vt:lpstr>
      <vt:lpstr>Presentación de PowerPoint</vt:lpstr>
      <vt:lpstr>Presentación de PowerPoint</vt:lpstr>
      <vt:lpstr>Ejemplo </vt:lpstr>
      <vt:lpstr>Distribución de las variables y calculo de puntaje z</vt:lpstr>
      <vt:lpstr>Medidas con distribución normal </vt:lpstr>
      <vt:lpstr>Medidas con distribución no normal </vt:lpstr>
      <vt:lpstr>Calculo del Puntaje z: </vt:lpstr>
      <vt:lpstr>Presentación de PowerPoint</vt:lpstr>
      <vt:lpstr>Presentación de PowerPoint</vt:lpstr>
      <vt:lpstr>WHO Anthro y Anthro plus</vt:lpstr>
      <vt:lpstr>¿Cómo interpretar las curvas?</vt:lpstr>
      <vt:lpstr>Situaciones, que pueden indicar un problema o sugerir un riesgo:  </vt:lpstr>
      <vt:lpstr>Mantiene canal de crecimiento</vt:lpstr>
      <vt:lpstr>Atraviesa una línea de puntuación z</vt:lpstr>
      <vt:lpstr>Presentación de PowerPoint</vt:lpstr>
      <vt:lpstr>Presentación de PowerPoint</vt:lpstr>
      <vt:lpstr>Presentación de PowerPoint</vt:lpstr>
      <vt:lpstr>Presentación de PowerPoint</vt:lpstr>
      <vt:lpstr>Laboratorio</vt:lpstr>
      <vt:lpstr>Conclusión </vt:lpstr>
      <vt:lpstr>Casos clínicos </vt:lpstr>
      <vt:lpstr>Caso 1 </vt:lpstr>
      <vt:lpstr>Presentación de PowerPoint</vt:lpstr>
      <vt:lpstr>Presentación de PowerPoint</vt:lpstr>
      <vt:lpstr>Presentación de PowerPoint</vt:lpstr>
      <vt:lpstr>Presentación de PowerPoint</vt:lpstr>
      <vt:lpstr>Caso 2</vt:lpstr>
      <vt:lpstr>Presentación de PowerPoint</vt:lpstr>
      <vt:lpstr>Caso 3</vt:lpstr>
      <vt:lpstr>Presentación de PowerPoint</vt:lpstr>
      <vt:lpstr>Caso 4</vt:lpstr>
      <vt:lpstr>Presentación de PowerPoint</vt:lpstr>
      <vt:lpstr>Presentación de PowerPoint</vt:lpstr>
      <vt:lpstr>Caso 5 </vt:lpstr>
      <vt:lpstr>Presentación de PowerPoint</vt:lpstr>
      <vt:lpstr>Presentación de PowerPoint</vt:lpstr>
      <vt:lpstr>Presentación de PowerPoint</vt:lpstr>
      <vt:lpstr>Presentación de PowerPoint</vt:lpstr>
      <vt:lpstr>Caso 6</vt:lpstr>
      <vt:lpstr>Presentación de PowerPoint</vt:lpstr>
      <vt:lpstr>Presentación de PowerPoint</vt:lpstr>
      <vt:lpstr>Presentación de PowerPoint</vt:lpstr>
      <vt:lpstr>Gracias!!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Evaluación Nutricional</dc:title>
  <dc:creator>Johanna Pacheco</dc:creator>
  <cp:lastModifiedBy>AIDA RAYEN SOLIS ÑANCUCHEO</cp:lastModifiedBy>
  <cp:revision>52</cp:revision>
  <dcterms:created xsi:type="dcterms:W3CDTF">2016-03-10T00:39:23Z</dcterms:created>
  <dcterms:modified xsi:type="dcterms:W3CDTF">2019-10-15T12:34:38Z</dcterms:modified>
</cp:coreProperties>
</file>