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9" r:id="rId1"/>
  </p:sldMasterIdLst>
  <p:sldIdLst>
    <p:sldId id="256" r:id="rId2"/>
    <p:sldId id="260" r:id="rId3"/>
    <p:sldId id="259" r:id="rId4"/>
    <p:sldId id="258" r:id="rId5"/>
    <p:sldId id="263" r:id="rId6"/>
    <p:sldId id="288" r:id="rId7"/>
    <p:sldId id="296" r:id="rId8"/>
    <p:sldId id="297" r:id="rId9"/>
    <p:sldId id="298" r:id="rId10"/>
    <p:sldId id="299" r:id="rId11"/>
    <p:sldId id="300" r:id="rId12"/>
    <p:sldId id="301" r:id="rId13"/>
    <p:sldId id="303" r:id="rId14"/>
    <p:sldId id="302" r:id="rId15"/>
    <p:sldId id="304" r:id="rId16"/>
    <p:sldId id="306" r:id="rId17"/>
    <p:sldId id="307" r:id="rId18"/>
    <p:sldId id="261" r:id="rId19"/>
    <p:sldId id="264" r:id="rId20"/>
    <p:sldId id="278" r:id="rId21"/>
    <p:sldId id="281" r:id="rId22"/>
    <p:sldId id="279" r:id="rId23"/>
    <p:sldId id="280" r:id="rId24"/>
    <p:sldId id="308" r:id="rId25"/>
    <p:sldId id="309" r:id="rId26"/>
    <p:sldId id="310" r:id="rId27"/>
    <p:sldId id="311" r:id="rId28"/>
    <p:sldId id="312" r:id="rId29"/>
    <p:sldId id="271" r:id="rId30"/>
    <p:sldId id="313" r:id="rId31"/>
    <p:sldId id="314" r:id="rId32"/>
    <p:sldId id="315" r:id="rId33"/>
    <p:sldId id="283" r:id="rId34"/>
    <p:sldId id="267" r:id="rId35"/>
    <p:sldId id="295" r:id="rId36"/>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5455" autoAdjust="0"/>
  </p:normalViewPr>
  <p:slideViewPr>
    <p:cSldViewPr snapToGrid="0" snapToObjects="1">
      <p:cViewPr varScale="1">
        <p:scale>
          <a:sx n="58" d="100"/>
          <a:sy n="58" d="100"/>
        </p:scale>
        <p:origin x="1320"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875F7A-AFE1-1240-98BA-D8E9ABED3BDF}" type="doc">
      <dgm:prSet loTypeId="urn:microsoft.com/office/officeart/2005/8/layout/vList5" loCatId="" qsTypeId="urn:microsoft.com/office/officeart/2005/8/quickstyle/simple4" qsCatId="simple" csTypeId="urn:microsoft.com/office/officeart/2005/8/colors/colorful4" csCatId="colorful" phldr="1"/>
      <dgm:spPr/>
      <dgm:t>
        <a:bodyPr/>
        <a:lstStyle/>
        <a:p>
          <a:endParaRPr lang="es-ES"/>
        </a:p>
      </dgm:t>
    </dgm:pt>
    <dgm:pt modelId="{8180F403-8C4E-2D48-8DC3-8A2D665DEF5B}">
      <dgm:prSet phldrT="[Texto]"/>
      <dgm:spPr/>
      <dgm:t>
        <a:bodyPr/>
        <a:lstStyle/>
        <a:p>
          <a:r>
            <a:rPr lang="es-ES" b="1" dirty="0"/>
            <a:t>EAR</a:t>
          </a:r>
        </a:p>
        <a:p>
          <a:r>
            <a:rPr lang="es-ES" b="1" dirty="0"/>
            <a:t>Requerimiento promedio estimado</a:t>
          </a:r>
        </a:p>
      </dgm:t>
    </dgm:pt>
    <dgm:pt modelId="{9F12C383-4010-9949-8AAF-E70F99B6982F}" type="parTrans" cxnId="{26119E83-3AC9-704C-81C6-311B43588253}">
      <dgm:prSet/>
      <dgm:spPr/>
      <dgm:t>
        <a:bodyPr/>
        <a:lstStyle/>
        <a:p>
          <a:endParaRPr lang="es-ES"/>
        </a:p>
      </dgm:t>
    </dgm:pt>
    <dgm:pt modelId="{3B2FF549-3728-3B42-B914-7772D9366AEF}" type="sibTrans" cxnId="{26119E83-3AC9-704C-81C6-311B43588253}">
      <dgm:prSet/>
      <dgm:spPr/>
      <dgm:t>
        <a:bodyPr/>
        <a:lstStyle/>
        <a:p>
          <a:endParaRPr lang="es-ES"/>
        </a:p>
      </dgm:t>
    </dgm:pt>
    <dgm:pt modelId="{18FC6B15-1805-1341-B148-CF173531E9F4}">
      <dgm:prSet phldrT="[Texto]" custT="1"/>
      <dgm:spPr/>
      <dgm:t>
        <a:bodyPr/>
        <a:lstStyle/>
        <a:p>
          <a:r>
            <a:rPr lang="es-ES" sz="1600" dirty="0"/>
            <a:t>Nivel de ingesta promedio estimada para cubrir los requerimientos de la mitad de los individuos sanos </a:t>
          </a:r>
        </a:p>
      </dgm:t>
    </dgm:pt>
    <dgm:pt modelId="{18D13B5D-E9C6-704E-865B-840686EECCB4}" type="parTrans" cxnId="{99BD6B62-0931-CC4D-B91A-5D9A60147607}">
      <dgm:prSet/>
      <dgm:spPr/>
      <dgm:t>
        <a:bodyPr/>
        <a:lstStyle/>
        <a:p>
          <a:endParaRPr lang="es-ES"/>
        </a:p>
      </dgm:t>
    </dgm:pt>
    <dgm:pt modelId="{475C139D-B401-0843-8030-BF098B94ADD8}" type="sibTrans" cxnId="{99BD6B62-0931-CC4D-B91A-5D9A60147607}">
      <dgm:prSet/>
      <dgm:spPr/>
      <dgm:t>
        <a:bodyPr/>
        <a:lstStyle/>
        <a:p>
          <a:endParaRPr lang="es-ES"/>
        </a:p>
      </dgm:t>
    </dgm:pt>
    <dgm:pt modelId="{76732786-029F-B945-936D-3932076CD1DC}">
      <dgm:prSet phldrT="[Texto]"/>
      <dgm:spPr/>
      <dgm:t>
        <a:bodyPr/>
        <a:lstStyle/>
        <a:p>
          <a:r>
            <a:rPr lang="es-ES" b="1" dirty="0"/>
            <a:t>RDA </a:t>
          </a:r>
        </a:p>
        <a:p>
          <a:r>
            <a:rPr lang="es-ES" b="1" dirty="0"/>
            <a:t>Ingesta diaria recomendada</a:t>
          </a:r>
        </a:p>
      </dgm:t>
    </dgm:pt>
    <dgm:pt modelId="{BD70707E-84EC-C44B-8458-3F2941C48921}" type="parTrans" cxnId="{56A9271B-6D56-1E4F-BD37-C8C8BCFA4384}">
      <dgm:prSet/>
      <dgm:spPr/>
      <dgm:t>
        <a:bodyPr/>
        <a:lstStyle/>
        <a:p>
          <a:endParaRPr lang="es-ES"/>
        </a:p>
      </dgm:t>
    </dgm:pt>
    <dgm:pt modelId="{388712F5-768C-0C41-B142-74E9668E982E}" type="sibTrans" cxnId="{56A9271B-6D56-1E4F-BD37-C8C8BCFA4384}">
      <dgm:prSet/>
      <dgm:spPr/>
      <dgm:t>
        <a:bodyPr/>
        <a:lstStyle/>
        <a:p>
          <a:endParaRPr lang="es-ES"/>
        </a:p>
      </dgm:t>
    </dgm:pt>
    <dgm:pt modelId="{E37759EB-F011-0548-88D2-18A63A00FAB8}">
      <dgm:prSet phldrT="[Texto]" custT="1"/>
      <dgm:spPr/>
      <dgm:t>
        <a:bodyPr/>
        <a:lstStyle/>
        <a:p>
          <a:r>
            <a:rPr lang="es-ES" sz="1600" dirty="0"/>
            <a:t>Nivel de ingesta diaria suficiente para cubrir los requerimientos del 97,5% de individuos sanos (+2DE)</a:t>
          </a:r>
        </a:p>
      </dgm:t>
    </dgm:pt>
    <dgm:pt modelId="{8BFBE114-CE72-4044-A783-C823CFFDDC5D}" type="parTrans" cxnId="{FDB55166-EBB9-DD46-9C73-B34AC4E70BD8}">
      <dgm:prSet/>
      <dgm:spPr/>
      <dgm:t>
        <a:bodyPr/>
        <a:lstStyle/>
        <a:p>
          <a:endParaRPr lang="es-ES"/>
        </a:p>
      </dgm:t>
    </dgm:pt>
    <dgm:pt modelId="{8925E682-9118-7044-8BED-1C54642371ED}" type="sibTrans" cxnId="{FDB55166-EBB9-DD46-9C73-B34AC4E70BD8}">
      <dgm:prSet/>
      <dgm:spPr/>
      <dgm:t>
        <a:bodyPr/>
        <a:lstStyle/>
        <a:p>
          <a:endParaRPr lang="es-ES"/>
        </a:p>
      </dgm:t>
    </dgm:pt>
    <dgm:pt modelId="{59C28F01-2804-BA42-A942-2204EDAAAF13}">
      <dgm:prSet phldrT="[Texto]"/>
      <dgm:spPr/>
      <dgm:t>
        <a:bodyPr/>
        <a:lstStyle/>
        <a:p>
          <a:r>
            <a:rPr lang="es-ES" b="1"/>
            <a:t>AI</a:t>
          </a:r>
        </a:p>
        <a:p>
          <a:r>
            <a:rPr lang="es-ES" b="1"/>
            <a:t>Ingesta adecuada</a:t>
          </a:r>
          <a:endParaRPr lang="es-ES" b="1" dirty="0"/>
        </a:p>
      </dgm:t>
    </dgm:pt>
    <dgm:pt modelId="{22A847C6-1E16-964E-937F-7F6CDA4EED9A}" type="parTrans" cxnId="{16542399-955D-724F-91AA-437D1FFB5C70}">
      <dgm:prSet/>
      <dgm:spPr/>
      <dgm:t>
        <a:bodyPr/>
        <a:lstStyle/>
        <a:p>
          <a:endParaRPr lang="es-ES"/>
        </a:p>
      </dgm:t>
    </dgm:pt>
    <dgm:pt modelId="{66903FB6-F601-4C47-B0F0-7BA3D3D2E36C}" type="sibTrans" cxnId="{16542399-955D-724F-91AA-437D1FFB5C70}">
      <dgm:prSet/>
      <dgm:spPr/>
      <dgm:t>
        <a:bodyPr/>
        <a:lstStyle/>
        <a:p>
          <a:endParaRPr lang="es-ES"/>
        </a:p>
      </dgm:t>
    </dgm:pt>
    <dgm:pt modelId="{F26EAD2F-76D9-B248-BD1F-89BB612B346A}">
      <dgm:prSet phldrT="[Texto]" custT="1"/>
      <dgm:spPr/>
      <dgm:t>
        <a:bodyPr/>
        <a:lstStyle/>
        <a:p>
          <a:r>
            <a:rPr lang="es-ES" sz="1600" dirty="0"/>
            <a:t>Ingestión dietética diaria promedio, basada en la determinación de ingesta de nutrientes en un grupo de personas aparentemente sanas. </a:t>
          </a:r>
        </a:p>
      </dgm:t>
    </dgm:pt>
    <dgm:pt modelId="{8346F2ED-0334-854E-ADC2-AB35C9209D75}" type="parTrans" cxnId="{A0B1CC43-AB24-2348-B29E-D93EFC813A82}">
      <dgm:prSet/>
      <dgm:spPr/>
      <dgm:t>
        <a:bodyPr/>
        <a:lstStyle/>
        <a:p>
          <a:endParaRPr lang="es-ES"/>
        </a:p>
      </dgm:t>
    </dgm:pt>
    <dgm:pt modelId="{73BEDB32-44FF-CE49-979E-E122FDA07E52}" type="sibTrans" cxnId="{A0B1CC43-AB24-2348-B29E-D93EFC813A82}">
      <dgm:prSet/>
      <dgm:spPr/>
      <dgm:t>
        <a:bodyPr/>
        <a:lstStyle/>
        <a:p>
          <a:endParaRPr lang="es-ES"/>
        </a:p>
      </dgm:t>
    </dgm:pt>
    <dgm:pt modelId="{33B7B886-3FF6-8643-8068-BE574A556584}">
      <dgm:prSet phldrT="[Texto]" custT="1"/>
      <dgm:spPr/>
      <dgm:t>
        <a:bodyPr/>
        <a:lstStyle/>
        <a:p>
          <a:r>
            <a:rPr lang="es-ES" sz="1600" dirty="0"/>
            <a:t>Útil para estimar prevalencia de ingestas inadecuadas </a:t>
          </a:r>
        </a:p>
      </dgm:t>
    </dgm:pt>
    <dgm:pt modelId="{87BB563A-2115-D24D-979E-EEDB3997ECCC}" type="parTrans" cxnId="{19E00B85-7672-2548-8750-DCFE6AB57402}">
      <dgm:prSet/>
      <dgm:spPr/>
      <dgm:t>
        <a:bodyPr/>
        <a:lstStyle/>
        <a:p>
          <a:endParaRPr lang="es-ES"/>
        </a:p>
      </dgm:t>
    </dgm:pt>
    <dgm:pt modelId="{EC3FF4AC-9B5C-F04E-887D-8FFE933B81FE}" type="sibTrans" cxnId="{19E00B85-7672-2548-8750-DCFE6AB57402}">
      <dgm:prSet/>
      <dgm:spPr/>
      <dgm:t>
        <a:bodyPr/>
        <a:lstStyle/>
        <a:p>
          <a:endParaRPr lang="es-ES"/>
        </a:p>
      </dgm:t>
    </dgm:pt>
    <dgm:pt modelId="{BF033ADD-E934-714A-936B-7F4DBD904D37}">
      <dgm:prSet phldrT="[Texto]" custT="1"/>
      <dgm:spPr/>
      <dgm:t>
        <a:bodyPr/>
        <a:lstStyle/>
        <a:p>
          <a:r>
            <a:rPr lang="es-ES" sz="1600" dirty="0"/>
            <a:t>Útil como meta en algunos nutrientes, excepto en energía  (inducción de obesidad)</a:t>
          </a:r>
        </a:p>
      </dgm:t>
    </dgm:pt>
    <dgm:pt modelId="{74FB099C-4AB5-034D-AFC2-72EF869E1F7C}" type="parTrans" cxnId="{A19C155D-0C0B-7740-BD1C-4BFF24C2FE7A}">
      <dgm:prSet/>
      <dgm:spPr/>
      <dgm:t>
        <a:bodyPr/>
        <a:lstStyle/>
        <a:p>
          <a:endParaRPr lang="es-ES"/>
        </a:p>
      </dgm:t>
    </dgm:pt>
    <dgm:pt modelId="{F9C965F8-01F3-874B-857C-4C7EF26A8CAE}" type="sibTrans" cxnId="{A19C155D-0C0B-7740-BD1C-4BFF24C2FE7A}">
      <dgm:prSet/>
      <dgm:spPr/>
      <dgm:t>
        <a:bodyPr/>
        <a:lstStyle/>
        <a:p>
          <a:endParaRPr lang="es-ES"/>
        </a:p>
      </dgm:t>
    </dgm:pt>
    <dgm:pt modelId="{11CFB73E-B99F-EA4F-BA29-A73434A797E5}">
      <dgm:prSet phldrT="[Texto]" custT="1"/>
      <dgm:spPr/>
      <dgm:t>
        <a:bodyPr/>
        <a:lstStyle/>
        <a:p>
          <a:r>
            <a:rPr lang="es-ES" sz="1600" dirty="0"/>
            <a:t>Útil cuando no hay disponibilidad de EAR (n3,n6, </a:t>
          </a:r>
          <a:r>
            <a:rPr lang="es-ES" sz="1600" dirty="0" err="1"/>
            <a:t>etc</a:t>
          </a:r>
          <a:r>
            <a:rPr lang="es-ES" sz="1600" dirty="0"/>
            <a:t>)</a:t>
          </a:r>
        </a:p>
      </dgm:t>
    </dgm:pt>
    <dgm:pt modelId="{1C281BE0-940B-0F4C-A6D9-3B57C11B980B}" type="parTrans" cxnId="{8FF5F026-5AEC-DA49-ABD1-5AD3C94F52F4}">
      <dgm:prSet/>
      <dgm:spPr/>
      <dgm:t>
        <a:bodyPr/>
        <a:lstStyle/>
        <a:p>
          <a:endParaRPr lang="es-ES"/>
        </a:p>
      </dgm:t>
    </dgm:pt>
    <dgm:pt modelId="{2B440F36-0315-9446-96B2-792A3B7854BA}" type="sibTrans" cxnId="{8FF5F026-5AEC-DA49-ABD1-5AD3C94F52F4}">
      <dgm:prSet/>
      <dgm:spPr/>
      <dgm:t>
        <a:bodyPr/>
        <a:lstStyle/>
        <a:p>
          <a:endParaRPr lang="es-ES"/>
        </a:p>
      </dgm:t>
    </dgm:pt>
    <dgm:pt modelId="{A23CCE22-860F-5340-94FB-EAB09088907B}">
      <dgm:prSet phldrT="[Texto]"/>
      <dgm:spPr/>
      <dgm:t>
        <a:bodyPr/>
        <a:lstStyle/>
        <a:p>
          <a:r>
            <a:rPr lang="es-ES" b="1"/>
            <a:t>UL</a:t>
          </a:r>
        </a:p>
        <a:p>
          <a:r>
            <a:rPr lang="es-ES" b="1"/>
            <a:t>Nivel de ingesta máximo tolerado</a:t>
          </a:r>
          <a:endParaRPr lang="es-ES" b="1" dirty="0"/>
        </a:p>
      </dgm:t>
    </dgm:pt>
    <dgm:pt modelId="{E7FAF652-5BC0-894B-92D5-1274697C0C26}" type="parTrans" cxnId="{0CE2AA5A-A13C-424B-A626-BB7314BF0951}">
      <dgm:prSet/>
      <dgm:spPr/>
      <dgm:t>
        <a:bodyPr/>
        <a:lstStyle/>
        <a:p>
          <a:endParaRPr lang="es-ES"/>
        </a:p>
      </dgm:t>
    </dgm:pt>
    <dgm:pt modelId="{61849AB7-0F85-544B-914D-1A843E00A3C2}" type="sibTrans" cxnId="{0CE2AA5A-A13C-424B-A626-BB7314BF0951}">
      <dgm:prSet/>
      <dgm:spPr/>
      <dgm:t>
        <a:bodyPr/>
        <a:lstStyle/>
        <a:p>
          <a:endParaRPr lang="es-ES"/>
        </a:p>
      </dgm:t>
    </dgm:pt>
    <dgm:pt modelId="{5880FDA6-DF83-A242-97A2-4669EB9847DB}">
      <dgm:prSet phldrT="[Texto]" custT="1"/>
      <dgm:spPr/>
      <dgm:t>
        <a:bodyPr/>
        <a:lstStyle/>
        <a:p>
          <a:r>
            <a:rPr lang="es-ES" sz="1600" b="0"/>
            <a:t>Nivel máximo  de ingesta diaria, que NO signifique riesgos ni efectos adversos para la salud.</a:t>
          </a:r>
          <a:endParaRPr lang="es-ES" sz="1600" b="0" dirty="0"/>
        </a:p>
      </dgm:t>
    </dgm:pt>
    <dgm:pt modelId="{68BB8850-3263-3643-B305-3C505F562F6F}" type="parTrans" cxnId="{AF5E1A6F-F623-7443-83D4-80F43DA4E630}">
      <dgm:prSet/>
      <dgm:spPr/>
      <dgm:t>
        <a:bodyPr/>
        <a:lstStyle/>
        <a:p>
          <a:endParaRPr lang="es-ES"/>
        </a:p>
      </dgm:t>
    </dgm:pt>
    <dgm:pt modelId="{1EB11CE5-CD0B-0C47-97FA-096F74A6FC07}" type="sibTrans" cxnId="{AF5E1A6F-F623-7443-83D4-80F43DA4E630}">
      <dgm:prSet/>
      <dgm:spPr/>
      <dgm:t>
        <a:bodyPr/>
        <a:lstStyle/>
        <a:p>
          <a:endParaRPr lang="es-ES"/>
        </a:p>
      </dgm:t>
    </dgm:pt>
    <dgm:pt modelId="{005C83AA-2C54-8F4E-9343-311031DAB1B6}">
      <dgm:prSet phldrT="[Texto]" custT="1"/>
      <dgm:spPr/>
      <dgm:t>
        <a:bodyPr/>
        <a:lstStyle/>
        <a:p>
          <a:r>
            <a:rPr lang="es-ES" sz="1600" b="0"/>
            <a:t>Útil para estimar el % de población expuesta a efectos contraproducentes </a:t>
          </a:r>
          <a:endParaRPr lang="es-ES" sz="1600" b="0" dirty="0"/>
        </a:p>
      </dgm:t>
    </dgm:pt>
    <dgm:pt modelId="{1AB4A228-2E55-1842-BA42-8DB5AB18E104}" type="parTrans" cxnId="{0B4A95A0-B09C-9045-9CCC-A8C419CC03AF}">
      <dgm:prSet/>
      <dgm:spPr/>
      <dgm:t>
        <a:bodyPr/>
        <a:lstStyle/>
        <a:p>
          <a:endParaRPr lang="es-ES"/>
        </a:p>
      </dgm:t>
    </dgm:pt>
    <dgm:pt modelId="{B1D79312-7A62-C14C-BAAD-130300FE8DE0}" type="sibTrans" cxnId="{0B4A95A0-B09C-9045-9CCC-A8C419CC03AF}">
      <dgm:prSet/>
      <dgm:spPr/>
      <dgm:t>
        <a:bodyPr/>
        <a:lstStyle/>
        <a:p>
          <a:endParaRPr lang="es-ES"/>
        </a:p>
      </dgm:t>
    </dgm:pt>
    <dgm:pt modelId="{76181E53-68D4-0C49-BB80-B98F572B9E1E}" type="pres">
      <dgm:prSet presAssocID="{C2875F7A-AFE1-1240-98BA-D8E9ABED3BDF}" presName="Name0" presStyleCnt="0">
        <dgm:presLayoutVars>
          <dgm:dir/>
          <dgm:animLvl val="lvl"/>
          <dgm:resizeHandles val="exact"/>
        </dgm:presLayoutVars>
      </dgm:prSet>
      <dgm:spPr/>
    </dgm:pt>
    <dgm:pt modelId="{2CEBEC2A-8A2A-8A46-BCA9-3120C10FEDA4}" type="pres">
      <dgm:prSet presAssocID="{8180F403-8C4E-2D48-8DC3-8A2D665DEF5B}" presName="linNode" presStyleCnt="0"/>
      <dgm:spPr/>
    </dgm:pt>
    <dgm:pt modelId="{37C20773-C2EF-7042-B229-B4991769292E}" type="pres">
      <dgm:prSet presAssocID="{8180F403-8C4E-2D48-8DC3-8A2D665DEF5B}" presName="parentText" presStyleLbl="node1" presStyleIdx="0" presStyleCnt="4" custLinFactNeighborX="-5381" custLinFactNeighborY="-208">
        <dgm:presLayoutVars>
          <dgm:chMax val="1"/>
          <dgm:bulletEnabled val="1"/>
        </dgm:presLayoutVars>
      </dgm:prSet>
      <dgm:spPr/>
    </dgm:pt>
    <dgm:pt modelId="{0C09F53E-5D06-D346-9046-213D68CE5D2E}" type="pres">
      <dgm:prSet presAssocID="{8180F403-8C4E-2D48-8DC3-8A2D665DEF5B}" presName="descendantText" presStyleLbl="alignAccFollowNode1" presStyleIdx="0" presStyleCnt="4" custScaleY="132720">
        <dgm:presLayoutVars>
          <dgm:bulletEnabled val="1"/>
        </dgm:presLayoutVars>
      </dgm:prSet>
      <dgm:spPr/>
    </dgm:pt>
    <dgm:pt modelId="{4AB496EF-518C-1144-9F86-97B40B5ED98C}" type="pres">
      <dgm:prSet presAssocID="{3B2FF549-3728-3B42-B914-7772D9366AEF}" presName="sp" presStyleCnt="0"/>
      <dgm:spPr/>
    </dgm:pt>
    <dgm:pt modelId="{8AA286E6-2539-CE42-9605-E3CDF87A7A88}" type="pres">
      <dgm:prSet presAssocID="{76732786-029F-B945-936D-3932076CD1DC}" presName="linNode" presStyleCnt="0"/>
      <dgm:spPr/>
    </dgm:pt>
    <dgm:pt modelId="{41DEA3AA-D8BE-1B4A-86F2-29829DF9C512}" type="pres">
      <dgm:prSet presAssocID="{76732786-029F-B945-936D-3932076CD1DC}" presName="parentText" presStyleLbl="node1" presStyleIdx="1" presStyleCnt="4">
        <dgm:presLayoutVars>
          <dgm:chMax val="1"/>
          <dgm:bulletEnabled val="1"/>
        </dgm:presLayoutVars>
      </dgm:prSet>
      <dgm:spPr/>
    </dgm:pt>
    <dgm:pt modelId="{57029941-6D83-6043-85F9-0734E58A3065}" type="pres">
      <dgm:prSet presAssocID="{76732786-029F-B945-936D-3932076CD1DC}" presName="descendantText" presStyleLbl="alignAccFollowNode1" presStyleIdx="1" presStyleCnt="4" custScaleY="125082">
        <dgm:presLayoutVars>
          <dgm:bulletEnabled val="1"/>
        </dgm:presLayoutVars>
      </dgm:prSet>
      <dgm:spPr/>
    </dgm:pt>
    <dgm:pt modelId="{82B97E04-814D-1740-8C87-4BFDC676E613}" type="pres">
      <dgm:prSet presAssocID="{388712F5-768C-0C41-B142-74E9668E982E}" presName="sp" presStyleCnt="0"/>
      <dgm:spPr/>
    </dgm:pt>
    <dgm:pt modelId="{2ADD1B2C-397C-0D40-B8C0-2681C581E67E}" type="pres">
      <dgm:prSet presAssocID="{59C28F01-2804-BA42-A942-2204EDAAAF13}" presName="linNode" presStyleCnt="0"/>
      <dgm:spPr/>
    </dgm:pt>
    <dgm:pt modelId="{1348514E-BBBD-E94F-A548-4119394FD471}" type="pres">
      <dgm:prSet presAssocID="{59C28F01-2804-BA42-A942-2204EDAAAF13}" presName="parentText" presStyleLbl="node1" presStyleIdx="2" presStyleCnt="4">
        <dgm:presLayoutVars>
          <dgm:chMax val="1"/>
          <dgm:bulletEnabled val="1"/>
        </dgm:presLayoutVars>
      </dgm:prSet>
      <dgm:spPr/>
    </dgm:pt>
    <dgm:pt modelId="{560BA0FD-A219-4D4D-9AF9-6FBEEEF93C39}" type="pres">
      <dgm:prSet presAssocID="{59C28F01-2804-BA42-A942-2204EDAAAF13}" presName="descendantText" presStyleLbl="alignAccFollowNode1" presStyleIdx="2" presStyleCnt="4" custScaleY="124727">
        <dgm:presLayoutVars>
          <dgm:bulletEnabled val="1"/>
        </dgm:presLayoutVars>
      </dgm:prSet>
      <dgm:spPr/>
    </dgm:pt>
    <dgm:pt modelId="{F3BDA058-498F-4944-BC85-F10424568AD6}" type="pres">
      <dgm:prSet presAssocID="{66903FB6-F601-4C47-B0F0-7BA3D3D2E36C}" presName="sp" presStyleCnt="0"/>
      <dgm:spPr/>
    </dgm:pt>
    <dgm:pt modelId="{57A1E342-0EC7-DB4F-B886-D0AA531E55BE}" type="pres">
      <dgm:prSet presAssocID="{A23CCE22-860F-5340-94FB-EAB09088907B}" presName="linNode" presStyleCnt="0"/>
      <dgm:spPr/>
    </dgm:pt>
    <dgm:pt modelId="{9419A432-1640-6848-B39B-69D0C5497707}" type="pres">
      <dgm:prSet presAssocID="{A23CCE22-860F-5340-94FB-EAB09088907B}" presName="parentText" presStyleLbl="node1" presStyleIdx="3" presStyleCnt="4">
        <dgm:presLayoutVars>
          <dgm:chMax val="1"/>
          <dgm:bulletEnabled val="1"/>
        </dgm:presLayoutVars>
      </dgm:prSet>
      <dgm:spPr/>
    </dgm:pt>
    <dgm:pt modelId="{06E08EF5-C0DB-D841-A973-5041DC6D065C}" type="pres">
      <dgm:prSet presAssocID="{A23CCE22-860F-5340-94FB-EAB09088907B}" presName="descendantText" presStyleLbl="alignAccFollowNode1" presStyleIdx="3" presStyleCnt="4">
        <dgm:presLayoutVars>
          <dgm:bulletEnabled val="1"/>
        </dgm:presLayoutVars>
      </dgm:prSet>
      <dgm:spPr/>
    </dgm:pt>
  </dgm:ptLst>
  <dgm:cxnLst>
    <dgm:cxn modelId="{B8CC5216-B22C-6647-861D-3A2DE6E0FD8E}" type="presOf" srcId="{33B7B886-3FF6-8643-8068-BE574A556584}" destId="{0C09F53E-5D06-D346-9046-213D68CE5D2E}" srcOrd="0" destOrd="1" presId="urn:microsoft.com/office/officeart/2005/8/layout/vList5"/>
    <dgm:cxn modelId="{56A9271B-6D56-1E4F-BD37-C8C8BCFA4384}" srcId="{C2875F7A-AFE1-1240-98BA-D8E9ABED3BDF}" destId="{76732786-029F-B945-936D-3932076CD1DC}" srcOrd="1" destOrd="0" parTransId="{BD70707E-84EC-C44B-8458-3F2941C48921}" sibTransId="{388712F5-768C-0C41-B142-74E9668E982E}"/>
    <dgm:cxn modelId="{8FF5F026-5AEC-DA49-ABD1-5AD3C94F52F4}" srcId="{59C28F01-2804-BA42-A942-2204EDAAAF13}" destId="{11CFB73E-B99F-EA4F-BA29-A73434A797E5}" srcOrd="1" destOrd="0" parTransId="{1C281BE0-940B-0F4C-A6D9-3B57C11B980B}" sibTransId="{2B440F36-0315-9446-96B2-792A3B7854BA}"/>
    <dgm:cxn modelId="{0DCAF226-7C3A-D849-B04E-72D5263600EF}" type="presOf" srcId="{18FC6B15-1805-1341-B148-CF173531E9F4}" destId="{0C09F53E-5D06-D346-9046-213D68CE5D2E}" srcOrd="0" destOrd="0" presId="urn:microsoft.com/office/officeart/2005/8/layout/vList5"/>
    <dgm:cxn modelId="{DAD6C139-DB82-A345-8376-166A710EDC99}" type="presOf" srcId="{11CFB73E-B99F-EA4F-BA29-A73434A797E5}" destId="{560BA0FD-A219-4D4D-9AF9-6FBEEEF93C39}" srcOrd="0" destOrd="1" presId="urn:microsoft.com/office/officeart/2005/8/layout/vList5"/>
    <dgm:cxn modelId="{A19C155D-0C0B-7740-BD1C-4BFF24C2FE7A}" srcId="{76732786-029F-B945-936D-3932076CD1DC}" destId="{BF033ADD-E934-714A-936B-7F4DBD904D37}" srcOrd="1" destOrd="0" parTransId="{74FB099C-4AB5-034D-AFC2-72EF869E1F7C}" sibTransId="{F9C965F8-01F3-874B-857C-4C7EF26A8CAE}"/>
    <dgm:cxn modelId="{C1D75941-31DB-8F49-AC33-FD60DEB531E3}" type="presOf" srcId="{E37759EB-F011-0548-88D2-18A63A00FAB8}" destId="{57029941-6D83-6043-85F9-0734E58A3065}" srcOrd="0" destOrd="0" presId="urn:microsoft.com/office/officeart/2005/8/layout/vList5"/>
    <dgm:cxn modelId="{99BD6B62-0931-CC4D-B91A-5D9A60147607}" srcId="{8180F403-8C4E-2D48-8DC3-8A2D665DEF5B}" destId="{18FC6B15-1805-1341-B148-CF173531E9F4}" srcOrd="0" destOrd="0" parTransId="{18D13B5D-E9C6-704E-865B-840686EECCB4}" sibTransId="{475C139D-B401-0843-8030-BF098B94ADD8}"/>
    <dgm:cxn modelId="{A0B1CC43-AB24-2348-B29E-D93EFC813A82}" srcId="{59C28F01-2804-BA42-A942-2204EDAAAF13}" destId="{F26EAD2F-76D9-B248-BD1F-89BB612B346A}" srcOrd="0" destOrd="0" parTransId="{8346F2ED-0334-854E-ADC2-AB35C9209D75}" sibTransId="{73BEDB32-44FF-CE49-979E-E122FDA07E52}"/>
    <dgm:cxn modelId="{FDB55166-EBB9-DD46-9C73-B34AC4E70BD8}" srcId="{76732786-029F-B945-936D-3932076CD1DC}" destId="{E37759EB-F011-0548-88D2-18A63A00FAB8}" srcOrd="0" destOrd="0" parTransId="{8BFBE114-CE72-4044-A783-C823CFFDDC5D}" sibTransId="{8925E682-9118-7044-8BED-1C54642371ED}"/>
    <dgm:cxn modelId="{AF5E1A6F-F623-7443-83D4-80F43DA4E630}" srcId="{A23CCE22-860F-5340-94FB-EAB09088907B}" destId="{5880FDA6-DF83-A242-97A2-4669EB9847DB}" srcOrd="0" destOrd="0" parTransId="{68BB8850-3263-3643-B305-3C505F562F6F}" sibTransId="{1EB11CE5-CD0B-0C47-97FA-096F74A6FC07}"/>
    <dgm:cxn modelId="{BBE44B5A-579C-E342-B95C-4E938118D94A}" type="presOf" srcId="{5880FDA6-DF83-A242-97A2-4669EB9847DB}" destId="{06E08EF5-C0DB-D841-A973-5041DC6D065C}" srcOrd="0" destOrd="0" presId="urn:microsoft.com/office/officeart/2005/8/layout/vList5"/>
    <dgm:cxn modelId="{0CE2AA5A-A13C-424B-A626-BB7314BF0951}" srcId="{C2875F7A-AFE1-1240-98BA-D8E9ABED3BDF}" destId="{A23CCE22-860F-5340-94FB-EAB09088907B}" srcOrd="3" destOrd="0" parTransId="{E7FAF652-5BC0-894B-92D5-1274697C0C26}" sibTransId="{61849AB7-0F85-544B-914D-1A843E00A3C2}"/>
    <dgm:cxn modelId="{26119E83-3AC9-704C-81C6-311B43588253}" srcId="{C2875F7A-AFE1-1240-98BA-D8E9ABED3BDF}" destId="{8180F403-8C4E-2D48-8DC3-8A2D665DEF5B}" srcOrd="0" destOrd="0" parTransId="{9F12C383-4010-9949-8AAF-E70F99B6982F}" sibTransId="{3B2FF549-3728-3B42-B914-7772D9366AEF}"/>
    <dgm:cxn modelId="{19E00B85-7672-2548-8750-DCFE6AB57402}" srcId="{8180F403-8C4E-2D48-8DC3-8A2D665DEF5B}" destId="{33B7B886-3FF6-8643-8068-BE574A556584}" srcOrd="1" destOrd="0" parTransId="{87BB563A-2115-D24D-979E-EEDB3997ECCC}" sibTransId="{EC3FF4AC-9B5C-F04E-887D-8FFE933B81FE}"/>
    <dgm:cxn modelId="{DA7B5187-7EC9-C84D-972D-01D40F1DF66B}" type="presOf" srcId="{C2875F7A-AFE1-1240-98BA-D8E9ABED3BDF}" destId="{76181E53-68D4-0C49-BB80-B98F572B9E1E}" srcOrd="0" destOrd="0" presId="urn:microsoft.com/office/officeart/2005/8/layout/vList5"/>
    <dgm:cxn modelId="{C5037190-2858-7941-9F6E-9147310DD0F9}" type="presOf" srcId="{8180F403-8C4E-2D48-8DC3-8A2D665DEF5B}" destId="{37C20773-C2EF-7042-B229-B4991769292E}" srcOrd="0" destOrd="0" presId="urn:microsoft.com/office/officeart/2005/8/layout/vList5"/>
    <dgm:cxn modelId="{15568291-0173-3F40-BE0F-B024934047E4}" type="presOf" srcId="{76732786-029F-B945-936D-3932076CD1DC}" destId="{41DEA3AA-D8BE-1B4A-86F2-29829DF9C512}" srcOrd="0" destOrd="0" presId="urn:microsoft.com/office/officeart/2005/8/layout/vList5"/>
    <dgm:cxn modelId="{6D48CA93-7B13-1F48-A935-5376B84F698C}" type="presOf" srcId="{005C83AA-2C54-8F4E-9343-311031DAB1B6}" destId="{06E08EF5-C0DB-D841-A973-5041DC6D065C}" srcOrd="0" destOrd="1" presId="urn:microsoft.com/office/officeart/2005/8/layout/vList5"/>
    <dgm:cxn modelId="{16542399-955D-724F-91AA-437D1FFB5C70}" srcId="{C2875F7A-AFE1-1240-98BA-D8E9ABED3BDF}" destId="{59C28F01-2804-BA42-A942-2204EDAAAF13}" srcOrd="2" destOrd="0" parTransId="{22A847C6-1E16-964E-937F-7F6CDA4EED9A}" sibTransId="{66903FB6-F601-4C47-B0F0-7BA3D3D2E36C}"/>
    <dgm:cxn modelId="{0B4A95A0-B09C-9045-9CCC-A8C419CC03AF}" srcId="{A23CCE22-860F-5340-94FB-EAB09088907B}" destId="{005C83AA-2C54-8F4E-9343-311031DAB1B6}" srcOrd="1" destOrd="0" parTransId="{1AB4A228-2E55-1842-BA42-8DB5AB18E104}" sibTransId="{B1D79312-7A62-C14C-BAAD-130300FE8DE0}"/>
    <dgm:cxn modelId="{B06294A5-BA15-E84C-8D8A-51557EC5AF8B}" type="presOf" srcId="{F26EAD2F-76D9-B248-BD1F-89BB612B346A}" destId="{560BA0FD-A219-4D4D-9AF9-6FBEEEF93C39}" srcOrd="0" destOrd="0" presId="urn:microsoft.com/office/officeart/2005/8/layout/vList5"/>
    <dgm:cxn modelId="{9971FEA5-C258-E24D-804C-A985FB66661E}" type="presOf" srcId="{BF033ADD-E934-714A-936B-7F4DBD904D37}" destId="{57029941-6D83-6043-85F9-0734E58A3065}" srcOrd="0" destOrd="1" presId="urn:microsoft.com/office/officeart/2005/8/layout/vList5"/>
    <dgm:cxn modelId="{DE021AAC-8D4C-7F47-8098-269CAF5CA04D}" type="presOf" srcId="{A23CCE22-860F-5340-94FB-EAB09088907B}" destId="{9419A432-1640-6848-B39B-69D0C5497707}" srcOrd="0" destOrd="0" presId="urn:microsoft.com/office/officeart/2005/8/layout/vList5"/>
    <dgm:cxn modelId="{20F711C8-187E-2E43-8893-783D704AE500}" type="presOf" srcId="{59C28F01-2804-BA42-A942-2204EDAAAF13}" destId="{1348514E-BBBD-E94F-A548-4119394FD471}" srcOrd="0" destOrd="0" presId="urn:microsoft.com/office/officeart/2005/8/layout/vList5"/>
    <dgm:cxn modelId="{D9715F01-66EF-1645-9867-39F7E680042A}" type="presParOf" srcId="{76181E53-68D4-0C49-BB80-B98F572B9E1E}" destId="{2CEBEC2A-8A2A-8A46-BCA9-3120C10FEDA4}" srcOrd="0" destOrd="0" presId="urn:microsoft.com/office/officeart/2005/8/layout/vList5"/>
    <dgm:cxn modelId="{D28F1825-942A-9845-9F06-38249E4EEFFF}" type="presParOf" srcId="{2CEBEC2A-8A2A-8A46-BCA9-3120C10FEDA4}" destId="{37C20773-C2EF-7042-B229-B4991769292E}" srcOrd="0" destOrd="0" presId="urn:microsoft.com/office/officeart/2005/8/layout/vList5"/>
    <dgm:cxn modelId="{A3889160-A909-8C4E-9B3D-4A798CC4A8D1}" type="presParOf" srcId="{2CEBEC2A-8A2A-8A46-BCA9-3120C10FEDA4}" destId="{0C09F53E-5D06-D346-9046-213D68CE5D2E}" srcOrd="1" destOrd="0" presId="urn:microsoft.com/office/officeart/2005/8/layout/vList5"/>
    <dgm:cxn modelId="{65D4B32B-73B7-114C-B51C-EE4AB812F007}" type="presParOf" srcId="{76181E53-68D4-0C49-BB80-B98F572B9E1E}" destId="{4AB496EF-518C-1144-9F86-97B40B5ED98C}" srcOrd="1" destOrd="0" presId="urn:microsoft.com/office/officeart/2005/8/layout/vList5"/>
    <dgm:cxn modelId="{3B4D8B68-4526-9D40-8519-A57CDF8BAED9}" type="presParOf" srcId="{76181E53-68D4-0C49-BB80-B98F572B9E1E}" destId="{8AA286E6-2539-CE42-9605-E3CDF87A7A88}" srcOrd="2" destOrd="0" presId="urn:microsoft.com/office/officeart/2005/8/layout/vList5"/>
    <dgm:cxn modelId="{61008B7A-00F4-8C44-AE4A-7DA0B16B211B}" type="presParOf" srcId="{8AA286E6-2539-CE42-9605-E3CDF87A7A88}" destId="{41DEA3AA-D8BE-1B4A-86F2-29829DF9C512}" srcOrd="0" destOrd="0" presId="urn:microsoft.com/office/officeart/2005/8/layout/vList5"/>
    <dgm:cxn modelId="{251D7906-5F48-7649-94EC-56BE74638A5E}" type="presParOf" srcId="{8AA286E6-2539-CE42-9605-E3CDF87A7A88}" destId="{57029941-6D83-6043-85F9-0734E58A3065}" srcOrd="1" destOrd="0" presId="urn:microsoft.com/office/officeart/2005/8/layout/vList5"/>
    <dgm:cxn modelId="{D1E9D535-7463-444F-B0D0-9C22E9736868}" type="presParOf" srcId="{76181E53-68D4-0C49-BB80-B98F572B9E1E}" destId="{82B97E04-814D-1740-8C87-4BFDC676E613}" srcOrd="3" destOrd="0" presId="urn:microsoft.com/office/officeart/2005/8/layout/vList5"/>
    <dgm:cxn modelId="{A4654EBF-0AB4-C34D-9DFF-A122D11B198E}" type="presParOf" srcId="{76181E53-68D4-0C49-BB80-B98F572B9E1E}" destId="{2ADD1B2C-397C-0D40-B8C0-2681C581E67E}" srcOrd="4" destOrd="0" presId="urn:microsoft.com/office/officeart/2005/8/layout/vList5"/>
    <dgm:cxn modelId="{C7EF697E-B122-FD48-82C8-A8B639DEFB7F}" type="presParOf" srcId="{2ADD1B2C-397C-0D40-B8C0-2681C581E67E}" destId="{1348514E-BBBD-E94F-A548-4119394FD471}" srcOrd="0" destOrd="0" presId="urn:microsoft.com/office/officeart/2005/8/layout/vList5"/>
    <dgm:cxn modelId="{1D5781D4-A45E-8B43-A296-0A7107311CE5}" type="presParOf" srcId="{2ADD1B2C-397C-0D40-B8C0-2681C581E67E}" destId="{560BA0FD-A219-4D4D-9AF9-6FBEEEF93C39}" srcOrd="1" destOrd="0" presId="urn:microsoft.com/office/officeart/2005/8/layout/vList5"/>
    <dgm:cxn modelId="{A3F576CE-D1B2-E147-8B9B-961ADCA960A1}" type="presParOf" srcId="{76181E53-68D4-0C49-BB80-B98F572B9E1E}" destId="{F3BDA058-498F-4944-BC85-F10424568AD6}" srcOrd="5" destOrd="0" presId="urn:microsoft.com/office/officeart/2005/8/layout/vList5"/>
    <dgm:cxn modelId="{49000E42-1763-A34E-AA7C-C7CBCE40560D}" type="presParOf" srcId="{76181E53-68D4-0C49-BB80-B98F572B9E1E}" destId="{57A1E342-0EC7-DB4F-B886-D0AA531E55BE}" srcOrd="6" destOrd="0" presId="urn:microsoft.com/office/officeart/2005/8/layout/vList5"/>
    <dgm:cxn modelId="{297E9EC6-A5F9-E643-8BB1-14A204AA377B}" type="presParOf" srcId="{57A1E342-0EC7-DB4F-B886-D0AA531E55BE}" destId="{9419A432-1640-6848-B39B-69D0C5497707}" srcOrd="0" destOrd="0" presId="urn:microsoft.com/office/officeart/2005/8/layout/vList5"/>
    <dgm:cxn modelId="{70312C54-781A-9940-BF62-DFCC552A7D95}" type="presParOf" srcId="{57A1E342-0EC7-DB4F-B886-D0AA531E55BE}" destId="{06E08EF5-C0DB-D841-A973-5041DC6D065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09F53E-5D06-D346-9046-213D68CE5D2E}">
      <dsp:nvSpPr>
        <dsp:cNvPr id="0" name=""/>
        <dsp:cNvSpPr/>
      </dsp:nvSpPr>
      <dsp:spPr>
        <a:xfrm rot="5400000">
          <a:off x="5005599" y="-2039815"/>
          <a:ext cx="1189539" cy="5270935"/>
        </a:xfrm>
        <a:prstGeom prst="round2Same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s-ES" sz="1600" kern="1200" dirty="0"/>
            <a:t>Nivel de ingesta promedio estimada para cubrir los requerimientos de la mitad de los individuos sanos </a:t>
          </a:r>
        </a:p>
        <a:p>
          <a:pPr marL="171450" lvl="1" indent="-171450" algn="l" defTabSz="711200">
            <a:lnSpc>
              <a:spcPct val="90000"/>
            </a:lnSpc>
            <a:spcBef>
              <a:spcPct val="0"/>
            </a:spcBef>
            <a:spcAft>
              <a:spcPct val="15000"/>
            </a:spcAft>
            <a:buChar char="•"/>
          </a:pPr>
          <a:r>
            <a:rPr lang="es-ES" sz="1600" kern="1200" dirty="0"/>
            <a:t>Útil para estimar prevalencia de ingestas inadecuadas </a:t>
          </a:r>
        </a:p>
      </dsp:txBody>
      <dsp:txXfrm rot="-5400000">
        <a:off x="2964902" y="58951"/>
        <a:ext cx="5212866" cy="1073401"/>
      </dsp:txXfrm>
    </dsp:sp>
    <dsp:sp modelId="{37C20773-C2EF-7042-B229-B4991769292E}">
      <dsp:nvSpPr>
        <dsp:cNvPr id="0" name=""/>
        <dsp:cNvSpPr/>
      </dsp:nvSpPr>
      <dsp:spPr>
        <a:xfrm>
          <a:off x="0" y="33148"/>
          <a:ext cx="2964901" cy="1120346"/>
        </a:xfrm>
        <a:prstGeom prst="roundRect">
          <a:avLst/>
        </a:prstGeom>
        <a:solidFill>
          <a:schemeClr val="accent4">
            <a:hueOff val="0"/>
            <a:satOff val="0"/>
            <a:lumOff val="0"/>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a:t>EAR</a:t>
          </a:r>
        </a:p>
        <a:p>
          <a:pPr marL="0" lvl="0" indent="0" algn="ctr" defTabSz="889000">
            <a:lnSpc>
              <a:spcPct val="90000"/>
            </a:lnSpc>
            <a:spcBef>
              <a:spcPct val="0"/>
            </a:spcBef>
            <a:spcAft>
              <a:spcPct val="35000"/>
            </a:spcAft>
            <a:buNone/>
          </a:pPr>
          <a:r>
            <a:rPr lang="es-ES" sz="2000" b="1" kern="1200" dirty="0"/>
            <a:t>Requerimiento promedio estimado</a:t>
          </a:r>
        </a:p>
      </dsp:txBody>
      <dsp:txXfrm>
        <a:off x="54691" y="87839"/>
        <a:ext cx="2855519" cy="1010964"/>
      </dsp:txXfrm>
    </dsp:sp>
    <dsp:sp modelId="{57029941-6D83-6043-85F9-0734E58A3065}">
      <dsp:nvSpPr>
        <dsp:cNvPr id="0" name=""/>
        <dsp:cNvSpPr/>
      </dsp:nvSpPr>
      <dsp:spPr>
        <a:xfrm rot="5400000">
          <a:off x="5039827" y="-828487"/>
          <a:ext cx="1121081" cy="5270935"/>
        </a:xfrm>
        <a:prstGeom prst="round2SameRect">
          <a:avLst/>
        </a:prstGeom>
        <a:solidFill>
          <a:schemeClr val="accent4">
            <a:tint val="40000"/>
            <a:alpha val="90000"/>
            <a:hueOff val="-4530772"/>
            <a:satOff val="16706"/>
            <a:lumOff val="-108"/>
            <a:alphaOff val="0"/>
          </a:schemeClr>
        </a:solidFill>
        <a:ln w="12700" cap="flat" cmpd="sng" algn="ctr">
          <a:solidFill>
            <a:schemeClr val="accent4">
              <a:tint val="40000"/>
              <a:alpha val="90000"/>
              <a:hueOff val="-4530772"/>
              <a:satOff val="16706"/>
              <a:lumOff val="-10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s-ES" sz="1600" kern="1200" dirty="0"/>
            <a:t>Nivel de ingesta diaria suficiente para cubrir los requerimientos del 97,5% de individuos sanos (+2DE)</a:t>
          </a:r>
        </a:p>
        <a:p>
          <a:pPr marL="171450" lvl="1" indent="-171450" algn="l" defTabSz="711200">
            <a:lnSpc>
              <a:spcPct val="90000"/>
            </a:lnSpc>
            <a:spcBef>
              <a:spcPct val="0"/>
            </a:spcBef>
            <a:spcAft>
              <a:spcPct val="15000"/>
            </a:spcAft>
            <a:buChar char="•"/>
          </a:pPr>
          <a:r>
            <a:rPr lang="es-ES" sz="1600" kern="1200" dirty="0"/>
            <a:t>Útil como meta en algunos nutrientes, excepto en energía  (inducción de obesidad)</a:t>
          </a:r>
        </a:p>
      </dsp:txBody>
      <dsp:txXfrm rot="-5400000">
        <a:off x="2964901" y="1301166"/>
        <a:ext cx="5216208" cy="1011627"/>
      </dsp:txXfrm>
    </dsp:sp>
    <dsp:sp modelId="{41DEA3AA-D8BE-1B4A-86F2-29829DF9C512}">
      <dsp:nvSpPr>
        <dsp:cNvPr id="0" name=""/>
        <dsp:cNvSpPr/>
      </dsp:nvSpPr>
      <dsp:spPr>
        <a:xfrm>
          <a:off x="0" y="1246806"/>
          <a:ext cx="2964901" cy="1120346"/>
        </a:xfrm>
        <a:prstGeom prst="roundRect">
          <a:avLst/>
        </a:prstGeom>
        <a:solidFill>
          <a:schemeClr val="accent4">
            <a:hueOff val="-4334387"/>
            <a:satOff val="20563"/>
            <a:lumOff val="-4444"/>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a:t>RDA </a:t>
          </a:r>
        </a:p>
        <a:p>
          <a:pPr marL="0" lvl="0" indent="0" algn="ctr" defTabSz="889000">
            <a:lnSpc>
              <a:spcPct val="90000"/>
            </a:lnSpc>
            <a:spcBef>
              <a:spcPct val="0"/>
            </a:spcBef>
            <a:spcAft>
              <a:spcPct val="35000"/>
            </a:spcAft>
            <a:buNone/>
          </a:pPr>
          <a:r>
            <a:rPr lang="es-ES" sz="2000" b="1" kern="1200" dirty="0"/>
            <a:t>Ingesta diaria recomendada</a:t>
          </a:r>
        </a:p>
      </dsp:txBody>
      <dsp:txXfrm>
        <a:off x="54691" y="1301497"/>
        <a:ext cx="2855519" cy="1010964"/>
      </dsp:txXfrm>
    </dsp:sp>
    <dsp:sp modelId="{560BA0FD-A219-4D4D-9AF9-6FBEEEF93C39}">
      <dsp:nvSpPr>
        <dsp:cNvPr id="0" name=""/>
        <dsp:cNvSpPr/>
      </dsp:nvSpPr>
      <dsp:spPr>
        <a:xfrm rot="5400000">
          <a:off x="5046893" y="345667"/>
          <a:ext cx="1117899" cy="5276087"/>
        </a:xfrm>
        <a:prstGeom prst="round2SameRect">
          <a:avLst/>
        </a:prstGeom>
        <a:solidFill>
          <a:schemeClr val="accent4">
            <a:tint val="40000"/>
            <a:alpha val="90000"/>
            <a:hueOff val="-9061544"/>
            <a:satOff val="33413"/>
            <a:lumOff val="-215"/>
            <a:alphaOff val="0"/>
          </a:schemeClr>
        </a:solidFill>
        <a:ln w="12700" cap="flat" cmpd="sng" algn="ctr">
          <a:solidFill>
            <a:schemeClr val="accent4">
              <a:tint val="40000"/>
              <a:alpha val="90000"/>
              <a:hueOff val="-9061544"/>
              <a:satOff val="33413"/>
              <a:lumOff val="-21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s-ES" sz="1600" kern="1200" dirty="0"/>
            <a:t>Ingestión dietética diaria promedio, basada en la determinación de ingesta de nutrientes en un grupo de personas aparentemente sanas. </a:t>
          </a:r>
        </a:p>
        <a:p>
          <a:pPr marL="171450" lvl="1" indent="-171450" algn="l" defTabSz="711200">
            <a:lnSpc>
              <a:spcPct val="90000"/>
            </a:lnSpc>
            <a:spcBef>
              <a:spcPct val="0"/>
            </a:spcBef>
            <a:spcAft>
              <a:spcPct val="15000"/>
            </a:spcAft>
            <a:buChar char="•"/>
          </a:pPr>
          <a:r>
            <a:rPr lang="es-ES" sz="1600" kern="1200" dirty="0"/>
            <a:t>Útil cuando no hay disponibilidad de EAR (n3,n6, </a:t>
          </a:r>
          <a:r>
            <a:rPr lang="es-ES" sz="1600" kern="1200" dirty="0" err="1"/>
            <a:t>etc</a:t>
          </a:r>
          <a:r>
            <a:rPr lang="es-ES" sz="1600" kern="1200" dirty="0"/>
            <a:t>)</a:t>
          </a:r>
        </a:p>
      </dsp:txBody>
      <dsp:txXfrm rot="-5400000">
        <a:off x="2967800" y="2479332"/>
        <a:ext cx="5221516" cy="1008757"/>
      </dsp:txXfrm>
    </dsp:sp>
    <dsp:sp modelId="{1348514E-BBBD-E94F-A548-4119394FD471}">
      <dsp:nvSpPr>
        <dsp:cNvPr id="0" name=""/>
        <dsp:cNvSpPr/>
      </dsp:nvSpPr>
      <dsp:spPr>
        <a:xfrm>
          <a:off x="0" y="2423538"/>
          <a:ext cx="2967799" cy="1120346"/>
        </a:xfrm>
        <a:prstGeom prst="roundRect">
          <a:avLst/>
        </a:prstGeom>
        <a:solidFill>
          <a:schemeClr val="accent4">
            <a:hueOff val="-8668774"/>
            <a:satOff val="41126"/>
            <a:lumOff val="-8889"/>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s-ES" sz="2000" b="1" kern="1200"/>
            <a:t>AI</a:t>
          </a:r>
        </a:p>
        <a:p>
          <a:pPr marL="0" lvl="0" indent="0" algn="ctr" defTabSz="889000">
            <a:lnSpc>
              <a:spcPct val="90000"/>
            </a:lnSpc>
            <a:spcBef>
              <a:spcPct val="0"/>
            </a:spcBef>
            <a:spcAft>
              <a:spcPct val="35000"/>
            </a:spcAft>
            <a:buNone/>
          </a:pPr>
          <a:r>
            <a:rPr lang="es-ES" sz="2000" b="1" kern="1200"/>
            <a:t>Ingesta adecuada</a:t>
          </a:r>
          <a:endParaRPr lang="es-ES" sz="2000" b="1" kern="1200" dirty="0"/>
        </a:p>
      </dsp:txBody>
      <dsp:txXfrm>
        <a:off x="54691" y="2478229"/>
        <a:ext cx="2858417" cy="1010964"/>
      </dsp:txXfrm>
    </dsp:sp>
    <dsp:sp modelId="{06E08EF5-C0DB-D841-A973-5041DC6D065C}">
      <dsp:nvSpPr>
        <dsp:cNvPr id="0" name=""/>
        <dsp:cNvSpPr/>
      </dsp:nvSpPr>
      <dsp:spPr>
        <a:xfrm rot="5400000">
          <a:off x="5157704" y="1522032"/>
          <a:ext cx="896277" cy="5276087"/>
        </a:xfrm>
        <a:prstGeom prst="round2SameRect">
          <a:avLst/>
        </a:prstGeom>
        <a:solidFill>
          <a:schemeClr val="accent4">
            <a:tint val="40000"/>
            <a:alpha val="90000"/>
            <a:hueOff val="-13592316"/>
            <a:satOff val="50119"/>
            <a:lumOff val="-323"/>
            <a:alphaOff val="0"/>
          </a:schemeClr>
        </a:solidFill>
        <a:ln w="12700" cap="flat" cmpd="sng" algn="ctr">
          <a:solidFill>
            <a:schemeClr val="accent4">
              <a:tint val="40000"/>
              <a:alpha val="90000"/>
              <a:hueOff val="-13592316"/>
              <a:satOff val="50119"/>
              <a:lumOff val="-32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s-ES" sz="1600" b="0" kern="1200"/>
            <a:t>Nivel máximo  de ingesta diaria, que NO signifique riesgos ni efectos adversos para la salud.</a:t>
          </a:r>
          <a:endParaRPr lang="es-ES" sz="1600" b="0" kern="1200" dirty="0"/>
        </a:p>
        <a:p>
          <a:pPr marL="171450" lvl="1" indent="-171450" algn="l" defTabSz="711200">
            <a:lnSpc>
              <a:spcPct val="90000"/>
            </a:lnSpc>
            <a:spcBef>
              <a:spcPct val="0"/>
            </a:spcBef>
            <a:spcAft>
              <a:spcPct val="15000"/>
            </a:spcAft>
            <a:buChar char="•"/>
          </a:pPr>
          <a:r>
            <a:rPr lang="es-ES" sz="1600" b="0" kern="1200"/>
            <a:t>Útil para estimar el % de población expuesta a efectos contraproducentes </a:t>
          </a:r>
          <a:endParaRPr lang="es-ES" sz="1600" b="0" kern="1200" dirty="0"/>
        </a:p>
      </dsp:txBody>
      <dsp:txXfrm rot="-5400000">
        <a:off x="2967800" y="3755690"/>
        <a:ext cx="5232334" cy="808771"/>
      </dsp:txXfrm>
    </dsp:sp>
    <dsp:sp modelId="{9419A432-1640-6848-B39B-69D0C5497707}">
      <dsp:nvSpPr>
        <dsp:cNvPr id="0" name=""/>
        <dsp:cNvSpPr/>
      </dsp:nvSpPr>
      <dsp:spPr>
        <a:xfrm>
          <a:off x="0" y="3599902"/>
          <a:ext cx="2967799" cy="1120346"/>
        </a:xfrm>
        <a:prstGeom prst="roundRect">
          <a:avLst/>
        </a:prstGeom>
        <a:solidFill>
          <a:schemeClr val="accent4">
            <a:hueOff val="-13003161"/>
            <a:satOff val="61689"/>
            <a:lumOff val="-13333"/>
            <a:alphaOff val="0"/>
          </a:schemeClr>
        </a:solidFill>
        <a:ln>
          <a:noFill/>
        </a:ln>
        <a:effectLst>
          <a:outerShdw blurRad="39999" dist="23000" algn="bl"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s-ES" sz="2000" b="1" kern="1200"/>
            <a:t>UL</a:t>
          </a:r>
        </a:p>
        <a:p>
          <a:pPr marL="0" lvl="0" indent="0" algn="ctr" defTabSz="889000">
            <a:lnSpc>
              <a:spcPct val="90000"/>
            </a:lnSpc>
            <a:spcBef>
              <a:spcPct val="0"/>
            </a:spcBef>
            <a:spcAft>
              <a:spcPct val="35000"/>
            </a:spcAft>
            <a:buNone/>
          </a:pPr>
          <a:r>
            <a:rPr lang="es-ES" sz="2000" b="1" kern="1200"/>
            <a:t>Nivel de ingesta máximo tolerado</a:t>
          </a:r>
          <a:endParaRPr lang="es-ES" sz="2000" b="1" kern="1200" dirty="0"/>
        </a:p>
      </dsp:txBody>
      <dsp:txXfrm>
        <a:off x="54691" y="3654593"/>
        <a:ext cx="2858417" cy="1010964"/>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es-ES_tradnl"/>
              <a:t>Clic para editar título</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n-US" dirty="0"/>
          </a:p>
        </p:txBody>
      </p:sp>
      <p:sp>
        <p:nvSpPr>
          <p:cNvPr id="4" name="Date Placeholder 3"/>
          <p:cNvSpPr>
            <a:spLocks noGrp="1"/>
          </p:cNvSpPr>
          <p:nvPr>
            <p:ph type="dt" sz="half" idx="10"/>
          </p:nvPr>
        </p:nvSpPr>
        <p:spPr/>
        <p:txBody>
          <a:bodyPr/>
          <a:lstStyle/>
          <a:p>
            <a:fld id="{13D3B8A1-8C67-1B45-A1E3-069D782B10A2}" type="datetimeFigureOut">
              <a:rPr lang="es-ES" smtClean="0"/>
              <a:t>15/10/2019</a:t>
            </a:fld>
            <a:endParaRPr lang="es-ES"/>
          </a:p>
        </p:txBody>
      </p:sp>
      <p:sp>
        <p:nvSpPr>
          <p:cNvPr id="5" name="Footer Placeholder 4"/>
          <p:cNvSpPr>
            <a:spLocks noGrp="1"/>
          </p:cNvSpPr>
          <p:nvPr>
            <p:ph type="ftr" sz="quarter" idx="11"/>
          </p:nvPr>
        </p:nvSpPr>
        <p:spPr/>
        <p:txBody>
          <a:bodyPr/>
          <a:lstStyle/>
          <a:p>
            <a:endParaRPr lang="es-ES"/>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95861DDF-94F8-FB4D-8022-C3F5623BD932}"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a:p>
        </p:txBody>
      </p:sp>
      <p:sp>
        <p:nvSpPr>
          <p:cNvPr id="3" name="Vertical Text Placeholder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a:p>
        </p:txBody>
      </p:sp>
      <p:sp>
        <p:nvSpPr>
          <p:cNvPr id="4" name="Date Placeholder 3"/>
          <p:cNvSpPr>
            <a:spLocks noGrp="1"/>
          </p:cNvSpPr>
          <p:nvPr>
            <p:ph type="dt" sz="half" idx="10"/>
          </p:nvPr>
        </p:nvSpPr>
        <p:spPr/>
        <p:txBody>
          <a:bodyPr/>
          <a:lstStyle/>
          <a:p>
            <a:fld id="{13D3B8A1-8C67-1B45-A1E3-069D782B10A2}" type="datetimeFigureOut">
              <a:rPr lang="es-ES" smtClean="0"/>
              <a:t>15/10/2019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95861DDF-94F8-FB4D-8022-C3F5623BD932}"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_tradnl"/>
              <a:t>Clic para editar título</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a:p>
        </p:txBody>
      </p:sp>
      <p:sp>
        <p:nvSpPr>
          <p:cNvPr id="4" name="Date Placeholder 3"/>
          <p:cNvSpPr>
            <a:spLocks noGrp="1"/>
          </p:cNvSpPr>
          <p:nvPr>
            <p:ph type="dt" sz="half" idx="10"/>
          </p:nvPr>
        </p:nvSpPr>
        <p:spPr/>
        <p:txBody>
          <a:bodyPr/>
          <a:lstStyle/>
          <a:p>
            <a:fld id="{13D3B8A1-8C67-1B45-A1E3-069D782B10A2}" type="datetimeFigureOut">
              <a:rPr lang="es-ES" smtClean="0"/>
              <a:t>15/10/2019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95861DDF-94F8-FB4D-8022-C3F5623BD932}"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a:p>
        </p:txBody>
      </p:sp>
      <p:sp>
        <p:nvSpPr>
          <p:cNvPr id="3" name="Content Placeholder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13D3B8A1-8C67-1B45-A1E3-069D782B10A2}" type="datetimeFigureOut">
              <a:rPr lang="es-ES" smtClean="0"/>
              <a:t>15/10/2019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95861DDF-94F8-FB4D-8022-C3F5623BD932}"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s-ES_tradnl"/>
              <a:t>Clic para editar título</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7" name="Date Placeholder 6"/>
          <p:cNvSpPr>
            <a:spLocks noGrp="1"/>
          </p:cNvSpPr>
          <p:nvPr>
            <p:ph type="dt" sz="half" idx="10"/>
          </p:nvPr>
        </p:nvSpPr>
        <p:spPr/>
        <p:txBody>
          <a:bodyPr/>
          <a:lstStyle/>
          <a:p>
            <a:fld id="{13D3B8A1-8C67-1B45-A1E3-069D782B10A2}" type="datetimeFigureOut">
              <a:rPr lang="es-ES" smtClean="0"/>
              <a:t>15/10/2019</a:t>
            </a:fld>
            <a:endParaRPr lang="es-ES"/>
          </a:p>
        </p:txBody>
      </p:sp>
      <p:sp>
        <p:nvSpPr>
          <p:cNvPr id="8" name="Slide Number Placeholder 7"/>
          <p:cNvSpPr>
            <a:spLocks noGrp="1"/>
          </p:cNvSpPr>
          <p:nvPr>
            <p:ph type="sldNum" sz="quarter" idx="11"/>
          </p:nvPr>
        </p:nvSpPr>
        <p:spPr/>
        <p:txBody>
          <a:bodyPr/>
          <a:lstStyle/>
          <a:p>
            <a:fld id="{95861DDF-94F8-FB4D-8022-C3F5623BD932}" type="slidenum">
              <a:rPr lang="es-ES" smtClean="0"/>
              <a:t>‹Nº›</a:t>
            </a:fld>
            <a:endParaRPr lang="es-ES"/>
          </a:p>
        </p:txBody>
      </p:sp>
      <p:sp>
        <p:nvSpPr>
          <p:cNvPr id="9" name="Footer Placeholder 8"/>
          <p:cNvSpPr>
            <a:spLocks noGrp="1"/>
          </p:cNvSpPr>
          <p:nvPr>
            <p:ph type="ftr" sz="quarter" idx="12"/>
          </p:nvPr>
        </p:nvSpPr>
        <p:spPr/>
        <p:txBody>
          <a:bodyPr/>
          <a:lstStyle/>
          <a:p>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Date Placeholder 4"/>
          <p:cNvSpPr>
            <a:spLocks noGrp="1"/>
          </p:cNvSpPr>
          <p:nvPr>
            <p:ph type="dt" sz="half" idx="10"/>
          </p:nvPr>
        </p:nvSpPr>
        <p:spPr/>
        <p:txBody>
          <a:bodyPr/>
          <a:lstStyle/>
          <a:p>
            <a:fld id="{13D3B8A1-8C67-1B45-A1E3-069D782B10A2}" type="datetimeFigureOut">
              <a:rPr lang="es-ES" smtClean="0"/>
              <a:t>15/10/2019</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95861DDF-94F8-FB4D-8022-C3F5623BD932}"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a:t>Clic para editar título</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s-ES_tradnl"/>
              <a:t>Haga clic para modificar el estilo de texto del patrón</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7" name="Date Placeholder 6"/>
          <p:cNvSpPr>
            <a:spLocks noGrp="1"/>
          </p:cNvSpPr>
          <p:nvPr>
            <p:ph type="dt" sz="half" idx="10"/>
          </p:nvPr>
        </p:nvSpPr>
        <p:spPr/>
        <p:txBody>
          <a:bodyPr/>
          <a:lstStyle/>
          <a:p>
            <a:fld id="{13D3B8A1-8C67-1B45-A1E3-069D782B10A2}" type="datetimeFigureOut">
              <a:rPr lang="es-ES" smtClean="0"/>
              <a:t>15/10/2019</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95861DDF-94F8-FB4D-8022-C3F5623BD932}"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a:p>
        </p:txBody>
      </p:sp>
      <p:sp>
        <p:nvSpPr>
          <p:cNvPr id="3" name="Date Placeholder 2"/>
          <p:cNvSpPr>
            <a:spLocks noGrp="1"/>
          </p:cNvSpPr>
          <p:nvPr>
            <p:ph type="dt" sz="half" idx="10"/>
          </p:nvPr>
        </p:nvSpPr>
        <p:spPr/>
        <p:txBody>
          <a:bodyPr/>
          <a:lstStyle/>
          <a:p>
            <a:fld id="{13D3B8A1-8C67-1B45-A1E3-069D782B10A2}" type="datetimeFigureOut">
              <a:rPr lang="es-ES" smtClean="0"/>
              <a:t>15/10/2019</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95861DDF-94F8-FB4D-8022-C3F5623BD932}"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D3B8A1-8C67-1B45-A1E3-069D782B10A2}" type="datetimeFigureOut">
              <a:rPr lang="es-ES" smtClean="0"/>
              <a:t>15/10/2019</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95861DDF-94F8-FB4D-8022-C3F5623BD932}"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13D3B8A1-8C67-1B45-A1E3-069D782B10A2}" type="datetimeFigureOut">
              <a:rPr lang="es-ES" smtClean="0"/>
              <a:t>15/10/2019</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95861DDF-94F8-FB4D-8022-C3F5623BD932}" type="slidenum">
              <a:rPr lang="es-ES" smtClean="0"/>
              <a:t>‹Nº›</a:t>
            </a:fld>
            <a:endParaRPr lang="es-ES"/>
          </a:p>
        </p:txBody>
      </p:sp>
      <p:sp>
        <p:nvSpPr>
          <p:cNvPr id="8" name="Title 7"/>
          <p:cNvSpPr>
            <a:spLocks noGrp="1"/>
          </p:cNvSpPr>
          <p:nvPr>
            <p:ph type="title"/>
          </p:nvPr>
        </p:nvSpPr>
        <p:spPr/>
        <p:txBody>
          <a:bodyPr/>
          <a:lstStyle/>
          <a:p>
            <a:r>
              <a:rPr lang="es-ES_tradnl"/>
              <a:t>Clic para editar título</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13D3B8A1-8C67-1B45-A1E3-069D782B10A2}" type="datetimeFigureOut">
              <a:rPr lang="es-ES" smtClean="0"/>
              <a:t>15/10/2019</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95861DDF-94F8-FB4D-8022-C3F5623BD932}" type="slidenum">
              <a:rPr lang="es-ES" smtClean="0"/>
              <a:t>‹Nº›</a:t>
            </a:fld>
            <a:endParaRPr lang="es-E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s-ES_tradnl"/>
              <a:t>Clic para editar título</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s-ES_tradnl"/>
              <a:t>Clic para editar título</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3D3B8A1-8C67-1B45-A1E3-069D782B10A2}" type="datetimeFigureOut">
              <a:rPr lang="es-ES" smtClean="0"/>
              <a:t>15/10/2019</a:t>
            </a:fld>
            <a:endParaRPr lang="es-E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s-ES"/>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95861DDF-94F8-FB4D-8022-C3F5623BD932}" type="slidenum">
              <a:rPr lang="es-ES" smtClean="0"/>
              <a:t>‹Nº›</a:t>
            </a:fld>
            <a:endParaRPr lang="es-ES"/>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36748" y="228600"/>
            <a:ext cx="7772400" cy="4571999"/>
          </a:xfrm>
        </p:spPr>
        <p:txBody>
          <a:bodyPr/>
          <a:lstStyle/>
          <a:p>
            <a:r>
              <a:rPr lang="es-ES" sz="5400" dirty="0"/>
              <a:t>Requerimientos nutricionales </a:t>
            </a:r>
          </a:p>
        </p:txBody>
      </p:sp>
      <p:sp>
        <p:nvSpPr>
          <p:cNvPr id="3" name="Subtítulo 2"/>
          <p:cNvSpPr>
            <a:spLocks noGrp="1"/>
          </p:cNvSpPr>
          <p:nvPr>
            <p:ph type="subTitle" idx="1"/>
          </p:nvPr>
        </p:nvSpPr>
        <p:spPr>
          <a:xfrm>
            <a:off x="914400" y="3779952"/>
            <a:ext cx="7342188" cy="1752600"/>
          </a:xfrm>
        </p:spPr>
        <p:txBody>
          <a:bodyPr>
            <a:normAutofit/>
          </a:bodyPr>
          <a:lstStyle/>
          <a:p>
            <a:r>
              <a:rPr lang="es-ES" sz="1800" dirty="0"/>
              <a:t>Johanna Pacheco Acosta </a:t>
            </a:r>
          </a:p>
          <a:p>
            <a:r>
              <a:rPr lang="es-ES" sz="1800" dirty="0"/>
              <a:t>Pediatra. Magister Nutrición Clínica Pediátrica</a:t>
            </a:r>
          </a:p>
          <a:p>
            <a:r>
              <a:rPr lang="es-ES" sz="1800" dirty="0"/>
              <a:t>Profesor asistente Universidad de Chile </a:t>
            </a:r>
          </a:p>
        </p:txBody>
      </p:sp>
    </p:spTree>
    <p:extLst>
      <p:ext uri="{BB962C8B-B14F-4D97-AF65-F5344CB8AC3E}">
        <p14:creationId xmlns:p14="http://schemas.microsoft.com/office/powerpoint/2010/main" val="15775118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152718"/>
            <a:ext cx="7411275" cy="1371600"/>
          </a:xfrm>
        </p:spPr>
        <p:txBody>
          <a:bodyPr>
            <a:normAutofit/>
          </a:bodyPr>
          <a:lstStyle/>
          <a:p>
            <a:r>
              <a:rPr lang="es-ES_tradnl" dirty="0" err="1"/>
              <a:t>Termogénesis</a:t>
            </a:r>
            <a:r>
              <a:rPr lang="es-ES_tradnl" dirty="0"/>
              <a:t> inducida por la </a:t>
            </a:r>
            <a:r>
              <a:rPr lang="es-ES_tradnl" dirty="0" err="1"/>
              <a:t>alimentación</a:t>
            </a:r>
            <a:r>
              <a:rPr lang="es-ES_tradnl" dirty="0"/>
              <a:t> </a:t>
            </a:r>
            <a:endParaRPr lang="es-ES" dirty="0"/>
          </a:p>
        </p:txBody>
      </p:sp>
      <p:sp>
        <p:nvSpPr>
          <p:cNvPr id="3" name="Marcador de contenido 2"/>
          <p:cNvSpPr>
            <a:spLocks noGrp="1"/>
          </p:cNvSpPr>
          <p:nvPr>
            <p:ph idx="1"/>
          </p:nvPr>
        </p:nvSpPr>
        <p:spPr/>
        <p:txBody>
          <a:bodyPr/>
          <a:lstStyle/>
          <a:p>
            <a:r>
              <a:rPr lang="es-ES_tradnl" dirty="0"/>
              <a:t>• </a:t>
            </a:r>
            <a:r>
              <a:rPr lang="es-ES_tradnl" b="0" dirty="0"/>
              <a:t>Representa las </a:t>
            </a:r>
            <a:r>
              <a:rPr lang="es-ES_tradnl" b="0" dirty="0" err="1"/>
              <a:t>calorías</a:t>
            </a:r>
            <a:r>
              <a:rPr lang="es-ES_tradnl" b="0" dirty="0"/>
              <a:t> consumidas en los procesos de </a:t>
            </a:r>
            <a:r>
              <a:rPr lang="es-ES_tradnl" b="0" dirty="0" err="1"/>
              <a:t>digestión</a:t>
            </a:r>
            <a:r>
              <a:rPr lang="es-ES_tradnl" b="0" dirty="0"/>
              <a:t>, </a:t>
            </a:r>
            <a:r>
              <a:rPr lang="es-ES_tradnl" b="0" dirty="0" err="1"/>
              <a:t>absor</a:t>
            </a:r>
            <a:r>
              <a:rPr lang="es-ES_tradnl" b="0" dirty="0"/>
              <a:t>- </a:t>
            </a:r>
            <a:r>
              <a:rPr lang="es-ES_tradnl" b="0" dirty="0" err="1"/>
              <a:t>ción</a:t>
            </a:r>
            <a:r>
              <a:rPr lang="es-ES_tradnl" b="0" dirty="0"/>
              <a:t>, transporte y metabolismo de los nutrientes.</a:t>
            </a:r>
          </a:p>
          <a:p>
            <a:r>
              <a:rPr lang="es-ES_tradnl" b="0" dirty="0"/>
              <a:t> </a:t>
            </a:r>
            <a:endParaRPr lang="es-ES_tradnl" dirty="0"/>
          </a:p>
          <a:p>
            <a:r>
              <a:rPr lang="es-ES_tradnl" dirty="0"/>
              <a:t>• </a:t>
            </a:r>
            <a:r>
              <a:rPr lang="es-ES_tradnl" b="0" dirty="0"/>
              <a:t>Incrementa el gasto diario en una cantidad aproximadamente </a:t>
            </a:r>
            <a:r>
              <a:rPr lang="es-ES_tradnl" b="0" dirty="0" err="1"/>
              <a:t>equiva</a:t>
            </a:r>
            <a:r>
              <a:rPr lang="es-ES_tradnl" b="0" dirty="0"/>
              <a:t>- lente al 10 % del GEB. </a:t>
            </a:r>
            <a:endParaRPr lang="es-ES_tradnl" dirty="0"/>
          </a:p>
          <a:p>
            <a:endParaRPr lang="es-ES" dirty="0"/>
          </a:p>
        </p:txBody>
      </p:sp>
    </p:spTree>
    <p:extLst>
      <p:ext uri="{BB962C8B-B14F-4D97-AF65-F5344CB8AC3E}">
        <p14:creationId xmlns:p14="http://schemas.microsoft.com/office/powerpoint/2010/main" val="1881031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152718"/>
            <a:ext cx="8053599" cy="1371600"/>
          </a:xfrm>
        </p:spPr>
        <p:txBody>
          <a:bodyPr>
            <a:normAutofit fontScale="90000"/>
          </a:bodyPr>
          <a:lstStyle/>
          <a:p>
            <a:r>
              <a:rPr lang="es-ES_tradnl" dirty="0"/>
              <a:t>Requerimientos </a:t>
            </a:r>
            <a:r>
              <a:rPr lang="es-ES_tradnl" dirty="0" err="1"/>
              <a:t>energéticos</a:t>
            </a:r>
            <a:r>
              <a:rPr lang="es-ES_tradnl" dirty="0"/>
              <a:t> del crecimiento </a:t>
            </a:r>
            <a:endParaRPr lang="es-ES" dirty="0"/>
          </a:p>
        </p:txBody>
      </p:sp>
      <p:sp>
        <p:nvSpPr>
          <p:cNvPr id="3" name="Marcador de contenido 2"/>
          <p:cNvSpPr>
            <a:spLocks noGrp="1"/>
          </p:cNvSpPr>
          <p:nvPr>
            <p:ph idx="1"/>
          </p:nvPr>
        </p:nvSpPr>
        <p:spPr/>
        <p:txBody>
          <a:bodyPr>
            <a:normAutofit fontScale="92500" lnSpcReduction="10000"/>
          </a:bodyPr>
          <a:lstStyle/>
          <a:p>
            <a:r>
              <a:rPr lang="es-ES_tradnl" b="0" dirty="0"/>
              <a:t>Los requerimientos nutricionales para el crecimiento comprenden: </a:t>
            </a:r>
            <a:endParaRPr lang="es-ES_tradnl" dirty="0"/>
          </a:p>
          <a:p>
            <a:r>
              <a:rPr lang="es-ES_tradnl" dirty="0"/>
              <a:t>1  </a:t>
            </a:r>
            <a:r>
              <a:rPr lang="es-ES_tradnl" b="0" dirty="0"/>
              <a:t>La </a:t>
            </a:r>
            <a:r>
              <a:rPr lang="es-ES_tradnl" b="0" dirty="0" err="1"/>
              <a:t>energía</a:t>
            </a:r>
            <a:r>
              <a:rPr lang="es-ES_tradnl" b="0" dirty="0"/>
              <a:t> necesaria para la </a:t>
            </a:r>
            <a:r>
              <a:rPr lang="es-ES_tradnl" b="0" dirty="0" err="1"/>
              <a:t>síntesis</a:t>
            </a:r>
            <a:r>
              <a:rPr lang="es-ES_tradnl" b="0" dirty="0"/>
              <a:t> de los tejidos en crecimiento: </a:t>
            </a:r>
            <a:endParaRPr lang="es-ES_tradnl" dirty="0"/>
          </a:p>
          <a:p>
            <a:r>
              <a:rPr lang="es-ES_tradnl" b="0" dirty="0"/>
              <a:t>procedente de la </a:t>
            </a:r>
            <a:r>
              <a:rPr lang="es-ES_tradnl" b="0" dirty="0" err="1"/>
              <a:t>oxidación</a:t>
            </a:r>
            <a:r>
              <a:rPr lang="es-ES_tradnl" b="0" dirty="0"/>
              <a:t> de nutrientes, forma parte del GET. </a:t>
            </a:r>
            <a:endParaRPr lang="es-ES_tradnl" dirty="0"/>
          </a:p>
          <a:p>
            <a:r>
              <a:rPr lang="es-ES_tradnl" dirty="0"/>
              <a:t>2  </a:t>
            </a:r>
            <a:r>
              <a:rPr lang="es-ES_tradnl" b="0" dirty="0"/>
              <a:t>La </a:t>
            </a:r>
            <a:r>
              <a:rPr lang="es-ES_tradnl" b="0" dirty="0" err="1"/>
              <a:t>energía</a:t>
            </a:r>
            <a:r>
              <a:rPr lang="es-ES_tradnl" b="0" dirty="0"/>
              <a:t> depositada: son los componentes estructurales de los tejidos que se </a:t>
            </a:r>
            <a:r>
              <a:rPr lang="es-ES_tradnl" b="0" dirty="0" err="1"/>
              <a:t>están</a:t>
            </a:r>
            <a:r>
              <a:rPr lang="es-ES_tradnl" b="0" dirty="0"/>
              <a:t> sintetizando, fundamentalmente </a:t>
            </a:r>
            <a:r>
              <a:rPr lang="es-ES_tradnl" b="0" dirty="0" err="1"/>
              <a:t>proteína</a:t>
            </a:r>
            <a:r>
              <a:rPr lang="es-ES_tradnl" b="0" dirty="0"/>
              <a:t> y grasa. Estos nutrientes </a:t>
            </a:r>
            <a:r>
              <a:rPr lang="es-ES_tradnl" b="0" dirty="0" err="1"/>
              <a:t>están</a:t>
            </a:r>
            <a:r>
              <a:rPr lang="es-ES_tradnl" b="0" dirty="0"/>
              <a:t> destinados al anabolismo, no a la </a:t>
            </a:r>
            <a:r>
              <a:rPr lang="es-ES_tradnl" b="0" dirty="0" err="1"/>
              <a:t>obtención</a:t>
            </a:r>
            <a:r>
              <a:rPr lang="es-ES_tradnl" b="0" dirty="0"/>
              <a:t> de </a:t>
            </a:r>
            <a:r>
              <a:rPr lang="es-ES_tradnl" b="0" dirty="0" err="1"/>
              <a:t>energía</a:t>
            </a:r>
            <a:r>
              <a:rPr lang="es-ES_tradnl" b="0" dirty="0"/>
              <a:t> libre. Por lo tanto, en sentido estricto, no se gastan (es decir, no forman parte del GET), pero es necesaria su ingesta (sí forman parte de los requerimientos). </a:t>
            </a:r>
            <a:endParaRPr lang="es-ES_tradnl" dirty="0"/>
          </a:p>
          <a:p>
            <a:r>
              <a:rPr lang="es-ES_tradnl" b="0" dirty="0"/>
              <a:t>Constituyen un 35 % de los requerimientos diarios durante los primeros 3 meses de vida, para descender hasta el 5 % hacia los 12 meses y al 3 % durante el segundo </a:t>
            </a:r>
            <a:r>
              <a:rPr lang="es-ES_tradnl" b="0" dirty="0" err="1"/>
              <a:t>año</a:t>
            </a:r>
            <a:r>
              <a:rPr lang="es-ES_tradnl" b="0" dirty="0"/>
              <a:t>. Posteriormente representan un 1-2 % del gasto total hasta la mitad de la adolescencia. </a:t>
            </a:r>
            <a:endParaRPr lang="es-ES_tradnl" dirty="0"/>
          </a:p>
          <a:p>
            <a:endParaRPr lang="es-ES" dirty="0"/>
          </a:p>
        </p:txBody>
      </p:sp>
    </p:spTree>
    <p:extLst>
      <p:ext uri="{BB962C8B-B14F-4D97-AF65-F5344CB8AC3E}">
        <p14:creationId xmlns:p14="http://schemas.microsoft.com/office/powerpoint/2010/main" val="23560119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a:t>Gasto </a:t>
            </a:r>
            <a:r>
              <a:rPr lang="es-ES_tradnl" dirty="0" err="1"/>
              <a:t>energético</a:t>
            </a:r>
            <a:r>
              <a:rPr lang="es-ES_tradnl" dirty="0"/>
              <a:t> por actividad </a:t>
            </a:r>
            <a:r>
              <a:rPr lang="es-ES_tradnl" dirty="0" err="1"/>
              <a:t>física</a:t>
            </a:r>
            <a:r>
              <a:rPr lang="es-ES_tradnl" dirty="0"/>
              <a:t> </a:t>
            </a:r>
            <a:endParaRPr lang="es-ES" dirty="0"/>
          </a:p>
        </p:txBody>
      </p:sp>
      <p:sp>
        <p:nvSpPr>
          <p:cNvPr id="3" name="Marcador de contenido 2"/>
          <p:cNvSpPr>
            <a:spLocks noGrp="1"/>
          </p:cNvSpPr>
          <p:nvPr>
            <p:ph idx="1"/>
          </p:nvPr>
        </p:nvSpPr>
        <p:spPr/>
        <p:txBody>
          <a:bodyPr>
            <a:normAutofit lnSpcReduction="10000"/>
          </a:bodyPr>
          <a:lstStyle/>
          <a:p>
            <a:r>
              <a:rPr lang="es-ES" dirty="0"/>
              <a:t>Es la parte mas variable del gasto energético total, </a:t>
            </a:r>
            <a:r>
              <a:rPr lang="es-ES_tradnl" b="0" dirty="0"/>
              <a:t>depende de su intensidad y </a:t>
            </a:r>
            <a:r>
              <a:rPr lang="es-ES_tradnl" b="0" dirty="0" err="1"/>
              <a:t>duración</a:t>
            </a:r>
            <a:r>
              <a:rPr lang="es-ES_tradnl" b="0" dirty="0"/>
              <a:t>. </a:t>
            </a:r>
          </a:p>
          <a:p>
            <a:r>
              <a:rPr lang="es-ES_tradnl" dirty="0">
                <a:solidFill>
                  <a:srgbClr val="D1282E"/>
                </a:solidFill>
              </a:rPr>
              <a:t>Componentes: </a:t>
            </a:r>
          </a:p>
          <a:p>
            <a:br>
              <a:rPr lang="es-ES_tradnl" b="0" dirty="0"/>
            </a:br>
            <a:r>
              <a:rPr lang="es-ES_tradnl" dirty="0"/>
              <a:t>1 Actividad sin ejercicio: </a:t>
            </a:r>
            <a:r>
              <a:rPr lang="es-ES_tradnl" b="0" dirty="0"/>
              <a:t>actividades habituales, determinadas por el estilo de vida (pasear, ir al colegio, ver la </a:t>
            </a:r>
            <a:r>
              <a:rPr lang="es-ES_tradnl" b="0" dirty="0" err="1"/>
              <a:t>televisión</a:t>
            </a:r>
            <a:r>
              <a:rPr lang="es-ES_tradnl" b="0" dirty="0"/>
              <a:t>, etc.) y que pueden ser obligatorias o discrecionales. Proporcionalmente, es el componente </a:t>
            </a:r>
            <a:r>
              <a:rPr lang="es-ES_tradnl" b="0" dirty="0" err="1"/>
              <a:t>más</a:t>
            </a:r>
            <a:r>
              <a:rPr lang="es-ES_tradnl" b="0" dirty="0"/>
              <a:t> importante del gasto por actividad. </a:t>
            </a:r>
          </a:p>
          <a:p>
            <a:endParaRPr lang="es-ES_tradnl" sz="1500" dirty="0"/>
          </a:p>
          <a:p>
            <a:r>
              <a:rPr lang="es-ES_tradnl" dirty="0"/>
              <a:t>2 Ejercicio </a:t>
            </a:r>
            <a:r>
              <a:rPr lang="es-ES_tradnl" dirty="0" err="1"/>
              <a:t>físico</a:t>
            </a:r>
            <a:r>
              <a:rPr lang="es-ES_tradnl" dirty="0"/>
              <a:t>: </a:t>
            </a:r>
            <a:r>
              <a:rPr lang="es-ES_tradnl" b="0" dirty="0"/>
              <a:t>actividad discrecional, planeada, estructurada y repetitiva, realizada con el objetivo de mantener una forma </a:t>
            </a:r>
            <a:r>
              <a:rPr lang="es-ES_tradnl" b="0" dirty="0" err="1"/>
              <a:t>física</a:t>
            </a:r>
            <a:r>
              <a:rPr lang="es-ES_tradnl" b="0" dirty="0"/>
              <a:t> saludable. Normalmente se practica en periodos cortos y supone un gasto extra si es intensa. </a:t>
            </a:r>
            <a:endParaRPr lang="es-ES_tradnl" dirty="0"/>
          </a:p>
          <a:p>
            <a:endParaRPr lang="es-ES" dirty="0"/>
          </a:p>
        </p:txBody>
      </p:sp>
    </p:spTree>
    <p:extLst>
      <p:ext uri="{BB962C8B-B14F-4D97-AF65-F5344CB8AC3E}">
        <p14:creationId xmlns:p14="http://schemas.microsoft.com/office/powerpoint/2010/main" val="2792736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729964"/>
            <a:ext cx="7620000" cy="5396200"/>
          </a:xfrm>
        </p:spPr>
        <p:txBody>
          <a:bodyPr>
            <a:normAutofit fontScale="92500" lnSpcReduction="10000"/>
          </a:bodyPr>
          <a:lstStyle/>
          <a:p>
            <a:r>
              <a:rPr lang="es-ES_tradnl" dirty="0"/>
              <a:t>A partir de los 6 años la OMS, clasifica la AF en ligera, moderada e intensa. </a:t>
            </a:r>
          </a:p>
          <a:p>
            <a:endParaRPr lang="es-ES_tradnl" dirty="0">
              <a:solidFill>
                <a:srgbClr val="D1282E"/>
              </a:solidFill>
            </a:endParaRPr>
          </a:p>
          <a:p>
            <a:r>
              <a:rPr lang="es-ES_tradnl" dirty="0">
                <a:solidFill>
                  <a:srgbClr val="D1282E"/>
                </a:solidFill>
              </a:rPr>
              <a:t>Actividad </a:t>
            </a:r>
            <a:r>
              <a:rPr lang="es-ES_tradnl" dirty="0" err="1">
                <a:solidFill>
                  <a:srgbClr val="D1282E"/>
                </a:solidFill>
              </a:rPr>
              <a:t>física</a:t>
            </a:r>
            <a:r>
              <a:rPr lang="es-ES_tradnl" dirty="0">
                <a:solidFill>
                  <a:srgbClr val="D1282E"/>
                </a:solidFill>
              </a:rPr>
              <a:t> ligera: </a:t>
            </a:r>
            <a:r>
              <a:rPr lang="es-ES_tradnl" b="0" dirty="0"/>
              <a:t>varias horas al </a:t>
            </a:r>
            <a:r>
              <a:rPr lang="es-ES_tradnl" b="0" dirty="0" err="1"/>
              <a:t>día</a:t>
            </a:r>
            <a:r>
              <a:rPr lang="es-ES_tradnl" b="0" dirty="0"/>
              <a:t> sentado en clase o en actividades «de pantalla», sin </a:t>
            </a:r>
            <a:r>
              <a:rPr lang="es-ES_tradnl" b="0" dirty="0" err="1"/>
              <a:t>práctica</a:t>
            </a:r>
            <a:r>
              <a:rPr lang="es-ES_tradnl" b="0" dirty="0"/>
              <a:t> deportiva regular, desplazamientos habituales en </a:t>
            </a:r>
            <a:r>
              <a:rPr lang="es-ES_tradnl" b="0" dirty="0" err="1"/>
              <a:t>vehículos</a:t>
            </a:r>
            <a:r>
              <a:rPr lang="es-ES_tradnl" b="0" dirty="0"/>
              <a:t> motorizados, actividades de tiempo libre que requieren escaso esfuerzo </a:t>
            </a:r>
            <a:r>
              <a:rPr lang="es-ES_tradnl" b="0" dirty="0" err="1"/>
              <a:t>físico</a:t>
            </a:r>
            <a:r>
              <a:rPr lang="es-ES_tradnl" b="0" dirty="0"/>
              <a:t> (</a:t>
            </a:r>
            <a:r>
              <a:rPr lang="es-ES_tradnl" b="0" dirty="0" err="1"/>
              <a:t>televisión</a:t>
            </a:r>
            <a:r>
              <a:rPr lang="es-ES_tradnl" b="0" dirty="0"/>
              <a:t>, leer, ordenador).</a:t>
            </a:r>
          </a:p>
          <a:p>
            <a:br>
              <a:rPr lang="es-ES_tradnl" b="0" dirty="0"/>
            </a:br>
            <a:r>
              <a:rPr lang="es-ES_tradnl" dirty="0">
                <a:solidFill>
                  <a:srgbClr val="D1282E"/>
                </a:solidFill>
              </a:rPr>
              <a:t>Actividad </a:t>
            </a:r>
            <a:r>
              <a:rPr lang="es-ES_tradnl" dirty="0" err="1">
                <a:solidFill>
                  <a:srgbClr val="D1282E"/>
                </a:solidFill>
              </a:rPr>
              <a:t>física</a:t>
            </a:r>
            <a:r>
              <a:rPr lang="es-ES_tradnl" dirty="0">
                <a:solidFill>
                  <a:srgbClr val="D1282E"/>
                </a:solidFill>
              </a:rPr>
              <a:t> intensa: </a:t>
            </a:r>
            <a:r>
              <a:rPr lang="es-ES_tradnl" b="0" dirty="0"/>
              <a:t>desplazamientos habituales largos caminando o en bicicleta, dedicar varias horas al </a:t>
            </a:r>
            <a:r>
              <a:rPr lang="es-ES_tradnl" b="0" dirty="0" err="1"/>
              <a:t>día</a:t>
            </a:r>
            <a:r>
              <a:rPr lang="es-ES_tradnl" b="0" dirty="0"/>
              <a:t> a actividades de tiempo libre o tareas que requieran esfuerzo </a:t>
            </a:r>
            <a:r>
              <a:rPr lang="es-ES_tradnl" b="0" dirty="0" err="1"/>
              <a:t>físico</a:t>
            </a:r>
            <a:r>
              <a:rPr lang="es-ES_tradnl" b="0" dirty="0"/>
              <a:t> importante (</a:t>
            </a:r>
            <a:r>
              <a:rPr lang="es-ES_tradnl" b="0" dirty="0" err="1"/>
              <a:t>jardín</a:t>
            </a:r>
            <a:r>
              <a:rPr lang="es-ES_tradnl" b="0" dirty="0"/>
              <a:t>, huerta, granja) y/o </a:t>
            </a:r>
            <a:r>
              <a:rPr lang="es-ES_tradnl" b="0" dirty="0" err="1"/>
              <a:t>práctica</a:t>
            </a:r>
            <a:r>
              <a:rPr lang="es-ES_tradnl" b="0" dirty="0"/>
              <a:t> deportiva de alto nivel varias horas diarias y varios </a:t>
            </a:r>
            <a:r>
              <a:rPr lang="es-ES_tradnl" b="0" dirty="0" err="1"/>
              <a:t>días</a:t>
            </a:r>
            <a:r>
              <a:rPr lang="es-ES_tradnl" b="0" dirty="0"/>
              <a:t> a la semana. </a:t>
            </a:r>
          </a:p>
          <a:p>
            <a:endParaRPr lang="es-ES_tradnl" b="0" dirty="0"/>
          </a:p>
          <a:p>
            <a:r>
              <a:rPr lang="es-ES_tradnl" b="0" dirty="0"/>
              <a:t>“La mayoría de nuestros niños, serán clasificados como </a:t>
            </a:r>
            <a:r>
              <a:rPr lang="es-ES_tradnl" b="0" dirty="0">
                <a:solidFill>
                  <a:schemeClr val="tx2"/>
                </a:solidFill>
              </a:rPr>
              <a:t>actividad física ligera”</a:t>
            </a:r>
            <a:endParaRPr lang="es-ES_tradnl" dirty="0">
              <a:solidFill>
                <a:schemeClr val="tx2"/>
              </a:solidFill>
            </a:endParaRPr>
          </a:p>
          <a:p>
            <a:endParaRPr lang="es-ES" dirty="0"/>
          </a:p>
        </p:txBody>
      </p:sp>
    </p:spTree>
    <p:extLst>
      <p:ext uri="{BB962C8B-B14F-4D97-AF65-F5344CB8AC3E}">
        <p14:creationId xmlns:p14="http://schemas.microsoft.com/office/powerpoint/2010/main" val="37138529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152718"/>
            <a:ext cx="7294489" cy="1371600"/>
          </a:xfrm>
        </p:spPr>
        <p:txBody>
          <a:bodyPr>
            <a:normAutofit/>
          </a:bodyPr>
          <a:lstStyle/>
          <a:p>
            <a:r>
              <a:rPr lang="es-ES_tradnl" sz="2800" dirty="0"/>
              <a:t>factor de actividad </a:t>
            </a:r>
            <a:r>
              <a:rPr lang="es-ES_tradnl" sz="2800" dirty="0" err="1"/>
              <a:t>física</a:t>
            </a:r>
            <a:r>
              <a:rPr lang="es-ES_tradnl" sz="2800" dirty="0"/>
              <a:t> o PAL (</a:t>
            </a:r>
            <a:r>
              <a:rPr lang="es-ES_tradnl" sz="2800" i="1" dirty="0" err="1"/>
              <a:t>physical</a:t>
            </a:r>
            <a:r>
              <a:rPr lang="es-ES_tradnl" sz="2800" i="1" dirty="0"/>
              <a:t> </a:t>
            </a:r>
            <a:r>
              <a:rPr lang="es-ES_tradnl" sz="2800" i="1" dirty="0" err="1"/>
              <a:t>activity</a:t>
            </a:r>
            <a:r>
              <a:rPr lang="es-ES_tradnl" sz="2800" i="1" dirty="0"/>
              <a:t> </a:t>
            </a:r>
            <a:r>
              <a:rPr lang="es-ES_tradnl" sz="2800" i="1" dirty="0" err="1"/>
              <a:t>level</a:t>
            </a:r>
            <a:r>
              <a:rPr lang="es-ES_tradnl" sz="2800" dirty="0"/>
              <a:t>) </a:t>
            </a:r>
            <a:endParaRPr lang="es-ES" sz="2800" dirty="0"/>
          </a:p>
        </p:txBody>
      </p:sp>
      <p:sp>
        <p:nvSpPr>
          <p:cNvPr id="3" name="Marcador de contenido 2"/>
          <p:cNvSpPr>
            <a:spLocks noGrp="1"/>
          </p:cNvSpPr>
          <p:nvPr>
            <p:ph idx="1"/>
          </p:nvPr>
        </p:nvSpPr>
        <p:spPr/>
        <p:txBody>
          <a:bodyPr/>
          <a:lstStyle/>
          <a:p>
            <a:r>
              <a:rPr lang="es-ES_tradnl" b="0" dirty="0"/>
              <a:t>PAL fue calculado dividiendo el GET diario, medido mediante una </a:t>
            </a:r>
            <a:r>
              <a:rPr lang="es-ES_tradnl" b="0" dirty="0" err="1"/>
              <a:t>técnica</a:t>
            </a:r>
            <a:r>
              <a:rPr lang="es-ES_tradnl" b="0" dirty="0"/>
              <a:t> de referencia (agua doblemente marcada), entre el GEB calculado por ecuaciones de </a:t>
            </a:r>
            <a:r>
              <a:rPr lang="es-ES_tradnl" b="0" dirty="0" err="1"/>
              <a:t>Schofield</a:t>
            </a:r>
            <a:r>
              <a:rPr lang="es-ES_tradnl" b="0" dirty="0"/>
              <a:t>. Por lo tanto, el PAL incluye no solo el gasto por actividad, sino </a:t>
            </a:r>
            <a:r>
              <a:rPr lang="es-ES_tradnl" b="0" dirty="0" err="1"/>
              <a:t>también</a:t>
            </a:r>
            <a:r>
              <a:rPr lang="es-ES_tradnl" b="0" dirty="0"/>
              <a:t> el gasto por crecimiento y la </a:t>
            </a:r>
            <a:r>
              <a:rPr lang="es-ES_tradnl" b="0" dirty="0" err="1"/>
              <a:t>termogénesis</a:t>
            </a:r>
            <a:r>
              <a:rPr lang="es-ES_tradnl" b="0" dirty="0"/>
              <a:t> inducida por </a:t>
            </a:r>
            <a:r>
              <a:rPr lang="es-ES_tradnl" b="0" dirty="0" err="1"/>
              <a:t>alimentación</a:t>
            </a:r>
            <a:r>
              <a:rPr lang="es-ES_tradnl" b="0" dirty="0"/>
              <a:t>. </a:t>
            </a:r>
            <a:endParaRPr lang="es-ES_tradnl" dirty="0"/>
          </a:p>
          <a:p>
            <a:endParaRPr lang="es-ES" dirty="0"/>
          </a:p>
        </p:txBody>
      </p:sp>
      <p:pic>
        <p:nvPicPr>
          <p:cNvPr id="4" name="Imagen 3"/>
          <p:cNvPicPr>
            <a:picLocks noChangeAspect="1"/>
          </p:cNvPicPr>
          <p:nvPr/>
        </p:nvPicPr>
        <p:blipFill>
          <a:blip r:embed="rId2"/>
          <a:stretch>
            <a:fillRect/>
          </a:stretch>
        </p:blipFill>
        <p:spPr>
          <a:xfrm>
            <a:off x="2540991" y="3978564"/>
            <a:ext cx="2514600" cy="698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8023347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204614" y="388471"/>
            <a:ext cx="8715268" cy="5952990"/>
          </a:xfrm>
          <a:prstGeom prst="rect">
            <a:avLst/>
          </a:prstGeom>
        </p:spPr>
      </p:pic>
    </p:spTree>
    <p:extLst>
      <p:ext uri="{BB962C8B-B14F-4D97-AF65-F5344CB8AC3E}">
        <p14:creationId xmlns:p14="http://schemas.microsoft.com/office/powerpoint/2010/main" val="40188582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2234" r="1337"/>
          <a:stretch/>
        </p:blipFill>
        <p:spPr>
          <a:xfrm>
            <a:off x="27998" y="759161"/>
            <a:ext cx="9066732" cy="5182539"/>
          </a:xfrm>
          <a:prstGeom prst="rect">
            <a:avLst/>
          </a:prstGeom>
        </p:spPr>
      </p:pic>
      <p:sp>
        <p:nvSpPr>
          <p:cNvPr id="3" name="Elipse 2"/>
          <p:cNvSpPr/>
          <p:nvPr/>
        </p:nvSpPr>
        <p:spPr>
          <a:xfrm>
            <a:off x="1396246" y="963550"/>
            <a:ext cx="1826659" cy="487517"/>
          </a:xfrm>
          <a:prstGeom prst="ellipse">
            <a:avLst/>
          </a:prstGeom>
          <a:solidFill>
            <a:schemeClr val="lt1">
              <a:alpha val="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s-ES"/>
          </a:p>
        </p:txBody>
      </p:sp>
      <p:sp>
        <p:nvSpPr>
          <p:cNvPr id="6" name="Elipse 5"/>
          <p:cNvSpPr/>
          <p:nvPr/>
        </p:nvSpPr>
        <p:spPr>
          <a:xfrm>
            <a:off x="6745635" y="955357"/>
            <a:ext cx="1826659" cy="487517"/>
          </a:xfrm>
          <a:prstGeom prst="ellipse">
            <a:avLst/>
          </a:prstGeom>
          <a:solidFill>
            <a:schemeClr val="lt1">
              <a:alpha val="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s-ES"/>
          </a:p>
        </p:txBody>
      </p:sp>
      <p:sp>
        <p:nvSpPr>
          <p:cNvPr id="7" name="Elipse 6"/>
          <p:cNvSpPr/>
          <p:nvPr/>
        </p:nvSpPr>
        <p:spPr>
          <a:xfrm>
            <a:off x="4095164" y="963550"/>
            <a:ext cx="1826659" cy="487517"/>
          </a:xfrm>
          <a:prstGeom prst="ellipse">
            <a:avLst/>
          </a:prstGeom>
          <a:solidFill>
            <a:schemeClr val="lt1">
              <a:alpha val="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s-ES"/>
          </a:p>
        </p:txBody>
      </p:sp>
      <p:sp>
        <p:nvSpPr>
          <p:cNvPr id="8" name="Rectángulo 7"/>
          <p:cNvSpPr/>
          <p:nvPr/>
        </p:nvSpPr>
        <p:spPr>
          <a:xfrm>
            <a:off x="3222905" y="1255535"/>
            <a:ext cx="455863" cy="4613365"/>
          </a:xfrm>
          <a:prstGeom prst="rect">
            <a:avLst/>
          </a:prstGeom>
          <a:solidFill>
            <a:schemeClr val="lt1">
              <a:alpha val="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s-ES"/>
          </a:p>
        </p:txBody>
      </p:sp>
      <p:sp>
        <p:nvSpPr>
          <p:cNvPr id="9" name="Rectángulo 8"/>
          <p:cNvSpPr/>
          <p:nvPr/>
        </p:nvSpPr>
        <p:spPr>
          <a:xfrm>
            <a:off x="6075988" y="1240739"/>
            <a:ext cx="455863" cy="4613365"/>
          </a:xfrm>
          <a:prstGeom prst="rect">
            <a:avLst/>
          </a:prstGeom>
          <a:solidFill>
            <a:schemeClr val="lt1">
              <a:alpha val="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s-ES"/>
          </a:p>
        </p:txBody>
      </p:sp>
      <p:sp>
        <p:nvSpPr>
          <p:cNvPr id="10" name="Rectángulo 9"/>
          <p:cNvSpPr/>
          <p:nvPr/>
        </p:nvSpPr>
        <p:spPr>
          <a:xfrm>
            <a:off x="8638867" y="1240739"/>
            <a:ext cx="455863" cy="4613365"/>
          </a:xfrm>
          <a:prstGeom prst="rect">
            <a:avLst/>
          </a:prstGeom>
          <a:solidFill>
            <a:schemeClr val="lt1">
              <a:alpha val="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s-ES"/>
          </a:p>
        </p:txBody>
      </p:sp>
      <p:cxnSp>
        <p:nvCxnSpPr>
          <p:cNvPr id="12" name="Conector recto 11"/>
          <p:cNvCxnSpPr/>
          <p:nvPr/>
        </p:nvCxnSpPr>
        <p:spPr>
          <a:xfrm>
            <a:off x="145983" y="3168038"/>
            <a:ext cx="8948747" cy="0"/>
          </a:xfrm>
          <a:prstGeom prst="line">
            <a:avLst/>
          </a:prstGeom>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17067636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1117" r="1497"/>
          <a:stretch/>
        </p:blipFill>
        <p:spPr>
          <a:xfrm>
            <a:off x="0" y="776093"/>
            <a:ext cx="9080131" cy="5194125"/>
          </a:xfrm>
          <a:prstGeom prst="rect">
            <a:avLst/>
          </a:prstGeom>
        </p:spPr>
      </p:pic>
      <p:sp>
        <p:nvSpPr>
          <p:cNvPr id="3" name="Elipse 2"/>
          <p:cNvSpPr/>
          <p:nvPr/>
        </p:nvSpPr>
        <p:spPr>
          <a:xfrm>
            <a:off x="1337854" y="978146"/>
            <a:ext cx="1826659" cy="487517"/>
          </a:xfrm>
          <a:prstGeom prst="ellipse">
            <a:avLst/>
          </a:prstGeom>
          <a:solidFill>
            <a:schemeClr val="lt1">
              <a:alpha val="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s-ES"/>
          </a:p>
        </p:txBody>
      </p:sp>
      <p:sp>
        <p:nvSpPr>
          <p:cNvPr id="4" name="Elipse 3"/>
          <p:cNvSpPr/>
          <p:nvPr/>
        </p:nvSpPr>
        <p:spPr>
          <a:xfrm>
            <a:off x="4095164" y="963550"/>
            <a:ext cx="1826659" cy="487517"/>
          </a:xfrm>
          <a:prstGeom prst="ellipse">
            <a:avLst/>
          </a:prstGeom>
          <a:solidFill>
            <a:schemeClr val="lt1">
              <a:alpha val="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s-ES"/>
          </a:p>
        </p:txBody>
      </p:sp>
      <p:sp>
        <p:nvSpPr>
          <p:cNvPr id="5" name="Elipse 4"/>
          <p:cNvSpPr/>
          <p:nvPr/>
        </p:nvSpPr>
        <p:spPr>
          <a:xfrm>
            <a:off x="6745635" y="955357"/>
            <a:ext cx="1826659" cy="487517"/>
          </a:xfrm>
          <a:prstGeom prst="ellipse">
            <a:avLst/>
          </a:prstGeom>
          <a:solidFill>
            <a:schemeClr val="lt1">
              <a:alpha val="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s-ES"/>
          </a:p>
        </p:txBody>
      </p:sp>
      <p:cxnSp>
        <p:nvCxnSpPr>
          <p:cNvPr id="6" name="Conector recto 5"/>
          <p:cNvCxnSpPr/>
          <p:nvPr/>
        </p:nvCxnSpPr>
        <p:spPr>
          <a:xfrm>
            <a:off x="145983" y="3168038"/>
            <a:ext cx="8948747" cy="0"/>
          </a:xfrm>
          <a:prstGeom prst="line">
            <a:avLst/>
          </a:prstGeom>
        </p:spPr>
        <p:style>
          <a:lnRef idx="2">
            <a:schemeClr val="accent5"/>
          </a:lnRef>
          <a:fillRef idx="0">
            <a:schemeClr val="accent5"/>
          </a:fillRef>
          <a:effectRef idx="1">
            <a:schemeClr val="accent5"/>
          </a:effectRef>
          <a:fontRef idx="minor">
            <a:schemeClr val="tx1"/>
          </a:fontRef>
        </p:style>
      </p:cxnSp>
      <p:sp>
        <p:nvSpPr>
          <p:cNvPr id="7" name="Rectángulo 6"/>
          <p:cNvSpPr/>
          <p:nvPr/>
        </p:nvSpPr>
        <p:spPr>
          <a:xfrm>
            <a:off x="3193709" y="1255535"/>
            <a:ext cx="455863" cy="4613365"/>
          </a:xfrm>
          <a:prstGeom prst="rect">
            <a:avLst/>
          </a:prstGeom>
          <a:solidFill>
            <a:schemeClr val="lt1">
              <a:alpha val="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s-ES"/>
          </a:p>
        </p:txBody>
      </p:sp>
      <p:sp>
        <p:nvSpPr>
          <p:cNvPr id="8" name="Rectángulo 7"/>
          <p:cNvSpPr/>
          <p:nvPr/>
        </p:nvSpPr>
        <p:spPr>
          <a:xfrm>
            <a:off x="6046792" y="1240739"/>
            <a:ext cx="455863" cy="4613365"/>
          </a:xfrm>
          <a:prstGeom prst="rect">
            <a:avLst/>
          </a:prstGeom>
          <a:solidFill>
            <a:schemeClr val="lt1">
              <a:alpha val="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s-ES"/>
          </a:p>
        </p:txBody>
      </p:sp>
      <p:sp>
        <p:nvSpPr>
          <p:cNvPr id="9" name="Rectángulo 8"/>
          <p:cNvSpPr/>
          <p:nvPr/>
        </p:nvSpPr>
        <p:spPr>
          <a:xfrm>
            <a:off x="8638867" y="1240739"/>
            <a:ext cx="455863" cy="4613365"/>
          </a:xfrm>
          <a:prstGeom prst="rect">
            <a:avLst/>
          </a:prstGeom>
          <a:solidFill>
            <a:schemeClr val="lt1">
              <a:alpha val="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s-ES"/>
          </a:p>
        </p:txBody>
      </p:sp>
    </p:spTree>
    <p:extLst>
      <p:ext uri="{BB962C8B-B14F-4D97-AF65-F5344CB8AC3E}">
        <p14:creationId xmlns:p14="http://schemas.microsoft.com/office/powerpoint/2010/main" val="12408666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333500" y="800100"/>
            <a:ext cx="6464300" cy="5257800"/>
          </a:xfrm>
          <a:prstGeom prst="rect">
            <a:avLst/>
          </a:prstGeom>
        </p:spPr>
      </p:pic>
      <p:sp>
        <p:nvSpPr>
          <p:cNvPr id="3" name="CuadroTexto 2"/>
          <p:cNvSpPr txBox="1"/>
          <p:nvPr/>
        </p:nvSpPr>
        <p:spPr>
          <a:xfrm>
            <a:off x="717179" y="6051176"/>
            <a:ext cx="8035899" cy="369332"/>
          </a:xfrm>
          <a:prstGeom prst="rect">
            <a:avLst/>
          </a:prstGeom>
          <a:noFill/>
        </p:spPr>
        <p:txBody>
          <a:bodyPr wrap="none" rtlCol="0">
            <a:spAutoFit/>
          </a:bodyPr>
          <a:lstStyle/>
          <a:p>
            <a:r>
              <a:rPr lang="es-ES" dirty="0"/>
              <a:t>Manual Práctico de Nutrición en Pediatría. Comité de nutrición de la AEP. 2007 </a:t>
            </a:r>
          </a:p>
        </p:txBody>
      </p:sp>
      <p:sp>
        <p:nvSpPr>
          <p:cNvPr id="4" name="CuadroTexto 3"/>
          <p:cNvSpPr txBox="1"/>
          <p:nvPr/>
        </p:nvSpPr>
        <p:spPr>
          <a:xfrm>
            <a:off x="717179" y="3914588"/>
            <a:ext cx="912780"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s-ES" dirty="0"/>
              <a:t>60-70%</a:t>
            </a:r>
          </a:p>
        </p:txBody>
      </p:sp>
      <p:sp>
        <p:nvSpPr>
          <p:cNvPr id="5" name="Abrir llave 4"/>
          <p:cNvSpPr/>
          <p:nvPr/>
        </p:nvSpPr>
        <p:spPr>
          <a:xfrm>
            <a:off x="1629959" y="2898588"/>
            <a:ext cx="252629" cy="258482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a:p>
        </p:txBody>
      </p:sp>
      <p:sp>
        <p:nvSpPr>
          <p:cNvPr id="6" name="CuadroTexto 5"/>
          <p:cNvSpPr txBox="1"/>
          <p:nvPr/>
        </p:nvSpPr>
        <p:spPr>
          <a:xfrm>
            <a:off x="3918578" y="565799"/>
            <a:ext cx="3794673" cy="1077218"/>
          </a:xfrm>
          <a:prstGeom prst="rect">
            <a:avLst/>
          </a:prstGeom>
          <a:noFill/>
          <a:ln>
            <a:solidFill>
              <a:schemeClr val="accent1">
                <a:lumMod val="75000"/>
              </a:schemeClr>
            </a:solidFill>
          </a:ln>
        </p:spPr>
        <p:txBody>
          <a:bodyPr wrap="square" rtlCol="0">
            <a:spAutoFit/>
          </a:bodyPr>
          <a:lstStyle/>
          <a:p>
            <a:r>
              <a:rPr lang="es-ES_tradnl" sz="1600" dirty="0"/>
              <a:t>1as semanas hasta 35%, luego desciende progresivamente, al año:   5% ---a los 2 años 3 %</a:t>
            </a:r>
          </a:p>
          <a:p>
            <a:r>
              <a:rPr lang="es-ES" sz="1600" dirty="0"/>
              <a:t>E</a:t>
            </a:r>
            <a:r>
              <a:rPr lang="es-ES_tradnl" sz="1600" dirty="0" err="1"/>
              <a:t>stirón</a:t>
            </a:r>
            <a:r>
              <a:rPr lang="es-ES_tradnl" sz="1600" dirty="0"/>
              <a:t> puberal: 5% </a:t>
            </a:r>
          </a:p>
        </p:txBody>
      </p:sp>
      <p:sp>
        <p:nvSpPr>
          <p:cNvPr id="7" name="Cerrar llave 6"/>
          <p:cNvSpPr/>
          <p:nvPr/>
        </p:nvSpPr>
        <p:spPr>
          <a:xfrm>
            <a:off x="3608811" y="913884"/>
            <a:ext cx="247816" cy="41821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a:p>
        </p:txBody>
      </p:sp>
      <p:sp>
        <p:nvSpPr>
          <p:cNvPr id="8" name="CuadroTexto 7"/>
          <p:cNvSpPr txBox="1"/>
          <p:nvPr/>
        </p:nvSpPr>
        <p:spPr>
          <a:xfrm>
            <a:off x="1235919" y="2448323"/>
            <a:ext cx="646669"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s-ES" dirty="0"/>
              <a:t>10%</a:t>
            </a:r>
          </a:p>
        </p:txBody>
      </p:sp>
    </p:spTree>
    <p:extLst>
      <p:ext uri="{BB962C8B-B14F-4D97-AF65-F5344CB8AC3E}">
        <p14:creationId xmlns:p14="http://schemas.microsoft.com/office/powerpoint/2010/main" val="25389225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Captura de pantalla 2016-07-06 a la(s) 22.54.4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9876" y="470118"/>
            <a:ext cx="6543988" cy="5609132"/>
          </a:xfrm>
          <a:prstGeom prst="rect">
            <a:avLst/>
          </a:prstGeom>
        </p:spPr>
      </p:pic>
      <p:sp>
        <p:nvSpPr>
          <p:cNvPr id="6" name="Rectángulo 5"/>
          <p:cNvSpPr/>
          <p:nvPr/>
        </p:nvSpPr>
        <p:spPr>
          <a:xfrm>
            <a:off x="522941" y="6295647"/>
            <a:ext cx="8568147" cy="338554"/>
          </a:xfrm>
          <a:prstGeom prst="rect">
            <a:avLst/>
          </a:prstGeom>
        </p:spPr>
        <p:txBody>
          <a:bodyPr wrap="square">
            <a:spAutoFit/>
          </a:bodyPr>
          <a:lstStyle/>
          <a:p>
            <a:r>
              <a:rPr lang="es-ES" sz="1600" dirty="0"/>
              <a:t>A. Gil Hernández, R. </a:t>
            </a:r>
            <a:r>
              <a:rPr lang="es-ES" sz="1600" dirty="0" err="1"/>
              <a:t>Uauy</a:t>
            </a:r>
            <a:r>
              <a:rPr lang="es-ES" sz="1600" dirty="0"/>
              <a:t> </a:t>
            </a:r>
            <a:r>
              <a:rPr lang="es-ES" sz="1600" dirty="0" err="1"/>
              <a:t>Dagach</a:t>
            </a:r>
            <a:r>
              <a:rPr lang="es-ES" sz="1600" dirty="0"/>
              <a:t>, J. </a:t>
            </a:r>
            <a:r>
              <a:rPr lang="es-ES" sz="1600" dirty="0" err="1"/>
              <a:t>Dalmau</a:t>
            </a:r>
            <a:r>
              <a:rPr lang="es-ES" sz="1600" dirty="0"/>
              <a:t> Serra, </a:t>
            </a:r>
            <a:r>
              <a:rPr lang="ro-RO" sz="1600" dirty="0"/>
              <a:t>An Pediatr (Barc). 2006;65(5):481-95 </a:t>
            </a:r>
            <a:endParaRPr lang="es-ES" sz="1600" dirty="0"/>
          </a:p>
        </p:txBody>
      </p:sp>
    </p:spTree>
    <p:extLst>
      <p:ext uri="{BB962C8B-B14F-4D97-AF65-F5344CB8AC3E}">
        <p14:creationId xmlns:p14="http://schemas.microsoft.com/office/powerpoint/2010/main" val="665530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50525"/>
            <a:ext cx="5791200" cy="1371600"/>
          </a:xfrm>
        </p:spPr>
        <p:txBody>
          <a:bodyPr/>
          <a:lstStyle/>
          <a:p>
            <a:r>
              <a:rPr lang="es-ES" dirty="0"/>
              <a:t>Definiciones </a:t>
            </a:r>
          </a:p>
        </p:txBody>
      </p:sp>
      <p:sp>
        <p:nvSpPr>
          <p:cNvPr id="3" name="Marcador de contenido 2"/>
          <p:cNvSpPr>
            <a:spLocks noGrp="1"/>
          </p:cNvSpPr>
          <p:nvPr>
            <p:ph idx="1"/>
          </p:nvPr>
        </p:nvSpPr>
        <p:spPr>
          <a:xfrm>
            <a:off x="900112" y="1682878"/>
            <a:ext cx="7345363" cy="4616227"/>
          </a:xfrm>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p>
            <a:pPr algn="just">
              <a:lnSpc>
                <a:spcPct val="90000"/>
              </a:lnSpc>
            </a:pPr>
            <a:r>
              <a:rPr lang="es-ES" sz="2800" b="0" dirty="0">
                <a:solidFill>
                  <a:srgbClr val="D1282E"/>
                </a:solidFill>
              </a:rPr>
              <a:t>Valores de ingestión de nutrientes (VIN):</a:t>
            </a:r>
            <a:endParaRPr lang="es-ES" sz="2200" dirty="0"/>
          </a:p>
          <a:p>
            <a:pPr algn="just">
              <a:lnSpc>
                <a:spcPct val="90000"/>
              </a:lnSpc>
            </a:pPr>
            <a:r>
              <a:rPr lang="es-ES" b="0" dirty="0"/>
              <a:t>Conjunto de recomendaciones del aporte de sustratos alimentarios para poblaciones de individuos sanos </a:t>
            </a:r>
          </a:p>
          <a:p>
            <a:pPr algn="just">
              <a:lnSpc>
                <a:spcPct val="90000"/>
              </a:lnSpc>
            </a:pPr>
            <a:endParaRPr lang="es-ES" b="0" dirty="0"/>
          </a:p>
          <a:p>
            <a:pPr marL="0" indent="0" algn="just">
              <a:lnSpc>
                <a:spcPct val="90000"/>
              </a:lnSpc>
              <a:buNone/>
            </a:pPr>
            <a:r>
              <a:rPr lang="es-ES" b="0" dirty="0">
                <a:solidFill>
                  <a:schemeClr val="tx2"/>
                </a:solidFill>
              </a:rPr>
              <a:t>Recomendación nutricional: </a:t>
            </a:r>
            <a:r>
              <a:rPr lang="es-ES" b="0" dirty="0"/>
              <a:t>Cantidades de energía y nutrientes esenciales que cubren los requerimientos nutricionales de casi todos los individuos sanos, o bien, el promedio de las cantidades diarias de energía y nutrientes esenciales que ciertas </a:t>
            </a:r>
            <a:r>
              <a:rPr lang="es-ES" b="0" dirty="0">
                <a:solidFill>
                  <a:srgbClr val="D1282E"/>
                </a:solidFill>
              </a:rPr>
              <a:t>poblaciones</a:t>
            </a:r>
            <a:r>
              <a:rPr lang="es-ES" b="0" dirty="0"/>
              <a:t> deben consumir durante un período de tiempo determinado.</a:t>
            </a:r>
          </a:p>
          <a:p>
            <a:pPr marL="0" indent="0" algn="just">
              <a:lnSpc>
                <a:spcPct val="90000"/>
              </a:lnSpc>
              <a:buNone/>
            </a:pPr>
            <a:r>
              <a:rPr lang="es-ES" b="0" dirty="0"/>
              <a:t>*Utilidad: </a:t>
            </a:r>
          </a:p>
          <a:p>
            <a:pPr lvl="1" algn="just">
              <a:lnSpc>
                <a:spcPct val="90000"/>
              </a:lnSpc>
              <a:buFontTx/>
              <a:buChar char="-"/>
            </a:pPr>
            <a:r>
              <a:rPr lang="es-ES" dirty="0"/>
              <a:t>Estimar datos de ingestión de alimentos derivados de encuestas</a:t>
            </a:r>
          </a:p>
          <a:p>
            <a:pPr lvl="1" algn="just">
              <a:lnSpc>
                <a:spcPct val="90000"/>
              </a:lnSpc>
              <a:buFontTx/>
              <a:buChar char="-"/>
            </a:pPr>
            <a:r>
              <a:rPr lang="es-ES" dirty="0"/>
              <a:t>Guía de composición alimentaria </a:t>
            </a:r>
          </a:p>
          <a:p>
            <a:pPr lvl="1" algn="just">
              <a:lnSpc>
                <a:spcPct val="90000"/>
              </a:lnSpc>
              <a:buFontTx/>
              <a:buChar char="-"/>
            </a:pPr>
            <a:r>
              <a:rPr lang="es-ES" dirty="0"/>
              <a:t>Referencia para etiquetado</a:t>
            </a:r>
          </a:p>
          <a:p>
            <a:pPr lvl="1" algn="just">
              <a:lnSpc>
                <a:spcPct val="90000"/>
              </a:lnSpc>
              <a:buFontTx/>
              <a:buChar char="-"/>
            </a:pPr>
            <a:r>
              <a:rPr lang="es-ES" dirty="0"/>
              <a:t>Regulaciones de los alimentos </a:t>
            </a:r>
          </a:p>
        </p:txBody>
      </p:sp>
      <p:sp>
        <p:nvSpPr>
          <p:cNvPr id="4" name="CuadroTexto 3"/>
          <p:cNvSpPr txBox="1"/>
          <p:nvPr/>
        </p:nvSpPr>
        <p:spPr>
          <a:xfrm>
            <a:off x="974944" y="6289636"/>
            <a:ext cx="7381849" cy="615553"/>
          </a:xfrm>
          <a:prstGeom prst="rect">
            <a:avLst/>
          </a:prstGeom>
          <a:noFill/>
        </p:spPr>
        <p:txBody>
          <a:bodyPr wrap="none" rtlCol="0">
            <a:spAutoFit/>
          </a:bodyPr>
          <a:lstStyle/>
          <a:p>
            <a:r>
              <a:rPr lang="de-DE" sz="1600" dirty="0" err="1"/>
              <a:t>Koletzko</a:t>
            </a:r>
            <a:r>
              <a:rPr lang="de-DE" sz="1600" dirty="0"/>
              <a:t> B. </a:t>
            </a:r>
            <a:r>
              <a:rPr lang="de-DE" sz="1600" dirty="0" err="1"/>
              <a:t>Pediatric</a:t>
            </a:r>
            <a:r>
              <a:rPr lang="de-DE" sz="1600" dirty="0"/>
              <a:t> Nutrition in Practice. World </a:t>
            </a:r>
            <a:r>
              <a:rPr lang="de-DE" sz="1600" dirty="0" err="1"/>
              <a:t>Rev</a:t>
            </a:r>
            <a:r>
              <a:rPr lang="de-DE" sz="1600" dirty="0"/>
              <a:t> </a:t>
            </a:r>
            <a:r>
              <a:rPr lang="de-DE" sz="1600" dirty="0" err="1"/>
              <a:t>Nutr</a:t>
            </a:r>
            <a:r>
              <a:rPr lang="de-DE" sz="1600" dirty="0"/>
              <a:t> </a:t>
            </a:r>
            <a:r>
              <a:rPr lang="de-DE" sz="1600" dirty="0" err="1"/>
              <a:t>Diet</a:t>
            </a:r>
            <a:r>
              <a:rPr lang="de-DE" sz="1600" dirty="0"/>
              <a:t>. 2015; 113: 29–33 </a:t>
            </a:r>
          </a:p>
          <a:p>
            <a:endParaRPr lang="es-ES" dirty="0"/>
          </a:p>
        </p:txBody>
      </p:sp>
    </p:spTree>
    <p:extLst>
      <p:ext uri="{BB962C8B-B14F-4D97-AF65-F5344CB8AC3E}">
        <p14:creationId xmlns:p14="http://schemas.microsoft.com/office/powerpoint/2010/main" val="24264369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333500" y="800100"/>
            <a:ext cx="6464300" cy="5257800"/>
          </a:xfrm>
          <a:prstGeom prst="rect">
            <a:avLst/>
          </a:prstGeom>
        </p:spPr>
      </p:pic>
      <p:sp>
        <p:nvSpPr>
          <p:cNvPr id="3" name="CuadroTexto 2"/>
          <p:cNvSpPr txBox="1"/>
          <p:nvPr/>
        </p:nvSpPr>
        <p:spPr>
          <a:xfrm>
            <a:off x="717179" y="6051176"/>
            <a:ext cx="8035899" cy="369332"/>
          </a:xfrm>
          <a:prstGeom prst="rect">
            <a:avLst/>
          </a:prstGeom>
          <a:noFill/>
        </p:spPr>
        <p:txBody>
          <a:bodyPr wrap="none" rtlCol="0">
            <a:spAutoFit/>
          </a:bodyPr>
          <a:lstStyle/>
          <a:p>
            <a:r>
              <a:rPr lang="es-ES" dirty="0"/>
              <a:t>Manual Práctico de Nutrición en Pediatría. Comité de nutrición de la AEP. 2007 </a:t>
            </a:r>
          </a:p>
        </p:txBody>
      </p:sp>
      <p:sp>
        <p:nvSpPr>
          <p:cNvPr id="4" name="CuadroTexto 3"/>
          <p:cNvSpPr txBox="1"/>
          <p:nvPr/>
        </p:nvSpPr>
        <p:spPr>
          <a:xfrm>
            <a:off x="717179" y="3914588"/>
            <a:ext cx="912780" cy="369332"/>
          </a:xfrm>
          <a:prstGeom prst="rect">
            <a:avLst/>
          </a:prstGeom>
          <a:noFill/>
        </p:spPr>
        <p:txBody>
          <a:bodyPr wrap="none" rtlCol="0">
            <a:spAutoFit/>
          </a:bodyPr>
          <a:lstStyle/>
          <a:p>
            <a:r>
              <a:rPr lang="es-ES" dirty="0"/>
              <a:t>60-70%</a:t>
            </a:r>
          </a:p>
        </p:txBody>
      </p:sp>
      <p:sp>
        <p:nvSpPr>
          <p:cNvPr id="5" name="Abrir llave 4"/>
          <p:cNvSpPr/>
          <p:nvPr/>
        </p:nvSpPr>
        <p:spPr>
          <a:xfrm>
            <a:off x="1629959" y="2898588"/>
            <a:ext cx="252629" cy="258482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a:p>
        </p:txBody>
      </p:sp>
      <p:sp>
        <p:nvSpPr>
          <p:cNvPr id="8" name="Elipse 7"/>
          <p:cNvSpPr/>
          <p:nvPr/>
        </p:nvSpPr>
        <p:spPr>
          <a:xfrm>
            <a:off x="2061883" y="2898588"/>
            <a:ext cx="1389530" cy="2405530"/>
          </a:xfrm>
          <a:prstGeom prst="ellipse">
            <a:avLst/>
          </a:prstGeom>
          <a:noFill/>
          <a:ln w="28575"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CuadroTexto 8"/>
          <p:cNvSpPr txBox="1"/>
          <p:nvPr/>
        </p:nvSpPr>
        <p:spPr>
          <a:xfrm>
            <a:off x="4305792" y="1177206"/>
            <a:ext cx="3206112" cy="923330"/>
          </a:xfrm>
          <a:prstGeom prst="rect">
            <a:avLst/>
          </a:prstGeom>
          <a:noFill/>
        </p:spPr>
        <p:txBody>
          <a:bodyPr wrap="square" rtlCol="0">
            <a:spAutoFit/>
          </a:bodyPr>
          <a:lstStyle/>
          <a:p>
            <a:r>
              <a:rPr lang="es-ES" dirty="0">
                <a:solidFill>
                  <a:srgbClr val="D1282E"/>
                </a:solidFill>
              </a:rPr>
              <a:t>“Fórmulas de GEB son Útil en el paciente hospitalizado y bajo estrés metabólico”</a:t>
            </a:r>
          </a:p>
        </p:txBody>
      </p:sp>
    </p:spTree>
    <p:extLst>
      <p:ext uri="{BB962C8B-B14F-4D97-AF65-F5344CB8AC3E}">
        <p14:creationId xmlns:p14="http://schemas.microsoft.com/office/powerpoint/2010/main" val="34216991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Captura de pantalla 2016-07-08 a la(s) 0.19.5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3549" y="1177205"/>
            <a:ext cx="6671483" cy="46498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6777449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333500" y="800100"/>
            <a:ext cx="6464300" cy="5257800"/>
          </a:xfrm>
          <a:prstGeom prst="rect">
            <a:avLst/>
          </a:prstGeom>
        </p:spPr>
      </p:pic>
      <p:sp>
        <p:nvSpPr>
          <p:cNvPr id="3" name="CuadroTexto 2"/>
          <p:cNvSpPr txBox="1"/>
          <p:nvPr/>
        </p:nvSpPr>
        <p:spPr>
          <a:xfrm>
            <a:off x="717179" y="6051176"/>
            <a:ext cx="8035899" cy="369332"/>
          </a:xfrm>
          <a:prstGeom prst="rect">
            <a:avLst/>
          </a:prstGeom>
          <a:noFill/>
        </p:spPr>
        <p:txBody>
          <a:bodyPr wrap="none" rtlCol="0">
            <a:spAutoFit/>
          </a:bodyPr>
          <a:lstStyle/>
          <a:p>
            <a:r>
              <a:rPr lang="es-ES" dirty="0"/>
              <a:t>Manual Práctico de Nutrición en Pediatría. Comité de nutrición de la AEP. 2007 </a:t>
            </a:r>
          </a:p>
        </p:txBody>
      </p:sp>
      <p:sp>
        <p:nvSpPr>
          <p:cNvPr id="9" name="CuadroTexto 8"/>
          <p:cNvSpPr txBox="1"/>
          <p:nvPr/>
        </p:nvSpPr>
        <p:spPr>
          <a:xfrm>
            <a:off x="4305792" y="1177206"/>
            <a:ext cx="3492008" cy="1477328"/>
          </a:xfrm>
          <a:prstGeom prst="rect">
            <a:avLst/>
          </a:prstGeom>
          <a:noFill/>
        </p:spPr>
        <p:txBody>
          <a:bodyPr wrap="square" rtlCol="0">
            <a:spAutoFit/>
          </a:bodyPr>
          <a:lstStyle/>
          <a:p>
            <a:r>
              <a:rPr lang="es-ES" dirty="0"/>
              <a:t>“Los aportes de calorías por kilo de la OMS son útil en el </a:t>
            </a:r>
            <a:r>
              <a:rPr lang="es-ES" dirty="0">
                <a:solidFill>
                  <a:srgbClr val="D1282E"/>
                </a:solidFill>
              </a:rPr>
              <a:t>paciente ambulatorio</a:t>
            </a:r>
            <a:r>
              <a:rPr lang="es-ES" dirty="0"/>
              <a:t>, incluyen todos los factores asociados al gasto energético”</a:t>
            </a:r>
          </a:p>
        </p:txBody>
      </p:sp>
      <p:sp>
        <p:nvSpPr>
          <p:cNvPr id="6" name="Elipse 5"/>
          <p:cNvSpPr/>
          <p:nvPr/>
        </p:nvSpPr>
        <p:spPr>
          <a:xfrm>
            <a:off x="1641777" y="629715"/>
            <a:ext cx="2152896" cy="4667713"/>
          </a:xfrm>
          <a:prstGeom prst="ellipse">
            <a:avLst/>
          </a:prstGeom>
          <a:noFill/>
          <a:ln w="28575"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9890490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99859"/>
            <a:ext cx="5791200" cy="1371600"/>
          </a:xfrm>
        </p:spPr>
        <p:txBody>
          <a:bodyPr/>
          <a:lstStyle/>
          <a:p>
            <a:r>
              <a:rPr lang="es-ES" dirty="0"/>
              <a:t>Ejemplo</a:t>
            </a:r>
          </a:p>
        </p:txBody>
      </p:sp>
      <p:sp>
        <p:nvSpPr>
          <p:cNvPr id="3" name="Marcador de contenido 2"/>
          <p:cNvSpPr>
            <a:spLocks noGrp="1"/>
          </p:cNvSpPr>
          <p:nvPr>
            <p:ph idx="1"/>
          </p:nvPr>
        </p:nvSpPr>
        <p:spPr>
          <a:xfrm>
            <a:off x="593548" y="1200890"/>
            <a:ext cx="7345363" cy="1631365"/>
          </a:xfrm>
        </p:spPr>
        <p:txBody>
          <a:bodyPr>
            <a:normAutofit/>
          </a:bodyPr>
          <a:lstStyle/>
          <a:p>
            <a:pPr algn="just"/>
            <a:r>
              <a:rPr lang="es-ES" dirty="0"/>
              <a:t>Niño de 11 meses que llega al control sano y pesa 10 kg, mide 75cm. Cuál serían sus requerimientos energéticos? </a:t>
            </a:r>
          </a:p>
          <a:p>
            <a:pPr marL="0" indent="0" algn="just">
              <a:buNone/>
            </a:pPr>
            <a:r>
              <a:rPr lang="es-ES" dirty="0"/>
              <a:t>Calculo OMS de requerimientos energéticos:  81 kcal/kg: 810 calorías para el día. </a:t>
            </a:r>
          </a:p>
        </p:txBody>
      </p:sp>
      <p:pic>
        <p:nvPicPr>
          <p:cNvPr id="4" name="Imagen 3"/>
          <p:cNvPicPr>
            <a:picLocks noChangeAspect="1"/>
          </p:cNvPicPr>
          <p:nvPr/>
        </p:nvPicPr>
        <p:blipFill rotWithShape="1">
          <a:blip r:embed="rId2"/>
          <a:srcRect l="5023" t="11132" r="2684" b="13088"/>
          <a:stretch/>
        </p:blipFill>
        <p:spPr>
          <a:xfrm>
            <a:off x="1328444" y="2955540"/>
            <a:ext cx="6496237" cy="3643323"/>
          </a:xfrm>
          <a:prstGeom prst="rect">
            <a:avLst/>
          </a:prstGeom>
        </p:spPr>
      </p:pic>
      <p:sp>
        <p:nvSpPr>
          <p:cNvPr id="5" name="Rectángulo 4"/>
          <p:cNvSpPr/>
          <p:nvPr/>
        </p:nvSpPr>
        <p:spPr>
          <a:xfrm>
            <a:off x="1328444" y="6321477"/>
            <a:ext cx="6496237" cy="277386"/>
          </a:xfrm>
          <a:prstGeom prst="rect">
            <a:avLst/>
          </a:prstGeom>
          <a:solidFill>
            <a:schemeClr val="lt1">
              <a:alpha val="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s-ES"/>
          </a:p>
        </p:txBody>
      </p:sp>
    </p:spTree>
    <p:extLst>
      <p:ext uri="{BB962C8B-B14F-4D97-AF65-F5344CB8AC3E}">
        <p14:creationId xmlns:p14="http://schemas.microsoft.com/office/powerpoint/2010/main" val="38509187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314450"/>
            <a:ext cx="5791200" cy="1371600"/>
          </a:xfrm>
        </p:spPr>
        <p:txBody>
          <a:bodyPr/>
          <a:lstStyle/>
          <a:p>
            <a:r>
              <a:rPr lang="es-ES" dirty="0"/>
              <a:t>Ejemplo</a:t>
            </a:r>
          </a:p>
        </p:txBody>
      </p:sp>
      <p:sp>
        <p:nvSpPr>
          <p:cNvPr id="3" name="Marcador de contenido 2"/>
          <p:cNvSpPr>
            <a:spLocks noGrp="1"/>
          </p:cNvSpPr>
          <p:nvPr>
            <p:ph idx="1"/>
          </p:nvPr>
        </p:nvSpPr>
        <p:spPr>
          <a:xfrm>
            <a:off x="559388" y="1358420"/>
            <a:ext cx="7620000" cy="4373563"/>
          </a:xfrm>
        </p:spPr>
        <p:txBody>
          <a:bodyPr/>
          <a:lstStyle/>
          <a:p>
            <a:pPr algn="just"/>
            <a:r>
              <a:rPr lang="es-ES" dirty="0"/>
              <a:t>El mismo niño está hospitalizado en UCI, por una neumonía complicada con derrame pleural, </a:t>
            </a:r>
            <a:r>
              <a:rPr lang="es-ES" dirty="0" err="1">
                <a:solidFill>
                  <a:schemeClr val="tx2"/>
                </a:solidFill>
              </a:rPr>
              <a:t>septico</a:t>
            </a:r>
            <a:r>
              <a:rPr lang="es-ES" dirty="0"/>
              <a:t>. </a:t>
            </a:r>
          </a:p>
          <a:p>
            <a:pPr algn="just"/>
            <a:r>
              <a:rPr lang="es-ES" dirty="0"/>
              <a:t>Actualmente con ventilación mecánica. PCR: 100mg/L. Parenteral total. </a:t>
            </a:r>
            <a:r>
              <a:rPr lang="es-ES" dirty="0">
                <a:solidFill>
                  <a:srgbClr val="D1282E"/>
                </a:solidFill>
              </a:rPr>
              <a:t>Régimen cero. </a:t>
            </a:r>
          </a:p>
          <a:p>
            <a:pPr algn="just"/>
            <a:endParaRPr lang="es-ES" dirty="0">
              <a:solidFill>
                <a:srgbClr val="D1282E"/>
              </a:solidFill>
            </a:endParaRPr>
          </a:p>
          <a:p>
            <a:pPr algn="just"/>
            <a:r>
              <a:rPr lang="es-ES" dirty="0">
                <a:solidFill>
                  <a:srgbClr val="D1282E"/>
                </a:solidFill>
              </a:rPr>
              <a:t>GEB ---- SI </a:t>
            </a:r>
          </a:p>
          <a:p>
            <a:pPr algn="just"/>
            <a:r>
              <a:rPr lang="es-ES" dirty="0" err="1"/>
              <a:t>Termogenesis</a:t>
            </a:r>
            <a:r>
              <a:rPr lang="es-ES" dirty="0"/>
              <a:t>---- NO (tiene </a:t>
            </a:r>
            <a:r>
              <a:rPr lang="es-ES" dirty="0" err="1"/>
              <a:t>regimen</a:t>
            </a:r>
            <a:r>
              <a:rPr lang="es-ES" dirty="0"/>
              <a:t> cero)</a:t>
            </a:r>
          </a:p>
          <a:p>
            <a:pPr algn="just"/>
            <a:r>
              <a:rPr lang="es-ES" dirty="0"/>
              <a:t>Actividad </a:t>
            </a:r>
            <a:r>
              <a:rPr lang="es-ES" dirty="0" err="1"/>
              <a:t>fisica</a:t>
            </a:r>
            <a:r>
              <a:rPr lang="es-ES" dirty="0"/>
              <a:t> ----NO (esta con VM, sedado)</a:t>
            </a:r>
          </a:p>
          <a:p>
            <a:pPr algn="just"/>
            <a:r>
              <a:rPr lang="es-ES" dirty="0"/>
              <a:t>Crecimiento----- NO (no es el objetivo, mientras este grave)</a:t>
            </a:r>
          </a:p>
          <a:p>
            <a:pPr algn="just"/>
            <a:r>
              <a:rPr lang="es-ES" dirty="0">
                <a:solidFill>
                  <a:srgbClr val="D1282E"/>
                </a:solidFill>
              </a:rPr>
              <a:t>Factor por enfermedad---- SI </a:t>
            </a:r>
          </a:p>
          <a:p>
            <a:endParaRPr lang="es-ES" dirty="0"/>
          </a:p>
        </p:txBody>
      </p:sp>
    </p:spTree>
    <p:extLst>
      <p:ext uri="{BB962C8B-B14F-4D97-AF65-F5344CB8AC3E}">
        <p14:creationId xmlns:p14="http://schemas.microsoft.com/office/powerpoint/2010/main" val="34655130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Captura de pantalla 2016-07-08 a la(s) 0.19.58.png"/>
          <p:cNvPicPr>
            <a:picLocks noChangeAspect="1"/>
          </p:cNvPicPr>
          <p:nvPr/>
        </p:nvPicPr>
        <p:blipFill rotWithShape="1">
          <a:blip r:embed="rId2">
            <a:extLst>
              <a:ext uri="{28A0092B-C50C-407E-A947-70E740481C1C}">
                <a14:useLocalDpi xmlns:a14="http://schemas.microsoft.com/office/drawing/2010/main" val="0"/>
              </a:ext>
            </a:extLst>
          </a:blip>
          <a:srcRect b="17938"/>
          <a:stretch/>
        </p:blipFill>
        <p:spPr>
          <a:xfrm>
            <a:off x="1885071" y="3664413"/>
            <a:ext cx="5497310" cy="31441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Imagen 5"/>
          <p:cNvPicPr>
            <a:picLocks noChangeAspect="1"/>
          </p:cNvPicPr>
          <p:nvPr/>
        </p:nvPicPr>
        <p:blipFill rotWithShape="1">
          <a:blip r:embed="rId3"/>
          <a:srcRect l="2010" t="15451" r="20290" b="32463"/>
          <a:stretch/>
        </p:blipFill>
        <p:spPr>
          <a:xfrm>
            <a:off x="924345" y="656965"/>
            <a:ext cx="7133908" cy="28273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9" name="Conector recto 8"/>
          <p:cNvCxnSpPr/>
          <p:nvPr/>
        </p:nvCxnSpPr>
        <p:spPr>
          <a:xfrm>
            <a:off x="2131349" y="2394277"/>
            <a:ext cx="6014492" cy="29199"/>
          </a:xfrm>
          <a:prstGeom prst="line">
            <a:avLst/>
          </a:prstGeom>
        </p:spPr>
        <p:style>
          <a:lnRef idx="1">
            <a:schemeClr val="accent5"/>
          </a:lnRef>
          <a:fillRef idx="0">
            <a:schemeClr val="accent5"/>
          </a:fillRef>
          <a:effectRef idx="0">
            <a:schemeClr val="accent5"/>
          </a:effectRef>
          <a:fontRef idx="minor">
            <a:schemeClr val="tx1"/>
          </a:fontRef>
        </p:style>
      </p:cxnSp>
      <p:sp>
        <p:nvSpPr>
          <p:cNvPr id="10" name="Rectángulo 9"/>
          <p:cNvSpPr/>
          <p:nvPr/>
        </p:nvSpPr>
        <p:spPr>
          <a:xfrm>
            <a:off x="2131349" y="5109739"/>
            <a:ext cx="4788238" cy="248187"/>
          </a:xfrm>
          <a:prstGeom prst="rect">
            <a:avLst/>
          </a:prstGeom>
          <a:solidFill>
            <a:schemeClr val="lt1">
              <a:alpha val="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s-ES"/>
          </a:p>
        </p:txBody>
      </p:sp>
    </p:spTree>
    <p:extLst>
      <p:ext uri="{BB962C8B-B14F-4D97-AF65-F5344CB8AC3E}">
        <p14:creationId xmlns:p14="http://schemas.microsoft.com/office/powerpoint/2010/main" val="15196511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05371" y="1300023"/>
            <a:ext cx="7620000" cy="4373563"/>
          </a:xfrm>
        </p:spPr>
        <p:txBody>
          <a:bodyPr/>
          <a:lstStyle/>
          <a:p>
            <a:pPr algn="just"/>
            <a:r>
              <a:rPr lang="es-ES" dirty="0"/>
              <a:t>Requerimiento </a:t>
            </a:r>
            <a:r>
              <a:rPr lang="es-ES" dirty="0">
                <a:solidFill>
                  <a:srgbClr val="D1282E"/>
                </a:solidFill>
              </a:rPr>
              <a:t>gravemente enfermo</a:t>
            </a:r>
            <a:r>
              <a:rPr lang="es-ES" dirty="0"/>
              <a:t>: </a:t>
            </a:r>
          </a:p>
          <a:p>
            <a:pPr algn="just"/>
            <a:r>
              <a:rPr lang="es-ES" dirty="0"/>
              <a:t>Calculo </a:t>
            </a:r>
            <a:r>
              <a:rPr lang="es-ES" dirty="0" err="1"/>
              <a:t>Schofield</a:t>
            </a:r>
            <a:r>
              <a:rPr lang="es-ES" dirty="0"/>
              <a:t> (GER): 522 cal x (1,2 factor estrés): </a:t>
            </a:r>
          </a:p>
          <a:p>
            <a:pPr algn="just"/>
            <a:r>
              <a:rPr lang="es-ES" dirty="0"/>
              <a:t>                                            </a:t>
            </a:r>
            <a:r>
              <a:rPr lang="es-ES" dirty="0">
                <a:solidFill>
                  <a:srgbClr val="D1282E"/>
                </a:solidFill>
              </a:rPr>
              <a:t>626 calorías/ día</a:t>
            </a:r>
          </a:p>
          <a:p>
            <a:pPr algn="just"/>
            <a:endParaRPr lang="es-ES" dirty="0"/>
          </a:p>
          <a:p>
            <a:pPr algn="just"/>
            <a:r>
              <a:rPr lang="es-ES" dirty="0"/>
              <a:t>Estando </a:t>
            </a:r>
            <a:r>
              <a:rPr lang="es-ES" dirty="0">
                <a:solidFill>
                  <a:srgbClr val="D1282E"/>
                </a:solidFill>
              </a:rPr>
              <a:t>sano </a:t>
            </a:r>
            <a:r>
              <a:rPr lang="es-ES" dirty="0"/>
              <a:t>su requerimiento era: </a:t>
            </a:r>
            <a:r>
              <a:rPr lang="es-ES" dirty="0">
                <a:solidFill>
                  <a:srgbClr val="D1282E"/>
                </a:solidFill>
              </a:rPr>
              <a:t>810 cal/día </a:t>
            </a:r>
          </a:p>
          <a:p>
            <a:pPr algn="just"/>
            <a:endParaRPr lang="es-ES" dirty="0"/>
          </a:p>
          <a:p>
            <a:pPr algn="just"/>
            <a:r>
              <a:rPr lang="es-ES" dirty="0">
                <a:solidFill>
                  <a:srgbClr val="D1282E"/>
                </a:solidFill>
              </a:rPr>
              <a:t>ERROR: </a:t>
            </a:r>
            <a:r>
              <a:rPr lang="es-ES" dirty="0"/>
              <a:t>CALCULO POR OMS DE REUERIMIENTOS ENERGÉTICOS Y AÑADIR FACTOR DE ESTRÉS: </a:t>
            </a:r>
          </a:p>
          <a:p>
            <a:pPr algn="just"/>
            <a:r>
              <a:rPr lang="es-ES" dirty="0"/>
              <a:t>81cal/kg x (1,2): </a:t>
            </a:r>
            <a:r>
              <a:rPr lang="es-ES" dirty="0">
                <a:solidFill>
                  <a:srgbClr val="D1282E"/>
                </a:solidFill>
              </a:rPr>
              <a:t>972 cal/día</a:t>
            </a:r>
          </a:p>
          <a:p>
            <a:endParaRPr lang="es-ES" dirty="0"/>
          </a:p>
        </p:txBody>
      </p:sp>
    </p:spTree>
    <p:extLst>
      <p:ext uri="{BB962C8B-B14F-4D97-AF65-F5344CB8AC3E}">
        <p14:creationId xmlns:p14="http://schemas.microsoft.com/office/powerpoint/2010/main" val="19556648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a:t>Requerimientos proteicos </a:t>
            </a:r>
            <a:endParaRPr lang="es-ES" dirty="0"/>
          </a:p>
        </p:txBody>
      </p:sp>
      <p:sp>
        <p:nvSpPr>
          <p:cNvPr id="3" name="Marcador de contenido 2"/>
          <p:cNvSpPr>
            <a:spLocks noGrp="1"/>
          </p:cNvSpPr>
          <p:nvPr>
            <p:ph idx="1"/>
          </p:nvPr>
        </p:nvSpPr>
        <p:spPr/>
        <p:txBody>
          <a:bodyPr>
            <a:normAutofit fontScale="92500" lnSpcReduction="10000"/>
          </a:bodyPr>
          <a:lstStyle/>
          <a:p>
            <a:r>
              <a:rPr lang="es-ES_tradnl" b="0" dirty="0"/>
              <a:t>Los requerimientos proteicos se definen como la ingesta </a:t>
            </a:r>
            <a:r>
              <a:rPr lang="es-ES_tradnl" b="0" dirty="0" err="1"/>
              <a:t>mínima</a:t>
            </a:r>
            <a:r>
              <a:rPr lang="es-ES_tradnl" b="0" dirty="0"/>
              <a:t> necesaria para: </a:t>
            </a:r>
          </a:p>
          <a:p>
            <a:endParaRPr lang="es-ES_tradnl" sz="1500" dirty="0"/>
          </a:p>
          <a:p>
            <a:r>
              <a:rPr lang="es-ES_tradnl" dirty="0"/>
              <a:t>• </a:t>
            </a:r>
            <a:r>
              <a:rPr lang="es-ES_tradnl" b="0" dirty="0"/>
              <a:t>Compensar las </a:t>
            </a:r>
            <a:r>
              <a:rPr lang="es-ES_tradnl" b="0" dirty="0" err="1"/>
              <a:t>pérdidas</a:t>
            </a:r>
            <a:r>
              <a:rPr lang="es-ES_tradnl" b="0" dirty="0"/>
              <a:t> </a:t>
            </a:r>
            <a:r>
              <a:rPr lang="es-ES_tradnl" b="0" dirty="0" err="1"/>
              <a:t>orgánicas</a:t>
            </a:r>
            <a:r>
              <a:rPr lang="es-ES_tradnl" b="0" dirty="0"/>
              <a:t> de </a:t>
            </a:r>
            <a:r>
              <a:rPr lang="es-ES_tradnl" b="0" dirty="0" err="1"/>
              <a:t>nitrógeno</a:t>
            </a:r>
            <a:r>
              <a:rPr lang="es-ES_tradnl" b="0" dirty="0"/>
              <a:t>.</a:t>
            </a:r>
          </a:p>
          <a:p>
            <a:endParaRPr lang="es-ES_tradnl" sz="1500" b="0" dirty="0"/>
          </a:p>
          <a:p>
            <a:r>
              <a:rPr lang="es-ES_tradnl" dirty="0"/>
              <a:t>• </a:t>
            </a:r>
            <a:r>
              <a:rPr lang="es-ES_tradnl" b="0" dirty="0"/>
              <a:t>Mantener una </a:t>
            </a:r>
            <a:r>
              <a:rPr lang="es-ES_tradnl" b="0" dirty="0" err="1"/>
              <a:t>composición</a:t>
            </a:r>
            <a:r>
              <a:rPr lang="es-ES_tradnl" b="0" dirty="0"/>
              <a:t> corporal correcta.</a:t>
            </a:r>
          </a:p>
          <a:p>
            <a:br>
              <a:rPr lang="es-ES_tradnl" b="0" dirty="0"/>
            </a:br>
            <a:r>
              <a:rPr lang="es-ES_tradnl" dirty="0"/>
              <a:t>• </a:t>
            </a:r>
            <a:r>
              <a:rPr lang="es-ES_tradnl" b="0" dirty="0"/>
              <a:t>Asegurar un adecuado crecimiento tisular. </a:t>
            </a:r>
          </a:p>
          <a:p>
            <a:endParaRPr lang="es-ES_tradnl" b="0" dirty="0"/>
          </a:p>
          <a:p>
            <a:r>
              <a:rPr lang="es-ES_tradnl" b="0" dirty="0"/>
              <a:t>“Al contrario de lo que ocurre con la ingesta de </a:t>
            </a:r>
            <a:r>
              <a:rPr lang="es-ES_tradnl" b="0" dirty="0" err="1"/>
              <a:t>energía</a:t>
            </a:r>
            <a:r>
              <a:rPr lang="es-ES_tradnl" b="0" dirty="0"/>
              <a:t>, un exceso moderado en la ingesta proteica sobre las necesidades reales no conlleva, en individuos sanos, efectos perjudiciales, ya que no se deposita, sino que se metaboliza y excreta”. </a:t>
            </a:r>
            <a:endParaRPr lang="es-ES_tradnl" dirty="0"/>
          </a:p>
          <a:p>
            <a:endParaRPr lang="es-ES_tradnl" dirty="0"/>
          </a:p>
          <a:p>
            <a:endParaRPr lang="es-ES" dirty="0"/>
          </a:p>
        </p:txBody>
      </p:sp>
    </p:spTree>
    <p:extLst>
      <p:ext uri="{BB962C8B-B14F-4D97-AF65-F5344CB8AC3E}">
        <p14:creationId xmlns:p14="http://schemas.microsoft.com/office/powerpoint/2010/main" val="33579051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b="1650"/>
          <a:stretch/>
        </p:blipFill>
        <p:spPr>
          <a:xfrm>
            <a:off x="838200" y="58396"/>
            <a:ext cx="7447811" cy="6744856"/>
          </a:xfrm>
          <a:prstGeom prst="rect">
            <a:avLst/>
          </a:prstGeom>
        </p:spPr>
      </p:pic>
    </p:spTree>
    <p:extLst>
      <p:ext uri="{BB962C8B-B14F-4D97-AF65-F5344CB8AC3E}">
        <p14:creationId xmlns:p14="http://schemas.microsoft.com/office/powerpoint/2010/main" val="22893633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555130" y="508153"/>
            <a:ext cx="6075919" cy="2341180"/>
          </a:xfrm>
          <a:prstGeom prst="rect">
            <a:avLst/>
          </a:prstGeom>
        </p:spPr>
      </p:pic>
      <p:pic>
        <p:nvPicPr>
          <p:cNvPr id="3" name="Imagen 2"/>
          <p:cNvPicPr>
            <a:picLocks noChangeAspect="1"/>
          </p:cNvPicPr>
          <p:nvPr/>
        </p:nvPicPr>
        <p:blipFill>
          <a:blip r:embed="rId3"/>
          <a:stretch>
            <a:fillRect/>
          </a:stretch>
        </p:blipFill>
        <p:spPr>
          <a:xfrm>
            <a:off x="316196" y="3066932"/>
            <a:ext cx="8469215" cy="3439951"/>
          </a:xfrm>
          <a:prstGeom prst="rect">
            <a:avLst/>
          </a:prstGeom>
        </p:spPr>
      </p:pic>
      <p:cxnSp>
        <p:nvCxnSpPr>
          <p:cNvPr id="5" name="Conector recto 4"/>
          <p:cNvCxnSpPr/>
          <p:nvPr/>
        </p:nvCxnSpPr>
        <p:spPr>
          <a:xfrm>
            <a:off x="588562" y="5669179"/>
            <a:ext cx="7976557" cy="1549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Conector recto 8"/>
          <p:cNvCxnSpPr/>
          <p:nvPr/>
        </p:nvCxnSpPr>
        <p:spPr>
          <a:xfrm>
            <a:off x="4816911" y="5250959"/>
            <a:ext cx="58856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Conector recto 9"/>
          <p:cNvCxnSpPr/>
          <p:nvPr/>
        </p:nvCxnSpPr>
        <p:spPr>
          <a:xfrm>
            <a:off x="4816911" y="5883535"/>
            <a:ext cx="58856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Conector recto 10"/>
          <p:cNvCxnSpPr/>
          <p:nvPr/>
        </p:nvCxnSpPr>
        <p:spPr>
          <a:xfrm>
            <a:off x="4816911" y="6206320"/>
            <a:ext cx="58856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Conector recto 12"/>
          <p:cNvCxnSpPr/>
          <p:nvPr/>
        </p:nvCxnSpPr>
        <p:spPr>
          <a:xfrm>
            <a:off x="2586573" y="3392212"/>
            <a:ext cx="1192611"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84642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281103460"/>
              </p:ext>
            </p:extLst>
          </p:nvPr>
        </p:nvGraphicFramePr>
        <p:xfrm>
          <a:off x="436936" y="1506664"/>
          <a:ext cx="8243887" cy="47211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974944" y="6289636"/>
            <a:ext cx="7381849" cy="615553"/>
          </a:xfrm>
          <a:prstGeom prst="rect">
            <a:avLst/>
          </a:prstGeom>
          <a:noFill/>
        </p:spPr>
        <p:txBody>
          <a:bodyPr wrap="none" rtlCol="0">
            <a:spAutoFit/>
          </a:bodyPr>
          <a:lstStyle/>
          <a:p>
            <a:r>
              <a:rPr lang="de-DE" sz="1600" dirty="0" err="1"/>
              <a:t>Koletzko</a:t>
            </a:r>
            <a:r>
              <a:rPr lang="de-DE" sz="1600" dirty="0"/>
              <a:t> B. </a:t>
            </a:r>
            <a:r>
              <a:rPr lang="de-DE" sz="1600" dirty="0" err="1"/>
              <a:t>Pediatric</a:t>
            </a:r>
            <a:r>
              <a:rPr lang="de-DE" sz="1600" dirty="0"/>
              <a:t> Nutrition in Practice. World </a:t>
            </a:r>
            <a:r>
              <a:rPr lang="de-DE" sz="1600" dirty="0" err="1"/>
              <a:t>Rev</a:t>
            </a:r>
            <a:r>
              <a:rPr lang="de-DE" sz="1600" dirty="0"/>
              <a:t> </a:t>
            </a:r>
            <a:r>
              <a:rPr lang="de-DE" sz="1600" dirty="0" err="1"/>
              <a:t>Nutr</a:t>
            </a:r>
            <a:r>
              <a:rPr lang="de-DE" sz="1600" dirty="0"/>
              <a:t> </a:t>
            </a:r>
            <a:r>
              <a:rPr lang="de-DE" sz="1600" dirty="0" err="1"/>
              <a:t>Diet</a:t>
            </a:r>
            <a:r>
              <a:rPr lang="de-DE" sz="1600" dirty="0"/>
              <a:t>. 2015; 113: 29–33 </a:t>
            </a:r>
          </a:p>
          <a:p>
            <a:endParaRPr lang="es-ES" dirty="0"/>
          </a:p>
        </p:txBody>
      </p:sp>
      <p:sp>
        <p:nvSpPr>
          <p:cNvPr id="5" name="Título 1"/>
          <p:cNvSpPr txBox="1">
            <a:spLocks/>
          </p:cNvSpPr>
          <p:nvPr/>
        </p:nvSpPr>
        <p:spPr>
          <a:xfrm>
            <a:off x="457200" y="50525"/>
            <a:ext cx="5791200" cy="13716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r>
              <a:rPr lang="es-ES"/>
              <a:t>Definiciones </a:t>
            </a:r>
            <a:endParaRPr lang="es-ES" dirty="0"/>
          </a:p>
        </p:txBody>
      </p:sp>
    </p:spTree>
    <p:extLst>
      <p:ext uri="{BB962C8B-B14F-4D97-AF65-F5344CB8AC3E}">
        <p14:creationId xmlns:p14="http://schemas.microsoft.com/office/powerpoint/2010/main" val="2547494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a:t>Requerimiento de micronutrientes </a:t>
            </a:r>
            <a:endParaRPr lang="es-ES" dirty="0"/>
          </a:p>
        </p:txBody>
      </p:sp>
      <p:sp>
        <p:nvSpPr>
          <p:cNvPr id="3" name="Marcador de contenido 2"/>
          <p:cNvSpPr>
            <a:spLocks noGrp="1"/>
          </p:cNvSpPr>
          <p:nvPr>
            <p:ph idx="1"/>
          </p:nvPr>
        </p:nvSpPr>
        <p:spPr/>
        <p:txBody>
          <a:bodyPr/>
          <a:lstStyle/>
          <a:p>
            <a:pPr marL="342900" indent="-342900">
              <a:buFont typeface="Arial"/>
              <a:buChar char="•"/>
            </a:pPr>
            <a:r>
              <a:rPr lang="es-ES_tradnl" b="0" dirty="0"/>
              <a:t>Las vitaminas </a:t>
            </a:r>
            <a:r>
              <a:rPr lang="es-ES_tradnl" b="0" dirty="0" err="1"/>
              <a:t>actúan</a:t>
            </a:r>
            <a:r>
              <a:rPr lang="es-ES_tradnl" b="0" dirty="0"/>
              <a:t> como coenzimas y cofactores en numerosas reacciones </a:t>
            </a:r>
            <a:r>
              <a:rPr lang="es-ES_tradnl" b="0" dirty="0" err="1"/>
              <a:t>enzimáticas</a:t>
            </a:r>
            <a:r>
              <a:rPr lang="es-ES_tradnl" b="0" dirty="0"/>
              <a:t> del organismo</a:t>
            </a:r>
          </a:p>
          <a:p>
            <a:pPr marL="342900" indent="-342900">
              <a:buFont typeface="Arial"/>
              <a:buChar char="•"/>
            </a:pPr>
            <a:endParaRPr lang="es-ES_tradnl" b="0" dirty="0"/>
          </a:p>
          <a:p>
            <a:pPr marL="342900" indent="-342900">
              <a:buFont typeface="Arial"/>
              <a:buChar char="•"/>
            </a:pPr>
            <a:r>
              <a:rPr lang="es-ES_tradnl" b="0" dirty="0"/>
              <a:t>Los minerales son componentes </a:t>
            </a:r>
            <a:r>
              <a:rPr lang="es-ES_tradnl" b="0" dirty="0" err="1"/>
              <a:t>inorgánicos</a:t>
            </a:r>
            <a:r>
              <a:rPr lang="es-ES_tradnl" b="0" dirty="0"/>
              <a:t> del cuerpo huma- no, que intervienen en su estructura y </a:t>
            </a:r>
            <a:r>
              <a:rPr lang="es-ES_tradnl" b="0" dirty="0" err="1"/>
              <a:t>fisiología</a:t>
            </a:r>
            <a:r>
              <a:rPr lang="es-ES_tradnl" b="0" dirty="0"/>
              <a:t> de forma fundamental. </a:t>
            </a:r>
          </a:p>
          <a:p>
            <a:pPr marL="342900" indent="-342900">
              <a:buFont typeface="Arial"/>
              <a:buChar char="•"/>
            </a:pPr>
            <a:endParaRPr lang="es-ES_tradnl" dirty="0"/>
          </a:p>
          <a:p>
            <a:pPr marL="342900" indent="-342900">
              <a:buFont typeface="Arial"/>
              <a:buChar char="•"/>
            </a:pPr>
            <a:r>
              <a:rPr lang="es-ES_tradnl" b="0" dirty="0"/>
              <a:t>Las recomendaciones sobre ingesta de vitaminas y minerales satisfacen las necesidades de la </a:t>
            </a:r>
            <a:r>
              <a:rPr lang="es-ES_tradnl" b="0" dirty="0" err="1"/>
              <a:t>población</a:t>
            </a:r>
            <a:r>
              <a:rPr lang="es-ES_tradnl" b="0" dirty="0"/>
              <a:t> sana, y los </a:t>
            </a:r>
            <a:r>
              <a:rPr lang="es-ES_tradnl" b="0" dirty="0" err="1"/>
              <a:t>requeri</a:t>
            </a:r>
            <a:r>
              <a:rPr lang="es-ES_tradnl" b="0" dirty="0"/>
              <a:t>- </a:t>
            </a:r>
            <a:r>
              <a:rPr lang="es-ES_tradnl" b="0" dirty="0" err="1"/>
              <a:t>mientos</a:t>
            </a:r>
            <a:r>
              <a:rPr lang="es-ES_tradnl" b="0" dirty="0"/>
              <a:t> pueden variar en estado de enfermedad. </a:t>
            </a:r>
            <a:endParaRPr lang="es-ES_tradnl" dirty="0"/>
          </a:p>
          <a:p>
            <a:endParaRPr lang="es-ES" dirty="0"/>
          </a:p>
        </p:txBody>
      </p:sp>
    </p:spTree>
    <p:extLst>
      <p:ext uri="{BB962C8B-B14F-4D97-AF65-F5344CB8AC3E}">
        <p14:creationId xmlns:p14="http://schemas.microsoft.com/office/powerpoint/2010/main" val="39701886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pic>
        <p:nvPicPr>
          <p:cNvPr id="7" name="Imagen 6"/>
          <p:cNvPicPr>
            <a:picLocks noChangeAspect="1"/>
          </p:cNvPicPr>
          <p:nvPr/>
        </p:nvPicPr>
        <p:blipFill>
          <a:blip r:embed="rId2"/>
          <a:stretch>
            <a:fillRect/>
          </a:stretch>
        </p:blipFill>
        <p:spPr>
          <a:xfrm>
            <a:off x="72990" y="152718"/>
            <a:ext cx="8815968" cy="6519140"/>
          </a:xfrm>
          <a:prstGeom prst="rect">
            <a:avLst/>
          </a:prstGeom>
        </p:spPr>
      </p:pic>
    </p:spTree>
    <p:extLst>
      <p:ext uri="{BB962C8B-B14F-4D97-AF65-F5344CB8AC3E}">
        <p14:creationId xmlns:p14="http://schemas.microsoft.com/office/powerpoint/2010/main" val="25862663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pic>
        <p:nvPicPr>
          <p:cNvPr id="5" name="Imagen 4"/>
          <p:cNvPicPr>
            <a:picLocks noChangeAspect="1"/>
          </p:cNvPicPr>
          <p:nvPr/>
        </p:nvPicPr>
        <p:blipFill>
          <a:blip r:embed="rId2"/>
          <a:stretch>
            <a:fillRect/>
          </a:stretch>
        </p:blipFill>
        <p:spPr>
          <a:xfrm>
            <a:off x="0" y="459302"/>
            <a:ext cx="9016256" cy="5973445"/>
          </a:xfrm>
          <a:prstGeom prst="rect">
            <a:avLst/>
          </a:prstGeom>
        </p:spPr>
      </p:pic>
    </p:spTree>
    <p:extLst>
      <p:ext uri="{BB962C8B-B14F-4D97-AF65-F5344CB8AC3E}">
        <p14:creationId xmlns:p14="http://schemas.microsoft.com/office/powerpoint/2010/main" val="21562116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Caso 1</a:t>
            </a:r>
          </a:p>
        </p:txBody>
      </p:sp>
      <p:sp>
        <p:nvSpPr>
          <p:cNvPr id="3" name="Marcador de contenido 2"/>
          <p:cNvSpPr>
            <a:spLocks noGrp="1"/>
          </p:cNvSpPr>
          <p:nvPr>
            <p:ph idx="1"/>
          </p:nvPr>
        </p:nvSpPr>
        <p:spPr/>
        <p:txBody>
          <a:bodyPr/>
          <a:lstStyle/>
          <a:p>
            <a:r>
              <a:rPr lang="es-ES" dirty="0"/>
              <a:t>Valentina, 11 meses de edad, acude a control. Tiene un crecimiento y desarrollo adecuado para su edad. Recibe dos comidas y tres leches. Usted quiere corroborar que sus requerimientos estén cubiertos con la alimentación. </a:t>
            </a:r>
          </a:p>
          <a:p>
            <a:pPr>
              <a:buFontTx/>
              <a:buChar char="-"/>
            </a:pPr>
            <a:r>
              <a:rPr lang="es-ES" dirty="0"/>
              <a:t>¿Cuál es el requerimiento energético de valentina?</a:t>
            </a:r>
          </a:p>
        </p:txBody>
      </p:sp>
    </p:spTree>
    <p:extLst>
      <p:ext uri="{BB962C8B-B14F-4D97-AF65-F5344CB8AC3E}">
        <p14:creationId xmlns:p14="http://schemas.microsoft.com/office/powerpoint/2010/main" val="23048004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Caso 2 </a:t>
            </a:r>
          </a:p>
        </p:txBody>
      </p:sp>
      <p:sp>
        <p:nvSpPr>
          <p:cNvPr id="3" name="Marcador de contenido 2"/>
          <p:cNvSpPr>
            <a:spLocks noGrp="1"/>
          </p:cNvSpPr>
          <p:nvPr>
            <p:ph idx="1"/>
          </p:nvPr>
        </p:nvSpPr>
        <p:spPr/>
        <p:txBody>
          <a:bodyPr/>
          <a:lstStyle/>
          <a:p>
            <a:r>
              <a:rPr lang="es-ES" dirty="0"/>
              <a:t>Francisco, de 18 meses de edad, eutrófico, ingresa por ITU, hoy es su tercer día de hospitalización, 2do día completo de antibiótico. La paciente está estable, mejorando la tolerancia oral, con PCR en descenso (PCR: 30mg/L), juega en la cama. </a:t>
            </a:r>
          </a:p>
          <a:p>
            <a:r>
              <a:rPr lang="es-ES" dirty="0"/>
              <a:t>¿Cuáles son los requerimientos energéticos de Francisco?</a:t>
            </a:r>
          </a:p>
          <a:p>
            <a:pPr marL="0" indent="0">
              <a:buNone/>
            </a:pPr>
            <a:endParaRPr lang="es-ES" dirty="0"/>
          </a:p>
        </p:txBody>
      </p:sp>
    </p:spTree>
    <p:extLst>
      <p:ext uri="{BB962C8B-B14F-4D97-AF65-F5344CB8AC3E}">
        <p14:creationId xmlns:p14="http://schemas.microsoft.com/office/powerpoint/2010/main" val="35589082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Caso 3 </a:t>
            </a:r>
          </a:p>
        </p:txBody>
      </p:sp>
      <p:sp>
        <p:nvSpPr>
          <p:cNvPr id="3" name="Marcador de contenido 2"/>
          <p:cNvSpPr>
            <a:spLocks noGrp="1"/>
          </p:cNvSpPr>
          <p:nvPr>
            <p:ph idx="1"/>
          </p:nvPr>
        </p:nvSpPr>
        <p:spPr/>
        <p:txBody>
          <a:bodyPr/>
          <a:lstStyle/>
          <a:p>
            <a:r>
              <a:rPr lang="es-ES" dirty="0" err="1"/>
              <a:t>Isabella</a:t>
            </a:r>
            <a:r>
              <a:rPr lang="es-ES" dirty="0"/>
              <a:t>, tiene 7 años, está en sobrepeso, tiene un  peso: 18kg, talla: 121 cm  (IMC/E: +1,5 DE). Va al colegio en el furgón, tiene educación física 1 día a la semana de una hora, no hace ejercicio extra. </a:t>
            </a:r>
          </a:p>
          <a:p>
            <a:r>
              <a:rPr lang="es-ES" dirty="0"/>
              <a:t>Cuál es su peso ideal?</a:t>
            </a:r>
          </a:p>
          <a:p>
            <a:r>
              <a:rPr lang="es-ES" dirty="0"/>
              <a:t>Cuáles son sus requerimientos? </a:t>
            </a:r>
          </a:p>
        </p:txBody>
      </p:sp>
    </p:spTree>
    <p:extLst>
      <p:ext uri="{BB962C8B-B14F-4D97-AF65-F5344CB8AC3E}">
        <p14:creationId xmlns:p14="http://schemas.microsoft.com/office/powerpoint/2010/main" val="1099246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b="8188"/>
          <a:stretch/>
        </p:blipFill>
        <p:spPr>
          <a:xfrm>
            <a:off x="509320" y="713412"/>
            <a:ext cx="7936746" cy="5184684"/>
          </a:xfrm>
          <a:prstGeom prst="rect">
            <a:avLst/>
          </a:prstGeom>
        </p:spPr>
      </p:pic>
      <p:sp>
        <p:nvSpPr>
          <p:cNvPr id="8" name="CuadroTexto 7"/>
          <p:cNvSpPr txBox="1"/>
          <p:nvPr/>
        </p:nvSpPr>
        <p:spPr>
          <a:xfrm>
            <a:off x="2735480" y="737489"/>
            <a:ext cx="684803" cy="369332"/>
          </a:xfrm>
          <a:prstGeom prst="rect">
            <a:avLst/>
          </a:prstGeom>
          <a:noFill/>
        </p:spPr>
        <p:txBody>
          <a:bodyPr wrap="none" rtlCol="0">
            <a:spAutoFit/>
          </a:bodyPr>
          <a:lstStyle/>
          <a:p>
            <a:r>
              <a:rPr lang="es-ES" b="1" dirty="0"/>
              <a:t>EAR</a:t>
            </a:r>
          </a:p>
        </p:txBody>
      </p:sp>
      <p:sp>
        <p:nvSpPr>
          <p:cNvPr id="9" name="CuadroTexto 8"/>
          <p:cNvSpPr txBox="1"/>
          <p:nvPr/>
        </p:nvSpPr>
        <p:spPr>
          <a:xfrm>
            <a:off x="4137437" y="1924470"/>
            <a:ext cx="710451" cy="369332"/>
          </a:xfrm>
          <a:prstGeom prst="rect">
            <a:avLst/>
          </a:prstGeom>
          <a:noFill/>
        </p:spPr>
        <p:txBody>
          <a:bodyPr wrap="none" rtlCol="0">
            <a:spAutoFit/>
          </a:bodyPr>
          <a:lstStyle/>
          <a:p>
            <a:r>
              <a:rPr lang="es-ES" b="1" dirty="0"/>
              <a:t>RDA</a:t>
            </a:r>
          </a:p>
        </p:txBody>
      </p:sp>
      <p:sp>
        <p:nvSpPr>
          <p:cNvPr id="10" name="CuadroTexto 9"/>
          <p:cNvSpPr txBox="1"/>
          <p:nvPr/>
        </p:nvSpPr>
        <p:spPr>
          <a:xfrm>
            <a:off x="6462974" y="2527513"/>
            <a:ext cx="521109" cy="369332"/>
          </a:xfrm>
          <a:prstGeom prst="rect">
            <a:avLst/>
          </a:prstGeom>
          <a:noFill/>
        </p:spPr>
        <p:txBody>
          <a:bodyPr wrap="none" rtlCol="0">
            <a:spAutoFit/>
          </a:bodyPr>
          <a:lstStyle/>
          <a:p>
            <a:r>
              <a:rPr lang="es-ES" b="1" dirty="0"/>
              <a:t>UL</a:t>
            </a:r>
          </a:p>
        </p:txBody>
      </p:sp>
      <p:sp>
        <p:nvSpPr>
          <p:cNvPr id="11" name="CuadroTexto 10"/>
          <p:cNvSpPr txBox="1"/>
          <p:nvPr/>
        </p:nvSpPr>
        <p:spPr>
          <a:xfrm>
            <a:off x="974944" y="6289636"/>
            <a:ext cx="7381849" cy="615553"/>
          </a:xfrm>
          <a:prstGeom prst="rect">
            <a:avLst/>
          </a:prstGeom>
          <a:noFill/>
        </p:spPr>
        <p:txBody>
          <a:bodyPr wrap="none" rtlCol="0">
            <a:spAutoFit/>
          </a:bodyPr>
          <a:lstStyle/>
          <a:p>
            <a:r>
              <a:rPr lang="de-DE" sz="1600" dirty="0" err="1"/>
              <a:t>Koletzko</a:t>
            </a:r>
            <a:r>
              <a:rPr lang="de-DE" sz="1600" dirty="0"/>
              <a:t> B. </a:t>
            </a:r>
            <a:r>
              <a:rPr lang="de-DE" sz="1600" dirty="0" err="1"/>
              <a:t>Pediatric</a:t>
            </a:r>
            <a:r>
              <a:rPr lang="de-DE" sz="1600" dirty="0"/>
              <a:t> Nutrition in Practice. World </a:t>
            </a:r>
            <a:r>
              <a:rPr lang="de-DE" sz="1600" dirty="0" err="1"/>
              <a:t>Rev</a:t>
            </a:r>
            <a:r>
              <a:rPr lang="de-DE" sz="1600" dirty="0"/>
              <a:t> </a:t>
            </a:r>
            <a:r>
              <a:rPr lang="de-DE" sz="1600" dirty="0" err="1"/>
              <a:t>Nutr</a:t>
            </a:r>
            <a:r>
              <a:rPr lang="de-DE" sz="1600" dirty="0"/>
              <a:t> </a:t>
            </a:r>
            <a:r>
              <a:rPr lang="de-DE" sz="1600" dirty="0" err="1"/>
              <a:t>Diet</a:t>
            </a:r>
            <a:r>
              <a:rPr lang="de-DE" sz="1600" dirty="0"/>
              <a:t>. 2015; 113: 29–33 </a:t>
            </a:r>
          </a:p>
          <a:p>
            <a:endParaRPr lang="es-ES" dirty="0"/>
          </a:p>
        </p:txBody>
      </p:sp>
    </p:spTree>
    <p:extLst>
      <p:ext uri="{BB962C8B-B14F-4D97-AF65-F5344CB8AC3E}">
        <p14:creationId xmlns:p14="http://schemas.microsoft.com/office/powerpoint/2010/main" val="3786588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Limitaciones de los Valores de ingesta</a:t>
            </a:r>
          </a:p>
        </p:txBody>
      </p:sp>
      <p:sp>
        <p:nvSpPr>
          <p:cNvPr id="3" name="Marcador de contenido 2"/>
          <p:cNvSpPr>
            <a:spLocks noGrp="1"/>
          </p:cNvSpPr>
          <p:nvPr>
            <p:ph idx="1"/>
          </p:nvPr>
        </p:nvSpPr>
        <p:spPr>
          <a:xfrm>
            <a:off x="508000" y="1661458"/>
            <a:ext cx="8232588" cy="2928227"/>
          </a:xfrm>
        </p:spPr>
        <p:txBody>
          <a:bodyPr>
            <a:normAutofit/>
          </a:bodyPr>
          <a:lstStyle/>
          <a:p>
            <a:r>
              <a:rPr lang="es-ES" dirty="0"/>
              <a:t>Una distribución simétrica, casi normal de los requerimientos de nutrientes no es correcta para varios nutrientes. </a:t>
            </a:r>
            <a:r>
              <a:rPr lang="es-ES" dirty="0" err="1"/>
              <a:t>Ej</a:t>
            </a:r>
            <a:r>
              <a:rPr lang="es-ES" dirty="0"/>
              <a:t>: hierro, VD, ácidos grasos poliinsaturados</a:t>
            </a:r>
          </a:p>
          <a:p>
            <a:r>
              <a:rPr lang="es-ES" dirty="0"/>
              <a:t>El establecimiento de los VIN para lactantes, niños y adolescentes, tiene limitaciones serias de las bases científicas. </a:t>
            </a:r>
          </a:p>
          <a:p>
            <a:pPr lvl="1"/>
            <a:r>
              <a:rPr lang="es-ES" dirty="0"/>
              <a:t>VIN derivados de la IA (ingesta observada en niños aparentemente sanos). Ejemplo menores de 6 meses, aporte de LM</a:t>
            </a:r>
          </a:p>
          <a:p>
            <a:pPr lvl="1"/>
            <a:r>
              <a:rPr lang="es-ES" dirty="0"/>
              <a:t>VIN extrapolados de otros grupos de edad </a:t>
            </a:r>
          </a:p>
          <a:p>
            <a:endParaRPr lang="es-ES" dirty="0"/>
          </a:p>
        </p:txBody>
      </p:sp>
      <p:sp>
        <p:nvSpPr>
          <p:cNvPr id="4" name="CuadroTexto 3"/>
          <p:cNvSpPr txBox="1"/>
          <p:nvPr/>
        </p:nvSpPr>
        <p:spPr>
          <a:xfrm>
            <a:off x="974944" y="6289636"/>
            <a:ext cx="7381849" cy="615553"/>
          </a:xfrm>
          <a:prstGeom prst="rect">
            <a:avLst/>
          </a:prstGeom>
          <a:noFill/>
        </p:spPr>
        <p:txBody>
          <a:bodyPr wrap="none" rtlCol="0">
            <a:spAutoFit/>
          </a:bodyPr>
          <a:lstStyle/>
          <a:p>
            <a:r>
              <a:rPr lang="de-DE" sz="1600" dirty="0" err="1"/>
              <a:t>Koletzko</a:t>
            </a:r>
            <a:r>
              <a:rPr lang="de-DE" sz="1600" dirty="0"/>
              <a:t> B. </a:t>
            </a:r>
            <a:r>
              <a:rPr lang="de-DE" sz="1600" dirty="0" err="1"/>
              <a:t>Pediatric</a:t>
            </a:r>
            <a:r>
              <a:rPr lang="de-DE" sz="1600" dirty="0"/>
              <a:t> Nutrition in Practice. World </a:t>
            </a:r>
            <a:r>
              <a:rPr lang="de-DE" sz="1600" dirty="0" err="1"/>
              <a:t>Rev</a:t>
            </a:r>
            <a:r>
              <a:rPr lang="de-DE" sz="1600" dirty="0"/>
              <a:t> </a:t>
            </a:r>
            <a:r>
              <a:rPr lang="de-DE" sz="1600" dirty="0" err="1"/>
              <a:t>Nutr</a:t>
            </a:r>
            <a:r>
              <a:rPr lang="de-DE" sz="1600" dirty="0"/>
              <a:t> </a:t>
            </a:r>
            <a:r>
              <a:rPr lang="de-DE" sz="1600" dirty="0" err="1"/>
              <a:t>Diet</a:t>
            </a:r>
            <a:r>
              <a:rPr lang="de-DE" sz="1600" dirty="0"/>
              <a:t>. 2015; 113: 29–33 </a:t>
            </a:r>
          </a:p>
          <a:p>
            <a:endParaRPr lang="es-ES" dirty="0"/>
          </a:p>
        </p:txBody>
      </p:sp>
      <p:sp>
        <p:nvSpPr>
          <p:cNvPr id="7" name="CuadroTexto 6"/>
          <p:cNvSpPr txBox="1"/>
          <p:nvPr/>
        </p:nvSpPr>
        <p:spPr>
          <a:xfrm>
            <a:off x="1389529" y="4945529"/>
            <a:ext cx="184666" cy="369332"/>
          </a:xfrm>
          <a:prstGeom prst="rect">
            <a:avLst/>
          </a:prstGeom>
          <a:noFill/>
        </p:spPr>
        <p:txBody>
          <a:bodyPr wrap="none" rtlCol="0">
            <a:spAutoFit/>
          </a:bodyPr>
          <a:lstStyle/>
          <a:p>
            <a:endParaRPr lang="es-ES" dirty="0"/>
          </a:p>
        </p:txBody>
      </p:sp>
      <p:sp>
        <p:nvSpPr>
          <p:cNvPr id="8" name="CuadroTexto 7"/>
          <p:cNvSpPr txBox="1"/>
          <p:nvPr/>
        </p:nvSpPr>
        <p:spPr>
          <a:xfrm>
            <a:off x="974944" y="5124824"/>
            <a:ext cx="184666" cy="369332"/>
          </a:xfrm>
          <a:prstGeom prst="rect">
            <a:avLst/>
          </a:prstGeom>
          <a:noFill/>
        </p:spPr>
        <p:txBody>
          <a:bodyPr wrap="none" rtlCol="0">
            <a:spAutoFit/>
          </a:bodyPr>
          <a:lstStyle/>
          <a:p>
            <a:endParaRPr lang="es-ES" dirty="0"/>
          </a:p>
        </p:txBody>
      </p:sp>
      <p:sp>
        <p:nvSpPr>
          <p:cNvPr id="9" name="CuadroTexto 8"/>
          <p:cNvSpPr txBox="1"/>
          <p:nvPr/>
        </p:nvSpPr>
        <p:spPr>
          <a:xfrm>
            <a:off x="743446" y="4724314"/>
            <a:ext cx="7613347" cy="1292662"/>
          </a:xfrm>
          <a:prstGeom prst="rect">
            <a:avLst/>
          </a:prstGeom>
          <a:noFill/>
          <a:ln w="28575" cmpd="sng">
            <a:solidFill>
              <a:schemeClr val="accent3">
                <a:lumMod val="50000"/>
              </a:schemeClr>
            </a:solidFill>
          </a:ln>
        </p:spPr>
        <p:txBody>
          <a:bodyPr wrap="square" rtlCol="0">
            <a:spAutoFit/>
          </a:bodyPr>
          <a:lstStyle/>
          <a:p>
            <a:pPr algn="just"/>
            <a:r>
              <a:rPr lang="es-ES" sz="2000" dirty="0"/>
              <a:t>Por tanto los VIN proporcionan un estimado de la provisión    adecuada de nutrientes en poblaciones consideradas sanas, pero no determinan el aporte óptimo de nutrientes en un individuo </a:t>
            </a:r>
          </a:p>
          <a:p>
            <a:endParaRPr lang="es-ES" dirty="0"/>
          </a:p>
        </p:txBody>
      </p:sp>
    </p:spTree>
    <p:extLst>
      <p:ext uri="{BB962C8B-B14F-4D97-AF65-F5344CB8AC3E}">
        <p14:creationId xmlns:p14="http://schemas.microsoft.com/office/powerpoint/2010/main" val="5905213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50525"/>
            <a:ext cx="5791200" cy="1371600"/>
          </a:xfrm>
        </p:spPr>
        <p:txBody>
          <a:bodyPr/>
          <a:lstStyle/>
          <a:p>
            <a:r>
              <a:rPr lang="es-ES" dirty="0"/>
              <a:t>Requerimientos </a:t>
            </a:r>
          </a:p>
        </p:txBody>
      </p:sp>
      <p:sp>
        <p:nvSpPr>
          <p:cNvPr id="3" name="Marcador de contenido 2"/>
          <p:cNvSpPr>
            <a:spLocks noGrp="1"/>
          </p:cNvSpPr>
          <p:nvPr>
            <p:ph idx="1"/>
          </p:nvPr>
        </p:nvSpPr>
        <p:spPr>
          <a:xfrm>
            <a:off x="900113" y="1584008"/>
            <a:ext cx="7345363" cy="1910593"/>
          </a:xfrm>
        </p:spPr>
        <p:txBody>
          <a:bodyPr/>
          <a:lstStyle/>
          <a:p>
            <a:pPr algn="just"/>
            <a:r>
              <a:rPr lang="es-ES" b="1" dirty="0">
                <a:solidFill>
                  <a:srgbClr val="D1282E"/>
                </a:solidFill>
              </a:rPr>
              <a:t>Requerimiento nutricional:</a:t>
            </a:r>
            <a:r>
              <a:rPr lang="es-ES" dirty="0">
                <a:solidFill>
                  <a:srgbClr val="D1282E"/>
                </a:solidFill>
              </a:rPr>
              <a:t> </a:t>
            </a:r>
            <a:r>
              <a:rPr lang="es-ES" dirty="0"/>
              <a:t>Cantidad de un nutriente necesaria para preservar las funciones corporales del organismo humano, mantener un buen estado de salud y rendimiento óptimo.</a:t>
            </a:r>
            <a:r>
              <a:rPr lang="es-ES_tradnl" dirty="0"/>
              <a:t> </a:t>
            </a:r>
            <a:r>
              <a:rPr lang="es-ES_tradnl" dirty="0">
                <a:solidFill>
                  <a:srgbClr val="D1282E"/>
                </a:solidFill>
              </a:rPr>
              <a:t>Individualizado</a:t>
            </a:r>
            <a:r>
              <a:rPr lang="es-ES_tradnl" dirty="0"/>
              <a:t> </a:t>
            </a:r>
            <a:endParaRPr lang="es-ES" dirty="0"/>
          </a:p>
        </p:txBody>
      </p:sp>
      <p:pic>
        <p:nvPicPr>
          <p:cNvPr id="4" name="Imagen 3"/>
          <p:cNvPicPr>
            <a:picLocks noChangeAspect="1"/>
          </p:cNvPicPr>
          <p:nvPr/>
        </p:nvPicPr>
        <p:blipFill>
          <a:blip r:embed="rId2"/>
          <a:stretch>
            <a:fillRect/>
          </a:stretch>
        </p:blipFill>
        <p:spPr>
          <a:xfrm>
            <a:off x="1136212" y="3068943"/>
            <a:ext cx="6410860" cy="3515633"/>
          </a:xfrm>
          <a:prstGeom prst="rect">
            <a:avLst/>
          </a:prstGeom>
        </p:spPr>
      </p:pic>
    </p:spTree>
    <p:extLst>
      <p:ext uri="{BB962C8B-B14F-4D97-AF65-F5344CB8AC3E}">
        <p14:creationId xmlns:p14="http://schemas.microsoft.com/office/powerpoint/2010/main" val="255656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Requerimiento energético </a:t>
            </a:r>
          </a:p>
        </p:txBody>
      </p:sp>
      <p:sp>
        <p:nvSpPr>
          <p:cNvPr id="5" name="Marcador de contenido 4"/>
          <p:cNvSpPr>
            <a:spLocks noGrp="1"/>
          </p:cNvSpPr>
          <p:nvPr>
            <p:ph idx="1"/>
          </p:nvPr>
        </p:nvSpPr>
        <p:spPr>
          <a:xfrm>
            <a:off x="457200" y="1752600"/>
            <a:ext cx="4199653" cy="4373563"/>
          </a:xfrm>
        </p:spPr>
        <p:txBody>
          <a:bodyPr>
            <a:normAutofit/>
          </a:bodyPr>
          <a:lstStyle/>
          <a:p>
            <a:r>
              <a:rPr lang="es-ES" dirty="0"/>
              <a:t>Componentes del gasto energético total (GET): </a:t>
            </a:r>
          </a:p>
          <a:p>
            <a:pPr marL="342900" indent="-342900">
              <a:buFont typeface="Arial"/>
              <a:buChar char="•"/>
            </a:pPr>
            <a:r>
              <a:rPr lang="es-ES_tradnl" b="0" dirty="0"/>
              <a:t>Gasto </a:t>
            </a:r>
            <a:r>
              <a:rPr lang="es-ES_tradnl" b="0" dirty="0" err="1"/>
              <a:t>energético</a:t>
            </a:r>
            <a:r>
              <a:rPr lang="es-ES_tradnl" b="0" dirty="0"/>
              <a:t> basal</a:t>
            </a:r>
          </a:p>
          <a:p>
            <a:pPr marL="342900" indent="-342900">
              <a:buFont typeface="Arial"/>
              <a:buChar char="•"/>
            </a:pPr>
            <a:r>
              <a:rPr lang="es-ES_tradnl" b="0" dirty="0" err="1"/>
              <a:t>Termogénesis</a:t>
            </a:r>
            <a:r>
              <a:rPr lang="es-ES_tradnl" b="0" dirty="0"/>
              <a:t> inducida por la </a:t>
            </a:r>
            <a:r>
              <a:rPr lang="es-ES_tradnl" b="0" dirty="0" err="1"/>
              <a:t>alimentación</a:t>
            </a:r>
            <a:r>
              <a:rPr lang="es-ES_tradnl" b="0" dirty="0"/>
              <a:t> </a:t>
            </a:r>
          </a:p>
          <a:p>
            <a:pPr marL="342900" indent="-342900">
              <a:buFont typeface="Arial"/>
              <a:buChar char="•"/>
            </a:pPr>
            <a:r>
              <a:rPr lang="es-ES_tradnl" b="0" dirty="0"/>
              <a:t>Requerimientos </a:t>
            </a:r>
            <a:r>
              <a:rPr lang="es-ES_tradnl" b="0" dirty="0" err="1"/>
              <a:t>energéticos</a:t>
            </a:r>
            <a:r>
              <a:rPr lang="es-ES_tradnl" b="0" dirty="0"/>
              <a:t> del crecimiento </a:t>
            </a:r>
          </a:p>
          <a:p>
            <a:pPr marL="342900" indent="-342900">
              <a:buFont typeface="Arial"/>
              <a:buChar char="•"/>
            </a:pPr>
            <a:r>
              <a:rPr lang="es-ES_tradnl" b="0" dirty="0"/>
              <a:t>Gasto </a:t>
            </a:r>
            <a:r>
              <a:rPr lang="es-ES_tradnl" b="0" dirty="0" err="1"/>
              <a:t>energético</a:t>
            </a:r>
            <a:r>
              <a:rPr lang="es-ES_tradnl" b="0" dirty="0"/>
              <a:t> por actividad </a:t>
            </a:r>
            <a:r>
              <a:rPr lang="es-ES_tradnl" b="0" dirty="0" err="1"/>
              <a:t>física</a:t>
            </a:r>
            <a:r>
              <a:rPr lang="es-ES_tradnl" b="0" dirty="0"/>
              <a:t> </a:t>
            </a:r>
            <a:endParaRPr lang="es-ES_tradnl" dirty="0"/>
          </a:p>
          <a:p>
            <a:endParaRPr lang="es-ES" dirty="0"/>
          </a:p>
        </p:txBody>
      </p:sp>
      <p:pic>
        <p:nvPicPr>
          <p:cNvPr id="6" name="Imagen 5"/>
          <p:cNvPicPr>
            <a:picLocks noChangeAspect="1"/>
          </p:cNvPicPr>
          <p:nvPr/>
        </p:nvPicPr>
        <p:blipFill rotWithShape="1">
          <a:blip r:embed="rId2"/>
          <a:srcRect l="6526" r="11045"/>
          <a:stretch/>
        </p:blipFill>
        <p:spPr>
          <a:xfrm>
            <a:off x="4712277" y="1524319"/>
            <a:ext cx="4343799" cy="4490574"/>
          </a:xfrm>
          <a:prstGeom prst="rect">
            <a:avLst/>
          </a:prstGeom>
        </p:spPr>
      </p:pic>
    </p:spTree>
    <p:extLst>
      <p:ext uri="{BB962C8B-B14F-4D97-AF65-F5344CB8AC3E}">
        <p14:creationId xmlns:p14="http://schemas.microsoft.com/office/powerpoint/2010/main" val="286923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Gasto energético basal </a:t>
            </a:r>
          </a:p>
        </p:txBody>
      </p:sp>
      <p:sp>
        <p:nvSpPr>
          <p:cNvPr id="3" name="Marcador de contenido 2"/>
          <p:cNvSpPr>
            <a:spLocks noGrp="1"/>
          </p:cNvSpPr>
          <p:nvPr>
            <p:ph idx="1"/>
          </p:nvPr>
        </p:nvSpPr>
        <p:spPr/>
        <p:txBody>
          <a:bodyPr>
            <a:normAutofit lnSpcReduction="10000"/>
          </a:bodyPr>
          <a:lstStyle/>
          <a:p>
            <a:pPr marL="342900" indent="-342900">
              <a:buFont typeface="Arial"/>
              <a:buChar char="•"/>
            </a:pPr>
            <a:r>
              <a:rPr lang="es-ES_tradnl" b="0" dirty="0"/>
              <a:t>El gasto </a:t>
            </a:r>
            <a:r>
              <a:rPr lang="es-ES_tradnl" b="0" dirty="0" err="1"/>
              <a:t>energético</a:t>
            </a:r>
            <a:r>
              <a:rPr lang="es-ES_tradnl" b="0" dirty="0"/>
              <a:t> basal (GEB) representa el 60-70% del GET </a:t>
            </a:r>
          </a:p>
          <a:p>
            <a:endParaRPr lang="es-ES_tradnl" sz="1500" b="0" dirty="0"/>
          </a:p>
          <a:p>
            <a:pPr marL="342900" indent="-342900">
              <a:buFont typeface="Arial"/>
              <a:buChar char="•"/>
            </a:pPr>
            <a:r>
              <a:rPr lang="es-ES_tradnl" b="0" dirty="0"/>
              <a:t>Comprende los requerimientos para el mantenimiento de las funciones vitales. </a:t>
            </a:r>
          </a:p>
          <a:p>
            <a:pPr marL="342900" indent="-342900">
              <a:buFont typeface="Arial"/>
              <a:buChar char="•"/>
            </a:pPr>
            <a:endParaRPr lang="es-ES_tradnl" sz="1500" dirty="0"/>
          </a:p>
          <a:p>
            <a:pPr marL="342900" indent="-342900">
              <a:buFont typeface="Arial"/>
              <a:buChar char="•"/>
            </a:pPr>
            <a:r>
              <a:rPr lang="es-ES_tradnl" b="0" dirty="0"/>
              <a:t>Corresponde al gasto en </a:t>
            </a:r>
            <a:r>
              <a:rPr lang="es-ES_tradnl" b="0" dirty="0" err="1"/>
              <a:t>situación</a:t>
            </a:r>
            <a:r>
              <a:rPr lang="es-ES_tradnl" b="0" dirty="0"/>
              <a:t> de ayunas, reposo muscular, </a:t>
            </a:r>
            <a:r>
              <a:rPr lang="es-ES_tradnl" b="0" dirty="0" err="1"/>
              <a:t>isotermia</a:t>
            </a:r>
            <a:r>
              <a:rPr lang="es-ES_tradnl" b="0" dirty="0"/>
              <a:t> y vigilia sin </a:t>
            </a:r>
            <a:r>
              <a:rPr lang="es-ES_tradnl" b="0" dirty="0" err="1"/>
              <a:t>estrés</a:t>
            </a:r>
            <a:r>
              <a:rPr lang="es-ES_tradnl" b="0" dirty="0"/>
              <a:t>. </a:t>
            </a:r>
          </a:p>
          <a:p>
            <a:pPr marL="342900" indent="-342900">
              <a:buFont typeface="Arial"/>
              <a:buChar char="•"/>
            </a:pPr>
            <a:endParaRPr lang="es-ES_tradnl" sz="1500" dirty="0"/>
          </a:p>
          <a:p>
            <a:pPr marL="342900" indent="-342900">
              <a:buFont typeface="Arial"/>
              <a:buChar char="•"/>
            </a:pPr>
            <a:r>
              <a:rPr lang="es-ES_tradnl" b="0" dirty="0"/>
              <a:t>En la </a:t>
            </a:r>
            <a:r>
              <a:rPr lang="es-ES_tradnl" b="0" dirty="0" err="1"/>
              <a:t>práctica</a:t>
            </a:r>
            <a:r>
              <a:rPr lang="es-ES_tradnl" b="0" dirty="0"/>
              <a:t> </a:t>
            </a:r>
            <a:r>
              <a:rPr lang="es-ES_tradnl" b="0" dirty="0" err="1"/>
              <a:t>clínica</a:t>
            </a:r>
            <a:r>
              <a:rPr lang="es-ES_tradnl" b="0" dirty="0"/>
              <a:t> habitual puede estimarse mediante </a:t>
            </a:r>
            <a:r>
              <a:rPr lang="es-ES_tradnl" b="0" dirty="0">
                <a:solidFill>
                  <a:srgbClr val="D1282E"/>
                </a:solidFill>
              </a:rPr>
              <a:t>ecuaciones predictivas </a:t>
            </a:r>
            <a:r>
              <a:rPr lang="es-ES_tradnl" b="0" dirty="0"/>
              <a:t>o </a:t>
            </a:r>
            <a:r>
              <a:rPr lang="es-ES_tradnl" b="0" i="1" dirty="0"/>
              <a:t>in vivo </a:t>
            </a:r>
            <a:r>
              <a:rPr lang="es-ES_tradnl" b="0" dirty="0"/>
              <a:t>mediante </a:t>
            </a:r>
            <a:r>
              <a:rPr lang="es-ES_tradnl" b="0" dirty="0" err="1">
                <a:solidFill>
                  <a:srgbClr val="D1282E"/>
                </a:solidFill>
              </a:rPr>
              <a:t>calorimetría</a:t>
            </a:r>
            <a:r>
              <a:rPr lang="es-ES_tradnl" b="0" dirty="0">
                <a:solidFill>
                  <a:srgbClr val="D1282E"/>
                </a:solidFill>
              </a:rPr>
              <a:t> indirecta. </a:t>
            </a:r>
            <a:endParaRPr lang="es-ES_tradnl" dirty="0">
              <a:solidFill>
                <a:srgbClr val="D1282E"/>
              </a:solidFill>
            </a:endParaRPr>
          </a:p>
          <a:p>
            <a:endParaRPr lang="es-ES" dirty="0"/>
          </a:p>
        </p:txBody>
      </p:sp>
    </p:spTree>
    <p:extLst>
      <p:ext uri="{BB962C8B-B14F-4D97-AF65-F5344CB8AC3E}">
        <p14:creationId xmlns:p14="http://schemas.microsoft.com/office/powerpoint/2010/main" val="3677808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Ecuaciones para calculo de GEB</a:t>
            </a:r>
          </a:p>
        </p:txBody>
      </p:sp>
      <p:sp>
        <p:nvSpPr>
          <p:cNvPr id="3" name="Marcador de contenido 2"/>
          <p:cNvSpPr>
            <a:spLocks noGrp="1"/>
          </p:cNvSpPr>
          <p:nvPr>
            <p:ph idx="1"/>
          </p:nvPr>
        </p:nvSpPr>
        <p:spPr/>
        <p:txBody>
          <a:bodyPr/>
          <a:lstStyle/>
          <a:p>
            <a:endParaRPr lang="es-ES"/>
          </a:p>
        </p:txBody>
      </p:sp>
      <p:pic>
        <p:nvPicPr>
          <p:cNvPr id="4" name="Imagen 3"/>
          <p:cNvPicPr>
            <a:picLocks noChangeAspect="1"/>
          </p:cNvPicPr>
          <p:nvPr/>
        </p:nvPicPr>
        <p:blipFill rotWithShape="1">
          <a:blip r:embed="rId2"/>
          <a:srcRect t="13179"/>
          <a:stretch/>
        </p:blipFill>
        <p:spPr>
          <a:xfrm>
            <a:off x="286650" y="1827738"/>
            <a:ext cx="8486129" cy="4355964"/>
          </a:xfrm>
          <a:prstGeom prst="rect">
            <a:avLst/>
          </a:prstGeom>
        </p:spPr>
      </p:pic>
    </p:spTree>
    <p:extLst>
      <p:ext uri="{BB962C8B-B14F-4D97-AF65-F5344CB8AC3E}">
        <p14:creationId xmlns:p14="http://schemas.microsoft.com/office/powerpoint/2010/main" val="14087885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encial">
  <a:themeElements>
    <a:clrScheme name="Esenc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enc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enc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Esencial.thmx</Template>
  <TotalTime>8175</TotalTime>
  <Words>1356</Words>
  <Application>Microsoft Office PowerPoint</Application>
  <PresentationFormat>Presentación en pantalla (4:3)</PresentationFormat>
  <Paragraphs>142</Paragraphs>
  <Slides>35</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35</vt:i4>
      </vt:variant>
    </vt:vector>
  </HeadingPairs>
  <TitlesOfParts>
    <vt:vector size="38" baseType="lpstr">
      <vt:lpstr>Arial</vt:lpstr>
      <vt:lpstr>Arial Black</vt:lpstr>
      <vt:lpstr>Esencial</vt:lpstr>
      <vt:lpstr>Requerimientos nutricionales </vt:lpstr>
      <vt:lpstr>Definiciones </vt:lpstr>
      <vt:lpstr> </vt:lpstr>
      <vt:lpstr>Presentación de PowerPoint</vt:lpstr>
      <vt:lpstr>Limitaciones de los Valores de ingesta</vt:lpstr>
      <vt:lpstr>Requerimientos </vt:lpstr>
      <vt:lpstr>Requerimiento energético </vt:lpstr>
      <vt:lpstr>Gasto energético basal </vt:lpstr>
      <vt:lpstr>Ecuaciones para calculo de GEB</vt:lpstr>
      <vt:lpstr>Termogénesis inducida por la alimentación </vt:lpstr>
      <vt:lpstr>Requerimientos energéticos del crecimiento </vt:lpstr>
      <vt:lpstr>Gasto energético por actividad física </vt:lpstr>
      <vt:lpstr>Presentación de PowerPoint</vt:lpstr>
      <vt:lpstr>factor de actividad física o PAL (physical activity level)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Ejemplo</vt:lpstr>
      <vt:lpstr>Ejemplo</vt:lpstr>
      <vt:lpstr>Presentación de PowerPoint</vt:lpstr>
      <vt:lpstr>Presentación de PowerPoint</vt:lpstr>
      <vt:lpstr>Requerimientos proteicos </vt:lpstr>
      <vt:lpstr>Presentación de PowerPoint</vt:lpstr>
      <vt:lpstr>Presentación de PowerPoint</vt:lpstr>
      <vt:lpstr>Requerimiento de micronutrientes </vt:lpstr>
      <vt:lpstr>Presentación de PowerPoint</vt:lpstr>
      <vt:lpstr>Presentación de PowerPoint</vt:lpstr>
      <vt:lpstr>Caso 1</vt:lpstr>
      <vt:lpstr>Caso 2 </vt:lpstr>
      <vt:lpstr>Caso 3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Requerimientos nutricionales</dc:title>
  <dc:creator>Johanna Pacheco</dc:creator>
  <cp:lastModifiedBy>AIDA RAYEN SOLIS ÑANCUCHEO</cp:lastModifiedBy>
  <cp:revision>83</cp:revision>
  <dcterms:created xsi:type="dcterms:W3CDTF">2016-10-18T20:15:36Z</dcterms:created>
  <dcterms:modified xsi:type="dcterms:W3CDTF">2019-10-15T12:29:33Z</dcterms:modified>
</cp:coreProperties>
</file>