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1" r:id="rId1"/>
  </p:sldMasterIdLst>
  <p:notesMasterIdLst>
    <p:notesMasterId r:id="rId24"/>
  </p:notesMasterIdLst>
  <p:handoutMasterIdLst>
    <p:handoutMasterId r:id="rId25"/>
  </p:handoutMasterIdLst>
  <p:sldIdLst>
    <p:sldId id="256" r:id="rId2"/>
    <p:sldId id="315" r:id="rId3"/>
    <p:sldId id="263" r:id="rId4"/>
    <p:sldId id="313" r:id="rId5"/>
    <p:sldId id="316" r:id="rId6"/>
    <p:sldId id="330" r:id="rId7"/>
    <p:sldId id="329" r:id="rId8"/>
    <p:sldId id="337" r:id="rId9"/>
    <p:sldId id="336" r:id="rId10"/>
    <p:sldId id="335" r:id="rId11"/>
    <p:sldId id="296" r:id="rId12"/>
    <p:sldId id="298" r:id="rId13"/>
    <p:sldId id="299" r:id="rId14"/>
    <p:sldId id="333" r:id="rId15"/>
    <p:sldId id="334" r:id="rId16"/>
    <p:sldId id="326" r:id="rId17"/>
    <p:sldId id="339" r:id="rId18"/>
    <p:sldId id="338" r:id="rId19"/>
    <p:sldId id="340" r:id="rId20"/>
    <p:sldId id="341" r:id="rId21"/>
    <p:sldId id="342" r:id="rId22"/>
    <p:sldId id="343"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anose="020B0604030504040204" pitchFamily="34" charset="0"/>
        <a:ea typeface="+mn-ea"/>
        <a:cs typeface="+mn-cs"/>
      </a:defRPr>
    </a:lvl5pPr>
    <a:lvl6pPr marL="2286000" algn="l" defTabSz="914400" rtl="0" eaLnBrk="1" latinLnBrk="0" hangingPunct="1">
      <a:defRPr sz="2400" kern="1200">
        <a:solidFill>
          <a:schemeClr val="tx1"/>
        </a:solidFill>
        <a:latin typeface="Verdana" panose="020B0604030504040204" pitchFamily="34" charset="0"/>
        <a:ea typeface="+mn-ea"/>
        <a:cs typeface="+mn-cs"/>
      </a:defRPr>
    </a:lvl6pPr>
    <a:lvl7pPr marL="2743200" algn="l" defTabSz="914400" rtl="0" eaLnBrk="1" latinLnBrk="0" hangingPunct="1">
      <a:defRPr sz="2400" kern="1200">
        <a:solidFill>
          <a:schemeClr val="tx1"/>
        </a:solidFill>
        <a:latin typeface="Verdana" panose="020B0604030504040204" pitchFamily="34" charset="0"/>
        <a:ea typeface="+mn-ea"/>
        <a:cs typeface="+mn-cs"/>
      </a:defRPr>
    </a:lvl7pPr>
    <a:lvl8pPr marL="3200400" algn="l" defTabSz="914400" rtl="0" eaLnBrk="1" latinLnBrk="0" hangingPunct="1">
      <a:defRPr sz="2400" kern="1200">
        <a:solidFill>
          <a:schemeClr val="tx1"/>
        </a:solidFill>
        <a:latin typeface="Verdana" panose="020B0604030504040204" pitchFamily="34" charset="0"/>
        <a:ea typeface="+mn-ea"/>
        <a:cs typeface="+mn-cs"/>
      </a:defRPr>
    </a:lvl8pPr>
    <a:lvl9pPr marL="3657600" algn="l" defTabSz="914400" rtl="0" eaLnBrk="1" latinLnBrk="0" hangingPunct="1">
      <a:defRPr sz="2400"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39A60E"/>
    <a:srgbClr val="355800"/>
    <a:srgbClr val="7DD7FF"/>
    <a:srgbClr val="00FF00"/>
    <a:srgbClr val="FF3300"/>
    <a:srgbClr val="008000"/>
    <a:srgbClr val="8EB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00"/>
  </p:normalViewPr>
  <p:slideViewPr>
    <p:cSldViewPr>
      <p:cViewPr varScale="1">
        <p:scale>
          <a:sx n="72" d="100"/>
          <a:sy n="72" d="100"/>
        </p:scale>
        <p:origin x="55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21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es-ES"/>
          </a:p>
        </p:txBody>
      </p:sp>
      <p:sp>
        <p:nvSpPr>
          <p:cNvPr id="471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4EE63136-9031-481F-98B5-8738A2E297F4}" type="datetimeFigureOut">
              <a:rPr lang="es-ES"/>
              <a:pPr>
                <a:defRPr/>
              </a:pPr>
              <a:t>05/04/2016</a:t>
            </a:fld>
            <a:endParaRPr lang="es-ES"/>
          </a:p>
        </p:txBody>
      </p:sp>
      <p:sp>
        <p:nvSpPr>
          <p:cNvPr id="471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es-ES"/>
          </a:p>
        </p:txBody>
      </p:sp>
      <p:sp>
        <p:nvSpPr>
          <p:cNvPr id="471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04FCCB10-CB7A-42E8-A119-251959188E39}" type="slidenum">
              <a:rPr lang="es-ES" altLang="es-CL"/>
              <a:pPr/>
              <a:t>‹Nº›</a:t>
            </a:fld>
            <a:endParaRPr lang="es-ES" altLang="es-CL"/>
          </a:p>
        </p:txBody>
      </p:sp>
    </p:spTree>
    <p:extLst>
      <p:ext uri="{BB962C8B-B14F-4D97-AF65-F5344CB8AC3E}">
        <p14:creationId xmlns:p14="http://schemas.microsoft.com/office/powerpoint/2010/main" val="810888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es-ES"/>
          </a:p>
        </p:txBody>
      </p:sp>
      <p:sp>
        <p:nvSpPr>
          <p:cNvPr id="747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6E16002A-F6BF-41F5-B1F7-CB12DF018691}" type="datetimeFigureOut">
              <a:rPr lang="es-ES"/>
              <a:pPr>
                <a:defRPr/>
              </a:pPr>
              <a:t>05/04/2016</a:t>
            </a:fld>
            <a:endParaRPr lang="es-E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747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es-ES"/>
          </a:p>
        </p:txBody>
      </p:sp>
      <p:sp>
        <p:nvSpPr>
          <p:cNvPr id="747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49F2641E-27F0-4029-A961-720C841D54FC}" type="slidenum">
              <a:rPr lang="es-ES" altLang="es-CL"/>
              <a:pPr/>
              <a:t>‹Nº›</a:t>
            </a:fld>
            <a:endParaRPr lang="es-ES" altLang="es-CL"/>
          </a:p>
        </p:txBody>
      </p:sp>
    </p:spTree>
    <p:extLst>
      <p:ext uri="{BB962C8B-B14F-4D97-AF65-F5344CB8AC3E}">
        <p14:creationId xmlns:p14="http://schemas.microsoft.com/office/powerpoint/2010/main" val="907543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49F2641E-27F0-4029-A961-720C841D54FC}" type="slidenum">
              <a:rPr lang="es-ES" altLang="es-CL" smtClean="0"/>
              <a:pPr/>
              <a:t>1</a:t>
            </a:fld>
            <a:endParaRPr lang="es-ES" altLang="es-CL"/>
          </a:p>
        </p:txBody>
      </p:sp>
    </p:spTree>
    <p:extLst>
      <p:ext uri="{BB962C8B-B14F-4D97-AF65-F5344CB8AC3E}">
        <p14:creationId xmlns:p14="http://schemas.microsoft.com/office/powerpoint/2010/main" val="270301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Date Placeholder 3"/>
          <p:cNvSpPr>
            <a:spLocks noGrp="1"/>
          </p:cNvSpPr>
          <p:nvPr>
            <p:ph type="dt" sz="half" idx="10"/>
          </p:nvPr>
        </p:nvSpPr>
        <p:spPr/>
        <p:txBody>
          <a:bodyPr/>
          <a:lstStyle>
            <a:lvl1pPr>
              <a:defRPr/>
            </a:lvl1pPr>
          </a:lstStyle>
          <a:p>
            <a:pPr>
              <a:defRPr/>
            </a:pPr>
            <a:fld id="{BB1CEEB4-B9FF-46D3-B8BA-15C46D95BD53}" type="datetime1">
              <a:rPr lang="es-CL" smtClean="0"/>
              <a:t>05-04-2016</a:t>
            </a:fld>
            <a:endParaRPr lang="es-ES"/>
          </a:p>
        </p:txBody>
      </p:sp>
      <p:sp>
        <p:nvSpPr>
          <p:cNvPr id="5"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6" name="Slide Number Placeholder 5"/>
          <p:cNvSpPr>
            <a:spLocks noGrp="1"/>
          </p:cNvSpPr>
          <p:nvPr>
            <p:ph type="sldNum" sz="quarter" idx="12"/>
          </p:nvPr>
        </p:nvSpPr>
        <p:spPr/>
        <p:txBody>
          <a:bodyPr/>
          <a:lstStyle>
            <a:lvl1pPr>
              <a:defRPr/>
            </a:lvl1pPr>
          </a:lstStyle>
          <a:p>
            <a:fld id="{1E1005E3-25A3-429F-BA30-ED3869A7F0E3}" type="slidenum">
              <a:rPr lang="es-ES" altLang="es-CL" smtClean="0"/>
              <a:pPr/>
              <a:t>‹Nº›</a:t>
            </a:fld>
            <a:endParaRPr lang="es-ES" altLang="es-CL"/>
          </a:p>
        </p:txBody>
      </p:sp>
    </p:spTree>
    <p:extLst>
      <p:ext uri="{BB962C8B-B14F-4D97-AF65-F5344CB8AC3E}">
        <p14:creationId xmlns:p14="http://schemas.microsoft.com/office/powerpoint/2010/main" val="2219492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L"/>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Date Placeholder 3"/>
          <p:cNvSpPr>
            <a:spLocks noGrp="1"/>
          </p:cNvSpPr>
          <p:nvPr>
            <p:ph type="dt" sz="half" idx="10"/>
          </p:nvPr>
        </p:nvSpPr>
        <p:spPr/>
        <p:txBody>
          <a:bodyPr/>
          <a:lstStyle>
            <a:lvl1pPr>
              <a:defRPr/>
            </a:lvl1pPr>
          </a:lstStyle>
          <a:p>
            <a:pPr>
              <a:defRPr/>
            </a:pPr>
            <a:fld id="{208EE6D4-6B20-4D60-81C4-66FB203EDFB1}" type="datetime1">
              <a:rPr lang="es-CL" smtClean="0"/>
              <a:t>05-04-2016</a:t>
            </a:fld>
            <a:endParaRPr lang="es-ES"/>
          </a:p>
        </p:txBody>
      </p:sp>
      <p:sp>
        <p:nvSpPr>
          <p:cNvPr id="5"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6" name="Slide Number Placeholder 5"/>
          <p:cNvSpPr>
            <a:spLocks noGrp="1"/>
          </p:cNvSpPr>
          <p:nvPr>
            <p:ph type="sldNum" sz="quarter" idx="12"/>
          </p:nvPr>
        </p:nvSpPr>
        <p:spPr/>
        <p:txBody>
          <a:bodyPr/>
          <a:lstStyle>
            <a:lvl1pPr>
              <a:defRPr/>
            </a:lvl1pPr>
          </a:lstStyle>
          <a:p>
            <a:fld id="{2CF09472-3B20-482D-BBC6-9322E4A931C0}" type="slidenum">
              <a:rPr lang="es-ES" altLang="es-CL" smtClean="0"/>
              <a:pPr/>
              <a:t>‹Nº›</a:t>
            </a:fld>
            <a:endParaRPr lang="es-ES" altLang="es-CL"/>
          </a:p>
        </p:txBody>
      </p:sp>
    </p:spTree>
    <p:extLst>
      <p:ext uri="{BB962C8B-B14F-4D97-AF65-F5344CB8AC3E}">
        <p14:creationId xmlns:p14="http://schemas.microsoft.com/office/powerpoint/2010/main" val="3948065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Date Placeholder 3"/>
          <p:cNvSpPr>
            <a:spLocks noGrp="1"/>
          </p:cNvSpPr>
          <p:nvPr>
            <p:ph type="dt" sz="half" idx="10"/>
          </p:nvPr>
        </p:nvSpPr>
        <p:spPr/>
        <p:txBody>
          <a:bodyPr/>
          <a:lstStyle>
            <a:lvl1pPr>
              <a:defRPr/>
            </a:lvl1pPr>
          </a:lstStyle>
          <a:p>
            <a:pPr>
              <a:defRPr/>
            </a:pPr>
            <a:fld id="{D205B6EC-BB49-421C-8DD1-455AAF78803B}" type="datetime1">
              <a:rPr lang="es-CL" smtClean="0"/>
              <a:t>05-04-2016</a:t>
            </a:fld>
            <a:endParaRPr lang="es-ES"/>
          </a:p>
        </p:txBody>
      </p:sp>
      <p:sp>
        <p:nvSpPr>
          <p:cNvPr id="5"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6" name="Slide Number Placeholder 5"/>
          <p:cNvSpPr>
            <a:spLocks noGrp="1"/>
          </p:cNvSpPr>
          <p:nvPr>
            <p:ph type="sldNum" sz="quarter" idx="12"/>
          </p:nvPr>
        </p:nvSpPr>
        <p:spPr/>
        <p:txBody>
          <a:bodyPr/>
          <a:lstStyle>
            <a:lvl1pPr>
              <a:defRPr/>
            </a:lvl1pPr>
          </a:lstStyle>
          <a:p>
            <a:fld id="{5C1D18D4-3FA2-4FAD-82AA-40F11D130FA3}" type="slidenum">
              <a:rPr lang="es-ES" altLang="es-CL" smtClean="0"/>
              <a:pPr/>
              <a:t>‹Nº›</a:t>
            </a:fld>
            <a:endParaRPr lang="es-ES" altLang="es-CL"/>
          </a:p>
        </p:txBody>
      </p:sp>
    </p:spTree>
    <p:extLst>
      <p:ext uri="{BB962C8B-B14F-4D97-AF65-F5344CB8AC3E}">
        <p14:creationId xmlns:p14="http://schemas.microsoft.com/office/powerpoint/2010/main" val="1486140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ítulo y texto">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9" name="Title 8"/>
          <p:cNvSpPr>
            <a:spLocks noGrp="1"/>
          </p:cNvSpPr>
          <p:nvPr>
            <p:ph type="title"/>
          </p:nvPr>
        </p:nvSpPr>
        <p:spPr>
          <a:xfrm>
            <a:off x="457200" y="359465"/>
            <a:ext cx="8229600" cy="1143000"/>
          </a:xfrm>
          <a:prstGeom prst="rect">
            <a:avLst/>
          </a:prstGeom>
        </p:spPr>
        <p:txBody>
          <a:bodyPr anchor="b">
            <a:normAutofit/>
          </a:bodyPr>
          <a:lstStyle/>
          <a:p>
            <a:r>
              <a:rPr lang="es-ES"/>
              <a:t>Haga clic para modificar el estilo de título del patrón</a:t>
            </a:r>
          </a:p>
        </p:txBody>
      </p:sp>
      <p:sp>
        <p:nvSpPr>
          <p:cNvPr id="4" name="Date Placeholder 7"/>
          <p:cNvSpPr>
            <a:spLocks noGrp="1"/>
          </p:cNvSpPr>
          <p:nvPr>
            <p:ph type="dt" sz="half" idx="10"/>
          </p:nvPr>
        </p:nvSpPr>
        <p:spPr/>
        <p:txBody>
          <a:bodyPr/>
          <a:lstStyle>
            <a:lvl1pPr>
              <a:defRPr/>
            </a:lvl1pPr>
          </a:lstStyle>
          <a:p>
            <a:pPr>
              <a:defRPr/>
            </a:pPr>
            <a:fld id="{2A11172A-4693-4DFF-AD00-CF5C41BAB00C}" type="datetime1">
              <a:rPr lang="es-CL" smtClean="0"/>
              <a:t>05-04-2016</a:t>
            </a:fld>
            <a:endParaRPr lang="es-ES" dirty="0"/>
          </a:p>
        </p:txBody>
      </p:sp>
      <p:sp>
        <p:nvSpPr>
          <p:cNvPr id="5" name="Slide Number Placeholder 9"/>
          <p:cNvSpPr>
            <a:spLocks noGrp="1"/>
          </p:cNvSpPr>
          <p:nvPr>
            <p:ph type="sldNum" sz="quarter" idx="11"/>
          </p:nvPr>
        </p:nvSpPr>
        <p:spPr/>
        <p:txBody>
          <a:bodyPr/>
          <a:lstStyle>
            <a:lvl1pPr>
              <a:defRPr/>
            </a:lvl1pPr>
          </a:lstStyle>
          <a:p>
            <a:fld id="{CEACB6BD-26A0-4FED-8A39-2A6748455D22}" type="slidenum">
              <a:rPr lang="es-CL" altLang="es-CL"/>
              <a:pPr/>
              <a:t>‹Nº›</a:t>
            </a:fld>
            <a:endParaRPr lang="es-ES" altLang="es-CL"/>
          </a:p>
        </p:txBody>
      </p:sp>
      <p:sp>
        <p:nvSpPr>
          <p:cNvPr id="6" name="Footer Placeholder 10"/>
          <p:cNvSpPr>
            <a:spLocks noGrp="1"/>
          </p:cNvSpPr>
          <p:nvPr>
            <p:ph type="ftr" sz="quarter" idx="12"/>
          </p:nvPr>
        </p:nvSpPr>
        <p:spPr/>
        <p:txBody>
          <a:bodyPr/>
          <a:lstStyle>
            <a:lvl1pPr>
              <a:defRPr/>
            </a:lvl1pPr>
          </a:lstStyle>
          <a:p>
            <a:pPr>
              <a:defRPr/>
            </a:pPr>
            <a:r>
              <a:rPr lang="es-ES"/>
              <a:t>Dra. Aida Solis Ped.Univ. de Chile</a:t>
            </a:r>
          </a:p>
        </p:txBody>
      </p:sp>
    </p:spTree>
    <p:extLst>
      <p:ext uri="{BB962C8B-B14F-4D97-AF65-F5344CB8AC3E}">
        <p14:creationId xmlns:p14="http://schemas.microsoft.com/office/powerpoint/2010/main" val="334683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L"/>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Date Placeholder 3"/>
          <p:cNvSpPr>
            <a:spLocks noGrp="1"/>
          </p:cNvSpPr>
          <p:nvPr>
            <p:ph type="dt" sz="half" idx="10"/>
          </p:nvPr>
        </p:nvSpPr>
        <p:spPr/>
        <p:txBody>
          <a:bodyPr/>
          <a:lstStyle>
            <a:lvl1pPr>
              <a:defRPr/>
            </a:lvl1pPr>
          </a:lstStyle>
          <a:p>
            <a:pPr>
              <a:defRPr/>
            </a:pPr>
            <a:fld id="{8961819E-E4D8-4CC4-9455-53761A2511C9}" type="datetime1">
              <a:rPr lang="es-CL" smtClean="0"/>
              <a:t>05-04-2016</a:t>
            </a:fld>
            <a:endParaRPr lang="es-ES"/>
          </a:p>
        </p:txBody>
      </p:sp>
      <p:sp>
        <p:nvSpPr>
          <p:cNvPr id="5"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6" name="Slide Number Placeholder 5"/>
          <p:cNvSpPr>
            <a:spLocks noGrp="1"/>
          </p:cNvSpPr>
          <p:nvPr>
            <p:ph type="sldNum" sz="quarter" idx="12"/>
          </p:nvPr>
        </p:nvSpPr>
        <p:spPr/>
        <p:txBody>
          <a:bodyPr/>
          <a:lstStyle>
            <a:lvl1pPr>
              <a:defRPr/>
            </a:lvl1pPr>
          </a:lstStyle>
          <a:p>
            <a:fld id="{D7F42082-0827-4383-BEFB-4AD8B2BA6C64}" type="slidenum">
              <a:rPr lang="es-ES" altLang="es-CL" smtClean="0"/>
              <a:pPr/>
              <a:t>‹Nº›</a:t>
            </a:fld>
            <a:endParaRPr lang="es-ES" altLang="es-CL"/>
          </a:p>
        </p:txBody>
      </p:sp>
    </p:spTree>
    <p:extLst>
      <p:ext uri="{BB962C8B-B14F-4D97-AF65-F5344CB8AC3E}">
        <p14:creationId xmlns:p14="http://schemas.microsoft.com/office/powerpoint/2010/main" val="1326423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lvl1pPr>
          </a:lstStyle>
          <a:p>
            <a:pPr>
              <a:defRPr/>
            </a:pPr>
            <a:fld id="{5AB1703B-6AC5-45EA-819E-BF364CF4B576}" type="datetime1">
              <a:rPr lang="es-CL" smtClean="0"/>
              <a:t>05-04-2016</a:t>
            </a:fld>
            <a:endParaRPr lang="es-ES"/>
          </a:p>
        </p:txBody>
      </p:sp>
      <p:sp>
        <p:nvSpPr>
          <p:cNvPr id="5"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6" name="Slide Number Placeholder 5"/>
          <p:cNvSpPr>
            <a:spLocks noGrp="1"/>
          </p:cNvSpPr>
          <p:nvPr>
            <p:ph type="sldNum" sz="quarter" idx="12"/>
          </p:nvPr>
        </p:nvSpPr>
        <p:spPr/>
        <p:txBody>
          <a:bodyPr/>
          <a:lstStyle>
            <a:lvl1pPr>
              <a:defRPr/>
            </a:lvl1pPr>
          </a:lstStyle>
          <a:p>
            <a:fld id="{F5C075D7-57BA-46B2-A683-FFF794A5B9A6}" type="slidenum">
              <a:rPr lang="es-ES" altLang="es-CL" smtClean="0"/>
              <a:pPr/>
              <a:t>‹Nº›</a:t>
            </a:fld>
            <a:endParaRPr lang="es-ES" altLang="es-CL"/>
          </a:p>
        </p:txBody>
      </p:sp>
    </p:spTree>
    <p:extLst>
      <p:ext uri="{BB962C8B-B14F-4D97-AF65-F5344CB8AC3E}">
        <p14:creationId xmlns:p14="http://schemas.microsoft.com/office/powerpoint/2010/main" val="4126635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Date Placeholder 3"/>
          <p:cNvSpPr>
            <a:spLocks noGrp="1"/>
          </p:cNvSpPr>
          <p:nvPr>
            <p:ph type="dt" sz="half" idx="10"/>
          </p:nvPr>
        </p:nvSpPr>
        <p:spPr/>
        <p:txBody>
          <a:bodyPr/>
          <a:lstStyle>
            <a:lvl1pPr>
              <a:defRPr/>
            </a:lvl1pPr>
          </a:lstStyle>
          <a:p>
            <a:pPr>
              <a:defRPr/>
            </a:pPr>
            <a:fld id="{FF5001E1-AF23-4C5C-9D36-97080EFD4323}" type="datetime1">
              <a:rPr lang="es-CL" smtClean="0"/>
              <a:t>05-04-2016</a:t>
            </a:fld>
            <a:endParaRPr lang="es-ES"/>
          </a:p>
        </p:txBody>
      </p:sp>
      <p:sp>
        <p:nvSpPr>
          <p:cNvPr id="6"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7" name="Slide Number Placeholder 5"/>
          <p:cNvSpPr>
            <a:spLocks noGrp="1"/>
          </p:cNvSpPr>
          <p:nvPr>
            <p:ph type="sldNum" sz="quarter" idx="12"/>
          </p:nvPr>
        </p:nvSpPr>
        <p:spPr/>
        <p:txBody>
          <a:bodyPr/>
          <a:lstStyle>
            <a:lvl1pPr>
              <a:defRPr/>
            </a:lvl1pPr>
          </a:lstStyle>
          <a:p>
            <a:fld id="{6467D728-6468-4237-B95E-401F23D31813}" type="slidenum">
              <a:rPr lang="es-ES" altLang="es-CL" smtClean="0"/>
              <a:pPr/>
              <a:t>‹Nº›</a:t>
            </a:fld>
            <a:endParaRPr lang="es-ES" altLang="es-CL"/>
          </a:p>
        </p:txBody>
      </p:sp>
    </p:spTree>
    <p:extLst>
      <p:ext uri="{BB962C8B-B14F-4D97-AF65-F5344CB8AC3E}">
        <p14:creationId xmlns:p14="http://schemas.microsoft.com/office/powerpoint/2010/main" val="273339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Date Placeholder 3"/>
          <p:cNvSpPr>
            <a:spLocks noGrp="1"/>
          </p:cNvSpPr>
          <p:nvPr>
            <p:ph type="dt" sz="half" idx="10"/>
          </p:nvPr>
        </p:nvSpPr>
        <p:spPr/>
        <p:txBody>
          <a:bodyPr/>
          <a:lstStyle>
            <a:lvl1pPr>
              <a:defRPr/>
            </a:lvl1pPr>
          </a:lstStyle>
          <a:p>
            <a:pPr>
              <a:defRPr/>
            </a:pPr>
            <a:fld id="{AC995C7D-6A41-4642-BCCD-1D8B950A37D7}" type="datetime1">
              <a:rPr lang="es-CL" smtClean="0"/>
              <a:t>05-04-2016</a:t>
            </a:fld>
            <a:endParaRPr lang="es-ES"/>
          </a:p>
        </p:txBody>
      </p:sp>
      <p:sp>
        <p:nvSpPr>
          <p:cNvPr id="8"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9" name="Slide Number Placeholder 5"/>
          <p:cNvSpPr>
            <a:spLocks noGrp="1"/>
          </p:cNvSpPr>
          <p:nvPr>
            <p:ph type="sldNum" sz="quarter" idx="12"/>
          </p:nvPr>
        </p:nvSpPr>
        <p:spPr/>
        <p:txBody>
          <a:bodyPr/>
          <a:lstStyle>
            <a:lvl1pPr>
              <a:defRPr/>
            </a:lvl1pPr>
          </a:lstStyle>
          <a:p>
            <a:fld id="{61A0AAD3-0B8F-4772-AF26-8CF3ADA42673}" type="slidenum">
              <a:rPr lang="es-ES" altLang="es-CL" smtClean="0"/>
              <a:pPr/>
              <a:t>‹Nº›</a:t>
            </a:fld>
            <a:endParaRPr lang="es-ES" altLang="es-CL"/>
          </a:p>
        </p:txBody>
      </p:sp>
    </p:spTree>
    <p:extLst>
      <p:ext uri="{BB962C8B-B14F-4D97-AF65-F5344CB8AC3E}">
        <p14:creationId xmlns:p14="http://schemas.microsoft.com/office/powerpoint/2010/main" val="2889192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L"/>
          </a:p>
        </p:txBody>
      </p:sp>
      <p:sp>
        <p:nvSpPr>
          <p:cNvPr id="3" name="Date Placeholder 3"/>
          <p:cNvSpPr>
            <a:spLocks noGrp="1"/>
          </p:cNvSpPr>
          <p:nvPr>
            <p:ph type="dt" sz="half" idx="10"/>
          </p:nvPr>
        </p:nvSpPr>
        <p:spPr/>
        <p:txBody>
          <a:bodyPr/>
          <a:lstStyle>
            <a:lvl1pPr>
              <a:defRPr/>
            </a:lvl1pPr>
          </a:lstStyle>
          <a:p>
            <a:pPr>
              <a:defRPr/>
            </a:pPr>
            <a:fld id="{1B61C365-AE1B-487F-8969-C6A3E4AC2106}" type="datetime1">
              <a:rPr lang="es-CL" smtClean="0"/>
              <a:t>05-04-2016</a:t>
            </a:fld>
            <a:endParaRPr lang="es-ES"/>
          </a:p>
        </p:txBody>
      </p:sp>
      <p:sp>
        <p:nvSpPr>
          <p:cNvPr id="4"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5" name="Slide Number Placeholder 5"/>
          <p:cNvSpPr>
            <a:spLocks noGrp="1"/>
          </p:cNvSpPr>
          <p:nvPr>
            <p:ph type="sldNum" sz="quarter" idx="12"/>
          </p:nvPr>
        </p:nvSpPr>
        <p:spPr/>
        <p:txBody>
          <a:bodyPr/>
          <a:lstStyle>
            <a:lvl1pPr>
              <a:defRPr/>
            </a:lvl1pPr>
          </a:lstStyle>
          <a:p>
            <a:fld id="{B2918B96-03D6-4A26-B47E-1C59B1D3C174}" type="slidenum">
              <a:rPr lang="es-ES" altLang="es-CL" smtClean="0"/>
              <a:pPr/>
              <a:t>‹Nº›</a:t>
            </a:fld>
            <a:endParaRPr lang="es-ES" altLang="es-CL"/>
          </a:p>
        </p:txBody>
      </p:sp>
    </p:spTree>
    <p:extLst>
      <p:ext uri="{BB962C8B-B14F-4D97-AF65-F5344CB8AC3E}">
        <p14:creationId xmlns:p14="http://schemas.microsoft.com/office/powerpoint/2010/main" val="283526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0DFDE3F-3835-46D6-965E-131F6BD79288}" type="datetime1">
              <a:rPr lang="es-CL" smtClean="0"/>
              <a:t>05-04-2016</a:t>
            </a:fld>
            <a:endParaRPr lang="es-ES"/>
          </a:p>
        </p:txBody>
      </p:sp>
      <p:sp>
        <p:nvSpPr>
          <p:cNvPr id="3"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4" name="Slide Number Placeholder 5"/>
          <p:cNvSpPr>
            <a:spLocks noGrp="1"/>
          </p:cNvSpPr>
          <p:nvPr>
            <p:ph type="sldNum" sz="quarter" idx="12"/>
          </p:nvPr>
        </p:nvSpPr>
        <p:spPr/>
        <p:txBody>
          <a:bodyPr/>
          <a:lstStyle>
            <a:lvl1pPr>
              <a:defRPr/>
            </a:lvl1pPr>
          </a:lstStyle>
          <a:p>
            <a:fld id="{A5257B5F-CBA6-4A84-93CF-C1B76529ECEC}" type="slidenum">
              <a:rPr lang="es-ES" altLang="es-CL" smtClean="0"/>
              <a:pPr/>
              <a:t>‹Nº›</a:t>
            </a:fld>
            <a:endParaRPr lang="es-ES" altLang="es-CL"/>
          </a:p>
        </p:txBody>
      </p:sp>
    </p:spTree>
    <p:extLst>
      <p:ext uri="{BB962C8B-B14F-4D97-AF65-F5344CB8AC3E}">
        <p14:creationId xmlns:p14="http://schemas.microsoft.com/office/powerpoint/2010/main" val="3430415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1D73CE26-7AF5-402F-A876-C99AB5DA0057}" type="datetime1">
              <a:rPr lang="es-CL" smtClean="0"/>
              <a:t>05-04-2016</a:t>
            </a:fld>
            <a:endParaRPr lang="es-ES"/>
          </a:p>
        </p:txBody>
      </p:sp>
      <p:sp>
        <p:nvSpPr>
          <p:cNvPr id="6"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7" name="Slide Number Placeholder 5"/>
          <p:cNvSpPr>
            <a:spLocks noGrp="1"/>
          </p:cNvSpPr>
          <p:nvPr>
            <p:ph type="sldNum" sz="quarter" idx="12"/>
          </p:nvPr>
        </p:nvSpPr>
        <p:spPr/>
        <p:txBody>
          <a:bodyPr/>
          <a:lstStyle>
            <a:lvl1pPr>
              <a:defRPr/>
            </a:lvl1pPr>
          </a:lstStyle>
          <a:p>
            <a:fld id="{E6CF113C-9C40-48B3-91F4-051886BF75A6}" type="slidenum">
              <a:rPr lang="es-ES" altLang="es-CL" smtClean="0"/>
              <a:pPr/>
              <a:t>‹Nº›</a:t>
            </a:fld>
            <a:endParaRPr lang="es-ES" altLang="es-CL"/>
          </a:p>
        </p:txBody>
      </p:sp>
    </p:spTree>
    <p:extLst>
      <p:ext uri="{BB962C8B-B14F-4D97-AF65-F5344CB8AC3E}">
        <p14:creationId xmlns:p14="http://schemas.microsoft.com/office/powerpoint/2010/main" val="3685149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endParaRPr lang="es-C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62CEF878-40D2-47C4-9860-C2CDB057D8FF}" type="datetime1">
              <a:rPr lang="es-CL" smtClean="0"/>
              <a:t>05-04-2016</a:t>
            </a:fld>
            <a:endParaRPr lang="es-ES"/>
          </a:p>
        </p:txBody>
      </p:sp>
      <p:sp>
        <p:nvSpPr>
          <p:cNvPr id="6" name="Footer Placeholder 4"/>
          <p:cNvSpPr>
            <a:spLocks noGrp="1"/>
          </p:cNvSpPr>
          <p:nvPr>
            <p:ph type="ftr" sz="quarter" idx="11"/>
          </p:nvPr>
        </p:nvSpPr>
        <p:spPr/>
        <p:txBody>
          <a:bodyPr/>
          <a:lstStyle>
            <a:lvl1pPr>
              <a:defRPr/>
            </a:lvl1pPr>
          </a:lstStyle>
          <a:p>
            <a:pPr>
              <a:defRPr/>
            </a:pPr>
            <a:r>
              <a:rPr lang="es-ES"/>
              <a:t>Dra. Aida Solis Ped.Univ. de Chile</a:t>
            </a:r>
          </a:p>
        </p:txBody>
      </p:sp>
      <p:sp>
        <p:nvSpPr>
          <p:cNvPr id="7" name="Slide Number Placeholder 5"/>
          <p:cNvSpPr>
            <a:spLocks noGrp="1"/>
          </p:cNvSpPr>
          <p:nvPr>
            <p:ph type="sldNum" sz="quarter" idx="12"/>
          </p:nvPr>
        </p:nvSpPr>
        <p:spPr/>
        <p:txBody>
          <a:bodyPr/>
          <a:lstStyle>
            <a:lvl1pPr>
              <a:defRPr/>
            </a:lvl1pPr>
          </a:lstStyle>
          <a:p>
            <a:fld id="{1D57F37E-4076-4984-8F39-C4693E722FF1}" type="slidenum">
              <a:rPr lang="es-ES" altLang="es-CL" smtClean="0"/>
              <a:pPr/>
              <a:t>‹Nº›</a:t>
            </a:fld>
            <a:endParaRPr lang="es-ES" altLang="es-CL"/>
          </a:p>
        </p:txBody>
      </p:sp>
    </p:spTree>
    <p:extLst>
      <p:ext uri="{BB962C8B-B14F-4D97-AF65-F5344CB8AC3E}">
        <p14:creationId xmlns:p14="http://schemas.microsoft.com/office/powerpoint/2010/main" val="93128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alphaModFix amt="13000"/>
            <a:lum/>
            <a:extLst>
              <a:ext uri="{BEBA8EAE-BF5A-486C-A8C5-ECC9F3942E4B}">
                <a14:imgProps xmlns:a14="http://schemas.microsoft.com/office/drawing/2010/main">
                  <a14:imgLayer r:embed="rId15">
                    <a14:imgEffect>
                      <a14:artisticFilmGrain trans="61000" grainSize="35"/>
                    </a14:imgEffect>
                    <a14:imgEffect>
                      <a14:colorTemperature colorTemp="8800"/>
                    </a14:imgEffect>
                  </a14:imgLayer>
                </a14:imgProps>
              </a:ext>
            </a:extLst>
          </a:blip>
          <a:srcRect/>
          <a:stretch>
            <a:fillRect l="40000" t="-20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CL" altLang="es-E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endParaRPr lang="es-CL" altLang="es-E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Arial" charset="0"/>
                <a:ea typeface="ＭＳ Ｐゴシック" charset="0"/>
                <a:cs typeface="Arial" charset="0"/>
              </a:defRPr>
            </a:lvl1pPr>
          </a:lstStyle>
          <a:p>
            <a:pPr>
              <a:defRPr/>
            </a:pPr>
            <a:fld id="{43FA6CA5-B58E-47DC-9AF0-9A18BD99CE7A}" type="datetime1">
              <a:rPr lang="es-CL" smtClean="0"/>
              <a:t>05-04-2016</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ea typeface="ＭＳ Ｐゴシック" charset="0"/>
                <a:cs typeface="Arial" charset="0"/>
              </a:defRPr>
            </a:lvl1pPr>
          </a:lstStyle>
          <a:p>
            <a:pPr>
              <a:defRPr/>
            </a:pPr>
            <a:r>
              <a:rPr lang="es-ES"/>
              <a:t>Dra. Aida Solis Ped.Univ. de Chile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B2918B96-03D6-4A26-B47E-1C59B1D3C174}" type="slidenum">
              <a:rPr lang="es-ES" altLang="es-CL" smtClean="0"/>
              <a:pPr/>
              <a:t>‹Nº›</a:t>
            </a:fld>
            <a:endParaRPr lang="es-ES" altLang="es-CL"/>
          </a:p>
        </p:txBody>
      </p:sp>
    </p:spTree>
    <p:extLst>
      <p:ext uri="{BB962C8B-B14F-4D97-AF65-F5344CB8AC3E}">
        <p14:creationId xmlns:p14="http://schemas.microsoft.com/office/powerpoint/2010/main" val="878249968"/>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Lst>
  <p:hf hdr="0"/>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ＭＳ Ｐゴシック" charset="-128"/>
        </a:defRPr>
      </a:lvl1pPr>
      <a:lvl2pPr algn="ctr" rtl="0" eaLnBrk="1" fontAlgn="base" hangingPunct="1">
        <a:spcBef>
          <a:spcPct val="0"/>
        </a:spcBef>
        <a:spcAft>
          <a:spcPct val="0"/>
        </a:spcAft>
        <a:defRPr sz="4400">
          <a:solidFill>
            <a:schemeClr val="tx1"/>
          </a:solidFill>
          <a:latin typeface="Cambria" panose="02040503050406030204" pitchFamily="18" charset="0"/>
          <a:ea typeface="MS PGothic" pitchFamily="34" charset="-128"/>
          <a:cs typeface="ＭＳ Ｐゴシック" charset="-128"/>
        </a:defRPr>
      </a:lvl2pPr>
      <a:lvl3pPr algn="ctr" rtl="0" eaLnBrk="1" fontAlgn="base" hangingPunct="1">
        <a:spcBef>
          <a:spcPct val="0"/>
        </a:spcBef>
        <a:spcAft>
          <a:spcPct val="0"/>
        </a:spcAft>
        <a:defRPr sz="4400">
          <a:solidFill>
            <a:schemeClr val="tx1"/>
          </a:solidFill>
          <a:latin typeface="Cambria" panose="02040503050406030204" pitchFamily="18" charset="0"/>
          <a:ea typeface="MS PGothic" pitchFamily="34" charset="-128"/>
          <a:cs typeface="ＭＳ Ｐゴシック" charset="-128"/>
        </a:defRPr>
      </a:lvl3pPr>
      <a:lvl4pPr algn="ctr" rtl="0" eaLnBrk="1" fontAlgn="base" hangingPunct="1">
        <a:spcBef>
          <a:spcPct val="0"/>
        </a:spcBef>
        <a:spcAft>
          <a:spcPct val="0"/>
        </a:spcAft>
        <a:defRPr sz="4400">
          <a:solidFill>
            <a:schemeClr val="tx1"/>
          </a:solidFill>
          <a:latin typeface="Cambria" panose="02040503050406030204" pitchFamily="18" charset="0"/>
          <a:ea typeface="MS PGothic" pitchFamily="34" charset="-128"/>
          <a:cs typeface="ＭＳ Ｐゴシック" charset="-128"/>
        </a:defRPr>
      </a:lvl4pPr>
      <a:lvl5pPr algn="ctr" rtl="0" eaLnBrk="1" fontAlgn="base" hangingPunct="1">
        <a:spcBef>
          <a:spcPct val="0"/>
        </a:spcBef>
        <a:spcAft>
          <a:spcPct val="0"/>
        </a:spcAft>
        <a:defRPr sz="4400">
          <a:solidFill>
            <a:schemeClr val="tx1"/>
          </a:solidFill>
          <a:latin typeface="Cambria" panose="02040503050406030204" pitchFamily="18" charset="0"/>
          <a:ea typeface="MS PGothic" pitchFamily="34"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128"/>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2.xml"/><Relationship Id="rId1" Type="http://schemas.openxmlformats.org/officeDocument/2006/relationships/slideLayout" Target="../slideLayouts/slideLayout12.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1.xml"/><Relationship Id="rId1" Type="http://schemas.openxmlformats.org/officeDocument/2006/relationships/slideLayout" Target="../slideLayouts/slideLayout12.xml"/><Relationship Id="rId4" Type="http://schemas.openxmlformats.org/officeDocument/2006/relationships/slide" Target="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9.xml"/><Relationship Id="rId1" Type="http://schemas.openxmlformats.org/officeDocument/2006/relationships/slideLayout" Target="../slideLayouts/slideLayout12.xml"/><Relationship Id="rId5" Type="http://schemas.openxmlformats.org/officeDocument/2006/relationships/slide" Target="slide21.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12.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2.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BEBA8EAE-BF5A-486C-A8C5-ECC9F3942E4B}">
                <a14:imgProps xmlns:a14="http://schemas.microsoft.com/office/drawing/2010/main">
                  <a14:imgLayer r:embed="rId4">
                    <a14:imgEffect>
                      <a14:artisticFilmGrain/>
                    </a14:imgEffect>
                  </a14:imgLayer>
                </a14:imgProps>
              </a:ext>
            </a:extLst>
          </a:blip>
          <a:stretch>
            <a:fillRect/>
          </a:stretch>
        </p:blipFill>
        <p:spPr>
          <a:xfrm>
            <a:off x="248004" y="188640"/>
            <a:ext cx="1469263" cy="2164268"/>
          </a:xfrm>
          <a:prstGeom prst="rect">
            <a:avLst/>
          </a:prstGeom>
        </p:spPr>
      </p:pic>
      <p:sp>
        <p:nvSpPr>
          <p:cNvPr id="3075" name="Title 2"/>
          <p:cNvSpPr>
            <a:spLocks noGrp="1"/>
          </p:cNvSpPr>
          <p:nvPr>
            <p:ph type="ctrTitle"/>
          </p:nvPr>
        </p:nvSpPr>
        <p:spPr/>
        <p:txBody>
          <a:bodyPr/>
          <a:lstStyle/>
          <a:p>
            <a:pPr eaLnBrk="1" hangingPunct="1">
              <a:defRPr/>
            </a:pPr>
            <a:r>
              <a:rPr lang="es-ES" sz="4000" b="1" dirty="0">
                <a:solidFill>
                  <a:srgbClr val="4A7189"/>
                </a:solidFill>
              </a:rPr>
              <a:t>CASOS CLÍNICOS 2015</a:t>
            </a:r>
            <a:endParaRPr lang="es-ES" sz="4000" dirty="0">
              <a:solidFill>
                <a:srgbClr val="4A7189"/>
              </a:solidFill>
            </a:endParaRPr>
          </a:p>
        </p:txBody>
      </p:sp>
      <p:sp>
        <p:nvSpPr>
          <p:cNvPr id="2" name="Subtitle 1"/>
          <p:cNvSpPr>
            <a:spLocks noGrp="1"/>
          </p:cNvSpPr>
          <p:nvPr>
            <p:ph type="subTitle" idx="1"/>
          </p:nvPr>
        </p:nvSpPr>
        <p:spPr>
          <a:xfrm>
            <a:off x="1371600" y="3970337"/>
            <a:ext cx="6400800" cy="1752600"/>
          </a:xfrm>
        </p:spPr>
        <p:txBody>
          <a:bodyPr>
            <a:normAutofit/>
          </a:bodyPr>
          <a:lstStyle/>
          <a:p>
            <a:pPr algn="l">
              <a:defRPr/>
            </a:pPr>
            <a:r>
              <a:rPr lang="es-ES_tradnl" sz="3000" b="1" dirty="0">
                <a:effectLst/>
              </a:rPr>
              <a:t>Decisiones En </a:t>
            </a:r>
            <a:r>
              <a:rPr lang="es-ES_tradnl" sz="3000" b="1" dirty="0" err="1">
                <a:effectLst/>
              </a:rPr>
              <a:t>Triaje</a:t>
            </a:r>
            <a:r>
              <a:rPr lang="es-ES_tradnl" sz="3000" b="1" dirty="0">
                <a:effectLst/>
              </a:rPr>
              <a:t> De Urgencias De Pediatría</a:t>
            </a:r>
            <a:endParaRPr lang="es-ES" sz="3000" b="1" dirty="0">
              <a:effectLst/>
            </a:endParaRPr>
          </a:p>
        </p:txBody>
      </p:sp>
      <p:sp>
        <p:nvSpPr>
          <p:cNvPr id="6" name="5 Botón de acción: Hacia delante o Siguiente">
            <a:hlinkClick r:id="" action="ppaction://hlinkshowjump?jump=nextslide" highlightClick="1"/>
          </p:cNvPr>
          <p:cNvSpPr/>
          <p:nvPr/>
        </p:nvSpPr>
        <p:spPr>
          <a:xfrm>
            <a:off x="8316913" y="60928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 name="CuadroTexto 3"/>
          <p:cNvSpPr txBox="1"/>
          <p:nvPr/>
        </p:nvSpPr>
        <p:spPr>
          <a:xfrm>
            <a:off x="179512" y="6404708"/>
            <a:ext cx="4752528" cy="276999"/>
          </a:xfrm>
          <a:prstGeom prst="rect">
            <a:avLst/>
          </a:prstGeom>
          <a:noFill/>
        </p:spPr>
        <p:txBody>
          <a:bodyPr wrap="square" rtlCol="0">
            <a:spAutoFit/>
          </a:bodyPr>
          <a:lstStyle/>
          <a:p>
            <a:r>
              <a:rPr lang="es-CL" sz="1200" b="1" dirty="0">
                <a:effectLst>
                  <a:outerShdw blurRad="38100" dist="38100" dir="2700000" algn="tl">
                    <a:srgbClr val="000000">
                      <a:alpha val="43137"/>
                    </a:srgbClr>
                  </a:outerShdw>
                </a:effectLst>
              </a:rPr>
              <a:t>Ref.: Urgencias de pediatría del Hospital de Cruces </a:t>
            </a:r>
          </a:p>
        </p:txBody>
      </p:sp>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94769" y="1582943"/>
            <a:ext cx="6121400"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50000"/>
              </a:spcBef>
            </a:pPr>
            <a:r>
              <a:rPr lang="es-ES" altLang="es-CL" dirty="0">
                <a:latin typeface="Arial" panose="020B0604020202020204" pitchFamily="34" charset="0"/>
              </a:rPr>
              <a:t>Ningún lado alterado: niveles IV-V</a:t>
            </a:r>
          </a:p>
          <a:p>
            <a:pPr eaLnBrk="1" hangingPunct="1">
              <a:spcBef>
                <a:spcPct val="50000"/>
              </a:spcBef>
            </a:pPr>
            <a:r>
              <a:rPr lang="es-ES" altLang="es-CL" dirty="0">
                <a:latin typeface="Arial" panose="020B0604020202020204" pitchFamily="34" charset="0"/>
              </a:rPr>
              <a:t>Alteración de 1 lado del triángulo: nivel III</a:t>
            </a:r>
          </a:p>
          <a:p>
            <a:pPr eaLnBrk="1" hangingPunct="1">
              <a:spcBef>
                <a:spcPct val="50000"/>
              </a:spcBef>
            </a:pPr>
            <a:r>
              <a:rPr lang="es-ES" altLang="es-CL" dirty="0">
                <a:latin typeface="Arial" panose="020B0604020202020204" pitchFamily="34" charset="0"/>
              </a:rPr>
              <a:t>Alteración de 2 lados del triángulo: nivel II</a:t>
            </a:r>
          </a:p>
          <a:p>
            <a:pPr eaLnBrk="1" hangingPunct="1">
              <a:spcBef>
                <a:spcPct val="50000"/>
              </a:spcBef>
            </a:pPr>
            <a:r>
              <a:rPr lang="es-ES" altLang="es-CL" dirty="0">
                <a:latin typeface="Arial" panose="020B0604020202020204" pitchFamily="34" charset="0"/>
              </a:rPr>
              <a:t>Alteración de 3 lados del triángulo: nivel I</a:t>
            </a:r>
          </a:p>
        </p:txBody>
      </p:sp>
      <p:grpSp>
        <p:nvGrpSpPr>
          <p:cNvPr id="12291" name="Group 5"/>
          <p:cNvGrpSpPr>
            <a:grpSpLocks/>
          </p:cNvGrpSpPr>
          <p:nvPr/>
        </p:nvGrpSpPr>
        <p:grpSpPr bwMode="auto">
          <a:xfrm>
            <a:off x="3503613" y="2151524"/>
            <a:ext cx="3927475" cy="3240087"/>
            <a:chOff x="2290" y="2341"/>
            <a:chExt cx="2357" cy="1769"/>
          </a:xfrm>
        </p:grpSpPr>
        <p:sp>
          <p:nvSpPr>
            <p:cNvPr id="12298" name="Oval 6"/>
            <p:cNvSpPr>
              <a:spLocks noChangeArrowheads="1"/>
            </p:cNvSpPr>
            <p:nvPr/>
          </p:nvSpPr>
          <p:spPr bwMode="auto">
            <a:xfrm>
              <a:off x="2970" y="2341"/>
              <a:ext cx="1089" cy="817"/>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ES" altLang="es-CL"/>
            </a:p>
          </p:txBody>
        </p:sp>
        <p:sp>
          <p:nvSpPr>
            <p:cNvPr id="12299" name="AutoShape 7"/>
            <p:cNvSpPr>
              <a:spLocks noChangeArrowheads="1"/>
            </p:cNvSpPr>
            <p:nvPr/>
          </p:nvSpPr>
          <p:spPr bwMode="auto">
            <a:xfrm>
              <a:off x="2290" y="3067"/>
              <a:ext cx="771" cy="1043"/>
            </a:xfrm>
            <a:prstGeom prst="curvedRightArrow">
              <a:avLst>
                <a:gd name="adj1" fmla="val 27056"/>
                <a:gd name="adj2" fmla="val 54112"/>
                <a:gd name="adj3" fmla="val 33333"/>
              </a:avLst>
            </a:prstGeom>
            <a:noFill/>
            <a:ln w="38100">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ES" altLang="es-CL"/>
            </a:p>
          </p:txBody>
        </p:sp>
        <p:sp>
          <p:nvSpPr>
            <p:cNvPr id="12300" name="Rectangle 8"/>
            <p:cNvSpPr>
              <a:spLocks noChangeArrowheads="1"/>
            </p:cNvSpPr>
            <p:nvPr/>
          </p:nvSpPr>
          <p:spPr bwMode="auto">
            <a:xfrm>
              <a:off x="3152" y="3702"/>
              <a:ext cx="1495" cy="288"/>
            </a:xfrm>
            <a:prstGeom prst="rect">
              <a:avLst/>
            </a:prstGeom>
            <a:noFill/>
            <a:ln w="9525">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2800">
                  <a:latin typeface="Arial" panose="020B0604020202020204" pitchFamily="34" charset="0"/>
                </a:rPr>
                <a:t>Área de boxes</a:t>
              </a:r>
            </a:p>
          </p:txBody>
        </p:sp>
      </p:grpSp>
      <p:sp>
        <p:nvSpPr>
          <p:cNvPr id="12292" name="Rectangle 9"/>
          <p:cNvSpPr>
            <a:spLocks noChangeArrowheads="1"/>
          </p:cNvSpPr>
          <p:nvPr/>
        </p:nvSpPr>
        <p:spPr bwMode="auto">
          <a:xfrm>
            <a:off x="-52532" y="5361577"/>
            <a:ext cx="88931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r>
              <a:rPr lang="es-ES" altLang="es-CL" sz="2800" b="1" i="1" dirty="0">
                <a:solidFill>
                  <a:srgbClr val="FF0000"/>
                </a:solidFill>
                <a:effectLst>
                  <a:outerShdw blurRad="38100" dist="38100" dir="2700000" algn="tl">
                    <a:srgbClr val="000000">
                      <a:alpha val="43137"/>
                    </a:srgbClr>
                  </a:outerShdw>
                </a:effectLst>
                <a:latin typeface="Arial" panose="020B0604020202020204" pitchFamily="34" charset="0"/>
              </a:rPr>
              <a:t>Los niños con TEP alterado </a:t>
            </a:r>
            <a:r>
              <a:rPr lang="es-ES" altLang="es-CL" sz="2800" b="1" i="1" u="sng" dirty="0">
                <a:solidFill>
                  <a:srgbClr val="FF0000"/>
                </a:solidFill>
                <a:effectLst>
                  <a:outerShdw blurRad="38100" dist="38100" dir="2700000" algn="tl">
                    <a:srgbClr val="000000">
                      <a:alpha val="43137"/>
                    </a:srgbClr>
                  </a:outerShdw>
                </a:effectLst>
                <a:latin typeface="Arial" panose="020B0604020202020204" pitchFamily="34" charset="0"/>
              </a:rPr>
              <a:t>NO</a:t>
            </a:r>
            <a:r>
              <a:rPr lang="es-ES" altLang="es-CL" sz="2800" b="1" i="1" dirty="0">
                <a:solidFill>
                  <a:srgbClr val="FF0000"/>
                </a:solidFill>
                <a:effectLst>
                  <a:outerShdw blurRad="38100" dist="38100" dir="2700000" algn="tl">
                    <a:srgbClr val="000000">
                      <a:alpha val="43137"/>
                    </a:srgbClr>
                  </a:outerShdw>
                </a:effectLst>
                <a:latin typeface="Arial" panose="020B0604020202020204" pitchFamily="34" charset="0"/>
              </a:rPr>
              <a:t> se quedan en la sala de espera</a:t>
            </a:r>
          </a:p>
        </p:txBody>
      </p:sp>
      <p:grpSp>
        <p:nvGrpSpPr>
          <p:cNvPr id="12293" name="Group 10"/>
          <p:cNvGrpSpPr>
            <a:grpSpLocks/>
          </p:cNvGrpSpPr>
          <p:nvPr/>
        </p:nvGrpSpPr>
        <p:grpSpPr bwMode="auto">
          <a:xfrm>
            <a:off x="6526213" y="1633538"/>
            <a:ext cx="2438400" cy="2443162"/>
            <a:chOff x="2107" y="1551"/>
            <a:chExt cx="1536" cy="1539"/>
          </a:xfrm>
        </p:grpSpPr>
        <p:sp>
          <p:nvSpPr>
            <p:cNvPr id="12295" name="AutoShape 11"/>
            <p:cNvSpPr>
              <a:spLocks noChangeArrowheads="1"/>
            </p:cNvSpPr>
            <p:nvPr/>
          </p:nvSpPr>
          <p:spPr bwMode="auto">
            <a:xfrm>
              <a:off x="2107" y="2433"/>
              <a:ext cx="1536" cy="443"/>
            </a:xfrm>
            <a:prstGeom prst="triangle">
              <a:avLst>
                <a:gd name="adj" fmla="val 50000"/>
              </a:avLst>
            </a:prstGeom>
            <a:solidFill>
              <a:srgbClr val="FF0000"/>
            </a:solidFill>
            <a:ln w="9525">
              <a:solidFill>
                <a:srgbClr val="FF0000"/>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ES" altLang="es-CL"/>
            </a:p>
          </p:txBody>
        </p:sp>
        <p:sp>
          <p:nvSpPr>
            <p:cNvPr id="12296" name="AutoShape 12"/>
            <p:cNvSpPr>
              <a:spLocks noChangeArrowheads="1"/>
            </p:cNvSpPr>
            <p:nvPr/>
          </p:nvSpPr>
          <p:spPr bwMode="auto">
            <a:xfrm rot="-7209232">
              <a:off x="2299" y="2097"/>
              <a:ext cx="1536" cy="443"/>
            </a:xfrm>
            <a:prstGeom prst="triangle">
              <a:avLst>
                <a:gd name="adj" fmla="val 50000"/>
              </a:avLst>
            </a:prstGeom>
            <a:solidFill>
              <a:srgbClr val="00CC00"/>
            </a:solidFill>
            <a:ln w="9525">
              <a:solidFill>
                <a:srgbClr val="00CC00"/>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ES" altLang="es-CL"/>
            </a:p>
          </p:txBody>
        </p:sp>
        <p:sp>
          <p:nvSpPr>
            <p:cNvPr id="12297" name="AutoShape 13"/>
            <p:cNvSpPr>
              <a:spLocks noChangeArrowheads="1"/>
            </p:cNvSpPr>
            <p:nvPr/>
          </p:nvSpPr>
          <p:spPr bwMode="auto">
            <a:xfrm rot="7209232" flipH="1">
              <a:off x="1909" y="2100"/>
              <a:ext cx="1536" cy="443"/>
            </a:xfrm>
            <a:prstGeom prst="triangle">
              <a:avLst>
                <a:gd name="adj" fmla="val 50000"/>
              </a:avLst>
            </a:prstGeom>
            <a:solidFill>
              <a:srgbClr val="003366"/>
            </a:solidFill>
            <a:ln w="9525">
              <a:solidFill>
                <a:schemeClr val="bg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endParaRPr lang="es-ES" altLang="es-CL"/>
            </a:p>
          </p:txBody>
        </p:sp>
      </p:grpSp>
      <p:sp>
        <p:nvSpPr>
          <p:cNvPr id="12294" name="Rectangle 14"/>
          <p:cNvSpPr>
            <a:spLocks noChangeArrowheads="1"/>
          </p:cNvSpPr>
          <p:nvPr/>
        </p:nvSpPr>
        <p:spPr bwMode="auto">
          <a:xfrm>
            <a:off x="194769" y="499026"/>
            <a:ext cx="76819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r>
              <a:rPr lang="es-ES" altLang="es-CL" b="1" dirty="0">
                <a:solidFill>
                  <a:schemeClr val="hlink"/>
                </a:solidFill>
              </a:rPr>
              <a:t>NIVEL DE GRAVEDAD EN FUNCIÓN DEL TEP</a:t>
            </a:r>
          </a:p>
        </p:txBody>
      </p:sp>
      <p:sp>
        <p:nvSpPr>
          <p:cNvPr id="6" name="5 Botón de acción: Hacia delante o Siguiente">
            <a:hlinkClick r:id="" action="ppaction://hlinkshowjump?jump=nextslide" highlightClick="1"/>
          </p:cNvPr>
          <p:cNvSpPr/>
          <p:nvPr/>
        </p:nvSpPr>
        <p:spPr>
          <a:xfrm>
            <a:off x="8604250" y="63087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 name="Marcador de fecha 1"/>
          <p:cNvSpPr>
            <a:spLocks noGrp="1"/>
          </p:cNvSpPr>
          <p:nvPr>
            <p:ph type="dt" sz="half" idx="10"/>
          </p:nvPr>
        </p:nvSpPr>
        <p:spPr/>
        <p:txBody>
          <a:bodyPr/>
          <a:lstStyle/>
          <a:p>
            <a:pPr>
              <a:defRPr/>
            </a:pPr>
            <a:fld id="{44992316-CF4A-42AF-95BB-C3C2F62E7C50}"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10</a:t>
            </a:fld>
            <a:endParaRPr lang="es-ES" altLang="es-CL"/>
          </a:p>
        </p:txBody>
      </p:sp>
      <p:sp>
        <p:nvSpPr>
          <p:cNvPr id="3" name="Marcador de pie de página 2"/>
          <p:cNvSpPr>
            <a:spLocks noGrp="1"/>
          </p:cNvSpPr>
          <p:nvPr>
            <p:ph type="ftr" sz="quarter" idx="12"/>
          </p:nvPr>
        </p:nvSpPr>
        <p:spPr>
          <a:xfrm>
            <a:off x="2855218" y="6365427"/>
            <a:ext cx="3610397" cy="365125"/>
          </a:xfrm>
        </p:spPr>
        <p:txBody>
          <a:bodyPr/>
          <a:lstStyle/>
          <a:p>
            <a:pPr>
              <a:defRPr/>
            </a:pPr>
            <a:r>
              <a:rPr lang="es-ES"/>
              <a:t>Dra. Aida Solis Ped.Univ. de Chile</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texto"/>
          <p:cNvSpPr>
            <a:spLocks noGrp="1"/>
          </p:cNvSpPr>
          <p:nvPr>
            <p:ph type="body" idx="1"/>
          </p:nvPr>
        </p:nvSpPr>
        <p:spPr>
          <a:xfrm>
            <a:off x="584893" y="2020019"/>
            <a:ext cx="8039100" cy="42022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spcBef>
                <a:spcPct val="0"/>
              </a:spcBef>
              <a:buClrTx/>
              <a:buSzTx/>
              <a:buFont typeface="Arial" panose="020B0604020202020204" pitchFamily="34" charset="0"/>
              <a:buAutoNum type="arabicPeriod"/>
            </a:pPr>
            <a:r>
              <a:rPr kumimoji="0" lang="es-ES" altLang="es-CL" sz="2200" dirty="0">
                <a:effectLst/>
              </a:rPr>
              <a:t>Un niño de 11 años. Se ha caído con el “</a:t>
            </a:r>
            <a:r>
              <a:rPr kumimoji="0" lang="es-ES" altLang="es-CL" sz="2200" dirty="0" err="1">
                <a:effectLst/>
              </a:rPr>
              <a:t>skate</a:t>
            </a:r>
            <a:r>
              <a:rPr kumimoji="0" lang="es-ES" altLang="es-CL" sz="2200" dirty="0">
                <a:effectLst/>
              </a:rPr>
              <a:t>”. Tiene los labios hinchados y restos de sangre en la nariz. Trae 2 dientes en la mano. Constantes normales</a:t>
            </a:r>
          </a:p>
          <a:p>
            <a:pPr marL="609600" indent="-609600">
              <a:spcBef>
                <a:spcPct val="0"/>
              </a:spcBef>
              <a:buClrTx/>
              <a:buSzTx/>
              <a:buFont typeface="Arial" panose="020B0604020202020204" pitchFamily="34" charset="0"/>
              <a:buAutoNum type="arabicPeriod"/>
            </a:pPr>
            <a:r>
              <a:rPr kumimoji="0" lang="es-ES" altLang="es-CL" sz="2200" dirty="0">
                <a:effectLst/>
              </a:rPr>
              <a:t>Niño de 5 años con dolor abdominal 2 semanas y pérdida de peso. Su pediatra le palpa una masa dura en </a:t>
            </a:r>
            <a:r>
              <a:rPr kumimoji="0" lang="es-ES" altLang="es-CL" sz="2200" dirty="0" err="1">
                <a:effectLst/>
              </a:rPr>
              <a:t>hemiabdomen</a:t>
            </a:r>
            <a:r>
              <a:rPr kumimoji="0" lang="es-ES" altLang="es-CL" sz="2200" dirty="0">
                <a:effectLst/>
              </a:rPr>
              <a:t> derecho. Aspecto normal. Constantes normales </a:t>
            </a:r>
          </a:p>
          <a:p>
            <a:pPr marL="609600" indent="-609600">
              <a:spcBef>
                <a:spcPct val="0"/>
              </a:spcBef>
              <a:buClrTx/>
              <a:buSzTx/>
              <a:buFont typeface="Arial" panose="020B0604020202020204" pitchFamily="34" charset="0"/>
              <a:buAutoNum type="arabicPeriod"/>
            </a:pPr>
            <a:r>
              <a:rPr kumimoji="0" lang="es-ES" altLang="es-CL" sz="2200" dirty="0">
                <a:effectLst/>
              </a:rPr>
              <a:t>Lactante con fiebre de 40,5ºC En su casa ha presentado una  convulsión febril. Aquí duerme tranquilo. </a:t>
            </a:r>
            <a:r>
              <a:rPr kumimoji="0" lang="es-ES" altLang="es-CL" sz="2200" dirty="0" err="1">
                <a:effectLst/>
              </a:rPr>
              <a:t>Tª</a:t>
            </a:r>
            <a:r>
              <a:rPr kumimoji="0" lang="es-ES" altLang="es-CL" sz="2200" dirty="0">
                <a:effectLst/>
              </a:rPr>
              <a:t> 39,2ºC; FC 140, FR 35</a:t>
            </a:r>
          </a:p>
          <a:p>
            <a:pPr marL="609600" indent="-609600">
              <a:spcBef>
                <a:spcPct val="0"/>
              </a:spcBef>
              <a:buClrTx/>
              <a:buSzTx/>
              <a:buFont typeface="Arial" panose="020B0604020202020204" pitchFamily="34" charset="0"/>
              <a:buAutoNum type="arabicPeriod"/>
            </a:pPr>
            <a:r>
              <a:rPr kumimoji="0" lang="es-ES" altLang="es-CL" sz="2200" dirty="0">
                <a:effectLst/>
              </a:rPr>
              <a:t>Niño asmático con dificultad respiratoria las últimas horas. No veo signos de </a:t>
            </a:r>
            <a:r>
              <a:rPr kumimoji="0" lang="es-ES" altLang="es-CL" sz="2200" dirty="0" err="1">
                <a:effectLst/>
              </a:rPr>
              <a:t>distrés</a:t>
            </a:r>
            <a:r>
              <a:rPr kumimoji="0" lang="es-ES" altLang="es-CL" sz="2200" dirty="0">
                <a:effectLst/>
              </a:rPr>
              <a:t>. Habla sin problemas. Buen color. Constantes normales</a:t>
            </a:r>
            <a:endParaRPr kumimoji="0" lang="es-ES_tradnl" altLang="es-CL" sz="2200" b="1" dirty="0">
              <a:effectLst/>
            </a:endParaRPr>
          </a:p>
        </p:txBody>
      </p:sp>
      <p:sp>
        <p:nvSpPr>
          <p:cNvPr id="2" name="Marcador de fecha 1"/>
          <p:cNvSpPr>
            <a:spLocks noGrp="1"/>
          </p:cNvSpPr>
          <p:nvPr>
            <p:ph type="dt" sz="half" idx="10"/>
          </p:nvPr>
        </p:nvSpPr>
        <p:spPr/>
        <p:txBody>
          <a:bodyPr/>
          <a:lstStyle/>
          <a:p>
            <a:pPr>
              <a:defRPr/>
            </a:pPr>
            <a:fld id="{F40FC175-046A-49E8-A51D-0C780055C53F}"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11</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pic>
        <p:nvPicPr>
          <p:cNvPr id="13315" name="3 Flecha derech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7885" y="2801863"/>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3 Flecha derecha">
            <a:hlinkClick r:id="rId4"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7886" y="3757388"/>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3 Flecha derecha">
            <a:hlinkClick r:id="rId5"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6975" y="4712913"/>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3 Flecha derecha">
            <a:hlinkClick r:id="rId6"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5375" y="5812900"/>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Rectangle 12"/>
          <p:cNvSpPr>
            <a:spLocks noChangeArrowheads="1"/>
          </p:cNvSpPr>
          <p:nvPr/>
        </p:nvSpPr>
        <p:spPr bwMode="auto">
          <a:xfrm>
            <a:off x="467544" y="480566"/>
            <a:ext cx="814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spcBef>
                <a:spcPct val="50000"/>
              </a:spcBef>
            </a:pPr>
            <a:r>
              <a:rPr lang="es-ES" altLang="es-CL" sz="3200" dirty="0">
                <a:latin typeface="Tahoma" panose="020B0604030504040204" pitchFamily="34" charset="0"/>
              </a:rPr>
              <a:t>TODOS TIENEN TEP NORMAL ¿QUIÉN TIENE PRIORIDAD?</a:t>
            </a: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5 Flecha derech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088" y="6308725"/>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 Box 6"/>
          <p:cNvSpPr txBox="1">
            <a:spLocks noChangeArrowheads="1"/>
          </p:cNvSpPr>
          <p:nvPr/>
        </p:nvSpPr>
        <p:spPr bwMode="auto">
          <a:xfrm>
            <a:off x="20824" y="1614488"/>
            <a:ext cx="9036496"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r>
              <a:rPr lang="es-ES" altLang="es-CL" sz="2000" dirty="0">
                <a:latin typeface="Tahoma" panose="020B0604030504040204" pitchFamily="34" charset="0"/>
              </a:rPr>
              <a:t>Un niño de 11 años. Se ha caído con el “</a:t>
            </a:r>
            <a:r>
              <a:rPr lang="es-ES" altLang="es-CL" sz="2000" dirty="0" err="1">
                <a:latin typeface="Tahoma" panose="020B0604030504040204" pitchFamily="34" charset="0"/>
              </a:rPr>
              <a:t>skate</a:t>
            </a:r>
            <a:r>
              <a:rPr lang="es-ES" altLang="es-CL" sz="2000" dirty="0">
                <a:latin typeface="Tahoma" panose="020B0604030504040204" pitchFamily="34" charset="0"/>
              </a:rPr>
              <a:t>”. Tiene los labios </a:t>
            </a:r>
          </a:p>
          <a:p>
            <a:pPr lvl="1"/>
            <a:r>
              <a:rPr lang="es-ES" altLang="es-CL" sz="2000" dirty="0">
                <a:latin typeface="Tahoma" panose="020B0604030504040204" pitchFamily="34" charset="0"/>
              </a:rPr>
              <a:t>hinchados y restos de sangre en la nariz. Trae 2 dientes en la </a:t>
            </a:r>
          </a:p>
          <a:p>
            <a:pPr lvl="1"/>
            <a:r>
              <a:rPr lang="es-ES" altLang="es-CL" sz="2000" dirty="0">
                <a:latin typeface="Tahoma" panose="020B0604030504040204" pitchFamily="34" charset="0"/>
              </a:rPr>
              <a:t>mano. Constantes normales</a:t>
            </a:r>
          </a:p>
          <a:p>
            <a:pPr lvl="1"/>
            <a:r>
              <a:rPr lang="es-ES" altLang="es-CL" sz="2000" dirty="0">
                <a:solidFill>
                  <a:srgbClr val="39A60E"/>
                </a:solidFill>
                <a:latin typeface="Tahoma" panose="020B0604030504040204" pitchFamily="34" charset="0"/>
              </a:rPr>
              <a:t>En urgencias el objetivo del </a:t>
            </a:r>
            <a:r>
              <a:rPr lang="es-ES" altLang="es-CL" sz="2000" dirty="0" err="1">
                <a:solidFill>
                  <a:srgbClr val="39A60E"/>
                </a:solidFill>
                <a:latin typeface="Tahoma" panose="020B0604030504040204" pitchFamily="34" charset="0"/>
              </a:rPr>
              <a:t>triaje</a:t>
            </a:r>
            <a:r>
              <a:rPr lang="es-ES" altLang="es-CL" sz="2000" dirty="0">
                <a:solidFill>
                  <a:srgbClr val="39A60E"/>
                </a:solidFill>
                <a:latin typeface="Tahoma" panose="020B0604030504040204" pitchFamily="34" charset="0"/>
              </a:rPr>
              <a:t> es ordenar a los pacientes en función de su grado de urgencia. El término Urgencia hace referencia a una situación clínica con capacidad para generar </a:t>
            </a:r>
            <a:r>
              <a:rPr lang="es-ES" altLang="es-CL" sz="2000" u="sng" dirty="0">
                <a:solidFill>
                  <a:srgbClr val="39A60E"/>
                </a:solidFill>
                <a:latin typeface="Tahoma" panose="020B0604030504040204" pitchFamily="34" charset="0"/>
              </a:rPr>
              <a:t>deterioro o peligro para la salud </a:t>
            </a:r>
            <a:r>
              <a:rPr lang="es-ES" altLang="es-CL" sz="2000" dirty="0">
                <a:solidFill>
                  <a:srgbClr val="39A60E"/>
                </a:solidFill>
                <a:latin typeface="Tahoma" panose="020B0604030504040204" pitchFamily="34" charset="0"/>
              </a:rPr>
              <a:t>o la vida del paciente en función del tiempo transcurrido entre su aparición y la instauración de un tratamiento efectivo. Este paciente no presenta probablemente riesgo de deterioro vital pero presenta un motivo de consulta muy concreto (avulsión de diente definitivo) en el que el tiempo entre su inicio y su tratamiento es fundamental para un buen pronóstico, en este caso dental. La reimplantación del diente tendrá éxito si se realiza en la 1ª hora; si transcurren &gt;6h el porcentaje de éxito es prácticamente nulo. La escala Canadiense de </a:t>
            </a:r>
            <a:r>
              <a:rPr lang="es-ES" altLang="es-CL" sz="2000" dirty="0" err="1">
                <a:solidFill>
                  <a:srgbClr val="39A60E"/>
                </a:solidFill>
                <a:latin typeface="Tahoma" panose="020B0604030504040204" pitchFamily="34" charset="0"/>
              </a:rPr>
              <a:t>triaje</a:t>
            </a:r>
            <a:r>
              <a:rPr lang="es-ES" altLang="es-CL" sz="2000" dirty="0">
                <a:solidFill>
                  <a:srgbClr val="39A60E"/>
                </a:solidFill>
                <a:latin typeface="Tahoma" panose="020B0604030504040204" pitchFamily="34" charset="0"/>
              </a:rPr>
              <a:t> asigna un nivel II a este problema concreto</a:t>
            </a:r>
            <a:endParaRPr lang="es-ES" altLang="es-CL" sz="2000" dirty="0">
              <a:latin typeface="Tahoma" panose="020B0604030504040204" pitchFamily="34" charset="0"/>
            </a:endParaRPr>
          </a:p>
        </p:txBody>
      </p:sp>
      <p:sp>
        <p:nvSpPr>
          <p:cNvPr id="5" name="Rectangle 12"/>
          <p:cNvSpPr>
            <a:spLocks noChangeArrowheads="1"/>
          </p:cNvSpPr>
          <p:nvPr/>
        </p:nvSpPr>
        <p:spPr bwMode="auto">
          <a:xfrm>
            <a:off x="543744" y="245343"/>
            <a:ext cx="814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spcBef>
                <a:spcPct val="50000"/>
              </a:spcBef>
            </a:pPr>
            <a:r>
              <a:rPr lang="es-ES" altLang="es-CL" sz="3200" dirty="0">
                <a:latin typeface="Tahoma" panose="020B0604030504040204" pitchFamily="34" charset="0"/>
              </a:rPr>
              <a:t>TODOS TIENEN TEP NORMAL ¿QUIÉN TIENE PRIORIDAD?</a:t>
            </a:r>
          </a:p>
        </p:txBody>
      </p:sp>
      <p:sp>
        <p:nvSpPr>
          <p:cNvPr id="2" name="Marcador de fecha 1"/>
          <p:cNvSpPr>
            <a:spLocks noGrp="1"/>
          </p:cNvSpPr>
          <p:nvPr>
            <p:ph type="dt" sz="half" idx="10"/>
          </p:nvPr>
        </p:nvSpPr>
        <p:spPr/>
        <p:txBody>
          <a:bodyPr/>
          <a:lstStyle/>
          <a:p>
            <a:pPr>
              <a:defRPr/>
            </a:pPr>
            <a:fld id="{5E5BA12F-067B-494B-BAE2-D78287ECF76A}"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12</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spTree>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6308725"/>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 Box 6"/>
          <p:cNvSpPr txBox="1">
            <a:spLocks noChangeArrowheads="1"/>
          </p:cNvSpPr>
          <p:nvPr/>
        </p:nvSpPr>
        <p:spPr bwMode="auto">
          <a:xfrm>
            <a:off x="0" y="1412776"/>
            <a:ext cx="8856823" cy="449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r>
              <a:rPr lang="es-ES" altLang="es-CL" sz="2200" dirty="0">
                <a:latin typeface="Tahoma" panose="020B0604030504040204" pitchFamily="34" charset="0"/>
              </a:rPr>
              <a:t>Niño de 5 años con dolor abdominal 2 semanas y pérdida </a:t>
            </a:r>
          </a:p>
          <a:p>
            <a:pPr lvl="1"/>
            <a:r>
              <a:rPr lang="es-ES" altLang="es-CL" sz="2200" dirty="0">
                <a:latin typeface="Tahoma" panose="020B0604030504040204" pitchFamily="34" charset="0"/>
              </a:rPr>
              <a:t>de peso. Su pediatra le palpa una masa dura en </a:t>
            </a:r>
          </a:p>
          <a:p>
            <a:pPr lvl="1"/>
            <a:r>
              <a:rPr lang="es-ES" altLang="es-CL" sz="2200" dirty="0" err="1">
                <a:latin typeface="Tahoma" panose="020B0604030504040204" pitchFamily="34" charset="0"/>
              </a:rPr>
              <a:t>hemiabdomen</a:t>
            </a:r>
            <a:r>
              <a:rPr lang="es-ES" altLang="es-CL" sz="2200" dirty="0">
                <a:latin typeface="Tahoma" panose="020B0604030504040204" pitchFamily="34" charset="0"/>
              </a:rPr>
              <a:t> derecho. Aspecto normal. Constantes normales </a:t>
            </a:r>
          </a:p>
          <a:p>
            <a:pPr lvl="1"/>
            <a:endParaRPr lang="es-ES" altLang="es-CL" sz="2200" b="1" dirty="0">
              <a:latin typeface="Tahoma" panose="020B0604030504040204" pitchFamily="34" charset="0"/>
            </a:endParaRPr>
          </a:p>
          <a:p>
            <a:pPr lvl="1"/>
            <a:r>
              <a:rPr lang="es-ES" altLang="es-CL" sz="2200" dirty="0">
                <a:solidFill>
                  <a:srgbClr val="FF3300"/>
                </a:solidFill>
                <a:latin typeface="Tahoma" panose="020B0604030504040204" pitchFamily="34" charset="0"/>
              </a:rPr>
              <a:t>En urgencias el objetivo del </a:t>
            </a:r>
            <a:r>
              <a:rPr lang="es-ES" altLang="es-CL" sz="2200" dirty="0" err="1">
                <a:solidFill>
                  <a:srgbClr val="FF3300"/>
                </a:solidFill>
                <a:latin typeface="Tahoma" panose="020B0604030504040204" pitchFamily="34" charset="0"/>
              </a:rPr>
              <a:t>triaje</a:t>
            </a:r>
            <a:r>
              <a:rPr lang="es-ES" altLang="es-CL" sz="2200" dirty="0">
                <a:solidFill>
                  <a:srgbClr val="FF3300"/>
                </a:solidFill>
                <a:latin typeface="Tahoma" panose="020B0604030504040204" pitchFamily="34" charset="0"/>
              </a:rPr>
              <a:t> es ordenar a los pacientes en función de su grado de urgencia, no su gravedad.</a:t>
            </a:r>
          </a:p>
          <a:p>
            <a:pPr lvl="1">
              <a:buFontTx/>
              <a:buChar char="•"/>
            </a:pPr>
            <a:r>
              <a:rPr lang="es-ES" altLang="es-CL" sz="2200" dirty="0">
                <a:solidFill>
                  <a:srgbClr val="FF3300"/>
                </a:solidFill>
                <a:latin typeface="Tahoma" panose="020B0604030504040204" pitchFamily="34" charset="0"/>
              </a:rPr>
              <a:t> El grado de urgencia está relacionado con el riesgo de deterioro si se retrasa el tratamiento</a:t>
            </a:r>
          </a:p>
          <a:p>
            <a:pPr lvl="1">
              <a:buFontTx/>
              <a:buChar char="•"/>
            </a:pPr>
            <a:r>
              <a:rPr lang="es-ES" altLang="es-CL" sz="2200" dirty="0">
                <a:solidFill>
                  <a:srgbClr val="FF3300"/>
                </a:solidFill>
                <a:latin typeface="Tahoma" panose="020B0604030504040204" pitchFamily="34" charset="0"/>
              </a:rPr>
              <a:t> La gravedad está relacionada con el pronóstico</a:t>
            </a:r>
          </a:p>
          <a:p>
            <a:pPr lvl="1"/>
            <a:r>
              <a:rPr lang="es-ES" altLang="es-CL" sz="2200" dirty="0">
                <a:solidFill>
                  <a:srgbClr val="FF3300"/>
                </a:solidFill>
                <a:latin typeface="Tahoma" panose="020B0604030504040204" pitchFamily="34" charset="0"/>
              </a:rPr>
              <a:t>La historia de este paciente hace pensar en una posible mala evolución a largo plazo pero no implica un riesgo importante de deterioro en las siguientes horas. Es un paciente con buen aspecto y con constantes normales. Fisiológicamente está estable.</a:t>
            </a:r>
          </a:p>
        </p:txBody>
      </p:sp>
      <p:sp>
        <p:nvSpPr>
          <p:cNvPr id="5" name="Rectangle 12"/>
          <p:cNvSpPr>
            <a:spLocks noChangeArrowheads="1"/>
          </p:cNvSpPr>
          <p:nvPr/>
        </p:nvSpPr>
        <p:spPr bwMode="auto">
          <a:xfrm>
            <a:off x="463806" y="205036"/>
            <a:ext cx="814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spcBef>
                <a:spcPct val="50000"/>
              </a:spcBef>
            </a:pPr>
            <a:r>
              <a:rPr lang="es-ES" altLang="es-CL" sz="3200" dirty="0">
                <a:latin typeface="Tahoma" panose="020B0604030504040204" pitchFamily="34" charset="0"/>
              </a:rPr>
              <a:t>TODOS TIENEN TEP NORMAL ¿QUIÉN TIENE PRIORIDAD?</a:t>
            </a:r>
          </a:p>
        </p:txBody>
      </p:sp>
      <p:sp>
        <p:nvSpPr>
          <p:cNvPr id="2" name="Marcador de fecha 1"/>
          <p:cNvSpPr>
            <a:spLocks noGrp="1"/>
          </p:cNvSpPr>
          <p:nvPr>
            <p:ph type="dt" sz="half" idx="10"/>
          </p:nvPr>
        </p:nvSpPr>
        <p:spPr/>
        <p:txBody>
          <a:bodyPr/>
          <a:lstStyle/>
          <a:p>
            <a:pPr>
              <a:defRPr/>
            </a:pPr>
            <a:fld id="{69C5FC5C-9E46-4061-A099-477775AE3ACF}"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13</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endParaRPr lang="es-ES" dirty="0"/>
          </a:p>
        </p:txBody>
      </p:sp>
    </p:spTree>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625" y="6142037"/>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400460" y="1564427"/>
            <a:ext cx="8136706"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CL" dirty="0">
                <a:latin typeface="Tahoma" panose="020B0604030504040204" pitchFamily="34" charset="0"/>
              </a:rPr>
              <a:t>Lactante de 26 meses con fiebre de 40,5ºC En su casa ha presentado una  convulsión febril. Aquí duerme tranquilo. </a:t>
            </a:r>
            <a:r>
              <a:rPr lang="es-ES" altLang="es-CL" dirty="0" err="1">
                <a:latin typeface="Tahoma" panose="020B0604030504040204" pitchFamily="34" charset="0"/>
              </a:rPr>
              <a:t>Tª</a:t>
            </a:r>
            <a:r>
              <a:rPr lang="es-ES" altLang="es-CL" dirty="0">
                <a:latin typeface="Tahoma" panose="020B0604030504040204" pitchFamily="34" charset="0"/>
              </a:rPr>
              <a:t> 39,2ºC; FC 140, FR 35</a:t>
            </a:r>
            <a:endParaRPr lang="es-ES" altLang="es-CL" dirty="0">
              <a:solidFill>
                <a:srgbClr val="FF3300"/>
              </a:solidFill>
              <a:latin typeface="Tahoma" panose="020B0604030504040204" pitchFamily="34" charset="0"/>
            </a:endParaRPr>
          </a:p>
          <a:p>
            <a:endParaRPr lang="es-ES" altLang="es-CL" dirty="0">
              <a:solidFill>
                <a:srgbClr val="FF3300"/>
              </a:solidFill>
              <a:latin typeface="Tahoma" panose="020B0604030504040204" pitchFamily="34" charset="0"/>
            </a:endParaRPr>
          </a:p>
          <a:p>
            <a:r>
              <a:rPr lang="es-ES" altLang="es-CL" dirty="0">
                <a:solidFill>
                  <a:srgbClr val="FF3300"/>
                </a:solidFill>
                <a:latin typeface="Tahoma" panose="020B0604030504040204" pitchFamily="34" charset="0"/>
              </a:rPr>
              <a:t>El antecedente reciente de convulsión febril aumenta el nivel de gravedad por las posibilidades de deterioro en las horas inmediatas. (recurrencia o complicaciones en la postcrisis) Aunque no es paciente con un nivel de gravedad mayor en este grupo. Supondría, teniendo un TEP y constantes normales un nivel III. Es fundamental constatar una situación neurológica normal y en caso de alteración de la misma realizar un </a:t>
            </a:r>
            <a:r>
              <a:rPr lang="es-ES" altLang="es-CL" dirty="0" err="1">
                <a:solidFill>
                  <a:srgbClr val="FF3300"/>
                </a:solidFill>
                <a:latin typeface="Tahoma" panose="020B0604030504040204" pitchFamily="34" charset="0"/>
              </a:rPr>
              <a:t>Dx</a:t>
            </a:r>
            <a:endParaRPr lang="es-ES" altLang="es-CL" dirty="0">
              <a:solidFill>
                <a:srgbClr val="FF3300"/>
              </a:solidFill>
              <a:latin typeface="Tahoma" panose="020B0604030504040204" pitchFamily="34" charset="0"/>
            </a:endParaRPr>
          </a:p>
        </p:txBody>
      </p:sp>
      <p:sp>
        <p:nvSpPr>
          <p:cNvPr id="5" name="Rectangle 12"/>
          <p:cNvSpPr>
            <a:spLocks noChangeArrowheads="1"/>
          </p:cNvSpPr>
          <p:nvPr/>
        </p:nvSpPr>
        <p:spPr bwMode="auto">
          <a:xfrm>
            <a:off x="468959" y="247942"/>
            <a:ext cx="814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spcBef>
                <a:spcPct val="50000"/>
              </a:spcBef>
            </a:pPr>
            <a:r>
              <a:rPr lang="es-ES" altLang="es-CL" sz="3200" dirty="0">
                <a:latin typeface="Tahoma" panose="020B0604030504040204" pitchFamily="34" charset="0"/>
              </a:rPr>
              <a:t>TODOS TIENEN TEP NORMAL ¿QUIÉN TIENE PRIORIDAD?</a:t>
            </a:r>
          </a:p>
        </p:txBody>
      </p:sp>
      <p:sp>
        <p:nvSpPr>
          <p:cNvPr id="2" name="Marcador de fecha 1"/>
          <p:cNvSpPr>
            <a:spLocks noGrp="1"/>
          </p:cNvSpPr>
          <p:nvPr>
            <p:ph type="dt" sz="half" idx="10"/>
          </p:nvPr>
        </p:nvSpPr>
        <p:spPr/>
        <p:txBody>
          <a:bodyPr/>
          <a:lstStyle/>
          <a:p>
            <a:pPr>
              <a:defRPr/>
            </a:pPr>
            <a:fld id="{B51501E0-9072-46FB-8008-CB6111F7858A}"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14</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Text Box 6"/>
          <p:cNvSpPr txBox="1">
            <a:spLocks noChangeArrowheads="1"/>
          </p:cNvSpPr>
          <p:nvPr/>
        </p:nvSpPr>
        <p:spPr bwMode="auto">
          <a:xfrm>
            <a:off x="487578" y="1334171"/>
            <a:ext cx="8686800" cy="5447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CL" dirty="0">
                <a:latin typeface="Tahoma" panose="020B0604030504040204" pitchFamily="34" charset="0"/>
              </a:rPr>
              <a:t>Niño asmático con dificultad respiratoria las últimas horas. No veo signos de </a:t>
            </a:r>
            <a:r>
              <a:rPr lang="es-ES" altLang="es-CL" dirty="0" err="1">
                <a:latin typeface="Tahoma" panose="020B0604030504040204" pitchFamily="34" charset="0"/>
              </a:rPr>
              <a:t>distrés</a:t>
            </a:r>
            <a:r>
              <a:rPr lang="es-ES" altLang="es-CL" dirty="0">
                <a:latin typeface="Tahoma" panose="020B0604030504040204" pitchFamily="34" charset="0"/>
              </a:rPr>
              <a:t>. Habla sin problemas. Buen color. Constantes normales</a:t>
            </a:r>
          </a:p>
          <a:p>
            <a:endParaRPr lang="es-ES_tradnl" altLang="es-CL" dirty="0">
              <a:latin typeface="Tahoma" panose="020B0604030504040204" pitchFamily="34" charset="0"/>
            </a:endParaRPr>
          </a:p>
          <a:p>
            <a:r>
              <a:rPr lang="es-ES" altLang="es-CL" dirty="0">
                <a:solidFill>
                  <a:srgbClr val="FF3300"/>
                </a:solidFill>
                <a:latin typeface="Tahoma" panose="020B0604030504040204" pitchFamily="34" charset="0"/>
              </a:rPr>
              <a:t>En la valoración inicial en </a:t>
            </a:r>
            <a:r>
              <a:rPr lang="es-ES" altLang="es-CL" dirty="0" err="1">
                <a:solidFill>
                  <a:srgbClr val="FF3300"/>
                </a:solidFill>
                <a:latin typeface="Tahoma" panose="020B0604030504040204" pitchFamily="34" charset="0"/>
              </a:rPr>
              <a:t>triaje</a:t>
            </a:r>
            <a:r>
              <a:rPr lang="es-ES" altLang="es-CL" dirty="0">
                <a:solidFill>
                  <a:srgbClr val="FF3300"/>
                </a:solidFill>
                <a:latin typeface="Tahoma" panose="020B0604030504040204" pitchFamily="34" charset="0"/>
              </a:rPr>
              <a:t> el nivel de gravedad no </a:t>
            </a:r>
          </a:p>
          <a:p>
            <a:r>
              <a:rPr lang="es-ES" altLang="es-CL" dirty="0">
                <a:solidFill>
                  <a:srgbClr val="FF3300"/>
                </a:solidFill>
                <a:latin typeface="Tahoma" panose="020B0604030504040204" pitchFamily="34" charset="0"/>
              </a:rPr>
              <a:t>va asociado a un diagnóstico. Asma no es igual a un </a:t>
            </a:r>
          </a:p>
          <a:p>
            <a:r>
              <a:rPr lang="es-ES" altLang="es-CL" dirty="0">
                <a:solidFill>
                  <a:srgbClr val="FF3300"/>
                </a:solidFill>
                <a:latin typeface="Tahoma" panose="020B0604030504040204" pitchFamily="34" charset="0"/>
              </a:rPr>
              <a:t>nivel de gravedad. Lo que se valora es un motivo de </a:t>
            </a:r>
          </a:p>
          <a:p>
            <a:r>
              <a:rPr lang="es-ES" altLang="es-CL" dirty="0">
                <a:solidFill>
                  <a:srgbClr val="FF3300"/>
                </a:solidFill>
                <a:latin typeface="Tahoma" panose="020B0604030504040204" pitchFamily="34" charset="0"/>
              </a:rPr>
              <a:t>consulta y su repercusión en la situación del paciente: </a:t>
            </a:r>
          </a:p>
          <a:p>
            <a:r>
              <a:rPr lang="es-ES" altLang="es-CL" dirty="0">
                <a:solidFill>
                  <a:srgbClr val="FF3300"/>
                </a:solidFill>
                <a:latin typeface="Tahoma" panose="020B0604030504040204" pitchFamily="34" charset="0"/>
              </a:rPr>
              <a:t>este paciente consulta por dificultad respiratoria que no </a:t>
            </a:r>
          </a:p>
          <a:p>
            <a:r>
              <a:rPr lang="es-ES" altLang="es-CL" dirty="0">
                <a:solidFill>
                  <a:srgbClr val="FF3300"/>
                </a:solidFill>
                <a:latin typeface="Tahoma" panose="020B0604030504040204" pitchFamily="34" charset="0"/>
              </a:rPr>
              <a:t>se objetiva en la valoración clínica ni en el registro de </a:t>
            </a:r>
          </a:p>
          <a:p>
            <a:r>
              <a:rPr lang="es-ES" altLang="es-CL" dirty="0">
                <a:solidFill>
                  <a:srgbClr val="FF3300"/>
                </a:solidFill>
                <a:latin typeface="Tahoma" panose="020B0604030504040204" pitchFamily="34" charset="0"/>
              </a:rPr>
              <a:t>constantes. Su riesgo de deterioro es por tanto menor y </a:t>
            </a:r>
          </a:p>
          <a:p>
            <a:r>
              <a:rPr lang="es-ES" altLang="es-CL" dirty="0">
                <a:solidFill>
                  <a:srgbClr val="FF3300"/>
                </a:solidFill>
                <a:latin typeface="Tahoma" panose="020B0604030504040204" pitchFamily="34" charset="0"/>
              </a:rPr>
              <a:t>puede ser clasificado en un nivel de gravedad inferior </a:t>
            </a:r>
          </a:p>
          <a:p>
            <a:r>
              <a:rPr lang="es-ES" altLang="es-CL" dirty="0">
                <a:solidFill>
                  <a:srgbClr val="FF3300"/>
                </a:solidFill>
                <a:latin typeface="Tahoma" panose="020B0604030504040204" pitchFamily="34" charset="0"/>
              </a:rPr>
              <a:t>(nivel IV)</a:t>
            </a:r>
          </a:p>
          <a:p>
            <a:pPr>
              <a:spcBef>
                <a:spcPct val="50000"/>
              </a:spcBef>
            </a:pPr>
            <a:endParaRPr lang="es-ES" altLang="es-CL" dirty="0">
              <a:latin typeface="Tahoma" panose="020B0604030504040204" pitchFamily="34" charset="0"/>
            </a:endParaRPr>
          </a:p>
        </p:txBody>
      </p:sp>
      <p:sp>
        <p:nvSpPr>
          <p:cNvPr id="5" name="Rectangle 12"/>
          <p:cNvSpPr>
            <a:spLocks noChangeArrowheads="1"/>
          </p:cNvSpPr>
          <p:nvPr/>
        </p:nvSpPr>
        <p:spPr bwMode="auto">
          <a:xfrm>
            <a:off x="457200" y="184049"/>
            <a:ext cx="814305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spcBef>
                <a:spcPct val="50000"/>
              </a:spcBef>
            </a:pPr>
            <a:r>
              <a:rPr lang="es-ES" altLang="es-CL" sz="2800" b="1" dirty="0">
                <a:latin typeface="Tahoma" panose="020B0604030504040204" pitchFamily="34" charset="0"/>
              </a:rPr>
              <a:t>TODOS TIENEN TEP NORMAL ¿QUIÉN TIENE PRIORIDAD?</a:t>
            </a:r>
          </a:p>
        </p:txBody>
      </p:sp>
      <p:pic>
        <p:nvPicPr>
          <p:cNvPr id="17411"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384941"/>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fecha 1"/>
          <p:cNvSpPr>
            <a:spLocks noGrp="1"/>
          </p:cNvSpPr>
          <p:nvPr>
            <p:ph type="dt" sz="half" idx="10"/>
          </p:nvPr>
        </p:nvSpPr>
        <p:spPr/>
        <p:txBody>
          <a:bodyPr/>
          <a:lstStyle/>
          <a:p>
            <a:pPr>
              <a:defRPr/>
            </a:pPr>
            <a:fld id="{5A9FCB4D-0B1F-4FAE-B2CF-C2CEE797918E}" type="datetime1">
              <a:rPr lang="es-CL" smtClean="0"/>
              <a:t>05-04-2016</a:t>
            </a:fld>
            <a:endParaRPr lang="es-ES" dirty="0"/>
          </a:p>
        </p:txBody>
      </p:sp>
      <p:sp>
        <p:nvSpPr>
          <p:cNvPr id="4" name="Marcador de número de diapositiva 3"/>
          <p:cNvSpPr>
            <a:spLocks noGrp="1"/>
          </p:cNvSpPr>
          <p:nvPr>
            <p:ph type="sldNum" sz="quarter" idx="11"/>
          </p:nvPr>
        </p:nvSpPr>
        <p:spPr>
          <a:xfrm>
            <a:off x="7199312" y="6325206"/>
            <a:ext cx="841376" cy="365125"/>
          </a:xfrm>
        </p:spPr>
        <p:txBody>
          <a:bodyPr/>
          <a:lstStyle/>
          <a:p>
            <a:r>
              <a:rPr lang="es-CL" altLang="es-CL" dirty="0">
                <a:hlinkClick r:id="rId2" action="ppaction://hlinksldjump"/>
              </a:rPr>
              <a:t>    </a:t>
            </a:r>
            <a:endParaRPr lang="es-ES" altLang="es-CL" dirty="0">
              <a:hlinkClick r:id="rId4" action="ppaction://hlinksldjump"/>
            </a:endParaRPr>
          </a:p>
        </p:txBody>
      </p:sp>
      <p:sp>
        <p:nvSpPr>
          <p:cNvPr id="3" name="Marcador de pie de página 2"/>
          <p:cNvSpPr>
            <a:spLocks noGrp="1"/>
          </p:cNvSpPr>
          <p:nvPr>
            <p:ph type="ftr" sz="quarter" idx="12"/>
          </p:nvPr>
        </p:nvSpPr>
        <p:spPr/>
        <p:txBody>
          <a:bodyPr/>
          <a:lstStyle/>
          <a:p>
            <a:pPr>
              <a:defRPr/>
            </a:pPr>
            <a:r>
              <a:rPr lang="es-ES"/>
              <a:t>Dra. Aida Solis Ped.Univ. de Chile</a:t>
            </a:r>
            <a:endParaRPr lang="es-ES" dirty="0"/>
          </a:p>
        </p:txBody>
      </p:sp>
    </p:spTree>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051050" y="620713"/>
            <a:ext cx="6615113" cy="1143000"/>
          </a:xfrm>
        </p:spPr>
        <p:txBody>
          <a:bodyPr anchor="b">
            <a:normAutofit/>
          </a:bodyPr>
          <a:lstStyle/>
          <a:p>
            <a:pPr algn="l" eaLnBrk="1" hangingPunct="1">
              <a:defRPr/>
            </a:pPr>
            <a:br>
              <a:rPr lang="es-ES" sz="2800" b="1">
                <a:solidFill>
                  <a:srgbClr val="548CAC"/>
                </a:solidFill>
              </a:rPr>
            </a:br>
            <a:endParaRPr lang="es-ES_tradnl" sz="2800" b="1">
              <a:solidFill>
                <a:srgbClr val="548CAC"/>
              </a:solidFill>
            </a:endParaRPr>
          </a:p>
        </p:txBody>
      </p:sp>
      <p:sp>
        <p:nvSpPr>
          <p:cNvPr id="2" name="Marcador de fecha 1"/>
          <p:cNvSpPr>
            <a:spLocks noGrp="1"/>
          </p:cNvSpPr>
          <p:nvPr>
            <p:ph type="dt" sz="half" idx="10"/>
          </p:nvPr>
        </p:nvSpPr>
        <p:spPr/>
        <p:txBody>
          <a:bodyPr/>
          <a:lstStyle/>
          <a:p>
            <a:pPr>
              <a:defRPr/>
            </a:pPr>
            <a:fld id="{62D64B02-7D60-4A38-83B6-B2B538E9B264}" type="datetime1">
              <a:rPr lang="es-CL" smtClean="0"/>
              <a:t>05-04-2016</a:t>
            </a:fld>
            <a:endParaRPr lang="es-ES" dirty="0"/>
          </a:p>
        </p:txBody>
      </p:sp>
      <p:sp>
        <p:nvSpPr>
          <p:cNvPr id="5" name="Marcador de número de diapositiva 4"/>
          <p:cNvSpPr>
            <a:spLocks noGrp="1"/>
          </p:cNvSpPr>
          <p:nvPr>
            <p:ph type="sldNum" sz="quarter" idx="11"/>
          </p:nvPr>
        </p:nvSpPr>
        <p:spPr/>
        <p:txBody>
          <a:bodyPr/>
          <a:lstStyle/>
          <a:p>
            <a:fld id="{CEACB6BD-26A0-4FED-8A39-2A6748455D22}" type="slidenum">
              <a:rPr lang="es-CL" altLang="es-CL" smtClean="0"/>
              <a:pPr/>
              <a:t>16</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endParaRPr lang="es-ES" dirty="0"/>
          </a:p>
        </p:txBody>
      </p:sp>
      <p:sp>
        <p:nvSpPr>
          <p:cNvPr id="18435" name="1 Marcador de texto"/>
          <p:cNvSpPr>
            <a:spLocks/>
          </p:cNvSpPr>
          <p:nvPr/>
        </p:nvSpPr>
        <p:spPr bwMode="auto">
          <a:xfrm>
            <a:off x="477531" y="1261815"/>
            <a:ext cx="8487242" cy="424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defRPr sz="2400">
                <a:solidFill>
                  <a:schemeClr val="tx1"/>
                </a:solidFill>
                <a:latin typeface="Verdana" panose="020B0604030504040204" pitchFamily="34" charset="0"/>
              </a:defRPr>
            </a:lvl1pPr>
            <a:lvl2pPr marL="1066800" indent="-60960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El mismo síntoma puede determinar diferentes niveles según:</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Edad: Fiebre; Vómitos </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Situación inmunológica: Inmunodeprimidos (II)</a:t>
            </a:r>
          </a:p>
          <a:p>
            <a:pPr eaLnBrk="1" hangingPunct="1">
              <a:spcBef>
                <a:spcPct val="20000"/>
              </a:spcBef>
              <a:buClr>
                <a:schemeClr val="accent1"/>
              </a:buClr>
              <a:buSzPct val="75000"/>
            </a:pPr>
            <a:r>
              <a:rPr kumimoji="1" lang="es-ES" altLang="es-CL" sz="2000" b="1" dirty="0">
                <a:latin typeface="Tahoma" panose="020B0604030504040204" pitchFamily="34" charset="0"/>
              </a:rPr>
              <a:t> </a:t>
            </a:r>
          </a:p>
          <a:p>
            <a:pPr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Prioridad por características propias del paciente:</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Diabéticos </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Enfermedad metabólica</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Cardiopatía</a:t>
            </a:r>
          </a:p>
          <a:p>
            <a:pPr eaLnBrk="1" hangingPunct="1">
              <a:spcBef>
                <a:spcPct val="20000"/>
              </a:spcBef>
              <a:buClr>
                <a:schemeClr val="accent1"/>
              </a:buClr>
              <a:buSzPct val="75000"/>
            </a:pPr>
            <a:endParaRPr kumimoji="1" lang="es-ES" altLang="es-CL" sz="2000" b="1" dirty="0">
              <a:latin typeface="Tahoma" panose="020B0604030504040204" pitchFamily="34" charset="0"/>
            </a:endParaRPr>
          </a:p>
          <a:p>
            <a:pPr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Prioridad por motivo consulta específico:</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 Avulsión diente definitivo (II)</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 </a:t>
            </a:r>
            <a:r>
              <a:rPr kumimoji="1" lang="es-ES" altLang="es-CL" sz="2000" b="1" dirty="0" err="1">
                <a:latin typeface="Tahoma" panose="020B0604030504040204" pitchFamily="34" charset="0"/>
              </a:rPr>
              <a:t>Parafimosis</a:t>
            </a:r>
            <a:r>
              <a:rPr kumimoji="1" lang="es-ES" altLang="es-CL" sz="2000" b="1" dirty="0">
                <a:latin typeface="Tahoma" panose="020B0604030504040204" pitchFamily="34" charset="0"/>
              </a:rPr>
              <a:t> (II)</a:t>
            </a:r>
          </a:p>
          <a:p>
            <a:pPr lvl="1" eaLnBrk="1" hangingPunct="1">
              <a:spcBef>
                <a:spcPct val="20000"/>
              </a:spcBef>
              <a:buClr>
                <a:schemeClr val="accent1"/>
              </a:buClr>
              <a:buSzPct val="75000"/>
              <a:buFont typeface="Wingdings" panose="05000000000000000000" pitchFamily="2" charset="2"/>
              <a:buChar char="§"/>
            </a:pPr>
            <a:r>
              <a:rPr kumimoji="1" lang="es-ES" altLang="es-CL" sz="2000" b="1" dirty="0">
                <a:latin typeface="Tahoma" panose="020B0604030504040204" pitchFamily="34" charset="0"/>
              </a:rPr>
              <a:t> Sospecha de intoxicación (II o III)</a:t>
            </a:r>
          </a:p>
        </p:txBody>
      </p:sp>
      <p:sp>
        <p:nvSpPr>
          <p:cNvPr id="18437" name="Rectangle 8"/>
          <p:cNvSpPr>
            <a:spLocks noChangeArrowheads="1"/>
          </p:cNvSpPr>
          <p:nvPr/>
        </p:nvSpPr>
        <p:spPr bwMode="auto">
          <a:xfrm>
            <a:off x="179226" y="182658"/>
            <a:ext cx="878554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r>
              <a:rPr lang="es-ES" altLang="es-CL" sz="3200" dirty="0">
                <a:solidFill>
                  <a:schemeClr val="hlink"/>
                </a:solidFill>
                <a:latin typeface="Tahoma" panose="020B0604030504040204" pitchFamily="34" charset="0"/>
              </a:rPr>
              <a:t>NIVEL DE GRAVEDAD EN RELACIÓN AL MOTIVO DE CONSULTA</a:t>
            </a:r>
          </a:p>
        </p:txBody>
      </p:sp>
      <p:sp>
        <p:nvSpPr>
          <p:cNvPr id="6" name="5 Botón de acción: Hacia delante o Siguiente">
            <a:hlinkClick r:id="" action="ppaction://hlinkshowjump?jump=nextslide" highlightClick="1"/>
          </p:cNvPr>
          <p:cNvSpPr/>
          <p:nvPr/>
        </p:nvSpPr>
        <p:spPr>
          <a:xfrm>
            <a:off x="8316913" y="60928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CuadroTexto"/>
          <p:cNvSpPr txBox="1">
            <a:spLocks noChangeArrowheads="1"/>
          </p:cNvSpPr>
          <p:nvPr/>
        </p:nvSpPr>
        <p:spPr bwMode="auto">
          <a:xfrm>
            <a:off x="323528" y="1049326"/>
            <a:ext cx="8712968"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Estamos de turno en el puesto de </a:t>
            </a:r>
            <a:r>
              <a:rPr lang="es-ES" altLang="es-CL" sz="2300" dirty="0" err="1">
                <a:latin typeface="Tahoma" panose="020B0604030504040204" pitchFamily="34" charset="0"/>
              </a:rPr>
              <a:t>triaje</a:t>
            </a:r>
            <a:r>
              <a:rPr lang="es-ES" altLang="es-CL" sz="2300" dirty="0">
                <a:latin typeface="Tahoma" panose="020B0604030504040204" pitchFamily="34" charset="0"/>
              </a:rPr>
              <a:t> y llega una madre muy asustada con su hija de 3 años que mientras corría con la moto de juguete sufre una caída al chocar contra el borde de la acera.</a:t>
            </a:r>
          </a:p>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No llevaba casco. La madre está preocupada porque sangra mucho y al golpearse la cabeza ha tardado unos segundos en comenzar a llorar; además parece que le molesta que le toquen el brazo. </a:t>
            </a:r>
          </a:p>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La niña llega llorando, aunque se consuela ante los cuidados de su madre. </a:t>
            </a:r>
          </a:p>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Tiene una herida abierta, lineal sobre la ceja izquierda y al preguntarle refiere que tiene “nana” en el antebrazo izquierdo. </a:t>
            </a:r>
          </a:p>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Sus constantes son las siguientes: FC 130, FR 30. </a:t>
            </a:r>
          </a:p>
          <a:p>
            <a:pPr marL="342900" indent="-342900">
              <a:buClr>
                <a:srgbClr val="C00000"/>
              </a:buClr>
              <a:buFont typeface="Wingdings" panose="05000000000000000000" pitchFamily="2" charset="2"/>
              <a:buChar char="Ø"/>
            </a:pPr>
            <a:r>
              <a:rPr lang="es-ES" altLang="es-CL" sz="2300" dirty="0">
                <a:latin typeface="Tahoma" panose="020B0604030504040204" pitchFamily="34" charset="0"/>
              </a:rPr>
              <a:t>Tiene un dolor de 3/10 según la escala FLACC.  </a:t>
            </a:r>
          </a:p>
        </p:txBody>
      </p:sp>
      <p:sp>
        <p:nvSpPr>
          <p:cNvPr id="6" name="5 Botón de acción: Hacia delante o Siguiente">
            <a:hlinkClick r:id="" action="ppaction://hlinkshowjump?jump=nextslide" highlightClick="1"/>
          </p:cNvPr>
          <p:cNvSpPr/>
          <p:nvPr/>
        </p:nvSpPr>
        <p:spPr>
          <a:xfrm>
            <a:off x="8316913" y="60928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 name="Título 1"/>
          <p:cNvSpPr>
            <a:spLocks noGrp="1"/>
          </p:cNvSpPr>
          <p:nvPr>
            <p:ph type="title"/>
          </p:nvPr>
        </p:nvSpPr>
        <p:spPr>
          <a:xfrm>
            <a:off x="457200" y="-355157"/>
            <a:ext cx="8229600" cy="1143000"/>
          </a:xfrm>
        </p:spPr>
        <p:txBody>
          <a:bodyPr>
            <a:normAutofit/>
          </a:bodyPr>
          <a:lstStyle/>
          <a:p>
            <a:r>
              <a:rPr lang="es-CL" sz="3200" dirty="0"/>
              <a:t>OTRO CASO CLINICO</a:t>
            </a:r>
          </a:p>
        </p:txBody>
      </p:sp>
      <p:sp>
        <p:nvSpPr>
          <p:cNvPr id="4" name="Marcador de fecha 3"/>
          <p:cNvSpPr>
            <a:spLocks noGrp="1"/>
          </p:cNvSpPr>
          <p:nvPr>
            <p:ph type="dt" sz="half" idx="10"/>
          </p:nvPr>
        </p:nvSpPr>
        <p:spPr/>
        <p:txBody>
          <a:bodyPr/>
          <a:lstStyle/>
          <a:p>
            <a:pPr>
              <a:defRPr/>
            </a:pPr>
            <a:fld id="{8FFFC9F7-7606-4F47-BDA7-BB39E67C868A}" type="datetime1">
              <a:rPr lang="es-CL" smtClean="0"/>
              <a:t>05-04-2016</a:t>
            </a:fld>
            <a:endParaRPr lang="es-ES" dirty="0"/>
          </a:p>
        </p:txBody>
      </p:sp>
      <p:sp>
        <p:nvSpPr>
          <p:cNvPr id="7" name="Marcador de número de diapositiva 6"/>
          <p:cNvSpPr>
            <a:spLocks noGrp="1"/>
          </p:cNvSpPr>
          <p:nvPr>
            <p:ph type="sldNum" sz="quarter" idx="11"/>
          </p:nvPr>
        </p:nvSpPr>
        <p:spPr/>
        <p:txBody>
          <a:bodyPr/>
          <a:lstStyle/>
          <a:p>
            <a:fld id="{CEACB6BD-26A0-4FED-8A39-2A6748455D22}" type="slidenum">
              <a:rPr lang="es-CL" altLang="es-CL" smtClean="0"/>
              <a:pPr/>
              <a:t>17</a:t>
            </a:fld>
            <a:endParaRPr lang="es-ES" altLang="es-CL"/>
          </a:p>
        </p:txBody>
      </p:sp>
      <p:sp>
        <p:nvSpPr>
          <p:cNvPr id="5" name="Marcador de pie de página 4"/>
          <p:cNvSpPr>
            <a:spLocks noGrp="1"/>
          </p:cNvSpPr>
          <p:nvPr>
            <p:ph type="ftr" sz="quarter" idx="12"/>
          </p:nvPr>
        </p:nvSpPr>
        <p:spPr/>
        <p:txBody>
          <a:bodyPr/>
          <a:lstStyle/>
          <a:p>
            <a:pPr>
              <a:defRPr/>
            </a:pPr>
            <a:r>
              <a:rPr lang="es-ES"/>
              <a:t>Dra. Aida Solis Ped.Univ. de Chile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texto"/>
          <p:cNvSpPr>
            <a:spLocks noGrp="1"/>
          </p:cNvSpPr>
          <p:nvPr>
            <p:ph type="body" idx="1"/>
          </p:nvPr>
        </p:nvSpPr>
        <p:spPr>
          <a:xfrm>
            <a:off x="305904" y="1664891"/>
            <a:ext cx="8226536" cy="4032250"/>
          </a:xfrm>
        </p:spPr>
        <p:txBody>
          <a:bodyPr>
            <a:noAutofit/>
          </a:bodyPr>
          <a:lstStyle/>
          <a:p>
            <a:pPr marL="609600" indent="-609600">
              <a:spcBef>
                <a:spcPct val="0"/>
              </a:spcBef>
              <a:buClrTx/>
              <a:buSzTx/>
              <a:buFont typeface="Arial" panose="020B0604020202020204" pitchFamily="34" charset="0"/>
              <a:buAutoNum type="arabicPeriod"/>
            </a:pPr>
            <a:r>
              <a:rPr kumimoji="0" lang="es-ES" altLang="es-CL" sz="2000" b="1" dirty="0">
                <a:effectLst/>
              </a:rPr>
              <a:t>Nivel IV: La niña tiene un nivel de conciencia normal, es un TCE leve con una herida simple. Le damos unas gasas a la madre para que haga presión sobre la herida y pasamos a la niña a la sala de espera. </a:t>
            </a:r>
          </a:p>
          <a:p>
            <a:pPr marL="609600" indent="-609600">
              <a:spcBef>
                <a:spcPct val="0"/>
              </a:spcBef>
              <a:buClrTx/>
              <a:buSzTx/>
              <a:buFont typeface="Arial" panose="020B0604020202020204" pitchFamily="34" charset="0"/>
              <a:buAutoNum type="arabicPeriod"/>
            </a:pPr>
            <a:endParaRPr kumimoji="0" lang="es-ES" altLang="es-CL" sz="2000" b="1" dirty="0">
              <a:effectLst/>
            </a:endParaRPr>
          </a:p>
          <a:p>
            <a:pPr marL="609600" indent="-609600">
              <a:spcBef>
                <a:spcPct val="0"/>
              </a:spcBef>
              <a:buClrTx/>
              <a:buSzTx/>
              <a:buFont typeface="Arial" panose="020B0604020202020204" pitchFamily="34" charset="0"/>
              <a:buAutoNum type="arabicPeriod"/>
            </a:pPr>
            <a:r>
              <a:rPr kumimoji="0" lang="es-ES" altLang="es-CL" sz="2000" b="1" dirty="0">
                <a:effectLst/>
              </a:rPr>
              <a:t>Nivel IV: La niña tiene un nivel de conciencia normal, el mecanismo no es de riesgo, no presenta deformidad en la extremidad y tiene un grado leve de dolor. Administramos analgesia oral, aplicamos gel anestésico sobre la herida y damos a la madre instrucciones sobre lo que debe vigilar mientras espera a ser valorado por el pediatra. </a:t>
            </a:r>
          </a:p>
          <a:p>
            <a:pPr marL="609600" indent="-609600">
              <a:spcBef>
                <a:spcPct val="0"/>
              </a:spcBef>
              <a:buClrTx/>
              <a:buSzTx/>
              <a:buFont typeface="Arial" panose="020B0604020202020204" pitchFamily="34" charset="0"/>
              <a:buAutoNum type="arabicPeriod"/>
            </a:pPr>
            <a:endParaRPr kumimoji="0" lang="es-ES" altLang="es-CL" sz="2000" b="1" dirty="0">
              <a:effectLst/>
            </a:endParaRPr>
          </a:p>
          <a:p>
            <a:pPr marL="609600" indent="-609600">
              <a:spcBef>
                <a:spcPct val="0"/>
              </a:spcBef>
              <a:buClrTx/>
              <a:buSzTx/>
              <a:buFont typeface="Arial" panose="020B0604020202020204" pitchFamily="34" charset="0"/>
              <a:buAutoNum type="arabicPeriod"/>
            </a:pPr>
            <a:r>
              <a:rPr kumimoji="0" lang="es-ES" altLang="es-CL" sz="2000" b="1" dirty="0">
                <a:effectLst/>
              </a:rPr>
              <a:t>Nivel III: La madre está muy angustiada, es una niña pequeña con antecedente de un TCE y tiene una posible fractura en el antebrazo. Paso a zona de boxes para vigilancia más exhaustiva</a:t>
            </a:r>
            <a:endParaRPr kumimoji="0" lang="es-ES_tradnl" altLang="es-CL" sz="2000" b="1" dirty="0">
              <a:effectLst/>
            </a:endParaRPr>
          </a:p>
        </p:txBody>
      </p:sp>
      <p:sp>
        <p:nvSpPr>
          <p:cNvPr id="3" name="2 Título"/>
          <p:cNvSpPr>
            <a:spLocks noGrp="1"/>
          </p:cNvSpPr>
          <p:nvPr>
            <p:ph type="title"/>
          </p:nvPr>
        </p:nvSpPr>
        <p:spPr>
          <a:xfrm>
            <a:off x="0" y="483394"/>
            <a:ext cx="8964488" cy="857250"/>
          </a:xfrm>
        </p:spPr>
        <p:txBody>
          <a:bodyPr>
            <a:noAutofit/>
          </a:bodyPr>
          <a:lstStyle/>
          <a:p>
            <a:pPr eaLnBrk="1" hangingPunct="1">
              <a:spcBef>
                <a:spcPct val="50000"/>
              </a:spcBef>
            </a:pPr>
            <a:br>
              <a:rPr kumimoji="0" lang="es-ES" altLang="es-CL" sz="3200" dirty="0">
                <a:solidFill>
                  <a:srgbClr val="003366"/>
                </a:solidFill>
              </a:rPr>
            </a:br>
            <a:r>
              <a:rPr kumimoji="0" lang="es-ES" altLang="es-CL" sz="3200" dirty="0">
                <a:solidFill>
                  <a:srgbClr val="003366"/>
                </a:solidFill>
              </a:rPr>
              <a:t>¿ Cómo valoramos este paciente en </a:t>
            </a:r>
            <a:r>
              <a:rPr kumimoji="0" lang="es-ES" altLang="es-CL" sz="3200" dirty="0" err="1">
                <a:solidFill>
                  <a:srgbClr val="003366"/>
                </a:solidFill>
              </a:rPr>
              <a:t>triaje</a:t>
            </a:r>
            <a:r>
              <a:rPr kumimoji="0" lang="es-ES" altLang="es-CL" sz="3200" dirty="0">
                <a:solidFill>
                  <a:srgbClr val="003366"/>
                </a:solidFill>
              </a:rPr>
              <a:t>?</a:t>
            </a:r>
            <a:br>
              <a:rPr kumimoji="0" lang="es-ES" altLang="es-CL" sz="3200" dirty="0">
                <a:solidFill>
                  <a:srgbClr val="003366"/>
                </a:solidFill>
              </a:rPr>
            </a:br>
            <a:r>
              <a:rPr kumimoji="0" lang="es-ES" altLang="es-CL" sz="3200" dirty="0">
                <a:solidFill>
                  <a:srgbClr val="003366"/>
                </a:solidFill>
              </a:rPr>
              <a:t>¿Cuáles son nuestras actuaciones?</a:t>
            </a:r>
            <a:endParaRPr lang="es-ES" altLang="es-CL" sz="3200" dirty="0">
              <a:solidFill>
                <a:srgbClr val="003366"/>
              </a:solidFill>
            </a:endParaRPr>
          </a:p>
        </p:txBody>
      </p:sp>
      <p:sp>
        <p:nvSpPr>
          <p:cNvPr id="2" name="Marcador de fecha 1"/>
          <p:cNvSpPr>
            <a:spLocks noGrp="1"/>
          </p:cNvSpPr>
          <p:nvPr>
            <p:ph type="dt" sz="half" idx="10"/>
          </p:nvPr>
        </p:nvSpPr>
        <p:spPr/>
        <p:txBody>
          <a:bodyPr/>
          <a:lstStyle/>
          <a:p>
            <a:pPr>
              <a:defRPr/>
            </a:pPr>
            <a:fld id="{5B650124-6315-4302-A32C-830EB7C62C13}" type="datetime1">
              <a:rPr lang="es-CL" smtClean="0"/>
              <a:t>05-04-2016</a:t>
            </a:fld>
            <a:endParaRPr lang="es-ES" dirty="0"/>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18</a:t>
            </a:fld>
            <a:endParaRPr lang="es-ES" altLang="es-CL"/>
          </a:p>
        </p:txBody>
      </p:sp>
      <p:sp>
        <p:nvSpPr>
          <p:cNvPr id="5" name="Marcador de pie de página 4"/>
          <p:cNvSpPr>
            <a:spLocks noGrp="1"/>
          </p:cNvSpPr>
          <p:nvPr>
            <p:ph type="ftr" sz="quarter" idx="12"/>
          </p:nvPr>
        </p:nvSpPr>
        <p:spPr/>
        <p:txBody>
          <a:bodyPr/>
          <a:lstStyle/>
          <a:p>
            <a:pPr>
              <a:defRPr/>
            </a:pPr>
            <a:r>
              <a:rPr lang="es-ES"/>
              <a:t>Dra. Aida Solis Ped.Univ. de Chile</a:t>
            </a:r>
          </a:p>
        </p:txBody>
      </p:sp>
      <p:pic>
        <p:nvPicPr>
          <p:cNvPr id="20484" name="3 Flecha derech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2726333"/>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3 Flecha derecha">
            <a:hlinkClick r:id="rId4"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6135" y="4365104"/>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3 Flecha derecha">
            <a:hlinkClick r:id="rId5"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5761374"/>
            <a:ext cx="8413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8413" y="6272213"/>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 Box 4"/>
          <p:cNvSpPr txBox="1">
            <a:spLocks noChangeArrowheads="1"/>
          </p:cNvSpPr>
          <p:nvPr/>
        </p:nvSpPr>
        <p:spPr bwMode="auto">
          <a:xfrm>
            <a:off x="281773" y="1155795"/>
            <a:ext cx="8713093"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CL" sz="1800" b="1" dirty="0">
                <a:latin typeface="Tahoma" panose="020B0604030504040204" pitchFamily="34" charset="0"/>
              </a:rPr>
              <a:t>Nivel IV: La niña tiene un nivel de conciencia normal, es un TCE leve con una herida simple. Le damos unas gasas a la madre para que haga presión sobre la herida y pasamos a la niña a la sala de espera. </a:t>
            </a:r>
          </a:p>
          <a:p>
            <a:endParaRPr lang="es-ES_tradnl" altLang="es-CL" sz="1800" b="1" dirty="0">
              <a:latin typeface="Tahoma" panose="020B0604030504040204" pitchFamily="34" charset="0"/>
            </a:endParaRPr>
          </a:p>
          <a:p>
            <a:r>
              <a:rPr lang="es-ES" altLang="es-CL" sz="1800" b="1" dirty="0">
                <a:solidFill>
                  <a:srgbClr val="FF3300"/>
                </a:solidFill>
                <a:latin typeface="Tahoma" panose="020B0604030504040204" pitchFamily="34" charset="0"/>
              </a:rPr>
              <a:t>Probablemente sea ese el nivel de gravedad que le corresponde pero los criterios a seguir para decidirlo son:</a:t>
            </a:r>
          </a:p>
          <a:p>
            <a:pPr>
              <a:buFontTx/>
              <a:buChar char="-"/>
            </a:pPr>
            <a:r>
              <a:rPr lang="es-ES" altLang="es-CL" sz="1800" b="1" dirty="0">
                <a:solidFill>
                  <a:srgbClr val="FF3300"/>
                </a:solidFill>
                <a:latin typeface="Tahoma" panose="020B0604030504040204" pitchFamily="34" charset="0"/>
              </a:rPr>
              <a:t>TEP</a:t>
            </a:r>
          </a:p>
          <a:p>
            <a:pPr>
              <a:buFontTx/>
              <a:buChar char="-"/>
            </a:pPr>
            <a:r>
              <a:rPr lang="es-ES" altLang="es-CL" sz="1800" b="1" dirty="0">
                <a:solidFill>
                  <a:srgbClr val="FF3300"/>
                </a:solidFill>
                <a:latin typeface="Tahoma" panose="020B0604030504040204" pitchFamily="34" charset="0"/>
              </a:rPr>
              <a:t>Presencia o ausencia de síntomas neurológicos relacionados con el TCE</a:t>
            </a:r>
          </a:p>
          <a:p>
            <a:pPr>
              <a:buFontTx/>
              <a:buChar char="-"/>
            </a:pPr>
            <a:r>
              <a:rPr lang="es-ES" altLang="es-CL" sz="1800" b="1" dirty="0">
                <a:solidFill>
                  <a:srgbClr val="FF3300"/>
                </a:solidFill>
                <a:latin typeface="Tahoma" panose="020B0604030504040204" pitchFamily="34" charset="0"/>
              </a:rPr>
              <a:t>Mecanismo traumático</a:t>
            </a:r>
          </a:p>
          <a:p>
            <a:pPr>
              <a:buFontTx/>
              <a:buChar char="-"/>
            </a:pPr>
            <a:r>
              <a:rPr lang="es-ES" altLang="es-CL" sz="1800" b="1" dirty="0">
                <a:solidFill>
                  <a:srgbClr val="FF3300"/>
                </a:solidFill>
                <a:latin typeface="Tahoma" panose="020B0604030504040204" pitchFamily="34" charset="0"/>
              </a:rPr>
              <a:t>Valoración del grado de dolor</a:t>
            </a:r>
          </a:p>
          <a:p>
            <a:pPr>
              <a:buFontTx/>
              <a:buChar char="-"/>
            </a:pPr>
            <a:r>
              <a:rPr lang="es-ES" altLang="es-CL" sz="1800" b="1" dirty="0">
                <a:solidFill>
                  <a:srgbClr val="FF3300"/>
                </a:solidFill>
                <a:latin typeface="Tahoma" panose="020B0604030504040204" pitchFamily="34" charset="0"/>
              </a:rPr>
              <a:t>Localización y profundidad de la herida; deformidad o no de la extremidad y comprobación de pulsos adecuados.</a:t>
            </a:r>
          </a:p>
          <a:p>
            <a:r>
              <a:rPr lang="es-ES" altLang="es-CL" sz="1800" b="1" dirty="0">
                <a:solidFill>
                  <a:srgbClr val="FF3300"/>
                </a:solidFill>
                <a:latin typeface="Tahoma" panose="020B0604030504040204" pitchFamily="34" charset="0"/>
              </a:rPr>
              <a:t>Además es obligado informar a la madre de lo que debe vigilar y transmitirle tranquilidad e iniciar una serie de medidas terapéuticas que están previamente protocolizadas (</a:t>
            </a:r>
            <a:r>
              <a:rPr lang="es-ES" altLang="es-CL" sz="1800" b="1" dirty="0" err="1">
                <a:solidFill>
                  <a:srgbClr val="FF3300"/>
                </a:solidFill>
                <a:latin typeface="Tahoma" panose="020B0604030504040204" pitchFamily="34" charset="0"/>
              </a:rPr>
              <a:t>triaje</a:t>
            </a:r>
            <a:r>
              <a:rPr lang="es-ES" altLang="es-CL" sz="1800" b="1" dirty="0">
                <a:solidFill>
                  <a:srgbClr val="FF3300"/>
                </a:solidFill>
                <a:latin typeface="Tahoma" panose="020B0604030504040204" pitchFamily="34" charset="0"/>
              </a:rPr>
              <a:t> avanzado) para aumentar el </a:t>
            </a:r>
            <a:r>
              <a:rPr lang="es-ES" altLang="es-CL" sz="1800" b="1" dirty="0" err="1">
                <a:solidFill>
                  <a:srgbClr val="FF3300"/>
                </a:solidFill>
                <a:latin typeface="Tahoma" panose="020B0604030504040204" pitchFamily="34" charset="0"/>
              </a:rPr>
              <a:t>comfort</a:t>
            </a:r>
            <a:r>
              <a:rPr lang="es-ES" altLang="es-CL" sz="1800" b="1" dirty="0">
                <a:solidFill>
                  <a:srgbClr val="FF3300"/>
                </a:solidFill>
                <a:latin typeface="Tahoma" panose="020B0604030504040204" pitchFamily="34" charset="0"/>
              </a:rPr>
              <a:t> del paciente y agilizar su valoración: administrar un analgésico adecuado al grado de dolor e iniciar anestesia tópica en la zona de la herida</a:t>
            </a:r>
            <a:endParaRPr lang="es-ES" altLang="es-CL" sz="1800" b="1" dirty="0">
              <a:latin typeface="Tahoma" panose="020B0604030504040204" pitchFamily="34" charset="0"/>
            </a:endParaRPr>
          </a:p>
        </p:txBody>
      </p:sp>
      <p:sp>
        <p:nvSpPr>
          <p:cNvPr id="5" name="2 Título"/>
          <p:cNvSpPr>
            <a:spLocks noGrp="1"/>
          </p:cNvSpPr>
          <p:nvPr>
            <p:ph type="title"/>
          </p:nvPr>
        </p:nvSpPr>
        <p:spPr>
          <a:xfrm>
            <a:off x="30378" y="260648"/>
            <a:ext cx="8964488" cy="857250"/>
          </a:xfrm>
        </p:spPr>
        <p:txBody>
          <a:bodyPr>
            <a:noAutofit/>
          </a:bodyPr>
          <a:lstStyle/>
          <a:p>
            <a:pPr eaLnBrk="1" hangingPunct="1">
              <a:spcBef>
                <a:spcPct val="50000"/>
              </a:spcBef>
            </a:pPr>
            <a:br>
              <a:rPr kumimoji="0" lang="es-ES" altLang="es-CL" sz="3200" dirty="0">
                <a:solidFill>
                  <a:srgbClr val="003366"/>
                </a:solidFill>
              </a:rPr>
            </a:br>
            <a:r>
              <a:rPr kumimoji="0" lang="es-ES" altLang="es-CL" sz="3200" dirty="0">
                <a:solidFill>
                  <a:srgbClr val="003366"/>
                </a:solidFill>
              </a:rPr>
              <a:t>¿ Cómo valoramos este paciente en </a:t>
            </a:r>
            <a:r>
              <a:rPr kumimoji="0" lang="es-ES" altLang="es-CL" sz="3200" dirty="0" err="1">
                <a:solidFill>
                  <a:srgbClr val="003366"/>
                </a:solidFill>
              </a:rPr>
              <a:t>triaje</a:t>
            </a:r>
            <a:r>
              <a:rPr kumimoji="0" lang="es-ES" altLang="es-CL" sz="3200" dirty="0">
                <a:solidFill>
                  <a:srgbClr val="003366"/>
                </a:solidFill>
              </a:rPr>
              <a:t>?</a:t>
            </a:r>
            <a:br>
              <a:rPr kumimoji="0" lang="es-ES" altLang="es-CL" sz="3200" dirty="0">
                <a:solidFill>
                  <a:srgbClr val="003366"/>
                </a:solidFill>
              </a:rPr>
            </a:br>
            <a:r>
              <a:rPr kumimoji="0" lang="es-ES" altLang="es-CL" sz="3200" dirty="0">
                <a:solidFill>
                  <a:srgbClr val="003366"/>
                </a:solidFill>
              </a:rPr>
              <a:t>¿Cuáles son nuestras actuaciones?</a:t>
            </a:r>
            <a:endParaRPr lang="es-ES" altLang="es-CL" sz="3200" dirty="0">
              <a:solidFill>
                <a:srgbClr val="003366"/>
              </a:solidFill>
            </a:endParaRPr>
          </a:p>
        </p:txBody>
      </p:sp>
      <p:sp>
        <p:nvSpPr>
          <p:cNvPr id="2" name="Marcador de fecha 1"/>
          <p:cNvSpPr>
            <a:spLocks noGrp="1"/>
          </p:cNvSpPr>
          <p:nvPr>
            <p:ph type="dt" sz="half" idx="10"/>
          </p:nvPr>
        </p:nvSpPr>
        <p:spPr/>
        <p:txBody>
          <a:bodyPr/>
          <a:lstStyle/>
          <a:p>
            <a:pPr>
              <a:defRPr/>
            </a:pPr>
            <a:fld id="{C263813F-3E69-46CD-A7F3-51177DC27F10}" type="datetime1">
              <a:rPr lang="es-CL" smtClean="0"/>
              <a:t>05-04-2016</a:t>
            </a:fld>
            <a:endParaRPr lang="es-ES" dirty="0"/>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19</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p>
        </p:txBody>
      </p:sp>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texto"/>
          <p:cNvSpPr>
            <a:spLocks noGrp="1"/>
          </p:cNvSpPr>
          <p:nvPr>
            <p:ph type="body" idx="1"/>
          </p:nvPr>
        </p:nvSpPr>
        <p:spPr>
          <a:xfrm>
            <a:off x="179512" y="619836"/>
            <a:ext cx="8605240" cy="453665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80000"/>
              </a:lnSpc>
            </a:pPr>
            <a:endParaRPr lang="es-ES_tradnl" altLang="es-CL" sz="2200" b="1" dirty="0">
              <a:effectLst/>
            </a:endParaRPr>
          </a:p>
          <a:p>
            <a:pPr marL="609600" indent="-609600" algn="just">
              <a:lnSpc>
                <a:spcPct val="80000"/>
              </a:lnSpc>
              <a:buSzTx/>
              <a:buFont typeface="Wingdings" panose="05000000000000000000" pitchFamily="2" charset="2"/>
              <a:buAutoNum type="arabicPeriod"/>
            </a:pPr>
            <a:r>
              <a:rPr lang="es-ES" altLang="es-CL" sz="2200" dirty="0">
                <a:effectLst/>
              </a:rPr>
              <a:t>Un lactante de 1mes y medio. La madre refiere llanto persistente y rechazo alimentario. Duerme en el cochecito. Afebril en </a:t>
            </a:r>
            <a:r>
              <a:rPr lang="es-ES" altLang="es-CL" sz="2200" dirty="0" err="1">
                <a:effectLst/>
              </a:rPr>
              <a:t>triaje</a:t>
            </a:r>
            <a:r>
              <a:rPr lang="es-ES" altLang="es-CL" sz="2200" dirty="0">
                <a:effectLst/>
              </a:rPr>
              <a:t>. </a:t>
            </a:r>
            <a:r>
              <a:rPr lang="es-ES_tradnl" altLang="es-CL" sz="2200" dirty="0">
                <a:effectLst/>
              </a:rPr>
              <a:t>FC 150, FR 43.</a:t>
            </a:r>
            <a:endParaRPr kumimoji="0" lang="es-ES_tradnl" altLang="es-CL" sz="2200" b="1" dirty="0">
              <a:effectLst/>
            </a:endParaRPr>
          </a:p>
          <a:p>
            <a:pPr marL="609600" indent="-609600" algn="just">
              <a:lnSpc>
                <a:spcPct val="80000"/>
              </a:lnSpc>
              <a:buSzTx/>
              <a:buFont typeface="Wingdings" panose="05000000000000000000" pitchFamily="2" charset="2"/>
              <a:buAutoNum type="arabicPeriod"/>
            </a:pPr>
            <a:r>
              <a:rPr lang="es-ES" altLang="es-CL" sz="2200" dirty="0">
                <a:effectLst/>
              </a:rPr>
              <a:t>Una lactante de 2 meses, diagnosticada en su pediatra de bronquiolitis. Consulta por tos y </a:t>
            </a:r>
            <a:r>
              <a:rPr lang="es-ES" altLang="es-CL" sz="2200" dirty="0" err="1">
                <a:effectLst/>
              </a:rPr>
              <a:t>rinorrea</a:t>
            </a:r>
            <a:r>
              <a:rPr lang="es-ES" altLang="es-CL" sz="2200" dirty="0">
                <a:effectLst/>
              </a:rPr>
              <a:t>. Tranquila, sonríe a su madre. No se observa tiraje a su llegada. FR 40, FC 130, </a:t>
            </a:r>
            <a:r>
              <a:rPr lang="es-ES" altLang="es-CL" sz="2200" dirty="0" err="1">
                <a:effectLst/>
              </a:rPr>
              <a:t>sat</a:t>
            </a:r>
            <a:r>
              <a:rPr lang="es-ES" altLang="es-CL" sz="2200" dirty="0">
                <a:effectLst/>
              </a:rPr>
              <a:t> O2 98%.</a:t>
            </a:r>
            <a:endParaRPr kumimoji="0" lang="es-ES_tradnl" altLang="es-CL" sz="2200" b="1" dirty="0">
              <a:effectLst/>
            </a:endParaRPr>
          </a:p>
          <a:p>
            <a:pPr marL="609600" indent="-609600" algn="just">
              <a:lnSpc>
                <a:spcPct val="80000"/>
              </a:lnSpc>
              <a:buSzTx/>
              <a:buFont typeface="Wingdings" panose="05000000000000000000" pitchFamily="2" charset="2"/>
              <a:buAutoNum type="arabicPeriod" startAt="3"/>
            </a:pPr>
            <a:r>
              <a:rPr lang="es-ES" altLang="es-CL" sz="2200" dirty="0">
                <a:effectLst/>
              </a:rPr>
              <a:t>Una niña de 12 años con dolor de cabeza. Seguida en neurología por cefaleas. Está pálida, llega caminando apoyada en su madre.</a:t>
            </a:r>
            <a:r>
              <a:rPr kumimoji="0" lang="es-ES" altLang="es-CL" sz="2200" b="1" dirty="0">
                <a:effectLst/>
              </a:rPr>
              <a:t> </a:t>
            </a:r>
            <a:r>
              <a:rPr lang="es-ES" altLang="es-CL" sz="2200" dirty="0">
                <a:effectLst/>
              </a:rPr>
              <a:t>Afebril. FC 100, FR 24.</a:t>
            </a:r>
          </a:p>
          <a:p>
            <a:pPr marL="609600" indent="-609600" algn="just">
              <a:lnSpc>
                <a:spcPct val="80000"/>
              </a:lnSpc>
              <a:buSzTx/>
              <a:buFont typeface="Wingdings" panose="05000000000000000000" pitchFamily="2" charset="2"/>
              <a:buAutoNum type="arabicPeriod" startAt="3"/>
            </a:pPr>
            <a:r>
              <a:rPr lang="es-ES" altLang="es-CL" sz="2200" dirty="0">
                <a:effectLst/>
              </a:rPr>
              <a:t>Niña de 5 años que ha tenido fiebre hasta 40ºC y que se queja al orinar. Tiene historia previa de convulsiones febriles. </a:t>
            </a:r>
            <a:r>
              <a:rPr kumimoji="0" lang="es-ES" altLang="es-CL" sz="2200" dirty="0">
                <a:effectLst/>
              </a:rPr>
              <a:t>En </a:t>
            </a:r>
            <a:r>
              <a:rPr kumimoji="0" lang="es-ES" altLang="es-CL" sz="2200" dirty="0" err="1">
                <a:effectLst/>
              </a:rPr>
              <a:t>triaje</a:t>
            </a:r>
            <a:r>
              <a:rPr kumimoji="0" lang="es-ES" altLang="es-CL" sz="2200" dirty="0">
                <a:effectLst/>
              </a:rPr>
              <a:t>: tranquila, sonrosada. </a:t>
            </a:r>
            <a:r>
              <a:rPr kumimoji="0" lang="es-ES" altLang="es-CL" sz="2200" dirty="0" err="1">
                <a:effectLst/>
              </a:rPr>
              <a:t>Tª</a:t>
            </a:r>
            <a:r>
              <a:rPr kumimoji="0" lang="es-ES" altLang="es-CL" sz="2200" dirty="0">
                <a:effectLst/>
              </a:rPr>
              <a:t> 39,6ºC, FC 125, FR 27.</a:t>
            </a:r>
            <a:endParaRPr lang="es-ES" altLang="es-CL" sz="2200" dirty="0">
              <a:effectLst/>
            </a:endParaRPr>
          </a:p>
          <a:p>
            <a:pPr marL="609600" indent="-609600" algn="just">
              <a:lnSpc>
                <a:spcPct val="80000"/>
              </a:lnSpc>
              <a:buSzTx/>
              <a:buFont typeface="Wingdings" panose="05000000000000000000" pitchFamily="2" charset="2"/>
              <a:buAutoNum type="arabicPeriod" startAt="5"/>
            </a:pPr>
            <a:r>
              <a:rPr kumimoji="0" lang="es-ES" altLang="es-CL" sz="2200" dirty="0">
                <a:effectLst/>
              </a:rPr>
              <a:t>Niño de 18 meses. Caída casual en casa desde su altura golpeándose con el canto de una mesa. Viene en brazos del padre que llega corriendo con restos de sangre en la ropa. El niño llega llorando con fuerza. Sangra profusamente de una herida de unos 4 cm en cuero cabelludo. FC 130, FR 28</a:t>
            </a:r>
          </a:p>
          <a:p>
            <a:pPr marL="609600" indent="-609600" algn="just">
              <a:lnSpc>
                <a:spcPct val="80000"/>
              </a:lnSpc>
              <a:buSzTx/>
              <a:buFont typeface="Wingdings" panose="05000000000000000000" pitchFamily="2" charset="2"/>
              <a:buAutoNum type="arabicPeriod" startAt="5"/>
            </a:pPr>
            <a:endParaRPr kumimoji="0" lang="es-ES_tradnl" altLang="es-CL" sz="2200" dirty="0">
              <a:effectLst/>
            </a:endParaRPr>
          </a:p>
        </p:txBody>
      </p:sp>
      <p:sp>
        <p:nvSpPr>
          <p:cNvPr id="3" name="2 Título"/>
          <p:cNvSpPr>
            <a:spLocks noGrp="1"/>
          </p:cNvSpPr>
          <p:nvPr>
            <p:ph type="title"/>
          </p:nvPr>
        </p:nvSpPr>
        <p:spPr>
          <a:xfrm>
            <a:off x="359246" y="168273"/>
            <a:ext cx="8425507" cy="576263"/>
          </a:xfrm>
        </p:spPr>
        <p:txBody>
          <a:bodyPr anchor="b">
            <a:noAutofit/>
          </a:bodyPr>
          <a:lstStyle/>
          <a:p>
            <a:pPr algn="l" eaLnBrk="1" hangingPunct="1">
              <a:defRPr/>
            </a:pPr>
            <a:r>
              <a:rPr kumimoji="0" lang="es-ES" sz="2800" b="1" dirty="0">
                <a:solidFill>
                  <a:srgbClr val="003366"/>
                </a:solidFill>
                <a:effectLst/>
              </a:rPr>
              <a:t>¿ QUIÉN TIENE PRIORIDAD EN EL PUESTO DE TRIAJE?</a:t>
            </a:r>
            <a:r>
              <a:rPr kumimoji="0" lang="es-ES_tradnl" sz="2800" dirty="0">
                <a:solidFill>
                  <a:srgbClr val="003366"/>
                </a:solidFill>
                <a:effectLst/>
              </a:rPr>
              <a:t> </a:t>
            </a:r>
            <a:endParaRPr lang="es-ES_tradnl" sz="2800" b="1" dirty="0">
              <a:solidFill>
                <a:srgbClr val="003366"/>
              </a:solidFill>
            </a:endParaRPr>
          </a:p>
        </p:txBody>
      </p:sp>
      <p:sp>
        <p:nvSpPr>
          <p:cNvPr id="2" name="Marcador de fecha 1"/>
          <p:cNvSpPr>
            <a:spLocks noGrp="1"/>
          </p:cNvSpPr>
          <p:nvPr>
            <p:ph type="dt" sz="half" idx="10"/>
          </p:nvPr>
        </p:nvSpPr>
        <p:spPr/>
        <p:txBody>
          <a:bodyPr/>
          <a:lstStyle/>
          <a:p>
            <a:pPr>
              <a:defRPr/>
            </a:pPr>
            <a:fld id="{942175F0-3B95-4D64-9F9D-09386C3C4649}" type="datetime1">
              <a:rPr lang="es-CL" smtClean="0"/>
              <a:t>05-04-2016</a:t>
            </a:fld>
            <a:endParaRPr lang="es-ES" dirty="0"/>
          </a:p>
        </p:txBody>
      </p:sp>
      <p:sp>
        <p:nvSpPr>
          <p:cNvPr id="5" name="Marcador de número de diapositiva 4"/>
          <p:cNvSpPr>
            <a:spLocks noGrp="1"/>
          </p:cNvSpPr>
          <p:nvPr>
            <p:ph type="sldNum" sz="quarter" idx="11"/>
          </p:nvPr>
        </p:nvSpPr>
        <p:spPr/>
        <p:txBody>
          <a:bodyPr/>
          <a:lstStyle/>
          <a:p>
            <a:fld id="{CEACB6BD-26A0-4FED-8A39-2A6748455D22}" type="slidenum">
              <a:rPr lang="es-CL" altLang="es-CL" smtClean="0"/>
              <a:pPr/>
              <a:t>2</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p>
        </p:txBody>
      </p:sp>
      <p:pic>
        <p:nvPicPr>
          <p:cNvPr id="4100" name="3 Flecha derech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3361" y="1473151"/>
            <a:ext cx="841375"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3 Flecha derecha">
            <a:hlinkClick r:id="rId4"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042" y="3508725"/>
            <a:ext cx="841375"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3 Flecha derecha">
            <a:hlinkClick r:id="rId5"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041" y="2650149"/>
            <a:ext cx="841375"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3 Flecha derecha">
            <a:hlinkClick r:id="rId6"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043" y="4367301"/>
            <a:ext cx="841375"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3 Flecha derecha">
            <a:hlinkClick r:id="rId7"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040" y="5778988"/>
            <a:ext cx="841375"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3"/>
          <p:cNvSpPr txBox="1">
            <a:spLocks noChangeArrowheads="1"/>
          </p:cNvSpPr>
          <p:nvPr/>
        </p:nvSpPr>
        <p:spPr bwMode="auto">
          <a:xfrm>
            <a:off x="457200" y="852822"/>
            <a:ext cx="8496944"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CL" sz="1800" b="1" dirty="0">
                <a:latin typeface="Tahoma" panose="020B0604030504040204" pitchFamily="34" charset="0"/>
              </a:rPr>
              <a:t>Nivel IV: La niña tiene un nivel de conciencia normal, el mecanismo no es de riesgo, no presenta deformidad en la extremidad, los pulsos son palpables y tiene un grado leve de dolor. Administramos analgesia oral, aplicamos venda  limpia compresiva sobre la herida y damos a la madre instrucciones sobre lo que debe vigilar mientras espera a ser valorado por el pediatra.</a:t>
            </a:r>
            <a:endParaRPr lang="es-ES_tradnl" altLang="es-CL" sz="1800" b="1" dirty="0">
              <a:latin typeface="Tahoma" panose="020B0604030504040204" pitchFamily="34" charset="0"/>
            </a:endParaRPr>
          </a:p>
          <a:p>
            <a:endParaRPr lang="es-ES" altLang="es-CL" sz="1800" b="1" dirty="0">
              <a:solidFill>
                <a:srgbClr val="008000"/>
              </a:solidFill>
              <a:latin typeface="Tahoma" panose="020B0604030504040204" pitchFamily="34" charset="0"/>
            </a:endParaRPr>
          </a:p>
          <a:p>
            <a:r>
              <a:rPr lang="es-ES" altLang="es-CL" sz="1800" b="1" dirty="0">
                <a:solidFill>
                  <a:srgbClr val="008000"/>
                </a:solidFill>
                <a:latin typeface="Tahoma" panose="020B0604030504040204" pitchFamily="34" charset="0"/>
              </a:rPr>
              <a:t>Los criterios para decidir la prioridad de esta paciente son:</a:t>
            </a:r>
          </a:p>
          <a:p>
            <a:pPr>
              <a:buFontTx/>
              <a:buChar char="-"/>
            </a:pPr>
            <a:r>
              <a:rPr lang="es-ES" altLang="es-CL" sz="1800" b="1" dirty="0">
                <a:solidFill>
                  <a:srgbClr val="008000"/>
                </a:solidFill>
                <a:latin typeface="Tahoma" panose="020B0604030504040204" pitchFamily="34" charset="0"/>
              </a:rPr>
              <a:t>TEP: normal</a:t>
            </a:r>
          </a:p>
          <a:p>
            <a:pPr>
              <a:buFontTx/>
              <a:buChar char="-"/>
            </a:pPr>
            <a:r>
              <a:rPr lang="es-ES" altLang="es-CL" sz="1800" b="1" dirty="0">
                <a:solidFill>
                  <a:srgbClr val="008000"/>
                </a:solidFill>
                <a:latin typeface="Tahoma" panose="020B0604030504040204" pitchFamily="34" charset="0"/>
              </a:rPr>
              <a:t>Presencia o ausencia de síntomas neurológicos relacionados con el </a:t>
            </a:r>
            <a:r>
              <a:rPr lang="es-ES" altLang="es-CL" sz="1800" b="1" dirty="0" err="1">
                <a:solidFill>
                  <a:srgbClr val="008000"/>
                </a:solidFill>
                <a:latin typeface="Tahoma" panose="020B0604030504040204" pitchFamily="34" charset="0"/>
              </a:rPr>
              <a:t>TCE:no</a:t>
            </a:r>
            <a:endParaRPr lang="es-ES" altLang="es-CL" sz="1800" b="1" dirty="0">
              <a:solidFill>
                <a:srgbClr val="008000"/>
              </a:solidFill>
              <a:latin typeface="Tahoma" panose="020B0604030504040204" pitchFamily="34" charset="0"/>
            </a:endParaRPr>
          </a:p>
          <a:p>
            <a:pPr>
              <a:buFontTx/>
              <a:buChar char="-"/>
            </a:pPr>
            <a:r>
              <a:rPr lang="es-ES" altLang="es-CL" sz="1800" b="1" dirty="0">
                <a:solidFill>
                  <a:srgbClr val="008000"/>
                </a:solidFill>
                <a:latin typeface="Tahoma" panose="020B0604030504040204" pitchFamily="34" charset="0"/>
              </a:rPr>
              <a:t>Mecanismo traumático: no de riesgo</a:t>
            </a:r>
          </a:p>
          <a:p>
            <a:pPr>
              <a:buFontTx/>
              <a:buChar char="-"/>
            </a:pPr>
            <a:r>
              <a:rPr lang="es-ES" altLang="es-CL" sz="1800" b="1" dirty="0">
                <a:solidFill>
                  <a:srgbClr val="008000"/>
                </a:solidFill>
                <a:latin typeface="Tahoma" panose="020B0604030504040204" pitchFamily="34" charset="0"/>
              </a:rPr>
              <a:t>Valoración del grado de dolor: leve</a:t>
            </a:r>
          </a:p>
          <a:p>
            <a:pPr>
              <a:buFontTx/>
              <a:buChar char="-"/>
            </a:pPr>
            <a:r>
              <a:rPr lang="es-ES" altLang="es-CL" sz="1800" b="1" dirty="0">
                <a:solidFill>
                  <a:srgbClr val="008000"/>
                </a:solidFill>
                <a:latin typeface="Tahoma" panose="020B0604030504040204" pitchFamily="34" charset="0"/>
              </a:rPr>
              <a:t>Localización y profundidad de la herida: no complicada; deformidad o no de la extremidad y comprobación de pulsos adecuados.</a:t>
            </a:r>
          </a:p>
          <a:p>
            <a:r>
              <a:rPr lang="es-ES" altLang="es-CL" sz="1800" b="1" dirty="0">
                <a:solidFill>
                  <a:srgbClr val="008000"/>
                </a:solidFill>
                <a:latin typeface="Tahoma" panose="020B0604030504040204" pitchFamily="34" charset="0"/>
              </a:rPr>
              <a:t>Además es obligado informar a la madre de lo que debe vigilar y transmitirle tranquilidad e iniciar una serie de medidas terapéuticas que están previamente protocolizadas (</a:t>
            </a:r>
            <a:r>
              <a:rPr lang="es-ES" altLang="es-CL" sz="1800" b="1" dirty="0" err="1">
                <a:solidFill>
                  <a:srgbClr val="008000"/>
                </a:solidFill>
                <a:latin typeface="Tahoma" panose="020B0604030504040204" pitchFamily="34" charset="0"/>
              </a:rPr>
              <a:t>triaje</a:t>
            </a:r>
            <a:r>
              <a:rPr lang="es-ES" altLang="es-CL" sz="1800" b="1" dirty="0">
                <a:solidFill>
                  <a:srgbClr val="008000"/>
                </a:solidFill>
                <a:latin typeface="Tahoma" panose="020B0604030504040204" pitchFamily="34" charset="0"/>
              </a:rPr>
              <a:t> avanzado) para aumentar el </a:t>
            </a:r>
            <a:r>
              <a:rPr lang="es-ES" altLang="es-CL" sz="1800" b="1" dirty="0" err="1">
                <a:solidFill>
                  <a:srgbClr val="008000"/>
                </a:solidFill>
                <a:latin typeface="Tahoma" panose="020B0604030504040204" pitchFamily="34" charset="0"/>
              </a:rPr>
              <a:t>comfort</a:t>
            </a:r>
            <a:r>
              <a:rPr lang="es-ES" altLang="es-CL" sz="1800" b="1" dirty="0">
                <a:solidFill>
                  <a:srgbClr val="008000"/>
                </a:solidFill>
                <a:latin typeface="Tahoma" panose="020B0604030504040204" pitchFamily="34" charset="0"/>
              </a:rPr>
              <a:t> del paciente y agilizar su valoración: administrar un analgésico adecuado al grado de dolor e iniciar anestesia tópica en la zona de la herida</a:t>
            </a:r>
          </a:p>
        </p:txBody>
      </p:sp>
      <p:pic>
        <p:nvPicPr>
          <p:cNvPr id="36870" name="5 Flecha derech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8782" y="6461125"/>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2 Título"/>
          <p:cNvSpPr>
            <a:spLocks noGrp="1"/>
          </p:cNvSpPr>
          <p:nvPr>
            <p:ph type="title"/>
          </p:nvPr>
        </p:nvSpPr>
        <p:spPr>
          <a:xfrm>
            <a:off x="-2577" y="18601"/>
            <a:ext cx="8964488" cy="857250"/>
          </a:xfrm>
        </p:spPr>
        <p:txBody>
          <a:bodyPr>
            <a:noAutofit/>
          </a:bodyPr>
          <a:lstStyle/>
          <a:p>
            <a:pPr eaLnBrk="1" hangingPunct="1">
              <a:spcBef>
                <a:spcPct val="50000"/>
              </a:spcBef>
            </a:pPr>
            <a:br>
              <a:rPr kumimoji="0" lang="es-ES" altLang="es-CL" sz="3200" dirty="0">
                <a:solidFill>
                  <a:srgbClr val="003366"/>
                </a:solidFill>
              </a:rPr>
            </a:br>
            <a:r>
              <a:rPr kumimoji="0" lang="es-ES" altLang="es-CL" sz="3200" dirty="0">
                <a:solidFill>
                  <a:srgbClr val="003366"/>
                </a:solidFill>
              </a:rPr>
              <a:t>¿ Cómo valoramos este paciente en </a:t>
            </a:r>
            <a:r>
              <a:rPr kumimoji="0" lang="es-ES" altLang="es-CL" sz="3200" dirty="0" err="1">
                <a:solidFill>
                  <a:srgbClr val="003366"/>
                </a:solidFill>
              </a:rPr>
              <a:t>triaje</a:t>
            </a:r>
            <a:r>
              <a:rPr kumimoji="0" lang="es-ES" altLang="es-CL" sz="3200" dirty="0">
                <a:solidFill>
                  <a:srgbClr val="003366"/>
                </a:solidFill>
              </a:rPr>
              <a:t>?</a:t>
            </a:r>
            <a:br>
              <a:rPr kumimoji="0" lang="es-ES" altLang="es-CL" sz="3200" dirty="0">
                <a:solidFill>
                  <a:srgbClr val="003366"/>
                </a:solidFill>
              </a:rPr>
            </a:br>
            <a:r>
              <a:rPr kumimoji="0" lang="es-ES" altLang="es-CL" sz="3200" dirty="0">
                <a:solidFill>
                  <a:srgbClr val="003366"/>
                </a:solidFill>
              </a:rPr>
              <a:t>¿Cuáles son nuestras actuaciones?</a:t>
            </a:r>
            <a:endParaRPr lang="es-ES" altLang="es-CL" sz="3200" dirty="0">
              <a:solidFill>
                <a:srgbClr val="003366"/>
              </a:solidFill>
            </a:endParaRPr>
          </a:p>
        </p:txBody>
      </p:sp>
      <p:sp>
        <p:nvSpPr>
          <p:cNvPr id="2" name="Marcador de fecha 1"/>
          <p:cNvSpPr>
            <a:spLocks noGrp="1"/>
          </p:cNvSpPr>
          <p:nvPr>
            <p:ph type="dt" sz="half" idx="10"/>
          </p:nvPr>
        </p:nvSpPr>
        <p:spPr/>
        <p:txBody>
          <a:bodyPr/>
          <a:lstStyle/>
          <a:p>
            <a:pPr>
              <a:defRPr/>
            </a:pPr>
            <a:fld id="{952D2C9E-E1A4-4CEF-911A-49D8B9178769}" type="datetime1">
              <a:rPr lang="es-CL" smtClean="0"/>
              <a:t>05-04-2016</a:t>
            </a:fld>
            <a:endParaRPr lang="es-ES" dirty="0"/>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20</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endParaRPr lang="es-ES" dirty="0"/>
          </a:p>
        </p:txBody>
      </p:sp>
    </p:spTree>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3"/>
          <p:cNvSpPr txBox="1">
            <a:spLocks noChangeArrowheads="1"/>
          </p:cNvSpPr>
          <p:nvPr/>
        </p:nvSpPr>
        <p:spPr bwMode="auto">
          <a:xfrm>
            <a:off x="411029" y="1247147"/>
            <a:ext cx="856863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CL" sz="1800" b="1" dirty="0">
                <a:latin typeface="Tahoma" panose="020B0604030504040204" pitchFamily="34" charset="0"/>
              </a:rPr>
              <a:t>Nivel III: La madre está muy angustiada, es una niña pequeña con antecedente de un TCE y tiene una posible fractura en el antebrazo. Paso a zona de boxes para vigilancia más exhaustiva</a:t>
            </a:r>
            <a:endParaRPr lang="es-ES_tradnl" altLang="es-CL" sz="1800" b="1" dirty="0">
              <a:latin typeface="Tahoma" panose="020B0604030504040204" pitchFamily="34" charset="0"/>
            </a:endParaRPr>
          </a:p>
          <a:p>
            <a:endParaRPr lang="es-ES" altLang="es-CL" sz="1800" b="1" dirty="0">
              <a:solidFill>
                <a:srgbClr val="FF3300"/>
              </a:solidFill>
              <a:latin typeface="Tahoma" panose="020B0604030504040204" pitchFamily="34" charset="0"/>
            </a:endParaRPr>
          </a:p>
          <a:p>
            <a:r>
              <a:rPr lang="es-ES" altLang="es-CL" sz="1800" b="1" dirty="0">
                <a:solidFill>
                  <a:srgbClr val="FF3300"/>
                </a:solidFill>
                <a:latin typeface="Tahoma" panose="020B0604030504040204" pitchFamily="34" charset="0"/>
              </a:rPr>
              <a:t>Los criterios para decidir el nivel de gravedad son los siguientes:</a:t>
            </a:r>
          </a:p>
          <a:p>
            <a:r>
              <a:rPr lang="es-ES" altLang="es-CL" sz="1800" b="1" dirty="0">
                <a:solidFill>
                  <a:srgbClr val="FF3300"/>
                </a:solidFill>
                <a:latin typeface="Tahoma" panose="020B0604030504040204" pitchFamily="34" charset="0"/>
              </a:rPr>
              <a:t>- TEP: normal (nivel IV o V)</a:t>
            </a:r>
          </a:p>
          <a:p>
            <a:r>
              <a:rPr lang="es-ES" altLang="es-CL" sz="1800" b="1" dirty="0">
                <a:solidFill>
                  <a:srgbClr val="FF3300"/>
                </a:solidFill>
                <a:latin typeface="Tahoma" panose="020B0604030504040204" pitchFamily="34" charset="0"/>
              </a:rPr>
              <a:t>- Ausencia de síntomas neurológicos relacionados con el TCE (nivel IV)</a:t>
            </a:r>
          </a:p>
          <a:p>
            <a:r>
              <a:rPr lang="es-ES" altLang="es-CL" sz="1800" b="1" dirty="0">
                <a:solidFill>
                  <a:srgbClr val="FF3300"/>
                </a:solidFill>
                <a:latin typeface="Tahoma" panose="020B0604030504040204" pitchFamily="34" charset="0"/>
              </a:rPr>
              <a:t>- Mecanismo traumático: ausencia de mecanismo de riesgo </a:t>
            </a:r>
          </a:p>
          <a:p>
            <a:r>
              <a:rPr lang="es-ES" altLang="es-CL" sz="1800" b="1" dirty="0">
                <a:solidFill>
                  <a:srgbClr val="FF3300"/>
                </a:solidFill>
                <a:latin typeface="Tahoma" panose="020B0604030504040204" pitchFamily="34" charset="0"/>
              </a:rPr>
              <a:t>- Valoración del grado de dolor: grado leve (nivel IV)</a:t>
            </a:r>
          </a:p>
          <a:p>
            <a:r>
              <a:rPr lang="es-ES" altLang="es-CL" sz="1800" b="1" dirty="0">
                <a:solidFill>
                  <a:srgbClr val="FF3300"/>
                </a:solidFill>
                <a:latin typeface="Tahoma" panose="020B0604030504040204" pitchFamily="34" charset="0"/>
              </a:rPr>
              <a:t>- Localización y profundidad de la herida: lineal, no afecta a genitales, superficial</a:t>
            </a:r>
          </a:p>
          <a:p>
            <a:r>
              <a:rPr lang="es-ES" altLang="es-CL" sz="1800" b="1" dirty="0">
                <a:solidFill>
                  <a:srgbClr val="FF3300"/>
                </a:solidFill>
                <a:latin typeface="Tahoma" panose="020B0604030504040204" pitchFamily="34" charset="0"/>
              </a:rPr>
              <a:t>- Ausencia de deformidad de la extremidad y presencia de pulsos </a:t>
            </a:r>
          </a:p>
          <a:p>
            <a:endParaRPr lang="es-ES" altLang="es-CL" sz="1800" b="1" dirty="0">
              <a:solidFill>
                <a:srgbClr val="FF3300"/>
              </a:solidFill>
              <a:latin typeface="Tahoma" panose="020B0604030504040204" pitchFamily="34" charset="0"/>
            </a:endParaRPr>
          </a:p>
          <a:p>
            <a:r>
              <a:rPr lang="es-ES" altLang="es-CL" sz="1800" b="1" dirty="0">
                <a:solidFill>
                  <a:srgbClr val="FF3300"/>
                </a:solidFill>
                <a:latin typeface="Tahoma" panose="020B0604030504040204" pitchFamily="34" charset="0"/>
              </a:rPr>
              <a:t>Aunque la niña requiere vigilancia como cualquier TCE es probable que sea suficiente la supervisión por parte de su madre siempre y cuando se informe de lo que debe vigilar y se consiga tranquilizarla. Los criterios de urgencia y de valoración médica precoz ante una posible fractura son: necesidad de analgésico mayor e inmovilización urgente por deformidad y ausencia de pulsos. </a:t>
            </a:r>
          </a:p>
        </p:txBody>
      </p:sp>
      <p:pic>
        <p:nvPicPr>
          <p:cNvPr id="37890"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3738" y="6200775"/>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2 Título"/>
          <p:cNvSpPr>
            <a:spLocks noGrp="1"/>
          </p:cNvSpPr>
          <p:nvPr>
            <p:ph type="title"/>
          </p:nvPr>
        </p:nvSpPr>
        <p:spPr>
          <a:xfrm>
            <a:off x="15171" y="404664"/>
            <a:ext cx="8964488" cy="857250"/>
          </a:xfrm>
        </p:spPr>
        <p:txBody>
          <a:bodyPr>
            <a:noAutofit/>
          </a:bodyPr>
          <a:lstStyle/>
          <a:p>
            <a:pPr eaLnBrk="1" hangingPunct="1">
              <a:spcBef>
                <a:spcPct val="50000"/>
              </a:spcBef>
            </a:pPr>
            <a:br>
              <a:rPr kumimoji="0" lang="es-ES" altLang="es-CL" sz="3600" dirty="0">
                <a:solidFill>
                  <a:srgbClr val="003366"/>
                </a:solidFill>
              </a:rPr>
            </a:br>
            <a:r>
              <a:rPr kumimoji="0" lang="es-ES" altLang="es-CL" sz="3600" dirty="0">
                <a:solidFill>
                  <a:srgbClr val="003366"/>
                </a:solidFill>
              </a:rPr>
              <a:t>¿ Cómo valoramos este paciente en </a:t>
            </a:r>
            <a:r>
              <a:rPr kumimoji="0" lang="es-ES" altLang="es-CL" sz="3600" dirty="0" err="1">
                <a:solidFill>
                  <a:srgbClr val="003366"/>
                </a:solidFill>
              </a:rPr>
              <a:t>triaje</a:t>
            </a:r>
            <a:r>
              <a:rPr kumimoji="0" lang="es-ES" altLang="es-CL" sz="3600" dirty="0">
                <a:solidFill>
                  <a:srgbClr val="003366"/>
                </a:solidFill>
              </a:rPr>
              <a:t>?</a:t>
            </a:r>
            <a:br>
              <a:rPr kumimoji="0" lang="es-ES" altLang="es-CL" sz="3600" dirty="0">
                <a:solidFill>
                  <a:srgbClr val="003366"/>
                </a:solidFill>
              </a:rPr>
            </a:br>
            <a:r>
              <a:rPr kumimoji="0" lang="es-ES" altLang="es-CL" sz="3600" dirty="0">
                <a:solidFill>
                  <a:srgbClr val="003366"/>
                </a:solidFill>
              </a:rPr>
              <a:t>¿Cuáles </a:t>
            </a:r>
            <a:r>
              <a:rPr kumimoji="0" lang="es-ES" altLang="es-CL" sz="3200" dirty="0">
                <a:solidFill>
                  <a:srgbClr val="003366"/>
                </a:solidFill>
              </a:rPr>
              <a:t>son</a:t>
            </a:r>
            <a:r>
              <a:rPr kumimoji="0" lang="es-ES" altLang="es-CL" sz="3600" dirty="0">
                <a:solidFill>
                  <a:srgbClr val="003366"/>
                </a:solidFill>
              </a:rPr>
              <a:t> nuestras actuaciones?</a:t>
            </a:r>
            <a:endParaRPr lang="es-ES" altLang="es-CL" sz="3600" dirty="0">
              <a:solidFill>
                <a:srgbClr val="003366"/>
              </a:solidFill>
            </a:endParaRPr>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21</a:t>
            </a:fld>
            <a:endParaRPr lang="es-ES" altLang="es-CL" dirty="0"/>
          </a:p>
        </p:txBody>
      </p:sp>
      <p:sp>
        <p:nvSpPr>
          <p:cNvPr id="2" name="Marcador de fecha 1"/>
          <p:cNvSpPr>
            <a:spLocks noGrp="1"/>
          </p:cNvSpPr>
          <p:nvPr>
            <p:ph type="dt" sz="half" idx="10"/>
          </p:nvPr>
        </p:nvSpPr>
        <p:spPr/>
        <p:txBody>
          <a:bodyPr/>
          <a:lstStyle/>
          <a:p>
            <a:pPr>
              <a:defRPr/>
            </a:pPr>
            <a:fld id="{BA3326EE-4672-491C-905B-BE4C87A50BAD}" type="datetime1">
              <a:rPr lang="es-CL" smtClean="0"/>
              <a:t>05-04-2016</a:t>
            </a:fld>
            <a:endParaRPr lang="es-ES" dirty="0"/>
          </a:p>
        </p:txBody>
      </p:sp>
      <p:sp>
        <p:nvSpPr>
          <p:cNvPr id="3" name="Marcador de pie de página 2"/>
          <p:cNvSpPr>
            <a:spLocks noGrp="1"/>
          </p:cNvSpPr>
          <p:nvPr>
            <p:ph type="ftr" sz="quarter" idx="12"/>
          </p:nvPr>
        </p:nvSpPr>
        <p:spPr/>
        <p:txBody>
          <a:bodyPr/>
          <a:lstStyle/>
          <a:p>
            <a:pPr>
              <a:defRPr/>
            </a:pPr>
            <a:r>
              <a:rPr lang="es-ES"/>
              <a:t>Dra. Aida Solis Ped.Univ. de Chile</a:t>
            </a:r>
          </a:p>
        </p:txBody>
      </p:sp>
    </p:spTree>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131432" y="1556792"/>
            <a:ext cx="8761048"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s-CL" sz="2000" b="1" dirty="0">
                <a:effectLst/>
              </a:rPr>
              <a:t>El </a:t>
            </a:r>
            <a:r>
              <a:rPr lang="es-ES" altLang="es-CL" sz="2000" b="1" dirty="0" err="1">
                <a:effectLst/>
              </a:rPr>
              <a:t>triaje</a:t>
            </a:r>
            <a:r>
              <a:rPr lang="es-ES" altLang="es-CL" sz="2000" b="1" dirty="0">
                <a:effectLst/>
              </a:rPr>
              <a:t> en urgencias ordena los pacientes en función de su </a:t>
            </a:r>
            <a:r>
              <a:rPr lang="es-ES" altLang="es-CL" sz="2000" b="1" u="sng" dirty="0">
                <a:effectLst/>
              </a:rPr>
              <a:t>grado de urgencia</a:t>
            </a:r>
            <a:r>
              <a:rPr lang="es-ES" altLang="es-CL" sz="2000" b="1" dirty="0">
                <a:effectLst/>
              </a:rPr>
              <a:t>. Este está determinado por el riesgo de deterioro del paciente en función del tiempo transcurrido entre la aparición del problema y la instauración de un tratamiento efectivo.</a:t>
            </a:r>
          </a:p>
          <a:p>
            <a:r>
              <a:rPr lang="es-ES" altLang="es-CL" sz="2000" b="1" dirty="0">
                <a:effectLst/>
              </a:rPr>
              <a:t>El 1º paso y más importante  para decidir la prioridad en los pacientes pediátricos es el TEP (triángulo de evaluación pediátrica) Este paso selecciona los pacientes en los que el deterioro por la enfermedad ya ha comenzado. </a:t>
            </a:r>
          </a:p>
          <a:p>
            <a:r>
              <a:rPr lang="es-ES" altLang="es-CL" sz="2000" b="1" dirty="0">
                <a:effectLst/>
              </a:rPr>
              <a:t>La clasificación se completa con el motivo de consulta principal y una serie de modificadores de nivel (constantes vitales, escala de dolor, glucemia, y mecanismo traumático)</a:t>
            </a:r>
          </a:p>
          <a:p>
            <a:r>
              <a:rPr lang="es-ES" altLang="es-CL" sz="2000" b="1" dirty="0">
                <a:effectLst/>
              </a:rPr>
              <a:t>Un buen sistema de </a:t>
            </a:r>
            <a:r>
              <a:rPr lang="es-ES" altLang="es-CL" sz="2000" b="1" dirty="0" err="1">
                <a:effectLst/>
              </a:rPr>
              <a:t>triaje</a:t>
            </a:r>
            <a:r>
              <a:rPr lang="es-ES" altLang="es-CL" sz="2000" b="1" dirty="0">
                <a:effectLst/>
              </a:rPr>
              <a:t> debe además incluir una reevaluación constante de los pacientes en espera de ser vistos y un protocolo de </a:t>
            </a:r>
            <a:r>
              <a:rPr lang="es-ES" altLang="es-CL" sz="2000" b="1" dirty="0" err="1">
                <a:effectLst/>
              </a:rPr>
              <a:t>triaje</a:t>
            </a:r>
            <a:r>
              <a:rPr lang="es-ES" altLang="es-CL" sz="2000" b="1" dirty="0">
                <a:effectLst/>
              </a:rPr>
              <a:t> avanzado (serie de medidas terapéuticas antes de la valoración médica)</a:t>
            </a:r>
          </a:p>
          <a:p>
            <a:endParaRPr lang="es-ES" altLang="es-CL" sz="2000" b="1" dirty="0">
              <a:effectLst/>
            </a:endParaRPr>
          </a:p>
        </p:txBody>
      </p:sp>
      <p:sp>
        <p:nvSpPr>
          <p:cNvPr id="38914" name="Rectangle 2"/>
          <p:cNvSpPr>
            <a:spLocks noGrp="1" noChangeArrowheads="1"/>
          </p:cNvSpPr>
          <p:nvPr>
            <p:ph type="title"/>
          </p:nvPr>
        </p:nvSpPr>
        <p:spPr>
          <a:xfrm>
            <a:off x="611560" y="260648"/>
            <a:ext cx="8039472" cy="106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0" lang="es-ES" altLang="es-CL" sz="2500" dirty="0">
                <a:solidFill>
                  <a:schemeClr val="hlink"/>
                </a:solidFill>
                <a:effectLst/>
              </a:rPr>
              <a:t>RESUMEN: PUNTOS CLAVE DEL TRIAJE EN URGENCIAS DE PEDIATRÍA</a:t>
            </a:r>
          </a:p>
        </p:txBody>
      </p:sp>
      <p:sp>
        <p:nvSpPr>
          <p:cNvPr id="2" name="Marcador de fecha 1"/>
          <p:cNvSpPr>
            <a:spLocks noGrp="1"/>
          </p:cNvSpPr>
          <p:nvPr>
            <p:ph type="dt" sz="half" idx="10"/>
          </p:nvPr>
        </p:nvSpPr>
        <p:spPr/>
        <p:txBody>
          <a:bodyPr/>
          <a:lstStyle/>
          <a:p>
            <a:pPr>
              <a:defRPr/>
            </a:pPr>
            <a:fld id="{898FE540-82FE-47DD-B47E-7F60E355F59C}"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22</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Marcador de texto"/>
          <p:cNvSpPr>
            <a:spLocks noGrp="1"/>
          </p:cNvSpPr>
          <p:nvPr>
            <p:ph type="body" idx="1"/>
          </p:nvPr>
        </p:nvSpPr>
        <p:spPr>
          <a:xfrm>
            <a:off x="0" y="1196752"/>
            <a:ext cx="8640960" cy="5159598"/>
          </a:xfrm>
        </p:spPr>
        <p:txBody>
          <a:bodyPr/>
          <a:lstStyle/>
          <a:p>
            <a:pPr marL="609600" indent="-609600" eaLnBrk="1" hangingPunct="1">
              <a:lnSpc>
                <a:spcPct val="90000"/>
              </a:lnSpc>
              <a:buFont typeface="Arial" panose="020B0604020202020204" pitchFamily="34" charset="0"/>
              <a:buNone/>
            </a:pPr>
            <a:r>
              <a:rPr lang="es-ES" altLang="es-CL" sz="2400" dirty="0">
                <a:effectLst/>
              </a:rPr>
              <a:t>	Un lactante de 1mes y medio. La madre refiere llanto persistente y rechazo alimentario. Duerme en el cochecito. Afebril en </a:t>
            </a:r>
            <a:r>
              <a:rPr lang="es-ES" altLang="es-CL" sz="2400" dirty="0" err="1">
                <a:effectLst/>
              </a:rPr>
              <a:t>triaje</a:t>
            </a:r>
            <a:r>
              <a:rPr lang="es-ES" altLang="es-CL" sz="2400" dirty="0">
                <a:effectLst/>
              </a:rPr>
              <a:t>. FC 150, FR 43.</a:t>
            </a:r>
            <a:endParaRPr kumimoji="0" lang="es-ES_tradnl" altLang="es-CL" sz="2400" b="1" dirty="0">
              <a:effectLst/>
            </a:endParaRPr>
          </a:p>
          <a:p>
            <a:pPr marL="609600" indent="-609600" algn="just">
              <a:lnSpc>
                <a:spcPct val="90000"/>
              </a:lnSpc>
              <a:buSzTx/>
              <a:buFont typeface="Wingdings" panose="05000000000000000000" pitchFamily="2" charset="2"/>
              <a:buNone/>
            </a:pPr>
            <a:r>
              <a:rPr kumimoji="0" lang="es-ES" altLang="es-CL" sz="2400" b="1" dirty="0">
                <a:solidFill>
                  <a:srgbClr val="FF3300"/>
                </a:solidFill>
                <a:effectLst/>
              </a:rPr>
              <a:t>	</a:t>
            </a:r>
            <a:r>
              <a:rPr kumimoji="0" lang="es-ES" altLang="es-CL" sz="2400" dirty="0">
                <a:solidFill>
                  <a:srgbClr val="FF3300"/>
                </a:solidFill>
                <a:effectLst/>
              </a:rPr>
              <a:t>En la escala Canadiense de </a:t>
            </a:r>
            <a:r>
              <a:rPr kumimoji="0" lang="es-ES" altLang="es-CL" sz="2400" dirty="0" err="1">
                <a:solidFill>
                  <a:srgbClr val="FF3300"/>
                </a:solidFill>
                <a:effectLst/>
              </a:rPr>
              <a:t>Triaje</a:t>
            </a:r>
            <a:r>
              <a:rPr kumimoji="0" lang="es-ES" altLang="es-CL" sz="2400" dirty="0">
                <a:solidFill>
                  <a:srgbClr val="FF3300"/>
                </a:solidFill>
                <a:effectLst/>
              </a:rPr>
              <a:t> pediátrico la prioridad viene determinada por:</a:t>
            </a:r>
          </a:p>
          <a:p>
            <a:pPr marL="609600" indent="-609600" algn="just">
              <a:lnSpc>
                <a:spcPct val="90000"/>
              </a:lnSpc>
              <a:buSzTx/>
              <a:buFontTx/>
              <a:buChar char="-"/>
            </a:pPr>
            <a:r>
              <a:rPr kumimoji="0" lang="es-ES" altLang="es-CL" sz="2400" dirty="0">
                <a:solidFill>
                  <a:srgbClr val="FF3300"/>
                </a:solidFill>
                <a:effectLst/>
              </a:rPr>
              <a:t>1º TEP (triángulo de evaluación pediátrica): en este paciente es normal. Supone un nivel IV o V</a:t>
            </a:r>
          </a:p>
          <a:p>
            <a:pPr marL="609600" indent="-609600" algn="just">
              <a:lnSpc>
                <a:spcPct val="90000"/>
              </a:lnSpc>
              <a:buSzTx/>
              <a:buFontTx/>
              <a:buChar char="-"/>
            </a:pPr>
            <a:r>
              <a:rPr kumimoji="0" lang="es-ES" altLang="es-CL" sz="2400" dirty="0">
                <a:solidFill>
                  <a:srgbClr val="FF3300"/>
                </a:solidFill>
                <a:effectLst/>
              </a:rPr>
              <a:t>2º Motivo de consulta principal: irritabilidad que parece consolable y rechazo alimentario. Motivo de consulta inespecífico recogido en el nivel IV</a:t>
            </a:r>
          </a:p>
          <a:p>
            <a:pPr marL="609600" indent="-609600" algn="just">
              <a:lnSpc>
                <a:spcPct val="90000"/>
              </a:lnSpc>
              <a:buSzTx/>
              <a:buFontTx/>
              <a:buChar char="-"/>
            </a:pPr>
            <a:r>
              <a:rPr kumimoji="0" lang="es-ES" altLang="es-CL" sz="2400" dirty="0">
                <a:solidFill>
                  <a:srgbClr val="FF3300"/>
                </a:solidFill>
                <a:effectLst/>
              </a:rPr>
              <a:t>3º modificadores de nivel (constantes, dolor, </a:t>
            </a:r>
            <a:r>
              <a:rPr kumimoji="0" lang="es-ES" altLang="es-CL" sz="2400" dirty="0" err="1">
                <a:solidFill>
                  <a:srgbClr val="FF3300"/>
                </a:solidFill>
                <a:effectLst/>
              </a:rPr>
              <a:t>Tª</a:t>
            </a:r>
            <a:r>
              <a:rPr kumimoji="0" lang="es-ES" altLang="es-CL" sz="2400" dirty="0">
                <a:solidFill>
                  <a:srgbClr val="FF3300"/>
                </a:solidFill>
                <a:effectLst/>
              </a:rPr>
              <a:t>, glucemia, mecanismo traumático): en este caso es imprescindible determinar la </a:t>
            </a:r>
            <a:r>
              <a:rPr kumimoji="0" lang="es-ES" altLang="es-CL" sz="2400" dirty="0" err="1">
                <a:solidFill>
                  <a:srgbClr val="FF3300"/>
                </a:solidFill>
                <a:effectLst/>
              </a:rPr>
              <a:t>Tª</a:t>
            </a:r>
            <a:r>
              <a:rPr kumimoji="0" lang="es-ES" altLang="es-CL" sz="2400" dirty="0">
                <a:solidFill>
                  <a:srgbClr val="FF3300"/>
                </a:solidFill>
                <a:effectLst/>
              </a:rPr>
              <a:t> que asociada a la edad sí podría determinar un aumento en el nivel de gravedad. </a:t>
            </a:r>
          </a:p>
        </p:txBody>
      </p:sp>
      <p:sp>
        <p:nvSpPr>
          <p:cNvPr id="8" name="2 Título"/>
          <p:cNvSpPr>
            <a:spLocks noGrp="1"/>
          </p:cNvSpPr>
          <p:nvPr>
            <p:ph type="title"/>
          </p:nvPr>
        </p:nvSpPr>
        <p:spPr>
          <a:xfrm>
            <a:off x="359246" y="168273"/>
            <a:ext cx="8425507" cy="576263"/>
          </a:xfrm>
        </p:spPr>
        <p:txBody>
          <a:bodyPr anchor="b">
            <a:noAutofit/>
          </a:bodyPr>
          <a:lstStyle/>
          <a:p>
            <a:pPr algn="l" eaLnBrk="1" hangingPunct="1">
              <a:defRPr/>
            </a:pPr>
            <a:r>
              <a:rPr kumimoji="0" lang="es-ES" sz="2800" b="1" dirty="0">
                <a:solidFill>
                  <a:srgbClr val="003366"/>
                </a:solidFill>
                <a:effectLst/>
              </a:rPr>
              <a:t>¿ QUIÉN TIENE PRIORIDAD EN EL PUESTO DE TRIAJE?</a:t>
            </a:r>
            <a:r>
              <a:rPr kumimoji="0" lang="es-ES_tradnl" sz="2800" dirty="0">
                <a:solidFill>
                  <a:srgbClr val="003366"/>
                </a:solidFill>
                <a:effectLst/>
              </a:rPr>
              <a:t> </a:t>
            </a:r>
            <a:endParaRPr lang="es-ES_tradnl" sz="2800" b="1" dirty="0">
              <a:solidFill>
                <a:srgbClr val="003366"/>
              </a:solidFill>
            </a:endParaRPr>
          </a:p>
        </p:txBody>
      </p:sp>
      <p:sp>
        <p:nvSpPr>
          <p:cNvPr id="2" name="Marcador de fecha 1"/>
          <p:cNvSpPr>
            <a:spLocks noGrp="1"/>
          </p:cNvSpPr>
          <p:nvPr>
            <p:ph type="dt" sz="half" idx="10"/>
          </p:nvPr>
        </p:nvSpPr>
        <p:spPr/>
        <p:txBody>
          <a:bodyPr/>
          <a:lstStyle/>
          <a:p>
            <a:pPr>
              <a:defRPr/>
            </a:pPr>
            <a:fld id="{9447E6FC-1643-4CF3-B5C4-237E7C16037F}"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3</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pic>
        <p:nvPicPr>
          <p:cNvPr id="5124"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1456" y="6142037"/>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0" y="766960"/>
            <a:ext cx="8964488" cy="4535487"/>
          </a:xfrm>
        </p:spPr>
        <p:txBody>
          <a:bodyPr>
            <a:noAutofit/>
          </a:bodyPr>
          <a:lstStyle/>
          <a:p>
            <a:pPr marL="609600" indent="-609600">
              <a:buFont typeface="Arial" panose="020B0604020202020204" pitchFamily="34" charset="0"/>
              <a:buNone/>
            </a:pPr>
            <a:r>
              <a:rPr lang="es-ES" altLang="es-CL" sz="2200" dirty="0">
                <a:effectLst/>
              </a:rPr>
              <a:t>Una niña de 12 años con dolor de cabeza. </a:t>
            </a:r>
          </a:p>
          <a:p>
            <a:pPr marL="609600" indent="-609600">
              <a:buFont typeface="Arial" panose="020B0604020202020204" pitchFamily="34" charset="0"/>
              <a:buNone/>
            </a:pPr>
            <a:r>
              <a:rPr lang="es-ES" altLang="es-CL" sz="2200" dirty="0">
                <a:effectLst/>
              </a:rPr>
              <a:t>Seguida en neurología por cefaleas. </a:t>
            </a:r>
          </a:p>
          <a:p>
            <a:pPr marL="609600" indent="-609600">
              <a:buFont typeface="Arial" panose="020B0604020202020204" pitchFamily="34" charset="0"/>
              <a:buNone/>
            </a:pPr>
            <a:r>
              <a:rPr lang="es-ES" altLang="es-CL" sz="2200" dirty="0">
                <a:effectLst/>
              </a:rPr>
              <a:t>Está pálida, llega caminando apoyada en su madre. Afebril. FC 100, FR 24</a:t>
            </a:r>
            <a:endParaRPr kumimoji="0" lang="es-ES" altLang="es-CL" sz="2200" b="1" dirty="0">
              <a:effectLst/>
            </a:endParaRPr>
          </a:p>
          <a:p>
            <a:pPr algn="just"/>
            <a:r>
              <a:rPr kumimoji="0" lang="es-ES" altLang="es-CL" sz="2200" dirty="0">
                <a:solidFill>
                  <a:srgbClr val="008000"/>
                </a:solidFill>
                <a:effectLst/>
              </a:rPr>
              <a:t>Esta niña presenta una característica diferencial evidente: su TEP (triangulo de evaluación pediátrica) no es normal.</a:t>
            </a:r>
          </a:p>
          <a:p>
            <a:pPr algn="just"/>
            <a:r>
              <a:rPr lang="es-ES" altLang="es-CL" sz="2200" dirty="0">
                <a:solidFill>
                  <a:srgbClr val="008000"/>
                </a:solidFill>
              </a:rPr>
              <a:t> </a:t>
            </a:r>
            <a:r>
              <a:rPr kumimoji="0" lang="es-ES" altLang="es-CL" sz="2200" dirty="0">
                <a:solidFill>
                  <a:srgbClr val="008000"/>
                </a:solidFill>
                <a:effectLst/>
              </a:rPr>
              <a:t>Es una paciente fisiológicamente </a:t>
            </a:r>
            <a:r>
              <a:rPr kumimoji="0" lang="es-ES" altLang="es-CL" sz="2200" u="sng" dirty="0">
                <a:solidFill>
                  <a:srgbClr val="008000"/>
                </a:solidFill>
                <a:effectLst/>
              </a:rPr>
              <a:t>inestable</a:t>
            </a:r>
            <a:r>
              <a:rPr kumimoji="0" lang="es-ES" altLang="es-CL" sz="2200" dirty="0">
                <a:solidFill>
                  <a:srgbClr val="008000"/>
                </a:solidFill>
                <a:effectLst/>
              </a:rPr>
              <a:t>. El </a:t>
            </a:r>
            <a:r>
              <a:rPr kumimoji="0" lang="es-ES" altLang="es-CL" sz="2200" dirty="0" err="1">
                <a:solidFill>
                  <a:srgbClr val="008000"/>
                </a:solidFill>
                <a:effectLst/>
              </a:rPr>
              <a:t>triaje</a:t>
            </a:r>
            <a:r>
              <a:rPr kumimoji="0" lang="es-ES" altLang="es-CL" sz="2200" dirty="0">
                <a:solidFill>
                  <a:srgbClr val="008000"/>
                </a:solidFill>
                <a:effectLst/>
              </a:rPr>
              <a:t> en urgencias es el proceso de valoración clínica que ordena los pacientes en función de su grado de urgencia antes de la valoración diagnóstica y terapéutica completa. </a:t>
            </a:r>
          </a:p>
          <a:p>
            <a:pPr algn="just"/>
            <a:r>
              <a:rPr lang="es-ES" altLang="es-CL" sz="2200" dirty="0">
                <a:solidFill>
                  <a:srgbClr val="008000"/>
                </a:solidFill>
              </a:rPr>
              <a:t> </a:t>
            </a:r>
            <a:r>
              <a:rPr kumimoji="0" lang="es-ES" altLang="es-CL" sz="2200" dirty="0">
                <a:solidFill>
                  <a:srgbClr val="008000"/>
                </a:solidFill>
                <a:effectLst/>
              </a:rPr>
              <a:t>El </a:t>
            </a:r>
            <a:r>
              <a:rPr kumimoji="0" lang="es-ES" altLang="es-CL" sz="2200" u="sng" dirty="0">
                <a:solidFill>
                  <a:srgbClr val="008000"/>
                </a:solidFill>
                <a:effectLst/>
              </a:rPr>
              <a:t>grado de urgencia</a:t>
            </a:r>
            <a:r>
              <a:rPr kumimoji="0" lang="es-ES" altLang="es-CL" sz="2200" dirty="0">
                <a:solidFill>
                  <a:srgbClr val="008000"/>
                </a:solidFill>
                <a:effectLst/>
              </a:rPr>
              <a:t> esta determinado por el </a:t>
            </a:r>
            <a:r>
              <a:rPr kumimoji="0" lang="es-ES" altLang="es-CL" sz="2200" u="sng" dirty="0">
                <a:solidFill>
                  <a:srgbClr val="008000"/>
                </a:solidFill>
                <a:effectLst/>
              </a:rPr>
              <a:t>riesgo de </a:t>
            </a:r>
            <a:r>
              <a:rPr lang="es-ES" altLang="es-CL" sz="2200" u="sng" dirty="0">
                <a:solidFill>
                  <a:srgbClr val="008000"/>
                </a:solidFill>
                <a:effectLst/>
              </a:rPr>
              <a:t>deterioro</a:t>
            </a:r>
            <a:r>
              <a:rPr lang="es-ES" altLang="es-CL" sz="2200" dirty="0">
                <a:solidFill>
                  <a:srgbClr val="008000"/>
                </a:solidFill>
                <a:effectLst/>
              </a:rPr>
              <a:t> del paciente en función del tiempo transcurrido entre la aparición del problema y la instauración de un tratamiento efectivo. Es decir tiene una relación directa con el tiempo hasta la atención definitiva. </a:t>
            </a:r>
            <a:r>
              <a:rPr kumimoji="0" lang="es-ES" altLang="es-CL" sz="2200" dirty="0">
                <a:solidFill>
                  <a:srgbClr val="008000"/>
                </a:solidFill>
                <a:effectLst/>
              </a:rPr>
              <a:t>¿con cuánta rapidez necesita ser visto este paciente? </a:t>
            </a:r>
          </a:p>
          <a:p>
            <a:pPr algn="just"/>
            <a:r>
              <a:rPr kumimoji="0" lang="es-ES" altLang="es-CL" sz="2200" dirty="0">
                <a:solidFill>
                  <a:srgbClr val="008000"/>
                </a:solidFill>
                <a:effectLst/>
              </a:rPr>
              <a:t>Un sistema de </a:t>
            </a:r>
            <a:r>
              <a:rPr kumimoji="0" lang="es-ES" altLang="es-CL" sz="2200" dirty="0" err="1">
                <a:solidFill>
                  <a:srgbClr val="008000"/>
                </a:solidFill>
                <a:effectLst/>
              </a:rPr>
              <a:t>triaje</a:t>
            </a:r>
            <a:r>
              <a:rPr kumimoji="0" lang="es-ES" altLang="es-CL" sz="2200" dirty="0">
                <a:solidFill>
                  <a:srgbClr val="008000"/>
                </a:solidFill>
                <a:effectLst/>
              </a:rPr>
              <a:t> debe identificar prioritariamente aquellos pacientes en los que ese deterioro ya ha aparecido. </a:t>
            </a:r>
          </a:p>
        </p:txBody>
      </p:sp>
      <p:sp>
        <p:nvSpPr>
          <p:cNvPr id="5" name="Marcador de número de diapositiva 4"/>
          <p:cNvSpPr>
            <a:spLocks noGrp="1"/>
          </p:cNvSpPr>
          <p:nvPr>
            <p:ph type="sldNum" sz="quarter" idx="11"/>
          </p:nvPr>
        </p:nvSpPr>
        <p:spPr/>
        <p:txBody>
          <a:bodyPr/>
          <a:lstStyle/>
          <a:p>
            <a:fld id="{CEACB6BD-26A0-4FED-8A39-2A6748455D22}" type="slidenum">
              <a:rPr lang="es-CL" altLang="es-CL" smtClean="0"/>
              <a:pPr/>
              <a:t>4</a:t>
            </a:fld>
            <a:endParaRPr lang="es-ES" altLang="es-CL"/>
          </a:p>
        </p:txBody>
      </p:sp>
      <p:pic>
        <p:nvPicPr>
          <p:cNvPr id="6147"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312" y="6356350"/>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2 Título"/>
          <p:cNvSpPr>
            <a:spLocks/>
          </p:cNvSpPr>
          <p:nvPr/>
        </p:nvSpPr>
        <p:spPr bwMode="auto">
          <a:xfrm>
            <a:off x="1004888" y="71635"/>
            <a:ext cx="6615112" cy="576263"/>
          </a:xfrm>
          <a:prstGeom prst="rect">
            <a:avLst/>
          </a:prstGeom>
          <a:ln/>
        </p:spPr>
        <p:style>
          <a:lnRef idx="2">
            <a:schemeClr val="dk1"/>
          </a:lnRef>
          <a:fillRef idx="1">
            <a:schemeClr val="lt1"/>
          </a:fillRef>
          <a:effectRef idx="0">
            <a:schemeClr val="dk1"/>
          </a:effectRef>
          <a:fontRef idx="minor">
            <a:schemeClr val="dk1"/>
          </a:fontRef>
        </p:style>
        <p:txBody>
          <a:bodyPr anchor="b"/>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rPr>
              <a:t>¿ QUIÉN TIENE PRIORIDAD EN TRIAJE? </a:t>
            </a:r>
            <a:endParaRPr lang="es-ES_tradnl"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endParaRPr>
          </a:p>
        </p:txBody>
      </p:sp>
      <p:sp>
        <p:nvSpPr>
          <p:cNvPr id="3" name="Marcador de fecha 2"/>
          <p:cNvSpPr>
            <a:spLocks noGrp="1"/>
          </p:cNvSpPr>
          <p:nvPr>
            <p:ph type="dt" sz="half" idx="10"/>
          </p:nvPr>
        </p:nvSpPr>
        <p:spPr/>
        <p:txBody>
          <a:bodyPr/>
          <a:lstStyle/>
          <a:p>
            <a:pPr>
              <a:defRPr/>
            </a:pPr>
            <a:fld id="{0C75E332-2792-4670-B710-6D2644075E59}" type="datetime1">
              <a:rPr lang="es-CL" smtClean="0"/>
              <a:t>05-04-2016</a:t>
            </a:fld>
            <a:endParaRPr lang="es-ES" dirty="0"/>
          </a:p>
        </p:txBody>
      </p:sp>
      <p:sp>
        <p:nvSpPr>
          <p:cNvPr id="4" name="Marcador de pie de página 3"/>
          <p:cNvSpPr>
            <a:spLocks noGrp="1"/>
          </p:cNvSpPr>
          <p:nvPr>
            <p:ph type="ftr" sz="quarter" idx="12"/>
          </p:nvPr>
        </p:nvSpPr>
        <p:spPr/>
        <p:txBody>
          <a:bodyPr/>
          <a:lstStyle/>
          <a:p>
            <a:pPr>
              <a:defRPr/>
            </a:pPr>
            <a:r>
              <a:rPr lang="es-ES"/>
              <a:t>Dra. Aida Solis Ped.Univ. de Chile</a:t>
            </a:r>
          </a:p>
        </p:txBody>
      </p:sp>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5226" y="913260"/>
            <a:ext cx="8964488" cy="5540075"/>
          </a:xfrm>
        </p:spPr>
        <p:txBody>
          <a:bodyPr>
            <a:noAutofit/>
          </a:bodyPr>
          <a:lstStyle/>
          <a:p>
            <a:pPr marL="609600" indent="-609600" eaLnBrk="1" hangingPunct="1">
              <a:buFont typeface="Arial" panose="020B0604020202020204" pitchFamily="34" charset="0"/>
              <a:buNone/>
            </a:pPr>
            <a:r>
              <a:rPr lang="es-ES" altLang="es-CL" sz="2200" b="1" dirty="0">
                <a:effectLst/>
              </a:rPr>
              <a:t>	Una lactante de 2 meses, diagnosticada por su pediatra como bronquiolitis. Consulta por tos y </a:t>
            </a:r>
            <a:r>
              <a:rPr lang="es-ES" altLang="es-CL" sz="2200" b="1" dirty="0" err="1">
                <a:effectLst/>
              </a:rPr>
              <a:t>rinorrea</a:t>
            </a:r>
            <a:r>
              <a:rPr lang="es-ES" altLang="es-CL" sz="2200" b="1" dirty="0">
                <a:effectLst/>
              </a:rPr>
              <a:t>. Tranquila, sonríe a su madre. No se observa tiraje a su llegada. FR 40, FC 130, </a:t>
            </a:r>
            <a:r>
              <a:rPr lang="es-ES" altLang="es-CL" sz="2200" b="1" dirty="0" err="1">
                <a:effectLst/>
              </a:rPr>
              <a:t>sat</a:t>
            </a:r>
            <a:r>
              <a:rPr lang="es-ES" altLang="es-CL" sz="2200" b="1" dirty="0">
                <a:effectLst/>
              </a:rPr>
              <a:t> O2 98%.</a:t>
            </a:r>
          </a:p>
          <a:p>
            <a:pPr marL="609600" indent="-609600" algn="just">
              <a:buSzTx/>
              <a:buFont typeface="Wingdings" panose="05000000000000000000" pitchFamily="2" charset="2"/>
              <a:buNone/>
            </a:pPr>
            <a:r>
              <a:rPr kumimoji="0" lang="es-ES" altLang="es-CL" sz="2200" b="1" dirty="0">
                <a:solidFill>
                  <a:srgbClr val="FF3300"/>
                </a:solidFill>
                <a:effectLst/>
              </a:rPr>
              <a:t> 	En la escala Canadiense de </a:t>
            </a:r>
            <a:r>
              <a:rPr kumimoji="0" lang="es-ES" altLang="es-CL" sz="2200" b="1" dirty="0" err="1">
                <a:solidFill>
                  <a:srgbClr val="FF3300"/>
                </a:solidFill>
                <a:effectLst/>
              </a:rPr>
              <a:t>Triaje</a:t>
            </a:r>
            <a:r>
              <a:rPr kumimoji="0" lang="es-ES" altLang="es-CL" sz="2200" b="1" dirty="0">
                <a:solidFill>
                  <a:srgbClr val="FF3300"/>
                </a:solidFill>
                <a:effectLst/>
              </a:rPr>
              <a:t> pediátrico la prioridad viene determinada por:</a:t>
            </a:r>
          </a:p>
          <a:p>
            <a:pPr marL="609600" indent="-609600" algn="just">
              <a:buSzTx/>
              <a:buFontTx/>
              <a:buChar char="-"/>
            </a:pPr>
            <a:r>
              <a:rPr kumimoji="0" lang="es-ES" altLang="es-CL" sz="2200" b="1" dirty="0">
                <a:solidFill>
                  <a:srgbClr val="FF3300"/>
                </a:solidFill>
                <a:effectLst/>
              </a:rPr>
              <a:t>1º TEP (triángulo de evaluación pediátrica): en este paciente es normal. Supone un nivel IV o V</a:t>
            </a:r>
          </a:p>
          <a:p>
            <a:pPr marL="609600" indent="-609600" algn="just">
              <a:buSzTx/>
              <a:buFontTx/>
              <a:buChar char="-"/>
            </a:pPr>
            <a:r>
              <a:rPr kumimoji="0" lang="es-ES" altLang="es-CL" sz="2200" b="1" dirty="0">
                <a:solidFill>
                  <a:srgbClr val="FF3300"/>
                </a:solidFill>
                <a:effectLst/>
              </a:rPr>
              <a:t>2º Motivo de consulta principal: síntomas respiratorios con posibilidad de dificultad respiratoria que no se objetiva en </a:t>
            </a:r>
            <a:r>
              <a:rPr kumimoji="0" lang="es-ES" altLang="es-CL" sz="2200" b="1" dirty="0" err="1">
                <a:solidFill>
                  <a:srgbClr val="FF3300"/>
                </a:solidFill>
                <a:effectLst/>
              </a:rPr>
              <a:t>triaje</a:t>
            </a:r>
            <a:r>
              <a:rPr kumimoji="0" lang="es-ES" altLang="es-CL" sz="2200" b="1" dirty="0">
                <a:solidFill>
                  <a:srgbClr val="FF3300"/>
                </a:solidFill>
                <a:effectLst/>
              </a:rPr>
              <a:t>. </a:t>
            </a:r>
          </a:p>
          <a:p>
            <a:pPr marL="609600" indent="-609600" algn="just">
              <a:buSzTx/>
              <a:buFontTx/>
              <a:buChar char="-"/>
            </a:pPr>
            <a:r>
              <a:rPr kumimoji="0" lang="es-ES" altLang="es-CL" sz="2200" b="1" dirty="0">
                <a:solidFill>
                  <a:srgbClr val="FF3300"/>
                </a:solidFill>
                <a:effectLst/>
              </a:rPr>
              <a:t>3º modificadores de nivel (constantes, dolor, </a:t>
            </a:r>
            <a:r>
              <a:rPr kumimoji="0" lang="es-ES" altLang="es-CL" sz="2200" b="1" dirty="0" err="1">
                <a:solidFill>
                  <a:srgbClr val="FF3300"/>
                </a:solidFill>
                <a:effectLst/>
              </a:rPr>
              <a:t>Tª</a:t>
            </a:r>
            <a:r>
              <a:rPr kumimoji="0" lang="es-ES" altLang="es-CL" sz="2200" b="1" dirty="0">
                <a:solidFill>
                  <a:srgbClr val="FF3300"/>
                </a:solidFill>
                <a:effectLst/>
              </a:rPr>
              <a:t>, glucemia, mecanismo traumático): dado el diagnóstico reciente de bronquiolitis conviene asegurarse de que no existen signos de </a:t>
            </a:r>
            <a:r>
              <a:rPr kumimoji="0" lang="es-ES" altLang="es-CL" sz="2200" b="1" dirty="0" err="1">
                <a:solidFill>
                  <a:srgbClr val="FF3300"/>
                </a:solidFill>
                <a:effectLst/>
              </a:rPr>
              <a:t>distrés</a:t>
            </a:r>
            <a:r>
              <a:rPr kumimoji="0" lang="es-ES" altLang="es-CL" sz="2200" b="1" dirty="0">
                <a:solidFill>
                  <a:srgbClr val="FF3300"/>
                </a:solidFill>
                <a:effectLst/>
              </a:rPr>
              <a:t>. Además de la ausencia de dificultad respiratoria clínica la normalidad de las constantes determina un nivel bajo de gravedad.</a:t>
            </a:r>
          </a:p>
        </p:txBody>
      </p:sp>
      <p:sp>
        <p:nvSpPr>
          <p:cNvPr id="3" name="Marcador de fecha 2"/>
          <p:cNvSpPr>
            <a:spLocks noGrp="1"/>
          </p:cNvSpPr>
          <p:nvPr>
            <p:ph type="dt" sz="half" idx="10"/>
          </p:nvPr>
        </p:nvSpPr>
        <p:spPr/>
        <p:txBody>
          <a:bodyPr/>
          <a:lstStyle/>
          <a:p>
            <a:pPr>
              <a:defRPr/>
            </a:pPr>
            <a:fld id="{27D31971-2A5C-4901-9F90-56833E15B34A}" type="datetime1">
              <a:rPr lang="es-CL" smtClean="0"/>
              <a:t>05-04-2016</a:t>
            </a:fld>
            <a:endParaRPr lang="es-ES" dirty="0"/>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5</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endParaRPr lang="es-ES" dirty="0"/>
          </a:p>
        </p:txBody>
      </p:sp>
      <p:pic>
        <p:nvPicPr>
          <p:cNvPr id="7171"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8409" y="6157912"/>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2 Título"/>
          <p:cNvSpPr>
            <a:spLocks/>
          </p:cNvSpPr>
          <p:nvPr/>
        </p:nvSpPr>
        <p:spPr bwMode="auto">
          <a:xfrm>
            <a:off x="1264444" y="138560"/>
            <a:ext cx="6615112" cy="576263"/>
          </a:xfrm>
          <a:prstGeom prst="rect">
            <a:avLst/>
          </a:prstGeom>
          <a:ln/>
        </p:spPr>
        <p:style>
          <a:lnRef idx="2">
            <a:schemeClr val="dk1"/>
          </a:lnRef>
          <a:fillRef idx="1">
            <a:schemeClr val="lt1"/>
          </a:fillRef>
          <a:effectRef idx="0">
            <a:schemeClr val="dk1"/>
          </a:effectRef>
          <a:fontRef idx="minor">
            <a:schemeClr val="dk1"/>
          </a:fontRef>
        </p:style>
        <p:txBody>
          <a:bodyPr anchor="b"/>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rPr>
              <a:t>¿ QUIÉN TIENE PRIORIDAD EN TRIAJE? </a:t>
            </a:r>
            <a:endParaRPr lang="es-ES_tradnl"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endParaRPr>
          </a:p>
        </p:txBody>
      </p:sp>
    </p:spTree>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texto"/>
          <p:cNvSpPr>
            <a:spLocks noGrp="1"/>
          </p:cNvSpPr>
          <p:nvPr>
            <p:ph type="body" idx="1"/>
          </p:nvPr>
        </p:nvSpPr>
        <p:spPr>
          <a:xfrm>
            <a:off x="45840" y="1100699"/>
            <a:ext cx="8640960"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eaLnBrk="1" hangingPunct="1">
              <a:buFont typeface="Arial" panose="020B0604020202020204" pitchFamily="34" charset="0"/>
              <a:buNone/>
            </a:pPr>
            <a:r>
              <a:rPr kumimoji="0" lang="es-ES" altLang="es-CL" sz="2200" b="1" dirty="0">
                <a:effectLst/>
              </a:rPr>
              <a:t>	</a:t>
            </a:r>
            <a:r>
              <a:rPr kumimoji="0" lang="es-ES" altLang="es-CL" sz="2200" dirty="0">
                <a:effectLst/>
              </a:rPr>
              <a:t>Niña de 5 años que ha tenido fiebre hasta 40ºC y que se queja al orinar. Tiene historia previa de convulsiones febriles. En </a:t>
            </a:r>
            <a:r>
              <a:rPr kumimoji="0" lang="es-ES" altLang="es-CL" sz="2200" dirty="0" err="1">
                <a:effectLst/>
              </a:rPr>
              <a:t>triaje</a:t>
            </a:r>
            <a:r>
              <a:rPr kumimoji="0" lang="es-ES" altLang="es-CL" sz="2200" dirty="0">
                <a:effectLst/>
              </a:rPr>
              <a:t>: tranquila, sonrosada. </a:t>
            </a:r>
            <a:r>
              <a:rPr kumimoji="0" lang="es-ES" altLang="es-CL" sz="2200" dirty="0" err="1">
                <a:effectLst/>
              </a:rPr>
              <a:t>Tª</a:t>
            </a:r>
            <a:r>
              <a:rPr kumimoji="0" lang="es-ES" altLang="es-CL" sz="2200" dirty="0">
                <a:effectLst/>
              </a:rPr>
              <a:t> 39,6ºC, FC 125, FR 27</a:t>
            </a:r>
          </a:p>
          <a:p>
            <a:pPr marL="609600" indent="-609600" algn="just">
              <a:buSzTx/>
              <a:buFont typeface="Wingdings" panose="05000000000000000000" pitchFamily="2" charset="2"/>
              <a:buNone/>
            </a:pPr>
            <a:r>
              <a:rPr kumimoji="0" lang="es-ES" altLang="es-CL" sz="2200" b="1" dirty="0">
                <a:solidFill>
                  <a:srgbClr val="FF3300"/>
                </a:solidFill>
                <a:effectLst/>
              </a:rPr>
              <a:t>	</a:t>
            </a:r>
            <a:r>
              <a:rPr kumimoji="0" lang="es-ES" altLang="es-CL" sz="2200" dirty="0">
                <a:solidFill>
                  <a:srgbClr val="FF3300"/>
                </a:solidFill>
                <a:effectLst/>
              </a:rPr>
              <a:t>En la escala Canadiense de </a:t>
            </a:r>
            <a:r>
              <a:rPr kumimoji="0" lang="es-ES" altLang="es-CL" sz="2200" dirty="0" err="1">
                <a:solidFill>
                  <a:srgbClr val="FF3300"/>
                </a:solidFill>
                <a:effectLst/>
              </a:rPr>
              <a:t>Triaje</a:t>
            </a:r>
            <a:r>
              <a:rPr kumimoji="0" lang="es-ES" altLang="es-CL" sz="2200" dirty="0">
                <a:solidFill>
                  <a:srgbClr val="FF3300"/>
                </a:solidFill>
                <a:effectLst/>
              </a:rPr>
              <a:t> pediátrico la prioridad viene determinada por:</a:t>
            </a:r>
          </a:p>
          <a:p>
            <a:pPr marL="609600" indent="-609600" algn="just">
              <a:buSzTx/>
              <a:buFontTx/>
              <a:buChar char="-"/>
            </a:pPr>
            <a:r>
              <a:rPr kumimoji="0" lang="es-ES" altLang="es-CL" sz="2200" dirty="0">
                <a:solidFill>
                  <a:srgbClr val="FF3300"/>
                </a:solidFill>
                <a:effectLst/>
              </a:rPr>
              <a:t>1º TEP (triángulo de evaluación pediátrica): en este paciente es normal. Supone un nivel IV o V</a:t>
            </a:r>
          </a:p>
          <a:p>
            <a:pPr marL="609600" indent="-609600" algn="just">
              <a:buSzTx/>
              <a:buFontTx/>
              <a:buChar char="-"/>
            </a:pPr>
            <a:r>
              <a:rPr kumimoji="0" lang="es-ES" altLang="es-CL" sz="2200" dirty="0">
                <a:solidFill>
                  <a:srgbClr val="FF3300"/>
                </a:solidFill>
                <a:effectLst/>
              </a:rPr>
              <a:t>2º Motivo de consulta principal: fiebre en una paciente de 5 años: nivel IV. Aunque conviene conocer el antecedente de las convulsiones no supone </a:t>
            </a:r>
            <a:r>
              <a:rPr kumimoji="0" lang="es-ES" altLang="es-CL" sz="2200" i="1" dirty="0">
                <a:solidFill>
                  <a:srgbClr val="FF3300"/>
                </a:solidFill>
                <a:effectLst/>
              </a:rPr>
              <a:t>per sé</a:t>
            </a:r>
            <a:r>
              <a:rPr kumimoji="0" lang="es-ES" altLang="es-CL" sz="2200" dirty="0">
                <a:solidFill>
                  <a:srgbClr val="FF3300"/>
                </a:solidFill>
                <a:effectLst/>
              </a:rPr>
              <a:t> un aumento en el nivel de gravedad. </a:t>
            </a:r>
          </a:p>
          <a:p>
            <a:pPr marL="609600" indent="-609600" algn="just">
              <a:buSzTx/>
              <a:buFontTx/>
              <a:buChar char="-"/>
            </a:pPr>
            <a:r>
              <a:rPr kumimoji="0" lang="es-ES" altLang="es-CL" sz="2200" dirty="0">
                <a:solidFill>
                  <a:srgbClr val="FF3300"/>
                </a:solidFill>
                <a:effectLst/>
              </a:rPr>
              <a:t>3º modificadores de nivel (constantes, dolor, </a:t>
            </a:r>
            <a:r>
              <a:rPr kumimoji="0" lang="es-ES" altLang="es-CL" sz="2200" dirty="0" err="1">
                <a:solidFill>
                  <a:srgbClr val="FF3300"/>
                </a:solidFill>
                <a:effectLst/>
              </a:rPr>
              <a:t>Tª</a:t>
            </a:r>
            <a:r>
              <a:rPr kumimoji="0" lang="es-ES" altLang="es-CL" sz="2200" dirty="0">
                <a:solidFill>
                  <a:srgbClr val="FF3300"/>
                </a:solidFill>
                <a:effectLst/>
              </a:rPr>
              <a:t>, glucemia, mecanismo traumático): ni la </a:t>
            </a:r>
            <a:r>
              <a:rPr kumimoji="0" lang="es-ES" altLang="es-CL" sz="2200" dirty="0" err="1">
                <a:solidFill>
                  <a:srgbClr val="FF3300"/>
                </a:solidFill>
                <a:effectLst/>
              </a:rPr>
              <a:t>Tª</a:t>
            </a:r>
            <a:r>
              <a:rPr kumimoji="0" lang="es-ES" altLang="es-CL" sz="2200" dirty="0">
                <a:solidFill>
                  <a:srgbClr val="FF3300"/>
                </a:solidFill>
                <a:effectLst/>
              </a:rPr>
              <a:t> asociada a la edad ni el resto de constantes registradas suponen nivel de gravedad mayor. </a:t>
            </a:r>
          </a:p>
        </p:txBody>
      </p:sp>
      <p:sp>
        <p:nvSpPr>
          <p:cNvPr id="2" name="Marcador de fecha 1"/>
          <p:cNvSpPr>
            <a:spLocks noGrp="1"/>
          </p:cNvSpPr>
          <p:nvPr>
            <p:ph type="dt" sz="half" idx="10"/>
          </p:nvPr>
        </p:nvSpPr>
        <p:spPr/>
        <p:txBody>
          <a:bodyPr/>
          <a:lstStyle/>
          <a:p>
            <a:pPr>
              <a:defRPr/>
            </a:pPr>
            <a:fld id="{62E92A91-D9C1-485B-847B-07AB2CE81429}"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6</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endParaRPr lang="es-ES" dirty="0"/>
          </a:p>
        </p:txBody>
      </p:sp>
      <p:pic>
        <p:nvPicPr>
          <p:cNvPr id="8195"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6164822"/>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2 Título"/>
          <p:cNvSpPr>
            <a:spLocks/>
          </p:cNvSpPr>
          <p:nvPr/>
        </p:nvSpPr>
        <p:spPr bwMode="auto">
          <a:xfrm>
            <a:off x="1535705" y="260648"/>
            <a:ext cx="6615112" cy="576263"/>
          </a:xfrm>
          <a:prstGeom prst="rect">
            <a:avLst/>
          </a:prstGeom>
          <a:ln/>
        </p:spPr>
        <p:style>
          <a:lnRef idx="2">
            <a:schemeClr val="dk1"/>
          </a:lnRef>
          <a:fillRef idx="1">
            <a:schemeClr val="lt1"/>
          </a:fillRef>
          <a:effectRef idx="0">
            <a:schemeClr val="dk1"/>
          </a:effectRef>
          <a:fontRef idx="minor">
            <a:schemeClr val="dk1"/>
          </a:fontRef>
        </p:style>
        <p:txBody>
          <a:bodyPr anchor="b"/>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rPr>
              <a:t>¿ QUIÉN TIENE PRIORIDAD EN TRIAJE? </a:t>
            </a:r>
            <a:endParaRPr lang="es-ES_tradnl"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endParaRPr>
          </a:p>
        </p:txBody>
      </p:sp>
    </p:spTree>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0" y="836712"/>
            <a:ext cx="8964488" cy="4897437"/>
          </a:xfrm>
        </p:spPr>
        <p:txBody>
          <a:bodyPr>
            <a:noAutofit/>
          </a:bodyPr>
          <a:lstStyle/>
          <a:p>
            <a:pPr marL="609600" indent="-609600" eaLnBrk="1" hangingPunct="1">
              <a:buFont typeface="Arial" panose="020B0604020202020204" pitchFamily="34" charset="0"/>
              <a:buNone/>
            </a:pPr>
            <a:r>
              <a:rPr kumimoji="0" lang="es-ES" altLang="es-CL" sz="2000" dirty="0">
                <a:effectLst/>
              </a:rPr>
              <a:t>	Niño de 18 meses. Caída casual en casa desde su altura golpeándose con el canto de una mesa. Viene en brazos del padre que llega corriendo con restos de sangre en la ropa. El niño llega alerta, algo asustado, no presenta gesto de dolor. Llora cuando nos acercamos.  Sangra profusamente de una herida de unos 4 cm en cuero cabelludo. FC 130, FR 28</a:t>
            </a:r>
            <a:endParaRPr kumimoji="0" lang="es-ES" altLang="es-CL" sz="2000" b="1" dirty="0">
              <a:solidFill>
                <a:srgbClr val="FF3300"/>
              </a:solidFill>
              <a:effectLst/>
            </a:endParaRPr>
          </a:p>
          <a:p>
            <a:pPr marL="609600" indent="-609600" algn="just">
              <a:buSzTx/>
              <a:buFont typeface="Wingdings" panose="05000000000000000000" pitchFamily="2" charset="2"/>
              <a:buNone/>
            </a:pPr>
            <a:r>
              <a:rPr kumimoji="0" lang="es-ES" altLang="es-CL" sz="2000" dirty="0">
                <a:solidFill>
                  <a:srgbClr val="FF3300"/>
                </a:solidFill>
                <a:effectLst/>
              </a:rPr>
              <a:t>	En la escala Canadiense de </a:t>
            </a:r>
            <a:r>
              <a:rPr kumimoji="0" lang="es-ES" altLang="es-CL" sz="2000" dirty="0" err="1">
                <a:solidFill>
                  <a:srgbClr val="FF3300"/>
                </a:solidFill>
                <a:effectLst/>
              </a:rPr>
              <a:t>Triaje</a:t>
            </a:r>
            <a:r>
              <a:rPr kumimoji="0" lang="es-ES" altLang="es-CL" sz="2000" dirty="0">
                <a:solidFill>
                  <a:srgbClr val="FF3300"/>
                </a:solidFill>
                <a:effectLst/>
              </a:rPr>
              <a:t> pediátrico la prioridad viene determinada por:</a:t>
            </a:r>
          </a:p>
          <a:p>
            <a:pPr marL="609600" indent="-609600" algn="just">
              <a:buSzTx/>
              <a:buFontTx/>
              <a:buChar char="-"/>
            </a:pPr>
            <a:r>
              <a:rPr kumimoji="0" lang="es-ES" altLang="es-CL" sz="2000" dirty="0">
                <a:solidFill>
                  <a:srgbClr val="FF3300"/>
                </a:solidFill>
                <a:effectLst/>
              </a:rPr>
              <a:t>1º TEP (triángulo de evaluación pediátrica): en este paciente es normal. Supone un nivel IV o V</a:t>
            </a:r>
          </a:p>
          <a:p>
            <a:pPr marL="609600" indent="-609600" algn="just">
              <a:buSzTx/>
              <a:buFontTx/>
              <a:buChar char="-"/>
            </a:pPr>
            <a:r>
              <a:rPr kumimoji="0" lang="es-ES" altLang="es-CL" sz="2000" dirty="0">
                <a:solidFill>
                  <a:srgbClr val="FF3300"/>
                </a:solidFill>
                <a:effectLst/>
              </a:rPr>
              <a:t>2º Motivo de consulta principal: TCE sin síntomas neurológicos y herida no complicada. Conviene explorar la herida para ver profundidad e iniciar hemostasia y anestesia tópica. Nivel IV</a:t>
            </a:r>
          </a:p>
          <a:p>
            <a:pPr marL="609600" indent="-609600" algn="just">
              <a:buSzTx/>
              <a:buFontTx/>
              <a:buChar char="-"/>
            </a:pPr>
            <a:r>
              <a:rPr kumimoji="0" lang="es-ES" altLang="es-CL" sz="2000" dirty="0">
                <a:solidFill>
                  <a:srgbClr val="FF3300"/>
                </a:solidFill>
                <a:effectLst/>
              </a:rPr>
              <a:t>3º modificadores de nivel (constantes, dolor, </a:t>
            </a:r>
            <a:r>
              <a:rPr kumimoji="0" lang="es-ES" altLang="es-CL" sz="2000" dirty="0" err="1">
                <a:solidFill>
                  <a:srgbClr val="FF3300"/>
                </a:solidFill>
                <a:effectLst/>
              </a:rPr>
              <a:t>Tª</a:t>
            </a:r>
            <a:r>
              <a:rPr kumimoji="0" lang="es-ES" altLang="es-CL" sz="2000" dirty="0">
                <a:solidFill>
                  <a:srgbClr val="FF3300"/>
                </a:solidFill>
                <a:effectLst/>
              </a:rPr>
              <a:t>, glucemia, mecanismo traumático):las constantes generales son normales. Es obligado realizar una evaluación objetiva del dolor mediante la escala correspondiente a la edad.</a:t>
            </a:r>
            <a:endParaRPr kumimoji="0" lang="es-ES" altLang="es-CL" sz="2000" b="1" dirty="0">
              <a:solidFill>
                <a:srgbClr val="FF3300"/>
              </a:solidFill>
              <a:effectLst/>
            </a:endParaRPr>
          </a:p>
        </p:txBody>
      </p:sp>
      <p:sp>
        <p:nvSpPr>
          <p:cNvPr id="3" name="Marcador de fecha 2"/>
          <p:cNvSpPr>
            <a:spLocks noGrp="1"/>
          </p:cNvSpPr>
          <p:nvPr>
            <p:ph type="dt" sz="half" idx="10"/>
          </p:nvPr>
        </p:nvSpPr>
        <p:spPr/>
        <p:txBody>
          <a:bodyPr/>
          <a:lstStyle/>
          <a:p>
            <a:pPr>
              <a:defRPr/>
            </a:pPr>
            <a:fld id="{A4E959BE-0360-40A3-9916-B6A16DEB2496}" type="datetime1">
              <a:rPr lang="es-CL" smtClean="0"/>
              <a:t>05-04-2016</a:t>
            </a:fld>
            <a:endParaRPr lang="es-ES" dirty="0"/>
          </a:p>
        </p:txBody>
      </p:sp>
      <p:sp>
        <p:nvSpPr>
          <p:cNvPr id="6" name="Marcador de número de diapositiva 5"/>
          <p:cNvSpPr>
            <a:spLocks noGrp="1"/>
          </p:cNvSpPr>
          <p:nvPr>
            <p:ph type="sldNum" sz="quarter" idx="11"/>
          </p:nvPr>
        </p:nvSpPr>
        <p:spPr/>
        <p:txBody>
          <a:bodyPr/>
          <a:lstStyle/>
          <a:p>
            <a:fld id="{CEACB6BD-26A0-4FED-8A39-2A6748455D22}" type="slidenum">
              <a:rPr lang="es-CL" altLang="es-CL" smtClean="0"/>
              <a:pPr/>
              <a:t>7</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p>
        </p:txBody>
      </p:sp>
      <p:pic>
        <p:nvPicPr>
          <p:cNvPr id="9220" name="4 Flecha izquierda">
            <a:hlinkClick r:id="rId2" action="ppaction://hlinksldjump"/>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6324600"/>
            <a:ext cx="841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2 Título"/>
          <p:cNvSpPr>
            <a:spLocks/>
          </p:cNvSpPr>
          <p:nvPr/>
        </p:nvSpPr>
        <p:spPr bwMode="auto">
          <a:xfrm>
            <a:off x="1691680" y="116632"/>
            <a:ext cx="6615112" cy="576263"/>
          </a:xfrm>
          <a:prstGeom prst="rect">
            <a:avLst/>
          </a:prstGeom>
          <a:ln/>
        </p:spPr>
        <p:style>
          <a:lnRef idx="2">
            <a:schemeClr val="dk1"/>
          </a:lnRef>
          <a:fillRef idx="1">
            <a:schemeClr val="lt1"/>
          </a:fillRef>
          <a:effectRef idx="0">
            <a:schemeClr val="dk1"/>
          </a:effectRef>
          <a:fontRef idx="minor">
            <a:schemeClr val="dk1"/>
          </a:fontRef>
        </p:style>
        <p:txBody>
          <a:bodyPr anchor="b"/>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rPr>
              <a:t>¿ QUIÉN TIENE PRIORIDAD EN TRIAJE? </a:t>
            </a:r>
            <a:endParaRPr lang="es-ES_tradnl" altLang="es-CL" sz="2800" dirty="0">
              <a:ln w="0"/>
              <a:effectLst>
                <a:glow rad="101600">
                  <a:schemeClr val="accent1">
                    <a:satMod val="175000"/>
                    <a:alpha val="40000"/>
                  </a:schemeClr>
                </a:glow>
                <a:outerShdw blurRad="38100" dist="19050" dir="2700000" algn="tl" rotWithShape="0">
                  <a:schemeClr val="dk1">
                    <a:alpha val="40000"/>
                  </a:schemeClr>
                </a:outerShdw>
              </a:effectLst>
              <a:latin typeface="Tahoma" panose="020B0604030504040204" pitchFamily="34" charset="0"/>
            </a:endParaRPr>
          </a:p>
        </p:txBody>
      </p:sp>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Rectangle 4"/>
          <p:cNvSpPr>
            <a:spLocks noChangeArrowheads="1"/>
          </p:cNvSpPr>
          <p:nvPr/>
        </p:nvSpPr>
        <p:spPr bwMode="auto">
          <a:xfrm>
            <a:off x="539552" y="2493963"/>
            <a:ext cx="8208912" cy="3311525"/>
          </a:xfrm>
          <a:prstGeom prst="rect">
            <a:avLst/>
          </a:prstGeom>
          <a:noFill/>
          <a:ln w="9525" cmpd="sng">
            <a:noFill/>
            <a:prstDash val="solid"/>
          </a:ln>
          <a:effectLst/>
          <a:scene3d>
            <a:camera prst="orthographicFront"/>
            <a:lightRig rig="balanced" dir="t"/>
          </a:scene3d>
          <a:sp3d prstMaterial="plastic"/>
        </p:spPr>
        <p:txBody>
          <a:bodyPr/>
          <a:lstStyle/>
          <a:p>
            <a:pPr marL="342900" indent="-342900">
              <a:lnSpc>
                <a:spcPct val="90000"/>
              </a:lnSpc>
              <a:spcBef>
                <a:spcPct val="20000"/>
              </a:spcBef>
              <a:buClr>
                <a:schemeClr val="accent1"/>
              </a:buClr>
              <a:buSzPct val="75000"/>
              <a:buFont typeface="Wingdings" pitchFamily="2" charset="2"/>
              <a:buChar char="n"/>
              <a:defRPr/>
            </a:pPr>
            <a:endParaRPr lang="es-ES" sz="3200" dirty="0">
              <a:effectLst>
                <a:outerShdw blurRad="38100" dist="38100" dir="2700000" algn="tl">
                  <a:srgbClr val="C0C0C0"/>
                </a:outerShdw>
              </a:effectLst>
              <a:latin typeface="Tahoma" pitchFamily="34" charset="0"/>
            </a:endParaRPr>
          </a:p>
          <a:p>
            <a:pPr marL="342900" indent="-342900">
              <a:lnSpc>
                <a:spcPct val="90000"/>
              </a:lnSpc>
              <a:spcBef>
                <a:spcPct val="20000"/>
              </a:spcBef>
              <a:buClr>
                <a:schemeClr val="accent1"/>
              </a:buClr>
              <a:buSzPct val="75000"/>
              <a:buFont typeface="Wingdings" pitchFamily="2" charset="2"/>
              <a:buChar char="n"/>
              <a:defRPr/>
            </a:pPr>
            <a:r>
              <a:rPr lang="es-ES" sz="3200" dirty="0">
                <a:latin typeface="Tahoma" pitchFamily="34" charset="0"/>
              </a:rPr>
              <a:t>Nivel I	 (C1)			Inmediato</a:t>
            </a:r>
          </a:p>
          <a:p>
            <a:pPr marL="342900" indent="-342900">
              <a:lnSpc>
                <a:spcPct val="90000"/>
              </a:lnSpc>
              <a:spcBef>
                <a:spcPct val="20000"/>
              </a:spcBef>
              <a:buClr>
                <a:schemeClr val="accent1"/>
              </a:buClr>
              <a:buSzPct val="75000"/>
              <a:buFont typeface="Wingdings" pitchFamily="2" charset="2"/>
              <a:buChar char="n"/>
              <a:defRPr/>
            </a:pPr>
            <a:r>
              <a:rPr lang="es-ES" sz="3200" dirty="0">
                <a:latin typeface="Tahoma" pitchFamily="34" charset="0"/>
              </a:rPr>
              <a:t>Nivel II	 (C2)			15 min.</a:t>
            </a:r>
          </a:p>
          <a:p>
            <a:pPr marL="342900" indent="-342900">
              <a:lnSpc>
                <a:spcPct val="90000"/>
              </a:lnSpc>
              <a:spcBef>
                <a:spcPct val="20000"/>
              </a:spcBef>
              <a:buClr>
                <a:schemeClr val="accent1"/>
              </a:buClr>
              <a:buSzPct val="75000"/>
              <a:buFont typeface="Wingdings" pitchFamily="2" charset="2"/>
              <a:buChar char="n"/>
              <a:defRPr/>
            </a:pPr>
            <a:r>
              <a:rPr lang="es-ES" sz="3200" dirty="0">
                <a:latin typeface="Tahoma" pitchFamily="34" charset="0"/>
              </a:rPr>
              <a:t>Nivel III	 (C3)			30 min</a:t>
            </a:r>
          </a:p>
          <a:p>
            <a:pPr marL="342900" indent="-342900">
              <a:lnSpc>
                <a:spcPct val="90000"/>
              </a:lnSpc>
              <a:spcBef>
                <a:spcPct val="20000"/>
              </a:spcBef>
              <a:buClr>
                <a:schemeClr val="accent1"/>
              </a:buClr>
              <a:buSzPct val="75000"/>
              <a:buFont typeface="Wingdings" pitchFamily="2" charset="2"/>
              <a:buChar char="n"/>
              <a:defRPr/>
            </a:pPr>
            <a:r>
              <a:rPr lang="es-ES" sz="3200" dirty="0">
                <a:latin typeface="Tahoma" pitchFamily="34" charset="0"/>
              </a:rPr>
              <a:t>Nivel IV	 (C4)			60 min.</a:t>
            </a:r>
          </a:p>
          <a:p>
            <a:pPr marL="342900" indent="-342900">
              <a:lnSpc>
                <a:spcPct val="90000"/>
              </a:lnSpc>
              <a:spcBef>
                <a:spcPct val="20000"/>
              </a:spcBef>
              <a:buClr>
                <a:schemeClr val="accent1"/>
              </a:buClr>
              <a:buSzPct val="75000"/>
              <a:buFont typeface="Wingdings" pitchFamily="2" charset="2"/>
              <a:buChar char="n"/>
              <a:defRPr/>
            </a:pPr>
            <a:r>
              <a:rPr lang="es-ES" sz="3200" dirty="0">
                <a:latin typeface="Tahoma" pitchFamily="34" charset="0"/>
              </a:rPr>
              <a:t>Nivel V	 (C5)			120 min.</a:t>
            </a:r>
          </a:p>
        </p:txBody>
      </p:sp>
      <p:sp>
        <p:nvSpPr>
          <p:cNvPr id="10246" name="Rectangle 5"/>
          <p:cNvSpPr>
            <a:spLocks noChangeArrowheads="1"/>
          </p:cNvSpPr>
          <p:nvPr/>
        </p:nvSpPr>
        <p:spPr bwMode="auto">
          <a:xfrm>
            <a:off x="971600" y="2278063"/>
            <a:ext cx="763265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50000"/>
              </a:spcBef>
            </a:pPr>
            <a:r>
              <a:rPr lang="es-ES" altLang="es-CL" b="1" u="sng" dirty="0">
                <a:latin typeface="Arial" panose="020B0604020202020204" pitchFamily="34" charset="0"/>
              </a:rPr>
              <a:t>Nivel de gravedad</a:t>
            </a:r>
            <a:r>
              <a:rPr lang="es-ES" altLang="es-CL" dirty="0">
                <a:latin typeface="Arial" panose="020B0604020202020204" pitchFamily="34" charset="0"/>
              </a:rPr>
              <a:t>	      	 </a:t>
            </a:r>
            <a:r>
              <a:rPr lang="es-ES" altLang="es-CL" b="1" u="sng" dirty="0">
                <a:latin typeface="Arial" panose="020B0604020202020204" pitchFamily="34" charset="0"/>
              </a:rPr>
              <a:t>Asistencia médica</a:t>
            </a:r>
            <a:r>
              <a:rPr lang="es-ES" altLang="es-CL" b="1" dirty="0">
                <a:latin typeface="Arial" panose="020B0604020202020204" pitchFamily="34" charset="0"/>
              </a:rPr>
              <a:t> </a:t>
            </a:r>
          </a:p>
        </p:txBody>
      </p:sp>
      <p:sp>
        <p:nvSpPr>
          <p:cNvPr id="124935" name="Rectangle 7"/>
          <p:cNvSpPr>
            <a:spLocks noChangeArrowheads="1"/>
          </p:cNvSpPr>
          <p:nvPr/>
        </p:nvSpPr>
        <p:spPr bwMode="auto">
          <a:xfrm>
            <a:off x="215826" y="599402"/>
            <a:ext cx="8388424" cy="1066800"/>
          </a:xfrm>
          <a:prstGeom prst="rect">
            <a:avLst/>
          </a:prstGeom>
          <a:noFill/>
          <a:ln w="9525" cmpd="sng">
            <a:noFill/>
            <a:prstDash val="solid"/>
          </a:ln>
          <a:effectLst/>
          <a:scene3d>
            <a:camera prst="orthographicFront"/>
            <a:lightRig rig="balanced" dir="t"/>
          </a:scene3d>
          <a:sp3d prstMaterial="plastic"/>
        </p:spPr>
        <p:txBody>
          <a:bodyPr anchor="ctr"/>
          <a:lstStyle/>
          <a:p>
            <a:pPr algn="ctr" eaLnBrk="1" hangingPunct="1">
              <a:defRPr/>
            </a:pPr>
            <a:r>
              <a:rPr lang="es-ES" sz="3200" dirty="0">
                <a:solidFill>
                  <a:schemeClr val="hlink"/>
                </a:solidFill>
                <a:effectLst>
                  <a:outerShdw blurRad="38100" dist="38100" dir="2700000" algn="tl">
                    <a:srgbClr val="000000">
                      <a:alpha val="43137"/>
                    </a:srgbClr>
                  </a:outerShdw>
                </a:effectLst>
                <a:latin typeface="Tahoma" pitchFamily="34" charset="0"/>
              </a:rPr>
              <a:t>ESCALA CANADIENSE DE TRIAJE PEDIÁTRICO</a:t>
            </a:r>
          </a:p>
        </p:txBody>
      </p:sp>
      <p:sp>
        <p:nvSpPr>
          <p:cNvPr id="6" name="5 Botón de acción: Hacia delante o Siguiente">
            <a:hlinkClick r:id="" action="ppaction://hlinkshowjump?jump=nextslide" highlightClick="1"/>
          </p:cNvPr>
          <p:cNvSpPr/>
          <p:nvPr/>
        </p:nvSpPr>
        <p:spPr>
          <a:xfrm>
            <a:off x="8316913" y="60928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 name="Marcador de fecha 2"/>
          <p:cNvSpPr>
            <a:spLocks noGrp="1"/>
          </p:cNvSpPr>
          <p:nvPr>
            <p:ph type="dt" sz="half" idx="10"/>
          </p:nvPr>
        </p:nvSpPr>
        <p:spPr/>
        <p:txBody>
          <a:bodyPr/>
          <a:lstStyle/>
          <a:p>
            <a:pPr>
              <a:defRPr/>
            </a:pPr>
            <a:fld id="{F1CD41C2-3AA9-4E08-8C14-FED31D402F7F}" type="datetime1">
              <a:rPr lang="es-CL" smtClean="0"/>
              <a:t>05-04-2016</a:t>
            </a:fld>
            <a:endParaRPr lang="es-ES" dirty="0"/>
          </a:p>
        </p:txBody>
      </p:sp>
      <p:sp>
        <p:nvSpPr>
          <p:cNvPr id="5" name="Marcador de número de diapositiva 4"/>
          <p:cNvSpPr>
            <a:spLocks noGrp="1"/>
          </p:cNvSpPr>
          <p:nvPr>
            <p:ph type="sldNum" sz="quarter" idx="11"/>
          </p:nvPr>
        </p:nvSpPr>
        <p:spPr/>
        <p:txBody>
          <a:bodyPr/>
          <a:lstStyle/>
          <a:p>
            <a:fld id="{CEACB6BD-26A0-4FED-8A39-2A6748455D22}" type="slidenum">
              <a:rPr lang="es-CL" altLang="es-CL" smtClean="0"/>
              <a:pPr/>
              <a:t>8</a:t>
            </a:fld>
            <a:endParaRPr lang="es-ES" altLang="es-CL"/>
          </a:p>
        </p:txBody>
      </p:sp>
      <p:sp>
        <p:nvSpPr>
          <p:cNvPr id="4" name="Marcador de pie de página 3"/>
          <p:cNvSpPr>
            <a:spLocks noGrp="1"/>
          </p:cNvSpPr>
          <p:nvPr>
            <p:ph type="ftr" sz="quarter" idx="12"/>
          </p:nvPr>
        </p:nvSpPr>
        <p:spPr/>
        <p:txBody>
          <a:bodyPr/>
          <a:lstStyle/>
          <a:p>
            <a:pPr>
              <a:defRPr/>
            </a:pPr>
            <a:r>
              <a:rPr lang="es-ES"/>
              <a:t>Dra. Aida Solis Ped.Univ. de Chile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0" y="2276475"/>
            <a:ext cx="896302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371600" indent="-4572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lvl="2" eaLnBrk="1" hangingPunct="1">
              <a:lnSpc>
                <a:spcPct val="200000"/>
              </a:lnSpc>
              <a:buFontTx/>
              <a:buAutoNum type="arabicPeriod"/>
            </a:pPr>
            <a:r>
              <a:rPr lang="es-ES" altLang="es-CL" dirty="0">
                <a:latin typeface="Tahoma" panose="020B0604030504040204" pitchFamily="34" charset="0"/>
              </a:rPr>
              <a:t> TEP (triángulo de evaluación pediátrica)</a:t>
            </a:r>
          </a:p>
          <a:p>
            <a:pPr lvl="2" eaLnBrk="1" hangingPunct="1">
              <a:lnSpc>
                <a:spcPct val="200000"/>
              </a:lnSpc>
              <a:buFontTx/>
              <a:buAutoNum type="arabicPeriod"/>
            </a:pPr>
            <a:r>
              <a:rPr lang="es-ES" altLang="es-CL" dirty="0">
                <a:latin typeface="Tahoma" panose="020B0604030504040204" pitchFamily="34" charset="0"/>
              </a:rPr>
              <a:t> Motivo de consulta principal</a:t>
            </a:r>
          </a:p>
          <a:p>
            <a:pPr lvl="2" eaLnBrk="1" hangingPunct="1">
              <a:lnSpc>
                <a:spcPct val="200000"/>
              </a:lnSpc>
              <a:buFontTx/>
              <a:buAutoNum type="arabicPeriod"/>
            </a:pPr>
            <a:r>
              <a:rPr lang="es-ES" altLang="es-CL" dirty="0">
                <a:latin typeface="Tahoma" panose="020B0604030504040204" pitchFamily="34" charset="0"/>
              </a:rPr>
              <a:t> Modificadores de nivel:</a:t>
            </a:r>
          </a:p>
          <a:p>
            <a:pPr lvl="2" eaLnBrk="1" hangingPunct="1">
              <a:lnSpc>
                <a:spcPct val="200000"/>
              </a:lnSpc>
            </a:pPr>
            <a:r>
              <a:rPr lang="es-ES" altLang="es-CL" dirty="0">
                <a:latin typeface="Tahoma" panose="020B0604030504040204" pitchFamily="34" charset="0"/>
              </a:rPr>
              <a:t>	- FR, FC y nivel de conciencia</a:t>
            </a:r>
          </a:p>
          <a:p>
            <a:pPr lvl="2" eaLnBrk="1" hangingPunct="1">
              <a:lnSpc>
                <a:spcPct val="200000"/>
              </a:lnSpc>
            </a:pPr>
            <a:r>
              <a:rPr lang="es-ES" altLang="es-CL" dirty="0">
                <a:latin typeface="Tahoma" panose="020B0604030504040204" pitchFamily="34" charset="0"/>
              </a:rPr>
              <a:t>	- Escala de dolor, glucemia, </a:t>
            </a:r>
            <a:r>
              <a:rPr lang="es-ES" altLang="es-CL" dirty="0" err="1">
                <a:latin typeface="Tahoma" panose="020B0604030504040204" pitchFamily="34" charset="0"/>
              </a:rPr>
              <a:t>Tª</a:t>
            </a:r>
            <a:r>
              <a:rPr lang="es-ES" altLang="es-CL" dirty="0">
                <a:latin typeface="Tahoma" panose="020B0604030504040204" pitchFamily="34" charset="0"/>
              </a:rPr>
              <a:t>, mecanismo traumático</a:t>
            </a:r>
          </a:p>
        </p:txBody>
      </p:sp>
      <p:sp>
        <p:nvSpPr>
          <p:cNvPr id="11267" name="Rectangle 5"/>
          <p:cNvSpPr>
            <a:spLocks noChangeArrowheads="1"/>
          </p:cNvSpPr>
          <p:nvPr/>
        </p:nvSpPr>
        <p:spPr bwMode="auto">
          <a:xfrm>
            <a:off x="691585" y="1624013"/>
            <a:ext cx="48450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s-ES" altLang="es-CL" sz="3200" dirty="0">
                <a:latin typeface="Tahoma" panose="020B0604030504040204" pitchFamily="34" charset="0"/>
              </a:rPr>
              <a:t>Prioridad viene dada por: </a:t>
            </a:r>
          </a:p>
        </p:txBody>
      </p:sp>
      <p:sp>
        <p:nvSpPr>
          <p:cNvPr id="11268" name="Rectangle 6"/>
          <p:cNvSpPr>
            <a:spLocks noChangeArrowheads="1"/>
          </p:cNvSpPr>
          <p:nvPr/>
        </p:nvSpPr>
        <p:spPr bwMode="auto">
          <a:xfrm>
            <a:off x="673220" y="300543"/>
            <a:ext cx="7777361"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ctr" eaLnBrk="1" hangingPunct="1"/>
            <a:r>
              <a:rPr lang="es-ES" altLang="es-CL" sz="3200" dirty="0">
                <a:solidFill>
                  <a:schemeClr val="hlink"/>
                </a:solidFill>
                <a:latin typeface="Tahoma" panose="020B0604030504040204" pitchFamily="34" charset="0"/>
              </a:rPr>
              <a:t>ESCALA CANADIENSE DE TRIAJE PEDIÁTRICO</a:t>
            </a:r>
          </a:p>
        </p:txBody>
      </p:sp>
      <p:sp>
        <p:nvSpPr>
          <p:cNvPr id="6" name="5 Botón de acción: Hacia delante o Siguiente">
            <a:hlinkClick r:id="" action="ppaction://hlinkshowjump?jump=nextslide" highlightClick="1"/>
          </p:cNvPr>
          <p:cNvSpPr/>
          <p:nvPr/>
        </p:nvSpPr>
        <p:spPr>
          <a:xfrm>
            <a:off x="8316913" y="6092825"/>
            <a:ext cx="257175" cy="25717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 name="Marcador de fecha 1"/>
          <p:cNvSpPr>
            <a:spLocks noGrp="1"/>
          </p:cNvSpPr>
          <p:nvPr>
            <p:ph type="dt" sz="half" idx="10"/>
          </p:nvPr>
        </p:nvSpPr>
        <p:spPr/>
        <p:txBody>
          <a:bodyPr/>
          <a:lstStyle/>
          <a:p>
            <a:pPr>
              <a:defRPr/>
            </a:pPr>
            <a:fld id="{AE0A860A-6346-4385-BFEF-15A8BAD163AE}" type="datetime1">
              <a:rPr lang="es-CL" smtClean="0"/>
              <a:t>05-04-2016</a:t>
            </a:fld>
            <a:endParaRPr lang="es-ES" dirty="0"/>
          </a:p>
        </p:txBody>
      </p:sp>
      <p:sp>
        <p:nvSpPr>
          <p:cNvPr id="4" name="Marcador de número de diapositiva 3"/>
          <p:cNvSpPr>
            <a:spLocks noGrp="1"/>
          </p:cNvSpPr>
          <p:nvPr>
            <p:ph type="sldNum" sz="quarter" idx="11"/>
          </p:nvPr>
        </p:nvSpPr>
        <p:spPr/>
        <p:txBody>
          <a:bodyPr/>
          <a:lstStyle/>
          <a:p>
            <a:fld id="{CEACB6BD-26A0-4FED-8A39-2A6748455D22}" type="slidenum">
              <a:rPr lang="es-CL" altLang="es-CL" smtClean="0"/>
              <a:pPr/>
              <a:t>9</a:t>
            </a:fld>
            <a:endParaRPr lang="es-ES" altLang="es-CL"/>
          </a:p>
        </p:txBody>
      </p:sp>
      <p:sp>
        <p:nvSpPr>
          <p:cNvPr id="3" name="Marcador de pie de página 2"/>
          <p:cNvSpPr>
            <a:spLocks noGrp="1"/>
          </p:cNvSpPr>
          <p:nvPr>
            <p:ph type="ftr" sz="quarter" idx="12"/>
          </p:nvPr>
        </p:nvSpPr>
        <p:spPr/>
        <p:txBody>
          <a:bodyPr/>
          <a:lstStyle/>
          <a:p>
            <a:pPr>
              <a:defRPr/>
            </a:pPr>
            <a:r>
              <a:rPr lang="es-ES"/>
              <a:t>Dra. Aida Solis Ped.Univ. de Chile</a:t>
            </a:r>
          </a:p>
        </p:txBody>
      </p:sp>
    </p:spTree>
  </p:cSld>
  <p:clrMapOvr>
    <a:masterClrMapping/>
  </p:clrMapOvr>
</p:sld>
</file>

<file path=ppt/theme/theme1.xml><?xml version="1.0" encoding="utf-8"?>
<a:theme xmlns:a="http://schemas.openxmlformats.org/drawingml/2006/main" name="1_Office Theme">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llant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HEMOGRAMA</Template>
  <TotalTime>118</TotalTime>
  <Words>2466</Words>
  <Application>Microsoft Office PowerPoint</Application>
  <PresentationFormat>Presentación en pantalla (4:3)</PresentationFormat>
  <Paragraphs>228</Paragraphs>
  <Slides>22</Slides>
  <Notes>1</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22</vt:i4>
      </vt:variant>
    </vt:vector>
  </HeadingPairs>
  <TitlesOfParts>
    <vt:vector size="34" baseType="lpstr">
      <vt:lpstr>Arial</vt:lpstr>
      <vt:lpstr>Calibri</vt:lpstr>
      <vt:lpstr>Cambria</vt:lpstr>
      <vt:lpstr>Franklin Gothic Book</vt:lpstr>
      <vt:lpstr>Franklin Gothic Medium</vt:lpstr>
      <vt:lpstr>ＭＳ Ｐゴシック</vt:lpstr>
      <vt:lpstr>ＭＳ Ｐゴシック</vt:lpstr>
      <vt:lpstr>Tahoma</vt:lpstr>
      <vt:lpstr>Times New Roman</vt:lpstr>
      <vt:lpstr>Verdana</vt:lpstr>
      <vt:lpstr>Wingdings</vt:lpstr>
      <vt:lpstr>1_Office Theme</vt:lpstr>
      <vt:lpstr>CASOS CLÍNICOS 2015</vt:lpstr>
      <vt:lpstr>¿ QUIÉN TIENE PRIORIDAD EN EL PUESTO DE TRIAJE? </vt:lpstr>
      <vt:lpstr>¿ QUIÉN TIENE PRIORIDAD EN EL PUESTO DE TRIAJE?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OTRO CASO CLINICO</vt:lpstr>
      <vt:lpstr> ¿ Cómo valoramos este paciente en triaje? ¿Cuáles son nuestras actuaciones?</vt:lpstr>
      <vt:lpstr> ¿ Cómo valoramos este paciente en triaje? ¿Cuáles son nuestras actuaciones?</vt:lpstr>
      <vt:lpstr> ¿ Cómo valoramos este paciente en triaje? ¿Cuáles son nuestras actuaciones?</vt:lpstr>
      <vt:lpstr> ¿ Cómo valoramos este paciente en triaje? ¿Cuáles son nuestras actuaciones?</vt:lpstr>
      <vt:lpstr>RESUMEN: PUNTOS CLAVE DEL TRIAJE EN URGENCIAS DE PEDIATRÍA</vt:lpstr>
    </vt:vector>
  </TitlesOfParts>
  <Manager/>
  <Company>F3 Multimedia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Caso clínico Diciembre 2011</dc:title>
  <dc:subject/>
  <dc:creator>Aida Solis Ñancucheo</dc:creator>
  <cp:keywords/>
  <dc:description/>
  <cp:lastModifiedBy>Aida</cp:lastModifiedBy>
  <cp:revision>14</cp:revision>
  <dcterms:created xsi:type="dcterms:W3CDTF">2015-08-24T14:03:48Z</dcterms:created>
  <dcterms:modified xsi:type="dcterms:W3CDTF">2016-04-05T06:14:08Z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TC011408273082</vt:lpwstr>
  </property>
</Properties>
</file>