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13" r:id="rId2"/>
    <p:sldId id="314" r:id="rId3"/>
    <p:sldId id="316" r:id="rId4"/>
    <p:sldId id="315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43" r:id="rId14"/>
    <p:sldId id="325" r:id="rId15"/>
    <p:sldId id="326" r:id="rId16"/>
    <p:sldId id="327" r:id="rId17"/>
    <p:sldId id="328" r:id="rId18"/>
    <p:sldId id="329" r:id="rId19"/>
    <p:sldId id="330" r:id="rId20"/>
    <p:sldId id="331" r:id="rId21"/>
    <p:sldId id="332" r:id="rId22"/>
    <p:sldId id="333" r:id="rId23"/>
    <p:sldId id="334" r:id="rId24"/>
    <p:sldId id="335" r:id="rId25"/>
    <p:sldId id="336" r:id="rId26"/>
    <p:sldId id="337" r:id="rId27"/>
    <p:sldId id="338" r:id="rId28"/>
    <p:sldId id="339" r:id="rId29"/>
    <p:sldId id="340" r:id="rId30"/>
    <p:sldId id="341" r:id="rId31"/>
    <p:sldId id="344" r:id="rId32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6AF5D7D5-BA81-46CE-A03A-696E4644216A}">
          <p14:sldIdLst>
            <p14:sldId id="313"/>
            <p14:sldId id="314"/>
            <p14:sldId id="316"/>
            <p14:sldId id="315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43"/>
            <p14:sldId id="325"/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  <p14:sldId id="34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586" autoAdjust="0"/>
  </p:normalViewPr>
  <p:slideViewPr>
    <p:cSldViewPr>
      <p:cViewPr varScale="1">
        <p:scale>
          <a:sx n="109" d="100"/>
          <a:sy n="109" d="100"/>
        </p:scale>
        <p:origin x="172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6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9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868B53-DB97-984C-8A0C-3F9EFB571DC7}" type="doc">
      <dgm:prSet loTypeId="urn:microsoft.com/office/officeart/2005/8/layout/hierarchy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7B831B25-6891-A34D-AD69-CBD8B1AD56CC}">
      <dgm:prSet/>
      <dgm:spPr/>
      <dgm:t>
        <a:bodyPr/>
        <a:lstStyle/>
        <a:p>
          <a:pPr rtl="0"/>
          <a:r>
            <a:rPr lang="es-CL" dirty="0"/>
            <a:t>Hipovolemia</a:t>
          </a:r>
        </a:p>
      </dgm:t>
    </dgm:pt>
    <dgm:pt modelId="{832543D6-DBF4-8942-98E9-01DC67CD843F}" type="parTrans" cxnId="{EA8F3723-E0D3-F845-ACD0-00A910C43A62}">
      <dgm:prSet/>
      <dgm:spPr/>
      <dgm:t>
        <a:bodyPr/>
        <a:lstStyle/>
        <a:p>
          <a:endParaRPr lang="es-ES"/>
        </a:p>
      </dgm:t>
    </dgm:pt>
    <dgm:pt modelId="{6BD27233-B375-DE45-9EA1-C9A2D625B16A}" type="sibTrans" cxnId="{EA8F3723-E0D3-F845-ACD0-00A910C43A62}">
      <dgm:prSet/>
      <dgm:spPr/>
      <dgm:t>
        <a:bodyPr/>
        <a:lstStyle/>
        <a:p>
          <a:endParaRPr lang="es-ES"/>
        </a:p>
      </dgm:t>
    </dgm:pt>
    <dgm:pt modelId="{1F8B405B-B334-164E-92ED-42B5877E6950}">
      <dgm:prSet/>
      <dgm:spPr/>
      <dgm:t>
        <a:bodyPr/>
        <a:lstStyle/>
        <a:p>
          <a:pPr rtl="0"/>
          <a:r>
            <a:rPr lang="es-CL" dirty="0"/>
            <a:t>Hipoxia</a:t>
          </a:r>
        </a:p>
      </dgm:t>
    </dgm:pt>
    <dgm:pt modelId="{BB3F5516-3209-7E49-A3BF-81FA7D4F428F}" type="parTrans" cxnId="{C6FB2CB1-E5F9-AF42-8CE8-9647C2BD4EC6}">
      <dgm:prSet/>
      <dgm:spPr/>
      <dgm:t>
        <a:bodyPr/>
        <a:lstStyle/>
        <a:p>
          <a:endParaRPr lang="es-ES"/>
        </a:p>
      </dgm:t>
    </dgm:pt>
    <dgm:pt modelId="{D6A7F6FD-1E20-A640-BCE2-3BF00D0D82D5}" type="sibTrans" cxnId="{C6FB2CB1-E5F9-AF42-8CE8-9647C2BD4EC6}">
      <dgm:prSet/>
      <dgm:spPr/>
      <dgm:t>
        <a:bodyPr/>
        <a:lstStyle/>
        <a:p>
          <a:endParaRPr lang="es-ES"/>
        </a:p>
      </dgm:t>
    </dgm:pt>
    <dgm:pt modelId="{2AAB020B-4C7C-FB4A-B99A-83D36BF21EB8}">
      <dgm:prSet/>
      <dgm:spPr/>
      <dgm:t>
        <a:bodyPr/>
        <a:lstStyle/>
        <a:p>
          <a:pPr rtl="0"/>
          <a:r>
            <a:rPr lang="es-CL" dirty="0"/>
            <a:t>Hipoglicemia</a:t>
          </a:r>
        </a:p>
      </dgm:t>
    </dgm:pt>
    <dgm:pt modelId="{9BF8D088-6D60-2043-AD42-12F71B4A7EB9}" type="parTrans" cxnId="{BCAC9387-01F7-C442-BB0B-1E7839BA2001}">
      <dgm:prSet/>
      <dgm:spPr/>
      <dgm:t>
        <a:bodyPr/>
        <a:lstStyle/>
        <a:p>
          <a:endParaRPr lang="es-ES"/>
        </a:p>
      </dgm:t>
    </dgm:pt>
    <dgm:pt modelId="{E19BD1A9-542C-2E42-9300-EDD67A3DCADC}" type="sibTrans" cxnId="{BCAC9387-01F7-C442-BB0B-1E7839BA2001}">
      <dgm:prSet/>
      <dgm:spPr/>
      <dgm:t>
        <a:bodyPr/>
        <a:lstStyle/>
        <a:p>
          <a:endParaRPr lang="es-ES"/>
        </a:p>
      </dgm:t>
    </dgm:pt>
    <dgm:pt modelId="{957B2D6B-ED19-1346-AD74-83BC2868E59D}">
      <dgm:prSet/>
      <dgm:spPr/>
      <dgm:t>
        <a:bodyPr/>
        <a:lstStyle/>
        <a:p>
          <a:pPr rtl="0"/>
          <a:r>
            <a:rPr lang="es-CL" dirty="0"/>
            <a:t>Hiper/hipokalemia</a:t>
          </a:r>
        </a:p>
      </dgm:t>
    </dgm:pt>
    <dgm:pt modelId="{C978654B-AB15-9B4E-8F07-A39D2C5598EF}" type="parTrans" cxnId="{0F425C2A-837B-3C46-BE2B-40BB51517973}">
      <dgm:prSet/>
      <dgm:spPr/>
      <dgm:t>
        <a:bodyPr/>
        <a:lstStyle/>
        <a:p>
          <a:endParaRPr lang="es-ES"/>
        </a:p>
      </dgm:t>
    </dgm:pt>
    <dgm:pt modelId="{F068A0D7-48FB-3E40-AABE-72794A210D6F}" type="sibTrans" cxnId="{0F425C2A-837B-3C46-BE2B-40BB51517973}">
      <dgm:prSet/>
      <dgm:spPr/>
      <dgm:t>
        <a:bodyPr/>
        <a:lstStyle/>
        <a:p>
          <a:endParaRPr lang="es-ES"/>
        </a:p>
      </dgm:t>
    </dgm:pt>
    <dgm:pt modelId="{5B641114-5CFB-F448-A45D-81BE7FB8BF1A}">
      <dgm:prSet/>
      <dgm:spPr/>
      <dgm:t>
        <a:bodyPr/>
        <a:lstStyle/>
        <a:p>
          <a:pPr rtl="0"/>
          <a:r>
            <a:rPr lang="es-CL" dirty="0"/>
            <a:t>H+ (acidosis)</a:t>
          </a:r>
        </a:p>
      </dgm:t>
    </dgm:pt>
    <dgm:pt modelId="{AD69BA0C-B157-8848-A113-6BA6E96F8621}" type="parTrans" cxnId="{B422BDF7-ED24-344A-8944-B1B8BEF0C0CC}">
      <dgm:prSet/>
      <dgm:spPr/>
      <dgm:t>
        <a:bodyPr/>
        <a:lstStyle/>
        <a:p>
          <a:endParaRPr lang="es-ES"/>
        </a:p>
      </dgm:t>
    </dgm:pt>
    <dgm:pt modelId="{A925A9CC-DA42-A64D-87BB-69B89F2792AB}" type="sibTrans" cxnId="{B422BDF7-ED24-344A-8944-B1B8BEF0C0CC}">
      <dgm:prSet/>
      <dgm:spPr/>
      <dgm:t>
        <a:bodyPr/>
        <a:lstStyle/>
        <a:p>
          <a:endParaRPr lang="es-ES"/>
        </a:p>
      </dgm:t>
    </dgm:pt>
    <dgm:pt modelId="{5837C96D-B410-9E4D-885C-32E58C92913B}">
      <dgm:prSet/>
      <dgm:spPr/>
      <dgm:t>
        <a:bodyPr/>
        <a:lstStyle/>
        <a:p>
          <a:pPr rtl="0"/>
          <a:r>
            <a:rPr lang="es-CL" dirty="0"/>
            <a:t>Hipotermia</a:t>
          </a:r>
        </a:p>
      </dgm:t>
    </dgm:pt>
    <dgm:pt modelId="{EB315FB6-4134-0846-AAF5-B0E213FCAF31}" type="parTrans" cxnId="{29D05B45-2D3C-374D-A563-735306198AB3}">
      <dgm:prSet/>
      <dgm:spPr/>
      <dgm:t>
        <a:bodyPr/>
        <a:lstStyle/>
        <a:p>
          <a:endParaRPr lang="es-ES"/>
        </a:p>
      </dgm:t>
    </dgm:pt>
    <dgm:pt modelId="{9BE641E6-9098-B14F-864C-FA4AB4F89EC1}" type="sibTrans" cxnId="{29D05B45-2D3C-374D-A563-735306198AB3}">
      <dgm:prSet/>
      <dgm:spPr/>
      <dgm:t>
        <a:bodyPr/>
        <a:lstStyle/>
        <a:p>
          <a:endParaRPr lang="es-ES"/>
        </a:p>
      </dgm:t>
    </dgm:pt>
    <dgm:pt modelId="{D9E99F4C-B729-3548-914D-D908DA3394D3}">
      <dgm:prSet/>
      <dgm:spPr/>
      <dgm:t>
        <a:bodyPr/>
        <a:lstStyle/>
        <a:p>
          <a:r>
            <a:rPr lang="es-ES" dirty="0"/>
            <a:t>6 H</a:t>
          </a:r>
        </a:p>
      </dgm:t>
    </dgm:pt>
    <dgm:pt modelId="{52461E72-4140-4445-A947-AF4C9AF72CB8}" type="parTrans" cxnId="{81B4E5EA-33BC-634E-BB4C-2D3B329AFC5C}">
      <dgm:prSet/>
      <dgm:spPr/>
      <dgm:t>
        <a:bodyPr/>
        <a:lstStyle/>
        <a:p>
          <a:endParaRPr lang="es-ES"/>
        </a:p>
      </dgm:t>
    </dgm:pt>
    <dgm:pt modelId="{1C49B0AC-2252-5C46-A1BB-DDD1DC7176A7}" type="sibTrans" cxnId="{81B4E5EA-33BC-634E-BB4C-2D3B329AFC5C}">
      <dgm:prSet/>
      <dgm:spPr/>
      <dgm:t>
        <a:bodyPr/>
        <a:lstStyle/>
        <a:p>
          <a:endParaRPr lang="es-ES"/>
        </a:p>
      </dgm:t>
    </dgm:pt>
    <dgm:pt modelId="{5DA0D716-A000-214A-A963-F005D503AE8C}" type="pres">
      <dgm:prSet presAssocID="{66868B53-DB97-984C-8A0C-3F9EFB571DC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B1D42EA-6729-6549-86C1-3DF1FC160B1E}" type="pres">
      <dgm:prSet presAssocID="{D9E99F4C-B729-3548-914D-D908DA3394D3}" presName="root" presStyleCnt="0"/>
      <dgm:spPr/>
    </dgm:pt>
    <dgm:pt modelId="{0BF5AC46-523E-1F48-A309-5DE5ACADC5CA}" type="pres">
      <dgm:prSet presAssocID="{D9E99F4C-B729-3548-914D-D908DA3394D3}" presName="rootComposite" presStyleCnt="0"/>
      <dgm:spPr/>
    </dgm:pt>
    <dgm:pt modelId="{D89AF8BB-42EA-BC45-9D05-F6CDD0C27033}" type="pres">
      <dgm:prSet presAssocID="{D9E99F4C-B729-3548-914D-D908DA3394D3}" presName="rootText" presStyleLbl="node1" presStyleIdx="0" presStyleCnt="1"/>
      <dgm:spPr/>
    </dgm:pt>
    <dgm:pt modelId="{990742BE-AFEF-1448-83C3-F1E703CB998E}" type="pres">
      <dgm:prSet presAssocID="{D9E99F4C-B729-3548-914D-D908DA3394D3}" presName="rootConnector" presStyleLbl="node1" presStyleIdx="0" presStyleCnt="1"/>
      <dgm:spPr/>
    </dgm:pt>
    <dgm:pt modelId="{0FEDFF10-78F6-1B4B-8257-57D9D8AD56A4}" type="pres">
      <dgm:prSet presAssocID="{D9E99F4C-B729-3548-914D-D908DA3394D3}" presName="childShape" presStyleCnt="0"/>
      <dgm:spPr/>
    </dgm:pt>
    <dgm:pt modelId="{A2A5BC74-0D5E-5C40-BD0E-EA11C707C114}" type="pres">
      <dgm:prSet presAssocID="{832543D6-DBF4-8942-98E9-01DC67CD843F}" presName="Name13" presStyleLbl="parChTrans1D2" presStyleIdx="0" presStyleCnt="6"/>
      <dgm:spPr/>
    </dgm:pt>
    <dgm:pt modelId="{F533DCC8-C61E-1444-A0A1-5FE4412A0C74}" type="pres">
      <dgm:prSet presAssocID="{7B831B25-6891-A34D-AD69-CBD8B1AD56CC}" presName="childText" presStyleLbl="bgAcc1" presStyleIdx="0" presStyleCnt="6">
        <dgm:presLayoutVars>
          <dgm:bulletEnabled val="1"/>
        </dgm:presLayoutVars>
      </dgm:prSet>
      <dgm:spPr/>
    </dgm:pt>
    <dgm:pt modelId="{98A1509A-15FE-FF45-A782-9BB78E61A7D2}" type="pres">
      <dgm:prSet presAssocID="{BB3F5516-3209-7E49-A3BF-81FA7D4F428F}" presName="Name13" presStyleLbl="parChTrans1D2" presStyleIdx="1" presStyleCnt="6"/>
      <dgm:spPr/>
    </dgm:pt>
    <dgm:pt modelId="{2F661772-E891-D947-BFA2-34A055E17456}" type="pres">
      <dgm:prSet presAssocID="{1F8B405B-B334-164E-92ED-42B5877E6950}" presName="childText" presStyleLbl="bgAcc1" presStyleIdx="1" presStyleCnt="6">
        <dgm:presLayoutVars>
          <dgm:bulletEnabled val="1"/>
        </dgm:presLayoutVars>
      </dgm:prSet>
      <dgm:spPr/>
    </dgm:pt>
    <dgm:pt modelId="{DA4B6A20-BEB2-9D48-AC66-3F42C14CBD9C}" type="pres">
      <dgm:prSet presAssocID="{9BF8D088-6D60-2043-AD42-12F71B4A7EB9}" presName="Name13" presStyleLbl="parChTrans1D2" presStyleIdx="2" presStyleCnt="6"/>
      <dgm:spPr/>
    </dgm:pt>
    <dgm:pt modelId="{058C2CBF-8A98-BE4E-998E-8C380BDF0D3F}" type="pres">
      <dgm:prSet presAssocID="{2AAB020B-4C7C-FB4A-B99A-83D36BF21EB8}" presName="childText" presStyleLbl="bgAcc1" presStyleIdx="2" presStyleCnt="6">
        <dgm:presLayoutVars>
          <dgm:bulletEnabled val="1"/>
        </dgm:presLayoutVars>
      </dgm:prSet>
      <dgm:spPr/>
    </dgm:pt>
    <dgm:pt modelId="{78B4B49E-2B94-7448-BEA3-AE930AE51E46}" type="pres">
      <dgm:prSet presAssocID="{C978654B-AB15-9B4E-8F07-A39D2C5598EF}" presName="Name13" presStyleLbl="parChTrans1D2" presStyleIdx="3" presStyleCnt="6"/>
      <dgm:spPr/>
    </dgm:pt>
    <dgm:pt modelId="{11DD50CE-2196-EC4F-90FD-37C1420FD669}" type="pres">
      <dgm:prSet presAssocID="{957B2D6B-ED19-1346-AD74-83BC2868E59D}" presName="childText" presStyleLbl="bgAcc1" presStyleIdx="3" presStyleCnt="6">
        <dgm:presLayoutVars>
          <dgm:bulletEnabled val="1"/>
        </dgm:presLayoutVars>
      </dgm:prSet>
      <dgm:spPr/>
    </dgm:pt>
    <dgm:pt modelId="{F4EE094E-4D2A-6D46-B02A-0E4D8FA5F0CF}" type="pres">
      <dgm:prSet presAssocID="{AD69BA0C-B157-8848-A113-6BA6E96F8621}" presName="Name13" presStyleLbl="parChTrans1D2" presStyleIdx="4" presStyleCnt="6"/>
      <dgm:spPr/>
    </dgm:pt>
    <dgm:pt modelId="{80654B9E-FEB4-8C42-9134-B627C8C0774F}" type="pres">
      <dgm:prSet presAssocID="{5B641114-5CFB-F448-A45D-81BE7FB8BF1A}" presName="childText" presStyleLbl="bgAcc1" presStyleIdx="4" presStyleCnt="6">
        <dgm:presLayoutVars>
          <dgm:bulletEnabled val="1"/>
        </dgm:presLayoutVars>
      </dgm:prSet>
      <dgm:spPr/>
    </dgm:pt>
    <dgm:pt modelId="{4C48CE86-D3ED-D24E-BA32-8448EEFAE70D}" type="pres">
      <dgm:prSet presAssocID="{EB315FB6-4134-0846-AAF5-B0E213FCAF31}" presName="Name13" presStyleLbl="parChTrans1D2" presStyleIdx="5" presStyleCnt="6"/>
      <dgm:spPr/>
    </dgm:pt>
    <dgm:pt modelId="{0B666E55-7B3E-784B-98DA-9AAA5782660F}" type="pres">
      <dgm:prSet presAssocID="{5837C96D-B410-9E4D-885C-32E58C92913B}" presName="childText" presStyleLbl="bgAcc1" presStyleIdx="5" presStyleCnt="6">
        <dgm:presLayoutVars>
          <dgm:bulletEnabled val="1"/>
        </dgm:presLayoutVars>
      </dgm:prSet>
      <dgm:spPr/>
    </dgm:pt>
  </dgm:ptLst>
  <dgm:cxnLst>
    <dgm:cxn modelId="{281B0806-6128-5A48-A14B-0481404D1ECD}" type="presOf" srcId="{957B2D6B-ED19-1346-AD74-83BC2868E59D}" destId="{11DD50CE-2196-EC4F-90FD-37C1420FD669}" srcOrd="0" destOrd="0" presId="urn:microsoft.com/office/officeart/2005/8/layout/hierarchy3"/>
    <dgm:cxn modelId="{EA8F3723-E0D3-F845-ACD0-00A910C43A62}" srcId="{D9E99F4C-B729-3548-914D-D908DA3394D3}" destId="{7B831B25-6891-A34D-AD69-CBD8B1AD56CC}" srcOrd="0" destOrd="0" parTransId="{832543D6-DBF4-8942-98E9-01DC67CD843F}" sibTransId="{6BD27233-B375-DE45-9EA1-C9A2D625B16A}"/>
    <dgm:cxn modelId="{0F425C2A-837B-3C46-BE2B-40BB51517973}" srcId="{D9E99F4C-B729-3548-914D-D908DA3394D3}" destId="{957B2D6B-ED19-1346-AD74-83BC2868E59D}" srcOrd="3" destOrd="0" parTransId="{C978654B-AB15-9B4E-8F07-A39D2C5598EF}" sibTransId="{F068A0D7-48FB-3E40-AABE-72794A210D6F}"/>
    <dgm:cxn modelId="{6C2C9D2F-1BC2-9E4C-B887-5596E0F8292A}" type="presOf" srcId="{5B641114-5CFB-F448-A45D-81BE7FB8BF1A}" destId="{80654B9E-FEB4-8C42-9134-B627C8C0774F}" srcOrd="0" destOrd="0" presId="urn:microsoft.com/office/officeart/2005/8/layout/hierarchy3"/>
    <dgm:cxn modelId="{A4D97B30-B15A-B643-BAC3-16DD92AAA519}" type="presOf" srcId="{AD69BA0C-B157-8848-A113-6BA6E96F8621}" destId="{F4EE094E-4D2A-6D46-B02A-0E4D8FA5F0CF}" srcOrd="0" destOrd="0" presId="urn:microsoft.com/office/officeart/2005/8/layout/hierarchy3"/>
    <dgm:cxn modelId="{2DABAE33-E254-5447-BCB9-633ACB7015D8}" type="presOf" srcId="{9BF8D088-6D60-2043-AD42-12F71B4A7EB9}" destId="{DA4B6A20-BEB2-9D48-AC66-3F42C14CBD9C}" srcOrd="0" destOrd="0" presId="urn:microsoft.com/office/officeart/2005/8/layout/hierarchy3"/>
    <dgm:cxn modelId="{F51E5E37-A524-5847-B632-97068457621A}" type="presOf" srcId="{BB3F5516-3209-7E49-A3BF-81FA7D4F428F}" destId="{98A1509A-15FE-FF45-A782-9BB78E61A7D2}" srcOrd="0" destOrd="0" presId="urn:microsoft.com/office/officeart/2005/8/layout/hierarchy3"/>
    <dgm:cxn modelId="{29D05B45-2D3C-374D-A563-735306198AB3}" srcId="{D9E99F4C-B729-3548-914D-D908DA3394D3}" destId="{5837C96D-B410-9E4D-885C-32E58C92913B}" srcOrd="5" destOrd="0" parTransId="{EB315FB6-4134-0846-AAF5-B0E213FCAF31}" sibTransId="{9BE641E6-9098-B14F-864C-FA4AB4F89EC1}"/>
    <dgm:cxn modelId="{8DED2A54-7CAB-9143-BDAF-4C3751C2F2D4}" type="presOf" srcId="{832543D6-DBF4-8942-98E9-01DC67CD843F}" destId="{A2A5BC74-0D5E-5C40-BD0E-EA11C707C114}" srcOrd="0" destOrd="0" presId="urn:microsoft.com/office/officeart/2005/8/layout/hierarchy3"/>
    <dgm:cxn modelId="{5074B571-E0E6-3C48-BD0E-E8F60DE61E47}" type="presOf" srcId="{2AAB020B-4C7C-FB4A-B99A-83D36BF21EB8}" destId="{058C2CBF-8A98-BE4E-998E-8C380BDF0D3F}" srcOrd="0" destOrd="0" presId="urn:microsoft.com/office/officeart/2005/8/layout/hierarchy3"/>
    <dgm:cxn modelId="{BCAC9387-01F7-C442-BB0B-1E7839BA2001}" srcId="{D9E99F4C-B729-3548-914D-D908DA3394D3}" destId="{2AAB020B-4C7C-FB4A-B99A-83D36BF21EB8}" srcOrd="2" destOrd="0" parTransId="{9BF8D088-6D60-2043-AD42-12F71B4A7EB9}" sibTransId="{E19BD1A9-542C-2E42-9300-EDD67A3DCADC}"/>
    <dgm:cxn modelId="{99267D9A-192B-DE44-9351-20FB0C80998A}" type="presOf" srcId="{1F8B405B-B334-164E-92ED-42B5877E6950}" destId="{2F661772-E891-D947-BFA2-34A055E17456}" srcOrd="0" destOrd="0" presId="urn:microsoft.com/office/officeart/2005/8/layout/hierarchy3"/>
    <dgm:cxn modelId="{6E6D88AB-B8CA-0B40-865C-01F43333424E}" type="presOf" srcId="{C978654B-AB15-9B4E-8F07-A39D2C5598EF}" destId="{78B4B49E-2B94-7448-BEA3-AE930AE51E46}" srcOrd="0" destOrd="0" presId="urn:microsoft.com/office/officeart/2005/8/layout/hierarchy3"/>
    <dgm:cxn modelId="{C0BDB8AC-4917-C947-B4F2-CC69E48A6BE4}" type="presOf" srcId="{5837C96D-B410-9E4D-885C-32E58C92913B}" destId="{0B666E55-7B3E-784B-98DA-9AAA5782660F}" srcOrd="0" destOrd="0" presId="urn:microsoft.com/office/officeart/2005/8/layout/hierarchy3"/>
    <dgm:cxn modelId="{7FB85FAD-AD77-6849-973C-35A2B2D66A70}" type="presOf" srcId="{D9E99F4C-B729-3548-914D-D908DA3394D3}" destId="{990742BE-AFEF-1448-83C3-F1E703CB998E}" srcOrd="1" destOrd="0" presId="urn:microsoft.com/office/officeart/2005/8/layout/hierarchy3"/>
    <dgm:cxn modelId="{C6FB2CB1-E5F9-AF42-8CE8-9647C2BD4EC6}" srcId="{D9E99F4C-B729-3548-914D-D908DA3394D3}" destId="{1F8B405B-B334-164E-92ED-42B5877E6950}" srcOrd="1" destOrd="0" parTransId="{BB3F5516-3209-7E49-A3BF-81FA7D4F428F}" sibTransId="{D6A7F6FD-1E20-A640-BCE2-3BF00D0D82D5}"/>
    <dgm:cxn modelId="{13FA35C4-689B-5342-BDEF-0FE538AE6D65}" type="presOf" srcId="{EB315FB6-4134-0846-AAF5-B0E213FCAF31}" destId="{4C48CE86-D3ED-D24E-BA32-8448EEFAE70D}" srcOrd="0" destOrd="0" presId="urn:microsoft.com/office/officeart/2005/8/layout/hierarchy3"/>
    <dgm:cxn modelId="{4B807AC5-C090-1D4A-A30D-1B0AC3D14BA7}" type="presOf" srcId="{D9E99F4C-B729-3548-914D-D908DA3394D3}" destId="{D89AF8BB-42EA-BC45-9D05-F6CDD0C27033}" srcOrd="0" destOrd="0" presId="urn:microsoft.com/office/officeart/2005/8/layout/hierarchy3"/>
    <dgm:cxn modelId="{81B4E5EA-33BC-634E-BB4C-2D3B329AFC5C}" srcId="{66868B53-DB97-984C-8A0C-3F9EFB571DC7}" destId="{D9E99F4C-B729-3548-914D-D908DA3394D3}" srcOrd="0" destOrd="0" parTransId="{52461E72-4140-4445-A947-AF4C9AF72CB8}" sibTransId="{1C49B0AC-2252-5C46-A1BB-DDD1DC7176A7}"/>
    <dgm:cxn modelId="{B96CDBEF-B1A3-3F40-BADF-5B915AEB854F}" type="presOf" srcId="{66868B53-DB97-984C-8A0C-3F9EFB571DC7}" destId="{5DA0D716-A000-214A-A963-F005D503AE8C}" srcOrd="0" destOrd="0" presId="urn:microsoft.com/office/officeart/2005/8/layout/hierarchy3"/>
    <dgm:cxn modelId="{EE14CFF3-ABFB-2245-B1F5-45D12C24EF95}" type="presOf" srcId="{7B831B25-6891-A34D-AD69-CBD8B1AD56CC}" destId="{F533DCC8-C61E-1444-A0A1-5FE4412A0C74}" srcOrd="0" destOrd="0" presId="urn:microsoft.com/office/officeart/2005/8/layout/hierarchy3"/>
    <dgm:cxn modelId="{B422BDF7-ED24-344A-8944-B1B8BEF0C0CC}" srcId="{D9E99F4C-B729-3548-914D-D908DA3394D3}" destId="{5B641114-5CFB-F448-A45D-81BE7FB8BF1A}" srcOrd="4" destOrd="0" parTransId="{AD69BA0C-B157-8848-A113-6BA6E96F8621}" sibTransId="{A925A9CC-DA42-A64D-87BB-69B89F2792AB}"/>
    <dgm:cxn modelId="{7E124168-B591-E540-89A0-E78D96D086D3}" type="presParOf" srcId="{5DA0D716-A000-214A-A963-F005D503AE8C}" destId="{FB1D42EA-6729-6549-86C1-3DF1FC160B1E}" srcOrd="0" destOrd="0" presId="urn:microsoft.com/office/officeart/2005/8/layout/hierarchy3"/>
    <dgm:cxn modelId="{446C9ADC-ADF0-7641-A535-8A7D3A291EED}" type="presParOf" srcId="{FB1D42EA-6729-6549-86C1-3DF1FC160B1E}" destId="{0BF5AC46-523E-1F48-A309-5DE5ACADC5CA}" srcOrd="0" destOrd="0" presId="urn:microsoft.com/office/officeart/2005/8/layout/hierarchy3"/>
    <dgm:cxn modelId="{5BF7106E-6F14-C64C-A0E9-CEAC4D5B005A}" type="presParOf" srcId="{0BF5AC46-523E-1F48-A309-5DE5ACADC5CA}" destId="{D89AF8BB-42EA-BC45-9D05-F6CDD0C27033}" srcOrd="0" destOrd="0" presId="urn:microsoft.com/office/officeart/2005/8/layout/hierarchy3"/>
    <dgm:cxn modelId="{E613C136-D2E5-6E49-921D-2FAE0713CB9A}" type="presParOf" srcId="{0BF5AC46-523E-1F48-A309-5DE5ACADC5CA}" destId="{990742BE-AFEF-1448-83C3-F1E703CB998E}" srcOrd="1" destOrd="0" presId="urn:microsoft.com/office/officeart/2005/8/layout/hierarchy3"/>
    <dgm:cxn modelId="{8DBF8650-D8FB-DE43-BFCA-07F8525B8923}" type="presParOf" srcId="{FB1D42EA-6729-6549-86C1-3DF1FC160B1E}" destId="{0FEDFF10-78F6-1B4B-8257-57D9D8AD56A4}" srcOrd="1" destOrd="0" presId="urn:microsoft.com/office/officeart/2005/8/layout/hierarchy3"/>
    <dgm:cxn modelId="{F8A9BAFE-EF9D-AC48-B880-727FF012EB24}" type="presParOf" srcId="{0FEDFF10-78F6-1B4B-8257-57D9D8AD56A4}" destId="{A2A5BC74-0D5E-5C40-BD0E-EA11C707C114}" srcOrd="0" destOrd="0" presId="urn:microsoft.com/office/officeart/2005/8/layout/hierarchy3"/>
    <dgm:cxn modelId="{E134C135-C3F0-7847-8035-75FEAAB68707}" type="presParOf" srcId="{0FEDFF10-78F6-1B4B-8257-57D9D8AD56A4}" destId="{F533DCC8-C61E-1444-A0A1-5FE4412A0C74}" srcOrd="1" destOrd="0" presId="urn:microsoft.com/office/officeart/2005/8/layout/hierarchy3"/>
    <dgm:cxn modelId="{199B942B-43B0-664D-9CCB-B056DE3FD4BD}" type="presParOf" srcId="{0FEDFF10-78F6-1B4B-8257-57D9D8AD56A4}" destId="{98A1509A-15FE-FF45-A782-9BB78E61A7D2}" srcOrd="2" destOrd="0" presId="urn:microsoft.com/office/officeart/2005/8/layout/hierarchy3"/>
    <dgm:cxn modelId="{59D7D81F-0C9B-8E46-879C-3DAFB44A8C9B}" type="presParOf" srcId="{0FEDFF10-78F6-1B4B-8257-57D9D8AD56A4}" destId="{2F661772-E891-D947-BFA2-34A055E17456}" srcOrd="3" destOrd="0" presId="urn:microsoft.com/office/officeart/2005/8/layout/hierarchy3"/>
    <dgm:cxn modelId="{BB7C89C9-4CCD-F146-BD54-02C37901B64F}" type="presParOf" srcId="{0FEDFF10-78F6-1B4B-8257-57D9D8AD56A4}" destId="{DA4B6A20-BEB2-9D48-AC66-3F42C14CBD9C}" srcOrd="4" destOrd="0" presId="urn:microsoft.com/office/officeart/2005/8/layout/hierarchy3"/>
    <dgm:cxn modelId="{6D99C36F-36F9-004C-922B-BE67F9954E49}" type="presParOf" srcId="{0FEDFF10-78F6-1B4B-8257-57D9D8AD56A4}" destId="{058C2CBF-8A98-BE4E-998E-8C380BDF0D3F}" srcOrd="5" destOrd="0" presId="urn:microsoft.com/office/officeart/2005/8/layout/hierarchy3"/>
    <dgm:cxn modelId="{C1AFC8AB-3640-0D45-97E4-30C38D91F3F5}" type="presParOf" srcId="{0FEDFF10-78F6-1B4B-8257-57D9D8AD56A4}" destId="{78B4B49E-2B94-7448-BEA3-AE930AE51E46}" srcOrd="6" destOrd="0" presId="urn:microsoft.com/office/officeart/2005/8/layout/hierarchy3"/>
    <dgm:cxn modelId="{55D2E5AB-7765-A74D-AA22-0B5B5D96C7BD}" type="presParOf" srcId="{0FEDFF10-78F6-1B4B-8257-57D9D8AD56A4}" destId="{11DD50CE-2196-EC4F-90FD-37C1420FD669}" srcOrd="7" destOrd="0" presId="urn:microsoft.com/office/officeart/2005/8/layout/hierarchy3"/>
    <dgm:cxn modelId="{23575FC2-D743-804F-8790-6F9054AF7145}" type="presParOf" srcId="{0FEDFF10-78F6-1B4B-8257-57D9D8AD56A4}" destId="{F4EE094E-4D2A-6D46-B02A-0E4D8FA5F0CF}" srcOrd="8" destOrd="0" presId="urn:microsoft.com/office/officeart/2005/8/layout/hierarchy3"/>
    <dgm:cxn modelId="{AEBFBEAE-F48A-8A44-B926-497D6E682EAD}" type="presParOf" srcId="{0FEDFF10-78F6-1B4B-8257-57D9D8AD56A4}" destId="{80654B9E-FEB4-8C42-9134-B627C8C0774F}" srcOrd="9" destOrd="0" presId="urn:microsoft.com/office/officeart/2005/8/layout/hierarchy3"/>
    <dgm:cxn modelId="{E06A2F68-1F8F-EE48-AC49-D8C68D5F4257}" type="presParOf" srcId="{0FEDFF10-78F6-1B4B-8257-57D9D8AD56A4}" destId="{4C48CE86-D3ED-D24E-BA32-8448EEFAE70D}" srcOrd="10" destOrd="0" presId="urn:microsoft.com/office/officeart/2005/8/layout/hierarchy3"/>
    <dgm:cxn modelId="{B4878EC5-D14E-4E4F-B67A-C458DAD7E2FF}" type="presParOf" srcId="{0FEDFF10-78F6-1B4B-8257-57D9D8AD56A4}" destId="{0B666E55-7B3E-784B-98DA-9AAA5782660F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64861A-0742-C44C-BD8C-E0ECC6231A1D}" type="doc">
      <dgm:prSet loTypeId="urn:microsoft.com/office/officeart/2005/8/layout/hierarchy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EE752F5-152F-B343-900C-0D9ADEF2389F}">
      <dgm:prSet/>
      <dgm:spPr/>
      <dgm:t>
        <a:bodyPr/>
        <a:lstStyle/>
        <a:p>
          <a:pPr rtl="0"/>
          <a:r>
            <a:rPr lang="es-CL" dirty="0"/>
            <a:t>Tensión neumotórax</a:t>
          </a:r>
        </a:p>
      </dgm:t>
    </dgm:pt>
    <dgm:pt modelId="{3DBB0B62-BAFB-0C4D-BE95-058F6F0549D5}" type="parTrans" cxnId="{FDB7FA92-F0B9-164D-BC1C-7636610586F5}">
      <dgm:prSet/>
      <dgm:spPr/>
      <dgm:t>
        <a:bodyPr/>
        <a:lstStyle/>
        <a:p>
          <a:endParaRPr lang="es-ES"/>
        </a:p>
      </dgm:t>
    </dgm:pt>
    <dgm:pt modelId="{D3B571BC-A63C-884D-9202-A9C212B51E3F}" type="sibTrans" cxnId="{FDB7FA92-F0B9-164D-BC1C-7636610586F5}">
      <dgm:prSet/>
      <dgm:spPr/>
      <dgm:t>
        <a:bodyPr/>
        <a:lstStyle/>
        <a:p>
          <a:endParaRPr lang="es-ES"/>
        </a:p>
      </dgm:t>
    </dgm:pt>
    <dgm:pt modelId="{30298790-2C20-F345-97EE-CA3993F2F268}">
      <dgm:prSet/>
      <dgm:spPr/>
      <dgm:t>
        <a:bodyPr/>
        <a:lstStyle/>
        <a:p>
          <a:pPr rtl="0"/>
          <a:r>
            <a:rPr lang="es-CL" dirty="0"/>
            <a:t>Taponamiento cardíaco</a:t>
          </a:r>
        </a:p>
      </dgm:t>
    </dgm:pt>
    <dgm:pt modelId="{8D6E3B61-4EDC-1645-8B3A-5D493438F1AC}" type="parTrans" cxnId="{340B692F-F5A9-7746-B833-FED1867E181E}">
      <dgm:prSet/>
      <dgm:spPr/>
      <dgm:t>
        <a:bodyPr/>
        <a:lstStyle/>
        <a:p>
          <a:endParaRPr lang="es-ES"/>
        </a:p>
      </dgm:t>
    </dgm:pt>
    <dgm:pt modelId="{481BC149-53E1-D042-8794-A0ABEBE7DD96}" type="sibTrans" cxnId="{340B692F-F5A9-7746-B833-FED1867E181E}">
      <dgm:prSet/>
      <dgm:spPr/>
      <dgm:t>
        <a:bodyPr/>
        <a:lstStyle/>
        <a:p>
          <a:endParaRPr lang="es-ES"/>
        </a:p>
      </dgm:t>
    </dgm:pt>
    <dgm:pt modelId="{D827B716-F4DF-4642-BA86-7AF94AA0AADC}">
      <dgm:prSet/>
      <dgm:spPr/>
      <dgm:t>
        <a:bodyPr/>
        <a:lstStyle/>
        <a:p>
          <a:pPr rtl="0"/>
          <a:r>
            <a:rPr lang="es-CL" dirty="0"/>
            <a:t>Toxinas</a:t>
          </a:r>
        </a:p>
      </dgm:t>
    </dgm:pt>
    <dgm:pt modelId="{643FD237-A1D3-6B4E-8266-52D3FDA2A246}" type="parTrans" cxnId="{AE57AFE4-9629-4344-82AC-E71A1224EB34}">
      <dgm:prSet/>
      <dgm:spPr/>
      <dgm:t>
        <a:bodyPr/>
        <a:lstStyle/>
        <a:p>
          <a:endParaRPr lang="es-ES"/>
        </a:p>
      </dgm:t>
    </dgm:pt>
    <dgm:pt modelId="{581C2F27-A849-DC4B-973D-B941A28A284E}" type="sibTrans" cxnId="{AE57AFE4-9629-4344-82AC-E71A1224EB34}">
      <dgm:prSet/>
      <dgm:spPr/>
      <dgm:t>
        <a:bodyPr/>
        <a:lstStyle/>
        <a:p>
          <a:endParaRPr lang="es-ES"/>
        </a:p>
      </dgm:t>
    </dgm:pt>
    <dgm:pt modelId="{827420BE-D338-1344-A310-8BBFAF011F33}">
      <dgm:prSet/>
      <dgm:spPr/>
      <dgm:t>
        <a:bodyPr/>
        <a:lstStyle/>
        <a:p>
          <a:pPr rtl="0"/>
          <a:r>
            <a:rPr lang="es-CL" dirty="0"/>
            <a:t>Trombosis pulmonar</a:t>
          </a:r>
        </a:p>
      </dgm:t>
    </dgm:pt>
    <dgm:pt modelId="{FFF21C53-1852-8E4C-997D-B95D8670376E}" type="parTrans" cxnId="{F75BA32D-379C-4048-805A-CF0D3699FB7B}">
      <dgm:prSet/>
      <dgm:spPr/>
      <dgm:t>
        <a:bodyPr/>
        <a:lstStyle/>
        <a:p>
          <a:endParaRPr lang="es-ES"/>
        </a:p>
      </dgm:t>
    </dgm:pt>
    <dgm:pt modelId="{7AB8912A-4AB4-7F4B-A0A6-452CC93B3AAB}" type="sibTrans" cxnId="{F75BA32D-379C-4048-805A-CF0D3699FB7B}">
      <dgm:prSet/>
      <dgm:spPr/>
      <dgm:t>
        <a:bodyPr/>
        <a:lstStyle/>
        <a:p>
          <a:endParaRPr lang="es-ES"/>
        </a:p>
      </dgm:t>
    </dgm:pt>
    <dgm:pt modelId="{4FB4B482-81D5-7E4D-ABEE-FA0F202030E3}">
      <dgm:prSet/>
      <dgm:spPr/>
      <dgm:t>
        <a:bodyPr/>
        <a:lstStyle/>
        <a:p>
          <a:pPr rtl="0"/>
          <a:r>
            <a:rPr lang="es-CL" dirty="0"/>
            <a:t>Trombosis cardiaca</a:t>
          </a:r>
        </a:p>
      </dgm:t>
    </dgm:pt>
    <dgm:pt modelId="{A9EB8C2B-0A41-3A41-81AE-14AFCBA931EE}" type="parTrans" cxnId="{E505B1D5-78BA-D844-810E-7B6E5A5A0190}">
      <dgm:prSet/>
      <dgm:spPr/>
      <dgm:t>
        <a:bodyPr/>
        <a:lstStyle/>
        <a:p>
          <a:endParaRPr lang="es-ES"/>
        </a:p>
      </dgm:t>
    </dgm:pt>
    <dgm:pt modelId="{7FEAE2A5-2F09-5749-A50C-C471193AA282}" type="sibTrans" cxnId="{E505B1D5-78BA-D844-810E-7B6E5A5A0190}">
      <dgm:prSet/>
      <dgm:spPr/>
      <dgm:t>
        <a:bodyPr/>
        <a:lstStyle/>
        <a:p>
          <a:endParaRPr lang="es-ES"/>
        </a:p>
      </dgm:t>
    </dgm:pt>
    <dgm:pt modelId="{8F2DAE83-A8EF-3A44-80A4-D8599E5B7F09}">
      <dgm:prSet custT="1"/>
      <dgm:spPr/>
      <dgm:t>
        <a:bodyPr/>
        <a:lstStyle/>
        <a:p>
          <a:pPr rtl="0"/>
          <a:r>
            <a:rPr lang="es-CL" sz="3400" dirty="0"/>
            <a:t>5T</a:t>
          </a:r>
        </a:p>
      </dgm:t>
    </dgm:pt>
    <dgm:pt modelId="{C9C61D03-1145-DF4E-94F1-840930BD8D8C}" type="parTrans" cxnId="{C0EAB4B0-DC3C-7248-94E3-B71CA134FCDD}">
      <dgm:prSet/>
      <dgm:spPr/>
      <dgm:t>
        <a:bodyPr/>
        <a:lstStyle/>
        <a:p>
          <a:endParaRPr lang="es-ES"/>
        </a:p>
      </dgm:t>
    </dgm:pt>
    <dgm:pt modelId="{FA3EC12F-18AB-024E-9104-CAA283CBF6DB}" type="sibTrans" cxnId="{C0EAB4B0-DC3C-7248-94E3-B71CA134FCDD}">
      <dgm:prSet/>
      <dgm:spPr/>
      <dgm:t>
        <a:bodyPr/>
        <a:lstStyle/>
        <a:p>
          <a:endParaRPr lang="es-ES"/>
        </a:p>
      </dgm:t>
    </dgm:pt>
    <dgm:pt modelId="{0097FAF1-EF3B-0C40-891F-656849BAD990}" type="pres">
      <dgm:prSet presAssocID="{C264861A-0742-C44C-BD8C-E0ECC6231A1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06E440E-DA58-8345-AC5D-E348AEA09FD5}" type="pres">
      <dgm:prSet presAssocID="{8F2DAE83-A8EF-3A44-80A4-D8599E5B7F09}" presName="root" presStyleCnt="0"/>
      <dgm:spPr/>
    </dgm:pt>
    <dgm:pt modelId="{3A2DA3EC-128D-7D47-A3DF-8D97A0F201C4}" type="pres">
      <dgm:prSet presAssocID="{8F2DAE83-A8EF-3A44-80A4-D8599E5B7F09}" presName="rootComposite" presStyleCnt="0"/>
      <dgm:spPr/>
    </dgm:pt>
    <dgm:pt modelId="{BB894354-BC8B-0940-8239-F85DCB7B7893}" type="pres">
      <dgm:prSet presAssocID="{8F2DAE83-A8EF-3A44-80A4-D8599E5B7F09}" presName="rootText" presStyleLbl="node1" presStyleIdx="0" presStyleCnt="1"/>
      <dgm:spPr/>
    </dgm:pt>
    <dgm:pt modelId="{21AE6382-7160-734C-BE4E-513DB1CBD6B9}" type="pres">
      <dgm:prSet presAssocID="{8F2DAE83-A8EF-3A44-80A4-D8599E5B7F09}" presName="rootConnector" presStyleLbl="node1" presStyleIdx="0" presStyleCnt="1"/>
      <dgm:spPr/>
    </dgm:pt>
    <dgm:pt modelId="{414D281D-967B-904B-9274-DF56EED432BB}" type="pres">
      <dgm:prSet presAssocID="{8F2DAE83-A8EF-3A44-80A4-D8599E5B7F09}" presName="childShape" presStyleCnt="0"/>
      <dgm:spPr/>
    </dgm:pt>
    <dgm:pt modelId="{D13FEBFC-1F12-7B49-B6F4-C2DAFA19ED83}" type="pres">
      <dgm:prSet presAssocID="{3DBB0B62-BAFB-0C4D-BE95-058F6F0549D5}" presName="Name13" presStyleLbl="parChTrans1D2" presStyleIdx="0" presStyleCnt="5"/>
      <dgm:spPr/>
    </dgm:pt>
    <dgm:pt modelId="{F655BE0E-AC00-474F-8CEB-3A4F3FC33490}" type="pres">
      <dgm:prSet presAssocID="{EEE752F5-152F-B343-900C-0D9ADEF2389F}" presName="childText" presStyleLbl="bgAcc1" presStyleIdx="0" presStyleCnt="5">
        <dgm:presLayoutVars>
          <dgm:bulletEnabled val="1"/>
        </dgm:presLayoutVars>
      </dgm:prSet>
      <dgm:spPr/>
    </dgm:pt>
    <dgm:pt modelId="{F5912FB8-C45D-4441-8732-847699D8ECAA}" type="pres">
      <dgm:prSet presAssocID="{8D6E3B61-4EDC-1645-8B3A-5D493438F1AC}" presName="Name13" presStyleLbl="parChTrans1D2" presStyleIdx="1" presStyleCnt="5"/>
      <dgm:spPr/>
    </dgm:pt>
    <dgm:pt modelId="{B6E07E00-54BB-AE49-A1C0-9F79CE803160}" type="pres">
      <dgm:prSet presAssocID="{30298790-2C20-F345-97EE-CA3993F2F268}" presName="childText" presStyleLbl="bgAcc1" presStyleIdx="1" presStyleCnt="5">
        <dgm:presLayoutVars>
          <dgm:bulletEnabled val="1"/>
        </dgm:presLayoutVars>
      </dgm:prSet>
      <dgm:spPr/>
    </dgm:pt>
    <dgm:pt modelId="{52AC08B9-5CB5-5B40-A106-1230ADC0859C}" type="pres">
      <dgm:prSet presAssocID="{643FD237-A1D3-6B4E-8266-52D3FDA2A246}" presName="Name13" presStyleLbl="parChTrans1D2" presStyleIdx="2" presStyleCnt="5"/>
      <dgm:spPr/>
    </dgm:pt>
    <dgm:pt modelId="{B4BFB9FC-615D-5A46-9547-5739844F899D}" type="pres">
      <dgm:prSet presAssocID="{D827B716-F4DF-4642-BA86-7AF94AA0AADC}" presName="childText" presStyleLbl="bgAcc1" presStyleIdx="2" presStyleCnt="5">
        <dgm:presLayoutVars>
          <dgm:bulletEnabled val="1"/>
        </dgm:presLayoutVars>
      </dgm:prSet>
      <dgm:spPr/>
    </dgm:pt>
    <dgm:pt modelId="{270409A9-CF2E-634D-B9B8-741DD7915D5B}" type="pres">
      <dgm:prSet presAssocID="{FFF21C53-1852-8E4C-997D-B95D8670376E}" presName="Name13" presStyleLbl="parChTrans1D2" presStyleIdx="3" presStyleCnt="5"/>
      <dgm:spPr/>
    </dgm:pt>
    <dgm:pt modelId="{0E92DA14-AED5-4A41-8106-4E1E84F0C1EF}" type="pres">
      <dgm:prSet presAssocID="{827420BE-D338-1344-A310-8BBFAF011F33}" presName="childText" presStyleLbl="bgAcc1" presStyleIdx="3" presStyleCnt="5">
        <dgm:presLayoutVars>
          <dgm:bulletEnabled val="1"/>
        </dgm:presLayoutVars>
      </dgm:prSet>
      <dgm:spPr/>
    </dgm:pt>
    <dgm:pt modelId="{CCEAF495-25EC-E947-B2EE-D63BB8DCA68F}" type="pres">
      <dgm:prSet presAssocID="{A9EB8C2B-0A41-3A41-81AE-14AFCBA931EE}" presName="Name13" presStyleLbl="parChTrans1D2" presStyleIdx="4" presStyleCnt="5"/>
      <dgm:spPr/>
    </dgm:pt>
    <dgm:pt modelId="{953FB33E-CD06-B24C-A7EB-3E98E8A2979E}" type="pres">
      <dgm:prSet presAssocID="{4FB4B482-81D5-7E4D-ABEE-FA0F202030E3}" presName="childText" presStyleLbl="bgAcc1" presStyleIdx="4" presStyleCnt="5">
        <dgm:presLayoutVars>
          <dgm:bulletEnabled val="1"/>
        </dgm:presLayoutVars>
      </dgm:prSet>
      <dgm:spPr/>
    </dgm:pt>
  </dgm:ptLst>
  <dgm:cxnLst>
    <dgm:cxn modelId="{D3D56D01-0E42-EF4E-B3D9-06572EF4AF31}" type="presOf" srcId="{8F2DAE83-A8EF-3A44-80A4-D8599E5B7F09}" destId="{BB894354-BC8B-0940-8239-F85DCB7B7893}" srcOrd="0" destOrd="0" presId="urn:microsoft.com/office/officeart/2005/8/layout/hierarchy3"/>
    <dgm:cxn modelId="{BBD9280E-D242-7441-B0F7-513CAE729C42}" type="presOf" srcId="{C264861A-0742-C44C-BD8C-E0ECC6231A1D}" destId="{0097FAF1-EF3B-0C40-891F-656849BAD990}" srcOrd="0" destOrd="0" presId="urn:microsoft.com/office/officeart/2005/8/layout/hierarchy3"/>
    <dgm:cxn modelId="{F75BA32D-379C-4048-805A-CF0D3699FB7B}" srcId="{8F2DAE83-A8EF-3A44-80A4-D8599E5B7F09}" destId="{827420BE-D338-1344-A310-8BBFAF011F33}" srcOrd="3" destOrd="0" parTransId="{FFF21C53-1852-8E4C-997D-B95D8670376E}" sibTransId="{7AB8912A-4AB4-7F4B-A0A6-452CC93B3AAB}"/>
    <dgm:cxn modelId="{340B692F-F5A9-7746-B833-FED1867E181E}" srcId="{8F2DAE83-A8EF-3A44-80A4-D8599E5B7F09}" destId="{30298790-2C20-F345-97EE-CA3993F2F268}" srcOrd="1" destOrd="0" parTransId="{8D6E3B61-4EDC-1645-8B3A-5D493438F1AC}" sibTransId="{481BC149-53E1-D042-8794-A0ABEBE7DD96}"/>
    <dgm:cxn modelId="{15823F5E-41F0-A849-B4E2-36A40B751454}" type="presOf" srcId="{A9EB8C2B-0A41-3A41-81AE-14AFCBA931EE}" destId="{CCEAF495-25EC-E947-B2EE-D63BB8DCA68F}" srcOrd="0" destOrd="0" presId="urn:microsoft.com/office/officeart/2005/8/layout/hierarchy3"/>
    <dgm:cxn modelId="{E027CE70-23DD-2749-AB58-A9E518B14711}" type="presOf" srcId="{D827B716-F4DF-4642-BA86-7AF94AA0AADC}" destId="{B4BFB9FC-615D-5A46-9547-5739844F899D}" srcOrd="0" destOrd="0" presId="urn:microsoft.com/office/officeart/2005/8/layout/hierarchy3"/>
    <dgm:cxn modelId="{A6606F91-45FF-5B48-9679-6049458CB007}" type="presOf" srcId="{4FB4B482-81D5-7E4D-ABEE-FA0F202030E3}" destId="{953FB33E-CD06-B24C-A7EB-3E98E8A2979E}" srcOrd="0" destOrd="0" presId="urn:microsoft.com/office/officeart/2005/8/layout/hierarchy3"/>
    <dgm:cxn modelId="{FDB7FA92-F0B9-164D-BC1C-7636610586F5}" srcId="{8F2DAE83-A8EF-3A44-80A4-D8599E5B7F09}" destId="{EEE752F5-152F-B343-900C-0D9ADEF2389F}" srcOrd="0" destOrd="0" parTransId="{3DBB0B62-BAFB-0C4D-BE95-058F6F0549D5}" sibTransId="{D3B571BC-A63C-884D-9202-A9C212B51E3F}"/>
    <dgm:cxn modelId="{DB7BEE94-1A1D-5C42-8F70-7213D9E9F84C}" type="presOf" srcId="{643FD237-A1D3-6B4E-8266-52D3FDA2A246}" destId="{52AC08B9-5CB5-5B40-A106-1230ADC0859C}" srcOrd="0" destOrd="0" presId="urn:microsoft.com/office/officeart/2005/8/layout/hierarchy3"/>
    <dgm:cxn modelId="{A4951996-D6F5-F742-98C6-6908773858A2}" type="presOf" srcId="{EEE752F5-152F-B343-900C-0D9ADEF2389F}" destId="{F655BE0E-AC00-474F-8CEB-3A4F3FC33490}" srcOrd="0" destOrd="0" presId="urn:microsoft.com/office/officeart/2005/8/layout/hierarchy3"/>
    <dgm:cxn modelId="{9688CEA3-BD9E-E341-8541-863F58941D60}" type="presOf" srcId="{FFF21C53-1852-8E4C-997D-B95D8670376E}" destId="{270409A9-CF2E-634D-B9B8-741DD7915D5B}" srcOrd="0" destOrd="0" presId="urn:microsoft.com/office/officeart/2005/8/layout/hierarchy3"/>
    <dgm:cxn modelId="{11E9B8A9-AFE6-C04E-B875-31ED32D72A32}" type="presOf" srcId="{8D6E3B61-4EDC-1645-8B3A-5D493438F1AC}" destId="{F5912FB8-C45D-4441-8732-847699D8ECAA}" srcOrd="0" destOrd="0" presId="urn:microsoft.com/office/officeart/2005/8/layout/hierarchy3"/>
    <dgm:cxn modelId="{C0EAB4B0-DC3C-7248-94E3-B71CA134FCDD}" srcId="{C264861A-0742-C44C-BD8C-E0ECC6231A1D}" destId="{8F2DAE83-A8EF-3A44-80A4-D8599E5B7F09}" srcOrd="0" destOrd="0" parTransId="{C9C61D03-1145-DF4E-94F1-840930BD8D8C}" sibTransId="{FA3EC12F-18AB-024E-9104-CAA283CBF6DB}"/>
    <dgm:cxn modelId="{E629ADC2-1856-DD4C-86F7-52CD39CCB16C}" type="presOf" srcId="{30298790-2C20-F345-97EE-CA3993F2F268}" destId="{B6E07E00-54BB-AE49-A1C0-9F79CE803160}" srcOrd="0" destOrd="0" presId="urn:microsoft.com/office/officeart/2005/8/layout/hierarchy3"/>
    <dgm:cxn modelId="{E505B1D5-78BA-D844-810E-7B6E5A5A0190}" srcId="{8F2DAE83-A8EF-3A44-80A4-D8599E5B7F09}" destId="{4FB4B482-81D5-7E4D-ABEE-FA0F202030E3}" srcOrd="4" destOrd="0" parTransId="{A9EB8C2B-0A41-3A41-81AE-14AFCBA931EE}" sibTransId="{7FEAE2A5-2F09-5749-A50C-C471193AA282}"/>
    <dgm:cxn modelId="{AE57AFE4-9629-4344-82AC-E71A1224EB34}" srcId="{8F2DAE83-A8EF-3A44-80A4-D8599E5B7F09}" destId="{D827B716-F4DF-4642-BA86-7AF94AA0AADC}" srcOrd="2" destOrd="0" parTransId="{643FD237-A1D3-6B4E-8266-52D3FDA2A246}" sibTransId="{581C2F27-A849-DC4B-973D-B941A28A284E}"/>
    <dgm:cxn modelId="{64CE9EF2-EDF9-334F-8557-651967BE572F}" type="presOf" srcId="{3DBB0B62-BAFB-0C4D-BE95-058F6F0549D5}" destId="{D13FEBFC-1F12-7B49-B6F4-C2DAFA19ED83}" srcOrd="0" destOrd="0" presId="urn:microsoft.com/office/officeart/2005/8/layout/hierarchy3"/>
    <dgm:cxn modelId="{CD91F6F8-8EF9-9D4F-9AF1-A3EBD7C7AD77}" type="presOf" srcId="{827420BE-D338-1344-A310-8BBFAF011F33}" destId="{0E92DA14-AED5-4A41-8106-4E1E84F0C1EF}" srcOrd="0" destOrd="0" presId="urn:microsoft.com/office/officeart/2005/8/layout/hierarchy3"/>
    <dgm:cxn modelId="{56A934FB-9A8C-CF45-B85E-30945067BDA8}" type="presOf" srcId="{8F2DAE83-A8EF-3A44-80A4-D8599E5B7F09}" destId="{21AE6382-7160-734C-BE4E-513DB1CBD6B9}" srcOrd="1" destOrd="0" presId="urn:microsoft.com/office/officeart/2005/8/layout/hierarchy3"/>
    <dgm:cxn modelId="{C3223FD6-449F-1F49-9177-D4B52FE65B9B}" type="presParOf" srcId="{0097FAF1-EF3B-0C40-891F-656849BAD990}" destId="{706E440E-DA58-8345-AC5D-E348AEA09FD5}" srcOrd="0" destOrd="0" presId="urn:microsoft.com/office/officeart/2005/8/layout/hierarchy3"/>
    <dgm:cxn modelId="{EB935416-7162-F04A-B029-781D58DE0F5E}" type="presParOf" srcId="{706E440E-DA58-8345-AC5D-E348AEA09FD5}" destId="{3A2DA3EC-128D-7D47-A3DF-8D97A0F201C4}" srcOrd="0" destOrd="0" presId="urn:microsoft.com/office/officeart/2005/8/layout/hierarchy3"/>
    <dgm:cxn modelId="{63C56EC6-C732-8341-BA00-0FB9137216A1}" type="presParOf" srcId="{3A2DA3EC-128D-7D47-A3DF-8D97A0F201C4}" destId="{BB894354-BC8B-0940-8239-F85DCB7B7893}" srcOrd="0" destOrd="0" presId="urn:microsoft.com/office/officeart/2005/8/layout/hierarchy3"/>
    <dgm:cxn modelId="{116C8D68-6677-2B45-B692-85FDDE090CBD}" type="presParOf" srcId="{3A2DA3EC-128D-7D47-A3DF-8D97A0F201C4}" destId="{21AE6382-7160-734C-BE4E-513DB1CBD6B9}" srcOrd="1" destOrd="0" presId="urn:microsoft.com/office/officeart/2005/8/layout/hierarchy3"/>
    <dgm:cxn modelId="{22FA90E4-AE79-1E45-994B-CC5C60BC297B}" type="presParOf" srcId="{706E440E-DA58-8345-AC5D-E348AEA09FD5}" destId="{414D281D-967B-904B-9274-DF56EED432BB}" srcOrd="1" destOrd="0" presId="urn:microsoft.com/office/officeart/2005/8/layout/hierarchy3"/>
    <dgm:cxn modelId="{BAFEE01E-31A2-6342-A60A-DEE0544AB6BF}" type="presParOf" srcId="{414D281D-967B-904B-9274-DF56EED432BB}" destId="{D13FEBFC-1F12-7B49-B6F4-C2DAFA19ED83}" srcOrd="0" destOrd="0" presId="urn:microsoft.com/office/officeart/2005/8/layout/hierarchy3"/>
    <dgm:cxn modelId="{04977B8F-CB6A-E34D-B0B3-83ABB5B09A98}" type="presParOf" srcId="{414D281D-967B-904B-9274-DF56EED432BB}" destId="{F655BE0E-AC00-474F-8CEB-3A4F3FC33490}" srcOrd="1" destOrd="0" presId="urn:microsoft.com/office/officeart/2005/8/layout/hierarchy3"/>
    <dgm:cxn modelId="{81F32C6E-5A3C-584A-96D0-22060D7681CD}" type="presParOf" srcId="{414D281D-967B-904B-9274-DF56EED432BB}" destId="{F5912FB8-C45D-4441-8732-847699D8ECAA}" srcOrd="2" destOrd="0" presId="urn:microsoft.com/office/officeart/2005/8/layout/hierarchy3"/>
    <dgm:cxn modelId="{9011288C-60E6-D440-883D-70E0C16F89DA}" type="presParOf" srcId="{414D281D-967B-904B-9274-DF56EED432BB}" destId="{B6E07E00-54BB-AE49-A1C0-9F79CE803160}" srcOrd="3" destOrd="0" presId="urn:microsoft.com/office/officeart/2005/8/layout/hierarchy3"/>
    <dgm:cxn modelId="{F969770B-E741-A849-87D8-4B1F590B34D7}" type="presParOf" srcId="{414D281D-967B-904B-9274-DF56EED432BB}" destId="{52AC08B9-5CB5-5B40-A106-1230ADC0859C}" srcOrd="4" destOrd="0" presId="urn:microsoft.com/office/officeart/2005/8/layout/hierarchy3"/>
    <dgm:cxn modelId="{A30FED0B-E3CC-7C40-A4E6-7AC74BB2C452}" type="presParOf" srcId="{414D281D-967B-904B-9274-DF56EED432BB}" destId="{B4BFB9FC-615D-5A46-9547-5739844F899D}" srcOrd="5" destOrd="0" presId="urn:microsoft.com/office/officeart/2005/8/layout/hierarchy3"/>
    <dgm:cxn modelId="{F373338E-4096-DE46-B45D-07036AFFD214}" type="presParOf" srcId="{414D281D-967B-904B-9274-DF56EED432BB}" destId="{270409A9-CF2E-634D-B9B8-741DD7915D5B}" srcOrd="6" destOrd="0" presId="urn:microsoft.com/office/officeart/2005/8/layout/hierarchy3"/>
    <dgm:cxn modelId="{A25A8B53-803F-C244-BB0D-EE223E97F8DE}" type="presParOf" srcId="{414D281D-967B-904B-9274-DF56EED432BB}" destId="{0E92DA14-AED5-4A41-8106-4E1E84F0C1EF}" srcOrd="7" destOrd="0" presId="urn:microsoft.com/office/officeart/2005/8/layout/hierarchy3"/>
    <dgm:cxn modelId="{BD7391E5-CB87-044A-A972-77994B568302}" type="presParOf" srcId="{414D281D-967B-904B-9274-DF56EED432BB}" destId="{CCEAF495-25EC-E947-B2EE-D63BB8DCA68F}" srcOrd="8" destOrd="0" presId="urn:microsoft.com/office/officeart/2005/8/layout/hierarchy3"/>
    <dgm:cxn modelId="{115942FC-A8DE-F94C-AA02-031144213A06}" type="presParOf" srcId="{414D281D-967B-904B-9274-DF56EED432BB}" destId="{953FB33E-CD06-B24C-A7EB-3E98E8A2979E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734D77-DF6B-40CD-80F4-0E7A2ADCCB49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6083D257-69D6-423E-A75B-D6B84AFCCE4E}">
      <dgm:prSet phldrT="[Texto]"/>
      <dgm:spPr/>
      <dgm:t>
        <a:bodyPr/>
        <a:lstStyle/>
        <a:p>
          <a:r>
            <a:rPr lang="es-CL" dirty="0"/>
            <a:t>Taquicardia</a:t>
          </a:r>
        </a:p>
      </dgm:t>
    </dgm:pt>
    <dgm:pt modelId="{0868654F-FFEF-4B69-9B7B-BD96F148E535}" type="parTrans" cxnId="{8773E6D4-E423-433B-B583-9A89DAC072A8}">
      <dgm:prSet/>
      <dgm:spPr/>
      <dgm:t>
        <a:bodyPr/>
        <a:lstStyle/>
        <a:p>
          <a:endParaRPr lang="es-CL"/>
        </a:p>
      </dgm:t>
    </dgm:pt>
    <dgm:pt modelId="{4508EF56-68A9-4239-A326-0E2DB3B89B0D}" type="sibTrans" cxnId="{8773E6D4-E423-433B-B583-9A89DAC072A8}">
      <dgm:prSet/>
      <dgm:spPr/>
      <dgm:t>
        <a:bodyPr/>
        <a:lstStyle/>
        <a:p>
          <a:endParaRPr lang="es-CL"/>
        </a:p>
      </dgm:t>
    </dgm:pt>
    <dgm:pt modelId="{CDD4E8C4-0C4F-4607-AA5F-F09C286CFD7A}">
      <dgm:prSet phldrT="[Texto]"/>
      <dgm:spPr/>
      <dgm:t>
        <a:bodyPr/>
        <a:lstStyle/>
        <a:p>
          <a:r>
            <a:rPr lang="es-CL" dirty="0"/>
            <a:t>Llene diastólico</a:t>
          </a:r>
        </a:p>
        <a:p>
          <a:r>
            <a:rPr lang="es-CL" dirty="0"/>
            <a:t>Volumen sistólico</a:t>
          </a:r>
        </a:p>
      </dgm:t>
    </dgm:pt>
    <dgm:pt modelId="{7613AF22-5E1E-44A7-9758-A82891E8187A}" type="parTrans" cxnId="{6345EC41-0E39-42D4-85D7-E430C58B56F2}">
      <dgm:prSet/>
      <dgm:spPr/>
      <dgm:t>
        <a:bodyPr/>
        <a:lstStyle/>
        <a:p>
          <a:endParaRPr lang="es-CL"/>
        </a:p>
      </dgm:t>
    </dgm:pt>
    <dgm:pt modelId="{2D901661-9BF5-4983-B914-51953C6FC066}" type="sibTrans" cxnId="{6345EC41-0E39-42D4-85D7-E430C58B56F2}">
      <dgm:prSet/>
      <dgm:spPr/>
      <dgm:t>
        <a:bodyPr/>
        <a:lstStyle/>
        <a:p>
          <a:endParaRPr lang="es-CL"/>
        </a:p>
      </dgm:t>
    </dgm:pt>
    <dgm:pt modelId="{A35C36A5-39DA-458D-A83A-EEBE4E642DC1}">
      <dgm:prSet phldrT="[Texto]"/>
      <dgm:spPr/>
      <dgm:t>
        <a:bodyPr/>
        <a:lstStyle/>
        <a:p>
          <a:r>
            <a:rPr lang="es-CL" dirty="0"/>
            <a:t>GC</a:t>
          </a:r>
        </a:p>
        <a:p>
          <a:r>
            <a:rPr lang="es-CL" dirty="0"/>
            <a:t>Consumo O2</a:t>
          </a:r>
        </a:p>
      </dgm:t>
    </dgm:pt>
    <dgm:pt modelId="{1C7234C9-46FA-43BE-A2FD-1BAD0355D16A}" type="parTrans" cxnId="{35DF995D-53D4-4088-B0AC-2F56F349291B}">
      <dgm:prSet/>
      <dgm:spPr/>
      <dgm:t>
        <a:bodyPr/>
        <a:lstStyle/>
        <a:p>
          <a:endParaRPr lang="es-CL"/>
        </a:p>
      </dgm:t>
    </dgm:pt>
    <dgm:pt modelId="{6ADFFF2B-8F6F-4389-94FB-6D86E0108300}" type="sibTrans" cxnId="{35DF995D-53D4-4088-B0AC-2F56F349291B}">
      <dgm:prSet/>
      <dgm:spPr/>
      <dgm:t>
        <a:bodyPr/>
        <a:lstStyle/>
        <a:p>
          <a:endParaRPr lang="es-CL"/>
        </a:p>
      </dgm:t>
    </dgm:pt>
    <dgm:pt modelId="{FC62F59E-25CF-403A-9FC3-581844E098E3}">
      <dgm:prSet phldrT="[Texto]"/>
      <dgm:spPr/>
      <dgm:t>
        <a:bodyPr/>
        <a:lstStyle/>
        <a:p>
          <a:r>
            <a:rPr lang="es-CL" dirty="0"/>
            <a:t>Bradicardia</a:t>
          </a:r>
        </a:p>
      </dgm:t>
    </dgm:pt>
    <dgm:pt modelId="{880750E1-0A26-49E4-99D6-8523DD7B41E5}" type="parTrans" cxnId="{D577FC44-A77F-4B24-899A-486B0DA29BF7}">
      <dgm:prSet/>
      <dgm:spPr/>
      <dgm:t>
        <a:bodyPr/>
        <a:lstStyle/>
        <a:p>
          <a:endParaRPr lang="es-CL"/>
        </a:p>
      </dgm:t>
    </dgm:pt>
    <dgm:pt modelId="{1C88C8D0-17FA-4B50-9488-1EC9F477C7A7}" type="sibTrans" cxnId="{D577FC44-A77F-4B24-899A-486B0DA29BF7}">
      <dgm:prSet/>
      <dgm:spPr/>
      <dgm:t>
        <a:bodyPr/>
        <a:lstStyle/>
        <a:p>
          <a:endParaRPr lang="es-CL"/>
        </a:p>
      </dgm:t>
    </dgm:pt>
    <dgm:pt modelId="{9902262B-32F1-49A1-B85F-C8F92F00EB38}">
      <dgm:prSet phldrT="[Texto]"/>
      <dgm:spPr/>
      <dgm:t>
        <a:bodyPr/>
        <a:lstStyle/>
        <a:p>
          <a:r>
            <a:rPr lang="es-CL" dirty="0"/>
            <a:t>Refleja hipoxia o acidosis severas</a:t>
          </a:r>
        </a:p>
      </dgm:t>
    </dgm:pt>
    <dgm:pt modelId="{656D3A30-A697-4882-A69C-264B7C97D55F}" type="parTrans" cxnId="{1A769C7E-3FD5-4F99-B3B5-AF1AFBEED291}">
      <dgm:prSet/>
      <dgm:spPr/>
      <dgm:t>
        <a:bodyPr/>
        <a:lstStyle/>
        <a:p>
          <a:endParaRPr lang="es-CL"/>
        </a:p>
      </dgm:t>
    </dgm:pt>
    <dgm:pt modelId="{121C532E-E20D-4FDB-A957-4D606E0DE1BF}" type="sibTrans" cxnId="{1A769C7E-3FD5-4F99-B3B5-AF1AFBEED291}">
      <dgm:prSet/>
      <dgm:spPr/>
      <dgm:t>
        <a:bodyPr/>
        <a:lstStyle/>
        <a:p>
          <a:endParaRPr lang="es-CL"/>
        </a:p>
      </dgm:t>
    </dgm:pt>
    <dgm:pt modelId="{CDD52003-33CD-43EA-B680-5F4F93AD1852}">
      <dgm:prSet phldrT="[Texto]"/>
      <dgm:spPr/>
      <dgm:t>
        <a:bodyPr/>
        <a:lstStyle/>
        <a:p>
          <a:r>
            <a:rPr lang="es-CL" dirty="0"/>
            <a:t>GC</a:t>
          </a:r>
        </a:p>
        <a:p>
          <a:r>
            <a:rPr lang="es-CL" dirty="0"/>
            <a:t>Entrega O2</a:t>
          </a:r>
        </a:p>
      </dgm:t>
    </dgm:pt>
    <dgm:pt modelId="{B3B21EC5-6914-40C1-93CA-44DECABEE57E}" type="parTrans" cxnId="{288E811A-7365-4FBE-811F-BF4B827DED5B}">
      <dgm:prSet/>
      <dgm:spPr/>
      <dgm:t>
        <a:bodyPr/>
        <a:lstStyle/>
        <a:p>
          <a:endParaRPr lang="es-CL"/>
        </a:p>
      </dgm:t>
    </dgm:pt>
    <dgm:pt modelId="{607F0885-F380-42C1-8FE7-FA1B15E92512}" type="sibTrans" cxnId="{288E811A-7365-4FBE-811F-BF4B827DED5B}">
      <dgm:prSet/>
      <dgm:spPr/>
      <dgm:t>
        <a:bodyPr/>
        <a:lstStyle/>
        <a:p>
          <a:endParaRPr lang="es-CL"/>
        </a:p>
      </dgm:t>
    </dgm:pt>
    <dgm:pt modelId="{4F178BD4-8CD2-4CB0-B379-DCFA79FBE6A8}" type="pres">
      <dgm:prSet presAssocID="{CD734D77-DF6B-40CD-80F4-0E7A2ADCCB49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13988097-76AD-426D-AE42-5AB198F7B08B}" type="pres">
      <dgm:prSet presAssocID="{6083D257-69D6-423E-A75B-D6B84AFCCE4E}" presName="horFlow" presStyleCnt="0"/>
      <dgm:spPr/>
    </dgm:pt>
    <dgm:pt modelId="{2F1FD1F5-08A3-4F64-B30C-37B11322E17A}" type="pres">
      <dgm:prSet presAssocID="{6083D257-69D6-423E-A75B-D6B84AFCCE4E}" presName="bigChev" presStyleLbl="node1" presStyleIdx="0" presStyleCnt="2"/>
      <dgm:spPr/>
    </dgm:pt>
    <dgm:pt modelId="{3EF190B1-B461-443B-935F-30335FC37EB6}" type="pres">
      <dgm:prSet presAssocID="{7613AF22-5E1E-44A7-9758-A82891E8187A}" presName="parTrans" presStyleCnt="0"/>
      <dgm:spPr/>
    </dgm:pt>
    <dgm:pt modelId="{27A5ABD1-A98F-4969-8C70-DC4B5682413B}" type="pres">
      <dgm:prSet presAssocID="{CDD4E8C4-0C4F-4607-AA5F-F09C286CFD7A}" presName="node" presStyleLbl="alignAccFollowNode1" presStyleIdx="0" presStyleCnt="4">
        <dgm:presLayoutVars>
          <dgm:bulletEnabled val="1"/>
        </dgm:presLayoutVars>
      </dgm:prSet>
      <dgm:spPr/>
    </dgm:pt>
    <dgm:pt modelId="{DB533231-1092-4349-9541-E4C0359EB7A4}" type="pres">
      <dgm:prSet presAssocID="{2D901661-9BF5-4983-B914-51953C6FC066}" presName="sibTrans" presStyleCnt="0"/>
      <dgm:spPr/>
    </dgm:pt>
    <dgm:pt modelId="{EAB8D2B4-6965-4977-8F76-DAF929C7EEC0}" type="pres">
      <dgm:prSet presAssocID="{A35C36A5-39DA-458D-A83A-EEBE4E642DC1}" presName="node" presStyleLbl="alignAccFollowNode1" presStyleIdx="1" presStyleCnt="4">
        <dgm:presLayoutVars>
          <dgm:bulletEnabled val="1"/>
        </dgm:presLayoutVars>
      </dgm:prSet>
      <dgm:spPr/>
    </dgm:pt>
    <dgm:pt modelId="{8D1AB593-EE45-4341-B7EB-952A4E1970ED}" type="pres">
      <dgm:prSet presAssocID="{6083D257-69D6-423E-A75B-D6B84AFCCE4E}" presName="vSp" presStyleCnt="0"/>
      <dgm:spPr/>
    </dgm:pt>
    <dgm:pt modelId="{9300A1E7-60C7-4981-9C7C-402F97434E6E}" type="pres">
      <dgm:prSet presAssocID="{FC62F59E-25CF-403A-9FC3-581844E098E3}" presName="horFlow" presStyleCnt="0"/>
      <dgm:spPr/>
    </dgm:pt>
    <dgm:pt modelId="{B7B4DE2E-3F9C-414A-8DF6-DC161DAAE517}" type="pres">
      <dgm:prSet presAssocID="{FC62F59E-25CF-403A-9FC3-581844E098E3}" presName="bigChev" presStyleLbl="node1" presStyleIdx="1" presStyleCnt="2"/>
      <dgm:spPr/>
    </dgm:pt>
    <dgm:pt modelId="{7941E88C-4111-4976-A9E4-9D7234FB0795}" type="pres">
      <dgm:prSet presAssocID="{656D3A30-A697-4882-A69C-264B7C97D55F}" presName="parTrans" presStyleCnt="0"/>
      <dgm:spPr/>
    </dgm:pt>
    <dgm:pt modelId="{7352785D-C9A1-4AF3-B8DA-2940C0BE899B}" type="pres">
      <dgm:prSet presAssocID="{9902262B-32F1-49A1-B85F-C8F92F00EB38}" presName="node" presStyleLbl="alignAccFollowNode1" presStyleIdx="2" presStyleCnt="4">
        <dgm:presLayoutVars>
          <dgm:bulletEnabled val="1"/>
        </dgm:presLayoutVars>
      </dgm:prSet>
      <dgm:spPr/>
    </dgm:pt>
    <dgm:pt modelId="{B9154E6D-A3A4-47FE-A3BA-A8E486A5979C}" type="pres">
      <dgm:prSet presAssocID="{121C532E-E20D-4FDB-A957-4D606E0DE1BF}" presName="sibTrans" presStyleCnt="0"/>
      <dgm:spPr/>
    </dgm:pt>
    <dgm:pt modelId="{1C9318D1-F5B3-4F60-8BB1-D928AC87A0A3}" type="pres">
      <dgm:prSet presAssocID="{CDD52003-33CD-43EA-B680-5F4F93AD1852}" presName="node" presStyleLbl="alignAccFollowNode1" presStyleIdx="3" presStyleCnt="4">
        <dgm:presLayoutVars>
          <dgm:bulletEnabled val="1"/>
        </dgm:presLayoutVars>
      </dgm:prSet>
      <dgm:spPr/>
    </dgm:pt>
  </dgm:ptLst>
  <dgm:cxnLst>
    <dgm:cxn modelId="{288E811A-7365-4FBE-811F-BF4B827DED5B}" srcId="{FC62F59E-25CF-403A-9FC3-581844E098E3}" destId="{CDD52003-33CD-43EA-B680-5F4F93AD1852}" srcOrd="1" destOrd="0" parTransId="{B3B21EC5-6914-40C1-93CA-44DECABEE57E}" sibTransId="{607F0885-F380-42C1-8FE7-FA1B15E92512}"/>
    <dgm:cxn modelId="{13CFDF27-1CE8-5C42-B1E7-BCD7BBB2A91E}" type="presOf" srcId="{9902262B-32F1-49A1-B85F-C8F92F00EB38}" destId="{7352785D-C9A1-4AF3-B8DA-2940C0BE899B}" srcOrd="0" destOrd="0" presId="urn:microsoft.com/office/officeart/2005/8/layout/lProcess3"/>
    <dgm:cxn modelId="{6345EC41-0E39-42D4-85D7-E430C58B56F2}" srcId="{6083D257-69D6-423E-A75B-D6B84AFCCE4E}" destId="{CDD4E8C4-0C4F-4607-AA5F-F09C286CFD7A}" srcOrd="0" destOrd="0" parTransId="{7613AF22-5E1E-44A7-9758-A82891E8187A}" sibTransId="{2D901661-9BF5-4983-B914-51953C6FC066}"/>
    <dgm:cxn modelId="{D577FC44-A77F-4B24-899A-486B0DA29BF7}" srcId="{CD734D77-DF6B-40CD-80F4-0E7A2ADCCB49}" destId="{FC62F59E-25CF-403A-9FC3-581844E098E3}" srcOrd="1" destOrd="0" parTransId="{880750E1-0A26-49E4-99D6-8523DD7B41E5}" sibTransId="{1C88C8D0-17FA-4B50-9488-1EC9F477C7A7}"/>
    <dgm:cxn modelId="{C22CF546-82BA-814A-9616-D1331F78B731}" type="presOf" srcId="{6083D257-69D6-423E-A75B-D6B84AFCCE4E}" destId="{2F1FD1F5-08A3-4F64-B30C-37B11322E17A}" srcOrd="0" destOrd="0" presId="urn:microsoft.com/office/officeart/2005/8/layout/lProcess3"/>
    <dgm:cxn modelId="{0E116C4F-D2FF-7149-B9E0-1316AA1302F1}" type="presOf" srcId="{CDD52003-33CD-43EA-B680-5F4F93AD1852}" destId="{1C9318D1-F5B3-4F60-8BB1-D928AC87A0A3}" srcOrd="0" destOrd="0" presId="urn:microsoft.com/office/officeart/2005/8/layout/lProcess3"/>
    <dgm:cxn modelId="{35DF995D-53D4-4088-B0AC-2F56F349291B}" srcId="{6083D257-69D6-423E-A75B-D6B84AFCCE4E}" destId="{A35C36A5-39DA-458D-A83A-EEBE4E642DC1}" srcOrd="1" destOrd="0" parTransId="{1C7234C9-46FA-43BE-A2FD-1BAD0355D16A}" sibTransId="{6ADFFF2B-8F6F-4389-94FB-6D86E0108300}"/>
    <dgm:cxn modelId="{1A769C7E-3FD5-4F99-B3B5-AF1AFBEED291}" srcId="{FC62F59E-25CF-403A-9FC3-581844E098E3}" destId="{9902262B-32F1-49A1-B85F-C8F92F00EB38}" srcOrd="0" destOrd="0" parTransId="{656D3A30-A697-4882-A69C-264B7C97D55F}" sibTransId="{121C532E-E20D-4FDB-A957-4D606E0DE1BF}"/>
    <dgm:cxn modelId="{DA452F8D-EB3E-8743-8228-F16E0EF8AE79}" type="presOf" srcId="{CD734D77-DF6B-40CD-80F4-0E7A2ADCCB49}" destId="{4F178BD4-8CD2-4CB0-B379-DCFA79FBE6A8}" srcOrd="0" destOrd="0" presId="urn:microsoft.com/office/officeart/2005/8/layout/lProcess3"/>
    <dgm:cxn modelId="{27D10391-9B92-AB4A-AD62-D446289F248E}" type="presOf" srcId="{A35C36A5-39DA-458D-A83A-EEBE4E642DC1}" destId="{EAB8D2B4-6965-4977-8F76-DAF929C7EEC0}" srcOrd="0" destOrd="0" presId="urn:microsoft.com/office/officeart/2005/8/layout/lProcess3"/>
    <dgm:cxn modelId="{345ECFC4-0DD4-F242-960F-1070E0EB35DF}" type="presOf" srcId="{CDD4E8C4-0C4F-4607-AA5F-F09C286CFD7A}" destId="{27A5ABD1-A98F-4969-8C70-DC4B5682413B}" srcOrd="0" destOrd="0" presId="urn:microsoft.com/office/officeart/2005/8/layout/lProcess3"/>
    <dgm:cxn modelId="{8773E6D4-E423-433B-B583-9A89DAC072A8}" srcId="{CD734D77-DF6B-40CD-80F4-0E7A2ADCCB49}" destId="{6083D257-69D6-423E-A75B-D6B84AFCCE4E}" srcOrd="0" destOrd="0" parTransId="{0868654F-FFEF-4B69-9B7B-BD96F148E535}" sibTransId="{4508EF56-68A9-4239-A326-0E2DB3B89B0D}"/>
    <dgm:cxn modelId="{B97D4AFB-73B5-5747-B22E-9C8359C209E0}" type="presOf" srcId="{FC62F59E-25CF-403A-9FC3-581844E098E3}" destId="{B7B4DE2E-3F9C-414A-8DF6-DC161DAAE517}" srcOrd="0" destOrd="0" presId="urn:microsoft.com/office/officeart/2005/8/layout/lProcess3"/>
    <dgm:cxn modelId="{F195A97E-FE51-D34E-A041-C20B6766071E}" type="presParOf" srcId="{4F178BD4-8CD2-4CB0-B379-DCFA79FBE6A8}" destId="{13988097-76AD-426D-AE42-5AB198F7B08B}" srcOrd="0" destOrd="0" presId="urn:microsoft.com/office/officeart/2005/8/layout/lProcess3"/>
    <dgm:cxn modelId="{114E52AB-8983-F944-8722-919607B2D703}" type="presParOf" srcId="{13988097-76AD-426D-AE42-5AB198F7B08B}" destId="{2F1FD1F5-08A3-4F64-B30C-37B11322E17A}" srcOrd="0" destOrd="0" presId="urn:microsoft.com/office/officeart/2005/8/layout/lProcess3"/>
    <dgm:cxn modelId="{D5C376B6-6225-8D4C-AF16-2817DBE077A6}" type="presParOf" srcId="{13988097-76AD-426D-AE42-5AB198F7B08B}" destId="{3EF190B1-B461-443B-935F-30335FC37EB6}" srcOrd="1" destOrd="0" presId="urn:microsoft.com/office/officeart/2005/8/layout/lProcess3"/>
    <dgm:cxn modelId="{4D94979A-C2C5-1749-ABA1-14A33DFE3F73}" type="presParOf" srcId="{13988097-76AD-426D-AE42-5AB198F7B08B}" destId="{27A5ABD1-A98F-4969-8C70-DC4B5682413B}" srcOrd="2" destOrd="0" presId="urn:microsoft.com/office/officeart/2005/8/layout/lProcess3"/>
    <dgm:cxn modelId="{02260618-FA92-FB48-9FC5-A988193B8DC3}" type="presParOf" srcId="{13988097-76AD-426D-AE42-5AB198F7B08B}" destId="{DB533231-1092-4349-9541-E4C0359EB7A4}" srcOrd="3" destOrd="0" presId="urn:microsoft.com/office/officeart/2005/8/layout/lProcess3"/>
    <dgm:cxn modelId="{D3FCEEAC-9A82-4C4E-9182-FE4ABBFDB987}" type="presParOf" srcId="{13988097-76AD-426D-AE42-5AB198F7B08B}" destId="{EAB8D2B4-6965-4977-8F76-DAF929C7EEC0}" srcOrd="4" destOrd="0" presId="urn:microsoft.com/office/officeart/2005/8/layout/lProcess3"/>
    <dgm:cxn modelId="{4343FD6F-0F12-1742-84E4-7A6ED6B7FE2C}" type="presParOf" srcId="{4F178BD4-8CD2-4CB0-B379-DCFA79FBE6A8}" destId="{8D1AB593-EE45-4341-B7EB-952A4E1970ED}" srcOrd="1" destOrd="0" presId="urn:microsoft.com/office/officeart/2005/8/layout/lProcess3"/>
    <dgm:cxn modelId="{9D706658-18D9-624B-8EB3-7A6A5C79F626}" type="presParOf" srcId="{4F178BD4-8CD2-4CB0-B379-DCFA79FBE6A8}" destId="{9300A1E7-60C7-4981-9C7C-402F97434E6E}" srcOrd="2" destOrd="0" presId="urn:microsoft.com/office/officeart/2005/8/layout/lProcess3"/>
    <dgm:cxn modelId="{535D2420-5531-8A4E-8812-7153EE81D1A1}" type="presParOf" srcId="{9300A1E7-60C7-4981-9C7C-402F97434E6E}" destId="{B7B4DE2E-3F9C-414A-8DF6-DC161DAAE517}" srcOrd="0" destOrd="0" presId="urn:microsoft.com/office/officeart/2005/8/layout/lProcess3"/>
    <dgm:cxn modelId="{DDF45C16-F825-F14A-A7C0-8C1190E4E79E}" type="presParOf" srcId="{9300A1E7-60C7-4981-9C7C-402F97434E6E}" destId="{7941E88C-4111-4976-A9E4-9D7234FB0795}" srcOrd="1" destOrd="0" presId="urn:microsoft.com/office/officeart/2005/8/layout/lProcess3"/>
    <dgm:cxn modelId="{D2340A2C-AE8A-684E-B244-C02423770181}" type="presParOf" srcId="{9300A1E7-60C7-4981-9C7C-402F97434E6E}" destId="{7352785D-C9A1-4AF3-B8DA-2940C0BE899B}" srcOrd="2" destOrd="0" presId="urn:microsoft.com/office/officeart/2005/8/layout/lProcess3"/>
    <dgm:cxn modelId="{199AA808-39EE-C543-BD94-012196DD6D01}" type="presParOf" srcId="{9300A1E7-60C7-4981-9C7C-402F97434E6E}" destId="{B9154E6D-A3A4-47FE-A3BA-A8E486A5979C}" srcOrd="3" destOrd="0" presId="urn:microsoft.com/office/officeart/2005/8/layout/lProcess3"/>
    <dgm:cxn modelId="{5481551D-5D47-AB47-9F5D-DBD719934505}" type="presParOf" srcId="{9300A1E7-60C7-4981-9C7C-402F97434E6E}" destId="{1C9318D1-F5B3-4F60-8BB1-D928AC87A0A3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AF8BB-42EA-BC45-9D05-F6CDD0C27033}">
      <dsp:nvSpPr>
        <dsp:cNvPr id="0" name=""/>
        <dsp:cNvSpPr/>
      </dsp:nvSpPr>
      <dsp:spPr>
        <a:xfrm>
          <a:off x="1423337" y="499"/>
          <a:ext cx="1193512" cy="5967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400" kern="1200" dirty="0"/>
            <a:t>6 H</a:t>
          </a:r>
        </a:p>
      </dsp:txBody>
      <dsp:txXfrm>
        <a:off x="1440815" y="17977"/>
        <a:ext cx="1158556" cy="561800"/>
      </dsp:txXfrm>
    </dsp:sp>
    <dsp:sp modelId="{A2A5BC74-0D5E-5C40-BD0E-EA11C707C114}">
      <dsp:nvSpPr>
        <dsp:cNvPr id="0" name=""/>
        <dsp:cNvSpPr/>
      </dsp:nvSpPr>
      <dsp:spPr>
        <a:xfrm>
          <a:off x="1542688" y="597255"/>
          <a:ext cx="119351" cy="4475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7567"/>
              </a:lnTo>
              <a:lnTo>
                <a:pt x="119351" y="447567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33DCC8-C61E-1444-A0A1-5FE4412A0C74}">
      <dsp:nvSpPr>
        <dsp:cNvPr id="0" name=""/>
        <dsp:cNvSpPr/>
      </dsp:nvSpPr>
      <dsp:spPr>
        <a:xfrm>
          <a:off x="1662040" y="746444"/>
          <a:ext cx="954810" cy="5967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900" kern="1200" dirty="0"/>
            <a:t>Hipovolemia</a:t>
          </a:r>
        </a:p>
      </dsp:txBody>
      <dsp:txXfrm>
        <a:off x="1679518" y="763922"/>
        <a:ext cx="919854" cy="561800"/>
      </dsp:txXfrm>
    </dsp:sp>
    <dsp:sp modelId="{98A1509A-15FE-FF45-A782-9BB78E61A7D2}">
      <dsp:nvSpPr>
        <dsp:cNvPr id="0" name=""/>
        <dsp:cNvSpPr/>
      </dsp:nvSpPr>
      <dsp:spPr>
        <a:xfrm>
          <a:off x="1542688" y="597255"/>
          <a:ext cx="119351" cy="11935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3512"/>
              </a:lnTo>
              <a:lnTo>
                <a:pt x="119351" y="1193512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661772-E891-D947-BFA2-34A055E17456}">
      <dsp:nvSpPr>
        <dsp:cNvPr id="0" name=""/>
        <dsp:cNvSpPr/>
      </dsp:nvSpPr>
      <dsp:spPr>
        <a:xfrm>
          <a:off x="1662040" y="1492390"/>
          <a:ext cx="954810" cy="5967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900" kern="1200" dirty="0"/>
            <a:t>Hipoxia</a:t>
          </a:r>
        </a:p>
      </dsp:txBody>
      <dsp:txXfrm>
        <a:off x="1679518" y="1509868"/>
        <a:ext cx="919854" cy="561800"/>
      </dsp:txXfrm>
    </dsp:sp>
    <dsp:sp modelId="{DA4B6A20-BEB2-9D48-AC66-3F42C14CBD9C}">
      <dsp:nvSpPr>
        <dsp:cNvPr id="0" name=""/>
        <dsp:cNvSpPr/>
      </dsp:nvSpPr>
      <dsp:spPr>
        <a:xfrm>
          <a:off x="1542688" y="597255"/>
          <a:ext cx="119351" cy="19394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9457"/>
              </a:lnTo>
              <a:lnTo>
                <a:pt x="119351" y="1939457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8C2CBF-8A98-BE4E-998E-8C380BDF0D3F}">
      <dsp:nvSpPr>
        <dsp:cNvPr id="0" name=""/>
        <dsp:cNvSpPr/>
      </dsp:nvSpPr>
      <dsp:spPr>
        <a:xfrm>
          <a:off x="1662040" y="2238335"/>
          <a:ext cx="954810" cy="5967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900" kern="1200" dirty="0"/>
            <a:t>Hipoglicemia</a:t>
          </a:r>
        </a:p>
      </dsp:txBody>
      <dsp:txXfrm>
        <a:off x="1679518" y="2255813"/>
        <a:ext cx="919854" cy="561800"/>
      </dsp:txXfrm>
    </dsp:sp>
    <dsp:sp modelId="{78B4B49E-2B94-7448-BEA3-AE930AE51E46}">
      <dsp:nvSpPr>
        <dsp:cNvPr id="0" name=""/>
        <dsp:cNvSpPr/>
      </dsp:nvSpPr>
      <dsp:spPr>
        <a:xfrm>
          <a:off x="1542688" y="597255"/>
          <a:ext cx="119351" cy="26854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5403"/>
              </a:lnTo>
              <a:lnTo>
                <a:pt x="119351" y="2685403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DD50CE-2196-EC4F-90FD-37C1420FD669}">
      <dsp:nvSpPr>
        <dsp:cNvPr id="0" name=""/>
        <dsp:cNvSpPr/>
      </dsp:nvSpPr>
      <dsp:spPr>
        <a:xfrm>
          <a:off x="1662040" y="2984280"/>
          <a:ext cx="954810" cy="5967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900" kern="1200" dirty="0"/>
            <a:t>Hiper/hipokalemia</a:t>
          </a:r>
        </a:p>
      </dsp:txBody>
      <dsp:txXfrm>
        <a:off x="1679518" y="3001758"/>
        <a:ext cx="919854" cy="561800"/>
      </dsp:txXfrm>
    </dsp:sp>
    <dsp:sp modelId="{F4EE094E-4D2A-6D46-B02A-0E4D8FA5F0CF}">
      <dsp:nvSpPr>
        <dsp:cNvPr id="0" name=""/>
        <dsp:cNvSpPr/>
      </dsp:nvSpPr>
      <dsp:spPr>
        <a:xfrm>
          <a:off x="1542688" y="597255"/>
          <a:ext cx="119351" cy="34313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1348"/>
              </a:lnTo>
              <a:lnTo>
                <a:pt x="119351" y="3431348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654B9E-FEB4-8C42-9134-B627C8C0774F}">
      <dsp:nvSpPr>
        <dsp:cNvPr id="0" name=""/>
        <dsp:cNvSpPr/>
      </dsp:nvSpPr>
      <dsp:spPr>
        <a:xfrm>
          <a:off x="1662040" y="3730226"/>
          <a:ext cx="954810" cy="5967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900" kern="1200" dirty="0"/>
            <a:t>H+ (acidosis)</a:t>
          </a:r>
        </a:p>
      </dsp:txBody>
      <dsp:txXfrm>
        <a:off x="1679518" y="3747704"/>
        <a:ext cx="919854" cy="561800"/>
      </dsp:txXfrm>
    </dsp:sp>
    <dsp:sp modelId="{4C48CE86-D3ED-D24E-BA32-8448EEFAE70D}">
      <dsp:nvSpPr>
        <dsp:cNvPr id="0" name=""/>
        <dsp:cNvSpPr/>
      </dsp:nvSpPr>
      <dsp:spPr>
        <a:xfrm>
          <a:off x="1542688" y="597255"/>
          <a:ext cx="119351" cy="41772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77293"/>
              </a:lnTo>
              <a:lnTo>
                <a:pt x="119351" y="4177293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666E55-7B3E-784B-98DA-9AAA5782660F}">
      <dsp:nvSpPr>
        <dsp:cNvPr id="0" name=""/>
        <dsp:cNvSpPr/>
      </dsp:nvSpPr>
      <dsp:spPr>
        <a:xfrm>
          <a:off x="1662040" y="4476171"/>
          <a:ext cx="954810" cy="5967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900" kern="1200" dirty="0"/>
            <a:t>Hipotermia</a:t>
          </a:r>
        </a:p>
      </dsp:txBody>
      <dsp:txXfrm>
        <a:off x="1679518" y="4493649"/>
        <a:ext cx="919854" cy="5618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894354-BC8B-0940-8239-F85DCB7B7893}">
      <dsp:nvSpPr>
        <dsp:cNvPr id="0" name=""/>
        <dsp:cNvSpPr/>
      </dsp:nvSpPr>
      <dsp:spPr>
        <a:xfrm>
          <a:off x="910274" y="1152"/>
          <a:ext cx="1418794" cy="7093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43180" rIns="64770" bIns="4318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3400" kern="1200" dirty="0"/>
            <a:t>5T</a:t>
          </a:r>
        </a:p>
      </dsp:txBody>
      <dsp:txXfrm>
        <a:off x="931052" y="21930"/>
        <a:ext cx="1377238" cy="667841"/>
      </dsp:txXfrm>
    </dsp:sp>
    <dsp:sp modelId="{D13FEBFC-1F12-7B49-B6F4-C2DAFA19ED83}">
      <dsp:nvSpPr>
        <dsp:cNvPr id="0" name=""/>
        <dsp:cNvSpPr/>
      </dsp:nvSpPr>
      <dsp:spPr>
        <a:xfrm>
          <a:off x="1052153" y="710550"/>
          <a:ext cx="141879" cy="532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2047"/>
              </a:lnTo>
              <a:lnTo>
                <a:pt x="141879" y="532047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55BE0E-AC00-474F-8CEB-3A4F3FC33490}">
      <dsp:nvSpPr>
        <dsp:cNvPr id="0" name=""/>
        <dsp:cNvSpPr/>
      </dsp:nvSpPr>
      <dsp:spPr>
        <a:xfrm>
          <a:off x="1194033" y="887899"/>
          <a:ext cx="1135035" cy="7093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 dirty="0"/>
            <a:t>Tensión neumotórax</a:t>
          </a:r>
        </a:p>
      </dsp:txBody>
      <dsp:txXfrm>
        <a:off x="1214811" y="908677"/>
        <a:ext cx="1093479" cy="667841"/>
      </dsp:txXfrm>
    </dsp:sp>
    <dsp:sp modelId="{F5912FB8-C45D-4441-8732-847699D8ECAA}">
      <dsp:nvSpPr>
        <dsp:cNvPr id="0" name=""/>
        <dsp:cNvSpPr/>
      </dsp:nvSpPr>
      <dsp:spPr>
        <a:xfrm>
          <a:off x="1052153" y="710550"/>
          <a:ext cx="141879" cy="14187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794"/>
              </a:lnTo>
              <a:lnTo>
                <a:pt x="141879" y="1418794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E07E00-54BB-AE49-A1C0-9F79CE803160}">
      <dsp:nvSpPr>
        <dsp:cNvPr id="0" name=""/>
        <dsp:cNvSpPr/>
      </dsp:nvSpPr>
      <dsp:spPr>
        <a:xfrm>
          <a:off x="1194033" y="1774645"/>
          <a:ext cx="1135035" cy="7093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 dirty="0"/>
            <a:t>Taponamiento cardíaco</a:t>
          </a:r>
        </a:p>
      </dsp:txBody>
      <dsp:txXfrm>
        <a:off x="1214811" y="1795423"/>
        <a:ext cx="1093479" cy="667841"/>
      </dsp:txXfrm>
    </dsp:sp>
    <dsp:sp modelId="{52AC08B9-5CB5-5B40-A106-1230ADC0859C}">
      <dsp:nvSpPr>
        <dsp:cNvPr id="0" name=""/>
        <dsp:cNvSpPr/>
      </dsp:nvSpPr>
      <dsp:spPr>
        <a:xfrm>
          <a:off x="1052153" y="710550"/>
          <a:ext cx="141879" cy="23055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5540"/>
              </a:lnTo>
              <a:lnTo>
                <a:pt x="141879" y="230554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BFB9FC-615D-5A46-9547-5739844F899D}">
      <dsp:nvSpPr>
        <dsp:cNvPr id="0" name=""/>
        <dsp:cNvSpPr/>
      </dsp:nvSpPr>
      <dsp:spPr>
        <a:xfrm>
          <a:off x="1194033" y="2661392"/>
          <a:ext cx="1135035" cy="7093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 dirty="0"/>
            <a:t>Toxinas</a:t>
          </a:r>
        </a:p>
      </dsp:txBody>
      <dsp:txXfrm>
        <a:off x="1214811" y="2682170"/>
        <a:ext cx="1093479" cy="667841"/>
      </dsp:txXfrm>
    </dsp:sp>
    <dsp:sp modelId="{270409A9-CF2E-634D-B9B8-741DD7915D5B}">
      <dsp:nvSpPr>
        <dsp:cNvPr id="0" name=""/>
        <dsp:cNvSpPr/>
      </dsp:nvSpPr>
      <dsp:spPr>
        <a:xfrm>
          <a:off x="1052153" y="710550"/>
          <a:ext cx="141879" cy="31922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92287"/>
              </a:lnTo>
              <a:lnTo>
                <a:pt x="141879" y="3192287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92DA14-AED5-4A41-8106-4E1E84F0C1EF}">
      <dsp:nvSpPr>
        <dsp:cNvPr id="0" name=""/>
        <dsp:cNvSpPr/>
      </dsp:nvSpPr>
      <dsp:spPr>
        <a:xfrm>
          <a:off x="1194033" y="3548138"/>
          <a:ext cx="1135035" cy="7093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 dirty="0"/>
            <a:t>Trombosis pulmonar</a:t>
          </a:r>
        </a:p>
      </dsp:txBody>
      <dsp:txXfrm>
        <a:off x="1214811" y="3568916"/>
        <a:ext cx="1093479" cy="667841"/>
      </dsp:txXfrm>
    </dsp:sp>
    <dsp:sp modelId="{CCEAF495-25EC-E947-B2EE-D63BB8DCA68F}">
      <dsp:nvSpPr>
        <dsp:cNvPr id="0" name=""/>
        <dsp:cNvSpPr/>
      </dsp:nvSpPr>
      <dsp:spPr>
        <a:xfrm>
          <a:off x="1052153" y="710550"/>
          <a:ext cx="141879" cy="40790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79033"/>
              </a:lnTo>
              <a:lnTo>
                <a:pt x="141879" y="4079033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3FB33E-CD06-B24C-A7EB-3E98E8A2979E}">
      <dsp:nvSpPr>
        <dsp:cNvPr id="0" name=""/>
        <dsp:cNvSpPr/>
      </dsp:nvSpPr>
      <dsp:spPr>
        <a:xfrm>
          <a:off x="1194033" y="4434884"/>
          <a:ext cx="1135035" cy="7093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 dirty="0"/>
            <a:t>Trombosis cardiaca</a:t>
          </a:r>
        </a:p>
      </dsp:txBody>
      <dsp:txXfrm>
        <a:off x="1214811" y="4455662"/>
        <a:ext cx="1093479" cy="6678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1FD1F5-08A3-4F64-B30C-37B11322E17A}">
      <dsp:nvSpPr>
        <dsp:cNvPr id="0" name=""/>
        <dsp:cNvSpPr/>
      </dsp:nvSpPr>
      <dsp:spPr>
        <a:xfrm>
          <a:off x="1968" y="1038620"/>
          <a:ext cx="3041212" cy="12164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3000" kern="1200" dirty="0"/>
            <a:t>Taquicardia</a:t>
          </a:r>
        </a:p>
      </dsp:txBody>
      <dsp:txXfrm>
        <a:off x="610211" y="1038620"/>
        <a:ext cx="1824727" cy="1216485"/>
      </dsp:txXfrm>
    </dsp:sp>
    <dsp:sp modelId="{27A5ABD1-A98F-4969-8C70-DC4B5682413B}">
      <dsp:nvSpPr>
        <dsp:cNvPr id="0" name=""/>
        <dsp:cNvSpPr/>
      </dsp:nvSpPr>
      <dsp:spPr>
        <a:xfrm>
          <a:off x="2647823" y="1142022"/>
          <a:ext cx="2524206" cy="100968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kern="1200" dirty="0"/>
            <a:t>Llene diastólico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kern="1200" dirty="0"/>
            <a:t>Volumen sistólico</a:t>
          </a:r>
        </a:p>
      </dsp:txBody>
      <dsp:txXfrm>
        <a:off x="3152664" y="1142022"/>
        <a:ext cx="1514524" cy="1009682"/>
      </dsp:txXfrm>
    </dsp:sp>
    <dsp:sp modelId="{EAB8D2B4-6965-4977-8F76-DAF929C7EEC0}">
      <dsp:nvSpPr>
        <dsp:cNvPr id="0" name=""/>
        <dsp:cNvSpPr/>
      </dsp:nvSpPr>
      <dsp:spPr>
        <a:xfrm>
          <a:off x="4818641" y="1142022"/>
          <a:ext cx="2524206" cy="100968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kern="1200" dirty="0"/>
            <a:t>GC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kern="1200" dirty="0"/>
            <a:t>Consumo O2</a:t>
          </a:r>
        </a:p>
      </dsp:txBody>
      <dsp:txXfrm>
        <a:off x="5323482" y="1142022"/>
        <a:ext cx="1514524" cy="1009682"/>
      </dsp:txXfrm>
    </dsp:sp>
    <dsp:sp modelId="{B7B4DE2E-3F9C-414A-8DF6-DC161DAAE517}">
      <dsp:nvSpPr>
        <dsp:cNvPr id="0" name=""/>
        <dsp:cNvSpPr/>
      </dsp:nvSpPr>
      <dsp:spPr>
        <a:xfrm>
          <a:off x="1968" y="2425413"/>
          <a:ext cx="3041212" cy="12164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3000" kern="1200" dirty="0"/>
            <a:t>Bradicardia</a:t>
          </a:r>
        </a:p>
      </dsp:txBody>
      <dsp:txXfrm>
        <a:off x="610211" y="2425413"/>
        <a:ext cx="1824727" cy="1216485"/>
      </dsp:txXfrm>
    </dsp:sp>
    <dsp:sp modelId="{7352785D-C9A1-4AF3-B8DA-2940C0BE899B}">
      <dsp:nvSpPr>
        <dsp:cNvPr id="0" name=""/>
        <dsp:cNvSpPr/>
      </dsp:nvSpPr>
      <dsp:spPr>
        <a:xfrm>
          <a:off x="2647823" y="2528815"/>
          <a:ext cx="2524206" cy="100968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kern="1200" dirty="0"/>
            <a:t>Refleja hipoxia o acidosis severas</a:t>
          </a:r>
        </a:p>
      </dsp:txBody>
      <dsp:txXfrm>
        <a:off x="3152664" y="2528815"/>
        <a:ext cx="1514524" cy="1009682"/>
      </dsp:txXfrm>
    </dsp:sp>
    <dsp:sp modelId="{1C9318D1-F5B3-4F60-8BB1-D928AC87A0A3}">
      <dsp:nvSpPr>
        <dsp:cNvPr id="0" name=""/>
        <dsp:cNvSpPr/>
      </dsp:nvSpPr>
      <dsp:spPr>
        <a:xfrm>
          <a:off x="4818641" y="2528815"/>
          <a:ext cx="2524206" cy="100968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kern="1200" dirty="0"/>
            <a:t>GC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800" kern="1200" dirty="0"/>
            <a:t>Entrega O2</a:t>
          </a:r>
        </a:p>
      </dsp:txBody>
      <dsp:txXfrm>
        <a:off x="5323482" y="2528815"/>
        <a:ext cx="1514524" cy="10096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D2E3C-D149-4827-8184-A5F958DA3BE6}" type="datetimeFigureOut">
              <a:rPr lang="es-CL" smtClean="0"/>
              <a:t>06-04-20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0823A-03D8-4D90-A178-D52B7CA6B6D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34762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AA5CF-6820-43FC-990B-662B2B4B4E19}" type="datetimeFigureOut">
              <a:rPr lang="es-CL" smtClean="0"/>
              <a:t>06-04-20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3BE5-57C7-413D-ACCE-09078AA88DC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55296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AA5CF-6820-43FC-990B-662B2B4B4E19}" type="datetimeFigureOut">
              <a:rPr lang="es-CL" smtClean="0"/>
              <a:t>06-04-20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3BE5-57C7-413D-ACCE-09078AA88DC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62882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AA5CF-6820-43FC-990B-662B2B4B4E19}" type="datetimeFigureOut">
              <a:rPr lang="es-CL" smtClean="0"/>
              <a:t>06-04-20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3BE5-57C7-413D-ACCE-09078AA88DC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6104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AA5CF-6820-43FC-990B-662B2B4B4E19}" type="datetimeFigureOut">
              <a:rPr lang="es-CL" smtClean="0"/>
              <a:t>06-04-20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3BE5-57C7-413D-ACCE-09078AA88DC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88418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AA5CF-6820-43FC-990B-662B2B4B4E19}" type="datetimeFigureOut">
              <a:rPr lang="es-CL" smtClean="0"/>
              <a:t>06-04-20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3BE5-57C7-413D-ACCE-09078AA88DC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31092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AA5CF-6820-43FC-990B-662B2B4B4E19}" type="datetimeFigureOut">
              <a:rPr lang="es-CL" smtClean="0"/>
              <a:t>06-04-20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3BE5-57C7-413D-ACCE-09078AA88DC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9825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AA5CF-6820-43FC-990B-662B2B4B4E19}" type="datetimeFigureOut">
              <a:rPr lang="es-CL" smtClean="0"/>
              <a:t>06-04-20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3BE5-57C7-413D-ACCE-09078AA88DC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632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AA5CF-6820-43FC-990B-662B2B4B4E19}" type="datetimeFigureOut">
              <a:rPr lang="es-CL" smtClean="0"/>
              <a:t>06-04-20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3BE5-57C7-413D-ACCE-09078AA88DC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87934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AA5CF-6820-43FC-990B-662B2B4B4E19}" type="datetimeFigureOut">
              <a:rPr lang="es-CL" smtClean="0"/>
              <a:t>06-04-20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3BE5-57C7-413D-ACCE-09078AA88DC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98402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AA5CF-6820-43FC-990B-662B2B4B4E19}" type="datetimeFigureOut">
              <a:rPr lang="es-CL" smtClean="0"/>
              <a:t>06-04-20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3BE5-57C7-413D-ACCE-09078AA88DC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82697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AA5CF-6820-43FC-990B-662B2B4B4E19}" type="datetimeFigureOut">
              <a:rPr lang="es-CL" smtClean="0"/>
              <a:t>06-04-20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3BE5-57C7-413D-ACCE-09078AA88DC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9296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AA5CF-6820-43FC-990B-662B2B4B4E19}" type="datetimeFigureOut">
              <a:rPr lang="es-CL" smtClean="0"/>
              <a:t>06-04-20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573BE5-57C7-413D-ACCE-09078AA88DC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9419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.emf"/><Relationship Id="rId7" Type="http://schemas.openxmlformats.org/officeDocument/2006/relationships/image" Target="../media/image14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11" Type="http://schemas.openxmlformats.org/officeDocument/2006/relationships/image" Target="../media/image18.gif"/><Relationship Id="rId5" Type="http://schemas.openxmlformats.org/officeDocument/2006/relationships/image" Target="../media/image4.emf"/><Relationship Id="rId10" Type="http://schemas.openxmlformats.org/officeDocument/2006/relationships/image" Target="../media/image17.jpeg"/><Relationship Id="rId4" Type="http://schemas.openxmlformats.org/officeDocument/2006/relationships/image" Target="../media/image3.emf"/><Relationship Id="rId9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19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1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2.emf"/><Relationship Id="rId7" Type="http://schemas.openxmlformats.org/officeDocument/2006/relationships/diagramLayout" Target="../diagrams/layout1.xml"/><Relationship Id="rId12" Type="http://schemas.openxmlformats.org/officeDocument/2006/relationships/diagramLayout" Target="../diagrams/layout2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diagramData" Target="../diagrams/data2.xml"/><Relationship Id="rId5" Type="http://schemas.openxmlformats.org/officeDocument/2006/relationships/image" Target="../media/image4.emf"/><Relationship Id="rId15" Type="http://schemas.microsoft.com/office/2007/relationships/diagramDrawing" Target="../diagrams/drawing2.xml"/><Relationship Id="rId10" Type="http://schemas.microsoft.com/office/2007/relationships/diagramDrawing" Target="../diagrams/drawing1.xml"/><Relationship Id="rId4" Type="http://schemas.openxmlformats.org/officeDocument/2006/relationships/image" Target="../media/image3.emf"/><Relationship Id="rId9" Type="http://schemas.openxmlformats.org/officeDocument/2006/relationships/diagramColors" Target="../diagrams/colors1.xml"/><Relationship Id="rId14" Type="http://schemas.openxmlformats.org/officeDocument/2006/relationships/diagramColors" Target="../diagrams/colors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2.emf"/><Relationship Id="rId7" Type="http://schemas.openxmlformats.org/officeDocument/2006/relationships/diagramLayout" Target="../diagrams/layout3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3.xml"/><Relationship Id="rId5" Type="http://schemas.openxmlformats.org/officeDocument/2006/relationships/image" Target="../media/image4.emf"/><Relationship Id="rId10" Type="http://schemas.microsoft.com/office/2007/relationships/diagramDrawing" Target="../diagrams/drawing3.xml"/><Relationship Id="rId4" Type="http://schemas.openxmlformats.org/officeDocument/2006/relationships/image" Target="../media/image3.emf"/><Relationship Id="rId9" Type="http://schemas.openxmlformats.org/officeDocument/2006/relationships/diagramColors" Target="../diagrams/colors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gi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7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ítulo 1"/>
          <p:cNvSpPr>
            <a:spLocks noGrp="1"/>
          </p:cNvSpPr>
          <p:nvPr>
            <p:ph type="ctrTitle"/>
          </p:nvPr>
        </p:nvSpPr>
        <p:spPr>
          <a:xfrm>
            <a:off x="577850" y="1516063"/>
            <a:ext cx="8215313" cy="1219200"/>
          </a:xfrm>
        </p:spPr>
        <p:txBody>
          <a:bodyPr>
            <a:normAutofit/>
          </a:bodyPr>
          <a:lstStyle/>
          <a:p>
            <a:pPr eaLnBrk="1" hangingPunct="1"/>
            <a:r>
              <a:rPr lang="es-ES" sz="3600" dirty="0">
                <a:solidFill>
                  <a:srgbClr val="7F7F7F"/>
                </a:solidFill>
                <a:latin typeface="Calibri" charset="0"/>
              </a:rPr>
              <a:t>Insuficiencia Cardiovascular</a:t>
            </a:r>
          </a:p>
        </p:txBody>
      </p:sp>
      <p:pic>
        <p:nvPicPr>
          <p:cNvPr id="1433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100" y="62023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10 CuadroTexto"/>
          <p:cNvSpPr txBox="1">
            <a:spLocks noChangeArrowheads="1"/>
          </p:cNvSpPr>
          <p:nvPr/>
        </p:nvSpPr>
        <p:spPr bwMode="auto">
          <a:xfrm>
            <a:off x="1319213" y="4935538"/>
            <a:ext cx="69611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CL" sz="1800" b="1">
                <a:solidFill>
                  <a:srgbClr val="7F7F7F"/>
                </a:solidFill>
              </a:rPr>
              <a:t>EU. Pamela Salinas – Dr. Jorge Oliva - Dr. Francisco Prado</a:t>
            </a:r>
          </a:p>
          <a:p>
            <a:pPr algn="ctr" eaLnBrk="1" hangingPunct="1"/>
            <a:r>
              <a:rPr lang="es-CL" sz="1800" b="1">
                <a:solidFill>
                  <a:srgbClr val="7F7F7F"/>
                </a:solidFill>
              </a:rPr>
              <a:t>Unidad de Urgencia Hospitalaria Pediátrica</a:t>
            </a:r>
          </a:p>
        </p:txBody>
      </p:sp>
    </p:spTree>
    <p:extLst>
      <p:ext uri="{BB962C8B-B14F-4D97-AF65-F5344CB8AC3E}">
        <p14:creationId xmlns:p14="http://schemas.microsoft.com/office/powerpoint/2010/main" val="1996362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301752" y="228600"/>
            <a:ext cx="8534400" cy="75895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CL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Shock </a:t>
            </a:r>
            <a:endParaRPr lang="es-CL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2 Marcador de contenido"/>
          <p:cNvSpPr txBox="1">
            <a:spLocks/>
          </p:cNvSpPr>
          <p:nvPr/>
        </p:nvSpPr>
        <p:spPr>
          <a:xfrm>
            <a:off x="301625" y="1593850"/>
            <a:ext cx="8504238" cy="43561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>
              <a:buFont typeface="Wingdings 2"/>
              <a:buChar char=""/>
              <a:defRPr/>
            </a:pPr>
            <a:r>
              <a:rPr lang="es-CL" dirty="0">
                <a:solidFill>
                  <a:srgbClr val="000090"/>
                </a:solidFill>
              </a:rPr>
              <a:t>Emergencia pediátrica frecuente</a:t>
            </a:r>
          </a:p>
          <a:p>
            <a:pPr marL="274320" indent="-274320">
              <a:buFont typeface="Wingdings 2"/>
              <a:buChar char=""/>
              <a:defRPr/>
            </a:pPr>
            <a:r>
              <a:rPr lang="es-CL" dirty="0">
                <a:solidFill>
                  <a:srgbClr val="000090"/>
                </a:solidFill>
              </a:rPr>
              <a:t>Principal causa de mortalidad</a:t>
            </a:r>
          </a:p>
          <a:p>
            <a:pPr marL="274320" indent="-274320">
              <a:buFont typeface="Wingdings 2"/>
              <a:buChar char=""/>
              <a:defRPr/>
            </a:pPr>
            <a:r>
              <a:rPr lang="es-CL" dirty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Mortalidad global por sepsis grave: 10%</a:t>
            </a:r>
          </a:p>
          <a:p>
            <a:pPr marL="274320" indent="-274320">
              <a:buFont typeface="Wingdings 2"/>
              <a:buChar char=""/>
              <a:defRPr/>
            </a:pPr>
            <a:r>
              <a:rPr lang="es-CL" dirty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Mort. 4,2%</a:t>
            </a:r>
          </a:p>
          <a:p>
            <a:pPr marL="274320" lvl="1">
              <a:buFont typeface="Arial" charset="0"/>
              <a:buNone/>
              <a:defRPr/>
            </a:pPr>
            <a:r>
              <a:rPr lang="es-CL" dirty="0">
                <a:solidFill>
                  <a:srgbClr val="000090"/>
                </a:solidFill>
              </a:rPr>
              <a:t>- 2,3% niños previamente sanos.</a:t>
            </a:r>
          </a:p>
          <a:p>
            <a:pPr marL="274320" lvl="1">
              <a:buFont typeface="Arial" charset="0"/>
              <a:buNone/>
              <a:defRPr/>
            </a:pPr>
            <a:r>
              <a:rPr lang="es-CL" dirty="0">
                <a:solidFill>
                  <a:srgbClr val="000090"/>
                </a:solidFill>
              </a:rPr>
              <a:t>- 7,8% niños con Enf. Crónicas.</a:t>
            </a:r>
          </a:p>
          <a:p>
            <a:pPr marL="274320" indent="-274320">
              <a:buFont typeface="Wingdings 2"/>
              <a:buChar char=""/>
              <a:defRPr/>
            </a:pPr>
            <a:r>
              <a:rPr lang="es-CL" dirty="0">
                <a:solidFill>
                  <a:srgbClr val="000090"/>
                </a:solidFill>
              </a:rPr>
              <a:t>Reconocimiento precoz </a:t>
            </a:r>
            <a:r>
              <a:rPr lang="es-CL" dirty="0">
                <a:solidFill>
                  <a:srgbClr val="000090"/>
                </a:solidFill>
                <a:latin typeface="Arial"/>
                <a:cs typeface="Arial"/>
              </a:rPr>
              <a:t>↓</a:t>
            </a:r>
            <a:r>
              <a:rPr lang="es-CL" dirty="0">
                <a:solidFill>
                  <a:srgbClr val="000090"/>
                </a:solidFill>
              </a:rPr>
              <a:t> mortalidad</a:t>
            </a:r>
          </a:p>
          <a:p>
            <a:pPr marL="548640" lvl="1" indent="-274320">
              <a:buFont typeface="Wingdings"/>
              <a:buChar char=""/>
              <a:defRPr/>
            </a:pPr>
            <a:r>
              <a:rPr lang="es-CL" dirty="0">
                <a:solidFill>
                  <a:srgbClr val="000090"/>
                </a:solidFill>
              </a:rPr>
              <a:t>Por cada hora de retraso la mortalidad </a:t>
            </a:r>
            <a:r>
              <a:rPr lang="es-CL" dirty="0">
                <a:solidFill>
                  <a:srgbClr val="000090"/>
                </a:solidFill>
                <a:latin typeface="Century Gothic"/>
              </a:rPr>
              <a:t>↑</a:t>
            </a:r>
            <a:r>
              <a:rPr lang="es-CL" dirty="0">
                <a:solidFill>
                  <a:srgbClr val="000090"/>
                </a:solidFill>
              </a:rPr>
              <a:t> 2x</a:t>
            </a:r>
          </a:p>
        </p:txBody>
      </p:sp>
      <p:sp>
        <p:nvSpPr>
          <p:cNvPr id="13" name="5 CuadroTexto"/>
          <p:cNvSpPr txBox="1"/>
          <p:nvPr/>
        </p:nvSpPr>
        <p:spPr>
          <a:xfrm>
            <a:off x="3707904" y="6309320"/>
            <a:ext cx="367347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Crit</a:t>
            </a:r>
            <a:r>
              <a:rPr lang="en-US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Care Med 2008 Vol. 36, No. 1</a:t>
            </a:r>
            <a:endParaRPr lang="es-CL" sz="1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4" name="6 CuadroTexto"/>
          <p:cNvSpPr txBox="1"/>
          <p:nvPr/>
        </p:nvSpPr>
        <p:spPr>
          <a:xfrm>
            <a:off x="899592" y="6309320"/>
            <a:ext cx="35274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Pediatrics</a:t>
            </a:r>
            <a:r>
              <a:rPr lang="es-CL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Vol. 127, N0 6, June 2011</a:t>
            </a:r>
          </a:p>
        </p:txBody>
      </p:sp>
    </p:spTree>
    <p:extLst>
      <p:ext uri="{BB962C8B-B14F-4D97-AF65-F5344CB8AC3E}">
        <p14:creationId xmlns:p14="http://schemas.microsoft.com/office/powerpoint/2010/main" val="3895184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301752" y="228600"/>
            <a:ext cx="8534400" cy="75895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CL"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Fisiopatología</a:t>
            </a:r>
            <a:endParaRPr lang="es-CL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2 Marcador de contenido"/>
          <p:cNvSpPr txBox="1">
            <a:spLocks/>
          </p:cNvSpPr>
          <p:nvPr/>
        </p:nvSpPr>
        <p:spPr>
          <a:xfrm>
            <a:off x="301625" y="1593850"/>
            <a:ext cx="5710238" cy="435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altLang="es-ES" b="1" dirty="0">
                <a:solidFill>
                  <a:srgbClr val="000090"/>
                </a:solidFill>
              </a:rPr>
              <a:t>Hipovolemia absoluta</a:t>
            </a:r>
          </a:p>
          <a:p>
            <a:pPr lvl="1"/>
            <a:r>
              <a:rPr lang="es-CL" altLang="es-ES" dirty="0">
                <a:solidFill>
                  <a:srgbClr val="000090"/>
                </a:solidFill>
              </a:rPr>
              <a:t>Diarrea con deshidratación</a:t>
            </a:r>
          </a:p>
          <a:p>
            <a:pPr lvl="1"/>
            <a:r>
              <a:rPr lang="es-CL" altLang="es-ES" dirty="0">
                <a:solidFill>
                  <a:srgbClr val="000090"/>
                </a:solidFill>
              </a:rPr>
              <a:t>Hemorragia por trauma</a:t>
            </a:r>
          </a:p>
          <a:p>
            <a:endParaRPr lang="es-CL" altLang="es-ES" dirty="0">
              <a:solidFill>
                <a:srgbClr val="000090"/>
              </a:solidFill>
            </a:endParaRPr>
          </a:p>
          <a:p>
            <a:r>
              <a:rPr lang="es-CL" altLang="es-ES" b="1" dirty="0">
                <a:solidFill>
                  <a:srgbClr val="000090"/>
                </a:solidFill>
              </a:rPr>
              <a:t>Hipovolemia relativa</a:t>
            </a:r>
          </a:p>
          <a:p>
            <a:pPr lvl="1"/>
            <a:r>
              <a:rPr lang="es-CL" altLang="es-ES" dirty="0">
                <a:solidFill>
                  <a:srgbClr val="000090"/>
                </a:solidFill>
              </a:rPr>
              <a:t>Vasodilatación en reacción anafiláctica</a:t>
            </a:r>
          </a:p>
          <a:p>
            <a:pPr lvl="1"/>
            <a:r>
              <a:rPr lang="es-CL" altLang="es-ES" dirty="0">
                <a:solidFill>
                  <a:srgbClr val="000090"/>
                </a:solidFill>
              </a:rPr>
              <a:t>Infecciones graves</a:t>
            </a:r>
          </a:p>
          <a:p>
            <a:pPr lvl="1"/>
            <a:endParaRPr lang="es-CL" altLang="es-ES" dirty="0">
              <a:solidFill>
                <a:srgbClr val="000090"/>
              </a:solidFill>
            </a:endParaRPr>
          </a:p>
        </p:txBody>
      </p:sp>
      <p:sp>
        <p:nvSpPr>
          <p:cNvPr id="12" name="3 CuadroTexto"/>
          <p:cNvSpPr txBox="1"/>
          <p:nvPr/>
        </p:nvSpPr>
        <p:spPr>
          <a:xfrm>
            <a:off x="467544" y="6309320"/>
            <a:ext cx="669607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Cerda, Paris. Urgencia y Cuidados intensivos en Pediatría. 2° Ed. 2004</a:t>
            </a:r>
          </a:p>
        </p:txBody>
      </p:sp>
      <p:sp>
        <p:nvSpPr>
          <p:cNvPr id="13" name="4 Cerrar llave"/>
          <p:cNvSpPr/>
          <p:nvPr/>
        </p:nvSpPr>
        <p:spPr>
          <a:xfrm>
            <a:off x="5580063" y="1700213"/>
            <a:ext cx="504825" cy="3024187"/>
          </a:xfrm>
          <a:prstGeom prst="rightBrace">
            <a:avLst/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" name="5 CuadroTexto"/>
          <p:cNvSpPr txBox="1">
            <a:spLocks noChangeArrowheads="1"/>
          </p:cNvSpPr>
          <p:nvPr/>
        </p:nvSpPr>
        <p:spPr bwMode="auto">
          <a:xfrm>
            <a:off x="6300788" y="2465388"/>
            <a:ext cx="2447925" cy="1323975"/>
          </a:xfrm>
          <a:prstGeom prst="rect">
            <a:avLst/>
          </a:prstGeom>
          <a:gradFill rotWithShape="1">
            <a:gsLst>
              <a:gs pos="0">
                <a:srgbClr val="FF809C"/>
              </a:gs>
              <a:gs pos="50000">
                <a:srgbClr val="FFB3C1"/>
              </a:gs>
              <a:gs pos="100000">
                <a:srgbClr val="FFDAE1"/>
              </a:gs>
            </a:gsLst>
            <a:lin ang="0" scaled="1"/>
          </a:gra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s-CL" altLang="es-ES" sz="2000" b="1" dirty="0">
                <a:solidFill>
                  <a:srgbClr val="000090"/>
                </a:solidFill>
                <a:latin typeface="Georgia" pitchFamily="18" charset="0"/>
              </a:rPr>
              <a:t>↑ GC</a:t>
            </a:r>
          </a:p>
          <a:p>
            <a:pPr algn="ctr"/>
            <a:endParaRPr lang="es-CL" altLang="es-ES" sz="2000" b="1" dirty="0">
              <a:solidFill>
                <a:srgbClr val="000090"/>
              </a:solidFill>
              <a:latin typeface="Georgia" pitchFamily="18" charset="0"/>
            </a:endParaRPr>
          </a:p>
          <a:p>
            <a:pPr algn="ctr"/>
            <a:r>
              <a:rPr lang="es-CL" altLang="es-ES" sz="2000" b="1" dirty="0">
                <a:solidFill>
                  <a:srgbClr val="000090"/>
                </a:solidFill>
                <a:latin typeface="Georgia" pitchFamily="18" charset="0"/>
              </a:rPr>
              <a:t>Vasoconstricción periférica</a:t>
            </a:r>
          </a:p>
        </p:txBody>
      </p:sp>
      <p:sp>
        <p:nvSpPr>
          <p:cNvPr id="15" name="6 CuadroTexto"/>
          <p:cNvSpPr txBox="1">
            <a:spLocks noChangeArrowheads="1"/>
          </p:cNvSpPr>
          <p:nvPr/>
        </p:nvSpPr>
        <p:spPr bwMode="auto">
          <a:xfrm>
            <a:off x="5148263" y="4437063"/>
            <a:ext cx="40671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s-CL" altLang="es-ES" sz="2000" b="1" dirty="0">
                <a:solidFill>
                  <a:srgbClr val="000090"/>
                </a:solidFill>
                <a:latin typeface="Century Gothic" pitchFamily="34" charset="0"/>
              </a:rPr>
              <a:t>↓</a:t>
            </a:r>
            <a:r>
              <a:rPr lang="es-CL" altLang="es-ES" sz="2000" b="1" dirty="0">
                <a:solidFill>
                  <a:srgbClr val="000090"/>
                </a:solidFill>
                <a:latin typeface="Georgia" pitchFamily="18" charset="0"/>
              </a:rPr>
              <a:t> el continente</a:t>
            </a:r>
          </a:p>
          <a:p>
            <a:pPr algn="ctr"/>
            <a:endParaRPr lang="es-CL" altLang="es-ES" sz="2000" b="1" dirty="0">
              <a:solidFill>
                <a:srgbClr val="000090"/>
              </a:solidFill>
              <a:latin typeface="Georgia" pitchFamily="18" charset="0"/>
            </a:endParaRPr>
          </a:p>
          <a:p>
            <a:pPr algn="ctr"/>
            <a:r>
              <a:rPr lang="es-CL" altLang="es-ES" sz="2000" b="1" dirty="0">
                <a:solidFill>
                  <a:srgbClr val="000090"/>
                </a:solidFill>
                <a:latin typeface="Georgia" pitchFamily="18" charset="0"/>
              </a:rPr>
              <a:t>Redistribuye la circulación hacia órganos vitales</a:t>
            </a:r>
          </a:p>
        </p:txBody>
      </p:sp>
      <p:sp>
        <p:nvSpPr>
          <p:cNvPr id="16" name="7 Flecha abajo"/>
          <p:cNvSpPr/>
          <p:nvPr/>
        </p:nvSpPr>
        <p:spPr>
          <a:xfrm>
            <a:off x="7235825" y="3789363"/>
            <a:ext cx="431800" cy="431800"/>
          </a:xfrm>
          <a:prstGeom prst="downArrow">
            <a:avLst/>
          </a:prstGeom>
          <a:solidFill>
            <a:srgbClr val="FF0066"/>
          </a:solidFill>
          <a:ln w="28575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37197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3 Título"/>
          <p:cNvSpPr txBox="1">
            <a:spLocks/>
          </p:cNvSpPr>
          <p:nvPr/>
        </p:nvSpPr>
        <p:spPr>
          <a:xfrm>
            <a:off x="395536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4000" b="1" dirty="0">
                <a:solidFill>
                  <a:srgbClr val="000090"/>
                </a:solidFill>
              </a:rPr>
              <a:t>Manejo shock</a:t>
            </a:r>
          </a:p>
        </p:txBody>
      </p:sp>
      <p:sp>
        <p:nvSpPr>
          <p:cNvPr id="11" name="4 Marcador de contenido"/>
          <p:cNvSpPr txBox="1">
            <a:spLocks/>
          </p:cNvSpPr>
          <p:nvPr/>
        </p:nvSpPr>
        <p:spPr>
          <a:xfrm>
            <a:off x="467544" y="141277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3000" b="1" dirty="0">
                <a:solidFill>
                  <a:srgbClr val="000090"/>
                </a:solidFill>
              </a:rPr>
              <a:t>Hora de oro</a:t>
            </a:r>
          </a:p>
          <a:p>
            <a:r>
              <a:rPr lang="es-CL" sz="3000" dirty="0">
                <a:solidFill>
                  <a:srgbClr val="000090"/>
                </a:solidFill>
              </a:rPr>
              <a:t>O</a:t>
            </a:r>
            <a:r>
              <a:rPr lang="es-CL" sz="3000" baseline="-25000" dirty="0">
                <a:solidFill>
                  <a:srgbClr val="000090"/>
                </a:solidFill>
              </a:rPr>
              <a:t>2</a:t>
            </a:r>
            <a:r>
              <a:rPr lang="es-CL" sz="3000" dirty="0">
                <a:solidFill>
                  <a:srgbClr val="000090"/>
                </a:solidFill>
              </a:rPr>
              <a:t>, MCR, ritmo, acceso IV/IO o TET</a:t>
            </a:r>
          </a:p>
          <a:p>
            <a:endParaRPr lang="es-CL" dirty="0">
              <a:solidFill>
                <a:srgbClr val="000090"/>
              </a:solidFill>
            </a:endParaRPr>
          </a:p>
          <a:p>
            <a:r>
              <a:rPr lang="es-CL" sz="3000" b="1" dirty="0">
                <a:solidFill>
                  <a:srgbClr val="000090"/>
                </a:solidFill>
              </a:rPr>
              <a:t>Volumen</a:t>
            </a:r>
          </a:p>
          <a:p>
            <a:pPr lvl="1"/>
            <a:r>
              <a:rPr lang="es-CL" sz="2600" i="1" dirty="0">
                <a:solidFill>
                  <a:srgbClr val="000090"/>
                </a:solidFill>
              </a:rPr>
              <a:t>Cristaloides 20 ml/kg en 10-20 minutos</a:t>
            </a:r>
          </a:p>
          <a:p>
            <a:pPr lvl="1"/>
            <a:r>
              <a:rPr lang="es-CL" sz="2600" i="1" dirty="0">
                <a:solidFill>
                  <a:srgbClr val="000090"/>
                </a:solidFill>
              </a:rPr>
              <a:t>Interrumpir si signos de ICC </a:t>
            </a:r>
          </a:p>
          <a:p>
            <a:pPr lvl="1"/>
            <a:r>
              <a:rPr lang="es-CL" sz="2600" i="1" dirty="0">
                <a:solidFill>
                  <a:srgbClr val="000090"/>
                </a:solidFill>
              </a:rPr>
              <a:t>Minimo 60 ml/kg en 1 hora</a:t>
            </a:r>
          </a:p>
          <a:p>
            <a:pPr lvl="1"/>
            <a:endParaRPr lang="es-CL" i="1" dirty="0">
              <a:solidFill>
                <a:srgbClr val="000090"/>
              </a:solidFill>
            </a:endParaRPr>
          </a:p>
          <a:p>
            <a:pPr lvl="1"/>
            <a:r>
              <a:rPr lang="es-MX" altLang="es-ES" sz="3000" b="1" dirty="0">
                <a:solidFill>
                  <a:srgbClr val="000090"/>
                </a:solidFill>
              </a:rPr>
              <a:t>Drogas vasoactivas</a:t>
            </a:r>
            <a:r>
              <a:rPr lang="es-MX" altLang="es-ES" sz="3000" dirty="0">
                <a:solidFill>
                  <a:srgbClr val="000090"/>
                </a:solidFill>
              </a:rPr>
              <a:t>: </a:t>
            </a:r>
            <a:r>
              <a:rPr lang="es-MX" altLang="es-ES" sz="1900" dirty="0">
                <a:solidFill>
                  <a:srgbClr val="000090"/>
                </a:solidFill>
              </a:rPr>
              <a:t>(Manejo en Unidad de Cuidado Intensivo)</a:t>
            </a:r>
          </a:p>
          <a:p>
            <a:pPr lvl="1"/>
            <a:r>
              <a:rPr lang="es-MX" altLang="es-ES" sz="2600" dirty="0">
                <a:solidFill>
                  <a:srgbClr val="000090"/>
                </a:solidFill>
              </a:rPr>
              <a:t>Dopamina – Dobutamina</a:t>
            </a:r>
          </a:p>
          <a:p>
            <a:pPr lvl="1"/>
            <a:r>
              <a:rPr lang="es-MX" altLang="es-ES" sz="2600" dirty="0">
                <a:solidFill>
                  <a:srgbClr val="000090"/>
                </a:solidFill>
              </a:rPr>
              <a:t>Adenalina - Noradrenalina</a:t>
            </a:r>
            <a:endParaRPr lang="es-ES" altLang="es-ES" sz="2600" dirty="0">
              <a:solidFill>
                <a:srgbClr val="000090"/>
              </a:solidFill>
            </a:endParaRPr>
          </a:p>
          <a:p>
            <a:pPr lvl="1"/>
            <a:endParaRPr lang="es-CL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3354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6"/>
          <a:srcRect b="4570"/>
          <a:stretch/>
        </p:blipFill>
        <p:spPr>
          <a:xfrm>
            <a:off x="1854200" y="0"/>
            <a:ext cx="5421770" cy="654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73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4000" b="1" dirty="0">
                <a:solidFill>
                  <a:srgbClr val="000090"/>
                </a:solidFill>
              </a:rPr>
              <a:t>Paro cardiorrespiratorio</a:t>
            </a:r>
          </a:p>
        </p:txBody>
      </p:sp>
      <p:sp>
        <p:nvSpPr>
          <p:cNvPr id="11" name="2 Marcador de contenido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>
                <a:solidFill>
                  <a:srgbClr val="000090"/>
                </a:solidFill>
              </a:rPr>
              <a:t>Generalmente de causa secundaria</a:t>
            </a:r>
          </a:p>
          <a:p>
            <a:pPr lvl="1"/>
            <a:r>
              <a:rPr lang="es-CL" sz="2400" i="1" dirty="0">
                <a:solidFill>
                  <a:srgbClr val="000090"/>
                </a:solidFill>
              </a:rPr>
              <a:t>Insuficiencia respiratoria</a:t>
            </a:r>
          </a:p>
          <a:p>
            <a:pPr lvl="1"/>
            <a:r>
              <a:rPr lang="es-CL" sz="2400" i="1" dirty="0">
                <a:solidFill>
                  <a:srgbClr val="000090"/>
                </a:solidFill>
              </a:rPr>
              <a:t>Insuficiencia cardiovascular/shock</a:t>
            </a:r>
          </a:p>
          <a:p>
            <a:pPr lvl="1"/>
            <a:r>
              <a:rPr lang="es-CL" sz="2400" i="1" dirty="0">
                <a:solidFill>
                  <a:srgbClr val="000090"/>
                </a:solidFill>
              </a:rPr>
              <a:t>Mixta, insuficiencia cardiopulmonar</a:t>
            </a:r>
          </a:p>
          <a:p>
            <a:pPr lvl="1"/>
            <a:endParaRPr lang="es-CL" i="1" dirty="0">
              <a:solidFill>
                <a:srgbClr val="000090"/>
              </a:solidFill>
            </a:endParaRPr>
          </a:p>
          <a:p>
            <a:r>
              <a:rPr lang="es-CL" dirty="0">
                <a:solidFill>
                  <a:srgbClr val="000090"/>
                </a:solidFill>
              </a:rPr>
              <a:t>Ritmo más frecuente asistolía y AESP.</a:t>
            </a:r>
          </a:p>
          <a:p>
            <a:r>
              <a:rPr lang="es-CL" dirty="0">
                <a:solidFill>
                  <a:srgbClr val="000090"/>
                </a:solidFill>
              </a:rPr>
              <a:t>Raros los ritmos desfibrilables (TVSP, FV)</a:t>
            </a:r>
          </a:p>
        </p:txBody>
      </p:sp>
    </p:spTree>
    <p:extLst>
      <p:ext uri="{BB962C8B-B14F-4D97-AF65-F5344CB8AC3E}">
        <p14:creationId xmlns:p14="http://schemas.microsoft.com/office/powerpoint/2010/main" val="1142321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rgbClr val="000090"/>
                </a:solidFill>
              </a:rPr>
              <a:t>Reconocimiento PCR</a:t>
            </a:r>
          </a:p>
        </p:txBody>
      </p:sp>
      <p:sp>
        <p:nvSpPr>
          <p:cNvPr id="11" name="2 Marcador de contenido"/>
          <p:cNvSpPr txBox="1">
            <a:spLocks/>
          </p:cNvSpPr>
          <p:nvPr/>
        </p:nvSpPr>
        <p:spPr>
          <a:xfrm>
            <a:off x="457200" y="1600200"/>
            <a:ext cx="8003232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2600" dirty="0">
                <a:solidFill>
                  <a:srgbClr val="000090"/>
                </a:solidFill>
              </a:rPr>
              <a:t>Basta con impresión inicial</a:t>
            </a:r>
          </a:p>
          <a:p>
            <a:r>
              <a:rPr lang="es-CL" sz="2600" dirty="0">
                <a:solidFill>
                  <a:srgbClr val="000090"/>
                </a:solidFill>
              </a:rPr>
              <a:t>Aplicarla en todo momento de evaluación de un paciente crítico</a:t>
            </a:r>
          </a:p>
          <a:p>
            <a:r>
              <a:rPr lang="es-CL" sz="2600" dirty="0">
                <a:solidFill>
                  <a:srgbClr val="000090"/>
                </a:solidFill>
              </a:rPr>
              <a:t>Intervención inmediata (RCP)</a:t>
            </a:r>
          </a:p>
          <a:p>
            <a:endParaRPr lang="es-CL" dirty="0">
              <a:solidFill>
                <a:srgbClr val="000090"/>
              </a:solidFill>
            </a:endParaRPr>
          </a:p>
          <a:p>
            <a:r>
              <a:rPr lang="es-CL" dirty="0">
                <a:solidFill>
                  <a:srgbClr val="000090"/>
                </a:solidFill>
              </a:rPr>
              <a:t>En contexto de traslado disponemos de MCR, SV</a:t>
            </a:r>
          </a:p>
          <a:p>
            <a:pPr lvl="2"/>
            <a:r>
              <a:rPr lang="es-CL" i="1" dirty="0">
                <a:solidFill>
                  <a:srgbClr val="000090"/>
                </a:solidFill>
              </a:rPr>
              <a:t>Bradicardia</a:t>
            </a:r>
          </a:p>
          <a:p>
            <a:pPr lvl="2"/>
            <a:r>
              <a:rPr lang="es-CL" i="1" dirty="0">
                <a:solidFill>
                  <a:srgbClr val="000090"/>
                </a:solidFill>
              </a:rPr>
              <a:t>Desaturación</a:t>
            </a:r>
          </a:p>
          <a:p>
            <a:pPr lvl="2"/>
            <a:r>
              <a:rPr lang="es-CL" i="1" dirty="0">
                <a:solidFill>
                  <a:srgbClr val="000090"/>
                </a:solidFill>
              </a:rPr>
              <a:t>Ritmos de PCR</a:t>
            </a:r>
          </a:p>
          <a:p>
            <a:pPr lvl="2"/>
            <a:r>
              <a:rPr lang="es-CL" i="1" dirty="0">
                <a:solidFill>
                  <a:srgbClr val="000090"/>
                </a:solidFill>
              </a:rPr>
              <a:t>No responde, no respira</a:t>
            </a:r>
          </a:p>
        </p:txBody>
      </p:sp>
    </p:spTree>
    <p:extLst>
      <p:ext uri="{BB962C8B-B14F-4D97-AF65-F5344CB8AC3E}">
        <p14:creationId xmlns:p14="http://schemas.microsoft.com/office/powerpoint/2010/main" val="1142321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http://image.slidesharecdn.com/algoritmoparosinpulsopediatria2010-110109123549-phpapp01/95/algoritmo-paro-sin-pulso-pediatria-2010-1-728.jpg?cb=129474219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5" r="4290" b="4718"/>
          <a:stretch/>
        </p:blipFill>
        <p:spPr bwMode="auto">
          <a:xfrm>
            <a:off x="1691680" y="78377"/>
            <a:ext cx="5472608" cy="6735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1 Elipse"/>
          <p:cNvSpPr/>
          <p:nvPr/>
        </p:nvSpPr>
        <p:spPr>
          <a:xfrm>
            <a:off x="2987824" y="980728"/>
            <a:ext cx="1296144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423213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://2.bp.blogspot.com/_rKSRxlDSHPA/SxGn6g84HUI/AAAAAAAAAB8/4ddEqhdNd30/s320/asistoli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61" y="701377"/>
            <a:ext cx="4572000" cy="110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www.hpc.org.ar/images/revista/503-electro%20%201209%20-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85" y="2204864"/>
            <a:ext cx="4645551" cy="109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www.eccpn.aibarra.org/temario/seccion4/capitulo63/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933056"/>
            <a:ext cx="4774123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s://encrypted-tbn0.gstatic.com/images?q=tbn:ANd9GcRWixbsRo5ETmGCoZiG4C98aVr0nygVDzqaj_kQQZAMtCpI3d_84A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354644"/>
            <a:ext cx="4774123" cy="1128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3 CuadroTexto"/>
          <p:cNvSpPr txBox="1"/>
          <p:nvPr/>
        </p:nvSpPr>
        <p:spPr>
          <a:xfrm>
            <a:off x="5508104" y="98072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rgbClr val="000090"/>
                </a:solidFill>
              </a:rPr>
              <a:t>ASISTOLIA</a:t>
            </a:r>
          </a:p>
        </p:txBody>
      </p:sp>
      <p:sp>
        <p:nvSpPr>
          <p:cNvPr id="15" name="8 CuadroTexto"/>
          <p:cNvSpPr txBox="1"/>
          <p:nvPr/>
        </p:nvSpPr>
        <p:spPr>
          <a:xfrm>
            <a:off x="5580112" y="256490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rgbClr val="000090"/>
                </a:solidFill>
              </a:rPr>
              <a:t>AESP</a:t>
            </a:r>
          </a:p>
        </p:txBody>
      </p:sp>
      <p:sp>
        <p:nvSpPr>
          <p:cNvPr id="16" name="9 CuadroTexto"/>
          <p:cNvSpPr txBox="1"/>
          <p:nvPr/>
        </p:nvSpPr>
        <p:spPr>
          <a:xfrm>
            <a:off x="2915592" y="436045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rgbClr val="000090"/>
                </a:solidFill>
              </a:rPr>
              <a:t>TVSP</a:t>
            </a:r>
          </a:p>
        </p:txBody>
      </p:sp>
      <p:sp>
        <p:nvSpPr>
          <p:cNvPr id="17" name="10 CuadroTexto"/>
          <p:cNvSpPr txBox="1"/>
          <p:nvPr/>
        </p:nvSpPr>
        <p:spPr>
          <a:xfrm>
            <a:off x="2987824" y="5778973"/>
            <a:ext cx="503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rgbClr val="000090"/>
                </a:solidFill>
              </a:rPr>
              <a:t>FV</a:t>
            </a:r>
          </a:p>
        </p:txBody>
      </p:sp>
      <p:pic>
        <p:nvPicPr>
          <p:cNvPr id="18" name="Picture 10" descr="https://biunix.files.wordpress.com/2012/02/desfibrilacic3b3n-cardc3adaca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556524"/>
            <a:ext cx="2213501" cy="146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http://www.forumclinic.org/sites/default/files/legacy/download/attachments/reanimacio03.g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283" y="1586528"/>
            <a:ext cx="158115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32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>
                <a:solidFill>
                  <a:srgbClr val="000090"/>
                </a:solidFill>
              </a:rPr>
              <a:t>Desfibrilación</a:t>
            </a:r>
            <a:endParaRPr lang="es-CL" dirty="0">
              <a:solidFill>
                <a:srgbClr val="000090"/>
              </a:solidFill>
            </a:endParaRPr>
          </a:p>
        </p:txBody>
      </p:sp>
      <p:pic>
        <p:nvPicPr>
          <p:cNvPr id="11" name="Picture 4" descr="http://image.slidesharecdn.com/algoritmoparosinpulsopediatria2010-110109123549-phpapp01/95/algoritmo-paro-sin-pulso-pediatria-2010-1-728.jpg?cb=129474219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64" t="34728" r="5531" b="54149"/>
          <a:stretch/>
        </p:blipFill>
        <p:spPr bwMode="auto">
          <a:xfrm>
            <a:off x="755576" y="1628800"/>
            <a:ext cx="327327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2" descr="data:image/jpeg;base64,/9j/4AAQSkZJRgABAQAAAQABAAD/2wCEAAkGBxITERIUExQWEhUUFxUWFRUUGBgVFhgXFxUWFhcVFxgYHCggGBolHBcUITEhJSkrLi4uFyAzODMsNygtLysBCgoKDg0OGhAQGiwkHSQsLCw0LCwsLywsLCw0LCwsLCwsLCwsLCwtLCwsLCwsLCw0LCwsLCwsLCwsLCwsLCwsLP/AABEIAKoBKQMBIgACEQEDEQH/xAAcAAEAAgMBAQEAAAAAAAAAAAAABQYBAwQCBwj/xABJEAABAwEEBQcJBQYFAwUAAAABAAIRAwQSITEFBkFRcRMiYYGRobEHFCMyQlJywdEVM4Ky8CRic5LC4VOis9LxFjSTCENEY2T/xAAYAQEBAQEBAAAAAAAAAAAAAAAAAQIEA//EACsRAQACAQMCBAUFAQAAAAAAAAABEQISITEDQQQTImFCUWKh8DJScYGRI//aAAwDAQACEQMRAD8A+4oiICIiAiLktNua3DM+CDrXm+N4UHX0muR+k3LWlLWe+N6XxvVVOk3b1j7SdvTSWtd8b1jlBvVV+0nb1j7RdvTSWtfKhZ5Qb1U/tF29Z+0Xb00lrXfG9ZvDeqp9ou3rI0k7emktarw3pKq40m7evQ0o5Si1nRVoaVK209Ln9YpRawIuKxaRa/DJ27fwXaooiIgIiICIiAiIgIiICIiAiIgIiICIiAiIg5NJWq43DM5fMquVqq7tLVb1Q7miFB22vdBOe4DMnctxGzMy817RiGjFzjAAzJOSnbDq5hNZxJ91pgDoJ2qK1Ns01H1quBAAYHYQXTJE7QBHWrj5yz3h2qTKxDkboWgPY7z9V6GiaH+GO/6ro86Z7wTztnvBZVpGi6P+G1evs6j/AIbexe/O2e8E87Z7wQePs6l7jexPs6l7jV788Z7wTzxnveKDX9m0fcCwdF0fcHetvnjPe8VnztnvBBznRFH3e8rwdC0dx7V1+cs94LItDPeHaEEdV0Gz2ZUVarAWfVWjlm+8O0LRbGtc04jtVtKVFxLVY9BaT5UFrvXb3jeoas0SR2FcFOuaNZj9xx4HAjsWphIX1ERYaEREBERAREQEREBERAREQEREBEWutWawEuIaBmSgi9ZLXUYxvJkgmchJwhVCx6apCpFSsHPk4SajuwSVdKmlKLhBDng/uEg9oURazTvl1OkW4RgwNwGKsJL2PVcehvgFx2Uc/hHeHfRddKqHUy4YBwa4TgYIkSuWx/eH8Pg9anhI5SKL5frnrpaLNbLRSbaKVFtPkLjalNzyQ+mS880zgY2bdmE0s+VvSW+l/If9yw0/QiL4JT8pGmXQW07wIBEUXmQ6QCIORg9hUvZNfbW5lIVK/IVXiS02aq/C+4GGgDC6GmQ504iBCD7Ii+N1PKFXY6H2kn0ZcSLM9t1/KMaxxDsTTuuJMe4YOIC1aX16t9NjTRrcs4uDSDZKtMG9N0tLuNMXc+eEH1uzury68BmIk4bJiB8W/YvbXVsJDdkjZEmcZ3R3r4XW8pGmWtvOF1ozc6iQMSQMT0gjqK82Hym6Uq1G0xWpMLjAc9oa0cSg+8NNbaGbMp2RPbjHHt618Rqa6aUY1zn2mg4Mc0EUrrnEEsHNBGJ5+/2TPTHP8pOkw8U+VF8wABSZmchiekKXBOz7+tVortY0udgAvjWiddtKm1WdlZwbTqVWNPMpyeeA4c2YnnfJfXdYW+iqcfmmMxlvDGWVYzMNP27R3u7F5drBQESXY/uqssMTgOsLvsNpo4tIN6XAuAMSDBGGQnDPYtzEOCPGZ8ysdkt9Op6jpO44HsUdrKzbvA8FC6SoOpPZWoOc4BwvsJL8DhfaTJw2tmI4Yz2sGLWHe0eJUh1dHreZH8Lbo596jSdvYw9rQV0Lh0E6bNQ/ht7gAu5R0CIiAiIgIiICIiAiIgIiICIiCL0jpG64tGzNQ1otBqVKYOUudG8gYT2z1Lbpg+lfxH5QVx0Tz6X4vyn6LXZEVrFrd5tXp0eTLr2Je4kN9kXRAJnnMxI9oZ4xYrLX5SmHwW3mzdMSNhBjDNQen9WaFqqsfUpOLmwL7XtEt2tIcD2gA5Qd03YaIbTDAzkw0FrWgzABMY9OfWsq0aMM2amf/qpfkC8WL7w/h8HrOhz+yUv4VH8jV5sXrnq8Hrfwsxy+I+WGiw6Vq3n3PR0Y5pM8yDllkO1UqrZmBhcKl7GALrhjxV28tVBx0obrS70NI4An3hs4KjG0w0tuNGM7TBiMiV5TErKQoax2sU+SZUhgbEBjAYbTLJvXZm4S2ZnLoWK+s9re9tR1S85gc0EspxdcIc1zbsOB3OBUfTtN0mGNxwPrZbR6y8GsPcb2EeBhXcd+kNM2l7n8q4Oc5gpuN1k3A6+GggYY4yMTtXR/1RbbrPSi6DzZp0jBZyZB9XMXaZn91RdW1FxJLW454fOZTzoxF1oHCd+wyP8AhNzd0WvSdesHX3Bw5rnc1jSbssaSWgEwHkDo4LXoq2VaNalUokNqse003QHQ6cDDpB6wtbbWRMNbjnh0Hp6ZWG2g53W4bbv0yTc3TFq1xttVlSnUqhzKkXxydJpN0UQMQyW4UKOXudJnXX0ZVfXu0wTUuCpLngOIAkFpMYxGWPYVFPrlxxDcTOAA781cdH6PpvHLPtdmnk4DXVXhwBpNJZjUvCLxaQRvjose6TE9mix2W2UrTZX2hxc3lQW88PG8EAHAENMcCv0VrCPR1V+eqjWilZaptNKs9z2ONPlHvqNNRpmQXnFsAHDbswn9FaVZea8H2o74SIiOE0zpmJUovIwJIjCFqGr5q3n0qxaHEuc31g0ky78JMkHLGNilH2WljLnHfh/ZehYGgyC4biDB8FqY2cEeF6nEoUaMr0XNJrBzZxAGMbVbdL40qZ3sH671wusYOZJ6SRPhKkdJt9DT+H5NXnhljM7Ono+Gy6N33T2rZmy0fhjsJCk1E6qn9lp/iH+dyllp0iIiAiIgIiICIiAiIgIiICIiCs6aHpX/AIfyhcLTz6XxH8j136a+9d1flCjx69L4/wCh612Rx62a2UbA1hqMqVC+SG0mgkNaWhz3EkACXsGebgprR1rZWp06rDLKjWuaSIMOEiRsPQoDXizaPdSpm3ljWBxDC4vabxjAcmQ4jCSMsBuU7ogM5Gjydw07jLhpYU7sC7cxPNiIxWVc2hv+zpfwaP5GrFi9c9Xg9Z0MP2Sl/CpfkasWP1z1eDlv4WY5fF/Lcw/abMbt6hTxmMnVJKoVSo1+HqkE3JgC7saTs49OK+h+XVg8/okmJs7chOIqVOlfNjSMThlMTjCxbemZ3bi9rQGHEEEuLYMOOUYwYgdrgjfRgkOBJgNI3Zl3RsEHeVoZTncOJ7li4Zjbklppl0BrC69MNmXNOB33W+8Dl0bV5c/lMzD95ydjv2HZugLU6nG0EbwgpYZjaY2wJx7ilmmXQ+q08wk3RAaRsIzdG4kk78tyxygYA0G8DN+MAZEASRjGfErnYyZxAjfP0WeTxjbh35JZpbDSGYcCMMDg7hEKe0RpC1UqY5AtALA3FtN0i9WdBLpgy+qJEHLJV4siDIInZPzUlomyPfApDlHFzGhpEi+4khuOGIa/HKAcljPKou3r0owjKupE17Oyx2q0MD3xTDazufgJ5zy03YyxJ4DrX6etBlk72tPcCvyvpSxVqT6RrUhSmA0NiDdInAEwRIkL9RtM0GHfSpn/ACNV6eVxdp1dF+jhGVKj5wZPTIC1V3hoc44BoJPABbY6FoqtaQ5rsnAg8DgV6Z7YzTOFaovhBWbWMl7bzA1jjAMyRlie0K4W8egZwPg1VGy6tuvsvPDqbCSABicZg9g3q4W0egb+tgXN4fHKJuXb4+ehMx5X58uUlqif2ZvQ5/5iVNKD1PP7Oeh7vkVOL3cAiIgIiICIiAiIgIiICIiAiIgrem/vXcB4KN9qn8Y/K5Smmx6U8Aoo+sz42/MLUJLj1y1ZZbqbGl76ZaSLzA13NcW3mkO2G60yMRCltAWNtGz0aTQ5optDQHlpdhtcW4Sc8N6+f66eUCtStL7PZQ0clhUqOF4l21rQZEDLLYctsx5Otcn2wvpV2tFVgvBzcA5sgHDfzm8ZyELGqLp7+Tno1dlm0SP2Zg3Uqf5Qtdk9f9bit2jfuB8De4QtVl9f9bivTs545fIPL00ed2YnbRIw6Hu+q+ZcpzpjeI6IiOxfVfL21vnFjLpjk6mUTg4b181sei6ldxFnp1KkRMCYmYkjAZbdyxVt3Tjc8RAEbTJnhu6V6FUYGMR04YCAYhdWltDV7MWiuw0y4S2SDImPZJUnY9SLfUAcKJaCJBe5rcIkYEz3K6Z4o190AxwggiQYyMZf8rJqYggZRA4Lr0PoetanllBl9wF44hoAkCSXEDaF16wasWixtpurXYqSBcN6CIwOHTsnIppnk1dkQ54iAIxnHHKejpXoVcsMRkfDD9ZK0aK8n1rrMZUmnTY9oc284k3XCQYaDsI2qJ0Hq7WtVZ9Gnda5gcXF5IAuuDTkCczuTRPyTWimvwIiZ8ROPep7Qlrs9NpFVjnkuv8Ao6lzK7cycCCAavTz9i961apVLE2k5zxUFQuBuggNIAIGOcyexa7PbqjqIs7abXSxzbxJmC4PmMhEYdLjvhTLpavTJGXyZtlsp1bOBceXsN7lX1XvDWl0BpaZAJaKbdnqdv6V0Y+9Y7O73rPRPbSaV+W5Y2i5rmjlDgHNeBABa669gz9V2e0jdh+ndWnTo6xn/wDLQ7qTR8lnHCMIqBG6ct3I0XP3Zcdnz7FX9Gms9oquvG9iMQMNmBOKm9b7Eatnc1oyxw2x+iojRWlRyLGEc5gu7soGXUFuES2idJNqEgZtIDhu2KxWr/txx/pcqnq5owsqVKpPOqkYbgDKt1o+46/k5B1anfcv/iO/K1TygNT/ALqp/EP5WqfUUREQEREBERAREQEREBERAREQQGmx6TqHzUQ/Nvxs/MPqpnTY9J+EeJUNV9n46f8AqNWoSXz3XjUa0m1VK9mDajazpcwuaxzXkEui8QCDid+eGEqe8meqb7Nfr1nNNSoLgaw3g1oIvSRhMtAiTEHHHCJ1914tFO0us1mIYKUcpUgFxc5s3W3hAEGJ3z19vk01vr2iq6z2iHuDS9lQANJg4ggRnicvZOcry9Op2/8AWej7fn9Lto4ei4Bw7HuHyWqzfeD9bCt2j/Udxq/6z1ps/wB4F7fC4Y5fK/8A1At9JYj+7WHYaf1VR1O1sZYqdRvJGq6o4GbwbgBAGR2k9q+leV6wGpUsbgyo4tFaOTa5xBPJ53Qdkqm0dDOc0B1C3OMybtGqRh6sc0dCkXG8V/rOWW9VKB1t1nFv5L0BpmlexFS9Iddw9QRl3qdPlQeMBZmCNhqH/avX/S9rceZZrZnhfFZpu3gcbxAyXRQ1FrkkvsFV87b9NpneS9xlaicru4Zv6ZVLQetLrLVrVKVOmTWOIeSQ0Xi6G3Ywx7lnWLXCtbKbWVWUgGuvC4HgzBGZccMVcD5O7U6btiDAcr76BI4lrvkpCyeTi0Cb1koE7C6o1sdHMBTtVrc3+lTKXlFtjWta0UQGgNHMdkBA9pRWj9Z69GrWq0yxr6xJebkjFxcYBOAkr6ifJxaiABTstOIl3KVCThl6hEbcl02Dyb2lghzrK7AZ8q7LdAal/Uer9v3fJdL6y2q1NDaz77Wm8AGNEGCJkCciVz2Kg7F+BAkXHEtJyOAAxX213k5qOEGtRZjmyk6eEl+SzR8mIETast1P6vS4u7W8o4j7vkNnpFrcadGoQ5ziXNe5zvWhshmIw34yOr9C6nk/ZVinMWamDOchkGexQr/J1SeZfaHn4adNmfAK2aPsDaFnZRaS5tNhaC6JIxOMcVmaaicp5QpFpI9gGJiRx96Vz0dDXi15pUg5wBBvEE4TkBuXdNSY5Tom4ycBGcLxT5QNjlXgNAjBmWA91QbaBAGAOQlSTjNnnp/3KNZg0YTGGOJyzKkmmbPux+qK6NUPUq/H/SFYFXtUcqvxN8CrCpKiIiAiLTVtLW4EydwxPYg3IuJ1qecgB8WJ7slxW3SFRrXHaBIGc74jPCUITSKqaF1sFR9xwmciDOE4q1rOGcZxePDfU6eWE6cuRERaYEREBERBB6bHpPwjxcoavkPiZ/qMVm0pY74kesNm8Ks2lsA/E0/5mfRahJUjXzUOrVtDrTZ3sBqwKjHmOcGxeaeA3jbnOEn5OdTzZXPr1XtfVN6nDMWsg84T72EdGOJlSWuWtPml1obfcbpjCecSABOE81xx2DpXTqhrD53TktLXc7AxIuPuOBjCQ7d/z5banv52enSk7AOa/wCKv/r1Foo/eD9bQumxD7wfvVe97nfNc9L7wfr2mr37Ofuklp5QrfC8GiFhZai8j9f2WXPO+OK98k0YnDpyWs2ikM6jBxe36qjF8yMQeH/K9OPTCwLTS99p4GfBZ84Z+8eDHnwCllMDPMnfI/svR6+pBaG7Gv8A/HUHi2FnljspvP8AIPFwSynlue2OlI6CetbRV5pN0tjYYnKdhI71sYZAO9LKaaLCt7hgkIQoqN8wdMyM5hYGjjjzvHeCpF3EqB0/rLQsxax1+pVf6lKlznuxiYkACcJJCI7xo3D1uldFWldolucR4qPsGknvEvs9Wj8bmO/K8kHqXRbLcw0yB+6Ou8EhXZqn/wC7xb81YFUNB0KdS/fcWRdgtddOMzxyCkzZgPVtVQcSHfJSZITi116l1pMSdgyUKWvH/wAzfmwHLPao6yWgutH3hqgSL0QDhsGxLWk85znes7Dc3AduZWGtAywXh7112V7IGInbiJzSx5ZSJ2RxWm3WWWxt2Fdz6wHSuC1W45AdqqKZaKbmPJa1rHmQXtEHHbx6VcNBaRD6QDnC8yAZOY2FQWlWSb2/NcFCpDx38Fqd4RfqVZrpukGM4WxV6nUaxpLjGEngFzWXTFN77okGJE7QMNhO8dqxqiJiJneW4wymJmI2hZa9oawSeobT0Be2OkA7wD2qstq4l0ziYnHCcIVisf3bPhHgqy3IiIChdYbDLHPaJIxIHQZw7FNIg+d61aApWxrXEgyAMiQ5oMiC0gtcCTiN53SOzVfRNOzsuMaRDW43S1sOxhpOZynpAVnfoWiSSGls4m6SAoIUmcs9h2erJOwmfkppi7LbrL69YbnnvYx39S5fbHV4hdbHsaS1oIiZwPb0qMr2toO3sXr2Z7pV1EOc4mTBAAkgRdByBjaU8yp+408QD4rFitLX3i0yJ/paulYaaGWKkMqbBwa0fJbwFkIgLKxKzKgyixKSg118n/D8iq5pTXSz2Y3ajXCCWyLuJaGztyxHfuVhqvEkb2/X6hRNfQFnc7lKvPLjIDw1zQXASAC3c0DqCDdoLWCnamtfSBuuLgCcJuxJjr2ri1mt9QVWUqbzSEB73Ni8edAY29OGDpgE5RnIlrDZabCQwREGGtDQJHQADl4Lj1g0O2vccHvpVGyG1KYaTBIJaQ4FpBIGY2LGcTOOzOUTMbI/Vq3VSalKo81brWPa90XocXNuuLcDBacdxHFVbyd1POdJW6vUEvYKdyfZD77YE7gyPxHer5ofRbaLXAF7nEi898AugCIAwA6IHBQVTQVazW19qsrRUZWAFejIY6Rk+mXQ074JG3emETGO5hExG61lgUTpSxXvVwcCD0Ebj2Z9C7mVXkTcLZ2OLZHGCVHaUq1WlsQAQZOZzWm2qy2WpBDpZwII68VsNk31SeAg4iOlaNFVK9WrcDgTiYMAYdICsDLNWbnQY7sd81mY3WEBaHDKXRtAGJ4klZoE4FhIukEMIjowj5q0UhXIwpMp9IAC5mUHA3iYiTJ7zJUot01QcPmuf7NDnFznEgxzRgOkTuPUvYqNGM3p2jGeteH2l/sw0byJPVsHetRCWkgo+3V2NmXDDYMT2BaHifWJd8Rw/lHN7lsfYnVAA0RhG4LSIPSumWC6wMe9z5uwAAbsT07ZyUNZtIF7wDdaJAIYeUcMdp2dYVrtWqrXM9JddHqhzQ4BxwBg559C22TV9jIOBgREQ3jdnBLKRdOiajcXE+s3qIblszAK5qGjTTcXTLoLW4QBMc449AVir0QDAyG4QuOuyAeB8E8rDKYzmN4ajq544zhE7S103BrWicmjwVusxljPhHgq0LA/CYEZ7V0spubnUI4EhZhFhRRdG1ENBvX5yyOG+VKLSCIiAqnrBo6ry1+m0uBxwIkHrKti02hkhBVLLULnEkQYxG47Qoq1ZqUBitUHSe/FRVrOJW2XfqwRybt94EcLjfnKmu3vVJ0PbXtaYdtO7Zgu92kqvvnuWaW1le4gYCTuXsqou0i7bUP80LU+2zm4ntKUWt7q7Rm5o4kBanaQpDOoz+YKnG1M3H+U/RYNuGxjzwH90otZKekmh7jfBBO4no2Lq+1KfvHqB+iqHnrtlJ54wFkV65yoHrd/ZNjdaXaTpzPOJiMlj7XbuJ7Pqq22lazlSA4yVvZoy2n2WjqPzKbG6bdpn93v/svB0wfdHao+nq/azm6OofRdVPVauc3nwQenaWfub3/VaHaSfv7vqu+lqk7a8nrK66eqjNplCkEbe/3u5v0Wb5c0kmTIzVmp6tUhsldVLQtIeyOwJZSrapj9q/C5XtaaNla31QBwELcootb6QLSIiQR2rYiCtPs9YEjkzh7WEd0r1Ssp9ong0R3lWNYIQR9mp025Mx3nHxXY2qF7uDclwINNrxZ1jxXMxwhd1VvNIG0GOxVclzcHNcCP3T4gKjrtLuc7iPALlrYg8FG2l7+VD2vF27dLHOc3GZByjuWuvaapa4Nu3iDBDmmDsOMeC1bK1uK5LZkVyUba4tEnHbkVx6S0i5rTj3BZaS2iCC5jTumOCsKhNXdGlo5Wp67hgD7Ld3E7ezeptRREREEREEPbNCXqhex10nMEXhlGGIhcD9WJOLz1ABWdFbSlTs+prGDBzzjOJH0XUzVen0niSrEiioQauU17bq9R3KYRBFt0FRHshbm6Joj2Qu5EHM2wUx7IWwWZg9kLaiDwKY3BeoWUQEREBERAREQEREBERAREQEREBERAWt1FpzaD1BbEQaTZKfuN/lCw2x0wZDGg77ontW9EBER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>
              <a:solidFill>
                <a:srgbClr val="000090"/>
              </a:solidFill>
            </a:endParaRPr>
          </a:p>
        </p:txBody>
      </p:sp>
      <p:sp>
        <p:nvSpPr>
          <p:cNvPr id="13" name="AutoShape 4" descr="data:image/jpeg;base64,/9j/4AAQSkZJRgABAQAAAQABAAD/2wCEAAkGBxITERIUExQWEhUUFxUWFRUUGBgVFhgXFxUWFhcVFxgYHCggGBolHBcUITEhJSkrLi4uFyAzODMsNygtLysBCgoKDg0OGhAQGiwkHSQsLCw0LCwsLywsLCw0LCwsLCwsLCwsLCwtLCwsLCwsLCw0LCwsLCwsLCwsLCwsLCwsLP/AABEIAKoBKQMBIgACEQEDEQH/xAAcAAEAAgMBAQEAAAAAAAAAAAAABQYBAwQCBwj/xABJEAABAwEEBQcJBQYFAwUAAAABAAIRAwQSITEFBkFRcRMiYYGRobEHFCMyQlJywdEVM4Ky8CRic5LC4VOis9LxFjSTCENEY2T/xAAYAQEBAQEBAAAAAAAAAAAAAAAAAQIEA//EACsRAQACAQMCBAUFAQAAAAAAAAABEQISITEDQQQTImFCUWKh8DJScYGRI//aAAwDAQACEQMRAD8A+4oiICIiAiLktNua3DM+CDrXm+N4UHX0muR+k3LWlLWe+N6XxvVVOk3b1j7SdvTSWtd8b1jlBvVV+0nb1j7RdvTSWtfKhZ5Qb1U/tF29Z+0Xb00lrXfG9ZvDeqp9ou3rI0k7emktarw3pKq40m7evQ0o5Si1nRVoaVK209Ln9YpRawIuKxaRa/DJ27fwXaooiIgIiICIiAiIgIiICIiAiIgIiICIiAiIg5NJWq43DM5fMquVqq7tLVb1Q7miFB22vdBOe4DMnctxGzMy817RiGjFzjAAzJOSnbDq5hNZxJ91pgDoJ2qK1Ns01H1quBAAYHYQXTJE7QBHWrj5yz3h2qTKxDkboWgPY7z9V6GiaH+GO/6ro86Z7wTztnvBZVpGi6P+G1evs6j/AIbexe/O2e8E87Z7wQePs6l7jexPs6l7jV788Z7wTzxnveKDX9m0fcCwdF0fcHetvnjPe8VnztnvBBznRFH3e8rwdC0dx7V1+cs94LItDPeHaEEdV0Gz2ZUVarAWfVWjlm+8O0LRbGtc04jtVtKVFxLVY9BaT5UFrvXb3jeoas0SR2FcFOuaNZj9xx4HAjsWphIX1ERYaEREBERAREQEREBERAREQEREBEWutWawEuIaBmSgi9ZLXUYxvJkgmchJwhVCx6apCpFSsHPk4SajuwSVdKmlKLhBDng/uEg9oURazTvl1OkW4RgwNwGKsJL2PVcehvgFx2Uc/hHeHfRddKqHUy4YBwa4TgYIkSuWx/eH8Pg9anhI5SKL5frnrpaLNbLRSbaKVFtPkLjalNzyQ+mS880zgY2bdmE0s+VvSW+l/If9yw0/QiL4JT8pGmXQW07wIBEUXmQ6QCIORg9hUvZNfbW5lIVK/IVXiS02aq/C+4GGgDC6GmQ504iBCD7Ii+N1PKFXY6H2kn0ZcSLM9t1/KMaxxDsTTuuJMe4YOIC1aX16t9NjTRrcs4uDSDZKtMG9N0tLuNMXc+eEH1uzury68BmIk4bJiB8W/YvbXVsJDdkjZEmcZ3R3r4XW8pGmWtvOF1ozc6iQMSQMT0gjqK82Hym6Uq1G0xWpMLjAc9oa0cSg+8NNbaGbMp2RPbjHHt618Rqa6aUY1zn2mg4Mc0EUrrnEEsHNBGJ5+/2TPTHP8pOkw8U+VF8wABSZmchiekKXBOz7+tVortY0udgAvjWiddtKm1WdlZwbTqVWNPMpyeeA4c2YnnfJfXdYW+iqcfmmMxlvDGWVYzMNP27R3u7F5drBQESXY/uqssMTgOsLvsNpo4tIN6XAuAMSDBGGQnDPYtzEOCPGZ8ysdkt9Op6jpO44HsUdrKzbvA8FC6SoOpPZWoOc4BwvsJL8DhfaTJw2tmI4Yz2sGLWHe0eJUh1dHreZH8Lbo596jSdvYw9rQV0Lh0E6bNQ/ht7gAu5R0CIiAiIgIiICIiAiIgIiICIiCL0jpG64tGzNQ1otBqVKYOUudG8gYT2z1Lbpg+lfxH5QVx0Tz6X4vyn6LXZEVrFrd5tXp0eTLr2Je4kN9kXRAJnnMxI9oZ4xYrLX5SmHwW3mzdMSNhBjDNQen9WaFqqsfUpOLmwL7XtEt2tIcD2gA5Qd03YaIbTDAzkw0FrWgzABMY9OfWsq0aMM2amf/qpfkC8WL7w/h8HrOhz+yUv4VH8jV5sXrnq8Hrfwsxy+I+WGiw6Vq3n3PR0Y5pM8yDllkO1UqrZmBhcKl7GALrhjxV28tVBx0obrS70NI4An3hs4KjG0w0tuNGM7TBiMiV5TErKQoax2sU+SZUhgbEBjAYbTLJvXZm4S2ZnLoWK+s9re9tR1S85gc0EspxdcIc1zbsOB3OBUfTtN0mGNxwPrZbR6y8GsPcb2EeBhXcd+kNM2l7n8q4Oc5gpuN1k3A6+GggYY4yMTtXR/1RbbrPSi6DzZp0jBZyZB9XMXaZn91RdW1FxJLW454fOZTzoxF1oHCd+wyP8AhNzd0WvSdesHX3Bw5rnc1jSbssaSWgEwHkDo4LXoq2VaNalUokNqse003QHQ6cDDpB6wtbbWRMNbjnh0Hp6ZWG2g53W4bbv0yTc3TFq1xttVlSnUqhzKkXxydJpN0UQMQyW4UKOXudJnXX0ZVfXu0wTUuCpLngOIAkFpMYxGWPYVFPrlxxDcTOAA781cdH6PpvHLPtdmnk4DXVXhwBpNJZjUvCLxaQRvjose6TE9mix2W2UrTZX2hxc3lQW88PG8EAHAENMcCv0VrCPR1V+eqjWilZaptNKs9z2ONPlHvqNNRpmQXnFsAHDbswn9FaVZea8H2o74SIiOE0zpmJUovIwJIjCFqGr5q3n0qxaHEuc31g0ky78JMkHLGNilH2WljLnHfh/ZehYGgyC4biDB8FqY2cEeF6nEoUaMr0XNJrBzZxAGMbVbdL40qZ3sH671wusYOZJ6SRPhKkdJt9DT+H5NXnhljM7Ono+Gy6N33T2rZmy0fhjsJCk1E6qn9lp/iH+dyllp0iIiAiIgIiICIiAiIgIiICIiCs6aHpX/AIfyhcLTz6XxH8j136a+9d1flCjx69L4/wCh612Rx62a2UbA1hqMqVC+SG0mgkNaWhz3EkACXsGebgprR1rZWp06rDLKjWuaSIMOEiRsPQoDXizaPdSpm3ljWBxDC4vabxjAcmQ4jCSMsBuU7ogM5Gjydw07jLhpYU7sC7cxPNiIxWVc2hv+zpfwaP5GrFi9c9Xg9Z0MP2Sl/CpfkasWP1z1eDlv4WY5fF/Lcw/abMbt6hTxmMnVJKoVSo1+HqkE3JgC7saTs49OK+h+XVg8/okmJs7chOIqVOlfNjSMThlMTjCxbemZ3bi9rQGHEEEuLYMOOUYwYgdrgjfRgkOBJgNI3Zl3RsEHeVoZTncOJ7li4Zjbklppl0BrC69MNmXNOB33W+8Dl0bV5c/lMzD95ydjv2HZugLU6nG0EbwgpYZjaY2wJx7ilmmXQ+q08wk3RAaRsIzdG4kk78tyxygYA0G8DN+MAZEASRjGfErnYyZxAjfP0WeTxjbh35JZpbDSGYcCMMDg7hEKe0RpC1UqY5AtALA3FtN0i9WdBLpgy+qJEHLJV4siDIInZPzUlomyPfApDlHFzGhpEi+4khuOGIa/HKAcljPKou3r0owjKupE17Oyx2q0MD3xTDazufgJ5zy03YyxJ4DrX6etBlk72tPcCvyvpSxVqT6RrUhSmA0NiDdInAEwRIkL9RtM0GHfSpn/ACNV6eVxdp1dF+jhGVKj5wZPTIC1V3hoc44BoJPABbY6FoqtaQ5rsnAg8DgV6Z7YzTOFaovhBWbWMl7bzA1jjAMyRlie0K4W8egZwPg1VGy6tuvsvPDqbCSABicZg9g3q4W0egb+tgXN4fHKJuXb4+ehMx5X58uUlqif2ZvQ5/5iVNKD1PP7Oeh7vkVOL3cAiIgIiICIiAiIgIiICIiAiIgrem/vXcB4KN9qn8Y/K5Smmx6U8Aoo+sz42/MLUJLj1y1ZZbqbGl76ZaSLzA13NcW3mkO2G60yMRCltAWNtGz0aTQ5optDQHlpdhtcW4Sc8N6+f66eUCtStL7PZQ0clhUqOF4l21rQZEDLLYctsx5Otcn2wvpV2tFVgvBzcA5sgHDfzm8ZyELGqLp7+Tno1dlm0SP2Zg3Uqf5Qtdk9f9bit2jfuB8De4QtVl9f9bivTs545fIPL00ed2YnbRIw6Hu+q+ZcpzpjeI6IiOxfVfL21vnFjLpjk6mUTg4b181sei6ldxFnp1KkRMCYmYkjAZbdyxVt3Tjc8RAEbTJnhu6V6FUYGMR04YCAYhdWltDV7MWiuw0y4S2SDImPZJUnY9SLfUAcKJaCJBe5rcIkYEz3K6Z4o190AxwggiQYyMZf8rJqYggZRA4Lr0PoetanllBl9wF44hoAkCSXEDaF16wasWixtpurXYqSBcN6CIwOHTsnIppnk1dkQ54iAIxnHHKejpXoVcsMRkfDD9ZK0aK8n1rrMZUmnTY9oc284k3XCQYaDsI2qJ0Hq7WtVZ9Gnda5gcXF5IAuuDTkCczuTRPyTWimvwIiZ8ROPep7Qlrs9NpFVjnkuv8Ao6lzK7cycCCAavTz9i961apVLE2k5zxUFQuBuggNIAIGOcyexa7PbqjqIs7abXSxzbxJmC4PmMhEYdLjvhTLpavTJGXyZtlsp1bOBceXsN7lX1XvDWl0BpaZAJaKbdnqdv6V0Y+9Y7O73rPRPbSaV+W5Y2i5rmjlDgHNeBABa669gz9V2e0jdh+ndWnTo6xn/wDLQ7qTR8lnHCMIqBG6ct3I0XP3Zcdnz7FX9Gms9oquvG9iMQMNmBOKm9b7Eatnc1oyxw2x+iojRWlRyLGEc5gu7soGXUFuES2idJNqEgZtIDhu2KxWr/txx/pcqnq5owsqVKpPOqkYbgDKt1o+46/k5B1anfcv/iO/K1TygNT/ALqp/EP5WqfUUREQEREBERAREQEREBERAREQQGmx6TqHzUQ/Nvxs/MPqpnTY9J+EeJUNV9n46f8AqNWoSXz3XjUa0m1VK9mDajazpcwuaxzXkEui8QCDid+eGEqe8meqb7Nfr1nNNSoLgaw3g1oIvSRhMtAiTEHHHCJ1914tFO0us1mIYKUcpUgFxc5s3W3hAEGJ3z19vk01vr2iq6z2iHuDS9lQANJg4ggRnicvZOcry9Op2/8AWej7fn9Lto4ei4Bw7HuHyWqzfeD9bCt2j/Udxq/6z1ps/wB4F7fC4Y5fK/8A1At9JYj+7WHYaf1VR1O1sZYqdRvJGq6o4GbwbgBAGR2k9q+leV6wGpUsbgyo4tFaOTa5xBPJ53Qdkqm0dDOc0B1C3OMybtGqRh6sc0dCkXG8V/rOWW9VKB1t1nFv5L0BpmlexFS9Iddw9QRl3qdPlQeMBZmCNhqH/avX/S9rceZZrZnhfFZpu3gcbxAyXRQ1FrkkvsFV87b9NpneS9xlaicru4Zv6ZVLQetLrLVrVKVOmTWOIeSQ0Xi6G3Ywx7lnWLXCtbKbWVWUgGuvC4HgzBGZccMVcD5O7U6btiDAcr76BI4lrvkpCyeTi0Cb1koE7C6o1sdHMBTtVrc3+lTKXlFtjWta0UQGgNHMdkBA9pRWj9Z69GrWq0yxr6xJebkjFxcYBOAkr6ifJxaiABTstOIl3KVCThl6hEbcl02Dyb2lghzrK7AZ8q7LdAal/Uer9v3fJdL6y2q1NDaz77Wm8AGNEGCJkCciVz2Kg7F+BAkXHEtJyOAAxX213k5qOEGtRZjmyk6eEl+SzR8mIETast1P6vS4u7W8o4j7vkNnpFrcadGoQ5ziXNe5zvWhshmIw34yOr9C6nk/ZVinMWamDOchkGexQr/J1SeZfaHn4adNmfAK2aPsDaFnZRaS5tNhaC6JIxOMcVmaaicp5QpFpI9gGJiRx96Vz0dDXi15pUg5wBBvEE4TkBuXdNSY5Tom4ycBGcLxT5QNjlXgNAjBmWA91QbaBAGAOQlSTjNnnp/3KNZg0YTGGOJyzKkmmbPux+qK6NUPUq/H/SFYFXtUcqvxN8CrCpKiIiAiLTVtLW4EydwxPYg3IuJ1qecgB8WJ7slxW3SFRrXHaBIGc74jPCUITSKqaF1sFR9xwmciDOE4q1rOGcZxePDfU6eWE6cuRERaYEREBERBB6bHpPwjxcoavkPiZ/qMVm0pY74kesNm8Ks2lsA/E0/5mfRahJUjXzUOrVtDrTZ3sBqwKjHmOcGxeaeA3jbnOEn5OdTzZXPr1XtfVN6nDMWsg84T72EdGOJlSWuWtPml1obfcbpjCecSABOE81xx2DpXTqhrD53TktLXc7AxIuPuOBjCQ7d/z5banv52enSk7AOa/wCKv/r1Foo/eD9bQumxD7wfvVe97nfNc9L7wfr2mr37Ofuklp5QrfC8GiFhZai8j9f2WXPO+OK98k0YnDpyWs2ikM6jBxe36qjF8yMQeH/K9OPTCwLTS99p4GfBZ84Z+8eDHnwCllMDPMnfI/svR6+pBaG7Gv8A/HUHi2FnljspvP8AIPFwSynlue2OlI6CetbRV5pN0tjYYnKdhI71sYZAO9LKaaLCt7hgkIQoqN8wdMyM5hYGjjjzvHeCpF3EqB0/rLQsxax1+pVf6lKlznuxiYkACcJJCI7xo3D1uldFWldolucR4qPsGknvEvs9Wj8bmO/K8kHqXRbLcw0yB+6Ou8EhXZqn/wC7xb81YFUNB0KdS/fcWRdgtddOMzxyCkzZgPVtVQcSHfJSZITi116l1pMSdgyUKWvH/wAzfmwHLPao6yWgutH3hqgSL0QDhsGxLWk85znes7Dc3AduZWGtAywXh7112V7IGInbiJzSx5ZSJ2RxWm3WWWxt2Fdz6wHSuC1W45AdqqKZaKbmPJa1rHmQXtEHHbx6VcNBaRD6QDnC8yAZOY2FQWlWSb2/NcFCpDx38Fqd4RfqVZrpukGM4WxV6nUaxpLjGEngFzWXTFN77okGJE7QMNhO8dqxqiJiJneW4wymJmI2hZa9oawSeobT0Be2OkA7wD2qstq4l0ziYnHCcIVisf3bPhHgqy3IiIChdYbDLHPaJIxIHQZw7FNIg+d61aApWxrXEgyAMiQ5oMiC0gtcCTiN53SOzVfRNOzsuMaRDW43S1sOxhpOZynpAVnfoWiSSGls4m6SAoIUmcs9h2erJOwmfkppi7LbrL69YbnnvYx39S5fbHV4hdbHsaS1oIiZwPb0qMr2toO3sXr2Z7pV1EOc4mTBAAkgRdByBjaU8yp+408QD4rFitLX3i0yJ/paulYaaGWKkMqbBwa0fJbwFkIgLKxKzKgyixKSg118n/D8iq5pTXSz2Y3ajXCCWyLuJaGztyxHfuVhqvEkb2/X6hRNfQFnc7lKvPLjIDw1zQXASAC3c0DqCDdoLWCnamtfSBuuLgCcJuxJjr2ri1mt9QVWUqbzSEB73Ni8edAY29OGDpgE5RnIlrDZabCQwREGGtDQJHQADl4Lj1g0O2vccHvpVGyG1KYaTBIJaQ4FpBIGY2LGcTOOzOUTMbI/Vq3VSalKo81brWPa90XocXNuuLcDBacdxHFVbyd1POdJW6vUEvYKdyfZD77YE7gyPxHer5ofRbaLXAF7nEi898AugCIAwA6IHBQVTQVazW19qsrRUZWAFejIY6Rk+mXQ074JG3emETGO5hExG61lgUTpSxXvVwcCD0Ebj2Z9C7mVXkTcLZ2OLZHGCVHaUq1WlsQAQZOZzWm2qy2WpBDpZwII68VsNk31SeAg4iOlaNFVK9WrcDgTiYMAYdICsDLNWbnQY7sd81mY3WEBaHDKXRtAGJ4klZoE4FhIukEMIjowj5q0UhXIwpMp9IAC5mUHA3iYiTJ7zJUot01QcPmuf7NDnFznEgxzRgOkTuPUvYqNGM3p2jGeteH2l/sw0byJPVsHetRCWkgo+3V2NmXDDYMT2BaHifWJd8Rw/lHN7lsfYnVAA0RhG4LSIPSumWC6wMe9z5uwAAbsT07ZyUNZtIF7wDdaJAIYeUcMdp2dYVrtWqrXM9JddHqhzQ4BxwBg559C22TV9jIOBgREQ3jdnBLKRdOiajcXE+s3qIblszAK5qGjTTcXTLoLW4QBMc449AVir0QDAyG4QuOuyAeB8E8rDKYzmN4ajq544zhE7S103BrWicmjwVusxljPhHgq0LA/CYEZ7V0spubnUI4EhZhFhRRdG1ENBvX5yyOG+VKLSCIiAqnrBo6ry1+m0uBxwIkHrKti02hkhBVLLULnEkQYxG47Qoq1ZqUBitUHSe/FRVrOJW2XfqwRybt94EcLjfnKmu3vVJ0PbXtaYdtO7Zgu92kqvvnuWaW1le4gYCTuXsqou0i7bUP80LU+2zm4ntKUWt7q7Rm5o4kBanaQpDOoz+YKnG1M3H+U/RYNuGxjzwH90otZKekmh7jfBBO4no2Lq+1KfvHqB+iqHnrtlJ54wFkV65yoHrd/ZNjdaXaTpzPOJiMlj7XbuJ7Pqq22lazlSA4yVvZoy2n2WjqPzKbG6bdpn93v/svB0wfdHao+nq/azm6OofRdVPVauc3nwQenaWfub3/VaHaSfv7vqu+lqk7a8nrK66eqjNplCkEbe/3u5v0Wb5c0kmTIzVmp6tUhsldVLQtIeyOwJZSrapj9q/C5XtaaNla31QBwELcootb6QLSIiQR2rYiCtPs9YEjkzh7WEd0r1Ssp9ong0R3lWNYIQR9mp025Mx3nHxXY2qF7uDclwINNrxZ1jxXMxwhd1VvNIG0GOxVclzcHNcCP3T4gKjrtLuc7iPALlrYg8FG2l7+VD2vF27dLHOc3GZByjuWuvaapa4Nu3iDBDmmDsOMeC1bK1uK5LZkVyUba4tEnHbkVx6S0i5rTj3BZaS2iCC5jTumOCsKhNXdGlo5Wp67hgD7Ld3E7ezeptRREREEREEPbNCXqhex10nMEXhlGGIhcD9WJOLz1ABWdFbSlTs+prGDBzzjOJH0XUzVen0niSrEiioQauU17bq9R3KYRBFt0FRHshbm6Joj2Qu5EHM2wUx7IWwWZg9kLaiDwKY3BeoWUQEREBERAREQEREBERAREQEREBERAWt1FpzaD1BbEQaTZKfuN/lCw2x0wZDGg77ontW9EBERB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>
              <a:solidFill>
                <a:srgbClr val="000090"/>
              </a:solidFill>
            </a:endParaRPr>
          </a:p>
        </p:txBody>
      </p:sp>
      <p:pic>
        <p:nvPicPr>
          <p:cNvPr id="14" name="Picture 6" descr="http://unique.com.do/12/images/left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147" y="1655458"/>
            <a:ext cx="3478261" cy="198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5 CuadroTexto"/>
          <p:cNvSpPr txBox="1"/>
          <p:nvPr/>
        </p:nvSpPr>
        <p:spPr>
          <a:xfrm>
            <a:off x="460375" y="4676943"/>
            <a:ext cx="82160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CL" dirty="0">
                <a:solidFill>
                  <a:srgbClr val="000090"/>
                </a:solidFill>
              </a:rPr>
              <a:t>Es la intervención más eficaz e importante en el PCR con ritmos </a:t>
            </a:r>
            <a:r>
              <a:rPr lang="es-CL" dirty="0" err="1">
                <a:solidFill>
                  <a:srgbClr val="000090"/>
                </a:solidFill>
              </a:rPr>
              <a:t>desfibrilables</a:t>
            </a:r>
            <a:endParaRPr lang="es-CL" dirty="0">
              <a:solidFill>
                <a:srgbClr val="00009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CL" dirty="0">
                <a:solidFill>
                  <a:srgbClr val="000090"/>
                </a:solidFill>
              </a:rPr>
              <a:t>Siempre lo primero a realizar en caso de TVSP/FV</a:t>
            </a:r>
          </a:p>
          <a:p>
            <a:pPr marL="285750" indent="-285750">
              <a:buFont typeface="Arial" pitchFamily="34" charset="0"/>
              <a:buChar char="•"/>
            </a:pPr>
            <a:endParaRPr lang="es-CL" dirty="0">
              <a:solidFill>
                <a:srgbClr val="00009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CL" dirty="0">
                <a:solidFill>
                  <a:srgbClr val="000090"/>
                </a:solidFill>
              </a:rPr>
              <a:t>Luego </a:t>
            </a:r>
            <a:r>
              <a:rPr lang="es-CL" u="sng" dirty="0">
                <a:solidFill>
                  <a:srgbClr val="000090"/>
                </a:solidFill>
              </a:rPr>
              <a:t>SIEMPRE</a:t>
            </a:r>
            <a:r>
              <a:rPr lang="es-CL" dirty="0">
                <a:solidFill>
                  <a:srgbClr val="000090"/>
                </a:solidFill>
              </a:rPr>
              <a:t> realizar RCP de alta calidad por 2 minutos y revisar ritmo</a:t>
            </a:r>
          </a:p>
        </p:txBody>
      </p:sp>
    </p:spTree>
    <p:extLst>
      <p:ext uri="{BB962C8B-B14F-4D97-AF65-F5344CB8AC3E}">
        <p14:creationId xmlns:p14="http://schemas.microsoft.com/office/powerpoint/2010/main" val="8239093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rgbClr val="000090"/>
                </a:solidFill>
              </a:rPr>
              <a:t>RCP alta calidad</a:t>
            </a:r>
          </a:p>
        </p:txBody>
      </p:sp>
      <p:pic>
        <p:nvPicPr>
          <p:cNvPr id="11" name="Picture 2" descr="http://image.slidesharecdn.com/masajecardiacofarmacosyfluidos-131019192405-phpapp02/95/masaje-cardiaco-farmacos-y-fluidos-4-638.jpg?cb=138221069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4896544" cy="3676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age.slidesharecdn.com/algoritmoparosinpulsopediatria2010-110109123549-phpapp01/95/algoritmo-paro-sin-pulso-pediatria-2010-1-728.jpg?cb=129474219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77" t="4245" r="4290" b="64505"/>
          <a:stretch/>
        </p:blipFill>
        <p:spPr bwMode="auto">
          <a:xfrm>
            <a:off x="6263681" y="1124744"/>
            <a:ext cx="2880319" cy="492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293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6" cstate="print"/>
          <a:srcRect t="3523"/>
          <a:stretch/>
        </p:blipFill>
        <p:spPr bwMode="auto">
          <a:xfrm>
            <a:off x="1420564" y="407002"/>
            <a:ext cx="5887740" cy="5978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5 Elipse"/>
          <p:cNvSpPr/>
          <p:nvPr/>
        </p:nvSpPr>
        <p:spPr>
          <a:xfrm>
            <a:off x="4139952" y="836712"/>
            <a:ext cx="1224136" cy="432048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4" name="6 Elipse"/>
          <p:cNvSpPr/>
          <p:nvPr/>
        </p:nvSpPr>
        <p:spPr>
          <a:xfrm>
            <a:off x="5436096" y="836712"/>
            <a:ext cx="1656184" cy="576064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5" name="7 Elipse"/>
          <p:cNvSpPr/>
          <p:nvPr/>
        </p:nvSpPr>
        <p:spPr>
          <a:xfrm>
            <a:off x="4499992" y="2852936"/>
            <a:ext cx="1224136" cy="432048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929219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>
                <a:solidFill>
                  <a:srgbClr val="000090"/>
                </a:solidFill>
              </a:rPr>
              <a:t>Farmacoterapia</a:t>
            </a:r>
            <a:endParaRPr lang="es-CL" dirty="0">
              <a:solidFill>
                <a:srgbClr val="000090"/>
              </a:solidFill>
            </a:endParaRPr>
          </a:p>
        </p:txBody>
      </p:sp>
      <p:pic>
        <p:nvPicPr>
          <p:cNvPr id="11" name="Picture 4" descr="http://image.slidesharecdn.com/algoritmoparosinpulsopediatria2010-110109123549-phpapp01/95/algoritmo-paro-sin-pulso-pediatria-2010-1-728.jpg?cb=129474219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77" t="45382" r="5991" b="31666"/>
          <a:stretch/>
        </p:blipFill>
        <p:spPr bwMode="auto">
          <a:xfrm>
            <a:off x="467545" y="1556792"/>
            <a:ext cx="2808312" cy="4102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3 Flecha derecha"/>
          <p:cNvSpPr/>
          <p:nvPr/>
        </p:nvSpPr>
        <p:spPr>
          <a:xfrm>
            <a:off x="3491880" y="2564904"/>
            <a:ext cx="100811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rgbClr val="000090"/>
              </a:solidFill>
            </a:endParaRPr>
          </a:p>
        </p:txBody>
      </p:sp>
      <p:sp>
        <p:nvSpPr>
          <p:cNvPr id="13" name="4 Flecha derecha"/>
          <p:cNvSpPr/>
          <p:nvPr/>
        </p:nvSpPr>
        <p:spPr>
          <a:xfrm>
            <a:off x="3491880" y="4725144"/>
            <a:ext cx="100811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rgbClr val="000090"/>
              </a:solidFill>
            </a:endParaRPr>
          </a:p>
        </p:txBody>
      </p:sp>
      <p:sp>
        <p:nvSpPr>
          <p:cNvPr id="14" name="5 CuadroTexto"/>
          <p:cNvSpPr txBox="1"/>
          <p:nvPr/>
        </p:nvSpPr>
        <p:spPr>
          <a:xfrm>
            <a:off x="4746470" y="2352415"/>
            <a:ext cx="4290026" cy="83099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CL" sz="2400" dirty="0">
                <a:solidFill>
                  <a:srgbClr val="000090"/>
                </a:solidFill>
              </a:rPr>
              <a:t>DROGA ESENCIAL EN TODO PCR</a:t>
            </a:r>
          </a:p>
          <a:p>
            <a:r>
              <a:rPr lang="es-CL" sz="2400" dirty="0">
                <a:solidFill>
                  <a:srgbClr val="000090"/>
                </a:solidFill>
              </a:rPr>
              <a:t>CADA 3-5 MINUTOS</a:t>
            </a:r>
          </a:p>
        </p:txBody>
      </p:sp>
      <p:sp>
        <p:nvSpPr>
          <p:cNvPr id="15" name="6 CuadroTexto"/>
          <p:cNvSpPr txBox="1"/>
          <p:nvPr/>
        </p:nvSpPr>
        <p:spPr>
          <a:xfrm>
            <a:off x="4746470" y="4561673"/>
            <a:ext cx="4290026" cy="83099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CL" sz="2400" dirty="0">
                <a:solidFill>
                  <a:srgbClr val="000090"/>
                </a:solidFill>
              </a:rPr>
              <a:t>PCR DESFIBRILABLE. TVSP/FV</a:t>
            </a:r>
          </a:p>
          <a:p>
            <a:r>
              <a:rPr lang="es-CL" sz="2400" dirty="0">
                <a:solidFill>
                  <a:srgbClr val="000090"/>
                </a:solidFill>
              </a:rPr>
              <a:t>MAX. 2 VECES</a:t>
            </a:r>
          </a:p>
        </p:txBody>
      </p:sp>
    </p:spTree>
    <p:extLst>
      <p:ext uri="{BB962C8B-B14F-4D97-AF65-F5344CB8AC3E}">
        <p14:creationId xmlns:p14="http://schemas.microsoft.com/office/powerpoint/2010/main" val="18417143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457200" y="274638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rgbClr val="000090"/>
                </a:solidFill>
              </a:rPr>
              <a:t>Causas reversibles PCR</a:t>
            </a: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851706546"/>
              </p:ext>
            </p:extLst>
          </p:nvPr>
        </p:nvGraphicFramePr>
        <p:xfrm>
          <a:off x="457200" y="1052736"/>
          <a:ext cx="4040188" cy="5073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4099098872"/>
              </p:ext>
            </p:extLst>
          </p:nvPr>
        </p:nvGraphicFramePr>
        <p:xfrm>
          <a:off x="4645025" y="980728"/>
          <a:ext cx="3239343" cy="5145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22089259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://www.anestesiar.org/WP/uploads/2010/12/ERC-2010-SVAP-algoritmo-Ritmo-no-desfibrilable.jpg?fcc2f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63" y="1484784"/>
            <a:ext cx="8121857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rgbClr val="000090"/>
                </a:solidFill>
              </a:rPr>
              <a:t>Ritmo no desfibrilable</a:t>
            </a:r>
          </a:p>
        </p:txBody>
      </p:sp>
    </p:spTree>
    <p:extLst>
      <p:ext uri="{BB962C8B-B14F-4D97-AF65-F5344CB8AC3E}">
        <p14:creationId xmlns:p14="http://schemas.microsoft.com/office/powerpoint/2010/main" val="33045842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://www.anestesiar.org/WP/uploads/2010/12/ERC-2010-SVAP-algoritmo-shockable-rhythm.jpg?fcc2f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8"/>
          <a:stretch/>
        </p:blipFill>
        <p:spPr bwMode="auto">
          <a:xfrm>
            <a:off x="611560" y="1139608"/>
            <a:ext cx="8071523" cy="45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rgbClr val="000090"/>
                </a:solidFill>
              </a:rPr>
              <a:t>Ritmo desfibrilable</a:t>
            </a:r>
          </a:p>
        </p:txBody>
      </p:sp>
    </p:spTree>
    <p:extLst>
      <p:ext uri="{BB962C8B-B14F-4D97-AF65-F5344CB8AC3E}">
        <p14:creationId xmlns:p14="http://schemas.microsoft.com/office/powerpoint/2010/main" val="35090442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539552" y="11967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rgbClr val="000090"/>
                </a:solidFill>
              </a:rPr>
              <a:t>Efecto de las arritmias</a:t>
            </a:r>
          </a:p>
        </p:txBody>
      </p:sp>
      <p:graphicFrame>
        <p:nvGraphicFramePr>
          <p:cNvPr id="11" name="4 Diagrama"/>
          <p:cNvGraphicFramePr/>
          <p:nvPr>
            <p:extLst>
              <p:ext uri="{D42A27DB-BD31-4B8C-83A1-F6EECF244321}">
                <p14:modId xmlns:p14="http://schemas.microsoft.com/office/powerpoint/2010/main" val="2476140185"/>
              </p:ext>
            </p:extLst>
          </p:nvPr>
        </p:nvGraphicFramePr>
        <p:xfrm>
          <a:off x="1043608" y="1412776"/>
          <a:ext cx="7344816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cxnSp>
        <p:nvCxnSpPr>
          <p:cNvPr id="12" name="6 Conector recto de flecha"/>
          <p:cNvCxnSpPr/>
          <p:nvPr/>
        </p:nvCxnSpPr>
        <p:spPr>
          <a:xfrm>
            <a:off x="4139952" y="2636912"/>
            <a:ext cx="0" cy="2160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7 Conector recto de flecha"/>
          <p:cNvCxnSpPr/>
          <p:nvPr/>
        </p:nvCxnSpPr>
        <p:spPr>
          <a:xfrm>
            <a:off x="4427984" y="2996952"/>
            <a:ext cx="0" cy="2160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8 Conector recto de flecha"/>
          <p:cNvCxnSpPr/>
          <p:nvPr/>
        </p:nvCxnSpPr>
        <p:spPr>
          <a:xfrm>
            <a:off x="6876256" y="2789312"/>
            <a:ext cx="0" cy="2160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9 Conector recto de flecha"/>
          <p:cNvCxnSpPr/>
          <p:nvPr/>
        </p:nvCxnSpPr>
        <p:spPr>
          <a:xfrm flipV="1">
            <a:off x="6444208" y="3068960"/>
            <a:ext cx="0" cy="2160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4 Conector recto de flecha"/>
          <p:cNvCxnSpPr/>
          <p:nvPr/>
        </p:nvCxnSpPr>
        <p:spPr>
          <a:xfrm flipV="1">
            <a:off x="6732240" y="2780928"/>
            <a:ext cx="0" cy="2160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5 Conector recto de flecha"/>
          <p:cNvCxnSpPr/>
          <p:nvPr/>
        </p:nvCxnSpPr>
        <p:spPr>
          <a:xfrm>
            <a:off x="6732240" y="4005064"/>
            <a:ext cx="144016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6 Conector recto de flecha"/>
          <p:cNvCxnSpPr/>
          <p:nvPr/>
        </p:nvCxnSpPr>
        <p:spPr>
          <a:xfrm>
            <a:off x="6516216" y="4509120"/>
            <a:ext cx="0" cy="2160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 Título"/>
          <p:cNvSpPr txBox="1">
            <a:spLocks/>
          </p:cNvSpPr>
          <p:nvPr/>
        </p:nvSpPr>
        <p:spPr>
          <a:xfrm>
            <a:off x="61156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rgbClr val="000090"/>
                </a:solidFill>
              </a:rPr>
              <a:t>ARRITMIAS</a:t>
            </a:r>
          </a:p>
        </p:txBody>
      </p:sp>
    </p:spTree>
    <p:extLst>
      <p:ext uri="{BB962C8B-B14F-4D97-AF65-F5344CB8AC3E}">
        <p14:creationId xmlns:p14="http://schemas.microsoft.com/office/powerpoint/2010/main" val="35090442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>
                <a:solidFill>
                  <a:srgbClr val="000090"/>
                </a:solidFill>
              </a:rPr>
              <a:t>Generalidades</a:t>
            </a:r>
            <a:endParaRPr lang="es-CL" dirty="0">
              <a:solidFill>
                <a:srgbClr val="000090"/>
              </a:solidFill>
            </a:endParaRPr>
          </a:p>
        </p:txBody>
      </p:sp>
      <p:sp>
        <p:nvSpPr>
          <p:cNvPr id="11" name="2 Marcador de contenido"/>
          <p:cNvSpPr txBox="1">
            <a:spLocks/>
          </p:cNvSpPr>
          <p:nvPr/>
        </p:nvSpPr>
        <p:spPr>
          <a:xfrm>
            <a:off x="899592" y="1600200"/>
            <a:ext cx="778720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>
                <a:solidFill>
                  <a:srgbClr val="000090"/>
                </a:solidFill>
              </a:rPr>
              <a:t>Taquiarritmias</a:t>
            </a:r>
          </a:p>
          <a:p>
            <a:r>
              <a:rPr lang="es-CL" dirty="0">
                <a:solidFill>
                  <a:srgbClr val="000090"/>
                </a:solidFill>
              </a:rPr>
              <a:t>Bradiarritmias</a:t>
            </a:r>
          </a:p>
          <a:p>
            <a:endParaRPr lang="es-CL" dirty="0">
              <a:solidFill>
                <a:srgbClr val="000090"/>
              </a:solidFill>
            </a:endParaRPr>
          </a:p>
          <a:p>
            <a:pPr algn="just"/>
            <a:r>
              <a:rPr lang="es-CL" dirty="0">
                <a:solidFill>
                  <a:srgbClr val="000090"/>
                </a:solidFill>
              </a:rPr>
              <a:t>1° Descartar PCR </a:t>
            </a:r>
            <a:r>
              <a:rPr lang="es-CL" dirty="0">
                <a:solidFill>
                  <a:srgbClr val="000090"/>
                </a:solidFill>
                <a:sym typeface="Wingdings" pitchFamily="2" charset="2"/>
              </a:rPr>
              <a:t> RCP</a:t>
            </a:r>
            <a:endParaRPr lang="es-CL" dirty="0">
              <a:solidFill>
                <a:srgbClr val="000090"/>
              </a:solidFill>
            </a:endParaRPr>
          </a:p>
          <a:p>
            <a:pPr algn="just"/>
            <a:r>
              <a:rPr lang="es-CL" dirty="0">
                <a:solidFill>
                  <a:srgbClr val="000090"/>
                </a:solidFill>
              </a:rPr>
              <a:t>2° Determinar compromiso hemodinámico</a:t>
            </a:r>
          </a:p>
          <a:p>
            <a:pPr marL="800100" lvl="2" algn="just"/>
            <a:r>
              <a:rPr lang="es-CL" i="1" dirty="0">
                <a:solidFill>
                  <a:srgbClr val="000090"/>
                </a:solidFill>
              </a:rPr>
              <a:t>VA-O2-ventilación</a:t>
            </a:r>
          </a:p>
          <a:p>
            <a:pPr algn="just"/>
            <a:r>
              <a:rPr lang="es-CL" dirty="0">
                <a:solidFill>
                  <a:srgbClr val="000090"/>
                </a:solidFill>
              </a:rPr>
              <a:t>3° Monitorizar (ECG) y valorar el ritmo:</a:t>
            </a:r>
          </a:p>
          <a:p>
            <a:pPr lvl="2" indent="-342900" algn="just">
              <a:buFont typeface="Wingdings" pitchFamily="2" charset="2"/>
              <a:buChar char="Ø"/>
            </a:pPr>
            <a:r>
              <a:rPr lang="es-CL" i="1" dirty="0">
                <a:solidFill>
                  <a:srgbClr val="000090"/>
                </a:solidFill>
              </a:rPr>
              <a:t>Lento/rapido</a:t>
            </a:r>
          </a:p>
          <a:p>
            <a:pPr lvl="2" indent="-342900" algn="just">
              <a:buFont typeface="Wingdings" pitchFamily="2" charset="2"/>
              <a:buChar char="Ø"/>
            </a:pPr>
            <a:r>
              <a:rPr lang="es-CL" i="1" dirty="0">
                <a:solidFill>
                  <a:srgbClr val="000090"/>
                </a:solidFill>
              </a:rPr>
              <a:t>Regular/irregular</a:t>
            </a:r>
          </a:p>
          <a:p>
            <a:pPr lvl="2" indent="-342900" algn="just">
              <a:buFont typeface="Wingdings" pitchFamily="2" charset="2"/>
              <a:buChar char="Ø"/>
            </a:pPr>
            <a:r>
              <a:rPr lang="es-CL" i="1" dirty="0">
                <a:solidFill>
                  <a:srgbClr val="000090"/>
                </a:solidFill>
              </a:rPr>
              <a:t>QRS estrecho/ancho</a:t>
            </a:r>
          </a:p>
        </p:txBody>
      </p:sp>
    </p:spTree>
    <p:extLst>
      <p:ext uri="{BB962C8B-B14F-4D97-AF65-F5344CB8AC3E}">
        <p14:creationId xmlns:p14="http://schemas.microsoft.com/office/powerpoint/2010/main" val="35090442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rgbClr val="000090"/>
                </a:solidFill>
              </a:rPr>
              <a:t>Bradicardias</a:t>
            </a: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L" dirty="0">
                <a:solidFill>
                  <a:srgbClr val="000090"/>
                </a:solidFill>
              </a:rPr>
              <a:t>En general secundarias</a:t>
            </a:r>
          </a:p>
          <a:p>
            <a:pPr lvl="1" algn="just"/>
            <a:r>
              <a:rPr lang="es-CL" i="1" dirty="0">
                <a:solidFill>
                  <a:srgbClr val="000090"/>
                </a:solidFill>
              </a:rPr>
              <a:t>Hipoxia</a:t>
            </a:r>
          </a:p>
          <a:p>
            <a:pPr lvl="1" algn="just"/>
            <a:r>
              <a:rPr lang="es-CL" i="1" dirty="0">
                <a:solidFill>
                  <a:srgbClr val="000090"/>
                </a:solidFill>
              </a:rPr>
              <a:t>Acidosis</a:t>
            </a:r>
          </a:p>
          <a:p>
            <a:pPr lvl="1" algn="just"/>
            <a:r>
              <a:rPr lang="es-CL" i="1" dirty="0">
                <a:solidFill>
                  <a:srgbClr val="000090"/>
                </a:solidFill>
              </a:rPr>
              <a:t>Shock hipotensivo</a:t>
            </a:r>
          </a:p>
          <a:p>
            <a:pPr algn="just"/>
            <a:r>
              <a:rPr lang="es-CL" dirty="0">
                <a:solidFill>
                  <a:srgbClr val="000090"/>
                </a:solidFill>
              </a:rPr>
              <a:t>Ritmo previo a PCR</a:t>
            </a:r>
          </a:p>
          <a:p>
            <a:pPr algn="just"/>
            <a:r>
              <a:rPr lang="es-CL" dirty="0">
                <a:solidFill>
                  <a:srgbClr val="000090"/>
                </a:solidFill>
              </a:rPr>
              <a:t>Clave es dar RCP y vigilar pulso por posible PCR</a:t>
            </a:r>
          </a:p>
          <a:p>
            <a:pPr algn="just"/>
            <a:r>
              <a:rPr lang="es-CL" dirty="0">
                <a:solidFill>
                  <a:srgbClr val="000090"/>
                </a:solidFill>
              </a:rPr>
              <a:t>Drogas: adrenalina y atropina (vagal, BAV)</a:t>
            </a:r>
          </a:p>
        </p:txBody>
      </p:sp>
    </p:spTree>
    <p:extLst>
      <p:ext uri="{BB962C8B-B14F-4D97-AF65-F5344CB8AC3E}">
        <p14:creationId xmlns:p14="http://schemas.microsoft.com/office/powerpoint/2010/main" val="4651672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b="1" dirty="0">
                <a:solidFill>
                  <a:srgbClr val="000090"/>
                </a:solidFill>
              </a:rPr>
              <a:t>Taquicardias</a:t>
            </a: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>
          <a:xfrm>
            <a:off x="755576" y="1600200"/>
            <a:ext cx="793122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L" dirty="0">
                <a:solidFill>
                  <a:srgbClr val="000090"/>
                </a:solidFill>
              </a:rPr>
              <a:t>Pueden ser primarias o secundarias</a:t>
            </a:r>
          </a:p>
          <a:p>
            <a:pPr algn="just"/>
            <a:endParaRPr lang="es-CL" dirty="0">
              <a:solidFill>
                <a:srgbClr val="000090"/>
              </a:solidFill>
            </a:endParaRPr>
          </a:p>
          <a:p>
            <a:pPr algn="just"/>
            <a:r>
              <a:rPr lang="es-CL" dirty="0">
                <a:solidFill>
                  <a:srgbClr val="000090"/>
                </a:solidFill>
              </a:rPr>
              <a:t>QRS estrecho (&lt;0,08-0,09s)</a:t>
            </a:r>
          </a:p>
          <a:p>
            <a:pPr lvl="2" algn="just"/>
            <a:r>
              <a:rPr lang="es-CL" i="1" dirty="0">
                <a:solidFill>
                  <a:srgbClr val="000090"/>
                </a:solidFill>
              </a:rPr>
              <a:t>Taquicardia sinusal</a:t>
            </a:r>
          </a:p>
          <a:p>
            <a:pPr lvl="2" algn="just"/>
            <a:r>
              <a:rPr lang="es-CL" i="1" dirty="0">
                <a:solidFill>
                  <a:srgbClr val="000090"/>
                </a:solidFill>
              </a:rPr>
              <a:t>Taquicardia supraventricular</a:t>
            </a:r>
          </a:p>
          <a:p>
            <a:pPr algn="just"/>
            <a:r>
              <a:rPr lang="es-CL" dirty="0">
                <a:solidFill>
                  <a:srgbClr val="000090"/>
                </a:solidFill>
              </a:rPr>
              <a:t>QRS ancho (&gt;0,08-0,09s)</a:t>
            </a:r>
          </a:p>
          <a:p>
            <a:pPr lvl="2" algn="just"/>
            <a:r>
              <a:rPr lang="es-CL" i="1" dirty="0">
                <a:solidFill>
                  <a:srgbClr val="000090"/>
                </a:solidFill>
              </a:rPr>
              <a:t>Taquicardia ventricular</a:t>
            </a:r>
          </a:p>
          <a:p>
            <a:pPr lvl="2" algn="just"/>
            <a:r>
              <a:rPr lang="es-CL" i="1" dirty="0">
                <a:solidFill>
                  <a:srgbClr val="000090"/>
                </a:solidFill>
              </a:rPr>
              <a:t>Taquicardia supraventricular con conducción aberrante</a:t>
            </a:r>
          </a:p>
        </p:txBody>
      </p:sp>
    </p:spTree>
    <p:extLst>
      <p:ext uri="{BB962C8B-B14F-4D97-AF65-F5344CB8AC3E}">
        <p14:creationId xmlns:p14="http://schemas.microsoft.com/office/powerpoint/2010/main" val="4651672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rgbClr val="000090"/>
                </a:solidFill>
              </a:rPr>
              <a:t>Taquicardia sinusal</a:t>
            </a:r>
          </a:p>
        </p:txBody>
      </p:sp>
      <p:sp>
        <p:nvSpPr>
          <p:cNvPr id="11" name="2 Marcador de contenido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s-CL">
                <a:solidFill>
                  <a:srgbClr val="000090"/>
                </a:solidFill>
              </a:rPr>
              <a:t>Respuesta fisiológica secundaria a múltiples estímulos (fiebre, dolor, anemia, hipovolemia, shock)</a:t>
            </a:r>
          </a:p>
          <a:p>
            <a:pPr lvl="1"/>
            <a:r>
              <a:rPr lang="es-CL">
                <a:solidFill>
                  <a:srgbClr val="000090"/>
                </a:solidFill>
              </a:rPr>
              <a:t>No se trata</a:t>
            </a:r>
          </a:p>
          <a:p>
            <a:pPr lvl="1"/>
            <a:r>
              <a:rPr lang="es-CL">
                <a:solidFill>
                  <a:srgbClr val="000090"/>
                </a:solidFill>
              </a:rPr>
              <a:t>Se busca la causa desencadenante y se corrige</a:t>
            </a:r>
            <a:endParaRPr lang="es-CL" dirty="0">
              <a:solidFill>
                <a:srgbClr val="000090"/>
              </a:solidFill>
            </a:endParaRPr>
          </a:p>
        </p:txBody>
      </p:sp>
      <p:pic>
        <p:nvPicPr>
          <p:cNvPr id="12" name="Picture 2" descr="http://www.monografias.com/trabajos43/palpitaciones-taquicardia/pa7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69" y="4581128"/>
            <a:ext cx="7949671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90177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>
                <a:solidFill>
                  <a:srgbClr val="000090"/>
                </a:solidFill>
              </a:rPr>
              <a:t>Taquicardia supraventricular</a:t>
            </a:r>
            <a:endParaRPr lang="es-CL" dirty="0">
              <a:solidFill>
                <a:srgbClr val="000090"/>
              </a:solidFill>
            </a:endParaRPr>
          </a:p>
        </p:txBody>
      </p:sp>
      <p:sp>
        <p:nvSpPr>
          <p:cNvPr id="11" name="2 Marcador de contenido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>
                <a:solidFill>
                  <a:srgbClr val="000090"/>
                </a:solidFill>
              </a:rPr>
              <a:t>Patológica</a:t>
            </a:r>
          </a:p>
          <a:p>
            <a:r>
              <a:rPr lang="es-CL">
                <a:solidFill>
                  <a:srgbClr val="000090"/>
                </a:solidFill>
              </a:rPr>
              <a:t>Evaluar compromiso hemodinámico para definir intervención</a:t>
            </a:r>
          </a:p>
          <a:p>
            <a:endParaRPr lang="es-CL" dirty="0">
              <a:solidFill>
                <a:srgbClr val="000090"/>
              </a:solidFill>
            </a:endParaRPr>
          </a:p>
        </p:txBody>
      </p:sp>
      <p:pic>
        <p:nvPicPr>
          <p:cNvPr id="12" name="Picture 2" descr="http://taquicardia.info/files/img/taquicardia-supraventricular-604x27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908" y="3717032"/>
            <a:ext cx="57531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264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rgbClr val="000090"/>
                </a:solidFill>
              </a:rPr>
              <a:t>La idea es no llegar al PCR</a:t>
            </a: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>
          <a:xfrm>
            <a:off x="755576" y="1600200"/>
            <a:ext cx="793122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>
                <a:solidFill>
                  <a:srgbClr val="000090"/>
                </a:solidFill>
              </a:rPr>
              <a:t>Baja sobrevida</a:t>
            </a:r>
          </a:p>
          <a:p>
            <a:pPr lvl="1"/>
            <a:r>
              <a:rPr lang="es-CL" dirty="0">
                <a:solidFill>
                  <a:srgbClr val="000090"/>
                </a:solidFill>
              </a:rPr>
              <a:t>5-12% extrahospitalario</a:t>
            </a:r>
          </a:p>
          <a:p>
            <a:pPr lvl="1"/>
            <a:r>
              <a:rPr lang="es-CL" dirty="0">
                <a:solidFill>
                  <a:srgbClr val="000090"/>
                </a:solidFill>
              </a:rPr>
              <a:t>27% intrahospitalario</a:t>
            </a:r>
          </a:p>
          <a:p>
            <a:pPr lvl="1"/>
            <a:endParaRPr lang="es-CL" dirty="0">
              <a:solidFill>
                <a:srgbClr val="000090"/>
              </a:solidFill>
            </a:endParaRPr>
          </a:p>
          <a:p>
            <a:r>
              <a:rPr lang="es-CL" dirty="0">
                <a:solidFill>
                  <a:srgbClr val="000090"/>
                </a:solidFill>
              </a:rPr>
              <a:t>Causa secundaria</a:t>
            </a:r>
          </a:p>
          <a:p>
            <a:r>
              <a:rPr lang="es-CL" dirty="0">
                <a:solidFill>
                  <a:srgbClr val="000090"/>
                </a:solidFill>
              </a:rPr>
              <a:t>Elementos previos reconocibles</a:t>
            </a:r>
          </a:p>
          <a:p>
            <a:r>
              <a:rPr lang="es-CL" dirty="0">
                <a:solidFill>
                  <a:srgbClr val="000090"/>
                </a:solidFill>
              </a:rPr>
              <a:t>Intervenciones efectivas</a:t>
            </a:r>
          </a:p>
        </p:txBody>
      </p:sp>
    </p:spTree>
    <p:extLst>
      <p:ext uri="{BB962C8B-B14F-4D97-AF65-F5344CB8AC3E}">
        <p14:creationId xmlns:p14="http://schemas.microsoft.com/office/powerpoint/2010/main" val="11929219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>
                <a:solidFill>
                  <a:srgbClr val="000090"/>
                </a:solidFill>
              </a:rPr>
              <a:t>Taquicardia supraventricular</a:t>
            </a:r>
            <a:endParaRPr lang="es-CL" dirty="0">
              <a:solidFill>
                <a:srgbClr val="000090"/>
              </a:solidFill>
            </a:endParaRPr>
          </a:p>
        </p:txBody>
      </p:sp>
      <p:sp>
        <p:nvSpPr>
          <p:cNvPr id="11" name="2 Marcador de contenido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>
                <a:solidFill>
                  <a:srgbClr val="000090"/>
                </a:solidFill>
              </a:rPr>
              <a:t>Patológica</a:t>
            </a:r>
          </a:p>
          <a:p>
            <a:r>
              <a:rPr lang="es-CL">
                <a:solidFill>
                  <a:srgbClr val="000090"/>
                </a:solidFill>
              </a:rPr>
              <a:t>Evaluar compromiso hemodinámico para definir intervención</a:t>
            </a:r>
          </a:p>
          <a:p>
            <a:endParaRPr lang="es-CL" dirty="0">
              <a:solidFill>
                <a:srgbClr val="000090"/>
              </a:solidFill>
            </a:endParaRPr>
          </a:p>
        </p:txBody>
      </p:sp>
      <p:pic>
        <p:nvPicPr>
          <p:cNvPr id="12" name="Picture 2" descr="http://taquicardia.info/files/img/taquicardia-supraventricular-604x27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908" y="3717032"/>
            <a:ext cx="57531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90177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uadroTexto 2"/>
          <p:cNvSpPr txBox="1"/>
          <p:nvPr/>
        </p:nvSpPr>
        <p:spPr>
          <a:xfrm>
            <a:off x="2123728" y="404664"/>
            <a:ext cx="374441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solidFill>
                  <a:srgbClr val="000090"/>
                </a:solidFill>
              </a:rPr>
              <a:t>CLAVES</a:t>
            </a:r>
          </a:p>
          <a:p>
            <a:pPr algn="ctr"/>
            <a:endParaRPr lang="es-ES" sz="2400" dirty="0">
              <a:solidFill>
                <a:srgbClr val="000090"/>
              </a:solidFill>
            </a:endParaRPr>
          </a:p>
          <a:p>
            <a:pPr algn="ctr"/>
            <a:r>
              <a:rPr lang="es-ES" sz="2400" dirty="0">
                <a:solidFill>
                  <a:srgbClr val="000090"/>
                </a:solidFill>
              </a:rPr>
              <a:t>Monitorización continua</a:t>
            </a:r>
          </a:p>
          <a:p>
            <a:pPr algn="ctr"/>
            <a:r>
              <a:rPr lang="es-ES" sz="2400" dirty="0">
                <a:solidFill>
                  <a:srgbClr val="000090"/>
                </a:solidFill>
              </a:rPr>
              <a:t>Oxigenación</a:t>
            </a:r>
          </a:p>
          <a:p>
            <a:pPr algn="ctr"/>
            <a:r>
              <a:rPr lang="es-ES" sz="2400" dirty="0">
                <a:solidFill>
                  <a:srgbClr val="000090"/>
                </a:solidFill>
              </a:rPr>
              <a:t>Evaluación constante</a:t>
            </a:r>
          </a:p>
          <a:p>
            <a:pPr algn="ctr"/>
            <a:r>
              <a:rPr lang="es-ES" sz="2400" dirty="0">
                <a:solidFill>
                  <a:srgbClr val="000090"/>
                </a:solidFill>
              </a:rPr>
              <a:t>Ambiente Seguro</a:t>
            </a:r>
          </a:p>
          <a:p>
            <a:pPr marL="285750" indent="-285750" algn="ctr">
              <a:buFontTx/>
              <a:buChar char="-"/>
            </a:pPr>
            <a:endParaRPr lang="es-ES" sz="2400" dirty="0">
              <a:solidFill>
                <a:srgbClr val="000090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67744" y="3212976"/>
            <a:ext cx="4648200" cy="290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747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77" b="-1"/>
          <a:stretch/>
        </p:blipFill>
        <p:spPr bwMode="auto">
          <a:xfrm>
            <a:off x="1187624" y="1484784"/>
            <a:ext cx="6336704" cy="1931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1331640" y="260648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000090"/>
                </a:solidFill>
              </a:rPr>
              <a:t>Evaluación Circulatoria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1187624" y="90872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000090"/>
                </a:solidFill>
              </a:rPr>
              <a:t>Frecuencia Cardiaca</a:t>
            </a:r>
          </a:p>
        </p:txBody>
      </p:sp>
      <p:sp>
        <p:nvSpPr>
          <p:cNvPr id="15" name="CuadroTexto 14"/>
          <p:cNvSpPr txBox="1"/>
          <p:nvPr/>
        </p:nvSpPr>
        <p:spPr>
          <a:xfrm>
            <a:off x="1187624" y="357301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000090"/>
                </a:solidFill>
              </a:rPr>
              <a:t>Pulso</a:t>
            </a: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290051"/>
              </p:ext>
            </p:extLst>
          </p:nvPr>
        </p:nvGraphicFramePr>
        <p:xfrm>
          <a:off x="1259632" y="4077072"/>
          <a:ext cx="5040560" cy="177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Pulsos Centrales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Pulsos Periféricos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>
                          <a:solidFill>
                            <a:srgbClr val="000090"/>
                          </a:solidFill>
                        </a:rPr>
                        <a:t>Femoral</a:t>
                      </a:r>
                    </a:p>
                    <a:p>
                      <a:r>
                        <a:rPr lang="es-ES" dirty="0">
                          <a:solidFill>
                            <a:srgbClr val="000090"/>
                          </a:solidFill>
                        </a:rPr>
                        <a:t>Braquial</a:t>
                      </a:r>
                    </a:p>
                    <a:p>
                      <a:r>
                        <a:rPr lang="es-ES" dirty="0">
                          <a:solidFill>
                            <a:srgbClr val="000090"/>
                          </a:solidFill>
                        </a:rPr>
                        <a:t>Carotideo </a:t>
                      </a:r>
                      <a:r>
                        <a:rPr lang="es-ES" sz="1400" dirty="0">
                          <a:solidFill>
                            <a:srgbClr val="000090"/>
                          </a:solidFill>
                        </a:rPr>
                        <a:t>(solo en niños mayores)</a:t>
                      </a:r>
                    </a:p>
                    <a:p>
                      <a:r>
                        <a:rPr lang="es-ES" sz="1800" dirty="0">
                          <a:solidFill>
                            <a:srgbClr val="000090"/>
                          </a:solidFill>
                        </a:rPr>
                        <a:t>Axilar</a:t>
                      </a:r>
                      <a:endParaRPr lang="es-ES" sz="2400" dirty="0">
                        <a:solidFill>
                          <a:srgbClr val="00009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>
                          <a:solidFill>
                            <a:srgbClr val="000090"/>
                          </a:solidFill>
                        </a:rPr>
                        <a:t>Radial </a:t>
                      </a:r>
                    </a:p>
                    <a:p>
                      <a:r>
                        <a:rPr lang="es-ES" dirty="0">
                          <a:solidFill>
                            <a:srgbClr val="000090"/>
                          </a:solidFill>
                        </a:rPr>
                        <a:t>Pedio</a:t>
                      </a:r>
                    </a:p>
                    <a:p>
                      <a:r>
                        <a:rPr lang="es-ES" dirty="0">
                          <a:solidFill>
                            <a:srgbClr val="000090"/>
                          </a:solidFill>
                        </a:rPr>
                        <a:t>Tibial posterior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0152" y="4353734"/>
            <a:ext cx="3168352" cy="16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921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uadroTexto 9"/>
          <p:cNvSpPr txBox="1"/>
          <p:nvPr/>
        </p:nvSpPr>
        <p:spPr>
          <a:xfrm>
            <a:off x="899592" y="33265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000090"/>
                </a:solidFill>
              </a:rPr>
              <a:t>Presión arterial</a:t>
            </a: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5"/>
          <a:stretch/>
        </p:blipFill>
        <p:spPr bwMode="auto">
          <a:xfrm>
            <a:off x="1619672" y="1090768"/>
            <a:ext cx="6696744" cy="2748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2574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>
                <a:solidFill>
                  <a:srgbClr val="000090"/>
                </a:solidFill>
              </a:rPr>
              <a:t>Niño no es adulto pequeño</a:t>
            </a:r>
            <a:endParaRPr lang="es-CL" dirty="0">
              <a:solidFill>
                <a:srgbClr val="000090"/>
              </a:solidFill>
            </a:endParaRPr>
          </a:p>
        </p:txBody>
      </p:sp>
      <p:sp>
        <p:nvSpPr>
          <p:cNvPr id="11" name="3 CuadroTexto"/>
          <p:cNvSpPr txBox="1"/>
          <p:nvPr/>
        </p:nvSpPr>
        <p:spPr>
          <a:xfrm>
            <a:off x="2411760" y="1710259"/>
            <a:ext cx="3744416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2400" dirty="0">
                <a:solidFill>
                  <a:srgbClr val="000090"/>
                </a:solidFill>
              </a:rPr>
              <a:t>Volemia relativa mayor</a:t>
            </a:r>
          </a:p>
          <a:p>
            <a:pPr algn="ctr"/>
            <a:r>
              <a:rPr lang="es-CL" sz="2400" dirty="0">
                <a:solidFill>
                  <a:srgbClr val="000090"/>
                </a:solidFill>
              </a:rPr>
              <a:t>Volemia absoluta menor</a:t>
            </a:r>
          </a:p>
          <a:p>
            <a:pPr algn="ctr"/>
            <a:endParaRPr lang="es-CL" sz="2400" dirty="0">
              <a:solidFill>
                <a:srgbClr val="000090"/>
              </a:solidFill>
            </a:endParaRPr>
          </a:p>
        </p:txBody>
      </p:sp>
      <p:sp>
        <p:nvSpPr>
          <p:cNvPr id="12" name="4 Flecha derecha"/>
          <p:cNvSpPr/>
          <p:nvPr/>
        </p:nvSpPr>
        <p:spPr>
          <a:xfrm rot="5400000">
            <a:off x="4031940" y="3320988"/>
            <a:ext cx="64807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rgbClr val="000090"/>
              </a:solidFill>
            </a:endParaRPr>
          </a:p>
        </p:txBody>
      </p:sp>
      <p:sp>
        <p:nvSpPr>
          <p:cNvPr id="13" name="5 CuadroTexto"/>
          <p:cNvSpPr txBox="1"/>
          <p:nvPr/>
        </p:nvSpPr>
        <p:spPr>
          <a:xfrm>
            <a:off x="2555776" y="4005064"/>
            <a:ext cx="396044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2400" dirty="0">
                <a:solidFill>
                  <a:srgbClr val="000090"/>
                </a:solidFill>
              </a:rPr>
              <a:t>Menor tolerancia a pérdidas (deshidratación, hemorragia)</a:t>
            </a:r>
          </a:p>
        </p:txBody>
      </p:sp>
    </p:spTree>
    <p:extLst>
      <p:ext uri="{BB962C8B-B14F-4D97-AF65-F5344CB8AC3E}">
        <p14:creationId xmlns:p14="http://schemas.microsoft.com/office/powerpoint/2010/main" val="1942454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rgbClr val="000090"/>
                </a:solidFill>
              </a:rPr>
              <a:t>Niño no es adulto pequeño</a:t>
            </a:r>
          </a:p>
        </p:txBody>
      </p:sp>
      <p:sp>
        <p:nvSpPr>
          <p:cNvPr id="11" name="2 Marcador de contenido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dirty="0">
                <a:solidFill>
                  <a:srgbClr val="000090"/>
                </a:solidFill>
              </a:rPr>
              <a:t>GC (4 ml/kg/min) e IC (4 l/kg/m2) mayores</a:t>
            </a:r>
          </a:p>
          <a:p>
            <a:pPr lvl="2"/>
            <a:r>
              <a:rPr lang="es-CL" i="1" dirty="0">
                <a:solidFill>
                  <a:srgbClr val="000090"/>
                </a:solidFill>
              </a:rPr>
              <a:t>Disminuyen hasta ser igual en adolescentes</a:t>
            </a:r>
          </a:p>
          <a:p>
            <a:r>
              <a:rPr lang="es-CL" dirty="0">
                <a:solidFill>
                  <a:srgbClr val="000090"/>
                </a:solidFill>
              </a:rPr>
              <a:t>Consumo O2/kg es también mayor </a:t>
            </a:r>
          </a:p>
          <a:p>
            <a:endParaRPr lang="es-CL" dirty="0">
              <a:solidFill>
                <a:srgbClr val="000090"/>
              </a:solidFill>
            </a:endParaRPr>
          </a:p>
          <a:p>
            <a:r>
              <a:rPr lang="es-CL" dirty="0">
                <a:solidFill>
                  <a:srgbClr val="000090"/>
                </a:solidFill>
              </a:rPr>
              <a:t>Menor capacidad de aumentar GC</a:t>
            </a:r>
          </a:p>
          <a:p>
            <a:pPr lvl="2"/>
            <a:r>
              <a:rPr lang="es-CL" dirty="0">
                <a:solidFill>
                  <a:srgbClr val="000090"/>
                </a:solidFill>
              </a:rPr>
              <a:t>Miocardio inmaduro</a:t>
            </a:r>
          </a:p>
          <a:p>
            <a:pPr lvl="2"/>
            <a:r>
              <a:rPr lang="es-CL" dirty="0">
                <a:solidFill>
                  <a:srgbClr val="000090"/>
                </a:solidFill>
              </a:rPr>
              <a:t>Menor contractilidad</a:t>
            </a:r>
          </a:p>
          <a:p>
            <a:pPr lvl="2"/>
            <a:r>
              <a:rPr lang="es-CL" dirty="0">
                <a:solidFill>
                  <a:srgbClr val="000090"/>
                </a:solidFill>
              </a:rPr>
              <a:t>Entonces el elemento clave es la </a:t>
            </a:r>
            <a:r>
              <a:rPr lang="es-CL" u="sng" dirty="0">
                <a:solidFill>
                  <a:srgbClr val="000090"/>
                </a:solidFill>
              </a:rPr>
              <a:t>FC</a:t>
            </a:r>
            <a:endParaRPr lang="es-CL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203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rgbClr val="000090"/>
                </a:solidFill>
              </a:rPr>
              <a:t>Shock</a:t>
            </a:r>
          </a:p>
        </p:txBody>
      </p:sp>
      <p:sp>
        <p:nvSpPr>
          <p:cNvPr id="11" name="2 Marcador de contenido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2800" i="1" dirty="0">
                <a:solidFill>
                  <a:srgbClr val="000090"/>
                </a:solidFill>
              </a:rPr>
              <a:t>Administración inadecuada O2 y nutrientes para el requerimiento metabólico tisular.</a:t>
            </a:r>
          </a:p>
          <a:p>
            <a:endParaRPr lang="es-CL" dirty="0">
              <a:solidFill>
                <a:srgbClr val="000090"/>
              </a:solidFill>
            </a:endParaRPr>
          </a:p>
          <a:p>
            <a:r>
              <a:rPr lang="es-CL" dirty="0">
                <a:solidFill>
                  <a:srgbClr val="000090"/>
                </a:solidFill>
              </a:rPr>
              <a:t>Según causa:</a:t>
            </a:r>
          </a:p>
          <a:p>
            <a:pPr lvl="1"/>
            <a:r>
              <a:rPr lang="es-CL" i="1" dirty="0">
                <a:solidFill>
                  <a:srgbClr val="000090"/>
                </a:solidFill>
              </a:rPr>
              <a:t>Disminución precarga o contenido O2 sangre</a:t>
            </a:r>
          </a:p>
          <a:p>
            <a:pPr lvl="1"/>
            <a:r>
              <a:rPr lang="es-CL" i="1" dirty="0">
                <a:solidFill>
                  <a:srgbClr val="000090"/>
                </a:solidFill>
              </a:rPr>
              <a:t>Disminución contractilidad</a:t>
            </a:r>
          </a:p>
          <a:p>
            <a:pPr lvl="1"/>
            <a:r>
              <a:rPr lang="es-CL" i="1" dirty="0">
                <a:solidFill>
                  <a:srgbClr val="000090"/>
                </a:solidFill>
              </a:rPr>
              <a:t>Alteración distribución flujo</a:t>
            </a:r>
          </a:p>
          <a:p>
            <a:pPr lvl="1"/>
            <a:r>
              <a:rPr lang="es-CL" i="1" dirty="0">
                <a:solidFill>
                  <a:srgbClr val="000090"/>
                </a:solidFill>
              </a:rPr>
              <a:t>Obstrucción al flujo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914400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29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80243" y="6379369"/>
            <a:ext cx="208121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8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6256338"/>
            <a:ext cx="72485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227763"/>
            <a:ext cx="5413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Imagen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991393" y="4315618"/>
            <a:ext cx="2081212" cy="35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Imagen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873125" y="1838325"/>
            <a:ext cx="1771650" cy="42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Imagen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71451" y="2981325"/>
            <a:ext cx="5143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640557" y="56357"/>
            <a:ext cx="208121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79"/>
          <a:stretch/>
        </p:blipFill>
        <p:spPr bwMode="auto">
          <a:xfrm>
            <a:off x="100013" y="1953614"/>
            <a:ext cx="8943975" cy="337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2 CuadroTexto"/>
          <p:cNvSpPr txBox="1"/>
          <p:nvPr/>
        </p:nvSpPr>
        <p:spPr>
          <a:xfrm>
            <a:off x="269875" y="404813"/>
            <a:ext cx="8496300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CL" sz="3600" dirty="0">
                <a:solidFill>
                  <a:srgbClr val="000090"/>
                </a:solidFill>
                <a:latin typeface="Arial" charset="0"/>
              </a:rPr>
              <a:t>Reconocimiento del shock</a:t>
            </a:r>
            <a:endParaRPr lang="es-ES" sz="3600" dirty="0">
              <a:solidFill>
                <a:srgbClr val="00009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2658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687</Words>
  <Application>Microsoft Macintosh PowerPoint</Application>
  <PresentationFormat>Presentación en pantalla (4:3)</PresentationFormat>
  <Paragraphs>188</Paragraphs>
  <Slides>31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8" baseType="lpstr">
      <vt:lpstr>Arial</vt:lpstr>
      <vt:lpstr>Calibri</vt:lpstr>
      <vt:lpstr>Century Gothic</vt:lpstr>
      <vt:lpstr>Georgia</vt:lpstr>
      <vt:lpstr>Wingdings</vt:lpstr>
      <vt:lpstr>Wingdings 2</vt:lpstr>
      <vt:lpstr>Tema de Office</vt:lpstr>
      <vt:lpstr>Insuficiencia Cardiovascular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dell</dc:creator>
  <cp:lastModifiedBy>Microsoft Office User</cp:lastModifiedBy>
  <cp:revision>45</cp:revision>
  <dcterms:created xsi:type="dcterms:W3CDTF">2015-08-16T23:03:05Z</dcterms:created>
  <dcterms:modified xsi:type="dcterms:W3CDTF">2020-04-07T03:45:14Z</dcterms:modified>
</cp:coreProperties>
</file>