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  <p:sldMasterId id="2147483676" r:id="rId4"/>
    <p:sldMasterId id="2147483691" r:id="rId5"/>
    <p:sldMasterId id="2147483703" r:id="rId6"/>
  </p:sldMasterIdLst>
  <p:notesMasterIdLst>
    <p:notesMasterId r:id="rId9"/>
  </p:notesMasterIdLst>
  <p:sldIdLst>
    <p:sldId id="503" r:id="rId7"/>
    <p:sldId id="456" r:id="rId8"/>
    <p:sldId id="481" r:id="rId10"/>
    <p:sldId id="506" r:id="rId11"/>
    <p:sldId id="475" r:id="rId12"/>
    <p:sldId id="477" r:id="rId13"/>
    <p:sldId id="467" r:id="rId14"/>
    <p:sldId id="406" r:id="rId15"/>
    <p:sldId id="407" r:id="rId16"/>
    <p:sldId id="408" r:id="rId17"/>
    <p:sldId id="461" r:id="rId18"/>
    <p:sldId id="462" r:id="rId19"/>
    <p:sldId id="403" r:id="rId20"/>
    <p:sldId id="570" r:id="rId21"/>
    <p:sldId id="569" r:id="rId22"/>
    <p:sldId id="571" r:id="rId23"/>
    <p:sldId id="572" r:id="rId24"/>
    <p:sldId id="573" r:id="rId25"/>
    <p:sldId id="410" r:id="rId26"/>
    <p:sldId id="505" r:id="rId27"/>
    <p:sldId id="563" r:id="rId28"/>
    <p:sldId id="447" r:id="rId29"/>
    <p:sldId id="434" r:id="rId30"/>
    <p:sldId id="449" r:id="rId31"/>
    <p:sldId id="429" r:id="rId32"/>
    <p:sldId id="564" r:id="rId33"/>
    <p:sldId id="430" r:id="rId34"/>
    <p:sldId id="565" r:id="rId35"/>
    <p:sldId id="431" r:id="rId36"/>
    <p:sldId id="432" r:id="rId37"/>
    <p:sldId id="567" r:id="rId38"/>
    <p:sldId id="439" r:id="rId39"/>
    <p:sldId id="412" r:id="rId40"/>
    <p:sldId id="441" r:id="rId41"/>
    <p:sldId id="442" r:id="rId42"/>
    <p:sldId id="444" r:id="rId43"/>
    <p:sldId id="454" r:id="rId44"/>
    <p:sldId id="455" r:id="rId45"/>
    <p:sldId id="469" r:id="rId46"/>
    <p:sldId id="604" r:id="rId47"/>
  </p:sldIdLst>
  <p:sldSz cx="9144000" cy="6858000" type="screen4x3"/>
  <p:notesSz cx="6858000" cy="9296400"/>
  <p:custDataLst>
    <p:tags r:id="rId51"/>
  </p:custDataLst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ヒラギノ角ゴ Pro W3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ヒラギノ角ゴ Pro W3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ヒラギノ角ゴ Pro W3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ヒラギノ角ゴ Pro W3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ヒラギノ角ゴ Pro W3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ヒラギノ角ゴ Pro W3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ヒラギノ角ゴ Pro W3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ヒラギノ角ゴ Pro W3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ヒラギノ角ゴ Pro W3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404040"/>
    <a:srgbClr val="006CB7"/>
    <a:srgbClr val="FFFF66"/>
    <a:srgbClr val="FE454A"/>
    <a:srgbClr val="5F5F5F"/>
    <a:srgbClr val="005FA1"/>
    <a:srgbClr val="80808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52"/>
    <p:restoredTop sz="93605"/>
  </p:normalViewPr>
  <p:slideViewPr>
    <p:cSldViewPr snapToObjects="1" showGuides="1">
      <p:cViewPr varScale="1">
        <p:scale>
          <a:sx n="84" d="100"/>
          <a:sy n="84" d="100"/>
        </p:scale>
        <p:origin x="1326" y="9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-6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1" Type="http://schemas.openxmlformats.org/officeDocument/2006/relationships/tags" Target="tags/tag1.xml"/><Relationship Id="rId50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0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oleObject" Target="file:///C:\Users\carolina\Documents\Trabajo\Programa%20infantil\Presentaci&#243;n%20Becerra_Jornada%20Infantil\Datos%20de%20presentaci&#243;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.xml"/><Relationship Id="rId1" Type="http://schemas.openxmlformats.org/officeDocument/2006/relationships/oleObject" Target="file:///C:\Users\carolina\Documents\Trabajo\Programa%20infantil\Presentaci&#243;n%20Becerra_Jornada%20Infantil\Datos%20de%20presentaci&#243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Hoja4!$C$2</c:f>
              <c:strCache>
                <c:ptCount val="1"/>
                <c:pt idx="0">
                  <c:v>Porcentaje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s-CL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Hoja4!$B$3:$B$9</c:f>
              <c:strCache>
                <c:ptCount val="7"/>
                <c:pt idx="0">
                  <c:v>2 – 6 meses</c:v>
                </c:pt>
                <c:pt idx="1">
                  <c:v>7 – 11 meses</c:v>
                </c:pt>
                <c:pt idx="2">
                  <c:v>1 año - 1 año 11 meses</c:v>
                </c:pt>
                <c:pt idx="3">
                  <c:v>2 año - 2 año 11 meses</c:v>
                </c:pt>
                <c:pt idx="4">
                  <c:v>3 año - 3 año 11 meses</c:v>
                </c:pt>
                <c:pt idx="5">
                  <c:v>4 año - 4 año 11 meses</c:v>
                </c:pt>
                <c:pt idx="6">
                  <c:v>Menores de 5 años</c:v>
                </c:pt>
              </c:strCache>
            </c:strRef>
          </c:cat>
          <c:val>
            <c:numRef>
              <c:f>Hoja4!$C$3:$C$9</c:f>
              <c:numCache>
                <c:formatCode>General</c:formatCode>
                <c:ptCount val="7"/>
                <c:pt idx="0">
                  <c:v>24</c:v>
                </c:pt>
                <c:pt idx="1">
                  <c:v>22</c:v>
                </c:pt>
                <c:pt idx="2">
                  <c:v>25</c:v>
                </c:pt>
                <c:pt idx="3">
                  <c:v>24</c:v>
                </c:pt>
                <c:pt idx="4">
                  <c:v>23</c:v>
                </c:pt>
                <c:pt idx="5">
                  <c:v>29</c:v>
                </c:pt>
                <c:pt idx="6">
                  <c:v>25.2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9525824"/>
        <c:axId val="679510592"/>
      </c:barChart>
      <c:catAx>
        <c:axId val="67952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s-CL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79510592"/>
        <c:crosses val="autoZero"/>
        <c:auto val="1"/>
        <c:lblAlgn val="ctr"/>
        <c:lblOffset val="100"/>
        <c:noMultiLvlLbl val="0"/>
      </c:catAx>
      <c:valAx>
        <c:axId val="67951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s-CL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7952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es-ES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s-CL"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s-CL"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s-CL"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s-CL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Hoja3!$B$4:$B$8</c:f>
              <c:strCache>
                <c:ptCount val="5"/>
                <c:pt idx="0">
                  <c:v>Normal</c:v>
                </c:pt>
                <c:pt idx="1">
                  <c:v>Sobrepeso</c:v>
                </c:pt>
                <c:pt idx="2">
                  <c:v>Obeso</c:v>
                </c:pt>
                <c:pt idx="3">
                  <c:v>Riesgo desnutrición</c:v>
                </c:pt>
                <c:pt idx="4">
                  <c:v>Desnutridos</c:v>
                </c:pt>
              </c:strCache>
            </c:strRef>
          </c:cat>
          <c:val>
            <c:numRef>
              <c:f>Hoja3!$C$4:$C$8</c:f>
              <c:numCache>
                <c:formatCode>General</c:formatCode>
                <c:ptCount val="5"/>
                <c:pt idx="0">
                  <c:v>64.7</c:v>
                </c:pt>
                <c:pt idx="1">
                  <c:v>22.6</c:v>
                </c:pt>
                <c:pt idx="2">
                  <c:v>9.6</c:v>
                </c:pt>
                <c:pt idx="3">
                  <c:v>2.5</c:v>
                </c:pt>
                <c:pt idx="4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es-CL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spPr>
    <a:ln>
      <a:solidFill>
        <a:schemeClr val="bg1"/>
      </a:solidFill>
    </a:ln>
  </c:spPr>
  <c:txPr>
    <a:bodyPr/>
    <a:lstStyle/>
    <a:p>
      <a:pPr>
        <a:defRPr lang="es-ES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#10">
  <dgm:title val=""/>
  <dgm:desc val=""/>
  <dgm:catLst>
    <dgm:cat type="accent2" pri="11300"/>
  </dgm:catLst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BF6A2-0AFB-44A8-B3E9-16C59B983033}" type="doc">
      <dgm:prSet loTypeId="cycle" loCatId="cycle" qsTypeId="urn:microsoft.com/office/officeart/2005/8/quickstyle/simple1#14" qsCatId="simple" csTypeId="urn:microsoft.com/office/officeart/2005/8/colors/accent2_3#10" csCatId="accent2" phldr="1"/>
      <dgm:spPr/>
      <dgm:t>
        <a:bodyPr/>
        <a:lstStyle/>
        <a:p>
          <a:endParaRPr lang="es-CL"/>
        </a:p>
      </dgm:t>
    </dgm:pt>
    <dgm:pt modelId="{B878112F-5BA6-4222-9B98-CB72277D8754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dirty="0">
              <a:solidFill>
                <a:schemeClr val="tx1"/>
              </a:solidFill>
            </a:rPr>
            <a:t>a la igualdad</a:t>
          </a:r>
          <a:r>
            <a:rPr lang="es-CL" sz="1600" b="1" dirty="0">
              <a:solidFill>
                <a:schemeClr val="tx1"/>
              </a:solidFill>
            </a:rPr>
            <a:t/>
          </a:r>
          <a:endParaRPr lang="es-CL" sz="1600" b="1" dirty="0">
            <a:solidFill>
              <a:schemeClr val="tx1"/>
            </a:solidFill>
          </a:endParaRPr>
        </a:p>
      </dgm:t>
    </dgm:pt>
    <dgm:pt modelId="{E49A8821-5915-42D3-A706-E3A087D15509}" cxnId="{8432DF2C-BF00-4521-9F73-9C17B259AAD1}" type="parTrans">
      <dgm:prSet/>
      <dgm:spPr/>
      <dgm:t>
        <a:bodyPr/>
        <a:lstStyle/>
        <a:p>
          <a:endParaRPr lang="es-CL"/>
        </a:p>
      </dgm:t>
    </dgm:pt>
    <dgm:pt modelId="{5E2E4BC8-C03E-47D6-84D8-74D68F3FE995}" cxnId="{8432DF2C-BF00-4521-9F73-9C17B259AAD1}" type="sibTrans">
      <dgm:prSet/>
      <dgm:spPr/>
      <dgm:t>
        <a:bodyPr/>
        <a:lstStyle/>
        <a:p>
          <a:endParaRPr lang="es-CL"/>
        </a:p>
      </dgm:t>
    </dgm:pt>
    <dgm:pt modelId="{9F690D99-9099-43DB-8B29-6686CC8623C9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dirty="0">
              <a:solidFill>
                <a:schemeClr val="tx1"/>
              </a:solidFill>
            </a:rPr>
            <a:t>Al amor y a la comprensión por parte de los padre y  la sociedad</a:t>
          </a:r>
          <a:r>
            <a:rPr lang="es-CL" sz="1000" b="1" dirty="0">
              <a:solidFill>
                <a:schemeClr val="tx1"/>
              </a:solidFill>
            </a:rPr>
            <a:t/>
          </a:r>
          <a:endParaRPr lang="es-CL" sz="1000" b="1" dirty="0">
            <a:solidFill>
              <a:schemeClr val="tx1"/>
            </a:solidFill>
          </a:endParaRPr>
        </a:p>
      </dgm:t>
    </dgm:pt>
    <dgm:pt modelId="{2CDF18CE-0CE1-4B89-8E94-F847C37F678D}" cxnId="{DED02698-5F34-446F-800A-B2C261F69B24}" type="parTrans">
      <dgm:prSet/>
      <dgm:spPr/>
      <dgm:t>
        <a:bodyPr/>
        <a:lstStyle/>
        <a:p>
          <a:endParaRPr lang="es-CL"/>
        </a:p>
      </dgm:t>
    </dgm:pt>
    <dgm:pt modelId="{89082C94-42F3-4B30-93B8-59D4C6A9D1AD}" cxnId="{DED02698-5F34-446F-800A-B2C261F69B24}" type="sibTrans">
      <dgm:prSet/>
      <dgm:spPr/>
      <dgm:t>
        <a:bodyPr/>
        <a:lstStyle/>
        <a:p>
          <a:endParaRPr lang="es-CL"/>
        </a:p>
      </dgm:t>
    </dgm:pt>
    <dgm:pt modelId="{30A38F8C-5924-446D-A5BF-825A0DD1E13F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400" dirty="0">
              <a:solidFill>
                <a:schemeClr val="tx1"/>
              </a:solidFill>
            </a:rPr>
            <a:t>A recibir educación, jugar y gozar</a:t>
          </a:r>
          <a:r>
            <a:rPr lang="es-CL" sz="1400" dirty="0">
              <a:solidFill>
                <a:schemeClr val="tx1"/>
              </a:solidFill>
            </a:rPr>
            <a:t/>
          </a:r>
          <a:endParaRPr lang="es-CL" sz="1400" dirty="0">
            <a:solidFill>
              <a:schemeClr val="tx1"/>
            </a:solidFill>
          </a:endParaRPr>
        </a:p>
      </dgm:t>
    </dgm:pt>
    <dgm:pt modelId="{034DF15B-3150-482C-BAB7-1EEE270B4FBF}" cxnId="{5551A1C1-29F0-4BFD-A34C-0CD88E24FC69}" type="parTrans">
      <dgm:prSet/>
      <dgm:spPr/>
      <dgm:t>
        <a:bodyPr/>
        <a:lstStyle/>
        <a:p>
          <a:endParaRPr lang="es-CL"/>
        </a:p>
      </dgm:t>
    </dgm:pt>
    <dgm:pt modelId="{052A553C-48A7-4121-A307-1E0FA85C2E28}" cxnId="{5551A1C1-29F0-4BFD-A34C-0CD88E24FC69}" type="sibTrans">
      <dgm:prSet/>
      <dgm:spPr/>
      <dgm:t>
        <a:bodyPr/>
        <a:lstStyle/>
        <a:p>
          <a:endParaRPr lang="es-CL"/>
        </a:p>
      </dgm:t>
    </dgm:pt>
    <dgm:pt modelId="{6902E8C0-47BD-4F4F-957F-EA91887A4C39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dirty="0">
              <a:solidFill>
                <a:schemeClr val="tx1"/>
              </a:solidFill>
            </a:rPr>
            <a:t>En ser los primeros en recibir </a:t>
          </a:r>
          <a:r>
            <a:rPr lang="es-CL" sz="1400" b="1" dirty="0">
              <a:solidFill>
                <a:schemeClr val="tx1"/>
              </a:solidFill>
            </a:rPr>
            <a:t>ayuda</a:t>
          </a:r>
          <a:r>
            <a:rPr lang="es-CL" sz="1400" b="1" dirty="0">
              <a:solidFill>
                <a:schemeClr val="tx1"/>
              </a:solidFill>
            </a:rPr>
            <a:t/>
          </a:r>
          <a:endParaRPr lang="es-CL" sz="1400" b="1" dirty="0">
            <a:solidFill>
              <a:schemeClr val="tx1"/>
            </a:solidFill>
          </a:endParaRPr>
        </a:p>
      </dgm:t>
    </dgm:pt>
    <dgm:pt modelId="{07F1F2D2-4D0E-4811-B10F-6DD49AA914BA}" cxnId="{11926FE8-EEFA-4DE7-91DE-8DED7671F633}" type="parTrans">
      <dgm:prSet/>
      <dgm:spPr/>
      <dgm:t>
        <a:bodyPr/>
        <a:lstStyle/>
        <a:p>
          <a:endParaRPr lang="es-CL"/>
        </a:p>
      </dgm:t>
    </dgm:pt>
    <dgm:pt modelId="{15B270EB-860B-44FD-B5E9-9A28EEA292AC}" cxnId="{11926FE8-EEFA-4DE7-91DE-8DED7671F633}" type="sibTrans">
      <dgm:prSet/>
      <dgm:spPr/>
      <dgm:t>
        <a:bodyPr/>
        <a:lstStyle/>
        <a:p>
          <a:endParaRPr lang="es-CL"/>
        </a:p>
      </dgm:t>
    </dgm:pt>
    <dgm:pt modelId="{6EA7053C-9231-4A8F-8649-8CD265DC7122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dirty="0">
              <a:solidFill>
                <a:schemeClr val="tx1"/>
              </a:solidFill>
            </a:rPr>
            <a:t>A una vivienda , buena alimentación y atención médica</a:t>
          </a:r>
          <a:r>
            <a:rPr lang="es-CL" sz="1200" b="1" dirty="0">
              <a:solidFill>
                <a:schemeClr val="tx1"/>
              </a:solidFill>
            </a:rPr>
            <a:t/>
          </a:r>
          <a:endParaRPr lang="es-CL" sz="1200" b="1" dirty="0">
            <a:solidFill>
              <a:schemeClr val="tx1"/>
            </a:solidFill>
          </a:endParaRPr>
        </a:p>
      </dgm:t>
    </dgm:pt>
    <dgm:pt modelId="{4E954282-6F0B-4295-9468-4D2CE125A589}" cxnId="{9CB21E2C-0C2C-492D-BBF2-E984E9AB8157}" type="parTrans">
      <dgm:prSet/>
      <dgm:spPr/>
      <dgm:t>
        <a:bodyPr/>
        <a:lstStyle/>
        <a:p>
          <a:endParaRPr lang="es-CL"/>
        </a:p>
      </dgm:t>
    </dgm:pt>
    <dgm:pt modelId="{814FA8CC-7C9B-4C24-B25D-9ED5EB7BECA4}" cxnId="{9CB21E2C-0C2C-492D-BBF2-E984E9AB8157}" type="sibTrans">
      <dgm:prSet/>
      <dgm:spPr/>
      <dgm:t>
        <a:bodyPr/>
        <a:lstStyle/>
        <a:p>
          <a:endParaRPr lang="es-CL"/>
        </a:p>
      </dgm:t>
    </dgm:pt>
    <dgm:pt modelId="{08364DC6-7EDE-4BD5-BC42-881657A0E3A3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dirty="0">
              <a:solidFill>
                <a:schemeClr val="tx1"/>
              </a:solidFill>
            </a:rPr>
            <a:t>A cuidados y atención especial si están incapacitados</a:t>
          </a:r>
          <a:r>
            <a:rPr lang="es-CL" sz="1000" b="1" dirty="0">
              <a:solidFill>
                <a:schemeClr val="tx1"/>
              </a:solidFill>
            </a:rPr>
            <a:t/>
          </a:r>
          <a:endParaRPr lang="es-CL" sz="1000" b="1" dirty="0">
            <a:solidFill>
              <a:schemeClr val="tx1"/>
            </a:solidFill>
          </a:endParaRPr>
        </a:p>
      </dgm:t>
    </dgm:pt>
    <dgm:pt modelId="{B1441927-8A92-4FCA-A049-62EB7FB072C6}" cxnId="{B39792FE-EFBE-41F4-A0B9-D1B246F6F7A2}" type="parTrans">
      <dgm:prSet/>
      <dgm:spPr/>
      <dgm:t>
        <a:bodyPr/>
        <a:lstStyle/>
        <a:p>
          <a:endParaRPr lang="es-CL"/>
        </a:p>
      </dgm:t>
    </dgm:pt>
    <dgm:pt modelId="{C65D776F-0F9D-40B1-8D36-8AE023C8B7E9}" cxnId="{B39792FE-EFBE-41F4-A0B9-D1B246F6F7A2}" type="sibTrans">
      <dgm:prSet/>
      <dgm:spPr/>
      <dgm:t>
        <a:bodyPr/>
        <a:lstStyle/>
        <a:p>
          <a:endParaRPr lang="es-CL"/>
        </a:p>
      </dgm:t>
    </dgm:pt>
    <dgm:pt modelId="{50E7F7BE-A7D4-414C-B8CC-93EB6DF7352C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dirty="0">
              <a:solidFill>
                <a:schemeClr val="tx1"/>
              </a:solidFill>
            </a:rPr>
            <a:t>A ser </a:t>
          </a:r>
          <a:r>
            <a:rPr lang="es-CL" sz="1200" b="1" dirty="0">
              <a:solidFill>
                <a:schemeClr val="tx1"/>
              </a:solidFill>
            </a:rPr>
            <a:t>protegidos </a:t>
          </a:r>
          <a:r>
            <a:rPr lang="es-CL" sz="1200" b="1" dirty="0">
              <a:solidFill>
                <a:schemeClr val="tx1"/>
              </a:solidFill>
            </a:rPr>
            <a:t>y a ser criados en  la paz</a:t>
          </a:r>
          <a:r>
            <a:rPr lang="es-CL" sz="1200" b="1" dirty="0">
              <a:solidFill>
                <a:schemeClr val="tx1"/>
              </a:solidFill>
            </a:rPr>
            <a:t/>
          </a:r>
          <a:endParaRPr lang="es-CL" sz="1200" b="1" dirty="0">
            <a:solidFill>
              <a:schemeClr val="tx1"/>
            </a:solidFill>
          </a:endParaRPr>
        </a:p>
      </dgm:t>
    </dgm:pt>
    <dgm:pt modelId="{E94B78A2-5953-4CDA-B86E-44E3DF26EBA7}" cxnId="{500D5091-0181-46FC-91CE-AAA08654890A}" type="parTrans">
      <dgm:prSet/>
      <dgm:spPr/>
      <dgm:t>
        <a:bodyPr/>
        <a:lstStyle/>
        <a:p>
          <a:endParaRPr lang="es-CL"/>
        </a:p>
      </dgm:t>
    </dgm:pt>
    <dgm:pt modelId="{4CD7F51F-8B77-461E-AC41-83FDB67F1638}" cxnId="{500D5091-0181-46FC-91CE-AAA08654890A}" type="sibTrans">
      <dgm:prSet/>
      <dgm:spPr/>
      <dgm:t>
        <a:bodyPr/>
        <a:lstStyle/>
        <a:p>
          <a:endParaRPr lang="es-CL"/>
        </a:p>
      </dgm:t>
    </dgm:pt>
    <dgm:pt modelId="{6156D796-93A3-4F9E-8513-C0C37E5DADD8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dirty="0">
              <a:solidFill>
                <a:schemeClr val="tx1"/>
              </a:solidFill>
            </a:rPr>
            <a:t>A crecer y desarrollarse físicamente y espiritualmente </a:t>
          </a:r>
          <a:r>
            <a:rPr lang="es-CL" sz="1200" b="1" dirty="0">
              <a:solidFill>
                <a:schemeClr val="tx1"/>
              </a:solidFill>
            </a:rPr>
            <a:t/>
          </a:r>
          <a:endParaRPr lang="es-CL" sz="1200" b="1" dirty="0">
            <a:solidFill>
              <a:schemeClr val="tx1"/>
            </a:solidFill>
          </a:endParaRPr>
        </a:p>
      </dgm:t>
    </dgm:pt>
    <dgm:pt modelId="{F03A2ABE-AB1D-44D5-AB40-A32C06362407}" cxnId="{6F5BE923-70E1-4DCE-BFCE-BB9F4615FAA2}" type="parTrans">
      <dgm:prSet/>
      <dgm:spPr/>
      <dgm:t>
        <a:bodyPr/>
        <a:lstStyle/>
        <a:p>
          <a:endParaRPr lang="es-CL"/>
        </a:p>
      </dgm:t>
    </dgm:pt>
    <dgm:pt modelId="{8771BB8C-DEBC-4827-B0A7-1A184C02CF52}" cxnId="{6F5BE923-70E1-4DCE-BFCE-BB9F4615FAA2}" type="sibTrans">
      <dgm:prSet/>
      <dgm:spPr/>
      <dgm:t>
        <a:bodyPr/>
        <a:lstStyle/>
        <a:p>
          <a:endParaRPr lang="es-CL"/>
        </a:p>
      </dgm:t>
    </dgm:pt>
    <dgm:pt modelId="{9B293BAE-A23B-4ED9-B3A6-BCF060D63A25}">
      <dgm:prSet phldrT="[Texto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dirty="0">
              <a:solidFill>
                <a:schemeClr val="tx1"/>
              </a:solidFill>
            </a:rPr>
            <a:t>A un nombre y una nacionalidad</a:t>
          </a:r>
          <a:r>
            <a:rPr lang="es-CL" sz="1400" b="1" dirty="0">
              <a:solidFill>
                <a:schemeClr val="tx1"/>
              </a:solidFill>
            </a:rPr>
            <a:t/>
          </a:r>
          <a:endParaRPr lang="es-CL" sz="1400" b="1" dirty="0">
            <a:solidFill>
              <a:schemeClr val="tx1"/>
            </a:solidFill>
          </a:endParaRPr>
        </a:p>
      </dgm:t>
    </dgm:pt>
    <dgm:pt modelId="{EBCEFFA0-172A-496C-9C21-9C9C5D225505}" cxnId="{7791EEAD-84BA-4313-BCE8-1A09C7299179}" type="parTrans">
      <dgm:prSet/>
      <dgm:spPr/>
      <dgm:t>
        <a:bodyPr/>
        <a:lstStyle/>
        <a:p>
          <a:endParaRPr lang="es-CL"/>
        </a:p>
      </dgm:t>
    </dgm:pt>
    <dgm:pt modelId="{42EE1199-88BE-4C49-9B55-CF46B23B5256}" cxnId="{7791EEAD-84BA-4313-BCE8-1A09C7299179}" type="sibTrans">
      <dgm:prSet/>
      <dgm:spPr/>
      <dgm:t>
        <a:bodyPr/>
        <a:lstStyle/>
        <a:p>
          <a:endParaRPr lang="es-CL"/>
        </a:p>
      </dgm:t>
    </dgm:pt>
    <dgm:pt modelId="{3645B7C8-43FE-4BF3-B1CE-4414BA74A659}" type="pres">
      <dgm:prSet presAssocID="{929BF6A2-0AFB-44A8-B3E9-16C59B983033}" presName="Name0" presStyleCnt="0">
        <dgm:presLayoutVars>
          <dgm:dir/>
          <dgm:resizeHandles val="exact"/>
        </dgm:presLayoutVars>
      </dgm:prSet>
      <dgm:spPr/>
    </dgm:pt>
    <dgm:pt modelId="{934EFB3A-FADB-4461-B3F0-CF03C6E04191}" type="pres">
      <dgm:prSet presAssocID="{929BF6A2-0AFB-44A8-B3E9-16C59B983033}" presName="cycle" presStyleCnt="0"/>
      <dgm:spPr/>
    </dgm:pt>
    <dgm:pt modelId="{3C102A7B-F893-4CDF-A208-5E0CB25E5718}" type="pres">
      <dgm:prSet presAssocID="{B878112F-5BA6-4222-9B98-CB72277D8754}" presName="nodeFirstNode" presStyleLbl="node1" presStyleIdx="0" presStyleCnt="9">
        <dgm:presLayoutVars>
          <dgm:bulletEnabled val="1"/>
        </dgm:presLayoutVars>
      </dgm:prSet>
      <dgm:spPr/>
    </dgm:pt>
    <dgm:pt modelId="{FDF99210-D9B6-4B8B-8067-08D742C68EAE}" type="pres">
      <dgm:prSet presAssocID="{5E2E4BC8-C03E-47D6-84D8-74D68F3FE995}" presName="sibTransFirstNode" presStyleLbl="bgShp" presStyleIdx="0" presStyleCnt="1" custLinFactNeighborX="-4765" custLinFactNeighborY="4255"/>
      <dgm:spPr/>
    </dgm:pt>
    <dgm:pt modelId="{6371DDE4-EFD6-4B80-88A2-CA6486989821}" type="pres">
      <dgm:prSet presAssocID="{9F690D99-9099-43DB-8B29-6686CC8623C9}" presName="nodeFollowingNodes" presStyleLbl="node1" presStyleIdx="1" presStyleCnt="9" custScaleX="125334" custScaleY="127878">
        <dgm:presLayoutVars>
          <dgm:bulletEnabled val="1"/>
        </dgm:presLayoutVars>
      </dgm:prSet>
      <dgm:spPr/>
    </dgm:pt>
    <dgm:pt modelId="{D15F26CA-2C9A-476A-989C-5108AE672589}" type="pres">
      <dgm:prSet presAssocID="{30A38F8C-5924-446D-A5BF-825A0DD1E13F}" presName="nodeFollowingNodes" presStyleLbl="node1" presStyleIdx="2" presStyleCnt="9" custRadScaleRad="106517" custRadScaleInc="-22157">
        <dgm:presLayoutVars>
          <dgm:bulletEnabled val="1"/>
        </dgm:presLayoutVars>
      </dgm:prSet>
      <dgm:spPr/>
    </dgm:pt>
    <dgm:pt modelId="{658A5141-6965-43F9-96A5-9BFA6CE07E22}" type="pres">
      <dgm:prSet presAssocID="{6902E8C0-47BD-4F4F-957F-EA91887A4C39}" presName="nodeFollowingNodes" presStyleLbl="node1" presStyleIdx="3" presStyleCnt="9" custScaleX="125674" custScaleY="100399" custRadScaleRad="100249" custRadScaleInc="-10106">
        <dgm:presLayoutVars>
          <dgm:bulletEnabled val="1"/>
        </dgm:presLayoutVars>
      </dgm:prSet>
      <dgm:spPr/>
    </dgm:pt>
    <dgm:pt modelId="{1C0941B4-56BE-4115-BA1E-1491482DF7D3}" type="pres">
      <dgm:prSet presAssocID="{6EA7053C-9231-4A8F-8649-8CD265DC7122}" presName="nodeFollowingNodes" presStyleLbl="node1" presStyleIdx="4" presStyleCnt="9" custScaleX="117391" custScaleY="104756" custRadScaleRad="112502" custRadScaleInc="37628">
        <dgm:presLayoutVars>
          <dgm:bulletEnabled val="1"/>
        </dgm:presLayoutVars>
      </dgm:prSet>
      <dgm:spPr/>
    </dgm:pt>
    <dgm:pt modelId="{8C53CFE9-8068-4910-A68F-0640098149EE}" type="pres">
      <dgm:prSet presAssocID="{08364DC6-7EDE-4BD5-BC42-881657A0E3A3}" presName="nodeFollowingNodes" presStyleLbl="node1" presStyleIdx="5" presStyleCnt="9" custScaleX="114338" custScaleY="125675" custRadScaleRad="114706" custRadScaleInc="40939">
        <dgm:presLayoutVars>
          <dgm:bulletEnabled val="1"/>
        </dgm:presLayoutVars>
      </dgm:prSet>
      <dgm:spPr/>
    </dgm:pt>
    <dgm:pt modelId="{E0267FCA-C7C5-4CA2-A59B-DDC6EE0AB7A1}" type="pres">
      <dgm:prSet presAssocID="{50E7F7BE-A7D4-414C-B8CC-93EB6DF7352C}" presName="nodeFollowingNodes" presStyleLbl="node1" presStyleIdx="6" presStyleCnt="9" custScaleX="136274" custScaleY="103343" custRadScaleRad="109520" custRadScaleInc="22999">
        <dgm:presLayoutVars>
          <dgm:bulletEnabled val="1"/>
        </dgm:presLayoutVars>
      </dgm:prSet>
      <dgm:spPr/>
    </dgm:pt>
    <dgm:pt modelId="{747361D7-46C5-42CA-839D-412270532337}" type="pres">
      <dgm:prSet presAssocID="{6156D796-93A3-4F9E-8513-C0C37E5DADD8}" presName="nodeFollowingNodes" presStyleLbl="node1" presStyleIdx="7" presStyleCnt="9" custScaleX="123466" custScaleY="128105" custRadScaleRad="103257" custRadScaleInc="17374">
        <dgm:presLayoutVars>
          <dgm:bulletEnabled val="1"/>
        </dgm:presLayoutVars>
      </dgm:prSet>
      <dgm:spPr/>
    </dgm:pt>
    <dgm:pt modelId="{639570A7-EFDB-4872-B1CA-23EDE74E9576}" type="pres">
      <dgm:prSet presAssocID="{9B293BAE-A23B-4ED9-B3A6-BCF060D63A25}" presName="nodeFollowingNodes" presStyleLbl="node1" presStyleIdx="8" presStyleCnt="9" custRadScaleRad="109157" custRadScaleInc="5090">
        <dgm:presLayoutVars>
          <dgm:bulletEnabled val="1"/>
        </dgm:presLayoutVars>
      </dgm:prSet>
      <dgm:spPr/>
    </dgm:pt>
  </dgm:ptLst>
  <dgm:cxnLst>
    <dgm:cxn modelId="{8432DF2C-BF00-4521-9F73-9C17B259AAD1}" srcId="{929BF6A2-0AFB-44A8-B3E9-16C59B983033}" destId="{B878112F-5BA6-4222-9B98-CB72277D8754}" srcOrd="0" destOrd="0" parTransId="{E49A8821-5915-42D3-A706-E3A087D15509}" sibTransId="{5E2E4BC8-C03E-47D6-84D8-74D68F3FE995}"/>
    <dgm:cxn modelId="{DED02698-5F34-446F-800A-B2C261F69B24}" srcId="{929BF6A2-0AFB-44A8-B3E9-16C59B983033}" destId="{9F690D99-9099-43DB-8B29-6686CC8623C9}" srcOrd="1" destOrd="0" parTransId="{2CDF18CE-0CE1-4B89-8E94-F847C37F678D}" sibTransId="{89082C94-42F3-4B30-93B8-59D4C6A9D1AD}"/>
    <dgm:cxn modelId="{5551A1C1-29F0-4BFD-A34C-0CD88E24FC69}" srcId="{929BF6A2-0AFB-44A8-B3E9-16C59B983033}" destId="{30A38F8C-5924-446D-A5BF-825A0DD1E13F}" srcOrd="2" destOrd="0" parTransId="{034DF15B-3150-482C-BAB7-1EEE270B4FBF}" sibTransId="{052A553C-48A7-4121-A307-1E0FA85C2E28}"/>
    <dgm:cxn modelId="{11926FE8-EEFA-4DE7-91DE-8DED7671F633}" srcId="{929BF6A2-0AFB-44A8-B3E9-16C59B983033}" destId="{6902E8C0-47BD-4F4F-957F-EA91887A4C39}" srcOrd="3" destOrd="0" parTransId="{07F1F2D2-4D0E-4811-B10F-6DD49AA914BA}" sibTransId="{15B270EB-860B-44FD-B5E9-9A28EEA292AC}"/>
    <dgm:cxn modelId="{9CB21E2C-0C2C-492D-BBF2-E984E9AB8157}" srcId="{929BF6A2-0AFB-44A8-B3E9-16C59B983033}" destId="{6EA7053C-9231-4A8F-8649-8CD265DC7122}" srcOrd="4" destOrd="0" parTransId="{4E954282-6F0B-4295-9468-4D2CE125A589}" sibTransId="{814FA8CC-7C9B-4C24-B25D-9ED5EB7BECA4}"/>
    <dgm:cxn modelId="{B39792FE-EFBE-41F4-A0B9-D1B246F6F7A2}" srcId="{929BF6A2-0AFB-44A8-B3E9-16C59B983033}" destId="{08364DC6-7EDE-4BD5-BC42-881657A0E3A3}" srcOrd="5" destOrd="0" parTransId="{B1441927-8A92-4FCA-A049-62EB7FB072C6}" sibTransId="{C65D776F-0F9D-40B1-8D36-8AE023C8B7E9}"/>
    <dgm:cxn modelId="{500D5091-0181-46FC-91CE-AAA08654890A}" srcId="{929BF6A2-0AFB-44A8-B3E9-16C59B983033}" destId="{50E7F7BE-A7D4-414C-B8CC-93EB6DF7352C}" srcOrd="6" destOrd="0" parTransId="{E94B78A2-5953-4CDA-B86E-44E3DF26EBA7}" sibTransId="{4CD7F51F-8B77-461E-AC41-83FDB67F1638}"/>
    <dgm:cxn modelId="{6F5BE923-70E1-4DCE-BFCE-BB9F4615FAA2}" srcId="{929BF6A2-0AFB-44A8-B3E9-16C59B983033}" destId="{6156D796-93A3-4F9E-8513-C0C37E5DADD8}" srcOrd="7" destOrd="0" parTransId="{F03A2ABE-AB1D-44D5-AB40-A32C06362407}" sibTransId="{8771BB8C-DEBC-4827-B0A7-1A184C02CF52}"/>
    <dgm:cxn modelId="{7791EEAD-84BA-4313-BCE8-1A09C7299179}" srcId="{929BF6A2-0AFB-44A8-B3E9-16C59B983033}" destId="{9B293BAE-A23B-4ED9-B3A6-BCF060D63A25}" srcOrd="8" destOrd="0" parTransId="{EBCEFFA0-172A-496C-9C21-9C9C5D225505}" sibTransId="{42EE1199-88BE-4C49-9B55-CF46B23B5256}"/>
    <dgm:cxn modelId="{27211A58-45B9-476B-A797-71C8E49842BD}" type="presOf" srcId="{929BF6A2-0AFB-44A8-B3E9-16C59B983033}" destId="{3645B7C8-43FE-4BF3-B1CE-4414BA74A659}" srcOrd="0" destOrd="0" presId="urn:microsoft.com/office/officeart/2005/8/layout/cycle3#5"/>
    <dgm:cxn modelId="{9BCADE37-C262-4F1D-92B2-7E27B0635624}" type="presParOf" srcId="{3645B7C8-43FE-4BF3-B1CE-4414BA74A659}" destId="{934EFB3A-FADB-4461-B3F0-CF03C6E04191}" srcOrd="0" destOrd="0" presId="urn:microsoft.com/office/officeart/2005/8/layout/cycle3#5"/>
    <dgm:cxn modelId="{395BBF53-CE63-4E59-9D89-E68CE9D60E0F}" type="presParOf" srcId="{934EFB3A-FADB-4461-B3F0-CF03C6E04191}" destId="{3C102A7B-F893-4CDF-A208-5E0CB25E5718}" srcOrd="0" destOrd="0" presId="urn:microsoft.com/office/officeart/2005/8/layout/cycle3#5"/>
    <dgm:cxn modelId="{36F2D4A7-70C3-420E-BB6A-D2634CE68852}" type="presOf" srcId="{B878112F-5BA6-4222-9B98-CB72277D8754}" destId="{3C102A7B-F893-4CDF-A208-5E0CB25E5718}" srcOrd="0" destOrd="0" presId="urn:microsoft.com/office/officeart/2005/8/layout/cycle3#5"/>
    <dgm:cxn modelId="{7571B74E-2485-40FA-80FF-4EDAE56DD9C4}" type="presParOf" srcId="{934EFB3A-FADB-4461-B3F0-CF03C6E04191}" destId="{FDF99210-D9B6-4B8B-8067-08D742C68EAE}" srcOrd="1" destOrd="0" presId="urn:microsoft.com/office/officeart/2005/8/layout/cycle3#5"/>
    <dgm:cxn modelId="{06216314-2BB6-4296-999D-8A5A46243163}" type="presOf" srcId="{5E2E4BC8-C03E-47D6-84D8-74D68F3FE995}" destId="{FDF99210-D9B6-4B8B-8067-08D742C68EAE}" srcOrd="0" destOrd="0" presId="urn:microsoft.com/office/officeart/2005/8/layout/cycle3#5"/>
    <dgm:cxn modelId="{0E432A82-8189-4E76-A549-A5658E6D2F98}" type="presParOf" srcId="{934EFB3A-FADB-4461-B3F0-CF03C6E04191}" destId="{6371DDE4-EFD6-4B80-88A2-CA6486989821}" srcOrd="2" destOrd="0" presId="urn:microsoft.com/office/officeart/2005/8/layout/cycle3#5"/>
    <dgm:cxn modelId="{099027B4-04FA-4B81-A1B2-6242C6DAF641}" type="presOf" srcId="{9F690D99-9099-43DB-8B29-6686CC8623C9}" destId="{6371DDE4-EFD6-4B80-88A2-CA6486989821}" srcOrd="0" destOrd="0" presId="urn:microsoft.com/office/officeart/2005/8/layout/cycle3#5"/>
    <dgm:cxn modelId="{4A8C6F03-A5CC-4A97-8C51-4FBD2A5BFF9C}" type="presParOf" srcId="{934EFB3A-FADB-4461-B3F0-CF03C6E04191}" destId="{D15F26CA-2C9A-476A-989C-5108AE672589}" srcOrd="3" destOrd="0" presId="urn:microsoft.com/office/officeart/2005/8/layout/cycle3#5"/>
    <dgm:cxn modelId="{92DF86B9-6748-4C88-9650-AF2F0F4A1614}" type="presOf" srcId="{30A38F8C-5924-446D-A5BF-825A0DD1E13F}" destId="{D15F26CA-2C9A-476A-989C-5108AE672589}" srcOrd="0" destOrd="0" presId="urn:microsoft.com/office/officeart/2005/8/layout/cycle3#5"/>
    <dgm:cxn modelId="{D6ACBC9B-9CDF-4B51-967B-6D948DF5A962}" type="presParOf" srcId="{934EFB3A-FADB-4461-B3F0-CF03C6E04191}" destId="{658A5141-6965-43F9-96A5-9BFA6CE07E22}" srcOrd="4" destOrd="0" presId="urn:microsoft.com/office/officeart/2005/8/layout/cycle3#5"/>
    <dgm:cxn modelId="{C321D337-C63B-4DA2-B6E5-22AC52B4FD62}" type="presOf" srcId="{6902E8C0-47BD-4F4F-957F-EA91887A4C39}" destId="{658A5141-6965-43F9-96A5-9BFA6CE07E22}" srcOrd="0" destOrd="0" presId="urn:microsoft.com/office/officeart/2005/8/layout/cycle3#5"/>
    <dgm:cxn modelId="{F49D3969-0BA0-48C7-9022-94F03EAF9FD6}" type="presParOf" srcId="{934EFB3A-FADB-4461-B3F0-CF03C6E04191}" destId="{1C0941B4-56BE-4115-BA1E-1491482DF7D3}" srcOrd="5" destOrd="0" presId="urn:microsoft.com/office/officeart/2005/8/layout/cycle3#5"/>
    <dgm:cxn modelId="{BBD81C17-51E3-4EDD-A7B8-1BB0E9058270}" type="presOf" srcId="{6EA7053C-9231-4A8F-8649-8CD265DC7122}" destId="{1C0941B4-56BE-4115-BA1E-1491482DF7D3}" srcOrd="0" destOrd="0" presId="urn:microsoft.com/office/officeart/2005/8/layout/cycle3#5"/>
    <dgm:cxn modelId="{602E4D41-37E4-4677-8EF9-A988280CBD62}" type="presParOf" srcId="{934EFB3A-FADB-4461-B3F0-CF03C6E04191}" destId="{8C53CFE9-8068-4910-A68F-0640098149EE}" srcOrd="6" destOrd="0" presId="urn:microsoft.com/office/officeart/2005/8/layout/cycle3#5"/>
    <dgm:cxn modelId="{599E8877-AF9B-4214-B85C-7D6BB312AE1C}" type="presOf" srcId="{08364DC6-7EDE-4BD5-BC42-881657A0E3A3}" destId="{8C53CFE9-8068-4910-A68F-0640098149EE}" srcOrd="0" destOrd="0" presId="urn:microsoft.com/office/officeart/2005/8/layout/cycle3#5"/>
    <dgm:cxn modelId="{0F94798E-FB9A-4187-9DE9-BDA87DFAFA58}" type="presParOf" srcId="{934EFB3A-FADB-4461-B3F0-CF03C6E04191}" destId="{E0267FCA-C7C5-4CA2-A59B-DDC6EE0AB7A1}" srcOrd="7" destOrd="0" presId="urn:microsoft.com/office/officeart/2005/8/layout/cycle3#5"/>
    <dgm:cxn modelId="{764BCA32-FA94-44FC-868E-0D0914D82C45}" type="presOf" srcId="{50E7F7BE-A7D4-414C-B8CC-93EB6DF7352C}" destId="{E0267FCA-C7C5-4CA2-A59B-DDC6EE0AB7A1}" srcOrd="0" destOrd="0" presId="urn:microsoft.com/office/officeart/2005/8/layout/cycle3#5"/>
    <dgm:cxn modelId="{8C931243-2644-4BCE-B5C8-FD6BEC1D4F07}" type="presParOf" srcId="{934EFB3A-FADB-4461-B3F0-CF03C6E04191}" destId="{747361D7-46C5-42CA-839D-412270532337}" srcOrd="8" destOrd="0" presId="urn:microsoft.com/office/officeart/2005/8/layout/cycle3#5"/>
    <dgm:cxn modelId="{DE82065D-992F-4A4B-BA1E-1C7F6702F1F2}" type="presOf" srcId="{6156D796-93A3-4F9E-8513-C0C37E5DADD8}" destId="{747361D7-46C5-42CA-839D-412270532337}" srcOrd="0" destOrd="0" presId="urn:microsoft.com/office/officeart/2005/8/layout/cycle3#5"/>
    <dgm:cxn modelId="{21B1A07D-AD03-4A7C-883A-5E3F6FB48968}" type="presParOf" srcId="{934EFB3A-FADB-4461-B3F0-CF03C6E04191}" destId="{639570A7-EFDB-4872-B1CA-23EDE74E9576}" srcOrd="9" destOrd="0" presId="urn:microsoft.com/office/officeart/2005/8/layout/cycle3#5"/>
    <dgm:cxn modelId="{B0E8E0D8-F1FE-40FE-9EAC-CB484AF71CB2}" type="presOf" srcId="{9B293BAE-A23B-4ED9-B3A6-BCF060D63A25}" destId="{639570A7-EFDB-4872-B1CA-23EDE74E9576}" srcOrd="0" destOrd="0" presId="urn:microsoft.com/office/officeart/2005/8/layout/cycle3#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99210-D9B6-4B8B-8067-08D742C68EAE}">
      <dsp:nvSpPr>
        <dsp:cNvPr id="0" name=""/>
        <dsp:cNvSpPr/>
      </dsp:nvSpPr>
      <dsp:spPr>
        <a:xfrm>
          <a:off x="506994" y="152791"/>
          <a:ext cx="5121856" cy="5121856"/>
        </a:xfrm>
        <a:prstGeom prst="circularArrow">
          <a:avLst>
            <a:gd name="adj1" fmla="val 5544"/>
            <a:gd name="adj2" fmla="val 330680"/>
            <a:gd name="adj3" fmla="val 14771361"/>
            <a:gd name="adj4" fmla="val 16805259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02A7B-F893-4CDF-A208-5E0CB25E5718}">
      <dsp:nvSpPr>
        <dsp:cNvPr id="0" name=""/>
        <dsp:cNvSpPr/>
      </dsp:nvSpPr>
      <dsp:spPr>
        <a:xfrm>
          <a:off x="2660866" y="-5980"/>
          <a:ext cx="1302226" cy="651113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a la igualdad</a:t>
          </a:r>
        </a:p>
      </dsp:txBody>
      <dsp:txXfrm>
        <a:off x="2692651" y="25805"/>
        <a:ext cx="1238656" cy="587543"/>
      </dsp:txXfrm>
    </dsp:sp>
    <dsp:sp modelId="{747361D7-46C5-42CA-839D-412270532337}">
      <dsp:nvSpPr>
        <dsp:cNvPr id="0" name=""/>
        <dsp:cNvSpPr/>
      </dsp:nvSpPr>
      <dsp:spPr>
        <a:xfrm>
          <a:off x="4137349" y="527245"/>
          <a:ext cx="1607807" cy="834108"/>
        </a:xfrm>
        <a:prstGeom prst="roundRect">
          <a:avLst/>
        </a:prstGeom>
        <a:solidFill>
          <a:schemeClr val="accent2">
            <a:shade val="80000"/>
            <a:hueOff val="-60177"/>
            <a:satOff val="1271"/>
            <a:lumOff val="3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0" kern="1200" dirty="0"/>
            <a:t>A crecer y desarrollarse físicamente y espiritualmente </a:t>
          </a:r>
        </a:p>
      </dsp:txBody>
      <dsp:txXfrm>
        <a:off x="4178067" y="567963"/>
        <a:ext cx="1526371" cy="752672"/>
      </dsp:txXfrm>
    </dsp:sp>
    <dsp:sp modelId="{6371DDE4-EFD6-4B80-88A2-CA6486989821}">
      <dsp:nvSpPr>
        <dsp:cNvPr id="0" name=""/>
        <dsp:cNvSpPr/>
      </dsp:nvSpPr>
      <dsp:spPr>
        <a:xfrm>
          <a:off x="4646891" y="1708145"/>
          <a:ext cx="1632132" cy="832630"/>
        </a:xfrm>
        <a:prstGeom prst="roundRect">
          <a:avLst/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Al amor y a la comprensión por parte de los padre y  la sociedad</a:t>
          </a:r>
        </a:p>
      </dsp:txBody>
      <dsp:txXfrm>
        <a:off x="4687537" y="1748791"/>
        <a:ext cx="1550840" cy="751338"/>
      </dsp:txXfrm>
    </dsp:sp>
    <dsp:sp modelId="{D15F26CA-2C9A-476A-989C-5108AE672589}">
      <dsp:nvSpPr>
        <dsp:cNvPr id="0" name=""/>
        <dsp:cNvSpPr/>
      </dsp:nvSpPr>
      <dsp:spPr>
        <a:xfrm>
          <a:off x="4817604" y="3050587"/>
          <a:ext cx="1302226" cy="651113"/>
        </a:xfrm>
        <a:prstGeom prst="roundRect">
          <a:avLst/>
        </a:prstGeom>
        <a:solidFill>
          <a:schemeClr val="accent2">
            <a:shade val="80000"/>
            <a:hueOff val="-180531"/>
            <a:satOff val="3812"/>
            <a:lumOff val="10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A recibir educación, jugar y gozar</a:t>
          </a:r>
        </a:p>
      </dsp:txBody>
      <dsp:txXfrm>
        <a:off x="4849389" y="3082372"/>
        <a:ext cx="1238656" cy="587543"/>
      </dsp:txXfrm>
    </dsp:sp>
    <dsp:sp modelId="{658A5141-6965-43F9-96A5-9BFA6CE07E22}">
      <dsp:nvSpPr>
        <dsp:cNvPr id="0" name=""/>
        <dsp:cNvSpPr/>
      </dsp:nvSpPr>
      <dsp:spPr>
        <a:xfrm>
          <a:off x="3371639" y="4182764"/>
          <a:ext cx="1636560" cy="653711"/>
        </a:xfrm>
        <a:prstGeom prst="roundRect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En ser los primeros en recibir ayuda</a:t>
          </a:r>
        </a:p>
      </dsp:txBody>
      <dsp:txXfrm>
        <a:off x="3403551" y="4214676"/>
        <a:ext cx="1572736" cy="589887"/>
      </dsp:txXfrm>
    </dsp:sp>
    <dsp:sp modelId="{1C0941B4-56BE-4115-BA1E-1491482DF7D3}">
      <dsp:nvSpPr>
        <dsp:cNvPr id="0" name=""/>
        <dsp:cNvSpPr/>
      </dsp:nvSpPr>
      <dsp:spPr>
        <a:xfrm>
          <a:off x="1189750" y="4210649"/>
          <a:ext cx="1528696" cy="682080"/>
        </a:xfrm>
        <a:prstGeom prst="roundRect">
          <a:avLst/>
        </a:prstGeom>
        <a:solidFill>
          <a:schemeClr val="accent2">
            <a:shade val="80000"/>
            <a:hueOff val="-300884"/>
            <a:satOff val="6354"/>
            <a:lumOff val="169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solidFill>
                <a:schemeClr val="accent1">
                  <a:lumMod val="50000"/>
                </a:schemeClr>
              </a:solidFill>
            </a:rPr>
            <a:t>A una vivienda , buena alimentación y atención médica</a:t>
          </a:r>
        </a:p>
      </dsp:txBody>
      <dsp:txXfrm>
        <a:off x="1223046" y="4243945"/>
        <a:ext cx="1462104" cy="615488"/>
      </dsp:txXfrm>
    </dsp:sp>
    <dsp:sp modelId="{8C53CFE9-8068-4910-A68F-0640098149EE}">
      <dsp:nvSpPr>
        <dsp:cNvPr id="0" name=""/>
        <dsp:cNvSpPr/>
      </dsp:nvSpPr>
      <dsp:spPr>
        <a:xfrm>
          <a:off x="150504" y="2754086"/>
          <a:ext cx="1488939" cy="818286"/>
        </a:xfrm>
        <a:prstGeom prst="roundRect">
          <a:avLst/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accent1">
                  <a:lumMod val="50000"/>
                </a:schemeClr>
              </a:solidFill>
            </a:rPr>
            <a:t>A cuidados y atención especial si están incapacitados</a:t>
          </a:r>
        </a:p>
      </dsp:txBody>
      <dsp:txXfrm>
        <a:off x="190449" y="2794031"/>
        <a:ext cx="1409049" cy="738396"/>
      </dsp:txXfrm>
    </dsp:sp>
    <dsp:sp modelId="{E0267FCA-C7C5-4CA2-A59B-DDC6EE0AB7A1}">
      <dsp:nvSpPr>
        <dsp:cNvPr id="0" name=""/>
        <dsp:cNvSpPr/>
      </dsp:nvSpPr>
      <dsp:spPr>
        <a:xfrm>
          <a:off x="153301" y="1417004"/>
          <a:ext cx="1774596" cy="672880"/>
        </a:xfrm>
        <a:prstGeom prst="roundRect">
          <a:avLst/>
        </a:prstGeom>
        <a:solidFill>
          <a:schemeClr val="accent2">
            <a:shade val="80000"/>
            <a:hueOff val="-421238"/>
            <a:satOff val="8895"/>
            <a:lumOff val="236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accent1">
                  <a:lumMod val="50000"/>
                </a:schemeClr>
              </a:solidFill>
            </a:rPr>
            <a:t>A ser protegidos y a ser criados en  la paz</a:t>
          </a:r>
        </a:p>
      </dsp:txBody>
      <dsp:txXfrm>
        <a:off x="186148" y="1449851"/>
        <a:ext cx="1708902" cy="607186"/>
      </dsp:txXfrm>
    </dsp:sp>
    <dsp:sp modelId="{639570A7-EFDB-4872-B1CA-23EDE74E9576}">
      <dsp:nvSpPr>
        <dsp:cNvPr id="0" name=""/>
        <dsp:cNvSpPr/>
      </dsp:nvSpPr>
      <dsp:spPr>
        <a:xfrm>
          <a:off x="1187539" y="303734"/>
          <a:ext cx="1302226" cy="651113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accent1">
                  <a:lumMod val="50000"/>
                </a:schemeClr>
              </a:solidFill>
            </a:rPr>
            <a:t>A un nombre y una nacionalidad</a:t>
          </a:r>
        </a:p>
      </dsp:txBody>
      <dsp:txXfrm>
        <a:off x="1219324" y="335519"/>
        <a:ext cx="1238656" cy="587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#5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7DAFD2-B356-464C-9FCA-07A71F73E91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/>
            </a:endParaRP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/>
            </a:endParaRP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/>
            </a:endParaRP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32E785-5E28-493A-9DC5-82EC51E258BD}" type="slidenum">
              <a:rPr kumimoji="0" lang="en-US" altLang="es-CL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ヒラギノ角ゴ Pro W3"/>
              </a:rPr>
            </a:fld>
            <a:endParaRPr kumimoji="0" lang="en-US" alt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2 Marcador de notas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es-CL" altLang="es-CL" dirty="0"/>
          </a:p>
        </p:txBody>
      </p:sp>
      <p:sp>
        <p:nvSpPr>
          <p:cNvPr id="58372" name="3 Marcador de número de diapositiva"/>
          <p:cNvSpPr txBox="1">
            <a:spLocks noGrp="1"/>
          </p:cNvSpPr>
          <p:nvPr>
            <p:ph type="sldNum" sz="quarter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s-CL" altLang="es-CL" sz="1200" dirty="0">
                <a:latin typeface="Calibri" panose="020F0502020204030204" pitchFamily="34" charset="0"/>
              </a:rPr>
            </a:fld>
            <a:endParaRPr lang="es-CL" altLang="es-CL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s-ES" altLang="es-CL" sz="1200" dirty="0"/>
            </a:fld>
            <a:endParaRPr lang="es-ES" altLang="es-CL" sz="1200" dirty="0"/>
          </a:p>
        </p:txBody>
      </p:sp>
      <p:sp>
        <p:nvSpPr>
          <p:cNvPr id="60419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20" name="Rectangle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>
            <a:noFill/>
          </a:ln>
        </p:spPr>
        <p:txBody>
          <a:bodyPr wrap="square" lIns="91435" tIns="45718" rIns="91435" bIns="45718" anchor="t"/>
          <a:p>
            <a:pPr lvl="0" eaLnBrk="1" hangingPunct="1"/>
            <a:r>
              <a:rPr lang="es-CL" altLang="es-CL" dirty="0">
                <a:latin typeface="Arial" panose="020B0604020202020204" pitchFamily="34" charset="0"/>
              </a:rPr>
              <a:t>Estos gráficos ilustran sólo algunos logros sanitarios y sociales: el descenso en mortalidad infantil, la alta y sostendia cobertura de programas de vacunación,  la reducción de pobreza y extrema pobreza en niños y el incremento en el porcentaje de aguas servidas tratadas.   </a:t>
            </a:r>
            <a:endParaRPr lang="es-CL" altLang="es-C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s-ES" altLang="es-CL" sz="1200" dirty="0"/>
            </a:fld>
            <a:endParaRPr lang="es-ES" altLang="es-CL" sz="1200" dirty="0"/>
          </a:p>
        </p:txBody>
      </p:sp>
      <p:sp>
        <p:nvSpPr>
          <p:cNvPr id="64515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6" name="Rectangle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es-ES_tradnl" altLang="es-C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2 Marcador de notas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es-CL" altLang="es-CL" dirty="0"/>
          </a:p>
        </p:txBody>
      </p:sp>
      <p:sp>
        <p:nvSpPr>
          <p:cNvPr id="71684" name="3 Marcador de número de diapositiva"/>
          <p:cNvSpPr txBox="1">
            <a:spLocks noGrp="1"/>
          </p:cNvSpPr>
          <p:nvPr>
            <p:ph type="sldNum" sz="quarter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s-CL" altLang="es-CL" sz="1200" dirty="0">
                <a:latin typeface="Calibri" panose="020F0502020204030204" pitchFamily="34" charset="0"/>
              </a:rPr>
            </a:fld>
            <a:endParaRPr lang="es-CL" altLang="es-CL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Rectangle 7"/>
          <p:cNvSpPr txBox="1">
            <a:spLocks noGrp="1"/>
          </p:cNvSpPr>
          <p:nvPr/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s-ES" altLang="es-CL" dirty="0"/>
            </a:fld>
            <a:endParaRPr lang="es-ES" altLang="es-CL" dirty="0"/>
          </a:p>
        </p:txBody>
      </p:sp>
      <p:sp>
        <p:nvSpPr>
          <p:cNvPr id="88067" name="Rectangle 7"/>
          <p:cNvSpPr txBox="1">
            <a:spLocks noGrp="1"/>
          </p:cNvSpPr>
          <p:nvPr/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s-ES" altLang="es-CL" dirty="0"/>
            </a:fld>
            <a:endParaRPr lang="es-ES" altLang="es-CL" dirty="0"/>
          </a:p>
        </p:txBody>
      </p:sp>
      <p:sp>
        <p:nvSpPr>
          <p:cNvPr id="8806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8069" name="Rectangle 3"/>
          <p:cNvSpPr>
            <a:spLocks noGrp="1"/>
          </p:cNvSpPr>
          <p:nvPr>
            <p:ph type="body"/>
          </p:nvPr>
        </p:nvSpPr>
        <p:spPr>
          <a:xfrm>
            <a:off x="914400" y="4416425"/>
            <a:ext cx="5029200" cy="4183063"/>
          </a:xfrm>
          <a:noFill/>
          <a:ln>
            <a:noFill/>
          </a:ln>
        </p:spPr>
        <p:txBody>
          <a:bodyPr wrap="square" lIns="89730" tIns="44865" rIns="89730" bIns="44865" anchor="t"/>
          <a:p>
            <a:pPr lvl="0">
              <a:spcBef>
                <a:spcPct val="0"/>
              </a:spcBef>
            </a:pPr>
            <a:endParaRPr lang="es-CL" altLang="es-C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2 Marcador de notas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es-CL" altLang="es-CL" dirty="0"/>
          </a:p>
        </p:txBody>
      </p:sp>
      <p:sp>
        <p:nvSpPr>
          <p:cNvPr id="96260" name="3 Marcador de número de diapositiva"/>
          <p:cNvSpPr txBox="1">
            <a:spLocks noGrp="1"/>
          </p:cNvSpPr>
          <p:nvPr>
            <p:ph type="sldNum" sz="quarter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es-CL" sz="1200" dirty="0">
                <a:latin typeface="Calibri" panose="020F0502020204030204" pitchFamily="34" charset="0"/>
              </a:rPr>
            </a:fld>
            <a:endParaRPr lang="en-US" altLang="es-CL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s-ES" altLang="es-CL" sz="1200" dirty="0">
                <a:latin typeface="Calibri" panose="020F0502020204030204" pitchFamily="34" charset="0"/>
              </a:rPr>
            </a:fld>
            <a:endParaRPr lang="es-ES" altLang="es-CL" sz="1200" dirty="0">
              <a:latin typeface="Calibri" panose="020F0502020204030204" pitchFamily="34" charset="0"/>
            </a:endParaRPr>
          </a:p>
        </p:txBody>
      </p:sp>
      <p:sp>
        <p:nvSpPr>
          <p:cNvPr id="99331" name="Rectangle 2"/>
          <p:cNvSpPr>
            <a:spLocks noGrp="1" noRo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9332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es-CL" altLang="es-C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  <a:endParaRPr lang="en-US" noProof="1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41DB6D-5CE4-4AEE-85B0-27B22DCC7FD8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E46E3E-BBAD-4A0D-AD3C-E8BAF48E6555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9FE9C7-92AB-4C1B-A924-718CA416FEE3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40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54102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CF64AA-D129-4975-9BC5-EF3C11D254DE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3" name="Marcador de posición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BEA81B-B891-4EF4-98E3-7237A4B4D937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2" y="152400"/>
            <a:ext cx="8164513" cy="1143000"/>
          </a:xfrm>
        </p:spPr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es-CL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152400" y="1477963"/>
            <a:ext cx="8177213" cy="4525962"/>
          </a:xfrm>
        </p:spPr>
        <p:txBody>
          <a:bodyPr/>
          <a:lstStyle/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  <a:p>
            <a:pPr lvl="1"/>
            <a:r>
              <a:rPr lang="es-ES" noProof="1"/>
              <a:t>Segundo nivel</a:t>
            </a:r>
            <a:endParaRPr lang="es-ES" noProof="1"/>
          </a:p>
          <a:p>
            <a:pPr lvl="2"/>
            <a:r>
              <a:rPr lang="es-ES" noProof="1"/>
              <a:t>Tercer nivel</a:t>
            </a:r>
            <a:endParaRPr lang="es-ES" noProof="1"/>
          </a:p>
          <a:p>
            <a:pPr lvl="3"/>
            <a:r>
              <a:rPr lang="es-ES" noProof="1"/>
              <a:t>Cuarto nivel</a:t>
            </a:r>
            <a:endParaRPr lang="es-ES" noProof="1"/>
          </a:p>
          <a:p>
            <a:pPr lvl="4"/>
            <a:r>
              <a:rPr lang="es-ES" noProof="1"/>
              <a:t>Quinto nivel</a:t>
            </a:r>
            <a:endParaRPr lang="es-CL" noProof="1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BEA81B-B891-4EF4-98E3-7237A4B4D937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6036FF-A564-4F4C-BE9F-94C5804E830D}" type="slidenum">
              <a:rPr kumimoji="0" lang="es-E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s-E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es-AR" noProof="1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 hasCustomPrompt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  <a:p>
            <a:pPr lvl="1"/>
            <a:r>
              <a:rPr lang="es-ES" noProof="1"/>
              <a:t>Segundo nivel</a:t>
            </a:r>
            <a:endParaRPr lang="es-ES" noProof="1"/>
          </a:p>
          <a:p>
            <a:pPr lvl="2"/>
            <a:r>
              <a:rPr lang="es-ES" noProof="1"/>
              <a:t>Tercer nivel</a:t>
            </a:r>
            <a:endParaRPr lang="es-ES" noProof="1"/>
          </a:p>
          <a:p>
            <a:pPr lvl="3"/>
            <a:r>
              <a:rPr lang="es-ES" noProof="1"/>
              <a:t>Cuarto nivel</a:t>
            </a:r>
            <a:endParaRPr lang="es-ES" noProof="1"/>
          </a:p>
          <a:p>
            <a:pPr lvl="4"/>
            <a:r>
              <a:rPr lang="es-ES" noProof="1"/>
              <a:t>Quinto nivel</a:t>
            </a:r>
            <a:endParaRPr lang="es-AR" noProof="1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 hasCustomPrompt="1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  <a:p>
            <a:pPr lvl="1"/>
            <a:r>
              <a:rPr lang="es-ES" noProof="1"/>
              <a:t>Segundo nivel</a:t>
            </a:r>
            <a:endParaRPr lang="es-ES" noProof="1"/>
          </a:p>
          <a:p>
            <a:pPr lvl="2"/>
            <a:r>
              <a:rPr lang="es-ES" noProof="1"/>
              <a:t>Tercer nivel</a:t>
            </a:r>
            <a:endParaRPr lang="es-ES" noProof="1"/>
          </a:p>
          <a:p>
            <a:pPr lvl="3"/>
            <a:r>
              <a:rPr lang="es-ES" noProof="1"/>
              <a:t>Cuarto nivel</a:t>
            </a:r>
            <a:endParaRPr lang="es-ES" noProof="1"/>
          </a:p>
          <a:p>
            <a:pPr lvl="4"/>
            <a:r>
              <a:rPr lang="es-ES" noProof="1"/>
              <a:t>Quinto nivel</a:t>
            </a:r>
            <a:endParaRPr lang="es-AR" noProof="1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 hasCustomPrompt="1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  <a:p>
            <a:pPr lvl="1"/>
            <a:r>
              <a:rPr lang="es-ES" noProof="1"/>
              <a:t>Segundo nivel</a:t>
            </a:r>
            <a:endParaRPr lang="es-ES" noProof="1"/>
          </a:p>
          <a:p>
            <a:pPr lvl="2"/>
            <a:r>
              <a:rPr lang="es-ES" noProof="1"/>
              <a:t>Tercer nivel</a:t>
            </a:r>
            <a:endParaRPr lang="es-ES" noProof="1"/>
          </a:p>
          <a:p>
            <a:pPr lvl="3"/>
            <a:r>
              <a:rPr lang="es-ES" noProof="1"/>
              <a:t>Cuarto nivel</a:t>
            </a:r>
            <a:endParaRPr lang="es-ES" noProof="1"/>
          </a:p>
          <a:p>
            <a:pPr lvl="4"/>
            <a:r>
              <a:rPr lang="es-ES" noProof="1"/>
              <a:t>Quinto nivel</a:t>
            </a:r>
            <a:endParaRPr lang="es-AR" noProof="1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  <a:p>
            <a:pPr lvl="1"/>
            <a:r>
              <a:rPr lang="es-ES" noProof="1"/>
              <a:t>Segundo nivel</a:t>
            </a:r>
            <a:endParaRPr lang="es-ES" noProof="1"/>
          </a:p>
          <a:p>
            <a:pPr lvl="2"/>
            <a:r>
              <a:rPr lang="es-ES" noProof="1"/>
              <a:t>Tercer nivel</a:t>
            </a:r>
            <a:endParaRPr lang="es-ES" noProof="1"/>
          </a:p>
          <a:p>
            <a:pPr lvl="3"/>
            <a:r>
              <a:rPr lang="es-ES" noProof="1"/>
              <a:t>Cuarto nivel</a:t>
            </a:r>
            <a:endParaRPr lang="es-ES" noProof="1"/>
          </a:p>
          <a:p>
            <a:pPr lvl="4"/>
            <a:r>
              <a:rPr lang="es-ES" noProof="1"/>
              <a:t>Quinto nivel</a:t>
            </a:r>
            <a:endParaRPr lang="es-AR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52E292-972B-4D04-8818-CBB8AD0C5669}" type="datetime1"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8427E-8678-404C-B867-7DB2ACCE4A5B}" type="slidenum">
              <a:rPr kumimoji="0" lang="es-E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s-ES" altLang="es-CL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>
    <p:wipe dir="r"/>
  </p:transition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  <a:endParaRPr lang="en-US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3F5C78-BE77-421F-80EF-9C84E9662A90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5C1794-D7A7-4B41-9C72-A2E34C4FF9F0}" type="slidenum">
              <a:rPr kumimoji="0" lang="en-US" altLang="es-CL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ヒラギノ角ゴ Pro W3"/>
              </a:rPr>
            </a:fld>
            <a:endParaRPr kumimoji="0" lang="en-US" altLang="es-C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6CEED4-6186-406E-BFA9-41DBB5CA7048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3EF357-DC1F-45E7-B1E8-D6735B102620}" type="slidenum">
              <a:rPr kumimoji="0" lang="en-US" altLang="es-CL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ヒラギノ角ゴ Pro W3"/>
              </a:rPr>
            </a:fld>
            <a:endParaRPr kumimoji="0" lang="en-US" altLang="es-C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422981-CDFA-43D9-A658-998387595572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5DF295-6648-44E3-A830-D12E087033D0}" type="slidenum">
              <a:rPr kumimoji="0" lang="en-US" altLang="es-CL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ヒラギノ角ゴ Pro W3"/>
              </a:rPr>
            </a:fld>
            <a:endParaRPr kumimoji="0" lang="en-US" altLang="es-C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885031-DD51-4D59-8824-978DB45331F9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CEDCD4-5F88-464D-A32F-2E2933A9C7F5}" type="slidenum">
              <a:rPr kumimoji="0" lang="en-US" altLang="es-CL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ヒラギノ角ゴ Pro W3"/>
              </a:rPr>
            </a:fld>
            <a:endParaRPr kumimoji="0" lang="en-US" altLang="es-C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C98602-1D86-4D7A-9307-721CEB70C7A6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871366-F749-48E4-A846-392656859ABB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E51D88-E3B1-429C-96A3-2E55A3E4CD09}" type="slidenum">
              <a:rPr kumimoji="0" lang="en-US" altLang="es-CL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ヒラギノ角ゴ Pro W3"/>
              </a:rPr>
            </a:fld>
            <a:endParaRPr kumimoji="0" lang="en-US" altLang="es-C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44013F-7921-424C-9E11-EA1B61B9261E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E66728-D9FF-4108-976E-B0EA23A1BD4F}" type="slidenum">
              <a:rPr kumimoji="0" lang="en-US" altLang="es-CL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ヒラギノ角ゴ Pro W3"/>
              </a:rPr>
            </a:fld>
            <a:endParaRPr kumimoji="0" lang="en-US" altLang="es-C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C989DA-6771-4296-B48E-EA7FFF58508C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EC364D-854A-4B94-8121-C526B5098955}" type="slidenum">
              <a:rPr kumimoji="0" lang="en-US" altLang="es-CL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ヒラギノ角ゴ Pro W3"/>
              </a:rPr>
            </a:fld>
            <a:endParaRPr kumimoji="0" lang="en-US" altLang="es-C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EC0FC2-E07A-4ABE-B6E4-C7F2AD512F5A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3B9DCA-510E-4C21-8F68-A2FF2AA9B64A}" type="slidenum">
              <a:rPr kumimoji="0" lang="en-US" altLang="es-CL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ヒラギノ角ゴ Pro W3"/>
              </a:rPr>
            </a:fld>
            <a:endParaRPr kumimoji="0" lang="en-US" altLang="es-C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3DC205-2EBE-46EA-A3BC-EC81A2C3B3EE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CACD8-95B6-48B1-8488-F928FBE131E8}" type="slidenum">
              <a:rPr kumimoji="0" lang="en-US" altLang="es-CL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ヒラギノ角ゴ Pro W3"/>
              </a:rPr>
            </a:fld>
            <a:endParaRPr kumimoji="0" lang="en-US" altLang="es-C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8DB053-B839-4EDD-9F52-7A890C276B5F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CD7FE3-499A-47F9-A612-41C4A5B593A6}" type="slidenum">
              <a:rPr kumimoji="0" lang="en-US" altLang="es-CL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ヒラギノ角ゴ Pro W3"/>
              </a:rPr>
            </a:fld>
            <a:endParaRPr kumimoji="0" lang="en-US" altLang="es-C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528BCC-0FCA-4BFF-BA5A-1E38A9D5FDC0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4BD028-C8D3-4F64-AC14-D49EA80612BA}" type="slidenum">
              <a:rPr kumimoji="0" lang="en-US" altLang="es-CL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ヒラギノ角ゴ Pro W3"/>
              </a:rPr>
            </a:fld>
            <a:endParaRPr kumimoji="0" lang="en-US" altLang="es-C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  <a:endParaRPr lang="en-US" noProof="1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6F5D31-91F4-42C9-8F03-72E3D3E87525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6F2A9C-6893-4FEC-A1D9-3FD0552AD25C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D1380A-9D68-4C91-ADF2-0C050462622C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1BC502-70BF-4977-956E-CB89B5FF3420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CDAB3B-5D37-4CE3-8C56-DBF10074B515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6C54B8-8E78-4AB1-9390-3D7BEDB4B7EC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39F787-BB3F-4088-B874-15CC18068E20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A03EE2-DDB7-4794-9B63-CE6163FF2A34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4F393F-4E79-4406-8863-D9A5A3D44617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solidFill>
                  <a:prstClr val="black"/>
                </a:solidFill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FC3CA3-5D11-4D32-BBB7-F8071F180A91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37E61A-EAE2-4D86-849C-C784D51CF9B5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AA3050-FF26-4020-982C-852EC389770A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76FEAA-12A4-45C1-B6EC-118B7AC3C950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5CE4F2-EE3F-4504-B5E0-7FF8AD65ACCB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A6EA64-AF20-4D7E-B399-997D2745742C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BF231A-528B-41E7-A6F6-873630111309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40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54102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26CFC7-8DC8-4687-A3B0-2DD47EFE8115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3" name="Marcador de posición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F476B7-F2D1-4FDB-92C0-20AF0CCF847C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2" y="152400"/>
            <a:ext cx="8164513" cy="1143000"/>
          </a:xfrm>
        </p:spPr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es-CL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152400" y="1477963"/>
            <a:ext cx="8177213" cy="4525962"/>
          </a:xfrm>
        </p:spPr>
        <p:txBody>
          <a:bodyPr/>
          <a:lstStyle/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  <a:p>
            <a:pPr lvl="1"/>
            <a:r>
              <a:rPr lang="es-ES" noProof="1"/>
              <a:t>Segundo nivel</a:t>
            </a:r>
            <a:endParaRPr lang="es-ES" noProof="1"/>
          </a:p>
          <a:p>
            <a:pPr lvl="2"/>
            <a:r>
              <a:rPr lang="es-ES" noProof="1"/>
              <a:t>Tercer nivel</a:t>
            </a:r>
            <a:endParaRPr lang="es-ES" noProof="1"/>
          </a:p>
          <a:p>
            <a:pPr lvl="3"/>
            <a:r>
              <a:rPr lang="es-ES" noProof="1"/>
              <a:t>Cuarto nivel</a:t>
            </a:r>
            <a:endParaRPr lang="es-ES" noProof="1"/>
          </a:p>
          <a:p>
            <a:pPr lvl="4"/>
            <a:r>
              <a:rPr lang="es-ES" noProof="1"/>
              <a:t>Quinto nivel</a:t>
            </a:r>
            <a:endParaRPr lang="es-CL" noProof="1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F476B7-F2D1-4FDB-92C0-20AF0CCF847C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48F07E-E35F-4382-8360-FCFA1EDDB8A8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A7F710-6D1E-4135-8205-A1772AAA8EC4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2" y="152400"/>
            <a:ext cx="8164513" cy="1143000"/>
          </a:xfrm>
        </p:spPr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es-CL" noProof="1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52400" y="1477963"/>
            <a:ext cx="8177213" cy="4525962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E56B57-DA88-4004-9674-2AF35CC197CD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es-ES_tradnl" noProof="1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noProof="1"/>
              <a:t>Haga clic para modificar el estilo de subtítulo del patrón</a:t>
            </a:r>
            <a:endParaRPr lang="es-ES_tradnl" noProof="1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j-lt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j-lt"/>
              <a:ea typeface="ヒラギノ角ゴ Pro W3" charset="-128"/>
              <a:cs typeface="+mn-cs"/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6D36EA-3D7D-4623-8730-0C73A514AD27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es-ES_tradnl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  <a:p>
            <a:pPr lvl="1"/>
            <a:r>
              <a:rPr lang="es-ES" noProof="1"/>
              <a:t>Segundo nivel</a:t>
            </a:r>
            <a:endParaRPr lang="es-ES" noProof="1"/>
          </a:p>
          <a:p>
            <a:pPr lvl="2"/>
            <a:r>
              <a:rPr lang="es-ES" noProof="1"/>
              <a:t>Tercer nivel</a:t>
            </a:r>
            <a:endParaRPr lang="es-ES" noProof="1"/>
          </a:p>
          <a:p>
            <a:pPr lvl="3"/>
            <a:r>
              <a:rPr lang="es-ES" noProof="1"/>
              <a:t>Cuarto nivel</a:t>
            </a:r>
            <a:endParaRPr lang="es-ES" noProof="1"/>
          </a:p>
          <a:p>
            <a:pPr lvl="4"/>
            <a:r>
              <a:rPr lang="es-ES" noProof="1"/>
              <a:t>Quinto nivel</a:t>
            </a:r>
            <a:endParaRPr lang="es-ES_tradnl" noProof="1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j-lt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j-lt"/>
              <a:ea typeface="ヒラギノ角ゴ Pro W3" charset="-128"/>
              <a:cs typeface="+mn-cs"/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6D36EA-3D7D-4623-8730-0C73A514AD27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noProof="1"/>
              <a:t>Haga clic para modificar el estilo de título del patrón</a:t>
            </a:r>
            <a:endParaRPr lang="es-ES_tradnl" noProof="1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j-lt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j-lt"/>
              <a:ea typeface="ヒラギノ角ゴ Pro W3" charset="-128"/>
              <a:cs typeface="+mn-cs"/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6D36EA-3D7D-4623-8730-0C73A514AD27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es-ES_tradnl" noProof="1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  <a:p>
            <a:pPr lvl="1"/>
            <a:r>
              <a:rPr lang="es-ES" noProof="1"/>
              <a:t>Segundo nivel</a:t>
            </a:r>
            <a:endParaRPr lang="es-ES" noProof="1"/>
          </a:p>
          <a:p>
            <a:pPr lvl="2"/>
            <a:r>
              <a:rPr lang="es-ES" noProof="1"/>
              <a:t>Tercer nivel</a:t>
            </a:r>
            <a:endParaRPr lang="es-ES" noProof="1"/>
          </a:p>
          <a:p>
            <a:pPr lvl="3"/>
            <a:r>
              <a:rPr lang="es-ES" noProof="1"/>
              <a:t>Cuarto nivel</a:t>
            </a:r>
            <a:endParaRPr lang="es-ES" noProof="1"/>
          </a:p>
          <a:p>
            <a:pPr lvl="4"/>
            <a:r>
              <a:rPr lang="es-ES" noProof="1"/>
              <a:t>Quinto nivel</a:t>
            </a:r>
            <a:endParaRPr lang="es-ES_tradnl" noProof="1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  <a:p>
            <a:pPr lvl="1"/>
            <a:r>
              <a:rPr lang="es-ES" noProof="1"/>
              <a:t>Segundo nivel</a:t>
            </a:r>
            <a:endParaRPr lang="es-ES" noProof="1"/>
          </a:p>
          <a:p>
            <a:pPr lvl="2"/>
            <a:r>
              <a:rPr lang="es-ES" noProof="1"/>
              <a:t>Tercer nivel</a:t>
            </a:r>
            <a:endParaRPr lang="es-ES" noProof="1"/>
          </a:p>
          <a:p>
            <a:pPr lvl="3"/>
            <a:r>
              <a:rPr lang="es-ES" noProof="1"/>
              <a:t>Cuarto nivel</a:t>
            </a:r>
            <a:endParaRPr lang="es-ES" noProof="1"/>
          </a:p>
          <a:p>
            <a:pPr lvl="4"/>
            <a:r>
              <a:rPr lang="es-ES" noProof="1"/>
              <a:t>Quinto nivel</a:t>
            </a:r>
            <a:endParaRPr lang="es-ES_tradnl" noProof="1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j-lt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j-lt"/>
              <a:ea typeface="ヒラギノ角ゴ Pro W3" charset="-128"/>
              <a:cs typeface="+mn-cs"/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6D36EA-3D7D-4623-8730-0C73A514AD27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noProof="1"/>
              <a:t>Haga clic para modificar el estilo de título del patrón</a:t>
            </a:r>
            <a:endParaRPr lang="es-ES_tradnl" noProof="1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  <a:p>
            <a:pPr lvl="1"/>
            <a:r>
              <a:rPr lang="es-ES" noProof="1"/>
              <a:t>Segundo nivel</a:t>
            </a:r>
            <a:endParaRPr lang="es-ES" noProof="1"/>
          </a:p>
          <a:p>
            <a:pPr lvl="2"/>
            <a:r>
              <a:rPr lang="es-ES" noProof="1"/>
              <a:t>Tercer nivel</a:t>
            </a:r>
            <a:endParaRPr lang="es-ES" noProof="1"/>
          </a:p>
          <a:p>
            <a:pPr lvl="3"/>
            <a:r>
              <a:rPr lang="es-ES" noProof="1"/>
              <a:t>Cuarto nivel</a:t>
            </a:r>
            <a:endParaRPr lang="es-ES" noProof="1"/>
          </a:p>
          <a:p>
            <a:pPr lvl="4"/>
            <a:r>
              <a:rPr lang="es-ES" noProof="1"/>
              <a:t>Quinto nivel</a:t>
            </a:r>
            <a:endParaRPr lang="es-ES_tradnl" noProof="1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  <a:p>
            <a:pPr lvl="1"/>
            <a:r>
              <a:rPr lang="es-ES" noProof="1"/>
              <a:t>Segundo nivel</a:t>
            </a:r>
            <a:endParaRPr lang="es-ES" noProof="1"/>
          </a:p>
          <a:p>
            <a:pPr lvl="2"/>
            <a:r>
              <a:rPr lang="es-ES" noProof="1"/>
              <a:t>Tercer nivel</a:t>
            </a:r>
            <a:endParaRPr lang="es-ES" noProof="1"/>
          </a:p>
          <a:p>
            <a:pPr lvl="3"/>
            <a:r>
              <a:rPr lang="es-ES" noProof="1"/>
              <a:t>Cuarto nivel</a:t>
            </a:r>
            <a:endParaRPr lang="es-ES" noProof="1"/>
          </a:p>
          <a:p>
            <a:pPr lvl="4"/>
            <a:r>
              <a:rPr lang="es-ES" noProof="1"/>
              <a:t>Quinto nivel</a:t>
            </a:r>
            <a:endParaRPr lang="es-ES_tradnl" noProof="1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j-lt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j-lt"/>
              <a:ea typeface="ヒラギノ角ゴ Pro W3" charset="-128"/>
              <a:cs typeface="+mn-cs"/>
            </a:endParaRP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6D36EA-3D7D-4623-8730-0C73A514AD27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es-ES_tradnl" noProof="1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j-lt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j-lt"/>
              <a:ea typeface="ヒラギノ角ゴ Pro W3" charset="-128"/>
              <a:cs typeface="+mn-cs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6D36EA-3D7D-4623-8730-0C73A514AD27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j-lt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j-lt"/>
              <a:ea typeface="ヒラギノ角ゴ Pro W3" charset="-128"/>
              <a:cs typeface="+mn-cs"/>
            </a:endParaRPr>
          </a:p>
        </p:txBody>
      </p:sp>
      <p:sp>
        <p:nvSpPr>
          <p:cNvPr id="3" name="Marcador de posición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6D36EA-3D7D-4623-8730-0C73A514AD27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noProof="1"/>
              <a:t>Haga clic para modificar el estilo de título del patrón</a:t>
            </a:r>
            <a:endParaRPr lang="es-ES_tradnl" noProof="1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  <a:p>
            <a:pPr lvl="1"/>
            <a:r>
              <a:rPr lang="es-ES" noProof="1"/>
              <a:t>Segundo nivel</a:t>
            </a:r>
            <a:endParaRPr lang="es-ES" noProof="1"/>
          </a:p>
          <a:p>
            <a:pPr lvl="2"/>
            <a:r>
              <a:rPr lang="es-ES" noProof="1"/>
              <a:t>Tercer nivel</a:t>
            </a:r>
            <a:endParaRPr lang="es-ES" noProof="1"/>
          </a:p>
          <a:p>
            <a:pPr lvl="3"/>
            <a:r>
              <a:rPr lang="es-ES" noProof="1"/>
              <a:t>Cuarto nivel</a:t>
            </a:r>
            <a:endParaRPr lang="es-ES" noProof="1"/>
          </a:p>
          <a:p>
            <a:pPr lvl="4"/>
            <a:r>
              <a:rPr lang="es-ES" noProof="1"/>
              <a:t>Quinto nivel</a:t>
            </a:r>
            <a:endParaRPr lang="es-ES_tradnl" noProof="1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j-lt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j-lt"/>
              <a:ea typeface="ヒラギノ角ゴ Pro W3" charset="-128"/>
              <a:cs typeface="+mn-cs"/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6D36EA-3D7D-4623-8730-0C73A514AD27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noProof="1"/>
              <a:t>Haga clic para modificar el estilo de título del patrón</a:t>
            </a:r>
            <a:endParaRPr lang="es-ES_tradnl" noProof="1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_tradnl" sz="3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ヒラギノ角ゴ Pro W3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j-lt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j-lt"/>
              <a:ea typeface="ヒラギノ角ゴ Pro W3" charset="-128"/>
              <a:cs typeface="+mn-cs"/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6D36EA-3D7D-4623-8730-0C73A514AD27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Calibri" panose="020F050202020403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C79F81-C7C9-4C2A-BB4A-D1E9EF677DE6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8E0CC6-8021-40C7-BDF1-8A56F0ABC1A7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/>
              <a:t>Haga clic para modificar el estilo de título del patrón</a:t>
            </a:r>
            <a:endParaRPr lang="es-ES_tradnl" noProof="1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  <a:p>
            <a:pPr lvl="1"/>
            <a:r>
              <a:rPr lang="es-ES" noProof="1"/>
              <a:t>Segundo nivel</a:t>
            </a:r>
            <a:endParaRPr lang="es-ES" noProof="1"/>
          </a:p>
          <a:p>
            <a:pPr lvl="2"/>
            <a:r>
              <a:rPr lang="es-ES" noProof="1"/>
              <a:t>Tercer nivel</a:t>
            </a:r>
            <a:endParaRPr lang="es-ES" noProof="1"/>
          </a:p>
          <a:p>
            <a:pPr lvl="3"/>
            <a:r>
              <a:rPr lang="es-ES" noProof="1"/>
              <a:t>Cuarto nivel</a:t>
            </a:r>
            <a:endParaRPr lang="es-ES" noProof="1"/>
          </a:p>
          <a:p>
            <a:pPr lvl="4"/>
            <a:r>
              <a:rPr lang="es-ES" noProof="1"/>
              <a:t>Quinto nivel</a:t>
            </a:r>
            <a:endParaRPr lang="es-ES_tradnl" noProof="1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j-lt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j-lt"/>
              <a:ea typeface="ヒラギノ角ゴ Pro W3" charset="-128"/>
              <a:cs typeface="+mn-cs"/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6D36EA-3D7D-4623-8730-0C73A514AD27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2" y="152402"/>
            <a:ext cx="2043113" cy="5851525"/>
          </a:xfrm>
        </p:spPr>
        <p:txBody>
          <a:bodyPr vert="eaVert"/>
          <a:lstStyle/>
          <a:p>
            <a:r>
              <a:rPr lang="es-ES" noProof="1"/>
              <a:t>Haga clic para modificar el estilo de título del patrón</a:t>
            </a:r>
            <a:endParaRPr lang="es-ES_tradnl" noProof="1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2" y="152402"/>
            <a:ext cx="5981700" cy="5851525"/>
          </a:xfrm>
        </p:spPr>
        <p:txBody>
          <a:bodyPr vert="eaVert"/>
          <a:lstStyle/>
          <a:p>
            <a:pPr lvl="0"/>
            <a:r>
              <a:rPr lang="es-ES" noProof="1"/>
              <a:t>Haga clic para modificar los estilos de texto del patrón</a:t>
            </a:r>
            <a:endParaRPr lang="es-ES" noProof="1"/>
          </a:p>
          <a:p>
            <a:pPr lvl="1"/>
            <a:r>
              <a:rPr lang="es-ES" noProof="1"/>
              <a:t>Segundo nivel</a:t>
            </a:r>
            <a:endParaRPr lang="es-ES" noProof="1"/>
          </a:p>
          <a:p>
            <a:pPr lvl="2"/>
            <a:r>
              <a:rPr lang="es-ES" noProof="1"/>
              <a:t>Tercer nivel</a:t>
            </a:r>
            <a:endParaRPr lang="es-ES" noProof="1"/>
          </a:p>
          <a:p>
            <a:pPr lvl="3"/>
            <a:r>
              <a:rPr lang="es-ES" noProof="1"/>
              <a:t>Cuarto nivel</a:t>
            </a:r>
            <a:endParaRPr lang="es-ES" noProof="1"/>
          </a:p>
          <a:p>
            <a:pPr lvl="4"/>
            <a:r>
              <a:rPr lang="es-ES" noProof="1"/>
              <a:t>Quinto nivel</a:t>
            </a:r>
            <a:endParaRPr lang="es-ES_tradnl" noProof="1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j-lt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j-lt"/>
              <a:ea typeface="ヒラギノ角ゴ Pro W3" charset="-128"/>
              <a:cs typeface="+mn-cs"/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6D36EA-3D7D-4623-8730-0C73A514AD27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C60E1E-D7D9-41C4-9C6B-CEF439CD9B4B}" type="datetimeFigureOut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7685E3-3FB5-4BDE-8A05-5D714C478B8A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2E7822-121C-40B2-A2A4-F061C557959D}" type="datetimeFigureOut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C1638C-6605-4B74-A339-95C4F94C2999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74E2AC-2599-403A-AC90-7EA75C5C7282}" type="datetimeFigureOut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3D4096-8A8E-4D08-A7C2-DCC26E8A7F5B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F30C70-88EC-4E3D-AF34-5F8E1FDEA5EB}" type="datetimeFigureOut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A4E6E6-6711-4279-A49A-59145949755A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66DBE5-E59B-45AE-8EB0-264FB7DFE482}" type="datetimeFigureOut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D85A65-711B-4C12-8F7B-397FF482C57B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014B13-6339-4C66-A799-07D06A49A96F}" type="datetimeFigureOut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7B1CF5-65B7-4DF1-9BD5-DE8F6A36CE9A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1E759C-7911-4D67-8889-A0A04DA2FEFB}" type="datetimeFigureOut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04490D-1DFB-4D5D-A5CE-C2BE9DC609EF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737473-4A9B-48C9-B3A6-6B83C3A27149}" type="datetimeFigureOut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C9366-4C80-4156-960A-81920EE6EC07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B0667D-63A4-4C39-B35E-45852A6F9A21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C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0FD94-F6C3-4081-B1BC-F41093E6C472}" type="datetimeFigureOut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7441E3-107E-4AD0-A1B3-4E1B598D8064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025B71-7580-4C19-8579-8FA29326F7D4}" type="datetimeFigureOut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68E4AD-4926-43F4-B7FB-B81E6A51E4B8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5CFDEC-4DF0-4C38-A1AF-D9363D062F98}" type="datetimeFigureOut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41CDA9-0ECA-4B34-BCDC-C54D79B4B0C4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172A-4693-4DFF-AD00-CF5C41BAB00C}" type="datetime1">
              <a:rPr lang="es-CL" smtClean="0"/>
            </a:fld>
            <a:endParaRPr lang="es-E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ACB6BD-26A0-4FED-8A39-2A6748455D22}" type="slidenum">
              <a:rPr lang="es-CL" altLang="es-CL"/>
            </a:fld>
            <a:endParaRPr lang="es-ES" altLang="es-CL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Dra. Aida Solis Ñ. PEC Ped. 5°año, Campus Centro</a:t>
            </a:r>
            <a:endParaRPr lang="es-ES"/>
          </a:p>
        </p:txBody>
      </p:sp>
    </p:spTree>
  </p:cSld>
  <p:clrMapOvr>
    <a:masterClrMapping/>
  </p:clrMapOvr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9DC451-4282-4A11-9391-A6CC2E0164EB}" type="datetimeFigureOut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5EB93E-7653-42DE-B21C-46E97062CA4F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9DC451-4282-4A11-9391-A6CC2E0164EB}" type="datetimeFigureOut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5EB93E-7653-42DE-B21C-46E97062CA4F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AE7482-BCE8-4316-8B88-43FFC8B0D9E2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C277B7-3752-4124-832D-DCF118BE8BF8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5C20A6-A0E6-47D7-BDAF-BB2DAFD9C792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.xml"/><Relationship Id="rId8" Type="http://schemas.openxmlformats.org/officeDocument/2006/relationships/slideLayout" Target="../slideLayouts/slideLayout59.xml"/><Relationship Id="rId7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7" Type="http://schemas.openxmlformats.org/officeDocument/2006/relationships/theme" Target="../theme/theme5.xml"/><Relationship Id="rId16" Type="http://schemas.microsoft.com/office/2007/relationships/hdphoto" Target="../media/image5.wdp"/><Relationship Id="rId15" Type="http://schemas.openxmlformats.org/officeDocument/2006/relationships/image" Target="../media/image4.png"/><Relationship Id="rId14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s-CL" dirty="0"/>
              <a:t>Click to edit Master title style</a:t>
            </a:r>
            <a:endParaRPr lang="en-US" altLang="es-CL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s-CL" dirty="0"/>
              <a:t>Click to edit Master text styles</a:t>
            </a:r>
            <a:endParaRPr lang="en-US" altLang="es-CL" dirty="0"/>
          </a:p>
          <a:p>
            <a:pPr lvl="1"/>
            <a:r>
              <a:rPr lang="en-US" altLang="es-CL" dirty="0"/>
              <a:t>Second level</a:t>
            </a:r>
            <a:endParaRPr lang="en-US" altLang="es-CL" dirty="0"/>
          </a:p>
          <a:p>
            <a:pPr lvl="2"/>
            <a:r>
              <a:rPr lang="en-US" altLang="es-CL" dirty="0"/>
              <a:t>Third level</a:t>
            </a:r>
            <a:endParaRPr lang="en-US" altLang="es-CL" dirty="0"/>
          </a:p>
          <a:p>
            <a:pPr lvl="3"/>
            <a:r>
              <a:rPr lang="en-US" altLang="es-CL" dirty="0"/>
              <a:t>Fourth level</a:t>
            </a:r>
            <a:endParaRPr lang="en-US" altLang="es-CL" dirty="0"/>
          </a:p>
          <a:p>
            <a:pPr lvl="4"/>
            <a:r>
              <a:rPr lang="en-US" altLang="es-CL" dirty="0"/>
              <a:t>Fifth level</a:t>
            </a:r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900">
                <a:solidFill>
                  <a:srgbClr val="898989"/>
                </a:solidFill>
                <a:latin typeface="Verdana" panose="020B060403050404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BEA81B-B891-4EF4-98E3-7237A4B4D937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3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3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 panose="020B0604030504040204"/>
          <a:ea typeface="ヒラギノ角ゴ Pro W3" charset="-128"/>
          <a:cs typeface="ヒラギノ角ゴ Pro W3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ヒラギノ角ゴ Pro W3" charset="-128"/>
              <a:cs typeface="+mn-cs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grpSp>
        <p:nvGrpSpPr>
          <p:cNvPr id="2052" name="Group 11"/>
          <p:cNvGrpSpPr/>
          <p:nvPr userDrawn="1"/>
        </p:nvGrpSpPr>
        <p:grpSpPr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ヒラギノ角ゴ Pro W3" charset="-128"/>
                <a:cs typeface="+mn-cs"/>
              </a:endParaRPr>
            </a:p>
          </p:txBody>
        </p:sp>
        <p:pic>
          <p:nvPicPr>
            <p:cNvPr id="2057" name="Picture 1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2058" name="Picture 1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2059" name="Picture 1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</a:ln>
          </p:spPr>
        </p:pic>
      </p:grp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3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s-CL" dirty="0"/>
              <a:t>Click to edit Master title style</a:t>
            </a:r>
            <a:endParaRPr lang="en-US" alt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 panose="020B0604030504040204"/>
          <a:ea typeface="ヒラギノ角ゴ Pro W3" charset="-128"/>
          <a:cs typeface="ヒラギノ角ゴ Pro W3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anose="020B0604030504040204" pitchFamily="34" charset="0"/>
          <a:ea typeface="ヒラギノ角ゴ Pro W3" charset="-128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anose="020B0604030504040204" pitchFamily="34" charset="0"/>
          <a:ea typeface="ヒラギノ角ゴ Pro W3" charset="-128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anose="020B0604030504040204" pitchFamily="34" charset="0"/>
          <a:ea typeface="ヒラギノ角ゴ Pro W3" charset="-128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anose="020B0604030504040204" pitchFamily="34" charset="0"/>
          <a:ea typeface="ヒラギノ角ゴ Pro W3" charset="-128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anose="020B0604030504040204" pitchFamily="34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anose="020B0604030504040204" pitchFamily="34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anose="020B0604030504040204" pitchFamily="34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anose="020B0604030504040204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s-CL" dirty="0"/>
              <a:t>Click to edit Master title style</a:t>
            </a:r>
            <a:endParaRPr lang="en-US" altLang="es-CL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/>
          </p:nvPr>
        </p:nvSpPr>
        <p:spPr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s-CL" dirty="0"/>
              <a:t>Click to edit Master text styles</a:t>
            </a:r>
            <a:endParaRPr lang="en-US" altLang="es-CL" dirty="0"/>
          </a:p>
          <a:p>
            <a:pPr lvl="1"/>
            <a:r>
              <a:rPr lang="en-US" altLang="es-CL" dirty="0"/>
              <a:t>Second level</a:t>
            </a:r>
            <a:endParaRPr lang="en-US" altLang="es-CL" dirty="0"/>
          </a:p>
          <a:p>
            <a:pPr lvl="2"/>
            <a:r>
              <a:rPr lang="en-US" altLang="es-CL" dirty="0"/>
              <a:t>Third level</a:t>
            </a:r>
            <a:endParaRPr lang="en-US" altLang="es-CL" dirty="0"/>
          </a:p>
          <a:p>
            <a:pPr lvl="3"/>
            <a:r>
              <a:rPr lang="en-US" altLang="es-CL" dirty="0"/>
              <a:t>Fourth level</a:t>
            </a:r>
            <a:endParaRPr lang="en-US" altLang="es-CL" dirty="0"/>
          </a:p>
          <a:p>
            <a:pPr lvl="4"/>
            <a:r>
              <a:rPr lang="en-US" altLang="es-CL" dirty="0"/>
              <a:t>Fifth level</a:t>
            </a:r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900">
                <a:solidFill>
                  <a:srgbClr val="898989"/>
                </a:solidFill>
                <a:latin typeface="Verdana" panose="020B0604030504040204" pitchFamily="34" charset="0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F476B7-F2D1-4FDB-92C0-20AF0CCF847C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697913" y="0"/>
            <a:ext cx="347663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3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 panose="020B0604030504040204"/>
          <a:ea typeface="ヒラギノ角ゴ Pro W3" charset="-128"/>
          <a:cs typeface="ヒラギノ角ゴ Pro W3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s-CL" dirty="0"/>
              <a:t>Click to edit Master title style</a:t>
            </a:r>
            <a:endParaRPr lang="en-US" altLang="es-CL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/>
          </p:nvPr>
        </p:nvSpPr>
        <p:spPr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s-CL" dirty="0"/>
              <a:t>Click to edit Master text styles</a:t>
            </a:r>
            <a:endParaRPr lang="en-US" altLang="es-CL" dirty="0"/>
          </a:p>
          <a:p>
            <a:pPr lvl="1"/>
            <a:r>
              <a:rPr lang="en-US" altLang="es-CL" dirty="0"/>
              <a:t>Second level</a:t>
            </a:r>
            <a:endParaRPr lang="en-US" altLang="es-CL" dirty="0"/>
          </a:p>
          <a:p>
            <a:pPr lvl="2"/>
            <a:r>
              <a:rPr lang="en-US" altLang="es-CL" dirty="0"/>
              <a:t>Third level</a:t>
            </a:r>
            <a:endParaRPr lang="en-US" altLang="es-CL" dirty="0"/>
          </a:p>
          <a:p>
            <a:pPr lvl="3"/>
            <a:r>
              <a:rPr lang="en-US" altLang="es-CL" dirty="0"/>
              <a:t>Fourth level</a:t>
            </a:r>
            <a:endParaRPr lang="en-US" altLang="es-CL" dirty="0"/>
          </a:p>
          <a:p>
            <a:pPr lvl="4"/>
            <a:r>
              <a:rPr lang="en-US" altLang="es-CL" dirty="0"/>
              <a:t>Fifth level</a:t>
            </a:r>
            <a:endParaRPr lang="en-US" alt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900">
                <a:solidFill>
                  <a:srgbClr val="898989"/>
                </a:solidFill>
                <a:latin typeface="+mj-lt"/>
                <a:ea typeface="ヒラギノ角ゴ Pro W3" charset="-128"/>
                <a:cs typeface="+mn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j-lt"/>
                <a:ea typeface="ヒラギノ角ゴ Pro W3" charset="-128"/>
                <a:cs typeface="+mn-cs"/>
              </a:rPr>
              <a:t>Dra. Aida Solis Ñ. PEC Ped. 5°año, Campus Centro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j-lt"/>
              <a:ea typeface="ヒラギノ角ゴ Pro W3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6D36EA-3D7D-4623-8730-0C73A514AD27}" type="slidenum">
              <a:rPr kumimoji="0" lang="en-US" altLang="es-CL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</a:fld>
            <a:endParaRPr kumimoji="0" lang="en-US" altLang="es-CL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8697913" y="0"/>
            <a:ext cx="347663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3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  <a:cs typeface="ヒラギノ角ゴ Pro W3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anose="020B0604030504040204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alphaModFix amt="13000"/>
            <a:lum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FilmGrain trans="61000" grainSize="35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 l="40000"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/>
              <a:t>Haga clic para modificar el estilo de título del patrón</a:t>
            </a:r>
            <a:endParaRPr lang="es-CL" altLang="es-E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/>
              <a:t>Haga clic para modificar el estilo de texto del patrón</a:t>
            </a:r>
            <a:endParaRPr lang="es-ES" altLang="es-ES"/>
          </a:p>
          <a:p>
            <a:pPr lvl="1"/>
            <a:r>
              <a:rPr lang="es-ES" altLang="es-ES"/>
              <a:t>Segundo nivel</a:t>
            </a:r>
            <a:endParaRPr lang="es-ES" altLang="es-ES"/>
          </a:p>
          <a:p>
            <a:pPr lvl="2"/>
            <a:r>
              <a:rPr lang="es-ES" altLang="es-ES"/>
              <a:t>Tercer nivel</a:t>
            </a:r>
            <a:endParaRPr lang="es-ES" altLang="es-ES"/>
          </a:p>
          <a:p>
            <a:pPr lvl="3"/>
            <a:r>
              <a:rPr lang="es-ES" altLang="es-ES"/>
              <a:t>Cuarto nivel</a:t>
            </a:r>
            <a:endParaRPr lang="es-ES" altLang="es-ES"/>
          </a:p>
          <a:p>
            <a:pPr lvl="4"/>
            <a:r>
              <a:rPr lang="es-ES" altLang="es-ES"/>
              <a:t>Quinto nivel</a:t>
            </a:r>
            <a:endParaRPr lang="es-CL" alt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9DC451-4282-4A11-9391-A6CC2E0164EB}" type="datetimeFigureOut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5EB93E-7653-42DE-B21C-46E97062CA4F}" type="slidenum"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28.jpeg"/><Relationship Id="rId1" Type="http://schemas.openxmlformats.org/officeDocument/2006/relationships/hyperlink" Target="http://imagenesfotos.com/wp-content/2008/12/recien_nacido12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image" Target="../media/image39.emf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3.xml"/><Relationship Id="rId4" Type="http://schemas.openxmlformats.org/officeDocument/2006/relationships/image" Target="../media/image43.jpeg"/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58.xml"/><Relationship Id="rId2" Type="http://schemas.openxmlformats.org/officeDocument/2006/relationships/image" Target="../media/image44.png"/><Relationship Id="rId1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6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mideplan.cl/" TargetMode="External"/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5.xml"/><Relationship Id="rId5" Type="http://schemas.openxmlformats.org/officeDocument/2006/relationships/image" Target="../media/image52.png"/><Relationship Id="rId4" Type="http://schemas.openxmlformats.org/officeDocument/2006/relationships/image" Target="../media/image43.jpeg"/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8.xml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57.xml"/><Relationship Id="rId2" Type="http://schemas.openxmlformats.org/officeDocument/2006/relationships/image" Target="../media/image13.emf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58.xml"/><Relationship Id="rId10" Type="http://schemas.openxmlformats.org/officeDocument/2006/relationships/image" Target="../media/image23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3.xml"/><Relationship Id="rId6" Type="http://schemas.openxmlformats.org/officeDocument/2006/relationships/themeOverride" Target="../theme/themeOverride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4770"/>
            <a:ext cx="7772400" cy="1470025"/>
          </a:xfrm>
        </p:spPr>
        <p:txBody>
          <a:bodyPr vert="horz" wrap="square" lIns="91440" tIns="45720" rIns="91440" bIns="45720" numCol="1" rtlCol="0" anchor="b" anchorCtr="0" compatLnSpc="1">
            <a:normAutofit fontScale="9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CL" sz="300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  <a:sym typeface="+mn-ea"/>
              </a:rPr>
              <a:t>La Pediatria del siglo 21</a:t>
            </a:r>
            <a:br>
              <a:rPr kumimoji="0" lang="es-CL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venir Light"/>
                <a:ea typeface="+mj-ea"/>
                <a:cs typeface="Avenir Light"/>
              </a:rPr>
            </a:br>
            <a:br>
              <a:rPr kumimoji="0" lang="es-CL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venir Light"/>
                <a:ea typeface="+mj-ea"/>
                <a:cs typeface="Avenir Light"/>
              </a:rPr>
            </a:br>
            <a:r>
              <a:rPr kumimoji="0" lang="es-CL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venir Light"/>
                <a:ea typeface="+mj-ea"/>
                <a:cs typeface="Avenir Light"/>
              </a:rPr>
              <a:t>INDICADORES EN SALUD</a:t>
            </a:r>
            <a:br>
              <a:rPr kumimoji="0" lang="es-CL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venir Light"/>
                <a:ea typeface="+mj-ea"/>
                <a:cs typeface="Avenir Light"/>
              </a:rPr>
            </a:br>
            <a:endParaRPr kumimoji="0" lang="es-CL" sz="30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venir Light"/>
              <a:ea typeface="+mj-ea"/>
              <a:cs typeface="Avenir Ligh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CL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venir Light"/>
                <a:ea typeface="+mn-ea"/>
                <a:cs typeface="Avenir Light"/>
              </a:rPr>
              <a:t>¿PARA QUE NOS SIRVEN?</a:t>
            </a:r>
            <a:endParaRPr kumimoji="0" lang="es-CL" sz="2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venir Light"/>
              <a:ea typeface="+mn-ea"/>
              <a:cs typeface="Avenir Light"/>
            </a:endParaRP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1 Título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CL" altLang="es-CL" sz="3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Periodos Críticos del Desarrollo Temprano</a:t>
            </a:r>
            <a:endParaRPr kumimoji="0" lang="es-CL" altLang="es-CL" sz="3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grpSp>
        <p:nvGrpSpPr>
          <p:cNvPr id="68612" name="139 Grupo"/>
          <p:cNvGrpSpPr/>
          <p:nvPr/>
        </p:nvGrpSpPr>
        <p:grpSpPr>
          <a:xfrm>
            <a:off x="1403350" y="1254125"/>
            <a:ext cx="6264275" cy="285750"/>
            <a:chOff x="1403648" y="1071562"/>
            <a:chExt cx="6264696" cy="446087"/>
          </a:xfrm>
        </p:grpSpPr>
        <p:sp>
          <p:nvSpPr>
            <p:cNvPr id="68731" name="Freeform 82"/>
            <p:cNvSpPr/>
            <p:nvPr/>
          </p:nvSpPr>
          <p:spPr>
            <a:xfrm>
              <a:off x="1413173" y="1165225"/>
              <a:ext cx="438150" cy="152400"/>
            </a:xfrm>
            <a:custGeom>
              <a:avLst/>
              <a:gdLst/>
              <a:ahLst/>
              <a:cxnLst>
                <a:cxn ang="0">
                  <a:pos x="0" y="150813"/>
                </a:cxn>
                <a:cxn ang="0">
                  <a:pos x="436563" y="150813"/>
                </a:cxn>
                <a:cxn ang="0">
                  <a:pos x="436563" y="0"/>
                </a:cxn>
                <a:cxn ang="0">
                  <a:pos x="0" y="0"/>
                </a:cxn>
                <a:cxn ang="0">
                  <a:pos x="0" y="150813"/>
                </a:cxn>
              </a:cxnLst>
              <a:pathLst>
                <a:path w="276" h="96">
                  <a:moveTo>
                    <a:pt x="0" y="95"/>
                  </a:moveTo>
                  <a:lnTo>
                    <a:pt x="275" y="95"/>
                  </a:lnTo>
                  <a:lnTo>
                    <a:pt x="275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solidFill>
              <a:srgbClr val="FF99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32" name="Freeform 83"/>
            <p:cNvSpPr/>
            <p:nvPr/>
          </p:nvSpPr>
          <p:spPr>
            <a:xfrm>
              <a:off x="1413173" y="1308100"/>
              <a:ext cx="446088" cy="19050"/>
            </a:xfrm>
            <a:custGeom>
              <a:avLst/>
              <a:gdLst/>
              <a:ahLst/>
              <a:cxnLst>
                <a:cxn ang="0">
                  <a:pos x="444500" y="7938"/>
                </a:cxn>
                <a:cxn ang="0">
                  <a:pos x="436563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436563" y="17463"/>
                </a:cxn>
                <a:cxn ang="0">
                  <a:pos x="444500" y="7938"/>
                </a:cxn>
                <a:cxn ang="0">
                  <a:pos x="436563" y="17463"/>
                </a:cxn>
                <a:cxn ang="0">
                  <a:pos x="444500" y="17463"/>
                </a:cxn>
                <a:cxn ang="0">
                  <a:pos x="444500" y="7938"/>
                </a:cxn>
              </a:cxnLst>
              <a:pathLst>
                <a:path w="281" h="12">
                  <a:moveTo>
                    <a:pt x="280" y="5"/>
                  </a:moveTo>
                  <a:lnTo>
                    <a:pt x="275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75" y="11"/>
                  </a:lnTo>
                  <a:lnTo>
                    <a:pt x="280" y="5"/>
                  </a:lnTo>
                  <a:lnTo>
                    <a:pt x="275" y="11"/>
                  </a:lnTo>
                  <a:lnTo>
                    <a:pt x="280" y="11"/>
                  </a:lnTo>
                  <a:lnTo>
                    <a:pt x="280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33" name="Freeform 84"/>
            <p:cNvSpPr/>
            <p:nvPr/>
          </p:nvSpPr>
          <p:spPr>
            <a:xfrm>
              <a:off x="1840211" y="1155700"/>
              <a:ext cx="19050" cy="161925"/>
            </a:xfrm>
            <a:custGeom>
              <a:avLst/>
              <a:gdLst/>
              <a:ahLst/>
              <a:cxnLst>
                <a:cxn ang="0">
                  <a:pos x="9525" y="0"/>
                </a:cxn>
                <a:cxn ang="0">
                  <a:pos x="0" y="9525"/>
                </a:cxn>
                <a:cxn ang="0">
                  <a:pos x="0" y="160338"/>
                </a:cxn>
                <a:cxn ang="0">
                  <a:pos x="17463" y="160338"/>
                </a:cxn>
                <a:cxn ang="0">
                  <a:pos x="17463" y="9525"/>
                </a:cxn>
                <a:cxn ang="0">
                  <a:pos x="9525" y="0"/>
                </a:cxn>
                <a:cxn ang="0">
                  <a:pos x="17463" y="9525"/>
                </a:cxn>
                <a:cxn ang="0">
                  <a:pos x="17463" y="0"/>
                </a:cxn>
                <a:cxn ang="0">
                  <a:pos x="9525" y="0"/>
                </a:cxn>
              </a:cxnLst>
              <a:pathLst>
                <a:path w="12" h="102">
                  <a:moveTo>
                    <a:pt x="6" y="0"/>
                  </a:moveTo>
                  <a:lnTo>
                    <a:pt x="0" y="6"/>
                  </a:lnTo>
                  <a:lnTo>
                    <a:pt x="0" y="101"/>
                  </a:lnTo>
                  <a:lnTo>
                    <a:pt x="11" y="101"/>
                  </a:lnTo>
                  <a:lnTo>
                    <a:pt x="11" y="6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6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34" name="Freeform 85"/>
            <p:cNvSpPr/>
            <p:nvPr/>
          </p:nvSpPr>
          <p:spPr>
            <a:xfrm>
              <a:off x="1403648" y="1155700"/>
              <a:ext cx="447675" cy="19050"/>
            </a:xfrm>
            <a:custGeom>
              <a:avLst/>
              <a:gdLst/>
              <a:ahLst/>
              <a:cxnLst>
                <a:cxn ang="0">
                  <a:pos x="0" y="9525"/>
                </a:cxn>
                <a:cxn ang="0">
                  <a:pos x="9525" y="17463"/>
                </a:cxn>
                <a:cxn ang="0">
                  <a:pos x="446088" y="17463"/>
                </a:cxn>
                <a:cxn ang="0">
                  <a:pos x="446088" y="0"/>
                </a:cxn>
                <a:cxn ang="0">
                  <a:pos x="9525" y="0"/>
                </a:cxn>
                <a:cxn ang="0">
                  <a:pos x="0" y="9525"/>
                </a:cxn>
                <a:cxn ang="0">
                  <a:pos x="9525" y="0"/>
                </a:cxn>
                <a:cxn ang="0">
                  <a:pos x="0" y="0"/>
                </a:cxn>
                <a:cxn ang="0">
                  <a:pos x="0" y="9525"/>
                </a:cxn>
              </a:cxnLst>
              <a:pathLst>
                <a:path w="282" h="12">
                  <a:moveTo>
                    <a:pt x="0" y="6"/>
                  </a:moveTo>
                  <a:lnTo>
                    <a:pt x="6" y="11"/>
                  </a:lnTo>
                  <a:lnTo>
                    <a:pt x="281" y="11"/>
                  </a:lnTo>
                  <a:lnTo>
                    <a:pt x="281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35" name="Freeform 86"/>
            <p:cNvSpPr/>
            <p:nvPr/>
          </p:nvSpPr>
          <p:spPr>
            <a:xfrm>
              <a:off x="1403648" y="1165225"/>
              <a:ext cx="19050" cy="161925"/>
            </a:xfrm>
            <a:custGeom>
              <a:avLst/>
              <a:gdLst/>
              <a:ahLst/>
              <a:cxnLst>
                <a:cxn ang="0">
                  <a:pos x="9525" y="160338"/>
                </a:cxn>
                <a:cxn ang="0">
                  <a:pos x="17463" y="150813"/>
                </a:cxn>
                <a:cxn ang="0">
                  <a:pos x="17463" y="0"/>
                </a:cxn>
                <a:cxn ang="0">
                  <a:pos x="0" y="0"/>
                </a:cxn>
                <a:cxn ang="0">
                  <a:pos x="0" y="150813"/>
                </a:cxn>
                <a:cxn ang="0">
                  <a:pos x="9525" y="160338"/>
                </a:cxn>
                <a:cxn ang="0">
                  <a:pos x="0" y="150813"/>
                </a:cxn>
                <a:cxn ang="0">
                  <a:pos x="0" y="160338"/>
                </a:cxn>
                <a:cxn ang="0">
                  <a:pos x="9525" y="160338"/>
                </a:cxn>
              </a:cxnLst>
              <a:pathLst>
                <a:path w="12" h="102">
                  <a:moveTo>
                    <a:pt x="6" y="101"/>
                  </a:moveTo>
                  <a:lnTo>
                    <a:pt x="11" y="9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" y="101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6" y="101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4059714" y="1148389"/>
              <a:ext cx="439767" cy="151173"/>
            </a:xfrm>
            <a:custGeom>
              <a:avLst/>
              <a:gdLst>
                <a:gd name="T0" fmla="*/ 0 w 277"/>
                <a:gd name="T1" fmla="*/ 2147483647 h 96"/>
                <a:gd name="T2" fmla="*/ 2147483647 w 277"/>
                <a:gd name="T3" fmla="*/ 2147483647 h 96"/>
                <a:gd name="T4" fmla="*/ 2147483647 w 277"/>
                <a:gd name="T5" fmla="*/ 0 h 96"/>
                <a:gd name="T6" fmla="*/ 0 w 277"/>
                <a:gd name="T7" fmla="*/ 0 h 96"/>
                <a:gd name="T8" fmla="*/ 0 w 277"/>
                <a:gd name="T9" fmla="*/ 2147483647 h 96"/>
                <a:gd name="T10" fmla="*/ 0 w 277"/>
                <a:gd name="T11" fmla="*/ 2147483647 h 96"/>
                <a:gd name="T12" fmla="*/ 0 w 277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96"/>
                <a:gd name="T23" fmla="*/ 277 w 277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96">
                  <a:moveTo>
                    <a:pt x="0" y="95"/>
                  </a:moveTo>
                  <a:lnTo>
                    <a:pt x="276" y="95"/>
                  </a:lnTo>
                  <a:lnTo>
                    <a:pt x="276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solidFill>
              <a:schemeClr val="accent5"/>
            </a:solidFill>
            <a:ln w="9525" cap="rnd">
              <a:noFill/>
              <a:rou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737" name="Freeform 128"/>
            <p:cNvSpPr/>
            <p:nvPr/>
          </p:nvSpPr>
          <p:spPr>
            <a:xfrm>
              <a:off x="3162598" y="1290638"/>
              <a:ext cx="449263" cy="19050"/>
            </a:xfrm>
            <a:custGeom>
              <a:avLst/>
              <a:gdLst/>
              <a:ahLst/>
              <a:cxnLst>
                <a:cxn ang="0">
                  <a:pos x="447675" y="7938"/>
                </a:cxn>
                <a:cxn ang="0">
                  <a:pos x="438150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438150" y="17463"/>
                </a:cxn>
                <a:cxn ang="0">
                  <a:pos x="447675" y="7938"/>
                </a:cxn>
                <a:cxn ang="0">
                  <a:pos x="438150" y="17463"/>
                </a:cxn>
                <a:cxn ang="0">
                  <a:pos x="447675" y="17463"/>
                </a:cxn>
                <a:cxn ang="0">
                  <a:pos x="447675" y="7938"/>
                </a:cxn>
              </a:cxnLst>
              <a:pathLst>
                <a:path w="283" h="12">
                  <a:moveTo>
                    <a:pt x="282" y="5"/>
                  </a:moveTo>
                  <a:lnTo>
                    <a:pt x="27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76" y="11"/>
                  </a:lnTo>
                  <a:lnTo>
                    <a:pt x="282" y="5"/>
                  </a:lnTo>
                  <a:lnTo>
                    <a:pt x="276" y="11"/>
                  </a:lnTo>
                  <a:lnTo>
                    <a:pt x="282" y="11"/>
                  </a:lnTo>
                  <a:lnTo>
                    <a:pt x="282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38" name="Freeform 129"/>
            <p:cNvSpPr/>
            <p:nvPr/>
          </p:nvSpPr>
          <p:spPr>
            <a:xfrm>
              <a:off x="3592811" y="1138238"/>
              <a:ext cx="19050" cy="161925"/>
            </a:xfrm>
            <a:custGeom>
              <a:avLst/>
              <a:gdLst/>
              <a:ahLst/>
              <a:cxnLst>
                <a:cxn ang="0">
                  <a:pos x="7938" y="0"/>
                </a:cxn>
                <a:cxn ang="0">
                  <a:pos x="0" y="9525"/>
                </a:cxn>
                <a:cxn ang="0">
                  <a:pos x="0" y="160338"/>
                </a:cxn>
                <a:cxn ang="0">
                  <a:pos x="17463" y="160338"/>
                </a:cxn>
                <a:cxn ang="0">
                  <a:pos x="17463" y="9525"/>
                </a:cxn>
                <a:cxn ang="0">
                  <a:pos x="7938" y="0"/>
                </a:cxn>
                <a:cxn ang="0">
                  <a:pos x="17463" y="9525"/>
                </a:cxn>
                <a:cxn ang="0">
                  <a:pos x="17463" y="0"/>
                </a:cxn>
                <a:cxn ang="0">
                  <a:pos x="7938" y="0"/>
                </a:cxn>
              </a:cxnLst>
              <a:pathLst>
                <a:path w="12" h="102">
                  <a:moveTo>
                    <a:pt x="5" y="0"/>
                  </a:moveTo>
                  <a:lnTo>
                    <a:pt x="0" y="6"/>
                  </a:lnTo>
                  <a:lnTo>
                    <a:pt x="0" y="101"/>
                  </a:lnTo>
                  <a:lnTo>
                    <a:pt x="11" y="101"/>
                  </a:lnTo>
                  <a:lnTo>
                    <a:pt x="11" y="6"/>
                  </a:lnTo>
                  <a:lnTo>
                    <a:pt x="5" y="0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5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39" name="Freeform 130"/>
            <p:cNvSpPr/>
            <p:nvPr/>
          </p:nvSpPr>
          <p:spPr>
            <a:xfrm>
              <a:off x="3154661" y="1138238"/>
              <a:ext cx="447675" cy="19050"/>
            </a:xfrm>
            <a:custGeom>
              <a:avLst/>
              <a:gdLst/>
              <a:ahLst/>
              <a:cxnLst>
                <a:cxn ang="0">
                  <a:pos x="0" y="9525"/>
                </a:cxn>
                <a:cxn ang="0">
                  <a:pos x="7938" y="17463"/>
                </a:cxn>
                <a:cxn ang="0">
                  <a:pos x="446088" y="17463"/>
                </a:cxn>
                <a:cxn ang="0">
                  <a:pos x="446088" y="0"/>
                </a:cxn>
                <a:cxn ang="0">
                  <a:pos x="7938" y="0"/>
                </a:cxn>
                <a:cxn ang="0">
                  <a:pos x="0" y="9525"/>
                </a:cxn>
                <a:cxn ang="0">
                  <a:pos x="7938" y="0"/>
                </a:cxn>
                <a:cxn ang="0">
                  <a:pos x="0" y="0"/>
                </a:cxn>
                <a:cxn ang="0">
                  <a:pos x="0" y="9525"/>
                </a:cxn>
              </a:cxnLst>
              <a:pathLst>
                <a:path w="282" h="12">
                  <a:moveTo>
                    <a:pt x="0" y="6"/>
                  </a:moveTo>
                  <a:lnTo>
                    <a:pt x="5" y="11"/>
                  </a:lnTo>
                  <a:lnTo>
                    <a:pt x="281" y="11"/>
                  </a:lnTo>
                  <a:lnTo>
                    <a:pt x="281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40" name="Freeform 131"/>
            <p:cNvSpPr/>
            <p:nvPr/>
          </p:nvSpPr>
          <p:spPr>
            <a:xfrm>
              <a:off x="3154661" y="1147763"/>
              <a:ext cx="19050" cy="161925"/>
            </a:xfrm>
            <a:custGeom>
              <a:avLst/>
              <a:gdLst/>
              <a:ahLst/>
              <a:cxnLst>
                <a:cxn ang="0">
                  <a:pos x="7938" y="160338"/>
                </a:cxn>
                <a:cxn ang="0">
                  <a:pos x="17463" y="150813"/>
                </a:cxn>
                <a:cxn ang="0">
                  <a:pos x="17463" y="0"/>
                </a:cxn>
                <a:cxn ang="0">
                  <a:pos x="0" y="0"/>
                </a:cxn>
                <a:cxn ang="0">
                  <a:pos x="0" y="150813"/>
                </a:cxn>
                <a:cxn ang="0">
                  <a:pos x="7938" y="160338"/>
                </a:cxn>
                <a:cxn ang="0">
                  <a:pos x="0" y="150813"/>
                </a:cxn>
                <a:cxn ang="0">
                  <a:pos x="0" y="160338"/>
                </a:cxn>
                <a:cxn ang="0">
                  <a:pos x="7938" y="160338"/>
                </a:cxn>
              </a:cxnLst>
              <a:pathLst>
                <a:path w="12" h="102">
                  <a:moveTo>
                    <a:pt x="5" y="101"/>
                  </a:moveTo>
                  <a:lnTo>
                    <a:pt x="11" y="9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5" y="101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5" y="101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41" name="Rectangle 132"/>
            <p:cNvSpPr/>
            <p:nvPr/>
          </p:nvSpPr>
          <p:spPr>
            <a:xfrm>
              <a:off x="1979712" y="1071562"/>
              <a:ext cx="1865288" cy="2857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r>
                <a:rPr lang="es-CL" altLang="es-CL" sz="1600" dirty="0">
                  <a:solidFill>
                    <a:srgbClr val="000066"/>
                  </a:solidFill>
                  <a:latin typeface="Verdana" panose="020B0604030504040204" pitchFamily="34" charset="0"/>
                </a:rPr>
                <a:t>Periodo crítico</a:t>
              </a:r>
              <a:endParaRPr lang="es-CL" altLang="es-CL" sz="160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742" name="Rectangle 134"/>
            <p:cNvSpPr/>
            <p:nvPr/>
          </p:nvSpPr>
          <p:spPr>
            <a:xfrm>
              <a:off x="4699472" y="1071562"/>
              <a:ext cx="2968872" cy="4460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r>
                <a:rPr lang="es-CL" altLang="es-CL" sz="1600" dirty="0">
                  <a:solidFill>
                    <a:srgbClr val="000066"/>
                  </a:solidFill>
                  <a:latin typeface="Verdana" panose="020B0604030504040204" pitchFamily="34" charset="0"/>
                </a:rPr>
                <a:t>Periodo crítico se debilita</a:t>
              </a:r>
              <a:endParaRPr lang="es-CL" altLang="es-CL" sz="160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68613" name="138 Grupo"/>
          <p:cNvGrpSpPr/>
          <p:nvPr/>
        </p:nvGrpSpPr>
        <p:grpSpPr>
          <a:xfrm>
            <a:off x="-180975" y="2030413"/>
            <a:ext cx="9324975" cy="4422775"/>
            <a:chOff x="-180528" y="1722438"/>
            <a:chExt cx="9324528" cy="4422551"/>
          </a:xfrm>
        </p:grpSpPr>
        <p:sp>
          <p:nvSpPr>
            <p:cNvPr id="68614" name="Freeform 3"/>
            <p:cNvSpPr/>
            <p:nvPr/>
          </p:nvSpPr>
          <p:spPr>
            <a:xfrm>
              <a:off x="4827588" y="1836738"/>
              <a:ext cx="1587" cy="38782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76675"/>
                </a:cxn>
              </a:cxnLst>
              <a:pathLst>
                <a:path w="1" h="2443">
                  <a:moveTo>
                    <a:pt x="0" y="0"/>
                  </a:moveTo>
                  <a:lnTo>
                    <a:pt x="0" y="2442"/>
                  </a:lnTo>
                </a:path>
              </a:pathLst>
            </a:custGeom>
            <a:noFill/>
            <a:ln w="25400" cap="rnd" cmpd="sng">
              <a:solidFill>
                <a:srgbClr val="FFFFFF">
                  <a:alpha val="100000"/>
                </a:srgbClr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15" name="Freeform 4"/>
            <p:cNvSpPr/>
            <p:nvPr/>
          </p:nvSpPr>
          <p:spPr>
            <a:xfrm>
              <a:off x="5368925" y="1836738"/>
              <a:ext cx="1588" cy="38782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76675"/>
                </a:cxn>
              </a:cxnLst>
              <a:pathLst>
                <a:path w="1" h="2443">
                  <a:moveTo>
                    <a:pt x="0" y="0"/>
                  </a:moveTo>
                  <a:lnTo>
                    <a:pt x="0" y="2442"/>
                  </a:lnTo>
                </a:path>
              </a:pathLst>
            </a:custGeom>
            <a:noFill/>
            <a:ln w="25400" cap="rnd" cmpd="sng">
              <a:solidFill>
                <a:srgbClr val="FFFFFF">
                  <a:alpha val="100000"/>
                </a:srgbClr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16" name="Freeform 5"/>
            <p:cNvSpPr/>
            <p:nvPr/>
          </p:nvSpPr>
          <p:spPr>
            <a:xfrm>
              <a:off x="5900738" y="1836738"/>
              <a:ext cx="1587" cy="38782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76675"/>
                </a:cxn>
              </a:cxnLst>
              <a:pathLst>
                <a:path w="1" h="2443">
                  <a:moveTo>
                    <a:pt x="0" y="0"/>
                  </a:moveTo>
                  <a:lnTo>
                    <a:pt x="0" y="2442"/>
                  </a:lnTo>
                </a:path>
              </a:pathLst>
            </a:custGeom>
            <a:noFill/>
            <a:ln w="25400" cap="rnd" cmpd="sng">
              <a:solidFill>
                <a:srgbClr val="FFFFFF">
                  <a:alpha val="100000"/>
                </a:srgbClr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17" name="Freeform 6"/>
            <p:cNvSpPr/>
            <p:nvPr/>
          </p:nvSpPr>
          <p:spPr>
            <a:xfrm>
              <a:off x="6442075" y="1836738"/>
              <a:ext cx="1588" cy="38782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76675"/>
                </a:cxn>
              </a:cxnLst>
              <a:pathLst>
                <a:path w="1" h="2443">
                  <a:moveTo>
                    <a:pt x="0" y="0"/>
                  </a:moveTo>
                  <a:lnTo>
                    <a:pt x="0" y="2442"/>
                  </a:lnTo>
                </a:path>
              </a:pathLst>
            </a:custGeom>
            <a:noFill/>
            <a:ln w="25400" cap="rnd" cmpd="sng">
              <a:solidFill>
                <a:srgbClr val="FFFFFF">
                  <a:alpha val="100000"/>
                </a:srgbClr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18" name="Freeform 7"/>
            <p:cNvSpPr/>
            <p:nvPr/>
          </p:nvSpPr>
          <p:spPr>
            <a:xfrm>
              <a:off x="6985000" y="1836738"/>
              <a:ext cx="1588" cy="38782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76675"/>
                </a:cxn>
              </a:cxnLst>
              <a:pathLst>
                <a:path w="1" h="2443">
                  <a:moveTo>
                    <a:pt x="0" y="0"/>
                  </a:moveTo>
                  <a:lnTo>
                    <a:pt x="0" y="2442"/>
                  </a:lnTo>
                </a:path>
              </a:pathLst>
            </a:custGeom>
            <a:noFill/>
            <a:ln w="25400" cap="rnd" cmpd="sng">
              <a:solidFill>
                <a:srgbClr val="FFFFFF">
                  <a:alpha val="100000"/>
                </a:srgbClr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19" name="Freeform 8"/>
            <p:cNvSpPr/>
            <p:nvPr/>
          </p:nvSpPr>
          <p:spPr>
            <a:xfrm>
              <a:off x="7543800" y="2057400"/>
              <a:ext cx="1588" cy="387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76675"/>
                </a:cxn>
              </a:cxnLst>
              <a:pathLst>
                <a:path w="1" h="2443">
                  <a:moveTo>
                    <a:pt x="0" y="0"/>
                  </a:moveTo>
                  <a:lnTo>
                    <a:pt x="0" y="2442"/>
                  </a:lnTo>
                </a:path>
              </a:pathLst>
            </a:custGeom>
            <a:noFill/>
            <a:ln w="25400" cap="rnd" cmpd="sng">
              <a:solidFill>
                <a:srgbClr val="FFFFFF">
                  <a:alpha val="100000"/>
                </a:srgbClr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20" name="Freeform 9"/>
            <p:cNvSpPr/>
            <p:nvPr/>
          </p:nvSpPr>
          <p:spPr>
            <a:xfrm>
              <a:off x="8058150" y="1836738"/>
              <a:ext cx="1588" cy="38782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76675"/>
                </a:cxn>
              </a:cxnLst>
              <a:pathLst>
                <a:path w="1" h="2443">
                  <a:moveTo>
                    <a:pt x="0" y="0"/>
                  </a:moveTo>
                  <a:lnTo>
                    <a:pt x="0" y="2442"/>
                  </a:lnTo>
                </a:path>
              </a:pathLst>
            </a:custGeom>
            <a:noFill/>
            <a:ln w="25400" cap="rnd" cmpd="sng">
              <a:solidFill>
                <a:srgbClr val="FFFFFF">
                  <a:alpha val="100000"/>
                </a:srgbClr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21" name="Freeform 10"/>
            <p:cNvSpPr/>
            <p:nvPr/>
          </p:nvSpPr>
          <p:spPr>
            <a:xfrm>
              <a:off x="4270375" y="2190750"/>
              <a:ext cx="34925" cy="3532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30600"/>
                </a:cxn>
                <a:cxn ang="0">
                  <a:pos x="33338" y="3530600"/>
                </a:cxn>
                <a:cxn ang="0">
                  <a:pos x="33338" y="0"/>
                </a:cxn>
                <a:cxn ang="0">
                  <a:pos x="0" y="0"/>
                </a:cxn>
              </a:cxnLst>
              <a:pathLst>
                <a:path w="22" h="2225">
                  <a:moveTo>
                    <a:pt x="0" y="0"/>
                  </a:moveTo>
                  <a:lnTo>
                    <a:pt x="0" y="2224"/>
                  </a:lnTo>
                  <a:lnTo>
                    <a:pt x="21" y="2224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22" name="Freeform 11"/>
            <p:cNvSpPr/>
            <p:nvPr/>
          </p:nvSpPr>
          <p:spPr>
            <a:xfrm>
              <a:off x="4270375" y="5721350"/>
              <a:ext cx="34925" cy="84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550"/>
                </a:cxn>
                <a:cxn ang="0">
                  <a:pos x="33338" y="82550"/>
                </a:cxn>
                <a:cxn ang="0">
                  <a:pos x="33338" y="0"/>
                </a:cxn>
                <a:cxn ang="0">
                  <a:pos x="0" y="0"/>
                </a:cxn>
              </a:cxnLst>
              <a:pathLst>
                <a:path w="22" h="53">
                  <a:moveTo>
                    <a:pt x="0" y="0"/>
                  </a:moveTo>
                  <a:lnTo>
                    <a:pt x="0" y="52"/>
                  </a:lnTo>
                  <a:lnTo>
                    <a:pt x="21" y="52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23" name="Freeform 12"/>
            <p:cNvSpPr/>
            <p:nvPr/>
          </p:nvSpPr>
          <p:spPr>
            <a:xfrm>
              <a:off x="4270375" y="1757363"/>
              <a:ext cx="34925" cy="3965575"/>
            </a:xfrm>
            <a:custGeom>
              <a:avLst/>
              <a:gdLst/>
              <a:ahLst/>
              <a:cxnLst>
                <a:cxn ang="0">
                  <a:pos x="33338" y="3963988"/>
                </a:cxn>
                <a:cxn ang="0">
                  <a:pos x="33338" y="0"/>
                </a:cxn>
                <a:cxn ang="0">
                  <a:pos x="0" y="0"/>
                </a:cxn>
                <a:cxn ang="0">
                  <a:pos x="0" y="3963988"/>
                </a:cxn>
                <a:cxn ang="0">
                  <a:pos x="33338" y="3963988"/>
                </a:cxn>
              </a:cxnLst>
              <a:pathLst>
                <a:path w="22" h="2498">
                  <a:moveTo>
                    <a:pt x="21" y="2497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2497"/>
                  </a:lnTo>
                  <a:lnTo>
                    <a:pt x="21" y="2497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24" name="Freeform 13"/>
            <p:cNvSpPr/>
            <p:nvPr/>
          </p:nvSpPr>
          <p:spPr>
            <a:xfrm>
              <a:off x="4205288" y="5705475"/>
              <a:ext cx="82550" cy="34925"/>
            </a:xfrm>
            <a:custGeom>
              <a:avLst/>
              <a:gdLst/>
              <a:ahLst/>
              <a:cxnLst>
                <a:cxn ang="0">
                  <a:pos x="80963" y="0"/>
                </a:cxn>
                <a:cxn ang="0">
                  <a:pos x="0" y="0"/>
                </a:cxn>
                <a:cxn ang="0">
                  <a:pos x="0" y="33338"/>
                </a:cxn>
                <a:cxn ang="0">
                  <a:pos x="80963" y="33338"/>
                </a:cxn>
                <a:cxn ang="0">
                  <a:pos x="80963" y="0"/>
                </a:cxn>
              </a:cxnLst>
              <a:pathLst>
                <a:path w="52" h="22">
                  <a:moveTo>
                    <a:pt x="5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51" y="21"/>
                  </a:lnTo>
                  <a:lnTo>
                    <a:pt x="51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25" name="Freeform 14"/>
            <p:cNvSpPr/>
            <p:nvPr/>
          </p:nvSpPr>
          <p:spPr>
            <a:xfrm>
              <a:off x="4205288" y="5205413"/>
              <a:ext cx="82550" cy="34925"/>
            </a:xfrm>
            <a:custGeom>
              <a:avLst/>
              <a:gdLst/>
              <a:ahLst/>
              <a:cxnLst>
                <a:cxn ang="0">
                  <a:pos x="80963" y="0"/>
                </a:cxn>
                <a:cxn ang="0">
                  <a:pos x="0" y="0"/>
                </a:cxn>
                <a:cxn ang="0">
                  <a:pos x="0" y="33338"/>
                </a:cxn>
                <a:cxn ang="0">
                  <a:pos x="80963" y="33338"/>
                </a:cxn>
                <a:cxn ang="0">
                  <a:pos x="80963" y="0"/>
                </a:cxn>
              </a:cxnLst>
              <a:pathLst>
                <a:path w="52" h="22">
                  <a:moveTo>
                    <a:pt x="5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51" y="21"/>
                  </a:lnTo>
                  <a:lnTo>
                    <a:pt x="51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26" name="Freeform 15"/>
            <p:cNvSpPr/>
            <p:nvPr/>
          </p:nvSpPr>
          <p:spPr>
            <a:xfrm>
              <a:off x="4205288" y="4694238"/>
              <a:ext cx="82550" cy="34925"/>
            </a:xfrm>
            <a:custGeom>
              <a:avLst/>
              <a:gdLst/>
              <a:ahLst/>
              <a:cxnLst>
                <a:cxn ang="0">
                  <a:pos x="80963" y="0"/>
                </a:cxn>
                <a:cxn ang="0">
                  <a:pos x="0" y="0"/>
                </a:cxn>
                <a:cxn ang="0">
                  <a:pos x="0" y="33338"/>
                </a:cxn>
                <a:cxn ang="0">
                  <a:pos x="80963" y="33338"/>
                </a:cxn>
                <a:cxn ang="0">
                  <a:pos x="80963" y="0"/>
                </a:cxn>
              </a:cxnLst>
              <a:pathLst>
                <a:path w="52" h="22">
                  <a:moveTo>
                    <a:pt x="5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51" y="21"/>
                  </a:lnTo>
                  <a:lnTo>
                    <a:pt x="51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27" name="Freeform 16"/>
            <p:cNvSpPr/>
            <p:nvPr/>
          </p:nvSpPr>
          <p:spPr>
            <a:xfrm>
              <a:off x="4205288" y="4194175"/>
              <a:ext cx="82550" cy="34925"/>
            </a:xfrm>
            <a:custGeom>
              <a:avLst/>
              <a:gdLst/>
              <a:ahLst/>
              <a:cxnLst>
                <a:cxn ang="0">
                  <a:pos x="80963" y="0"/>
                </a:cxn>
                <a:cxn ang="0">
                  <a:pos x="0" y="0"/>
                </a:cxn>
                <a:cxn ang="0">
                  <a:pos x="0" y="33338"/>
                </a:cxn>
                <a:cxn ang="0">
                  <a:pos x="80963" y="33338"/>
                </a:cxn>
                <a:cxn ang="0">
                  <a:pos x="80963" y="0"/>
                </a:cxn>
              </a:cxnLst>
              <a:pathLst>
                <a:path w="52" h="22">
                  <a:moveTo>
                    <a:pt x="5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51" y="21"/>
                  </a:lnTo>
                  <a:lnTo>
                    <a:pt x="51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28" name="Freeform 17"/>
            <p:cNvSpPr/>
            <p:nvPr/>
          </p:nvSpPr>
          <p:spPr>
            <a:xfrm>
              <a:off x="4205288" y="3683000"/>
              <a:ext cx="82550" cy="36513"/>
            </a:xfrm>
            <a:custGeom>
              <a:avLst/>
              <a:gdLst/>
              <a:ahLst/>
              <a:cxnLst>
                <a:cxn ang="0">
                  <a:pos x="80963" y="0"/>
                </a:cxn>
                <a:cxn ang="0">
                  <a:pos x="0" y="0"/>
                </a:cxn>
                <a:cxn ang="0">
                  <a:pos x="0" y="34925"/>
                </a:cxn>
                <a:cxn ang="0">
                  <a:pos x="80963" y="34925"/>
                </a:cxn>
                <a:cxn ang="0">
                  <a:pos x="80963" y="0"/>
                </a:cxn>
              </a:cxnLst>
              <a:pathLst>
                <a:path w="52" h="23">
                  <a:moveTo>
                    <a:pt x="51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51" y="22"/>
                  </a:lnTo>
                  <a:lnTo>
                    <a:pt x="51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29" name="Freeform 18"/>
            <p:cNvSpPr/>
            <p:nvPr/>
          </p:nvSpPr>
          <p:spPr>
            <a:xfrm>
              <a:off x="4205288" y="3184525"/>
              <a:ext cx="82550" cy="36513"/>
            </a:xfrm>
            <a:custGeom>
              <a:avLst/>
              <a:gdLst/>
              <a:ahLst/>
              <a:cxnLst>
                <a:cxn ang="0">
                  <a:pos x="80963" y="0"/>
                </a:cxn>
                <a:cxn ang="0">
                  <a:pos x="0" y="0"/>
                </a:cxn>
                <a:cxn ang="0">
                  <a:pos x="0" y="34925"/>
                </a:cxn>
                <a:cxn ang="0">
                  <a:pos x="80963" y="34925"/>
                </a:cxn>
                <a:cxn ang="0">
                  <a:pos x="80963" y="0"/>
                </a:cxn>
              </a:cxnLst>
              <a:pathLst>
                <a:path w="52" h="23">
                  <a:moveTo>
                    <a:pt x="51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51" y="22"/>
                  </a:lnTo>
                  <a:lnTo>
                    <a:pt x="51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30" name="Freeform 19"/>
            <p:cNvSpPr/>
            <p:nvPr/>
          </p:nvSpPr>
          <p:spPr>
            <a:xfrm>
              <a:off x="4205288" y="2674938"/>
              <a:ext cx="82550" cy="34925"/>
            </a:xfrm>
            <a:custGeom>
              <a:avLst/>
              <a:gdLst/>
              <a:ahLst/>
              <a:cxnLst>
                <a:cxn ang="0">
                  <a:pos x="80963" y="0"/>
                </a:cxn>
                <a:cxn ang="0">
                  <a:pos x="0" y="0"/>
                </a:cxn>
                <a:cxn ang="0">
                  <a:pos x="0" y="33338"/>
                </a:cxn>
                <a:cxn ang="0">
                  <a:pos x="80963" y="33338"/>
                </a:cxn>
                <a:cxn ang="0">
                  <a:pos x="80963" y="0"/>
                </a:cxn>
              </a:cxnLst>
              <a:pathLst>
                <a:path w="52" h="22">
                  <a:moveTo>
                    <a:pt x="5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51" y="21"/>
                  </a:lnTo>
                  <a:lnTo>
                    <a:pt x="51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31" name="Freeform 20"/>
            <p:cNvSpPr/>
            <p:nvPr/>
          </p:nvSpPr>
          <p:spPr>
            <a:xfrm>
              <a:off x="4205288" y="2174875"/>
              <a:ext cx="82550" cy="34925"/>
            </a:xfrm>
            <a:custGeom>
              <a:avLst/>
              <a:gdLst/>
              <a:ahLst/>
              <a:cxnLst>
                <a:cxn ang="0">
                  <a:pos x="80963" y="0"/>
                </a:cxn>
                <a:cxn ang="0">
                  <a:pos x="0" y="0"/>
                </a:cxn>
                <a:cxn ang="0">
                  <a:pos x="0" y="33338"/>
                </a:cxn>
                <a:cxn ang="0">
                  <a:pos x="80963" y="33338"/>
                </a:cxn>
                <a:cxn ang="0">
                  <a:pos x="80963" y="0"/>
                </a:cxn>
              </a:cxnLst>
              <a:pathLst>
                <a:path w="52" h="22">
                  <a:moveTo>
                    <a:pt x="5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51" y="21"/>
                  </a:lnTo>
                  <a:lnTo>
                    <a:pt x="51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32" name="Rectangle 21"/>
            <p:cNvSpPr/>
            <p:nvPr/>
          </p:nvSpPr>
          <p:spPr>
            <a:xfrm>
              <a:off x="4225925" y="5794375"/>
              <a:ext cx="152400" cy="2508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r>
                <a:rPr lang="en-US" altLang="es-CL" sz="2000" dirty="0">
                  <a:solidFill>
                    <a:srgbClr val="000066"/>
                  </a:solidFill>
                  <a:latin typeface="Verdana" panose="020B0604030504040204" pitchFamily="34" charset="0"/>
                </a:rPr>
                <a:t>0</a:t>
              </a:r>
              <a:endParaRPr lang="en-US" altLang="es-CL" sz="200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633" name="Rectangle 22"/>
            <p:cNvSpPr/>
            <p:nvPr/>
          </p:nvSpPr>
          <p:spPr>
            <a:xfrm>
              <a:off x="4765675" y="5794375"/>
              <a:ext cx="153988" cy="2508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r>
                <a:rPr lang="en-US" altLang="es-CL" sz="2000" dirty="0">
                  <a:solidFill>
                    <a:srgbClr val="000066"/>
                  </a:solidFill>
                  <a:latin typeface="Verdana" panose="020B0604030504040204" pitchFamily="34" charset="0"/>
                </a:rPr>
                <a:t>1</a:t>
              </a:r>
              <a:endParaRPr lang="en-US" altLang="es-CL" sz="200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634" name="Rectangle 23"/>
            <p:cNvSpPr/>
            <p:nvPr/>
          </p:nvSpPr>
          <p:spPr>
            <a:xfrm>
              <a:off x="5307013" y="5794375"/>
              <a:ext cx="153987" cy="2508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r>
                <a:rPr lang="en-US" altLang="es-CL" sz="2000" dirty="0">
                  <a:solidFill>
                    <a:srgbClr val="000066"/>
                  </a:solidFill>
                  <a:latin typeface="Verdana" panose="020B0604030504040204" pitchFamily="34" charset="0"/>
                </a:rPr>
                <a:t>2</a:t>
              </a:r>
              <a:endParaRPr lang="en-US" altLang="es-CL" sz="200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635" name="Rectangle 24"/>
            <p:cNvSpPr/>
            <p:nvPr/>
          </p:nvSpPr>
          <p:spPr>
            <a:xfrm>
              <a:off x="5838825" y="5794375"/>
              <a:ext cx="153988" cy="2508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r>
                <a:rPr lang="en-US" altLang="es-CL" sz="2000" dirty="0">
                  <a:solidFill>
                    <a:srgbClr val="000066"/>
                  </a:solidFill>
                  <a:latin typeface="Verdana" panose="020B0604030504040204" pitchFamily="34" charset="0"/>
                </a:rPr>
                <a:t>3</a:t>
              </a:r>
              <a:endParaRPr lang="en-US" altLang="es-CL" sz="200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636" name="Rectangle 25"/>
            <p:cNvSpPr/>
            <p:nvPr/>
          </p:nvSpPr>
          <p:spPr>
            <a:xfrm>
              <a:off x="6381750" y="5794375"/>
              <a:ext cx="152400" cy="2508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r>
                <a:rPr lang="en-US" altLang="es-CL" sz="2000" dirty="0">
                  <a:solidFill>
                    <a:srgbClr val="000066"/>
                  </a:solidFill>
                  <a:latin typeface="Verdana" panose="020B0604030504040204" pitchFamily="34" charset="0"/>
                </a:rPr>
                <a:t>4</a:t>
              </a:r>
              <a:endParaRPr lang="en-US" altLang="es-CL" sz="200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637" name="Rectangle 26"/>
            <p:cNvSpPr/>
            <p:nvPr/>
          </p:nvSpPr>
          <p:spPr>
            <a:xfrm>
              <a:off x="6923088" y="5794375"/>
              <a:ext cx="153987" cy="2508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r>
                <a:rPr lang="en-US" altLang="es-CL" sz="2000" dirty="0">
                  <a:solidFill>
                    <a:srgbClr val="000066"/>
                  </a:solidFill>
                  <a:latin typeface="Verdana" panose="020B0604030504040204" pitchFamily="34" charset="0"/>
                </a:rPr>
                <a:t>5</a:t>
              </a:r>
              <a:endParaRPr lang="en-US" altLang="es-CL" sz="200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638" name="Rectangle 27"/>
            <p:cNvSpPr/>
            <p:nvPr/>
          </p:nvSpPr>
          <p:spPr>
            <a:xfrm>
              <a:off x="7464425" y="5794375"/>
              <a:ext cx="153988" cy="2508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r>
                <a:rPr lang="en-US" altLang="es-CL" sz="2000" dirty="0">
                  <a:solidFill>
                    <a:srgbClr val="000066"/>
                  </a:solidFill>
                  <a:latin typeface="Verdana" panose="020B0604030504040204" pitchFamily="34" charset="0"/>
                </a:rPr>
                <a:t>6</a:t>
              </a:r>
              <a:endParaRPr lang="en-US" altLang="es-CL" sz="200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639" name="Rectangle 28"/>
            <p:cNvSpPr/>
            <p:nvPr/>
          </p:nvSpPr>
          <p:spPr>
            <a:xfrm>
              <a:off x="7996238" y="5794375"/>
              <a:ext cx="153987" cy="2508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r>
                <a:rPr lang="en-US" altLang="es-CL" sz="2000" dirty="0">
                  <a:solidFill>
                    <a:srgbClr val="000066"/>
                  </a:solidFill>
                  <a:latin typeface="Verdana" panose="020B0604030504040204" pitchFamily="34" charset="0"/>
                </a:rPr>
                <a:t>7</a:t>
              </a:r>
              <a:endParaRPr lang="en-US" altLang="es-CL" sz="200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640" name="Rectangle 29"/>
            <p:cNvSpPr/>
            <p:nvPr/>
          </p:nvSpPr>
          <p:spPr>
            <a:xfrm>
              <a:off x="1619672" y="5278438"/>
              <a:ext cx="2397596" cy="2778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pPr eaLnBrk="1" hangingPunct="1">
                <a:spcBef>
                  <a:spcPct val="50000"/>
                </a:spcBef>
              </a:pPr>
              <a:r>
                <a:rPr lang="es-CL" altLang="es-CL" dirty="0">
                  <a:solidFill>
                    <a:srgbClr val="000066"/>
                  </a:solidFill>
                  <a:latin typeface="Verdana" panose="020B0604030504040204" pitchFamily="34" charset="0"/>
                </a:rPr>
                <a:t>Cantidades</a:t>
              </a:r>
              <a:r>
                <a:rPr lang="en-US" altLang="es-CL" dirty="0">
                  <a:solidFill>
                    <a:srgbClr val="000066"/>
                  </a:solidFill>
                  <a:latin typeface="Verdana" panose="020B0604030504040204" pitchFamily="34" charset="0"/>
                </a:rPr>
                <a:t> relativas</a:t>
              </a:r>
              <a:endParaRPr lang="es-CL" altLang="es-CL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altLang="es-CL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641" name="Rectangle 30"/>
            <p:cNvSpPr/>
            <p:nvPr/>
          </p:nvSpPr>
          <p:spPr>
            <a:xfrm>
              <a:off x="2895600" y="4776788"/>
              <a:ext cx="1285875" cy="2778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r>
                <a:rPr lang="es-CL" altLang="es-CL" sz="2000" dirty="0">
                  <a:solidFill>
                    <a:srgbClr val="000066"/>
                  </a:solidFill>
                  <a:latin typeface="Verdana" panose="020B0604030504040204" pitchFamily="34" charset="0"/>
                </a:rPr>
                <a:t>Símbolos</a:t>
              </a:r>
              <a:endParaRPr lang="es-CL" altLang="es-CL" sz="200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642" name="Rectangle 31"/>
            <p:cNvSpPr/>
            <p:nvPr/>
          </p:nvSpPr>
          <p:spPr>
            <a:xfrm>
              <a:off x="2846710" y="4265613"/>
              <a:ext cx="1365250" cy="2778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r>
                <a:rPr lang="es-CL" altLang="es-CL" sz="2000" dirty="0">
                  <a:solidFill>
                    <a:srgbClr val="000066"/>
                  </a:solidFill>
                  <a:latin typeface="Verdana" panose="020B0604030504040204" pitchFamily="34" charset="0"/>
                </a:rPr>
                <a:t>Lenguaje</a:t>
              </a:r>
              <a:endParaRPr lang="es-CL" altLang="es-CL" sz="200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643" name="Rectangle 32"/>
            <p:cNvSpPr/>
            <p:nvPr/>
          </p:nvSpPr>
          <p:spPr>
            <a:xfrm>
              <a:off x="1458218" y="3765550"/>
              <a:ext cx="2825750" cy="2762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r>
                <a:rPr lang="es-BO" altLang="es-CL" sz="2000" dirty="0">
                  <a:solidFill>
                    <a:srgbClr val="000066"/>
                  </a:solidFill>
                  <a:latin typeface="Verdana" panose="020B0604030504040204" pitchFamily="34" charset="0"/>
                </a:rPr>
                <a:t>Habilidades sociales</a:t>
              </a:r>
              <a:endParaRPr lang="en-US" altLang="es-CL" sz="200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644" name="Rectangle 33"/>
            <p:cNvSpPr/>
            <p:nvPr/>
          </p:nvSpPr>
          <p:spPr>
            <a:xfrm>
              <a:off x="107504" y="3265488"/>
              <a:ext cx="3852863" cy="2762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pPr algn="r"/>
              <a:r>
                <a:rPr lang="es-VE" altLang="es-CL" sz="2000" dirty="0">
                  <a:solidFill>
                    <a:srgbClr val="000066"/>
                  </a:solidFill>
                  <a:latin typeface="Verdana" panose="020B0604030504040204" pitchFamily="34" charset="0"/>
                </a:rPr>
                <a:t>Hábitos de respuesta</a:t>
              </a:r>
              <a:endParaRPr lang="en-US" altLang="es-CL" sz="200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645" name="Rectangle 34"/>
            <p:cNvSpPr/>
            <p:nvPr/>
          </p:nvSpPr>
          <p:spPr>
            <a:xfrm>
              <a:off x="1676400" y="2754313"/>
              <a:ext cx="2541588" cy="2778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r>
                <a:rPr lang="es-PE" altLang="es-CL" sz="2000" dirty="0">
                  <a:solidFill>
                    <a:srgbClr val="000066"/>
                  </a:solidFill>
                  <a:latin typeface="Verdana" panose="020B0604030504040204" pitchFamily="34" charset="0"/>
                </a:rPr>
                <a:t>Control Emocional</a:t>
              </a:r>
              <a:endParaRPr lang="en-US" altLang="es-CL" sz="200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646" name="Rectangle 35"/>
            <p:cNvSpPr/>
            <p:nvPr/>
          </p:nvSpPr>
          <p:spPr>
            <a:xfrm>
              <a:off x="2043113" y="1722438"/>
              <a:ext cx="2147887" cy="2778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r>
                <a:rPr lang="es-PY" altLang="es-CL" dirty="0">
                  <a:solidFill>
                    <a:srgbClr val="000066"/>
                  </a:solidFill>
                  <a:latin typeface="Verdana" panose="020B0604030504040204" pitchFamily="34" charset="0"/>
                </a:rPr>
                <a:t>Visión binocular</a:t>
              </a:r>
              <a:endParaRPr lang="en-US" altLang="es-CL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647" name="Rectangle 36"/>
            <p:cNvSpPr/>
            <p:nvPr/>
          </p:nvSpPr>
          <p:spPr>
            <a:xfrm>
              <a:off x="841375" y="2216150"/>
              <a:ext cx="3306763" cy="2778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r>
                <a:rPr lang="es-PE" altLang="es-CL" sz="2000" dirty="0">
                  <a:solidFill>
                    <a:srgbClr val="000066"/>
                  </a:solidFill>
                  <a:latin typeface="Verdana" panose="020B0604030504040204" pitchFamily="34" charset="0"/>
                </a:rPr>
                <a:t>Sistema Auditivo Central</a:t>
              </a:r>
              <a:endParaRPr lang="en-US" altLang="es-CL" sz="200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8648" name="Rectangle 37"/>
            <p:cNvSpPr/>
            <p:nvPr/>
          </p:nvSpPr>
          <p:spPr>
            <a:xfrm>
              <a:off x="8266113" y="5805264"/>
              <a:ext cx="877887" cy="339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/>
            <a:p>
              <a:r>
                <a:rPr lang="es-CL" altLang="es-CL" sz="1600" dirty="0">
                  <a:solidFill>
                    <a:srgbClr val="FFFFFF"/>
                  </a:solidFill>
                  <a:latin typeface="Verdana" panose="020B0604030504040204" pitchFamily="34" charset="0"/>
                </a:rPr>
                <a:t> </a:t>
              </a:r>
              <a:r>
                <a:rPr lang="es-CL" altLang="es-CL" sz="1600" dirty="0">
                  <a:solidFill>
                    <a:srgbClr val="000080"/>
                  </a:solidFill>
                  <a:latin typeface="Verdana" panose="020B0604030504040204" pitchFamily="34" charset="0"/>
                </a:rPr>
                <a:t>años</a:t>
              </a:r>
              <a:endParaRPr lang="es-CL" altLang="es-CL" sz="1600" dirty="0">
                <a:solidFill>
                  <a:srgbClr val="00008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1475156" y="4211512"/>
              <a:ext cx="165092" cy="1333432"/>
            </a:xfrm>
            <a:custGeom>
              <a:avLst/>
              <a:gdLst>
                <a:gd name="T0" fmla="*/ 2147483647 w 101"/>
                <a:gd name="T1" fmla="*/ 2147483647 h 474"/>
                <a:gd name="T2" fmla="*/ 2147483647 w 101"/>
                <a:gd name="T3" fmla="*/ 2147483647 h 474"/>
                <a:gd name="T4" fmla="*/ 2147483647 w 101"/>
                <a:gd name="T5" fmla="*/ 2147483647 h 474"/>
                <a:gd name="T6" fmla="*/ 2147483647 w 101"/>
                <a:gd name="T7" fmla="*/ 2147483647 h 474"/>
                <a:gd name="T8" fmla="*/ 2147483647 w 101"/>
                <a:gd name="T9" fmla="*/ 2147483647 h 474"/>
                <a:gd name="T10" fmla="*/ 2147483647 w 101"/>
                <a:gd name="T11" fmla="*/ 2147483647 h 474"/>
                <a:gd name="T12" fmla="*/ 2147483647 w 101"/>
                <a:gd name="T13" fmla="*/ 2147483647 h 474"/>
                <a:gd name="T14" fmla="*/ 2147483647 w 101"/>
                <a:gd name="T15" fmla="*/ 2147483647 h 474"/>
                <a:gd name="T16" fmla="*/ 2147483647 w 101"/>
                <a:gd name="T17" fmla="*/ 2147483647 h 474"/>
                <a:gd name="T18" fmla="*/ 2147483647 w 101"/>
                <a:gd name="T19" fmla="*/ 2147483647 h 474"/>
                <a:gd name="T20" fmla="*/ 2147483647 w 101"/>
                <a:gd name="T21" fmla="*/ 2147483647 h 474"/>
                <a:gd name="T22" fmla="*/ 2147483647 w 101"/>
                <a:gd name="T23" fmla="*/ 2147483647 h 474"/>
                <a:gd name="T24" fmla="*/ 2147483647 w 101"/>
                <a:gd name="T25" fmla="*/ 2147483647 h 474"/>
                <a:gd name="T26" fmla="*/ 2147483647 w 101"/>
                <a:gd name="T27" fmla="*/ 2147483647 h 474"/>
                <a:gd name="T28" fmla="*/ 2147483647 w 101"/>
                <a:gd name="T29" fmla="*/ 2147483647 h 474"/>
                <a:gd name="T30" fmla="*/ 2147483647 w 101"/>
                <a:gd name="T31" fmla="*/ 2147483647 h 474"/>
                <a:gd name="T32" fmla="*/ 2147483647 w 101"/>
                <a:gd name="T33" fmla="*/ 2147483647 h 474"/>
                <a:gd name="T34" fmla="*/ 2147483647 w 101"/>
                <a:gd name="T35" fmla="*/ 2147483647 h 474"/>
                <a:gd name="T36" fmla="*/ 2147483647 w 101"/>
                <a:gd name="T37" fmla="*/ 2147483647 h 474"/>
                <a:gd name="T38" fmla="*/ 2147483647 w 101"/>
                <a:gd name="T39" fmla="*/ 2147483647 h 474"/>
                <a:gd name="T40" fmla="*/ 2147483647 w 101"/>
                <a:gd name="T41" fmla="*/ 2147483647 h 474"/>
                <a:gd name="T42" fmla="*/ 2147483647 w 101"/>
                <a:gd name="T43" fmla="*/ 2147483647 h 474"/>
                <a:gd name="T44" fmla="*/ 2147483647 w 101"/>
                <a:gd name="T45" fmla="*/ 2147483647 h 474"/>
                <a:gd name="T46" fmla="*/ 2147483647 w 101"/>
                <a:gd name="T47" fmla="*/ 2147483647 h 474"/>
                <a:gd name="T48" fmla="*/ 2147483647 w 101"/>
                <a:gd name="T49" fmla="*/ 2147483647 h 474"/>
                <a:gd name="T50" fmla="*/ 2147483647 w 101"/>
                <a:gd name="T51" fmla="*/ 2147483647 h 474"/>
                <a:gd name="T52" fmla="*/ 2147483647 w 101"/>
                <a:gd name="T53" fmla="*/ 2147483647 h 474"/>
                <a:gd name="T54" fmla="*/ 2147483647 w 101"/>
                <a:gd name="T55" fmla="*/ 2147483647 h 474"/>
                <a:gd name="T56" fmla="*/ 2147483647 w 101"/>
                <a:gd name="T57" fmla="*/ 2147483647 h 474"/>
                <a:gd name="T58" fmla="*/ 0 w 101"/>
                <a:gd name="T59" fmla="*/ 0 h 474"/>
                <a:gd name="T60" fmla="*/ 0 w 101"/>
                <a:gd name="T61" fmla="*/ 2147483647 h 474"/>
                <a:gd name="T62" fmla="*/ 2147483647 w 101"/>
                <a:gd name="T63" fmla="*/ 2147483647 h 474"/>
                <a:gd name="T64" fmla="*/ 2147483647 w 101"/>
                <a:gd name="T65" fmla="*/ 2147483647 h 474"/>
                <a:gd name="T66" fmla="*/ 2147483647 w 101"/>
                <a:gd name="T67" fmla="*/ 2147483647 h 474"/>
                <a:gd name="T68" fmla="*/ 2147483647 w 101"/>
                <a:gd name="T69" fmla="*/ 2147483647 h 474"/>
                <a:gd name="T70" fmla="*/ 2147483647 w 101"/>
                <a:gd name="T71" fmla="*/ 2147483647 h 474"/>
                <a:gd name="T72" fmla="*/ 2147483647 w 101"/>
                <a:gd name="T73" fmla="*/ 2147483647 h 474"/>
                <a:gd name="T74" fmla="*/ 2147483647 w 101"/>
                <a:gd name="T75" fmla="*/ 2147483647 h 474"/>
                <a:gd name="T76" fmla="*/ 2147483647 w 101"/>
                <a:gd name="T77" fmla="*/ 2147483647 h 474"/>
                <a:gd name="T78" fmla="*/ 2147483647 w 101"/>
                <a:gd name="T79" fmla="*/ 2147483647 h 474"/>
                <a:gd name="T80" fmla="*/ 2147483647 w 101"/>
                <a:gd name="T81" fmla="*/ 2147483647 h 474"/>
                <a:gd name="T82" fmla="*/ 2147483647 w 101"/>
                <a:gd name="T83" fmla="*/ 2147483647 h 474"/>
                <a:gd name="T84" fmla="*/ 2147483647 w 101"/>
                <a:gd name="T85" fmla="*/ 2147483647 h 474"/>
                <a:gd name="T86" fmla="*/ 2147483647 w 101"/>
                <a:gd name="T87" fmla="*/ 2147483647 h 474"/>
                <a:gd name="T88" fmla="*/ 2147483647 w 101"/>
                <a:gd name="T89" fmla="*/ 2147483647 h 474"/>
                <a:gd name="T90" fmla="*/ 2147483647 w 101"/>
                <a:gd name="T91" fmla="*/ 2147483647 h 474"/>
                <a:gd name="T92" fmla="*/ 2147483647 w 101"/>
                <a:gd name="T93" fmla="*/ 2147483647 h 474"/>
                <a:gd name="T94" fmla="*/ 2147483647 w 101"/>
                <a:gd name="T95" fmla="*/ 2147483647 h 474"/>
                <a:gd name="T96" fmla="*/ 2147483647 w 101"/>
                <a:gd name="T97" fmla="*/ 2147483647 h 474"/>
                <a:gd name="T98" fmla="*/ 2147483647 w 101"/>
                <a:gd name="T99" fmla="*/ 2147483647 h 474"/>
                <a:gd name="T100" fmla="*/ 2147483647 w 101"/>
                <a:gd name="T101" fmla="*/ 2147483647 h 474"/>
                <a:gd name="T102" fmla="*/ 2147483647 w 101"/>
                <a:gd name="T103" fmla="*/ 2147483647 h 474"/>
                <a:gd name="T104" fmla="*/ 2147483647 w 101"/>
                <a:gd name="T105" fmla="*/ 2147483647 h 474"/>
                <a:gd name="T106" fmla="*/ 2147483647 w 101"/>
                <a:gd name="T107" fmla="*/ 2147483647 h 474"/>
                <a:gd name="T108" fmla="*/ 2147483647 w 101"/>
                <a:gd name="T109" fmla="*/ 2147483647 h 474"/>
                <a:gd name="T110" fmla="*/ 2147483647 w 101"/>
                <a:gd name="T111" fmla="*/ 2147483647 h 474"/>
                <a:gd name="T112" fmla="*/ 2147483647 w 101"/>
                <a:gd name="T113" fmla="*/ 2147483647 h 474"/>
                <a:gd name="T114" fmla="*/ 0 w 101"/>
                <a:gd name="T115" fmla="*/ 2147483647 h 474"/>
                <a:gd name="T116" fmla="*/ 0 w 101"/>
                <a:gd name="T117" fmla="*/ 2147483647 h 4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"/>
                <a:gd name="T178" fmla="*/ 0 h 474"/>
                <a:gd name="T179" fmla="*/ 101 w 101"/>
                <a:gd name="T180" fmla="*/ 474 h 4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" h="474">
                  <a:moveTo>
                    <a:pt x="0" y="473"/>
                  </a:moveTo>
                  <a:lnTo>
                    <a:pt x="8" y="472"/>
                  </a:lnTo>
                  <a:lnTo>
                    <a:pt x="15" y="471"/>
                  </a:lnTo>
                  <a:lnTo>
                    <a:pt x="22" y="468"/>
                  </a:lnTo>
                  <a:lnTo>
                    <a:pt x="28" y="463"/>
                  </a:lnTo>
                  <a:lnTo>
                    <a:pt x="34" y="458"/>
                  </a:lnTo>
                  <a:lnTo>
                    <a:pt x="40" y="451"/>
                  </a:lnTo>
                  <a:lnTo>
                    <a:pt x="45" y="444"/>
                  </a:lnTo>
                  <a:lnTo>
                    <a:pt x="49" y="436"/>
                  </a:lnTo>
                  <a:lnTo>
                    <a:pt x="53" y="428"/>
                  </a:lnTo>
                  <a:lnTo>
                    <a:pt x="55" y="420"/>
                  </a:lnTo>
                  <a:lnTo>
                    <a:pt x="56" y="411"/>
                  </a:lnTo>
                  <a:lnTo>
                    <a:pt x="57" y="402"/>
                  </a:lnTo>
                  <a:lnTo>
                    <a:pt x="57" y="305"/>
                  </a:lnTo>
                  <a:lnTo>
                    <a:pt x="57" y="296"/>
                  </a:lnTo>
                  <a:lnTo>
                    <a:pt x="58" y="287"/>
                  </a:lnTo>
                  <a:lnTo>
                    <a:pt x="60" y="279"/>
                  </a:lnTo>
                  <a:lnTo>
                    <a:pt x="62" y="272"/>
                  </a:lnTo>
                  <a:lnTo>
                    <a:pt x="65" y="265"/>
                  </a:lnTo>
                  <a:lnTo>
                    <a:pt x="69" y="259"/>
                  </a:lnTo>
                  <a:lnTo>
                    <a:pt x="75" y="251"/>
                  </a:lnTo>
                  <a:lnTo>
                    <a:pt x="82" y="245"/>
                  </a:lnTo>
                  <a:lnTo>
                    <a:pt x="91" y="241"/>
                  </a:lnTo>
                  <a:lnTo>
                    <a:pt x="100" y="238"/>
                  </a:lnTo>
                  <a:lnTo>
                    <a:pt x="100" y="235"/>
                  </a:lnTo>
                  <a:lnTo>
                    <a:pt x="91" y="231"/>
                  </a:lnTo>
                  <a:lnTo>
                    <a:pt x="84" y="227"/>
                  </a:lnTo>
                  <a:lnTo>
                    <a:pt x="79" y="223"/>
                  </a:lnTo>
                  <a:lnTo>
                    <a:pt x="74" y="218"/>
                  </a:lnTo>
                  <a:lnTo>
                    <a:pt x="69" y="213"/>
                  </a:lnTo>
                  <a:lnTo>
                    <a:pt x="65" y="207"/>
                  </a:lnTo>
                  <a:lnTo>
                    <a:pt x="62" y="200"/>
                  </a:lnTo>
                  <a:lnTo>
                    <a:pt x="60" y="193"/>
                  </a:lnTo>
                  <a:lnTo>
                    <a:pt x="58" y="186"/>
                  </a:lnTo>
                  <a:lnTo>
                    <a:pt x="57" y="178"/>
                  </a:lnTo>
                  <a:lnTo>
                    <a:pt x="57" y="169"/>
                  </a:lnTo>
                  <a:lnTo>
                    <a:pt x="57" y="71"/>
                  </a:lnTo>
                  <a:lnTo>
                    <a:pt x="57" y="62"/>
                  </a:lnTo>
                  <a:lnTo>
                    <a:pt x="56" y="54"/>
                  </a:lnTo>
                  <a:lnTo>
                    <a:pt x="54" y="46"/>
                  </a:lnTo>
                  <a:lnTo>
                    <a:pt x="52" y="39"/>
                  </a:lnTo>
                  <a:lnTo>
                    <a:pt x="49" y="32"/>
                  </a:lnTo>
                  <a:lnTo>
                    <a:pt x="45" y="26"/>
                  </a:lnTo>
                  <a:lnTo>
                    <a:pt x="41" y="20"/>
                  </a:lnTo>
                  <a:lnTo>
                    <a:pt x="34" y="13"/>
                  </a:lnTo>
                  <a:lnTo>
                    <a:pt x="27" y="7"/>
                  </a:lnTo>
                  <a:lnTo>
                    <a:pt x="18" y="3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6"/>
                  </a:lnTo>
                  <a:lnTo>
                    <a:pt x="9" y="9"/>
                  </a:lnTo>
                  <a:lnTo>
                    <a:pt x="16" y="13"/>
                  </a:lnTo>
                  <a:lnTo>
                    <a:pt x="22" y="18"/>
                  </a:lnTo>
                  <a:lnTo>
                    <a:pt x="27" y="25"/>
                  </a:lnTo>
                  <a:lnTo>
                    <a:pt x="30" y="31"/>
                  </a:lnTo>
                  <a:lnTo>
                    <a:pt x="33" y="38"/>
                  </a:lnTo>
                  <a:lnTo>
                    <a:pt x="35" y="46"/>
                  </a:lnTo>
                  <a:lnTo>
                    <a:pt x="36" y="55"/>
                  </a:lnTo>
                  <a:lnTo>
                    <a:pt x="37" y="65"/>
                  </a:lnTo>
                  <a:lnTo>
                    <a:pt x="37" y="76"/>
                  </a:lnTo>
                  <a:lnTo>
                    <a:pt x="37" y="158"/>
                  </a:lnTo>
                  <a:lnTo>
                    <a:pt x="38" y="167"/>
                  </a:lnTo>
                  <a:lnTo>
                    <a:pt x="38" y="175"/>
                  </a:lnTo>
                  <a:lnTo>
                    <a:pt x="40" y="183"/>
                  </a:lnTo>
                  <a:lnTo>
                    <a:pt x="42" y="191"/>
                  </a:lnTo>
                  <a:lnTo>
                    <a:pt x="45" y="199"/>
                  </a:lnTo>
                  <a:lnTo>
                    <a:pt x="48" y="206"/>
                  </a:lnTo>
                  <a:lnTo>
                    <a:pt x="52" y="213"/>
                  </a:lnTo>
                  <a:lnTo>
                    <a:pt x="57" y="219"/>
                  </a:lnTo>
                  <a:lnTo>
                    <a:pt x="62" y="225"/>
                  </a:lnTo>
                  <a:lnTo>
                    <a:pt x="69" y="231"/>
                  </a:lnTo>
                  <a:lnTo>
                    <a:pt x="77" y="237"/>
                  </a:lnTo>
                  <a:lnTo>
                    <a:pt x="69" y="242"/>
                  </a:lnTo>
                  <a:lnTo>
                    <a:pt x="62" y="247"/>
                  </a:lnTo>
                  <a:lnTo>
                    <a:pt x="57" y="253"/>
                  </a:lnTo>
                  <a:lnTo>
                    <a:pt x="52" y="259"/>
                  </a:lnTo>
                  <a:lnTo>
                    <a:pt x="48" y="265"/>
                  </a:lnTo>
                  <a:lnTo>
                    <a:pt x="45" y="272"/>
                  </a:lnTo>
                  <a:lnTo>
                    <a:pt x="42" y="280"/>
                  </a:lnTo>
                  <a:lnTo>
                    <a:pt x="40" y="288"/>
                  </a:lnTo>
                  <a:lnTo>
                    <a:pt x="38" y="297"/>
                  </a:lnTo>
                  <a:lnTo>
                    <a:pt x="38" y="306"/>
                  </a:lnTo>
                  <a:lnTo>
                    <a:pt x="37" y="316"/>
                  </a:lnTo>
                  <a:lnTo>
                    <a:pt x="37" y="397"/>
                  </a:lnTo>
                  <a:lnTo>
                    <a:pt x="37" y="406"/>
                  </a:lnTo>
                  <a:lnTo>
                    <a:pt x="36" y="415"/>
                  </a:lnTo>
                  <a:lnTo>
                    <a:pt x="35" y="424"/>
                  </a:lnTo>
                  <a:lnTo>
                    <a:pt x="33" y="431"/>
                  </a:lnTo>
                  <a:lnTo>
                    <a:pt x="30" y="438"/>
                  </a:lnTo>
                  <a:lnTo>
                    <a:pt x="27" y="445"/>
                  </a:lnTo>
                  <a:lnTo>
                    <a:pt x="22" y="453"/>
                  </a:lnTo>
                  <a:lnTo>
                    <a:pt x="15" y="460"/>
                  </a:lnTo>
                  <a:lnTo>
                    <a:pt x="8" y="464"/>
                  </a:lnTo>
                  <a:lnTo>
                    <a:pt x="0" y="467"/>
                  </a:lnTo>
                  <a:lnTo>
                    <a:pt x="0" y="473"/>
                  </a:lnTo>
                </a:path>
              </a:pathLst>
            </a:custGeom>
            <a:solidFill>
              <a:schemeClr val="accent3"/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650" name="Freeform 42"/>
            <p:cNvSpPr/>
            <p:nvPr/>
          </p:nvSpPr>
          <p:spPr>
            <a:xfrm>
              <a:off x="6437313" y="5373688"/>
              <a:ext cx="1090612" cy="206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9025" y="0"/>
                </a:cxn>
                <a:cxn ang="0">
                  <a:pos x="1089025" y="204788"/>
                </a:cxn>
                <a:cxn ang="0">
                  <a:pos x="0" y="204788"/>
                </a:cxn>
                <a:cxn ang="0">
                  <a:pos x="0" y="0"/>
                </a:cxn>
              </a:cxnLst>
              <a:pathLst>
                <a:path w="687" h="130">
                  <a:moveTo>
                    <a:pt x="0" y="0"/>
                  </a:moveTo>
                  <a:lnTo>
                    <a:pt x="686" y="0"/>
                  </a:lnTo>
                  <a:lnTo>
                    <a:pt x="686" y="129"/>
                  </a:lnTo>
                  <a:lnTo>
                    <a:pt x="0" y="129"/>
                  </a:lnTo>
                  <a:lnTo>
                    <a:pt x="0" y="0"/>
                  </a:lnTo>
                </a:path>
              </a:pathLst>
            </a:custGeom>
            <a:solidFill>
              <a:srgbClr val="FF99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51" name="Freeform 43"/>
            <p:cNvSpPr/>
            <p:nvPr/>
          </p:nvSpPr>
          <p:spPr>
            <a:xfrm>
              <a:off x="6437313" y="5365750"/>
              <a:ext cx="1100137" cy="19050"/>
            </a:xfrm>
            <a:custGeom>
              <a:avLst/>
              <a:gdLst/>
              <a:ahLst/>
              <a:cxnLst>
                <a:cxn ang="0">
                  <a:pos x="1098550" y="7938"/>
                </a:cxn>
                <a:cxn ang="0">
                  <a:pos x="1089025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1089025" y="17463"/>
                </a:cxn>
                <a:cxn ang="0">
                  <a:pos x="1098550" y="7938"/>
                </a:cxn>
                <a:cxn ang="0">
                  <a:pos x="1098550" y="0"/>
                </a:cxn>
                <a:cxn ang="0">
                  <a:pos x="1089025" y="0"/>
                </a:cxn>
                <a:cxn ang="0">
                  <a:pos x="1098550" y="7938"/>
                </a:cxn>
              </a:cxnLst>
              <a:pathLst>
                <a:path w="693" h="12">
                  <a:moveTo>
                    <a:pt x="692" y="5"/>
                  </a:moveTo>
                  <a:lnTo>
                    <a:pt x="68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686" y="11"/>
                  </a:lnTo>
                  <a:lnTo>
                    <a:pt x="692" y="5"/>
                  </a:lnTo>
                  <a:lnTo>
                    <a:pt x="692" y="0"/>
                  </a:lnTo>
                  <a:lnTo>
                    <a:pt x="686" y="0"/>
                  </a:lnTo>
                  <a:lnTo>
                    <a:pt x="692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52" name="Freeform 44"/>
            <p:cNvSpPr/>
            <p:nvPr/>
          </p:nvSpPr>
          <p:spPr>
            <a:xfrm>
              <a:off x="7518400" y="5373688"/>
              <a:ext cx="19050" cy="215900"/>
            </a:xfrm>
            <a:custGeom>
              <a:avLst/>
              <a:gdLst/>
              <a:ahLst/>
              <a:cxnLst>
                <a:cxn ang="0">
                  <a:pos x="7938" y="214313"/>
                </a:cxn>
                <a:cxn ang="0">
                  <a:pos x="17463" y="204788"/>
                </a:cxn>
                <a:cxn ang="0">
                  <a:pos x="17463" y="0"/>
                </a:cxn>
                <a:cxn ang="0">
                  <a:pos x="0" y="0"/>
                </a:cxn>
                <a:cxn ang="0">
                  <a:pos x="0" y="204788"/>
                </a:cxn>
                <a:cxn ang="0">
                  <a:pos x="7938" y="214313"/>
                </a:cxn>
                <a:cxn ang="0">
                  <a:pos x="17463" y="214313"/>
                </a:cxn>
                <a:cxn ang="0">
                  <a:pos x="17463" y="204788"/>
                </a:cxn>
                <a:cxn ang="0">
                  <a:pos x="7938" y="214313"/>
                </a:cxn>
              </a:cxnLst>
              <a:pathLst>
                <a:path w="12" h="136">
                  <a:moveTo>
                    <a:pt x="5" y="135"/>
                  </a:moveTo>
                  <a:lnTo>
                    <a:pt x="11" y="12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5" y="135"/>
                  </a:lnTo>
                  <a:lnTo>
                    <a:pt x="11" y="135"/>
                  </a:lnTo>
                  <a:lnTo>
                    <a:pt x="11" y="129"/>
                  </a:lnTo>
                  <a:lnTo>
                    <a:pt x="5" y="13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53" name="Freeform 45"/>
            <p:cNvSpPr/>
            <p:nvPr/>
          </p:nvSpPr>
          <p:spPr>
            <a:xfrm>
              <a:off x="6427788" y="5568950"/>
              <a:ext cx="1100137" cy="20638"/>
            </a:xfrm>
            <a:custGeom>
              <a:avLst/>
              <a:gdLst/>
              <a:ahLst/>
              <a:cxnLst>
                <a:cxn ang="0">
                  <a:pos x="0" y="9525"/>
                </a:cxn>
                <a:cxn ang="0">
                  <a:pos x="9525" y="19050"/>
                </a:cxn>
                <a:cxn ang="0">
                  <a:pos x="1098550" y="19050"/>
                </a:cxn>
                <a:cxn ang="0">
                  <a:pos x="1098550" y="0"/>
                </a:cxn>
                <a:cxn ang="0">
                  <a:pos x="9525" y="0"/>
                </a:cxn>
                <a:cxn ang="0">
                  <a:pos x="0" y="9525"/>
                </a:cxn>
                <a:cxn ang="0">
                  <a:pos x="0" y="19050"/>
                </a:cxn>
                <a:cxn ang="0">
                  <a:pos x="9525" y="19050"/>
                </a:cxn>
                <a:cxn ang="0">
                  <a:pos x="0" y="9525"/>
                </a:cxn>
              </a:cxnLst>
              <a:pathLst>
                <a:path w="693" h="13">
                  <a:moveTo>
                    <a:pt x="0" y="6"/>
                  </a:moveTo>
                  <a:lnTo>
                    <a:pt x="6" y="12"/>
                  </a:lnTo>
                  <a:lnTo>
                    <a:pt x="692" y="12"/>
                  </a:lnTo>
                  <a:lnTo>
                    <a:pt x="69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0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54" name="Freeform 46"/>
            <p:cNvSpPr/>
            <p:nvPr/>
          </p:nvSpPr>
          <p:spPr>
            <a:xfrm>
              <a:off x="6427788" y="5365750"/>
              <a:ext cx="19050" cy="214313"/>
            </a:xfrm>
            <a:custGeom>
              <a:avLst/>
              <a:gdLst/>
              <a:ahLst/>
              <a:cxnLst>
                <a:cxn ang="0">
                  <a:pos x="9525" y="0"/>
                </a:cxn>
                <a:cxn ang="0">
                  <a:pos x="0" y="7938"/>
                </a:cxn>
                <a:cxn ang="0">
                  <a:pos x="0" y="212725"/>
                </a:cxn>
                <a:cxn ang="0">
                  <a:pos x="17463" y="212725"/>
                </a:cxn>
                <a:cxn ang="0">
                  <a:pos x="17463" y="7938"/>
                </a:cxn>
                <a:cxn ang="0">
                  <a:pos x="9525" y="0"/>
                </a:cxn>
                <a:cxn ang="0">
                  <a:pos x="0" y="0"/>
                </a:cxn>
                <a:cxn ang="0">
                  <a:pos x="0" y="7938"/>
                </a:cxn>
                <a:cxn ang="0">
                  <a:pos x="9525" y="0"/>
                </a:cxn>
              </a:cxnLst>
              <a:pathLst>
                <a:path w="12" h="135">
                  <a:moveTo>
                    <a:pt x="6" y="0"/>
                  </a:moveTo>
                  <a:lnTo>
                    <a:pt x="0" y="5"/>
                  </a:lnTo>
                  <a:lnTo>
                    <a:pt x="0" y="134"/>
                  </a:lnTo>
                  <a:lnTo>
                    <a:pt x="11" y="134"/>
                  </a:lnTo>
                  <a:lnTo>
                    <a:pt x="11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55" name="Freeform 47"/>
            <p:cNvSpPr/>
            <p:nvPr/>
          </p:nvSpPr>
          <p:spPr>
            <a:xfrm>
              <a:off x="5064125" y="4862513"/>
              <a:ext cx="838200" cy="215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613" y="0"/>
                </a:cxn>
                <a:cxn ang="0">
                  <a:pos x="836613" y="214313"/>
                </a:cxn>
                <a:cxn ang="0">
                  <a:pos x="0" y="214313"/>
                </a:cxn>
                <a:cxn ang="0">
                  <a:pos x="0" y="0"/>
                </a:cxn>
              </a:cxnLst>
              <a:pathLst>
                <a:path w="528" h="136">
                  <a:moveTo>
                    <a:pt x="0" y="0"/>
                  </a:moveTo>
                  <a:lnTo>
                    <a:pt x="527" y="0"/>
                  </a:lnTo>
                  <a:lnTo>
                    <a:pt x="527" y="135"/>
                  </a:lnTo>
                  <a:lnTo>
                    <a:pt x="0" y="135"/>
                  </a:lnTo>
                  <a:lnTo>
                    <a:pt x="0" y="0"/>
                  </a:lnTo>
                </a:path>
              </a:pathLst>
            </a:custGeom>
            <a:solidFill>
              <a:srgbClr val="FF99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56" name="Freeform 48"/>
            <p:cNvSpPr/>
            <p:nvPr/>
          </p:nvSpPr>
          <p:spPr>
            <a:xfrm>
              <a:off x="5064125" y="4854575"/>
              <a:ext cx="846138" cy="19050"/>
            </a:xfrm>
            <a:custGeom>
              <a:avLst/>
              <a:gdLst/>
              <a:ahLst/>
              <a:cxnLst>
                <a:cxn ang="0">
                  <a:pos x="844550" y="7938"/>
                </a:cxn>
                <a:cxn ang="0">
                  <a:pos x="836613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836613" y="17463"/>
                </a:cxn>
                <a:cxn ang="0">
                  <a:pos x="844550" y="7938"/>
                </a:cxn>
                <a:cxn ang="0">
                  <a:pos x="844550" y="0"/>
                </a:cxn>
                <a:cxn ang="0">
                  <a:pos x="836613" y="0"/>
                </a:cxn>
                <a:cxn ang="0">
                  <a:pos x="844550" y="7938"/>
                </a:cxn>
              </a:cxnLst>
              <a:pathLst>
                <a:path w="533" h="12">
                  <a:moveTo>
                    <a:pt x="532" y="5"/>
                  </a:moveTo>
                  <a:lnTo>
                    <a:pt x="527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527" y="11"/>
                  </a:lnTo>
                  <a:lnTo>
                    <a:pt x="532" y="5"/>
                  </a:lnTo>
                  <a:lnTo>
                    <a:pt x="532" y="0"/>
                  </a:lnTo>
                  <a:lnTo>
                    <a:pt x="527" y="0"/>
                  </a:lnTo>
                  <a:lnTo>
                    <a:pt x="532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57" name="Freeform 49"/>
            <p:cNvSpPr/>
            <p:nvPr/>
          </p:nvSpPr>
          <p:spPr>
            <a:xfrm>
              <a:off x="5891213" y="4862513"/>
              <a:ext cx="19050" cy="225425"/>
            </a:xfrm>
            <a:custGeom>
              <a:avLst/>
              <a:gdLst/>
              <a:ahLst/>
              <a:cxnLst>
                <a:cxn ang="0">
                  <a:pos x="9525" y="223838"/>
                </a:cxn>
                <a:cxn ang="0">
                  <a:pos x="17463" y="214313"/>
                </a:cxn>
                <a:cxn ang="0">
                  <a:pos x="17463" y="0"/>
                </a:cxn>
                <a:cxn ang="0">
                  <a:pos x="0" y="0"/>
                </a:cxn>
                <a:cxn ang="0">
                  <a:pos x="0" y="214313"/>
                </a:cxn>
                <a:cxn ang="0">
                  <a:pos x="9525" y="223838"/>
                </a:cxn>
                <a:cxn ang="0">
                  <a:pos x="17463" y="223838"/>
                </a:cxn>
                <a:cxn ang="0">
                  <a:pos x="17463" y="214313"/>
                </a:cxn>
                <a:cxn ang="0">
                  <a:pos x="9525" y="223838"/>
                </a:cxn>
              </a:cxnLst>
              <a:pathLst>
                <a:path w="12" h="142">
                  <a:moveTo>
                    <a:pt x="6" y="141"/>
                  </a:moveTo>
                  <a:lnTo>
                    <a:pt x="11" y="13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6" y="141"/>
                  </a:lnTo>
                  <a:lnTo>
                    <a:pt x="11" y="141"/>
                  </a:lnTo>
                  <a:lnTo>
                    <a:pt x="11" y="135"/>
                  </a:lnTo>
                  <a:lnTo>
                    <a:pt x="6" y="141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58" name="Freeform 50"/>
            <p:cNvSpPr/>
            <p:nvPr/>
          </p:nvSpPr>
          <p:spPr>
            <a:xfrm>
              <a:off x="5056188" y="5068888"/>
              <a:ext cx="846137" cy="19050"/>
            </a:xfrm>
            <a:custGeom>
              <a:avLst/>
              <a:gdLst/>
              <a:ahLst/>
              <a:cxnLst>
                <a:cxn ang="0">
                  <a:pos x="0" y="7938"/>
                </a:cxn>
                <a:cxn ang="0">
                  <a:pos x="7937" y="17463"/>
                </a:cxn>
                <a:cxn ang="0">
                  <a:pos x="844550" y="17463"/>
                </a:cxn>
                <a:cxn ang="0">
                  <a:pos x="844550" y="0"/>
                </a:cxn>
                <a:cxn ang="0">
                  <a:pos x="7937" y="0"/>
                </a:cxn>
                <a:cxn ang="0">
                  <a:pos x="0" y="7938"/>
                </a:cxn>
                <a:cxn ang="0">
                  <a:pos x="0" y="17463"/>
                </a:cxn>
                <a:cxn ang="0">
                  <a:pos x="7937" y="17463"/>
                </a:cxn>
                <a:cxn ang="0">
                  <a:pos x="0" y="7938"/>
                </a:cxn>
              </a:cxnLst>
              <a:pathLst>
                <a:path w="533" h="12">
                  <a:moveTo>
                    <a:pt x="0" y="5"/>
                  </a:moveTo>
                  <a:lnTo>
                    <a:pt x="5" y="11"/>
                  </a:lnTo>
                  <a:lnTo>
                    <a:pt x="532" y="11"/>
                  </a:lnTo>
                  <a:lnTo>
                    <a:pt x="532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59" name="Freeform 51"/>
            <p:cNvSpPr/>
            <p:nvPr/>
          </p:nvSpPr>
          <p:spPr>
            <a:xfrm>
              <a:off x="5056188" y="4854575"/>
              <a:ext cx="19050" cy="223838"/>
            </a:xfrm>
            <a:custGeom>
              <a:avLst/>
              <a:gdLst/>
              <a:ahLst/>
              <a:cxnLst>
                <a:cxn ang="0">
                  <a:pos x="7938" y="0"/>
                </a:cxn>
                <a:cxn ang="0">
                  <a:pos x="0" y="7938"/>
                </a:cxn>
                <a:cxn ang="0">
                  <a:pos x="0" y="222250"/>
                </a:cxn>
                <a:cxn ang="0">
                  <a:pos x="17463" y="222250"/>
                </a:cxn>
                <a:cxn ang="0">
                  <a:pos x="17463" y="7938"/>
                </a:cxn>
                <a:cxn ang="0">
                  <a:pos x="7938" y="0"/>
                </a:cxn>
                <a:cxn ang="0">
                  <a:pos x="0" y="0"/>
                </a:cxn>
                <a:cxn ang="0">
                  <a:pos x="0" y="7938"/>
                </a:cxn>
                <a:cxn ang="0">
                  <a:pos x="7938" y="0"/>
                </a:cxn>
              </a:cxnLst>
              <a:pathLst>
                <a:path w="12" h="141">
                  <a:moveTo>
                    <a:pt x="5" y="0"/>
                  </a:moveTo>
                  <a:lnTo>
                    <a:pt x="0" y="5"/>
                  </a:lnTo>
                  <a:lnTo>
                    <a:pt x="0" y="140"/>
                  </a:lnTo>
                  <a:lnTo>
                    <a:pt x="11" y="140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60" name="Freeform 52"/>
            <p:cNvSpPr/>
            <p:nvPr/>
          </p:nvSpPr>
          <p:spPr>
            <a:xfrm>
              <a:off x="4645025" y="4360863"/>
              <a:ext cx="1798638" cy="206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7050" y="0"/>
                </a:cxn>
                <a:cxn ang="0">
                  <a:pos x="1797050" y="204788"/>
                </a:cxn>
                <a:cxn ang="0">
                  <a:pos x="0" y="204788"/>
                </a:cxn>
                <a:cxn ang="0">
                  <a:pos x="0" y="0"/>
                </a:cxn>
              </a:cxnLst>
              <a:pathLst>
                <a:path w="1133" h="130">
                  <a:moveTo>
                    <a:pt x="0" y="0"/>
                  </a:moveTo>
                  <a:lnTo>
                    <a:pt x="1132" y="0"/>
                  </a:lnTo>
                  <a:lnTo>
                    <a:pt x="1132" y="129"/>
                  </a:lnTo>
                  <a:lnTo>
                    <a:pt x="0" y="129"/>
                  </a:lnTo>
                  <a:lnTo>
                    <a:pt x="0" y="0"/>
                  </a:lnTo>
                </a:path>
              </a:pathLst>
            </a:custGeom>
            <a:solidFill>
              <a:srgbClr val="FF99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61" name="Freeform 53"/>
            <p:cNvSpPr/>
            <p:nvPr/>
          </p:nvSpPr>
          <p:spPr>
            <a:xfrm>
              <a:off x="4645025" y="4352925"/>
              <a:ext cx="1808163" cy="19050"/>
            </a:xfrm>
            <a:custGeom>
              <a:avLst/>
              <a:gdLst/>
              <a:ahLst/>
              <a:cxnLst>
                <a:cxn ang="0">
                  <a:pos x="1806575" y="7938"/>
                </a:cxn>
                <a:cxn ang="0">
                  <a:pos x="1797050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1797050" y="17463"/>
                </a:cxn>
                <a:cxn ang="0">
                  <a:pos x="1806575" y="7938"/>
                </a:cxn>
                <a:cxn ang="0">
                  <a:pos x="1806575" y="0"/>
                </a:cxn>
                <a:cxn ang="0">
                  <a:pos x="1797050" y="0"/>
                </a:cxn>
                <a:cxn ang="0">
                  <a:pos x="1806575" y="7938"/>
                </a:cxn>
              </a:cxnLst>
              <a:pathLst>
                <a:path w="1139" h="12">
                  <a:moveTo>
                    <a:pt x="1138" y="5"/>
                  </a:moveTo>
                  <a:lnTo>
                    <a:pt x="113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32" y="11"/>
                  </a:lnTo>
                  <a:lnTo>
                    <a:pt x="1138" y="5"/>
                  </a:lnTo>
                  <a:lnTo>
                    <a:pt x="1138" y="0"/>
                  </a:lnTo>
                  <a:lnTo>
                    <a:pt x="1132" y="0"/>
                  </a:lnTo>
                  <a:lnTo>
                    <a:pt x="1138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62" name="Freeform 54"/>
            <p:cNvSpPr/>
            <p:nvPr/>
          </p:nvSpPr>
          <p:spPr>
            <a:xfrm>
              <a:off x="6434138" y="4360863"/>
              <a:ext cx="19050" cy="215900"/>
            </a:xfrm>
            <a:custGeom>
              <a:avLst/>
              <a:gdLst/>
              <a:ahLst/>
              <a:cxnLst>
                <a:cxn ang="0">
                  <a:pos x="7938" y="214313"/>
                </a:cxn>
                <a:cxn ang="0">
                  <a:pos x="17463" y="204788"/>
                </a:cxn>
                <a:cxn ang="0">
                  <a:pos x="17463" y="0"/>
                </a:cxn>
                <a:cxn ang="0">
                  <a:pos x="0" y="0"/>
                </a:cxn>
                <a:cxn ang="0">
                  <a:pos x="0" y="204788"/>
                </a:cxn>
                <a:cxn ang="0">
                  <a:pos x="7938" y="214313"/>
                </a:cxn>
                <a:cxn ang="0">
                  <a:pos x="17463" y="214313"/>
                </a:cxn>
                <a:cxn ang="0">
                  <a:pos x="17463" y="204788"/>
                </a:cxn>
                <a:cxn ang="0">
                  <a:pos x="7938" y="214313"/>
                </a:cxn>
              </a:cxnLst>
              <a:pathLst>
                <a:path w="12" h="136">
                  <a:moveTo>
                    <a:pt x="5" y="135"/>
                  </a:moveTo>
                  <a:lnTo>
                    <a:pt x="11" y="12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5" y="135"/>
                  </a:lnTo>
                  <a:lnTo>
                    <a:pt x="11" y="135"/>
                  </a:lnTo>
                  <a:lnTo>
                    <a:pt x="11" y="129"/>
                  </a:lnTo>
                  <a:lnTo>
                    <a:pt x="5" y="13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63" name="Freeform 55"/>
            <p:cNvSpPr/>
            <p:nvPr/>
          </p:nvSpPr>
          <p:spPr>
            <a:xfrm>
              <a:off x="4637088" y="4557713"/>
              <a:ext cx="1806575" cy="19050"/>
            </a:xfrm>
            <a:custGeom>
              <a:avLst/>
              <a:gdLst/>
              <a:ahLst/>
              <a:cxnLst>
                <a:cxn ang="0">
                  <a:pos x="0" y="7938"/>
                </a:cxn>
                <a:cxn ang="0">
                  <a:pos x="7938" y="17463"/>
                </a:cxn>
                <a:cxn ang="0">
                  <a:pos x="1804988" y="17463"/>
                </a:cxn>
                <a:cxn ang="0">
                  <a:pos x="1804988" y="0"/>
                </a:cxn>
                <a:cxn ang="0">
                  <a:pos x="7938" y="0"/>
                </a:cxn>
                <a:cxn ang="0">
                  <a:pos x="0" y="7938"/>
                </a:cxn>
                <a:cxn ang="0">
                  <a:pos x="0" y="17463"/>
                </a:cxn>
                <a:cxn ang="0">
                  <a:pos x="7938" y="17463"/>
                </a:cxn>
                <a:cxn ang="0">
                  <a:pos x="0" y="7938"/>
                </a:cxn>
              </a:cxnLst>
              <a:pathLst>
                <a:path w="1138" h="12">
                  <a:moveTo>
                    <a:pt x="0" y="5"/>
                  </a:moveTo>
                  <a:lnTo>
                    <a:pt x="5" y="11"/>
                  </a:lnTo>
                  <a:lnTo>
                    <a:pt x="1137" y="11"/>
                  </a:lnTo>
                  <a:lnTo>
                    <a:pt x="1137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64" name="Freeform 56"/>
            <p:cNvSpPr/>
            <p:nvPr/>
          </p:nvSpPr>
          <p:spPr>
            <a:xfrm>
              <a:off x="4637088" y="4352925"/>
              <a:ext cx="19050" cy="214313"/>
            </a:xfrm>
            <a:custGeom>
              <a:avLst/>
              <a:gdLst/>
              <a:ahLst/>
              <a:cxnLst>
                <a:cxn ang="0">
                  <a:pos x="7938" y="0"/>
                </a:cxn>
                <a:cxn ang="0">
                  <a:pos x="0" y="7938"/>
                </a:cxn>
                <a:cxn ang="0">
                  <a:pos x="0" y="212725"/>
                </a:cxn>
                <a:cxn ang="0">
                  <a:pos x="17463" y="212725"/>
                </a:cxn>
                <a:cxn ang="0">
                  <a:pos x="17463" y="7938"/>
                </a:cxn>
                <a:cxn ang="0">
                  <a:pos x="7938" y="0"/>
                </a:cxn>
                <a:cxn ang="0">
                  <a:pos x="0" y="0"/>
                </a:cxn>
                <a:cxn ang="0">
                  <a:pos x="0" y="7938"/>
                </a:cxn>
                <a:cxn ang="0">
                  <a:pos x="7938" y="0"/>
                </a:cxn>
              </a:cxnLst>
              <a:pathLst>
                <a:path w="12" h="135">
                  <a:moveTo>
                    <a:pt x="5" y="0"/>
                  </a:moveTo>
                  <a:lnTo>
                    <a:pt x="0" y="5"/>
                  </a:lnTo>
                  <a:lnTo>
                    <a:pt x="0" y="134"/>
                  </a:lnTo>
                  <a:lnTo>
                    <a:pt x="11" y="134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65" name="Freeform 57"/>
            <p:cNvSpPr/>
            <p:nvPr/>
          </p:nvSpPr>
          <p:spPr>
            <a:xfrm>
              <a:off x="5891213" y="3849688"/>
              <a:ext cx="1636712" cy="217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5125" y="0"/>
                </a:cxn>
                <a:cxn ang="0">
                  <a:pos x="1635125" y="215900"/>
                </a:cxn>
                <a:cxn ang="0">
                  <a:pos x="0" y="215900"/>
                </a:cxn>
                <a:cxn ang="0">
                  <a:pos x="0" y="0"/>
                </a:cxn>
              </a:cxnLst>
              <a:pathLst>
                <a:path w="1031" h="137">
                  <a:moveTo>
                    <a:pt x="0" y="0"/>
                  </a:moveTo>
                  <a:lnTo>
                    <a:pt x="1030" y="0"/>
                  </a:lnTo>
                  <a:lnTo>
                    <a:pt x="1030" y="136"/>
                  </a:lnTo>
                  <a:lnTo>
                    <a:pt x="0" y="136"/>
                  </a:lnTo>
                  <a:lnTo>
                    <a:pt x="0" y="0"/>
                  </a:lnTo>
                </a:path>
              </a:pathLst>
            </a:custGeom>
            <a:solidFill>
              <a:srgbClr val="FF99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66" name="Freeform 58"/>
            <p:cNvSpPr/>
            <p:nvPr/>
          </p:nvSpPr>
          <p:spPr>
            <a:xfrm>
              <a:off x="5891213" y="3841750"/>
              <a:ext cx="1646237" cy="19050"/>
            </a:xfrm>
            <a:custGeom>
              <a:avLst/>
              <a:gdLst/>
              <a:ahLst/>
              <a:cxnLst>
                <a:cxn ang="0">
                  <a:pos x="1644650" y="7938"/>
                </a:cxn>
                <a:cxn ang="0">
                  <a:pos x="1635125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1635125" y="17463"/>
                </a:cxn>
                <a:cxn ang="0">
                  <a:pos x="1644650" y="7938"/>
                </a:cxn>
                <a:cxn ang="0">
                  <a:pos x="1644650" y="0"/>
                </a:cxn>
                <a:cxn ang="0">
                  <a:pos x="1635125" y="0"/>
                </a:cxn>
                <a:cxn ang="0">
                  <a:pos x="1644650" y="7938"/>
                </a:cxn>
              </a:cxnLst>
              <a:pathLst>
                <a:path w="1037" h="12">
                  <a:moveTo>
                    <a:pt x="1036" y="5"/>
                  </a:moveTo>
                  <a:lnTo>
                    <a:pt x="103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30" y="11"/>
                  </a:lnTo>
                  <a:lnTo>
                    <a:pt x="1036" y="5"/>
                  </a:lnTo>
                  <a:lnTo>
                    <a:pt x="1036" y="0"/>
                  </a:lnTo>
                  <a:lnTo>
                    <a:pt x="1030" y="0"/>
                  </a:lnTo>
                  <a:lnTo>
                    <a:pt x="1036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67" name="Freeform 59"/>
            <p:cNvSpPr/>
            <p:nvPr/>
          </p:nvSpPr>
          <p:spPr>
            <a:xfrm>
              <a:off x="7518400" y="3849688"/>
              <a:ext cx="19050" cy="225425"/>
            </a:xfrm>
            <a:custGeom>
              <a:avLst/>
              <a:gdLst/>
              <a:ahLst/>
              <a:cxnLst>
                <a:cxn ang="0">
                  <a:pos x="7938" y="223838"/>
                </a:cxn>
                <a:cxn ang="0">
                  <a:pos x="17463" y="215900"/>
                </a:cxn>
                <a:cxn ang="0">
                  <a:pos x="17463" y="0"/>
                </a:cxn>
                <a:cxn ang="0">
                  <a:pos x="0" y="0"/>
                </a:cxn>
                <a:cxn ang="0">
                  <a:pos x="0" y="215900"/>
                </a:cxn>
                <a:cxn ang="0">
                  <a:pos x="7938" y="223838"/>
                </a:cxn>
                <a:cxn ang="0">
                  <a:pos x="17463" y="223838"/>
                </a:cxn>
                <a:cxn ang="0">
                  <a:pos x="17463" y="215900"/>
                </a:cxn>
                <a:cxn ang="0">
                  <a:pos x="7938" y="223838"/>
                </a:cxn>
              </a:cxnLst>
              <a:pathLst>
                <a:path w="12" h="142">
                  <a:moveTo>
                    <a:pt x="5" y="141"/>
                  </a:moveTo>
                  <a:lnTo>
                    <a:pt x="11" y="13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5" y="141"/>
                  </a:lnTo>
                  <a:lnTo>
                    <a:pt x="11" y="141"/>
                  </a:lnTo>
                  <a:lnTo>
                    <a:pt x="11" y="136"/>
                  </a:lnTo>
                  <a:lnTo>
                    <a:pt x="5" y="141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68" name="Freeform 60"/>
            <p:cNvSpPr/>
            <p:nvPr/>
          </p:nvSpPr>
          <p:spPr>
            <a:xfrm>
              <a:off x="5883275" y="4056063"/>
              <a:ext cx="1644650" cy="19050"/>
            </a:xfrm>
            <a:custGeom>
              <a:avLst/>
              <a:gdLst/>
              <a:ahLst/>
              <a:cxnLst>
                <a:cxn ang="0">
                  <a:pos x="0" y="9525"/>
                </a:cxn>
                <a:cxn ang="0">
                  <a:pos x="7938" y="17463"/>
                </a:cxn>
                <a:cxn ang="0">
                  <a:pos x="1643063" y="17463"/>
                </a:cxn>
                <a:cxn ang="0">
                  <a:pos x="1643063" y="0"/>
                </a:cxn>
                <a:cxn ang="0">
                  <a:pos x="7938" y="0"/>
                </a:cxn>
                <a:cxn ang="0">
                  <a:pos x="0" y="9525"/>
                </a:cxn>
                <a:cxn ang="0">
                  <a:pos x="0" y="17463"/>
                </a:cxn>
                <a:cxn ang="0">
                  <a:pos x="7938" y="17463"/>
                </a:cxn>
                <a:cxn ang="0">
                  <a:pos x="0" y="9525"/>
                </a:cxn>
              </a:cxnLst>
              <a:pathLst>
                <a:path w="1036" h="12">
                  <a:moveTo>
                    <a:pt x="0" y="6"/>
                  </a:moveTo>
                  <a:lnTo>
                    <a:pt x="5" y="11"/>
                  </a:lnTo>
                  <a:lnTo>
                    <a:pt x="1035" y="11"/>
                  </a:lnTo>
                  <a:lnTo>
                    <a:pt x="1035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0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69" name="Freeform 61"/>
            <p:cNvSpPr/>
            <p:nvPr/>
          </p:nvSpPr>
          <p:spPr>
            <a:xfrm>
              <a:off x="5883275" y="3841750"/>
              <a:ext cx="19050" cy="225425"/>
            </a:xfrm>
            <a:custGeom>
              <a:avLst/>
              <a:gdLst/>
              <a:ahLst/>
              <a:cxnLst>
                <a:cxn ang="0">
                  <a:pos x="7938" y="0"/>
                </a:cxn>
                <a:cxn ang="0">
                  <a:pos x="0" y="7938"/>
                </a:cxn>
                <a:cxn ang="0">
                  <a:pos x="0" y="223838"/>
                </a:cxn>
                <a:cxn ang="0">
                  <a:pos x="17463" y="223838"/>
                </a:cxn>
                <a:cxn ang="0">
                  <a:pos x="17463" y="7938"/>
                </a:cxn>
                <a:cxn ang="0">
                  <a:pos x="7938" y="0"/>
                </a:cxn>
                <a:cxn ang="0">
                  <a:pos x="0" y="0"/>
                </a:cxn>
                <a:cxn ang="0">
                  <a:pos x="0" y="7938"/>
                </a:cxn>
                <a:cxn ang="0">
                  <a:pos x="7938" y="0"/>
                </a:cxn>
              </a:cxnLst>
              <a:pathLst>
                <a:path w="12" h="142">
                  <a:moveTo>
                    <a:pt x="5" y="0"/>
                  </a:moveTo>
                  <a:lnTo>
                    <a:pt x="0" y="5"/>
                  </a:lnTo>
                  <a:lnTo>
                    <a:pt x="0" y="141"/>
                  </a:lnTo>
                  <a:lnTo>
                    <a:pt x="11" y="141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70" name="Freeform 62"/>
            <p:cNvSpPr/>
            <p:nvPr/>
          </p:nvSpPr>
          <p:spPr>
            <a:xfrm>
              <a:off x="4511675" y="3351213"/>
              <a:ext cx="858838" cy="204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7250" y="0"/>
                </a:cxn>
                <a:cxn ang="0">
                  <a:pos x="857250" y="203200"/>
                </a:cxn>
                <a:cxn ang="0">
                  <a:pos x="0" y="203200"/>
                </a:cxn>
                <a:cxn ang="0">
                  <a:pos x="0" y="0"/>
                </a:cxn>
              </a:cxnLst>
              <a:pathLst>
                <a:path w="541" h="129">
                  <a:moveTo>
                    <a:pt x="0" y="0"/>
                  </a:moveTo>
                  <a:lnTo>
                    <a:pt x="540" y="0"/>
                  </a:lnTo>
                  <a:lnTo>
                    <a:pt x="540" y="128"/>
                  </a:lnTo>
                  <a:lnTo>
                    <a:pt x="0" y="128"/>
                  </a:lnTo>
                  <a:lnTo>
                    <a:pt x="0" y="0"/>
                  </a:lnTo>
                </a:path>
              </a:pathLst>
            </a:custGeom>
            <a:solidFill>
              <a:srgbClr val="FF99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71" name="Freeform 63"/>
            <p:cNvSpPr/>
            <p:nvPr/>
          </p:nvSpPr>
          <p:spPr>
            <a:xfrm>
              <a:off x="4511675" y="3341688"/>
              <a:ext cx="868363" cy="19050"/>
            </a:xfrm>
            <a:custGeom>
              <a:avLst/>
              <a:gdLst/>
              <a:ahLst/>
              <a:cxnLst>
                <a:cxn ang="0">
                  <a:pos x="866775" y="9525"/>
                </a:cxn>
                <a:cxn ang="0">
                  <a:pos x="857250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857250" y="17463"/>
                </a:cxn>
                <a:cxn ang="0">
                  <a:pos x="866775" y="9525"/>
                </a:cxn>
                <a:cxn ang="0">
                  <a:pos x="866775" y="0"/>
                </a:cxn>
                <a:cxn ang="0">
                  <a:pos x="857250" y="0"/>
                </a:cxn>
                <a:cxn ang="0">
                  <a:pos x="866775" y="9525"/>
                </a:cxn>
              </a:cxnLst>
              <a:pathLst>
                <a:path w="547" h="12">
                  <a:moveTo>
                    <a:pt x="546" y="6"/>
                  </a:moveTo>
                  <a:lnTo>
                    <a:pt x="54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540" y="11"/>
                  </a:lnTo>
                  <a:lnTo>
                    <a:pt x="546" y="6"/>
                  </a:lnTo>
                  <a:lnTo>
                    <a:pt x="546" y="0"/>
                  </a:lnTo>
                  <a:lnTo>
                    <a:pt x="540" y="0"/>
                  </a:lnTo>
                  <a:lnTo>
                    <a:pt x="546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72" name="Freeform 64"/>
            <p:cNvSpPr/>
            <p:nvPr/>
          </p:nvSpPr>
          <p:spPr>
            <a:xfrm>
              <a:off x="5359400" y="3351213"/>
              <a:ext cx="20638" cy="212725"/>
            </a:xfrm>
            <a:custGeom>
              <a:avLst/>
              <a:gdLst/>
              <a:ahLst/>
              <a:cxnLst>
                <a:cxn ang="0">
                  <a:pos x="9525" y="211138"/>
                </a:cxn>
                <a:cxn ang="0">
                  <a:pos x="19050" y="203200"/>
                </a:cxn>
                <a:cxn ang="0">
                  <a:pos x="19050" y="0"/>
                </a:cxn>
                <a:cxn ang="0">
                  <a:pos x="0" y="0"/>
                </a:cxn>
                <a:cxn ang="0">
                  <a:pos x="0" y="203200"/>
                </a:cxn>
                <a:cxn ang="0">
                  <a:pos x="9525" y="211138"/>
                </a:cxn>
                <a:cxn ang="0">
                  <a:pos x="19050" y="211138"/>
                </a:cxn>
                <a:cxn ang="0">
                  <a:pos x="19050" y="203200"/>
                </a:cxn>
                <a:cxn ang="0">
                  <a:pos x="9525" y="211138"/>
                </a:cxn>
              </a:cxnLst>
              <a:pathLst>
                <a:path w="13" h="134">
                  <a:moveTo>
                    <a:pt x="6" y="133"/>
                  </a:moveTo>
                  <a:lnTo>
                    <a:pt x="12" y="12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6" y="133"/>
                  </a:lnTo>
                  <a:lnTo>
                    <a:pt x="12" y="133"/>
                  </a:lnTo>
                  <a:lnTo>
                    <a:pt x="12" y="128"/>
                  </a:lnTo>
                  <a:lnTo>
                    <a:pt x="6" y="133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73" name="Freeform 65"/>
            <p:cNvSpPr/>
            <p:nvPr/>
          </p:nvSpPr>
          <p:spPr>
            <a:xfrm>
              <a:off x="4502150" y="3544888"/>
              <a:ext cx="868363" cy="19050"/>
            </a:xfrm>
            <a:custGeom>
              <a:avLst/>
              <a:gdLst/>
              <a:ahLst/>
              <a:cxnLst>
                <a:cxn ang="0">
                  <a:pos x="0" y="9525"/>
                </a:cxn>
                <a:cxn ang="0">
                  <a:pos x="9525" y="17463"/>
                </a:cxn>
                <a:cxn ang="0">
                  <a:pos x="866775" y="17463"/>
                </a:cxn>
                <a:cxn ang="0">
                  <a:pos x="866775" y="0"/>
                </a:cxn>
                <a:cxn ang="0">
                  <a:pos x="9525" y="0"/>
                </a:cxn>
                <a:cxn ang="0">
                  <a:pos x="0" y="9525"/>
                </a:cxn>
                <a:cxn ang="0">
                  <a:pos x="0" y="17463"/>
                </a:cxn>
                <a:cxn ang="0">
                  <a:pos x="9525" y="17463"/>
                </a:cxn>
                <a:cxn ang="0">
                  <a:pos x="0" y="9525"/>
                </a:cxn>
              </a:cxnLst>
              <a:pathLst>
                <a:path w="547" h="12">
                  <a:moveTo>
                    <a:pt x="0" y="6"/>
                  </a:moveTo>
                  <a:lnTo>
                    <a:pt x="6" y="11"/>
                  </a:lnTo>
                  <a:lnTo>
                    <a:pt x="546" y="11"/>
                  </a:lnTo>
                  <a:lnTo>
                    <a:pt x="54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0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74" name="Freeform 66"/>
            <p:cNvSpPr/>
            <p:nvPr/>
          </p:nvSpPr>
          <p:spPr>
            <a:xfrm>
              <a:off x="4502150" y="3341688"/>
              <a:ext cx="19050" cy="214312"/>
            </a:xfrm>
            <a:custGeom>
              <a:avLst/>
              <a:gdLst/>
              <a:ahLst/>
              <a:cxnLst>
                <a:cxn ang="0">
                  <a:pos x="9525" y="0"/>
                </a:cxn>
                <a:cxn ang="0">
                  <a:pos x="0" y="9525"/>
                </a:cxn>
                <a:cxn ang="0">
                  <a:pos x="0" y="212725"/>
                </a:cxn>
                <a:cxn ang="0">
                  <a:pos x="17463" y="212725"/>
                </a:cxn>
                <a:cxn ang="0">
                  <a:pos x="17463" y="9525"/>
                </a:cxn>
                <a:cxn ang="0">
                  <a:pos x="9525" y="0"/>
                </a:cxn>
                <a:cxn ang="0">
                  <a:pos x="0" y="0"/>
                </a:cxn>
                <a:cxn ang="0">
                  <a:pos x="0" y="9525"/>
                </a:cxn>
                <a:cxn ang="0">
                  <a:pos x="9525" y="0"/>
                </a:cxn>
              </a:cxnLst>
              <a:pathLst>
                <a:path w="12" h="135">
                  <a:moveTo>
                    <a:pt x="6" y="0"/>
                  </a:moveTo>
                  <a:lnTo>
                    <a:pt x="0" y="6"/>
                  </a:lnTo>
                  <a:lnTo>
                    <a:pt x="0" y="134"/>
                  </a:lnTo>
                  <a:lnTo>
                    <a:pt x="11" y="134"/>
                  </a:lnTo>
                  <a:lnTo>
                    <a:pt x="11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75" name="Freeform 67"/>
            <p:cNvSpPr/>
            <p:nvPr/>
          </p:nvSpPr>
          <p:spPr>
            <a:xfrm>
              <a:off x="4656138" y="2840038"/>
              <a:ext cx="714375" cy="215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2788" y="0"/>
                </a:cxn>
                <a:cxn ang="0">
                  <a:pos x="712788" y="214313"/>
                </a:cxn>
                <a:cxn ang="0">
                  <a:pos x="0" y="214313"/>
                </a:cxn>
                <a:cxn ang="0">
                  <a:pos x="0" y="0"/>
                </a:cxn>
              </a:cxnLst>
              <a:pathLst>
                <a:path w="450" h="136">
                  <a:moveTo>
                    <a:pt x="0" y="0"/>
                  </a:moveTo>
                  <a:lnTo>
                    <a:pt x="449" y="0"/>
                  </a:lnTo>
                  <a:lnTo>
                    <a:pt x="449" y="135"/>
                  </a:lnTo>
                  <a:lnTo>
                    <a:pt x="0" y="135"/>
                  </a:lnTo>
                  <a:lnTo>
                    <a:pt x="0" y="0"/>
                  </a:lnTo>
                </a:path>
              </a:pathLst>
            </a:custGeom>
            <a:solidFill>
              <a:srgbClr val="FF99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76" name="Freeform 68"/>
            <p:cNvSpPr/>
            <p:nvPr/>
          </p:nvSpPr>
          <p:spPr>
            <a:xfrm>
              <a:off x="4656138" y="2830513"/>
              <a:ext cx="723900" cy="19050"/>
            </a:xfrm>
            <a:custGeom>
              <a:avLst/>
              <a:gdLst/>
              <a:ahLst/>
              <a:cxnLst>
                <a:cxn ang="0">
                  <a:pos x="722313" y="9525"/>
                </a:cxn>
                <a:cxn ang="0">
                  <a:pos x="712788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712788" y="17463"/>
                </a:cxn>
                <a:cxn ang="0">
                  <a:pos x="722313" y="9525"/>
                </a:cxn>
                <a:cxn ang="0">
                  <a:pos x="722313" y="0"/>
                </a:cxn>
                <a:cxn ang="0">
                  <a:pos x="712788" y="0"/>
                </a:cxn>
                <a:cxn ang="0">
                  <a:pos x="722313" y="9525"/>
                </a:cxn>
              </a:cxnLst>
              <a:pathLst>
                <a:path w="456" h="12">
                  <a:moveTo>
                    <a:pt x="455" y="6"/>
                  </a:moveTo>
                  <a:lnTo>
                    <a:pt x="449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49" y="11"/>
                  </a:lnTo>
                  <a:lnTo>
                    <a:pt x="455" y="6"/>
                  </a:lnTo>
                  <a:lnTo>
                    <a:pt x="455" y="0"/>
                  </a:lnTo>
                  <a:lnTo>
                    <a:pt x="449" y="0"/>
                  </a:lnTo>
                  <a:lnTo>
                    <a:pt x="455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77" name="Freeform 69"/>
            <p:cNvSpPr/>
            <p:nvPr/>
          </p:nvSpPr>
          <p:spPr>
            <a:xfrm>
              <a:off x="5359400" y="2840038"/>
              <a:ext cx="20638" cy="225425"/>
            </a:xfrm>
            <a:custGeom>
              <a:avLst/>
              <a:gdLst/>
              <a:ahLst/>
              <a:cxnLst>
                <a:cxn ang="0">
                  <a:pos x="9525" y="223838"/>
                </a:cxn>
                <a:cxn ang="0">
                  <a:pos x="19050" y="214313"/>
                </a:cxn>
                <a:cxn ang="0">
                  <a:pos x="19050" y="0"/>
                </a:cxn>
                <a:cxn ang="0">
                  <a:pos x="0" y="0"/>
                </a:cxn>
                <a:cxn ang="0">
                  <a:pos x="0" y="214313"/>
                </a:cxn>
                <a:cxn ang="0">
                  <a:pos x="9525" y="223838"/>
                </a:cxn>
                <a:cxn ang="0">
                  <a:pos x="19050" y="223838"/>
                </a:cxn>
                <a:cxn ang="0">
                  <a:pos x="19050" y="214313"/>
                </a:cxn>
                <a:cxn ang="0">
                  <a:pos x="9525" y="223838"/>
                </a:cxn>
              </a:cxnLst>
              <a:pathLst>
                <a:path w="13" h="142">
                  <a:moveTo>
                    <a:pt x="6" y="141"/>
                  </a:moveTo>
                  <a:lnTo>
                    <a:pt x="12" y="13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6" y="141"/>
                  </a:lnTo>
                  <a:lnTo>
                    <a:pt x="12" y="141"/>
                  </a:lnTo>
                  <a:lnTo>
                    <a:pt x="12" y="135"/>
                  </a:lnTo>
                  <a:lnTo>
                    <a:pt x="6" y="141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78" name="Freeform 70"/>
            <p:cNvSpPr/>
            <p:nvPr/>
          </p:nvSpPr>
          <p:spPr>
            <a:xfrm>
              <a:off x="4646613" y="3044825"/>
              <a:ext cx="723900" cy="20638"/>
            </a:xfrm>
            <a:custGeom>
              <a:avLst/>
              <a:gdLst/>
              <a:ahLst/>
              <a:cxnLst>
                <a:cxn ang="0">
                  <a:pos x="0" y="9525"/>
                </a:cxn>
                <a:cxn ang="0">
                  <a:pos x="9525" y="19050"/>
                </a:cxn>
                <a:cxn ang="0">
                  <a:pos x="722313" y="19050"/>
                </a:cxn>
                <a:cxn ang="0">
                  <a:pos x="722313" y="0"/>
                </a:cxn>
                <a:cxn ang="0">
                  <a:pos x="9525" y="0"/>
                </a:cxn>
                <a:cxn ang="0">
                  <a:pos x="0" y="9525"/>
                </a:cxn>
                <a:cxn ang="0">
                  <a:pos x="0" y="19050"/>
                </a:cxn>
                <a:cxn ang="0">
                  <a:pos x="9525" y="19050"/>
                </a:cxn>
                <a:cxn ang="0">
                  <a:pos x="0" y="9525"/>
                </a:cxn>
              </a:cxnLst>
              <a:pathLst>
                <a:path w="456" h="13">
                  <a:moveTo>
                    <a:pt x="0" y="6"/>
                  </a:moveTo>
                  <a:lnTo>
                    <a:pt x="6" y="12"/>
                  </a:lnTo>
                  <a:lnTo>
                    <a:pt x="455" y="12"/>
                  </a:lnTo>
                  <a:lnTo>
                    <a:pt x="455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0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79" name="Freeform 71"/>
            <p:cNvSpPr/>
            <p:nvPr/>
          </p:nvSpPr>
          <p:spPr>
            <a:xfrm>
              <a:off x="4646613" y="2830513"/>
              <a:ext cx="20637" cy="225425"/>
            </a:xfrm>
            <a:custGeom>
              <a:avLst/>
              <a:gdLst/>
              <a:ahLst/>
              <a:cxnLst>
                <a:cxn ang="0">
                  <a:pos x="9525" y="0"/>
                </a:cxn>
                <a:cxn ang="0">
                  <a:pos x="0" y="9525"/>
                </a:cxn>
                <a:cxn ang="0">
                  <a:pos x="0" y="223838"/>
                </a:cxn>
                <a:cxn ang="0">
                  <a:pos x="19050" y="223838"/>
                </a:cxn>
                <a:cxn ang="0">
                  <a:pos x="19050" y="9525"/>
                </a:cxn>
                <a:cxn ang="0">
                  <a:pos x="9525" y="0"/>
                </a:cxn>
                <a:cxn ang="0">
                  <a:pos x="0" y="0"/>
                </a:cxn>
                <a:cxn ang="0">
                  <a:pos x="0" y="9525"/>
                </a:cxn>
                <a:cxn ang="0">
                  <a:pos x="9525" y="0"/>
                </a:cxn>
              </a:cxnLst>
              <a:pathLst>
                <a:path w="13" h="142">
                  <a:moveTo>
                    <a:pt x="6" y="0"/>
                  </a:moveTo>
                  <a:lnTo>
                    <a:pt x="0" y="6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80" name="Freeform 72"/>
            <p:cNvSpPr/>
            <p:nvPr/>
          </p:nvSpPr>
          <p:spPr>
            <a:xfrm>
              <a:off x="4286250" y="1806575"/>
              <a:ext cx="1084263" cy="206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2675" y="0"/>
                </a:cxn>
                <a:cxn ang="0">
                  <a:pos x="1082675" y="204788"/>
                </a:cxn>
                <a:cxn ang="0">
                  <a:pos x="0" y="204788"/>
                </a:cxn>
                <a:cxn ang="0">
                  <a:pos x="0" y="0"/>
                </a:cxn>
              </a:cxnLst>
              <a:pathLst>
                <a:path w="683" h="130">
                  <a:moveTo>
                    <a:pt x="0" y="0"/>
                  </a:moveTo>
                  <a:lnTo>
                    <a:pt x="682" y="0"/>
                  </a:lnTo>
                  <a:lnTo>
                    <a:pt x="682" y="129"/>
                  </a:lnTo>
                  <a:lnTo>
                    <a:pt x="0" y="129"/>
                  </a:lnTo>
                  <a:lnTo>
                    <a:pt x="0" y="0"/>
                  </a:lnTo>
                </a:path>
              </a:pathLst>
            </a:custGeom>
            <a:solidFill>
              <a:srgbClr val="FF99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81" name="Freeform 73"/>
            <p:cNvSpPr/>
            <p:nvPr/>
          </p:nvSpPr>
          <p:spPr>
            <a:xfrm>
              <a:off x="4286250" y="1798638"/>
              <a:ext cx="1093788" cy="19050"/>
            </a:xfrm>
            <a:custGeom>
              <a:avLst/>
              <a:gdLst/>
              <a:ahLst/>
              <a:cxnLst>
                <a:cxn ang="0">
                  <a:pos x="1092200" y="7938"/>
                </a:cxn>
                <a:cxn ang="0">
                  <a:pos x="1082675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1082675" y="17463"/>
                </a:cxn>
                <a:cxn ang="0">
                  <a:pos x="1092200" y="7938"/>
                </a:cxn>
                <a:cxn ang="0">
                  <a:pos x="1092200" y="0"/>
                </a:cxn>
                <a:cxn ang="0">
                  <a:pos x="1082675" y="0"/>
                </a:cxn>
                <a:cxn ang="0">
                  <a:pos x="1092200" y="7938"/>
                </a:cxn>
              </a:cxnLst>
              <a:pathLst>
                <a:path w="689" h="12">
                  <a:moveTo>
                    <a:pt x="688" y="5"/>
                  </a:moveTo>
                  <a:lnTo>
                    <a:pt x="68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682" y="11"/>
                  </a:lnTo>
                  <a:lnTo>
                    <a:pt x="688" y="5"/>
                  </a:lnTo>
                  <a:lnTo>
                    <a:pt x="688" y="0"/>
                  </a:lnTo>
                  <a:lnTo>
                    <a:pt x="682" y="0"/>
                  </a:lnTo>
                  <a:lnTo>
                    <a:pt x="688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82" name="Freeform 74"/>
            <p:cNvSpPr/>
            <p:nvPr/>
          </p:nvSpPr>
          <p:spPr>
            <a:xfrm>
              <a:off x="5359400" y="1806575"/>
              <a:ext cx="20638" cy="215900"/>
            </a:xfrm>
            <a:custGeom>
              <a:avLst/>
              <a:gdLst/>
              <a:ahLst/>
              <a:cxnLst>
                <a:cxn ang="0">
                  <a:pos x="9525" y="214313"/>
                </a:cxn>
                <a:cxn ang="0">
                  <a:pos x="19050" y="204788"/>
                </a:cxn>
                <a:cxn ang="0">
                  <a:pos x="19050" y="0"/>
                </a:cxn>
                <a:cxn ang="0">
                  <a:pos x="0" y="0"/>
                </a:cxn>
                <a:cxn ang="0">
                  <a:pos x="0" y="204788"/>
                </a:cxn>
                <a:cxn ang="0">
                  <a:pos x="9525" y="214313"/>
                </a:cxn>
                <a:cxn ang="0">
                  <a:pos x="19050" y="214313"/>
                </a:cxn>
                <a:cxn ang="0">
                  <a:pos x="19050" y="204788"/>
                </a:cxn>
                <a:cxn ang="0">
                  <a:pos x="9525" y="214313"/>
                </a:cxn>
              </a:cxnLst>
              <a:pathLst>
                <a:path w="13" h="136">
                  <a:moveTo>
                    <a:pt x="6" y="135"/>
                  </a:moveTo>
                  <a:lnTo>
                    <a:pt x="12" y="12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6" y="135"/>
                  </a:lnTo>
                  <a:lnTo>
                    <a:pt x="12" y="135"/>
                  </a:lnTo>
                  <a:lnTo>
                    <a:pt x="12" y="129"/>
                  </a:lnTo>
                  <a:lnTo>
                    <a:pt x="6" y="13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83" name="Freeform 75"/>
            <p:cNvSpPr/>
            <p:nvPr/>
          </p:nvSpPr>
          <p:spPr>
            <a:xfrm>
              <a:off x="4278313" y="2003425"/>
              <a:ext cx="1092200" cy="19050"/>
            </a:xfrm>
            <a:custGeom>
              <a:avLst/>
              <a:gdLst/>
              <a:ahLst/>
              <a:cxnLst>
                <a:cxn ang="0">
                  <a:pos x="0" y="7938"/>
                </a:cxn>
                <a:cxn ang="0">
                  <a:pos x="7938" y="17463"/>
                </a:cxn>
                <a:cxn ang="0">
                  <a:pos x="1090613" y="17463"/>
                </a:cxn>
                <a:cxn ang="0">
                  <a:pos x="1090613" y="0"/>
                </a:cxn>
                <a:cxn ang="0">
                  <a:pos x="7938" y="0"/>
                </a:cxn>
                <a:cxn ang="0">
                  <a:pos x="0" y="7938"/>
                </a:cxn>
                <a:cxn ang="0">
                  <a:pos x="0" y="17463"/>
                </a:cxn>
                <a:cxn ang="0">
                  <a:pos x="7938" y="17463"/>
                </a:cxn>
                <a:cxn ang="0">
                  <a:pos x="0" y="7938"/>
                </a:cxn>
              </a:cxnLst>
              <a:pathLst>
                <a:path w="688" h="12">
                  <a:moveTo>
                    <a:pt x="0" y="5"/>
                  </a:moveTo>
                  <a:lnTo>
                    <a:pt x="5" y="11"/>
                  </a:lnTo>
                  <a:lnTo>
                    <a:pt x="687" y="11"/>
                  </a:lnTo>
                  <a:lnTo>
                    <a:pt x="687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84" name="Freeform 76"/>
            <p:cNvSpPr/>
            <p:nvPr/>
          </p:nvSpPr>
          <p:spPr>
            <a:xfrm>
              <a:off x="4278313" y="1798638"/>
              <a:ext cx="19050" cy="214312"/>
            </a:xfrm>
            <a:custGeom>
              <a:avLst/>
              <a:gdLst/>
              <a:ahLst/>
              <a:cxnLst>
                <a:cxn ang="0">
                  <a:pos x="7938" y="0"/>
                </a:cxn>
                <a:cxn ang="0">
                  <a:pos x="0" y="7937"/>
                </a:cxn>
                <a:cxn ang="0">
                  <a:pos x="0" y="212725"/>
                </a:cxn>
                <a:cxn ang="0">
                  <a:pos x="17463" y="212725"/>
                </a:cxn>
                <a:cxn ang="0">
                  <a:pos x="17463" y="7937"/>
                </a:cxn>
                <a:cxn ang="0">
                  <a:pos x="7938" y="0"/>
                </a:cxn>
                <a:cxn ang="0">
                  <a:pos x="0" y="0"/>
                </a:cxn>
                <a:cxn ang="0">
                  <a:pos x="0" y="7937"/>
                </a:cxn>
                <a:cxn ang="0">
                  <a:pos x="7938" y="0"/>
                </a:cxn>
              </a:cxnLst>
              <a:pathLst>
                <a:path w="12" h="135">
                  <a:moveTo>
                    <a:pt x="5" y="0"/>
                  </a:moveTo>
                  <a:lnTo>
                    <a:pt x="0" y="5"/>
                  </a:lnTo>
                  <a:lnTo>
                    <a:pt x="0" y="134"/>
                  </a:lnTo>
                  <a:lnTo>
                    <a:pt x="11" y="134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85" name="Freeform 77"/>
            <p:cNvSpPr/>
            <p:nvPr/>
          </p:nvSpPr>
          <p:spPr>
            <a:xfrm>
              <a:off x="4302125" y="2316163"/>
              <a:ext cx="1084263" cy="206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2675" y="0"/>
                </a:cxn>
                <a:cxn ang="0">
                  <a:pos x="1082675" y="204788"/>
                </a:cxn>
                <a:cxn ang="0">
                  <a:pos x="0" y="204788"/>
                </a:cxn>
                <a:cxn ang="0">
                  <a:pos x="0" y="0"/>
                </a:cxn>
              </a:cxnLst>
              <a:pathLst>
                <a:path w="683" h="130">
                  <a:moveTo>
                    <a:pt x="0" y="0"/>
                  </a:moveTo>
                  <a:lnTo>
                    <a:pt x="682" y="0"/>
                  </a:lnTo>
                  <a:lnTo>
                    <a:pt x="682" y="129"/>
                  </a:lnTo>
                  <a:lnTo>
                    <a:pt x="0" y="129"/>
                  </a:lnTo>
                  <a:lnTo>
                    <a:pt x="0" y="0"/>
                  </a:lnTo>
                </a:path>
              </a:pathLst>
            </a:custGeom>
            <a:solidFill>
              <a:srgbClr val="FF99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86" name="Freeform 78"/>
            <p:cNvSpPr/>
            <p:nvPr/>
          </p:nvSpPr>
          <p:spPr>
            <a:xfrm>
              <a:off x="4302125" y="2308225"/>
              <a:ext cx="1093788" cy="19050"/>
            </a:xfrm>
            <a:custGeom>
              <a:avLst/>
              <a:gdLst/>
              <a:ahLst/>
              <a:cxnLst>
                <a:cxn ang="0">
                  <a:pos x="1092200" y="7938"/>
                </a:cxn>
                <a:cxn ang="0">
                  <a:pos x="1082675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1082675" y="17463"/>
                </a:cxn>
                <a:cxn ang="0">
                  <a:pos x="1092200" y="7938"/>
                </a:cxn>
                <a:cxn ang="0">
                  <a:pos x="1092200" y="0"/>
                </a:cxn>
                <a:cxn ang="0">
                  <a:pos x="1082675" y="0"/>
                </a:cxn>
                <a:cxn ang="0">
                  <a:pos x="1092200" y="7938"/>
                </a:cxn>
              </a:cxnLst>
              <a:pathLst>
                <a:path w="689" h="12">
                  <a:moveTo>
                    <a:pt x="688" y="5"/>
                  </a:moveTo>
                  <a:lnTo>
                    <a:pt x="68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682" y="11"/>
                  </a:lnTo>
                  <a:lnTo>
                    <a:pt x="688" y="5"/>
                  </a:lnTo>
                  <a:lnTo>
                    <a:pt x="688" y="0"/>
                  </a:lnTo>
                  <a:lnTo>
                    <a:pt x="682" y="0"/>
                  </a:lnTo>
                  <a:lnTo>
                    <a:pt x="688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87" name="Freeform 79"/>
            <p:cNvSpPr/>
            <p:nvPr/>
          </p:nvSpPr>
          <p:spPr>
            <a:xfrm>
              <a:off x="5376863" y="2316163"/>
              <a:ext cx="19050" cy="215900"/>
            </a:xfrm>
            <a:custGeom>
              <a:avLst/>
              <a:gdLst/>
              <a:ahLst/>
              <a:cxnLst>
                <a:cxn ang="0">
                  <a:pos x="7938" y="214313"/>
                </a:cxn>
                <a:cxn ang="0">
                  <a:pos x="17463" y="204788"/>
                </a:cxn>
                <a:cxn ang="0">
                  <a:pos x="17463" y="0"/>
                </a:cxn>
                <a:cxn ang="0">
                  <a:pos x="0" y="0"/>
                </a:cxn>
                <a:cxn ang="0">
                  <a:pos x="0" y="204788"/>
                </a:cxn>
                <a:cxn ang="0">
                  <a:pos x="7938" y="214313"/>
                </a:cxn>
                <a:cxn ang="0">
                  <a:pos x="17463" y="214313"/>
                </a:cxn>
                <a:cxn ang="0">
                  <a:pos x="17463" y="204788"/>
                </a:cxn>
                <a:cxn ang="0">
                  <a:pos x="7938" y="214313"/>
                </a:cxn>
              </a:cxnLst>
              <a:pathLst>
                <a:path w="12" h="136">
                  <a:moveTo>
                    <a:pt x="5" y="135"/>
                  </a:moveTo>
                  <a:lnTo>
                    <a:pt x="11" y="12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5" y="135"/>
                  </a:lnTo>
                  <a:lnTo>
                    <a:pt x="11" y="135"/>
                  </a:lnTo>
                  <a:lnTo>
                    <a:pt x="11" y="129"/>
                  </a:lnTo>
                  <a:lnTo>
                    <a:pt x="5" y="13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88" name="Freeform 80"/>
            <p:cNvSpPr/>
            <p:nvPr/>
          </p:nvSpPr>
          <p:spPr>
            <a:xfrm>
              <a:off x="4294188" y="2513013"/>
              <a:ext cx="1092200" cy="19050"/>
            </a:xfrm>
            <a:custGeom>
              <a:avLst/>
              <a:gdLst/>
              <a:ahLst/>
              <a:cxnLst>
                <a:cxn ang="0">
                  <a:pos x="0" y="7938"/>
                </a:cxn>
                <a:cxn ang="0">
                  <a:pos x="7938" y="17463"/>
                </a:cxn>
                <a:cxn ang="0">
                  <a:pos x="1090613" y="17463"/>
                </a:cxn>
                <a:cxn ang="0">
                  <a:pos x="1090613" y="0"/>
                </a:cxn>
                <a:cxn ang="0">
                  <a:pos x="7938" y="0"/>
                </a:cxn>
                <a:cxn ang="0">
                  <a:pos x="0" y="7938"/>
                </a:cxn>
                <a:cxn ang="0">
                  <a:pos x="0" y="17463"/>
                </a:cxn>
                <a:cxn ang="0">
                  <a:pos x="7938" y="17463"/>
                </a:cxn>
                <a:cxn ang="0">
                  <a:pos x="0" y="7938"/>
                </a:cxn>
              </a:cxnLst>
              <a:pathLst>
                <a:path w="688" h="12">
                  <a:moveTo>
                    <a:pt x="0" y="5"/>
                  </a:moveTo>
                  <a:lnTo>
                    <a:pt x="5" y="11"/>
                  </a:lnTo>
                  <a:lnTo>
                    <a:pt x="687" y="11"/>
                  </a:lnTo>
                  <a:lnTo>
                    <a:pt x="687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89" name="Freeform 81"/>
            <p:cNvSpPr/>
            <p:nvPr/>
          </p:nvSpPr>
          <p:spPr>
            <a:xfrm>
              <a:off x="4294188" y="2308225"/>
              <a:ext cx="19050" cy="214313"/>
            </a:xfrm>
            <a:custGeom>
              <a:avLst/>
              <a:gdLst/>
              <a:ahLst/>
              <a:cxnLst>
                <a:cxn ang="0">
                  <a:pos x="7938" y="0"/>
                </a:cxn>
                <a:cxn ang="0">
                  <a:pos x="0" y="7938"/>
                </a:cxn>
                <a:cxn ang="0">
                  <a:pos x="0" y="212725"/>
                </a:cxn>
                <a:cxn ang="0">
                  <a:pos x="17463" y="212725"/>
                </a:cxn>
                <a:cxn ang="0">
                  <a:pos x="17463" y="7938"/>
                </a:cxn>
                <a:cxn ang="0">
                  <a:pos x="7938" y="0"/>
                </a:cxn>
                <a:cxn ang="0">
                  <a:pos x="0" y="0"/>
                </a:cxn>
                <a:cxn ang="0">
                  <a:pos x="0" y="7938"/>
                </a:cxn>
                <a:cxn ang="0">
                  <a:pos x="7938" y="0"/>
                </a:cxn>
              </a:cxnLst>
              <a:pathLst>
                <a:path w="12" h="135">
                  <a:moveTo>
                    <a:pt x="5" y="0"/>
                  </a:moveTo>
                  <a:lnTo>
                    <a:pt x="0" y="5"/>
                  </a:lnTo>
                  <a:lnTo>
                    <a:pt x="0" y="134"/>
                  </a:lnTo>
                  <a:lnTo>
                    <a:pt x="11" y="134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7526416" y="5373503"/>
              <a:ext cx="533374" cy="206365"/>
            </a:xfrm>
            <a:custGeom>
              <a:avLst/>
              <a:gdLst>
                <a:gd name="T0" fmla="*/ 0 w 336"/>
                <a:gd name="T1" fmla="*/ 0 h 130"/>
                <a:gd name="T2" fmla="*/ 2147483647 w 336"/>
                <a:gd name="T3" fmla="*/ 0 h 130"/>
                <a:gd name="T4" fmla="*/ 2147483647 w 336"/>
                <a:gd name="T5" fmla="*/ 2147483647 h 130"/>
                <a:gd name="T6" fmla="*/ 0 w 336"/>
                <a:gd name="T7" fmla="*/ 2147483647 h 130"/>
                <a:gd name="T8" fmla="*/ 0 w 336"/>
                <a:gd name="T9" fmla="*/ 0 h 130"/>
                <a:gd name="T10" fmla="*/ 0 w 336"/>
                <a:gd name="T11" fmla="*/ 0 h 130"/>
                <a:gd name="T12" fmla="*/ 0 w 336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130"/>
                <a:gd name="T23" fmla="*/ 336 w 336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130">
                  <a:moveTo>
                    <a:pt x="0" y="0"/>
                  </a:moveTo>
                  <a:lnTo>
                    <a:pt x="335" y="0"/>
                  </a:lnTo>
                  <a:lnTo>
                    <a:pt x="335" y="129"/>
                  </a:lnTo>
                  <a:lnTo>
                    <a:pt x="0" y="129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9525" cap="rnd">
              <a:noFill/>
              <a:rou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691" name="Freeform 88"/>
            <p:cNvSpPr/>
            <p:nvPr/>
          </p:nvSpPr>
          <p:spPr>
            <a:xfrm>
              <a:off x="7526338" y="5365750"/>
              <a:ext cx="542925" cy="19050"/>
            </a:xfrm>
            <a:custGeom>
              <a:avLst/>
              <a:gdLst/>
              <a:ahLst/>
              <a:cxnLst>
                <a:cxn ang="0">
                  <a:pos x="541338" y="7938"/>
                </a:cxn>
                <a:cxn ang="0">
                  <a:pos x="531813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531813" y="17463"/>
                </a:cxn>
                <a:cxn ang="0">
                  <a:pos x="541338" y="7938"/>
                </a:cxn>
                <a:cxn ang="0">
                  <a:pos x="541338" y="0"/>
                </a:cxn>
                <a:cxn ang="0">
                  <a:pos x="531813" y="0"/>
                </a:cxn>
                <a:cxn ang="0">
                  <a:pos x="541338" y="7938"/>
                </a:cxn>
              </a:cxnLst>
              <a:pathLst>
                <a:path w="342" h="12">
                  <a:moveTo>
                    <a:pt x="341" y="5"/>
                  </a:moveTo>
                  <a:lnTo>
                    <a:pt x="335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335" y="11"/>
                  </a:lnTo>
                  <a:lnTo>
                    <a:pt x="341" y="5"/>
                  </a:lnTo>
                  <a:lnTo>
                    <a:pt x="341" y="0"/>
                  </a:lnTo>
                  <a:lnTo>
                    <a:pt x="335" y="0"/>
                  </a:lnTo>
                  <a:lnTo>
                    <a:pt x="341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92" name="Freeform 89"/>
            <p:cNvSpPr/>
            <p:nvPr/>
          </p:nvSpPr>
          <p:spPr>
            <a:xfrm>
              <a:off x="8050213" y="5373688"/>
              <a:ext cx="19050" cy="215900"/>
            </a:xfrm>
            <a:custGeom>
              <a:avLst/>
              <a:gdLst/>
              <a:ahLst/>
              <a:cxnLst>
                <a:cxn ang="0">
                  <a:pos x="7938" y="214313"/>
                </a:cxn>
                <a:cxn ang="0">
                  <a:pos x="17463" y="204788"/>
                </a:cxn>
                <a:cxn ang="0">
                  <a:pos x="17463" y="0"/>
                </a:cxn>
                <a:cxn ang="0">
                  <a:pos x="0" y="0"/>
                </a:cxn>
                <a:cxn ang="0">
                  <a:pos x="0" y="204788"/>
                </a:cxn>
                <a:cxn ang="0">
                  <a:pos x="7938" y="214313"/>
                </a:cxn>
                <a:cxn ang="0">
                  <a:pos x="17463" y="214313"/>
                </a:cxn>
                <a:cxn ang="0">
                  <a:pos x="17463" y="204788"/>
                </a:cxn>
                <a:cxn ang="0">
                  <a:pos x="7938" y="214313"/>
                </a:cxn>
              </a:cxnLst>
              <a:pathLst>
                <a:path w="12" h="136">
                  <a:moveTo>
                    <a:pt x="5" y="135"/>
                  </a:moveTo>
                  <a:lnTo>
                    <a:pt x="11" y="12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5" y="135"/>
                  </a:lnTo>
                  <a:lnTo>
                    <a:pt x="11" y="135"/>
                  </a:lnTo>
                  <a:lnTo>
                    <a:pt x="11" y="129"/>
                  </a:lnTo>
                  <a:lnTo>
                    <a:pt x="5" y="13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93" name="Freeform 90"/>
            <p:cNvSpPr/>
            <p:nvPr/>
          </p:nvSpPr>
          <p:spPr>
            <a:xfrm>
              <a:off x="7518400" y="5568950"/>
              <a:ext cx="541338" cy="20638"/>
            </a:xfrm>
            <a:custGeom>
              <a:avLst/>
              <a:gdLst/>
              <a:ahLst/>
              <a:cxnLst>
                <a:cxn ang="0">
                  <a:pos x="0" y="9525"/>
                </a:cxn>
                <a:cxn ang="0">
                  <a:pos x="7938" y="19050"/>
                </a:cxn>
                <a:cxn ang="0">
                  <a:pos x="539750" y="19050"/>
                </a:cxn>
                <a:cxn ang="0">
                  <a:pos x="539750" y="0"/>
                </a:cxn>
                <a:cxn ang="0">
                  <a:pos x="7938" y="0"/>
                </a:cxn>
                <a:cxn ang="0">
                  <a:pos x="0" y="9525"/>
                </a:cxn>
                <a:cxn ang="0">
                  <a:pos x="0" y="19050"/>
                </a:cxn>
                <a:cxn ang="0">
                  <a:pos x="7938" y="19050"/>
                </a:cxn>
                <a:cxn ang="0">
                  <a:pos x="0" y="9525"/>
                </a:cxn>
              </a:cxnLst>
              <a:pathLst>
                <a:path w="341" h="13">
                  <a:moveTo>
                    <a:pt x="0" y="6"/>
                  </a:moveTo>
                  <a:lnTo>
                    <a:pt x="5" y="12"/>
                  </a:lnTo>
                  <a:lnTo>
                    <a:pt x="340" y="12"/>
                  </a:lnTo>
                  <a:lnTo>
                    <a:pt x="340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0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94" name="Freeform 91"/>
            <p:cNvSpPr/>
            <p:nvPr/>
          </p:nvSpPr>
          <p:spPr>
            <a:xfrm>
              <a:off x="7518400" y="5365750"/>
              <a:ext cx="19050" cy="214313"/>
            </a:xfrm>
            <a:custGeom>
              <a:avLst/>
              <a:gdLst/>
              <a:ahLst/>
              <a:cxnLst>
                <a:cxn ang="0">
                  <a:pos x="7938" y="0"/>
                </a:cxn>
                <a:cxn ang="0">
                  <a:pos x="0" y="7938"/>
                </a:cxn>
                <a:cxn ang="0">
                  <a:pos x="0" y="212725"/>
                </a:cxn>
                <a:cxn ang="0">
                  <a:pos x="17463" y="212725"/>
                </a:cxn>
                <a:cxn ang="0">
                  <a:pos x="17463" y="7938"/>
                </a:cxn>
                <a:cxn ang="0">
                  <a:pos x="7938" y="0"/>
                </a:cxn>
                <a:cxn ang="0">
                  <a:pos x="0" y="0"/>
                </a:cxn>
                <a:cxn ang="0">
                  <a:pos x="0" y="7938"/>
                </a:cxn>
                <a:cxn ang="0">
                  <a:pos x="7938" y="0"/>
                </a:cxn>
              </a:cxnLst>
              <a:pathLst>
                <a:path w="12" h="135">
                  <a:moveTo>
                    <a:pt x="5" y="0"/>
                  </a:moveTo>
                  <a:lnTo>
                    <a:pt x="0" y="5"/>
                  </a:lnTo>
                  <a:lnTo>
                    <a:pt x="0" y="134"/>
                  </a:lnTo>
                  <a:lnTo>
                    <a:pt x="11" y="134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5900893" y="4862354"/>
              <a:ext cx="1085798" cy="215889"/>
            </a:xfrm>
            <a:custGeom>
              <a:avLst/>
              <a:gdLst>
                <a:gd name="T0" fmla="*/ 0 w 684"/>
                <a:gd name="T1" fmla="*/ 0 h 136"/>
                <a:gd name="T2" fmla="*/ 2147483647 w 684"/>
                <a:gd name="T3" fmla="*/ 0 h 136"/>
                <a:gd name="T4" fmla="*/ 2147483647 w 684"/>
                <a:gd name="T5" fmla="*/ 2147483647 h 136"/>
                <a:gd name="T6" fmla="*/ 0 w 684"/>
                <a:gd name="T7" fmla="*/ 2147483647 h 136"/>
                <a:gd name="T8" fmla="*/ 0 w 684"/>
                <a:gd name="T9" fmla="*/ 0 h 136"/>
                <a:gd name="T10" fmla="*/ 0 w 684"/>
                <a:gd name="T11" fmla="*/ 0 h 136"/>
                <a:gd name="T12" fmla="*/ 0 w 684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4"/>
                <a:gd name="T22" fmla="*/ 0 h 136"/>
                <a:gd name="T23" fmla="*/ 684 w 684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4" h="136">
                  <a:moveTo>
                    <a:pt x="0" y="0"/>
                  </a:moveTo>
                  <a:lnTo>
                    <a:pt x="683" y="0"/>
                  </a:lnTo>
                  <a:lnTo>
                    <a:pt x="683" y="135"/>
                  </a:lnTo>
                  <a:lnTo>
                    <a:pt x="0" y="135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9525" cap="rnd">
              <a:noFill/>
              <a:rou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696" name="Freeform 93"/>
            <p:cNvSpPr/>
            <p:nvPr/>
          </p:nvSpPr>
          <p:spPr>
            <a:xfrm>
              <a:off x="5900738" y="4854575"/>
              <a:ext cx="1093787" cy="19050"/>
            </a:xfrm>
            <a:custGeom>
              <a:avLst/>
              <a:gdLst/>
              <a:ahLst/>
              <a:cxnLst>
                <a:cxn ang="0">
                  <a:pos x="1092200" y="7938"/>
                </a:cxn>
                <a:cxn ang="0">
                  <a:pos x="1084262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1084262" y="17463"/>
                </a:cxn>
                <a:cxn ang="0">
                  <a:pos x="1092200" y="7938"/>
                </a:cxn>
                <a:cxn ang="0">
                  <a:pos x="1092200" y="0"/>
                </a:cxn>
                <a:cxn ang="0">
                  <a:pos x="1084262" y="0"/>
                </a:cxn>
                <a:cxn ang="0">
                  <a:pos x="1092200" y="7938"/>
                </a:cxn>
              </a:cxnLst>
              <a:pathLst>
                <a:path w="689" h="12">
                  <a:moveTo>
                    <a:pt x="688" y="5"/>
                  </a:moveTo>
                  <a:lnTo>
                    <a:pt x="68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683" y="11"/>
                  </a:lnTo>
                  <a:lnTo>
                    <a:pt x="688" y="5"/>
                  </a:lnTo>
                  <a:lnTo>
                    <a:pt x="688" y="0"/>
                  </a:lnTo>
                  <a:lnTo>
                    <a:pt x="683" y="0"/>
                  </a:lnTo>
                  <a:lnTo>
                    <a:pt x="688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97" name="Freeform 94"/>
            <p:cNvSpPr/>
            <p:nvPr/>
          </p:nvSpPr>
          <p:spPr>
            <a:xfrm>
              <a:off x="6975475" y="4862513"/>
              <a:ext cx="19050" cy="225425"/>
            </a:xfrm>
            <a:custGeom>
              <a:avLst/>
              <a:gdLst/>
              <a:ahLst/>
              <a:cxnLst>
                <a:cxn ang="0">
                  <a:pos x="9525" y="223838"/>
                </a:cxn>
                <a:cxn ang="0">
                  <a:pos x="17463" y="214313"/>
                </a:cxn>
                <a:cxn ang="0">
                  <a:pos x="17463" y="0"/>
                </a:cxn>
                <a:cxn ang="0">
                  <a:pos x="0" y="0"/>
                </a:cxn>
                <a:cxn ang="0">
                  <a:pos x="0" y="214313"/>
                </a:cxn>
                <a:cxn ang="0">
                  <a:pos x="9525" y="223838"/>
                </a:cxn>
                <a:cxn ang="0">
                  <a:pos x="17463" y="223838"/>
                </a:cxn>
                <a:cxn ang="0">
                  <a:pos x="17463" y="214313"/>
                </a:cxn>
                <a:cxn ang="0">
                  <a:pos x="9525" y="223838"/>
                </a:cxn>
              </a:cxnLst>
              <a:pathLst>
                <a:path w="12" h="142">
                  <a:moveTo>
                    <a:pt x="6" y="141"/>
                  </a:moveTo>
                  <a:lnTo>
                    <a:pt x="11" y="13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6" y="141"/>
                  </a:lnTo>
                  <a:lnTo>
                    <a:pt x="11" y="141"/>
                  </a:lnTo>
                  <a:lnTo>
                    <a:pt x="11" y="135"/>
                  </a:lnTo>
                  <a:lnTo>
                    <a:pt x="6" y="141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98" name="Freeform 95"/>
            <p:cNvSpPr/>
            <p:nvPr/>
          </p:nvSpPr>
          <p:spPr>
            <a:xfrm>
              <a:off x="5891213" y="5068888"/>
              <a:ext cx="1095375" cy="19050"/>
            </a:xfrm>
            <a:custGeom>
              <a:avLst/>
              <a:gdLst/>
              <a:ahLst/>
              <a:cxnLst>
                <a:cxn ang="0">
                  <a:pos x="0" y="7938"/>
                </a:cxn>
                <a:cxn ang="0">
                  <a:pos x="9525" y="17463"/>
                </a:cxn>
                <a:cxn ang="0">
                  <a:pos x="1093788" y="17463"/>
                </a:cxn>
                <a:cxn ang="0">
                  <a:pos x="1093788" y="0"/>
                </a:cxn>
                <a:cxn ang="0">
                  <a:pos x="9525" y="0"/>
                </a:cxn>
                <a:cxn ang="0">
                  <a:pos x="0" y="7938"/>
                </a:cxn>
                <a:cxn ang="0">
                  <a:pos x="0" y="17463"/>
                </a:cxn>
                <a:cxn ang="0">
                  <a:pos x="9525" y="17463"/>
                </a:cxn>
                <a:cxn ang="0">
                  <a:pos x="0" y="7938"/>
                </a:cxn>
              </a:cxnLst>
              <a:pathLst>
                <a:path w="690" h="12">
                  <a:moveTo>
                    <a:pt x="0" y="5"/>
                  </a:moveTo>
                  <a:lnTo>
                    <a:pt x="6" y="11"/>
                  </a:lnTo>
                  <a:lnTo>
                    <a:pt x="689" y="11"/>
                  </a:lnTo>
                  <a:lnTo>
                    <a:pt x="689" y="0"/>
                  </a:lnTo>
                  <a:lnTo>
                    <a:pt x="6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0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699" name="Freeform 96"/>
            <p:cNvSpPr/>
            <p:nvPr/>
          </p:nvSpPr>
          <p:spPr>
            <a:xfrm>
              <a:off x="5891213" y="4854575"/>
              <a:ext cx="19050" cy="223838"/>
            </a:xfrm>
            <a:custGeom>
              <a:avLst/>
              <a:gdLst/>
              <a:ahLst/>
              <a:cxnLst>
                <a:cxn ang="0">
                  <a:pos x="9525" y="0"/>
                </a:cxn>
                <a:cxn ang="0">
                  <a:pos x="0" y="7938"/>
                </a:cxn>
                <a:cxn ang="0">
                  <a:pos x="0" y="222250"/>
                </a:cxn>
                <a:cxn ang="0">
                  <a:pos x="17463" y="222250"/>
                </a:cxn>
                <a:cxn ang="0">
                  <a:pos x="17463" y="7938"/>
                </a:cxn>
                <a:cxn ang="0">
                  <a:pos x="9525" y="0"/>
                </a:cxn>
                <a:cxn ang="0">
                  <a:pos x="0" y="0"/>
                </a:cxn>
                <a:cxn ang="0">
                  <a:pos x="0" y="7938"/>
                </a:cxn>
                <a:cxn ang="0">
                  <a:pos x="9525" y="0"/>
                </a:cxn>
              </a:cxnLst>
              <a:pathLst>
                <a:path w="12" h="141">
                  <a:moveTo>
                    <a:pt x="6" y="0"/>
                  </a:moveTo>
                  <a:lnTo>
                    <a:pt x="0" y="5"/>
                  </a:lnTo>
                  <a:lnTo>
                    <a:pt x="0" y="140"/>
                  </a:lnTo>
                  <a:lnTo>
                    <a:pt x="11" y="140"/>
                  </a:lnTo>
                  <a:lnTo>
                    <a:pt x="11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6442205" y="4360729"/>
              <a:ext cx="1617585" cy="206365"/>
            </a:xfrm>
            <a:custGeom>
              <a:avLst/>
              <a:gdLst>
                <a:gd name="T0" fmla="*/ 0 w 1019"/>
                <a:gd name="T1" fmla="*/ 0 h 130"/>
                <a:gd name="T2" fmla="*/ 2147483647 w 1019"/>
                <a:gd name="T3" fmla="*/ 0 h 130"/>
                <a:gd name="T4" fmla="*/ 2147483647 w 1019"/>
                <a:gd name="T5" fmla="*/ 2147483647 h 130"/>
                <a:gd name="T6" fmla="*/ 0 w 1019"/>
                <a:gd name="T7" fmla="*/ 2147483647 h 130"/>
                <a:gd name="T8" fmla="*/ 0 w 1019"/>
                <a:gd name="T9" fmla="*/ 0 h 130"/>
                <a:gd name="T10" fmla="*/ 0 w 1019"/>
                <a:gd name="T11" fmla="*/ 0 h 130"/>
                <a:gd name="T12" fmla="*/ 0 w 10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9"/>
                <a:gd name="T22" fmla="*/ 0 h 130"/>
                <a:gd name="T23" fmla="*/ 1019 w 101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9" h="130">
                  <a:moveTo>
                    <a:pt x="0" y="0"/>
                  </a:moveTo>
                  <a:lnTo>
                    <a:pt x="1018" y="0"/>
                  </a:lnTo>
                  <a:lnTo>
                    <a:pt x="1018" y="129"/>
                  </a:lnTo>
                  <a:lnTo>
                    <a:pt x="0" y="129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9525" cap="rnd">
              <a:noFill/>
              <a:rou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701" name="Freeform 98"/>
            <p:cNvSpPr/>
            <p:nvPr/>
          </p:nvSpPr>
          <p:spPr>
            <a:xfrm>
              <a:off x="6442075" y="4352925"/>
              <a:ext cx="1627188" cy="19050"/>
            </a:xfrm>
            <a:custGeom>
              <a:avLst/>
              <a:gdLst/>
              <a:ahLst/>
              <a:cxnLst>
                <a:cxn ang="0">
                  <a:pos x="1625600" y="7938"/>
                </a:cxn>
                <a:cxn ang="0">
                  <a:pos x="1616075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1616075" y="17463"/>
                </a:cxn>
                <a:cxn ang="0">
                  <a:pos x="1625600" y="7938"/>
                </a:cxn>
                <a:cxn ang="0">
                  <a:pos x="1625600" y="0"/>
                </a:cxn>
                <a:cxn ang="0">
                  <a:pos x="1616075" y="0"/>
                </a:cxn>
                <a:cxn ang="0">
                  <a:pos x="1625600" y="7938"/>
                </a:cxn>
              </a:cxnLst>
              <a:pathLst>
                <a:path w="1025" h="12">
                  <a:moveTo>
                    <a:pt x="1024" y="5"/>
                  </a:moveTo>
                  <a:lnTo>
                    <a:pt x="101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18" y="11"/>
                  </a:lnTo>
                  <a:lnTo>
                    <a:pt x="1024" y="5"/>
                  </a:lnTo>
                  <a:lnTo>
                    <a:pt x="1024" y="0"/>
                  </a:lnTo>
                  <a:lnTo>
                    <a:pt x="1018" y="0"/>
                  </a:lnTo>
                  <a:lnTo>
                    <a:pt x="1024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02" name="Freeform 99"/>
            <p:cNvSpPr/>
            <p:nvPr/>
          </p:nvSpPr>
          <p:spPr>
            <a:xfrm>
              <a:off x="8050213" y="4360863"/>
              <a:ext cx="19050" cy="215900"/>
            </a:xfrm>
            <a:custGeom>
              <a:avLst/>
              <a:gdLst/>
              <a:ahLst/>
              <a:cxnLst>
                <a:cxn ang="0">
                  <a:pos x="7938" y="214313"/>
                </a:cxn>
                <a:cxn ang="0">
                  <a:pos x="17463" y="204788"/>
                </a:cxn>
                <a:cxn ang="0">
                  <a:pos x="17463" y="0"/>
                </a:cxn>
                <a:cxn ang="0">
                  <a:pos x="0" y="0"/>
                </a:cxn>
                <a:cxn ang="0">
                  <a:pos x="0" y="204788"/>
                </a:cxn>
                <a:cxn ang="0">
                  <a:pos x="7938" y="214313"/>
                </a:cxn>
                <a:cxn ang="0">
                  <a:pos x="17463" y="214313"/>
                </a:cxn>
                <a:cxn ang="0">
                  <a:pos x="17463" y="204788"/>
                </a:cxn>
                <a:cxn ang="0">
                  <a:pos x="7938" y="214313"/>
                </a:cxn>
              </a:cxnLst>
              <a:pathLst>
                <a:path w="12" h="136">
                  <a:moveTo>
                    <a:pt x="5" y="135"/>
                  </a:moveTo>
                  <a:lnTo>
                    <a:pt x="11" y="12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5" y="135"/>
                  </a:lnTo>
                  <a:lnTo>
                    <a:pt x="11" y="135"/>
                  </a:lnTo>
                  <a:lnTo>
                    <a:pt x="11" y="129"/>
                  </a:lnTo>
                  <a:lnTo>
                    <a:pt x="5" y="13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03" name="Freeform 100"/>
            <p:cNvSpPr/>
            <p:nvPr/>
          </p:nvSpPr>
          <p:spPr>
            <a:xfrm>
              <a:off x="6434138" y="4557713"/>
              <a:ext cx="1625600" cy="19050"/>
            </a:xfrm>
            <a:custGeom>
              <a:avLst/>
              <a:gdLst/>
              <a:ahLst/>
              <a:cxnLst>
                <a:cxn ang="0">
                  <a:pos x="0" y="7938"/>
                </a:cxn>
                <a:cxn ang="0">
                  <a:pos x="7938" y="17463"/>
                </a:cxn>
                <a:cxn ang="0">
                  <a:pos x="1624013" y="17463"/>
                </a:cxn>
                <a:cxn ang="0">
                  <a:pos x="1624013" y="0"/>
                </a:cxn>
                <a:cxn ang="0">
                  <a:pos x="7938" y="0"/>
                </a:cxn>
                <a:cxn ang="0">
                  <a:pos x="0" y="7938"/>
                </a:cxn>
                <a:cxn ang="0">
                  <a:pos x="0" y="17463"/>
                </a:cxn>
                <a:cxn ang="0">
                  <a:pos x="7938" y="17463"/>
                </a:cxn>
                <a:cxn ang="0">
                  <a:pos x="0" y="7938"/>
                </a:cxn>
              </a:cxnLst>
              <a:pathLst>
                <a:path w="1024" h="12">
                  <a:moveTo>
                    <a:pt x="0" y="5"/>
                  </a:moveTo>
                  <a:lnTo>
                    <a:pt x="5" y="11"/>
                  </a:lnTo>
                  <a:lnTo>
                    <a:pt x="1023" y="11"/>
                  </a:lnTo>
                  <a:lnTo>
                    <a:pt x="1023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04" name="Freeform 101"/>
            <p:cNvSpPr/>
            <p:nvPr/>
          </p:nvSpPr>
          <p:spPr>
            <a:xfrm>
              <a:off x="6434138" y="4352925"/>
              <a:ext cx="19050" cy="214313"/>
            </a:xfrm>
            <a:custGeom>
              <a:avLst/>
              <a:gdLst/>
              <a:ahLst/>
              <a:cxnLst>
                <a:cxn ang="0">
                  <a:pos x="7938" y="0"/>
                </a:cxn>
                <a:cxn ang="0">
                  <a:pos x="0" y="7938"/>
                </a:cxn>
                <a:cxn ang="0">
                  <a:pos x="0" y="212725"/>
                </a:cxn>
                <a:cxn ang="0">
                  <a:pos x="17463" y="212725"/>
                </a:cxn>
                <a:cxn ang="0">
                  <a:pos x="17463" y="7938"/>
                </a:cxn>
                <a:cxn ang="0">
                  <a:pos x="7938" y="0"/>
                </a:cxn>
                <a:cxn ang="0">
                  <a:pos x="0" y="0"/>
                </a:cxn>
                <a:cxn ang="0">
                  <a:pos x="0" y="7938"/>
                </a:cxn>
                <a:cxn ang="0">
                  <a:pos x="7938" y="0"/>
                </a:cxn>
              </a:cxnLst>
              <a:pathLst>
                <a:path w="12" h="135">
                  <a:moveTo>
                    <a:pt x="5" y="0"/>
                  </a:moveTo>
                  <a:lnTo>
                    <a:pt x="0" y="5"/>
                  </a:lnTo>
                  <a:lnTo>
                    <a:pt x="0" y="134"/>
                  </a:lnTo>
                  <a:lnTo>
                    <a:pt x="11" y="134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7526416" y="3849580"/>
              <a:ext cx="533374" cy="217476"/>
            </a:xfrm>
            <a:custGeom>
              <a:avLst/>
              <a:gdLst>
                <a:gd name="T0" fmla="*/ 0 w 336"/>
                <a:gd name="T1" fmla="*/ 0 h 137"/>
                <a:gd name="T2" fmla="*/ 2147483647 w 336"/>
                <a:gd name="T3" fmla="*/ 0 h 137"/>
                <a:gd name="T4" fmla="*/ 2147483647 w 336"/>
                <a:gd name="T5" fmla="*/ 2147483647 h 137"/>
                <a:gd name="T6" fmla="*/ 0 w 336"/>
                <a:gd name="T7" fmla="*/ 2147483647 h 137"/>
                <a:gd name="T8" fmla="*/ 0 w 336"/>
                <a:gd name="T9" fmla="*/ 0 h 137"/>
                <a:gd name="T10" fmla="*/ 0 w 336"/>
                <a:gd name="T11" fmla="*/ 0 h 137"/>
                <a:gd name="T12" fmla="*/ 0 w 336"/>
                <a:gd name="T13" fmla="*/ 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137"/>
                <a:gd name="T23" fmla="*/ 336 w 336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137">
                  <a:moveTo>
                    <a:pt x="0" y="0"/>
                  </a:moveTo>
                  <a:lnTo>
                    <a:pt x="335" y="0"/>
                  </a:lnTo>
                  <a:lnTo>
                    <a:pt x="335" y="136"/>
                  </a:lnTo>
                  <a:lnTo>
                    <a:pt x="0" y="136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9525" cap="rnd">
              <a:noFill/>
              <a:rou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706" name="Freeform 103"/>
            <p:cNvSpPr/>
            <p:nvPr/>
          </p:nvSpPr>
          <p:spPr>
            <a:xfrm>
              <a:off x="7526338" y="3841750"/>
              <a:ext cx="542925" cy="19050"/>
            </a:xfrm>
            <a:custGeom>
              <a:avLst/>
              <a:gdLst/>
              <a:ahLst/>
              <a:cxnLst>
                <a:cxn ang="0">
                  <a:pos x="541338" y="7938"/>
                </a:cxn>
                <a:cxn ang="0">
                  <a:pos x="531813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531813" y="17463"/>
                </a:cxn>
                <a:cxn ang="0">
                  <a:pos x="541338" y="7938"/>
                </a:cxn>
                <a:cxn ang="0">
                  <a:pos x="541338" y="0"/>
                </a:cxn>
                <a:cxn ang="0">
                  <a:pos x="531813" y="0"/>
                </a:cxn>
                <a:cxn ang="0">
                  <a:pos x="541338" y="7938"/>
                </a:cxn>
              </a:cxnLst>
              <a:pathLst>
                <a:path w="342" h="12">
                  <a:moveTo>
                    <a:pt x="341" y="5"/>
                  </a:moveTo>
                  <a:lnTo>
                    <a:pt x="335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335" y="11"/>
                  </a:lnTo>
                  <a:lnTo>
                    <a:pt x="341" y="5"/>
                  </a:lnTo>
                  <a:lnTo>
                    <a:pt x="341" y="0"/>
                  </a:lnTo>
                  <a:lnTo>
                    <a:pt x="335" y="0"/>
                  </a:lnTo>
                  <a:lnTo>
                    <a:pt x="341" y="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07" name="Freeform 104"/>
            <p:cNvSpPr/>
            <p:nvPr/>
          </p:nvSpPr>
          <p:spPr>
            <a:xfrm>
              <a:off x="8050213" y="3849688"/>
              <a:ext cx="19050" cy="225425"/>
            </a:xfrm>
            <a:custGeom>
              <a:avLst/>
              <a:gdLst/>
              <a:ahLst/>
              <a:cxnLst>
                <a:cxn ang="0">
                  <a:pos x="7938" y="223838"/>
                </a:cxn>
                <a:cxn ang="0">
                  <a:pos x="17463" y="215900"/>
                </a:cxn>
                <a:cxn ang="0">
                  <a:pos x="17463" y="0"/>
                </a:cxn>
                <a:cxn ang="0">
                  <a:pos x="0" y="0"/>
                </a:cxn>
                <a:cxn ang="0">
                  <a:pos x="0" y="215900"/>
                </a:cxn>
                <a:cxn ang="0">
                  <a:pos x="7938" y="223838"/>
                </a:cxn>
                <a:cxn ang="0">
                  <a:pos x="17463" y="223838"/>
                </a:cxn>
                <a:cxn ang="0">
                  <a:pos x="17463" y="215900"/>
                </a:cxn>
                <a:cxn ang="0">
                  <a:pos x="7938" y="223838"/>
                </a:cxn>
              </a:cxnLst>
              <a:pathLst>
                <a:path w="12" h="142">
                  <a:moveTo>
                    <a:pt x="5" y="141"/>
                  </a:moveTo>
                  <a:lnTo>
                    <a:pt x="11" y="13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5" y="141"/>
                  </a:lnTo>
                  <a:lnTo>
                    <a:pt x="11" y="141"/>
                  </a:lnTo>
                  <a:lnTo>
                    <a:pt x="11" y="136"/>
                  </a:lnTo>
                  <a:lnTo>
                    <a:pt x="5" y="141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08" name="Freeform 105"/>
            <p:cNvSpPr/>
            <p:nvPr/>
          </p:nvSpPr>
          <p:spPr>
            <a:xfrm>
              <a:off x="7518400" y="4056063"/>
              <a:ext cx="541338" cy="19050"/>
            </a:xfrm>
            <a:custGeom>
              <a:avLst/>
              <a:gdLst/>
              <a:ahLst/>
              <a:cxnLst>
                <a:cxn ang="0">
                  <a:pos x="0" y="9525"/>
                </a:cxn>
                <a:cxn ang="0">
                  <a:pos x="7938" y="17463"/>
                </a:cxn>
                <a:cxn ang="0">
                  <a:pos x="539750" y="17463"/>
                </a:cxn>
                <a:cxn ang="0">
                  <a:pos x="539750" y="0"/>
                </a:cxn>
                <a:cxn ang="0">
                  <a:pos x="7938" y="0"/>
                </a:cxn>
                <a:cxn ang="0">
                  <a:pos x="0" y="9525"/>
                </a:cxn>
                <a:cxn ang="0">
                  <a:pos x="0" y="17463"/>
                </a:cxn>
                <a:cxn ang="0">
                  <a:pos x="7938" y="17463"/>
                </a:cxn>
                <a:cxn ang="0">
                  <a:pos x="0" y="9525"/>
                </a:cxn>
              </a:cxnLst>
              <a:pathLst>
                <a:path w="341" h="12">
                  <a:moveTo>
                    <a:pt x="0" y="6"/>
                  </a:moveTo>
                  <a:lnTo>
                    <a:pt x="5" y="11"/>
                  </a:lnTo>
                  <a:lnTo>
                    <a:pt x="340" y="11"/>
                  </a:lnTo>
                  <a:lnTo>
                    <a:pt x="340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0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09" name="Freeform 106"/>
            <p:cNvSpPr/>
            <p:nvPr/>
          </p:nvSpPr>
          <p:spPr>
            <a:xfrm>
              <a:off x="7518400" y="3841750"/>
              <a:ext cx="19050" cy="225425"/>
            </a:xfrm>
            <a:custGeom>
              <a:avLst/>
              <a:gdLst/>
              <a:ahLst/>
              <a:cxnLst>
                <a:cxn ang="0">
                  <a:pos x="7938" y="0"/>
                </a:cxn>
                <a:cxn ang="0">
                  <a:pos x="0" y="7938"/>
                </a:cxn>
                <a:cxn ang="0">
                  <a:pos x="0" y="223838"/>
                </a:cxn>
                <a:cxn ang="0">
                  <a:pos x="17463" y="223838"/>
                </a:cxn>
                <a:cxn ang="0">
                  <a:pos x="17463" y="7938"/>
                </a:cxn>
                <a:cxn ang="0">
                  <a:pos x="7938" y="0"/>
                </a:cxn>
                <a:cxn ang="0">
                  <a:pos x="0" y="0"/>
                </a:cxn>
                <a:cxn ang="0">
                  <a:pos x="0" y="7938"/>
                </a:cxn>
                <a:cxn ang="0">
                  <a:pos x="7938" y="0"/>
                </a:cxn>
              </a:cxnLst>
              <a:pathLst>
                <a:path w="12" h="142">
                  <a:moveTo>
                    <a:pt x="5" y="0"/>
                  </a:moveTo>
                  <a:lnTo>
                    <a:pt x="0" y="5"/>
                  </a:lnTo>
                  <a:lnTo>
                    <a:pt x="0" y="141"/>
                  </a:lnTo>
                  <a:lnTo>
                    <a:pt x="11" y="141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5369106" y="3351131"/>
              <a:ext cx="1603298" cy="204777"/>
            </a:xfrm>
            <a:custGeom>
              <a:avLst/>
              <a:gdLst>
                <a:gd name="T0" fmla="*/ 0 w 1010"/>
                <a:gd name="T1" fmla="*/ 0 h 129"/>
                <a:gd name="T2" fmla="*/ 2147483647 w 1010"/>
                <a:gd name="T3" fmla="*/ 0 h 129"/>
                <a:gd name="T4" fmla="*/ 2147483647 w 1010"/>
                <a:gd name="T5" fmla="*/ 2147483647 h 129"/>
                <a:gd name="T6" fmla="*/ 0 w 1010"/>
                <a:gd name="T7" fmla="*/ 2147483647 h 129"/>
                <a:gd name="T8" fmla="*/ 0 w 1010"/>
                <a:gd name="T9" fmla="*/ 0 h 129"/>
                <a:gd name="T10" fmla="*/ 0 w 1010"/>
                <a:gd name="T11" fmla="*/ 0 h 129"/>
                <a:gd name="T12" fmla="*/ 0 w 1010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0"/>
                <a:gd name="T22" fmla="*/ 0 h 129"/>
                <a:gd name="T23" fmla="*/ 1010 w 1010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0" h="129">
                  <a:moveTo>
                    <a:pt x="0" y="0"/>
                  </a:moveTo>
                  <a:lnTo>
                    <a:pt x="1009" y="0"/>
                  </a:lnTo>
                  <a:lnTo>
                    <a:pt x="1009" y="128"/>
                  </a:lnTo>
                  <a:lnTo>
                    <a:pt x="0" y="128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9525" cap="rnd">
              <a:noFill/>
              <a:rou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711" name="Freeform 108"/>
            <p:cNvSpPr/>
            <p:nvPr/>
          </p:nvSpPr>
          <p:spPr>
            <a:xfrm>
              <a:off x="5368925" y="3341688"/>
              <a:ext cx="1611313" cy="19050"/>
            </a:xfrm>
            <a:custGeom>
              <a:avLst/>
              <a:gdLst/>
              <a:ahLst/>
              <a:cxnLst>
                <a:cxn ang="0">
                  <a:pos x="1609725" y="9525"/>
                </a:cxn>
                <a:cxn ang="0">
                  <a:pos x="1601788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1601788" y="17463"/>
                </a:cxn>
                <a:cxn ang="0">
                  <a:pos x="1609725" y="9525"/>
                </a:cxn>
                <a:cxn ang="0">
                  <a:pos x="1609725" y="0"/>
                </a:cxn>
                <a:cxn ang="0">
                  <a:pos x="1601788" y="0"/>
                </a:cxn>
                <a:cxn ang="0">
                  <a:pos x="1609725" y="9525"/>
                </a:cxn>
              </a:cxnLst>
              <a:pathLst>
                <a:path w="1015" h="12">
                  <a:moveTo>
                    <a:pt x="1014" y="6"/>
                  </a:moveTo>
                  <a:lnTo>
                    <a:pt x="1009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09" y="11"/>
                  </a:lnTo>
                  <a:lnTo>
                    <a:pt x="1014" y="6"/>
                  </a:lnTo>
                  <a:lnTo>
                    <a:pt x="1014" y="0"/>
                  </a:lnTo>
                  <a:lnTo>
                    <a:pt x="1009" y="0"/>
                  </a:lnTo>
                  <a:lnTo>
                    <a:pt x="1014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12" name="Freeform 109"/>
            <p:cNvSpPr/>
            <p:nvPr/>
          </p:nvSpPr>
          <p:spPr>
            <a:xfrm>
              <a:off x="6961188" y="3351213"/>
              <a:ext cx="19050" cy="212725"/>
            </a:xfrm>
            <a:custGeom>
              <a:avLst/>
              <a:gdLst/>
              <a:ahLst/>
              <a:cxnLst>
                <a:cxn ang="0">
                  <a:pos x="9525" y="211138"/>
                </a:cxn>
                <a:cxn ang="0">
                  <a:pos x="17463" y="203200"/>
                </a:cxn>
                <a:cxn ang="0">
                  <a:pos x="17463" y="0"/>
                </a:cxn>
                <a:cxn ang="0">
                  <a:pos x="0" y="0"/>
                </a:cxn>
                <a:cxn ang="0">
                  <a:pos x="0" y="203200"/>
                </a:cxn>
                <a:cxn ang="0">
                  <a:pos x="9525" y="211138"/>
                </a:cxn>
                <a:cxn ang="0">
                  <a:pos x="17463" y="211138"/>
                </a:cxn>
                <a:cxn ang="0">
                  <a:pos x="17463" y="203200"/>
                </a:cxn>
                <a:cxn ang="0">
                  <a:pos x="9525" y="211138"/>
                </a:cxn>
              </a:cxnLst>
              <a:pathLst>
                <a:path w="12" h="134">
                  <a:moveTo>
                    <a:pt x="6" y="133"/>
                  </a:moveTo>
                  <a:lnTo>
                    <a:pt x="11" y="12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6" y="133"/>
                  </a:lnTo>
                  <a:lnTo>
                    <a:pt x="11" y="133"/>
                  </a:lnTo>
                  <a:lnTo>
                    <a:pt x="11" y="128"/>
                  </a:lnTo>
                  <a:lnTo>
                    <a:pt x="6" y="133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13" name="Freeform 110"/>
            <p:cNvSpPr/>
            <p:nvPr/>
          </p:nvSpPr>
          <p:spPr>
            <a:xfrm>
              <a:off x="5359400" y="3544888"/>
              <a:ext cx="1612900" cy="19050"/>
            </a:xfrm>
            <a:custGeom>
              <a:avLst/>
              <a:gdLst/>
              <a:ahLst/>
              <a:cxnLst>
                <a:cxn ang="0">
                  <a:pos x="0" y="9525"/>
                </a:cxn>
                <a:cxn ang="0">
                  <a:pos x="9525" y="17463"/>
                </a:cxn>
                <a:cxn ang="0">
                  <a:pos x="1611313" y="17463"/>
                </a:cxn>
                <a:cxn ang="0">
                  <a:pos x="1611313" y="0"/>
                </a:cxn>
                <a:cxn ang="0">
                  <a:pos x="9525" y="0"/>
                </a:cxn>
                <a:cxn ang="0">
                  <a:pos x="0" y="9525"/>
                </a:cxn>
                <a:cxn ang="0">
                  <a:pos x="0" y="17463"/>
                </a:cxn>
                <a:cxn ang="0">
                  <a:pos x="9525" y="17463"/>
                </a:cxn>
                <a:cxn ang="0">
                  <a:pos x="0" y="9525"/>
                </a:cxn>
              </a:cxnLst>
              <a:pathLst>
                <a:path w="1016" h="12">
                  <a:moveTo>
                    <a:pt x="0" y="6"/>
                  </a:moveTo>
                  <a:lnTo>
                    <a:pt x="6" y="11"/>
                  </a:lnTo>
                  <a:lnTo>
                    <a:pt x="1015" y="11"/>
                  </a:lnTo>
                  <a:lnTo>
                    <a:pt x="1015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0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14" name="Freeform 111"/>
            <p:cNvSpPr/>
            <p:nvPr/>
          </p:nvSpPr>
          <p:spPr>
            <a:xfrm>
              <a:off x="5359400" y="3341688"/>
              <a:ext cx="20638" cy="214312"/>
            </a:xfrm>
            <a:custGeom>
              <a:avLst/>
              <a:gdLst/>
              <a:ahLst/>
              <a:cxnLst>
                <a:cxn ang="0">
                  <a:pos x="9525" y="0"/>
                </a:cxn>
                <a:cxn ang="0">
                  <a:pos x="0" y="9525"/>
                </a:cxn>
                <a:cxn ang="0">
                  <a:pos x="0" y="212725"/>
                </a:cxn>
                <a:cxn ang="0">
                  <a:pos x="19050" y="212725"/>
                </a:cxn>
                <a:cxn ang="0">
                  <a:pos x="19050" y="9525"/>
                </a:cxn>
                <a:cxn ang="0">
                  <a:pos x="9525" y="0"/>
                </a:cxn>
                <a:cxn ang="0">
                  <a:pos x="0" y="0"/>
                </a:cxn>
                <a:cxn ang="0">
                  <a:pos x="0" y="9525"/>
                </a:cxn>
                <a:cxn ang="0">
                  <a:pos x="9525" y="0"/>
                </a:cxn>
              </a:cxnLst>
              <a:pathLst>
                <a:path w="13" h="135">
                  <a:moveTo>
                    <a:pt x="6" y="0"/>
                  </a:moveTo>
                  <a:lnTo>
                    <a:pt x="0" y="6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5369106" y="2839981"/>
              <a:ext cx="1617585" cy="215889"/>
            </a:xfrm>
            <a:custGeom>
              <a:avLst/>
              <a:gdLst>
                <a:gd name="T0" fmla="*/ 0 w 1019"/>
                <a:gd name="T1" fmla="*/ 0 h 136"/>
                <a:gd name="T2" fmla="*/ 2147483647 w 1019"/>
                <a:gd name="T3" fmla="*/ 0 h 136"/>
                <a:gd name="T4" fmla="*/ 2147483647 w 1019"/>
                <a:gd name="T5" fmla="*/ 2147483647 h 136"/>
                <a:gd name="T6" fmla="*/ 0 w 1019"/>
                <a:gd name="T7" fmla="*/ 2147483647 h 136"/>
                <a:gd name="T8" fmla="*/ 0 w 1019"/>
                <a:gd name="T9" fmla="*/ 0 h 136"/>
                <a:gd name="T10" fmla="*/ 0 w 1019"/>
                <a:gd name="T11" fmla="*/ 0 h 136"/>
                <a:gd name="T12" fmla="*/ 0 w 1019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9"/>
                <a:gd name="T22" fmla="*/ 0 h 136"/>
                <a:gd name="T23" fmla="*/ 1019 w 1019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9" h="136">
                  <a:moveTo>
                    <a:pt x="0" y="0"/>
                  </a:moveTo>
                  <a:lnTo>
                    <a:pt x="1018" y="0"/>
                  </a:lnTo>
                  <a:lnTo>
                    <a:pt x="1018" y="135"/>
                  </a:lnTo>
                  <a:lnTo>
                    <a:pt x="0" y="135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9525" cap="rnd">
              <a:noFill/>
              <a:rou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716" name="Freeform 113"/>
            <p:cNvSpPr/>
            <p:nvPr/>
          </p:nvSpPr>
          <p:spPr>
            <a:xfrm>
              <a:off x="5368925" y="2830513"/>
              <a:ext cx="1625600" cy="19050"/>
            </a:xfrm>
            <a:custGeom>
              <a:avLst/>
              <a:gdLst/>
              <a:ahLst/>
              <a:cxnLst>
                <a:cxn ang="0">
                  <a:pos x="1624013" y="9525"/>
                </a:cxn>
                <a:cxn ang="0">
                  <a:pos x="1616075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1616075" y="17463"/>
                </a:cxn>
                <a:cxn ang="0">
                  <a:pos x="1624013" y="9525"/>
                </a:cxn>
                <a:cxn ang="0">
                  <a:pos x="1624013" y="0"/>
                </a:cxn>
                <a:cxn ang="0">
                  <a:pos x="1616075" y="0"/>
                </a:cxn>
                <a:cxn ang="0">
                  <a:pos x="1624013" y="9525"/>
                </a:cxn>
              </a:cxnLst>
              <a:pathLst>
                <a:path w="1024" h="12">
                  <a:moveTo>
                    <a:pt x="1023" y="6"/>
                  </a:moveTo>
                  <a:lnTo>
                    <a:pt x="101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18" y="11"/>
                  </a:lnTo>
                  <a:lnTo>
                    <a:pt x="1023" y="6"/>
                  </a:lnTo>
                  <a:lnTo>
                    <a:pt x="1023" y="0"/>
                  </a:lnTo>
                  <a:lnTo>
                    <a:pt x="1018" y="0"/>
                  </a:lnTo>
                  <a:lnTo>
                    <a:pt x="1023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17" name="Freeform 114"/>
            <p:cNvSpPr/>
            <p:nvPr/>
          </p:nvSpPr>
          <p:spPr>
            <a:xfrm>
              <a:off x="6975475" y="2840038"/>
              <a:ext cx="19050" cy="223837"/>
            </a:xfrm>
            <a:custGeom>
              <a:avLst/>
              <a:gdLst/>
              <a:ahLst/>
              <a:cxnLst>
                <a:cxn ang="0">
                  <a:pos x="9525" y="222250"/>
                </a:cxn>
                <a:cxn ang="0">
                  <a:pos x="17463" y="214312"/>
                </a:cxn>
                <a:cxn ang="0">
                  <a:pos x="17463" y="0"/>
                </a:cxn>
                <a:cxn ang="0">
                  <a:pos x="0" y="0"/>
                </a:cxn>
                <a:cxn ang="0">
                  <a:pos x="0" y="214312"/>
                </a:cxn>
                <a:cxn ang="0">
                  <a:pos x="9525" y="222250"/>
                </a:cxn>
                <a:cxn ang="0">
                  <a:pos x="17463" y="222250"/>
                </a:cxn>
                <a:cxn ang="0">
                  <a:pos x="17463" y="214312"/>
                </a:cxn>
                <a:cxn ang="0">
                  <a:pos x="9525" y="222250"/>
                </a:cxn>
              </a:cxnLst>
              <a:pathLst>
                <a:path w="12" h="141">
                  <a:moveTo>
                    <a:pt x="6" y="140"/>
                  </a:moveTo>
                  <a:lnTo>
                    <a:pt x="11" y="13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6" y="140"/>
                  </a:lnTo>
                  <a:lnTo>
                    <a:pt x="11" y="140"/>
                  </a:lnTo>
                  <a:lnTo>
                    <a:pt x="11" y="135"/>
                  </a:lnTo>
                  <a:lnTo>
                    <a:pt x="6" y="14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18" name="Freeform 115"/>
            <p:cNvSpPr/>
            <p:nvPr/>
          </p:nvSpPr>
          <p:spPr>
            <a:xfrm>
              <a:off x="5359400" y="3044825"/>
              <a:ext cx="1627188" cy="19050"/>
            </a:xfrm>
            <a:custGeom>
              <a:avLst/>
              <a:gdLst/>
              <a:ahLst/>
              <a:cxnLst>
                <a:cxn ang="0">
                  <a:pos x="0" y="9525"/>
                </a:cxn>
                <a:cxn ang="0">
                  <a:pos x="9525" y="17463"/>
                </a:cxn>
                <a:cxn ang="0">
                  <a:pos x="1625600" y="17463"/>
                </a:cxn>
                <a:cxn ang="0">
                  <a:pos x="1625600" y="0"/>
                </a:cxn>
                <a:cxn ang="0">
                  <a:pos x="9525" y="0"/>
                </a:cxn>
                <a:cxn ang="0">
                  <a:pos x="0" y="9525"/>
                </a:cxn>
                <a:cxn ang="0">
                  <a:pos x="0" y="17463"/>
                </a:cxn>
                <a:cxn ang="0">
                  <a:pos x="9525" y="17463"/>
                </a:cxn>
                <a:cxn ang="0">
                  <a:pos x="0" y="9525"/>
                </a:cxn>
              </a:cxnLst>
              <a:pathLst>
                <a:path w="1025" h="12">
                  <a:moveTo>
                    <a:pt x="0" y="6"/>
                  </a:moveTo>
                  <a:lnTo>
                    <a:pt x="6" y="11"/>
                  </a:lnTo>
                  <a:lnTo>
                    <a:pt x="1024" y="11"/>
                  </a:lnTo>
                  <a:lnTo>
                    <a:pt x="1024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0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19" name="Freeform 116"/>
            <p:cNvSpPr/>
            <p:nvPr/>
          </p:nvSpPr>
          <p:spPr>
            <a:xfrm>
              <a:off x="5359400" y="2830513"/>
              <a:ext cx="20638" cy="225425"/>
            </a:xfrm>
            <a:custGeom>
              <a:avLst/>
              <a:gdLst/>
              <a:ahLst/>
              <a:cxnLst>
                <a:cxn ang="0">
                  <a:pos x="9525" y="0"/>
                </a:cxn>
                <a:cxn ang="0">
                  <a:pos x="0" y="9525"/>
                </a:cxn>
                <a:cxn ang="0">
                  <a:pos x="0" y="223838"/>
                </a:cxn>
                <a:cxn ang="0">
                  <a:pos x="19050" y="223838"/>
                </a:cxn>
                <a:cxn ang="0">
                  <a:pos x="19050" y="9525"/>
                </a:cxn>
                <a:cxn ang="0">
                  <a:pos x="9525" y="0"/>
                </a:cxn>
                <a:cxn ang="0">
                  <a:pos x="0" y="0"/>
                </a:cxn>
                <a:cxn ang="0">
                  <a:pos x="0" y="9525"/>
                </a:cxn>
                <a:cxn ang="0">
                  <a:pos x="9525" y="0"/>
                </a:cxn>
              </a:cxnLst>
              <a:pathLst>
                <a:path w="13" h="142">
                  <a:moveTo>
                    <a:pt x="6" y="0"/>
                  </a:moveTo>
                  <a:lnTo>
                    <a:pt x="0" y="6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5369106" y="1808159"/>
              <a:ext cx="1617585" cy="206365"/>
            </a:xfrm>
            <a:custGeom>
              <a:avLst/>
              <a:gdLst>
                <a:gd name="T0" fmla="*/ 0 w 1019"/>
                <a:gd name="T1" fmla="*/ 0 h 130"/>
                <a:gd name="T2" fmla="*/ 2147483647 w 1019"/>
                <a:gd name="T3" fmla="*/ 0 h 130"/>
                <a:gd name="T4" fmla="*/ 2147483647 w 1019"/>
                <a:gd name="T5" fmla="*/ 2147483647 h 130"/>
                <a:gd name="T6" fmla="*/ 0 w 1019"/>
                <a:gd name="T7" fmla="*/ 2147483647 h 130"/>
                <a:gd name="T8" fmla="*/ 0 w 1019"/>
                <a:gd name="T9" fmla="*/ 0 h 130"/>
                <a:gd name="T10" fmla="*/ 0 w 1019"/>
                <a:gd name="T11" fmla="*/ 0 h 130"/>
                <a:gd name="T12" fmla="*/ 0 w 10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9"/>
                <a:gd name="T22" fmla="*/ 0 h 130"/>
                <a:gd name="T23" fmla="*/ 1019 w 101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9" h="130">
                  <a:moveTo>
                    <a:pt x="0" y="0"/>
                  </a:moveTo>
                  <a:lnTo>
                    <a:pt x="1018" y="0"/>
                  </a:lnTo>
                  <a:lnTo>
                    <a:pt x="1018" y="129"/>
                  </a:lnTo>
                  <a:lnTo>
                    <a:pt x="0" y="129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9525" cap="rnd">
              <a:noFill/>
              <a:rou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721" name="Freeform 118"/>
            <p:cNvSpPr/>
            <p:nvPr/>
          </p:nvSpPr>
          <p:spPr>
            <a:xfrm>
              <a:off x="5368925" y="1798638"/>
              <a:ext cx="1625600" cy="19050"/>
            </a:xfrm>
            <a:custGeom>
              <a:avLst/>
              <a:gdLst/>
              <a:ahLst/>
              <a:cxnLst>
                <a:cxn ang="0">
                  <a:pos x="1624013" y="9525"/>
                </a:cxn>
                <a:cxn ang="0">
                  <a:pos x="1616075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1616075" y="17463"/>
                </a:cxn>
                <a:cxn ang="0">
                  <a:pos x="1624013" y="9525"/>
                </a:cxn>
                <a:cxn ang="0">
                  <a:pos x="1624013" y="0"/>
                </a:cxn>
                <a:cxn ang="0">
                  <a:pos x="1616075" y="0"/>
                </a:cxn>
                <a:cxn ang="0">
                  <a:pos x="1624013" y="9525"/>
                </a:cxn>
              </a:cxnLst>
              <a:pathLst>
                <a:path w="1024" h="12">
                  <a:moveTo>
                    <a:pt x="1023" y="6"/>
                  </a:moveTo>
                  <a:lnTo>
                    <a:pt x="101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18" y="11"/>
                  </a:lnTo>
                  <a:lnTo>
                    <a:pt x="1023" y="6"/>
                  </a:lnTo>
                  <a:lnTo>
                    <a:pt x="1023" y="0"/>
                  </a:lnTo>
                  <a:lnTo>
                    <a:pt x="1018" y="0"/>
                  </a:lnTo>
                  <a:lnTo>
                    <a:pt x="1023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22" name="Freeform 119"/>
            <p:cNvSpPr/>
            <p:nvPr/>
          </p:nvSpPr>
          <p:spPr>
            <a:xfrm>
              <a:off x="6975475" y="1808163"/>
              <a:ext cx="19050" cy="214312"/>
            </a:xfrm>
            <a:custGeom>
              <a:avLst/>
              <a:gdLst/>
              <a:ahLst/>
              <a:cxnLst>
                <a:cxn ang="0">
                  <a:pos x="9525" y="212725"/>
                </a:cxn>
                <a:cxn ang="0">
                  <a:pos x="17463" y="204787"/>
                </a:cxn>
                <a:cxn ang="0">
                  <a:pos x="17463" y="0"/>
                </a:cxn>
                <a:cxn ang="0">
                  <a:pos x="0" y="0"/>
                </a:cxn>
                <a:cxn ang="0">
                  <a:pos x="0" y="204787"/>
                </a:cxn>
                <a:cxn ang="0">
                  <a:pos x="9525" y="212725"/>
                </a:cxn>
                <a:cxn ang="0">
                  <a:pos x="17463" y="212725"/>
                </a:cxn>
                <a:cxn ang="0">
                  <a:pos x="17463" y="204787"/>
                </a:cxn>
                <a:cxn ang="0">
                  <a:pos x="9525" y="212725"/>
                </a:cxn>
              </a:cxnLst>
              <a:pathLst>
                <a:path w="12" h="135">
                  <a:moveTo>
                    <a:pt x="6" y="134"/>
                  </a:moveTo>
                  <a:lnTo>
                    <a:pt x="11" y="12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6" y="134"/>
                  </a:lnTo>
                  <a:lnTo>
                    <a:pt x="11" y="134"/>
                  </a:lnTo>
                  <a:lnTo>
                    <a:pt x="11" y="129"/>
                  </a:lnTo>
                  <a:lnTo>
                    <a:pt x="6" y="134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23" name="Freeform 120"/>
            <p:cNvSpPr/>
            <p:nvPr/>
          </p:nvSpPr>
          <p:spPr>
            <a:xfrm>
              <a:off x="5359400" y="2003425"/>
              <a:ext cx="1627188" cy="19050"/>
            </a:xfrm>
            <a:custGeom>
              <a:avLst/>
              <a:gdLst/>
              <a:ahLst/>
              <a:cxnLst>
                <a:cxn ang="0">
                  <a:pos x="0" y="9525"/>
                </a:cxn>
                <a:cxn ang="0">
                  <a:pos x="9525" y="17463"/>
                </a:cxn>
                <a:cxn ang="0">
                  <a:pos x="1625600" y="17463"/>
                </a:cxn>
                <a:cxn ang="0">
                  <a:pos x="1625600" y="0"/>
                </a:cxn>
                <a:cxn ang="0">
                  <a:pos x="9525" y="0"/>
                </a:cxn>
                <a:cxn ang="0">
                  <a:pos x="0" y="9525"/>
                </a:cxn>
                <a:cxn ang="0">
                  <a:pos x="0" y="17463"/>
                </a:cxn>
                <a:cxn ang="0">
                  <a:pos x="9525" y="17463"/>
                </a:cxn>
                <a:cxn ang="0">
                  <a:pos x="0" y="9525"/>
                </a:cxn>
              </a:cxnLst>
              <a:pathLst>
                <a:path w="1025" h="12">
                  <a:moveTo>
                    <a:pt x="0" y="6"/>
                  </a:moveTo>
                  <a:lnTo>
                    <a:pt x="6" y="11"/>
                  </a:lnTo>
                  <a:lnTo>
                    <a:pt x="1024" y="11"/>
                  </a:lnTo>
                  <a:lnTo>
                    <a:pt x="1024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0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24" name="Freeform 121"/>
            <p:cNvSpPr/>
            <p:nvPr/>
          </p:nvSpPr>
          <p:spPr>
            <a:xfrm>
              <a:off x="5359400" y="1798638"/>
              <a:ext cx="20638" cy="215900"/>
            </a:xfrm>
            <a:custGeom>
              <a:avLst/>
              <a:gdLst/>
              <a:ahLst/>
              <a:cxnLst>
                <a:cxn ang="0">
                  <a:pos x="9525" y="0"/>
                </a:cxn>
                <a:cxn ang="0">
                  <a:pos x="0" y="9525"/>
                </a:cxn>
                <a:cxn ang="0">
                  <a:pos x="0" y="214313"/>
                </a:cxn>
                <a:cxn ang="0">
                  <a:pos x="19050" y="214313"/>
                </a:cxn>
                <a:cxn ang="0">
                  <a:pos x="19050" y="9525"/>
                </a:cxn>
                <a:cxn ang="0">
                  <a:pos x="9525" y="0"/>
                </a:cxn>
                <a:cxn ang="0">
                  <a:pos x="0" y="0"/>
                </a:cxn>
                <a:cxn ang="0">
                  <a:pos x="0" y="9525"/>
                </a:cxn>
                <a:cxn ang="0">
                  <a:pos x="9525" y="0"/>
                </a:cxn>
              </a:cxnLst>
              <a:pathLst>
                <a:path w="13" h="136">
                  <a:moveTo>
                    <a:pt x="6" y="0"/>
                  </a:moveTo>
                  <a:lnTo>
                    <a:pt x="0" y="6"/>
                  </a:lnTo>
                  <a:lnTo>
                    <a:pt x="0" y="135"/>
                  </a:lnTo>
                  <a:lnTo>
                    <a:pt x="12" y="135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5384980" y="2317720"/>
              <a:ext cx="1617585" cy="206365"/>
            </a:xfrm>
            <a:custGeom>
              <a:avLst/>
              <a:gdLst>
                <a:gd name="T0" fmla="*/ 0 w 1019"/>
                <a:gd name="T1" fmla="*/ 0 h 130"/>
                <a:gd name="T2" fmla="*/ 2147483647 w 1019"/>
                <a:gd name="T3" fmla="*/ 0 h 130"/>
                <a:gd name="T4" fmla="*/ 2147483647 w 1019"/>
                <a:gd name="T5" fmla="*/ 2147483647 h 130"/>
                <a:gd name="T6" fmla="*/ 0 w 1019"/>
                <a:gd name="T7" fmla="*/ 2147483647 h 130"/>
                <a:gd name="T8" fmla="*/ 0 w 1019"/>
                <a:gd name="T9" fmla="*/ 0 h 130"/>
                <a:gd name="T10" fmla="*/ 0 w 1019"/>
                <a:gd name="T11" fmla="*/ 0 h 130"/>
                <a:gd name="T12" fmla="*/ 0 w 10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9"/>
                <a:gd name="T22" fmla="*/ 0 h 130"/>
                <a:gd name="T23" fmla="*/ 1019 w 101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9" h="130">
                  <a:moveTo>
                    <a:pt x="0" y="0"/>
                  </a:moveTo>
                  <a:lnTo>
                    <a:pt x="1018" y="0"/>
                  </a:lnTo>
                  <a:lnTo>
                    <a:pt x="1018" y="129"/>
                  </a:lnTo>
                  <a:lnTo>
                    <a:pt x="0" y="129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9525" cap="rnd">
              <a:noFill/>
              <a:round/>
            </a:ln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726" name="Freeform 123"/>
            <p:cNvSpPr/>
            <p:nvPr/>
          </p:nvSpPr>
          <p:spPr>
            <a:xfrm>
              <a:off x="5384800" y="2308225"/>
              <a:ext cx="1625600" cy="19050"/>
            </a:xfrm>
            <a:custGeom>
              <a:avLst/>
              <a:gdLst/>
              <a:ahLst/>
              <a:cxnLst>
                <a:cxn ang="0">
                  <a:pos x="1624013" y="9525"/>
                </a:cxn>
                <a:cxn ang="0">
                  <a:pos x="1616075" y="0"/>
                </a:cxn>
                <a:cxn ang="0">
                  <a:pos x="0" y="0"/>
                </a:cxn>
                <a:cxn ang="0">
                  <a:pos x="0" y="17463"/>
                </a:cxn>
                <a:cxn ang="0">
                  <a:pos x="1616075" y="17463"/>
                </a:cxn>
                <a:cxn ang="0">
                  <a:pos x="1624013" y="9525"/>
                </a:cxn>
                <a:cxn ang="0">
                  <a:pos x="1624013" y="0"/>
                </a:cxn>
                <a:cxn ang="0">
                  <a:pos x="1616075" y="0"/>
                </a:cxn>
                <a:cxn ang="0">
                  <a:pos x="1624013" y="9525"/>
                </a:cxn>
              </a:cxnLst>
              <a:pathLst>
                <a:path w="1024" h="12">
                  <a:moveTo>
                    <a:pt x="1023" y="6"/>
                  </a:moveTo>
                  <a:lnTo>
                    <a:pt x="101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18" y="11"/>
                  </a:lnTo>
                  <a:lnTo>
                    <a:pt x="1023" y="6"/>
                  </a:lnTo>
                  <a:lnTo>
                    <a:pt x="1023" y="0"/>
                  </a:lnTo>
                  <a:lnTo>
                    <a:pt x="1018" y="0"/>
                  </a:lnTo>
                  <a:lnTo>
                    <a:pt x="1023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27" name="Freeform 124"/>
            <p:cNvSpPr/>
            <p:nvPr/>
          </p:nvSpPr>
          <p:spPr>
            <a:xfrm>
              <a:off x="6991350" y="2317750"/>
              <a:ext cx="19050" cy="214313"/>
            </a:xfrm>
            <a:custGeom>
              <a:avLst/>
              <a:gdLst/>
              <a:ahLst/>
              <a:cxnLst>
                <a:cxn ang="0">
                  <a:pos x="9525" y="212725"/>
                </a:cxn>
                <a:cxn ang="0">
                  <a:pos x="17463" y="204788"/>
                </a:cxn>
                <a:cxn ang="0">
                  <a:pos x="17463" y="0"/>
                </a:cxn>
                <a:cxn ang="0">
                  <a:pos x="0" y="0"/>
                </a:cxn>
                <a:cxn ang="0">
                  <a:pos x="0" y="204788"/>
                </a:cxn>
                <a:cxn ang="0">
                  <a:pos x="9525" y="212725"/>
                </a:cxn>
                <a:cxn ang="0">
                  <a:pos x="17463" y="212725"/>
                </a:cxn>
                <a:cxn ang="0">
                  <a:pos x="17463" y="204788"/>
                </a:cxn>
                <a:cxn ang="0">
                  <a:pos x="9525" y="212725"/>
                </a:cxn>
              </a:cxnLst>
              <a:pathLst>
                <a:path w="12" h="135">
                  <a:moveTo>
                    <a:pt x="6" y="134"/>
                  </a:moveTo>
                  <a:lnTo>
                    <a:pt x="11" y="12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6" y="134"/>
                  </a:lnTo>
                  <a:lnTo>
                    <a:pt x="11" y="134"/>
                  </a:lnTo>
                  <a:lnTo>
                    <a:pt x="11" y="129"/>
                  </a:lnTo>
                  <a:lnTo>
                    <a:pt x="6" y="134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28" name="Freeform 125"/>
            <p:cNvSpPr/>
            <p:nvPr/>
          </p:nvSpPr>
          <p:spPr>
            <a:xfrm>
              <a:off x="5376863" y="2513013"/>
              <a:ext cx="1625600" cy="19050"/>
            </a:xfrm>
            <a:custGeom>
              <a:avLst/>
              <a:gdLst/>
              <a:ahLst/>
              <a:cxnLst>
                <a:cxn ang="0">
                  <a:pos x="0" y="9525"/>
                </a:cxn>
                <a:cxn ang="0">
                  <a:pos x="7938" y="17463"/>
                </a:cxn>
                <a:cxn ang="0">
                  <a:pos x="1624013" y="17463"/>
                </a:cxn>
                <a:cxn ang="0">
                  <a:pos x="1624013" y="0"/>
                </a:cxn>
                <a:cxn ang="0">
                  <a:pos x="7938" y="0"/>
                </a:cxn>
                <a:cxn ang="0">
                  <a:pos x="0" y="9525"/>
                </a:cxn>
                <a:cxn ang="0">
                  <a:pos x="0" y="17463"/>
                </a:cxn>
                <a:cxn ang="0">
                  <a:pos x="7938" y="17463"/>
                </a:cxn>
                <a:cxn ang="0">
                  <a:pos x="0" y="9525"/>
                </a:cxn>
              </a:cxnLst>
              <a:pathLst>
                <a:path w="1024" h="12">
                  <a:moveTo>
                    <a:pt x="0" y="6"/>
                  </a:moveTo>
                  <a:lnTo>
                    <a:pt x="5" y="11"/>
                  </a:lnTo>
                  <a:lnTo>
                    <a:pt x="1023" y="11"/>
                  </a:lnTo>
                  <a:lnTo>
                    <a:pt x="1023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0" y="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29" name="Freeform 126"/>
            <p:cNvSpPr/>
            <p:nvPr/>
          </p:nvSpPr>
          <p:spPr>
            <a:xfrm>
              <a:off x="5376863" y="2308225"/>
              <a:ext cx="19050" cy="215900"/>
            </a:xfrm>
            <a:custGeom>
              <a:avLst/>
              <a:gdLst/>
              <a:ahLst/>
              <a:cxnLst>
                <a:cxn ang="0">
                  <a:pos x="7938" y="0"/>
                </a:cxn>
                <a:cxn ang="0">
                  <a:pos x="0" y="9525"/>
                </a:cxn>
                <a:cxn ang="0">
                  <a:pos x="0" y="214313"/>
                </a:cxn>
                <a:cxn ang="0">
                  <a:pos x="17463" y="214313"/>
                </a:cxn>
                <a:cxn ang="0">
                  <a:pos x="17463" y="9525"/>
                </a:cxn>
                <a:cxn ang="0">
                  <a:pos x="7938" y="0"/>
                </a:cxn>
                <a:cxn ang="0">
                  <a:pos x="0" y="0"/>
                </a:cxn>
                <a:cxn ang="0">
                  <a:pos x="0" y="9525"/>
                </a:cxn>
                <a:cxn ang="0">
                  <a:pos x="7938" y="0"/>
                </a:cxn>
              </a:cxnLst>
              <a:pathLst>
                <a:path w="12" h="136">
                  <a:moveTo>
                    <a:pt x="5" y="0"/>
                  </a:moveTo>
                  <a:lnTo>
                    <a:pt x="0" y="6"/>
                  </a:lnTo>
                  <a:lnTo>
                    <a:pt x="0" y="135"/>
                  </a:lnTo>
                  <a:lnTo>
                    <a:pt x="11" y="135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5" y="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s-ES" altLang="en-US"/>
            </a:p>
          </p:txBody>
        </p:sp>
        <p:sp>
          <p:nvSpPr>
            <p:cNvPr id="68730" name="Text Box 136"/>
            <p:cNvSpPr txBox="1"/>
            <p:nvPr/>
          </p:nvSpPr>
          <p:spPr>
            <a:xfrm>
              <a:off x="-180528" y="4552951"/>
              <a:ext cx="1627485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r" eaLnBrk="1" hangingPunct="1">
                <a:spcBef>
                  <a:spcPct val="50000"/>
                </a:spcBef>
              </a:pPr>
              <a:r>
                <a:rPr lang="es-PE" altLang="es-CL" sz="2000" dirty="0">
                  <a:solidFill>
                    <a:srgbClr val="000066"/>
                  </a:solidFill>
                  <a:latin typeface="Verdana" panose="020B0604030504040204" pitchFamily="34" charset="0"/>
                </a:rPr>
                <a:t>Capacidad Cognitiva</a:t>
              </a:r>
              <a:endParaRPr lang="en-US" altLang="es-CL" sz="200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10 Elipse"/>
          <p:cNvSpPr/>
          <p:nvPr/>
        </p:nvSpPr>
        <p:spPr>
          <a:xfrm>
            <a:off x="3203575" y="2276475"/>
            <a:ext cx="4833938" cy="432911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759200" y="2763838"/>
            <a:ext cx="4125913" cy="3689350"/>
          </a:xfrm>
          <a:prstGeom prst="ellipse">
            <a:avLst/>
          </a:prstGeom>
          <a:solidFill>
            <a:srgbClr val="CCCC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4406900" y="3411538"/>
            <a:ext cx="3325813" cy="28892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9638" name="1 Título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es-ES_tradnl" altLang="es-CL" sz="3600" dirty="0">
                <a:latin typeface="Verdana" panose="020B0604030504040204" pitchFamily="34" charset="0"/>
                <a:ea typeface="ヒラギノ角ゴ Pro W3"/>
              </a:rPr>
              <a:t>Modelo de Salud, con enfoque de salud y comunitario</a:t>
            </a:r>
            <a:endParaRPr lang="es-ES_tradnl" altLang="es-CL" sz="3600" dirty="0">
              <a:latin typeface="Verdana" panose="020B0604030504040204" pitchFamily="34" charset="0"/>
              <a:ea typeface="ヒラギノ角ゴ Pro W3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4937125" y="3916363"/>
            <a:ext cx="2643188" cy="22320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81801" y="4379946"/>
            <a:ext cx="552450" cy="1304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12 Conector angular"/>
          <p:cNvCxnSpPr>
            <a:endCxn id="14" idx="3"/>
          </p:cNvCxnSpPr>
          <p:nvPr/>
        </p:nvCxnSpPr>
        <p:spPr>
          <a:xfrm rot="10800000">
            <a:off x="3132138" y="1700213"/>
            <a:ext cx="2487613" cy="576263"/>
          </a:xfrm>
          <a:prstGeom prst="bentConnector3">
            <a:avLst>
              <a:gd name="adj1" fmla="val 496"/>
            </a:avLst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152400" y="1484313"/>
            <a:ext cx="2979738" cy="43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Estado y políticas públicas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52400" y="2141538"/>
            <a:ext cx="2979738" cy="43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Comunidad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30175" y="2768600"/>
            <a:ext cx="2979738" cy="43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Familia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26 Conector angular"/>
          <p:cNvCxnSpPr>
            <a:endCxn id="22" idx="3"/>
          </p:cNvCxnSpPr>
          <p:nvPr/>
        </p:nvCxnSpPr>
        <p:spPr>
          <a:xfrm rot="10800000">
            <a:off x="3132138" y="2357438"/>
            <a:ext cx="2689225" cy="406400"/>
          </a:xfrm>
          <a:prstGeom prst="bentConnector3">
            <a:avLst>
              <a:gd name="adj1" fmla="val -48"/>
            </a:avLst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872" name="79871 Conector angular"/>
          <p:cNvCxnSpPr>
            <a:stCxn id="6" idx="0"/>
            <a:endCxn id="26" idx="3"/>
          </p:cNvCxnSpPr>
          <p:nvPr/>
        </p:nvCxnSpPr>
        <p:spPr>
          <a:xfrm rot="16200000" flipV="1">
            <a:off x="4375944" y="1718469"/>
            <a:ext cx="427038" cy="2959100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875" name="79874 Rectángulo"/>
          <p:cNvSpPr/>
          <p:nvPr/>
        </p:nvSpPr>
        <p:spPr>
          <a:xfrm>
            <a:off x="300038" y="4379913"/>
            <a:ext cx="2616200" cy="17684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8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procesos de salud y enfermedad se ven afectados por los contextos sociales de un niño o una niña</a:t>
            </a:r>
            <a:endParaRPr kumimoji="0" lang="es-CL" sz="18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65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805" y="942023"/>
            <a:ext cx="8139113" cy="510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2924175"/>
            <a:ext cx="3792538" cy="174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17 Elipse"/>
          <p:cNvSpPr/>
          <p:nvPr/>
        </p:nvSpPr>
        <p:spPr>
          <a:xfrm>
            <a:off x="1439863" y="1111250"/>
            <a:ext cx="6300788" cy="512127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30200" y="1682750"/>
            <a:ext cx="2700338" cy="7381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400" b="1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250 mil nacimientos anuales, 99,7% institucionales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709" name="1 Título"/>
          <p:cNvSpPr>
            <a:spLocks noGrp="1"/>
          </p:cNvSpPr>
          <p:nvPr>
            <p:ph type="title"/>
          </p:nvPr>
        </p:nvSpPr>
        <p:spPr>
          <a:xfrm>
            <a:off x="493395" y="-52387"/>
            <a:ext cx="8229600" cy="1143000"/>
          </a:xfrm>
        </p:spPr>
        <p:txBody>
          <a:bodyPr vert="horz" wrap="square" lIns="91440" tIns="45720" rIns="91440" bIns="45720" anchor="ctr"/>
          <a:p>
            <a:pPr eaLnBrk="1" hangingPunct="1">
              <a:spcBef>
                <a:spcPct val="50000"/>
              </a:spcBef>
            </a:pPr>
            <a:r>
              <a:rPr lang="es-ES" altLang="es-CL" sz="2200" b="1" dirty="0">
                <a:latin typeface="Verdana" panose="020B0604030504040204" pitchFamily="34" charset="0"/>
                <a:ea typeface="ヒラギノ角ゴ Pro W3"/>
              </a:rPr>
              <a:t>Nacimientos en Chile Hoy</a:t>
            </a:r>
            <a:endParaRPr lang="es-ES" altLang="es-CL" sz="2200" b="1" dirty="0">
              <a:latin typeface="Verdana" panose="020B0604030504040204" pitchFamily="34" charset="0"/>
              <a:ea typeface="ヒラギノ角ゴ Pro W3"/>
            </a:endParaRPr>
          </a:p>
        </p:txBody>
      </p:sp>
      <p:pic>
        <p:nvPicPr>
          <p:cNvPr id="4" name="Picture 9">
            <a:hlinkClick r:id="rId1" tooltip="recien_nacido12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613025"/>
            <a:ext cx="2746375" cy="1752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3419475" y="908050"/>
            <a:ext cx="2376488" cy="5238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64% hijos/as de madres &lt; de 30 años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27763" y="1808163"/>
            <a:ext cx="2736850" cy="5413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16,1% hijos/as de madres adolescentes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021388" y="5013325"/>
            <a:ext cx="2438400" cy="5222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74,7% son primer o segundo hijo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0825" y="3338513"/>
            <a:ext cx="2170113" cy="5222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67,3% hijos/as de madre soltera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81000" y="4633913"/>
            <a:ext cx="2678113" cy="739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80% hijos/as de madres con 10 o más años de estudio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543675" y="3411538"/>
            <a:ext cx="2492375" cy="7381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27%  de las madres tienen 13 años y más de estudios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33713" y="5857875"/>
            <a:ext cx="2978150" cy="5238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37,9% de las madres tienen actividad laboral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718" name="Text Box 12"/>
          <p:cNvSpPr txBox="1"/>
          <p:nvPr/>
        </p:nvSpPr>
        <p:spPr>
          <a:xfrm>
            <a:off x="34925" y="6586538"/>
            <a:ext cx="2808288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s-ES" altLang="es-CL" sz="1200" b="1" dirty="0">
                <a:solidFill>
                  <a:srgbClr val="000066"/>
                </a:solidFill>
                <a:latin typeface="Arial" panose="020B0604020202020204" pitchFamily="34" charset="0"/>
              </a:rPr>
              <a:t>Fuente: INE-MINSAL</a:t>
            </a:r>
            <a:endParaRPr lang="es-ES" altLang="es-CL" sz="12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Título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es-ES" altLang="en-US" dirty="0"/>
              <a:t>En que estamos:</a:t>
            </a:r>
            <a:endParaRPr lang="es-ES" altLang="en-US" dirty="0"/>
          </a:p>
        </p:txBody>
      </p:sp>
      <p:pic>
        <p:nvPicPr>
          <p:cNvPr id="73731" name="Marcador de posición de contenido 3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844550" y="1497330"/>
            <a:ext cx="7453630" cy="4629150"/>
          </a:xfrm>
        </p:spPr>
      </p:pic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 altLang="en-US" dirty="0">
                <a:sym typeface="+mn-ea"/>
              </a:rPr>
              <a:t>En que estamos:</a:t>
            </a:r>
            <a:br>
              <a:rPr lang="es-ES" altLang="en-US" dirty="0"/>
            </a:br>
            <a:endParaRPr lang="es-ES" altLang="en-US"/>
          </a:p>
        </p:txBody>
      </p:sp>
      <p:pic>
        <p:nvPicPr>
          <p:cNvPr id="76802" name="Marcador de posición de contenido 3"/>
          <p:cNvPicPr>
            <a:picLocks noGrp="1" noChangeAspect="1"/>
          </p:cNvPicPr>
          <p:nvPr>
            <p:ph sz="half"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24025" y="951865"/>
            <a:ext cx="5513070" cy="2181225"/>
          </a:xfrm>
        </p:spPr>
      </p:pic>
      <p:pic>
        <p:nvPicPr>
          <p:cNvPr id="76803" name="Marcador de posición de contenido 4"/>
          <p:cNvPicPr>
            <a:picLocks noGrp="1" noChangeAspect="1"/>
          </p:cNvPicPr>
          <p:nvPr>
            <p:ph sz="half" idx="2" hasCustomPrompt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24025" y="3133090"/>
            <a:ext cx="6513195" cy="3550920"/>
          </a:xfrm>
        </p:spPr>
      </p:pic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Título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es-ES" altLang="en-US" dirty="0"/>
              <a:t>En Que Estamos</a:t>
            </a:r>
            <a:endParaRPr lang="es-ES" altLang="en-US" dirty="0"/>
          </a:p>
        </p:txBody>
      </p:sp>
      <p:pic>
        <p:nvPicPr>
          <p:cNvPr id="77827" name="Marcador de posición de contenido 3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1652905"/>
            <a:ext cx="8229600" cy="4039870"/>
          </a:xfrm>
        </p:spPr>
      </p:pic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Título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>
              <a:buNone/>
            </a:pPr>
            <a:r>
              <a:rPr lang="es-ES" altLang="en-US" dirty="0"/>
              <a:t>¡Nuestra Realidad!!</a:t>
            </a:r>
            <a:endParaRPr lang="es-ES" altLang="en-US" dirty="0"/>
          </a:p>
        </p:txBody>
      </p:sp>
      <p:pic>
        <p:nvPicPr>
          <p:cNvPr id="78851" name="Marcador de posición de contenido 3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919480" y="1600200"/>
            <a:ext cx="7304405" cy="4526280"/>
          </a:xfrm>
        </p:spPr>
      </p:pic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Título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>
              <a:buNone/>
            </a:pPr>
            <a:r>
              <a:rPr lang="es-ES" altLang="en-US" dirty="0"/>
              <a:t>En Que Estamos</a:t>
            </a:r>
            <a:endParaRPr lang="es-ES" altLang="en-US" dirty="0"/>
          </a:p>
        </p:txBody>
      </p:sp>
      <p:pic>
        <p:nvPicPr>
          <p:cNvPr id="79875" name="Marcador de posición de contenido 3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942975" y="1600200"/>
            <a:ext cx="7257415" cy="4526280"/>
          </a:xfrm>
        </p:spPr>
      </p:pic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1 Título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CL" altLang="es-CL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DE QUÉ SE ENFERMAN Y DE QUÉ SE MUEREN LOS NIÑOS EN CHILE</a:t>
            </a:r>
            <a:endParaRPr kumimoji="0" lang="es-CL" altLang="es-CL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pic>
        <p:nvPicPr>
          <p:cNvPr id="80900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795" y="2038350"/>
            <a:ext cx="5782945" cy="3682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630" y="593725"/>
            <a:ext cx="8229600" cy="703580"/>
          </a:xfrm>
        </p:spPr>
        <p:txBody>
          <a:bodyPr/>
          <a:p>
            <a:r>
              <a:rPr lang="es-CL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ヒラギノ角ゴ Pro W3"/>
                <a:cs typeface="ヒラギノ角ゴ Pro W3"/>
                <a:sym typeface="+mn-ea"/>
              </a:rPr>
              <a:t>Cambios en el perfil demográfico Chile</a:t>
            </a:r>
            <a:b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/>
                <a:cs typeface="ヒラギノ角ゴ Pro W3"/>
              </a:rPr>
            </a:br>
            <a:endParaRPr lang="es-ES" altLang="en-US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57200" y="1125855"/>
            <a:ext cx="8229600" cy="5000625"/>
          </a:xfrm>
        </p:spPr>
        <p:txBody>
          <a:bodyPr/>
          <a:p>
            <a:endParaRPr lang="es-ES" altLang="en-US"/>
          </a:p>
        </p:txBody>
      </p:sp>
      <p:sp>
        <p:nvSpPr>
          <p:cNvPr id="57346" name="Line 4"/>
          <p:cNvSpPr/>
          <p:nvPr/>
        </p:nvSpPr>
        <p:spPr>
          <a:xfrm flipV="1">
            <a:off x="1617663" y="5192713"/>
            <a:ext cx="1587" cy="26987"/>
          </a:xfrm>
          <a:prstGeom prst="line">
            <a:avLst/>
          </a:prstGeom>
          <a:ln w="0">
            <a:noFill/>
          </a:ln>
        </p:spPr>
      </p:sp>
      <p:sp>
        <p:nvSpPr>
          <p:cNvPr id="57347" name="Line 5"/>
          <p:cNvSpPr/>
          <p:nvPr/>
        </p:nvSpPr>
        <p:spPr>
          <a:xfrm flipV="1">
            <a:off x="2098675" y="5192713"/>
            <a:ext cx="1588" cy="26987"/>
          </a:xfrm>
          <a:prstGeom prst="line">
            <a:avLst/>
          </a:prstGeom>
          <a:ln w="0">
            <a:noFill/>
          </a:ln>
        </p:spPr>
      </p:sp>
      <p:sp>
        <p:nvSpPr>
          <p:cNvPr id="57348" name="Line 6"/>
          <p:cNvSpPr/>
          <p:nvPr/>
        </p:nvSpPr>
        <p:spPr>
          <a:xfrm flipV="1">
            <a:off x="2581275" y="5192713"/>
            <a:ext cx="0" cy="26987"/>
          </a:xfrm>
          <a:prstGeom prst="line">
            <a:avLst/>
          </a:prstGeom>
          <a:ln w="0">
            <a:noFill/>
          </a:ln>
        </p:spPr>
      </p:sp>
      <p:sp>
        <p:nvSpPr>
          <p:cNvPr id="57349" name="Line 7"/>
          <p:cNvSpPr/>
          <p:nvPr/>
        </p:nvSpPr>
        <p:spPr>
          <a:xfrm flipV="1">
            <a:off x="3071813" y="5192713"/>
            <a:ext cx="1587" cy="26987"/>
          </a:xfrm>
          <a:prstGeom prst="line">
            <a:avLst/>
          </a:prstGeom>
          <a:ln w="0">
            <a:noFill/>
          </a:ln>
        </p:spPr>
      </p:sp>
      <p:sp>
        <p:nvSpPr>
          <p:cNvPr id="57350" name="Line 8"/>
          <p:cNvSpPr/>
          <p:nvPr/>
        </p:nvSpPr>
        <p:spPr>
          <a:xfrm flipV="1">
            <a:off x="3554413" y="5192713"/>
            <a:ext cx="1587" cy="26987"/>
          </a:xfrm>
          <a:prstGeom prst="line">
            <a:avLst/>
          </a:prstGeom>
          <a:ln w="0">
            <a:noFill/>
          </a:ln>
        </p:spPr>
      </p:sp>
      <p:sp>
        <p:nvSpPr>
          <p:cNvPr id="57351" name="Line 9"/>
          <p:cNvSpPr/>
          <p:nvPr/>
        </p:nvSpPr>
        <p:spPr>
          <a:xfrm flipV="1">
            <a:off x="4037013" y="5192713"/>
            <a:ext cx="0" cy="26987"/>
          </a:xfrm>
          <a:prstGeom prst="line">
            <a:avLst/>
          </a:prstGeom>
          <a:ln w="0">
            <a:noFill/>
          </a:ln>
        </p:spPr>
      </p:sp>
      <p:sp>
        <p:nvSpPr>
          <p:cNvPr id="57352" name="Line 10"/>
          <p:cNvSpPr/>
          <p:nvPr/>
        </p:nvSpPr>
        <p:spPr>
          <a:xfrm flipV="1">
            <a:off x="4516438" y="5192713"/>
            <a:ext cx="1587" cy="26987"/>
          </a:xfrm>
          <a:prstGeom prst="line">
            <a:avLst/>
          </a:prstGeom>
          <a:ln w="0">
            <a:noFill/>
          </a:ln>
        </p:spPr>
      </p:sp>
      <p:sp>
        <p:nvSpPr>
          <p:cNvPr id="57353" name="Line 11"/>
          <p:cNvSpPr/>
          <p:nvPr/>
        </p:nvSpPr>
        <p:spPr>
          <a:xfrm>
            <a:off x="3071813" y="1676400"/>
            <a:ext cx="1587" cy="3516313"/>
          </a:xfrm>
          <a:prstGeom prst="line">
            <a:avLst/>
          </a:prstGeom>
          <a:ln w="0">
            <a:noFill/>
          </a:ln>
        </p:spPr>
      </p:sp>
      <p:sp>
        <p:nvSpPr>
          <p:cNvPr id="57354" name="Line 12"/>
          <p:cNvSpPr/>
          <p:nvPr/>
        </p:nvSpPr>
        <p:spPr>
          <a:xfrm>
            <a:off x="3052763" y="5192713"/>
            <a:ext cx="38100" cy="1587"/>
          </a:xfrm>
          <a:prstGeom prst="line">
            <a:avLst/>
          </a:prstGeom>
          <a:ln w="0">
            <a:noFill/>
          </a:ln>
        </p:spPr>
      </p:sp>
      <p:sp>
        <p:nvSpPr>
          <p:cNvPr id="57355" name="Line 13"/>
          <p:cNvSpPr/>
          <p:nvPr/>
        </p:nvSpPr>
        <p:spPr>
          <a:xfrm>
            <a:off x="3052763" y="4984750"/>
            <a:ext cx="38100" cy="1588"/>
          </a:xfrm>
          <a:prstGeom prst="line">
            <a:avLst/>
          </a:prstGeom>
          <a:ln w="0">
            <a:noFill/>
          </a:ln>
        </p:spPr>
      </p:sp>
      <p:sp>
        <p:nvSpPr>
          <p:cNvPr id="57356" name="Line 14"/>
          <p:cNvSpPr/>
          <p:nvPr/>
        </p:nvSpPr>
        <p:spPr>
          <a:xfrm>
            <a:off x="3052763" y="4773613"/>
            <a:ext cx="38100" cy="1587"/>
          </a:xfrm>
          <a:prstGeom prst="line">
            <a:avLst/>
          </a:prstGeom>
          <a:ln w="0">
            <a:noFill/>
          </a:ln>
        </p:spPr>
      </p:sp>
      <p:sp>
        <p:nvSpPr>
          <p:cNvPr id="57357" name="Line 15"/>
          <p:cNvSpPr/>
          <p:nvPr/>
        </p:nvSpPr>
        <p:spPr>
          <a:xfrm>
            <a:off x="3052763" y="4578350"/>
            <a:ext cx="38100" cy="3175"/>
          </a:xfrm>
          <a:prstGeom prst="line">
            <a:avLst/>
          </a:prstGeom>
          <a:ln w="0">
            <a:noFill/>
          </a:ln>
        </p:spPr>
      </p:sp>
      <p:sp>
        <p:nvSpPr>
          <p:cNvPr id="57358" name="Line 16"/>
          <p:cNvSpPr/>
          <p:nvPr/>
        </p:nvSpPr>
        <p:spPr>
          <a:xfrm>
            <a:off x="3052763" y="4370388"/>
            <a:ext cx="38100" cy="1587"/>
          </a:xfrm>
          <a:prstGeom prst="line">
            <a:avLst/>
          </a:prstGeom>
          <a:ln w="0">
            <a:noFill/>
          </a:ln>
        </p:spPr>
      </p:sp>
      <p:sp>
        <p:nvSpPr>
          <p:cNvPr id="57359" name="Line 17"/>
          <p:cNvSpPr/>
          <p:nvPr/>
        </p:nvSpPr>
        <p:spPr>
          <a:xfrm>
            <a:off x="3052763" y="4162425"/>
            <a:ext cx="38100" cy="1588"/>
          </a:xfrm>
          <a:prstGeom prst="line">
            <a:avLst/>
          </a:prstGeom>
          <a:ln w="0">
            <a:noFill/>
          </a:ln>
        </p:spPr>
      </p:sp>
      <p:sp>
        <p:nvSpPr>
          <p:cNvPr id="57360" name="Line 18"/>
          <p:cNvSpPr/>
          <p:nvPr/>
        </p:nvSpPr>
        <p:spPr>
          <a:xfrm>
            <a:off x="3052763" y="3951288"/>
            <a:ext cx="38100" cy="1587"/>
          </a:xfrm>
          <a:prstGeom prst="line">
            <a:avLst/>
          </a:prstGeom>
          <a:ln w="0">
            <a:noFill/>
          </a:ln>
        </p:spPr>
      </p:sp>
      <p:sp>
        <p:nvSpPr>
          <p:cNvPr id="57361" name="Line 19"/>
          <p:cNvSpPr/>
          <p:nvPr/>
        </p:nvSpPr>
        <p:spPr>
          <a:xfrm>
            <a:off x="3052763" y="3741738"/>
            <a:ext cx="38100" cy="1587"/>
          </a:xfrm>
          <a:prstGeom prst="line">
            <a:avLst/>
          </a:prstGeom>
          <a:ln w="0">
            <a:noFill/>
          </a:ln>
        </p:spPr>
      </p:sp>
      <p:sp>
        <p:nvSpPr>
          <p:cNvPr id="57362" name="Line 20"/>
          <p:cNvSpPr/>
          <p:nvPr/>
        </p:nvSpPr>
        <p:spPr>
          <a:xfrm>
            <a:off x="3052763" y="3533775"/>
            <a:ext cx="38100" cy="1588"/>
          </a:xfrm>
          <a:prstGeom prst="line">
            <a:avLst/>
          </a:prstGeom>
          <a:ln w="0">
            <a:noFill/>
          </a:ln>
        </p:spPr>
      </p:sp>
      <p:sp>
        <p:nvSpPr>
          <p:cNvPr id="57363" name="Line 21"/>
          <p:cNvSpPr/>
          <p:nvPr/>
        </p:nvSpPr>
        <p:spPr>
          <a:xfrm>
            <a:off x="3052763" y="3336925"/>
            <a:ext cx="38100" cy="1588"/>
          </a:xfrm>
          <a:prstGeom prst="line">
            <a:avLst/>
          </a:prstGeom>
          <a:ln w="0">
            <a:noFill/>
          </a:ln>
        </p:spPr>
      </p:sp>
      <p:sp>
        <p:nvSpPr>
          <p:cNvPr id="57364" name="Line 22"/>
          <p:cNvSpPr/>
          <p:nvPr/>
        </p:nvSpPr>
        <p:spPr>
          <a:xfrm>
            <a:off x="3052763" y="3127375"/>
            <a:ext cx="38100" cy="1588"/>
          </a:xfrm>
          <a:prstGeom prst="line">
            <a:avLst/>
          </a:prstGeom>
          <a:ln w="0">
            <a:noFill/>
          </a:ln>
        </p:spPr>
      </p:sp>
      <p:sp>
        <p:nvSpPr>
          <p:cNvPr id="57365" name="Line 23"/>
          <p:cNvSpPr/>
          <p:nvPr/>
        </p:nvSpPr>
        <p:spPr>
          <a:xfrm>
            <a:off x="3052763" y="2917825"/>
            <a:ext cx="38100" cy="1588"/>
          </a:xfrm>
          <a:prstGeom prst="line">
            <a:avLst/>
          </a:prstGeom>
          <a:ln w="0">
            <a:noFill/>
          </a:ln>
        </p:spPr>
      </p:sp>
      <p:sp>
        <p:nvSpPr>
          <p:cNvPr id="57366" name="Line 24"/>
          <p:cNvSpPr/>
          <p:nvPr/>
        </p:nvSpPr>
        <p:spPr>
          <a:xfrm>
            <a:off x="3052763" y="2708275"/>
            <a:ext cx="38100" cy="1588"/>
          </a:xfrm>
          <a:prstGeom prst="line">
            <a:avLst/>
          </a:prstGeom>
          <a:ln w="0">
            <a:noFill/>
          </a:ln>
        </p:spPr>
      </p:sp>
      <p:sp>
        <p:nvSpPr>
          <p:cNvPr id="57367" name="Line 25"/>
          <p:cNvSpPr/>
          <p:nvPr/>
        </p:nvSpPr>
        <p:spPr>
          <a:xfrm>
            <a:off x="3052763" y="2500313"/>
            <a:ext cx="38100" cy="1587"/>
          </a:xfrm>
          <a:prstGeom prst="line">
            <a:avLst/>
          </a:prstGeom>
          <a:ln w="0">
            <a:noFill/>
          </a:ln>
        </p:spPr>
      </p:sp>
      <p:sp>
        <p:nvSpPr>
          <p:cNvPr id="57368" name="Line 26"/>
          <p:cNvSpPr/>
          <p:nvPr/>
        </p:nvSpPr>
        <p:spPr>
          <a:xfrm>
            <a:off x="3052763" y="2292350"/>
            <a:ext cx="38100" cy="1588"/>
          </a:xfrm>
          <a:prstGeom prst="line">
            <a:avLst/>
          </a:prstGeom>
          <a:ln w="0">
            <a:noFill/>
          </a:ln>
        </p:spPr>
      </p:sp>
      <p:sp>
        <p:nvSpPr>
          <p:cNvPr id="57369" name="Line 27"/>
          <p:cNvSpPr/>
          <p:nvPr/>
        </p:nvSpPr>
        <p:spPr>
          <a:xfrm>
            <a:off x="3052763" y="1884363"/>
            <a:ext cx="38100" cy="1587"/>
          </a:xfrm>
          <a:prstGeom prst="line">
            <a:avLst/>
          </a:prstGeom>
          <a:ln w="0">
            <a:noFill/>
          </a:ln>
        </p:spPr>
      </p:sp>
      <p:sp>
        <p:nvSpPr>
          <p:cNvPr id="57370" name="Line 28"/>
          <p:cNvSpPr/>
          <p:nvPr/>
        </p:nvSpPr>
        <p:spPr>
          <a:xfrm>
            <a:off x="3052763" y="1676400"/>
            <a:ext cx="38100" cy="1588"/>
          </a:xfrm>
          <a:prstGeom prst="line">
            <a:avLst/>
          </a:prstGeom>
          <a:ln w="0">
            <a:noFill/>
          </a:ln>
        </p:spPr>
      </p:sp>
      <p:pic>
        <p:nvPicPr>
          <p:cNvPr id="57371" name="Picture 30"/>
          <p:cNvPicPr>
            <a:picLocks noChangeAspect="1"/>
          </p:cNvPicPr>
          <p:nvPr/>
        </p:nvPicPr>
        <p:blipFill>
          <a:blip r:embed="rId1"/>
          <a:srcRect t="3018" b="50339"/>
          <a:stretch>
            <a:fillRect/>
          </a:stretch>
        </p:blipFill>
        <p:spPr>
          <a:xfrm>
            <a:off x="401638" y="1185863"/>
            <a:ext cx="4114800" cy="247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72" name="Picture 31"/>
          <p:cNvPicPr>
            <a:picLocks noChangeAspect="1"/>
          </p:cNvPicPr>
          <p:nvPr/>
        </p:nvPicPr>
        <p:blipFill>
          <a:blip r:embed="rId1"/>
          <a:srcRect t="52733"/>
          <a:stretch>
            <a:fillRect/>
          </a:stretch>
        </p:blipFill>
        <p:spPr>
          <a:xfrm>
            <a:off x="468313" y="4149725"/>
            <a:ext cx="4121150" cy="251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73" name="Picture 32"/>
          <p:cNvPicPr>
            <a:picLocks noChangeAspect="1"/>
          </p:cNvPicPr>
          <p:nvPr/>
        </p:nvPicPr>
        <p:blipFill>
          <a:blip r:embed="rId2"/>
          <a:srcRect t="7672"/>
          <a:stretch>
            <a:fillRect/>
          </a:stretch>
        </p:blipFill>
        <p:spPr>
          <a:xfrm>
            <a:off x="5148263" y="3860800"/>
            <a:ext cx="3332162" cy="2751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4699635" y="1297305"/>
            <a:ext cx="4229100" cy="2235835"/>
          </a:xfrm>
          <a:prstGeom prst="rect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20000"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kumimoji="1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2018: 18 millones</a:t>
            </a:r>
            <a:endParaRPr kumimoji="1" lang="es-ES_tradnl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kumimoji="1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Fecundidad: 1,8 hijos/mujer</a:t>
            </a:r>
            <a:endParaRPr kumimoji="1" lang="es-ES_tradnl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kumimoji="1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Esperanza vida al nacer: 79 años (81-75)</a:t>
            </a:r>
            <a:endParaRPr kumimoji="1" lang="es-ES_tradnl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kumimoji="1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Natalidad: 15 por mil habitantes.</a:t>
            </a:r>
            <a:endParaRPr kumimoji="1" lang="es-ES_tradnl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kumimoji="1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Mortalidad Infantil:  7,4 por mil NV</a:t>
            </a:r>
            <a:endParaRPr kumimoji="1" lang="es-ES_tradnl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Char char="•"/>
              <a:defRPr/>
            </a:pPr>
            <a:endParaRPr kumimoji="1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s-ES" altLang="en-US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s-ES" altLang="en-US"/>
          </a:p>
        </p:txBody>
      </p:sp>
      <p:pic>
        <p:nvPicPr>
          <p:cNvPr id="81924" name="Imagen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0"/>
            <a:ext cx="8856662" cy="6742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2946" name="Marcador de posición de contenido 6"/>
          <p:cNvPicPr>
            <a:picLocks noGrp="1" noChangeAspect="1"/>
          </p:cNvPicPr>
          <p:nvPr>
            <p:ph sz="quarter" idx="4294967295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1116965" y="998855"/>
            <a:ext cx="7578725" cy="3234055"/>
          </a:xfrm>
        </p:spPr>
      </p:pic>
      <p:pic>
        <p:nvPicPr>
          <p:cNvPr id="82947" name="Marcador de posición de contenido 7"/>
          <p:cNvPicPr>
            <a:picLocks noGrp="1" noChangeAspect="1"/>
          </p:cNvPicPr>
          <p:nvPr>
            <p:ph sz="quarter" idx="4294967295" hasCustomPrompt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4435" y="4233545"/>
            <a:ext cx="7578725" cy="2491105"/>
          </a:xfrm>
        </p:spPr>
      </p:pic>
      <p:sp>
        <p:nvSpPr>
          <p:cNvPr id="82948" name="Rectángulo 1"/>
          <p:cNvSpPr/>
          <p:nvPr/>
        </p:nvSpPr>
        <p:spPr>
          <a:xfrm>
            <a:off x="254635" y="414020"/>
            <a:ext cx="8280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s-CL" altLang="x-none" sz="2800" dirty="0">
                <a:latin typeface="Arial" panose="020B0604020202020204" pitchFamily="34" charset="0"/>
              </a:rPr>
              <a:t>DE QUÉ SE ENFERMAN Y DE QUÉ SE MUEREN</a:t>
            </a:r>
            <a:endParaRPr lang="es-CL" altLang="x-none" sz="2800" dirty="0">
              <a:latin typeface="Arial" panose="020B0604020202020204" pitchFamily="34" charset="0"/>
            </a:endParaRPr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3970" name="Agrupar 6"/>
          <p:cNvGrpSpPr/>
          <p:nvPr/>
        </p:nvGrpSpPr>
        <p:grpSpPr>
          <a:xfrm>
            <a:off x="1927225" y="1090613"/>
            <a:ext cx="7216775" cy="1006475"/>
            <a:chOff x="2569456" y="310126"/>
            <a:chExt cx="9622544" cy="1343917"/>
          </a:xfrm>
        </p:grpSpPr>
        <p:pic>
          <p:nvPicPr>
            <p:cNvPr id="83974" name="Imagen 4"/>
            <p:cNvPicPr>
              <a:picLocks noChangeAspect="1"/>
            </p:cNvPicPr>
            <p:nvPr/>
          </p:nvPicPr>
          <p:blipFill>
            <a:blip r:embed="rId1"/>
            <a:srcRect b="68121"/>
            <a:stretch>
              <a:fillRect/>
            </a:stretch>
          </p:blipFill>
          <p:spPr>
            <a:xfrm>
              <a:off x="2569456" y="310126"/>
              <a:ext cx="9622544" cy="10780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Rectángulo 7"/>
            <p:cNvSpPr/>
            <p:nvPr/>
          </p:nvSpPr>
          <p:spPr>
            <a:xfrm>
              <a:off x="6777467" y="1541696"/>
              <a:ext cx="5414533" cy="112347"/>
            </a:xfrm>
            <a:prstGeom prst="rect">
              <a:avLst/>
            </a:prstGeom>
            <a:solidFill>
              <a:srgbClr val="9E00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3971" name="Rectangle 14"/>
          <p:cNvSpPr/>
          <p:nvPr/>
        </p:nvSpPr>
        <p:spPr>
          <a:xfrm>
            <a:off x="1187450" y="409575"/>
            <a:ext cx="6840538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 defTabSz="914400" eaLnBrk="1" hangingPunct="1"/>
            <a:r>
              <a:rPr lang="es-ES" altLang="es-CL" sz="2400" b="1" i="1" dirty="0">
                <a:solidFill>
                  <a:srgbClr val="FFC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“</a:t>
            </a:r>
            <a:r>
              <a:rPr lang="es-ES" altLang="es-CL" sz="2400" b="1" i="1" dirty="0">
                <a:latin typeface="Arial" panose="020B0604020202020204" pitchFamily="34" charset="0"/>
                <a:ea typeface="MS PGothic" panose="020B0600070205080204" pitchFamily="34" charset="-128"/>
              </a:rPr>
              <a:t>Tenemos que hacer visibles las diferencias</a:t>
            </a:r>
            <a:r>
              <a:rPr lang="es-ES" altLang="es-CL" sz="2400" b="1" i="1" dirty="0">
                <a:solidFill>
                  <a:srgbClr val="FFC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”</a:t>
            </a:r>
            <a:endParaRPr lang="es-ES" altLang="es-CL" sz="2400" b="1" i="1" dirty="0">
              <a:solidFill>
                <a:srgbClr val="FFC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83972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214438"/>
            <a:ext cx="8393113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1857375" y="2928938"/>
            <a:ext cx="6929438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95" name="3 Grupo"/>
          <p:cNvGrpSpPr/>
          <p:nvPr/>
        </p:nvGrpSpPr>
        <p:grpSpPr>
          <a:xfrm>
            <a:off x="6906895" y="387033"/>
            <a:ext cx="1933575" cy="6022975"/>
            <a:chOff x="5824719" y="369530"/>
            <a:chExt cx="1934049" cy="6023552"/>
          </a:xfrm>
        </p:grpSpPr>
        <p:grpSp>
          <p:nvGrpSpPr>
            <p:cNvPr id="84997" name="4 Grupo"/>
            <p:cNvGrpSpPr/>
            <p:nvPr/>
          </p:nvGrpSpPr>
          <p:grpSpPr>
            <a:xfrm>
              <a:off x="5839923" y="369530"/>
              <a:ext cx="1918845" cy="6023552"/>
              <a:chOff x="6794724" y="10842"/>
              <a:chExt cx="1918845" cy="6023552"/>
            </a:xfrm>
          </p:grpSpPr>
          <p:pic>
            <p:nvPicPr>
              <p:cNvPr id="84999" name="Picture 2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794724" y="10842"/>
                <a:ext cx="1895475" cy="14382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5000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08569" y="2996160"/>
                <a:ext cx="1891155" cy="158115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5001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4248" y="4509120"/>
                <a:ext cx="1909321" cy="152527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84998" name="Picture 2053" descr="niños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4719" y="1807805"/>
              <a:ext cx="1910679" cy="158319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4996" name="1 Título"/>
          <p:cNvSpPr txBox="1"/>
          <p:nvPr/>
        </p:nvSpPr>
        <p:spPr>
          <a:xfrm>
            <a:off x="238760" y="198755"/>
            <a:ext cx="5427663" cy="7461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es-CL" altLang="es-CL" sz="2400" dirty="0">
                <a:solidFill>
                  <a:srgbClr val="006CB7"/>
                </a:solidFill>
                <a:latin typeface="Verdana" panose="020B0604030504040204" pitchFamily="34" charset="0"/>
              </a:rPr>
              <a:t>PRINCIPALES PROBLEMAS DE SALUD EN INFANCIA</a:t>
            </a:r>
            <a:endParaRPr lang="es-CL" altLang="es-CL" sz="2400" dirty="0">
              <a:solidFill>
                <a:srgbClr val="006CB7"/>
              </a:solidFill>
              <a:latin typeface="Verdana" panose="020B0604030504040204" pitchFamily="34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17818" y="2547303"/>
            <a:ext cx="7262813" cy="323024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Enfermedad respiratoria crónica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Vicios de refracción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Problemas de piel por más de seis meses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Malformaciones congénitas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Epilepsia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Depresión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4" name="Cuadro de texto 3"/>
          <p:cNvSpPr txBox="1"/>
          <p:nvPr/>
        </p:nvSpPr>
        <p:spPr>
          <a:xfrm>
            <a:off x="417830" y="5949950"/>
            <a:ext cx="32727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altLang="en-US" sz="1200"/>
              <a:t>Encuesta de Calidad de Vida y Salud MINSAL-INE 2006 </a:t>
            </a:r>
            <a:endParaRPr lang="es-ES" altLang="en-US" sz="1200"/>
          </a:p>
        </p:txBody>
      </p:sp>
      <p:sp>
        <p:nvSpPr>
          <p:cNvPr id="5" name="Cuadro de texto 4"/>
          <p:cNvSpPr txBox="1"/>
          <p:nvPr/>
        </p:nvSpPr>
        <p:spPr>
          <a:xfrm>
            <a:off x="417830" y="1466215"/>
            <a:ext cx="61868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s-CL" sz="2400" b="1" dirty="0">
                <a:solidFill>
                  <a:srgbClr val="006CB7"/>
                </a:solidFill>
                <a:sym typeface="+mn-ea"/>
              </a:rPr>
              <a:t>EC más frecuentes, en menores de 15 años (prevalencia declarada)</a:t>
            </a:r>
            <a:endParaRPr lang="es-MX" altLang="es-CL" sz="2400" b="1" dirty="0">
              <a:solidFill>
                <a:srgbClr val="006CB7"/>
              </a:solidFill>
              <a:sym typeface="+mn-ea"/>
            </a:endParaRP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Rectangle 3"/>
          <p:cNvSpPr/>
          <p:nvPr/>
        </p:nvSpPr>
        <p:spPr>
          <a:xfrm>
            <a:off x="0" y="58467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/>
            <a:endParaRPr lang="es-CL" altLang="es-CL" sz="24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87043" name="Text Box 4"/>
          <p:cNvSpPr txBox="1"/>
          <p:nvPr/>
        </p:nvSpPr>
        <p:spPr>
          <a:xfrm>
            <a:off x="4327525" y="4419600"/>
            <a:ext cx="435927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s-CL" altLang="es-CL" sz="1600" dirty="0">
              <a:solidFill>
                <a:srgbClr val="4D4D4D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7475"/>
            <a:ext cx="7791450" cy="100838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CL" alt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Infantil: </a:t>
            </a:r>
            <a:b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Prevalencia de Rezago en población menor de 5 años. </a:t>
            </a:r>
            <a:b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1 Gráfico"/>
          <p:cNvGraphicFramePr/>
          <p:nvPr/>
        </p:nvGraphicFramePr>
        <p:xfrm>
          <a:off x="539750" y="1125855"/>
          <a:ext cx="8147050" cy="218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8293" y="1032266"/>
            <a:ext cx="461666" cy="2585323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marR="0" algn="ctr" defTabSz="457200" eaLnBrk="1" hangingPunct="1">
              <a:buClrTx/>
              <a:buSzTx/>
              <a:buFontTx/>
              <a:defRPr/>
            </a:pPr>
            <a:r>
              <a:rPr kumimoji="0" lang="es-CL" kern="1200" cap="none" spc="0" normalizeH="0" baseline="0" noProof="0" dirty="0">
                <a:latin typeface="Arial" panose="020B0604020202020204" pitchFamily="34" charset="0"/>
                <a:ea typeface="ヒラギノ角ゴ Pro W3" charset="-128"/>
                <a:cs typeface="+mn-cs"/>
              </a:rPr>
              <a:t>porcentaje</a:t>
            </a:r>
            <a:endParaRPr kumimoji="0" lang="es-CL" kern="1200" cap="none" spc="0" normalizeH="0" baseline="0" noProof="0" dirty="0"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287338" y="6524625"/>
            <a:ext cx="2916238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altLang="es-CL" sz="1400" b="1" i="0" u="none" strike="noStrike" kern="1200" cap="none" spc="0" normalizeH="0" baseline="0" noProof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Fuente: ENCAVI 2006</a:t>
            </a:r>
            <a:endParaRPr kumimoji="0" lang="es-ES" altLang="es-CL" sz="1400" b="1" i="0" u="none" strike="noStrike" kern="1200" cap="none" spc="0" normalizeH="0" baseline="0" noProof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87048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8" y="3506788"/>
            <a:ext cx="7800975" cy="3090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Rectangle 2"/>
          <p:cNvSpPr/>
          <p:nvPr/>
        </p:nvSpPr>
        <p:spPr>
          <a:xfrm>
            <a:off x="179388" y="188913"/>
            <a:ext cx="8229600" cy="8397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hangingPunct="1"/>
            <a:r>
              <a:rPr lang="es-ES_tradnl" altLang="es-CL" sz="2200" b="1" dirty="0">
                <a:solidFill>
                  <a:srgbClr val="006CB7"/>
                </a:solidFill>
                <a:latin typeface="Verdana" panose="020B0604030504040204" pitchFamily="34" charset="0"/>
              </a:rPr>
              <a:t>Estado nutricional de la población menor de 6 años de edad bajo control, Chile 2010</a:t>
            </a:r>
            <a:endParaRPr lang="es-ES_tradnl" altLang="es-CL" sz="2200" b="1" dirty="0">
              <a:solidFill>
                <a:srgbClr val="006CB7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4" name="1 Gráfico"/>
          <p:cNvGraphicFramePr/>
          <p:nvPr/>
        </p:nvGraphicFramePr>
        <p:xfrm>
          <a:off x="755576" y="1484784"/>
          <a:ext cx="775977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79388" y="6453188"/>
            <a:ext cx="29527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altLang="es-CL" sz="1400" b="1" i="0" u="none" strike="noStrike" kern="1200" cap="none" spc="0" normalizeH="0" baseline="0" noProof="0">
                <a:ln>
                  <a:noFill/>
                </a:ln>
                <a:solidFill>
                  <a:srgbClr val="006CB7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Fuente: DEIS-MINSAL</a:t>
            </a:r>
            <a:endParaRPr kumimoji="0" lang="es-ES" altLang="es-CL" sz="1400" b="1" i="0" u="none" strike="noStrike" kern="1200" cap="none" spc="0" normalizeH="0" baseline="0" noProof="0">
              <a:ln>
                <a:noFill/>
              </a:ln>
              <a:solidFill>
                <a:srgbClr val="006CB7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0114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463" y="347980"/>
            <a:ext cx="6875462" cy="312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38" y="3475038"/>
            <a:ext cx="7011987" cy="3100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9" name="1 Rectángulo"/>
          <p:cNvSpPr>
            <a:spLocks noChangeArrowheads="1"/>
          </p:cNvSpPr>
          <p:nvPr/>
        </p:nvSpPr>
        <p:spPr bwMode="auto">
          <a:xfrm>
            <a:off x="287338" y="237490"/>
            <a:ext cx="65166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altLang="es-CL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  <a:t>Salud Mental Infantil</a:t>
            </a:r>
            <a:endParaRPr kumimoji="0" lang="es-ES" altLang="es-CL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" name="Cuadro de texto 1"/>
          <p:cNvSpPr txBox="1"/>
          <p:nvPr/>
        </p:nvSpPr>
        <p:spPr>
          <a:xfrm>
            <a:off x="825500" y="1159510"/>
            <a:ext cx="59791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b="1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Trastornos de hiperactividad y de la atención</a:t>
            </a:r>
            <a:endParaRPr lang="es-ES" altLang="en-US"/>
          </a:p>
        </p:txBody>
      </p:sp>
      <p:sp>
        <p:nvSpPr>
          <p:cNvPr id="3" name="Cuadro de texto 2"/>
          <p:cNvSpPr txBox="1"/>
          <p:nvPr/>
        </p:nvSpPr>
        <p:spPr>
          <a:xfrm>
            <a:off x="869950" y="1645285"/>
            <a:ext cx="32454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b="1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Maltrato y abuso sexual</a:t>
            </a:r>
            <a:endParaRPr lang="es-ES" altLang="en-US"/>
          </a:p>
        </p:txBody>
      </p:sp>
      <p:sp>
        <p:nvSpPr>
          <p:cNvPr id="4" name="Cuadro de texto 3"/>
          <p:cNvSpPr txBox="1"/>
          <p:nvPr/>
        </p:nvSpPr>
        <p:spPr>
          <a:xfrm>
            <a:off x="869950" y="2189480"/>
            <a:ext cx="34137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b="1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Trastornos del desarrollo</a:t>
            </a:r>
            <a:endParaRPr lang="es-ES" altLang="en-US"/>
          </a:p>
        </p:txBody>
      </p:sp>
      <p:pic>
        <p:nvPicPr>
          <p:cNvPr id="92162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585" y="2837815"/>
            <a:ext cx="8214995" cy="325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63" name="Imagen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255" y="146050"/>
            <a:ext cx="8343900" cy="6427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>
          <a:xfrm>
            <a:off x="6038850" y="6403975"/>
            <a:ext cx="2895600" cy="365125"/>
          </a:xfrm>
        </p:spPr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8" name="Rectangle 2"/>
          <p:cNvSpPr>
            <a:spLocks noGrp="1"/>
          </p:cNvSpPr>
          <p:nvPr>
            <p:ph type="title" idx="4294967295"/>
          </p:nvPr>
        </p:nvSpPr>
        <p:spPr>
          <a:xfrm>
            <a:off x="179705" y="234950"/>
            <a:ext cx="8964295" cy="1081405"/>
          </a:xfrm>
        </p:spPr>
        <p:txBody>
          <a:bodyPr vert="horz" wrap="square" lIns="91440" tIns="45720" rIns="91440" bIns="45720" anchor="ctr"/>
          <a:p>
            <a:pPr algn="ctr" eaLnBrk="1" hangingPunct="1"/>
            <a:r>
              <a:rPr lang="es-ES" altLang="es-CL" sz="2400" b="1" dirty="0">
                <a:latin typeface="Verdana" panose="020B0604030504040204" pitchFamily="34" charset="0"/>
                <a:ea typeface="ヒラギノ角ゴ Pro W3"/>
              </a:rPr>
              <a:t>Repercusiones de accidentes y violencia sufridos por nuestros niños y niñas</a:t>
            </a:r>
            <a:br>
              <a:rPr lang="es-ES" altLang="es-CL" sz="2400" b="1" dirty="0">
                <a:latin typeface="Verdana" panose="020B0604030504040204" pitchFamily="34" charset="0"/>
                <a:ea typeface="ヒラギノ角ゴ Pro W3"/>
              </a:rPr>
            </a:br>
            <a:endParaRPr lang="es-ES" altLang="es-CL" sz="2400" b="1" dirty="0">
              <a:latin typeface="Verdana" panose="020B0604030504040204" pitchFamily="34" charset="0"/>
              <a:ea typeface="ヒラギノ角ゴ Pro W3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39395" y="2216150"/>
            <a:ext cx="8665210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Tercera causa egresos hospitalarios en </a:t>
            </a:r>
            <a:r>
              <a:rPr kumimoji="0" lang="es-CL" alt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menores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9 años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41960" y="1657350"/>
            <a:ext cx="8450580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Primera causa de muerte entre 1 y 9 años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441325" y="1115060"/>
            <a:ext cx="8451215" cy="398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Alto costo asistencial y carga de enfermedad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4210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" y="2839085"/>
            <a:ext cx="8450580" cy="3956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9394" name="Agrupar 6"/>
          <p:cNvGrpSpPr/>
          <p:nvPr/>
        </p:nvGrpSpPr>
        <p:grpSpPr>
          <a:xfrm>
            <a:off x="1919288" y="1003300"/>
            <a:ext cx="7216775" cy="1008063"/>
            <a:chOff x="2569456" y="310126"/>
            <a:chExt cx="9622544" cy="1343917"/>
          </a:xfrm>
        </p:grpSpPr>
        <p:pic>
          <p:nvPicPr>
            <p:cNvPr id="59480" name="Imagen 89"/>
            <p:cNvPicPr>
              <a:picLocks noChangeAspect="1"/>
            </p:cNvPicPr>
            <p:nvPr/>
          </p:nvPicPr>
          <p:blipFill>
            <a:blip r:embed="rId1"/>
            <a:srcRect b="68121"/>
            <a:stretch>
              <a:fillRect/>
            </a:stretch>
          </p:blipFill>
          <p:spPr>
            <a:xfrm>
              <a:off x="2569456" y="310126"/>
              <a:ext cx="9622544" cy="10780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1" name="Rectángulo 90"/>
            <p:cNvSpPr/>
            <p:nvPr/>
          </p:nvSpPr>
          <p:spPr>
            <a:xfrm>
              <a:off x="5551894" y="1381026"/>
              <a:ext cx="6640106" cy="162964"/>
            </a:xfrm>
            <a:prstGeom prst="rect">
              <a:avLst/>
            </a:prstGeom>
            <a:solidFill>
              <a:srgbClr val="C1C0B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Rectángulo 91"/>
            <p:cNvSpPr/>
            <p:nvPr/>
          </p:nvSpPr>
          <p:spPr>
            <a:xfrm>
              <a:off x="6777467" y="1541873"/>
              <a:ext cx="5414533" cy="112170"/>
            </a:xfrm>
            <a:prstGeom prst="rect">
              <a:avLst/>
            </a:prstGeom>
            <a:solidFill>
              <a:srgbClr val="9E00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CL" sz="3600" b="0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Progreso Sanitario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9396" name="Group 4"/>
          <p:cNvGrpSpPr/>
          <p:nvPr/>
        </p:nvGrpSpPr>
        <p:grpSpPr>
          <a:xfrm>
            <a:off x="509588" y="3639503"/>
            <a:ext cx="3429000" cy="2755900"/>
            <a:chOff x="432" y="192"/>
            <a:chExt cx="5088" cy="4090"/>
          </a:xfrm>
        </p:grpSpPr>
        <p:sp>
          <p:nvSpPr>
            <p:cNvPr id="59402" name="Rectangle 5"/>
            <p:cNvSpPr/>
            <p:nvPr/>
          </p:nvSpPr>
          <p:spPr>
            <a:xfrm>
              <a:off x="432" y="192"/>
              <a:ext cx="5088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es-ES" altLang="es-CL" sz="1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MORTALIDAD </a:t>
              </a:r>
              <a:r>
                <a:rPr lang="es-CL" altLang="es-CL" sz="1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MATERNA</a:t>
              </a:r>
              <a:r>
                <a:rPr lang="es-ES" altLang="es-CL" sz="1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,</a:t>
              </a:r>
              <a:br>
                <a:rPr lang="es-ES" altLang="es-CL" sz="1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</a:br>
              <a:r>
                <a:rPr lang="es-ES" altLang="es-CL" sz="1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s-CL" altLang="es-CL" sz="1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CHILE</a:t>
              </a:r>
              <a:r>
                <a:rPr lang="es-ES" altLang="es-CL" sz="1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, </a:t>
              </a:r>
              <a:r>
                <a:rPr lang="es-CL" altLang="es-CL" sz="1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1960 - </a:t>
              </a:r>
              <a:r>
                <a:rPr lang="es-ES" altLang="es-CL" sz="1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200</a:t>
              </a:r>
              <a:r>
                <a:rPr lang="es-CL" altLang="es-CL" sz="1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  <a:r>
                <a:rPr lang="es-ES" altLang="es-CL" sz="1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.</a:t>
              </a:r>
              <a:endParaRPr lang="es-ES" altLang="es-CL" sz="7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9403" name="Group 6"/>
            <p:cNvGrpSpPr/>
            <p:nvPr/>
          </p:nvGrpSpPr>
          <p:grpSpPr>
            <a:xfrm>
              <a:off x="748" y="889"/>
              <a:ext cx="4039" cy="3014"/>
              <a:chOff x="761" y="901"/>
              <a:chExt cx="4039" cy="3014"/>
            </a:xfrm>
          </p:grpSpPr>
          <p:sp>
            <p:nvSpPr>
              <p:cNvPr id="59405" name="Rectangle 7"/>
              <p:cNvSpPr/>
              <p:nvPr/>
            </p:nvSpPr>
            <p:spPr>
              <a:xfrm>
                <a:off x="1330" y="964"/>
                <a:ext cx="3422" cy="2514"/>
              </a:xfrm>
              <a:prstGeom prst="rect">
                <a:avLst/>
              </a:prstGeom>
              <a:solidFill>
                <a:srgbClr val="DFFAFF"/>
              </a:solidFill>
              <a:ln w="9525" cap="flat" cmpd="sng">
                <a:solidFill>
                  <a:srgbClr val="33339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 altLang="es-CL" sz="700" dirty="0">
                  <a:solidFill>
                    <a:schemeClr val="accent2"/>
                  </a:solidFill>
                  <a:latin typeface="Times" pitchFamily="18" charset="0"/>
                </a:endParaRPr>
              </a:p>
            </p:txBody>
          </p:sp>
          <p:sp>
            <p:nvSpPr>
              <p:cNvPr id="59406" name="Freeform 8"/>
              <p:cNvSpPr/>
              <p:nvPr/>
            </p:nvSpPr>
            <p:spPr>
              <a:xfrm>
                <a:off x="1385" y="1169"/>
                <a:ext cx="3342" cy="2163"/>
              </a:xfrm>
              <a:custGeom>
                <a:avLst/>
                <a:gdLst/>
                <a:ahLst/>
                <a:cxnLst>
                  <a:cxn ang="0">
                    <a:pos x="23" y="68"/>
                  </a:cxn>
                  <a:cxn ang="0">
                    <a:pos x="79" y="0"/>
                  </a:cxn>
                  <a:cxn ang="0">
                    <a:pos x="126" y="43"/>
                  </a:cxn>
                  <a:cxn ang="0">
                    <a:pos x="182" y="211"/>
                  </a:cxn>
                  <a:cxn ang="0">
                    <a:pos x="216" y="389"/>
                  </a:cxn>
                  <a:cxn ang="0">
                    <a:pos x="253" y="399"/>
                  </a:cxn>
                  <a:cxn ang="0">
                    <a:pos x="285" y="285"/>
                  </a:cxn>
                  <a:cxn ang="0">
                    <a:pos x="358" y="255"/>
                  </a:cxn>
                  <a:cxn ang="0">
                    <a:pos x="421" y="311"/>
                  </a:cxn>
                  <a:cxn ang="0">
                    <a:pos x="453" y="389"/>
                  </a:cxn>
                  <a:cxn ang="0">
                    <a:pos x="519" y="395"/>
                  </a:cxn>
                  <a:cxn ang="0">
                    <a:pos x="575" y="400"/>
                  </a:cxn>
                  <a:cxn ang="0">
                    <a:pos x="610" y="551"/>
                  </a:cxn>
                  <a:cxn ang="0">
                    <a:pos x="636" y="761"/>
                  </a:cxn>
                  <a:cxn ang="0">
                    <a:pos x="682" y="910"/>
                  </a:cxn>
                  <a:cxn ang="0">
                    <a:pos x="756" y="1029"/>
                  </a:cxn>
                  <a:cxn ang="0">
                    <a:pos x="820" y="1135"/>
                  </a:cxn>
                  <a:cxn ang="0">
                    <a:pos x="852" y="1244"/>
                  </a:cxn>
                  <a:cxn ang="0">
                    <a:pos x="898" y="1241"/>
                  </a:cxn>
                  <a:cxn ang="0">
                    <a:pos x="933" y="1136"/>
                  </a:cxn>
                  <a:cxn ang="0">
                    <a:pos x="976" y="1139"/>
                  </a:cxn>
                  <a:cxn ang="0">
                    <a:pos x="1008" y="1275"/>
                  </a:cxn>
                  <a:cxn ang="0">
                    <a:pos x="1066" y="1384"/>
                  </a:cxn>
                  <a:cxn ang="0">
                    <a:pos x="1128" y="1405"/>
                  </a:cxn>
                  <a:cxn ang="0">
                    <a:pos x="1173" y="1352"/>
                  </a:cxn>
                  <a:cxn ang="0">
                    <a:pos x="1218" y="1356"/>
                  </a:cxn>
                  <a:cxn ang="0">
                    <a:pos x="1261" y="1440"/>
                  </a:cxn>
                  <a:cxn ang="0">
                    <a:pos x="1377" y="1574"/>
                  </a:cxn>
                  <a:cxn ang="0">
                    <a:pos x="1443" y="1640"/>
                  </a:cxn>
                  <a:cxn ang="0">
                    <a:pos x="1484" y="1735"/>
                  </a:cxn>
                  <a:cxn ang="0">
                    <a:pos x="1546" y="1760"/>
                  </a:cxn>
                  <a:cxn ang="0">
                    <a:pos x="1637" y="1780"/>
                  </a:cxn>
                  <a:cxn ang="0">
                    <a:pos x="1712" y="1859"/>
                  </a:cxn>
                  <a:cxn ang="0">
                    <a:pos x="1785" y="1951"/>
                  </a:cxn>
                  <a:cxn ang="0">
                    <a:pos x="1872" y="2023"/>
                  </a:cxn>
                  <a:cxn ang="0">
                    <a:pos x="1932" y="2015"/>
                  </a:cxn>
                  <a:cxn ang="0">
                    <a:pos x="1964" y="1946"/>
                  </a:cxn>
                  <a:cxn ang="0">
                    <a:pos x="2022" y="1931"/>
                  </a:cxn>
                  <a:cxn ang="0">
                    <a:pos x="2111" y="1941"/>
                  </a:cxn>
                  <a:cxn ang="0">
                    <a:pos x="2188" y="1963"/>
                  </a:cxn>
                  <a:cxn ang="0">
                    <a:pos x="2264" y="1992"/>
                  </a:cxn>
                  <a:cxn ang="0">
                    <a:pos x="2349" y="1990"/>
                  </a:cxn>
                  <a:cxn ang="0">
                    <a:pos x="2443" y="2022"/>
                  </a:cxn>
                  <a:cxn ang="0">
                    <a:pos x="2521" y="2058"/>
                  </a:cxn>
                  <a:cxn ang="0">
                    <a:pos x="2604" y="2041"/>
                  </a:cxn>
                  <a:cxn ang="0">
                    <a:pos x="2666" y="2074"/>
                  </a:cxn>
                  <a:cxn ang="0">
                    <a:pos x="2717" y="2103"/>
                  </a:cxn>
                  <a:cxn ang="0">
                    <a:pos x="2772" y="2063"/>
                  </a:cxn>
                  <a:cxn ang="0">
                    <a:pos x="2822" y="2085"/>
                  </a:cxn>
                  <a:cxn ang="0">
                    <a:pos x="2885" y="2124"/>
                  </a:cxn>
                  <a:cxn ang="0">
                    <a:pos x="2968" y="2131"/>
                  </a:cxn>
                  <a:cxn ang="0">
                    <a:pos x="3047" y="2136"/>
                  </a:cxn>
                  <a:cxn ang="0">
                    <a:pos x="3126" y="2122"/>
                  </a:cxn>
                  <a:cxn ang="0">
                    <a:pos x="3220" y="2157"/>
                  </a:cxn>
                  <a:cxn ang="0">
                    <a:pos x="3342" y="2162"/>
                  </a:cxn>
                </a:cxnLst>
                <a:pathLst>
                  <a:path w="3342" h="2163">
                    <a:moveTo>
                      <a:pt x="0" y="136"/>
                    </a:moveTo>
                    <a:lnTo>
                      <a:pt x="6" y="115"/>
                    </a:lnTo>
                    <a:lnTo>
                      <a:pt x="13" y="93"/>
                    </a:lnTo>
                    <a:lnTo>
                      <a:pt x="23" y="68"/>
                    </a:lnTo>
                    <a:lnTo>
                      <a:pt x="34" y="43"/>
                    </a:lnTo>
                    <a:lnTo>
                      <a:pt x="48" y="21"/>
                    </a:lnTo>
                    <a:lnTo>
                      <a:pt x="63" y="6"/>
                    </a:lnTo>
                    <a:lnTo>
                      <a:pt x="79" y="0"/>
                    </a:lnTo>
                    <a:lnTo>
                      <a:pt x="94" y="3"/>
                    </a:lnTo>
                    <a:lnTo>
                      <a:pt x="106" y="12"/>
                    </a:lnTo>
                    <a:lnTo>
                      <a:pt x="117" y="26"/>
                    </a:lnTo>
                    <a:lnTo>
                      <a:pt x="126" y="43"/>
                    </a:lnTo>
                    <a:lnTo>
                      <a:pt x="142" y="85"/>
                    </a:lnTo>
                    <a:lnTo>
                      <a:pt x="159" y="129"/>
                    </a:lnTo>
                    <a:lnTo>
                      <a:pt x="171" y="166"/>
                    </a:lnTo>
                    <a:lnTo>
                      <a:pt x="182" y="211"/>
                    </a:lnTo>
                    <a:lnTo>
                      <a:pt x="191" y="259"/>
                    </a:lnTo>
                    <a:lnTo>
                      <a:pt x="199" y="308"/>
                    </a:lnTo>
                    <a:lnTo>
                      <a:pt x="207" y="352"/>
                    </a:lnTo>
                    <a:lnTo>
                      <a:pt x="216" y="389"/>
                    </a:lnTo>
                    <a:lnTo>
                      <a:pt x="226" y="414"/>
                    </a:lnTo>
                    <a:lnTo>
                      <a:pt x="238" y="423"/>
                    </a:lnTo>
                    <a:lnTo>
                      <a:pt x="247" y="417"/>
                    </a:lnTo>
                    <a:lnTo>
                      <a:pt x="253" y="399"/>
                    </a:lnTo>
                    <a:lnTo>
                      <a:pt x="260" y="374"/>
                    </a:lnTo>
                    <a:lnTo>
                      <a:pt x="266" y="344"/>
                    </a:lnTo>
                    <a:lnTo>
                      <a:pt x="275" y="313"/>
                    </a:lnTo>
                    <a:lnTo>
                      <a:pt x="285" y="285"/>
                    </a:lnTo>
                    <a:lnTo>
                      <a:pt x="300" y="264"/>
                    </a:lnTo>
                    <a:lnTo>
                      <a:pt x="318" y="251"/>
                    </a:lnTo>
                    <a:lnTo>
                      <a:pt x="337" y="250"/>
                    </a:lnTo>
                    <a:lnTo>
                      <a:pt x="358" y="255"/>
                    </a:lnTo>
                    <a:lnTo>
                      <a:pt x="378" y="266"/>
                    </a:lnTo>
                    <a:lnTo>
                      <a:pt x="398" y="280"/>
                    </a:lnTo>
                    <a:lnTo>
                      <a:pt x="411" y="294"/>
                    </a:lnTo>
                    <a:lnTo>
                      <a:pt x="421" y="311"/>
                    </a:lnTo>
                    <a:lnTo>
                      <a:pt x="430" y="331"/>
                    </a:lnTo>
                    <a:lnTo>
                      <a:pt x="437" y="352"/>
                    </a:lnTo>
                    <a:lnTo>
                      <a:pt x="445" y="371"/>
                    </a:lnTo>
                    <a:lnTo>
                      <a:pt x="453" y="389"/>
                    </a:lnTo>
                    <a:lnTo>
                      <a:pt x="464" y="402"/>
                    </a:lnTo>
                    <a:lnTo>
                      <a:pt x="477" y="409"/>
                    </a:lnTo>
                    <a:lnTo>
                      <a:pt x="498" y="407"/>
                    </a:lnTo>
                    <a:lnTo>
                      <a:pt x="519" y="395"/>
                    </a:lnTo>
                    <a:lnTo>
                      <a:pt x="540" y="383"/>
                    </a:lnTo>
                    <a:lnTo>
                      <a:pt x="557" y="380"/>
                    </a:lnTo>
                    <a:lnTo>
                      <a:pt x="567" y="388"/>
                    </a:lnTo>
                    <a:lnTo>
                      <a:pt x="575" y="400"/>
                    </a:lnTo>
                    <a:lnTo>
                      <a:pt x="583" y="417"/>
                    </a:lnTo>
                    <a:lnTo>
                      <a:pt x="590" y="439"/>
                    </a:lnTo>
                    <a:lnTo>
                      <a:pt x="601" y="491"/>
                    </a:lnTo>
                    <a:lnTo>
                      <a:pt x="610" y="551"/>
                    </a:lnTo>
                    <a:lnTo>
                      <a:pt x="616" y="614"/>
                    </a:lnTo>
                    <a:lnTo>
                      <a:pt x="623" y="673"/>
                    </a:lnTo>
                    <a:lnTo>
                      <a:pt x="629" y="724"/>
                    </a:lnTo>
                    <a:lnTo>
                      <a:pt x="636" y="761"/>
                    </a:lnTo>
                    <a:lnTo>
                      <a:pt x="650" y="812"/>
                    </a:lnTo>
                    <a:lnTo>
                      <a:pt x="662" y="859"/>
                    </a:lnTo>
                    <a:lnTo>
                      <a:pt x="671" y="883"/>
                    </a:lnTo>
                    <a:lnTo>
                      <a:pt x="682" y="910"/>
                    </a:lnTo>
                    <a:lnTo>
                      <a:pt x="696" y="941"/>
                    </a:lnTo>
                    <a:lnTo>
                      <a:pt x="716" y="977"/>
                    </a:lnTo>
                    <a:lnTo>
                      <a:pt x="737" y="1009"/>
                    </a:lnTo>
                    <a:lnTo>
                      <a:pt x="756" y="1029"/>
                    </a:lnTo>
                    <a:lnTo>
                      <a:pt x="775" y="1048"/>
                    </a:lnTo>
                    <a:lnTo>
                      <a:pt x="795" y="1077"/>
                    </a:lnTo>
                    <a:lnTo>
                      <a:pt x="809" y="1105"/>
                    </a:lnTo>
                    <a:lnTo>
                      <a:pt x="820" y="1135"/>
                    </a:lnTo>
                    <a:lnTo>
                      <a:pt x="829" y="1166"/>
                    </a:lnTo>
                    <a:lnTo>
                      <a:pt x="836" y="1196"/>
                    </a:lnTo>
                    <a:lnTo>
                      <a:pt x="844" y="1222"/>
                    </a:lnTo>
                    <a:lnTo>
                      <a:pt x="852" y="1244"/>
                    </a:lnTo>
                    <a:lnTo>
                      <a:pt x="862" y="1258"/>
                    </a:lnTo>
                    <a:lnTo>
                      <a:pt x="875" y="1264"/>
                    </a:lnTo>
                    <a:lnTo>
                      <a:pt x="887" y="1258"/>
                    </a:lnTo>
                    <a:lnTo>
                      <a:pt x="898" y="1241"/>
                    </a:lnTo>
                    <a:lnTo>
                      <a:pt x="907" y="1216"/>
                    </a:lnTo>
                    <a:lnTo>
                      <a:pt x="916" y="1188"/>
                    </a:lnTo>
                    <a:lnTo>
                      <a:pt x="924" y="1160"/>
                    </a:lnTo>
                    <a:lnTo>
                      <a:pt x="933" y="1136"/>
                    </a:lnTo>
                    <a:lnTo>
                      <a:pt x="943" y="1119"/>
                    </a:lnTo>
                    <a:lnTo>
                      <a:pt x="954" y="1113"/>
                    </a:lnTo>
                    <a:lnTo>
                      <a:pt x="966" y="1120"/>
                    </a:lnTo>
                    <a:lnTo>
                      <a:pt x="976" y="1139"/>
                    </a:lnTo>
                    <a:lnTo>
                      <a:pt x="984" y="1167"/>
                    </a:lnTo>
                    <a:lnTo>
                      <a:pt x="991" y="1201"/>
                    </a:lnTo>
                    <a:lnTo>
                      <a:pt x="999" y="1238"/>
                    </a:lnTo>
                    <a:lnTo>
                      <a:pt x="1008" y="1275"/>
                    </a:lnTo>
                    <a:lnTo>
                      <a:pt x="1019" y="1308"/>
                    </a:lnTo>
                    <a:lnTo>
                      <a:pt x="1034" y="1336"/>
                    </a:lnTo>
                    <a:lnTo>
                      <a:pt x="1050" y="1361"/>
                    </a:lnTo>
                    <a:lnTo>
                      <a:pt x="1066" y="1384"/>
                    </a:lnTo>
                    <a:lnTo>
                      <a:pt x="1085" y="1401"/>
                    </a:lnTo>
                    <a:lnTo>
                      <a:pt x="1098" y="1406"/>
                    </a:lnTo>
                    <a:lnTo>
                      <a:pt x="1114" y="1407"/>
                    </a:lnTo>
                    <a:lnTo>
                      <a:pt x="1128" y="1405"/>
                    </a:lnTo>
                    <a:lnTo>
                      <a:pt x="1139" y="1397"/>
                    </a:lnTo>
                    <a:lnTo>
                      <a:pt x="1149" y="1387"/>
                    </a:lnTo>
                    <a:lnTo>
                      <a:pt x="1157" y="1374"/>
                    </a:lnTo>
                    <a:lnTo>
                      <a:pt x="1173" y="1352"/>
                    </a:lnTo>
                    <a:lnTo>
                      <a:pt x="1182" y="1345"/>
                    </a:lnTo>
                    <a:lnTo>
                      <a:pt x="1193" y="1343"/>
                    </a:lnTo>
                    <a:lnTo>
                      <a:pt x="1207" y="1347"/>
                    </a:lnTo>
                    <a:lnTo>
                      <a:pt x="1218" y="1356"/>
                    </a:lnTo>
                    <a:lnTo>
                      <a:pt x="1227" y="1369"/>
                    </a:lnTo>
                    <a:lnTo>
                      <a:pt x="1235" y="1384"/>
                    </a:lnTo>
                    <a:lnTo>
                      <a:pt x="1251" y="1421"/>
                    </a:lnTo>
                    <a:lnTo>
                      <a:pt x="1261" y="1440"/>
                    </a:lnTo>
                    <a:lnTo>
                      <a:pt x="1273" y="1458"/>
                    </a:lnTo>
                    <a:lnTo>
                      <a:pt x="1308" y="1504"/>
                    </a:lnTo>
                    <a:lnTo>
                      <a:pt x="1352" y="1551"/>
                    </a:lnTo>
                    <a:lnTo>
                      <a:pt x="1377" y="1574"/>
                    </a:lnTo>
                    <a:lnTo>
                      <a:pt x="1396" y="1589"/>
                    </a:lnTo>
                    <a:lnTo>
                      <a:pt x="1413" y="1603"/>
                    </a:lnTo>
                    <a:lnTo>
                      <a:pt x="1432" y="1623"/>
                    </a:lnTo>
                    <a:lnTo>
                      <a:pt x="1443" y="1640"/>
                    </a:lnTo>
                    <a:lnTo>
                      <a:pt x="1452" y="1658"/>
                    </a:lnTo>
                    <a:lnTo>
                      <a:pt x="1467" y="1698"/>
                    </a:lnTo>
                    <a:lnTo>
                      <a:pt x="1475" y="1718"/>
                    </a:lnTo>
                    <a:lnTo>
                      <a:pt x="1484" y="1735"/>
                    </a:lnTo>
                    <a:lnTo>
                      <a:pt x="1496" y="1749"/>
                    </a:lnTo>
                    <a:lnTo>
                      <a:pt x="1511" y="1760"/>
                    </a:lnTo>
                    <a:lnTo>
                      <a:pt x="1529" y="1763"/>
                    </a:lnTo>
                    <a:lnTo>
                      <a:pt x="1546" y="1760"/>
                    </a:lnTo>
                    <a:lnTo>
                      <a:pt x="1566" y="1757"/>
                    </a:lnTo>
                    <a:lnTo>
                      <a:pt x="1591" y="1760"/>
                    </a:lnTo>
                    <a:lnTo>
                      <a:pt x="1619" y="1769"/>
                    </a:lnTo>
                    <a:lnTo>
                      <a:pt x="1637" y="1780"/>
                    </a:lnTo>
                    <a:lnTo>
                      <a:pt x="1652" y="1793"/>
                    </a:lnTo>
                    <a:lnTo>
                      <a:pt x="1670" y="1810"/>
                    </a:lnTo>
                    <a:lnTo>
                      <a:pt x="1696" y="1835"/>
                    </a:lnTo>
                    <a:lnTo>
                      <a:pt x="1712" y="1859"/>
                    </a:lnTo>
                    <a:lnTo>
                      <a:pt x="1728" y="1883"/>
                    </a:lnTo>
                    <a:lnTo>
                      <a:pt x="1750" y="1910"/>
                    </a:lnTo>
                    <a:lnTo>
                      <a:pt x="1770" y="1933"/>
                    </a:lnTo>
                    <a:lnTo>
                      <a:pt x="1785" y="1951"/>
                    </a:lnTo>
                    <a:lnTo>
                      <a:pt x="1802" y="1968"/>
                    </a:lnTo>
                    <a:lnTo>
                      <a:pt x="1830" y="1989"/>
                    </a:lnTo>
                    <a:lnTo>
                      <a:pt x="1854" y="2008"/>
                    </a:lnTo>
                    <a:lnTo>
                      <a:pt x="1872" y="2023"/>
                    </a:lnTo>
                    <a:lnTo>
                      <a:pt x="1890" y="2031"/>
                    </a:lnTo>
                    <a:lnTo>
                      <a:pt x="1909" y="2032"/>
                    </a:lnTo>
                    <a:lnTo>
                      <a:pt x="1922" y="2027"/>
                    </a:lnTo>
                    <a:lnTo>
                      <a:pt x="1932" y="2015"/>
                    </a:lnTo>
                    <a:lnTo>
                      <a:pt x="1940" y="1999"/>
                    </a:lnTo>
                    <a:lnTo>
                      <a:pt x="1947" y="1981"/>
                    </a:lnTo>
                    <a:lnTo>
                      <a:pt x="1955" y="1962"/>
                    </a:lnTo>
                    <a:lnTo>
                      <a:pt x="1964" y="1946"/>
                    </a:lnTo>
                    <a:lnTo>
                      <a:pt x="1975" y="1932"/>
                    </a:lnTo>
                    <a:lnTo>
                      <a:pt x="1989" y="1925"/>
                    </a:lnTo>
                    <a:lnTo>
                      <a:pt x="2006" y="1924"/>
                    </a:lnTo>
                    <a:lnTo>
                      <a:pt x="2022" y="1931"/>
                    </a:lnTo>
                    <a:lnTo>
                      <a:pt x="2041" y="1940"/>
                    </a:lnTo>
                    <a:lnTo>
                      <a:pt x="2068" y="1946"/>
                    </a:lnTo>
                    <a:lnTo>
                      <a:pt x="2094" y="1946"/>
                    </a:lnTo>
                    <a:lnTo>
                      <a:pt x="2111" y="1941"/>
                    </a:lnTo>
                    <a:lnTo>
                      <a:pt x="2127" y="1937"/>
                    </a:lnTo>
                    <a:lnTo>
                      <a:pt x="2148" y="1939"/>
                    </a:lnTo>
                    <a:lnTo>
                      <a:pt x="2171" y="1949"/>
                    </a:lnTo>
                    <a:lnTo>
                      <a:pt x="2188" y="1963"/>
                    </a:lnTo>
                    <a:lnTo>
                      <a:pt x="2204" y="1978"/>
                    </a:lnTo>
                    <a:lnTo>
                      <a:pt x="2227" y="1989"/>
                    </a:lnTo>
                    <a:lnTo>
                      <a:pt x="2249" y="1993"/>
                    </a:lnTo>
                    <a:lnTo>
                      <a:pt x="2264" y="1992"/>
                    </a:lnTo>
                    <a:lnTo>
                      <a:pt x="2281" y="1990"/>
                    </a:lnTo>
                    <a:lnTo>
                      <a:pt x="2307" y="1989"/>
                    </a:lnTo>
                    <a:lnTo>
                      <a:pt x="2332" y="1990"/>
                    </a:lnTo>
                    <a:lnTo>
                      <a:pt x="2349" y="1990"/>
                    </a:lnTo>
                    <a:lnTo>
                      <a:pt x="2387" y="1997"/>
                    </a:lnTo>
                    <a:lnTo>
                      <a:pt x="2411" y="2004"/>
                    </a:lnTo>
                    <a:lnTo>
                      <a:pt x="2427" y="2013"/>
                    </a:lnTo>
                    <a:lnTo>
                      <a:pt x="2443" y="2022"/>
                    </a:lnTo>
                    <a:lnTo>
                      <a:pt x="2466" y="2032"/>
                    </a:lnTo>
                    <a:lnTo>
                      <a:pt x="2488" y="2043"/>
                    </a:lnTo>
                    <a:lnTo>
                      <a:pt x="2504" y="2052"/>
                    </a:lnTo>
                    <a:lnTo>
                      <a:pt x="2521" y="2058"/>
                    </a:lnTo>
                    <a:lnTo>
                      <a:pt x="2546" y="2061"/>
                    </a:lnTo>
                    <a:lnTo>
                      <a:pt x="2571" y="2058"/>
                    </a:lnTo>
                    <a:lnTo>
                      <a:pt x="2589" y="2049"/>
                    </a:lnTo>
                    <a:lnTo>
                      <a:pt x="2604" y="2041"/>
                    </a:lnTo>
                    <a:lnTo>
                      <a:pt x="2625" y="2040"/>
                    </a:lnTo>
                    <a:lnTo>
                      <a:pt x="2639" y="2044"/>
                    </a:lnTo>
                    <a:lnTo>
                      <a:pt x="2650" y="2053"/>
                    </a:lnTo>
                    <a:lnTo>
                      <a:pt x="2666" y="2074"/>
                    </a:lnTo>
                    <a:lnTo>
                      <a:pt x="2682" y="2094"/>
                    </a:lnTo>
                    <a:lnTo>
                      <a:pt x="2692" y="2101"/>
                    </a:lnTo>
                    <a:lnTo>
                      <a:pt x="2705" y="2104"/>
                    </a:lnTo>
                    <a:lnTo>
                      <a:pt x="2717" y="2103"/>
                    </a:lnTo>
                    <a:lnTo>
                      <a:pt x="2727" y="2099"/>
                    </a:lnTo>
                    <a:lnTo>
                      <a:pt x="2744" y="2083"/>
                    </a:lnTo>
                    <a:lnTo>
                      <a:pt x="2761" y="2068"/>
                    </a:lnTo>
                    <a:lnTo>
                      <a:pt x="2772" y="2063"/>
                    </a:lnTo>
                    <a:lnTo>
                      <a:pt x="2785" y="2061"/>
                    </a:lnTo>
                    <a:lnTo>
                      <a:pt x="2797" y="2064"/>
                    </a:lnTo>
                    <a:lnTo>
                      <a:pt x="2807" y="2069"/>
                    </a:lnTo>
                    <a:lnTo>
                      <a:pt x="2822" y="2085"/>
                    </a:lnTo>
                    <a:lnTo>
                      <a:pt x="2839" y="2104"/>
                    </a:lnTo>
                    <a:lnTo>
                      <a:pt x="2850" y="2112"/>
                    </a:lnTo>
                    <a:lnTo>
                      <a:pt x="2864" y="2119"/>
                    </a:lnTo>
                    <a:lnTo>
                      <a:pt x="2885" y="2124"/>
                    </a:lnTo>
                    <a:lnTo>
                      <a:pt x="2901" y="2125"/>
                    </a:lnTo>
                    <a:lnTo>
                      <a:pt x="2918" y="2124"/>
                    </a:lnTo>
                    <a:lnTo>
                      <a:pt x="2944" y="2126"/>
                    </a:lnTo>
                    <a:lnTo>
                      <a:pt x="2968" y="2131"/>
                    </a:lnTo>
                    <a:lnTo>
                      <a:pt x="2984" y="2136"/>
                    </a:lnTo>
                    <a:lnTo>
                      <a:pt x="3000" y="2140"/>
                    </a:lnTo>
                    <a:lnTo>
                      <a:pt x="3023" y="2140"/>
                    </a:lnTo>
                    <a:lnTo>
                      <a:pt x="3047" y="2136"/>
                    </a:lnTo>
                    <a:lnTo>
                      <a:pt x="3064" y="2128"/>
                    </a:lnTo>
                    <a:lnTo>
                      <a:pt x="3080" y="2121"/>
                    </a:lnTo>
                    <a:lnTo>
                      <a:pt x="3103" y="2119"/>
                    </a:lnTo>
                    <a:lnTo>
                      <a:pt x="3126" y="2122"/>
                    </a:lnTo>
                    <a:lnTo>
                      <a:pt x="3142" y="2130"/>
                    </a:lnTo>
                    <a:lnTo>
                      <a:pt x="3159" y="2139"/>
                    </a:lnTo>
                    <a:lnTo>
                      <a:pt x="3182" y="2147"/>
                    </a:lnTo>
                    <a:lnTo>
                      <a:pt x="3220" y="2157"/>
                    </a:lnTo>
                    <a:lnTo>
                      <a:pt x="3262" y="2162"/>
                    </a:lnTo>
                    <a:lnTo>
                      <a:pt x="3292" y="2163"/>
                    </a:lnTo>
                    <a:lnTo>
                      <a:pt x="3317" y="2163"/>
                    </a:lnTo>
                    <a:lnTo>
                      <a:pt x="3342" y="2162"/>
                    </a:lnTo>
                  </a:path>
                </a:pathLst>
              </a:custGeom>
              <a:noFill/>
              <a:ln w="82550" cap="flat" cmpd="sng">
                <a:solidFill>
                  <a:srgbClr val="8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s-ES" altLang="en-US"/>
              </a:p>
            </p:txBody>
          </p:sp>
          <p:sp>
            <p:nvSpPr>
              <p:cNvPr id="59407" name="Line 9"/>
              <p:cNvSpPr/>
              <p:nvPr/>
            </p:nvSpPr>
            <p:spPr>
              <a:xfrm flipV="1">
                <a:off x="1330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08" name="Line 10"/>
              <p:cNvSpPr/>
              <p:nvPr/>
            </p:nvSpPr>
            <p:spPr>
              <a:xfrm flipV="1">
                <a:off x="1410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09" name="Line 11"/>
              <p:cNvSpPr/>
              <p:nvPr/>
            </p:nvSpPr>
            <p:spPr>
              <a:xfrm flipV="1">
                <a:off x="1489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10" name="Line 12"/>
              <p:cNvSpPr/>
              <p:nvPr/>
            </p:nvSpPr>
            <p:spPr>
              <a:xfrm flipV="1">
                <a:off x="1569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11" name="Line 13"/>
              <p:cNvSpPr/>
              <p:nvPr/>
            </p:nvSpPr>
            <p:spPr>
              <a:xfrm flipV="1">
                <a:off x="1648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12" name="Line 14"/>
              <p:cNvSpPr/>
              <p:nvPr/>
            </p:nvSpPr>
            <p:spPr>
              <a:xfrm flipV="1">
                <a:off x="1728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13" name="Line 15"/>
              <p:cNvSpPr/>
              <p:nvPr/>
            </p:nvSpPr>
            <p:spPr>
              <a:xfrm flipV="1">
                <a:off x="1807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14" name="Line 16"/>
              <p:cNvSpPr/>
              <p:nvPr/>
            </p:nvSpPr>
            <p:spPr>
              <a:xfrm flipV="1">
                <a:off x="1887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15" name="Line 17"/>
              <p:cNvSpPr/>
              <p:nvPr/>
            </p:nvSpPr>
            <p:spPr>
              <a:xfrm flipV="1">
                <a:off x="1967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16" name="Line 18"/>
              <p:cNvSpPr/>
              <p:nvPr/>
            </p:nvSpPr>
            <p:spPr>
              <a:xfrm flipV="1">
                <a:off x="2046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17" name="Line 19"/>
              <p:cNvSpPr/>
              <p:nvPr/>
            </p:nvSpPr>
            <p:spPr>
              <a:xfrm flipV="1">
                <a:off x="2126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18" name="Line 20"/>
              <p:cNvSpPr/>
              <p:nvPr/>
            </p:nvSpPr>
            <p:spPr>
              <a:xfrm flipV="1">
                <a:off x="2205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19" name="Line 21"/>
              <p:cNvSpPr/>
              <p:nvPr/>
            </p:nvSpPr>
            <p:spPr>
              <a:xfrm flipV="1">
                <a:off x="2285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20" name="Line 22"/>
              <p:cNvSpPr/>
              <p:nvPr/>
            </p:nvSpPr>
            <p:spPr>
              <a:xfrm flipV="1">
                <a:off x="2364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21" name="Line 23"/>
              <p:cNvSpPr/>
              <p:nvPr/>
            </p:nvSpPr>
            <p:spPr>
              <a:xfrm flipV="1">
                <a:off x="2444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22" name="Line 24"/>
              <p:cNvSpPr/>
              <p:nvPr/>
            </p:nvSpPr>
            <p:spPr>
              <a:xfrm flipV="1">
                <a:off x="2524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23" name="Line 25"/>
              <p:cNvSpPr/>
              <p:nvPr/>
            </p:nvSpPr>
            <p:spPr>
              <a:xfrm flipV="1">
                <a:off x="2603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24" name="Line 26"/>
              <p:cNvSpPr/>
              <p:nvPr/>
            </p:nvSpPr>
            <p:spPr>
              <a:xfrm flipV="1">
                <a:off x="2682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25" name="Line 27"/>
              <p:cNvSpPr/>
              <p:nvPr/>
            </p:nvSpPr>
            <p:spPr>
              <a:xfrm flipV="1">
                <a:off x="2762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26" name="Line 28"/>
              <p:cNvSpPr/>
              <p:nvPr/>
            </p:nvSpPr>
            <p:spPr>
              <a:xfrm flipV="1">
                <a:off x="2842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27" name="Line 29"/>
              <p:cNvSpPr/>
              <p:nvPr/>
            </p:nvSpPr>
            <p:spPr>
              <a:xfrm flipV="1">
                <a:off x="2921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28" name="Line 30"/>
              <p:cNvSpPr/>
              <p:nvPr/>
            </p:nvSpPr>
            <p:spPr>
              <a:xfrm flipV="1">
                <a:off x="3001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29" name="Line 31"/>
              <p:cNvSpPr/>
              <p:nvPr/>
            </p:nvSpPr>
            <p:spPr>
              <a:xfrm flipV="1">
                <a:off x="3080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30" name="Line 32"/>
              <p:cNvSpPr/>
              <p:nvPr/>
            </p:nvSpPr>
            <p:spPr>
              <a:xfrm flipV="1">
                <a:off x="3160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31" name="Line 33"/>
              <p:cNvSpPr/>
              <p:nvPr/>
            </p:nvSpPr>
            <p:spPr>
              <a:xfrm flipV="1">
                <a:off x="3240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32" name="Line 34"/>
              <p:cNvSpPr/>
              <p:nvPr/>
            </p:nvSpPr>
            <p:spPr>
              <a:xfrm flipV="1">
                <a:off x="3319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33" name="Line 35"/>
              <p:cNvSpPr/>
              <p:nvPr/>
            </p:nvSpPr>
            <p:spPr>
              <a:xfrm flipV="1">
                <a:off x="3399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34" name="Line 36"/>
              <p:cNvSpPr/>
              <p:nvPr/>
            </p:nvSpPr>
            <p:spPr>
              <a:xfrm flipV="1">
                <a:off x="3478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35" name="Line 37"/>
              <p:cNvSpPr/>
              <p:nvPr/>
            </p:nvSpPr>
            <p:spPr>
              <a:xfrm flipV="1">
                <a:off x="3558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36" name="Line 38"/>
              <p:cNvSpPr/>
              <p:nvPr/>
            </p:nvSpPr>
            <p:spPr>
              <a:xfrm flipV="1">
                <a:off x="3637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37" name="Line 39"/>
              <p:cNvSpPr/>
              <p:nvPr/>
            </p:nvSpPr>
            <p:spPr>
              <a:xfrm flipV="1">
                <a:off x="3717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38" name="Line 40"/>
              <p:cNvSpPr/>
              <p:nvPr/>
            </p:nvSpPr>
            <p:spPr>
              <a:xfrm flipV="1">
                <a:off x="3797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39" name="Line 41"/>
              <p:cNvSpPr/>
              <p:nvPr/>
            </p:nvSpPr>
            <p:spPr>
              <a:xfrm flipV="1">
                <a:off x="3876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40" name="Line 42"/>
              <p:cNvSpPr/>
              <p:nvPr/>
            </p:nvSpPr>
            <p:spPr>
              <a:xfrm flipV="1">
                <a:off x="3956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41" name="Line 43"/>
              <p:cNvSpPr/>
              <p:nvPr/>
            </p:nvSpPr>
            <p:spPr>
              <a:xfrm flipV="1">
                <a:off x="4035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42" name="Line 44"/>
              <p:cNvSpPr/>
              <p:nvPr/>
            </p:nvSpPr>
            <p:spPr>
              <a:xfrm flipV="1">
                <a:off x="4115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43" name="Line 45"/>
              <p:cNvSpPr/>
              <p:nvPr/>
            </p:nvSpPr>
            <p:spPr>
              <a:xfrm flipV="1">
                <a:off x="4194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44" name="Line 46"/>
              <p:cNvSpPr/>
              <p:nvPr/>
            </p:nvSpPr>
            <p:spPr>
              <a:xfrm flipV="1">
                <a:off x="4274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45" name="Line 47"/>
              <p:cNvSpPr/>
              <p:nvPr/>
            </p:nvSpPr>
            <p:spPr>
              <a:xfrm flipV="1">
                <a:off x="4354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46" name="Line 48"/>
              <p:cNvSpPr/>
              <p:nvPr/>
            </p:nvSpPr>
            <p:spPr>
              <a:xfrm flipV="1">
                <a:off x="4433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47" name="Line 49"/>
              <p:cNvSpPr/>
              <p:nvPr/>
            </p:nvSpPr>
            <p:spPr>
              <a:xfrm flipV="1">
                <a:off x="4513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48" name="Line 50"/>
              <p:cNvSpPr/>
              <p:nvPr/>
            </p:nvSpPr>
            <p:spPr>
              <a:xfrm flipV="1">
                <a:off x="4592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49" name="Line 51"/>
              <p:cNvSpPr/>
              <p:nvPr/>
            </p:nvSpPr>
            <p:spPr>
              <a:xfrm flipV="1">
                <a:off x="4672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50" name="Line 52"/>
              <p:cNvSpPr/>
              <p:nvPr/>
            </p:nvSpPr>
            <p:spPr>
              <a:xfrm flipV="1">
                <a:off x="4752" y="3478"/>
                <a:ext cx="1" cy="51"/>
              </a:xfrm>
              <a:prstGeom prst="line">
                <a:avLst/>
              </a:prstGeom>
              <a:ln w="1588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51" name="Line 53"/>
              <p:cNvSpPr/>
              <p:nvPr/>
            </p:nvSpPr>
            <p:spPr>
              <a:xfrm>
                <a:off x="1279" y="3478"/>
                <a:ext cx="51" cy="1"/>
              </a:xfrm>
              <a:prstGeom prst="line">
                <a:avLst/>
              </a:prstGeom>
              <a:ln w="1588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52" name="Line 54"/>
              <p:cNvSpPr/>
              <p:nvPr/>
            </p:nvSpPr>
            <p:spPr>
              <a:xfrm>
                <a:off x="1279" y="3119"/>
                <a:ext cx="51" cy="1"/>
              </a:xfrm>
              <a:prstGeom prst="line">
                <a:avLst/>
              </a:prstGeom>
              <a:ln w="1588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53" name="Line 55"/>
              <p:cNvSpPr/>
              <p:nvPr/>
            </p:nvSpPr>
            <p:spPr>
              <a:xfrm>
                <a:off x="1279" y="2760"/>
                <a:ext cx="51" cy="1"/>
              </a:xfrm>
              <a:prstGeom prst="line">
                <a:avLst/>
              </a:prstGeom>
              <a:ln w="1588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54" name="Line 56"/>
              <p:cNvSpPr/>
              <p:nvPr/>
            </p:nvSpPr>
            <p:spPr>
              <a:xfrm>
                <a:off x="1279" y="2400"/>
                <a:ext cx="51" cy="1"/>
              </a:xfrm>
              <a:prstGeom prst="line">
                <a:avLst/>
              </a:prstGeom>
              <a:ln w="1588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55" name="Line 57"/>
              <p:cNvSpPr/>
              <p:nvPr/>
            </p:nvSpPr>
            <p:spPr>
              <a:xfrm>
                <a:off x="1279" y="2041"/>
                <a:ext cx="51" cy="1"/>
              </a:xfrm>
              <a:prstGeom prst="line">
                <a:avLst/>
              </a:prstGeom>
              <a:ln w="1588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56" name="Line 58"/>
              <p:cNvSpPr/>
              <p:nvPr/>
            </p:nvSpPr>
            <p:spPr>
              <a:xfrm>
                <a:off x="1279" y="1682"/>
                <a:ext cx="51" cy="1"/>
              </a:xfrm>
              <a:prstGeom prst="line">
                <a:avLst/>
              </a:prstGeom>
              <a:ln w="1588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57" name="Line 59"/>
              <p:cNvSpPr/>
              <p:nvPr/>
            </p:nvSpPr>
            <p:spPr>
              <a:xfrm>
                <a:off x="1279" y="1323"/>
                <a:ext cx="51" cy="1"/>
              </a:xfrm>
              <a:prstGeom prst="line">
                <a:avLst/>
              </a:prstGeom>
              <a:ln w="1588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58" name="Line 60"/>
              <p:cNvSpPr/>
              <p:nvPr/>
            </p:nvSpPr>
            <p:spPr>
              <a:xfrm>
                <a:off x="1279" y="964"/>
                <a:ext cx="51" cy="1"/>
              </a:xfrm>
              <a:prstGeom prst="line">
                <a:avLst/>
              </a:prstGeom>
              <a:ln w="1588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59" name="Line 61"/>
              <p:cNvSpPr/>
              <p:nvPr/>
            </p:nvSpPr>
            <p:spPr>
              <a:xfrm>
                <a:off x="1327" y="3474"/>
                <a:ext cx="3421" cy="1"/>
              </a:xfrm>
              <a:prstGeom prst="line">
                <a:avLst/>
              </a:prstGeom>
              <a:ln w="11113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60" name="Line 62"/>
              <p:cNvSpPr/>
              <p:nvPr/>
            </p:nvSpPr>
            <p:spPr>
              <a:xfrm>
                <a:off x="1327" y="960"/>
                <a:ext cx="1" cy="2514"/>
              </a:xfrm>
              <a:prstGeom prst="line">
                <a:avLst/>
              </a:prstGeom>
              <a:ln w="11113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461" name="Rectangle 63"/>
              <p:cNvSpPr/>
              <p:nvPr/>
            </p:nvSpPr>
            <p:spPr>
              <a:xfrm>
                <a:off x="1243" y="3554"/>
                <a:ext cx="377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1960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62" name="Rectangle 64"/>
              <p:cNvSpPr/>
              <p:nvPr/>
            </p:nvSpPr>
            <p:spPr>
              <a:xfrm>
                <a:off x="1641" y="3554"/>
                <a:ext cx="377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1965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63" name="Rectangle 65"/>
              <p:cNvSpPr/>
              <p:nvPr/>
            </p:nvSpPr>
            <p:spPr>
              <a:xfrm>
                <a:off x="2039" y="3554"/>
                <a:ext cx="377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1970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64" name="Rectangle 66"/>
              <p:cNvSpPr/>
              <p:nvPr/>
            </p:nvSpPr>
            <p:spPr>
              <a:xfrm>
                <a:off x="2435" y="3554"/>
                <a:ext cx="377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1975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65" name="Rectangle 67"/>
              <p:cNvSpPr/>
              <p:nvPr/>
            </p:nvSpPr>
            <p:spPr>
              <a:xfrm>
                <a:off x="2833" y="3554"/>
                <a:ext cx="377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1980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66" name="Rectangle 68"/>
              <p:cNvSpPr/>
              <p:nvPr/>
            </p:nvSpPr>
            <p:spPr>
              <a:xfrm>
                <a:off x="3229" y="3554"/>
                <a:ext cx="377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1985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67" name="Rectangle 69"/>
              <p:cNvSpPr/>
              <p:nvPr/>
            </p:nvSpPr>
            <p:spPr>
              <a:xfrm>
                <a:off x="3627" y="3554"/>
                <a:ext cx="377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1990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68" name="Rectangle 70"/>
              <p:cNvSpPr/>
              <p:nvPr/>
            </p:nvSpPr>
            <p:spPr>
              <a:xfrm>
                <a:off x="4028" y="3554"/>
                <a:ext cx="377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1995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69" name="Rectangle 71"/>
              <p:cNvSpPr/>
              <p:nvPr/>
            </p:nvSpPr>
            <p:spPr>
              <a:xfrm>
                <a:off x="4423" y="3554"/>
                <a:ext cx="377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2000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70" name="Rectangle 72"/>
              <p:cNvSpPr/>
              <p:nvPr/>
            </p:nvSpPr>
            <p:spPr>
              <a:xfrm>
                <a:off x="2807" y="3752"/>
                <a:ext cx="509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A   </a:t>
                </a:r>
                <a:r>
                  <a:rPr lang="en-US" altLang="es-CL" sz="700" b="1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ñ</a:t>
                </a:r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   o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71" name="Rectangle 73"/>
              <p:cNvSpPr/>
              <p:nvPr/>
            </p:nvSpPr>
            <p:spPr>
              <a:xfrm>
                <a:off x="1203" y="3415"/>
                <a:ext cx="94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0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72" name="Rectangle 74"/>
              <p:cNvSpPr/>
              <p:nvPr/>
            </p:nvSpPr>
            <p:spPr>
              <a:xfrm>
                <a:off x="1203" y="3057"/>
                <a:ext cx="94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5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73" name="Rectangle 75"/>
              <p:cNvSpPr/>
              <p:nvPr/>
            </p:nvSpPr>
            <p:spPr>
              <a:xfrm>
                <a:off x="1107" y="2699"/>
                <a:ext cx="188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10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74" name="Rectangle 76"/>
              <p:cNvSpPr/>
              <p:nvPr/>
            </p:nvSpPr>
            <p:spPr>
              <a:xfrm>
                <a:off x="1107" y="2338"/>
                <a:ext cx="188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15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75" name="Rectangle 77"/>
              <p:cNvSpPr/>
              <p:nvPr/>
            </p:nvSpPr>
            <p:spPr>
              <a:xfrm>
                <a:off x="1107" y="1980"/>
                <a:ext cx="188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20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76" name="Rectangle 78"/>
              <p:cNvSpPr/>
              <p:nvPr/>
            </p:nvSpPr>
            <p:spPr>
              <a:xfrm>
                <a:off x="1107" y="1622"/>
                <a:ext cx="188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25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77" name="Rectangle 79"/>
              <p:cNvSpPr/>
              <p:nvPr/>
            </p:nvSpPr>
            <p:spPr>
              <a:xfrm>
                <a:off x="1107" y="1262"/>
                <a:ext cx="188" cy="1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30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78" name="Rectangle 80"/>
              <p:cNvSpPr/>
              <p:nvPr/>
            </p:nvSpPr>
            <p:spPr>
              <a:xfrm>
                <a:off x="1107" y="901"/>
                <a:ext cx="188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35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79" name="Rectangle 81"/>
              <p:cNvSpPr/>
              <p:nvPr/>
            </p:nvSpPr>
            <p:spPr>
              <a:xfrm rot="-5400000">
                <a:off x="-278" y="2278"/>
                <a:ext cx="2231" cy="1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p>
                <a:pPr algn="r" eaLnBrk="1" hangingPunct="1"/>
                <a:r>
                  <a:rPr lang="en-US" altLang="es-CL" sz="700" b="1" dirty="0">
                    <a:solidFill>
                      <a:schemeClr val="accent2"/>
                    </a:solidFill>
                    <a:latin typeface="Verdana" panose="020B0604030504040204" pitchFamily="34" charset="0"/>
                  </a:rPr>
                  <a:t>Tasa por 10.000 nacidos vivos</a:t>
                </a:r>
                <a:endParaRPr lang="es-ES_tradnl" altLang="es-CL" sz="700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9404" name="Rectangle 82"/>
            <p:cNvSpPr/>
            <p:nvPr/>
          </p:nvSpPr>
          <p:spPr>
            <a:xfrm>
              <a:off x="476" y="3987"/>
              <a:ext cx="1951" cy="2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r" eaLnBrk="1" hangingPunct="1">
                <a:spcBef>
                  <a:spcPct val="50000"/>
                </a:spcBef>
              </a:pPr>
              <a:r>
                <a:rPr lang="es-MX" altLang="es-CL" sz="700" dirty="0">
                  <a:solidFill>
                    <a:schemeClr val="bg1"/>
                  </a:solidFill>
                  <a:latin typeface="Arial" panose="020B0604020202020204" pitchFamily="34" charset="0"/>
                </a:rPr>
                <a:t>Fuente: Ministerio de Salud</a:t>
              </a:r>
              <a:endParaRPr lang="es-ES" altLang="es-CL" sz="7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59397" name="Object 84"/>
          <p:cNvGraphicFramePr>
            <a:graphicFrameLocks noChangeAspect="1"/>
          </p:cNvGraphicFramePr>
          <p:nvPr/>
        </p:nvGraphicFramePr>
        <p:xfrm>
          <a:off x="4875213" y="3952875"/>
          <a:ext cx="39116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4572000" imgH="3429000" progId="PowerPoint.Slide.8">
                  <p:embed/>
                </p:oleObj>
              </mc:Choice>
              <mc:Fallback>
                <p:oleObj name="" r:id="rId2" imgW="4572000" imgH="3429000" progId="PowerPoint.Slide.8">
                  <p:embed/>
                  <p:pic>
                    <p:nvPicPr>
                      <p:cNvPr id="0" name="Imagen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75213" y="3952875"/>
                        <a:ext cx="3911600" cy="2514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8" name="Text Box 85"/>
          <p:cNvSpPr txBox="1"/>
          <p:nvPr/>
        </p:nvSpPr>
        <p:spPr>
          <a:xfrm>
            <a:off x="152400" y="6477000"/>
            <a:ext cx="556260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s-CL" altLang="es-CL" sz="1000" dirty="0">
                <a:latin typeface="Times New Roman" panose="02020603050405020304" pitchFamily="18" charset="0"/>
              </a:rPr>
              <a:t>Mayor informacion en CASEN 2006  </a:t>
            </a:r>
            <a:r>
              <a:rPr lang="es-CL" altLang="es-CL" sz="1000" dirty="0">
                <a:latin typeface="Times New Roman" panose="02020603050405020304" pitchFamily="18" charset="0"/>
                <a:hlinkClick r:id="rId4"/>
              </a:rPr>
              <a:t>www.mideplan.cl</a:t>
            </a:r>
            <a:r>
              <a:rPr lang="es-CL" altLang="es-CL" sz="1000" dirty="0">
                <a:latin typeface="Times New Roman" panose="02020603050405020304" pitchFamily="18" charset="0"/>
              </a:rPr>
              <a:t> y ENCAVI u OSD 2006  www. minsal.cl</a:t>
            </a:r>
            <a:endParaRPr lang="es-ES" altLang="es-CL" sz="1000" dirty="0">
              <a:latin typeface="Times New Roman" panose="02020603050405020304" pitchFamily="18" charset="0"/>
            </a:endParaRPr>
          </a:p>
        </p:txBody>
      </p:sp>
      <p:sp>
        <p:nvSpPr>
          <p:cNvPr id="59399" name="Line 86"/>
          <p:cNvSpPr/>
          <p:nvPr/>
        </p:nvSpPr>
        <p:spPr>
          <a:xfrm>
            <a:off x="1654175" y="914400"/>
            <a:ext cx="6934200" cy="0"/>
          </a:xfrm>
          <a:prstGeom prst="line">
            <a:avLst/>
          </a:prstGeom>
          <a:ln w="38100" cap="flat" cmpd="sng">
            <a:solidFill>
              <a:srgbClr val="6699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59400" name="Marcador de posición de contenido 1"/>
          <p:cNvPicPr>
            <a:picLocks noGrp="1" noChangeAspect="1"/>
          </p:cNvPicPr>
          <p:nvPr>
            <p:ph sz="quarter" idx="4294967295" hasCustomPrompt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996950"/>
            <a:ext cx="4038600" cy="2560955"/>
          </a:xfrm>
        </p:spPr>
      </p:pic>
      <p:pic>
        <p:nvPicPr>
          <p:cNvPr id="59401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950" y="939800"/>
            <a:ext cx="4230688" cy="2560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>
          <a:xfrm>
            <a:off x="6134100" y="6467475"/>
            <a:ext cx="2895600" cy="365125"/>
          </a:xfrm>
        </p:spPr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5234" name="Agrupar 6"/>
          <p:cNvGrpSpPr/>
          <p:nvPr/>
        </p:nvGrpSpPr>
        <p:grpSpPr>
          <a:xfrm>
            <a:off x="1927225" y="1090613"/>
            <a:ext cx="7216775" cy="1006475"/>
            <a:chOff x="2569456" y="310126"/>
            <a:chExt cx="9622544" cy="1343917"/>
          </a:xfrm>
        </p:grpSpPr>
        <p:pic>
          <p:nvPicPr>
            <p:cNvPr id="95259" name="Imagen 4"/>
            <p:cNvPicPr>
              <a:picLocks noChangeAspect="1"/>
            </p:cNvPicPr>
            <p:nvPr/>
          </p:nvPicPr>
          <p:blipFill>
            <a:blip r:embed="rId1"/>
            <a:srcRect b="68121"/>
            <a:stretch>
              <a:fillRect/>
            </a:stretch>
          </p:blipFill>
          <p:spPr>
            <a:xfrm>
              <a:off x="2569456" y="310126"/>
              <a:ext cx="9622544" cy="10780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Rectángulo 27"/>
            <p:cNvSpPr/>
            <p:nvPr/>
          </p:nvSpPr>
          <p:spPr>
            <a:xfrm>
              <a:off x="6777467" y="1541696"/>
              <a:ext cx="5414533" cy="112347"/>
            </a:xfrm>
            <a:prstGeom prst="rect">
              <a:avLst/>
            </a:prstGeom>
            <a:solidFill>
              <a:srgbClr val="9E00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" name="2 Conector recto de flecha"/>
          <p:cNvCxnSpPr/>
          <p:nvPr/>
        </p:nvCxnSpPr>
        <p:spPr>
          <a:xfrm flipV="1">
            <a:off x="1116013" y="1638300"/>
            <a:ext cx="6911975" cy="426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236" name="Group 4"/>
          <p:cNvGrpSpPr/>
          <p:nvPr/>
        </p:nvGrpSpPr>
        <p:grpSpPr>
          <a:xfrm>
            <a:off x="395288" y="1239838"/>
            <a:ext cx="8128000" cy="4997450"/>
            <a:chOff x="2446" y="8699"/>
            <a:chExt cx="11627" cy="6981"/>
          </a:xfrm>
        </p:grpSpPr>
        <p:sp>
          <p:nvSpPr>
            <p:cNvPr id="47110" name="Text Box 54"/>
            <p:cNvSpPr txBox="1">
              <a:spLocks noChangeArrowheads="1"/>
            </p:cNvSpPr>
            <p:nvPr/>
          </p:nvSpPr>
          <p:spPr bwMode="auto">
            <a:xfrm>
              <a:off x="2850" y="11573"/>
              <a:ext cx="1762" cy="38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55778" tIns="27889" rIns="55778" bIns="27889" anchor="ctr"/>
            <a:lstStyle>
              <a:defPPr>
                <a:defRPr lang="en-US"/>
              </a:defPPr>
              <a:lvl1pPr algn="ctr">
                <a:defRPr sz="10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lt1"/>
                  </a:solidFill>
                  <a:latin typeface="Arial" panose="020B0604020202020204" pitchFamily="34" charset="0"/>
                  <a:ea typeface="+mn-ea"/>
                </a:defRPr>
              </a:lvl2pPr>
              <a:lvl3pPr marL="1143000" indent="-228600">
                <a:defRPr>
                  <a:solidFill>
                    <a:schemeClr val="lt1"/>
                  </a:solidFill>
                  <a:latin typeface="Arial" panose="020B0604020202020204" pitchFamily="34" charset="0"/>
                  <a:ea typeface="+mn-ea"/>
                </a:defRPr>
              </a:lvl3pPr>
              <a:lvl4pPr marL="1600200" indent="-228600">
                <a:defRPr>
                  <a:solidFill>
                    <a:schemeClr val="lt1"/>
                  </a:solidFill>
                  <a:latin typeface="Arial" panose="020B0604020202020204" pitchFamily="34" charset="0"/>
                  <a:ea typeface="+mn-ea"/>
                </a:defRPr>
              </a:lvl4pPr>
              <a:lvl5pPr marL="2057400" indent="-228600">
                <a:defRPr>
                  <a:solidFill>
                    <a:schemeClr val="lt1"/>
                  </a:solidFill>
                  <a:latin typeface="Arial" panose="020B0604020202020204" pitchFamily="34" charset="0"/>
                  <a:ea typeface="+mn-ea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  <a:latin typeface="Arial" panose="020B0604020202020204" pitchFamily="34" charset="0"/>
                  <a:ea typeface="+mn-ea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  <a:latin typeface="Arial" panose="020B0604020202020204" pitchFamily="34" charset="0"/>
                  <a:ea typeface="+mn-ea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  <a:latin typeface="Arial" panose="020B0604020202020204" pitchFamily="34" charset="0"/>
                  <a:ea typeface="+mn-ea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  <a:latin typeface="Arial" panose="020B0604020202020204" pitchFamily="34" charset="0"/>
                  <a:ea typeface="+mn-ea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2 AÑOS</a:t>
              </a:r>
              <a:endPara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7111" name="Text Box 55"/>
            <p:cNvSpPr txBox="1">
              <a:spLocks noChangeArrowheads="1"/>
            </p:cNvSpPr>
            <p:nvPr/>
          </p:nvSpPr>
          <p:spPr bwMode="auto">
            <a:xfrm>
              <a:off x="5421" y="9005"/>
              <a:ext cx="1764" cy="33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55778" tIns="27889" rIns="55778" bIns="27889" anchor="ctr"/>
            <a:lstStyle>
              <a:defPPr>
                <a:defRPr lang="en-US"/>
              </a:defPPr>
              <a:lvl1pPr algn="ctr">
                <a:defRPr sz="12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latin typeface="Arial" panose="020B0604020202020204" pitchFamily="34" charset="0"/>
                </a:defRPr>
              </a:lvl2pPr>
              <a:lvl3pPr marL="1143000" indent="-228600">
                <a:defRPr>
                  <a:latin typeface="Arial" panose="020B0604020202020204" pitchFamily="34" charset="0"/>
                </a:defRPr>
              </a:lvl3pPr>
              <a:lvl4pPr marL="1600200" indent="-228600">
                <a:defRPr>
                  <a:latin typeface="Arial" panose="020B0604020202020204" pitchFamily="34" charset="0"/>
                </a:defRPr>
              </a:lvl4pPr>
              <a:lvl5pPr marL="2057400" indent="-228600">
                <a:defRPr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4 AÑOS</a:t>
              </a:r>
              <a:endPara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7112" name="Text Box 56"/>
            <p:cNvSpPr txBox="1">
              <a:spLocks noChangeArrowheads="1"/>
            </p:cNvSpPr>
            <p:nvPr/>
          </p:nvSpPr>
          <p:spPr bwMode="auto">
            <a:xfrm>
              <a:off x="8512" y="13467"/>
              <a:ext cx="1764" cy="44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55778" tIns="27889" rIns="55778" bIns="27889" anchor="ctr"/>
            <a:lstStyle>
              <a:defPPr>
                <a:defRPr lang="en-US"/>
              </a:defPPr>
              <a:lvl1pPr algn="ctr">
                <a:defRPr sz="12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latin typeface="Arial" panose="020B0604020202020204" pitchFamily="34" charset="0"/>
                </a:defRPr>
              </a:lvl2pPr>
              <a:lvl3pPr marL="1143000" indent="-228600">
                <a:defRPr>
                  <a:latin typeface="Arial" panose="020B0604020202020204" pitchFamily="34" charset="0"/>
                </a:defRPr>
              </a:lvl3pPr>
              <a:lvl4pPr marL="1600200" indent="-228600">
                <a:defRPr>
                  <a:latin typeface="Arial" panose="020B0604020202020204" pitchFamily="34" charset="0"/>
                </a:defRPr>
              </a:lvl4pPr>
              <a:lvl5pPr marL="2057400" indent="-228600">
                <a:defRPr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6 AÑOS</a:t>
              </a:r>
              <a:endPara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7113" name="Text Box 57"/>
            <p:cNvSpPr txBox="1">
              <a:spLocks noChangeArrowheads="1"/>
            </p:cNvSpPr>
            <p:nvPr/>
          </p:nvSpPr>
          <p:spPr bwMode="auto">
            <a:xfrm>
              <a:off x="7828" y="8699"/>
              <a:ext cx="1762" cy="44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55778" tIns="27889" rIns="55778" bIns="27889" anchor="ctr"/>
            <a:lstStyle>
              <a:defPPr>
                <a:defRPr lang="en-US"/>
              </a:defPPr>
              <a:lvl1pPr algn="ctr">
                <a:defRPr sz="12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latin typeface="Arial" panose="020B0604020202020204" pitchFamily="34" charset="0"/>
                </a:defRPr>
              </a:lvl2pPr>
              <a:lvl3pPr marL="1143000" indent="-228600">
                <a:defRPr>
                  <a:latin typeface="Arial" panose="020B0604020202020204" pitchFamily="34" charset="0"/>
                </a:defRPr>
              </a:lvl3pPr>
              <a:lvl4pPr marL="1600200" indent="-228600">
                <a:defRPr>
                  <a:latin typeface="Arial" panose="020B0604020202020204" pitchFamily="34" charset="0"/>
                </a:defRPr>
              </a:lvl4pPr>
              <a:lvl5pPr marL="2057400" indent="-228600">
                <a:defRPr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12 AÑOS</a:t>
              </a:r>
              <a:endPara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7114" name="Text Box 58"/>
            <p:cNvSpPr txBox="1">
              <a:spLocks noChangeArrowheads="1"/>
            </p:cNvSpPr>
            <p:nvPr/>
          </p:nvSpPr>
          <p:spPr bwMode="auto">
            <a:xfrm>
              <a:off x="11932" y="10451"/>
              <a:ext cx="1817" cy="83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55778" tIns="27889" rIns="55778" bIns="27889" anchor="ctr"/>
            <a:lstStyle>
              <a:defPPr>
                <a:defRPr lang="en-US"/>
              </a:defPPr>
              <a:lvl1pPr algn="ctr">
                <a:defRPr sz="12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latin typeface="Arial" panose="020B0604020202020204" pitchFamily="34" charset="0"/>
                </a:defRPr>
              </a:lvl2pPr>
              <a:lvl3pPr marL="1143000" indent="-228600">
                <a:defRPr>
                  <a:latin typeface="Arial" panose="020B0604020202020204" pitchFamily="34" charset="0"/>
                </a:defRPr>
              </a:lvl3pPr>
              <a:lvl4pPr marL="1600200" indent="-228600">
                <a:defRPr>
                  <a:latin typeface="Arial" panose="020B0604020202020204" pitchFamily="34" charset="0"/>
                </a:defRPr>
              </a:lvl4pPr>
              <a:lvl5pPr marL="2057400" indent="-228600">
                <a:defRPr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35-44 Y 65-74 AÑOS</a:t>
              </a:r>
              <a:endPara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95244" name="Text Box 64"/>
            <p:cNvSpPr txBox="1"/>
            <p:nvPr/>
          </p:nvSpPr>
          <p:spPr>
            <a:xfrm>
              <a:off x="8215" y="14012"/>
              <a:ext cx="2205" cy="1668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 w="0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5778" tIns="27889" rIns="55778" bIns="27889"/>
            <a:p>
              <a:pPr eaLnBrk="1" hangingPunct="1"/>
              <a:r>
                <a:rPr lang="es-ES" altLang="es-CL" sz="1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PREVALENCIA DE NIÑOS LIBRES DE CARIES </a:t>
              </a:r>
              <a:r>
                <a:rPr lang="it-IT" altLang="es-CL" sz="1000" b="1" dirty="0">
                  <a:solidFill>
                    <a:srgbClr val="FF3300"/>
                  </a:solidFill>
                  <a:latin typeface="Verdana" panose="020B0604030504040204" pitchFamily="34" charset="0"/>
                </a:rPr>
                <a:t>29.64%</a:t>
              </a:r>
              <a:endParaRPr lang="it-IT" altLang="es-CL" sz="1000" b="1" dirty="0">
                <a:solidFill>
                  <a:srgbClr val="FF3300"/>
                </a:solidFill>
                <a:latin typeface="Verdana" panose="020B0604030504040204" pitchFamily="34" charset="0"/>
              </a:endParaRPr>
            </a:p>
            <a:p>
              <a:pPr eaLnBrk="1" hangingPunct="1"/>
              <a:endParaRPr lang="it-IT" altLang="es-CL" sz="10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it-IT" altLang="es-CL" sz="1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ÍNDICE ceo-d </a:t>
              </a:r>
              <a:r>
                <a:rPr lang="it-IT" altLang="es-CL" sz="1000" b="1" dirty="0">
                  <a:solidFill>
                    <a:srgbClr val="FF3300"/>
                  </a:solidFill>
                  <a:latin typeface="Verdana" panose="020B0604030504040204" pitchFamily="34" charset="0"/>
                </a:rPr>
                <a:t>3.71</a:t>
              </a:r>
              <a:endParaRPr lang="it-IT" altLang="es-CL" sz="1000" b="1" dirty="0">
                <a:solidFill>
                  <a:srgbClr val="FF3300"/>
                </a:solidFill>
                <a:latin typeface="Verdana" panose="020B0604030504040204" pitchFamily="34" charset="0"/>
              </a:endParaRPr>
            </a:p>
            <a:p>
              <a:pPr eaLnBrk="1" hangingPunct="1"/>
              <a:endParaRPr lang="it-IT" altLang="es-CL" sz="1000" b="1" dirty="0">
                <a:solidFill>
                  <a:srgbClr val="FF330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it-IT" altLang="es-CL" sz="1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INDICE COP-D </a:t>
              </a:r>
              <a:r>
                <a:rPr lang="es-ES" altLang="es-CL" sz="1000" b="1" dirty="0">
                  <a:solidFill>
                    <a:srgbClr val="FF3300"/>
                  </a:solidFill>
                  <a:latin typeface="Verdana" panose="020B0604030504040204" pitchFamily="34" charset="0"/>
                </a:rPr>
                <a:t>0.15</a:t>
              </a:r>
              <a:endParaRPr lang="es-CL" altLang="es-CL" sz="1000" b="1" dirty="0">
                <a:latin typeface="Verdana" panose="020B0604030504040204" pitchFamily="34" charset="0"/>
              </a:endParaRPr>
            </a:p>
          </p:txBody>
        </p:sp>
        <p:sp>
          <p:nvSpPr>
            <p:cNvPr id="95245" name="Text Box 65"/>
            <p:cNvSpPr txBox="1"/>
            <p:nvPr/>
          </p:nvSpPr>
          <p:spPr>
            <a:xfrm>
              <a:off x="7736" y="9243"/>
              <a:ext cx="2227" cy="1318"/>
            </a:xfrm>
            <a:prstGeom prst="rect">
              <a:avLst/>
            </a:prstGeom>
            <a:solidFill>
              <a:srgbClr val="FFFFFF">
                <a:alpha val="34901"/>
              </a:srgbClr>
            </a:solidFill>
            <a:ln w="0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5778" tIns="27889" rIns="55778" bIns="27889"/>
            <a:p>
              <a:pPr eaLnBrk="1" hangingPunct="1"/>
              <a:r>
                <a:rPr lang="es-ES" altLang="es-CL" sz="1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PREVALENCIA DE ADOLESCENTES LIBRES DE CARIES</a:t>
              </a:r>
              <a:endParaRPr lang="es-ES" altLang="es-CL" sz="10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es-ES" altLang="es-CL" sz="1000" b="1" dirty="0">
                  <a:solidFill>
                    <a:srgbClr val="FF0000"/>
                  </a:solidFill>
                  <a:latin typeface="Verdana" panose="020B0604030504040204" pitchFamily="34" charset="0"/>
                </a:rPr>
                <a:t>37.5 %</a:t>
              </a:r>
              <a:endParaRPr lang="es-ES" altLang="es-CL" sz="1000" b="1" dirty="0">
                <a:solidFill>
                  <a:srgbClr val="FF000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es-ES" altLang="es-CL" sz="1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ÍNDICE COP-D</a:t>
              </a:r>
              <a:endParaRPr lang="es-ES" altLang="es-CL" sz="10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es-ES" altLang="es-CL" sz="1000" b="1" dirty="0">
                  <a:solidFill>
                    <a:srgbClr val="FF0000"/>
                  </a:solidFill>
                  <a:latin typeface="Verdana" panose="020B0604030504040204" pitchFamily="34" charset="0"/>
                </a:rPr>
                <a:t>1.9</a:t>
              </a:r>
              <a:endParaRPr lang="es-CL" altLang="es-CL" sz="1000" dirty="0">
                <a:latin typeface="Verdana" panose="020B0604030504040204" pitchFamily="34" charset="0"/>
              </a:endParaRPr>
            </a:p>
          </p:txBody>
        </p:sp>
        <p:sp>
          <p:nvSpPr>
            <p:cNvPr id="95246" name="Text Box 66"/>
            <p:cNvSpPr txBox="1"/>
            <p:nvPr/>
          </p:nvSpPr>
          <p:spPr>
            <a:xfrm>
              <a:off x="2446" y="12295"/>
              <a:ext cx="2351" cy="1797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 w="0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5778" tIns="27889" rIns="55778" bIns="27889"/>
            <a:p>
              <a:pPr eaLnBrk="1" hangingPunct="1"/>
              <a:r>
                <a:rPr lang="es-ES" altLang="es-CL" sz="1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PREVALENCIA DE NIÑOS LIBRES DE CARIES </a:t>
              </a:r>
              <a:r>
                <a:rPr lang="es-ES" altLang="es-CL" sz="1000" b="1" dirty="0">
                  <a:solidFill>
                    <a:srgbClr val="FF3300"/>
                  </a:solidFill>
                  <a:latin typeface="Verdana" panose="020B0604030504040204" pitchFamily="34" charset="0"/>
                </a:rPr>
                <a:t>83 %</a:t>
              </a:r>
              <a:endParaRPr lang="es-ES" altLang="es-CL" sz="1000" b="1" dirty="0">
                <a:solidFill>
                  <a:srgbClr val="FF3300"/>
                </a:solidFill>
                <a:latin typeface="Verdana" panose="020B0604030504040204" pitchFamily="34" charset="0"/>
              </a:endParaRPr>
            </a:p>
            <a:p>
              <a:pPr eaLnBrk="1" hangingPunct="1"/>
              <a:endParaRPr lang="es-ES" altLang="es-CL" sz="1000" b="1" dirty="0">
                <a:solidFill>
                  <a:srgbClr val="FF330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es-ES" altLang="es-CL" sz="1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ÍNDICE ceo-d </a:t>
              </a:r>
              <a:r>
                <a:rPr lang="es-ES" altLang="es-CL" sz="1000" b="1" dirty="0">
                  <a:solidFill>
                    <a:srgbClr val="FF3300"/>
                  </a:solidFill>
                  <a:latin typeface="Verdana" panose="020B0604030504040204" pitchFamily="34" charset="0"/>
                </a:rPr>
                <a:t>0.54</a:t>
              </a:r>
              <a:endParaRPr lang="es-CL" altLang="es-CL" sz="1000" b="1" dirty="0">
                <a:latin typeface="Verdana" panose="020B0604030504040204" pitchFamily="34" charset="0"/>
              </a:endParaRPr>
            </a:p>
          </p:txBody>
        </p:sp>
        <p:sp>
          <p:nvSpPr>
            <p:cNvPr id="95247" name="Text Box 67"/>
            <p:cNvSpPr txBox="1"/>
            <p:nvPr/>
          </p:nvSpPr>
          <p:spPr>
            <a:xfrm>
              <a:off x="5208" y="9645"/>
              <a:ext cx="2253" cy="1300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 w="0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5778" tIns="27889" rIns="55778" bIns="27889"/>
            <a:p>
              <a:pPr eaLnBrk="1" hangingPunct="1"/>
              <a:r>
                <a:rPr lang="es-ES" altLang="es-CL" sz="1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PREVALENCIA DE NIÑOS LIBRES DE CARIES </a:t>
              </a:r>
              <a:r>
                <a:rPr lang="es-ES" altLang="es-CL" sz="1200" b="1" dirty="0">
                  <a:solidFill>
                    <a:srgbClr val="FF3300"/>
                  </a:solidFill>
                  <a:latin typeface="Verdana" panose="020B0604030504040204" pitchFamily="34" charset="0"/>
                </a:rPr>
                <a:t>51.98 %</a:t>
              </a:r>
              <a:endParaRPr lang="es-ES" altLang="es-CL" sz="1200" b="1" dirty="0">
                <a:solidFill>
                  <a:srgbClr val="FF3300"/>
                </a:solidFill>
                <a:latin typeface="Verdana" panose="020B0604030504040204" pitchFamily="34" charset="0"/>
              </a:endParaRPr>
            </a:p>
            <a:p>
              <a:pPr eaLnBrk="1" hangingPunct="1"/>
              <a:endParaRPr lang="es-ES" altLang="es-CL" sz="1200" b="1" dirty="0">
                <a:solidFill>
                  <a:srgbClr val="FF330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es-ES" altLang="es-CL" sz="1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ÍNDICE ceo-d </a:t>
              </a:r>
              <a:r>
                <a:rPr lang="es-ES" altLang="es-CL" sz="1200" b="1" dirty="0">
                  <a:solidFill>
                    <a:srgbClr val="FF3300"/>
                  </a:solidFill>
                  <a:latin typeface="Verdana" panose="020B0604030504040204" pitchFamily="34" charset="0"/>
                </a:rPr>
                <a:t>2.32</a:t>
              </a:r>
              <a:endParaRPr lang="es-CL" altLang="es-CL" sz="2800" b="1" dirty="0">
                <a:latin typeface="Verdana" panose="020B0604030504040204" pitchFamily="34" charset="0"/>
              </a:endParaRPr>
            </a:p>
          </p:txBody>
        </p:sp>
        <p:sp>
          <p:nvSpPr>
            <p:cNvPr id="95248" name="Text Box 68"/>
            <p:cNvSpPr txBox="1"/>
            <p:nvPr/>
          </p:nvSpPr>
          <p:spPr>
            <a:xfrm>
              <a:off x="11428" y="11399"/>
              <a:ext cx="2645" cy="4254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0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55778" tIns="27889" rIns="55778" bIns="27889"/>
            <a:p>
              <a:pPr eaLnBrk="1" hangingPunct="1"/>
              <a:r>
                <a:rPr lang="es-ES" altLang="es-CL" sz="1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PREVALENCIA DE ADULTOS  LIBRES DE CARIES</a:t>
              </a:r>
              <a:endParaRPr lang="es-ES" altLang="es-CL" sz="10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es-ES" altLang="es-CL" sz="1000" b="1" dirty="0">
                  <a:solidFill>
                    <a:srgbClr val="FF3300"/>
                  </a:solidFill>
                  <a:latin typeface="Verdana" panose="020B0604030504040204" pitchFamily="34" charset="0"/>
                </a:rPr>
                <a:t>Aprox. 0-2% </a:t>
              </a:r>
              <a:endParaRPr lang="es-ES" altLang="es-CL" sz="1000" b="1" dirty="0">
                <a:solidFill>
                  <a:srgbClr val="FF330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es-ES" altLang="es-CL" sz="1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ÍNDICE COP-D</a:t>
              </a:r>
              <a:endParaRPr lang="es-ES" altLang="es-CL" sz="10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es-ES" altLang="es-CL" sz="1000" b="1" dirty="0">
                  <a:solidFill>
                    <a:srgbClr val="FF3300"/>
                  </a:solidFill>
                  <a:latin typeface="Verdana" panose="020B0604030504040204" pitchFamily="34" charset="0"/>
                </a:rPr>
                <a:t>20,86 en 65-74 años</a:t>
              </a:r>
              <a:endParaRPr lang="es-ES" altLang="es-CL" sz="1000" b="1" dirty="0">
                <a:solidFill>
                  <a:srgbClr val="FF3300"/>
                </a:solidFill>
                <a:latin typeface="Verdana" panose="020B0604030504040204" pitchFamily="34" charset="0"/>
              </a:endParaRPr>
            </a:p>
            <a:p>
              <a:pPr eaLnBrk="1" hangingPunct="1"/>
              <a:endParaRPr lang="es-ES" altLang="es-CL" sz="10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es-ES" altLang="es-CL" sz="1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PREVALENCIA DE DESDENTADOS PARCIALES</a:t>
              </a:r>
              <a:endParaRPr lang="es-ES" altLang="es-CL" sz="10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es-MX" altLang="es-CL" sz="1000" b="1" dirty="0">
                  <a:solidFill>
                    <a:srgbClr val="FF3300"/>
                  </a:solidFill>
                  <a:latin typeface="Verdana" panose="020B0604030504040204" pitchFamily="34" charset="0"/>
                </a:rPr>
                <a:t>79.7</a:t>
              </a:r>
              <a:r>
                <a:rPr lang="es-ES" altLang="es-CL" sz="1000" b="1" dirty="0">
                  <a:solidFill>
                    <a:srgbClr val="FF3300"/>
                  </a:solidFill>
                  <a:latin typeface="Verdana" panose="020B0604030504040204" pitchFamily="34" charset="0"/>
                </a:rPr>
                <a:t>% en 35-44 años </a:t>
              </a:r>
              <a:endParaRPr lang="es-ES" altLang="es-CL" sz="1000" b="1" dirty="0">
                <a:solidFill>
                  <a:srgbClr val="FF330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es-MX" altLang="es-CL" sz="1000" b="1" dirty="0">
                  <a:solidFill>
                    <a:srgbClr val="FF3300"/>
                  </a:solidFill>
                  <a:latin typeface="Verdana" panose="020B0604030504040204" pitchFamily="34" charset="0"/>
                </a:rPr>
                <a:t>69.8</a:t>
              </a:r>
              <a:r>
                <a:rPr lang="es-ES" altLang="es-CL" sz="1000" b="1" dirty="0">
                  <a:solidFill>
                    <a:srgbClr val="FF3300"/>
                  </a:solidFill>
                  <a:latin typeface="Verdana" panose="020B0604030504040204" pitchFamily="34" charset="0"/>
                </a:rPr>
                <a:t>% en 65-74 años </a:t>
              </a:r>
              <a:endParaRPr lang="es-ES" altLang="es-CL" sz="1000" b="1" dirty="0">
                <a:solidFill>
                  <a:srgbClr val="FF3300"/>
                </a:solidFill>
                <a:latin typeface="Verdana" panose="020B0604030504040204" pitchFamily="34" charset="0"/>
              </a:endParaRPr>
            </a:p>
            <a:p>
              <a:pPr eaLnBrk="1" hangingPunct="1"/>
              <a:endParaRPr lang="es-ES" altLang="es-CL" sz="1000" dirty="0">
                <a:solidFill>
                  <a:srgbClr val="FF330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es-ES" altLang="es-CL" sz="1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PREVALENCIA DE DESDENTADOS TOTALES</a:t>
              </a:r>
              <a:endParaRPr lang="es-ES" altLang="es-CL" sz="10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es-MX" altLang="es-CL" sz="1000" b="1" dirty="0">
                  <a:solidFill>
                    <a:srgbClr val="FF3300"/>
                  </a:solidFill>
                  <a:latin typeface="Verdana" panose="020B0604030504040204" pitchFamily="34" charset="0"/>
                </a:rPr>
                <a:t>5.5</a:t>
              </a:r>
              <a:r>
                <a:rPr lang="es-ES" altLang="es-CL" sz="1000" b="1" dirty="0">
                  <a:solidFill>
                    <a:srgbClr val="FF3300"/>
                  </a:solidFill>
                  <a:latin typeface="Verdana" panose="020B0604030504040204" pitchFamily="34" charset="0"/>
                </a:rPr>
                <a:t>% en 35-44 años </a:t>
              </a:r>
              <a:endParaRPr lang="es-ES" altLang="es-CL" sz="1000" b="1" dirty="0">
                <a:solidFill>
                  <a:srgbClr val="FF330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es-MX" altLang="es-CL" sz="1000" b="1" dirty="0">
                  <a:solidFill>
                    <a:srgbClr val="FF3300"/>
                  </a:solidFill>
                  <a:latin typeface="Verdana" panose="020B0604030504040204" pitchFamily="34" charset="0"/>
                </a:rPr>
                <a:t>13.25</a:t>
              </a:r>
              <a:r>
                <a:rPr lang="es-ES" altLang="es-CL" sz="1000" b="1" dirty="0">
                  <a:solidFill>
                    <a:srgbClr val="FF3300"/>
                  </a:solidFill>
                  <a:latin typeface="Verdana" panose="020B0604030504040204" pitchFamily="34" charset="0"/>
                </a:rPr>
                <a:t>% en 65-74 años   (1996</a:t>
              </a:r>
              <a:r>
                <a:rPr lang="es-ES" altLang="es-CL" sz="1000" dirty="0">
                  <a:solidFill>
                    <a:srgbClr val="FF3300"/>
                  </a:solidFill>
                  <a:latin typeface="Verdana" panose="020B0604030504040204" pitchFamily="34" charset="0"/>
                </a:rPr>
                <a:t>).</a:t>
              </a:r>
              <a:endParaRPr lang="es-CL" altLang="es-CL" sz="1000" dirty="0">
                <a:latin typeface="Verdana" panose="020B0604030504040204" pitchFamily="34" charset="0"/>
              </a:endParaRPr>
            </a:p>
          </p:txBody>
        </p:sp>
        <p:cxnSp>
          <p:nvCxnSpPr>
            <p:cNvPr id="95249" name="135 Conector angular"/>
            <p:cNvCxnSpPr>
              <a:endCxn id="95246" idx="2"/>
            </p:cNvCxnSpPr>
            <p:nvPr/>
          </p:nvCxnSpPr>
          <p:spPr>
            <a:xfrm rot="-5400000" flipV="1">
              <a:off x="3191" y="14518"/>
              <a:ext cx="1116" cy="259"/>
            </a:xfrm>
            <a:prstGeom prst="bentConnector3">
              <a:avLst>
                <a:gd name="adj1" fmla="val 50000"/>
              </a:avLst>
            </a:prstGeom>
            <a:ln w="38100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50" name="136 Conector angular"/>
            <p:cNvCxnSpPr>
              <a:stCxn id="47126" idx="0"/>
              <a:endCxn id="95247" idx="2"/>
            </p:cNvCxnSpPr>
            <p:nvPr/>
          </p:nvCxnSpPr>
          <p:spPr>
            <a:xfrm rot="5400000" flipH="1" flipV="1">
              <a:off x="4009" y="11866"/>
              <a:ext cx="3247" cy="1400"/>
            </a:xfrm>
            <a:prstGeom prst="bentConnector3">
              <a:avLst>
                <a:gd name="adj1" fmla="val 50000"/>
              </a:avLst>
            </a:prstGeom>
            <a:ln w="38100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51" name="139 Conector angular"/>
            <p:cNvCxnSpPr>
              <a:stCxn id="95244" idx="1"/>
              <a:endCxn id="47127" idx="6"/>
            </p:cNvCxnSpPr>
            <p:nvPr/>
          </p:nvCxnSpPr>
          <p:spPr>
            <a:xfrm rot="10800000">
              <a:off x="6175" y="13773"/>
              <a:ext cx="2040" cy="1073"/>
            </a:xfrm>
            <a:prstGeom prst="bentConnector3">
              <a:avLst>
                <a:gd name="adj1" fmla="val 50000"/>
              </a:avLst>
            </a:prstGeom>
            <a:ln w="38100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52" name="141 Conector angular"/>
            <p:cNvCxnSpPr>
              <a:stCxn id="47128" idx="0"/>
              <a:endCxn id="95245" idx="2"/>
            </p:cNvCxnSpPr>
            <p:nvPr/>
          </p:nvCxnSpPr>
          <p:spPr>
            <a:xfrm rot="5400000" flipH="1" flipV="1">
              <a:off x="8029" y="11137"/>
              <a:ext cx="1397" cy="241"/>
            </a:xfrm>
            <a:prstGeom prst="bentConnector3">
              <a:avLst>
                <a:gd name="adj1" fmla="val 50000"/>
              </a:avLst>
            </a:prstGeom>
            <a:ln w="38100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53" name="145 Conector angular"/>
            <p:cNvCxnSpPr>
              <a:stCxn id="47114" idx="1"/>
              <a:endCxn id="47129" idx="6"/>
            </p:cNvCxnSpPr>
            <p:nvPr/>
          </p:nvCxnSpPr>
          <p:spPr>
            <a:xfrm rot="10800000">
              <a:off x="11134" y="10794"/>
              <a:ext cx="798" cy="75"/>
            </a:xfrm>
            <a:prstGeom prst="bentConnector3">
              <a:avLst>
                <a:gd name="adj1" fmla="val 50000"/>
              </a:avLst>
            </a:prstGeom>
            <a:ln w="38100" cap="flat" cmpd="sng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125" name="150 Elipse"/>
            <p:cNvSpPr>
              <a:spLocks noChangeArrowheads="1"/>
            </p:cNvSpPr>
            <p:nvPr/>
          </p:nvSpPr>
          <p:spPr bwMode="auto">
            <a:xfrm>
              <a:off x="3695" y="14751"/>
              <a:ext cx="461" cy="46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55778" tIns="27889" rIns="55778" bIns="27889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7126" name="151 Elipse"/>
            <p:cNvSpPr>
              <a:spLocks noChangeArrowheads="1"/>
            </p:cNvSpPr>
            <p:nvPr/>
          </p:nvSpPr>
          <p:spPr bwMode="auto">
            <a:xfrm>
              <a:off x="4706" y="14192"/>
              <a:ext cx="459" cy="46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55778" tIns="27889" rIns="55778" bIns="27889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7127" name="152 Elipse"/>
            <p:cNvSpPr>
              <a:spLocks noChangeArrowheads="1"/>
            </p:cNvSpPr>
            <p:nvPr/>
          </p:nvSpPr>
          <p:spPr bwMode="auto">
            <a:xfrm>
              <a:off x="5716" y="13540"/>
              <a:ext cx="459" cy="46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55778" tIns="27889" rIns="55778" bIns="27889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7128" name="153 Elipse"/>
            <p:cNvSpPr>
              <a:spLocks noChangeArrowheads="1"/>
            </p:cNvSpPr>
            <p:nvPr/>
          </p:nvSpPr>
          <p:spPr bwMode="auto">
            <a:xfrm>
              <a:off x="8380" y="11959"/>
              <a:ext cx="459" cy="46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55778" tIns="27889" rIns="55778" bIns="27889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7129" name="154 Elipse"/>
            <p:cNvSpPr>
              <a:spLocks noChangeArrowheads="1"/>
            </p:cNvSpPr>
            <p:nvPr/>
          </p:nvSpPr>
          <p:spPr bwMode="auto">
            <a:xfrm>
              <a:off x="10673" y="10562"/>
              <a:ext cx="461" cy="46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55778" tIns="27889" rIns="55778" bIns="27889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95237" name="Text Box 26"/>
          <p:cNvSpPr txBox="1"/>
          <p:nvPr/>
        </p:nvSpPr>
        <p:spPr>
          <a:xfrm>
            <a:off x="168593" y="377825"/>
            <a:ext cx="709295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s-ES" altLang="es-CL" sz="2200" b="1" dirty="0">
                <a:solidFill>
                  <a:srgbClr val="006CB7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Salud Bucal a lo largo de la vida</a:t>
            </a:r>
            <a:endParaRPr lang="es-ES" altLang="es-CL" sz="2200" b="1" dirty="0">
              <a:solidFill>
                <a:srgbClr val="006CB7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5238" name="Text Box 27"/>
          <p:cNvSpPr txBox="1"/>
          <p:nvPr/>
        </p:nvSpPr>
        <p:spPr>
          <a:xfrm>
            <a:off x="8296275" y="3508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es-CL" altLang="es-CL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7282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725" y="955675"/>
            <a:ext cx="7707630" cy="546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37" name="Text Box 26"/>
          <p:cNvSpPr txBox="1"/>
          <p:nvPr/>
        </p:nvSpPr>
        <p:spPr>
          <a:xfrm>
            <a:off x="168593" y="377825"/>
            <a:ext cx="709295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s-ES" altLang="es-CL" sz="2200" b="1" dirty="0">
                <a:solidFill>
                  <a:srgbClr val="006CB7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Salud Bucal a lo largo de la vida</a:t>
            </a:r>
            <a:endParaRPr lang="es-ES" altLang="es-CL" sz="2200" b="1" dirty="0">
              <a:solidFill>
                <a:srgbClr val="006CB7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7" name="Rectangle 2"/>
          <p:cNvSpPr>
            <a:spLocks noGrp="1"/>
          </p:cNvSpPr>
          <p:nvPr>
            <p:ph type="title" idx="4294967295"/>
          </p:nvPr>
        </p:nvSpPr>
        <p:spPr>
          <a:xfrm>
            <a:off x="0" y="278130"/>
            <a:ext cx="8382000" cy="661670"/>
          </a:xfrm>
        </p:spPr>
        <p:txBody>
          <a:bodyPr vert="horz" wrap="square" lIns="90488" tIns="44450" rIns="90488" bIns="44450" anchor="b"/>
          <a:p>
            <a:pPr algn="ctr" eaLnBrk="1" hangingPunct="1"/>
            <a:r>
              <a:rPr lang="es-ES_tradnl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Cánceres infantiles</a:t>
            </a:r>
            <a:endParaRPr lang="es-ES_tradnl" altLang="es-CL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2275" y="1125855"/>
            <a:ext cx="8519160" cy="3626485"/>
          </a:xfrm>
        </p:spPr>
        <p:txBody>
          <a:bodyPr vert="horz" wrap="square" lIns="90488" tIns="44450" rIns="90488" bIns="44450" numCol="1" rtlCol="0" anchor="t" anchorCtr="0" compatLnSpc="1">
            <a:noAutofit/>
          </a:bodyPr>
          <a:lstStyle/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012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s-CL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egunda causa de muerte en niños y adolescentes entre 5 y 19 años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012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Leucemias agudas,linfomas y Tu SNC representan </a:t>
            </a:r>
            <a:r>
              <a:rPr kumimoji="0" lang="es-CL" alt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aprox.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65% de todos los cánceres infantiles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C012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Tratamientos disponibles permiten un alto margen de curación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0354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490" y="3310890"/>
            <a:ext cx="8156575" cy="3204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1 Título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algn="l" eaLnBrk="1" hangingPunct="1"/>
            <a:r>
              <a:rPr lang="es-CL" altLang="es-CL" sz="2800" dirty="0">
                <a:latin typeface="Verdana" panose="020B0604030504040204" pitchFamily="34" charset="0"/>
                <a:ea typeface="ヒラギノ角ゴ Pro W3"/>
              </a:rPr>
              <a:t>METAS Y DESAFÍOS EN INFANCIA </a:t>
            </a:r>
            <a:endParaRPr lang="es-CL" altLang="es-CL" sz="2800" dirty="0">
              <a:latin typeface="Verdana" panose="020B0604030504040204" pitchFamily="34" charset="0"/>
              <a:ea typeface="ヒラギノ角ゴ Pro W3"/>
            </a:endParaRPr>
          </a:p>
        </p:txBody>
      </p:sp>
      <p:sp>
        <p:nvSpPr>
          <p:cNvPr id="2" name="Marcador de posición de contenido 1"/>
          <p:cNvSpPr>
            <a:spLocks noGrp="1"/>
          </p:cNvSpPr>
          <p:nvPr>
            <p:ph sz="half" idx="1"/>
          </p:nvPr>
        </p:nvSpPr>
        <p:spPr>
          <a:xfrm>
            <a:off x="574040" y="1600200"/>
            <a:ext cx="6548120" cy="4526280"/>
          </a:xfrm>
        </p:spPr>
        <p:txBody>
          <a:bodyPr/>
          <a:p>
            <a:r>
              <a:rPr lang="es-CL" altLang="es-ES"/>
              <a:t>D</a:t>
            </a:r>
            <a:r>
              <a:rPr lang="es-CL" altLang="es-ES">
                <a:latin typeface="+mj-lt"/>
                <a:cs typeface="+mj-lt"/>
              </a:rPr>
              <a:t>isminuir la mortalidad perinatal.</a:t>
            </a:r>
            <a:endParaRPr lang="es-CL" altLang="es-ES">
              <a:latin typeface="+mj-lt"/>
              <a:cs typeface="+mj-lt"/>
            </a:endParaRPr>
          </a:p>
          <a:p>
            <a:r>
              <a:rPr lang="es-CL" altLang="es-ES">
                <a:solidFill>
                  <a:schemeClr val="tx1"/>
                </a:solidFill>
                <a:latin typeface="+mj-lt"/>
                <a:cs typeface="+mj-lt"/>
              </a:rPr>
              <a:t>Disminuir prevalencia de rezago en niños &lt; de 5 años.</a:t>
            </a:r>
            <a:endParaRPr lang="es-CL" altLang="es-ES">
              <a:solidFill>
                <a:schemeClr val="tx1"/>
              </a:solidFill>
              <a:latin typeface="+mj-lt"/>
              <a:cs typeface="+mj-lt"/>
            </a:endParaRPr>
          </a:p>
          <a:p>
            <a:r>
              <a:rPr lang="es-CL" altLang="es-ES">
                <a:solidFill>
                  <a:schemeClr val="tx1"/>
                </a:solidFill>
                <a:latin typeface="+mj-lt"/>
                <a:cs typeface="+mj-lt"/>
              </a:rPr>
              <a:t>Aumentar porcentaje de niños de 6 años sin historia de caries.</a:t>
            </a:r>
            <a:endParaRPr lang="es-CL" altLang="es-ES">
              <a:solidFill>
                <a:schemeClr val="tx1"/>
              </a:solidFill>
              <a:latin typeface="+mj-lt"/>
              <a:cs typeface="+mj-lt"/>
            </a:endParaRPr>
          </a:p>
          <a:p>
            <a:r>
              <a:rPr lang="es-CL" altLang="es-ES">
                <a:solidFill>
                  <a:schemeClr val="tx1"/>
                </a:solidFill>
                <a:latin typeface="+mj-lt"/>
                <a:cs typeface="+mj-lt"/>
              </a:rPr>
              <a:t>Disminuir prevalencia de obesidad en población bajo control menor de seis años </a:t>
            </a:r>
            <a:endParaRPr lang="es-CL" altLang="es-ES">
              <a:solidFill>
                <a:schemeClr val="tx1"/>
              </a:solidFill>
              <a:latin typeface="+mj-lt"/>
              <a:cs typeface="+mj-lt"/>
            </a:endParaRPr>
          </a:p>
        </p:txBody>
      </p:sp>
      <p:grpSp>
        <p:nvGrpSpPr>
          <p:cNvPr id="101379" name="1 Grupo"/>
          <p:cNvGrpSpPr/>
          <p:nvPr/>
        </p:nvGrpSpPr>
        <p:grpSpPr>
          <a:xfrm>
            <a:off x="7122160" y="533718"/>
            <a:ext cx="1919288" cy="6022975"/>
            <a:chOff x="5839923" y="369530"/>
            <a:chExt cx="1918845" cy="6023552"/>
          </a:xfrm>
        </p:grpSpPr>
        <p:grpSp>
          <p:nvGrpSpPr>
            <p:cNvPr id="101380" name="4 Grupo"/>
            <p:cNvGrpSpPr/>
            <p:nvPr/>
          </p:nvGrpSpPr>
          <p:grpSpPr>
            <a:xfrm>
              <a:off x="5839923" y="369530"/>
              <a:ext cx="1918845" cy="6023552"/>
              <a:chOff x="6794724" y="10842"/>
              <a:chExt cx="1918845" cy="6023552"/>
            </a:xfrm>
          </p:grpSpPr>
          <p:pic>
            <p:nvPicPr>
              <p:cNvPr id="101382" name="Picture 2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794724" y="10842"/>
                <a:ext cx="1895475" cy="14382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1383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08569" y="2996160"/>
                <a:ext cx="1891155" cy="158115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1384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4248" y="4509120"/>
                <a:ext cx="1909321" cy="152527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01381" name="Picture 2053" descr="niños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3768" y="1807805"/>
              <a:ext cx="1881630" cy="158319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" name="Marcador de posición de contenido 2"/>
          <p:cNvPicPr>
            <a:picLocks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552700" y="5719445"/>
            <a:ext cx="4038600" cy="306070"/>
          </a:xfrm>
          <a:prstGeom prst="rect">
            <a:avLst/>
          </a:prstGeom>
        </p:spPr>
      </p:pic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7" name="Rectangle 4"/>
          <p:cNvSpPr/>
          <p:nvPr/>
        </p:nvSpPr>
        <p:spPr>
          <a:xfrm>
            <a:off x="462915" y="1203325"/>
            <a:ext cx="8399145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MX" altLang="es-ES" sz="2000" b="1" dirty="0">
                <a:solidFill>
                  <a:srgbClr val="1F4E79"/>
                </a:solidFill>
                <a:latin typeface="Verdana" panose="020B0604030504040204" pitchFamily="34" charset="0"/>
              </a:rPr>
              <a:t>Ambiente psicológico Y físico favorable al desarrollo de niñas y niños</a:t>
            </a:r>
            <a:endParaRPr lang="es-MX" altLang="es-ES" sz="2000" b="1" dirty="0">
              <a:solidFill>
                <a:srgbClr val="1F4E79"/>
              </a:solidFill>
              <a:latin typeface="Verdana" panose="020B0604030504040204" pitchFamily="34" charset="0"/>
            </a:endParaRPr>
          </a:p>
          <a:p>
            <a:pPr marL="342900" indent="-342900" eaLnBrk="1" hangingPunct="1">
              <a:buClr>
                <a:schemeClr val="accent2"/>
              </a:buClr>
            </a:pPr>
            <a:endParaRPr lang="es-MX" altLang="es-ES" sz="2000" b="1" dirty="0">
              <a:solidFill>
                <a:srgbClr val="1F4E79"/>
              </a:solidFill>
              <a:latin typeface="Verdana" panose="020B0604030504040204" pitchFamily="34" charset="0"/>
            </a:endParaRPr>
          </a:p>
          <a:p>
            <a:pPr marL="342900" indent="-342900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MX" altLang="es-ES" sz="2000" b="1" dirty="0">
                <a:solidFill>
                  <a:srgbClr val="1F4E79"/>
                </a:solidFill>
                <a:latin typeface="Verdana" panose="020B0604030504040204" pitchFamily="34" charset="0"/>
              </a:rPr>
              <a:t>Promoción de variables protectoras: asertividad, autoestima, manejo de hostilidad, habilidades de crianza y percepción de autoeficacia de los padres</a:t>
            </a:r>
            <a:endParaRPr lang="es-MX" altLang="es-ES" sz="2000" b="1" dirty="0">
              <a:solidFill>
                <a:srgbClr val="1F4E79"/>
              </a:solidFill>
              <a:latin typeface="Verdana" panose="020B0604030504040204" pitchFamily="34" charset="0"/>
            </a:endParaRPr>
          </a:p>
          <a:p>
            <a:pPr marL="342900" indent="-342900" eaLnBrk="1" hangingPunct="1">
              <a:buClr>
                <a:schemeClr val="accent2"/>
              </a:buClr>
            </a:pPr>
            <a:endParaRPr lang="es-MX" altLang="es-ES" sz="2000" b="1" dirty="0">
              <a:solidFill>
                <a:srgbClr val="1F4E79"/>
              </a:solidFill>
              <a:latin typeface="Verdana" panose="020B0604030504040204" pitchFamily="34" charset="0"/>
            </a:endParaRPr>
          </a:p>
          <a:p>
            <a:pPr marL="342900" indent="-342900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MX" altLang="es-ES" sz="2000" b="1" dirty="0">
                <a:solidFill>
                  <a:srgbClr val="1F4E79"/>
                </a:solidFill>
                <a:latin typeface="Verdana" panose="020B0604030504040204" pitchFamily="34" charset="0"/>
              </a:rPr>
              <a:t>Promoción de redes de apoyo social, fortalecimiento de la familia, participación social</a:t>
            </a:r>
            <a:endParaRPr lang="es-MX" altLang="es-ES" sz="2000" b="1" dirty="0">
              <a:solidFill>
                <a:srgbClr val="1F4E79"/>
              </a:solidFill>
              <a:latin typeface="Verdana" panose="020B0604030504040204" pitchFamily="34" charset="0"/>
            </a:endParaRPr>
          </a:p>
          <a:p>
            <a:pPr marL="342900" indent="-342900" eaLnBrk="1" hangingPunct="1">
              <a:buClr>
                <a:schemeClr val="accent2"/>
              </a:buClr>
            </a:pPr>
            <a:endParaRPr lang="es-MX" altLang="es-ES" sz="2000" b="1" dirty="0">
              <a:solidFill>
                <a:srgbClr val="1F4E79"/>
              </a:solidFill>
              <a:latin typeface="Verdana" panose="020B0604030504040204" pitchFamily="34" charset="0"/>
            </a:endParaRPr>
          </a:p>
          <a:p>
            <a:pPr marL="342900" indent="-342900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MX" altLang="es-ES" sz="2000" b="1" dirty="0">
                <a:solidFill>
                  <a:srgbClr val="1F4E79"/>
                </a:solidFill>
                <a:latin typeface="Verdana" panose="020B0604030504040204" pitchFamily="34" charset="0"/>
              </a:rPr>
              <a:t>Generación de políticas públicas pro desarrollo de la infancia</a:t>
            </a:r>
            <a:endParaRPr lang="es-MX" altLang="es-ES" sz="2000" b="1" dirty="0">
              <a:solidFill>
                <a:srgbClr val="1F4E79"/>
              </a:solidFill>
              <a:latin typeface="Verdana" panose="020B0604030504040204" pitchFamily="34" charset="0"/>
            </a:endParaRPr>
          </a:p>
          <a:p>
            <a:pPr marL="342900" indent="-342900" eaLnBrk="1" hangingPunct="1">
              <a:buClr>
                <a:schemeClr val="accent2"/>
              </a:buClr>
            </a:pPr>
            <a:endParaRPr lang="es-MX" altLang="es-ES" sz="2000" b="1" dirty="0">
              <a:solidFill>
                <a:srgbClr val="1F4E79"/>
              </a:solidFill>
              <a:latin typeface="Verdana" panose="020B0604030504040204" pitchFamily="34" charset="0"/>
            </a:endParaRPr>
          </a:p>
          <a:p>
            <a:pPr marL="342900" indent="-342900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MX" altLang="es-ES" sz="2000" b="1" dirty="0">
                <a:solidFill>
                  <a:srgbClr val="1F4E79"/>
                </a:solidFill>
                <a:latin typeface="Verdana" panose="020B0604030504040204" pitchFamily="34" charset="0"/>
              </a:rPr>
              <a:t>Estructuras comunitarias que faciliten el trabajo intersectorial</a:t>
            </a:r>
            <a:endParaRPr lang="es-ES" altLang="zh-CN" sz="2000" dirty="0">
              <a:solidFill>
                <a:srgbClr val="1F4E79"/>
              </a:solidFill>
              <a:latin typeface="Verdana" panose="020B0604030504040204" pitchFamily="34" charset="0"/>
            </a:endParaRPr>
          </a:p>
        </p:txBody>
      </p:sp>
      <p:sp>
        <p:nvSpPr>
          <p:cNvPr id="94211" name="1 Rectángulo"/>
          <p:cNvSpPr>
            <a:spLocks noChangeArrowheads="1"/>
          </p:cNvSpPr>
          <p:nvPr/>
        </p:nvSpPr>
        <p:spPr bwMode="auto">
          <a:xfrm>
            <a:off x="107950" y="115888"/>
            <a:ext cx="792162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MX" altLang="es-CL" sz="2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  <a:t>Estrategias de Promoción del Desarrollo Infantil</a:t>
            </a:r>
            <a:endParaRPr kumimoji="0" lang="es-MX" altLang="es-CL" sz="24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07950" y="406400"/>
            <a:ext cx="86106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MX" altLang="es-C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/>
                <a:cs typeface="ヒラギノ角ゴ Pro W3"/>
              </a:rPr>
              <a:t>Prevención en población vulnerable / en riesgo </a:t>
            </a:r>
            <a:endParaRPr kumimoji="0" lang="es-MX" altLang="es-C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250825" y="1506538"/>
            <a:ext cx="8642350" cy="4154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Identificación y acción sobre grupos con alto riesgo psicosocial y biológico: 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633730" marR="0" lvl="0" indent="-2794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Hijos de madres adolescentes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633730" marR="0" lvl="0" indent="-2794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Hijos de madres con bajo nivel de escolaridad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633730" marR="0" lvl="0" indent="-2794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Hijos de madres que sufren violencia de género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633730" marR="0" lvl="0" indent="-2794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Hijos de madres en aislamiento social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633730" marR="0" lvl="0" indent="-2794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Hijos de madres con problemas o trastornos mentales y adicciones 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633730" marR="0" lvl="0" indent="-2794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Prematuros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633730" marR="0" lvl="0" indent="-2794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Con discapacidades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es-ES" altLang="es-CL" sz="4800" b="1" dirty="0">
                <a:latin typeface="Verdana" panose="020B0604030504040204" pitchFamily="34" charset="0"/>
                <a:ea typeface="ヒラギノ角ゴ Pro W3"/>
              </a:rPr>
              <a:t>Desafíos</a:t>
            </a:r>
            <a:endParaRPr lang="es-ES" altLang="es-CL" sz="4800" b="1" dirty="0">
              <a:latin typeface="Verdana" panose="020B0604030504040204" pitchFamily="34" charset="0"/>
              <a:ea typeface="ヒラギノ角ゴ Pro W3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 hasCustomPrompt="1"/>
          </p:nvPr>
        </p:nvSpPr>
        <p:spPr/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6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Mejorar y mantener los logros alcanzados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6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Avanzar hacia la equidad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6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Prioridades: LM; DIT; Nutrición; Salud Bucal; Salud Mental; Salud Ambiental; NINEAS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6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Buenas Prácticas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6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Calidad 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6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Trabajo en equipo e integración efectiva con otros sectores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6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Valorización Social de la Primera Infancia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650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-29845"/>
            <a:ext cx="3048000" cy="2728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41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charRg st="41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66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1">
                                            <p:txEl>
                                              <p:charRg st="66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50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71">
                                            <p:txEl>
                                              <p:charRg st="150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67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771">
                                            <p:txEl>
                                              <p:charRg st="167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76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771">
                                            <p:txEl>
                                              <p:charRg st="176" end="2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236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771">
                                            <p:txEl>
                                              <p:charRg st="236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3277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algn="ctr" eaLnBrk="1" hangingPunct="1"/>
            <a:r>
              <a:rPr lang="es-ES" altLang="es-CL" sz="2800" b="1" dirty="0">
                <a:latin typeface="Verdana" panose="020B0604030504040204" pitchFamily="34" charset="0"/>
                <a:ea typeface="ヒラギノ角ゴ Pro W3"/>
              </a:rPr>
              <a:t>Desafíos y tareas pendientes</a:t>
            </a:r>
            <a:endParaRPr lang="es-ES" altLang="es-ES" sz="2800" dirty="0">
              <a:latin typeface="Verdana" panose="020B0604030504040204" pitchFamily="34" charset="0"/>
              <a:ea typeface="ヒラギノ角ゴ Pro W3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 hasCustomPrompt="1"/>
          </p:nvPr>
        </p:nvSpPr>
        <p:spPr/>
        <p:txBody>
          <a:bodyPr vert="horz" wrap="square" lIns="91440" tIns="45720" rIns="91440" bIns="45720" numCol="1" rtlCol="0" anchor="t" anchorCtr="0" compatLnSpc="1">
            <a:normAutofit fontScale="50000" lnSpcReduction="20000"/>
          </a:bodyPr>
          <a:lstStyle/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s-MX" altLang="es-ES" sz="60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Trabajo Infantil</a:t>
            </a:r>
            <a:r>
              <a:rPr kumimoji="0" lang="es-MX" altLang="es-E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 </a:t>
            </a:r>
            <a:endParaRPr kumimoji="0" lang="es-MX" altLang="es-ES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ヒラギノ角ゴ Pro W3"/>
              <a:cs typeface="ヒラギノ角ゴ Pro W3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17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s-MX" alt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ヒラギノ角ゴ Pro W3"/>
                <a:cs typeface="+mn-cs"/>
              </a:rPr>
              <a:t>La reducción y eliminación del trabajo infantil sigue siendo una gran tarea pendiente. </a:t>
            </a:r>
            <a:endParaRPr kumimoji="0" lang="es-MX" alt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ヒラギノ角ゴ Pro W3"/>
              <a:cs typeface="+mn-cs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17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s-MX" alt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ヒラギノ角ゴ Pro W3"/>
                <a:cs typeface="+mn-cs"/>
              </a:rPr>
              <a:t>En Chile </a:t>
            </a:r>
            <a:r>
              <a:rPr kumimoji="0" lang="es-CL" alt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ヒラギノ角ゴ Pro W3"/>
                <a:cs typeface="+mn-cs"/>
              </a:rPr>
              <a:t>cerca de 196.000 niños, niñas y adolescentes trabajan para el mercado por más de una hora a la semana y 42.000 realizan trabajo doméstico por más de media jornada. Más del 50% de quienes trabajan para el mercado, lo hacían en condiciones inaceptables: en la calle, en jornadas extensas o no asistiendo a la escuela</a:t>
            </a:r>
            <a:r>
              <a:rPr kumimoji="0" lang="es-CL" altLang="es-E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ヒラギノ角ゴ Pro W3"/>
                <a:cs typeface="+mn-cs"/>
              </a:rPr>
              <a:t>. </a:t>
            </a:r>
            <a:endParaRPr kumimoji="0" lang="es-ES" altLang="es-ES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ヒラギノ角ゴ Pro W3"/>
              <a:cs typeface="+mn-cs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altLang="es-ES" sz="3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ヒラギノ角ゴ Pro W3"/>
              <a:cs typeface="+mn-cs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s-ES" altLang="es-ES" sz="3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ヒラギノ角ゴ Pro W3"/>
                <a:cs typeface="+mn-cs"/>
              </a:rPr>
            </a:br>
            <a:r>
              <a:rPr kumimoji="0" lang="es-CL" altLang="es-E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/>
                <a:cs typeface="+mn-cs"/>
              </a:rPr>
              <a:t>[1] </a:t>
            </a:r>
            <a:r>
              <a:rPr kumimoji="0" lang="es-MX" altLang="es-E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/>
                <a:cs typeface="+mn-cs"/>
              </a:rPr>
              <a:t>“Trabajo Infantil y adolescente: Diagnóstico Nacional”. 2006. </a:t>
            </a:r>
            <a:endParaRPr kumimoji="0" lang="es-ES" altLang="es-E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/>
              <a:cs typeface="+mn-cs"/>
            </a:endParaRPr>
          </a:p>
        </p:txBody>
      </p:sp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es-ES" altLang="es-CL" sz="3200" b="1" dirty="0">
                <a:ea typeface="ヒラギノ角ゴ Pro W3"/>
                <a:cs typeface="+mj-lt"/>
              </a:rPr>
              <a:t>Desafíos y tareas pendientes</a:t>
            </a:r>
            <a:endParaRPr lang="es-ES" altLang="es-CL" sz="3200" b="1" dirty="0">
              <a:ea typeface="ヒラギノ角ゴ Pro W3"/>
              <a:cs typeface="+mj-lt"/>
            </a:endParaRPr>
          </a:p>
        </p:txBody>
      </p:sp>
      <p:sp>
        <p:nvSpPr>
          <p:cNvPr id="108548" name="Rectangle 3"/>
          <p:cNvSpPr>
            <a:spLocks noGrp="1"/>
          </p:cNvSpPr>
          <p:nvPr>
            <p:ph idx="1" hasCustomPrompt="1"/>
          </p:nvPr>
        </p:nvSpPr>
        <p:spPr>
          <a:xfrm>
            <a:off x="457200" y="1306830"/>
            <a:ext cx="8229600" cy="4525963"/>
          </a:xfrm>
        </p:spPr>
        <p:txBody>
          <a:bodyPr vert="horz" wrap="square" lIns="91440" tIns="45720" rIns="91440" bIns="45720" anchor="t"/>
          <a:p>
            <a:pPr algn="ctr" eaLnBrk="1" hangingPunct="1"/>
            <a:r>
              <a:rPr lang="es-MX" altLang="es-ES" sz="2000" u="sng" dirty="0">
                <a:ea typeface="ヒラギノ角ゴ Pro W3"/>
              </a:rPr>
              <a:t>Maltrato </a:t>
            </a:r>
            <a:endParaRPr lang="es-MX" altLang="es-ES" sz="2000" u="sng" dirty="0">
              <a:ea typeface="ヒラギノ角ゴ Pro W3"/>
            </a:endParaRPr>
          </a:p>
          <a:p>
            <a:pPr lvl="1" eaLnBrk="1" hangingPunct="1"/>
            <a:endParaRPr lang="es-MX" altLang="es-ES" sz="2000" u="sng" dirty="0">
              <a:ea typeface="ヒラギノ角ゴ Pro W3"/>
            </a:endParaRPr>
          </a:p>
          <a:p>
            <a:pPr lvl="1" eaLnBrk="1" hangingPunct="1"/>
            <a:r>
              <a:rPr lang="es-MX" altLang="es-ES" sz="2000" dirty="0">
                <a:ea typeface="ヒラギノ角ゴ Pro W3"/>
              </a:rPr>
              <a:t>Las últimas cifras de maltrato infantil indican que cerca del 75% de los niños, niñas y adolescentes, sufren situaciones de violencia, ya sea física o psicológica. </a:t>
            </a:r>
            <a:endParaRPr lang="es-MX" altLang="es-ES" sz="2000" dirty="0">
              <a:ea typeface="ヒラギノ角ゴ Pro W3"/>
            </a:endParaRPr>
          </a:p>
          <a:p>
            <a:pPr lvl="1" eaLnBrk="1" hangingPunct="1"/>
            <a:endParaRPr lang="es-MX" altLang="es-ES" sz="2000" dirty="0">
              <a:ea typeface="ヒラギノ角ゴ Pro W3"/>
            </a:endParaRPr>
          </a:p>
          <a:p>
            <a:pPr lvl="1" eaLnBrk="1" hangingPunct="1"/>
            <a:r>
              <a:rPr lang="es-MX" altLang="es-ES" sz="2000" dirty="0">
                <a:ea typeface="ヒラギノ角ゴ Pro W3"/>
              </a:rPr>
              <a:t>Abordar de manera integral la protección de los derechos de los niños, niñas y adolescentes se mantiene como un gran desafío de las políticas públicas, la cual abarca desde los planos de la salud, la educación y la justicia, entre otros. </a:t>
            </a:r>
            <a:endParaRPr lang="es-ES" altLang="es-ES" sz="2000" dirty="0">
              <a:ea typeface="ヒラギノ角ゴ Pro W3"/>
            </a:endParaRPr>
          </a:p>
        </p:txBody>
      </p:sp>
      <p:sp>
        <p:nvSpPr>
          <p:cNvPr id="108549" name="Text Box 4"/>
          <p:cNvSpPr txBox="1"/>
          <p:nvPr/>
        </p:nvSpPr>
        <p:spPr>
          <a:xfrm>
            <a:off x="1066165" y="5086350"/>
            <a:ext cx="18859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s-MX" altLang="es-ES" dirty="0">
                <a:latin typeface="Verdana" panose="020B0604030504040204" pitchFamily="34" charset="0"/>
              </a:rPr>
              <a:t>UNICEF, 2006.</a:t>
            </a:r>
            <a:endParaRPr lang="es-ES" altLang="es-ES" dirty="0">
              <a:latin typeface="Verdana" panose="020B0604030504040204" pitchFamily="34" charset="0"/>
            </a:endParaRPr>
          </a:p>
        </p:txBody>
      </p:sp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object 21"/>
          <p:cNvSpPr/>
          <p:nvPr/>
        </p:nvSpPr>
        <p:spPr>
          <a:xfrm>
            <a:off x="8439150" y="19050"/>
            <a:ext cx="287338" cy="87153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109571" name="object 22"/>
          <p:cNvSpPr/>
          <p:nvPr/>
        </p:nvSpPr>
        <p:spPr>
          <a:xfrm>
            <a:off x="8413750" y="-6350"/>
            <a:ext cx="284163" cy="866775"/>
          </a:xfrm>
          <a:custGeom>
            <a:avLst/>
            <a:gdLst/>
            <a:ahLst/>
            <a:cxnLst>
              <a:cxn ang="0">
                <a:pos x="284163" y="6093"/>
              </a:cxn>
              <a:cxn ang="0">
                <a:pos x="0" y="6093"/>
              </a:cxn>
              <a:cxn ang="0">
                <a:pos x="0" y="866775"/>
              </a:cxn>
              <a:cxn ang="0">
                <a:pos x="284163" y="866775"/>
              </a:cxn>
              <a:cxn ang="0">
                <a:pos x="284163" y="6093"/>
              </a:cxn>
            </a:cxnLst>
            <a:pathLst>
              <a:path w="283464" h="867156">
                <a:moveTo>
                  <a:pt x="283464" y="6096"/>
                </a:moveTo>
                <a:lnTo>
                  <a:pt x="0" y="6096"/>
                </a:lnTo>
                <a:lnTo>
                  <a:pt x="0" y="867156"/>
                </a:lnTo>
                <a:lnTo>
                  <a:pt x="283464" y="867156"/>
                </a:lnTo>
                <a:lnTo>
                  <a:pt x="283464" y="6096"/>
                </a:lnTo>
                <a:close/>
              </a:path>
            </a:pathLst>
          </a:custGeom>
          <a:solidFill>
            <a:srgbClr val="006CB7">
              <a:alpha val="100000"/>
            </a:srgbClr>
          </a:solidFill>
          <a:ln w="9525">
            <a:noFill/>
          </a:ln>
        </p:spPr>
        <p:txBody>
          <a:bodyPr/>
          <a:p>
            <a:endParaRPr lang="es-ES" altLang="en-US"/>
          </a:p>
        </p:txBody>
      </p:sp>
      <p:sp>
        <p:nvSpPr>
          <p:cNvPr id="109572" name="object 23"/>
          <p:cNvSpPr/>
          <p:nvPr/>
        </p:nvSpPr>
        <p:spPr>
          <a:xfrm>
            <a:off x="8723313" y="25400"/>
            <a:ext cx="350837" cy="86518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109573" name="object 24"/>
          <p:cNvSpPr/>
          <p:nvPr/>
        </p:nvSpPr>
        <p:spPr>
          <a:xfrm>
            <a:off x="8697913" y="0"/>
            <a:ext cx="347662" cy="860425"/>
          </a:xfrm>
          <a:custGeom>
            <a:avLst/>
            <a:gdLst/>
            <a:ahLst/>
            <a:cxnLst>
              <a:cxn ang="0">
                <a:pos x="0" y="860425"/>
              </a:cxn>
              <a:cxn ang="0">
                <a:pos x="347662" y="860425"/>
              </a:cxn>
              <a:cxn ang="0">
                <a:pos x="347662" y="0"/>
              </a:cxn>
              <a:cxn ang="0">
                <a:pos x="0" y="0"/>
              </a:cxn>
              <a:cxn ang="0">
                <a:pos x="0" y="860425"/>
              </a:cxn>
            </a:cxnLst>
            <a:pathLst>
              <a:path w="347472" h="861060">
                <a:moveTo>
                  <a:pt x="0" y="861060"/>
                </a:moveTo>
                <a:lnTo>
                  <a:pt x="347472" y="861060"/>
                </a:lnTo>
                <a:lnTo>
                  <a:pt x="347472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E4144">
              <a:alpha val="100000"/>
            </a:srgbClr>
          </a:solidFill>
          <a:ln w="9525">
            <a:noFill/>
          </a:ln>
        </p:spPr>
        <p:txBody>
          <a:bodyPr/>
          <a:p>
            <a:endParaRPr lang="es-ES" altLang="en-US"/>
          </a:p>
        </p:txBody>
      </p:sp>
      <p:sp>
        <p:nvSpPr>
          <p:cNvPr id="109574" name="object 13"/>
          <p:cNvSpPr/>
          <p:nvPr/>
        </p:nvSpPr>
        <p:spPr>
          <a:xfrm>
            <a:off x="8382000" y="6378575"/>
            <a:ext cx="285750" cy="4603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109575" name="object 14"/>
          <p:cNvSpPr/>
          <p:nvPr/>
        </p:nvSpPr>
        <p:spPr>
          <a:xfrm>
            <a:off x="8413750" y="6681788"/>
            <a:ext cx="284163" cy="176212"/>
          </a:xfrm>
          <a:custGeom>
            <a:avLst/>
            <a:gdLst/>
            <a:ahLst/>
            <a:cxnLst>
              <a:cxn ang="0">
                <a:pos x="0" y="176212"/>
              </a:cxn>
              <a:cxn ang="0">
                <a:pos x="284163" y="176212"/>
              </a:cxn>
              <a:cxn ang="0">
                <a:pos x="284163" y="0"/>
              </a:cxn>
              <a:cxn ang="0">
                <a:pos x="0" y="0"/>
              </a:cxn>
              <a:cxn ang="0">
                <a:pos x="0" y="176212"/>
              </a:cxn>
            </a:cxnLst>
            <a:pathLst>
              <a:path w="283464" h="176019">
                <a:moveTo>
                  <a:pt x="0" y="176019"/>
                </a:moveTo>
                <a:lnTo>
                  <a:pt x="283464" y="176019"/>
                </a:lnTo>
                <a:lnTo>
                  <a:pt x="283464" y="0"/>
                </a:lnTo>
                <a:lnTo>
                  <a:pt x="0" y="0"/>
                </a:lnTo>
                <a:lnTo>
                  <a:pt x="0" y="176019"/>
                </a:lnTo>
                <a:close/>
              </a:path>
            </a:pathLst>
          </a:custGeom>
          <a:solidFill>
            <a:srgbClr val="006CB7">
              <a:alpha val="100000"/>
            </a:srgbClr>
          </a:solidFill>
          <a:ln w="9525">
            <a:noFill/>
          </a:ln>
        </p:spPr>
        <p:txBody>
          <a:bodyPr/>
          <a:p>
            <a:endParaRPr lang="es-ES" altLang="en-US"/>
          </a:p>
        </p:txBody>
      </p:sp>
      <p:sp>
        <p:nvSpPr>
          <p:cNvPr id="109576" name="object 15"/>
          <p:cNvSpPr/>
          <p:nvPr/>
        </p:nvSpPr>
        <p:spPr>
          <a:xfrm>
            <a:off x="8666163" y="6378575"/>
            <a:ext cx="349250" cy="4603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109577" name="object 16"/>
          <p:cNvSpPr/>
          <p:nvPr/>
        </p:nvSpPr>
        <p:spPr>
          <a:xfrm>
            <a:off x="8697913" y="6400800"/>
            <a:ext cx="347662" cy="457200"/>
          </a:xfrm>
          <a:custGeom>
            <a:avLst/>
            <a:gdLst/>
            <a:ahLst/>
            <a:cxnLst>
              <a:cxn ang="0">
                <a:pos x="347662" y="0"/>
              </a:cxn>
              <a:cxn ang="0">
                <a:pos x="0" y="0"/>
              </a:cxn>
              <a:cxn ang="0">
                <a:pos x="0" y="457199"/>
              </a:cxn>
              <a:cxn ang="0">
                <a:pos x="347662" y="457199"/>
              </a:cxn>
              <a:cxn ang="0">
                <a:pos x="347662" y="0"/>
              </a:cxn>
            </a:cxnLst>
            <a:pathLst>
              <a:path w="347472" h="457199">
                <a:moveTo>
                  <a:pt x="347472" y="0"/>
                </a:moveTo>
                <a:lnTo>
                  <a:pt x="0" y="0"/>
                </a:lnTo>
                <a:lnTo>
                  <a:pt x="0" y="457198"/>
                </a:lnTo>
                <a:lnTo>
                  <a:pt x="347472" y="457198"/>
                </a:lnTo>
                <a:lnTo>
                  <a:pt x="347472" y="0"/>
                </a:lnTo>
                <a:close/>
              </a:path>
            </a:pathLst>
          </a:custGeom>
          <a:solidFill>
            <a:srgbClr val="EE4144">
              <a:alpha val="100000"/>
            </a:srgbClr>
          </a:solidFill>
          <a:ln w="9525">
            <a:noFill/>
          </a:ln>
        </p:spPr>
        <p:txBody>
          <a:bodyPr/>
          <a:p>
            <a:endParaRPr lang="es-ES" altLang="en-US"/>
          </a:p>
        </p:txBody>
      </p:sp>
      <p:sp>
        <p:nvSpPr>
          <p:cNvPr id="109578" name="object 17"/>
          <p:cNvSpPr/>
          <p:nvPr/>
        </p:nvSpPr>
        <p:spPr>
          <a:xfrm>
            <a:off x="152400" y="3846513"/>
            <a:ext cx="8839200" cy="2835275"/>
          </a:xfrm>
          <a:custGeom>
            <a:avLst/>
            <a:gdLst/>
            <a:ahLst/>
            <a:cxnLst>
              <a:cxn ang="0">
                <a:pos x="0" y="2835275"/>
              </a:cxn>
              <a:cxn ang="0">
                <a:pos x="8839200" y="2835275"/>
              </a:cxn>
              <a:cxn ang="0">
                <a:pos x="8839200" y="0"/>
              </a:cxn>
              <a:cxn ang="0">
                <a:pos x="0" y="0"/>
              </a:cxn>
              <a:cxn ang="0">
                <a:pos x="0" y="2835275"/>
              </a:cxn>
            </a:cxnLst>
            <a:pathLst>
              <a:path w="8839200" h="2836164">
                <a:moveTo>
                  <a:pt x="0" y="2836164"/>
                </a:moveTo>
                <a:lnTo>
                  <a:pt x="8839200" y="2836164"/>
                </a:lnTo>
                <a:lnTo>
                  <a:pt x="8839200" y="0"/>
                </a:lnTo>
                <a:lnTo>
                  <a:pt x="0" y="0"/>
                </a:lnTo>
                <a:lnTo>
                  <a:pt x="0" y="28361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es-ES" altLang="en-US"/>
          </a:p>
        </p:txBody>
      </p:sp>
      <p:sp>
        <p:nvSpPr>
          <p:cNvPr id="109579" name="object 18"/>
          <p:cNvSpPr/>
          <p:nvPr/>
        </p:nvSpPr>
        <p:spPr>
          <a:xfrm>
            <a:off x="152400" y="3846513"/>
            <a:ext cx="8839200" cy="2835275"/>
          </a:xfrm>
          <a:custGeom>
            <a:avLst/>
            <a:gdLst/>
            <a:ahLst/>
            <a:cxnLst>
              <a:cxn ang="0">
                <a:pos x="0" y="2835275"/>
              </a:cxn>
              <a:cxn ang="0">
                <a:pos x="8839200" y="2835275"/>
              </a:cxn>
              <a:cxn ang="0">
                <a:pos x="8839200" y="0"/>
              </a:cxn>
              <a:cxn ang="0">
                <a:pos x="0" y="0"/>
              </a:cxn>
              <a:cxn ang="0">
                <a:pos x="0" y="2835275"/>
              </a:cxn>
            </a:cxnLst>
            <a:pathLst>
              <a:path w="8839200" h="2836164">
                <a:moveTo>
                  <a:pt x="0" y="2836164"/>
                </a:moveTo>
                <a:lnTo>
                  <a:pt x="8839200" y="2836164"/>
                </a:lnTo>
                <a:lnTo>
                  <a:pt x="8839200" y="0"/>
                </a:lnTo>
                <a:lnTo>
                  <a:pt x="0" y="0"/>
                </a:lnTo>
                <a:lnTo>
                  <a:pt x="0" y="2836164"/>
                </a:lnTo>
                <a:close/>
              </a:path>
            </a:pathLst>
          </a:custGeom>
          <a:noFill/>
          <a:ln w="25908" cap="flat" cmpd="sng">
            <a:solidFill>
              <a:srgbClr val="9BBA58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109580" name="object 19"/>
          <p:cNvSpPr/>
          <p:nvPr/>
        </p:nvSpPr>
        <p:spPr>
          <a:xfrm>
            <a:off x="595313" y="3551238"/>
            <a:ext cx="6186487" cy="590550"/>
          </a:xfrm>
          <a:custGeom>
            <a:avLst/>
            <a:gdLst/>
            <a:ahLst/>
            <a:cxnLst>
              <a:cxn ang="0">
                <a:pos x="0" y="98424"/>
              </a:cxn>
              <a:cxn ang="0">
                <a:pos x="0" y="492124"/>
              </a:cxn>
              <a:cxn ang="0">
                <a:pos x="964" y="505953"/>
              </a:cxn>
              <a:cxn ang="0">
                <a:pos x="15574" y="545292"/>
              </a:cxn>
              <a:cxn ang="0">
                <a:pos x="44537" y="574528"/>
              </a:cxn>
              <a:cxn ang="0">
                <a:pos x="83688" y="589471"/>
              </a:cxn>
              <a:cxn ang="0">
                <a:pos x="98283" y="590549"/>
              </a:cxn>
              <a:cxn ang="0">
                <a:pos x="6088205" y="590549"/>
              </a:cxn>
              <a:cxn ang="0">
                <a:pos x="6129115" y="581622"/>
              </a:cxn>
              <a:cxn ang="0">
                <a:pos x="6162138" y="556930"/>
              </a:cxn>
              <a:cxn ang="0">
                <a:pos x="6182282" y="520662"/>
              </a:cxn>
              <a:cxn ang="0">
                <a:pos x="6186487" y="492124"/>
              </a:cxn>
              <a:cxn ang="0">
                <a:pos x="6186487" y="98424"/>
              </a:cxn>
              <a:cxn ang="0">
                <a:pos x="6177573" y="57455"/>
              </a:cxn>
              <a:cxn ang="0">
                <a:pos x="6152916" y="24384"/>
              </a:cxn>
              <a:cxn ang="0">
                <a:pos x="6116701" y="4211"/>
              </a:cxn>
              <a:cxn ang="0">
                <a:pos x="6088205" y="0"/>
              </a:cxn>
              <a:cxn ang="0">
                <a:pos x="98283" y="0"/>
              </a:cxn>
              <a:cxn ang="0">
                <a:pos x="57344" y="8927"/>
              </a:cxn>
              <a:cxn ang="0">
                <a:pos x="24328" y="33619"/>
              </a:cxn>
              <a:cxn ang="0">
                <a:pos x="4200" y="69887"/>
              </a:cxn>
              <a:cxn ang="0">
                <a:pos x="0" y="98424"/>
              </a:cxn>
            </a:cxnLst>
            <a:pathLst>
              <a:path w="6187439" h="589788">
                <a:moveTo>
                  <a:pt x="0" y="98297"/>
                </a:moveTo>
                <a:lnTo>
                  <a:pt x="0" y="491489"/>
                </a:lnTo>
                <a:lnTo>
                  <a:pt x="964" y="505300"/>
                </a:lnTo>
                <a:lnTo>
                  <a:pt x="15576" y="544588"/>
                </a:lnTo>
                <a:lnTo>
                  <a:pt x="44544" y="573787"/>
                </a:lnTo>
                <a:lnTo>
                  <a:pt x="83701" y="588710"/>
                </a:lnTo>
                <a:lnTo>
                  <a:pt x="98298" y="589787"/>
                </a:lnTo>
                <a:lnTo>
                  <a:pt x="6089142" y="589787"/>
                </a:lnTo>
                <a:lnTo>
                  <a:pt x="6130058" y="580872"/>
                </a:lnTo>
                <a:lnTo>
                  <a:pt x="6163086" y="556211"/>
                </a:lnTo>
                <a:lnTo>
                  <a:pt x="6183233" y="519990"/>
                </a:lnTo>
                <a:lnTo>
                  <a:pt x="6187439" y="491489"/>
                </a:lnTo>
                <a:lnTo>
                  <a:pt x="6187439" y="98297"/>
                </a:lnTo>
                <a:lnTo>
                  <a:pt x="6178524" y="57381"/>
                </a:lnTo>
                <a:lnTo>
                  <a:pt x="6153863" y="24353"/>
                </a:lnTo>
                <a:lnTo>
                  <a:pt x="6117642" y="4206"/>
                </a:lnTo>
                <a:lnTo>
                  <a:pt x="6089142" y="0"/>
                </a:lnTo>
                <a:lnTo>
                  <a:pt x="98298" y="0"/>
                </a:lnTo>
                <a:lnTo>
                  <a:pt x="57353" y="8915"/>
                </a:lnTo>
                <a:lnTo>
                  <a:pt x="24332" y="33576"/>
                </a:lnTo>
                <a:lnTo>
                  <a:pt x="4201" y="69797"/>
                </a:lnTo>
                <a:lnTo>
                  <a:pt x="0" y="98297"/>
                </a:lnTo>
                <a:close/>
              </a:path>
            </a:pathLst>
          </a:custGeom>
          <a:solidFill>
            <a:srgbClr val="9BBA58">
              <a:alpha val="100000"/>
            </a:srgbClr>
          </a:solidFill>
          <a:ln w="9525">
            <a:noFill/>
          </a:ln>
        </p:spPr>
        <p:txBody>
          <a:bodyPr/>
          <a:p>
            <a:endParaRPr lang="es-ES" altLang="en-US"/>
          </a:p>
        </p:txBody>
      </p:sp>
      <p:sp>
        <p:nvSpPr>
          <p:cNvPr id="109581" name="object 20"/>
          <p:cNvSpPr/>
          <p:nvPr/>
        </p:nvSpPr>
        <p:spPr>
          <a:xfrm>
            <a:off x="595313" y="3551238"/>
            <a:ext cx="6186487" cy="590550"/>
          </a:xfrm>
          <a:custGeom>
            <a:avLst/>
            <a:gdLst/>
            <a:ahLst/>
            <a:cxnLst>
              <a:cxn ang="0">
                <a:pos x="0" y="98424"/>
              </a:cxn>
              <a:cxn ang="0">
                <a:pos x="9221" y="56770"/>
              </a:cxn>
              <a:cxn ang="0">
                <a:pos x="34107" y="23895"/>
              </a:cxn>
              <a:cxn ang="0">
                <a:pos x="70495" y="3993"/>
              </a:cxn>
              <a:cxn ang="0">
                <a:pos x="98283" y="0"/>
              </a:cxn>
              <a:cxn ang="0">
                <a:pos x="6088205" y="0"/>
              </a:cxn>
              <a:cxn ang="0">
                <a:pos x="6129799" y="9244"/>
              </a:cxn>
              <a:cxn ang="0">
                <a:pos x="6162627" y="34182"/>
              </a:cxn>
              <a:cxn ang="0">
                <a:pos x="6182500" y="70619"/>
              </a:cxn>
              <a:cxn ang="0">
                <a:pos x="6186487" y="98424"/>
              </a:cxn>
              <a:cxn ang="0">
                <a:pos x="6186487" y="492124"/>
              </a:cxn>
              <a:cxn ang="0">
                <a:pos x="6177256" y="533779"/>
              </a:cxn>
              <a:cxn ang="0">
                <a:pos x="6152354" y="566654"/>
              </a:cxn>
              <a:cxn ang="0">
                <a:pos x="6115970" y="586556"/>
              </a:cxn>
              <a:cxn ang="0">
                <a:pos x="6088205" y="590549"/>
              </a:cxn>
              <a:cxn ang="0">
                <a:pos x="98283" y="590549"/>
              </a:cxn>
              <a:cxn ang="0">
                <a:pos x="56661" y="581305"/>
              </a:cxn>
              <a:cxn ang="0">
                <a:pos x="23839" y="556367"/>
              </a:cxn>
              <a:cxn ang="0">
                <a:pos x="3982" y="519930"/>
              </a:cxn>
              <a:cxn ang="0">
                <a:pos x="0" y="492124"/>
              </a:cxn>
              <a:cxn ang="0">
                <a:pos x="0" y="98424"/>
              </a:cxn>
            </a:cxnLst>
            <a:pathLst>
              <a:path w="6187439" h="589788">
                <a:moveTo>
                  <a:pt x="0" y="98297"/>
                </a:moveTo>
                <a:lnTo>
                  <a:pt x="9222" y="56697"/>
                </a:lnTo>
                <a:lnTo>
                  <a:pt x="34112" y="23864"/>
                </a:lnTo>
                <a:lnTo>
                  <a:pt x="70506" y="3988"/>
                </a:lnTo>
                <a:lnTo>
                  <a:pt x="98298" y="0"/>
                </a:lnTo>
                <a:lnTo>
                  <a:pt x="6089142" y="0"/>
                </a:lnTo>
                <a:lnTo>
                  <a:pt x="6130742" y="9232"/>
                </a:lnTo>
                <a:lnTo>
                  <a:pt x="6163575" y="34138"/>
                </a:lnTo>
                <a:lnTo>
                  <a:pt x="6183451" y="70528"/>
                </a:lnTo>
                <a:lnTo>
                  <a:pt x="6187439" y="98297"/>
                </a:lnTo>
                <a:lnTo>
                  <a:pt x="6187439" y="491489"/>
                </a:lnTo>
                <a:lnTo>
                  <a:pt x="6178207" y="533090"/>
                </a:lnTo>
                <a:lnTo>
                  <a:pt x="6153301" y="565923"/>
                </a:lnTo>
                <a:lnTo>
                  <a:pt x="6116911" y="585799"/>
                </a:lnTo>
                <a:lnTo>
                  <a:pt x="6089142" y="589787"/>
                </a:lnTo>
                <a:lnTo>
                  <a:pt x="98298" y="589787"/>
                </a:lnTo>
                <a:lnTo>
                  <a:pt x="56670" y="580555"/>
                </a:lnTo>
                <a:lnTo>
                  <a:pt x="23843" y="555649"/>
                </a:lnTo>
                <a:lnTo>
                  <a:pt x="3983" y="519259"/>
                </a:lnTo>
                <a:lnTo>
                  <a:pt x="0" y="491489"/>
                </a:lnTo>
                <a:lnTo>
                  <a:pt x="0" y="98297"/>
                </a:lnTo>
                <a:close/>
              </a:path>
            </a:pathLst>
          </a:custGeom>
          <a:noFill/>
          <a:ln w="25908" cap="flat" cmpd="sng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109582" name="object 10"/>
          <p:cNvSpPr/>
          <p:nvPr/>
        </p:nvSpPr>
        <p:spPr>
          <a:xfrm>
            <a:off x="152400" y="1616075"/>
            <a:ext cx="8839200" cy="1827213"/>
          </a:xfrm>
          <a:custGeom>
            <a:avLst/>
            <a:gdLst/>
            <a:ahLst/>
            <a:cxnLst>
              <a:cxn ang="0">
                <a:pos x="0" y="1827213"/>
              </a:cxn>
              <a:cxn ang="0">
                <a:pos x="8839200" y="1827213"/>
              </a:cxn>
              <a:cxn ang="0">
                <a:pos x="8839200" y="0"/>
              </a:cxn>
              <a:cxn ang="0">
                <a:pos x="0" y="0"/>
              </a:cxn>
              <a:cxn ang="0">
                <a:pos x="0" y="1827213"/>
              </a:cxn>
            </a:cxnLst>
            <a:pathLst>
              <a:path w="8839200" h="1827276">
                <a:moveTo>
                  <a:pt x="0" y="1827276"/>
                </a:moveTo>
                <a:lnTo>
                  <a:pt x="8839200" y="1827276"/>
                </a:lnTo>
                <a:lnTo>
                  <a:pt x="8839200" y="0"/>
                </a:lnTo>
                <a:lnTo>
                  <a:pt x="0" y="0"/>
                </a:lnTo>
                <a:lnTo>
                  <a:pt x="0" y="1827276"/>
                </a:lnTo>
                <a:close/>
              </a:path>
            </a:pathLst>
          </a:custGeom>
          <a:noFill/>
          <a:ln w="25908" cap="flat" cmpd="sng">
            <a:solidFill>
              <a:srgbClr val="C0504D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109583" name="object 11"/>
          <p:cNvSpPr/>
          <p:nvPr/>
        </p:nvSpPr>
        <p:spPr>
          <a:xfrm>
            <a:off x="595313" y="1130300"/>
            <a:ext cx="6186487" cy="590550"/>
          </a:xfrm>
          <a:custGeom>
            <a:avLst/>
            <a:gdLst/>
            <a:ahLst/>
            <a:cxnLst>
              <a:cxn ang="0">
                <a:pos x="0" y="98424"/>
              </a:cxn>
              <a:cxn ang="0">
                <a:pos x="0" y="492124"/>
              </a:cxn>
              <a:cxn ang="0">
                <a:pos x="1019" y="506348"/>
              </a:cxn>
              <a:cxn ang="0">
                <a:pos x="15751" y="545552"/>
              </a:cxn>
              <a:cxn ang="0">
                <a:pos x="44772" y="574636"/>
              </a:cxn>
              <a:cxn ang="0">
                <a:pos x="83941" y="589478"/>
              </a:cxn>
              <a:cxn ang="0">
                <a:pos x="98536" y="590550"/>
              </a:cxn>
              <a:cxn ang="0">
                <a:pos x="6087950" y="590550"/>
              </a:cxn>
              <a:cxn ang="0">
                <a:pos x="6129278" y="581520"/>
              </a:cxn>
              <a:cxn ang="0">
                <a:pos x="6162231" y="556841"/>
              </a:cxn>
              <a:cxn ang="0">
                <a:pos x="6182301" y="520634"/>
              </a:cxn>
              <a:cxn ang="0">
                <a:pos x="6186487" y="492124"/>
              </a:cxn>
              <a:cxn ang="0">
                <a:pos x="6186487" y="98424"/>
              </a:cxn>
              <a:cxn ang="0">
                <a:pos x="6177447" y="57144"/>
              </a:cxn>
              <a:cxn ang="0">
                <a:pos x="6152741" y="24229"/>
              </a:cxn>
              <a:cxn ang="0">
                <a:pos x="6116493" y="4182"/>
              </a:cxn>
              <a:cxn ang="0">
                <a:pos x="6087950" y="0"/>
              </a:cxn>
              <a:cxn ang="0">
                <a:pos x="98536" y="0"/>
              </a:cxn>
              <a:cxn ang="0">
                <a:pos x="57231" y="9029"/>
              </a:cxn>
              <a:cxn ang="0">
                <a:pos x="24273" y="33708"/>
              </a:cxn>
              <a:cxn ang="0">
                <a:pos x="4190" y="69915"/>
              </a:cxn>
              <a:cxn ang="0">
                <a:pos x="0" y="98424"/>
              </a:cxn>
            </a:cxnLst>
            <a:pathLst>
              <a:path w="6187439" h="591312">
                <a:moveTo>
                  <a:pt x="0" y="98551"/>
                </a:moveTo>
                <a:lnTo>
                  <a:pt x="0" y="492759"/>
                </a:lnTo>
                <a:lnTo>
                  <a:pt x="1019" y="507001"/>
                </a:lnTo>
                <a:lnTo>
                  <a:pt x="15753" y="546256"/>
                </a:lnTo>
                <a:lnTo>
                  <a:pt x="44779" y="575377"/>
                </a:lnTo>
                <a:lnTo>
                  <a:pt x="83954" y="590239"/>
                </a:lnTo>
                <a:lnTo>
                  <a:pt x="98551" y="591312"/>
                </a:lnTo>
                <a:lnTo>
                  <a:pt x="6088887" y="591312"/>
                </a:lnTo>
                <a:lnTo>
                  <a:pt x="6130221" y="582270"/>
                </a:lnTo>
                <a:lnTo>
                  <a:pt x="6163179" y="557560"/>
                </a:lnTo>
                <a:lnTo>
                  <a:pt x="6183252" y="521306"/>
                </a:lnTo>
                <a:lnTo>
                  <a:pt x="6187439" y="492759"/>
                </a:lnTo>
                <a:lnTo>
                  <a:pt x="6187439" y="98551"/>
                </a:lnTo>
                <a:lnTo>
                  <a:pt x="6178398" y="57218"/>
                </a:lnTo>
                <a:lnTo>
                  <a:pt x="6153688" y="24260"/>
                </a:lnTo>
                <a:lnTo>
                  <a:pt x="6117434" y="4187"/>
                </a:lnTo>
                <a:lnTo>
                  <a:pt x="6088887" y="0"/>
                </a:lnTo>
                <a:lnTo>
                  <a:pt x="98551" y="0"/>
                </a:lnTo>
                <a:lnTo>
                  <a:pt x="57240" y="9041"/>
                </a:lnTo>
                <a:lnTo>
                  <a:pt x="24277" y="33751"/>
                </a:lnTo>
                <a:lnTo>
                  <a:pt x="4191" y="70005"/>
                </a:lnTo>
                <a:lnTo>
                  <a:pt x="0" y="98551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9525">
            <a:noFill/>
          </a:ln>
        </p:spPr>
        <p:txBody>
          <a:bodyPr/>
          <a:p>
            <a:endParaRPr lang="es-ES" altLang="en-US"/>
          </a:p>
        </p:txBody>
      </p:sp>
      <p:sp>
        <p:nvSpPr>
          <p:cNvPr id="109584" name="object 12"/>
          <p:cNvSpPr/>
          <p:nvPr/>
        </p:nvSpPr>
        <p:spPr>
          <a:xfrm>
            <a:off x="595313" y="1104900"/>
            <a:ext cx="6186487" cy="590550"/>
          </a:xfrm>
          <a:custGeom>
            <a:avLst/>
            <a:gdLst/>
            <a:ahLst/>
            <a:cxnLst>
              <a:cxn ang="0">
                <a:pos x="0" y="98424"/>
              </a:cxn>
              <a:cxn ang="0">
                <a:pos x="9199" y="56819"/>
              </a:cxn>
              <a:cxn ang="0">
                <a:pos x="34034" y="23997"/>
              </a:cxn>
              <a:cxn ang="0">
                <a:pos x="70361" y="4077"/>
              </a:cxn>
              <a:cxn ang="0">
                <a:pos x="98536" y="0"/>
              </a:cxn>
              <a:cxn ang="0">
                <a:pos x="6087950" y="0"/>
              </a:cxn>
              <a:cxn ang="0">
                <a:pos x="6129604" y="9180"/>
              </a:cxn>
              <a:cxn ang="0">
                <a:pos x="6162463" y="33974"/>
              </a:cxn>
              <a:cxn ang="0">
                <a:pos x="6182406" y="70263"/>
              </a:cxn>
              <a:cxn ang="0">
                <a:pos x="6186487" y="98424"/>
              </a:cxn>
              <a:cxn ang="0">
                <a:pos x="6186487" y="492124"/>
              </a:cxn>
              <a:cxn ang="0">
                <a:pos x="6177296" y="533730"/>
              </a:cxn>
              <a:cxn ang="0">
                <a:pos x="6152474" y="566552"/>
              </a:cxn>
              <a:cxn ang="0">
                <a:pos x="6116144" y="586472"/>
              </a:cxn>
              <a:cxn ang="0">
                <a:pos x="6087950" y="590550"/>
              </a:cxn>
              <a:cxn ang="0">
                <a:pos x="98536" y="590550"/>
              </a:cxn>
              <a:cxn ang="0">
                <a:pos x="56905" y="581369"/>
              </a:cxn>
              <a:cxn ang="0">
                <a:pos x="24041" y="556575"/>
              </a:cxn>
              <a:cxn ang="0">
                <a:pos x="4085" y="520286"/>
              </a:cxn>
              <a:cxn ang="0">
                <a:pos x="0" y="492124"/>
              </a:cxn>
              <a:cxn ang="0">
                <a:pos x="0" y="98424"/>
              </a:cxn>
            </a:cxnLst>
            <a:pathLst>
              <a:path w="6187439" h="591312">
                <a:moveTo>
                  <a:pt x="0" y="98551"/>
                </a:moveTo>
                <a:lnTo>
                  <a:pt x="9200" y="56892"/>
                </a:lnTo>
                <a:lnTo>
                  <a:pt x="34039" y="24028"/>
                </a:lnTo>
                <a:lnTo>
                  <a:pt x="70372" y="4082"/>
                </a:lnTo>
                <a:lnTo>
                  <a:pt x="98551" y="0"/>
                </a:lnTo>
                <a:lnTo>
                  <a:pt x="6088887" y="0"/>
                </a:lnTo>
                <a:lnTo>
                  <a:pt x="6130547" y="9192"/>
                </a:lnTo>
                <a:lnTo>
                  <a:pt x="6163411" y="34018"/>
                </a:lnTo>
                <a:lnTo>
                  <a:pt x="6183357" y="70354"/>
                </a:lnTo>
                <a:lnTo>
                  <a:pt x="6187439" y="98551"/>
                </a:lnTo>
                <a:lnTo>
                  <a:pt x="6187439" y="492759"/>
                </a:lnTo>
                <a:lnTo>
                  <a:pt x="6178247" y="534419"/>
                </a:lnTo>
                <a:lnTo>
                  <a:pt x="6153421" y="567283"/>
                </a:lnTo>
                <a:lnTo>
                  <a:pt x="6117085" y="587229"/>
                </a:lnTo>
                <a:lnTo>
                  <a:pt x="6088887" y="591312"/>
                </a:lnTo>
                <a:lnTo>
                  <a:pt x="98551" y="591312"/>
                </a:lnTo>
                <a:lnTo>
                  <a:pt x="56914" y="582119"/>
                </a:lnTo>
                <a:lnTo>
                  <a:pt x="24045" y="557293"/>
                </a:lnTo>
                <a:lnTo>
                  <a:pt x="4086" y="520957"/>
                </a:lnTo>
                <a:lnTo>
                  <a:pt x="0" y="492759"/>
                </a:lnTo>
                <a:lnTo>
                  <a:pt x="0" y="98551"/>
                </a:lnTo>
                <a:close/>
              </a:path>
            </a:pathLst>
          </a:custGeom>
          <a:noFill/>
          <a:ln w="25908" cap="flat" cmpd="sng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109585" name="object 9"/>
          <p:cNvSpPr txBox="1"/>
          <p:nvPr/>
        </p:nvSpPr>
        <p:spPr>
          <a:xfrm>
            <a:off x="288925" y="512763"/>
            <a:ext cx="985838" cy="4826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lang="es-CL" altLang="es-CL" sz="3600" dirty="0">
                <a:solidFill>
                  <a:srgbClr val="006CB7"/>
                </a:solidFill>
                <a:latin typeface="Verdana" panose="020B0604030504040204" pitchFamily="34" charset="0"/>
              </a:rPr>
              <a:t>Aún</a:t>
            </a:r>
            <a:endParaRPr lang="es-CL" altLang="es-CL" sz="3600" dirty="0">
              <a:latin typeface="Verdana" panose="020B0604030504040204" pitchFamily="34" charset="0"/>
            </a:endParaRPr>
          </a:p>
        </p:txBody>
      </p:sp>
      <p:sp>
        <p:nvSpPr>
          <p:cNvPr id="109586" name="object 8"/>
          <p:cNvSpPr txBox="1"/>
          <p:nvPr/>
        </p:nvSpPr>
        <p:spPr>
          <a:xfrm>
            <a:off x="1341438" y="512763"/>
            <a:ext cx="2070100" cy="4826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lang="es-CL" altLang="es-CL" sz="3600" dirty="0">
                <a:solidFill>
                  <a:srgbClr val="006CB7"/>
                </a:solidFill>
                <a:latin typeface="Verdana" panose="020B0604030504040204" pitchFamily="34" charset="0"/>
              </a:rPr>
              <a:t>tenemos</a:t>
            </a:r>
            <a:endParaRPr lang="es-CL" altLang="es-CL" sz="3600" dirty="0">
              <a:latin typeface="Verdana" panose="020B0604030504040204" pitchFamily="34" charset="0"/>
            </a:endParaRPr>
          </a:p>
        </p:txBody>
      </p:sp>
      <p:sp>
        <p:nvSpPr>
          <p:cNvPr id="109587" name="object 7"/>
          <p:cNvSpPr txBox="1"/>
          <p:nvPr/>
        </p:nvSpPr>
        <p:spPr>
          <a:xfrm>
            <a:off x="3476625" y="512763"/>
            <a:ext cx="1633538" cy="4826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lang="es-CL" altLang="es-CL" sz="3600" dirty="0">
                <a:solidFill>
                  <a:srgbClr val="006CB7"/>
                </a:solidFill>
                <a:latin typeface="Verdana" panose="020B0604030504040204" pitchFamily="34" charset="0"/>
              </a:rPr>
              <a:t>mucho</a:t>
            </a:r>
            <a:endParaRPr lang="es-CL" altLang="es-CL" sz="3600" dirty="0">
              <a:latin typeface="Verdana" panose="020B060403050404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3663" y="512763"/>
            <a:ext cx="3073400" cy="482600"/>
          </a:xfrm>
          <a:prstGeom prst="rect">
            <a:avLst/>
          </a:prstGeom>
        </p:spPr>
        <p:txBody>
          <a:bodyPr lIns="0" tIns="0" rIns="0" bIns="0"/>
          <a:lstStyle/>
          <a:p>
            <a:pPr marL="12700" marR="0" defTabSz="457200">
              <a:lnSpc>
                <a:spcPts val="3800"/>
              </a:lnSpc>
              <a:spcBef>
                <a:spcPts val="190"/>
              </a:spcBef>
              <a:buClrTx/>
              <a:buSzTx/>
              <a:buFontTx/>
              <a:defRPr/>
            </a:pPr>
            <a:r>
              <a:rPr kumimoji="0" sz="3600" kern="1200" cap="none" spc="0" normalizeH="0" baseline="0" noProof="0" dirty="0">
                <a:solidFill>
                  <a:srgbClr val="006CB7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pendi</a:t>
            </a:r>
            <a:r>
              <a:rPr kumimoji="0" sz="3600" kern="1200" cap="none" spc="9" normalizeH="0" baseline="0" noProof="0" dirty="0">
                <a:solidFill>
                  <a:srgbClr val="006CB7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e</a:t>
            </a:r>
            <a:r>
              <a:rPr kumimoji="0" sz="3600" kern="1200" cap="none" spc="0" normalizeH="0" baseline="0" noProof="0" dirty="0">
                <a:solidFill>
                  <a:srgbClr val="006CB7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nte…..</a:t>
            </a:r>
            <a:endParaRPr kumimoji="0" sz="360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4550" y="1373188"/>
            <a:ext cx="2311400" cy="280988"/>
          </a:xfrm>
          <a:prstGeom prst="rect">
            <a:avLst/>
          </a:prstGeom>
        </p:spPr>
        <p:txBody>
          <a:bodyPr lIns="0" tIns="0" rIns="0" bIns="0"/>
          <a:lstStyle/>
          <a:p>
            <a:pPr marL="12700" marR="0" defTabSz="457200">
              <a:lnSpc>
                <a:spcPts val="2140"/>
              </a:lnSpc>
              <a:spcBef>
                <a:spcPts val="105"/>
              </a:spcBef>
              <a:buClrTx/>
              <a:buSzTx/>
              <a:buFontTx/>
              <a:defRPr/>
            </a:pPr>
            <a:r>
              <a:rPr kumimoji="0" sz="3000" kern="1200" cap="none" spc="0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G</a:t>
            </a:r>
            <a:r>
              <a:rPr kumimoji="0" sz="3000" kern="1200" cap="none" spc="-44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r</a:t>
            </a:r>
            <a:r>
              <a:rPr kumimoji="0" sz="3000" kern="1200" cap="none" spc="0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an</a:t>
            </a:r>
            <a:r>
              <a:rPr kumimoji="0" sz="3000" kern="1200" cap="none" spc="4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d</a:t>
            </a:r>
            <a:r>
              <a:rPr kumimoji="0" sz="3000" kern="1200" cap="none" spc="0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es</a:t>
            </a:r>
            <a:r>
              <a:rPr kumimoji="0" sz="3000" kern="1200" cap="none" spc="-9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3000" kern="1200" cap="none" spc="0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Dispar</a:t>
            </a:r>
            <a:r>
              <a:rPr kumimoji="0" sz="3000" kern="1200" cap="none" spc="-9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i</a:t>
            </a:r>
            <a:r>
              <a:rPr kumimoji="0" sz="3000" kern="1200" cap="none" spc="0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da</a:t>
            </a:r>
            <a:r>
              <a:rPr kumimoji="0" sz="3000" kern="1200" cap="none" spc="4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d</a:t>
            </a:r>
            <a:r>
              <a:rPr kumimoji="0" sz="3000" kern="1200" cap="none" spc="0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es</a:t>
            </a:r>
            <a:endParaRPr kumimoji="0" sz="2000" kern="1200" cap="none" spc="0" normalizeH="0" baseline="0" noProof="0" dirty="0">
              <a:latin typeface="Calibri" panose="020F0502020204030204"/>
              <a:ea typeface="ヒラギノ角ゴ Pro W3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4550" y="3713163"/>
            <a:ext cx="2636838" cy="280988"/>
          </a:xfrm>
          <a:prstGeom prst="rect">
            <a:avLst/>
          </a:prstGeom>
        </p:spPr>
        <p:txBody>
          <a:bodyPr lIns="0" tIns="0" rIns="0" bIns="0"/>
          <a:lstStyle/>
          <a:p>
            <a:pPr marL="12700" marR="0" defTabSz="457200">
              <a:lnSpc>
                <a:spcPts val="2140"/>
              </a:lnSpc>
              <a:spcBef>
                <a:spcPts val="105"/>
              </a:spcBef>
              <a:buClrTx/>
              <a:buSzTx/>
              <a:buFontTx/>
              <a:defRPr/>
            </a:pPr>
            <a:r>
              <a:rPr kumimoji="0" sz="3000" kern="1200" cap="none" spc="-44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V</a:t>
            </a:r>
            <a:r>
              <a:rPr kumimoji="0" sz="3000" kern="1200" cap="none" spc="0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ulne</a:t>
            </a:r>
            <a:r>
              <a:rPr kumimoji="0" sz="3000" kern="1200" cap="none" spc="-44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r</a:t>
            </a:r>
            <a:r>
              <a:rPr kumimoji="0" sz="3000" kern="1200" cap="none" spc="0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ación</a:t>
            </a:r>
            <a:r>
              <a:rPr kumimoji="0" sz="3000" kern="1200" cap="none" spc="-29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3000" kern="1200" cap="none" spc="0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de</a:t>
            </a:r>
            <a:r>
              <a:rPr kumimoji="0" sz="3000" kern="1200" cap="none" spc="-9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3000" kern="1200" cap="none" spc="0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De</a:t>
            </a:r>
            <a:r>
              <a:rPr kumimoji="0" sz="3000" kern="1200" cap="none" spc="-29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r</a:t>
            </a:r>
            <a:r>
              <a:rPr kumimoji="0" sz="3000" kern="1200" cap="none" spc="0" normalizeH="0" baseline="3000" noProof="0" dirty="0">
                <a:solidFill>
                  <a:srgbClr val="FFFFFF"/>
                </a:solidFill>
                <a:latin typeface="Calibri" panose="020F0502020204030204"/>
                <a:ea typeface="ヒラギノ角ゴ Pro W3"/>
                <a:cs typeface="Calibri" panose="020F0502020204030204"/>
              </a:rPr>
              <a:t>echos</a:t>
            </a:r>
            <a:endParaRPr kumimoji="0" sz="2000" kern="1200" cap="none" spc="0" normalizeH="0" baseline="0" noProof="0">
              <a:latin typeface="Calibri" panose="020F0502020204030204"/>
              <a:ea typeface="ヒラギノ角ゴ Pro W3"/>
              <a:cs typeface="Calibri" panose="020F05020202040302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2400" y="1616075"/>
            <a:ext cx="8839200" cy="1827213"/>
          </a:xfrm>
          <a:prstGeom prst="rect">
            <a:avLst/>
          </a:prstGeom>
        </p:spPr>
        <p:txBody>
          <a:bodyPr lIns="0" tIns="0" rIns="0" bIns="0"/>
          <a:lstStyle/>
          <a:p>
            <a:pPr marR="0" defTabSz="457200">
              <a:lnSpc>
                <a:spcPts val="1000"/>
              </a:lnSpc>
              <a:buClrTx/>
              <a:buSzTx/>
              <a:buFontTx/>
              <a:defRPr/>
            </a:pPr>
            <a:endParaRPr kumimoji="0" sz="1000" kern="1200" cap="none" spc="0" normalizeH="0" baseline="0" noProof="0" dirty="0">
              <a:latin typeface="Arial" panose="020B0604020202020204" pitchFamily="34" charset="0"/>
              <a:ea typeface="ヒラギノ角ゴ Pro W3"/>
              <a:cs typeface="ヒラギノ角ゴ Pro W3"/>
            </a:endParaRPr>
          </a:p>
          <a:p>
            <a:pPr marL="685165" marR="0" defTabSz="457200">
              <a:lnSpc>
                <a:spcPct val="102000"/>
              </a:lnSpc>
              <a:spcBef>
                <a:spcPts val="2030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•</a:t>
            </a:r>
            <a:r>
              <a:rPr kumimoji="0" sz="2000" kern="1200" cap="none" spc="351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n</a:t>
            </a:r>
            <a:r>
              <a:rPr kumimoji="0" sz="2000" kern="1200" cap="none" spc="-3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f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an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c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ia</a:t>
            </a:r>
            <a:r>
              <a:rPr kumimoji="0" sz="2000" kern="1200" cap="none" spc="-1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es el</a:t>
            </a:r>
            <a:r>
              <a:rPr kumimoji="0" sz="2000" kern="1200" cap="none" spc="-1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gru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p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o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más po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b</a:t>
            </a:r>
            <a:r>
              <a:rPr kumimoji="0" sz="2000" kern="1200" cap="none" spc="-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r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</a:t>
            </a:r>
            <a:endParaRPr kumimoji="0" sz="2000" kern="1200" cap="none" spc="0" normalizeH="0" baseline="0" noProof="0" dirty="0">
              <a:latin typeface="Calibri" panose="020F0502020204030204"/>
              <a:ea typeface="ヒラギノ角ゴ Pro W3"/>
              <a:cs typeface="Calibri" panose="020F0502020204030204"/>
            </a:endParaRPr>
          </a:p>
          <a:p>
            <a:pPr marL="685165" marR="0" defTabSz="457200">
              <a:lnSpc>
                <a:spcPct val="102000"/>
              </a:lnSpc>
              <a:spcBef>
                <a:spcPts val="125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•</a:t>
            </a:r>
            <a:r>
              <a:rPr kumimoji="0" sz="2000" kern="1200" cap="none" spc="351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c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ceso</a:t>
            </a:r>
            <a:r>
              <a:rPr kumimoji="0" sz="2000" kern="1200" cap="none" spc="-1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inequi</a:t>
            </a:r>
            <a:r>
              <a:rPr kumimoji="0" sz="2000" kern="1200" cap="none" spc="-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ta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ti</a:t>
            </a:r>
            <a:r>
              <a:rPr kumimoji="0" sz="2000" kern="1200" cap="none" spc="-2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v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o a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educación</a:t>
            </a:r>
            <a:r>
              <a:rPr kumimoji="0" sz="2000" kern="1200" cap="none" spc="-2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inic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al</a:t>
            </a:r>
            <a:endParaRPr kumimoji="0" sz="2000" kern="1200" cap="none" spc="0" normalizeH="0" baseline="0" noProof="0" dirty="0">
              <a:latin typeface="Calibri" panose="020F0502020204030204"/>
              <a:ea typeface="ヒラギノ角ゴ Pro W3"/>
              <a:cs typeface="Calibri" panose="020F0502020204030204"/>
            </a:endParaRPr>
          </a:p>
          <a:p>
            <a:pPr marL="685165" marR="0" defTabSz="457200">
              <a:lnSpc>
                <a:spcPct val="102000"/>
              </a:lnSpc>
              <a:spcBef>
                <a:spcPts val="125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•</a:t>
            </a:r>
            <a:r>
              <a:rPr kumimoji="0" sz="2000" kern="1200" cap="none" spc="351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Desar</a:t>
            </a:r>
            <a:r>
              <a:rPr kumimoji="0" sz="2000" kern="1200" cap="none" spc="-3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r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ol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l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o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n</a:t>
            </a:r>
            <a:r>
              <a:rPr kumimoji="0" sz="2000" kern="1200" cap="none" spc="-3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f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</a:t>
            </a:r>
            <a:r>
              <a:rPr kumimoji="0" sz="2000" kern="1200" cap="none" spc="-1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n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til</a:t>
            </a:r>
            <a:r>
              <a:rPr kumimoji="0" sz="2000" kern="1200" cap="none" spc="-1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ma</a:t>
            </a:r>
            <a:r>
              <a:rPr kumimoji="0" sz="2000" kern="1200" cap="none" spc="-2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r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c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ado</a:t>
            </a:r>
            <a:r>
              <a:rPr kumimoji="0" sz="2000" kern="1200" cap="none" spc="-1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por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ni</a:t>
            </a:r>
            <a:r>
              <a:rPr kumimoji="0" sz="2000" kern="1200" cap="none" spc="-2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v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el</a:t>
            </a:r>
            <a:r>
              <a:rPr kumimoji="0" sz="2000" kern="1200" cap="none" spc="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de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in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g</a:t>
            </a:r>
            <a:r>
              <a:rPr kumimoji="0" sz="2000" kern="1200" cap="none" spc="-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r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eso</a:t>
            </a:r>
            <a:r>
              <a:rPr kumimoji="0" sz="2000" kern="1200" cap="none" spc="-1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-3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f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am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l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ar</a:t>
            </a:r>
            <a:endParaRPr kumimoji="0" sz="2000" kern="1200" cap="none" spc="0" normalizeH="0" baseline="0" noProof="0" dirty="0">
              <a:latin typeface="Calibri" panose="020F0502020204030204"/>
              <a:ea typeface="ヒラギノ角ゴ Pro W3"/>
              <a:cs typeface="Calibri" panose="020F0502020204030204"/>
            </a:endParaRPr>
          </a:p>
          <a:p>
            <a:pPr marL="685165" marR="0" defTabSz="457200">
              <a:lnSpc>
                <a:spcPct val="102000"/>
              </a:lnSpc>
              <a:spcBef>
                <a:spcPts val="115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•</a:t>
            </a:r>
            <a:r>
              <a:rPr kumimoji="0" sz="2000" kern="1200" cap="none" spc="346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Si</a:t>
            </a:r>
            <a:r>
              <a:rPr kumimoji="0" sz="2000" kern="1200" cap="none" spc="-2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s</a:t>
            </a:r>
            <a:r>
              <a:rPr kumimoji="0" sz="2000" kern="1200" cap="none" spc="-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t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m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 e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s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c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o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l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ar</a:t>
            </a:r>
            <a:r>
              <a:rPr kumimoji="0" sz="2000" kern="1200" cap="none" spc="-1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s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gm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</a:t>
            </a:r>
            <a:r>
              <a:rPr kumimoji="0" sz="2000" kern="1200" cap="none" spc="-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nt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ado</a:t>
            </a:r>
            <a:r>
              <a:rPr kumimoji="0" sz="2000" kern="1200" cap="none" spc="-1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y 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c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on</a:t>
            </a:r>
            <a:r>
              <a:rPr kumimoji="0" sz="2000" kern="1200" cap="none" spc="-1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-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r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s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ul</a:t>
            </a:r>
            <a:r>
              <a:rPr kumimoji="0" sz="2000" kern="1200" cap="none" spc="-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t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ados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m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</a:t>
            </a:r>
            <a:r>
              <a:rPr kumimoji="0" sz="2000" kern="1200" cap="none" spc="-2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r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c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ados</a:t>
            </a:r>
            <a:r>
              <a:rPr kumimoji="0" sz="2000" kern="1200" cap="none" spc="-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por</a:t>
            </a:r>
            <a:r>
              <a:rPr kumimoji="0" sz="2000" kern="1200" cap="none" spc="446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NSE</a:t>
            </a:r>
            <a:endParaRPr kumimoji="0" sz="2000" kern="1200" cap="none" spc="0" normalizeH="0" baseline="0" noProof="0" dirty="0">
              <a:latin typeface="Calibri" panose="020F0502020204030204"/>
              <a:ea typeface="ヒラギノ角ゴ Pro W3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3846513"/>
            <a:ext cx="8839200" cy="2835275"/>
          </a:xfrm>
          <a:prstGeom prst="rect">
            <a:avLst/>
          </a:prstGeom>
          <a:effectLst>
            <a:glow rad="127000">
              <a:schemeClr val="accent1">
                <a:alpha val="15000"/>
              </a:schemeClr>
            </a:glow>
          </a:effectLst>
        </p:spPr>
        <p:txBody>
          <a:bodyPr lIns="0" tIns="0" rIns="0" bIns="0"/>
          <a:lstStyle/>
          <a:p>
            <a:pPr marR="0" defTabSz="457200">
              <a:lnSpc>
                <a:spcPts val="1000"/>
              </a:lnSpc>
              <a:buClrTx/>
              <a:buSzTx/>
              <a:buFontTx/>
              <a:defRPr/>
            </a:pPr>
            <a:endParaRPr kumimoji="0" sz="1000" kern="1200" cap="none" spc="0" normalizeH="0" baseline="0" noProof="0">
              <a:latin typeface="Arial" panose="020B0604020202020204" pitchFamily="34" charset="0"/>
              <a:ea typeface="ヒラギノ角ゴ Pro W3"/>
              <a:cs typeface="ヒラギノ角ゴ Pro W3"/>
            </a:endParaRPr>
          </a:p>
          <a:p>
            <a:pPr marL="685165" marR="0" defTabSz="457200">
              <a:lnSpc>
                <a:spcPct val="102000"/>
              </a:lnSpc>
              <a:spcBef>
                <a:spcPts val="2040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•</a:t>
            </a:r>
            <a:r>
              <a:rPr kumimoji="0" sz="2000" kern="1200" cap="none" spc="346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Más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de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9.0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0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0</a:t>
            </a:r>
            <a:r>
              <a:rPr kumimoji="0" sz="2000" kern="1200" cap="none" spc="-1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NNA</a:t>
            </a:r>
            <a:r>
              <a:rPr kumimoji="0" sz="2000" kern="1200" cap="none" spc="-1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v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</a:t>
            </a:r>
            <a:r>
              <a:rPr kumimoji="0" sz="2000" kern="1200" cap="none" spc="-3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v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en</a:t>
            </a:r>
            <a:r>
              <a:rPr kumimoji="0" sz="2000" kern="1200" cap="none" spc="1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en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-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r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s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id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ncias</a:t>
            </a:r>
            <a:r>
              <a:rPr kumimoji="0" sz="2000" kern="1200" cap="none" spc="-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p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o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r 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m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ed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das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de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p</a:t>
            </a:r>
            <a:r>
              <a:rPr kumimoji="0" sz="2000" kern="1200" cap="none" spc="-3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r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o</a:t>
            </a:r>
            <a:r>
              <a:rPr kumimoji="0" sz="2000" kern="1200" cap="none" spc="-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t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ecció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n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.</a:t>
            </a:r>
            <a:endParaRPr kumimoji="0" sz="2000" kern="1200" cap="none" spc="0" normalizeH="0" baseline="0" noProof="0">
              <a:latin typeface="Calibri" panose="020F0502020204030204"/>
              <a:ea typeface="ヒラギノ角ゴ Pro W3"/>
              <a:cs typeface="Calibri" panose="020F0502020204030204"/>
            </a:endParaRPr>
          </a:p>
          <a:p>
            <a:pPr marL="685165" marR="0" defTabSz="457200">
              <a:lnSpc>
                <a:spcPct val="102000"/>
              </a:lnSpc>
              <a:spcBef>
                <a:spcPts val="125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•</a:t>
            </a:r>
            <a:r>
              <a:rPr kumimoji="0" sz="2000" kern="1200" cap="none" spc="351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7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1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%</a:t>
            </a:r>
            <a:r>
              <a:rPr kumimoji="0" sz="2000" kern="1200" cap="none" spc="-1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de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NNA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dicen ha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b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er</a:t>
            </a:r>
            <a:r>
              <a:rPr kumimoji="0" sz="2000" kern="1200" cap="none" spc="-1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sufr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do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algún tipo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de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ma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l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t</a:t>
            </a:r>
            <a:r>
              <a:rPr kumimoji="0" sz="2000" kern="1200" cap="none" spc="-3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r</a:t>
            </a:r>
            <a:r>
              <a:rPr kumimoji="0" sz="2000" kern="1200" cap="none" spc="-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at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o</a:t>
            </a:r>
            <a:endParaRPr kumimoji="0" sz="2000" kern="1200" cap="none" spc="0" normalizeH="0" baseline="0" noProof="0">
              <a:latin typeface="Calibri" panose="020F0502020204030204"/>
              <a:ea typeface="ヒラギノ角ゴ Pro W3"/>
              <a:cs typeface="Calibri" panose="020F0502020204030204"/>
            </a:endParaRPr>
          </a:p>
          <a:p>
            <a:pPr marL="685165" marR="0" defTabSz="457200">
              <a:lnSpc>
                <a:spcPct val="102000"/>
              </a:lnSpc>
              <a:spcBef>
                <a:spcPts val="125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•</a:t>
            </a:r>
            <a:r>
              <a:rPr kumimoji="0" sz="2000" kern="1200" cap="none" spc="351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1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7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.0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0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0</a:t>
            </a:r>
            <a:r>
              <a:rPr kumimoji="0" sz="2000" kern="1200" cap="none" spc="-1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c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ausas</a:t>
            </a:r>
            <a:r>
              <a:rPr kumimoji="0" sz="2000" kern="1200" cap="none" spc="-2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ing</a:t>
            </a:r>
            <a:r>
              <a:rPr kumimoji="0" sz="2000" kern="1200" cap="none" spc="-1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r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esadas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por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ab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u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so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s</a:t>
            </a:r>
            <a:r>
              <a:rPr kumimoji="0" sz="2000" kern="1200" cap="none" spc="-3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</a:t>
            </a:r>
            <a:r>
              <a:rPr kumimoji="0" sz="2000" kern="1200" cap="none" spc="-2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x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ual al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año</a:t>
            </a:r>
            <a:endParaRPr kumimoji="0" sz="2000" kern="1200" cap="none" spc="0" normalizeH="0" baseline="0" noProof="0">
              <a:latin typeface="Calibri" panose="020F0502020204030204"/>
              <a:ea typeface="ヒラギノ角ゴ Pro W3"/>
              <a:cs typeface="Calibri" panose="020F0502020204030204"/>
            </a:endParaRPr>
          </a:p>
          <a:p>
            <a:pPr marL="685165" marR="0" defTabSz="457200">
              <a:lnSpc>
                <a:spcPct val="102000"/>
              </a:lnSpc>
              <a:spcBef>
                <a:spcPts val="115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•</a:t>
            </a:r>
            <a:r>
              <a:rPr kumimoji="0" sz="2000" kern="1200" cap="none" spc="351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u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m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</a:t>
            </a:r>
            <a:r>
              <a:rPr kumimoji="0" sz="2000" kern="1200" cap="none" spc="-1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n</a:t>
            </a:r>
            <a:r>
              <a:rPr kumimoji="0" sz="2000" kern="1200" cap="none" spc="-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t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o del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b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u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l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l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ying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es</a:t>
            </a:r>
            <a:r>
              <a:rPr kumimoji="0" sz="2000" kern="1200" cap="none" spc="-1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c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olar</a:t>
            </a:r>
            <a:endParaRPr kumimoji="0" sz="2000" kern="1200" cap="none" spc="0" normalizeH="0" baseline="0" noProof="0">
              <a:latin typeface="Calibri" panose="020F0502020204030204"/>
              <a:ea typeface="ヒラギノ角ゴ Pro W3"/>
              <a:cs typeface="Calibri" panose="020F0502020204030204"/>
            </a:endParaRPr>
          </a:p>
          <a:p>
            <a:pPr marL="685165" marR="0" defTabSz="457200">
              <a:lnSpc>
                <a:spcPct val="102000"/>
              </a:lnSpc>
              <a:spcBef>
                <a:spcPts val="125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•</a:t>
            </a:r>
            <a:r>
              <a:rPr kumimoji="0" sz="2000" kern="1200" cap="none" spc="346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Al</a:t>
            </a:r>
            <a:r>
              <a:rPr kumimoji="0" sz="2000" kern="1200" cap="none" spc="-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t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as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-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t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as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s de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su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cidio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adol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sce</a:t>
            </a:r>
            <a:r>
              <a:rPr kumimoji="0" sz="2000" kern="1200" cap="none" spc="-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nt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</a:t>
            </a:r>
            <a:endParaRPr kumimoji="0" sz="2000" kern="1200" cap="none" spc="0" normalizeH="0" baseline="0" noProof="0">
              <a:latin typeface="Calibri" panose="020F0502020204030204"/>
              <a:ea typeface="ヒラギノ角ゴ Pro W3"/>
              <a:cs typeface="Calibri" panose="020F0502020204030204"/>
            </a:endParaRPr>
          </a:p>
          <a:p>
            <a:pPr marL="685165" marR="0" defTabSz="457200">
              <a:lnSpc>
                <a:spcPct val="102000"/>
              </a:lnSpc>
              <a:spcBef>
                <a:spcPts val="125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•</a:t>
            </a:r>
            <a:r>
              <a:rPr kumimoji="0" sz="2000" kern="1200" cap="none" spc="351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Discr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m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na</a:t>
            </a:r>
            <a:r>
              <a:rPr kumimoji="0" sz="2000" kern="1200" cap="none" spc="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c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ión</a:t>
            </a:r>
            <a:r>
              <a:rPr kumimoji="0" sz="2000" kern="1200" cap="none" spc="-1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adole</a:t>
            </a:r>
            <a:r>
              <a:rPr kumimoji="0" sz="2000" kern="1200" cap="none" spc="-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s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ce</a:t>
            </a:r>
            <a:r>
              <a:rPr kumimoji="0" sz="2000" kern="1200" cap="none" spc="-1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n</a:t>
            </a:r>
            <a:r>
              <a:rPr kumimoji="0" sz="2000" kern="1200" cap="none" spc="-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t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es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-5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L</a:t>
            </a:r>
            <a:r>
              <a:rPr kumimoji="0" sz="2000" kern="1200" cap="none" spc="-1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G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TB</a:t>
            </a:r>
            <a:endParaRPr kumimoji="0" sz="2000" kern="1200" cap="none" spc="0" normalizeH="0" baseline="0" noProof="0">
              <a:latin typeface="Calibri" panose="020F0502020204030204"/>
              <a:ea typeface="ヒラギノ角ゴ Pro W3"/>
              <a:cs typeface="Calibri" panose="020F0502020204030204"/>
            </a:endParaRPr>
          </a:p>
          <a:p>
            <a:pPr marL="685165" marR="0" defTabSz="457200">
              <a:lnSpc>
                <a:spcPct val="102000"/>
              </a:lnSpc>
              <a:spcBef>
                <a:spcPts val="115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•</a:t>
            </a:r>
            <a:r>
              <a:rPr kumimoji="0" sz="2000" kern="1200" cap="none" spc="351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-125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T</a:t>
            </a:r>
            <a:r>
              <a:rPr kumimoji="0" sz="2000" kern="1200" cap="none" spc="-3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r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abajo</a:t>
            </a:r>
            <a:r>
              <a:rPr kumimoji="0" sz="2000" kern="1200" cap="none" spc="-1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 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i</a:t>
            </a:r>
            <a:r>
              <a:rPr kumimoji="0" sz="2000" kern="1200" cap="none" spc="-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n</a:t>
            </a:r>
            <a:r>
              <a:rPr kumimoji="0" sz="2000" kern="1200" cap="none" spc="-34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f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a</a:t>
            </a:r>
            <a:r>
              <a:rPr kumimoji="0" sz="2000" kern="1200" cap="none" spc="-19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n</a:t>
            </a:r>
            <a:r>
              <a:rPr kumimoji="0" sz="2000" kern="1200" cap="none" spc="0" normalizeH="0" baseline="0" noProof="0" dirty="0">
                <a:latin typeface="Calibri" panose="020F0502020204030204"/>
                <a:ea typeface="ヒラギノ角ゴ Pro W3"/>
                <a:cs typeface="Calibri" panose="020F0502020204030204"/>
              </a:rPr>
              <a:t>til</a:t>
            </a:r>
            <a:endParaRPr kumimoji="0" sz="2000" kern="1200" cap="none" spc="0" normalizeH="0" baseline="0" noProof="0">
              <a:latin typeface="Calibri" panose="020F0502020204030204"/>
              <a:ea typeface="ヒラギノ角ゴ Pro W3"/>
              <a:cs typeface="Calibri" panose="020F0502020204030204"/>
            </a:endParaRPr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3" name="Marcador de contenido 4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817245"/>
            <a:ext cx="8230235" cy="5852795"/>
          </a:xfrm>
          <a:effectLst>
            <a:glow rad="127000">
              <a:schemeClr val="accent1">
                <a:lumMod val="20000"/>
                <a:lumOff val="80000"/>
                <a:alpha val="8000"/>
              </a:schemeClr>
            </a:glow>
          </a:effectLst>
        </p:spPr>
      </p:pic>
      <p:sp>
        <p:nvSpPr>
          <p:cNvPr id="61442" name="Título 1"/>
          <p:cNvSpPr>
            <a:spLocks noGrp="1"/>
          </p:cNvSpPr>
          <p:nvPr>
            <p:ph type="title"/>
          </p:nvPr>
        </p:nvSpPr>
        <p:spPr>
          <a:xfrm>
            <a:off x="457835" y="76518"/>
            <a:ext cx="8229600" cy="1143000"/>
          </a:xfrm>
        </p:spPr>
        <p:txBody>
          <a:bodyPr vert="horz" wrap="square" lIns="91440" tIns="45720" rIns="91440" bIns="45720" anchor="ctr"/>
          <a:p>
            <a:r>
              <a:rPr lang="es-CL" altLang="es-CL" sz="4000" dirty="0"/>
              <a:t>Objetivos sanitarios 2011-2020</a:t>
            </a:r>
            <a:endParaRPr lang="es-CL" altLang="es-CL" sz="4000" dirty="0"/>
          </a:p>
        </p:txBody>
      </p:sp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uadro de texto 1"/>
          <p:cNvSpPr txBox="1"/>
          <p:nvPr/>
        </p:nvSpPr>
        <p:spPr>
          <a:xfrm>
            <a:off x="808990" y="643890"/>
            <a:ext cx="7585710" cy="56311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 eaLnBrk="1" hangingPunct="1">
              <a:lnSpc>
                <a:spcPct val="200000"/>
              </a:lnSpc>
            </a:pPr>
            <a:r>
              <a:rPr lang="es-ES_tradnl" altLang="es-CL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+mj-lt"/>
                <a:sym typeface="+mn-ea"/>
              </a:rPr>
              <a:t>Nosotros somos culpables de muchos errores y muchas faltas, pero nuestro peor crimen es el abandono de los niños, negándoles la fuente de la vida.</a:t>
            </a:r>
            <a:br>
              <a:rPr lang="es-ES_tradnl" altLang="es-CL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+mj-lt"/>
                <a:sym typeface="+mn-ea"/>
              </a:rPr>
            </a:br>
            <a:r>
              <a:rPr lang="es-ES_tradnl" altLang="es-CL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+mj-lt"/>
                <a:sym typeface="+mn-ea"/>
              </a:rPr>
              <a:t>Muchas de las cosas que nosotros necesitamos pueden esperar, los niños no pueden.</a:t>
            </a:r>
            <a:br>
              <a:rPr lang="es-ES_tradnl" altLang="es-CL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+mj-lt"/>
                <a:sym typeface="+mn-ea"/>
              </a:rPr>
            </a:br>
            <a:r>
              <a:rPr lang="es-ES_tradnl" altLang="es-CL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+mj-lt"/>
                <a:sym typeface="+mn-ea"/>
              </a:rPr>
              <a:t>Ahora es el momento, sus huesos están en formación, su sangre también lo está y sus sentidos se están desarrollando.</a:t>
            </a:r>
            <a:br>
              <a:rPr lang="es-ES_tradnl" altLang="es-CL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+mj-lt"/>
                <a:sym typeface="+mn-ea"/>
              </a:rPr>
            </a:br>
            <a:r>
              <a:rPr lang="es-ES_tradnl" altLang="es-CL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+mj-lt"/>
                <a:sym typeface="+mn-ea"/>
              </a:rPr>
              <a:t>A él nosotros  no  le  podemos  contestar  “Mañana”, su nombre es hoy”</a:t>
            </a:r>
            <a:br>
              <a:rPr lang="es-ES_tradnl" altLang="es-CL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+mj-lt"/>
                <a:sym typeface="+mn-ea"/>
              </a:rPr>
            </a:br>
            <a:r>
              <a:rPr lang="es-ES_tradnl" altLang="es-CL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itchFamily="18" charset="0"/>
                <a:sym typeface="+mn-ea"/>
              </a:rPr>
              <a:t>Gabriela Mistral.</a:t>
            </a:r>
            <a:endParaRPr lang="es-ES_tradnl" altLang="es-CL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itchFamily="18" charset="0"/>
              <a:sym typeface="+mn-ea"/>
            </a:endParaRPr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Text Box 2"/>
          <p:cNvSpPr txBox="1"/>
          <p:nvPr/>
        </p:nvSpPr>
        <p:spPr>
          <a:xfrm>
            <a:off x="1203325" y="1412875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es-ES_tradnl" altLang="es-CL" sz="2400" dirty="0">
              <a:latin typeface="Times New Roman" panose="02020603050405020304" pitchFamily="18" charset="0"/>
            </a:endParaRPr>
          </a:p>
        </p:txBody>
      </p:sp>
      <p:sp>
        <p:nvSpPr>
          <p:cNvPr id="62467" name="Rectangle 3"/>
          <p:cNvSpPr/>
          <p:nvPr/>
        </p:nvSpPr>
        <p:spPr>
          <a:xfrm>
            <a:off x="457200" y="533400"/>
            <a:ext cx="7772400" cy="762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s-ES_tradnl" altLang="es-CL" b="1" dirty="0">
                <a:solidFill>
                  <a:srgbClr val="000099"/>
                </a:solidFill>
                <a:latin typeface="Bookman Old Style" pitchFamily="18" charset="0"/>
              </a:rPr>
              <a:t>LA VISIÓN DE LA POLÍTICA NACIONAL A FAVOR DE LA INFANCIA Y LA ADOLESCENCIA</a:t>
            </a:r>
            <a:endParaRPr lang="es-ES" altLang="es-CL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62468" name="Text Box 4"/>
          <p:cNvSpPr txBox="1"/>
          <p:nvPr/>
        </p:nvSpPr>
        <p:spPr>
          <a:xfrm>
            <a:off x="925513" y="4002088"/>
            <a:ext cx="1028700" cy="6540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3499999" algn="ctr" rotWithShape="0">
              <a:srgbClr val="808080"/>
            </a:outerShdw>
          </a:effectLst>
        </p:spPr>
        <p:txBody>
          <a:bodyPr/>
          <a:p>
            <a:pPr algn="ctr"/>
            <a:r>
              <a:rPr lang="es-ES" altLang="es-CL" sz="1200" b="1" dirty="0">
                <a:latin typeface="Bookman Old Style" pitchFamily="18" charset="0"/>
              </a:rPr>
              <a:t>Sujetos plenos de derechos</a:t>
            </a:r>
            <a:endParaRPr lang="es-ES" altLang="es-CL" sz="1200" dirty="0">
              <a:latin typeface="Bookman Old Style" pitchFamily="18" charset="0"/>
            </a:endParaRPr>
          </a:p>
        </p:txBody>
      </p:sp>
      <p:sp>
        <p:nvSpPr>
          <p:cNvPr id="62469" name="Text Box 5"/>
          <p:cNvSpPr txBox="1"/>
          <p:nvPr/>
        </p:nvSpPr>
        <p:spPr>
          <a:xfrm>
            <a:off x="2182813" y="2732088"/>
            <a:ext cx="1257300" cy="652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s-ES" altLang="es-CL" sz="1200" dirty="0">
                <a:latin typeface="Bookman Old Style" pitchFamily="18" charset="0"/>
              </a:rPr>
              <a:t>Derechos fundamentales garantizados</a:t>
            </a:r>
            <a:endParaRPr lang="es-ES" altLang="es-CL" sz="1200" dirty="0">
              <a:latin typeface="Bookman Old Style" pitchFamily="18" charset="0"/>
            </a:endParaRPr>
          </a:p>
        </p:txBody>
      </p:sp>
      <p:sp>
        <p:nvSpPr>
          <p:cNvPr id="62470" name="Text Box 6"/>
          <p:cNvSpPr txBox="1"/>
          <p:nvPr/>
        </p:nvSpPr>
        <p:spPr>
          <a:xfrm>
            <a:off x="2182813" y="3514725"/>
            <a:ext cx="1257300" cy="65246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s-ES" altLang="es-CL" sz="1000" dirty="0">
                <a:latin typeface="Bookman Old Style" pitchFamily="18" charset="0"/>
              </a:rPr>
              <a:t>Personas con derechos y responsabilidades</a:t>
            </a:r>
            <a:endParaRPr lang="es-ES" altLang="es-CL" sz="1000" dirty="0">
              <a:latin typeface="Bookman Old Style" pitchFamily="18" charset="0"/>
            </a:endParaRPr>
          </a:p>
        </p:txBody>
      </p:sp>
      <p:sp>
        <p:nvSpPr>
          <p:cNvPr id="62471" name="Text Box 7"/>
          <p:cNvSpPr txBox="1"/>
          <p:nvPr/>
        </p:nvSpPr>
        <p:spPr>
          <a:xfrm>
            <a:off x="2182813" y="4298950"/>
            <a:ext cx="1257300" cy="65246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s-ES" altLang="es-CL" sz="1000" dirty="0">
                <a:latin typeface="Bookman Old Style" pitchFamily="18" charset="0"/>
              </a:rPr>
              <a:t>Con posibilidades de desarrollo integral</a:t>
            </a:r>
            <a:endParaRPr lang="es-ES" altLang="es-CL" sz="1000" dirty="0">
              <a:latin typeface="Bookman Old Style" pitchFamily="18" charset="0"/>
            </a:endParaRPr>
          </a:p>
        </p:txBody>
      </p:sp>
      <p:sp>
        <p:nvSpPr>
          <p:cNvPr id="62472" name="Text Box 8"/>
          <p:cNvSpPr txBox="1"/>
          <p:nvPr/>
        </p:nvSpPr>
        <p:spPr>
          <a:xfrm>
            <a:off x="2182813" y="5081588"/>
            <a:ext cx="1257300" cy="6540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s-ES" altLang="es-CL" sz="1000" dirty="0">
                <a:latin typeface="Bookman Old Style" pitchFamily="18" charset="0"/>
              </a:rPr>
              <a:t>Protagonistas de su propio proceso de desarrollo</a:t>
            </a:r>
            <a:endParaRPr lang="es-ES" altLang="es-CL" sz="1000" dirty="0">
              <a:latin typeface="Bookman Old Style" pitchFamily="18" charset="0"/>
            </a:endParaRPr>
          </a:p>
        </p:txBody>
      </p:sp>
      <p:sp>
        <p:nvSpPr>
          <p:cNvPr id="62473" name="Text Box 9"/>
          <p:cNvSpPr txBox="1"/>
          <p:nvPr/>
        </p:nvSpPr>
        <p:spPr>
          <a:xfrm>
            <a:off x="3668713" y="2732088"/>
            <a:ext cx="457200" cy="30035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p>
            <a:pPr algn="ctr"/>
            <a:endParaRPr lang="es-ES_tradnl" altLang="es-CL" sz="800" b="1" dirty="0">
              <a:latin typeface="Albertus Extra Bold" pitchFamily="34" charset="0"/>
            </a:endParaRPr>
          </a:p>
          <a:p>
            <a:pPr algn="ctr"/>
            <a:endParaRPr lang="es-ES" altLang="es-CL" sz="1000" b="1" dirty="0">
              <a:latin typeface="Albertus Extra Bold" pitchFamily="34" charset="0"/>
            </a:endParaRPr>
          </a:p>
        </p:txBody>
      </p:sp>
      <p:grpSp>
        <p:nvGrpSpPr>
          <p:cNvPr id="62474" name="Group 10"/>
          <p:cNvGrpSpPr/>
          <p:nvPr/>
        </p:nvGrpSpPr>
        <p:grpSpPr>
          <a:xfrm>
            <a:off x="1382713" y="3122613"/>
            <a:ext cx="2286000" cy="2220912"/>
            <a:chOff x="871" y="1967"/>
            <a:chExt cx="1440" cy="1399"/>
          </a:xfrm>
        </p:grpSpPr>
        <p:sp>
          <p:nvSpPr>
            <p:cNvPr id="62484" name="Line 11"/>
            <p:cNvSpPr/>
            <p:nvPr/>
          </p:nvSpPr>
          <p:spPr>
            <a:xfrm flipV="1">
              <a:off x="871" y="1967"/>
              <a:ext cx="0" cy="49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85" name="Line 12"/>
            <p:cNvSpPr/>
            <p:nvPr/>
          </p:nvSpPr>
          <p:spPr>
            <a:xfrm>
              <a:off x="871" y="1967"/>
              <a:ext cx="50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2486" name="Line 13"/>
            <p:cNvSpPr/>
            <p:nvPr/>
          </p:nvSpPr>
          <p:spPr>
            <a:xfrm>
              <a:off x="871" y="2954"/>
              <a:ext cx="0" cy="4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87" name="Line 14"/>
            <p:cNvSpPr/>
            <p:nvPr/>
          </p:nvSpPr>
          <p:spPr>
            <a:xfrm>
              <a:off x="871" y="3366"/>
              <a:ext cx="50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2488" name="Line 15"/>
            <p:cNvSpPr/>
            <p:nvPr/>
          </p:nvSpPr>
          <p:spPr>
            <a:xfrm>
              <a:off x="871" y="2379"/>
              <a:ext cx="50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2489" name="Line 16"/>
            <p:cNvSpPr/>
            <p:nvPr/>
          </p:nvSpPr>
          <p:spPr>
            <a:xfrm>
              <a:off x="871" y="3037"/>
              <a:ext cx="50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2490" name="Line 17"/>
            <p:cNvSpPr/>
            <p:nvPr/>
          </p:nvSpPr>
          <p:spPr>
            <a:xfrm>
              <a:off x="2167" y="1967"/>
              <a:ext cx="1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91" name="Line 18"/>
            <p:cNvSpPr/>
            <p:nvPr/>
          </p:nvSpPr>
          <p:spPr>
            <a:xfrm>
              <a:off x="2167" y="2379"/>
              <a:ext cx="1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92" name="Line 19"/>
            <p:cNvSpPr/>
            <p:nvPr/>
          </p:nvSpPr>
          <p:spPr>
            <a:xfrm>
              <a:off x="2167" y="3037"/>
              <a:ext cx="1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93" name="Line 20"/>
            <p:cNvSpPr/>
            <p:nvPr/>
          </p:nvSpPr>
          <p:spPr>
            <a:xfrm>
              <a:off x="2167" y="3366"/>
              <a:ext cx="1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2475" name="Text Box 21"/>
          <p:cNvSpPr txBox="1"/>
          <p:nvPr/>
        </p:nvSpPr>
        <p:spPr>
          <a:xfrm>
            <a:off x="4811713" y="2403475"/>
            <a:ext cx="3608387" cy="352583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pPr marL="384175" indent="-201295" algn="just">
              <a:buFont typeface="Symbol" panose="05050102010706020507" pitchFamily="18" charset="2"/>
              <a:buChar char="·"/>
            </a:pPr>
            <a:endParaRPr lang="es-ES_tradnl" altLang="es-CL" sz="1200" dirty="0">
              <a:latin typeface="Bookman Old Style" pitchFamily="18" charset="0"/>
            </a:endParaRPr>
          </a:p>
          <a:p>
            <a:pPr marL="384175" indent="-201295" algn="just">
              <a:buFont typeface="Symbol" panose="05050102010706020507" pitchFamily="18" charset="2"/>
              <a:buChar char="·"/>
            </a:pPr>
            <a:endParaRPr lang="es-ES_tradnl" altLang="es-CL" sz="1200" dirty="0">
              <a:latin typeface="Bookman Old Style" pitchFamily="18" charset="0"/>
            </a:endParaRPr>
          </a:p>
          <a:p>
            <a:pPr marL="384175" indent="-201295" algn="just">
              <a:buFont typeface="Symbol" panose="05050102010706020507" pitchFamily="18" charset="2"/>
              <a:buChar char="·"/>
            </a:pPr>
            <a:r>
              <a:rPr lang="es-ES" altLang="es-CL" sz="1400" dirty="0">
                <a:solidFill>
                  <a:schemeClr val="tx2"/>
                </a:solidFill>
                <a:latin typeface="Bookman Old Style" pitchFamily="18" charset="0"/>
              </a:rPr>
              <a:t>Queridos, valorados, apreciados y respetados.</a:t>
            </a:r>
            <a:endParaRPr lang="es-ES" altLang="es-CL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84175" indent="-201295">
              <a:buFont typeface="Symbol" panose="05050102010706020507" pitchFamily="18" charset="2"/>
              <a:buChar char="·"/>
            </a:pPr>
            <a:r>
              <a:rPr lang="es-ES" altLang="es-CL" sz="1400" dirty="0">
                <a:solidFill>
                  <a:schemeClr val="tx2"/>
                </a:solidFill>
                <a:latin typeface="Bookman Old Style" pitchFamily="18" charset="0"/>
              </a:rPr>
              <a:t>Saludables.</a:t>
            </a:r>
            <a:endParaRPr lang="es-ES" altLang="es-CL" sz="1400" dirty="0">
              <a:solidFill>
                <a:schemeClr val="tx2"/>
              </a:solidFill>
              <a:latin typeface="Bookman Old Style" pitchFamily="18" charset="0"/>
            </a:endParaRPr>
          </a:p>
          <a:p>
            <a:pPr marL="384175" indent="-201295">
              <a:buFont typeface="Symbol" panose="05050102010706020507" pitchFamily="18" charset="2"/>
              <a:buChar char="·"/>
            </a:pPr>
            <a:r>
              <a:rPr lang="es-ES" altLang="es-CL" sz="1400" dirty="0">
                <a:solidFill>
                  <a:schemeClr val="tx2"/>
                </a:solidFill>
                <a:latin typeface="Bookman Old Style" pitchFamily="18" charset="0"/>
              </a:rPr>
              <a:t>Viviendo en familia</a:t>
            </a:r>
            <a:endParaRPr lang="es-ES" altLang="es-CL" sz="1400" dirty="0">
              <a:solidFill>
                <a:schemeClr val="tx2"/>
              </a:solidFill>
              <a:latin typeface="Bookman Old Style" pitchFamily="18" charset="0"/>
            </a:endParaRPr>
          </a:p>
          <a:p>
            <a:pPr marL="384175" indent="-201295">
              <a:buFont typeface="Symbol" panose="05050102010706020507" pitchFamily="18" charset="2"/>
              <a:buChar char="·"/>
            </a:pPr>
            <a:r>
              <a:rPr lang="es-ES" altLang="es-CL" sz="1400" dirty="0">
                <a:solidFill>
                  <a:schemeClr val="tx2"/>
                </a:solidFill>
                <a:latin typeface="Bookman Old Style" pitchFamily="18" charset="0"/>
              </a:rPr>
              <a:t>Con educación de calidad que genere igualdad de oportunidades.</a:t>
            </a:r>
            <a:endParaRPr lang="es-ES" altLang="es-CL" sz="1400" dirty="0">
              <a:solidFill>
                <a:schemeClr val="tx2"/>
              </a:solidFill>
              <a:latin typeface="Bookman Old Style" pitchFamily="18" charset="0"/>
            </a:endParaRPr>
          </a:p>
          <a:p>
            <a:pPr marL="384175" indent="-201295">
              <a:buFont typeface="Symbol" panose="05050102010706020507" pitchFamily="18" charset="2"/>
              <a:buChar char="·"/>
            </a:pPr>
            <a:r>
              <a:rPr lang="es-ES" altLang="es-CL" sz="1400" dirty="0">
                <a:solidFill>
                  <a:schemeClr val="tx2"/>
                </a:solidFill>
                <a:latin typeface="Bookman Old Style" pitchFamily="18" charset="0"/>
              </a:rPr>
              <a:t>En ciudades y localidades a escala humana</a:t>
            </a:r>
            <a:endParaRPr lang="es-ES" altLang="es-CL" sz="1400" dirty="0">
              <a:solidFill>
                <a:schemeClr val="tx2"/>
              </a:solidFill>
              <a:latin typeface="Bookman Old Style" pitchFamily="18" charset="0"/>
            </a:endParaRPr>
          </a:p>
          <a:p>
            <a:pPr marL="384175" indent="-201295">
              <a:buFont typeface="Symbol" panose="05050102010706020507" pitchFamily="18" charset="2"/>
              <a:buChar char="·"/>
            </a:pPr>
            <a:r>
              <a:rPr lang="es-ES" altLang="es-CL" sz="1400" dirty="0">
                <a:solidFill>
                  <a:schemeClr val="tx2"/>
                </a:solidFill>
                <a:latin typeface="Bookman Old Style" pitchFamily="18" charset="0"/>
              </a:rPr>
              <a:t>Con acceso a la cultura, el deporte y vida al aire libre.</a:t>
            </a:r>
            <a:endParaRPr lang="es-ES" altLang="es-CL" sz="1400" dirty="0">
              <a:solidFill>
                <a:schemeClr val="tx2"/>
              </a:solidFill>
              <a:latin typeface="Bookman Old Style" pitchFamily="18" charset="0"/>
            </a:endParaRPr>
          </a:p>
          <a:p>
            <a:pPr marL="384175" indent="-201295">
              <a:buFont typeface="Symbol" panose="05050102010706020507" pitchFamily="18" charset="2"/>
              <a:buChar char="·"/>
            </a:pPr>
            <a:r>
              <a:rPr lang="es-ES" altLang="es-CL" sz="1400" dirty="0">
                <a:solidFill>
                  <a:schemeClr val="tx2"/>
                </a:solidFill>
                <a:latin typeface="Bookman Old Style" pitchFamily="18" charset="0"/>
              </a:rPr>
              <a:t>Con condiciones de habitabilidad favorables a su bienestar.</a:t>
            </a:r>
            <a:endParaRPr lang="es-ES" altLang="es-CL" sz="1400" dirty="0">
              <a:solidFill>
                <a:schemeClr val="tx2"/>
              </a:solidFill>
              <a:latin typeface="Bookman Old Style" pitchFamily="18" charset="0"/>
            </a:endParaRPr>
          </a:p>
          <a:p>
            <a:pPr marL="384175" indent="-201295">
              <a:buFont typeface="Symbol" panose="05050102010706020507" pitchFamily="18" charset="2"/>
              <a:buChar char="·"/>
            </a:pPr>
            <a:r>
              <a:rPr lang="es-ES" altLang="es-CL" sz="1400" dirty="0">
                <a:solidFill>
                  <a:schemeClr val="tx2"/>
                </a:solidFill>
                <a:latin typeface="Bookman Old Style" pitchFamily="18" charset="0"/>
              </a:rPr>
              <a:t>En un medio ambiente que respete y reconozca diferencias</a:t>
            </a:r>
            <a:r>
              <a:rPr lang="es-ES" altLang="es-CL" sz="1200" dirty="0">
                <a:solidFill>
                  <a:schemeClr val="tx2"/>
                </a:solidFill>
                <a:latin typeface="Bookman Old Style" pitchFamily="18" charset="0"/>
              </a:rPr>
              <a:t>.</a:t>
            </a:r>
            <a:endParaRPr lang="es-ES" altLang="es-CL" sz="1200" dirty="0">
              <a:solidFill>
                <a:schemeClr val="tx2"/>
              </a:solidFill>
              <a:latin typeface="Bookman Old Style" pitchFamily="18" charset="0"/>
            </a:endParaRPr>
          </a:p>
          <a:p>
            <a:pPr marL="384175" indent="-201295"/>
            <a:endParaRPr lang="es-ES" altLang="es-CL" sz="12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62476" name="AutoShape 22"/>
          <p:cNvSpPr/>
          <p:nvPr/>
        </p:nvSpPr>
        <p:spPr>
          <a:xfrm>
            <a:off x="4697413" y="2600325"/>
            <a:ext cx="228600" cy="3135313"/>
          </a:xfrm>
          <a:prstGeom prst="leftBrace">
            <a:avLst>
              <a:gd name="adj1" fmla="val 114167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s-CL" altLang="es-CL" dirty="0">
              <a:latin typeface="Arial" panose="020B0604020202020204" pitchFamily="34" charset="0"/>
            </a:endParaRPr>
          </a:p>
        </p:txBody>
      </p:sp>
      <p:grpSp>
        <p:nvGrpSpPr>
          <p:cNvPr id="62477" name="Group 23"/>
          <p:cNvGrpSpPr/>
          <p:nvPr/>
        </p:nvGrpSpPr>
        <p:grpSpPr>
          <a:xfrm>
            <a:off x="533400" y="1506538"/>
            <a:ext cx="8001000" cy="4894262"/>
            <a:chOff x="336" y="949"/>
            <a:chExt cx="5040" cy="3083"/>
          </a:xfrm>
        </p:grpSpPr>
        <p:sp>
          <p:nvSpPr>
            <p:cNvPr id="62480" name="Line 24"/>
            <p:cNvSpPr/>
            <p:nvPr/>
          </p:nvSpPr>
          <p:spPr>
            <a:xfrm>
              <a:off x="336" y="949"/>
              <a:ext cx="0" cy="308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81" name="Line 25"/>
            <p:cNvSpPr/>
            <p:nvPr/>
          </p:nvSpPr>
          <p:spPr>
            <a:xfrm>
              <a:off x="336" y="949"/>
              <a:ext cx="504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82" name="Line 26"/>
            <p:cNvSpPr/>
            <p:nvPr/>
          </p:nvSpPr>
          <p:spPr>
            <a:xfrm>
              <a:off x="336" y="4032"/>
              <a:ext cx="504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2483" name="Line 27"/>
            <p:cNvSpPr/>
            <p:nvPr/>
          </p:nvSpPr>
          <p:spPr>
            <a:xfrm>
              <a:off x="5376" y="949"/>
              <a:ext cx="0" cy="308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2478" name="Text Box 28"/>
          <p:cNvSpPr txBox="1"/>
          <p:nvPr/>
        </p:nvSpPr>
        <p:spPr>
          <a:xfrm>
            <a:off x="914400" y="1828800"/>
            <a:ext cx="72390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s-ES_tradnl" altLang="es-CL" sz="1400" b="1" dirty="0">
                <a:latin typeface="Bookman Old Style" pitchFamily="18" charset="0"/>
              </a:rPr>
              <a:t>Lo que queremos para los niños, niñas y adolescentes en el Chile del 2020:</a:t>
            </a:r>
            <a:endParaRPr lang="es-ES" altLang="es-CL" sz="1400" b="1" dirty="0">
              <a:latin typeface="Bookman Old Style" pitchFamily="18" charset="0"/>
            </a:endParaRPr>
          </a:p>
        </p:txBody>
      </p:sp>
      <p:sp>
        <p:nvSpPr>
          <p:cNvPr id="62479" name="WordArt 30"/>
          <p:cNvSpPr>
            <a:spLocks noTextEdit="1"/>
          </p:cNvSpPr>
          <p:nvPr/>
        </p:nvSpPr>
        <p:spPr>
          <a:xfrm rot="-5433601">
            <a:off x="2781300" y="4019550"/>
            <a:ext cx="22669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s-ES" altLang="en-US" sz="20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Integración Social</a:t>
            </a:r>
            <a:endParaRPr lang="es-ES" altLang="en-US" sz="20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99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3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PERFIL EPIDEMIOLÓGICO</a:t>
            </a:r>
            <a:endParaRPr kumimoji="0" lang="es-ES_tradnl" sz="33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3492" name="3 Marcador de pie de página"/>
          <p:cNvSpPr txBox="1">
            <a:spLocks noGrp="1"/>
          </p:cNvSpPr>
          <p:nvPr>
            <p:ph type="ftr" sz="quarter" idx="11"/>
          </p:nvPr>
        </p:nvSpPr>
        <p:spPr>
          <a:xfrm>
            <a:off x="5372735" y="6355080"/>
            <a:ext cx="3314065" cy="365125"/>
          </a:xfrm>
          <a:noFill/>
          <a:ln>
            <a:noFill/>
          </a:ln>
        </p:spPr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+mn-cs"/>
              </a:defRPr>
            </a:lvl5pPr>
          </a:lstStyle>
          <a:p>
            <a:pPr lvl="0" algn="r"/>
            <a:r>
              <a:rPr lang="es-ES" altLang="es-CL" sz="1000" dirty="0">
                <a:solidFill>
                  <a:srgbClr val="898989"/>
                </a:solidFill>
              </a:rPr>
              <a:t>Dra. Aida Solis Ñ. PEC Ped. 5°año, Campus Centro</a:t>
            </a:r>
            <a:endParaRPr lang="es-ES" altLang="es-CL" sz="1000" dirty="0">
              <a:solidFill>
                <a:srgbClr val="898989"/>
              </a:solidFill>
            </a:endParaRPr>
          </a:p>
        </p:txBody>
      </p:sp>
      <p:graphicFrame>
        <p:nvGraphicFramePr>
          <p:cNvPr id="63493" name="Object 3"/>
          <p:cNvGraphicFramePr>
            <a:graphicFrameLocks noChangeAspect="1"/>
          </p:cNvGraphicFramePr>
          <p:nvPr/>
        </p:nvGraphicFramePr>
        <p:xfrm>
          <a:off x="625475" y="1294130"/>
          <a:ext cx="8061325" cy="50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6743700" imgH="4686300" progId="Excel.Sheet.8">
                  <p:embed/>
                </p:oleObj>
              </mc:Choice>
              <mc:Fallback>
                <p:oleObj name="" r:id="rId1" imgW="6743700" imgH="4686300" progId="Excel.Sheet.8">
                  <p:embed/>
                  <p:pic>
                    <p:nvPicPr>
                      <p:cNvPr id="0" name="Imagen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5475" y="1294130"/>
                        <a:ext cx="8061325" cy="5060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9" name="object 83"/>
          <p:cNvSpPr/>
          <p:nvPr/>
        </p:nvSpPr>
        <p:spPr>
          <a:xfrm>
            <a:off x="8439150" y="19050"/>
            <a:ext cx="287338" cy="8699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65540" name="object 84"/>
          <p:cNvSpPr/>
          <p:nvPr/>
        </p:nvSpPr>
        <p:spPr>
          <a:xfrm>
            <a:off x="8413750" y="-6350"/>
            <a:ext cx="284163" cy="866775"/>
          </a:xfrm>
          <a:custGeom>
            <a:avLst/>
            <a:gdLst/>
            <a:ahLst/>
            <a:cxnLst>
              <a:cxn ang="0">
                <a:pos x="284163" y="6350"/>
              </a:cxn>
              <a:cxn ang="0">
                <a:pos x="0" y="6350"/>
              </a:cxn>
              <a:cxn ang="0">
                <a:pos x="0" y="866775"/>
              </a:cxn>
              <a:cxn ang="0">
                <a:pos x="284163" y="866775"/>
              </a:cxn>
              <a:cxn ang="0">
                <a:pos x="284163" y="6350"/>
              </a:cxn>
            </a:cxnLst>
            <a:pathLst>
              <a:path w="284162" h="866775">
                <a:moveTo>
                  <a:pt x="284162" y="6350"/>
                </a:moveTo>
                <a:lnTo>
                  <a:pt x="0" y="6350"/>
                </a:lnTo>
                <a:lnTo>
                  <a:pt x="0" y="866775"/>
                </a:lnTo>
                <a:lnTo>
                  <a:pt x="284162" y="866775"/>
                </a:lnTo>
                <a:lnTo>
                  <a:pt x="284162" y="6350"/>
                </a:lnTo>
                <a:close/>
              </a:path>
            </a:pathLst>
          </a:custGeom>
          <a:solidFill>
            <a:srgbClr val="006CB7">
              <a:alpha val="100000"/>
            </a:srgbClr>
          </a:solidFill>
          <a:ln w="9525">
            <a:noFill/>
          </a:ln>
        </p:spPr>
        <p:txBody>
          <a:bodyPr/>
          <a:p>
            <a:endParaRPr lang="es-ES" altLang="en-US"/>
          </a:p>
        </p:txBody>
      </p:sp>
      <p:sp>
        <p:nvSpPr>
          <p:cNvPr id="65541" name="object 85"/>
          <p:cNvSpPr/>
          <p:nvPr/>
        </p:nvSpPr>
        <p:spPr>
          <a:xfrm>
            <a:off x="8723313" y="25400"/>
            <a:ext cx="350837" cy="8636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65542" name="object 86"/>
          <p:cNvSpPr/>
          <p:nvPr/>
        </p:nvSpPr>
        <p:spPr>
          <a:xfrm>
            <a:off x="8697913" y="0"/>
            <a:ext cx="347662" cy="860425"/>
          </a:xfrm>
          <a:custGeom>
            <a:avLst/>
            <a:gdLst/>
            <a:ahLst/>
            <a:cxnLst>
              <a:cxn ang="0">
                <a:pos x="0" y="860425"/>
              </a:cxn>
              <a:cxn ang="0">
                <a:pos x="347662" y="860425"/>
              </a:cxn>
              <a:cxn ang="0">
                <a:pos x="347662" y="0"/>
              </a:cxn>
              <a:cxn ang="0">
                <a:pos x="0" y="0"/>
              </a:cxn>
              <a:cxn ang="0">
                <a:pos x="0" y="860425"/>
              </a:cxn>
            </a:cxnLst>
            <a:pathLst>
              <a:path w="347662" h="860425">
                <a:moveTo>
                  <a:pt x="0" y="860425"/>
                </a:moveTo>
                <a:lnTo>
                  <a:pt x="347662" y="860425"/>
                </a:lnTo>
                <a:lnTo>
                  <a:pt x="347662" y="0"/>
                </a:lnTo>
                <a:lnTo>
                  <a:pt x="0" y="0"/>
                </a:lnTo>
                <a:lnTo>
                  <a:pt x="0" y="860425"/>
                </a:lnTo>
                <a:close/>
              </a:path>
            </a:pathLst>
          </a:custGeom>
          <a:solidFill>
            <a:srgbClr val="EE4144">
              <a:alpha val="100000"/>
            </a:srgbClr>
          </a:solidFill>
          <a:ln w="9525">
            <a:noFill/>
          </a:ln>
        </p:spPr>
        <p:txBody>
          <a:bodyPr/>
          <a:p>
            <a:endParaRPr lang="es-ES" altLang="en-US"/>
          </a:p>
        </p:txBody>
      </p:sp>
      <p:sp>
        <p:nvSpPr>
          <p:cNvPr id="65543" name="object 60"/>
          <p:cNvSpPr/>
          <p:nvPr/>
        </p:nvSpPr>
        <p:spPr>
          <a:xfrm>
            <a:off x="8380413" y="6378575"/>
            <a:ext cx="287337" cy="4603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65544" name="object 61"/>
          <p:cNvSpPr/>
          <p:nvPr/>
        </p:nvSpPr>
        <p:spPr>
          <a:xfrm>
            <a:off x="8413750" y="6400800"/>
            <a:ext cx="284163" cy="457200"/>
          </a:xfrm>
          <a:custGeom>
            <a:avLst/>
            <a:gdLst/>
            <a:ahLst/>
            <a:cxnLst>
              <a:cxn ang="0">
                <a:pos x="284163" y="0"/>
              </a:cxn>
              <a:cxn ang="0">
                <a:pos x="0" y="0"/>
              </a:cxn>
              <a:cxn ang="0">
                <a:pos x="0" y="457197"/>
              </a:cxn>
              <a:cxn ang="0">
                <a:pos x="284163" y="457197"/>
              </a:cxn>
              <a:cxn ang="0">
                <a:pos x="284163" y="0"/>
              </a:cxn>
            </a:cxnLst>
            <a:pathLst>
              <a:path w="284162" h="457200">
                <a:moveTo>
                  <a:pt x="284162" y="0"/>
                </a:moveTo>
                <a:lnTo>
                  <a:pt x="0" y="0"/>
                </a:lnTo>
                <a:lnTo>
                  <a:pt x="0" y="457197"/>
                </a:lnTo>
                <a:lnTo>
                  <a:pt x="284162" y="457197"/>
                </a:lnTo>
                <a:lnTo>
                  <a:pt x="284162" y="0"/>
                </a:lnTo>
                <a:close/>
              </a:path>
            </a:pathLst>
          </a:custGeom>
          <a:solidFill>
            <a:srgbClr val="006CB7">
              <a:alpha val="100000"/>
            </a:srgbClr>
          </a:solidFill>
          <a:ln w="9525">
            <a:noFill/>
          </a:ln>
        </p:spPr>
        <p:txBody>
          <a:bodyPr/>
          <a:p>
            <a:endParaRPr lang="es-ES" altLang="en-US"/>
          </a:p>
        </p:txBody>
      </p:sp>
      <p:sp>
        <p:nvSpPr>
          <p:cNvPr id="65545" name="object 62"/>
          <p:cNvSpPr/>
          <p:nvPr/>
        </p:nvSpPr>
        <p:spPr>
          <a:xfrm>
            <a:off x="8666163" y="6378575"/>
            <a:ext cx="349250" cy="4603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65546" name="object 63"/>
          <p:cNvSpPr/>
          <p:nvPr/>
        </p:nvSpPr>
        <p:spPr>
          <a:xfrm>
            <a:off x="8697913" y="6400800"/>
            <a:ext cx="347662" cy="457200"/>
          </a:xfrm>
          <a:custGeom>
            <a:avLst/>
            <a:gdLst/>
            <a:ahLst/>
            <a:cxnLst>
              <a:cxn ang="0">
                <a:pos x="347662" y="0"/>
              </a:cxn>
              <a:cxn ang="0">
                <a:pos x="0" y="0"/>
              </a:cxn>
              <a:cxn ang="0">
                <a:pos x="0" y="457197"/>
              </a:cxn>
              <a:cxn ang="0">
                <a:pos x="347662" y="457197"/>
              </a:cxn>
              <a:cxn ang="0">
                <a:pos x="347662" y="0"/>
              </a:cxn>
            </a:cxnLst>
            <a:pathLst>
              <a:path w="347662" h="457200">
                <a:moveTo>
                  <a:pt x="347662" y="0"/>
                </a:moveTo>
                <a:lnTo>
                  <a:pt x="0" y="0"/>
                </a:lnTo>
                <a:lnTo>
                  <a:pt x="0" y="457197"/>
                </a:lnTo>
                <a:lnTo>
                  <a:pt x="347662" y="457197"/>
                </a:lnTo>
                <a:lnTo>
                  <a:pt x="347662" y="0"/>
                </a:lnTo>
                <a:close/>
              </a:path>
            </a:pathLst>
          </a:custGeom>
          <a:solidFill>
            <a:srgbClr val="EE4144">
              <a:alpha val="100000"/>
            </a:srgbClr>
          </a:solidFill>
          <a:ln w="9525">
            <a:noFill/>
          </a:ln>
        </p:spPr>
        <p:txBody>
          <a:bodyPr/>
          <a:p>
            <a:endParaRPr lang="es-ES" altLang="en-US"/>
          </a:p>
        </p:txBody>
      </p:sp>
      <p:sp>
        <p:nvSpPr>
          <p:cNvPr id="65547" name="object 64"/>
          <p:cNvSpPr/>
          <p:nvPr/>
        </p:nvSpPr>
        <p:spPr>
          <a:xfrm>
            <a:off x="1835150" y="2909888"/>
            <a:ext cx="0" cy="359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97275"/>
              </a:cxn>
            </a:cxnLst>
            <a:pathLst>
              <a:path w="1" h="3597211">
                <a:moveTo>
                  <a:pt x="0" y="0"/>
                </a:moveTo>
                <a:lnTo>
                  <a:pt x="0" y="3597211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48" name="object 65"/>
          <p:cNvSpPr/>
          <p:nvPr/>
        </p:nvSpPr>
        <p:spPr>
          <a:xfrm>
            <a:off x="2976563" y="2909888"/>
            <a:ext cx="0" cy="359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97275"/>
              </a:cxn>
            </a:cxnLst>
            <a:pathLst>
              <a:path w="1" h="3597211">
                <a:moveTo>
                  <a:pt x="0" y="0"/>
                </a:moveTo>
                <a:lnTo>
                  <a:pt x="0" y="3597211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49" name="object 66"/>
          <p:cNvSpPr/>
          <p:nvPr/>
        </p:nvSpPr>
        <p:spPr>
          <a:xfrm>
            <a:off x="4340225" y="2909888"/>
            <a:ext cx="0" cy="359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97275"/>
              </a:cxn>
            </a:cxnLst>
            <a:pathLst>
              <a:path w="1" h="3597211">
                <a:moveTo>
                  <a:pt x="0" y="0"/>
                </a:moveTo>
                <a:lnTo>
                  <a:pt x="0" y="3597211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50" name="object 67"/>
          <p:cNvSpPr/>
          <p:nvPr/>
        </p:nvSpPr>
        <p:spPr>
          <a:xfrm>
            <a:off x="5508625" y="2909888"/>
            <a:ext cx="0" cy="359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97275"/>
              </a:cxn>
            </a:cxnLst>
            <a:pathLst>
              <a:path w="1" h="3597211">
                <a:moveTo>
                  <a:pt x="0" y="0"/>
                </a:moveTo>
                <a:lnTo>
                  <a:pt x="0" y="3597211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51" name="object 68"/>
          <p:cNvSpPr/>
          <p:nvPr/>
        </p:nvSpPr>
        <p:spPr>
          <a:xfrm>
            <a:off x="7486650" y="2917825"/>
            <a:ext cx="0" cy="3581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81400"/>
              </a:cxn>
            </a:cxnLst>
            <a:pathLst>
              <a:path w="1" h="3581400">
                <a:moveTo>
                  <a:pt x="0" y="0"/>
                </a:moveTo>
                <a:lnTo>
                  <a:pt x="0" y="358140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52" name="object 69"/>
          <p:cNvSpPr/>
          <p:nvPr/>
        </p:nvSpPr>
        <p:spPr>
          <a:xfrm>
            <a:off x="236538" y="3716338"/>
            <a:ext cx="86328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32825" y="0"/>
              </a:cxn>
            </a:cxnLst>
            <a:pathLst>
              <a:path w="8632761" h="1">
                <a:moveTo>
                  <a:pt x="0" y="0"/>
                </a:moveTo>
                <a:lnTo>
                  <a:pt x="8632761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53" name="object 70"/>
          <p:cNvSpPr/>
          <p:nvPr/>
        </p:nvSpPr>
        <p:spPr>
          <a:xfrm>
            <a:off x="236538" y="4198938"/>
            <a:ext cx="86248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24887" y="0"/>
              </a:cxn>
            </a:cxnLst>
            <a:pathLst>
              <a:path w="8624887" h="1">
                <a:moveTo>
                  <a:pt x="0" y="0"/>
                </a:moveTo>
                <a:lnTo>
                  <a:pt x="8624887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54" name="object 71"/>
          <p:cNvSpPr/>
          <p:nvPr/>
        </p:nvSpPr>
        <p:spPr>
          <a:xfrm>
            <a:off x="236538" y="4679950"/>
            <a:ext cx="86248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24887" y="0"/>
              </a:cxn>
            </a:cxnLst>
            <a:pathLst>
              <a:path w="8624887" h="1">
                <a:moveTo>
                  <a:pt x="0" y="0"/>
                </a:moveTo>
                <a:lnTo>
                  <a:pt x="8624887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55" name="object 72"/>
          <p:cNvSpPr/>
          <p:nvPr/>
        </p:nvSpPr>
        <p:spPr>
          <a:xfrm>
            <a:off x="236538" y="5162550"/>
            <a:ext cx="526573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65737" y="0"/>
              </a:cxn>
            </a:cxnLst>
            <a:pathLst>
              <a:path w="5265737" h="1">
                <a:moveTo>
                  <a:pt x="0" y="0"/>
                </a:moveTo>
                <a:lnTo>
                  <a:pt x="5265737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56" name="object 73"/>
          <p:cNvSpPr/>
          <p:nvPr/>
        </p:nvSpPr>
        <p:spPr>
          <a:xfrm>
            <a:off x="5502275" y="5162550"/>
            <a:ext cx="33670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7088" y="0"/>
              </a:cxn>
            </a:cxnLst>
            <a:pathLst>
              <a:path w="3367024" h="1">
                <a:moveTo>
                  <a:pt x="0" y="0"/>
                </a:moveTo>
                <a:lnTo>
                  <a:pt x="3367024" y="0"/>
                </a:lnTo>
              </a:path>
            </a:pathLst>
          </a:custGeom>
          <a:noFill/>
          <a:ln w="285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57" name="object 74"/>
          <p:cNvSpPr/>
          <p:nvPr/>
        </p:nvSpPr>
        <p:spPr>
          <a:xfrm>
            <a:off x="236538" y="5802313"/>
            <a:ext cx="86328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32825" y="0"/>
              </a:cxn>
            </a:cxnLst>
            <a:pathLst>
              <a:path w="8632761" h="1">
                <a:moveTo>
                  <a:pt x="0" y="0"/>
                </a:moveTo>
                <a:lnTo>
                  <a:pt x="8632761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58" name="object 75"/>
          <p:cNvSpPr/>
          <p:nvPr/>
        </p:nvSpPr>
        <p:spPr>
          <a:xfrm>
            <a:off x="250825" y="2909888"/>
            <a:ext cx="0" cy="359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97275"/>
              </a:cxn>
            </a:cxnLst>
            <a:pathLst>
              <a:path w="1" h="3597211">
                <a:moveTo>
                  <a:pt x="0" y="0"/>
                </a:moveTo>
                <a:lnTo>
                  <a:pt x="0" y="3597211"/>
                </a:lnTo>
              </a:path>
            </a:pathLst>
          </a:custGeom>
          <a:noFill/>
          <a:ln w="285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59" name="object 76"/>
          <p:cNvSpPr/>
          <p:nvPr/>
        </p:nvSpPr>
        <p:spPr>
          <a:xfrm>
            <a:off x="8855075" y="2917825"/>
            <a:ext cx="0" cy="804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04863"/>
              </a:cxn>
            </a:cxnLst>
            <a:pathLst>
              <a:path w="1" h="804799">
                <a:moveTo>
                  <a:pt x="0" y="0"/>
                </a:moveTo>
                <a:lnTo>
                  <a:pt x="0" y="804799"/>
                </a:lnTo>
              </a:path>
            </a:pathLst>
          </a:custGeom>
          <a:noFill/>
          <a:ln w="285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60" name="object 77"/>
          <p:cNvSpPr/>
          <p:nvPr/>
        </p:nvSpPr>
        <p:spPr>
          <a:xfrm>
            <a:off x="8855075" y="3722688"/>
            <a:ext cx="0" cy="1425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5575"/>
              </a:cxn>
            </a:cxnLst>
            <a:pathLst>
              <a:path w="1" h="1425448">
                <a:moveTo>
                  <a:pt x="0" y="0"/>
                </a:moveTo>
                <a:lnTo>
                  <a:pt x="0" y="1425448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61" name="object 78"/>
          <p:cNvSpPr/>
          <p:nvPr/>
        </p:nvSpPr>
        <p:spPr>
          <a:xfrm>
            <a:off x="8855075" y="5148263"/>
            <a:ext cx="0" cy="1350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50962"/>
              </a:cxn>
            </a:cxnLst>
            <a:pathLst>
              <a:path w="1" h="1351152">
                <a:moveTo>
                  <a:pt x="0" y="0"/>
                </a:moveTo>
                <a:lnTo>
                  <a:pt x="0" y="1351152"/>
                </a:lnTo>
              </a:path>
            </a:pathLst>
          </a:custGeom>
          <a:noFill/>
          <a:ln w="285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62" name="object 79"/>
          <p:cNvSpPr/>
          <p:nvPr/>
        </p:nvSpPr>
        <p:spPr>
          <a:xfrm>
            <a:off x="236538" y="2924175"/>
            <a:ext cx="527843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78437" y="0"/>
              </a:cxn>
            </a:cxnLst>
            <a:pathLst>
              <a:path w="5278437" h="1">
                <a:moveTo>
                  <a:pt x="0" y="0"/>
                </a:moveTo>
                <a:lnTo>
                  <a:pt x="5278437" y="0"/>
                </a:lnTo>
              </a:path>
            </a:pathLst>
          </a:custGeom>
          <a:noFill/>
          <a:ln w="285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63" name="object 80"/>
          <p:cNvSpPr/>
          <p:nvPr/>
        </p:nvSpPr>
        <p:spPr>
          <a:xfrm>
            <a:off x="5514975" y="2924175"/>
            <a:ext cx="33543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4388" y="0"/>
              </a:cxn>
            </a:cxnLst>
            <a:pathLst>
              <a:path w="3354324" h="1">
                <a:moveTo>
                  <a:pt x="0" y="0"/>
                </a:moveTo>
                <a:lnTo>
                  <a:pt x="3354324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64" name="object 81"/>
          <p:cNvSpPr/>
          <p:nvPr/>
        </p:nvSpPr>
        <p:spPr>
          <a:xfrm>
            <a:off x="236538" y="6492875"/>
            <a:ext cx="527843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78437" y="0"/>
              </a:cxn>
            </a:cxnLst>
            <a:pathLst>
              <a:path w="5278437" h="1">
                <a:moveTo>
                  <a:pt x="0" y="0"/>
                </a:moveTo>
                <a:lnTo>
                  <a:pt x="5278437" y="0"/>
                </a:lnTo>
              </a:path>
            </a:pathLst>
          </a:custGeom>
          <a:noFill/>
          <a:ln w="285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65" name="object 82"/>
          <p:cNvSpPr/>
          <p:nvPr/>
        </p:nvSpPr>
        <p:spPr>
          <a:xfrm>
            <a:off x="5514975" y="6492875"/>
            <a:ext cx="33543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4388" y="0"/>
              </a:cxn>
            </a:cxnLst>
            <a:pathLst>
              <a:path w="3354324" h="1">
                <a:moveTo>
                  <a:pt x="0" y="0"/>
                </a:moveTo>
                <a:lnTo>
                  <a:pt x="3354324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s-ES" altLang="en-US"/>
          </a:p>
        </p:txBody>
      </p:sp>
      <p:sp>
        <p:nvSpPr>
          <p:cNvPr id="65566" name="object 54"/>
          <p:cNvSpPr/>
          <p:nvPr/>
        </p:nvSpPr>
        <p:spPr>
          <a:xfrm>
            <a:off x="53975" y="152400"/>
            <a:ext cx="1879600" cy="67945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65567" name="object 55"/>
          <p:cNvSpPr/>
          <p:nvPr/>
        </p:nvSpPr>
        <p:spPr>
          <a:xfrm>
            <a:off x="1749425" y="217488"/>
            <a:ext cx="2024063" cy="573087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65568" name="object 56"/>
          <p:cNvSpPr/>
          <p:nvPr/>
        </p:nvSpPr>
        <p:spPr>
          <a:xfrm>
            <a:off x="3429000" y="217488"/>
            <a:ext cx="904875" cy="573087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65569" name="object 57"/>
          <p:cNvSpPr/>
          <p:nvPr/>
        </p:nvSpPr>
        <p:spPr>
          <a:xfrm>
            <a:off x="3989388" y="217488"/>
            <a:ext cx="433387" cy="573087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65570" name="object 58"/>
          <p:cNvSpPr/>
          <p:nvPr/>
        </p:nvSpPr>
        <p:spPr>
          <a:xfrm>
            <a:off x="4078288" y="217488"/>
            <a:ext cx="1066800" cy="573087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65571" name="object 59"/>
          <p:cNvSpPr/>
          <p:nvPr/>
        </p:nvSpPr>
        <p:spPr>
          <a:xfrm>
            <a:off x="4800600" y="217488"/>
            <a:ext cx="431800" cy="573087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es-CL" altLang="es-CL" dirty="0">
              <a:latin typeface="Arial" panose="020B0604020202020204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31775" y="290513"/>
            <a:ext cx="4700588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marR="0" defTabSz="457200">
              <a:lnSpc>
                <a:spcPts val="2590"/>
              </a:lnSpc>
              <a:spcBef>
                <a:spcPts val="130"/>
              </a:spcBef>
              <a:buClrTx/>
              <a:buSzTx/>
              <a:buFontTx/>
              <a:defRPr/>
            </a:pPr>
            <a:r>
              <a:rPr kumimoji="0" sz="2400" b="1" kern="1200" cap="none" spc="0" normalizeH="0" baseline="0" noProof="0" dirty="0">
                <a:solidFill>
                  <a:srgbClr val="C00000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2. CHILE</a:t>
            </a:r>
            <a:r>
              <a:rPr kumimoji="0" sz="2000" b="1" kern="1200" cap="none" spc="0" normalizeH="0" baseline="0" noProof="0" dirty="0">
                <a:solidFill>
                  <a:srgbClr val="C00000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:</a:t>
            </a:r>
            <a:r>
              <a:rPr kumimoji="0" sz="2000" b="1" kern="1200" cap="none" spc="9" normalizeH="0" baseline="0" noProof="0" dirty="0">
                <a:solidFill>
                  <a:srgbClr val="C00000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 </a:t>
            </a:r>
            <a:r>
              <a:rPr kumimoji="0" sz="2000" b="1" kern="1200" cap="none" spc="0" normalizeH="0" baseline="0" noProof="0" dirty="0">
                <a:solidFill>
                  <a:srgbClr val="4F81B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Coe</a:t>
            </a:r>
            <a:r>
              <a:rPr kumimoji="0" sz="2000" b="1" kern="1200" cap="none" spc="9" normalizeH="0" baseline="0" noProof="0" dirty="0">
                <a:solidFill>
                  <a:srgbClr val="4F81B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f</a:t>
            </a:r>
            <a:r>
              <a:rPr kumimoji="0" sz="2000" b="1" kern="1200" cap="none" spc="0" normalizeH="0" baseline="0" noProof="0" dirty="0">
                <a:solidFill>
                  <a:srgbClr val="4F81B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iciente</a:t>
            </a:r>
            <a:r>
              <a:rPr kumimoji="0" sz="2000" b="1" kern="1200" cap="none" spc="-19" normalizeH="0" baseline="0" noProof="0" dirty="0">
                <a:solidFill>
                  <a:srgbClr val="4F81B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 </a:t>
            </a:r>
            <a:r>
              <a:rPr kumimoji="0" sz="2000" b="1" kern="1200" cap="none" spc="0" normalizeH="0" baseline="0" noProof="0" dirty="0">
                <a:solidFill>
                  <a:srgbClr val="4F81B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G</a:t>
            </a:r>
            <a:r>
              <a:rPr kumimoji="0" sz="2000" b="1" kern="1200" cap="none" spc="-4" normalizeH="0" baseline="0" noProof="0" dirty="0">
                <a:solidFill>
                  <a:srgbClr val="4F81B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sz="2000" b="1" kern="1200" cap="none" spc="0" normalizeH="0" baseline="0" noProof="0" dirty="0">
                <a:solidFill>
                  <a:srgbClr val="4F81B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ni</a:t>
            </a:r>
            <a:r>
              <a:rPr kumimoji="0" sz="2000" b="1" kern="1200" cap="none" spc="14" normalizeH="0" baseline="0" noProof="0" dirty="0">
                <a:solidFill>
                  <a:srgbClr val="4F81B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 </a:t>
            </a:r>
            <a:r>
              <a:rPr kumimoji="0" sz="2000" b="1" kern="1200" cap="none" spc="0" normalizeH="0" baseline="0" noProof="0" dirty="0">
                <a:solidFill>
                  <a:srgbClr val="4F81B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0,55</a:t>
            </a:r>
            <a:endParaRPr kumimoji="0" sz="200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1775" y="1104900"/>
            <a:ext cx="2933700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marR="0" defTabSz="457200">
              <a:lnSpc>
                <a:spcPts val="2180"/>
              </a:lnSpc>
              <a:spcBef>
                <a:spcPts val="110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solidFill>
                  <a:srgbClr val="17375E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Es</a:t>
            </a:r>
            <a:r>
              <a:rPr kumimoji="0" sz="2000" kern="1200" cap="none" spc="4" normalizeH="0" baseline="0" noProof="0" dirty="0">
                <a:solidFill>
                  <a:srgbClr val="17375E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t</a:t>
            </a:r>
            <a:r>
              <a:rPr kumimoji="0" sz="2000" kern="1200" cap="none" spc="0" normalizeH="0" baseline="0" noProof="0" dirty="0">
                <a:solidFill>
                  <a:srgbClr val="17375E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e</a:t>
            </a:r>
            <a:r>
              <a:rPr kumimoji="0" sz="2000" kern="1200" cap="none" spc="-24" normalizeH="0" baseline="0" noProof="0" dirty="0">
                <a:solidFill>
                  <a:srgbClr val="17375E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 </a:t>
            </a:r>
            <a:r>
              <a:rPr kumimoji="0" sz="2000" kern="1200" cap="none" spc="-9" normalizeH="0" baseline="0" noProof="0" dirty="0">
                <a:solidFill>
                  <a:srgbClr val="17375E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í</a:t>
            </a:r>
            <a:r>
              <a:rPr kumimoji="0" sz="2000" kern="1200" cap="none" spc="0" normalizeH="0" baseline="0" noProof="0" dirty="0">
                <a:solidFill>
                  <a:srgbClr val="17375E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nd</a:t>
            </a:r>
            <a:r>
              <a:rPr kumimoji="0" sz="2000" kern="1200" cap="none" spc="-4" normalizeH="0" baseline="0" noProof="0" dirty="0">
                <a:solidFill>
                  <a:srgbClr val="17375E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sz="2000" kern="1200" cap="none" spc="0" normalizeH="0" baseline="0" noProof="0" dirty="0">
                <a:solidFill>
                  <a:srgbClr val="17375E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ce</a:t>
            </a:r>
            <a:r>
              <a:rPr kumimoji="0" sz="2000" kern="1200" cap="none" spc="-9" normalizeH="0" baseline="0" noProof="0" dirty="0">
                <a:solidFill>
                  <a:srgbClr val="17375E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 </a:t>
            </a:r>
            <a:r>
              <a:rPr kumimoji="0" sz="2000" kern="1200" cap="none" spc="0" normalizeH="0" baseline="0" noProof="0" dirty="0">
                <a:solidFill>
                  <a:srgbClr val="17375E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de equ</a:t>
            </a:r>
            <a:r>
              <a:rPr kumimoji="0" sz="2000" kern="1200" cap="none" spc="-9" normalizeH="0" baseline="0" noProof="0" dirty="0">
                <a:solidFill>
                  <a:srgbClr val="17375E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sz="2000" kern="1200" cap="none" spc="0" normalizeH="0" baseline="0" noProof="0" dirty="0">
                <a:solidFill>
                  <a:srgbClr val="17375E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dad</a:t>
            </a:r>
            <a:endParaRPr kumimoji="0" sz="200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70263" y="1104900"/>
            <a:ext cx="5395913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marR="0" defTabSz="457200">
              <a:lnSpc>
                <a:spcPts val="2180"/>
              </a:lnSpc>
              <a:spcBef>
                <a:spcPts val="110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m</a:t>
            </a:r>
            <a:r>
              <a:rPr kumimoji="0" sz="2000" kern="1200" cap="none" spc="-1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de </a:t>
            </a:r>
            <a:r>
              <a:rPr kumimoji="0" sz="2000" kern="1200" cap="none" spc="-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l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os té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r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m</a:t>
            </a:r>
            <a:r>
              <a:rPr kumimoji="0" sz="2000" kern="1200" cap="none" spc="-1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nos de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 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d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str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buc</a:t>
            </a:r>
            <a:r>
              <a:rPr kumimoji="0" sz="2000" kern="1200" cap="none" spc="-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ón g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l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ob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a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l y</a:t>
            </a:r>
            <a:endParaRPr kumimoji="0" sz="200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1775" y="1500188"/>
            <a:ext cx="8112125" cy="280988"/>
          </a:xfrm>
          <a:prstGeom prst="rect">
            <a:avLst/>
          </a:prstGeom>
        </p:spPr>
        <p:txBody>
          <a:bodyPr lIns="0" tIns="0" rIns="0" bIns="0"/>
          <a:lstStyle/>
          <a:p>
            <a:pPr marL="12700" marR="0" defTabSz="457200">
              <a:lnSpc>
                <a:spcPts val="2180"/>
              </a:lnSpc>
              <a:spcBef>
                <a:spcPts val="110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p</a:t>
            </a:r>
            <a:r>
              <a:rPr kumimoji="0" sz="2000" kern="1200" cap="none" spc="-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e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r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mi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te con</a:t>
            </a:r>
            <a:r>
              <a:rPr kumimoji="0" sz="2000" kern="1200" cap="none" spc="-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o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c</a:t>
            </a:r>
            <a:r>
              <a:rPr kumimoji="0" sz="2000" kern="1200" cap="none" spc="-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e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r</a:t>
            </a:r>
            <a:r>
              <a:rPr kumimoji="0" sz="2000" kern="1200" cap="none" spc="-1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 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l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as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 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d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fe</a:t>
            </a:r>
            <a:r>
              <a:rPr kumimoji="0" sz="2000" kern="1200" cap="none" spc="-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re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nci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a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s </a:t>
            </a:r>
            <a:r>
              <a:rPr kumimoji="0" sz="2000" kern="1200" cap="none" spc="-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e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ntre</a:t>
            </a:r>
            <a:r>
              <a:rPr kumimoji="0" sz="2000" kern="1200" cap="none" spc="-3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 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l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os </a:t>
            </a:r>
            <a:r>
              <a:rPr kumimoji="0" sz="2000" kern="1200" cap="none" spc="-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m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as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 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pob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r</a:t>
            </a:r>
            <a:r>
              <a:rPr kumimoji="0" sz="2000" kern="1200" cap="none" spc="-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e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s y l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o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s m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á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s</a:t>
            </a:r>
            <a:endParaRPr kumimoji="0" sz="200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1775" y="1897063"/>
            <a:ext cx="1619250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marR="0" defTabSz="457200">
              <a:lnSpc>
                <a:spcPts val="2180"/>
              </a:lnSpc>
              <a:spcBef>
                <a:spcPts val="110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r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cos.</a:t>
            </a:r>
            <a:r>
              <a:rPr kumimoji="0" sz="2000" kern="1200" cap="none" spc="-1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 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Ind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ca</a:t>
            </a:r>
            <a:endParaRPr kumimoji="0" sz="200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65577" name="object 48"/>
          <p:cNvSpPr txBox="1"/>
          <p:nvPr/>
        </p:nvSpPr>
        <p:spPr>
          <a:xfrm>
            <a:off x="1874838" y="1897063"/>
            <a:ext cx="534987" cy="279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12700">
              <a:lnSpc>
                <a:spcPts val="2175"/>
              </a:lnSpc>
              <a:spcBef>
                <a:spcPts val="115"/>
              </a:spcBef>
            </a:pPr>
            <a:r>
              <a:rPr lang="es-CL" altLang="es-CL" sz="2000" dirty="0">
                <a:solidFill>
                  <a:srgbClr val="1F487C"/>
                </a:solidFill>
                <a:latin typeface="Verdana" panose="020B0604030504040204" pitchFamily="34" charset="0"/>
              </a:rPr>
              <a:t>que</a:t>
            </a:r>
            <a:endParaRPr lang="es-CL" altLang="es-CL" sz="2000" dirty="0">
              <a:latin typeface="Verdana" panose="020B0604030504040204" pitchFamily="34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35225" y="1897063"/>
            <a:ext cx="690563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marR="0" defTabSz="457200">
              <a:lnSpc>
                <a:spcPts val="2180"/>
              </a:lnSpc>
              <a:spcBef>
                <a:spcPts val="110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C</a:t>
            </a:r>
            <a:r>
              <a:rPr kumimoji="0" sz="2000" kern="1200" cap="none" spc="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h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il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e</a:t>
            </a:r>
            <a:endParaRPr kumimoji="0" sz="200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65579" name="object 46"/>
          <p:cNvSpPr txBox="1"/>
          <p:nvPr/>
        </p:nvSpPr>
        <p:spPr>
          <a:xfrm>
            <a:off x="3151188" y="1897063"/>
            <a:ext cx="349250" cy="279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12700">
              <a:lnSpc>
                <a:spcPts val="2175"/>
              </a:lnSpc>
              <a:spcBef>
                <a:spcPts val="115"/>
              </a:spcBef>
            </a:pPr>
            <a:r>
              <a:rPr lang="es-CL" altLang="es-CL" sz="2000" dirty="0">
                <a:solidFill>
                  <a:srgbClr val="1F487C"/>
                </a:solidFill>
                <a:latin typeface="Verdana" panose="020B0604030504040204" pitchFamily="34" charset="0"/>
              </a:rPr>
              <a:t>es</a:t>
            </a:r>
            <a:endParaRPr lang="es-CL" altLang="es-CL" sz="2000" dirty="0">
              <a:latin typeface="Verdana" panose="020B0604030504040204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22663" y="1897063"/>
            <a:ext cx="539750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marR="0" defTabSz="457200">
              <a:lnSpc>
                <a:spcPts val="2180"/>
              </a:lnSpc>
              <a:spcBef>
                <a:spcPts val="110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u</a:t>
            </a:r>
            <a:r>
              <a:rPr kumimoji="0" sz="2000" kern="1200" cap="none" spc="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n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o</a:t>
            </a:r>
            <a:endParaRPr kumimoji="0" sz="200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65581" name="object 44"/>
          <p:cNvSpPr txBox="1"/>
          <p:nvPr/>
        </p:nvSpPr>
        <p:spPr>
          <a:xfrm>
            <a:off x="4086225" y="1897063"/>
            <a:ext cx="373063" cy="279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12700">
              <a:lnSpc>
                <a:spcPts val="2175"/>
              </a:lnSpc>
              <a:spcBef>
                <a:spcPts val="115"/>
              </a:spcBef>
            </a:pPr>
            <a:r>
              <a:rPr lang="es-CL" altLang="es-CL" sz="2000" dirty="0">
                <a:solidFill>
                  <a:srgbClr val="1F487C"/>
                </a:solidFill>
                <a:latin typeface="Verdana" panose="020B0604030504040204" pitchFamily="34" charset="0"/>
              </a:rPr>
              <a:t>de</a:t>
            </a:r>
            <a:endParaRPr lang="es-CL" altLang="es-CL" sz="2000" dirty="0">
              <a:latin typeface="Verdana" panose="020B060403050404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84688" y="1897063"/>
            <a:ext cx="420688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marR="0" defTabSz="457200">
              <a:lnSpc>
                <a:spcPts val="2180"/>
              </a:lnSpc>
              <a:spcBef>
                <a:spcPts val="110"/>
              </a:spcBef>
              <a:buClrTx/>
              <a:buSzTx/>
              <a:buFontTx/>
              <a:defRPr/>
            </a:pPr>
            <a:r>
              <a:rPr kumimoji="0" sz="2000" kern="1200" cap="none" spc="-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l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os</a:t>
            </a:r>
            <a:endParaRPr kumimoji="0" sz="200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29188" y="1897063"/>
            <a:ext cx="858838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marR="0" defTabSz="457200">
              <a:lnSpc>
                <a:spcPts val="2180"/>
              </a:lnSpc>
              <a:spcBef>
                <a:spcPts val="110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pa</a:t>
            </a:r>
            <a:r>
              <a:rPr kumimoji="0" sz="2000" kern="1200" cap="none" spc="-1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í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s</a:t>
            </a:r>
            <a:r>
              <a:rPr kumimoji="0" sz="2000" kern="1200" cap="none" spc="-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e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s</a:t>
            </a:r>
            <a:endParaRPr kumimoji="0" sz="200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65584" name="object 41"/>
          <p:cNvSpPr txBox="1"/>
          <p:nvPr/>
        </p:nvSpPr>
        <p:spPr>
          <a:xfrm>
            <a:off x="5813425" y="1897063"/>
            <a:ext cx="512763" cy="279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12700">
              <a:lnSpc>
                <a:spcPts val="2175"/>
              </a:lnSpc>
              <a:spcBef>
                <a:spcPts val="115"/>
              </a:spcBef>
            </a:pPr>
            <a:r>
              <a:rPr lang="es-CL" altLang="es-CL" sz="2000" dirty="0">
                <a:solidFill>
                  <a:srgbClr val="1F487C"/>
                </a:solidFill>
                <a:latin typeface="Verdana" panose="020B0604030504040204" pitchFamily="34" charset="0"/>
              </a:rPr>
              <a:t>con</a:t>
            </a:r>
            <a:endParaRPr lang="es-CL" altLang="es-CL" sz="2000" dirty="0">
              <a:latin typeface="Verdana" panose="020B060403050404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50000" y="1897063"/>
            <a:ext cx="873125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marR="0" defTabSz="457200">
              <a:lnSpc>
                <a:spcPts val="2180"/>
              </a:lnSpc>
              <a:spcBef>
                <a:spcPts val="110"/>
              </a:spcBef>
              <a:buClrTx/>
              <a:buSzTx/>
              <a:buFontTx/>
              <a:defRPr/>
            </a:pP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m</a:t>
            </a:r>
            <a:r>
              <a:rPr kumimoji="0" sz="2000" kern="1200" cap="none" spc="-1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a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y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or</a:t>
            </a:r>
            <a:endParaRPr kumimoji="0" sz="200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46938" y="1897063"/>
            <a:ext cx="1395413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marR="0" defTabSz="457200">
              <a:lnSpc>
                <a:spcPts val="2180"/>
              </a:lnSpc>
              <a:spcBef>
                <a:spcPts val="110"/>
              </a:spcBef>
              <a:buClrTx/>
              <a:buSzTx/>
              <a:buFontTx/>
              <a:defRPr/>
            </a:pP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nequ</a:t>
            </a:r>
            <a:r>
              <a:rPr kumimoji="0" sz="2000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sz="2000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dad.</a:t>
            </a:r>
            <a:endParaRPr kumimoji="0" sz="200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3225" y="6642100"/>
            <a:ext cx="3757613" cy="177800"/>
          </a:xfrm>
          <a:prstGeom prst="rect">
            <a:avLst/>
          </a:prstGeom>
        </p:spPr>
        <p:txBody>
          <a:bodyPr lIns="0" tIns="0" rIns="0" bIns="0"/>
          <a:lstStyle/>
          <a:p>
            <a:pPr marL="12700" marR="0" defTabSz="457200">
              <a:lnSpc>
                <a:spcPts val="1345"/>
              </a:lnSpc>
              <a:spcBef>
                <a:spcPts val="65"/>
              </a:spcBef>
              <a:buClrTx/>
              <a:buSzTx/>
              <a:buFontTx/>
              <a:defRPr/>
            </a:pPr>
            <a:r>
              <a:rPr kumimoji="0" sz="1200" kern="1200" cap="none" spc="-4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Fu</a:t>
            </a:r>
            <a:r>
              <a:rPr kumimoji="0" sz="1200" kern="1200" cap="none" spc="4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e</a:t>
            </a:r>
            <a:r>
              <a:rPr kumimoji="0" sz="1200" kern="1200" cap="none" spc="-4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nt</a:t>
            </a:r>
            <a:r>
              <a:rPr kumimoji="0" sz="1200" kern="1200" cap="none" spc="4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e</a:t>
            </a:r>
            <a:r>
              <a:rPr kumimoji="0" sz="1200" kern="1200" cap="none" spc="0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:</a:t>
            </a:r>
            <a:r>
              <a:rPr kumimoji="0" sz="1200" kern="1200" cap="none" spc="14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 </a:t>
            </a:r>
            <a:r>
              <a:rPr kumimoji="0" sz="1200" kern="1200" cap="none" spc="0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sz="1200" kern="1200" cap="none" spc="-4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n</a:t>
            </a:r>
            <a:r>
              <a:rPr kumimoji="0" sz="1200" kern="1200" cap="none" spc="0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fo</a:t>
            </a:r>
            <a:r>
              <a:rPr kumimoji="0" sz="1200" kern="1200" cap="none" spc="4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r</a:t>
            </a:r>
            <a:r>
              <a:rPr kumimoji="0" sz="1200" kern="1200" cap="none" spc="0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me</a:t>
            </a:r>
            <a:r>
              <a:rPr kumimoji="0" sz="1200" kern="1200" cap="none" spc="-9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 </a:t>
            </a:r>
            <a:r>
              <a:rPr kumimoji="0" sz="1200" kern="1200" cap="none" spc="0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Desa</a:t>
            </a:r>
            <a:r>
              <a:rPr kumimoji="0" sz="1200" kern="1200" cap="none" spc="4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r</a:t>
            </a:r>
            <a:r>
              <a:rPr kumimoji="0" sz="1200" kern="1200" cap="none" spc="0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r</a:t>
            </a:r>
            <a:r>
              <a:rPr kumimoji="0" sz="1200" kern="1200" cap="none" spc="4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o</a:t>
            </a:r>
            <a:r>
              <a:rPr kumimoji="0" sz="1200" kern="1200" cap="none" spc="-4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ll</a:t>
            </a:r>
            <a:r>
              <a:rPr kumimoji="0" sz="1200" kern="1200" cap="none" spc="0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o</a:t>
            </a:r>
            <a:r>
              <a:rPr kumimoji="0" sz="1200" kern="1200" cap="none" spc="-9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 </a:t>
            </a:r>
            <a:r>
              <a:rPr kumimoji="0" sz="1200" kern="1200" cap="none" spc="0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H</a:t>
            </a:r>
            <a:r>
              <a:rPr kumimoji="0" sz="1200" kern="1200" cap="none" spc="-4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u</a:t>
            </a:r>
            <a:r>
              <a:rPr kumimoji="0" sz="1200" kern="1200" cap="none" spc="0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m</a:t>
            </a:r>
            <a:r>
              <a:rPr kumimoji="0" sz="1200" kern="1200" cap="none" spc="-4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an</a:t>
            </a:r>
            <a:r>
              <a:rPr kumimoji="0" sz="1200" kern="1200" cap="none" spc="0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o</a:t>
            </a:r>
            <a:r>
              <a:rPr kumimoji="0" sz="1200" kern="1200" cap="none" spc="9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 </a:t>
            </a:r>
            <a:r>
              <a:rPr kumimoji="0" sz="1200" kern="1200" cap="none" spc="-4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P</a:t>
            </a:r>
            <a:r>
              <a:rPr kumimoji="0" sz="1200" kern="1200" cap="none" spc="0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NUD</a:t>
            </a:r>
            <a:r>
              <a:rPr kumimoji="0" sz="1200" kern="1200" cap="none" spc="9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 </a:t>
            </a:r>
            <a:r>
              <a:rPr kumimoji="0" sz="1200" kern="1200" cap="none" spc="4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200</a:t>
            </a:r>
            <a:r>
              <a:rPr kumimoji="0" sz="1200" kern="1200" cap="none" spc="0" normalizeH="0" baseline="0" noProof="0" dirty="0">
                <a:solidFill>
                  <a:srgbClr val="49452A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9</a:t>
            </a:r>
            <a:endParaRPr kumimoji="0" sz="120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0825" y="2924175"/>
            <a:ext cx="1584325" cy="792163"/>
          </a:xfrm>
          <a:prstGeom prst="rect">
            <a:avLst/>
          </a:prstGeom>
        </p:spPr>
        <p:txBody>
          <a:bodyPr lIns="0" tIns="0" rIns="0" bIns="0"/>
          <a:lstStyle/>
          <a:p>
            <a:pPr marL="91440" marR="0" defTabSz="457200">
              <a:lnSpc>
                <a:spcPct val="101000"/>
              </a:lnSpc>
              <a:spcBef>
                <a:spcPts val="340"/>
              </a:spcBef>
              <a:buClrTx/>
              <a:buSzTx/>
              <a:buFontTx/>
              <a:defRPr/>
            </a:pP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A</a:t>
            </a:r>
            <a:r>
              <a:rPr kumimoji="0" b="1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l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e</a:t>
            </a:r>
            <a:r>
              <a:rPr kumimoji="0" b="1" kern="1200" cap="none" spc="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m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ania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35150" y="2924175"/>
            <a:ext cx="1141413" cy="792163"/>
          </a:xfrm>
          <a:prstGeom prst="rect">
            <a:avLst/>
          </a:prstGeom>
        </p:spPr>
        <p:txBody>
          <a:bodyPr lIns="0" tIns="0" rIns="0" bIns="0"/>
          <a:lstStyle/>
          <a:p>
            <a:pPr marL="92075" marR="0" defTabSz="457200">
              <a:lnSpc>
                <a:spcPct val="101000"/>
              </a:lnSpc>
              <a:spcBef>
                <a:spcPts val="340"/>
              </a:spcBef>
              <a:buClrTx/>
              <a:buSzTx/>
              <a:buFontTx/>
              <a:defRPr/>
            </a:pPr>
            <a:r>
              <a:rPr kumimoji="0" kern="1200" cap="none" spc="0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0,2</a:t>
            </a:r>
            <a:r>
              <a:rPr kumimoji="0" kern="1200" cap="none" spc="-4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8</a:t>
            </a:r>
            <a:r>
              <a:rPr kumimoji="0" kern="1200" cap="none" spc="0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3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58478" y="2930525"/>
            <a:ext cx="1363663" cy="792163"/>
          </a:xfrm>
          <a:prstGeom prst="rect">
            <a:avLst/>
          </a:prstGeom>
        </p:spPr>
        <p:txBody>
          <a:bodyPr lIns="0" tIns="0" rIns="0" bIns="0"/>
          <a:lstStyle/>
          <a:p>
            <a:pPr marL="92075" marR="0" defTabSz="457200">
              <a:lnSpc>
                <a:spcPct val="101000"/>
              </a:lnSpc>
              <a:spcBef>
                <a:spcPts val="340"/>
              </a:spcBef>
              <a:buClrTx/>
              <a:buSzTx/>
              <a:buFontTx/>
              <a:defRPr/>
            </a:pP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C</a:t>
            </a:r>
            <a:r>
              <a:rPr kumimoji="0" b="1" kern="1200" cap="none" spc="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h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ina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65591" name="object 34"/>
          <p:cNvSpPr txBox="1"/>
          <p:nvPr/>
        </p:nvSpPr>
        <p:spPr>
          <a:xfrm>
            <a:off x="4340225" y="2924175"/>
            <a:ext cx="1168400" cy="7921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92075">
              <a:lnSpc>
                <a:spcPct val="101000"/>
              </a:lnSpc>
              <a:spcBef>
                <a:spcPts val="340"/>
              </a:spcBef>
            </a:pPr>
            <a:r>
              <a:rPr lang="es-CL" altLang="es-CL" dirty="0">
                <a:solidFill>
                  <a:srgbClr val="585858"/>
                </a:solidFill>
                <a:latin typeface="Verdana" panose="020B0604030504040204" pitchFamily="34" charset="0"/>
              </a:rPr>
              <a:t>0,47</a:t>
            </a:r>
            <a:endParaRPr lang="es-CL" altLang="es-CL" dirty="0">
              <a:latin typeface="Verdana" panose="020B0604030504040204" pitchFamily="34" charset="0"/>
            </a:endParaRPr>
          </a:p>
        </p:txBody>
      </p:sp>
      <p:sp>
        <p:nvSpPr>
          <p:cNvPr id="65592" name="object 33"/>
          <p:cNvSpPr txBox="1"/>
          <p:nvPr/>
        </p:nvSpPr>
        <p:spPr>
          <a:xfrm>
            <a:off x="5508625" y="2924175"/>
            <a:ext cx="1978025" cy="7921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92075">
              <a:lnSpc>
                <a:spcPct val="101000"/>
              </a:lnSpc>
              <a:spcBef>
                <a:spcPts val="340"/>
              </a:spcBef>
            </a:pPr>
            <a:r>
              <a:rPr lang="es-CL" altLang="es-CL" b="1" dirty="0">
                <a:solidFill>
                  <a:srgbClr val="1F487C"/>
                </a:solidFill>
                <a:latin typeface="Verdana" panose="020B0604030504040204" pitchFamily="34" charset="0"/>
              </a:rPr>
              <a:t>Brasil</a:t>
            </a:r>
            <a:endParaRPr lang="es-CL" altLang="es-CL" dirty="0">
              <a:latin typeface="Verdana" panose="020B060403050404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86650" y="2924175"/>
            <a:ext cx="1368425" cy="792163"/>
          </a:xfrm>
          <a:prstGeom prst="rect">
            <a:avLst/>
          </a:prstGeom>
        </p:spPr>
        <p:txBody>
          <a:bodyPr lIns="0" tIns="0" rIns="0" bIns="0"/>
          <a:lstStyle/>
          <a:p>
            <a:pPr marL="92710" marR="0" defTabSz="457200">
              <a:lnSpc>
                <a:spcPct val="101000"/>
              </a:lnSpc>
              <a:spcBef>
                <a:spcPts val="340"/>
              </a:spcBef>
              <a:buClrTx/>
              <a:buSzTx/>
              <a:buFontTx/>
              <a:defRPr/>
            </a:pPr>
            <a:r>
              <a:rPr kumimoji="0" kern="1200" cap="none" spc="0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0,5</a:t>
            </a:r>
            <a:r>
              <a:rPr kumimoji="0" kern="1200" cap="none" spc="-4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7</a:t>
            </a:r>
            <a:r>
              <a:rPr kumimoji="0" kern="1200" cap="none" spc="0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9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0825" y="3716338"/>
            <a:ext cx="1584325" cy="482600"/>
          </a:xfrm>
          <a:prstGeom prst="rect">
            <a:avLst/>
          </a:prstGeom>
        </p:spPr>
        <p:txBody>
          <a:bodyPr lIns="0" tIns="0" rIns="0" bIns="0"/>
          <a:lstStyle/>
          <a:p>
            <a:pPr marL="91440" marR="0" defTabSz="457200">
              <a:lnSpc>
                <a:spcPct val="101000"/>
              </a:lnSpc>
              <a:spcBef>
                <a:spcPts val="345"/>
              </a:spcBef>
              <a:buClrTx/>
              <a:buSzTx/>
              <a:buFontTx/>
              <a:defRPr/>
            </a:pP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J</a:t>
            </a:r>
            <a:r>
              <a:rPr kumimoji="0" b="1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a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pón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35150" y="3716338"/>
            <a:ext cx="1141413" cy="482600"/>
          </a:xfrm>
          <a:prstGeom prst="rect">
            <a:avLst/>
          </a:prstGeom>
        </p:spPr>
        <p:txBody>
          <a:bodyPr lIns="0" tIns="0" rIns="0" bIns="0"/>
          <a:lstStyle/>
          <a:p>
            <a:pPr marL="92075" marR="0" defTabSz="457200">
              <a:lnSpc>
                <a:spcPct val="101000"/>
              </a:lnSpc>
              <a:spcBef>
                <a:spcPts val="345"/>
              </a:spcBef>
              <a:buClrTx/>
              <a:buSzTx/>
              <a:buFontTx/>
              <a:defRPr/>
            </a:pPr>
            <a:r>
              <a:rPr kumimoji="0" kern="1200" cap="none" spc="-4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0</a:t>
            </a:r>
            <a:r>
              <a:rPr kumimoji="0" kern="1200" cap="none" spc="0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,2</a:t>
            </a:r>
            <a:r>
              <a:rPr kumimoji="0" kern="1200" cap="none" spc="-9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4</a:t>
            </a:r>
            <a:r>
              <a:rPr kumimoji="0" kern="1200" cap="none" spc="0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9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76563" y="3716338"/>
            <a:ext cx="1363663" cy="482600"/>
          </a:xfrm>
          <a:prstGeom prst="rect">
            <a:avLst/>
          </a:prstGeom>
        </p:spPr>
        <p:txBody>
          <a:bodyPr lIns="0" tIns="0" rIns="0" bIns="0"/>
          <a:lstStyle/>
          <a:p>
            <a:pPr marL="92075" marR="0" defTabSz="457200">
              <a:lnSpc>
                <a:spcPct val="101000"/>
              </a:lnSpc>
              <a:spcBef>
                <a:spcPts val="345"/>
              </a:spcBef>
              <a:buClrTx/>
              <a:buSzTx/>
              <a:buFontTx/>
              <a:defRPr/>
            </a:pPr>
            <a:r>
              <a:rPr kumimoji="0" b="1" kern="1200" cap="none" spc="-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E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.</a:t>
            </a:r>
            <a:r>
              <a:rPr kumimoji="0" b="1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E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.U.U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40225" y="3716338"/>
            <a:ext cx="1168400" cy="482600"/>
          </a:xfrm>
          <a:prstGeom prst="rect">
            <a:avLst/>
          </a:prstGeom>
        </p:spPr>
        <p:txBody>
          <a:bodyPr lIns="0" tIns="0" rIns="0" bIns="0"/>
          <a:lstStyle/>
          <a:p>
            <a:pPr marL="92075" marR="0" defTabSz="457200">
              <a:lnSpc>
                <a:spcPct val="101000"/>
              </a:lnSpc>
              <a:spcBef>
                <a:spcPts val="345"/>
              </a:spcBef>
              <a:buClrTx/>
              <a:buSzTx/>
              <a:buFontTx/>
              <a:defRPr/>
            </a:pPr>
            <a:r>
              <a:rPr kumimoji="0" kern="1200" cap="none" spc="-4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0</a:t>
            </a:r>
            <a:r>
              <a:rPr kumimoji="0" kern="1200" cap="none" spc="0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,4</a:t>
            </a:r>
            <a:r>
              <a:rPr kumimoji="0" kern="1200" cap="none" spc="-9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4</a:t>
            </a:r>
            <a:r>
              <a:rPr kumimoji="0" kern="1200" cap="none" spc="0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5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65598" name="object 27"/>
          <p:cNvSpPr txBox="1"/>
          <p:nvPr/>
        </p:nvSpPr>
        <p:spPr>
          <a:xfrm>
            <a:off x="5508625" y="3716338"/>
            <a:ext cx="1978025" cy="4826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92075">
              <a:lnSpc>
                <a:spcPct val="101000"/>
              </a:lnSpc>
              <a:spcBef>
                <a:spcPts val="350"/>
              </a:spcBef>
            </a:pPr>
            <a:r>
              <a:rPr lang="es-CL" altLang="es-CL" b="1" dirty="0">
                <a:solidFill>
                  <a:srgbClr val="1F487C"/>
                </a:solidFill>
                <a:latin typeface="Verdana" panose="020B0604030504040204" pitchFamily="34" charset="0"/>
              </a:rPr>
              <a:t>Chile</a:t>
            </a:r>
            <a:endParaRPr lang="es-CL" altLang="es-CL" dirty="0">
              <a:latin typeface="Verdana" panose="020B0604030504040204" pitchFamily="34" charset="0"/>
            </a:endParaRPr>
          </a:p>
        </p:txBody>
      </p:sp>
      <p:sp>
        <p:nvSpPr>
          <p:cNvPr id="65599" name="object 26"/>
          <p:cNvSpPr txBox="1"/>
          <p:nvPr/>
        </p:nvSpPr>
        <p:spPr>
          <a:xfrm>
            <a:off x="7486650" y="3716338"/>
            <a:ext cx="1368425" cy="4826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92075">
              <a:lnSpc>
                <a:spcPct val="101000"/>
              </a:lnSpc>
              <a:spcBef>
                <a:spcPts val="350"/>
              </a:spcBef>
            </a:pPr>
            <a:r>
              <a:rPr lang="es-CL" altLang="es-CL" b="1" dirty="0">
                <a:solidFill>
                  <a:srgbClr val="C0504D"/>
                </a:solidFill>
                <a:latin typeface="Verdana" panose="020B0604030504040204" pitchFamily="34" charset="0"/>
              </a:rPr>
              <a:t>0,55</a:t>
            </a:r>
            <a:endParaRPr lang="es-CL" altLang="es-CL" dirty="0">
              <a:latin typeface="Verdana" panose="020B060403050404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0825" y="4198938"/>
            <a:ext cx="1584325" cy="481013"/>
          </a:xfrm>
          <a:prstGeom prst="rect">
            <a:avLst/>
          </a:prstGeom>
        </p:spPr>
        <p:txBody>
          <a:bodyPr lIns="0" tIns="0" rIns="0" bIns="0"/>
          <a:lstStyle/>
          <a:p>
            <a:pPr marL="91440" marR="0" defTabSz="457200">
              <a:lnSpc>
                <a:spcPct val="101000"/>
              </a:lnSpc>
              <a:spcBef>
                <a:spcPts val="345"/>
              </a:spcBef>
              <a:buClrTx/>
              <a:buSzTx/>
              <a:buFontTx/>
              <a:defRPr/>
            </a:pPr>
            <a:r>
              <a:rPr kumimoji="0" b="1" kern="1200" cap="none" spc="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D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inamarca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5150" y="4198938"/>
            <a:ext cx="1141413" cy="481013"/>
          </a:xfrm>
          <a:prstGeom prst="rect">
            <a:avLst/>
          </a:prstGeom>
        </p:spPr>
        <p:txBody>
          <a:bodyPr lIns="0" tIns="0" rIns="0" bIns="0"/>
          <a:lstStyle/>
          <a:p>
            <a:pPr marL="92075" marR="0" defTabSz="457200">
              <a:lnSpc>
                <a:spcPct val="101000"/>
              </a:lnSpc>
              <a:spcBef>
                <a:spcPts val="345"/>
              </a:spcBef>
              <a:buClrTx/>
              <a:buSzTx/>
              <a:buFontTx/>
              <a:defRPr/>
            </a:pP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0,</a:t>
            </a:r>
            <a:r>
              <a:rPr kumimoji="0" b="1" kern="1200" cap="none" spc="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2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47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65602" name="object 23"/>
          <p:cNvSpPr txBox="1"/>
          <p:nvPr/>
        </p:nvSpPr>
        <p:spPr>
          <a:xfrm>
            <a:off x="2976563" y="4198938"/>
            <a:ext cx="1363662" cy="4810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90805">
              <a:lnSpc>
                <a:spcPct val="101000"/>
              </a:lnSpc>
              <a:spcBef>
                <a:spcPts val="350"/>
              </a:spcBef>
            </a:pPr>
            <a:r>
              <a:rPr lang="es-CL" altLang="es-CL" b="1" dirty="0">
                <a:solidFill>
                  <a:srgbClr val="1F487C"/>
                </a:solidFill>
                <a:latin typeface="Verdana" panose="020B0604030504040204" pitchFamily="34" charset="0"/>
              </a:rPr>
              <a:t>Rusia</a:t>
            </a:r>
            <a:endParaRPr lang="es-CL" altLang="es-CL" dirty="0">
              <a:latin typeface="Verdana" panose="020B0604030504040204" pitchFamily="34" charset="0"/>
            </a:endParaRPr>
          </a:p>
        </p:txBody>
      </p:sp>
      <p:sp>
        <p:nvSpPr>
          <p:cNvPr id="65603" name="object 22"/>
          <p:cNvSpPr txBox="1"/>
          <p:nvPr/>
        </p:nvSpPr>
        <p:spPr>
          <a:xfrm>
            <a:off x="4340225" y="4198938"/>
            <a:ext cx="1168400" cy="4810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92075">
              <a:lnSpc>
                <a:spcPct val="101000"/>
              </a:lnSpc>
              <a:spcBef>
                <a:spcPts val="350"/>
              </a:spcBef>
            </a:pPr>
            <a:r>
              <a:rPr lang="es-CL" altLang="es-CL" dirty="0">
                <a:solidFill>
                  <a:srgbClr val="585858"/>
                </a:solidFill>
                <a:latin typeface="Verdana" panose="020B0604030504040204" pitchFamily="34" charset="0"/>
              </a:rPr>
              <a:t>0,39</a:t>
            </a:r>
            <a:endParaRPr lang="es-CL" altLang="es-CL" dirty="0">
              <a:latin typeface="Verdana" panose="020B060403050404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08625" y="4198938"/>
            <a:ext cx="1978025" cy="481013"/>
          </a:xfrm>
          <a:prstGeom prst="rect">
            <a:avLst/>
          </a:prstGeom>
        </p:spPr>
        <p:txBody>
          <a:bodyPr lIns="0" tIns="0" rIns="0" bIns="0"/>
          <a:lstStyle/>
          <a:p>
            <a:pPr marL="92075" marR="0" defTabSz="457200">
              <a:lnSpc>
                <a:spcPct val="101000"/>
              </a:lnSpc>
              <a:spcBef>
                <a:spcPts val="345"/>
              </a:spcBef>
              <a:buClrTx/>
              <a:buSzTx/>
              <a:buFontTx/>
              <a:defRPr/>
            </a:pP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Méx</a:t>
            </a:r>
            <a:r>
              <a:rPr kumimoji="0" b="1" kern="1200" cap="none" spc="-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co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86650" y="4198938"/>
            <a:ext cx="1368425" cy="481013"/>
          </a:xfrm>
          <a:prstGeom prst="rect">
            <a:avLst/>
          </a:prstGeom>
        </p:spPr>
        <p:txBody>
          <a:bodyPr lIns="0" tIns="0" rIns="0" bIns="0"/>
          <a:lstStyle/>
          <a:p>
            <a:pPr marL="92710" marR="0" defTabSz="457200">
              <a:lnSpc>
                <a:spcPct val="101000"/>
              </a:lnSpc>
              <a:spcBef>
                <a:spcPts val="345"/>
              </a:spcBef>
              <a:buClrTx/>
              <a:buSzTx/>
              <a:buFontTx/>
              <a:defRPr/>
            </a:pPr>
            <a:r>
              <a:rPr kumimoji="0" kern="1200" cap="none" spc="0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0,5</a:t>
            </a:r>
            <a:r>
              <a:rPr kumimoji="0" kern="1200" cap="none" spc="-4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4</a:t>
            </a:r>
            <a:r>
              <a:rPr kumimoji="0" kern="1200" cap="none" spc="0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6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65606" name="object 19"/>
          <p:cNvSpPr txBox="1"/>
          <p:nvPr/>
        </p:nvSpPr>
        <p:spPr>
          <a:xfrm>
            <a:off x="250825" y="4679950"/>
            <a:ext cx="1584325" cy="4826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25400">
              <a:lnSpc>
                <a:spcPts val="1000"/>
              </a:lnSpc>
            </a:pPr>
            <a:endParaRPr lang="es-CL" altLang="es-CL" sz="1000" dirty="0">
              <a:latin typeface="Arial" panose="020B0604020202020204" pitchFamily="34" charset="0"/>
            </a:endParaRPr>
          </a:p>
        </p:txBody>
      </p:sp>
      <p:sp>
        <p:nvSpPr>
          <p:cNvPr id="65607" name="object 18"/>
          <p:cNvSpPr txBox="1"/>
          <p:nvPr/>
        </p:nvSpPr>
        <p:spPr>
          <a:xfrm>
            <a:off x="1835150" y="4679950"/>
            <a:ext cx="1141413" cy="4826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25400">
              <a:lnSpc>
                <a:spcPts val="1000"/>
              </a:lnSpc>
            </a:pPr>
            <a:endParaRPr lang="es-CL" altLang="es-CL" sz="1000" dirty="0">
              <a:latin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6563" y="4679950"/>
            <a:ext cx="1363663" cy="482600"/>
          </a:xfrm>
          <a:prstGeom prst="rect">
            <a:avLst/>
          </a:prstGeom>
        </p:spPr>
        <p:txBody>
          <a:bodyPr lIns="0" tIns="0" rIns="0" bIns="0"/>
          <a:lstStyle/>
          <a:p>
            <a:pPr marL="92075" marR="0" defTabSz="457200">
              <a:lnSpc>
                <a:spcPct val="101000"/>
              </a:lnSpc>
              <a:spcBef>
                <a:spcPts val="345"/>
              </a:spcBef>
              <a:buClrTx/>
              <a:buSzTx/>
              <a:buFontTx/>
              <a:defRPr/>
            </a:pP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b="1" kern="1200" cap="none" spc="-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t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a</a:t>
            </a:r>
            <a:r>
              <a:rPr kumimoji="0" b="1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l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ia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40225" y="4679950"/>
            <a:ext cx="1168400" cy="482600"/>
          </a:xfrm>
          <a:prstGeom prst="rect">
            <a:avLst/>
          </a:prstGeom>
        </p:spPr>
        <p:txBody>
          <a:bodyPr lIns="0" tIns="0" rIns="0" bIns="0"/>
          <a:lstStyle/>
          <a:p>
            <a:pPr marL="92075" marR="0" defTabSz="457200">
              <a:lnSpc>
                <a:spcPct val="101000"/>
              </a:lnSpc>
              <a:spcBef>
                <a:spcPts val="345"/>
              </a:spcBef>
              <a:buClrTx/>
              <a:buSzTx/>
              <a:buFontTx/>
              <a:defRPr/>
            </a:pPr>
            <a:r>
              <a:rPr kumimoji="0" kern="1200" cap="none" spc="-4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0</a:t>
            </a:r>
            <a:r>
              <a:rPr kumimoji="0" kern="1200" cap="none" spc="0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,36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08625" y="4679950"/>
            <a:ext cx="1978025" cy="482600"/>
          </a:xfrm>
          <a:prstGeom prst="rect">
            <a:avLst/>
          </a:prstGeom>
        </p:spPr>
        <p:txBody>
          <a:bodyPr lIns="0" tIns="0" rIns="0" bIns="0"/>
          <a:lstStyle/>
          <a:p>
            <a:pPr marL="92075" marR="0" defTabSz="457200">
              <a:lnSpc>
                <a:spcPct val="101000"/>
              </a:lnSpc>
              <a:spcBef>
                <a:spcPts val="345"/>
              </a:spcBef>
              <a:buClrTx/>
              <a:buSzTx/>
              <a:buFontTx/>
              <a:defRPr/>
            </a:pPr>
            <a:r>
              <a:rPr kumimoji="0" b="1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A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rg</a:t>
            </a:r>
            <a:r>
              <a:rPr kumimoji="0" b="1" kern="1200" cap="none" spc="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e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nt</a:t>
            </a:r>
            <a:r>
              <a:rPr kumimoji="0" b="1" kern="1200" cap="none" spc="-9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na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86650" y="4679950"/>
            <a:ext cx="1368425" cy="482600"/>
          </a:xfrm>
          <a:prstGeom prst="rect">
            <a:avLst/>
          </a:prstGeom>
        </p:spPr>
        <p:txBody>
          <a:bodyPr lIns="0" tIns="0" rIns="0" bIns="0"/>
          <a:lstStyle/>
          <a:p>
            <a:pPr marL="92710" marR="0" defTabSz="457200">
              <a:lnSpc>
                <a:spcPct val="101000"/>
              </a:lnSpc>
              <a:spcBef>
                <a:spcPts val="345"/>
              </a:spcBef>
              <a:buClrTx/>
              <a:buSzTx/>
              <a:buFontTx/>
              <a:defRPr/>
            </a:pPr>
            <a:r>
              <a:rPr kumimoji="0" kern="1200" cap="none" spc="-4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0</a:t>
            </a:r>
            <a:r>
              <a:rPr kumimoji="0" kern="1200" cap="none" spc="0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,5</a:t>
            </a:r>
            <a:r>
              <a:rPr kumimoji="0" kern="1200" cap="none" spc="-9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4</a:t>
            </a:r>
            <a:r>
              <a:rPr kumimoji="0" kern="1200" cap="none" spc="0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2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65612" name="object 13"/>
          <p:cNvSpPr txBox="1"/>
          <p:nvPr/>
        </p:nvSpPr>
        <p:spPr>
          <a:xfrm>
            <a:off x="250825" y="5162550"/>
            <a:ext cx="1584325" cy="6397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25400">
              <a:lnSpc>
                <a:spcPts val="1000"/>
              </a:lnSpc>
            </a:pPr>
            <a:endParaRPr lang="es-CL" altLang="es-CL" sz="1000" dirty="0">
              <a:latin typeface="Arial" panose="020B0604020202020204" pitchFamily="34" charset="0"/>
            </a:endParaRPr>
          </a:p>
        </p:txBody>
      </p:sp>
      <p:sp>
        <p:nvSpPr>
          <p:cNvPr id="65613" name="object 12"/>
          <p:cNvSpPr txBox="1"/>
          <p:nvPr/>
        </p:nvSpPr>
        <p:spPr>
          <a:xfrm>
            <a:off x="1835150" y="5162550"/>
            <a:ext cx="1141413" cy="6397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25400">
              <a:lnSpc>
                <a:spcPts val="1000"/>
              </a:lnSpc>
            </a:pPr>
            <a:endParaRPr lang="es-CL" altLang="es-CL" sz="1000" dirty="0">
              <a:latin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76563" y="5162550"/>
            <a:ext cx="1363663" cy="639763"/>
          </a:xfrm>
          <a:prstGeom prst="rect">
            <a:avLst/>
          </a:prstGeom>
        </p:spPr>
        <p:txBody>
          <a:bodyPr lIns="0" tIns="0" rIns="0" bIns="0"/>
          <a:lstStyle/>
          <a:p>
            <a:pPr marL="92075" marR="0" defTabSz="457200">
              <a:lnSpc>
                <a:spcPct val="101000"/>
              </a:lnSpc>
              <a:spcBef>
                <a:spcPts val="345"/>
              </a:spcBef>
              <a:buClrTx/>
              <a:buSzTx/>
              <a:buFontTx/>
              <a:defRPr/>
            </a:pPr>
            <a:r>
              <a:rPr kumimoji="0" b="1" kern="1200" cap="none" spc="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F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ra</a:t>
            </a:r>
            <a:r>
              <a:rPr kumimoji="0" b="1" kern="1200" cap="none" spc="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n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c</a:t>
            </a:r>
            <a:r>
              <a:rPr kumimoji="0" b="1" kern="1200" cap="none" spc="-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a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0225" y="5162550"/>
            <a:ext cx="1168400" cy="639763"/>
          </a:xfrm>
          <a:prstGeom prst="rect">
            <a:avLst/>
          </a:prstGeom>
        </p:spPr>
        <p:txBody>
          <a:bodyPr lIns="0" tIns="0" rIns="0" bIns="0"/>
          <a:lstStyle/>
          <a:p>
            <a:pPr marL="92075" marR="0" defTabSz="457200">
              <a:lnSpc>
                <a:spcPct val="101000"/>
              </a:lnSpc>
              <a:spcBef>
                <a:spcPts val="345"/>
              </a:spcBef>
              <a:buClrTx/>
              <a:buSzTx/>
              <a:buFontTx/>
              <a:defRPr/>
            </a:pPr>
            <a:r>
              <a:rPr kumimoji="0" kern="1200" cap="none" spc="0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0,3</a:t>
            </a:r>
            <a:r>
              <a:rPr kumimoji="0" kern="1200" cap="none" spc="-4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2</a:t>
            </a:r>
            <a:r>
              <a:rPr kumimoji="0" kern="1200" cap="none" spc="0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7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8625" y="5162550"/>
            <a:ext cx="1978025" cy="639763"/>
          </a:xfrm>
          <a:prstGeom prst="rect">
            <a:avLst/>
          </a:prstGeom>
        </p:spPr>
        <p:txBody>
          <a:bodyPr lIns="0" tIns="0" rIns="0" bIns="0"/>
          <a:lstStyle/>
          <a:p>
            <a:pPr marL="92075" marR="0" defTabSz="457200">
              <a:lnSpc>
                <a:spcPct val="101000"/>
              </a:lnSpc>
              <a:spcBef>
                <a:spcPts val="345"/>
              </a:spcBef>
              <a:buClrTx/>
              <a:buSzTx/>
              <a:buFontTx/>
              <a:defRPr/>
            </a:pP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Namibia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  <a:p>
            <a:pPr marL="92075" marR="0" defTabSz="457200">
              <a:lnSpc>
                <a:spcPts val="2160"/>
              </a:lnSpc>
              <a:spcBef>
                <a:spcPts val="110"/>
              </a:spcBef>
              <a:buClrTx/>
              <a:buSzTx/>
              <a:buFontTx/>
              <a:defRPr/>
            </a:pPr>
            <a:r>
              <a:rPr kumimoji="0" sz="2700" kern="1200" cap="none" spc="0" normalizeH="0" baseline="-200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(</a:t>
            </a:r>
            <a:r>
              <a:rPr kumimoji="0" sz="2100" kern="1200" cap="none" spc="0" normalizeH="0" baseline="-200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m</a:t>
            </a:r>
            <a:r>
              <a:rPr kumimoji="0" sz="2100" kern="1200" cap="none" spc="-14" normalizeH="0" baseline="-200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ay</a:t>
            </a:r>
            <a:r>
              <a:rPr kumimoji="0" sz="2100" kern="1200" cap="none" spc="0" normalizeH="0" baseline="-200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or</a:t>
            </a:r>
            <a:r>
              <a:rPr kumimoji="0" sz="2100" kern="1200" cap="none" spc="-19" normalizeH="0" baseline="-200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 </a:t>
            </a:r>
            <a:r>
              <a:rPr kumimoji="0" sz="2100" kern="1200" cap="none" spc="9" normalizeH="0" baseline="-200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sz="2100" kern="1200" cap="none" spc="0" normalizeH="0" baseline="-200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nequ</a:t>
            </a:r>
            <a:r>
              <a:rPr kumimoji="0" sz="2100" kern="1200" cap="none" spc="14" normalizeH="0" baseline="-200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i</a:t>
            </a:r>
            <a:r>
              <a:rPr kumimoji="0" sz="2100" kern="1200" cap="none" spc="-14" normalizeH="0" baseline="-200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t</a:t>
            </a:r>
            <a:r>
              <a:rPr kumimoji="0" sz="2100" kern="1200" cap="none" spc="0" normalizeH="0" baseline="-200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y)</a:t>
            </a:r>
            <a:endParaRPr kumimoji="0" sz="140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6650" y="5162550"/>
            <a:ext cx="1368425" cy="639763"/>
          </a:xfrm>
          <a:prstGeom prst="rect">
            <a:avLst/>
          </a:prstGeom>
        </p:spPr>
        <p:txBody>
          <a:bodyPr lIns="0" tIns="0" rIns="0" bIns="0"/>
          <a:lstStyle/>
          <a:p>
            <a:pPr marL="92710" marR="0" defTabSz="457200">
              <a:lnSpc>
                <a:spcPct val="101000"/>
              </a:lnSpc>
              <a:spcBef>
                <a:spcPts val="345"/>
              </a:spcBef>
              <a:buClrTx/>
              <a:buSzTx/>
              <a:buFontTx/>
              <a:defRPr/>
            </a:pPr>
            <a:r>
              <a:rPr kumimoji="0" b="1" kern="1200" cap="none" spc="0" normalizeH="0" baseline="0" noProof="0" dirty="0">
                <a:solidFill>
                  <a:srgbClr val="C0504D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0,</a:t>
            </a:r>
            <a:r>
              <a:rPr kumimoji="0" b="1" kern="1200" cap="none" spc="4" normalizeH="0" baseline="0" noProof="0" dirty="0">
                <a:solidFill>
                  <a:srgbClr val="C0504D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7</a:t>
            </a:r>
            <a:r>
              <a:rPr kumimoji="0" b="1" kern="1200" cap="none" spc="0" normalizeH="0" baseline="0" noProof="0" dirty="0">
                <a:solidFill>
                  <a:srgbClr val="C0504D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07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65618" name="object 7"/>
          <p:cNvSpPr txBox="1"/>
          <p:nvPr/>
        </p:nvSpPr>
        <p:spPr>
          <a:xfrm>
            <a:off x="250825" y="5802313"/>
            <a:ext cx="1584325" cy="6905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25400">
              <a:lnSpc>
                <a:spcPts val="1000"/>
              </a:lnSpc>
            </a:pPr>
            <a:endParaRPr lang="es-CL" altLang="es-CL" sz="1000" dirty="0">
              <a:latin typeface="Arial" panose="020B0604020202020204" pitchFamily="34" charset="0"/>
            </a:endParaRPr>
          </a:p>
        </p:txBody>
      </p:sp>
      <p:sp>
        <p:nvSpPr>
          <p:cNvPr id="65619" name="object 6"/>
          <p:cNvSpPr txBox="1"/>
          <p:nvPr/>
        </p:nvSpPr>
        <p:spPr>
          <a:xfrm>
            <a:off x="1835150" y="5802313"/>
            <a:ext cx="1141413" cy="6905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25400">
              <a:lnSpc>
                <a:spcPts val="1000"/>
              </a:lnSpc>
            </a:pPr>
            <a:endParaRPr lang="es-CL" altLang="es-CL" sz="1000" dirty="0">
              <a:latin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6563" y="5802313"/>
            <a:ext cx="1363663" cy="690563"/>
          </a:xfrm>
          <a:prstGeom prst="rect">
            <a:avLst/>
          </a:prstGeom>
        </p:spPr>
        <p:txBody>
          <a:bodyPr lIns="0" tIns="0" rIns="0" bIns="0"/>
          <a:lstStyle/>
          <a:p>
            <a:pPr marL="92075" marR="0" defTabSz="457200">
              <a:lnSpc>
                <a:spcPct val="101000"/>
              </a:lnSpc>
              <a:spcBef>
                <a:spcPts val="350"/>
              </a:spcBef>
              <a:buClrTx/>
              <a:buSzTx/>
              <a:buFontTx/>
              <a:defRPr/>
            </a:pPr>
            <a:r>
              <a:rPr kumimoji="0" b="1" kern="1200" cap="none" spc="-4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E</a:t>
            </a:r>
            <a:r>
              <a:rPr kumimoji="0" b="1" kern="1200" cap="none" spc="0" normalizeH="0" baseline="0" noProof="0" dirty="0">
                <a:solidFill>
                  <a:srgbClr val="1F487C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spaña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0225" y="5802313"/>
            <a:ext cx="1168400" cy="690563"/>
          </a:xfrm>
          <a:prstGeom prst="rect">
            <a:avLst/>
          </a:prstGeom>
        </p:spPr>
        <p:txBody>
          <a:bodyPr lIns="0" tIns="0" rIns="0" bIns="0"/>
          <a:lstStyle/>
          <a:p>
            <a:pPr marL="92075" marR="0" defTabSz="457200">
              <a:lnSpc>
                <a:spcPct val="101000"/>
              </a:lnSpc>
              <a:spcBef>
                <a:spcPts val="350"/>
              </a:spcBef>
              <a:buClrTx/>
              <a:buSzTx/>
              <a:buFontTx/>
              <a:defRPr/>
            </a:pPr>
            <a:r>
              <a:rPr kumimoji="0" kern="1200" cap="none" spc="-4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0</a:t>
            </a:r>
            <a:r>
              <a:rPr kumimoji="0" kern="1200" cap="none" spc="0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,3</a:t>
            </a:r>
            <a:r>
              <a:rPr kumimoji="0" kern="1200" cap="none" spc="-9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2</a:t>
            </a:r>
            <a:r>
              <a:rPr kumimoji="0" kern="1200" cap="none" spc="0" normalizeH="0" baseline="0" noProof="0" dirty="0">
                <a:solidFill>
                  <a:srgbClr val="585858"/>
                </a:solidFill>
                <a:latin typeface="Verdana" panose="020B0604030504040204"/>
                <a:ea typeface="ヒラギノ角ゴ Pro W3"/>
                <a:cs typeface="Verdana" panose="020B0604030504040204"/>
              </a:rPr>
              <a:t>7</a:t>
            </a:r>
            <a:endParaRPr kumimoji="0" kern="1200" cap="none" spc="0" normalizeH="0" baseline="0" noProof="0">
              <a:latin typeface="Verdana" panose="020B0604030504040204"/>
              <a:ea typeface="ヒラギノ角ゴ Pro W3"/>
              <a:cs typeface="Verdana" panose="020B0604030504040204"/>
            </a:endParaRPr>
          </a:p>
        </p:txBody>
      </p:sp>
      <p:sp>
        <p:nvSpPr>
          <p:cNvPr id="65622" name="object 3"/>
          <p:cNvSpPr txBox="1"/>
          <p:nvPr/>
        </p:nvSpPr>
        <p:spPr>
          <a:xfrm>
            <a:off x="5508625" y="5802313"/>
            <a:ext cx="1978025" cy="6905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25400">
              <a:lnSpc>
                <a:spcPts val="1000"/>
              </a:lnSpc>
            </a:pPr>
            <a:endParaRPr lang="es-CL" altLang="es-CL" sz="1000" dirty="0">
              <a:latin typeface="Arial" panose="020B0604020202020204" pitchFamily="34" charset="0"/>
            </a:endParaRPr>
          </a:p>
        </p:txBody>
      </p:sp>
      <p:sp>
        <p:nvSpPr>
          <p:cNvPr id="65623" name="object 2"/>
          <p:cNvSpPr txBox="1"/>
          <p:nvPr/>
        </p:nvSpPr>
        <p:spPr>
          <a:xfrm>
            <a:off x="7486650" y="5802313"/>
            <a:ext cx="1368425" cy="6905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25400">
              <a:lnSpc>
                <a:spcPts val="1000"/>
              </a:lnSpc>
            </a:pPr>
            <a:endParaRPr lang="es-CL" altLang="es-CL"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BEAEA">
                <a:alpha val="100000"/>
              </a:srgbClr>
            </a:gs>
            <a:gs pos="50000">
              <a:srgbClr val="E4E3E3">
                <a:alpha val="100000"/>
              </a:srgbClr>
            </a:gs>
            <a:gs pos="100000">
              <a:srgbClr val="BCBBBB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6563" name="1 Título"/>
          <p:cNvSpPr>
            <a:spLocks noGrp="1"/>
          </p:cNvSpPr>
          <p:nvPr>
            <p:ph type="title"/>
          </p:nvPr>
        </p:nvSpPr>
        <p:spPr>
          <a:xfrm>
            <a:off x="457200" y="84773"/>
            <a:ext cx="82296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s-CL" altLang="es-CL" sz="4000" b="1" dirty="0">
                <a:latin typeface="Verdana" panose="020B0604030504040204" pitchFamily="34" charset="0"/>
                <a:ea typeface="ヒラギノ角ゴ Pro W3"/>
              </a:rPr>
              <a:t>Derechos del Niño y la Niña </a:t>
            </a:r>
            <a:endParaRPr lang="es-CL" altLang="es-CL" sz="4000" b="1" dirty="0">
              <a:latin typeface="Verdana" panose="020B0604030504040204" pitchFamily="34" charset="0"/>
              <a:ea typeface="ヒラギノ角ゴ Pro W3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 hasCustomPrompt="1"/>
          </p:nvPr>
        </p:nvGraphicFramePr>
        <p:xfrm>
          <a:off x="163195" y="1228090"/>
          <a:ext cx="8980805" cy="5125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Marcador de posición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BEAEA">
                <a:alpha val="100000"/>
              </a:srgbClr>
            </a:gs>
            <a:gs pos="50000">
              <a:srgbClr val="E4E3E3">
                <a:alpha val="100000"/>
              </a:srgbClr>
            </a:gs>
            <a:gs pos="100000">
              <a:srgbClr val="BCBBBB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s-ES" altLang="en-US"/>
          </a:p>
        </p:txBody>
      </p:sp>
      <p:sp>
        <p:nvSpPr>
          <p:cNvPr id="67587" name="1 Título"/>
          <p:cNvSpPr>
            <a:spLocks noGrp="1"/>
          </p:cNvSpPr>
          <p:nvPr>
            <p:ph type="title"/>
          </p:nvPr>
        </p:nvSpPr>
        <p:spPr>
          <a:xfrm>
            <a:off x="310515" y="274955"/>
            <a:ext cx="8376285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s-CL" altLang="es-CL" sz="3600" b="1" dirty="0">
                <a:latin typeface="Verdana" panose="020B0604030504040204" pitchFamily="34" charset="0"/>
                <a:ea typeface="ヒラギノ角ゴ Pro W3"/>
              </a:rPr>
              <a:t>Una Inversión en Capital Humano</a:t>
            </a:r>
            <a:endParaRPr lang="es-CL" altLang="es-CL" sz="3600" b="1" dirty="0">
              <a:latin typeface="Verdana" panose="020B0604030504040204" pitchFamily="34" charset="0"/>
              <a:ea typeface="ヒラギノ角ゴ Pro W3"/>
            </a:endParaRPr>
          </a:p>
        </p:txBody>
      </p:sp>
      <p:pic>
        <p:nvPicPr>
          <p:cNvPr id="6758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835" y="1341755"/>
            <a:ext cx="7799070" cy="4196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45478" y="5757228"/>
            <a:ext cx="7705725" cy="650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ヒラギノ角ゴ Pro W3" charset="-128"/>
                <a:cs typeface="+mn-cs"/>
              </a:rPr>
              <a:t>No sólo implica una inversión , sino que los resultados de las intervenciones son mayores y mejores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t>Dra. Aida Solis Ñ. PEC Ped. 5°año, Campus Centro</a:t>
            </a:r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Office Theme">
  <a:themeElements>
    <a:clrScheme name="MINSA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6600"/>
      </a:accent2>
      <a:accent3>
        <a:srgbClr val="FF0000"/>
      </a:accent3>
      <a:accent4>
        <a:srgbClr val="1F497D"/>
      </a:accent4>
      <a:accent5>
        <a:srgbClr val="4BACC6"/>
      </a:accent5>
      <a:accent6>
        <a:srgbClr val="10A884"/>
      </a:accent6>
      <a:hlink>
        <a:srgbClr val="99FF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4_Office Theme">
  <a:themeElements>
    <a:clrScheme name="4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4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4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MINSAL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FF6600"/>
    </a:accent2>
    <a:accent3>
      <a:srgbClr val="FF0000"/>
    </a:accent3>
    <a:accent4>
      <a:srgbClr val="1F497D"/>
    </a:accent4>
    <a:accent5>
      <a:srgbClr val="4BACC6"/>
    </a:accent5>
    <a:accent6>
      <a:srgbClr val="10A884"/>
    </a:accent6>
    <a:hlink>
      <a:srgbClr val="99FF66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INSAL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FF6600"/>
    </a:accent2>
    <a:accent3>
      <a:srgbClr val="FF0000"/>
    </a:accent3>
    <a:accent4>
      <a:srgbClr val="1F497D"/>
    </a:accent4>
    <a:accent5>
      <a:srgbClr val="4BACC6"/>
    </a:accent5>
    <a:accent6>
      <a:srgbClr val="10A884"/>
    </a:accent6>
    <a:hlink>
      <a:srgbClr val="99FF66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9749</Words>
  <Application>WPS Presentation</Application>
  <PresentationFormat/>
  <Paragraphs>529</Paragraphs>
  <Slides>40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74" baseType="lpstr">
      <vt:lpstr>Arial</vt:lpstr>
      <vt:lpstr>SimSun</vt:lpstr>
      <vt:lpstr>Wingdings</vt:lpstr>
      <vt:lpstr>ヒラギノ角ゴ Pro W3</vt:lpstr>
      <vt:lpstr>Verdana</vt:lpstr>
      <vt:lpstr>ヒラギノ角ゴ Pro W3</vt:lpstr>
      <vt:lpstr>Segoe Print</vt:lpstr>
      <vt:lpstr>Calibri</vt:lpstr>
      <vt:lpstr>Verdana</vt:lpstr>
      <vt:lpstr>Arial</vt:lpstr>
      <vt:lpstr>MS PGothic</vt:lpstr>
      <vt:lpstr>Calibri</vt:lpstr>
      <vt:lpstr>Cambria</vt:lpstr>
      <vt:lpstr>Arial Black</vt:lpstr>
      <vt:lpstr>Avenir Light</vt:lpstr>
      <vt:lpstr>Times New Roman</vt:lpstr>
      <vt:lpstr>Times</vt:lpstr>
      <vt:lpstr>Bookman Old Style</vt:lpstr>
      <vt:lpstr>Albertus Extra Bold</vt:lpstr>
      <vt:lpstr>Symbol</vt:lpstr>
      <vt:lpstr>Trebuchet MS</vt:lpstr>
      <vt:lpstr>Comic Sans MS</vt:lpstr>
      <vt:lpstr>Microsoft YaHei</vt:lpstr>
      <vt:lpstr/>
      <vt:lpstr>Arial Unicode MS</vt:lpstr>
      <vt:lpstr>Franklin Gothic Medium</vt:lpstr>
      <vt:lpstr>Franklin Gothic Book</vt:lpstr>
      <vt:lpstr>1_Office Theme</vt:lpstr>
      <vt:lpstr>2_Office Theme</vt:lpstr>
      <vt:lpstr>3_Office Theme</vt:lpstr>
      <vt:lpstr>44_Office Theme</vt:lpstr>
      <vt:lpstr>4_Office Theme</vt:lpstr>
      <vt:lpstr>PowerPoint.Slide.8</vt:lpstr>
      <vt:lpstr>Excel.Sheet.8</vt:lpstr>
      <vt:lpstr>La Pediatria del siglo 21  INDICADORES EN SALUD </vt:lpstr>
      <vt:lpstr>Cambios en el perfil demográfico Chile </vt:lpstr>
      <vt:lpstr>Progreso Sanitario</vt:lpstr>
      <vt:lpstr>Objetivos sanitarios 2011-2020</vt:lpstr>
      <vt:lpstr>PowerPoint 演示文稿</vt:lpstr>
      <vt:lpstr>PERFIL EPIDEMIOLÓGICO</vt:lpstr>
      <vt:lpstr>PowerPoint 演示文稿</vt:lpstr>
      <vt:lpstr>Derechos del Niño y la Niña </vt:lpstr>
      <vt:lpstr>Una Inversión en Capital Humano</vt:lpstr>
      <vt:lpstr>Periodos Críticos del Desarrollo Temprano</vt:lpstr>
      <vt:lpstr>Modelo de Salud, con enfoque de salud y comunitario</vt:lpstr>
      <vt:lpstr>PowerPoint 演示文稿</vt:lpstr>
      <vt:lpstr>Nacimientos en Chile Hoy</vt:lpstr>
      <vt:lpstr>En que estamos:</vt:lpstr>
      <vt:lpstr>En que estamos: </vt:lpstr>
      <vt:lpstr>En Que Estamos</vt:lpstr>
      <vt:lpstr>¡Nuestra Realidad!!</vt:lpstr>
      <vt:lpstr>En Que Estamos</vt:lpstr>
      <vt:lpstr>DE QUÉ SE ENFERMAN Y DE QUÉ SE MUEREN LOS NIÑOS EN CHILE</vt:lpstr>
      <vt:lpstr>PowerPoint 演示文稿</vt:lpstr>
      <vt:lpstr>PowerPoint 演示文稿</vt:lpstr>
      <vt:lpstr>PowerPoint 演示文稿</vt:lpstr>
      <vt:lpstr>PowerPoint 演示文稿</vt:lpstr>
      <vt:lpstr> Desarrollo Infantil:  Prevalencia de Rezago en población menor de 5 años.  </vt:lpstr>
      <vt:lpstr>PowerPoint 演示文稿</vt:lpstr>
      <vt:lpstr>PowerPoint 演示文稿</vt:lpstr>
      <vt:lpstr>PowerPoint 演示文稿</vt:lpstr>
      <vt:lpstr>PowerPoint 演示文稿</vt:lpstr>
      <vt:lpstr>Repercusiones de accidentes y violencia sufridos por nuestros niños y niñas </vt:lpstr>
      <vt:lpstr>PowerPoint 演示文稿</vt:lpstr>
      <vt:lpstr>PowerPoint 演示文稿</vt:lpstr>
      <vt:lpstr>Cánceres infantiles</vt:lpstr>
      <vt:lpstr>METAS Y DESAFÍOS EN INFANCIA </vt:lpstr>
      <vt:lpstr>PowerPoint 演示文稿</vt:lpstr>
      <vt:lpstr>PowerPoint 演示文稿</vt:lpstr>
      <vt:lpstr>Desafíos</vt:lpstr>
      <vt:lpstr>Desafíos y tareas pendientes</vt:lpstr>
      <vt:lpstr>Desafíos y tareas pendientes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sui_02</cp:lastModifiedBy>
  <cp:revision>394</cp:revision>
  <dcterms:created xsi:type="dcterms:W3CDTF">2010-11-27T19:44:00Z</dcterms:created>
  <dcterms:modified xsi:type="dcterms:W3CDTF">2019-09-13T15:31:16Z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3082-11.2.0.8942</vt:lpwstr>
  </property>
</Properties>
</file>