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3.png" ContentType="image/png"/>
  <Override PartName="/ppt/media/image28.png" ContentType="image/png"/>
  <Override PartName="/ppt/media/image1.jpeg" ContentType="image/jpeg"/>
  <Override PartName="/ppt/media/image2.png" ContentType="image/png"/>
  <Override PartName="/ppt/media/image4.png" ContentType="image/png"/>
  <Override PartName="/ppt/media/image5.png" ContentType="image/png"/>
  <Override PartName="/ppt/media/image8.jpeg" ContentType="image/jpe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8.jpeg" ContentType="image/jpeg"/>
  <Override PartName="/ppt/media/image12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29.wmf" ContentType="image/x-wmf"/>
  <Override PartName="/ppt/media/image17.png" ContentType="image/png"/>
  <Override PartName="/ppt/media/image19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png" ContentType="image/png"/>
  <Override PartName="/ppt/media/image25.tif" ContentType="image/tiff"/>
  <Override PartName="/ppt/media/image26.jpeg" ContentType="image/jpeg"/>
  <Override PartName="/ppt/media/image27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33.tif" ContentType="image/tiff"/>
  <Override PartName="/ppt/media/image34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96008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1295280" y="4290480"/>
            <a:ext cx="96008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129528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21504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541400" y="25570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7787880" y="25570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1295280" y="42904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541400" y="42904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7787880" y="42904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1295280" y="2557080"/>
            <a:ext cx="9600840" cy="3318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C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96008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1295280" y="982080"/>
            <a:ext cx="9600840" cy="60436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C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129528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1295280" y="2557080"/>
            <a:ext cx="9600840" cy="33184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C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1504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1295280" y="4290480"/>
            <a:ext cx="96008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96008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1295280" y="4290480"/>
            <a:ext cx="96008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129528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21504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41400" y="25570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7787880" y="25570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1295280" y="42904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body"/>
          </p:nvPr>
        </p:nvSpPr>
        <p:spPr>
          <a:xfrm>
            <a:off x="4541400" y="42904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body"/>
          </p:nvPr>
        </p:nvSpPr>
        <p:spPr>
          <a:xfrm>
            <a:off x="7787880" y="4290480"/>
            <a:ext cx="309132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96008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1295280" y="982080"/>
            <a:ext cx="9600840" cy="60436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s-C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129528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3318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15040" y="42904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9528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15040" y="2557080"/>
            <a:ext cx="46850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295280" y="4290480"/>
            <a:ext cx="9600840" cy="1582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slideLayout" Target="../slideLayouts/slideLayout1.xml"/><Relationship Id="rId10" Type="http://schemas.openxmlformats.org/officeDocument/2006/relationships/slideLayout" Target="../slideLayouts/slideLayout2.xml"/><Relationship Id="rId11" Type="http://schemas.openxmlformats.org/officeDocument/2006/relationships/slideLayout" Target="../slideLayouts/slideLayout3.xml"/><Relationship Id="rId12" Type="http://schemas.openxmlformats.org/officeDocument/2006/relationships/slideLayout" Target="../slideLayouts/slideLayout4.xml"/><Relationship Id="rId13" Type="http://schemas.openxmlformats.org/officeDocument/2006/relationships/slideLayout" Target="../slideLayouts/slideLayout5.xml"/><Relationship Id="rId14" Type="http://schemas.openxmlformats.org/officeDocument/2006/relationships/slideLayout" Target="../slideLayouts/slideLayout6.xml"/><Relationship Id="rId15" Type="http://schemas.openxmlformats.org/officeDocument/2006/relationships/slideLayout" Target="../slideLayouts/slideLayout7.xml"/><Relationship Id="rId16" Type="http://schemas.openxmlformats.org/officeDocument/2006/relationships/slideLayout" Target="../slideLayouts/slideLayout8.xml"/><Relationship Id="rId17" Type="http://schemas.openxmlformats.org/officeDocument/2006/relationships/slideLayout" Target="../slideLayouts/slideLayout9.xml"/><Relationship Id="rId18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1.xml"/><Relationship Id="rId20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1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3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" name="Group 3"/>
          <p:cNvGrpSpPr/>
          <p:nvPr/>
        </p:nvGrpSpPr>
        <p:grpSpPr>
          <a:xfrm>
            <a:off x="-16920" y="0"/>
            <a:ext cx="12230640" cy="6855840"/>
            <a:chOff x="-16920" y="0"/>
            <a:chExt cx="12230640" cy="6855840"/>
          </a:xfrm>
        </p:grpSpPr>
        <p:pic>
          <p:nvPicPr>
            <p:cNvPr id="6" name="Picture 15" descr=""/>
            <p:cNvPicPr/>
            <p:nvPr/>
          </p:nvPicPr>
          <p:blipFill>
            <a:blip r:embed="rId6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4"/>
            <p:cNvSpPr/>
            <p:nvPr/>
          </p:nvSpPr>
          <p:spPr>
            <a:xfrm>
              <a:off x="2328480" y="1540800"/>
              <a:ext cx="7543440" cy="383508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8" name="Picture 16" descr=""/>
            <p:cNvPicPr/>
            <p:nvPr/>
          </p:nvPicPr>
          <p:blipFill>
            <a:blip r:embed="rId7"/>
            <a:stretch/>
          </p:blipFill>
          <p:spPr>
            <a:xfrm>
              <a:off x="-1692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19" descr=""/>
            <p:cNvPicPr/>
            <p:nvPr/>
          </p:nvPicPr>
          <p:blipFill>
            <a:blip r:embed="rId8"/>
            <a:stretch/>
          </p:blipFill>
          <p:spPr>
            <a:xfrm>
              <a:off x="9736200" y="3147480"/>
              <a:ext cx="2477520" cy="6123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PlaceHolder 5"/>
          <p:cNvSpPr>
            <a:spLocks noGrp="1"/>
          </p:cNvSpPr>
          <p:nvPr>
            <p:ph type="title"/>
          </p:nvPr>
        </p:nvSpPr>
        <p:spPr>
          <a:xfrm>
            <a:off x="2692440" y="1871280"/>
            <a:ext cx="6815160" cy="151524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262626"/>
                </a:solidFill>
                <a:latin typeface="Garamond"/>
              </a:rPr>
              <a:t>Haga clic para modificar el estilo de título del patrón</a:t>
            </a:r>
            <a:endParaRPr b="0" lang="en-US" sz="5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dt"/>
          </p:nvPr>
        </p:nvSpPr>
        <p:spPr>
          <a:xfrm>
            <a:off x="7983360" y="5037840"/>
            <a:ext cx="89712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DBF9E2B-D86C-47BF-A07E-FFB58F25C875}" type="datetime">
              <a:rPr b="0" lang="es-CL" sz="1000" spc="-1" strike="noStrike">
                <a:solidFill>
                  <a:srgbClr val="000000"/>
                </a:solidFill>
                <a:latin typeface="Garamond"/>
              </a:rPr>
              <a:t>20-12-21</a:t>
            </a:fld>
            <a:endParaRPr b="0" lang="es-CL" sz="1000" spc="-1" strike="noStrike">
              <a:latin typeface="Times New Roman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ftr"/>
          </p:nvPr>
        </p:nvSpPr>
        <p:spPr>
          <a:xfrm>
            <a:off x="2692440" y="5037840"/>
            <a:ext cx="521424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CL" sz="2400" spc="-1" strike="noStrike">
              <a:latin typeface="Times New Roman"/>
            </a:endParaRPr>
          </a:p>
        </p:txBody>
      </p:sp>
      <p:sp>
        <p:nvSpPr>
          <p:cNvPr id="13" name="PlaceHolder 8"/>
          <p:cNvSpPr>
            <a:spLocks noGrp="1"/>
          </p:cNvSpPr>
          <p:nvPr>
            <p:ph type="sldNum"/>
          </p:nvPr>
        </p:nvSpPr>
        <p:spPr>
          <a:xfrm>
            <a:off x="8956800" y="5037840"/>
            <a:ext cx="55080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4F7D06AF-B7DB-4A6A-9E44-42DE2C33698F}" type="slidenum">
              <a:rPr b="0" lang="es-CL" sz="1000" spc="-1" strike="noStrike">
                <a:solidFill>
                  <a:srgbClr val="000000"/>
                </a:solidFill>
                <a:latin typeface="Garamond"/>
              </a:rPr>
              <a:t>&lt;número&gt;</a:t>
            </a:fld>
            <a:endParaRPr b="0" lang="es-CL" sz="1000" spc="-1" strike="noStrike">
              <a:latin typeface="Times New Roman"/>
            </a:endParaRPr>
          </a:p>
        </p:txBody>
      </p:sp>
      <p:sp>
        <p:nvSpPr>
          <p:cNvPr id="14" name="Line 9"/>
          <p:cNvSpPr/>
          <p:nvPr/>
        </p:nvSpPr>
        <p:spPr>
          <a:xfrm>
            <a:off x="2692080" y="3521880"/>
            <a:ext cx="681588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Pulse para editar el formato de esquema del texto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Segundo nivel del esquema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Tercer nivel del esquema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Cuarto nivel del esquema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Quinto nivel del esquema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Sexto nivel del esquema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Séptimo nivel del esquema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"/>
          <p:cNvGrpSpPr/>
          <p:nvPr/>
        </p:nvGrpSpPr>
        <p:grpSpPr>
          <a:xfrm>
            <a:off x="-15840" y="0"/>
            <a:ext cx="12229560" cy="6855840"/>
            <a:chOff x="-15840" y="0"/>
            <a:chExt cx="12229560" cy="6855840"/>
          </a:xfrm>
        </p:grpSpPr>
        <p:pic>
          <p:nvPicPr>
            <p:cNvPr id="53" name="Picture 7" descr=""/>
            <p:cNvPicPr/>
            <p:nvPr/>
          </p:nvPicPr>
          <p:blipFill>
            <a:blip r:embed="rId3"/>
            <a:stretch/>
          </p:blipFill>
          <p:spPr>
            <a:xfrm>
              <a:off x="0" y="0"/>
              <a:ext cx="12188520" cy="685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CustomShape 2"/>
            <p:cNvSpPr/>
            <p:nvPr/>
          </p:nvSpPr>
          <p:spPr>
            <a:xfrm>
              <a:off x="608040" y="609480"/>
              <a:ext cx="10972440" cy="5638320"/>
            </a:xfrm>
            <a:prstGeom prst="rect">
              <a:avLst/>
            </a:prstGeom>
            <a:noFill/>
            <a:ln w="15840">
              <a:miter/>
            </a:ln>
            <a:effectLst>
              <a:innerShdw blurRad="25400" dir="13500000" dist="12700">
                <a:srgbClr val="000000">
                  <a:alpha val="4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pic>
          <p:nvPicPr>
            <p:cNvPr id="55" name="Picture 9" descr=""/>
            <p:cNvPicPr/>
            <p:nvPr/>
          </p:nvPicPr>
          <p:blipFill>
            <a:blip r:embed="rId4"/>
            <a:stretch/>
          </p:blipFill>
          <p:spPr>
            <a:xfrm>
              <a:off x="-15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0" descr=""/>
            <p:cNvPicPr/>
            <p:nvPr/>
          </p:nvPicPr>
          <p:blipFill>
            <a:blip r:embed="rId5"/>
            <a:stretch/>
          </p:blipFill>
          <p:spPr>
            <a:xfrm>
              <a:off x="11436840" y="3153960"/>
              <a:ext cx="776880" cy="606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7" name="Line 3"/>
          <p:cNvSpPr/>
          <p:nvPr/>
        </p:nvSpPr>
        <p:spPr>
          <a:xfrm>
            <a:off x="1396080" y="2421360"/>
            <a:ext cx="9407160" cy="0"/>
          </a:xfrm>
          <a:prstGeom prst="line">
            <a:avLst/>
          </a:prstGeom>
          <a:ln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8" name="PlaceHolder 4"/>
          <p:cNvSpPr>
            <a:spLocks noGrp="1"/>
          </p:cNvSpPr>
          <p:nvPr>
            <p:ph type="title"/>
          </p:nvPr>
        </p:nvSpPr>
        <p:spPr>
          <a:xfrm>
            <a:off x="1295280" y="982080"/>
            <a:ext cx="9600840" cy="130356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Haga clic para modificar el estilo de título del patrón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1295280" y="2557080"/>
            <a:ext cx="9600840" cy="3318480"/>
          </a:xfrm>
          <a:prstGeom prst="rect">
            <a:avLst/>
          </a:prstGeom>
        </p:spPr>
        <p:txBody>
          <a:bodyPr>
            <a:no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Haga clic para modificar los estilos de texto del patrón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lvl="1" marL="7430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Segundo nivel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lvl="2" marL="12002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800" spc="-1" strike="noStrike">
                <a:solidFill>
                  <a:srgbClr val="262626"/>
                </a:solidFill>
                <a:latin typeface="Garamond"/>
              </a:rPr>
              <a:t>Tercer nivel</a:t>
            </a:r>
            <a:endParaRPr b="0" lang="en-US" sz="1800" spc="-1" strike="noStrike">
              <a:solidFill>
                <a:srgbClr val="262626"/>
              </a:solidFill>
              <a:latin typeface="Garamond"/>
            </a:endParaRPr>
          </a:p>
          <a:p>
            <a:pPr lvl="3" marL="1542960" indent="-17100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600" spc="-1" strike="noStrike">
                <a:solidFill>
                  <a:srgbClr val="262626"/>
                </a:solidFill>
                <a:latin typeface="Garamond"/>
              </a:rPr>
              <a:t>Cuarto nivel</a:t>
            </a:r>
            <a:endParaRPr b="0" lang="en-US" sz="1600" spc="-1" strike="noStrike">
              <a:solidFill>
                <a:srgbClr val="262626"/>
              </a:solidFill>
              <a:latin typeface="Garamond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1400" spc="-1" strike="noStrike">
                <a:solidFill>
                  <a:srgbClr val="262626"/>
                </a:solidFill>
                <a:latin typeface="Garamond"/>
              </a:rPr>
              <a:t>Quinto nivel</a:t>
            </a:r>
            <a:endParaRPr b="0" lang="en-US" sz="1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dt"/>
          </p:nvPr>
        </p:nvSpPr>
        <p:spPr>
          <a:xfrm>
            <a:off x="8677440" y="5969160"/>
            <a:ext cx="159984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7D9CF51-53DD-485A-8151-C829436D65F1}" type="datetime">
              <a:rPr b="0" lang="es-CL" sz="1000" spc="-1" strike="noStrike">
                <a:solidFill>
                  <a:srgbClr val="000000"/>
                </a:solidFill>
                <a:latin typeface="Garamond"/>
              </a:rPr>
              <a:t>20-12-21</a:t>
            </a:fld>
            <a:endParaRPr b="0" lang="es-CL" sz="1000" spc="-1" strike="noStrike">
              <a:latin typeface="Times New Roman"/>
            </a:endParaRPr>
          </a:p>
        </p:txBody>
      </p:sp>
      <p:sp>
        <p:nvSpPr>
          <p:cNvPr id="61" name="PlaceHolder 7"/>
          <p:cNvSpPr>
            <a:spLocks noGrp="1"/>
          </p:cNvSpPr>
          <p:nvPr>
            <p:ph type="ftr"/>
          </p:nvPr>
        </p:nvSpPr>
        <p:spPr>
          <a:xfrm>
            <a:off x="1295280" y="5969160"/>
            <a:ext cx="7305480" cy="2790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s-CL" sz="2400" spc="-1" strike="noStrike">
              <a:latin typeface="Times New Roman"/>
            </a:endParaRPr>
          </a:p>
        </p:txBody>
      </p:sp>
      <p:sp>
        <p:nvSpPr>
          <p:cNvPr id="62" name="PlaceHolder 8"/>
          <p:cNvSpPr>
            <a:spLocks noGrp="1"/>
          </p:cNvSpPr>
          <p:nvPr>
            <p:ph type="sldNum"/>
          </p:nvPr>
        </p:nvSpPr>
        <p:spPr>
          <a:xfrm>
            <a:off x="10353960" y="5969160"/>
            <a:ext cx="542160" cy="27900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BAC41F5-CDF9-4A21-99C9-3A7749E6DF95}" type="slidenum">
              <a:rPr b="0" lang="es-CL" sz="1000" spc="-1" strike="noStrike">
                <a:solidFill>
                  <a:srgbClr val="000000"/>
                </a:solidFill>
                <a:latin typeface="Garamond"/>
              </a:rPr>
              <a:t>&lt;número&gt;</a:t>
            </a:fld>
            <a:endParaRPr b="0" lang="es-C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tif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tif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2692440" y="1871280"/>
            <a:ext cx="6815160" cy="15152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Garamond"/>
              </a:rPr>
              <a:t>MANIFESTACIONES CUTANEAS DE ENFERMEDADES GASTROENTEROLOGICAS</a:t>
            </a:r>
            <a:endParaRPr b="0" lang="en-US" sz="2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2692440" y="3657600"/>
            <a:ext cx="6815160" cy="1320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b="0" lang="es-CL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endParaRPr b="0" lang="es-CL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0" lang="es-CL" sz="2100" spc="-1" strike="noStrike">
                <a:solidFill>
                  <a:srgbClr val="000000"/>
                </a:solidFill>
                <a:latin typeface="Garamond"/>
              </a:rPr>
              <a:t>DRA. PERLA CALDERÓN HERSCHMAN</a:t>
            </a:r>
            <a:endParaRPr b="0" lang="es-CL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br/>
            <a:r>
              <a:rPr b="0" lang="en-US" sz="3600" spc="-1" strike="noStrike">
                <a:solidFill>
                  <a:srgbClr val="262626"/>
                </a:solidFill>
                <a:latin typeface="Garamond"/>
              </a:rPr>
              <a:t>HEPATITIS B</a:t>
            </a:r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Se asocia a: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Urticaria y angioedema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PAN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Vasculitis crioglobulinemica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Gianotti Crosti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br/>
            <a:r>
              <a:rPr b="0" lang="en-US" sz="3600" spc="-1" strike="noStrike">
                <a:solidFill>
                  <a:srgbClr val="262626"/>
                </a:solidFill>
                <a:latin typeface="Garamond"/>
              </a:rPr>
              <a:t>HEPATITIS C</a:t>
            </a:r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1295280" y="2557080"/>
            <a:ext cx="9600840" cy="3821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0070c0"/>
                </a:solidFill>
                <a:latin typeface="Garamond"/>
              </a:rPr>
              <a:t>Crioglobulinemia mixta esencial: </a:t>
            </a: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crioglobulinas pte. 35-50% de pacientes con VHC, cuadro clínico se expresa entre el 10 y 20%.  Es  vasculitis leucocitoclástica, con púrpura palpable asociada a artralgias, debilidad, compromiso renal y neurológico.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000" spc="-1" strike="noStrike">
                <a:solidFill>
                  <a:srgbClr val="0070c0"/>
                </a:solidFill>
                <a:latin typeface="Garamond"/>
              </a:rPr>
              <a:t>Porfiria cutánea tarda (PCT): </a:t>
            </a:r>
            <a:r>
              <a:rPr b="0" lang="en-US" sz="2000" spc="-1" strike="noStrike">
                <a:solidFill>
                  <a:srgbClr val="262626"/>
                </a:solidFill>
                <a:latin typeface="Garamond"/>
              </a:rPr>
              <a:t>alta prevalencia en hepatitis crónicas por VHC . Defecto en la uroporfirinógeno decarboxilasa que participa en la formación del grupo HEM, originando acumulación de porfirinas. Fragilidad cutánea y de uñas, ampollas frágiles en áreas fotoexpuestas, cura con atrofia, cicatrices, hiperpigmentación, hipertricosis y placas esclerodermiformes. </a:t>
            </a: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0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2152800" y="8820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62626"/>
                </a:solidFill>
                <a:latin typeface="Garamond"/>
              </a:rPr>
              <a:t>CRIOGLOBULINEMIA POR VHC</a:t>
            </a:r>
            <a:endParaRPr b="0" lang="en-US" sz="32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5730120" y="1779120"/>
            <a:ext cx="4782600" cy="1198080"/>
          </a:xfrm>
          <a:prstGeom prst="rect">
            <a:avLst/>
          </a:prstGeom>
          <a:solidFill>
            <a:srgbClr val="83992a"/>
          </a:solidFill>
          <a:ln w="15840">
            <a:solidFill>
              <a:srgbClr val="60711f"/>
            </a:solidFill>
            <a:round/>
          </a:ln>
        </p:spPr>
        <p:txBody>
          <a:bodyPr>
            <a:normAutofit/>
          </a:bodyPr>
          <a:p>
            <a:pPr algn="just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ffffff"/>
                </a:solidFill>
                <a:latin typeface="Garamond"/>
              </a:rPr>
              <a:t>Las manifestaciones dermatológicas de CM pueden variar desde púrpura palpable hasta ulceras cutáneas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pic>
        <p:nvPicPr>
          <p:cNvPr id="134" name="Imagen 3" descr=""/>
          <p:cNvPicPr/>
          <p:nvPr/>
        </p:nvPicPr>
        <p:blipFill>
          <a:blip r:embed="rId1"/>
          <a:stretch/>
        </p:blipFill>
        <p:spPr>
          <a:xfrm rot="5400000">
            <a:off x="-637560" y="1920600"/>
            <a:ext cx="5814720" cy="4025160"/>
          </a:xfrm>
          <a:prstGeom prst="rect">
            <a:avLst/>
          </a:prstGeom>
          <a:ln>
            <a:noFill/>
          </a:ln>
        </p:spPr>
      </p:pic>
      <p:pic>
        <p:nvPicPr>
          <p:cNvPr id="135" name="Imagen 4" descr=""/>
          <p:cNvPicPr/>
          <p:nvPr/>
        </p:nvPicPr>
        <p:blipFill>
          <a:blip r:embed="rId2"/>
          <a:stretch/>
        </p:blipFill>
        <p:spPr>
          <a:xfrm>
            <a:off x="5730120" y="3111480"/>
            <a:ext cx="5661720" cy="3657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pic>
        <p:nvPicPr>
          <p:cNvPr id="138" name="Imagen 3" descr=""/>
          <p:cNvPicPr/>
          <p:nvPr/>
        </p:nvPicPr>
        <p:blipFill>
          <a:blip r:embed="rId1"/>
          <a:srcRect l="25577" t="19459" r="26888" b="17274"/>
          <a:stretch/>
        </p:blipFill>
        <p:spPr>
          <a:xfrm>
            <a:off x="1295280" y="0"/>
            <a:ext cx="91648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HIGADO Y PIEL</a:t>
            </a:r>
            <a:br/>
            <a:r>
              <a:rPr b="0" lang="en-US" sz="3600" spc="-1" strike="noStrike">
                <a:solidFill>
                  <a:srgbClr val="262626"/>
                </a:solidFill>
                <a:latin typeface="Garamond"/>
              </a:rPr>
              <a:t>HEPATITIS C</a:t>
            </a:r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40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0070c0"/>
                </a:solidFill>
                <a:latin typeface="Garamond"/>
              </a:rPr>
              <a:t>Prurito y prúrigo nodular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0070c0"/>
                </a:solidFill>
                <a:latin typeface="Garamond"/>
              </a:rPr>
              <a:t>Liquen plano: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lesiones generalizadas con compromiso oral y curso crónico. Fuerte asociación en Japón. 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0070c0"/>
                </a:solidFill>
                <a:latin typeface="Garamond"/>
              </a:rPr>
              <a:t>PAN asociada a VHC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: se encuentra VHC en un 5-20% de los pacientes.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0070c0"/>
                </a:solidFill>
                <a:latin typeface="Garamond"/>
              </a:rPr>
              <a:t>Eritema necrolítico acral: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asociado a HVC aguda.  Erupción papuloescamosa, o vesiculobulosa,  similar clínica e histológicamente a otros eritemas necrolíticos. Afecta dorso de pies, con posible extensión a las piernas. Podría ser variante del eritema necrolítico migratorio.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42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pic>
        <p:nvPicPr>
          <p:cNvPr id="143" name="Picture 2" descr=""/>
          <p:cNvPicPr/>
          <p:nvPr/>
        </p:nvPicPr>
        <p:blipFill>
          <a:blip r:embed="rId1"/>
          <a:stretch/>
        </p:blipFill>
        <p:spPr>
          <a:xfrm>
            <a:off x="91080" y="0"/>
            <a:ext cx="8175960" cy="6857640"/>
          </a:xfrm>
          <a:prstGeom prst="rect">
            <a:avLst/>
          </a:prstGeom>
          <a:ln>
            <a:noFill/>
          </a:ln>
        </p:spPr>
      </p:pic>
      <p:sp>
        <p:nvSpPr>
          <p:cNvPr id="144" name="CustomShape 3"/>
          <p:cNvSpPr/>
          <p:nvPr/>
        </p:nvSpPr>
        <p:spPr>
          <a:xfrm>
            <a:off x="8455320" y="3579480"/>
            <a:ext cx="22521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Prurigo nodularis</a:t>
            </a:r>
            <a:endParaRPr b="0" lang="es-C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46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6159240" cy="4622400"/>
          </a:xfrm>
          <a:prstGeom prst="rect">
            <a:avLst/>
          </a:prstGeom>
          <a:ln>
            <a:noFill/>
          </a:ln>
        </p:spPr>
      </p:pic>
      <p:pic>
        <p:nvPicPr>
          <p:cNvPr id="147" name="Picture 4" descr=""/>
          <p:cNvPicPr/>
          <p:nvPr/>
        </p:nvPicPr>
        <p:blipFill>
          <a:blip r:embed="rId2"/>
          <a:stretch/>
        </p:blipFill>
        <p:spPr>
          <a:xfrm>
            <a:off x="6434280" y="2536560"/>
            <a:ext cx="5757480" cy="4321080"/>
          </a:xfrm>
          <a:prstGeom prst="rect">
            <a:avLst/>
          </a:prstGeom>
          <a:ln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1193040" y="5296680"/>
            <a:ext cx="139716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Liquen plano</a:t>
            </a:r>
            <a:endParaRPr b="0" lang="es-C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Liquen plano, tratamiento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Corticoides tópicos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Corticoides IM u orales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PUVA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Marcador de contenido 8" descr=""/>
          <p:cNvPicPr/>
          <p:nvPr/>
        </p:nvPicPr>
        <p:blipFill>
          <a:blip r:embed="rId1"/>
          <a:stretch/>
        </p:blipFill>
        <p:spPr>
          <a:xfrm>
            <a:off x="6278040" y="1628640"/>
            <a:ext cx="5913360" cy="522900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5419440" y="0"/>
            <a:ext cx="644256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PAN: nódulos dolorosos en EEII, se ulceran y cicatrizan. Livedo reticularis, púrpura.</a:t>
            </a:r>
            <a:endParaRPr b="0" lang="es-C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Biopsia: arteritis necrotizante de arterias pequeñas y medianas.</a:t>
            </a:r>
            <a:endParaRPr b="0" lang="es-CL" sz="2400" spc="-1" strike="noStrike">
              <a:latin typeface="Arial"/>
            </a:endParaRPr>
          </a:p>
        </p:txBody>
      </p:sp>
      <p:pic>
        <p:nvPicPr>
          <p:cNvPr id="153" name="Imagen 12" descr=""/>
          <p:cNvPicPr/>
          <p:nvPr/>
        </p:nvPicPr>
        <p:blipFill>
          <a:blip r:embed="rId2"/>
          <a:stretch/>
        </p:blipFill>
        <p:spPr>
          <a:xfrm>
            <a:off x="0" y="0"/>
            <a:ext cx="52304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PAN tratamiento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PAN no tratada  fatal, asociada a falla renal y complicaciones cardíacas o GI.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Dg precoz esencial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Corticoides + Ciclofosfamida ( no si hay PAN asoc a VHB)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Biológicos en pac con PAN refractaria. Infliximab, etanercept, tocilizumab,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TEMAS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HIGADO Y PIEL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DEGOS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SINDROMES GENETICOS GASTRO CUTANEOS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1295280" y="0"/>
            <a:ext cx="6510240" cy="6857640"/>
          </a:xfrm>
          <a:prstGeom prst="rect">
            <a:avLst/>
          </a:prstGeom>
          <a:ln>
            <a:noFill/>
          </a:ln>
        </p:spPr>
      </p:pic>
      <p:sp>
        <p:nvSpPr>
          <p:cNvPr id="159" name="CustomShape 3"/>
          <p:cNvSpPr/>
          <p:nvPr/>
        </p:nvSpPr>
        <p:spPr>
          <a:xfrm>
            <a:off x="8067600" y="2557080"/>
            <a:ext cx="29383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Eritema necrolítico acral</a:t>
            </a:r>
            <a:endParaRPr b="0" lang="es-C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Tto: manejo de VHC</a:t>
            </a:r>
            <a:endParaRPr b="0" lang="es-C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Hígado y alcohol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61" name="Marcador de contenido 6" descr=""/>
          <p:cNvPicPr/>
          <p:nvPr/>
        </p:nvPicPr>
        <p:blipFill>
          <a:blip r:embed="rId1"/>
          <a:stretch/>
        </p:blipFill>
        <p:spPr>
          <a:xfrm>
            <a:off x="3556080" y="2568600"/>
            <a:ext cx="5079600" cy="359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63" name="Marcador de contenido 4" descr=""/>
          <p:cNvPicPr/>
          <p:nvPr/>
        </p:nvPicPr>
        <p:blipFill>
          <a:blip r:embed="rId1"/>
          <a:stretch/>
        </p:blipFill>
        <p:spPr>
          <a:xfrm>
            <a:off x="2886840" y="0"/>
            <a:ext cx="5719680" cy="685764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1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262626"/>
                </a:solidFill>
                <a:latin typeface="Garamond"/>
              </a:rPr>
              <a:t>ESTUDIO DE PACIENTE CON SOSPECHA DE DHC O ELEVACIÓN DE TRANSAMINASAS </a:t>
            </a:r>
            <a:br/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Evaluación de factores de riesgo, consumo de alcohol, fármacos y síndrome metabólico.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Estudio etiológico : Perfil lipídico, glicemia , anti-VHC total, HBsAg, anti core total HB. Autoanticuerpos (ANA, SMA, AMA y anti-LKM1), antitransglutaminasa, cuantificación de IgG, IgM e IgA, cinética de hierro y ferritina, ceruloplasmina.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41000"/>
          </a:bodyPr>
          <a:p>
            <a:pPr algn="ctr">
              <a:lnSpc>
                <a:spcPct val="100000"/>
              </a:lnSpc>
            </a:pPr>
            <a:r>
              <a:rPr b="1" lang="en-US" sz="3600" spc="-1" strike="noStrike">
                <a:solidFill>
                  <a:srgbClr val="262626"/>
                </a:solidFill>
                <a:latin typeface="Garamond"/>
              </a:rPr>
              <a:t>ESTUDIO INICIAL DE PACIENTE CON SOSPECHA DE DHC O ELEVACIÓN DE P.H. </a:t>
            </a:r>
            <a:br/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Ecografía abdominal.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Fibroscan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ENFERMEDAD DE DEGOS </a:t>
            </a:r>
            <a:br/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(O PAB Y PAM)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1295280" y="2408760"/>
            <a:ext cx="9600840" cy="38246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/>
          </a:bodyPr>
          <a:p>
            <a:pPr marL="285840" indent="-285480">
              <a:lnSpc>
                <a:spcPct val="100000"/>
              </a:lnSpc>
              <a:spcBef>
                <a:spcPts val="51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600" spc="-1" strike="noStrike">
                <a:solidFill>
                  <a:srgbClr val="262626"/>
                </a:solidFill>
                <a:latin typeface="Garamond"/>
              </a:rPr>
              <a:t>Angiopatía oclusiva o endovasculitis que afecta arterias de pequeño y mediano vaso, progresivo.  Predominio en caucásicos, adultos jóvenes</a:t>
            </a:r>
            <a:br/>
            <a:r>
              <a:rPr b="0" lang="en-US" sz="2600" spc="-1" strike="noStrike">
                <a:solidFill>
                  <a:srgbClr val="262626"/>
                </a:solidFill>
                <a:latin typeface="Garamond"/>
              </a:rPr>
              <a:t>Tipos : </a:t>
            </a:r>
            <a:endParaRPr b="0" lang="en-US" sz="26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51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Wingdings" charset="2"/>
              <a:buChar char=""/>
            </a:pPr>
            <a:r>
              <a:rPr b="1" lang="en-US" sz="2600" spc="-1" strike="noStrike">
                <a:solidFill>
                  <a:srgbClr val="262626"/>
                </a:solidFill>
                <a:latin typeface="Garamond"/>
              </a:rPr>
              <a:t>Papulosis atrófica benigna (PAB) : </a:t>
            </a:r>
            <a:r>
              <a:rPr b="0" lang="en-US" sz="2600" spc="-1" strike="noStrike">
                <a:solidFill>
                  <a:srgbClr val="262626"/>
                </a:solidFill>
                <a:latin typeface="Garamond"/>
              </a:rPr>
              <a:t>solo piel</a:t>
            </a:r>
            <a:endParaRPr b="0" lang="en-US" sz="26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51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Wingdings" charset="2"/>
              <a:buChar char=""/>
            </a:pPr>
            <a:r>
              <a:rPr b="1" lang="en-US" sz="2600" spc="-1" strike="noStrike">
                <a:solidFill>
                  <a:srgbClr val="262626"/>
                </a:solidFill>
                <a:latin typeface="Garamond"/>
              </a:rPr>
              <a:t>Papulosis atrófica maligna (PAM): </a:t>
            </a:r>
            <a:r>
              <a:rPr b="0" lang="en-US" sz="2600" spc="-1" strike="noStrike">
                <a:solidFill>
                  <a:srgbClr val="262626"/>
                </a:solidFill>
                <a:latin typeface="Garamond"/>
              </a:rPr>
              <a:t>piel + compromiso sistémico. </a:t>
            </a:r>
            <a:br/>
            <a:r>
              <a:rPr b="0" lang="en-US" sz="2600" spc="-1" strike="noStrike">
                <a:solidFill>
                  <a:srgbClr val="262626"/>
                </a:solidFill>
                <a:latin typeface="Garamond"/>
              </a:rPr>
              <a:t> </a:t>
            </a:r>
            <a:endParaRPr b="0" lang="en-US" sz="26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51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600" spc="-1" strike="noStrike">
                <a:solidFill>
                  <a:srgbClr val="262626"/>
                </a:solidFill>
                <a:latin typeface="Garamond"/>
              </a:rPr>
              <a:t>Sistema GI lo más afectado (50-61%) </a:t>
            </a:r>
            <a:endParaRPr b="0" lang="en-US" sz="26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51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600" spc="-1" strike="noStrike">
                <a:solidFill>
                  <a:srgbClr val="262626"/>
                </a:solidFill>
                <a:latin typeface="Garamond"/>
              </a:rPr>
              <a:t>Otras manifestaciones: neurológicas, cardiacas y pulmonares. </a:t>
            </a:r>
            <a:endParaRPr b="0" lang="en-US" sz="26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51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600" spc="-1" strike="noStrike">
                <a:solidFill>
                  <a:srgbClr val="262626"/>
                </a:solidFill>
                <a:latin typeface="Garamond"/>
              </a:rPr>
              <a:t>Infartos en piel y órganos.</a:t>
            </a:r>
            <a:endParaRPr b="0" lang="en-US" sz="26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6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ENFERMEDAD DE DEGOS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1295280" y="2568240"/>
            <a:ext cx="9600840" cy="3720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Estudio inicial: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Examen físico completo: énfasis en examen abdominal.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Laboratorio: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hemograma, coagulación, anticuerpos antifosfolípidos, sangre en deposiciones.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EDA y Colono en pacientes con síntomas de hemorragia digestiva.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1" lang="en-US" sz="2400" spc="-1" strike="noStrike">
                <a:solidFill>
                  <a:srgbClr val="262626"/>
                </a:solidFill>
                <a:latin typeface="Garamond"/>
              </a:rPr>
              <a:t>Manejo: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Heparina, warfarina y aspirina.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Eculizumab (Anticuerpo monoclonal que se une a la proteína C5) ha mostrado efectividad en PAM progresiva.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pic>
        <p:nvPicPr>
          <p:cNvPr id="174" name="Imagen 3" descr=""/>
          <p:cNvPicPr/>
          <p:nvPr/>
        </p:nvPicPr>
        <p:blipFill>
          <a:blip r:embed="rId1"/>
          <a:stretch/>
        </p:blipFill>
        <p:spPr>
          <a:xfrm rot="16200000">
            <a:off x="2587320" y="-1239480"/>
            <a:ext cx="7147080" cy="924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SINDROMES GENETICOS GI Y PIEL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78" name="Marcador de contenido 6" descr=""/>
          <p:cNvPicPr/>
          <p:nvPr/>
        </p:nvPicPr>
        <p:blipFill>
          <a:blip r:embed="rId1"/>
          <a:stretch/>
        </p:blipFill>
        <p:spPr>
          <a:xfrm>
            <a:off x="84960" y="-304920"/>
            <a:ext cx="6561000" cy="7059600"/>
          </a:xfrm>
          <a:prstGeom prst="rect">
            <a:avLst/>
          </a:prstGeom>
          <a:ln w="76320">
            <a:solidFill>
              <a:srgbClr val="ffc000"/>
            </a:solidFill>
            <a:round/>
          </a:ln>
        </p:spPr>
      </p:pic>
      <p:pic>
        <p:nvPicPr>
          <p:cNvPr id="179" name="Picture 2" descr=""/>
          <p:cNvPicPr/>
          <p:nvPr/>
        </p:nvPicPr>
        <p:blipFill>
          <a:blip r:embed="rId2"/>
          <a:stretch/>
        </p:blipFill>
        <p:spPr>
          <a:xfrm>
            <a:off x="8184600" y="1203480"/>
            <a:ext cx="3975480" cy="2484360"/>
          </a:xfrm>
          <a:prstGeom prst="rect">
            <a:avLst/>
          </a:prstGeom>
          <a:ln>
            <a:noFill/>
          </a:ln>
        </p:spPr>
      </p:pic>
      <p:sp>
        <p:nvSpPr>
          <p:cNvPr id="180" name="CustomShape 2"/>
          <p:cNvSpPr/>
          <p:nvPr/>
        </p:nvSpPr>
        <p:spPr>
          <a:xfrm>
            <a:off x="6882480" y="220356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CustomShape 3"/>
          <p:cNvSpPr/>
          <p:nvPr/>
        </p:nvSpPr>
        <p:spPr>
          <a:xfrm>
            <a:off x="388080" y="1002240"/>
            <a:ext cx="259200" cy="4017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CustomShape 4"/>
          <p:cNvSpPr/>
          <p:nvPr/>
        </p:nvSpPr>
        <p:spPr>
          <a:xfrm>
            <a:off x="360360" y="1964880"/>
            <a:ext cx="259200" cy="4017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5"/>
          <p:cNvSpPr/>
          <p:nvPr/>
        </p:nvSpPr>
        <p:spPr>
          <a:xfrm>
            <a:off x="245880" y="3233520"/>
            <a:ext cx="339120" cy="3787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HIGADO Y PIEL</a:t>
            </a:r>
            <a:br/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en-US" sz="3600" spc="-1" strike="noStrike">
                <a:solidFill>
                  <a:srgbClr val="262626"/>
                </a:solidFill>
                <a:latin typeface="Garamond"/>
              </a:rPr>
              <a:t>INSUFICIENCIA HEPATICA</a:t>
            </a:r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1295280" y="2557080"/>
            <a:ext cx="9600840" cy="3809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0070c0"/>
                </a:solidFill>
                <a:latin typeface="Garamond"/>
              </a:rPr>
              <a:t>Eritema palmar: 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patrón moteado o en parches, simétrico, eminencias tenar e hipotenar. En cirrosis, enfermedad de Wilson, hemocromatosis.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0070c0"/>
                </a:solidFill>
                <a:latin typeface="Garamond"/>
              </a:rPr>
              <a:t>Angioma aracniforme</a:t>
            </a: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: 33% de cirróticos. Aumento en relación estradiol/testosterona libre.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 descr=""/>
          <p:cNvPicPr/>
          <p:nvPr/>
        </p:nvPicPr>
        <p:blipFill>
          <a:blip r:embed="rId1"/>
          <a:stretch/>
        </p:blipFill>
        <p:spPr>
          <a:xfrm>
            <a:off x="5281920" y="0"/>
            <a:ext cx="6909480" cy="7014960"/>
          </a:xfrm>
          <a:prstGeom prst="rect">
            <a:avLst/>
          </a:prstGeom>
          <a:ln>
            <a:noFill/>
          </a:ln>
        </p:spPr>
      </p:pic>
      <p:sp>
        <p:nvSpPr>
          <p:cNvPr id="185" name="CustomShape 1"/>
          <p:cNvSpPr/>
          <p:nvPr/>
        </p:nvSpPr>
        <p:spPr>
          <a:xfrm>
            <a:off x="767520" y="1524960"/>
            <a:ext cx="4614480" cy="30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CL" sz="2400" spc="-1" strike="noStrike" u="sng">
                <a:solidFill>
                  <a:srgbClr val="000000"/>
                </a:solidFill>
                <a:uFillTx/>
                <a:latin typeface="Garamond"/>
              </a:rPr>
              <a:t>MUIR TORRE:</a:t>
            </a:r>
            <a:endParaRPr b="0" lang="es-C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Autosómico dominante</a:t>
            </a:r>
            <a:endParaRPr b="0" lang="es-C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Asoc adenoCA colon y </a:t>
            </a:r>
            <a:endParaRPr b="0" lang="es-C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CA Genitourinarios</a:t>
            </a:r>
            <a:endParaRPr b="0" lang="es-C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Hiperplasias, adenomas y carcinomas sebáceos, queratoacantomas (pueden ser múltiples)</a:t>
            </a:r>
            <a:endParaRPr b="0" lang="es-CL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CL" sz="2400" spc="-1" strike="noStrike">
                <a:solidFill>
                  <a:srgbClr val="000000"/>
                </a:solidFill>
                <a:latin typeface="Garamond"/>
              </a:rPr>
              <a:t>Mutación genes MSH2, MLH1</a:t>
            </a:r>
            <a:endParaRPr b="0" lang="es-C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SD COWDEN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Autosomica dominante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Triquilemomas, queratosis acrales, papilomas orales,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fibromas, maculas hiperpigmentadas en glande.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Compromete mamas y tiroides pp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Mutaciones en gen supresor PTEN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pic>
        <p:nvPicPr>
          <p:cNvPr id="188" name="Imagen 8" descr=""/>
          <p:cNvPicPr/>
          <p:nvPr/>
        </p:nvPicPr>
        <p:blipFill>
          <a:blip r:embed="rId1"/>
          <a:stretch/>
        </p:blipFill>
        <p:spPr>
          <a:xfrm>
            <a:off x="8883720" y="0"/>
            <a:ext cx="33076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90" name="Marcador de contenido 4" descr=""/>
          <p:cNvPicPr/>
          <p:nvPr/>
        </p:nvPicPr>
        <p:blipFill>
          <a:blip r:embed="rId1"/>
          <a:stretch/>
        </p:blipFill>
        <p:spPr>
          <a:xfrm>
            <a:off x="2257560" y="0"/>
            <a:ext cx="811188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SD GARDNER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1000"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Autosómico dominante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Poliposis intestinal premaligna y adeno CA GI, hemorragia digestiva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Quistes epidérmicos, osteomas (esp en maxilares), tumores desmoides, tumores fibrosos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Hiperpigmentación congénita de retina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Mutación gen APC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Lesiones cutáneas preceden las internas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Malignización de pólipos en 100% pac entre 20-30años----colectomía profiláctica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Consejo genético, examen de familiares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4000"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HIGADO Y PIEL</a:t>
            </a:r>
            <a:br/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 </a:t>
            </a:r>
            <a:r>
              <a:rPr b="0" lang="en-US" sz="3600" spc="-1" strike="noStrike">
                <a:solidFill>
                  <a:srgbClr val="262626"/>
                </a:solidFill>
                <a:latin typeface="Garamond"/>
              </a:rPr>
              <a:t>INSUFICIENCIA HEPATICA</a:t>
            </a:r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6" name="TextShape 2"/>
          <p:cNvSpPr txBox="1"/>
          <p:nvPr/>
        </p:nvSpPr>
        <p:spPr>
          <a:xfrm>
            <a:off x="1295280" y="2557080"/>
            <a:ext cx="9600840" cy="3809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0070c0"/>
                </a:solidFill>
                <a:latin typeface="Garamond"/>
              </a:rPr>
              <a:t>Circulación colateral: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2ª a HT portal severa y  derivación de circulación sistémica a través de las venas de la pared abdominal y región periumbilical.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Caput medusae: várices periumbilicales tortuosas irradian desde el ombligo hacia la parte superior del cuerpo.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pic>
        <p:nvPicPr>
          <p:cNvPr id="109" name="Picture 2" descr=""/>
          <p:cNvPicPr/>
          <p:nvPr/>
        </p:nvPicPr>
        <p:blipFill>
          <a:blip r:embed="rId1"/>
          <a:stretch/>
        </p:blipFill>
        <p:spPr>
          <a:xfrm>
            <a:off x="0" y="1109160"/>
            <a:ext cx="6507720" cy="5748480"/>
          </a:xfrm>
          <a:prstGeom prst="rect">
            <a:avLst/>
          </a:prstGeom>
          <a:ln>
            <a:noFill/>
          </a:ln>
        </p:spPr>
      </p:pic>
      <p:pic>
        <p:nvPicPr>
          <p:cNvPr id="110" name="Picture 4" descr=""/>
          <p:cNvPicPr/>
          <p:nvPr/>
        </p:nvPicPr>
        <p:blipFill>
          <a:blip r:embed="rId2"/>
          <a:stretch/>
        </p:blipFill>
        <p:spPr>
          <a:xfrm>
            <a:off x="6296040" y="0"/>
            <a:ext cx="5895360" cy="427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HIGADO Y UÑAS</a:t>
            </a:r>
            <a:br/>
            <a:r>
              <a:rPr b="0" lang="en-US" sz="3600" spc="-1" strike="noStrike">
                <a:solidFill>
                  <a:srgbClr val="262626"/>
                </a:solidFill>
                <a:latin typeface="Garamond"/>
              </a:rPr>
              <a:t>INSUFICIENCIA HEPATICA</a:t>
            </a:r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2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3038760" y="3244320"/>
            <a:ext cx="61218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4"/>
          <p:cNvSpPr/>
          <p:nvPr/>
        </p:nvSpPr>
        <p:spPr>
          <a:xfrm>
            <a:off x="3038760" y="3244320"/>
            <a:ext cx="61218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5"/>
          <p:cNvSpPr/>
          <p:nvPr/>
        </p:nvSpPr>
        <p:spPr>
          <a:xfrm>
            <a:off x="3038760" y="3244320"/>
            <a:ext cx="61218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6"/>
          <p:cNvSpPr/>
          <p:nvPr/>
        </p:nvSpPr>
        <p:spPr>
          <a:xfrm>
            <a:off x="3038760" y="3244320"/>
            <a:ext cx="612180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7" name="Picture 6" descr=""/>
          <p:cNvPicPr/>
          <p:nvPr/>
        </p:nvPicPr>
        <p:blipFill>
          <a:blip r:embed="rId1"/>
          <a:stretch/>
        </p:blipFill>
        <p:spPr>
          <a:xfrm>
            <a:off x="0" y="2413440"/>
            <a:ext cx="3981600" cy="2828880"/>
          </a:xfrm>
          <a:prstGeom prst="rect">
            <a:avLst/>
          </a:prstGeom>
          <a:ln>
            <a:noFill/>
          </a:ln>
        </p:spPr>
      </p:pic>
      <p:pic>
        <p:nvPicPr>
          <p:cNvPr id="118" name="Picture 7" descr=""/>
          <p:cNvPicPr/>
          <p:nvPr/>
        </p:nvPicPr>
        <p:blipFill>
          <a:blip r:embed="rId2"/>
          <a:stretch/>
        </p:blipFill>
        <p:spPr>
          <a:xfrm>
            <a:off x="4173120" y="2413440"/>
            <a:ext cx="3912480" cy="2828880"/>
          </a:xfrm>
          <a:prstGeom prst="rect">
            <a:avLst/>
          </a:prstGeom>
          <a:ln>
            <a:noFill/>
          </a:ln>
        </p:spPr>
      </p:pic>
      <p:pic>
        <p:nvPicPr>
          <p:cNvPr id="119" name="Picture 8" descr=""/>
          <p:cNvPicPr/>
          <p:nvPr/>
        </p:nvPicPr>
        <p:blipFill>
          <a:blip r:embed="rId3"/>
          <a:stretch/>
        </p:blipFill>
        <p:spPr>
          <a:xfrm>
            <a:off x="8128080" y="2426760"/>
            <a:ext cx="3981600" cy="2815920"/>
          </a:xfrm>
          <a:prstGeom prst="rect">
            <a:avLst/>
          </a:prstGeom>
          <a:ln>
            <a:noFill/>
          </a:ln>
        </p:spPr>
      </p:pic>
      <p:sp>
        <p:nvSpPr>
          <p:cNvPr id="120" name="CustomShape 7"/>
          <p:cNvSpPr/>
          <p:nvPr/>
        </p:nvSpPr>
        <p:spPr>
          <a:xfrm>
            <a:off x="581760" y="5513760"/>
            <a:ext cx="11413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s-CL" sz="1800" spc="-1" strike="noStrike">
                <a:solidFill>
                  <a:srgbClr val="000000"/>
                </a:solidFill>
                <a:latin typeface="Garamond"/>
              </a:rPr>
              <a:t>HIPOCRATISMO DIGITAL.                 UÑAS DE TERRY                                     UÑAS DE MUEHRCKE ALB-2,2g/dL</a:t>
            </a:r>
            <a:endParaRPr b="0" lang="es-C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PRURITO</a:t>
            </a:r>
            <a:br/>
            <a:r>
              <a:rPr b="0" lang="en-US" sz="3600" spc="-1" strike="noStrike">
                <a:solidFill>
                  <a:srgbClr val="262626"/>
                </a:solidFill>
                <a:latin typeface="Garamond"/>
              </a:rPr>
              <a:t>INSUFICIENCIA HEPATICA</a:t>
            </a:r>
            <a:endParaRPr b="0" lang="en-US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Prurito: característico de colestasis crónicas.                                              Etio: acumulación de sustancias pruritogénicas y también un aumento de los niveles de opioides endógenos a nivel central (activan centros cerebrales del prurito). Puede ser intolerable.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Afecta palmas y plantas, pero se puede generalizar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No presenta lesiones cutáneas primarias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262626"/>
                </a:solidFill>
                <a:latin typeface="Garamond"/>
              </a:rPr>
              <a:t>Manejo del prurito de origen hepático</a:t>
            </a:r>
            <a:endParaRPr b="0" lang="en-US" sz="44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1295280" y="2557080"/>
            <a:ext cx="9600840" cy="3318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Prurito hepático se genera independiente de la severidad de la enfermedad de base hepática o de la colestasia.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marL="285840" indent="-28548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buClr>
                <a:srgbClr val="83992a"/>
              </a:buClr>
              <a:buSzPct val="115000"/>
              <a:buFont typeface="Arial"/>
              <a:buChar char="•"/>
            </a:pPr>
            <a:r>
              <a:rPr b="0" lang="en-US" sz="2400" spc="-1" strike="noStrike">
                <a:solidFill>
                  <a:srgbClr val="262626"/>
                </a:solidFill>
                <a:latin typeface="Garamond"/>
              </a:rPr>
              <a:t>Antihistamínicos no sirven  </a:t>
            </a: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400" spc="-1" strike="noStrike">
              <a:solidFill>
                <a:srgbClr val="262626"/>
              </a:solidFill>
              <a:latin typeface="Garamond"/>
            </a:endParaRPr>
          </a:p>
          <a:p>
            <a:pPr algn="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1" i="1" lang="en-US" sz="2100" spc="-1" strike="noStrike">
                <a:solidFill>
                  <a:srgbClr val="262626"/>
                </a:solidFill>
                <a:latin typeface="Garamond"/>
              </a:rPr>
              <a:t>Treatment of Pruritus Secondary to Liver Disease</a:t>
            </a: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  <a:p>
            <a:pPr algn="r">
              <a:lnSpc>
                <a:spcPct val="100000"/>
              </a:lnSpc>
              <a:spcBef>
                <a:spcPts val="420"/>
              </a:spcBef>
              <a:spcAft>
                <a:spcPts val="601"/>
              </a:spcAft>
            </a:pPr>
            <a:r>
              <a:rPr b="0" i="1" lang="en-US" sz="2100" spc="-1" strike="noStrike">
                <a:solidFill>
                  <a:srgbClr val="262626"/>
                </a:solidFill>
                <a:latin typeface="Garamond"/>
              </a:rPr>
              <a:t>Curr Gastroenterol Rep  2019 Jul 31;21(9):48</a:t>
            </a: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b="0" lang="en-US" sz="2100" spc="-1" strike="noStrike">
              <a:solidFill>
                <a:srgbClr val="262626"/>
              </a:solidFill>
              <a:latin typeface="Garamon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1295280" y="982080"/>
            <a:ext cx="9600840" cy="13035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26" name="Marcador de contenido 8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311160"/>
          </a:xfrm>
          <a:prstGeom prst="rect">
            <a:avLst/>
          </a:prstGeom>
          <a:ln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5564160" y="6119280"/>
            <a:ext cx="612180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es-CL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i="1" lang="es-CL" sz="1200" spc="-1" strike="noStrike">
                <a:solidFill>
                  <a:srgbClr val="000000"/>
                </a:solidFill>
                <a:latin typeface="Garamond"/>
              </a:rPr>
              <a:t>Treatment of Pruritus Secondary to Liver Disease</a:t>
            </a:r>
            <a:endParaRPr b="0" lang="es-CL" sz="12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i="1" lang="es-CL" sz="1200" spc="-1" strike="noStrike">
                <a:solidFill>
                  <a:srgbClr val="000000"/>
                </a:solidFill>
                <a:latin typeface="Garamond"/>
              </a:rPr>
              <a:t>Curr Gastroenterol Rep  2019 Jul 31;21(9):48</a:t>
            </a:r>
            <a:endParaRPr b="0" lang="es-CL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Orgánico</Template>
  <TotalTime>5870</TotalTime>
  <Application>LibreOffice/6.2.2.2$Windows_X86_64 LibreOffice_project/2b840030fec2aae0fd2658d8d4f9548af4e3518d</Application>
  <Words>927</Words>
  <Paragraphs>108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2021-12-05T15:11:50Z</dcterms:created>
  <dc:creator>Microsoft Office User</dc:creator>
  <dc:description/>
  <dc:language>es-CL</dc:language>
  <cp:lastModifiedBy>Microsoft Office User</cp:lastModifiedBy>
  <dcterms:modified xsi:type="dcterms:W3CDTF">2021-12-16T14:20:20Z</dcterms:modified>
  <cp:revision>40</cp:revision>
  <dc:subject/>
  <dc:title>MANIFESTACIONES CUTANEAS DE ENFERMEDADES GASTROENTEROLOGICAS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33</vt:i4>
  </property>
</Properties>
</file>