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10" r:id="rId2"/>
    <p:sldId id="311" r:id="rId3"/>
    <p:sldId id="312" r:id="rId4"/>
    <p:sldId id="317" r:id="rId5"/>
    <p:sldId id="318" r:id="rId6"/>
    <p:sldId id="320" r:id="rId7"/>
    <p:sldId id="321" r:id="rId8"/>
    <p:sldId id="313" r:id="rId9"/>
    <p:sldId id="315" r:id="rId10"/>
    <p:sldId id="316" r:id="rId11"/>
    <p:sldId id="322" r:id="rId12"/>
    <p:sldId id="323" r:id="rId13"/>
    <p:sldId id="324" r:id="rId14"/>
    <p:sldId id="325" r:id="rId15"/>
    <p:sldId id="326" r:id="rId16"/>
    <p:sldId id="260" r:id="rId17"/>
    <p:sldId id="261" r:id="rId18"/>
    <p:sldId id="262" r:id="rId19"/>
    <p:sldId id="264" r:id="rId20"/>
    <p:sldId id="265" r:id="rId21"/>
    <p:sldId id="266" r:id="rId22"/>
    <p:sldId id="275" r:id="rId23"/>
    <p:sldId id="276" r:id="rId24"/>
    <p:sldId id="277" r:id="rId25"/>
    <p:sldId id="278" r:id="rId26"/>
    <p:sldId id="279" r:id="rId2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 O" userId="d81d6aa3b6c3b7ca" providerId="LiveId" clId="{91B7506A-3C3D-4389-91DC-636CD4419005}"/>
    <pc:docChg chg="undo custSel modSld">
      <pc:chgData name="P O" userId="d81d6aa3b6c3b7ca" providerId="LiveId" clId="{91B7506A-3C3D-4389-91DC-636CD4419005}" dt="2020-11-24T14:14:56.342" v="5" actId="1076"/>
      <pc:docMkLst>
        <pc:docMk/>
      </pc:docMkLst>
      <pc:sldChg chg="modSp mod">
        <pc:chgData name="P O" userId="d81d6aa3b6c3b7ca" providerId="LiveId" clId="{91B7506A-3C3D-4389-91DC-636CD4419005}" dt="2020-11-24T14:14:56.342" v="5" actId="1076"/>
        <pc:sldMkLst>
          <pc:docMk/>
          <pc:sldMk cId="644762151" sldId="276"/>
        </pc:sldMkLst>
        <pc:spChg chg="mod">
          <ac:chgData name="P O" userId="d81d6aa3b6c3b7ca" providerId="LiveId" clId="{91B7506A-3C3D-4389-91DC-636CD4419005}" dt="2020-11-24T14:14:56.342" v="5" actId="1076"/>
          <ac:spMkLst>
            <pc:docMk/>
            <pc:sldMk cId="644762151" sldId="276"/>
            <ac:spMk id="4" creationId="{00000000-0000-0000-0000-000000000000}"/>
          </ac:spMkLst>
        </pc:spChg>
      </pc:sldChg>
      <pc:sldChg chg="modSp mod">
        <pc:chgData name="P O" userId="d81d6aa3b6c3b7ca" providerId="LiveId" clId="{91B7506A-3C3D-4389-91DC-636CD4419005}" dt="2020-11-24T13:52:06.395" v="3" actId="1036"/>
        <pc:sldMkLst>
          <pc:docMk/>
          <pc:sldMk cId="4192243776" sldId="315"/>
        </pc:sldMkLst>
        <pc:picChg chg="mod">
          <ac:chgData name="P O" userId="d81d6aa3b6c3b7ca" providerId="LiveId" clId="{91B7506A-3C3D-4389-91DC-636CD4419005}" dt="2020-11-24T13:52:06.395" v="3" actId="1036"/>
          <ac:picMkLst>
            <pc:docMk/>
            <pc:sldMk cId="4192243776" sldId="315"/>
            <ac:picMk id="30722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9EB7C-49D9-4006-BD1F-C895AD86907A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C95852-B6E0-40F0-A932-DFDED6D918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4920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s-ES_tradnl">
              <a:latin typeface="Times New Roman" charset="0"/>
            </a:endParaRPr>
          </a:p>
        </p:txBody>
      </p:sp>
      <p:sp>
        <p:nvSpPr>
          <p:cNvPr id="204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046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685817" indent="-263776" defTabSz="87046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55103" indent="-211021" defTabSz="87046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477145" indent="-211021" defTabSz="87046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99186" indent="-211021" defTabSz="87046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21227" indent="-211021" defTabSz="87046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3269" indent="-211021" defTabSz="87046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65310" indent="-211021" defTabSz="87046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587351" indent="-211021" defTabSz="87046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30F97E0-C365-CD4D-BC47-87EFF88B2ECD}" type="slidenum">
              <a:rPr lang="es-ES_tradnl"/>
              <a:pPr/>
              <a:t>22</a:t>
            </a:fld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s-ES_tradnl">
              <a:latin typeface="Times New Roman" charset="0"/>
            </a:endParaRPr>
          </a:p>
        </p:txBody>
      </p:sp>
      <p:sp>
        <p:nvSpPr>
          <p:cNvPr id="3482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046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685817" indent="-263776" defTabSz="87046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55103" indent="-211021" defTabSz="87046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477145" indent="-211021" defTabSz="87046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99186" indent="-211021" defTabSz="87046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21227" indent="-211021" defTabSz="87046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3269" indent="-211021" defTabSz="87046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65310" indent="-211021" defTabSz="87046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587351" indent="-211021" defTabSz="87046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B61ED4D-5FB3-1D4D-9C56-5786D7FBC6B8}" type="slidenum">
              <a:rPr lang="es-ES_tradnl"/>
              <a:pPr/>
              <a:t>24</a:t>
            </a:fld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s-ES_tradnl">
              <a:latin typeface="Times New Roman" charset="0"/>
            </a:endParaRPr>
          </a:p>
        </p:txBody>
      </p:sp>
      <p:sp>
        <p:nvSpPr>
          <p:cNvPr id="368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046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685817" indent="-263776" defTabSz="87046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55103" indent="-211021" defTabSz="87046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477145" indent="-211021" defTabSz="87046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99186" indent="-211021" defTabSz="87046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21227" indent="-211021" defTabSz="87046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3269" indent="-211021" defTabSz="87046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65310" indent="-211021" defTabSz="87046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587351" indent="-211021" defTabSz="87046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7055C27-5EE6-B943-A239-9CBE8AF77C65}" type="slidenum">
              <a:rPr lang="es-ES_tradnl"/>
              <a:pPr/>
              <a:t>25</a:t>
            </a:fld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E02643-BEA6-4E95-AE74-D72B44658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6CC0B7E-734C-4CB9-912C-BA28089A0E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88F856-61FF-492D-8D6D-F0BA04D14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06C6D-A7C3-4781-A860-88388FE9270C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14BEC8-7A48-4ACB-BEF5-74769BF87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D1059B-4E55-45C1-9B16-AB406B526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E78-A19C-4BCE-9057-8F56258503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649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F489BF-B867-453A-8231-DED25C19C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1BD174C-3CC7-47E5-A6A5-10C488DACD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1EB78D-FE85-4B8A-ADA0-7DE34512C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06C6D-A7C3-4781-A860-88388FE9270C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869191-EAC4-44AD-B5E6-20ACEF0B4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89ADD8-F555-4D24-8748-EED8CE2A3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E78-A19C-4BCE-9057-8F56258503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5074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44727FB-F160-45B2-9A01-ED4DF74618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81DA4E-BE2C-4A34-B338-E662F20102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10D6A8-B6B8-4258-B8E8-44A0DB47C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06C6D-A7C3-4781-A860-88388FE9270C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366A5A-8F2F-4297-9F27-4E9363DCF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8A129D-21C7-4B9F-ABAF-71CF35BA9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E78-A19C-4BCE-9057-8F56258503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8362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97E776-60B0-442A-B85C-54687B902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0F9875-3019-4DBD-89C1-A31BCC61D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8A782C-A3F2-4610-8774-CD5BF0B21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06C6D-A7C3-4781-A860-88388FE9270C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339347-C6E2-40B1-84FF-5C02C91F5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3956E0-BBD4-482C-B1A5-E03D87D8F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E78-A19C-4BCE-9057-8F56258503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887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BF4FDF-54EA-4CDC-BF8C-DE8039FDD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A451F1-7A68-408C-88CC-DA5574FFA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CFE3ED-FFCD-4F69-A202-C51E5E5F1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06C6D-A7C3-4781-A860-88388FE9270C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B452DB-AD69-4D2A-9EDF-3580BECFA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4C7E41-5E64-4650-897B-47D84A589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E78-A19C-4BCE-9057-8F56258503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9558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FA82E9-F4D2-4840-AC30-831C60873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9F266E-95F7-4F81-94EE-034E1FFC0D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7805EB6-4D0A-4FDB-B786-897D30D89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86A0A86-15E2-4870-829F-AEC0EA47E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06C6D-A7C3-4781-A860-88388FE9270C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0980250-0617-4E4C-B33C-02396B31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E829E4-F9B1-4F10-920E-DA10E72EF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E78-A19C-4BCE-9057-8F56258503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2949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0A00C2-3891-46C5-911B-DBA7CB542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06D6B7-819B-42C9-8EF2-C4B4F4791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795D1A5-9470-4DB8-872B-F0F377E9B2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E5C6896-626B-4599-8ABA-B72976409D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8C9EEE7-4F36-4106-8A7B-F46B9E1A93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5AD4971-9BAE-4E5C-BB09-120B55DA4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06C6D-A7C3-4781-A860-88388FE9270C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05EE86D-2328-43E2-A8A5-D283BE8BC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2DA1538-B5A3-4964-9FBF-84BF057E7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E78-A19C-4BCE-9057-8F56258503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6094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BC9FF-C131-47A7-A6FB-14B8DF967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AE4E42B-869B-4039-B2C6-18633A0C5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06C6D-A7C3-4781-A860-88388FE9270C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41224FD-E4CF-4FE6-A272-6856D2D42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6F7E01D-0578-45C3-A0B5-E40C815C2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E78-A19C-4BCE-9057-8F56258503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8954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037DBF5-52FC-43A3-8251-EDE59A5F8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06C6D-A7C3-4781-A860-88388FE9270C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75E3792-5F44-41D8-8DC0-4BB91BA77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43654A0-4CBA-4961-A3A0-BB746E02E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E78-A19C-4BCE-9057-8F56258503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729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351B2A-6297-4AAE-882E-CD2577C90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30A0E5-AD24-497C-B335-2C5D63702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5F457D3-DA5D-4CF7-BE45-391F3DDCD6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2E88747-AB9C-47CC-8E03-DBCBFA58D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06C6D-A7C3-4781-A860-88388FE9270C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C2A40F-6ECC-4974-955F-9EA93258A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57AF774-185E-4C4B-B9A9-8D3910D4D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E78-A19C-4BCE-9057-8F56258503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6685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887070-0D1E-4E77-8A60-EDD71F0AE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0497DC2-DA2B-4AC8-ADB5-D75C6D16A4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A0E3D63-EE51-48E5-8757-F14D99061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AB2A891-BC11-4A0D-96E2-04038989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06C6D-A7C3-4781-A860-88388FE9270C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16C82B-84C0-4658-A3EC-AC9D2243F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99283F7-7771-4D7A-952D-709F9016A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E78-A19C-4BCE-9057-8F56258503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9481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E04C70A-5946-4354-8464-07738951F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3953FE4-B99F-4BBA-AE5A-2921B442D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CDD285-6705-472E-AADD-9680DA9BDE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06C6D-A7C3-4781-A860-88388FE9270C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5964F3-CBE3-4041-B710-3F004F1BBA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2955BF-29B3-4C0A-B277-F700066385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ADE78-A19C-4BCE-9057-8F56258503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24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El análisis de datos cualitativos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Prof. Pablo Olivares Araya</a:t>
            </a:r>
          </a:p>
          <a:p>
            <a:r>
              <a:rPr lang="es-ES" dirty="0"/>
              <a:t>Curso Investigación en Ciencia de la Ocupación y Terapia Ocupacional IV</a:t>
            </a:r>
          </a:p>
          <a:p>
            <a:r>
              <a:rPr lang="es-ES" dirty="0"/>
              <a:t>Universidad de Chile</a:t>
            </a:r>
          </a:p>
        </p:txBody>
      </p:sp>
    </p:spTree>
    <p:extLst>
      <p:ext uri="{BB962C8B-B14F-4D97-AF65-F5344CB8AC3E}">
        <p14:creationId xmlns:p14="http://schemas.microsoft.com/office/powerpoint/2010/main" val="4257621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5" descr="Example of a piece of text coded by writing in the margi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300" y="800100"/>
            <a:ext cx="5105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1382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Análisis fenomenológico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Búsqueda de unidades de significación en la entrevista transcrita (codificación)</a:t>
            </a:r>
          </a:p>
          <a:p>
            <a:r>
              <a:rPr lang="es-ES" sz="3200" dirty="0"/>
              <a:t>Comparación de experiencias de individuos e individuas en torno a un fenómeno específico.</a:t>
            </a:r>
          </a:p>
          <a:p>
            <a:r>
              <a:rPr lang="es-ES" sz="3200" dirty="0"/>
              <a:t>Interpretación del/la investigador/a sobre la experiencia de otro centrado en los significados atribuidos a esa experiencia/fenómeno</a:t>
            </a:r>
          </a:p>
        </p:txBody>
      </p:sp>
    </p:spTree>
    <p:extLst>
      <p:ext uri="{BB962C8B-B14F-4D97-AF65-F5344CB8AC3E}">
        <p14:creationId xmlns:p14="http://schemas.microsoft.com/office/powerpoint/2010/main" val="3747745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A11AB3-765A-4A1B-A853-94B00C333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Análisis fenomenológico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E4AD7D-BFF5-44DE-9356-D5B920731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20000"/>
          </a:bodyPr>
          <a:lstStyle/>
          <a:p>
            <a:r>
              <a:rPr lang="es-ES" dirty="0"/>
              <a:t>Se trata de acceder a la subjetividad del </a:t>
            </a:r>
            <a:r>
              <a:rPr lang="es-ES" dirty="0" err="1"/>
              <a:t>indviduo</a:t>
            </a:r>
            <a:r>
              <a:rPr lang="es-ES" dirty="0"/>
              <a:t>, al mundo interno conformado por experiencias, vivencias y memoria.</a:t>
            </a:r>
          </a:p>
          <a:p>
            <a:r>
              <a:rPr lang="es-ES" dirty="0"/>
              <a:t>El método fenomenológico busca la comprensión  de dicha esencia, la comprensión del mundo interno a través de una interpretación de las situaciones cotidianas desde la mirada del sujeto.</a:t>
            </a:r>
          </a:p>
          <a:p>
            <a:r>
              <a:rPr lang="es-ES" dirty="0"/>
              <a:t>Según Martínez (1989) hay 4 etapas a seguir:</a:t>
            </a:r>
          </a:p>
          <a:p>
            <a:r>
              <a:rPr lang="es-ES" dirty="0"/>
              <a:t>1) Etapa previa o de clasificación de los presupuestos de los cuales parte el investigador</a:t>
            </a:r>
          </a:p>
          <a:p>
            <a:r>
              <a:rPr lang="es-ES" dirty="0"/>
              <a:t>2) etapa descriptiva que apunta a describir lo más fielmente posible la realidad vivenciada por el individuo, en relación al tópico que se investiga</a:t>
            </a:r>
          </a:p>
          <a:p>
            <a:r>
              <a:rPr lang="es-CL" dirty="0"/>
              <a:t>3) etapa estructura, implicando estudio y análisis fenomenológico propiamente tal</a:t>
            </a:r>
          </a:p>
          <a:p>
            <a:r>
              <a:rPr lang="es-CL" dirty="0"/>
              <a:t>4) discusión del resultado del análisis efectuado, en contraste con otras investigaciones del tema.</a:t>
            </a:r>
          </a:p>
        </p:txBody>
      </p:sp>
    </p:spTree>
    <p:extLst>
      <p:ext uri="{BB962C8B-B14F-4D97-AF65-F5344CB8AC3E}">
        <p14:creationId xmlns:p14="http://schemas.microsoft.com/office/powerpoint/2010/main" val="832631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7839E3-CDB8-463E-9C56-DAA71F593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Momento fenomenológico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D7B376-24FB-4437-BEC8-6A1D95D72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 El investigador pone a trabajar procesos específicos del pensamiento que le permiten:</a:t>
            </a:r>
          </a:p>
          <a:p>
            <a:r>
              <a:rPr lang="es-ES" dirty="0"/>
              <a:t>1) Pasar de la esfera meramente fáctica de la subjetividad a la esfera eidética o esencial de aquella subjetividad, apuntando a la esencia del significado</a:t>
            </a:r>
          </a:p>
          <a:p>
            <a:r>
              <a:rPr lang="es-ES" dirty="0"/>
              <a:t>2) Dejar de fondo de su propia conciencia otros procesos de pensamiento, para utilizar aquellos procesos cognitivos básicos requeridos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79033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0A5C39-84D9-4137-AB99-67872CF8A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Reducción fenomenológica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792FD7-613C-42E9-B06F-625BC268A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Es la </a:t>
            </a:r>
            <a:r>
              <a:rPr lang="es-ES" dirty="0" err="1"/>
              <a:t>époje</a:t>
            </a:r>
            <a:r>
              <a:rPr lang="es-ES" dirty="0"/>
              <a:t> fenomenológica, que se relaciona a la desconexión de aspectos psicofísicos, materiales o fácticos de las vivencias, implica suspender (poner entre paréntesis) estos aspectos para dar paso a lo esencial.</a:t>
            </a:r>
          </a:p>
          <a:p>
            <a:r>
              <a:rPr lang="es-ES" dirty="0"/>
              <a:t>Durante la investigación, será necesario realizar distintos tipos de reducciones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42925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DF2C73-2C85-4717-8CD1-DD85301C5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0" y="6308724"/>
            <a:ext cx="8134350" cy="339725"/>
          </a:xfrm>
        </p:spPr>
        <p:txBody>
          <a:bodyPr>
            <a:noAutofit/>
          </a:bodyPr>
          <a:lstStyle/>
          <a:p>
            <a:r>
              <a:rPr lang="es-ES" sz="2400" dirty="0"/>
              <a:t>Fuente: Martínez, (1989)</a:t>
            </a:r>
            <a:endParaRPr lang="es-CL" sz="2400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6A213078-7CE9-44D4-9749-1252AAA40B77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458913" y="534987"/>
            <a:ext cx="8428037" cy="5773737"/>
          </a:xfrm>
        </p:spPr>
      </p:pic>
    </p:spTree>
    <p:extLst>
      <p:ext uri="{BB962C8B-B14F-4D97-AF65-F5344CB8AC3E}">
        <p14:creationId xmlns:p14="http://schemas.microsoft.com/office/powerpoint/2010/main" val="727510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53536"/>
            <a:ext cx="9525000" cy="1143000"/>
          </a:xfrm>
        </p:spPr>
        <p:txBody>
          <a:bodyPr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>
              <a:defRPr/>
            </a:pPr>
            <a:r>
              <a:rPr lang="es-ES_tradnl" dirty="0">
                <a:solidFill>
                  <a:schemeClr val="tx1"/>
                </a:solidFill>
              </a:rPr>
              <a:t>Análisis de contenido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1396604"/>
            <a:ext cx="9525000" cy="4775597"/>
          </a:xfrm>
        </p:spPr>
        <p:txBody>
          <a:bodyPr>
            <a:normAutofit fontScale="55000" lnSpcReduction="20000"/>
          </a:bodyPr>
          <a:lstStyle/>
          <a:p>
            <a:endParaRPr lang="es-ES_tradnl" sz="5100" dirty="0">
              <a:ea typeface="ＭＳ Ｐゴシック" charset="0"/>
              <a:cs typeface="ＭＳ Ｐゴシック" charset="0"/>
            </a:endParaRPr>
          </a:p>
          <a:p>
            <a:r>
              <a:rPr lang="es-ES_tradnl" sz="5100" dirty="0">
                <a:ea typeface="ＭＳ Ｐゴシック" charset="0"/>
                <a:cs typeface="ＭＳ Ｐゴシック" charset="0"/>
              </a:rPr>
              <a:t>Es una técnica que forma parte de los análisis textuales o lingüísticos</a:t>
            </a:r>
          </a:p>
          <a:p>
            <a:r>
              <a:rPr lang="es-ES_tradnl" sz="5100" dirty="0">
                <a:ea typeface="ＭＳ Ｐゴシック" charset="0"/>
                <a:cs typeface="ＭＳ Ｐゴシック" charset="0"/>
              </a:rPr>
              <a:t>El análisis de contenido pretende interpretar los significados, suponiendo en ellos un contenido  manifiesto y un contenido latente.</a:t>
            </a:r>
          </a:p>
          <a:p>
            <a:r>
              <a:rPr lang="es-ES_tradnl" sz="5100" dirty="0">
                <a:ea typeface="ＭＳ Ｐゴシック" charset="0"/>
                <a:cs typeface="ＭＳ Ｐゴシック" charset="0"/>
              </a:rPr>
              <a:t>En este sentido, el análisis implica una </a:t>
            </a:r>
            <a:r>
              <a:rPr lang="es-ES_tradnl" sz="5100" b="1" dirty="0">
                <a:ea typeface="ＭＳ Ｐゴシック" charset="0"/>
                <a:cs typeface="ＭＳ Ｐゴシック" charset="0"/>
              </a:rPr>
              <a:t>de-construcción</a:t>
            </a:r>
            <a:r>
              <a:rPr lang="es-ES_tradnl" sz="5100" dirty="0">
                <a:ea typeface="ＭＳ Ｐゴシック" charset="0"/>
                <a:cs typeface="ＭＳ Ｐゴシック" charset="0"/>
              </a:rPr>
              <a:t> del  sentido, para poner de manifiesto un sentido latente</a:t>
            </a:r>
          </a:p>
          <a:p>
            <a:r>
              <a:rPr lang="es-ES_tradnl" sz="5100" dirty="0">
                <a:ea typeface="ＭＳ Ｐゴシック" charset="0"/>
                <a:cs typeface="ＭＳ Ｐゴシック" charset="0"/>
              </a:rPr>
              <a:t>Mientras por su parte la  </a:t>
            </a:r>
            <a:r>
              <a:rPr lang="es-ES_tradnl" sz="5100" dirty="0" err="1">
                <a:ea typeface="ＭＳ Ｐゴシック" charset="0"/>
                <a:cs typeface="ＭＳ Ｐゴシック" charset="0"/>
              </a:rPr>
              <a:t>interpretación</a:t>
            </a:r>
            <a:r>
              <a:rPr lang="es-ES_tradnl" sz="5100" dirty="0">
                <a:ea typeface="ＭＳ Ｐゴシック" charset="0"/>
                <a:cs typeface="ＭＳ Ｐゴシック" charset="0"/>
              </a:rPr>
              <a:t> conlleva una </a:t>
            </a:r>
            <a:r>
              <a:rPr lang="es-ES_tradnl" sz="5100" b="1" dirty="0">
                <a:ea typeface="ＭＳ Ｐゴシック" charset="0"/>
                <a:cs typeface="ＭＳ Ｐゴシック" charset="0"/>
              </a:rPr>
              <a:t>re-construcción</a:t>
            </a:r>
            <a:r>
              <a:rPr lang="es-ES_tradnl" sz="5100" dirty="0">
                <a:ea typeface="ＭＳ Ｐゴシック" charset="0"/>
                <a:cs typeface="ＭＳ Ｐゴシック" charset="0"/>
              </a:rPr>
              <a:t> del sentido (</a:t>
            </a:r>
            <a:r>
              <a:rPr lang="es-ES_tradnl" sz="5100" dirty="0" err="1">
                <a:ea typeface="ＭＳ Ｐゴシック" charset="0"/>
                <a:cs typeface="ＭＳ Ｐゴシック" charset="0"/>
              </a:rPr>
              <a:t>transformación</a:t>
            </a:r>
            <a:r>
              <a:rPr lang="es-ES_tradnl" sz="5100" dirty="0">
                <a:ea typeface="ＭＳ Ｐゴシック" charset="0"/>
                <a:cs typeface="ＭＳ Ｐゴシック" charset="0"/>
              </a:rPr>
              <a:t>  del sentido latente en sentido manifiesto). </a:t>
            </a:r>
          </a:p>
          <a:p>
            <a:pPr>
              <a:buFont typeface="Wingdings 2" charset="0"/>
              <a:buNone/>
            </a:pPr>
            <a:endParaRPr lang="es-ES_tradnl" sz="4500" dirty="0">
              <a:ea typeface="ＭＳ Ｐゴシック" charset="0"/>
              <a:cs typeface="ＭＳ Ｐゴシック" charset="0"/>
            </a:endParaRPr>
          </a:p>
          <a:p>
            <a:pPr>
              <a:buFont typeface="Wingdings 2" charset="0"/>
              <a:buNone/>
            </a:pPr>
            <a:r>
              <a:rPr lang="es-ES_tradnl" sz="4500" dirty="0">
                <a:ea typeface="ＭＳ Ｐゴシック" charset="0"/>
                <a:cs typeface="ＭＳ Ｐゴシック" charset="0"/>
              </a:rPr>
              <a:t> </a:t>
            </a:r>
          </a:p>
          <a:p>
            <a:pPr eaLnBrk="1" hangingPunct="1"/>
            <a:endParaRPr lang="es-ES_tradnl" sz="2400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35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itchFamily="78" charset="-128"/>
              </a:rPr>
              <a:t>Análisis de contenido</a:t>
            </a:r>
          </a:p>
        </p:txBody>
      </p:sp>
      <p:sp>
        <p:nvSpPr>
          <p:cNvPr id="15363" name="Marcador de contenido 2"/>
          <p:cNvSpPr>
            <a:spLocks noGrp="1"/>
          </p:cNvSpPr>
          <p:nvPr>
            <p:ph idx="1"/>
          </p:nvPr>
        </p:nvSpPr>
        <p:spPr>
          <a:xfrm>
            <a:off x="838200" y="1396604"/>
            <a:ext cx="9372600" cy="4775597"/>
          </a:xfrm>
        </p:spPr>
        <p:txBody>
          <a:bodyPr>
            <a:normAutofit lnSpcReduction="10000"/>
          </a:bodyPr>
          <a:lstStyle/>
          <a:p>
            <a:endParaRPr lang="es-ES_tradnl" dirty="0">
              <a:ea typeface="ＭＳ Ｐゴシック" charset="0"/>
              <a:cs typeface="ＭＳ Ｐゴシック" charset="0"/>
            </a:endParaRPr>
          </a:p>
          <a:p>
            <a:r>
              <a:rPr lang="es-ES_tradnl" dirty="0">
                <a:ea typeface="ＭＳ Ｐゴシック" charset="0"/>
                <a:cs typeface="ＭＳ Ｐゴシック" charset="0"/>
              </a:rPr>
              <a:t>Por lo tanto el análisis de contenido dice relación con el procedimiento de ir distinguiendo, separando y  priorizando elementos de los discursos vertidos en entrevistas individuales  o grupales</a:t>
            </a:r>
          </a:p>
          <a:p>
            <a:r>
              <a:rPr lang="es-ES_tradnl" dirty="0">
                <a:ea typeface="ＭＳ Ｐゴシック" charset="0"/>
                <a:cs typeface="ＭＳ Ｐゴシック" charset="0"/>
              </a:rPr>
              <a:t>de tal manera de poder reconocer y diferenciar los tópicos y  lugares comunes que aparecen en las narrativas de los sujetos. </a:t>
            </a:r>
          </a:p>
          <a:p>
            <a:r>
              <a:rPr lang="es-ES_tradnl" dirty="0">
                <a:ea typeface="ＭＳ Ｐゴシック" charset="0"/>
                <a:cs typeface="ＭＳ Ｐゴシック" charset="0"/>
              </a:rPr>
              <a:t>se  busca generar luego un esfuerzo reconstructivo de integración de las  narrativas, con el propósito de construir un conjunto que dé cuenta de lo  manifiesto y lo latente expresado por los entrevistados.    </a:t>
            </a:r>
          </a:p>
          <a:p>
            <a:pPr eaLnBrk="1" hangingPunct="1"/>
            <a:endParaRPr lang="es-ES_tradnl" sz="2400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85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1" y="253536"/>
            <a:ext cx="7011723" cy="114300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>
              <a:defRPr/>
            </a:pPr>
            <a:r>
              <a:rPr lang="es-ES_tradnl" dirty="0">
                <a:solidFill>
                  <a:srgbClr val="000000"/>
                </a:solidFill>
                <a:ea typeface="+mj-ea"/>
                <a:cs typeface="+mj-cs"/>
              </a:rPr>
              <a:t>Procedimiento de análisis de contenido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s-ES_tradnl" dirty="0">
                <a:ea typeface="ＭＳ Ｐゴシック" charset="0"/>
                <a:cs typeface="ＭＳ Ｐゴシック" charset="0"/>
              </a:rPr>
              <a:t>El procedimiento, en términos generales, parte desde las  transcripciones de las entrevistas (individuales o grupales) rescatando y  destacando las </a:t>
            </a:r>
            <a:r>
              <a:rPr lang="es-ES_tradnl" b="1" dirty="0">
                <a:ea typeface="ＭＳ Ｐゴシック" charset="0"/>
                <a:cs typeface="ＭＳ Ｐゴシック" charset="0"/>
              </a:rPr>
              <a:t>citas</a:t>
            </a:r>
            <a:r>
              <a:rPr lang="es-ES_tradnl" dirty="0">
                <a:ea typeface="ＭＳ Ｐゴシック" charset="0"/>
                <a:cs typeface="ＭＳ Ｐゴシック" charset="0"/>
              </a:rPr>
              <a:t> que aluden a </a:t>
            </a:r>
            <a:r>
              <a:rPr lang="es-ES_tradnl" dirty="0" err="1">
                <a:ea typeface="ＭＳ Ｐゴシック" charset="0"/>
                <a:cs typeface="ＭＳ Ｐゴシック" charset="0"/>
              </a:rPr>
              <a:t>temáticas</a:t>
            </a:r>
            <a:r>
              <a:rPr lang="es-ES_tradnl" dirty="0">
                <a:ea typeface="ＭＳ Ｐゴシック" charset="0"/>
                <a:cs typeface="ＭＳ Ｐゴシック" charset="0"/>
              </a:rPr>
              <a:t> relevantes para el problema  definido en la investigación.</a:t>
            </a:r>
          </a:p>
          <a:p>
            <a:pPr eaLnBrk="1" hangingPunct="1">
              <a:lnSpc>
                <a:spcPct val="80000"/>
              </a:lnSpc>
              <a:buFont typeface="Wingdings 2" charset="0"/>
              <a:buNone/>
            </a:pPr>
            <a:r>
              <a:rPr lang="es-ES_tradnl" dirty="0">
                <a:ea typeface="ＭＳ Ｐゴシック" charset="0"/>
                <a:cs typeface="ＭＳ Ｐゴシック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s-ES_tradnl" dirty="0">
                <a:ea typeface="ＭＳ Ｐゴシック" charset="0"/>
                <a:cs typeface="ＭＳ Ｐゴシック" charset="0"/>
              </a:rPr>
              <a:t>Posteriormente se agrupan las citas de  manera de construir </a:t>
            </a:r>
            <a:r>
              <a:rPr lang="es-ES_tradnl" b="1" dirty="0">
                <a:ea typeface="ＭＳ Ｐゴシック" charset="0"/>
                <a:cs typeface="ＭＳ Ｐゴシック" charset="0"/>
              </a:rPr>
              <a:t>tópicos o temas</a:t>
            </a:r>
            <a:r>
              <a:rPr lang="es-ES_tradnl" dirty="0">
                <a:ea typeface="ＭＳ Ｐゴシック" charset="0"/>
                <a:cs typeface="ＭＳ Ｐゴシック" charset="0"/>
              </a:rPr>
              <a:t> en relación a temáticas diferenciables. </a:t>
            </a:r>
          </a:p>
          <a:p>
            <a:pPr eaLnBrk="1" hangingPunct="1">
              <a:lnSpc>
                <a:spcPct val="80000"/>
              </a:lnSpc>
              <a:buFont typeface="Wingdings 2" charset="0"/>
              <a:buNone/>
            </a:pPr>
            <a:r>
              <a:rPr lang="es-ES_tradnl" dirty="0">
                <a:ea typeface="ＭＳ Ｐゴシック" charset="0"/>
                <a:cs typeface="ＭＳ Ｐゴシック" charset="0"/>
              </a:rPr>
              <a:t> </a:t>
            </a:r>
          </a:p>
          <a:p>
            <a:pPr eaLnBrk="1" hangingPunct="1">
              <a:lnSpc>
                <a:spcPct val="80000"/>
              </a:lnSpc>
            </a:pPr>
            <a:r>
              <a:rPr lang="es-ES_tradnl" dirty="0">
                <a:ea typeface="ＭＳ Ｐゴシック" charset="0"/>
                <a:cs typeface="ＭＳ Ｐゴシック" charset="0"/>
              </a:rPr>
              <a:t>Luego se revisan los tópicos para ir generando </a:t>
            </a:r>
            <a:r>
              <a:rPr lang="es-ES_tradnl" b="1" dirty="0">
                <a:ea typeface="ＭＳ Ｐゴシック" charset="0"/>
                <a:cs typeface="ＭＳ Ｐゴシック" charset="0"/>
              </a:rPr>
              <a:t>categorías,</a:t>
            </a:r>
            <a:r>
              <a:rPr lang="es-ES_tradnl" dirty="0">
                <a:ea typeface="ＭＳ Ｐゴシック" charset="0"/>
                <a:cs typeface="ＭＳ Ｐゴシック" charset="0"/>
              </a:rPr>
              <a:t>  que implican agrupaciones de un mayor nivel de abstracción y de  integración</a:t>
            </a:r>
          </a:p>
        </p:txBody>
      </p:sp>
    </p:spTree>
    <p:extLst>
      <p:ext uri="{BB962C8B-B14F-4D97-AF65-F5344CB8AC3E}">
        <p14:creationId xmlns:p14="http://schemas.microsoft.com/office/powerpoint/2010/main" val="144669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4450" y="253536"/>
            <a:ext cx="8896350" cy="114300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>
              <a:defRPr/>
            </a:pPr>
            <a:br>
              <a:rPr lang="es-ES_tradnl" dirty="0">
                <a:solidFill>
                  <a:srgbClr val="000000"/>
                </a:solidFill>
                <a:ea typeface="+mj-ea"/>
                <a:cs typeface="+mj-cs"/>
              </a:rPr>
            </a:br>
            <a:br>
              <a:rPr lang="es-ES_tradnl" dirty="0">
                <a:solidFill>
                  <a:srgbClr val="000000"/>
                </a:solidFill>
              </a:rPr>
            </a:br>
            <a:br>
              <a:rPr lang="es-ES_tradnl" dirty="0">
                <a:solidFill>
                  <a:srgbClr val="000000"/>
                </a:solidFill>
              </a:rPr>
            </a:br>
            <a:br>
              <a:rPr lang="es-ES_tradnl" dirty="0">
                <a:solidFill>
                  <a:srgbClr val="000000"/>
                </a:solidFill>
              </a:rPr>
            </a:br>
            <a:r>
              <a:rPr lang="es-ES_tradnl" dirty="0">
                <a:solidFill>
                  <a:srgbClr val="000000"/>
                </a:solidFill>
              </a:rPr>
              <a:t>Las citas, los tópicos y las categorías</a:t>
            </a:r>
            <a:br>
              <a:rPr lang="es-ES_tradnl" dirty="0">
                <a:solidFill>
                  <a:srgbClr val="000000"/>
                </a:solidFill>
              </a:rPr>
            </a:br>
            <a:br>
              <a:rPr lang="es-ES_tradnl" dirty="0">
                <a:solidFill>
                  <a:srgbClr val="000000"/>
                </a:solidFill>
                <a:ea typeface="+mj-ea"/>
                <a:cs typeface="+mj-cs"/>
              </a:rPr>
            </a:br>
            <a:endParaRPr lang="es-ES_tradnl" dirty="0">
              <a:solidFill>
                <a:srgbClr val="000000"/>
              </a:solidFill>
              <a:ea typeface="+mj-ea"/>
              <a:cs typeface="+mj-cs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14450" y="1924050"/>
            <a:ext cx="8896350" cy="4248151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s-ES_tradnl" dirty="0">
                <a:ea typeface="ＭＳ Ｐゴシック" charset="0"/>
                <a:cs typeface="ＭＳ Ｐゴシック" charset="0"/>
              </a:rPr>
              <a:t>Para trabajar el texto se deben generar </a:t>
            </a:r>
            <a:r>
              <a:rPr lang="es-ES_tradnl" b="1" dirty="0">
                <a:ea typeface="ＭＳ Ｐゴシック" charset="0"/>
                <a:cs typeface="ＭＳ Ｐゴシック" charset="0"/>
              </a:rPr>
              <a:t>unidades básicas</a:t>
            </a:r>
            <a:r>
              <a:rPr lang="es-ES_tradnl" dirty="0">
                <a:ea typeface="ＭＳ Ｐゴシック" charset="0"/>
                <a:cs typeface="ＭＳ Ｐゴシック" charset="0"/>
              </a:rPr>
              <a:t> y menores como  punto de partida.  Se opta por trabajar con citas, es decir  fragmentos del texto transcrito, que corresponde a una frase y que refieren a unidades de sentido que han sido elegidas y fragmentadas por el  investigador</a:t>
            </a:r>
          </a:p>
          <a:p>
            <a:pPr eaLnBrk="1" hangingPunct="1">
              <a:lnSpc>
                <a:spcPct val="80000"/>
              </a:lnSpc>
            </a:pPr>
            <a:r>
              <a:rPr lang="es-ES_tradnl" dirty="0">
                <a:ea typeface="ＭＳ Ｐゴシック" charset="0"/>
                <a:cs typeface="ＭＳ Ｐゴシック" charset="0"/>
              </a:rPr>
              <a:t>Es preferible que la cita sea breve y no un largo párrafo, pero que se  mantenga la idea central. </a:t>
            </a:r>
          </a:p>
          <a:p>
            <a:pPr eaLnBrk="1" hangingPunct="1">
              <a:lnSpc>
                <a:spcPct val="80000"/>
              </a:lnSpc>
            </a:pPr>
            <a:r>
              <a:rPr lang="es-ES_tradnl" dirty="0">
                <a:ea typeface="ＭＳ Ｐゴシック" charset="0"/>
                <a:cs typeface="ＭＳ Ｐゴシック" charset="0"/>
              </a:rPr>
              <a:t>Para esto es posible añadir entre paréntesis algunos datos que contextualicen y aclaren lo que se indica en la cita </a:t>
            </a:r>
          </a:p>
        </p:txBody>
      </p:sp>
    </p:spTree>
    <p:extLst>
      <p:ext uri="{BB962C8B-B14F-4D97-AF65-F5344CB8AC3E}">
        <p14:creationId xmlns:p14="http://schemas.microsoft.com/office/powerpoint/2010/main" val="342596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Análisis de datos </a:t>
            </a:r>
            <a:r>
              <a:rPr lang="es-ES" sz="3600" dirty="0"/>
              <a:t>(</a:t>
            </a:r>
            <a:r>
              <a:rPr lang="es-ES" sz="3600" dirty="0" err="1"/>
              <a:t>Hdez</a:t>
            </a:r>
            <a:r>
              <a:rPr lang="es-ES" sz="3600" dirty="0"/>
              <a:t>, </a:t>
            </a:r>
            <a:r>
              <a:rPr lang="es-ES" sz="3600" dirty="0" err="1"/>
              <a:t>Fdez</a:t>
            </a:r>
            <a:r>
              <a:rPr lang="es-ES" sz="3600" dirty="0"/>
              <a:t>, Baptista)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latin typeface="+mj-lt"/>
                <a:cs typeface="Rockwell"/>
              </a:rPr>
              <a:t>Paso previo: triangulación de información</a:t>
            </a:r>
          </a:p>
          <a:p>
            <a:r>
              <a:rPr lang="es-ES" dirty="0">
                <a:latin typeface="+mj-lt"/>
                <a:cs typeface="Rockwell"/>
              </a:rPr>
              <a:t> Recolección de datos no estructurado, la estructura se la da el equipo de investigación según diversos criterios</a:t>
            </a:r>
          </a:p>
          <a:p>
            <a:r>
              <a:rPr lang="es-ES" dirty="0">
                <a:latin typeface="+mj-lt"/>
                <a:cs typeface="Rockwell"/>
              </a:rPr>
              <a:t>Los datos pueden ser: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>
                <a:latin typeface="+mj-lt"/>
                <a:cs typeface="Rockwell"/>
              </a:rPr>
              <a:t>Audiovisuales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>
                <a:latin typeface="+mj-lt"/>
                <a:cs typeface="Rockwell"/>
              </a:rPr>
              <a:t>Auditivos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>
                <a:latin typeface="+mj-lt"/>
                <a:cs typeface="Rockwell"/>
              </a:rPr>
              <a:t>Textos escritos 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>
                <a:latin typeface="+mj-lt"/>
                <a:cs typeface="Rockwell"/>
              </a:rPr>
              <a:t>Expresiones verbales y no verbales</a:t>
            </a:r>
          </a:p>
        </p:txBody>
      </p:sp>
    </p:spTree>
    <p:extLst>
      <p:ext uri="{BB962C8B-B14F-4D97-AF65-F5344CB8AC3E}">
        <p14:creationId xmlns:p14="http://schemas.microsoft.com/office/powerpoint/2010/main" val="11994512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itchFamily="78" charset="-128"/>
              </a:rPr>
              <a:t>Análisis de contenido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96604"/>
            <a:ext cx="9372600" cy="477559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es-ES_tradnl" dirty="0"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s-ES_tradnl" dirty="0">
                <a:ea typeface="ＭＳ Ｐゴシック" charset="0"/>
                <a:cs typeface="ＭＳ Ｐゴシック" charset="0"/>
              </a:rPr>
              <a:t>Así también, cuando las oraciones de las citas son muy largas y al interior  de las mismas se dan elementos poco relevantes, se puede resumir  cortando y poniendo paréntesis.  </a:t>
            </a:r>
          </a:p>
          <a:p>
            <a:pPr eaLnBrk="1" hangingPunct="1">
              <a:lnSpc>
                <a:spcPct val="80000"/>
              </a:lnSpc>
            </a:pPr>
            <a:r>
              <a:rPr lang="es-ES_tradnl" dirty="0">
                <a:ea typeface="ＭＳ Ｐゴシック" charset="0"/>
                <a:cs typeface="ＭＳ Ｐゴシック" charset="0"/>
              </a:rPr>
              <a:t>"...la verdad que no, no sé bien, pero yo todavía me siento pegada en lo  mismo </a:t>
            </a:r>
            <a:r>
              <a:rPr lang="es-ES_tradnl" b="1" dirty="0">
                <a:ea typeface="ＭＳ Ｐゴシック" charset="0"/>
                <a:cs typeface="ＭＳ Ｐゴシック" charset="0"/>
              </a:rPr>
              <a:t>[.....]</a:t>
            </a:r>
            <a:r>
              <a:rPr lang="es-ES_tradnl" dirty="0">
                <a:ea typeface="ＭＳ Ｐゴシック" charset="0"/>
                <a:cs typeface="ＭＳ Ｐゴシック" charset="0"/>
              </a:rPr>
              <a:t> no logro aceptar que perdimos todo”</a:t>
            </a:r>
          </a:p>
          <a:p>
            <a:pPr eaLnBrk="1" hangingPunct="1">
              <a:lnSpc>
                <a:spcPct val="80000"/>
              </a:lnSpc>
            </a:pPr>
            <a:r>
              <a:rPr lang="es-ES_tradnl" dirty="0">
                <a:ea typeface="ＭＳ Ｐゴシック" charset="0"/>
                <a:cs typeface="ＭＳ Ｐゴシック" charset="0"/>
              </a:rPr>
              <a:t>Los </a:t>
            </a:r>
            <a:r>
              <a:rPr lang="es-ES_tradnl" b="1" dirty="0">
                <a:ea typeface="ＭＳ Ｐゴシック" charset="0"/>
                <a:cs typeface="ＭＳ Ｐゴシック" charset="0"/>
              </a:rPr>
              <a:t>“tópicos”,</a:t>
            </a:r>
            <a:r>
              <a:rPr lang="es-ES_tradnl" dirty="0">
                <a:ea typeface="ＭＳ Ｐゴシック" charset="0"/>
                <a:cs typeface="ＭＳ Ｐゴシック" charset="0"/>
              </a:rPr>
              <a:t> por su parte, se pueden entender como agrupaciones de  citas, que tienen un sentido  o idea en común, pero con un nivel de globalidad y abstracción menor que  las categorías.</a:t>
            </a:r>
          </a:p>
          <a:p>
            <a:pPr eaLnBrk="1" hangingPunct="1">
              <a:lnSpc>
                <a:spcPct val="80000"/>
              </a:lnSpc>
              <a:buFont typeface="Wingdings 2" charset="0"/>
              <a:buNone/>
            </a:pPr>
            <a:r>
              <a:rPr lang="es-ES_tradnl" dirty="0">
                <a:ea typeface="ＭＳ Ｐゴシック" charset="0"/>
                <a:cs typeface="ＭＳ Ｐゴシック" charset="0"/>
              </a:rPr>
              <a:t> </a:t>
            </a:r>
          </a:p>
          <a:p>
            <a:pPr eaLnBrk="1" hangingPunct="1">
              <a:lnSpc>
                <a:spcPct val="80000"/>
              </a:lnSpc>
            </a:pPr>
            <a:endParaRPr lang="es-ES_tradnl" sz="2500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54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s-ES" sz="480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itchFamily="78" charset="-128"/>
              </a:rPr>
              <a:t>Análisis de contenido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_tradnl" sz="3600" dirty="0">
                <a:ea typeface="ＭＳ Ｐゴシック" charset="0"/>
                <a:cs typeface="ＭＳ Ｐゴシック" charset="0"/>
              </a:rPr>
              <a:t>Por su parte, consideraremos a las </a:t>
            </a:r>
            <a:r>
              <a:rPr lang="es-ES_tradnl" sz="3600" b="1" dirty="0">
                <a:ea typeface="ＭＳ Ｐゴシック" charset="0"/>
                <a:cs typeface="ＭＳ Ｐゴシック" charset="0"/>
              </a:rPr>
              <a:t>“categorías”</a:t>
            </a:r>
            <a:r>
              <a:rPr lang="es-ES_tradnl" sz="3600" dirty="0">
                <a:ea typeface="ＭＳ Ｐゴシック" charset="0"/>
                <a:cs typeface="ＭＳ Ｐゴシック" charset="0"/>
              </a:rPr>
              <a:t> como las grandes  agrupaciones conceptuales que en su conjunto dan cuenta del problema a  investigar, tal y como se lo define y acota en la investigación.</a:t>
            </a:r>
          </a:p>
          <a:p>
            <a:pPr eaLnBrk="1" hangingPunct="1"/>
            <a:r>
              <a:rPr lang="es-ES_tradnl" sz="3600" dirty="0">
                <a:ea typeface="ＭＳ Ｐゴシック" charset="0"/>
                <a:cs typeface="ＭＳ Ｐゴシック" charset="0"/>
              </a:rPr>
              <a:t>Por ende, las  categorías están compuestas de tópicos, los que a su vez están compuestos de frases o citas.</a:t>
            </a:r>
          </a:p>
          <a:p>
            <a:pPr eaLnBrk="1" hangingPunct="1"/>
            <a:endParaRPr lang="es-ES_tradnl" sz="2400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962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057400" y="457200"/>
            <a:ext cx="8077200" cy="838200"/>
          </a:xfrm>
        </p:spPr>
        <p:txBody>
          <a:bodyPr/>
          <a:lstStyle/>
          <a:p>
            <a:pPr eaLnBrk="1" hangingPunct="1"/>
            <a:r>
              <a:rPr lang="es-CL" sz="3800" dirty="0">
                <a:solidFill>
                  <a:srgbClr val="000000"/>
                </a:solidFill>
                <a:latin typeface="Calibri" charset="0"/>
                <a:cs typeface="Times New Roman" charset="0"/>
              </a:rPr>
              <a:t>TF: Codificación Axial </a:t>
            </a:r>
            <a:endParaRPr lang="es-ES" sz="3800" dirty="0">
              <a:solidFill>
                <a:srgbClr val="000000"/>
              </a:solidFill>
              <a:latin typeface="Calibri" charset="0"/>
              <a:cs typeface="Arial" charset="0"/>
            </a:endParaRPr>
          </a:p>
        </p:txBody>
      </p:sp>
      <p:sp>
        <p:nvSpPr>
          <p:cNvPr id="41267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197100" y="1681163"/>
            <a:ext cx="8134350" cy="1079500"/>
          </a:xfrm>
          <a:ln w="38100">
            <a:solidFill>
              <a:srgbClr val="333399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spcBef>
                <a:spcPct val="40000"/>
              </a:spcBef>
              <a:buClr>
                <a:srgbClr val="333399"/>
              </a:buClr>
              <a:buNone/>
            </a:pPr>
            <a:r>
              <a:rPr lang="es-ES" sz="2500" dirty="0">
                <a:solidFill>
                  <a:srgbClr val="000000"/>
                </a:solidFill>
                <a:latin typeface="Constantia" charset="0"/>
                <a:cs typeface="Times New Roman" charset="0"/>
              </a:rPr>
              <a:t>La codificación axial corresponde a un conjunto de procedimientos mediante los cuales los datos se vuelven a </a:t>
            </a:r>
            <a:r>
              <a:rPr lang="ja-JP" altLang="es-ES" sz="2500" dirty="0">
                <a:solidFill>
                  <a:srgbClr val="000000"/>
                </a:solidFill>
                <a:latin typeface="Constantia" charset="0"/>
                <a:cs typeface="Times New Roman" charset="0"/>
              </a:rPr>
              <a:t>“</a:t>
            </a:r>
            <a:r>
              <a:rPr lang="es-ES" sz="2500" dirty="0">
                <a:solidFill>
                  <a:srgbClr val="000000"/>
                </a:solidFill>
                <a:latin typeface="Constantia" charset="0"/>
                <a:cs typeface="Times New Roman" charset="0"/>
              </a:rPr>
              <a:t>unir</a:t>
            </a:r>
            <a:r>
              <a:rPr lang="ja-JP" altLang="es-ES" sz="2500" dirty="0">
                <a:solidFill>
                  <a:srgbClr val="000000"/>
                </a:solidFill>
                <a:latin typeface="Constantia" charset="0"/>
                <a:cs typeface="Times New Roman" charset="0"/>
              </a:rPr>
              <a:t>”</a:t>
            </a:r>
            <a:r>
              <a:rPr lang="es-ES" sz="2500" dirty="0">
                <a:solidFill>
                  <a:srgbClr val="000000"/>
                </a:solidFill>
                <a:latin typeface="Constantia" charset="0"/>
                <a:cs typeface="Times New Roman" charset="0"/>
              </a:rPr>
              <a:t> después de la codificación abierta.</a:t>
            </a:r>
            <a:endParaRPr lang="es-CL" sz="2500" dirty="0">
              <a:solidFill>
                <a:srgbClr val="000000"/>
              </a:solidFill>
              <a:latin typeface="Constantia" charset="0"/>
              <a:cs typeface="Arial" charset="0"/>
            </a:endParaRPr>
          </a:p>
        </p:txBody>
      </p:sp>
      <p:sp>
        <p:nvSpPr>
          <p:cNvPr id="412676" name="Rectangle 4"/>
          <p:cNvSpPr>
            <a:spLocks noChangeArrowheads="1"/>
          </p:cNvSpPr>
          <p:nvPr/>
        </p:nvSpPr>
        <p:spPr bwMode="auto">
          <a:xfrm>
            <a:off x="2208213" y="3141664"/>
            <a:ext cx="7772400" cy="2868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just">
              <a:spcBef>
                <a:spcPct val="20000"/>
              </a:spcBef>
            </a:pPr>
            <a:r>
              <a:rPr lang="es-CL" sz="2200" dirty="0">
                <a:solidFill>
                  <a:srgbClr val="000000"/>
                </a:solidFill>
                <a:latin typeface="Verdana" charset="0"/>
                <a:cs typeface="Arial" charset="0"/>
              </a:rPr>
              <a:t>Paradigma de Codificación</a:t>
            </a:r>
            <a:r>
              <a:rPr lang="es-ES" sz="2200" dirty="0">
                <a:solidFill>
                  <a:srgbClr val="000000"/>
                </a:solidFill>
                <a:latin typeface="Verdana" charset="0"/>
                <a:cs typeface="Arial" charset="0"/>
              </a:rPr>
              <a:t>:</a:t>
            </a:r>
            <a:endParaRPr lang="es-CL" sz="2200" dirty="0">
              <a:solidFill>
                <a:srgbClr val="000000"/>
              </a:solidFill>
              <a:latin typeface="Verdana" charset="0"/>
              <a:cs typeface="Times New Roman" charset="0"/>
            </a:endParaRPr>
          </a:p>
          <a:p>
            <a:pPr marL="457200" indent="-457200" algn="just">
              <a:spcBef>
                <a:spcPct val="20000"/>
              </a:spcBef>
              <a:buClr>
                <a:srgbClr val="333399"/>
              </a:buClr>
              <a:buFontTx/>
              <a:buAutoNum type="alphaLcParenR"/>
            </a:pPr>
            <a:r>
              <a:rPr lang="es-ES" sz="2200" dirty="0">
                <a:solidFill>
                  <a:srgbClr val="000000"/>
                </a:solidFill>
                <a:latin typeface="Verdana" charset="0"/>
                <a:cs typeface="Arial" charset="0"/>
              </a:rPr>
              <a:t>Condiciones causales </a:t>
            </a:r>
            <a:endParaRPr lang="es-CL" sz="2200" dirty="0">
              <a:solidFill>
                <a:srgbClr val="000000"/>
              </a:solidFill>
              <a:latin typeface="Verdana" charset="0"/>
              <a:cs typeface="Times New Roman" charset="0"/>
            </a:endParaRPr>
          </a:p>
          <a:p>
            <a:pPr marL="457200" indent="-457200" algn="just">
              <a:spcBef>
                <a:spcPct val="20000"/>
              </a:spcBef>
              <a:buClr>
                <a:srgbClr val="333399"/>
              </a:buClr>
              <a:buFontTx/>
              <a:buAutoNum type="alphaLcParenR"/>
            </a:pPr>
            <a:r>
              <a:rPr lang="es-ES" sz="2200" dirty="0">
                <a:solidFill>
                  <a:srgbClr val="000000"/>
                </a:solidFill>
                <a:latin typeface="Verdana" charset="0"/>
                <a:cs typeface="Arial" charset="0"/>
              </a:rPr>
              <a:t>Fenómeno</a:t>
            </a:r>
            <a:endParaRPr lang="es-CL" sz="2200" dirty="0">
              <a:solidFill>
                <a:srgbClr val="000000"/>
              </a:solidFill>
              <a:latin typeface="Verdana" charset="0"/>
              <a:cs typeface="Arial" charset="0"/>
            </a:endParaRPr>
          </a:p>
          <a:p>
            <a:pPr marL="457200" indent="-457200" algn="just">
              <a:spcBef>
                <a:spcPct val="20000"/>
              </a:spcBef>
              <a:buClr>
                <a:srgbClr val="333399"/>
              </a:buClr>
              <a:buFontTx/>
              <a:buAutoNum type="alphaLcParenR"/>
            </a:pPr>
            <a:r>
              <a:rPr lang="es-ES" sz="2200" dirty="0">
                <a:solidFill>
                  <a:srgbClr val="000000"/>
                </a:solidFill>
                <a:latin typeface="Verdana" charset="0"/>
                <a:cs typeface="Arial" charset="0"/>
              </a:rPr>
              <a:t>Contexto</a:t>
            </a:r>
            <a:endParaRPr lang="es-CL" sz="2200" dirty="0">
              <a:solidFill>
                <a:srgbClr val="000000"/>
              </a:solidFill>
              <a:latin typeface="Verdana" charset="0"/>
              <a:cs typeface="Arial" charset="0"/>
            </a:endParaRPr>
          </a:p>
          <a:p>
            <a:pPr marL="457200" indent="-457200" algn="just">
              <a:spcBef>
                <a:spcPct val="20000"/>
              </a:spcBef>
              <a:buClr>
                <a:srgbClr val="333399"/>
              </a:buClr>
              <a:buFontTx/>
              <a:buAutoNum type="alphaLcParenR"/>
            </a:pPr>
            <a:r>
              <a:rPr lang="es-ES" sz="2200" dirty="0">
                <a:solidFill>
                  <a:srgbClr val="000000"/>
                </a:solidFill>
                <a:latin typeface="Verdana" charset="0"/>
                <a:cs typeface="Arial" charset="0"/>
              </a:rPr>
              <a:t>Condiciones intervinientes</a:t>
            </a:r>
            <a:endParaRPr lang="es-CL" sz="2200" dirty="0">
              <a:solidFill>
                <a:srgbClr val="000000"/>
              </a:solidFill>
              <a:latin typeface="Verdana" charset="0"/>
              <a:cs typeface="Times New Roman" charset="0"/>
            </a:endParaRPr>
          </a:p>
          <a:p>
            <a:pPr marL="457200" indent="-457200" algn="just">
              <a:spcBef>
                <a:spcPct val="20000"/>
              </a:spcBef>
              <a:buClr>
                <a:srgbClr val="333399"/>
              </a:buClr>
              <a:buFontTx/>
              <a:buAutoNum type="alphaLcParenR"/>
            </a:pPr>
            <a:r>
              <a:rPr lang="es-ES" sz="2200" dirty="0">
                <a:solidFill>
                  <a:srgbClr val="000000"/>
                </a:solidFill>
                <a:latin typeface="Verdana" charset="0"/>
                <a:cs typeface="Arial" charset="0"/>
              </a:rPr>
              <a:t>Estrategias de acción/intervención</a:t>
            </a:r>
            <a:endParaRPr lang="es-CL" sz="2200" dirty="0">
              <a:solidFill>
                <a:srgbClr val="000000"/>
              </a:solidFill>
              <a:latin typeface="Verdana" charset="0"/>
              <a:cs typeface="Times New Roman" charset="0"/>
            </a:endParaRPr>
          </a:p>
          <a:p>
            <a:pPr marL="457200" indent="-457200" algn="just">
              <a:spcBef>
                <a:spcPct val="20000"/>
              </a:spcBef>
              <a:buClr>
                <a:srgbClr val="333399"/>
              </a:buClr>
              <a:buFontTx/>
              <a:buAutoNum type="alphaLcParenR"/>
            </a:pPr>
            <a:r>
              <a:rPr lang="es-ES" sz="2200" dirty="0">
                <a:solidFill>
                  <a:srgbClr val="000000"/>
                </a:solidFill>
                <a:latin typeface="Verdana" charset="0"/>
                <a:cs typeface="Times New Roman" charset="0"/>
              </a:rPr>
              <a:t>Consecuencias </a:t>
            </a:r>
          </a:p>
        </p:txBody>
      </p:sp>
    </p:spTree>
    <p:extLst>
      <p:ext uri="{BB962C8B-B14F-4D97-AF65-F5344CB8AC3E}">
        <p14:creationId xmlns:p14="http://schemas.microsoft.com/office/powerpoint/2010/main" val="293179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75" grpId="0" build="p" animBg="1"/>
      <p:bldP spid="41267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52400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 dirty="0"/>
          </a:p>
        </p:txBody>
      </p:sp>
      <p:sp>
        <p:nvSpPr>
          <p:cNvPr id="104" name="103 Rectángulo redondeado"/>
          <p:cNvSpPr/>
          <p:nvPr/>
        </p:nvSpPr>
        <p:spPr>
          <a:xfrm>
            <a:off x="2008188" y="776288"/>
            <a:ext cx="8216900" cy="525621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68" name="67 Rectángulo"/>
          <p:cNvSpPr/>
          <p:nvPr/>
        </p:nvSpPr>
        <p:spPr>
          <a:xfrm>
            <a:off x="1690689" y="430214"/>
            <a:ext cx="8810625" cy="5799137"/>
          </a:xfrm>
          <a:prstGeom prst="rect">
            <a:avLst/>
          </a:prstGeom>
          <a:noFill/>
          <a:ln w="28575">
            <a:solidFill>
              <a:srgbClr val="3D6A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28677" name="4 CuadroTexto"/>
          <p:cNvSpPr txBox="1">
            <a:spLocks noChangeArrowheads="1"/>
          </p:cNvSpPr>
          <p:nvPr/>
        </p:nvSpPr>
        <p:spPr bwMode="auto">
          <a:xfrm>
            <a:off x="1635126" y="41275"/>
            <a:ext cx="4378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s-MX" sz="1800" b="1">
                <a:solidFill>
                  <a:srgbClr val="0070C0"/>
                </a:solidFill>
                <a:latin typeface="Tahoma" charset="0"/>
                <a:cs typeface="Arial" charset="0"/>
              </a:rPr>
              <a:t>1era Axial: “Querer” estudiar</a:t>
            </a:r>
            <a:endParaRPr lang="es-ES" sz="1800" b="1">
              <a:solidFill>
                <a:srgbClr val="0070C0"/>
              </a:solidFill>
              <a:latin typeface="Tahoma" charset="0"/>
              <a:cs typeface="Arial" charset="0"/>
            </a:endParaRPr>
          </a:p>
        </p:txBody>
      </p:sp>
      <p:sp>
        <p:nvSpPr>
          <p:cNvPr id="118" name="117 Rectángulo"/>
          <p:cNvSpPr/>
          <p:nvPr/>
        </p:nvSpPr>
        <p:spPr bwMode="auto">
          <a:xfrm>
            <a:off x="10167938" y="6432550"/>
            <a:ext cx="285750" cy="2857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grpSp>
        <p:nvGrpSpPr>
          <p:cNvPr id="2" name="25 Grupo"/>
          <p:cNvGrpSpPr>
            <a:grpSpLocks/>
          </p:cNvGrpSpPr>
          <p:nvPr/>
        </p:nvGrpSpPr>
        <p:grpSpPr bwMode="auto">
          <a:xfrm>
            <a:off x="4767264" y="1263651"/>
            <a:ext cx="2657475" cy="2062163"/>
            <a:chOff x="3243263" y="1263650"/>
            <a:chExt cx="2657475" cy="2062163"/>
          </a:xfrm>
        </p:grpSpPr>
        <p:sp>
          <p:nvSpPr>
            <p:cNvPr id="69" name="68 Triángulo isósceles"/>
            <p:cNvSpPr/>
            <p:nvPr/>
          </p:nvSpPr>
          <p:spPr>
            <a:xfrm>
              <a:off x="3243263" y="1263650"/>
              <a:ext cx="2657475" cy="2062163"/>
            </a:xfrm>
            <a:prstGeom prst="triangle">
              <a:avLst/>
            </a:prstGeom>
            <a:solidFill>
              <a:srgbClr val="3D6A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/>
            </a:p>
          </p:txBody>
        </p:sp>
        <p:sp>
          <p:nvSpPr>
            <p:cNvPr id="70" name="69 CuadroTexto"/>
            <p:cNvSpPr txBox="1"/>
            <p:nvPr/>
          </p:nvSpPr>
          <p:spPr>
            <a:xfrm>
              <a:off x="3781425" y="2219325"/>
              <a:ext cx="1581150" cy="708025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MX" sz="2000" b="1" i="1">
                  <a:solidFill>
                    <a:schemeClr val="bg1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“QUERER” ESTUDIAR</a:t>
              </a:r>
              <a:endParaRPr lang="es-ES" sz="2000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endParaRPr>
            </a:p>
          </p:txBody>
        </p:sp>
        <p:sp>
          <p:nvSpPr>
            <p:cNvPr id="28701" name="70 CuadroTexto"/>
            <p:cNvSpPr txBox="1">
              <a:spLocks noChangeArrowheads="1"/>
            </p:cNvSpPr>
            <p:nvPr/>
          </p:nvSpPr>
          <p:spPr bwMode="auto">
            <a:xfrm>
              <a:off x="3895725" y="2967038"/>
              <a:ext cx="1341438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MX" sz="1100">
                  <a:solidFill>
                    <a:schemeClr val="bg1"/>
                  </a:solidFill>
                  <a:latin typeface="Tahoma" charset="0"/>
                </a:rPr>
                <a:t>Gusto por estudiar</a:t>
              </a:r>
              <a:endParaRPr lang="es-ES" sz="1100">
                <a:solidFill>
                  <a:schemeClr val="bg1"/>
                </a:solidFill>
                <a:latin typeface="Tahoma" charset="0"/>
              </a:endParaRPr>
            </a:p>
          </p:txBody>
        </p:sp>
      </p:grpSp>
      <p:sp>
        <p:nvSpPr>
          <p:cNvPr id="72" name="71 CuadroTexto"/>
          <p:cNvSpPr txBox="1"/>
          <p:nvPr/>
        </p:nvSpPr>
        <p:spPr>
          <a:xfrm>
            <a:off x="5223014" y="866775"/>
            <a:ext cx="1744387" cy="43858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2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TEMA  DE INTERES</a:t>
            </a:r>
          </a:p>
          <a:p>
            <a:pPr algn="ctr" eaLnBrk="1" hangingPunct="1">
              <a:defRPr/>
            </a:pPr>
            <a:r>
              <a:rPr lang="es-MX" sz="105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Actualizarse/especializarse</a:t>
            </a:r>
            <a:endParaRPr lang="es-ES" sz="105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</a:endParaRPr>
          </a:p>
        </p:txBody>
      </p:sp>
      <p:sp>
        <p:nvSpPr>
          <p:cNvPr id="73" name="72 CuadroTexto"/>
          <p:cNvSpPr txBox="1"/>
          <p:nvPr/>
        </p:nvSpPr>
        <p:spPr>
          <a:xfrm>
            <a:off x="2994025" y="2976563"/>
            <a:ext cx="1739900" cy="76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2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LABORALES</a:t>
            </a:r>
          </a:p>
          <a:p>
            <a:pPr algn="ctr" eaLnBrk="1" hangingPunct="1">
              <a:defRPr/>
            </a:pPr>
            <a:r>
              <a:rPr lang="es-MX" sz="105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Inseguridad</a:t>
            </a:r>
          </a:p>
          <a:p>
            <a:pPr algn="ctr" eaLnBrk="1" hangingPunct="1">
              <a:defRPr/>
            </a:pPr>
            <a:r>
              <a:rPr lang="es-MX" sz="105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Carencia de herramientas</a:t>
            </a:r>
          </a:p>
          <a:p>
            <a:pPr algn="ctr" eaLnBrk="1" hangingPunct="1">
              <a:defRPr/>
            </a:pPr>
            <a:r>
              <a:rPr lang="es-MX" sz="105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Favorecer carrera</a:t>
            </a:r>
            <a:endParaRPr lang="es-ES" sz="105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</a:endParaRPr>
          </a:p>
        </p:txBody>
      </p:sp>
      <p:sp>
        <p:nvSpPr>
          <p:cNvPr id="74" name="73 CuadroTexto"/>
          <p:cNvSpPr txBox="1"/>
          <p:nvPr/>
        </p:nvSpPr>
        <p:spPr>
          <a:xfrm>
            <a:off x="7389814" y="2943226"/>
            <a:ext cx="1406525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2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OFERTA PUBLICITARIA DE CURSOS</a:t>
            </a:r>
          </a:p>
        </p:txBody>
      </p:sp>
      <p:sp>
        <p:nvSpPr>
          <p:cNvPr id="75" name="74 Flecha a la derecha con bandas"/>
          <p:cNvSpPr/>
          <p:nvPr/>
        </p:nvSpPr>
        <p:spPr>
          <a:xfrm rot="5400000">
            <a:off x="5838032" y="3421857"/>
            <a:ext cx="515938" cy="485775"/>
          </a:xfrm>
          <a:prstGeom prst="striped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10254" name="78 CuadroTexto"/>
          <p:cNvSpPr txBox="1">
            <a:spLocks noChangeArrowheads="1"/>
          </p:cNvSpPr>
          <p:nvPr/>
        </p:nvSpPr>
        <p:spPr bwMode="auto">
          <a:xfrm>
            <a:off x="4442343" y="3976688"/>
            <a:ext cx="3307317" cy="338554"/>
          </a:xfrm>
          <a:prstGeom prst="rect">
            <a:avLst/>
          </a:prstGeom>
          <a:solidFill>
            <a:srgbClr val="5283B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MX" sz="1600" b="1">
                <a:solidFill>
                  <a:schemeClr val="bg1"/>
                </a:solidFill>
                <a:latin typeface="Tahoma" charset="0"/>
              </a:rPr>
              <a:t>BUSQUEDA DE INFORMACION</a:t>
            </a:r>
            <a:endParaRPr lang="es-ES" sz="120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82" name="81 Flecha a la derecha con bandas"/>
          <p:cNvSpPr/>
          <p:nvPr/>
        </p:nvSpPr>
        <p:spPr>
          <a:xfrm rot="5400000">
            <a:off x="5838032" y="4952207"/>
            <a:ext cx="515938" cy="485775"/>
          </a:xfrm>
          <a:prstGeom prst="striped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10257" name="82 CuadroTexto"/>
          <p:cNvSpPr txBox="1">
            <a:spLocks noChangeArrowheads="1"/>
          </p:cNvSpPr>
          <p:nvPr/>
        </p:nvSpPr>
        <p:spPr bwMode="auto">
          <a:xfrm>
            <a:off x="4694816" y="5578475"/>
            <a:ext cx="2802370" cy="338554"/>
          </a:xfrm>
          <a:prstGeom prst="rect">
            <a:avLst/>
          </a:prstGeom>
          <a:solidFill>
            <a:srgbClr val="5283B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MX" sz="1600" b="1">
                <a:solidFill>
                  <a:schemeClr val="bg1"/>
                </a:solidFill>
                <a:latin typeface="Tahoma" charset="0"/>
              </a:rPr>
              <a:t>EVALUAR ALTERNATIVAS</a:t>
            </a:r>
            <a:endParaRPr lang="es-ES" sz="120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28687" name="83 CuadroTexto"/>
          <p:cNvSpPr txBox="1">
            <a:spLocks noChangeArrowheads="1"/>
          </p:cNvSpPr>
          <p:nvPr/>
        </p:nvSpPr>
        <p:spPr bwMode="auto">
          <a:xfrm>
            <a:off x="7099300" y="539751"/>
            <a:ext cx="2497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s-MX" sz="1200" b="1">
                <a:solidFill>
                  <a:srgbClr val="3D6AA1"/>
                </a:solidFill>
                <a:latin typeface="Tahoma" charset="0"/>
              </a:rPr>
              <a:t>AUGE EDUCACION CONTINUA</a:t>
            </a:r>
            <a:endParaRPr lang="es-ES" sz="1200" b="1">
              <a:solidFill>
                <a:srgbClr val="3D6AA1"/>
              </a:solidFill>
              <a:latin typeface="Tahoma" charset="0"/>
            </a:endParaRPr>
          </a:p>
        </p:txBody>
      </p:sp>
      <p:grpSp>
        <p:nvGrpSpPr>
          <p:cNvPr id="3" name="28 Grupo"/>
          <p:cNvGrpSpPr>
            <a:grpSpLocks/>
          </p:cNvGrpSpPr>
          <p:nvPr/>
        </p:nvGrpSpPr>
        <p:grpSpPr bwMode="auto">
          <a:xfrm>
            <a:off x="3727451" y="4315242"/>
            <a:ext cx="2368551" cy="740946"/>
            <a:chOff x="2203450" y="4315242"/>
            <a:chExt cx="2368551" cy="740946"/>
          </a:xfrm>
        </p:grpSpPr>
        <p:sp>
          <p:nvSpPr>
            <p:cNvPr id="80" name="79 CuadroTexto"/>
            <p:cNvSpPr txBox="1"/>
            <p:nvPr/>
          </p:nvSpPr>
          <p:spPr>
            <a:xfrm>
              <a:off x="2389285" y="4564063"/>
              <a:ext cx="1598515" cy="43088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1" hangingPunct="1"/>
              <a:r>
                <a:rPr lang="es-MX" sz="1200" b="1">
                  <a:solidFill>
                    <a:srgbClr val="376092"/>
                  </a:solidFill>
                </a:rPr>
                <a:t>POR INTERNET</a:t>
              </a:r>
            </a:p>
            <a:p>
              <a:pPr algn="r" eaLnBrk="1" hangingPunct="1"/>
              <a:r>
                <a:rPr lang="es-MX" sz="1000">
                  <a:solidFill>
                    <a:srgbClr val="376092"/>
                  </a:solidFill>
                </a:rPr>
                <a:t>Rápido / Fácil / Accesible</a:t>
              </a:r>
              <a:endParaRPr lang="es-ES" sz="1000">
                <a:solidFill>
                  <a:srgbClr val="376092"/>
                </a:solidFill>
              </a:endParaRPr>
            </a:p>
          </p:txBody>
        </p:sp>
        <p:grpSp>
          <p:nvGrpSpPr>
            <p:cNvPr id="28696" name="26 Grupo"/>
            <p:cNvGrpSpPr>
              <a:grpSpLocks/>
            </p:cNvGrpSpPr>
            <p:nvPr/>
          </p:nvGrpSpPr>
          <p:grpSpPr bwMode="auto">
            <a:xfrm>
              <a:off x="2203450" y="4315242"/>
              <a:ext cx="2368551" cy="740946"/>
              <a:chOff x="2203450" y="4315242"/>
              <a:chExt cx="2368551" cy="740946"/>
            </a:xfrm>
          </p:grpSpPr>
          <p:sp>
            <p:nvSpPr>
              <p:cNvPr id="105" name="104 Recortar rectángulo de esquina sencilla"/>
              <p:cNvSpPr/>
              <p:nvPr/>
            </p:nvSpPr>
            <p:spPr>
              <a:xfrm>
                <a:off x="2203450" y="4502150"/>
                <a:ext cx="1800225" cy="554038"/>
              </a:xfrm>
              <a:prstGeom prst="snip1Rect">
                <a:avLst/>
              </a:prstGeom>
              <a:no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s-ES"/>
              </a:p>
            </p:txBody>
          </p:sp>
          <p:cxnSp>
            <p:nvCxnSpPr>
              <p:cNvPr id="108" name="107 Conector recto"/>
              <p:cNvCxnSpPr>
                <a:endCxn id="10254" idx="2"/>
              </p:cNvCxnSpPr>
              <p:nvPr/>
            </p:nvCxnSpPr>
            <p:spPr>
              <a:xfrm flipV="1">
                <a:off x="3921125" y="4315242"/>
                <a:ext cx="650876" cy="215483"/>
              </a:xfrm>
              <a:prstGeom prst="line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" name="29 Grupo"/>
          <p:cNvGrpSpPr>
            <a:grpSpLocks/>
          </p:cNvGrpSpPr>
          <p:nvPr/>
        </p:nvGrpSpPr>
        <p:grpSpPr bwMode="auto">
          <a:xfrm>
            <a:off x="6096002" y="4315243"/>
            <a:ext cx="3532187" cy="801271"/>
            <a:chOff x="4572001" y="4315242"/>
            <a:chExt cx="3532187" cy="801271"/>
          </a:xfrm>
        </p:grpSpPr>
        <p:sp>
          <p:nvSpPr>
            <p:cNvPr id="81" name="80 CuadroTexto"/>
            <p:cNvSpPr txBox="1"/>
            <p:nvPr/>
          </p:nvSpPr>
          <p:spPr>
            <a:xfrm>
              <a:off x="5165725" y="4516438"/>
              <a:ext cx="2938463" cy="6000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s-MX" sz="1200" b="1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</a:rPr>
                <a:t>POR RECOMENDACION TERCEROS</a:t>
              </a:r>
            </a:p>
            <a:p>
              <a:pPr eaLnBrk="1" hangingPunct="1">
                <a:defRPr/>
              </a:pPr>
              <a:r>
                <a:rPr lang="es-MX" sz="105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</a:rPr>
                <a:t>Profesores y/o personas que hayan realizado diplomados</a:t>
              </a:r>
              <a:endParaRPr lang="es-ES" sz="105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endParaRPr>
            </a:p>
          </p:txBody>
        </p:sp>
        <p:grpSp>
          <p:nvGrpSpPr>
            <p:cNvPr id="28692" name="27 Grupo"/>
            <p:cNvGrpSpPr>
              <a:grpSpLocks/>
            </p:cNvGrpSpPr>
            <p:nvPr/>
          </p:nvGrpSpPr>
          <p:grpSpPr bwMode="auto">
            <a:xfrm>
              <a:off x="4572001" y="4315242"/>
              <a:ext cx="3449637" cy="769521"/>
              <a:chOff x="4572001" y="4315242"/>
              <a:chExt cx="3449637" cy="769521"/>
            </a:xfrm>
          </p:grpSpPr>
          <p:sp>
            <p:nvSpPr>
              <p:cNvPr id="106" name="105 Recortar rectángulo de esquina sencilla"/>
              <p:cNvSpPr/>
              <p:nvPr/>
            </p:nvSpPr>
            <p:spPr>
              <a:xfrm flipH="1">
                <a:off x="5126038" y="4530725"/>
                <a:ext cx="2895600" cy="554038"/>
              </a:xfrm>
              <a:prstGeom prst="snip1Rect">
                <a:avLst/>
              </a:prstGeom>
              <a:no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s-ES"/>
              </a:p>
            </p:txBody>
          </p:sp>
          <p:cxnSp>
            <p:nvCxnSpPr>
              <p:cNvPr id="113" name="112 Conector recto"/>
              <p:cNvCxnSpPr>
                <a:stCxn id="10254" idx="2"/>
              </p:cNvCxnSpPr>
              <p:nvPr/>
            </p:nvCxnSpPr>
            <p:spPr>
              <a:xfrm>
                <a:off x="4572001" y="4315242"/>
                <a:ext cx="595312" cy="242471"/>
              </a:xfrm>
              <a:prstGeom prst="line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5" name="24 Botón de acción: Hacia atrás o Anterior">
            <a:hlinkClick r:id="" action="ppaction://noaction" highlightClick="1"/>
          </p:cNvPr>
          <p:cNvSpPr/>
          <p:nvPr/>
        </p:nvSpPr>
        <p:spPr>
          <a:xfrm>
            <a:off x="9971088" y="6300788"/>
            <a:ext cx="303212" cy="303212"/>
          </a:xfrm>
          <a:prstGeom prst="actionButtonBackPrevious">
            <a:avLst/>
          </a:prstGeom>
          <a:solidFill>
            <a:srgbClr val="3D6A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476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  <p:bldP spid="74" grpId="0"/>
      <p:bldP spid="10254" grpId="0" animBg="1"/>
      <p:bldP spid="1025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47851" y="620713"/>
            <a:ext cx="8569325" cy="595312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90000"/>
              </a:lnSpc>
            </a:pPr>
            <a:r>
              <a:rPr lang="es-CL" sz="3800" dirty="0">
                <a:solidFill>
                  <a:srgbClr val="000000"/>
                </a:solidFill>
                <a:latin typeface="Calibri" charset="0"/>
                <a:cs typeface="Arial" charset="0"/>
              </a:rPr>
              <a:t>Pasos para</a:t>
            </a:r>
            <a:r>
              <a:rPr lang="es-ES" sz="3800" dirty="0">
                <a:solidFill>
                  <a:srgbClr val="000000"/>
                </a:solidFill>
                <a:latin typeface="Calibri" charset="0"/>
                <a:cs typeface="Arial" charset="0"/>
              </a:rPr>
              <a:t> la </a:t>
            </a:r>
            <a:r>
              <a:rPr lang="es-CL" sz="3800" dirty="0">
                <a:solidFill>
                  <a:srgbClr val="000000"/>
                </a:solidFill>
                <a:latin typeface="Calibri" charset="0"/>
                <a:cs typeface="Arial" charset="0"/>
              </a:rPr>
              <a:t>Codificación</a:t>
            </a:r>
            <a:r>
              <a:rPr lang="es-ES" sz="3800" dirty="0">
                <a:solidFill>
                  <a:srgbClr val="000000"/>
                </a:solidFill>
                <a:latin typeface="Calibri" charset="0"/>
                <a:cs typeface="Arial" charset="0"/>
              </a:rPr>
              <a:t> </a:t>
            </a:r>
            <a:r>
              <a:rPr lang="es-CL" sz="3800" dirty="0">
                <a:solidFill>
                  <a:srgbClr val="000000"/>
                </a:solidFill>
                <a:latin typeface="Calibri" charset="0"/>
                <a:cs typeface="Arial" charset="0"/>
              </a:rPr>
              <a:t>Selectiva</a:t>
            </a:r>
            <a:r>
              <a:rPr lang="es-ES" sz="3800" dirty="0">
                <a:solidFill>
                  <a:srgbClr val="000000"/>
                </a:solidFill>
                <a:latin typeface="Calibri" charset="0"/>
                <a:cs typeface="Arial" charset="0"/>
              </a:rPr>
              <a:t>:</a:t>
            </a:r>
            <a:endParaRPr lang="es-ES" sz="3800" dirty="0">
              <a:solidFill>
                <a:srgbClr val="000000"/>
              </a:solidFill>
              <a:latin typeface="Calibri" charset="0"/>
              <a:cs typeface="Times New Roman" charset="0"/>
            </a:endParaRPr>
          </a:p>
        </p:txBody>
      </p:sp>
      <p:sp>
        <p:nvSpPr>
          <p:cNvPr id="422915" name="Rectangle 3"/>
          <p:cNvSpPr>
            <a:spLocks noChangeArrowheads="1"/>
          </p:cNvSpPr>
          <p:nvPr/>
        </p:nvSpPr>
        <p:spPr bwMode="auto">
          <a:xfrm>
            <a:off x="2209800" y="1916114"/>
            <a:ext cx="7772400" cy="440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spcBef>
                <a:spcPct val="60000"/>
              </a:spcBef>
              <a:buClr>
                <a:srgbClr val="333399"/>
              </a:buClr>
              <a:buFont typeface="Wingdings" charset="0"/>
              <a:buNone/>
            </a:pPr>
            <a:r>
              <a:rPr lang="es-ES" sz="2200" dirty="0">
                <a:solidFill>
                  <a:srgbClr val="A50021"/>
                </a:solidFill>
                <a:latin typeface="Verdana" charset="0"/>
                <a:cs typeface="Arial" charset="0"/>
              </a:rPr>
              <a:t>(1) </a:t>
            </a:r>
            <a:r>
              <a:rPr lang="es-ES" sz="2200" dirty="0">
                <a:solidFill>
                  <a:srgbClr val="333399"/>
                </a:solidFill>
                <a:latin typeface="Verdana" charset="0"/>
                <a:cs typeface="Arial" charset="0"/>
              </a:rPr>
              <a:t>Desarrollar un relato acerca del fenómeno central implicado en los hallazgos de </a:t>
            </a:r>
            <a:r>
              <a:rPr lang="es-CL" sz="2200" dirty="0">
                <a:solidFill>
                  <a:srgbClr val="333399"/>
                </a:solidFill>
                <a:latin typeface="Verdana" charset="0"/>
                <a:cs typeface="Arial" charset="0"/>
              </a:rPr>
              <a:t>la</a:t>
            </a:r>
            <a:r>
              <a:rPr lang="es-ES" sz="2200" dirty="0">
                <a:solidFill>
                  <a:srgbClr val="333399"/>
                </a:solidFill>
                <a:latin typeface="Verdana" charset="0"/>
                <a:cs typeface="Arial" charset="0"/>
              </a:rPr>
              <a:t> investigación.</a:t>
            </a:r>
            <a:r>
              <a:rPr lang="es-ES" sz="2200" dirty="0">
                <a:solidFill>
                  <a:srgbClr val="A50021"/>
                </a:solidFill>
                <a:latin typeface="Verdana" charset="0"/>
                <a:cs typeface="Arial" charset="0"/>
              </a:rPr>
              <a:t> </a:t>
            </a:r>
            <a:r>
              <a:rPr lang="es-ES" sz="2200" dirty="0">
                <a:solidFill>
                  <a:srgbClr val="000000"/>
                </a:solidFill>
                <a:latin typeface="Verdana" charset="0"/>
                <a:cs typeface="Arial" charset="0"/>
              </a:rPr>
              <a:t>No importa que este relato sea inicialmente descriptivo y poco detallado, ya que sólo deberá circunscribir el fenómeno central.</a:t>
            </a:r>
            <a:endParaRPr lang="es-ES" sz="2200" dirty="0">
              <a:solidFill>
                <a:srgbClr val="000000"/>
              </a:solidFill>
              <a:latin typeface="Verdana" charset="0"/>
              <a:cs typeface="Times New Roman" charset="0"/>
            </a:endParaRPr>
          </a:p>
          <a:p>
            <a:pPr algn="just">
              <a:spcBef>
                <a:spcPct val="60000"/>
              </a:spcBef>
              <a:buClr>
                <a:srgbClr val="333399"/>
              </a:buClr>
              <a:buFont typeface="Wingdings" charset="0"/>
              <a:buNone/>
            </a:pPr>
            <a:r>
              <a:rPr lang="es-ES" sz="2200" dirty="0">
                <a:solidFill>
                  <a:srgbClr val="A50021"/>
                </a:solidFill>
                <a:latin typeface="Verdana" charset="0"/>
                <a:cs typeface="Times New Roman" charset="0"/>
              </a:rPr>
              <a:t>(2)  </a:t>
            </a:r>
            <a:r>
              <a:rPr lang="es-ES" sz="2200" dirty="0">
                <a:solidFill>
                  <a:srgbClr val="333399"/>
                </a:solidFill>
                <a:latin typeface="Verdana" charset="0"/>
                <a:cs typeface="Times New Roman" charset="0"/>
              </a:rPr>
              <a:t>Construir un argumento central, lo que implica dar una explicación conceptual al relato escrito previamente.</a:t>
            </a:r>
            <a:r>
              <a:rPr lang="es-ES" sz="2200" dirty="0">
                <a:solidFill>
                  <a:srgbClr val="A50021"/>
                </a:solidFill>
                <a:latin typeface="Verdana" charset="0"/>
                <a:cs typeface="Times New Roman" charset="0"/>
              </a:rPr>
              <a:t> </a:t>
            </a:r>
            <a:r>
              <a:rPr lang="es-ES" sz="2200" dirty="0">
                <a:solidFill>
                  <a:srgbClr val="000000"/>
                </a:solidFill>
                <a:latin typeface="Verdana" charset="0"/>
                <a:cs typeface="Times New Roman" charset="0"/>
              </a:rPr>
              <a:t>Es decir, señalar “qué es lo que está ocurriendo aquí”</a:t>
            </a:r>
            <a:r>
              <a:rPr lang="es-CL" sz="2200" dirty="0">
                <a:solidFill>
                  <a:srgbClr val="000000"/>
                </a:solidFill>
                <a:latin typeface="Verdana" charset="0"/>
                <a:cs typeface="Times New Roman" charset="0"/>
              </a:rPr>
              <a:t>,</a:t>
            </a:r>
            <a:r>
              <a:rPr lang="es-ES" sz="2200" dirty="0">
                <a:solidFill>
                  <a:srgbClr val="000000"/>
                </a:solidFill>
                <a:latin typeface="Verdana" charset="0"/>
                <a:cs typeface="Times New Roman" charset="0"/>
              </a:rPr>
              <a:t> acuñando para ello un concepto central.</a:t>
            </a:r>
            <a:r>
              <a:rPr lang="es-CL" sz="2200" dirty="0">
                <a:solidFill>
                  <a:srgbClr val="000000"/>
                </a:solidFill>
                <a:latin typeface="Verdana" charset="0"/>
                <a:cs typeface="Times New Roman" charset="0"/>
              </a:rPr>
              <a:t> Este concepto puede ser original o tomado parcial o totalmente de la literatura.</a:t>
            </a:r>
            <a:endParaRPr lang="es-CL" sz="2200" dirty="0">
              <a:solidFill>
                <a:srgbClr val="000000"/>
              </a:solidFill>
              <a:latin typeface="Verdan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92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15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9" name="Rectangle 3"/>
          <p:cNvSpPr>
            <a:spLocks noChangeArrowheads="1"/>
          </p:cNvSpPr>
          <p:nvPr/>
        </p:nvSpPr>
        <p:spPr bwMode="auto">
          <a:xfrm>
            <a:off x="2209800" y="1773238"/>
            <a:ext cx="7772400" cy="462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spcBef>
                <a:spcPct val="60000"/>
              </a:spcBef>
              <a:buClr>
                <a:srgbClr val="333399"/>
              </a:buClr>
              <a:buFont typeface="Wingdings" charset="0"/>
              <a:buNone/>
            </a:pPr>
            <a:r>
              <a:rPr lang="es-ES" sz="2200" dirty="0">
                <a:solidFill>
                  <a:srgbClr val="A50021"/>
                </a:solidFill>
                <a:latin typeface="Verdana" charset="0"/>
                <a:cs typeface="Arial" charset="0"/>
              </a:rPr>
              <a:t>(3) </a:t>
            </a:r>
            <a:r>
              <a:rPr lang="es-ES" sz="2200" dirty="0">
                <a:solidFill>
                  <a:srgbClr val="333399"/>
                </a:solidFill>
                <a:latin typeface="Verdana" charset="0"/>
                <a:cs typeface="Arial" charset="0"/>
              </a:rPr>
              <a:t>Relacionar las categorías subsidiarias con la categoría central.</a:t>
            </a:r>
            <a:r>
              <a:rPr lang="es-ES" sz="2200" dirty="0">
                <a:solidFill>
                  <a:srgbClr val="A50021"/>
                </a:solidFill>
                <a:latin typeface="Verdana" charset="0"/>
                <a:cs typeface="Arial" charset="0"/>
              </a:rPr>
              <a:t> </a:t>
            </a:r>
            <a:r>
              <a:rPr lang="es-ES" sz="2200" dirty="0">
                <a:solidFill>
                  <a:srgbClr val="000000"/>
                </a:solidFill>
                <a:latin typeface="Verdana" charset="0"/>
                <a:cs typeface="Arial" charset="0"/>
              </a:rPr>
              <a:t>La tarea de establecer relaciones no deberá ser teórica ni permanecer en el nivel hipotético.</a:t>
            </a:r>
            <a:endParaRPr lang="es-ES" sz="2200" dirty="0">
              <a:solidFill>
                <a:srgbClr val="000000"/>
              </a:solidFill>
              <a:latin typeface="Verdana" charset="0"/>
              <a:cs typeface="Times New Roman" charset="0"/>
            </a:endParaRPr>
          </a:p>
          <a:p>
            <a:pPr algn="just">
              <a:spcBef>
                <a:spcPct val="60000"/>
              </a:spcBef>
              <a:buClr>
                <a:srgbClr val="333399"/>
              </a:buClr>
              <a:buFont typeface="Wingdings" charset="0"/>
              <a:buNone/>
            </a:pPr>
            <a:r>
              <a:rPr lang="es-ES" sz="2200" dirty="0">
                <a:solidFill>
                  <a:srgbClr val="A50021"/>
                </a:solidFill>
                <a:latin typeface="Verdana" charset="0"/>
                <a:cs typeface="Arial" charset="0"/>
              </a:rPr>
              <a:t>(4) </a:t>
            </a:r>
            <a:r>
              <a:rPr lang="es-ES" sz="2200" dirty="0">
                <a:solidFill>
                  <a:srgbClr val="333399"/>
                </a:solidFill>
                <a:latin typeface="Verdana" charset="0"/>
                <a:cs typeface="Arial" charset="0"/>
              </a:rPr>
              <a:t>Validar las relaciones establecidas a través de la contrastación con los datos.</a:t>
            </a:r>
            <a:r>
              <a:rPr lang="es-CL" sz="2200" dirty="0">
                <a:solidFill>
                  <a:srgbClr val="A50021"/>
                </a:solidFill>
                <a:latin typeface="Verdana" charset="0"/>
                <a:cs typeface="Arial" charset="0"/>
              </a:rPr>
              <a:t> </a:t>
            </a:r>
            <a:r>
              <a:rPr lang="es-CL" sz="2200" dirty="0">
                <a:solidFill>
                  <a:srgbClr val="000000"/>
                </a:solidFill>
                <a:latin typeface="Verdana" charset="0"/>
                <a:cs typeface="Arial" charset="0"/>
              </a:rPr>
              <a:t>Muchas veces significa volver a los datos ya analizados, pero puede llevar además a nueva recolección.</a:t>
            </a:r>
            <a:endParaRPr lang="es-ES" sz="2200" dirty="0">
              <a:solidFill>
                <a:srgbClr val="000000"/>
              </a:solidFill>
              <a:latin typeface="Verdana" charset="0"/>
              <a:cs typeface="Times New Roman" charset="0"/>
            </a:endParaRPr>
          </a:p>
          <a:p>
            <a:pPr algn="just">
              <a:spcBef>
                <a:spcPct val="60000"/>
              </a:spcBef>
              <a:buClr>
                <a:srgbClr val="333399"/>
              </a:buClr>
              <a:buFont typeface="Wingdings" charset="0"/>
              <a:buNone/>
            </a:pPr>
            <a:r>
              <a:rPr lang="es-ES" sz="2200" dirty="0">
                <a:solidFill>
                  <a:srgbClr val="A50021"/>
                </a:solidFill>
                <a:latin typeface="Verdana" charset="0"/>
                <a:cs typeface="Times New Roman" charset="0"/>
              </a:rPr>
              <a:t>(5) </a:t>
            </a:r>
            <a:r>
              <a:rPr lang="es-ES" sz="2200" dirty="0">
                <a:solidFill>
                  <a:srgbClr val="333399"/>
                </a:solidFill>
                <a:latin typeface="Verdana" charset="0"/>
                <a:cs typeface="Times New Roman" charset="0"/>
              </a:rPr>
              <a:t>Completar las categorías que requieran de mayor desarrollo o precisión.</a:t>
            </a:r>
            <a:r>
              <a:rPr lang="es-ES" sz="2200" dirty="0">
                <a:solidFill>
                  <a:srgbClr val="A50021"/>
                </a:solidFill>
                <a:latin typeface="Verdana" charset="0"/>
                <a:cs typeface="Times New Roman" charset="0"/>
              </a:rPr>
              <a:t> </a:t>
            </a:r>
            <a:r>
              <a:rPr lang="es-ES" sz="2200" dirty="0">
                <a:solidFill>
                  <a:srgbClr val="000000"/>
                </a:solidFill>
                <a:latin typeface="Verdana" charset="0"/>
                <a:cs typeface="Times New Roman" charset="0"/>
              </a:rPr>
              <a:t>Esto lleva a revisar datos ya analizados o a recolectar nuevos datos.</a:t>
            </a:r>
            <a:r>
              <a:rPr lang="es-ES" sz="2400" dirty="0">
                <a:solidFill>
                  <a:srgbClr val="000000"/>
                </a:solidFill>
                <a:latin typeface="Arial" charset="0"/>
                <a:cs typeface="Times New Roman" charset="0"/>
              </a:rPr>
              <a:t> </a:t>
            </a:r>
            <a:endParaRPr lang="es-CL" sz="2400" dirty="0">
              <a:solidFill>
                <a:srgbClr val="000000"/>
              </a:solidFill>
              <a:latin typeface="Arial" charset="0"/>
              <a:cs typeface="Times New Roman" charset="0"/>
            </a:endParaRPr>
          </a:p>
        </p:txBody>
      </p:sp>
      <p:sp>
        <p:nvSpPr>
          <p:cNvPr id="35843" name="Rectangle 9"/>
          <p:cNvSpPr>
            <a:spLocks noGrp="1" noChangeArrowheads="1"/>
          </p:cNvSpPr>
          <p:nvPr>
            <p:ph type="title"/>
          </p:nvPr>
        </p:nvSpPr>
        <p:spPr>
          <a:xfrm>
            <a:off x="1847851" y="620713"/>
            <a:ext cx="8569325" cy="595312"/>
          </a:xfrm>
          <a:noFill/>
        </p:spPr>
        <p:txBody>
          <a:bodyPr>
            <a:normAutofit fontScale="90000"/>
          </a:bodyPr>
          <a:lstStyle/>
          <a:p>
            <a:pPr eaLnBrk="1" hangingPunct="1">
              <a:lnSpc>
                <a:spcPct val="90000"/>
              </a:lnSpc>
            </a:pPr>
            <a:r>
              <a:rPr lang="es-CL" sz="3800" dirty="0">
                <a:solidFill>
                  <a:srgbClr val="000000"/>
                </a:solidFill>
                <a:latin typeface="Calibri" charset="0"/>
              </a:rPr>
              <a:t>Pasos para</a:t>
            </a:r>
            <a:r>
              <a:rPr lang="es-ES" sz="3800" dirty="0">
                <a:solidFill>
                  <a:srgbClr val="000000"/>
                </a:solidFill>
                <a:latin typeface="Calibri" charset="0"/>
              </a:rPr>
              <a:t> la </a:t>
            </a:r>
            <a:r>
              <a:rPr lang="es-CL" sz="3800" dirty="0">
                <a:solidFill>
                  <a:srgbClr val="000000"/>
                </a:solidFill>
                <a:latin typeface="Calibri" charset="0"/>
              </a:rPr>
              <a:t>Codificación</a:t>
            </a:r>
            <a:r>
              <a:rPr lang="es-ES" sz="3800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s-CL" sz="3800" dirty="0">
                <a:solidFill>
                  <a:srgbClr val="000000"/>
                </a:solidFill>
                <a:latin typeface="Calibri" charset="0"/>
              </a:rPr>
              <a:t>Selectiva</a:t>
            </a:r>
            <a:r>
              <a:rPr lang="es-ES" sz="3800" dirty="0">
                <a:solidFill>
                  <a:srgbClr val="000000"/>
                </a:solidFill>
                <a:latin typeface="Calibri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705724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39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2400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 dirty="0"/>
          </a:p>
        </p:txBody>
      </p:sp>
      <p:grpSp>
        <p:nvGrpSpPr>
          <p:cNvPr id="3" name="88 Grupo"/>
          <p:cNvGrpSpPr>
            <a:grpSpLocks/>
          </p:cNvGrpSpPr>
          <p:nvPr/>
        </p:nvGrpSpPr>
        <p:grpSpPr bwMode="auto">
          <a:xfrm>
            <a:off x="1916114" y="423863"/>
            <a:ext cx="8399579" cy="6121400"/>
            <a:chOff x="392113" y="423863"/>
            <a:chExt cx="8399579" cy="6121400"/>
          </a:xfrm>
        </p:grpSpPr>
        <p:sp>
          <p:nvSpPr>
            <p:cNvPr id="113" name="112 Rectángulo"/>
            <p:cNvSpPr/>
            <p:nvPr/>
          </p:nvSpPr>
          <p:spPr>
            <a:xfrm>
              <a:off x="392113" y="609600"/>
              <a:ext cx="8359775" cy="593566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/>
            </a:p>
          </p:txBody>
        </p:sp>
        <p:sp>
          <p:nvSpPr>
            <p:cNvPr id="37988" name="83 CuadroTexto"/>
            <p:cNvSpPr txBox="1">
              <a:spLocks noChangeArrowheads="1"/>
            </p:cNvSpPr>
            <p:nvPr/>
          </p:nvSpPr>
          <p:spPr bwMode="auto">
            <a:xfrm>
              <a:off x="6678613" y="423863"/>
              <a:ext cx="211307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s-MX" sz="1000" b="1">
                  <a:solidFill>
                    <a:srgbClr val="3D6AA1"/>
                  </a:solidFill>
                  <a:latin typeface="Tahoma" charset="0"/>
                </a:rPr>
                <a:t>AUGE EDUCACION CONTINUA</a:t>
              </a:r>
              <a:endParaRPr lang="es-ES" sz="1000" b="1">
                <a:solidFill>
                  <a:srgbClr val="3D6AA1"/>
                </a:solidFill>
                <a:latin typeface="Tahoma" charset="0"/>
              </a:endParaRPr>
            </a:p>
          </p:txBody>
        </p:sp>
      </p:grpSp>
      <p:sp>
        <p:nvSpPr>
          <p:cNvPr id="5" name="4 Rectángulo"/>
          <p:cNvSpPr/>
          <p:nvPr/>
        </p:nvSpPr>
        <p:spPr>
          <a:xfrm>
            <a:off x="1690689" y="406401"/>
            <a:ext cx="8810625" cy="6342063"/>
          </a:xfrm>
          <a:prstGeom prst="rect">
            <a:avLst/>
          </a:prstGeom>
          <a:noFill/>
          <a:ln w="28575">
            <a:solidFill>
              <a:srgbClr val="3D6A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37893" name="4 CuadroTexto"/>
          <p:cNvSpPr txBox="1">
            <a:spLocks noChangeArrowheads="1"/>
          </p:cNvSpPr>
          <p:nvPr/>
        </p:nvSpPr>
        <p:spPr bwMode="auto">
          <a:xfrm>
            <a:off x="1635125" y="41275"/>
            <a:ext cx="2895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s-MX" sz="1800" b="1">
                <a:solidFill>
                  <a:srgbClr val="0070C0"/>
                </a:solidFill>
                <a:latin typeface="Tahoma" charset="0"/>
                <a:cs typeface="Arial" charset="0"/>
              </a:rPr>
              <a:t>Codificación selectiva</a:t>
            </a:r>
            <a:endParaRPr lang="es-ES" sz="1800" b="1">
              <a:solidFill>
                <a:srgbClr val="0070C0"/>
              </a:solidFill>
              <a:latin typeface="Tahoma" charset="0"/>
              <a:cs typeface="Arial" charset="0"/>
            </a:endParaRPr>
          </a:p>
        </p:txBody>
      </p:sp>
      <p:sp>
        <p:nvSpPr>
          <p:cNvPr id="14342" name="69 CuadroTexto"/>
          <p:cNvSpPr txBox="1">
            <a:spLocks noChangeArrowheads="1"/>
          </p:cNvSpPr>
          <p:nvPr/>
        </p:nvSpPr>
        <p:spPr bwMode="auto">
          <a:xfrm>
            <a:off x="4862513" y="715963"/>
            <a:ext cx="2508250" cy="476250"/>
          </a:xfrm>
          <a:prstGeom prst="rect">
            <a:avLst/>
          </a:prstGeom>
          <a:solidFill>
            <a:srgbClr val="3D6AA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MX" sz="1600" b="1">
                <a:solidFill>
                  <a:schemeClr val="bg1"/>
                </a:solidFill>
                <a:latin typeface="Tahoma" charset="0"/>
              </a:rPr>
              <a:t>“QUERER” ESTUDIAR</a:t>
            </a:r>
          </a:p>
          <a:p>
            <a:pPr algn="ctr" eaLnBrk="1" hangingPunct="1"/>
            <a:r>
              <a:rPr lang="es-MX" sz="800">
                <a:solidFill>
                  <a:schemeClr val="bg1"/>
                </a:solidFill>
                <a:latin typeface="Tahoma" charset="0"/>
              </a:rPr>
              <a:t>El gusto por estudiar</a:t>
            </a:r>
            <a:endParaRPr lang="es-ES" sz="80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14343" name="69 CuadroTexto"/>
          <p:cNvSpPr txBox="1">
            <a:spLocks noChangeArrowheads="1"/>
          </p:cNvSpPr>
          <p:nvPr/>
        </p:nvSpPr>
        <p:spPr bwMode="auto">
          <a:xfrm>
            <a:off x="4327526" y="2662239"/>
            <a:ext cx="3535363" cy="460375"/>
          </a:xfrm>
          <a:prstGeom prst="rect">
            <a:avLst/>
          </a:prstGeom>
          <a:solidFill>
            <a:srgbClr val="3D6AA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MX" sz="1600" b="1">
                <a:solidFill>
                  <a:schemeClr val="bg1"/>
                </a:solidFill>
                <a:latin typeface="Tahoma" charset="0"/>
              </a:rPr>
              <a:t>EVALUACION DE ALTERNATIVAS</a:t>
            </a:r>
          </a:p>
          <a:p>
            <a:pPr algn="ctr" eaLnBrk="1" hangingPunct="1"/>
            <a:r>
              <a:rPr lang="es-MX" sz="800">
                <a:solidFill>
                  <a:schemeClr val="bg1"/>
                </a:solidFill>
                <a:latin typeface="Tahoma" charset="0"/>
              </a:rPr>
              <a:t>De acuerdo a los intereses personales</a:t>
            </a:r>
            <a:endParaRPr lang="es-ES" sz="80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14344" name="69 CuadroTexto"/>
          <p:cNvSpPr txBox="1">
            <a:spLocks noChangeArrowheads="1"/>
          </p:cNvSpPr>
          <p:nvPr/>
        </p:nvSpPr>
        <p:spPr bwMode="auto">
          <a:xfrm>
            <a:off x="4510089" y="4192589"/>
            <a:ext cx="3163887" cy="338137"/>
          </a:xfrm>
          <a:prstGeom prst="rect">
            <a:avLst/>
          </a:prstGeom>
          <a:solidFill>
            <a:srgbClr val="3D6AA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MX" sz="1600" b="1">
                <a:solidFill>
                  <a:schemeClr val="bg1"/>
                </a:solidFill>
                <a:latin typeface="Tahoma" charset="0"/>
              </a:rPr>
              <a:t>ELECCION DEL DIPLOMADO</a:t>
            </a:r>
            <a:endParaRPr lang="es-ES" sz="1600" b="1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14345" name="78 CuadroTexto"/>
          <p:cNvSpPr txBox="1">
            <a:spLocks noChangeArrowheads="1"/>
          </p:cNvSpPr>
          <p:nvPr/>
        </p:nvSpPr>
        <p:spPr bwMode="auto">
          <a:xfrm>
            <a:off x="5995988" y="6146801"/>
            <a:ext cx="2366962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MX" sz="1600" b="1">
                <a:solidFill>
                  <a:srgbClr val="4383D1"/>
                </a:solidFill>
                <a:latin typeface="Tahoma" charset="0"/>
              </a:rPr>
              <a:t>“QUERER” ESTUDIAR</a:t>
            </a:r>
            <a:endParaRPr lang="es-ES" sz="1200">
              <a:solidFill>
                <a:srgbClr val="4383D1"/>
              </a:solidFill>
              <a:latin typeface="Tahoma" charset="0"/>
            </a:endParaRPr>
          </a:p>
        </p:txBody>
      </p:sp>
      <p:sp>
        <p:nvSpPr>
          <p:cNvPr id="11" name="10 Flecha a la derecha con bandas"/>
          <p:cNvSpPr/>
          <p:nvPr/>
        </p:nvSpPr>
        <p:spPr>
          <a:xfrm rot="5400000">
            <a:off x="6975476" y="5694363"/>
            <a:ext cx="381000" cy="485775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cxnSp>
        <p:nvCxnSpPr>
          <p:cNvPr id="16" name="15 Conector recto"/>
          <p:cNvCxnSpPr/>
          <p:nvPr/>
        </p:nvCxnSpPr>
        <p:spPr>
          <a:xfrm rot="5400000" flipH="1" flipV="1">
            <a:off x="-192881" y="3499645"/>
            <a:ext cx="5286375" cy="23813"/>
          </a:xfrm>
          <a:prstGeom prst="line">
            <a:avLst/>
          </a:prstGeom>
          <a:ln w="190500">
            <a:solidFill>
              <a:schemeClr val="tx2">
                <a:lumMod val="40000"/>
                <a:lumOff val="6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"/>
          <p:cNvSpPr/>
          <p:nvPr/>
        </p:nvSpPr>
        <p:spPr>
          <a:xfrm>
            <a:off x="9609139" y="919163"/>
            <a:ext cx="280987" cy="47672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 rot="16200000">
            <a:off x="8394700" y="3252788"/>
            <a:ext cx="2700338" cy="27781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s-MX" sz="1200" i="1">
                <a:solidFill>
                  <a:srgbClr val="376092"/>
                </a:solidFill>
              </a:rPr>
              <a:t>Los tiempos varían según la persona</a:t>
            </a:r>
            <a:endParaRPr lang="es-ES" sz="1200" i="1">
              <a:solidFill>
                <a:srgbClr val="376092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 rot="16200000">
            <a:off x="-29369" y="3237707"/>
            <a:ext cx="4586287" cy="2603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MX" sz="1100" i="1">
                <a:solidFill>
                  <a:srgbClr val="376092"/>
                </a:solidFill>
              </a:rPr>
              <a:t>La toma de decisión es personal por la valoración de los aspectos</a:t>
            </a:r>
            <a:endParaRPr lang="es-ES" sz="1100" i="1">
              <a:solidFill>
                <a:srgbClr val="376092"/>
              </a:solidFill>
            </a:endParaRPr>
          </a:p>
        </p:txBody>
      </p:sp>
      <p:grpSp>
        <p:nvGrpSpPr>
          <p:cNvPr id="4" name="90 Grupo"/>
          <p:cNvGrpSpPr>
            <a:grpSpLocks/>
          </p:cNvGrpSpPr>
          <p:nvPr/>
        </p:nvGrpSpPr>
        <p:grpSpPr bwMode="auto">
          <a:xfrm>
            <a:off x="4771223" y="1290638"/>
            <a:ext cx="1029502" cy="261610"/>
            <a:chOff x="3247223" y="1290638"/>
            <a:chExt cx="1029502" cy="261610"/>
          </a:xfrm>
        </p:grpSpPr>
        <p:sp>
          <p:nvSpPr>
            <p:cNvPr id="23" name="22 CuadroTexto"/>
            <p:cNvSpPr txBox="1"/>
            <p:nvPr/>
          </p:nvSpPr>
          <p:spPr>
            <a:xfrm>
              <a:off x="3247223" y="1290638"/>
              <a:ext cx="870752" cy="2616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s-MX" sz="1100" b="1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</a:rPr>
                <a:t>Laborales</a:t>
              </a:r>
            </a:p>
          </p:txBody>
        </p:sp>
        <p:sp>
          <p:nvSpPr>
            <p:cNvPr id="25" name="24 Llamada de flecha a la derecha"/>
            <p:cNvSpPr/>
            <p:nvPr/>
          </p:nvSpPr>
          <p:spPr>
            <a:xfrm>
              <a:off x="3305175" y="1317625"/>
              <a:ext cx="971550" cy="187325"/>
            </a:xfrm>
            <a:prstGeom prst="rightArrowCallout">
              <a:avLst>
                <a:gd name="adj1" fmla="val 25000"/>
                <a:gd name="adj2" fmla="val 25000"/>
                <a:gd name="adj3" fmla="val 25000"/>
                <a:gd name="adj4" fmla="val 79296"/>
              </a:avLst>
            </a:prstGeom>
            <a:noFill/>
            <a:ln w="3175">
              <a:solidFill>
                <a:srgbClr val="4383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/>
            </a:p>
          </p:txBody>
        </p:sp>
      </p:grpSp>
      <p:grpSp>
        <p:nvGrpSpPr>
          <p:cNvPr id="6" name="92 Grupo"/>
          <p:cNvGrpSpPr>
            <a:grpSpLocks/>
          </p:cNvGrpSpPr>
          <p:nvPr/>
        </p:nvGrpSpPr>
        <p:grpSpPr bwMode="auto">
          <a:xfrm>
            <a:off x="4448176" y="1595438"/>
            <a:ext cx="1495425" cy="261610"/>
            <a:chOff x="2924175" y="1595438"/>
            <a:chExt cx="1495425" cy="261610"/>
          </a:xfrm>
        </p:grpSpPr>
        <p:sp>
          <p:nvSpPr>
            <p:cNvPr id="22" name="21 CuadroTexto"/>
            <p:cNvSpPr txBox="1"/>
            <p:nvPr/>
          </p:nvSpPr>
          <p:spPr>
            <a:xfrm>
              <a:off x="2924175" y="1595438"/>
              <a:ext cx="1321196" cy="2616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s-MX" sz="1100" b="1">
                  <a:solidFill>
                    <a:srgbClr val="376092"/>
                  </a:solidFill>
                </a:rPr>
                <a:t>Tema de interés</a:t>
              </a:r>
            </a:p>
          </p:txBody>
        </p:sp>
        <p:sp>
          <p:nvSpPr>
            <p:cNvPr id="26" name="25 Llamada de flecha a la derecha"/>
            <p:cNvSpPr/>
            <p:nvPr/>
          </p:nvSpPr>
          <p:spPr>
            <a:xfrm rot="10800000" flipH="1">
              <a:off x="3016250" y="1617663"/>
              <a:ext cx="1403350" cy="201612"/>
            </a:xfrm>
            <a:prstGeom prst="rightArrowCallout">
              <a:avLst>
                <a:gd name="adj1" fmla="val 25000"/>
                <a:gd name="adj2" fmla="val 25000"/>
                <a:gd name="adj3" fmla="val 25000"/>
                <a:gd name="adj4" fmla="val 80839"/>
              </a:avLst>
            </a:prstGeom>
            <a:noFill/>
            <a:ln w="3175">
              <a:solidFill>
                <a:srgbClr val="4383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/>
            </a:p>
          </p:txBody>
        </p:sp>
      </p:grpSp>
      <p:grpSp>
        <p:nvGrpSpPr>
          <p:cNvPr id="8" name="93 Grupo"/>
          <p:cNvGrpSpPr>
            <a:grpSpLocks/>
          </p:cNvGrpSpPr>
          <p:nvPr/>
        </p:nvGrpSpPr>
        <p:grpSpPr bwMode="auto">
          <a:xfrm>
            <a:off x="6302376" y="1409701"/>
            <a:ext cx="2346325" cy="430887"/>
            <a:chOff x="4778375" y="1409700"/>
            <a:chExt cx="2346325" cy="430887"/>
          </a:xfrm>
        </p:grpSpPr>
        <p:sp>
          <p:nvSpPr>
            <p:cNvPr id="24" name="23 CuadroTexto"/>
            <p:cNvSpPr txBox="1"/>
            <p:nvPr/>
          </p:nvSpPr>
          <p:spPr>
            <a:xfrm>
              <a:off x="5037138" y="1409700"/>
              <a:ext cx="2087562" cy="4308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s-MX" sz="1100" b="1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</a:rPr>
                <a:t>Oferta publicitaria de cursos</a:t>
              </a:r>
              <a:endParaRPr lang="es-ES" sz="8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27" name="26 Llamada de flecha a la derecha"/>
            <p:cNvSpPr/>
            <p:nvPr/>
          </p:nvSpPr>
          <p:spPr>
            <a:xfrm rot="10800000">
              <a:off x="4778375" y="1439863"/>
              <a:ext cx="2260600" cy="238125"/>
            </a:xfrm>
            <a:prstGeom prst="rightArrowCallout">
              <a:avLst>
                <a:gd name="adj1" fmla="val 25000"/>
                <a:gd name="adj2" fmla="val 25000"/>
                <a:gd name="adj3" fmla="val 25000"/>
                <a:gd name="adj4" fmla="val 85894"/>
              </a:avLst>
            </a:prstGeom>
            <a:noFill/>
            <a:ln w="3175">
              <a:solidFill>
                <a:srgbClr val="4383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/>
            </a:p>
          </p:txBody>
        </p:sp>
      </p:grpSp>
      <p:sp>
        <p:nvSpPr>
          <p:cNvPr id="31" name="30 Flecha a la derecha con bandas"/>
          <p:cNvSpPr/>
          <p:nvPr/>
        </p:nvSpPr>
        <p:spPr>
          <a:xfrm rot="5400000">
            <a:off x="5944395" y="2251870"/>
            <a:ext cx="284163" cy="485775"/>
          </a:xfrm>
          <a:prstGeom prst="striped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grpSp>
        <p:nvGrpSpPr>
          <p:cNvPr id="9" name="73 Grupo"/>
          <p:cNvGrpSpPr>
            <a:grpSpLocks/>
          </p:cNvGrpSpPr>
          <p:nvPr/>
        </p:nvGrpSpPr>
        <p:grpSpPr bwMode="auto">
          <a:xfrm>
            <a:off x="8191500" y="4095750"/>
            <a:ext cx="725488" cy="539750"/>
            <a:chOff x="3783013" y="1981200"/>
            <a:chExt cx="1473200" cy="976312"/>
          </a:xfrm>
        </p:grpSpPr>
        <p:sp>
          <p:nvSpPr>
            <p:cNvPr id="37961" name="Rectangle 33"/>
            <p:cNvSpPr>
              <a:spLocks noChangeArrowheads="1"/>
            </p:cNvSpPr>
            <p:nvPr/>
          </p:nvSpPr>
          <p:spPr bwMode="auto">
            <a:xfrm>
              <a:off x="4495801" y="2139950"/>
              <a:ext cx="69850" cy="735012"/>
            </a:xfrm>
            <a:prstGeom prst="rect">
              <a:avLst/>
            </a:prstGeom>
            <a:solidFill>
              <a:srgbClr val="00007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s-ES_tradnl"/>
            </a:p>
          </p:txBody>
        </p:sp>
        <p:sp>
          <p:nvSpPr>
            <p:cNvPr id="37962" name="Freeform 34"/>
            <p:cNvSpPr>
              <a:spLocks/>
            </p:cNvSpPr>
            <p:nvPr/>
          </p:nvSpPr>
          <p:spPr bwMode="auto">
            <a:xfrm>
              <a:off x="4213226" y="2790825"/>
              <a:ext cx="646113" cy="166687"/>
            </a:xfrm>
            <a:custGeom>
              <a:avLst/>
              <a:gdLst>
                <a:gd name="T0" fmla="*/ 2147483646 w 813"/>
                <a:gd name="T1" fmla="*/ 2147483646 h 209"/>
                <a:gd name="T2" fmla="*/ 2147483646 w 813"/>
                <a:gd name="T3" fmla="*/ 2147483646 h 209"/>
                <a:gd name="T4" fmla="*/ 2147483646 w 813"/>
                <a:gd name="T5" fmla="*/ 2147483646 h 209"/>
                <a:gd name="T6" fmla="*/ 2147483646 w 813"/>
                <a:gd name="T7" fmla="*/ 2147483646 h 209"/>
                <a:gd name="T8" fmla="*/ 2147483646 w 813"/>
                <a:gd name="T9" fmla="*/ 2147483646 h 209"/>
                <a:gd name="T10" fmla="*/ 2147483646 w 813"/>
                <a:gd name="T11" fmla="*/ 2147483646 h 209"/>
                <a:gd name="T12" fmla="*/ 2147483646 w 813"/>
                <a:gd name="T13" fmla="*/ 2147483646 h 209"/>
                <a:gd name="T14" fmla="*/ 2147483646 w 813"/>
                <a:gd name="T15" fmla="*/ 2147483646 h 209"/>
                <a:gd name="T16" fmla="*/ 2147483646 w 813"/>
                <a:gd name="T17" fmla="*/ 2147483646 h 209"/>
                <a:gd name="T18" fmla="*/ 2147483646 w 813"/>
                <a:gd name="T19" fmla="*/ 2147483646 h 209"/>
                <a:gd name="T20" fmla="*/ 2147483646 w 813"/>
                <a:gd name="T21" fmla="*/ 2147483646 h 209"/>
                <a:gd name="T22" fmla="*/ 2147483646 w 813"/>
                <a:gd name="T23" fmla="*/ 2147483646 h 209"/>
                <a:gd name="T24" fmla="*/ 2147483646 w 813"/>
                <a:gd name="T25" fmla="*/ 2147483646 h 209"/>
                <a:gd name="T26" fmla="*/ 2147483646 w 813"/>
                <a:gd name="T27" fmla="*/ 2147483646 h 209"/>
                <a:gd name="T28" fmla="*/ 2147483646 w 813"/>
                <a:gd name="T29" fmla="*/ 2147483646 h 209"/>
                <a:gd name="T30" fmla="*/ 2147483646 w 813"/>
                <a:gd name="T31" fmla="*/ 2147483646 h 209"/>
                <a:gd name="T32" fmla="*/ 2147483646 w 813"/>
                <a:gd name="T33" fmla="*/ 0 h 209"/>
                <a:gd name="T34" fmla="*/ 2147483646 w 813"/>
                <a:gd name="T35" fmla="*/ 2147483646 h 209"/>
                <a:gd name="T36" fmla="*/ 2147483646 w 813"/>
                <a:gd name="T37" fmla="*/ 2147483646 h 209"/>
                <a:gd name="T38" fmla="*/ 2147483646 w 813"/>
                <a:gd name="T39" fmla="*/ 2147483646 h 209"/>
                <a:gd name="T40" fmla="*/ 2147483646 w 813"/>
                <a:gd name="T41" fmla="*/ 2147483646 h 209"/>
                <a:gd name="T42" fmla="*/ 2147483646 w 813"/>
                <a:gd name="T43" fmla="*/ 2147483646 h 209"/>
                <a:gd name="T44" fmla="*/ 2147483646 w 813"/>
                <a:gd name="T45" fmla="*/ 2147483646 h 209"/>
                <a:gd name="T46" fmla="*/ 2147483646 w 813"/>
                <a:gd name="T47" fmla="*/ 2147483646 h 209"/>
                <a:gd name="T48" fmla="*/ 2147483646 w 813"/>
                <a:gd name="T49" fmla="*/ 2147483646 h 209"/>
                <a:gd name="T50" fmla="*/ 2147483646 w 813"/>
                <a:gd name="T51" fmla="*/ 2147483646 h 209"/>
                <a:gd name="T52" fmla="*/ 2147483646 w 813"/>
                <a:gd name="T53" fmla="*/ 2147483646 h 209"/>
                <a:gd name="T54" fmla="*/ 2147483646 w 813"/>
                <a:gd name="T55" fmla="*/ 2147483646 h 209"/>
                <a:gd name="T56" fmla="*/ 2147483646 w 813"/>
                <a:gd name="T57" fmla="*/ 2147483646 h 209"/>
                <a:gd name="T58" fmla="*/ 2147483646 w 813"/>
                <a:gd name="T59" fmla="*/ 2147483646 h 209"/>
                <a:gd name="T60" fmla="*/ 2147483646 w 813"/>
                <a:gd name="T61" fmla="*/ 2147483646 h 209"/>
                <a:gd name="T62" fmla="*/ 2147483646 w 813"/>
                <a:gd name="T63" fmla="*/ 2147483646 h 209"/>
                <a:gd name="T64" fmla="*/ 0 w 813"/>
                <a:gd name="T65" fmla="*/ 2147483646 h 209"/>
                <a:gd name="T66" fmla="*/ 2147483646 w 813"/>
                <a:gd name="T67" fmla="*/ 2147483646 h 20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13"/>
                <a:gd name="T103" fmla="*/ 0 h 209"/>
                <a:gd name="T104" fmla="*/ 813 w 813"/>
                <a:gd name="T105" fmla="*/ 209 h 20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13" h="209">
                  <a:moveTo>
                    <a:pt x="813" y="209"/>
                  </a:moveTo>
                  <a:lnTo>
                    <a:pt x="808" y="187"/>
                  </a:lnTo>
                  <a:lnTo>
                    <a:pt x="800" y="167"/>
                  </a:lnTo>
                  <a:lnTo>
                    <a:pt x="788" y="147"/>
                  </a:lnTo>
                  <a:lnTo>
                    <a:pt x="773" y="127"/>
                  </a:lnTo>
                  <a:lnTo>
                    <a:pt x="755" y="109"/>
                  </a:lnTo>
                  <a:lnTo>
                    <a:pt x="734" y="92"/>
                  </a:lnTo>
                  <a:lnTo>
                    <a:pt x="711" y="76"/>
                  </a:lnTo>
                  <a:lnTo>
                    <a:pt x="685" y="61"/>
                  </a:lnTo>
                  <a:lnTo>
                    <a:pt x="656" y="47"/>
                  </a:lnTo>
                  <a:lnTo>
                    <a:pt x="626" y="35"/>
                  </a:lnTo>
                  <a:lnTo>
                    <a:pt x="592" y="25"/>
                  </a:lnTo>
                  <a:lnTo>
                    <a:pt x="559" y="16"/>
                  </a:lnTo>
                  <a:lnTo>
                    <a:pt x="522" y="9"/>
                  </a:lnTo>
                  <a:lnTo>
                    <a:pt x="485" y="4"/>
                  </a:lnTo>
                  <a:lnTo>
                    <a:pt x="446" y="1"/>
                  </a:lnTo>
                  <a:lnTo>
                    <a:pt x="407" y="0"/>
                  </a:lnTo>
                  <a:lnTo>
                    <a:pt x="366" y="1"/>
                  </a:lnTo>
                  <a:lnTo>
                    <a:pt x="328" y="4"/>
                  </a:lnTo>
                  <a:lnTo>
                    <a:pt x="290" y="9"/>
                  </a:lnTo>
                  <a:lnTo>
                    <a:pt x="255" y="16"/>
                  </a:lnTo>
                  <a:lnTo>
                    <a:pt x="220" y="25"/>
                  </a:lnTo>
                  <a:lnTo>
                    <a:pt x="188" y="35"/>
                  </a:lnTo>
                  <a:lnTo>
                    <a:pt x="157" y="47"/>
                  </a:lnTo>
                  <a:lnTo>
                    <a:pt x="128" y="61"/>
                  </a:lnTo>
                  <a:lnTo>
                    <a:pt x="103" y="76"/>
                  </a:lnTo>
                  <a:lnTo>
                    <a:pt x="78" y="92"/>
                  </a:lnTo>
                  <a:lnTo>
                    <a:pt x="58" y="109"/>
                  </a:lnTo>
                  <a:lnTo>
                    <a:pt x="39" y="127"/>
                  </a:lnTo>
                  <a:lnTo>
                    <a:pt x="24" y="147"/>
                  </a:lnTo>
                  <a:lnTo>
                    <a:pt x="13" y="167"/>
                  </a:lnTo>
                  <a:lnTo>
                    <a:pt x="5" y="187"/>
                  </a:lnTo>
                  <a:lnTo>
                    <a:pt x="0" y="209"/>
                  </a:lnTo>
                  <a:lnTo>
                    <a:pt x="813" y="209"/>
                  </a:lnTo>
                  <a:close/>
                </a:path>
              </a:pathLst>
            </a:custGeom>
            <a:solidFill>
              <a:srgbClr val="00007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7963" name="Freeform 35"/>
            <p:cNvSpPr>
              <a:spLocks/>
            </p:cNvSpPr>
            <p:nvPr/>
          </p:nvSpPr>
          <p:spPr bwMode="auto">
            <a:xfrm>
              <a:off x="4079876" y="2225675"/>
              <a:ext cx="136525" cy="325437"/>
            </a:xfrm>
            <a:custGeom>
              <a:avLst/>
              <a:gdLst>
                <a:gd name="T0" fmla="*/ 2147483646 w 170"/>
                <a:gd name="T1" fmla="*/ 2147483646 h 411"/>
                <a:gd name="T2" fmla="*/ 2147483646 w 170"/>
                <a:gd name="T3" fmla="*/ 0 h 411"/>
                <a:gd name="T4" fmla="*/ 0 w 170"/>
                <a:gd name="T5" fmla="*/ 2147483646 h 411"/>
                <a:gd name="T6" fmla="*/ 2147483646 w 170"/>
                <a:gd name="T7" fmla="*/ 2147483646 h 411"/>
                <a:gd name="T8" fmla="*/ 2147483646 w 170"/>
                <a:gd name="T9" fmla="*/ 2147483646 h 4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0"/>
                <a:gd name="T16" fmla="*/ 0 h 411"/>
                <a:gd name="T17" fmla="*/ 170 w 170"/>
                <a:gd name="T18" fmla="*/ 411 h 4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0" h="411">
                  <a:moveTo>
                    <a:pt x="170" y="405"/>
                  </a:moveTo>
                  <a:lnTo>
                    <a:pt x="15" y="0"/>
                  </a:lnTo>
                  <a:lnTo>
                    <a:pt x="0" y="5"/>
                  </a:lnTo>
                  <a:lnTo>
                    <a:pt x="155" y="411"/>
                  </a:lnTo>
                  <a:lnTo>
                    <a:pt x="170" y="405"/>
                  </a:lnTo>
                  <a:close/>
                </a:path>
              </a:pathLst>
            </a:custGeom>
            <a:solidFill>
              <a:srgbClr val="00007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7964" name="Freeform 36"/>
            <p:cNvSpPr>
              <a:spLocks/>
            </p:cNvSpPr>
            <p:nvPr/>
          </p:nvSpPr>
          <p:spPr bwMode="auto">
            <a:xfrm>
              <a:off x="4008438" y="2224088"/>
              <a:ext cx="46038" cy="350837"/>
            </a:xfrm>
            <a:custGeom>
              <a:avLst/>
              <a:gdLst>
                <a:gd name="T0" fmla="*/ 2147483646 w 57"/>
                <a:gd name="T1" fmla="*/ 0 h 444"/>
                <a:gd name="T2" fmla="*/ 0 w 57"/>
                <a:gd name="T3" fmla="*/ 2147483646 h 444"/>
                <a:gd name="T4" fmla="*/ 2147483646 w 57"/>
                <a:gd name="T5" fmla="*/ 2147483646 h 444"/>
                <a:gd name="T6" fmla="*/ 2147483646 w 57"/>
                <a:gd name="T7" fmla="*/ 2147483646 h 444"/>
                <a:gd name="T8" fmla="*/ 2147483646 w 57"/>
                <a:gd name="T9" fmla="*/ 0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"/>
                <a:gd name="T16" fmla="*/ 0 h 444"/>
                <a:gd name="T17" fmla="*/ 57 w 57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" h="444">
                  <a:moveTo>
                    <a:pt x="41" y="0"/>
                  </a:moveTo>
                  <a:lnTo>
                    <a:pt x="0" y="443"/>
                  </a:lnTo>
                  <a:lnTo>
                    <a:pt x="16" y="444"/>
                  </a:lnTo>
                  <a:lnTo>
                    <a:pt x="57" y="1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7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7965" name="Freeform 37"/>
            <p:cNvSpPr>
              <a:spLocks/>
            </p:cNvSpPr>
            <p:nvPr/>
          </p:nvSpPr>
          <p:spPr bwMode="auto">
            <a:xfrm>
              <a:off x="3814763" y="2233613"/>
              <a:ext cx="201613" cy="328612"/>
            </a:xfrm>
            <a:custGeom>
              <a:avLst/>
              <a:gdLst>
                <a:gd name="T0" fmla="*/ 2147483646 w 254"/>
                <a:gd name="T1" fmla="*/ 0 h 413"/>
                <a:gd name="T2" fmla="*/ 0 w 254"/>
                <a:gd name="T3" fmla="*/ 2147483646 h 413"/>
                <a:gd name="T4" fmla="*/ 2147483646 w 254"/>
                <a:gd name="T5" fmla="*/ 2147483646 h 413"/>
                <a:gd name="T6" fmla="*/ 2147483646 w 254"/>
                <a:gd name="T7" fmla="*/ 2147483646 h 413"/>
                <a:gd name="T8" fmla="*/ 2147483646 w 254"/>
                <a:gd name="T9" fmla="*/ 0 h 4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4"/>
                <a:gd name="T16" fmla="*/ 0 h 413"/>
                <a:gd name="T17" fmla="*/ 254 w 254"/>
                <a:gd name="T18" fmla="*/ 413 h 4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4" h="413">
                  <a:moveTo>
                    <a:pt x="240" y="0"/>
                  </a:moveTo>
                  <a:lnTo>
                    <a:pt x="0" y="405"/>
                  </a:lnTo>
                  <a:lnTo>
                    <a:pt x="14" y="413"/>
                  </a:lnTo>
                  <a:lnTo>
                    <a:pt x="254" y="8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00007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7966" name="Freeform 38"/>
            <p:cNvSpPr>
              <a:spLocks/>
            </p:cNvSpPr>
            <p:nvPr/>
          </p:nvSpPr>
          <p:spPr bwMode="auto">
            <a:xfrm>
              <a:off x="3913188" y="2051050"/>
              <a:ext cx="1181100" cy="207962"/>
            </a:xfrm>
            <a:custGeom>
              <a:avLst/>
              <a:gdLst>
                <a:gd name="T0" fmla="*/ 2147483646 w 1489"/>
                <a:gd name="T1" fmla="*/ 0 h 262"/>
                <a:gd name="T2" fmla="*/ 2147483646 w 1489"/>
                <a:gd name="T3" fmla="*/ 2147483646 h 262"/>
                <a:gd name="T4" fmla="*/ 2147483646 w 1489"/>
                <a:gd name="T5" fmla="*/ 2147483646 h 262"/>
                <a:gd name="T6" fmla="*/ 0 w 1489"/>
                <a:gd name="T7" fmla="*/ 2147483646 h 262"/>
                <a:gd name="T8" fmla="*/ 2147483646 w 1489"/>
                <a:gd name="T9" fmla="*/ 0 h 2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89"/>
                <a:gd name="T16" fmla="*/ 0 h 262"/>
                <a:gd name="T17" fmla="*/ 1489 w 1489"/>
                <a:gd name="T18" fmla="*/ 262 h 2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89" h="262">
                  <a:moveTo>
                    <a:pt x="1481" y="0"/>
                  </a:moveTo>
                  <a:lnTo>
                    <a:pt x="1489" y="55"/>
                  </a:lnTo>
                  <a:lnTo>
                    <a:pt x="7" y="262"/>
                  </a:lnTo>
                  <a:lnTo>
                    <a:pt x="0" y="207"/>
                  </a:lnTo>
                  <a:lnTo>
                    <a:pt x="1481" y="0"/>
                  </a:lnTo>
                  <a:close/>
                </a:path>
              </a:pathLst>
            </a:custGeom>
            <a:solidFill>
              <a:srgbClr val="00007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7967" name="Freeform 39"/>
            <p:cNvSpPr>
              <a:spLocks/>
            </p:cNvSpPr>
            <p:nvPr/>
          </p:nvSpPr>
          <p:spPr bwMode="auto">
            <a:xfrm>
              <a:off x="4470401" y="1981200"/>
              <a:ext cx="127000" cy="125412"/>
            </a:xfrm>
            <a:custGeom>
              <a:avLst/>
              <a:gdLst>
                <a:gd name="T0" fmla="*/ 2147483646 w 159"/>
                <a:gd name="T1" fmla="*/ 2147483646 h 158"/>
                <a:gd name="T2" fmla="*/ 2147483646 w 159"/>
                <a:gd name="T3" fmla="*/ 2147483646 h 158"/>
                <a:gd name="T4" fmla="*/ 2147483646 w 159"/>
                <a:gd name="T5" fmla="*/ 2147483646 h 158"/>
                <a:gd name="T6" fmla="*/ 2147483646 w 159"/>
                <a:gd name="T7" fmla="*/ 2147483646 h 158"/>
                <a:gd name="T8" fmla="*/ 2147483646 w 159"/>
                <a:gd name="T9" fmla="*/ 2147483646 h 158"/>
                <a:gd name="T10" fmla="*/ 2147483646 w 159"/>
                <a:gd name="T11" fmla="*/ 2147483646 h 158"/>
                <a:gd name="T12" fmla="*/ 2147483646 w 159"/>
                <a:gd name="T13" fmla="*/ 2147483646 h 158"/>
                <a:gd name="T14" fmla="*/ 2147483646 w 159"/>
                <a:gd name="T15" fmla="*/ 2147483646 h 158"/>
                <a:gd name="T16" fmla="*/ 2147483646 w 159"/>
                <a:gd name="T17" fmla="*/ 2147483646 h 158"/>
                <a:gd name="T18" fmla="*/ 2147483646 w 159"/>
                <a:gd name="T19" fmla="*/ 2147483646 h 158"/>
                <a:gd name="T20" fmla="*/ 2147483646 w 159"/>
                <a:gd name="T21" fmla="*/ 2147483646 h 158"/>
                <a:gd name="T22" fmla="*/ 2147483646 w 159"/>
                <a:gd name="T23" fmla="*/ 2147483646 h 158"/>
                <a:gd name="T24" fmla="*/ 2147483646 w 159"/>
                <a:gd name="T25" fmla="*/ 2147483646 h 158"/>
                <a:gd name="T26" fmla="*/ 2147483646 w 159"/>
                <a:gd name="T27" fmla="*/ 2147483646 h 158"/>
                <a:gd name="T28" fmla="*/ 2147483646 w 159"/>
                <a:gd name="T29" fmla="*/ 2147483646 h 158"/>
                <a:gd name="T30" fmla="*/ 2147483646 w 159"/>
                <a:gd name="T31" fmla="*/ 2147483646 h 158"/>
                <a:gd name="T32" fmla="*/ 2147483646 w 159"/>
                <a:gd name="T33" fmla="*/ 0 h 158"/>
                <a:gd name="T34" fmla="*/ 2147483646 w 159"/>
                <a:gd name="T35" fmla="*/ 2147483646 h 158"/>
                <a:gd name="T36" fmla="*/ 2147483646 w 159"/>
                <a:gd name="T37" fmla="*/ 2147483646 h 158"/>
                <a:gd name="T38" fmla="*/ 2147483646 w 159"/>
                <a:gd name="T39" fmla="*/ 2147483646 h 158"/>
                <a:gd name="T40" fmla="*/ 2147483646 w 159"/>
                <a:gd name="T41" fmla="*/ 2147483646 h 158"/>
                <a:gd name="T42" fmla="*/ 2147483646 w 159"/>
                <a:gd name="T43" fmla="*/ 2147483646 h 158"/>
                <a:gd name="T44" fmla="*/ 2147483646 w 159"/>
                <a:gd name="T45" fmla="*/ 2147483646 h 158"/>
                <a:gd name="T46" fmla="*/ 2147483646 w 159"/>
                <a:gd name="T47" fmla="*/ 2147483646 h 158"/>
                <a:gd name="T48" fmla="*/ 0 w 159"/>
                <a:gd name="T49" fmla="*/ 2147483646 h 158"/>
                <a:gd name="T50" fmla="*/ 2147483646 w 159"/>
                <a:gd name="T51" fmla="*/ 2147483646 h 158"/>
                <a:gd name="T52" fmla="*/ 2147483646 w 159"/>
                <a:gd name="T53" fmla="*/ 2147483646 h 158"/>
                <a:gd name="T54" fmla="*/ 2147483646 w 159"/>
                <a:gd name="T55" fmla="*/ 2147483646 h 158"/>
                <a:gd name="T56" fmla="*/ 2147483646 w 159"/>
                <a:gd name="T57" fmla="*/ 2147483646 h 158"/>
                <a:gd name="T58" fmla="*/ 2147483646 w 159"/>
                <a:gd name="T59" fmla="*/ 2147483646 h 158"/>
                <a:gd name="T60" fmla="*/ 2147483646 w 159"/>
                <a:gd name="T61" fmla="*/ 2147483646 h 158"/>
                <a:gd name="T62" fmla="*/ 2147483646 w 159"/>
                <a:gd name="T63" fmla="*/ 2147483646 h 158"/>
                <a:gd name="T64" fmla="*/ 2147483646 w 159"/>
                <a:gd name="T65" fmla="*/ 2147483646 h 15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59"/>
                <a:gd name="T100" fmla="*/ 0 h 158"/>
                <a:gd name="T101" fmla="*/ 159 w 159"/>
                <a:gd name="T102" fmla="*/ 158 h 15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59" h="158">
                  <a:moveTo>
                    <a:pt x="79" y="158"/>
                  </a:moveTo>
                  <a:lnTo>
                    <a:pt x="95" y="157"/>
                  </a:lnTo>
                  <a:lnTo>
                    <a:pt x="110" y="152"/>
                  </a:lnTo>
                  <a:lnTo>
                    <a:pt x="124" y="144"/>
                  </a:lnTo>
                  <a:lnTo>
                    <a:pt x="136" y="135"/>
                  </a:lnTo>
                  <a:lnTo>
                    <a:pt x="145" y="123"/>
                  </a:lnTo>
                  <a:lnTo>
                    <a:pt x="153" y="109"/>
                  </a:lnTo>
                  <a:lnTo>
                    <a:pt x="158" y="94"/>
                  </a:lnTo>
                  <a:lnTo>
                    <a:pt x="159" y="78"/>
                  </a:lnTo>
                  <a:lnTo>
                    <a:pt x="158" y="62"/>
                  </a:lnTo>
                  <a:lnTo>
                    <a:pt x="153" y="48"/>
                  </a:lnTo>
                  <a:lnTo>
                    <a:pt x="145" y="35"/>
                  </a:lnTo>
                  <a:lnTo>
                    <a:pt x="136" y="23"/>
                  </a:lnTo>
                  <a:lnTo>
                    <a:pt x="124" y="14"/>
                  </a:lnTo>
                  <a:lnTo>
                    <a:pt x="110" y="6"/>
                  </a:lnTo>
                  <a:lnTo>
                    <a:pt x="95" y="1"/>
                  </a:lnTo>
                  <a:lnTo>
                    <a:pt x="79" y="0"/>
                  </a:lnTo>
                  <a:lnTo>
                    <a:pt x="63" y="1"/>
                  </a:lnTo>
                  <a:lnTo>
                    <a:pt x="48" y="6"/>
                  </a:lnTo>
                  <a:lnTo>
                    <a:pt x="34" y="14"/>
                  </a:lnTo>
                  <a:lnTo>
                    <a:pt x="23" y="23"/>
                  </a:lnTo>
                  <a:lnTo>
                    <a:pt x="14" y="35"/>
                  </a:lnTo>
                  <a:lnTo>
                    <a:pt x="6" y="48"/>
                  </a:lnTo>
                  <a:lnTo>
                    <a:pt x="1" y="62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6" y="109"/>
                  </a:lnTo>
                  <a:lnTo>
                    <a:pt x="14" y="123"/>
                  </a:lnTo>
                  <a:lnTo>
                    <a:pt x="23" y="135"/>
                  </a:lnTo>
                  <a:lnTo>
                    <a:pt x="34" y="144"/>
                  </a:lnTo>
                  <a:lnTo>
                    <a:pt x="48" y="152"/>
                  </a:lnTo>
                  <a:lnTo>
                    <a:pt x="63" y="157"/>
                  </a:lnTo>
                  <a:lnTo>
                    <a:pt x="79" y="158"/>
                  </a:lnTo>
                  <a:close/>
                </a:path>
              </a:pathLst>
            </a:custGeom>
            <a:solidFill>
              <a:srgbClr val="00007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7968" name="Freeform 40"/>
            <p:cNvSpPr>
              <a:spLocks/>
            </p:cNvSpPr>
            <p:nvPr/>
          </p:nvSpPr>
          <p:spPr bwMode="auto">
            <a:xfrm>
              <a:off x="4818063" y="2109788"/>
              <a:ext cx="138113" cy="330200"/>
            </a:xfrm>
            <a:custGeom>
              <a:avLst/>
              <a:gdLst>
                <a:gd name="T0" fmla="*/ 2147483646 w 175"/>
                <a:gd name="T1" fmla="*/ 2147483646 h 417"/>
                <a:gd name="T2" fmla="*/ 2147483646 w 175"/>
                <a:gd name="T3" fmla="*/ 0 h 417"/>
                <a:gd name="T4" fmla="*/ 2147483646 w 175"/>
                <a:gd name="T5" fmla="*/ 2147483646 h 417"/>
                <a:gd name="T6" fmla="*/ 0 w 175"/>
                <a:gd name="T7" fmla="*/ 2147483646 h 417"/>
                <a:gd name="T8" fmla="*/ 2147483646 w 175"/>
                <a:gd name="T9" fmla="*/ 2147483646 h 4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5"/>
                <a:gd name="T16" fmla="*/ 0 h 417"/>
                <a:gd name="T17" fmla="*/ 175 w 175"/>
                <a:gd name="T18" fmla="*/ 417 h 4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5" h="417">
                  <a:moveTo>
                    <a:pt x="15" y="417"/>
                  </a:moveTo>
                  <a:lnTo>
                    <a:pt x="175" y="0"/>
                  </a:lnTo>
                  <a:lnTo>
                    <a:pt x="155" y="6"/>
                  </a:lnTo>
                  <a:lnTo>
                    <a:pt x="0" y="412"/>
                  </a:lnTo>
                  <a:lnTo>
                    <a:pt x="15" y="417"/>
                  </a:lnTo>
                  <a:close/>
                </a:path>
              </a:pathLst>
            </a:custGeom>
            <a:solidFill>
              <a:srgbClr val="00007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7969" name="Freeform 41"/>
            <p:cNvSpPr>
              <a:spLocks/>
            </p:cNvSpPr>
            <p:nvPr/>
          </p:nvSpPr>
          <p:spPr bwMode="auto">
            <a:xfrm>
              <a:off x="4978401" y="2103438"/>
              <a:ext cx="47625" cy="350837"/>
            </a:xfrm>
            <a:custGeom>
              <a:avLst/>
              <a:gdLst>
                <a:gd name="T0" fmla="*/ 0 w 58"/>
                <a:gd name="T1" fmla="*/ 2147483646 h 444"/>
                <a:gd name="T2" fmla="*/ 2147483646 w 58"/>
                <a:gd name="T3" fmla="*/ 2147483646 h 444"/>
                <a:gd name="T4" fmla="*/ 2147483646 w 58"/>
                <a:gd name="T5" fmla="*/ 2147483646 h 444"/>
                <a:gd name="T6" fmla="*/ 2147483646 w 58"/>
                <a:gd name="T7" fmla="*/ 0 h 444"/>
                <a:gd name="T8" fmla="*/ 0 w 58"/>
                <a:gd name="T9" fmla="*/ 2147483646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"/>
                <a:gd name="T16" fmla="*/ 0 h 444"/>
                <a:gd name="T17" fmla="*/ 58 w 58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" h="444">
                  <a:moveTo>
                    <a:pt x="0" y="1"/>
                  </a:moveTo>
                  <a:lnTo>
                    <a:pt x="42" y="444"/>
                  </a:lnTo>
                  <a:lnTo>
                    <a:pt x="58" y="443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7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7970" name="Freeform 42"/>
            <p:cNvSpPr>
              <a:spLocks/>
            </p:cNvSpPr>
            <p:nvPr/>
          </p:nvSpPr>
          <p:spPr bwMode="auto">
            <a:xfrm>
              <a:off x="5005388" y="2090738"/>
              <a:ext cx="214313" cy="350837"/>
            </a:xfrm>
            <a:custGeom>
              <a:avLst/>
              <a:gdLst>
                <a:gd name="T0" fmla="*/ 0 w 270"/>
                <a:gd name="T1" fmla="*/ 2147483646 h 441"/>
                <a:gd name="T2" fmla="*/ 2147483646 w 270"/>
                <a:gd name="T3" fmla="*/ 2147483646 h 441"/>
                <a:gd name="T4" fmla="*/ 2147483646 w 270"/>
                <a:gd name="T5" fmla="*/ 2147483646 h 441"/>
                <a:gd name="T6" fmla="*/ 2147483646 w 270"/>
                <a:gd name="T7" fmla="*/ 0 h 441"/>
                <a:gd name="T8" fmla="*/ 0 w 270"/>
                <a:gd name="T9" fmla="*/ 2147483646 h 4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0"/>
                <a:gd name="T16" fmla="*/ 0 h 441"/>
                <a:gd name="T17" fmla="*/ 270 w 270"/>
                <a:gd name="T18" fmla="*/ 441 h 4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0" h="441">
                  <a:moveTo>
                    <a:pt x="0" y="8"/>
                  </a:moveTo>
                  <a:lnTo>
                    <a:pt x="256" y="441"/>
                  </a:lnTo>
                  <a:lnTo>
                    <a:pt x="270" y="433"/>
                  </a:lnTo>
                  <a:lnTo>
                    <a:pt x="14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7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7971" name="Freeform 43"/>
            <p:cNvSpPr>
              <a:spLocks/>
            </p:cNvSpPr>
            <p:nvPr/>
          </p:nvSpPr>
          <p:spPr bwMode="auto">
            <a:xfrm>
              <a:off x="3783013" y="2544763"/>
              <a:ext cx="465138" cy="239712"/>
            </a:xfrm>
            <a:custGeom>
              <a:avLst/>
              <a:gdLst>
                <a:gd name="T0" fmla="*/ 0 w 587"/>
                <a:gd name="T1" fmla="*/ 0 h 301"/>
                <a:gd name="T2" fmla="*/ 0 w 587"/>
                <a:gd name="T3" fmla="*/ 2147483646 h 301"/>
                <a:gd name="T4" fmla="*/ 0 w 587"/>
                <a:gd name="T5" fmla="*/ 2147483646 h 301"/>
                <a:gd name="T6" fmla="*/ 0 w 587"/>
                <a:gd name="T7" fmla="*/ 2147483646 h 301"/>
                <a:gd name="T8" fmla="*/ 0 w 587"/>
                <a:gd name="T9" fmla="*/ 2147483646 h 301"/>
                <a:gd name="T10" fmla="*/ 2147483646 w 587"/>
                <a:gd name="T11" fmla="*/ 2147483646 h 301"/>
                <a:gd name="T12" fmla="*/ 2147483646 w 587"/>
                <a:gd name="T13" fmla="*/ 2147483646 h 301"/>
                <a:gd name="T14" fmla="*/ 2147483646 w 587"/>
                <a:gd name="T15" fmla="*/ 2147483646 h 301"/>
                <a:gd name="T16" fmla="*/ 2147483646 w 587"/>
                <a:gd name="T17" fmla="*/ 2147483646 h 301"/>
                <a:gd name="T18" fmla="*/ 2147483646 w 587"/>
                <a:gd name="T19" fmla="*/ 2147483646 h 301"/>
                <a:gd name="T20" fmla="*/ 2147483646 w 587"/>
                <a:gd name="T21" fmla="*/ 2147483646 h 301"/>
                <a:gd name="T22" fmla="*/ 2147483646 w 587"/>
                <a:gd name="T23" fmla="*/ 2147483646 h 301"/>
                <a:gd name="T24" fmla="*/ 2147483646 w 587"/>
                <a:gd name="T25" fmla="*/ 2147483646 h 301"/>
                <a:gd name="T26" fmla="*/ 2147483646 w 587"/>
                <a:gd name="T27" fmla="*/ 2147483646 h 301"/>
                <a:gd name="T28" fmla="*/ 2147483646 w 587"/>
                <a:gd name="T29" fmla="*/ 2147483646 h 301"/>
                <a:gd name="T30" fmla="*/ 2147483646 w 587"/>
                <a:gd name="T31" fmla="*/ 2147483646 h 301"/>
                <a:gd name="T32" fmla="*/ 2147483646 w 587"/>
                <a:gd name="T33" fmla="*/ 2147483646 h 301"/>
                <a:gd name="T34" fmla="*/ 2147483646 w 587"/>
                <a:gd name="T35" fmla="*/ 2147483646 h 301"/>
                <a:gd name="T36" fmla="*/ 2147483646 w 587"/>
                <a:gd name="T37" fmla="*/ 2147483646 h 301"/>
                <a:gd name="T38" fmla="*/ 2147483646 w 587"/>
                <a:gd name="T39" fmla="*/ 2147483646 h 301"/>
                <a:gd name="T40" fmla="*/ 2147483646 w 587"/>
                <a:gd name="T41" fmla="*/ 2147483646 h 301"/>
                <a:gd name="T42" fmla="*/ 2147483646 w 587"/>
                <a:gd name="T43" fmla="*/ 2147483646 h 301"/>
                <a:gd name="T44" fmla="*/ 2147483646 w 587"/>
                <a:gd name="T45" fmla="*/ 2147483646 h 301"/>
                <a:gd name="T46" fmla="*/ 2147483646 w 587"/>
                <a:gd name="T47" fmla="*/ 2147483646 h 301"/>
                <a:gd name="T48" fmla="*/ 2147483646 w 587"/>
                <a:gd name="T49" fmla="*/ 2147483646 h 301"/>
                <a:gd name="T50" fmla="*/ 2147483646 w 587"/>
                <a:gd name="T51" fmla="*/ 2147483646 h 301"/>
                <a:gd name="T52" fmla="*/ 2147483646 w 587"/>
                <a:gd name="T53" fmla="*/ 2147483646 h 301"/>
                <a:gd name="T54" fmla="*/ 2147483646 w 587"/>
                <a:gd name="T55" fmla="*/ 2147483646 h 301"/>
                <a:gd name="T56" fmla="*/ 2147483646 w 587"/>
                <a:gd name="T57" fmla="*/ 2147483646 h 301"/>
                <a:gd name="T58" fmla="*/ 2147483646 w 587"/>
                <a:gd name="T59" fmla="*/ 2147483646 h 301"/>
                <a:gd name="T60" fmla="*/ 2147483646 w 587"/>
                <a:gd name="T61" fmla="*/ 2147483646 h 301"/>
                <a:gd name="T62" fmla="*/ 2147483646 w 587"/>
                <a:gd name="T63" fmla="*/ 2147483646 h 301"/>
                <a:gd name="T64" fmla="*/ 2147483646 w 587"/>
                <a:gd name="T65" fmla="*/ 2147483646 h 301"/>
                <a:gd name="T66" fmla="*/ 2147483646 w 587"/>
                <a:gd name="T67" fmla="*/ 2147483646 h 301"/>
                <a:gd name="T68" fmla="*/ 2147483646 w 587"/>
                <a:gd name="T69" fmla="*/ 2147483646 h 301"/>
                <a:gd name="T70" fmla="*/ 2147483646 w 587"/>
                <a:gd name="T71" fmla="*/ 2147483646 h 301"/>
                <a:gd name="T72" fmla="*/ 2147483646 w 587"/>
                <a:gd name="T73" fmla="*/ 2147483646 h 301"/>
                <a:gd name="T74" fmla="*/ 2147483646 w 587"/>
                <a:gd name="T75" fmla="*/ 2147483646 h 301"/>
                <a:gd name="T76" fmla="*/ 2147483646 w 587"/>
                <a:gd name="T77" fmla="*/ 2147483646 h 301"/>
                <a:gd name="T78" fmla="*/ 2147483646 w 587"/>
                <a:gd name="T79" fmla="*/ 2147483646 h 301"/>
                <a:gd name="T80" fmla="*/ 2147483646 w 587"/>
                <a:gd name="T81" fmla="*/ 0 h 301"/>
                <a:gd name="T82" fmla="*/ 0 w 587"/>
                <a:gd name="T83" fmla="*/ 0 h 30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87"/>
                <a:gd name="T127" fmla="*/ 0 h 301"/>
                <a:gd name="T128" fmla="*/ 587 w 587"/>
                <a:gd name="T129" fmla="*/ 301 h 301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87" h="301">
                  <a:moveTo>
                    <a:pt x="0" y="0"/>
                  </a:move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1" y="38"/>
                  </a:lnTo>
                  <a:lnTo>
                    <a:pt x="6" y="66"/>
                  </a:lnTo>
                  <a:lnTo>
                    <a:pt x="13" y="95"/>
                  </a:lnTo>
                  <a:lnTo>
                    <a:pt x="23" y="122"/>
                  </a:lnTo>
                  <a:lnTo>
                    <a:pt x="36" y="148"/>
                  </a:lnTo>
                  <a:lnTo>
                    <a:pt x="51" y="172"/>
                  </a:lnTo>
                  <a:lnTo>
                    <a:pt x="67" y="194"/>
                  </a:lnTo>
                  <a:lnTo>
                    <a:pt x="86" y="215"/>
                  </a:lnTo>
                  <a:lnTo>
                    <a:pt x="107" y="235"/>
                  </a:lnTo>
                  <a:lnTo>
                    <a:pt x="129" y="251"/>
                  </a:lnTo>
                  <a:lnTo>
                    <a:pt x="153" y="266"/>
                  </a:lnTo>
                  <a:lnTo>
                    <a:pt x="180" y="278"/>
                  </a:lnTo>
                  <a:lnTo>
                    <a:pt x="206" y="289"/>
                  </a:lnTo>
                  <a:lnTo>
                    <a:pt x="235" y="296"/>
                  </a:lnTo>
                  <a:lnTo>
                    <a:pt x="264" y="300"/>
                  </a:lnTo>
                  <a:lnTo>
                    <a:pt x="294" y="301"/>
                  </a:lnTo>
                  <a:lnTo>
                    <a:pt x="324" y="300"/>
                  </a:lnTo>
                  <a:lnTo>
                    <a:pt x="353" y="296"/>
                  </a:lnTo>
                  <a:lnTo>
                    <a:pt x="380" y="289"/>
                  </a:lnTo>
                  <a:lnTo>
                    <a:pt x="408" y="278"/>
                  </a:lnTo>
                  <a:lnTo>
                    <a:pt x="433" y="266"/>
                  </a:lnTo>
                  <a:lnTo>
                    <a:pt x="458" y="251"/>
                  </a:lnTo>
                  <a:lnTo>
                    <a:pt x="480" y="235"/>
                  </a:lnTo>
                  <a:lnTo>
                    <a:pt x="501" y="215"/>
                  </a:lnTo>
                  <a:lnTo>
                    <a:pt x="520" y="194"/>
                  </a:lnTo>
                  <a:lnTo>
                    <a:pt x="537" y="172"/>
                  </a:lnTo>
                  <a:lnTo>
                    <a:pt x="551" y="148"/>
                  </a:lnTo>
                  <a:lnTo>
                    <a:pt x="564" y="122"/>
                  </a:lnTo>
                  <a:lnTo>
                    <a:pt x="574" y="95"/>
                  </a:lnTo>
                  <a:lnTo>
                    <a:pt x="581" y="66"/>
                  </a:lnTo>
                  <a:lnTo>
                    <a:pt x="586" y="38"/>
                  </a:lnTo>
                  <a:lnTo>
                    <a:pt x="587" y="8"/>
                  </a:lnTo>
                  <a:lnTo>
                    <a:pt x="587" y="5"/>
                  </a:lnTo>
                  <a:lnTo>
                    <a:pt x="587" y="3"/>
                  </a:lnTo>
                  <a:lnTo>
                    <a:pt x="587" y="2"/>
                  </a:lnTo>
                  <a:lnTo>
                    <a:pt x="58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7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7972" name="Freeform 44"/>
            <p:cNvSpPr>
              <a:spLocks/>
            </p:cNvSpPr>
            <p:nvPr/>
          </p:nvSpPr>
          <p:spPr bwMode="auto">
            <a:xfrm>
              <a:off x="3925888" y="2586038"/>
              <a:ext cx="274638" cy="28575"/>
            </a:xfrm>
            <a:custGeom>
              <a:avLst/>
              <a:gdLst>
                <a:gd name="T0" fmla="*/ 2147483646 w 347"/>
                <a:gd name="T1" fmla="*/ 2147483646 h 37"/>
                <a:gd name="T2" fmla="*/ 2147483646 w 347"/>
                <a:gd name="T3" fmla="*/ 2147483646 h 37"/>
                <a:gd name="T4" fmla="*/ 2147483646 w 347"/>
                <a:gd name="T5" fmla="*/ 2147483646 h 37"/>
                <a:gd name="T6" fmla="*/ 2147483646 w 347"/>
                <a:gd name="T7" fmla="*/ 2147483646 h 37"/>
                <a:gd name="T8" fmla="*/ 2147483646 w 347"/>
                <a:gd name="T9" fmla="*/ 0 h 37"/>
                <a:gd name="T10" fmla="*/ 0 w 347"/>
                <a:gd name="T11" fmla="*/ 2147483646 h 37"/>
                <a:gd name="T12" fmla="*/ 2147483646 w 347"/>
                <a:gd name="T13" fmla="*/ 2147483646 h 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47"/>
                <a:gd name="T22" fmla="*/ 0 h 37"/>
                <a:gd name="T23" fmla="*/ 347 w 347"/>
                <a:gd name="T24" fmla="*/ 37 h 3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47" h="37">
                  <a:moveTo>
                    <a:pt x="336" y="37"/>
                  </a:moveTo>
                  <a:lnTo>
                    <a:pt x="340" y="28"/>
                  </a:lnTo>
                  <a:lnTo>
                    <a:pt x="342" y="19"/>
                  </a:lnTo>
                  <a:lnTo>
                    <a:pt x="344" y="10"/>
                  </a:lnTo>
                  <a:lnTo>
                    <a:pt x="347" y="0"/>
                  </a:lnTo>
                  <a:lnTo>
                    <a:pt x="0" y="25"/>
                  </a:lnTo>
                  <a:lnTo>
                    <a:pt x="336" y="37"/>
                  </a:lnTo>
                  <a:close/>
                </a:path>
              </a:pathLst>
            </a:custGeom>
            <a:solidFill>
              <a:srgbClr val="282B7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7973" name="Freeform 45"/>
            <p:cNvSpPr>
              <a:spLocks/>
            </p:cNvSpPr>
            <p:nvPr/>
          </p:nvSpPr>
          <p:spPr bwMode="auto">
            <a:xfrm>
              <a:off x="3927476" y="2638425"/>
              <a:ext cx="255588" cy="26987"/>
            </a:xfrm>
            <a:custGeom>
              <a:avLst/>
              <a:gdLst>
                <a:gd name="T0" fmla="*/ 2147483646 w 322"/>
                <a:gd name="T1" fmla="*/ 2147483646 h 34"/>
                <a:gd name="T2" fmla="*/ 2147483646 w 322"/>
                <a:gd name="T3" fmla="*/ 2147483646 h 34"/>
                <a:gd name="T4" fmla="*/ 2147483646 w 322"/>
                <a:gd name="T5" fmla="*/ 2147483646 h 34"/>
                <a:gd name="T6" fmla="*/ 2147483646 w 322"/>
                <a:gd name="T7" fmla="*/ 2147483646 h 34"/>
                <a:gd name="T8" fmla="*/ 2147483646 w 322"/>
                <a:gd name="T9" fmla="*/ 0 h 34"/>
                <a:gd name="T10" fmla="*/ 0 w 322"/>
                <a:gd name="T11" fmla="*/ 2147483646 h 34"/>
                <a:gd name="T12" fmla="*/ 2147483646 w 322"/>
                <a:gd name="T13" fmla="*/ 2147483646 h 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2"/>
                <a:gd name="T22" fmla="*/ 0 h 34"/>
                <a:gd name="T23" fmla="*/ 322 w 322"/>
                <a:gd name="T24" fmla="*/ 34 h 3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2" h="34">
                  <a:moveTo>
                    <a:pt x="303" y="34"/>
                  </a:moveTo>
                  <a:lnTo>
                    <a:pt x="308" y="26"/>
                  </a:lnTo>
                  <a:lnTo>
                    <a:pt x="314" y="18"/>
                  </a:lnTo>
                  <a:lnTo>
                    <a:pt x="318" y="8"/>
                  </a:lnTo>
                  <a:lnTo>
                    <a:pt x="322" y="0"/>
                  </a:lnTo>
                  <a:lnTo>
                    <a:pt x="0" y="23"/>
                  </a:lnTo>
                  <a:lnTo>
                    <a:pt x="303" y="34"/>
                  </a:lnTo>
                  <a:close/>
                </a:path>
              </a:pathLst>
            </a:custGeom>
            <a:solidFill>
              <a:srgbClr val="282B7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7974" name="Freeform 46"/>
            <p:cNvSpPr>
              <a:spLocks/>
            </p:cNvSpPr>
            <p:nvPr/>
          </p:nvSpPr>
          <p:spPr bwMode="auto">
            <a:xfrm>
              <a:off x="3935413" y="2692400"/>
              <a:ext cx="212725" cy="22225"/>
            </a:xfrm>
            <a:custGeom>
              <a:avLst/>
              <a:gdLst>
                <a:gd name="T0" fmla="*/ 2147483646 w 267"/>
                <a:gd name="T1" fmla="*/ 2147483646 h 28"/>
                <a:gd name="T2" fmla="*/ 2147483646 w 267"/>
                <a:gd name="T3" fmla="*/ 2147483646 h 28"/>
                <a:gd name="T4" fmla="*/ 2147483646 w 267"/>
                <a:gd name="T5" fmla="*/ 2147483646 h 28"/>
                <a:gd name="T6" fmla="*/ 2147483646 w 267"/>
                <a:gd name="T7" fmla="*/ 2147483646 h 28"/>
                <a:gd name="T8" fmla="*/ 2147483646 w 267"/>
                <a:gd name="T9" fmla="*/ 0 h 28"/>
                <a:gd name="T10" fmla="*/ 0 w 267"/>
                <a:gd name="T11" fmla="*/ 2147483646 h 28"/>
                <a:gd name="T12" fmla="*/ 2147483646 w 267"/>
                <a:gd name="T13" fmla="*/ 2147483646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67"/>
                <a:gd name="T22" fmla="*/ 0 h 28"/>
                <a:gd name="T23" fmla="*/ 267 w 267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67" h="28">
                  <a:moveTo>
                    <a:pt x="239" y="28"/>
                  </a:moveTo>
                  <a:lnTo>
                    <a:pt x="246" y="22"/>
                  </a:lnTo>
                  <a:lnTo>
                    <a:pt x="253" y="15"/>
                  </a:lnTo>
                  <a:lnTo>
                    <a:pt x="260" y="8"/>
                  </a:lnTo>
                  <a:lnTo>
                    <a:pt x="267" y="0"/>
                  </a:lnTo>
                  <a:lnTo>
                    <a:pt x="0" y="20"/>
                  </a:lnTo>
                  <a:lnTo>
                    <a:pt x="239" y="28"/>
                  </a:lnTo>
                  <a:close/>
                </a:path>
              </a:pathLst>
            </a:custGeom>
            <a:solidFill>
              <a:srgbClr val="282B7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7975" name="Freeform 47"/>
            <p:cNvSpPr>
              <a:spLocks/>
            </p:cNvSpPr>
            <p:nvPr/>
          </p:nvSpPr>
          <p:spPr bwMode="auto">
            <a:xfrm>
              <a:off x="4789488" y="2416175"/>
              <a:ext cx="466725" cy="238125"/>
            </a:xfrm>
            <a:custGeom>
              <a:avLst/>
              <a:gdLst>
                <a:gd name="T0" fmla="*/ 2147483646 w 589"/>
                <a:gd name="T1" fmla="*/ 0 h 302"/>
                <a:gd name="T2" fmla="*/ 2147483646 w 589"/>
                <a:gd name="T3" fmla="*/ 2147483646 h 302"/>
                <a:gd name="T4" fmla="*/ 2147483646 w 589"/>
                <a:gd name="T5" fmla="*/ 2147483646 h 302"/>
                <a:gd name="T6" fmla="*/ 0 w 589"/>
                <a:gd name="T7" fmla="*/ 2147483646 h 302"/>
                <a:gd name="T8" fmla="*/ 0 w 589"/>
                <a:gd name="T9" fmla="*/ 2147483646 h 302"/>
                <a:gd name="T10" fmla="*/ 2147483646 w 589"/>
                <a:gd name="T11" fmla="*/ 2147483646 h 302"/>
                <a:gd name="T12" fmla="*/ 2147483646 w 589"/>
                <a:gd name="T13" fmla="*/ 2147483646 h 302"/>
                <a:gd name="T14" fmla="*/ 2147483646 w 589"/>
                <a:gd name="T15" fmla="*/ 2147483646 h 302"/>
                <a:gd name="T16" fmla="*/ 2147483646 w 589"/>
                <a:gd name="T17" fmla="*/ 2147483646 h 302"/>
                <a:gd name="T18" fmla="*/ 2147483646 w 589"/>
                <a:gd name="T19" fmla="*/ 2147483646 h 302"/>
                <a:gd name="T20" fmla="*/ 2147483646 w 589"/>
                <a:gd name="T21" fmla="*/ 2147483646 h 302"/>
                <a:gd name="T22" fmla="*/ 2147483646 w 589"/>
                <a:gd name="T23" fmla="*/ 2147483646 h 302"/>
                <a:gd name="T24" fmla="*/ 2147483646 w 589"/>
                <a:gd name="T25" fmla="*/ 2147483646 h 302"/>
                <a:gd name="T26" fmla="*/ 2147483646 w 589"/>
                <a:gd name="T27" fmla="*/ 2147483646 h 302"/>
                <a:gd name="T28" fmla="*/ 2147483646 w 589"/>
                <a:gd name="T29" fmla="*/ 2147483646 h 302"/>
                <a:gd name="T30" fmla="*/ 2147483646 w 589"/>
                <a:gd name="T31" fmla="*/ 2147483646 h 302"/>
                <a:gd name="T32" fmla="*/ 2147483646 w 589"/>
                <a:gd name="T33" fmla="*/ 2147483646 h 302"/>
                <a:gd name="T34" fmla="*/ 2147483646 w 589"/>
                <a:gd name="T35" fmla="*/ 2147483646 h 302"/>
                <a:gd name="T36" fmla="*/ 2147483646 w 589"/>
                <a:gd name="T37" fmla="*/ 2147483646 h 302"/>
                <a:gd name="T38" fmla="*/ 2147483646 w 589"/>
                <a:gd name="T39" fmla="*/ 2147483646 h 302"/>
                <a:gd name="T40" fmla="*/ 2147483646 w 589"/>
                <a:gd name="T41" fmla="*/ 2147483646 h 302"/>
                <a:gd name="T42" fmla="*/ 2147483646 w 589"/>
                <a:gd name="T43" fmla="*/ 2147483646 h 302"/>
                <a:gd name="T44" fmla="*/ 2147483646 w 589"/>
                <a:gd name="T45" fmla="*/ 2147483646 h 302"/>
                <a:gd name="T46" fmla="*/ 2147483646 w 589"/>
                <a:gd name="T47" fmla="*/ 2147483646 h 302"/>
                <a:gd name="T48" fmla="*/ 2147483646 w 589"/>
                <a:gd name="T49" fmla="*/ 2147483646 h 302"/>
                <a:gd name="T50" fmla="*/ 2147483646 w 589"/>
                <a:gd name="T51" fmla="*/ 2147483646 h 302"/>
                <a:gd name="T52" fmla="*/ 2147483646 w 589"/>
                <a:gd name="T53" fmla="*/ 2147483646 h 302"/>
                <a:gd name="T54" fmla="*/ 2147483646 w 589"/>
                <a:gd name="T55" fmla="*/ 2147483646 h 302"/>
                <a:gd name="T56" fmla="*/ 2147483646 w 589"/>
                <a:gd name="T57" fmla="*/ 2147483646 h 302"/>
                <a:gd name="T58" fmla="*/ 2147483646 w 589"/>
                <a:gd name="T59" fmla="*/ 2147483646 h 302"/>
                <a:gd name="T60" fmla="*/ 2147483646 w 589"/>
                <a:gd name="T61" fmla="*/ 2147483646 h 302"/>
                <a:gd name="T62" fmla="*/ 2147483646 w 589"/>
                <a:gd name="T63" fmla="*/ 2147483646 h 302"/>
                <a:gd name="T64" fmla="*/ 2147483646 w 589"/>
                <a:gd name="T65" fmla="*/ 2147483646 h 302"/>
                <a:gd name="T66" fmla="*/ 2147483646 w 589"/>
                <a:gd name="T67" fmla="*/ 2147483646 h 302"/>
                <a:gd name="T68" fmla="*/ 2147483646 w 589"/>
                <a:gd name="T69" fmla="*/ 2147483646 h 302"/>
                <a:gd name="T70" fmla="*/ 2147483646 w 589"/>
                <a:gd name="T71" fmla="*/ 2147483646 h 302"/>
                <a:gd name="T72" fmla="*/ 2147483646 w 589"/>
                <a:gd name="T73" fmla="*/ 2147483646 h 302"/>
                <a:gd name="T74" fmla="*/ 2147483646 w 589"/>
                <a:gd name="T75" fmla="*/ 2147483646 h 302"/>
                <a:gd name="T76" fmla="*/ 2147483646 w 589"/>
                <a:gd name="T77" fmla="*/ 2147483646 h 302"/>
                <a:gd name="T78" fmla="*/ 2147483646 w 589"/>
                <a:gd name="T79" fmla="*/ 2147483646 h 302"/>
                <a:gd name="T80" fmla="*/ 2147483646 w 589"/>
                <a:gd name="T81" fmla="*/ 0 h 302"/>
                <a:gd name="T82" fmla="*/ 2147483646 w 589"/>
                <a:gd name="T83" fmla="*/ 0 h 30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89"/>
                <a:gd name="T127" fmla="*/ 0 h 302"/>
                <a:gd name="T128" fmla="*/ 589 w 589"/>
                <a:gd name="T129" fmla="*/ 302 h 30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89" h="302">
                  <a:moveTo>
                    <a:pt x="1" y="0"/>
                  </a:moveTo>
                  <a:lnTo>
                    <a:pt x="1" y="2"/>
                  </a:lnTo>
                  <a:lnTo>
                    <a:pt x="1" y="5"/>
                  </a:lnTo>
                  <a:lnTo>
                    <a:pt x="0" y="6"/>
                  </a:lnTo>
                  <a:lnTo>
                    <a:pt x="0" y="8"/>
                  </a:lnTo>
                  <a:lnTo>
                    <a:pt x="1" y="38"/>
                  </a:lnTo>
                  <a:lnTo>
                    <a:pt x="6" y="67"/>
                  </a:lnTo>
                  <a:lnTo>
                    <a:pt x="14" y="96"/>
                  </a:lnTo>
                  <a:lnTo>
                    <a:pt x="23" y="122"/>
                  </a:lnTo>
                  <a:lnTo>
                    <a:pt x="36" y="149"/>
                  </a:lnTo>
                  <a:lnTo>
                    <a:pt x="51" y="173"/>
                  </a:lnTo>
                  <a:lnTo>
                    <a:pt x="68" y="195"/>
                  </a:lnTo>
                  <a:lnTo>
                    <a:pt x="86" y="216"/>
                  </a:lnTo>
                  <a:lnTo>
                    <a:pt x="107" y="235"/>
                  </a:lnTo>
                  <a:lnTo>
                    <a:pt x="130" y="251"/>
                  </a:lnTo>
                  <a:lnTo>
                    <a:pt x="154" y="266"/>
                  </a:lnTo>
                  <a:lnTo>
                    <a:pt x="181" y="279"/>
                  </a:lnTo>
                  <a:lnTo>
                    <a:pt x="207" y="289"/>
                  </a:lnTo>
                  <a:lnTo>
                    <a:pt x="236" y="296"/>
                  </a:lnTo>
                  <a:lnTo>
                    <a:pt x="265" y="301"/>
                  </a:lnTo>
                  <a:lnTo>
                    <a:pt x="295" y="302"/>
                  </a:lnTo>
                  <a:lnTo>
                    <a:pt x="325" y="301"/>
                  </a:lnTo>
                  <a:lnTo>
                    <a:pt x="354" y="296"/>
                  </a:lnTo>
                  <a:lnTo>
                    <a:pt x="383" y="289"/>
                  </a:lnTo>
                  <a:lnTo>
                    <a:pt x="409" y="279"/>
                  </a:lnTo>
                  <a:lnTo>
                    <a:pt x="436" y="266"/>
                  </a:lnTo>
                  <a:lnTo>
                    <a:pt x="460" y="251"/>
                  </a:lnTo>
                  <a:lnTo>
                    <a:pt x="482" y="235"/>
                  </a:lnTo>
                  <a:lnTo>
                    <a:pt x="502" y="216"/>
                  </a:lnTo>
                  <a:lnTo>
                    <a:pt x="522" y="195"/>
                  </a:lnTo>
                  <a:lnTo>
                    <a:pt x="538" y="173"/>
                  </a:lnTo>
                  <a:lnTo>
                    <a:pt x="553" y="149"/>
                  </a:lnTo>
                  <a:lnTo>
                    <a:pt x="566" y="122"/>
                  </a:lnTo>
                  <a:lnTo>
                    <a:pt x="576" y="96"/>
                  </a:lnTo>
                  <a:lnTo>
                    <a:pt x="583" y="67"/>
                  </a:lnTo>
                  <a:lnTo>
                    <a:pt x="588" y="38"/>
                  </a:lnTo>
                  <a:lnTo>
                    <a:pt x="589" y="8"/>
                  </a:lnTo>
                  <a:lnTo>
                    <a:pt x="589" y="6"/>
                  </a:lnTo>
                  <a:lnTo>
                    <a:pt x="589" y="5"/>
                  </a:lnTo>
                  <a:lnTo>
                    <a:pt x="589" y="2"/>
                  </a:lnTo>
                  <a:lnTo>
                    <a:pt x="589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7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7976" name="Freeform 48"/>
            <p:cNvSpPr>
              <a:spLocks/>
            </p:cNvSpPr>
            <p:nvPr/>
          </p:nvSpPr>
          <p:spPr bwMode="auto">
            <a:xfrm>
              <a:off x="4930776" y="2468563"/>
              <a:ext cx="276225" cy="28575"/>
            </a:xfrm>
            <a:custGeom>
              <a:avLst/>
              <a:gdLst>
                <a:gd name="T0" fmla="*/ 2147483646 w 349"/>
                <a:gd name="T1" fmla="*/ 2147483646 h 36"/>
                <a:gd name="T2" fmla="*/ 2147483646 w 349"/>
                <a:gd name="T3" fmla="*/ 2147483646 h 36"/>
                <a:gd name="T4" fmla="*/ 2147483646 w 349"/>
                <a:gd name="T5" fmla="*/ 2147483646 h 36"/>
                <a:gd name="T6" fmla="*/ 2147483646 w 349"/>
                <a:gd name="T7" fmla="*/ 2147483646 h 36"/>
                <a:gd name="T8" fmla="*/ 2147483646 w 349"/>
                <a:gd name="T9" fmla="*/ 0 h 36"/>
                <a:gd name="T10" fmla="*/ 0 w 349"/>
                <a:gd name="T11" fmla="*/ 2147483646 h 36"/>
                <a:gd name="T12" fmla="*/ 2147483646 w 349"/>
                <a:gd name="T13" fmla="*/ 2147483646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49"/>
                <a:gd name="T22" fmla="*/ 0 h 36"/>
                <a:gd name="T23" fmla="*/ 349 w 349"/>
                <a:gd name="T24" fmla="*/ 36 h 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49" h="36">
                  <a:moveTo>
                    <a:pt x="338" y="36"/>
                  </a:moveTo>
                  <a:lnTo>
                    <a:pt x="342" y="26"/>
                  </a:lnTo>
                  <a:lnTo>
                    <a:pt x="344" y="18"/>
                  </a:lnTo>
                  <a:lnTo>
                    <a:pt x="346" y="9"/>
                  </a:lnTo>
                  <a:lnTo>
                    <a:pt x="349" y="0"/>
                  </a:lnTo>
                  <a:lnTo>
                    <a:pt x="0" y="24"/>
                  </a:lnTo>
                  <a:lnTo>
                    <a:pt x="338" y="36"/>
                  </a:lnTo>
                  <a:close/>
                </a:path>
              </a:pathLst>
            </a:custGeom>
            <a:solidFill>
              <a:srgbClr val="282B7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7977" name="Freeform 49"/>
            <p:cNvSpPr>
              <a:spLocks/>
            </p:cNvSpPr>
            <p:nvPr/>
          </p:nvSpPr>
          <p:spPr bwMode="auto">
            <a:xfrm>
              <a:off x="4932363" y="2520950"/>
              <a:ext cx="257175" cy="26987"/>
            </a:xfrm>
            <a:custGeom>
              <a:avLst/>
              <a:gdLst>
                <a:gd name="T0" fmla="*/ 2147483646 w 324"/>
                <a:gd name="T1" fmla="*/ 2147483646 h 33"/>
                <a:gd name="T2" fmla="*/ 2147483646 w 324"/>
                <a:gd name="T3" fmla="*/ 2147483646 h 33"/>
                <a:gd name="T4" fmla="*/ 2147483646 w 324"/>
                <a:gd name="T5" fmla="*/ 2147483646 h 33"/>
                <a:gd name="T6" fmla="*/ 2147483646 w 324"/>
                <a:gd name="T7" fmla="*/ 2147483646 h 33"/>
                <a:gd name="T8" fmla="*/ 2147483646 w 324"/>
                <a:gd name="T9" fmla="*/ 0 h 33"/>
                <a:gd name="T10" fmla="*/ 0 w 324"/>
                <a:gd name="T11" fmla="*/ 2147483646 h 33"/>
                <a:gd name="T12" fmla="*/ 2147483646 w 324"/>
                <a:gd name="T13" fmla="*/ 2147483646 h 3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4"/>
                <a:gd name="T22" fmla="*/ 0 h 33"/>
                <a:gd name="T23" fmla="*/ 324 w 324"/>
                <a:gd name="T24" fmla="*/ 33 h 3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4" h="33">
                  <a:moveTo>
                    <a:pt x="305" y="33"/>
                  </a:moveTo>
                  <a:lnTo>
                    <a:pt x="310" y="25"/>
                  </a:lnTo>
                  <a:lnTo>
                    <a:pt x="314" y="16"/>
                  </a:lnTo>
                  <a:lnTo>
                    <a:pt x="319" y="8"/>
                  </a:lnTo>
                  <a:lnTo>
                    <a:pt x="324" y="0"/>
                  </a:lnTo>
                  <a:lnTo>
                    <a:pt x="0" y="22"/>
                  </a:lnTo>
                  <a:lnTo>
                    <a:pt x="305" y="33"/>
                  </a:lnTo>
                  <a:close/>
                </a:path>
              </a:pathLst>
            </a:custGeom>
            <a:solidFill>
              <a:srgbClr val="282B7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7978" name="Freeform 50"/>
            <p:cNvSpPr>
              <a:spLocks/>
            </p:cNvSpPr>
            <p:nvPr/>
          </p:nvSpPr>
          <p:spPr bwMode="auto">
            <a:xfrm>
              <a:off x="4941888" y="2574925"/>
              <a:ext cx="211138" cy="22225"/>
            </a:xfrm>
            <a:custGeom>
              <a:avLst/>
              <a:gdLst>
                <a:gd name="T0" fmla="*/ 2147483646 w 268"/>
                <a:gd name="T1" fmla="*/ 2147483646 h 27"/>
                <a:gd name="T2" fmla="*/ 2147483646 w 268"/>
                <a:gd name="T3" fmla="*/ 2147483646 h 27"/>
                <a:gd name="T4" fmla="*/ 2147483646 w 268"/>
                <a:gd name="T5" fmla="*/ 2147483646 h 27"/>
                <a:gd name="T6" fmla="*/ 2147483646 w 268"/>
                <a:gd name="T7" fmla="*/ 2147483646 h 27"/>
                <a:gd name="T8" fmla="*/ 2147483646 w 268"/>
                <a:gd name="T9" fmla="*/ 0 h 27"/>
                <a:gd name="T10" fmla="*/ 0 w 268"/>
                <a:gd name="T11" fmla="*/ 2147483646 h 27"/>
                <a:gd name="T12" fmla="*/ 2147483646 w 268"/>
                <a:gd name="T13" fmla="*/ 2147483646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68"/>
                <a:gd name="T22" fmla="*/ 0 h 27"/>
                <a:gd name="T23" fmla="*/ 268 w 268"/>
                <a:gd name="T24" fmla="*/ 27 h 2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68" h="27">
                  <a:moveTo>
                    <a:pt x="240" y="27"/>
                  </a:moveTo>
                  <a:lnTo>
                    <a:pt x="248" y="20"/>
                  </a:lnTo>
                  <a:lnTo>
                    <a:pt x="255" y="14"/>
                  </a:lnTo>
                  <a:lnTo>
                    <a:pt x="262" y="7"/>
                  </a:lnTo>
                  <a:lnTo>
                    <a:pt x="268" y="0"/>
                  </a:lnTo>
                  <a:lnTo>
                    <a:pt x="0" y="18"/>
                  </a:lnTo>
                  <a:lnTo>
                    <a:pt x="240" y="27"/>
                  </a:lnTo>
                  <a:close/>
                </a:path>
              </a:pathLst>
            </a:custGeom>
            <a:solidFill>
              <a:srgbClr val="282B7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7979" name="Freeform 51"/>
            <p:cNvSpPr>
              <a:spLocks/>
            </p:cNvSpPr>
            <p:nvPr/>
          </p:nvSpPr>
          <p:spPr bwMode="auto">
            <a:xfrm>
              <a:off x="4425951" y="2844800"/>
              <a:ext cx="314325" cy="22225"/>
            </a:xfrm>
            <a:custGeom>
              <a:avLst/>
              <a:gdLst>
                <a:gd name="T0" fmla="*/ 2147483646 w 396"/>
                <a:gd name="T1" fmla="*/ 2147483646 h 28"/>
                <a:gd name="T2" fmla="*/ 2147483646 w 396"/>
                <a:gd name="T3" fmla="*/ 2147483646 h 28"/>
                <a:gd name="T4" fmla="*/ 2147483646 w 396"/>
                <a:gd name="T5" fmla="*/ 2147483646 h 28"/>
                <a:gd name="T6" fmla="*/ 2147483646 w 396"/>
                <a:gd name="T7" fmla="*/ 2147483646 h 28"/>
                <a:gd name="T8" fmla="*/ 2147483646 w 396"/>
                <a:gd name="T9" fmla="*/ 2147483646 h 28"/>
                <a:gd name="T10" fmla="*/ 2147483646 w 396"/>
                <a:gd name="T11" fmla="*/ 2147483646 h 28"/>
                <a:gd name="T12" fmla="*/ 2147483646 w 396"/>
                <a:gd name="T13" fmla="*/ 2147483646 h 28"/>
                <a:gd name="T14" fmla="*/ 2147483646 w 396"/>
                <a:gd name="T15" fmla="*/ 2147483646 h 28"/>
                <a:gd name="T16" fmla="*/ 2147483646 w 396"/>
                <a:gd name="T17" fmla="*/ 0 h 28"/>
                <a:gd name="T18" fmla="*/ 0 w 396"/>
                <a:gd name="T19" fmla="*/ 2147483646 h 28"/>
                <a:gd name="T20" fmla="*/ 2147483646 w 396"/>
                <a:gd name="T21" fmla="*/ 2147483646 h 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96"/>
                <a:gd name="T34" fmla="*/ 0 h 28"/>
                <a:gd name="T35" fmla="*/ 396 w 396"/>
                <a:gd name="T36" fmla="*/ 28 h 2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96" h="28">
                  <a:moveTo>
                    <a:pt x="396" y="28"/>
                  </a:moveTo>
                  <a:lnTo>
                    <a:pt x="390" y="25"/>
                  </a:lnTo>
                  <a:lnTo>
                    <a:pt x="383" y="21"/>
                  </a:lnTo>
                  <a:lnTo>
                    <a:pt x="377" y="18"/>
                  </a:lnTo>
                  <a:lnTo>
                    <a:pt x="370" y="14"/>
                  </a:lnTo>
                  <a:lnTo>
                    <a:pt x="365" y="11"/>
                  </a:lnTo>
                  <a:lnTo>
                    <a:pt x="358" y="7"/>
                  </a:lnTo>
                  <a:lnTo>
                    <a:pt x="351" y="4"/>
                  </a:lnTo>
                  <a:lnTo>
                    <a:pt x="344" y="0"/>
                  </a:lnTo>
                  <a:lnTo>
                    <a:pt x="0" y="15"/>
                  </a:lnTo>
                  <a:lnTo>
                    <a:pt x="396" y="28"/>
                  </a:lnTo>
                  <a:close/>
                </a:path>
              </a:pathLst>
            </a:custGeom>
            <a:solidFill>
              <a:srgbClr val="282B7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7980" name="Freeform 52"/>
            <p:cNvSpPr>
              <a:spLocks/>
            </p:cNvSpPr>
            <p:nvPr/>
          </p:nvSpPr>
          <p:spPr bwMode="auto">
            <a:xfrm>
              <a:off x="4456113" y="2894013"/>
              <a:ext cx="338138" cy="23812"/>
            </a:xfrm>
            <a:custGeom>
              <a:avLst/>
              <a:gdLst>
                <a:gd name="T0" fmla="*/ 2147483646 w 427"/>
                <a:gd name="T1" fmla="*/ 2147483646 h 31"/>
                <a:gd name="T2" fmla="*/ 2147483646 w 427"/>
                <a:gd name="T3" fmla="*/ 2147483646 h 31"/>
                <a:gd name="T4" fmla="*/ 2147483646 w 427"/>
                <a:gd name="T5" fmla="*/ 2147483646 h 31"/>
                <a:gd name="T6" fmla="*/ 2147483646 w 427"/>
                <a:gd name="T7" fmla="*/ 2147483646 h 31"/>
                <a:gd name="T8" fmla="*/ 2147483646 w 427"/>
                <a:gd name="T9" fmla="*/ 0 h 31"/>
                <a:gd name="T10" fmla="*/ 0 w 427"/>
                <a:gd name="T11" fmla="*/ 2147483646 h 31"/>
                <a:gd name="T12" fmla="*/ 2147483646 w 427"/>
                <a:gd name="T13" fmla="*/ 2147483646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27"/>
                <a:gd name="T22" fmla="*/ 0 h 31"/>
                <a:gd name="T23" fmla="*/ 427 w 427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27" h="31">
                  <a:moveTo>
                    <a:pt x="427" y="31"/>
                  </a:moveTo>
                  <a:lnTo>
                    <a:pt x="421" y="23"/>
                  </a:lnTo>
                  <a:lnTo>
                    <a:pt x="415" y="15"/>
                  </a:lnTo>
                  <a:lnTo>
                    <a:pt x="408" y="7"/>
                  </a:lnTo>
                  <a:lnTo>
                    <a:pt x="400" y="0"/>
                  </a:lnTo>
                  <a:lnTo>
                    <a:pt x="0" y="16"/>
                  </a:lnTo>
                  <a:lnTo>
                    <a:pt x="427" y="31"/>
                  </a:lnTo>
                  <a:close/>
                </a:path>
              </a:pathLst>
            </a:custGeom>
            <a:solidFill>
              <a:srgbClr val="282B7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8" name="69 CuadroTexto"/>
          <p:cNvSpPr txBox="1">
            <a:spLocks noChangeArrowheads="1"/>
          </p:cNvSpPr>
          <p:nvPr/>
        </p:nvSpPr>
        <p:spPr bwMode="auto">
          <a:xfrm>
            <a:off x="5021263" y="2111376"/>
            <a:ext cx="2133600" cy="2762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MX" sz="1200" b="1">
                <a:solidFill>
                  <a:schemeClr val="bg1"/>
                </a:solidFill>
              </a:rPr>
              <a:t>Búsqueda de información</a:t>
            </a:r>
            <a:endParaRPr lang="es-ES" sz="1200" b="1">
              <a:solidFill>
                <a:schemeClr val="bg1"/>
              </a:solidFill>
            </a:endParaRPr>
          </a:p>
        </p:txBody>
      </p:sp>
      <p:sp>
        <p:nvSpPr>
          <p:cNvPr id="78" name="77 Rectángulo"/>
          <p:cNvSpPr/>
          <p:nvPr/>
        </p:nvSpPr>
        <p:spPr>
          <a:xfrm>
            <a:off x="4248150" y="3160713"/>
            <a:ext cx="3690938" cy="971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65" name="64 Flecha a la derecha con bandas"/>
          <p:cNvSpPr/>
          <p:nvPr/>
        </p:nvSpPr>
        <p:spPr>
          <a:xfrm rot="5400000">
            <a:off x="5657851" y="3403601"/>
            <a:ext cx="876300" cy="485775"/>
          </a:xfrm>
          <a:prstGeom prst="striped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grpSp>
        <p:nvGrpSpPr>
          <p:cNvPr id="10" name="97 Grupo"/>
          <p:cNvGrpSpPr>
            <a:grpSpLocks/>
          </p:cNvGrpSpPr>
          <p:nvPr/>
        </p:nvGrpSpPr>
        <p:grpSpPr bwMode="auto">
          <a:xfrm>
            <a:off x="4505325" y="3224213"/>
            <a:ext cx="1123950" cy="261610"/>
            <a:chOff x="2981325" y="3224213"/>
            <a:chExt cx="1123950" cy="261610"/>
          </a:xfrm>
        </p:grpSpPr>
        <p:sp>
          <p:nvSpPr>
            <p:cNvPr id="58" name="57 CuadroTexto"/>
            <p:cNvSpPr txBox="1"/>
            <p:nvPr/>
          </p:nvSpPr>
          <p:spPr>
            <a:xfrm>
              <a:off x="3019870" y="3224213"/>
              <a:ext cx="906018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s-MX" sz="1100" b="1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</a:rPr>
                <a:t>Contenido</a:t>
              </a:r>
            </a:p>
          </p:txBody>
        </p:sp>
        <p:sp>
          <p:nvSpPr>
            <p:cNvPr id="68" name="67 Llamada de flecha a la derecha"/>
            <p:cNvSpPr/>
            <p:nvPr/>
          </p:nvSpPr>
          <p:spPr>
            <a:xfrm>
              <a:off x="2981325" y="3240088"/>
              <a:ext cx="1123950" cy="234950"/>
            </a:xfrm>
            <a:prstGeom prst="rightArrowCallout">
              <a:avLst>
                <a:gd name="adj1" fmla="val 25000"/>
                <a:gd name="adj2" fmla="val 25000"/>
                <a:gd name="adj3" fmla="val 25000"/>
                <a:gd name="adj4" fmla="val 83533"/>
              </a:avLst>
            </a:prstGeom>
            <a:noFill/>
            <a:ln w="3175">
              <a:solidFill>
                <a:srgbClr val="4383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/>
            </a:p>
          </p:txBody>
        </p:sp>
      </p:grpSp>
      <p:grpSp>
        <p:nvGrpSpPr>
          <p:cNvPr id="12" name="99 Grupo"/>
          <p:cNvGrpSpPr>
            <a:grpSpLocks/>
          </p:cNvGrpSpPr>
          <p:nvPr/>
        </p:nvGrpSpPr>
        <p:grpSpPr bwMode="auto">
          <a:xfrm>
            <a:off x="4648201" y="3500438"/>
            <a:ext cx="862013" cy="261610"/>
            <a:chOff x="3124200" y="3500438"/>
            <a:chExt cx="862013" cy="261610"/>
          </a:xfrm>
        </p:grpSpPr>
        <p:sp>
          <p:nvSpPr>
            <p:cNvPr id="63" name="62 CuadroTexto"/>
            <p:cNvSpPr txBox="1"/>
            <p:nvPr/>
          </p:nvSpPr>
          <p:spPr>
            <a:xfrm>
              <a:off x="3167046" y="3500438"/>
              <a:ext cx="625492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s-MX" sz="1100" b="1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</a:rPr>
                <a:t>Precio</a:t>
              </a:r>
            </a:p>
          </p:txBody>
        </p:sp>
        <p:sp>
          <p:nvSpPr>
            <p:cNvPr id="71" name="70 Llamada de flecha a la derecha"/>
            <p:cNvSpPr/>
            <p:nvPr/>
          </p:nvSpPr>
          <p:spPr>
            <a:xfrm>
              <a:off x="3124200" y="3516313"/>
              <a:ext cx="862013" cy="234950"/>
            </a:xfrm>
            <a:prstGeom prst="rightArrowCallout">
              <a:avLst>
                <a:gd name="adj1" fmla="val 25000"/>
                <a:gd name="adj2" fmla="val 25000"/>
                <a:gd name="adj3" fmla="val 25000"/>
                <a:gd name="adj4" fmla="val 79296"/>
              </a:avLst>
            </a:prstGeom>
            <a:noFill/>
            <a:ln w="3175">
              <a:solidFill>
                <a:srgbClr val="4383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/>
            </a:p>
          </p:txBody>
        </p:sp>
      </p:grpSp>
      <p:grpSp>
        <p:nvGrpSpPr>
          <p:cNvPr id="13" name="101 Grupo"/>
          <p:cNvGrpSpPr>
            <a:grpSpLocks/>
          </p:cNvGrpSpPr>
          <p:nvPr/>
        </p:nvGrpSpPr>
        <p:grpSpPr bwMode="auto">
          <a:xfrm>
            <a:off x="4400550" y="3802064"/>
            <a:ext cx="1333500" cy="261937"/>
            <a:chOff x="2876550" y="3802063"/>
            <a:chExt cx="1333500" cy="261937"/>
          </a:xfrm>
        </p:grpSpPr>
        <p:sp>
          <p:nvSpPr>
            <p:cNvPr id="64" name="63 CuadroTexto"/>
            <p:cNvSpPr txBox="1"/>
            <p:nvPr/>
          </p:nvSpPr>
          <p:spPr>
            <a:xfrm>
              <a:off x="2989263" y="3802063"/>
              <a:ext cx="871537" cy="261937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s-MX" sz="1100" b="1">
                  <a:solidFill>
                    <a:srgbClr val="376092"/>
                  </a:solidFill>
                </a:rPr>
                <a:t>Duración</a:t>
              </a:r>
            </a:p>
          </p:txBody>
        </p:sp>
        <p:sp>
          <p:nvSpPr>
            <p:cNvPr id="72" name="71 Llamada de flecha a la derecha"/>
            <p:cNvSpPr/>
            <p:nvPr/>
          </p:nvSpPr>
          <p:spPr>
            <a:xfrm>
              <a:off x="2876550" y="3802063"/>
              <a:ext cx="1333500" cy="234950"/>
            </a:xfrm>
            <a:prstGeom prst="rightArrowCallout">
              <a:avLst>
                <a:gd name="adj1" fmla="val 25000"/>
                <a:gd name="adj2" fmla="val 25000"/>
                <a:gd name="adj3" fmla="val 25000"/>
                <a:gd name="adj4" fmla="val 83582"/>
              </a:avLst>
            </a:prstGeom>
            <a:noFill/>
            <a:ln w="3175">
              <a:solidFill>
                <a:srgbClr val="4383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/>
            </a:p>
          </p:txBody>
        </p:sp>
      </p:grpSp>
      <p:grpSp>
        <p:nvGrpSpPr>
          <p:cNvPr id="14" name="102 Grupo"/>
          <p:cNvGrpSpPr>
            <a:grpSpLocks/>
          </p:cNvGrpSpPr>
          <p:nvPr/>
        </p:nvGrpSpPr>
        <p:grpSpPr bwMode="auto">
          <a:xfrm>
            <a:off x="6515100" y="3319463"/>
            <a:ext cx="1030288" cy="215444"/>
            <a:chOff x="4991100" y="3319463"/>
            <a:chExt cx="1030288" cy="215444"/>
          </a:xfrm>
        </p:grpSpPr>
        <p:sp>
          <p:nvSpPr>
            <p:cNvPr id="73" name="72 Llamada de flecha a la derecha"/>
            <p:cNvSpPr/>
            <p:nvPr/>
          </p:nvSpPr>
          <p:spPr>
            <a:xfrm rot="10800000">
              <a:off x="4991100" y="3322638"/>
              <a:ext cx="990600" cy="171450"/>
            </a:xfrm>
            <a:prstGeom prst="rightArrowCallout">
              <a:avLst>
                <a:gd name="adj1" fmla="val 25000"/>
                <a:gd name="adj2" fmla="val 25000"/>
                <a:gd name="adj3" fmla="val 25000"/>
                <a:gd name="adj4" fmla="val 80839"/>
              </a:avLst>
            </a:prstGeom>
            <a:noFill/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/>
            </a:p>
          </p:txBody>
        </p:sp>
        <p:sp>
          <p:nvSpPr>
            <p:cNvPr id="74" name="73 CuadroTexto"/>
            <p:cNvSpPr txBox="1"/>
            <p:nvPr/>
          </p:nvSpPr>
          <p:spPr>
            <a:xfrm>
              <a:off x="5157048" y="3319463"/>
              <a:ext cx="864340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s-MX" sz="8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</a:rPr>
                <a:t>Infraestructura</a:t>
              </a:r>
            </a:p>
          </p:txBody>
        </p:sp>
      </p:grpSp>
      <p:grpSp>
        <p:nvGrpSpPr>
          <p:cNvPr id="19" name="104 Grupo"/>
          <p:cNvGrpSpPr>
            <a:grpSpLocks/>
          </p:cNvGrpSpPr>
          <p:nvPr/>
        </p:nvGrpSpPr>
        <p:grpSpPr bwMode="auto">
          <a:xfrm>
            <a:off x="6438900" y="3652838"/>
            <a:ext cx="1296988" cy="214312"/>
            <a:chOff x="4914900" y="3652838"/>
            <a:chExt cx="1296988" cy="214312"/>
          </a:xfrm>
        </p:grpSpPr>
        <p:sp>
          <p:nvSpPr>
            <p:cNvPr id="75" name="74 Llamada de flecha a la derecha"/>
            <p:cNvSpPr/>
            <p:nvPr/>
          </p:nvSpPr>
          <p:spPr>
            <a:xfrm rot="10800000">
              <a:off x="4914900" y="3656013"/>
              <a:ext cx="1247775" cy="171450"/>
            </a:xfrm>
            <a:prstGeom prst="rightArrowCallout">
              <a:avLst>
                <a:gd name="adj1" fmla="val 25000"/>
                <a:gd name="adj2" fmla="val 25000"/>
                <a:gd name="adj3" fmla="val 25000"/>
                <a:gd name="adj4" fmla="val 89564"/>
              </a:avLst>
            </a:prstGeom>
            <a:noFill/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/>
            </a:p>
          </p:txBody>
        </p:sp>
        <p:sp>
          <p:nvSpPr>
            <p:cNvPr id="76" name="75 CuadroTexto"/>
            <p:cNvSpPr txBox="1"/>
            <p:nvPr/>
          </p:nvSpPr>
          <p:spPr>
            <a:xfrm>
              <a:off x="5013325" y="3652838"/>
              <a:ext cx="1198563" cy="21431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s-MX" sz="8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</a:rPr>
                <a:t>Referencia profesores</a:t>
              </a:r>
            </a:p>
          </p:txBody>
        </p:sp>
      </p:grpSp>
      <p:grpSp>
        <p:nvGrpSpPr>
          <p:cNvPr id="21" name="105 Grupo"/>
          <p:cNvGrpSpPr>
            <a:grpSpLocks/>
          </p:cNvGrpSpPr>
          <p:nvPr/>
        </p:nvGrpSpPr>
        <p:grpSpPr bwMode="auto">
          <a:xfrm>
            <a:off x="7772401" y="4257675"/>
            <a:ext cx="360363" cy="198438"/>
            <a:chOff x="6248400" y="4257675"/>
            <a:chExt cx="360363" cy="198438"/>
          </a:xfrm>
        </p:grpSpPr>
        <p:sp>
          <p:nvSpPr>
            <p:cNvPr id="79" name="78 Cheurón"/>
            <p:cNvSpPr/>
            <p:nvPr/>
          </p:nvSpPr>
          <p:spPr>
            <a:xfrm flipV="1">
              <a:off x="6410325" y="4257675"/>
              <a:ext cx="198438" cy="198438"/>
            </a:xfrm>
            <a:prstGeom prst="chevron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81" name="80 Cheurón"/>
            <p:cNvSpPr/>
            <p:nvPr/>
          </p:nvSpPr>
          <p:spPr>
            <a:xfrm flipV="1">
              <a:off x="6248400" y="4257675"/>
              <a:ext cx="198438" cy="198438"/>
            </a:xfrm>
            <a:prstGeom prst="chevron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107 Grupo"/>
          <p:cNvGrpSpPr>
            <a:grpSpLocks/>
          </p:cNvGrpSpPr>
          <p:nvPr/>
        </p:nvGrpSpPr>
        <p:grpSpPr bwMode="auto">
          <a:xfrm>
            <a:off x="8458200" y="3570288"/>
            <a:ext cx="198438" cy="419100"/>
            <a:chOff x="6934200" y="3570288"/>
            <a:chExt cx="198438" cy="419100"/>
          </a:xfrm>
        </p:grpSpPr>
        <p:sp>
          <p:nvSpPr>
            <p:cNvPr id="82" name="81 Cheurón"/>
            <p:cNvSpPr/>
            <p:nvPr/>
          </p:nvSpPr>
          <p:spPr>
            <a:xfrm rot="16200000" flipH="1">
              <a:off x="6933406" y="3790157"/>
              <a:ext cx="200025" cy="198438"/>
            </a:xfrm>
            <a:prstGeom prst="chevron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4383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83" name="82 Cheurón"/>
            <p:cNvSpPr/>
            <p:nvPr/>
          </p:nvSpPr>
          <p:spPr>
            <a:xfrm rot="16200000" flipH="1">
              <a:off x="6934200" y="3570288"/>
              <a:ext cx="198437" cy="198438"/>
            </a:xfrm>
            <a:prstGeom prst="chevron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4383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106 Grupo"/>
          <p:cNvGrpSpPr>
            <a:grpSpLocks/>
          </p:cNvGrpSpPr>
          <p:nvPr/>
        </p:nvGrpSpPr>
        <p:grpSpPr bwMode="auto">
          <a:xfrm>
            <a:off x="8029576" y="3341689"/>
            <a:ext cx="627063" cy="200025"/>
            <a:chOff x="6505575" y="3341688"/>
            <a:chExt cx="627063" cy="200025"/>
          </a:xfrm>
        </p:grpSpPr>
        <p:sp>
          <p:nvSpPr>
            <p:cNvPr id="84" name="83 Cheurón"/>
            <p:cNvSpPr/>
            <p:nvPr/>
          </p:nvSpPr>
          <p:spPr>
            <a:xfrm flipV="1">
              <a:off x="6715125" y="3341688"/>
              <a:ext cx="198438" cy="200025"/>
            </a:xfrm>
            <a:prstGeom prst="chevron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4383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85" name="84 Cheurón"/>
            <p:cNvSpPr/>
            <p:nvPr/>
          </p:nvSpPr>
          <p:spPr>
            <a:xfrm flipV="1">
              <a:off x="6934200" y="3341688"/>
              <a:ext cx="198438" cy="200025"/>
            </a:xfrm>
            <a:prstGeom prst="chevron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4383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86" name="85 Cheurón"/>
            <p:cNvSpPr/>
            <p:nvPr/>
          </p:nvSpPr>
          <p:spPr>
            <a:xfrm flipV="1">
              <a:off x="6505575" y="3341688"/>
              <a:ext cx="198438" cy="200025"/>
            </a:xfrm>
            <a:prstGeom prst="chevron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4383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>
                <a:solidFill>
                  <a:schemeClr val="tx1"/>
                </a:solidFill>
              </a:endParaRPr>
            </a:p>
          </p:txBody>
        </p:sp>
      </p:grpSp>
      <p:sp>
        <p:nvSpPr>
          <p:cNvPr id="88" name="87 CuadroTexto"/>
          <p:cNvSpPr txBox="1"/>
          <p:nvPr/>
        </p:nvSpPr>
        <p:spPr>
          <a:xfrm>
            <a:off x="4046539" y="4740276"/>
            <a:ext cx="1565275" cy="354013"/>
          </a:xfrm>
          <a:prstGeom prst="rect">
            <a:avLst/>
          </a:prstGeom>
          <a:noFill/>
          <a:ln>
            <a:solidFill>
              <a:srgbClr val="4383D1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000" b="1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Obstaculizadores</a:t>
            </a:r>
            <a:endParaRPr lang="es-MX" sz="10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</a:endParaRPr>
          </a:p>
          <a:p>
            <a:pPr algn="ctr" eaLnBrk="1" hangingPunct="1">
              <a:defRPr/>
            </a:pPr>
            <a:r>
              <a:rPr lang="es-MX" sz="7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Hipotetizados</a:t>
            </a:r>
            <a:r>
              <a:rPr lang="es-MX" sz="7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/Reales</a:t>
            </a:r>
            <a:endParaRPr lang="es-MX" sz="9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</a:endParaRPr>
          </a:p>
        </p:txBody>
      </p:sp>
      <p:cxnSp>
        <p:nvCxnSpPr>
          <p:cNvPr id="90" name="89 Conector recto"/>
          <p:cNvCxnSpPr>
            <a:stCxn id="87" idx="0"/>
            <a:endCxn id="14344" idx="2"/>
          </p:cNvCxnSpPr>
          <p:nvPr/>
        </p:nvCxnSpPr>
        <p:spPr>
          <a:xfrm rot="16200000" flipV="1">
            <a:off x="6563519" y="4060032"/>
            <a:ext cx="119063" cy="1060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"/>
          <p:cNvCxnSpPr>
            <a:stCxn id="88" idx="0"/>
            <a:endCxn id="14344" idx="2"/>
          </p:cNvCxnSpPr>
          <p:nvPr/>
        </p:nvCxnSpPr>
        <p:spPr>
          <a:xfrm rot="5400000" flipH="1" flipV="1">
            <a:off x="5356225" y="4003675"/>
            <a:ext cx="209550" cy="1263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86 CuadroTexto"/>
          <p:cNvSpPr txBox="1"/>
          <p:nvPr/>
        </p:nvSpPr>
        <p:spPr>
          <a:xfrm>
            <a:off x="6176964" y="4649788"/>
            <a:ext cx="1952625" cy="508000"/>
          </a:xfrm>
          <a:prstGeom prst="rect">
            <a:avLst/>
          </a:prstGeom>
          <a:noFill/>
          <a:ln>
            <a:solidFill>
              <a:srgbClr val="4383D1"/>
            </a:solidFill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MX" sz="1000" b="1">
                <a:solidFill>
                  <a:srgbClr val="376092"/>
                </a:solidFill>
              </a:rPr>
              <a:t>Otros aspectos ha considerar</a:t>
            </a:r>
          </a:p>
          <a:p>
            <a:pPr algn="ctr" eaLnBrk="1" hangingPunct="1"/>
            <a:r>
              <a:rPr lang="es-MX" sz="700">
                <a:solidFill>
                  <a:srgbClr val="376092"/>
                </a:solidFill>
              </a:rPr>
              <a:t>Cercanía casa de estudio / Clases Lun a Vie</a:t>
            </a:r>
          </a:p>
        </p:txBody>
      </p:sp>
      <p:grpSp>
        <p:nvGrpSpPr>
          <p:cNvPr id="34" name="108 Grupo"/>
          <p:cNvGrpSpPr>
            <a:grpSpLocks/>
          </p:cNvGrpSpPr>
          <p:nvPr/>
        </p:nvGrpSpPr>
        <p:grpSpPr bwMode="auto">
          <a:xfrm>
            <a:off x="8204200" y="4929189"/>
            <a:ext cx="381000" cy="200025"/>
            <a:chOff x="6679910" y="4929188"/>
            <a:chExt cx="381000" cy="200025"/>
          </a:xfrm>
        </p:grpSpPr>
        <p:sp>
          <p:nvSpPr>
            <p:cNvPr id="96" name="95 Cheurón"/>
            <p:cNvSpPr/>
            <p:nvPr/>
          </p:nvSpPr>
          <p:spPr>
            <a:xfrm flipV="1">
              <a:off x="6679910" y="4929188"/>
              <a:ext cx="200025" cy="200025"/>
            </a:xfrm>
            <a:prstGeom prst="chevron">
              <a:avLst/>
            </a:prstGeom>
            <a:noFill/>
            <a:ln w="12700">
              <a:solidFill>
                <a:srgbClr val="4383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97" name="96 Cheurón"/>
            <p:cNvSpPr/>
            <p:nvPr/>
          </p:nvSpPr>
          <p:spPr>
            <a:xfrm flipV="1">
              <a:off x="6860885" y="4929188"/>
              <a:ext cx="200025" cy="200025"/>
            </a:xfrm>
            <a:prstGeom prst="chevron">
              <a:avLst/>
            </a:prstGeom>
            <a:noFill/>
            <a:ln w="12700">
              <a:solidFill>
                <a:srgbClr val="4383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>
                <a:solidFill>
                  <a:schemeClr val="tx1"/>
                </a:solidFill>
              </a:endParaRPr>
            </a:p>
          </p:txBody>
        </p:sp>
      </p:grpSp>
      <p:sp>
        <p:nvSpPr>
          <p:cNvPr id="99" name="98 Cheurón"/>
          <p:cNvSpPr/>
          <p:nvPr/>
        </p:nvSpPr>
        <p:spPr>
          <a:xfrm rot="5400000" flipH="1" flipV="1">
            <a:off x="8443120" y="4717258"/>
            <a:ext cx="200025" cy="198437"/>
          </a:xfrm>
          <a:prstGeom prst="chevron">
            <a:avLst/>
          </a:prstGeom>
          <a:noFill/>
          <a:ln w="12700">
            <a:solidFill>
              <a:srgbClr val="4383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14389" name="20 CuadroTexto"/>
          <p:cNvSpPr txBox="1">
            <a:spLocks noChangeArrowheads="1"/>
          </p:cNvSpPr>
          <p:nvPr/>
        </p:nvSpPr>
        <p:spPr bwMode="auto">
          <a:xfrm rot="-5400000">
            <a:off x="2205226" y="3684687"/>
            <a:ext cx="18982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s-MX" sz="1400" b="1" i="1">
                <a:solidFill>
                  <a:schemeClr val="bg1"/>
                </a:solidFill>
                <a:latin typeface="Tahoma" charset="0"/>
              </a:rPr>
              <a:t>Influencia de la UC</a:t>
            </a:r>
            <a:endParaRPr lang="es-ES" sz="1400" b="1" i="1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104" name="103 Rectángulo"/>
          <p:cNvSpPr/>
          <p:nvPr/>
        </p:nvSpPr>
        <p:spPr>
          <a:xfrm>
            <a:off x="3000376" y="2046288"/>
            <a:ext cx="6181725" cy="3783012"/>
          </a:xfrm>
          <a:prstGeom prst="rect">
            <a:avLst/>
          </a:prstGeom>
          <a:noFill/>
          <a:ln w="53975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7" name="6 Flecha a la derecha con bandas"/>
          <p:cNvSpPr/>
          <p:nvPr/>
        </p:nvSpPr>
        <p:spPr>
          <a:xfrm rot="5400000">
            <a:off x="5657851" y="1423988"/>
            <a:ext cx="876300" cy="485775"/>
          </a:xfrm>
          <a:prstGeom prst="striped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cxnSp>
        <p:nvCxnSpPr>
          <p:cNvPr id="112" name="111 Conector recto"/>
          <p:cNvCxnSpPr/>
          <p:nvPr/>
        </p:nvCxnSpPr>
        <p:spPr>
          <a:xfrm flipV="1">
            <a:off x="8566150" y="933450"/>
            <a:ext cx="1322388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121 CuadroTexto"/>
          <p:cNvSpPr txBox="1"/>
          <p:nvPr/>
        </p:nvSpPr>
        <p:spPr>
          <a:xfrm>
            <a:off x="5961063" y="5454650"/>
            <a:ext cx="2411412" cy="400110"/>
          </a:xfrm>
          <a:prstGeom prst="rect">
            <a:avLst/>
          </a:prstGeom>
          <a:noFill/>
          <a:ln>
            <a:solidFill>
              <a:srgbClr val="4383D1"/>
            </a:solidFill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MX" sz="1000" b="1">
                <a:solidFill>
                  <a:srgbClr val="376092"/>
                </a:solidFill>
              </a:rPr>
              <a:t>Postulación sólo diplomado elegido</a:t>
            </a:r>
            <a:endParaRPr lang="es-MX" sz="1100" b="1">
              <a:solidFill>
                <a:srgbClr val="376092"/>
              </a:solidFill>
            </a:endParaRPr>
          </a:p>
        </p:txBody>
      </p:sp>
      <p:grpSp>
        <p:nvGrpSpPr>
          <p:cNvPr id="35" name="94 Grupo"/>
          <p:cNvGrpSpPr>
            <a:grpSpLocks/>
          </p:cNvGrpSpPr>
          <p:nvPr/>
        </p:nvGrpSpPr>
        <p:grpSpPr bwMode="auto">
          <a:xfrm>
            <a:off x="7154864" y="2097089"/>
            <a:ext cx="1920875" cy="589379"/>
            <a:chOff x="5630863" y="2097088"/>
            <a:chExt cx="1920875" cy="589379"/>
          </a:xfrm>
        </p:grpSpPr>
        <p:sp>
          <p:nvSpPr>
            <p:cNvPr id="29" name="28 CuadroTexto"/>
            <p:cNvSpPr txBox="1"/>
            <p:nvPr/>
          </p:nvSpPr>
          <p:spPr>
            <a:xfrm>
              <a:off x="5764213" y="2097088"/>
              <a:ext cx="814387" cy="214312"/>
            </a:xfrm>
            <a:prstGeom prst="rect">
              <a:avLst/>
            </a:prstGeom>
            <a:noFill/>
            <a:ln>
              <a:solidFill>
                <a:srgbClr val="4383D1"/>
              </a:solidFill>
            </a:ln>
          </p:spPr>
          <p:txBody>
            <a:bodyPr>
              <a:spAutoFit/>
            </a:bodyPr>
            <a:lstStyle/>
            <a:p>
              <a:pPr algn="r" eaLnBrk="1" hangingPunct="1">
                <a:defRPr/>
              </a:pPr>
              <a:r>
                <a:rPr lang="es-MX" sz="800" b="1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</a:rPr>
                <a:t>Por internet</a:t>
              </a:r>
            </a:p>
          </p:txBody>
        </p:sp>
        <p:sp>
          <p:nvSpPr>
            <p:cNvPr id="30" name="29 CuadroTexto"/>
            <p:cNvSpPr txBox="1"/>
            <p:nvPr/>
          </p:nvSpPr>
          <p:spPr>
            <a:xfrm>
              <a:off x="5757863" y="2347913"/>
              <a:ext cx="1793875" cy="338554"/>
            </a:xfrm>
            <a:prstGeom prst="rect">
              <a:avLst/>
            </a:prstGeom>
            <a:noFill/>
            <a:ln>
              <a:solidFill>
                <a:srgbClr val="4383D1"/>
              </a:solidFill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1" hangingPunct="1"/>
              <a:r>
                <a:rPr lang="es-MX" sz="800" b="1">
                  <a:solidFill>
                    <a:srgbClr val="376092"/>
                  </a:solidFill>
                </a:rPr>
                <a:t>Por  recomendación de terceros</a:t>
              </a:r>
            </a:p>
          </p:txBody>
        </p:sp>
        <p:cxnSp>
          <p:nvCxnSpPr>
            <p:cNvPr id="130" name="129 Conector recto"/>
            <p:cNvCxnSpPr>
              <a:stCxn id="28" idx="3"/>
              <a:endCxn id="29" idx="1"/>
            </p:cNvCxnSpPr>
            <p:nvPr/>
          </p:nvCxnSpPr>
          <p:spPr>
            <a:xfrm flipV="1">
              <a:off x="5630863" y="2203450"/>
              <a:ext cx="133350" cy="46038"/>
            </a:xfrm>
            <a:prstGeom prst="line">
              <a:avLst/>
            </a:prstGeom>
            <a:ln>
              <a:solidFill>
                <a:srgbClr val="4383D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133 Conector recto"/>
            <p:cNvCxnSpPr>
              <a:stCxn id="28" idx="3"/>
              <a:endCxn id="30" idx="1"/>
            </p:cNvCxnSpPr>
            <p:nvPr/>
          </p:nvCxnSpPr>
          <p:spPr>
            <a:xfrm>
              <a:off x="5630863" y="2249488"/>
              <a:ext cx="127000" cy="267702"/>
            </a:xfrm>
            <a:prstGeom prst="line">
              <a:avLst/>
            </a:prstGeom>
            <a:ln>
              <a:solidFill>
                <a:srgbClr val="4383D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6" name="135 Conector recto"/>
          <p:cNvCxnSpPr/>
          <p:nvPr/>
        </p:nvCxnSpPr>
        <p:spPr>
          <a:xfrm rot="10800000" flipV="1">
            <a:off x="3648075" y="4878389"/>
            <a:ext cx="400050" cy="7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rot="5400000" flipH="1" flipV="1">
            <a:off x="2376488" y="3586163"/>
            <a:ext cx="2571750" cy="28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138 Conector recto"/>
          <p:cNvCxnSpPr/>
          <p:nvPr/>
        </p:nvCxnSpPr>
        <p:spPr>
          <a:xfrm rot="10800000">
            <a:off x="3676650" y="2314575"/>
            <a:ext cx="1238250" cy="1588"/>
          </a:xfrm>
          <a:prstGeom prst="line">
            <a:avLst/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142 Conector recto de flecha"/>
          <p:cNvCxnSpPr/>
          <p:nvPr/>
        </p:nvCxnSpPr>
        <p:spPr>
          <a:xfrm rot="5400000">
            <a:off x="7068345" y="5309395"/>
            <a:ext cx="2000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143 Conector recto"/>
          <p:cNvCxnSpPr/>
          <p:nvPr/>
        </p:nvCxnSpPr>
        <p:spPr>
          <a:xfrm flipV="1">
            <a:off x="8566150" y="5676900"/>
            <a:ext cx="1322388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9197976" y="5653089"/>
            <a:ext cx="1067921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s-MX" sz="1200" b="1" i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Fin proceso</a:t>
            </a:r>
            <a:endParaRPr lang="es-ES" sz="1200" b="1" i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</a:endParaRPr>
          </a:p>
        </p:txBody>
      </p:sp>
      <p:sp>
        <p:nvSpPr>
          <p:cNvPr id="101" name="100 CuadroTexto"/>
          <p:cNvSpPr txBox="1"/>
          <p:nvPr/>
        </p:nvSpPr>
        <p:spPr>
          <a:xfrm>
            <a:off x="8926513" y="644526"/>
            <a:ext cx="1274708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s-MX" sz="1200" b="1" i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Inicio proceso</a:t>
            </a:r>
            <a:endParaRPr lang="es-ES" sz="1200" b="1" i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152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7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 animBg="1"/>
      <p:bldP spid="14343" grpId="0" animBg="1"/>
      <p:bldP spid="14344" grpId="0" animBg="1"/>
      <p:bldP spid="14345" grpId="0" animBg="1"/>
      <p:bldP spid="17" grpId="0" animBg="1"/>
      <p:bldP spid="18" grpId="0"/>
      <p:bldP spid="20" grpId="0"/>
      <p:bldP spid="28" grpId="0" animBg="1"/>
      <p:bldP spid="78" grpId="0" animBg="1"/>
      <p:bldP spid="88" grpId="0" animBg="1"/>
      <p:bldP spid="87" grpId="0" animBg="1"/>
      <p:bldP spid="99" grpId="0" animBg="1"/>
      <p:bldP spid="14389" grpId="0"/>
      <p:bldP spid="104" grpId="0" animBg="1"/>
      <p:bldP spid="122" grpId="0" animBg="1"/>
      <p:bldP spid="15" grpId="0"/>
      <p:bldP spid="1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000000">
                    <a:lumMod val="75000"/>
                    <a:lumOff val="25000"/>
                  </a:srgbClr>
                </a:solidFill>
              </a:rPr>
              <a:t>Análisis de datos </a:t>
            </a:r>
            <a:r>
              <a:rPr lang="es-ES" sz="36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(</a:t>
            </a:r>
            <a:r>
              <a:rPr lang="es-ES" sz="36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Hdez</a:t>
            </a:r>
            <a:r>
              <a:rPr lang="es-ES" sz="36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, </a:t>
            </a:r>
            <a:r>
              <a:rPr lang="es-ES" sz="36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Fdez</a:t>
            </a:r>
            <a:r>
              <a:rPr lang="es-ES" sz="36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, Baptista)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45734"/>
            <a:ext cx="9052560" cy="4470399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lphaUcPeriod"/>
            </a:pPr>
            <a:r>
              <a:rPr lang="es-ES" dirty="0">
                <a:cs typeface="Rockwell"/>
              </a:rPr>
              <a:t>Propósitos de análisis cualitativo son: (a partir de diversos autores)</a:t>
            </a:r>
          </a:p>
          <a:p>
            <a:pPr>
              <a:buFont typeface="Wingdings" charset="2"/>
              <a:buChar char="ü"/>
            </a:pPr>
            <a:r>
              <a:rPr lang="es-ES" dirty="0">
                <a:cs typeface="Rockwell"/>
              </a:rPr>
              <a:t>Darle estructura a los datos organizando unidades, categorías, temas y patrones</a:t>
            </a:r>
          </a:p>
          <a:p>
            <a:pPr>
              <a:buFont typeface="Wingdings" charset="2"/>
              <a:buChar char="ü"/>
            </a:pPr>
            <a:r>
              <a:rPr lang="es-ES" dirty="0">
                <a:cs typeface="Rockwell"/>
              </a:rPr>
              <a:t>Describir experiencias de personas estudiadas desde su perspectiva</a:t>
            </a:r>
          </a:p>
          <a:p>
            <a:pPr>
              <a:buFont typeface="Wingdings" charset="2"/>
              <a:buChar char="ü"/>
            </a:pPr>
            <a:r>
              <a:rPr lang="es-ES" dirty="0">
                <a:cs typeface="Rockwell"/>
              </a:rPr>
              <a:t>Comprender en profundidad el contexto que rodea los datos</a:t>
            </a:r>
          </a:p>
          <a:p>
            <a:pPr>
              <a:buFont typeface="Wingdings" charset="2"/>
              <a:buChar char="ü"/>
            </a:pPr>
            <a:r>
              <a:rPr lang="es-ES" dirty="0">
                <a:cs typeface="Rockwell"/>
              </a:rPr>
              <a:t>Interpretar y evaluar unidades, categorías, temas y patrones</a:t>
            </a:r>
          </a:p>
          <a:p>
            <a:pPr>
              <a:buFont typeface="Wingdings" charset="2"/>
              <a:buChar char="ü"/>
            </a:pPr>
            <a:r>
              <a:rPr lang="es-ES" dirty="0">
                <a:cs typeface="Rockwell"/>
              </a:rPr>
              <a:t>Explicar ambientes, situaciones, hechos y fenómenos</a:t>
            </a:r>
          </a:p>
          <a:p>
            <a:pPr>
              <a:buFont typeface="Wingdings" charset="2"/>
              <a:buChar char="ü"/>
            </a:pPr>
            <a:r>
              <a:rPr lang="es-ES" dirty="0">
                <a:cs typeface="Rockwell"/>
              </a:rPr>
              <a:t>Reconstruir historias</a:t>
            </a:r>
          </a:p>
          <a:p>
            <a:pPr>
              <a:buFont typeface="Wingdings" charset="2"/>
              <a:buChar char="ü"/>
            </a:pPr>
            <a:r>
              <a:rPr lang="es-ES" dirty="0">
                <a:cs typeface="Rockwell"/>
              </a:rPr>
              <a:t>Encontrar sentido a los datos en el marco del planteamiento del problema</a:t>
            </a:r>
          </a:p>
          <a:p>
            <a:pPr>
              <a:buFont typeface="Wingdings" charset="2"/>
              <a:buChar char="ü"/>
            </a:pPr>
            <a:r>
              <a:rPr lang="es-ES" dirty="0">
                <a:cs typeface="Rockwell"/>
              </a:rPr>
              <a:t>Relacionar resultados del análisis con la teoría fundamentada o construir teorías</a:t>
            </a:r>
          </a:p>
          <a:p>
            <a:pPr>
              <a:buFont typeface="Wingdings" charset="2"/>
              <a:buChar char="ü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35202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000000">
                    <a:lumMod val="75000"/>
                    <a:lumOff val="25000"/>
                  </a:srgbClr>
                </a:solidFill>
              </a:rPr>
              <a:t>Análisis de datos </a:t>
            </a:r>
            <a:r>
              <a:rPr lang="es-ES" sz="4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(</a:t>
            </a:r>
            <a:r>
              <a:rPr lang="es-ES" sz="40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Hdez</a:t>
            </a:r>
            <a:r>
              <a:rPr lang="es-ES" sz="4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, </a:t>
            </a:r>
            <a:r>
              <a:rPr lang="es-ES" sz="40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Fdez</a:t>
            </a:r>
            <a:r>
              <a:rPr lang="es-ES" sz="4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, Baptista)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45734"/>
            <a:ext cx="9203267" cy="4334933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lphaUcPeriod" startAt="2"/>
            </a:pPr>
            <a:r>
              <a:rPr lang="es-ES" dirty="0">
                <a:cs typeface="Rockwell"/>
              </a:rPr>
              <a:t>Logro de estos propósitos es paulatino. Debemos organizar y evaluar grandes volúmenes de información para que interpretación permita responder al problema de investigación </a:t>
            </a:r>
          </a:p>
          <a:p>
            <a:pPr marL="457200" indent="-457200">
              <a:buFont typeface="+mj-lt"/>
              <a:buAutoNum type="alphaUcPeriod" startAt="2"/>
            </a:pPr>
            <a:r>
              <a:rPr lang="es-ES" dirty="0">
                <a:cs typeface="Rockwell"/>
              </a:rPr>
              <a:t>Las impresiones, percepciones, sentimientos y experiencias del investigador(a) se agregan al final del análisis (anotaciones)</a:t>
            </a:r>
          </a:p>
          <a:p>
            <a:pPr marL="457200" indent="-457200">
              <a:buFont typeface="+mj-lt"/>
              <a:buAutoNum type="alphaUcPeriod" startAt="2"/>
            </a:pPr>
            <a:r>
              <a:rPr lang="es-ES" dirty="0">
                <a:cs typeface="Rockwell"/>
              </a:rPr>
              <a:t>Interpretación de datos puede diferir entre investigadores, distintas perspectivas</a:t>
            </a:r>
          </a:p>
          <a:p>
            <a:pPr marL="457200" indent="-457200">
              <a:buFont typeface="+mj-lt"/>
              <a:buAutoNum type="alphaUcPeriod" startAt="2"/>
            </a:pPr>
            <a:r>
              <a:rPr lang="es-ES" dirty="0">
                <a:cs typeface="Rockwell"/>
              </a:rPr>
              <a:t>El análisis involucra diversas perspectivas, es sistemático y contextual</a:t>
            </a:r>
          </a:p>
          <a:p>
            <a:pPr marL="457200" indent="-457200">
              <a:buFont typeface="+mj-lt"/>
              <a:buAutoNum type="alphaUcPeriod" startAt="2"/>
            </a:pPr>
            <a:r>
              <a:rPr lang="es-ES" dirty="0">
                <a:cs typeface="Rockwell"/>
              </a:rPr>
              <a:t>No es análisis paso a paso, involucra estudiar pieza por pieza</a:t>
            </a:r>
          </a:p>
          <a:p>
            <a:pPr marL="457200" indent="-457200">
              <a:buFont typeface="+mj-lt"/>
              <a:buAutoNum type="alphaUcPeriod" startAt="2"/>
            </a:pPr>
            <a:r>
              <a:rPr lang="es-ES" dirty="0">
                <a:cs typeface="Rockwell"/>
              </a:rPr>
              <a:t>Es un camino con rumbo, pero no lineal, es recursivo, ir de los primeros datos a los últimos y viceversa</a:t>
            </a:r>
          </a:p>
          <a:p>
            <a:pPr marL="457200" indent="-457200">
              <a:buFont typeface="+mj-lt"/>
              <a:buAutoNum type="alphaUcPeriod" startAt="2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78692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000000">
                    <a:lumMod val="75000"/>
                    <a:lumOff val="25000"/>
                  </a:srgbClr>
                </a:solidFill>
              </a:rPr>
              <a:t>Análisis de datos </a:t>
            </a:r>
            <a:r>
              <a:rPr lang="es-ES" sz="4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(</a:t>
            </a:r>
            <a:r>
              <a:rPr lang="es-ES" sz="40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Hdez</a:t>
            </a:r>
            <a:r>
              <a:rPr lang="es-ES" sz="4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, </a:t>
            </a:r>
            <a:r>
              <a:rPr lang="es-ES" sz="40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Fdez</a:t>
            </a:r>
            <a:r>
              <a:rPr lang="es-ES" sz="4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, Baptista)</a:t>
            </a:r>
            <a:endParaRPr lang="es-ES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lphaUcPeriod" startAt="8"/>
            </a:pPr>
            <a:r>
              <a:rPr lang="es-ES" dirty="0">
                <a:cs typeface="Rockwell"/>
              </a:rPr>
              <a:t>Investigador construye análisis más que seguir conjunto de reglas. Interacción entre recolección y análisis permite flexibilidad en interpretación. El análisis puede variar según los resultados</a:t>
            </a:r>
          </a:p>
          <a:p>
            <a:pPr marL="457200" indent="-457200">
              <a:buFont typeface="+mj-lt"/>
              <a:buAutoNum type="alphaUcPeriod" startAt="8"/>
            </a:pPr>
            <a:r>
              <a:rPr lang="es-ES" dirty="0">
                <a:cs typeface="Rockwell"/>
              </a:rPr>
              <a:t>Investigador(a) analiza cada dato, deduce similitudes y diferencias</a:t>
            </a:r>
          </a:p>
          <a:p>
            <a:pPr marL="457200" indent="-457200">
              <a:buFont typeface="+mj-lt"/>
              <a:buAutoNum type="alphaUcPeriod" startAt="8"/>
            </a:pPr>
            <a:r>
              <a:rPr lang="es-ES" dirty="0">
                <a:cs typeface="Rockwell"/>
              </a:rPr>
              <a:t>Los segmentos de datos son organizados en sistema de categorías</a:t>
            </a:r>
          </a:p>
          <a:p>
            <a:pPr marL="457200" indent="-457200">
              <a:buFont typeface="+mj-lt"/>
              <a:buAutoNum type="alphaUcPeriod" startAt="8"/>
            </a:pPr>
            <a:r>
              <a:rPr lang="es-ES" dirty="0">
                <a:cs typeface="Rockwell"/>
              </a:rPr>
              <a:t>Los resultados del análisis son síntesis de “alto orden” que emergen como descripciones, expresiones, temas, patrones, hipótesis y teoría</a:t>
            </a:r>
          </a:p>
          <a:p>
            <a:pPr marL="457200" indent="-457200">
              <a:buFont typeface="+mj-lt"/>
              <a:buAutoNum type="alphaUcPeriod" startAt="8"/>
            </a:pPr>
            <a:r>
              <a:rPr lang="es-ES" dirty="0">
                <a:cs typeface="Rockwell"/>
              </a:rPr>
              <a:t>En análisis surgen diversos acontecimientos de acuerdo al marco referencial seleccionado. Acontecimientos como etnografía, TF, fenomenología, feminismo, análisis de discurso, análisis conversacional, semióticos etc.</a:t>
            </a:r>
          </a:p>
        </p:txBody>
      </p:sp>
    </p:spTree>
    <p:extLst>
      <p:ext uri="{BB962C8B-B14F-4D97-AF65-F5344CB8AC3E}">
        <p14:creationId xmlns:p14="http://schemas.microsoft.com/office/powerpoint/2010/main" val="4099336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Cara</a:t>
            </a:r>
            <a:r>
              <a:rPr lang="es-ES" dirty="0" err="1"/>
              <a:t>cterísticas</a:t>
            </a:r>
            <a:r>
              <a:rPr lang="es-ES" dirty="0"/>
              <a:t> diseños</a:t>
            </a: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121156"/>
              </p:ext>
            </p:extLst>
          </p:nvPr>
        </p:nvGraphicFramePr>
        <p:xfrm>
          <a:off x="838200" y="1600201"/>
          <a:ext cx="10058400" cy="4514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7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80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8159">
                <a:tc>
                  <a:txBody>
                    <a:bodyPr/>
                    <a:lstStyle/>
                    <a:p>
                      <a:r>
                        <a:rPr lang="es-ES" sz="2000" b="1" dirty="0"/>
                        <a:t>Diseño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/>
                        <a:t>Estrategia de análisis de datos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8055">
                <a:tc>
                  <a:txBody>
                    <a:bodyPr/>
                    <a:lstStyle/>
                    <a:p>
                      <a:r>
                        <a:rPr lang="es-ES" sz="2000" b="1" dirty="0"/>
                        <a:t>TF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/>
                        <a:t>Codificación abierta,</a:t>
                      </a:r>
                      <a:r>
                        <a:rPr lang="es-ES" sz="2000" baseline="0" dirty="0"/>
                        <a:t> axial y selectiva (en primero y segundos planos)</a:t>
                      </a:r>
                      <a:endParaRPr lang="es-E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159">
                <a:tc>
                  <a:txBody>
                    <a:bodyPr/>
                    <a:lstStyle/>
                    <a:p>
                      <a:r>
                        <a:rPr lang="es-ES" sz="2000" b="1" dirty="0"/>
                        <a:t>Etnográfico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/>
                        <a:t>Triangulación (integración de evidencias)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4365">
                <a:tc>
                  <a:txBody>
                    <a:bodyPr/>
                    <a:lstStyle/>
                    <a:p>
                      <a:r>
                        <a:rPr lang="es-ES" sz="2000" b="1" dirty="0"/>
                        <a:t>Narrativo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/>
                        <a:t>Cronología de eventos e historias, ensamblaje de elementos que integran la historia, recuento de la historia por</a:t>
                      </a:r>
                      <a:r>
                        <a:rPr lang="es-ES" sz="2000" baseline="0" dirty="0"/>
                        <a:t> parte del investigador</a:t>
                      </a:r>
                      <a:endParaRPr lang="es-E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8055">
                <a:tc>
                  <a:txBody>
                    <a:bodyPr/>
                    <a:lstStyle/>
                    <a:p>
                      <a:r>
                        <a:rPr lang="es-ES" sz="2000" b="1" dirty="0"/>
                        <a:t>Fenomenológico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/>
                        <a:t>Unidades de significado, categorías, descripciones del fenómeno y experiencias compartidas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8055">
                <a:tc>
                  <a:txBody>
                    <a:bodyPr/>
                    <a:lstStyle/>
                    <a:p>
                      <a:r>
                        <a:rPr lang="es-ES" sz="2000" b="1" dirty="0"/>
                        <a:t>IAP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/>
                        <a:t>Involucrar a la comunidad en las decisiones sobre cómo analizar los datos y el análisis mismo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7702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Análisis de datos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956570"/>
            <a:ext cx="9052560" cy="40233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b="1" dirty="0"/>
              <a:t>Codificación abierta</a:t>
            </a:r>
          </a:p>
          <a:p>
            <a:pPr marL="0" indent="0">
              <a:buNone/>
            </a:pPr>
            <a:r>
              <a:rPr lang="es-ES" dirty="0"/>
              <a:t>Se busca codificar las unidades (datos en bruto) en categorías</a:t>
            </a:r>
          </a:p>
          <a:p>
            <a:pPr marL="0" indent="0">
              <a:buNone/>
            </a:pPr>
            <a:r>
              <a:rPr lang="es-ES" dirty="0"/>
              <a:t>Se comparan segmentos en búsqueda de categorías</a:t>
            </a:r>
          </a:p>
          <a:p>
            <a:pPr marL="0" indent="0">
              <a:buNone/>
            </a:pPr>
            <a:r>
              <a:rPr lang="es-ES" dirty="0"/>
              <a:t>Se comparan categorías entre si para agruparlas en temas y buscar relaciones</a:t>
            </a:r>
          </a:p>
          <a:p>
            <a:pPr marL="0" indent="0">
              <a:buNone/>
            </a:pPr>
            <a:r>
              <a:rPr lang="es-ES" dirty="0"/>
              <a:t>Procedimiento:</a:t>
            </a:r>
          </a:p>
          <a:p>
            <a:r>
              <a:rPr lang="es-ES" dirty="0"/>
              <a:t>Seleccionar unidad de contenido (segmento)</a:t>
            </a:r>
          </a:p>
          <a:p>
            <a:r>
              <a:rPr lang="es-ES" dirty="0"/>
              <a:t>Buscar unidades de significado</a:t>
            </a:r>
          </a:p>
          <a:p>
            <a:r>
              <a:rPr lang="es-ES" dirty="0"/>
              <a:t>Inducción de categorías</a:t>
            </a:r>
          </a:p>
          <a:p>
            <a:r>
              <a:rPr lang="es-ES" dirty="0"/>
              <a:t>Asignar códigos a categorías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36479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62401" y="2588281"/>
            <a:ext cx="5147733" cy="2559452"/>
          </a:xfrm>
        </p:spPr>
        <p:txBody>
          <a:bodyPr>
            <a:normAutofit/>
          </a:bodyPr>
          <a:lstStyle/>
          <a:p>
            <a:r>
              <a:rPr lang="es-ES" dirty="0"/>
              <a:t>Ejemplo de codificación del texto</a:t>
            </a:r>
          </a:p>
        </p:txBody>
      </p:sp>
    </p:spTree>
    <p:extLst>
      <p:ext uri="{BB962C8B-B14F-4D97-AF65-F5344CB8AC3E}">
        <p14:creationId xmlns:p14="http://schemas.microsoft.com/office/powerpoint/2010/main" val="635057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5" descr="Example of coding text by writing between the li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107" y="1249775"/>
            <a:ext cx="6723063" cy="437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22437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1765</Words>
  <Application>Microsoft Office PowerPoint</Application>
  <PresentationFormat>Panorámica</PresentationFormat>
  <Paragraphs>176</Paragraphs>
  <Slides>26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7" baseType="lpstr">
      <vt:lpstr>Arial</vt:lpstr>
      <vt:lpstr>Calibri</vt:lpstr>
      <vt:lpstr>Calibri Light</vt:lpstr>
      <vt:lpstr>Constantia</vt:lpstr>
      <vt:lpstr>Rockwell</vt:lpstr>
      <vt:lpstr>Tahoma</vt:lpstr>
      <vt:lpstr>Times New Roman</vt:lpstr>
      <vt:lpstr>Verdana</vt:lpstr>
      <vt:lpstr>Wingdings</vt:lpstr>
      <vt:lpstr>Wingdings 2</vt:lpstr>
      <vt:lpstr>Tema de Office</vt:lpstr>
      <vt:lpstr>El análisis de datos cualitativos</vt:lpstr>
      <vt:lpstr>Análisis de datos (Hdez, Fdez, Baptista)</vt:lpstr>
      <vt:lpstr>Análisis de datos (Hdez, Fdez, Baptista)</vt:lpstr>
      <vt:lpstr>Análisis de datos (Hdez, Fdez, Baptista)</vt:lpstr>
      <vt:lpstr>Análisis de datos (Hdez, Fdez, Baptista)</vt:lpstr>
      <vt:lpstr>Características diseños</vt:lpstr>
      <vt:lpstr>Análisis de datos </vt:lpstr>
      <vt:lpstr>Ejemplo de codificación del texto</vt:lpstr>
      <vt:lpstr>Presentación de PowerPoint</vt:lpstr>
      <vt:lpstr>Presentación de PowerPoint</vt:lpstr>
      <vt:lpstr>Análisis fenomenológico</vt:lpstr>
      <vt:lpstr>Análisis fenomenológico</vt:lpstr>
      <vt:lpstr>Momento fenomenológico</vt:lpstr>
      <vt:lpstr>Reducción fenomenológica</vt:lpstr>
      <vt:lpstr>Fuente: Martínez, (1989)</vt:lpstr>
      <vt:lpstr>Análisis de contenido</vt:lpstr>
      <vt:lpstr>Análisis de contenido</vt:lpstr>
      <vt:lpstr>Procedimiento de análisis de contenido</vt:lpstr>
      <vt:lpstr>    Las citas, los tópicos y las categorías  </vt:lpstr>
      <vt:lpstr>Análisis de contenido</vt:lpstr>
      <vt:lpstr>Análisis de contenido</vt:lpstr>
      <vt:lpstr>TF: Codificación Axial </vt:lpstr>
      <vt:lpstr>Presentación de PowerPoint</vt:lpstr>
      <vt:lpstr>Pasos para la Codificación Selectiva:</vt:lpstr>
      <vt:lpstr>Pasos para la Codificación Selectiva: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análisis de datos cualitativos</dc:title>
  <dc:creator>P O</dc:creator>
  <cp:lastModifiedBy>P O</cp:lastModifiedBy>
  <cp:revision>5</cp:revision>
  <dcterms:created xsi:type="dcterms:W3CDTF">2020-11-24T12:53:33Z</dcterms:created>
  <dcterms:modified xsi:type="dcterms:W3CDTF">2020-11-24T14:39:44Z</dcterms:modified>
</cp:coreProperties>
</file>