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6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0" autoAdjust="0"/>
    <p:restoredTop sz="96291" autoAdjust="0"/>
  </p:normalViewPr>
  <p:slideViewPr>
    <p:cSldViewPr>
      <p:cViewPr varScale="1">
        <p:scale>
          <a:sx n="120" d="100"/>
          <a:sy n="120" d="100"/>
        </p:scale>
        <p:origin x="18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25/1/21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_tradnl" dirty="0" smtClean="0"/>
              <a:t>Estructuras textuales y artículos académicos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CL" dirty="0" smtClean="0"/>
              <a:t>José Manuel Graus</a:t>
            </a:r>
          </a:p>
          <a:p>
            <a:pPr algn="r"/>
            <a:r>
              <a:rPr lang="es-CL" dirty="0" smtClean="0"/>
              <a:t>Rodolfo Morrison</a:t>
            </a:r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 el párrafo más relevante, ya que corresponde a la primera información.</a:t>
            </a:r>
          </a:p>
          <a:p>
            <a:r>
              <a:rPr lang="es-ES" dirty="0" smtClean="0"/>
              <a:t>¿Cómo se construye?</a:t>
            </a:r>
          </a:p>
          <a:p>
            <a:pPr lvl="1"/>
            <a:r>
              <a:rPr lang="es-ES" u="sng" dirty="0"/>
              <a:t>Omitir:</a:t>
            </a:r>
            <a:r>
              <a:rPr lang="es-ES" dirty="0"/>
              <a:t> </a:t>
            </a:r>
            <a:r>
              <a:rPr lang="es-ES" dirty="0" smtClean="0"/>
              <a:t>suprimir </a:t>
            </a:r>
            <a:r>
              <a:rPr lang="es-ES" dirty="0"/>
              <a:t>toda la </a:t>
            </a:r>
            <a:r>
              <a:rPr lang="es-ES" dirty="0" smtClean="0"/>
              <a:t>información </a:t>
            </a:r>
            <a:r>
              <a:rPr lang="es-ES" dirty="0"/>
              <a:t>de poca importancia, siempre y cuando no tenga una </a:t>
            </a:r>
            <a:r>
              <a:rPr lang="es-ES" dirty="0" smtClean="0"/>
              <a:t>función </a:t>
            </a:r>
            <a:r>
              <a:rPr lang="es-ES" dirty="0"/>
              <a:t>posterior </a:t>
            </a:r>
            <a:r>
              <a:rPr lang="es-ES" dirty="0" smtClean="0"/>
              <a:t>dentro </a:t>
            </a:r>
            <a:r>
              <a:rPr lang="es-ES" dirty="0"/>
              <a:t>del texto. </a:t>
            </a:r>
          </a:p>
          <a:p>
            <a:pPr lvl="1"/>
            <a:r>
              <a:rPr lang="es-ES" u="sng" dirty="0"/>
              <a:t>Seleccionar</a:t>
            </a:r>
            <a:r>
              <a:rPr lang="es-ES" dirty="0"/>
              <a:t>: se trata de escoger la </a:t>
            </a:r>
            <a:r>
              <a:rPr lang="es-ES" dirty="0" smtClean="0"/>
              <a:t>información más </a:t>
            </a:r>
            <a:r>
              <a:rPr lang="es-ES" dirty="0"/>
              <a:t>relevante para la </a:t>
            </a:r>
            <a:r>
              <a:rPr lang="es-ES" dirty="0" smtClean="0"/>
              <a:t>construcción </a:t>
            </a:r>
            <a:r>
              <a:rPr lang="es-ES" dirty="0"/>
              <a:t>del resumen. </a:t>
            </a:r>
          </a:p>
          <a:p>
            <a:pPr lvl="1"/>
            <a:r>
              <a:rPr lang="es-ES" u="sng" dirty="0"/>
              <a:t>Generalizar</a:t>
            </a:r>
            <a:r>
              <a:rPr lang="es-ES" dirty="0"/>
              <a:t>: consiste en sustituir una serie de conceptos por un </a:t>
            </a:r>
            <a:r>
              <a:rPr lang="es-ES" dirty="0" smtClean="0"/>
              <a:t>concepto más </a:t>
            </a:r>
            <a:r>
              <a:rPr lang="es-ES" dirty="0"/>
              <a:t>amplio que los abarca a todos. </a:t>
            </a:r>
            <a:endParaRPr lang="es-ES" dirty="0" smtClean="0"/>
          </a:p>
          <a:p>
            <a:pPr lvl="1"/>
            <a:r>
              <a:rPr lang="es-ES" u="sng" dirty="0" smtClean="0"/>
              <a:t>Integrar</a:t>
            </a:r>
            <a:r>
              <a:rPr lang="es-ES" u="sng" dirty="0"/>
              <a:t>: </a:t>
            </a:r>
            <a:r>
              <a:rPr lang="es-ES" dirty="0"/>
              <a:t>permite agrupar una serie de conceptos o ideas que tienen </a:t>
            </a:r>
            <a:r>
              <a:rPr lang="es-ES" dirty="0" smtClean="0"/>
              <a:t>relación </a:t>
            </a:r>
            <a:r>
              <a:rPr lang="es-ES" dirty="0"/>
              <a:t>entre sí o ciertas relaciones de afinidad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7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s-ES" dirty="0" smtClean="0"/>
              <a:t>Otras estructuras para AC:</a:t>
            </a:r>
          </a:p>
          <a:p>
            <a:pPr lvl="1"/>
            <a:r>
              <a:rPr lang="es-ES" u="sng" dirty="0" smtClean="0"/>
              <a:t>Introducción</a:t>
            </a:r>
            <a:r>
              <a:rPr lang="es-ES" dirty="0" smtClean="0"/>
              <a:t>: Intención </a:t>
            </a:r>
            <a:r>
              <a:rPr lang="es-ES" dirty="0"/>
              <a:t>del autor, </a:t>
            </a:r>
            <a:r>
              <a:rPr lang="es-ES" dirty="0" smtClean="0"/>
              <a:t>supuestos, tesis </a:t>
            </a:r>
            <a:r>
              <a:rPr lang="es-ES" dirty="0"/>
              <a:t>o </a:t>
            </a:r>
            <a:r>
              <a:rPr lang="es-ES" dirty="0" smtClean="0"/>
              <a:t>hipótesis </a:t>
            </a:r>
            <a:r>
              <a:rPr lang="es-ES" dirty="0"/>
              <a:t>del </a:t>
            </a:r>
            <a:r>
              <a:rPr lang="es-ES" dirty="0" smtClean="0"/>
              <a:t>trabajo; planteamiento </a:t>
            </a:r>
            <a:r>
              <a:rPr lang="es-ES" dirty="0"/>
              <a:t>del </a:t>
            </a:r>
            <a:r>
              <a:rPr lang="es-ES" dirty="0" smtClean="0"/>
              <a:t>problema; Información </a:t>
            </a:r>
            <a:r>
              <a:rPr lang="es-ES" dirty="0"/>
              <a:t>sobre los </a:t>
            </a:r>
            <a:r>
              <a:rPr lang="es-ES" dirty="0" smtClean="0"/>
              <a:t>antecedentes; Metas</a:t>
            </a:r>
            <a:r>
              <a:rPr lang="es-ES" dirty="0"/>
              <a:t>, objetivos y tipo de </a:t>
            </a:r>
            <a:r>
              <a:rPr lang="es-ES" dirty="0" smtClean="0"/>
              <a:t>investigación. </a:t>
            </a:r>
          </a:p>
          <a:p>
            <a:pPr lvl="1"/>
            <a:r>
              <a:rPr lang="es-ES" u="sng" dirty="0" smtClean="0"/>
              <a:t>Metodología</a:t>
            </a:r>
            <a:r>
              <a:rPr lang="es-ES" dirty="0" smtClean="0"/>
              <a:t>: Información </a:t>
            </a:r>
            <a:r>
              <a:rPr lang="es-ES" dirty="0"/>
              <a:t>sobre el </a:t>
            </a:r>
            <a:r>
              <a:rPr lang="es-ES" dirty="0" smtClean="0"/>
              <a:t>diseño la investigación, cómo </a:t>
            </a:r>
            <a:r>
              <a:rPr lang="es-ES" dirty="0"/>
              <a:t>se </a:t>
            </a:r>
            <a:r>
              <a:rPr lang="es-ES" dirty="0" smtClean="0"/>
              <a:t>efectuó́ </a:t>
            </a:r>
            <a:r>
              <a:rPr lang="es-ES" dirty="0"/>
              <a:t>el estudio, procedimientos </a:t>
            </a:r>
            <a:r>
              <a:rPr lang="es-ES" dirty="0" smtClean="0"/>
              <a:t>o herramientas</a:t>
            </a:r>
            <a:r>
              <a:rPr lang="es-ES" dirty="0"/>
              <a:t> </a:t>
            </a:r>
            <a:r>
              <a:rPr lang="es-ES" dirty="0" smtClean="0"/>
              <a:t>y participantes.</a:t>
            </a:r>
          </a:p>
          <a:p>
            <a:pPr lvl="1"/>
            <a:r>
              <a:rPr lang="es-ES" u="sng" dirty="0" smtClean="0"/>
              <a:t>Resultados</a:t>
            </a:r>
            <a:r>
              <a:rPr lang="es-ES" dirty="0" smtClean="0"/>
              <a:t>: </a:t>
            </a:r>
            <a:r>
              <a:rPr lang="es-ES" dirty="0"/>
              <a:t>Esta </a:t>
            </a:r>
            <a:r>
              <a:rPr lang="es-ES" dirty="0" smtClean="0"/>
              <a:t>sección </a:t>
            </a:r>
            <a:r>
              <a:rPr lang="es-ES" dirty="0"/>
              <a:t>resume los datos recolectados </a:t>
            </a:r>
            <a:r>
              <a:rPr lang="es-ES" dirty="0" smtClean="0"/>
              <a:t>más </a:t>
            </a:r>
            <a:r>
              <a:rPr lang="es-ES" dirty="0"/>
              <a:t>relevantes, los hallazgos y, si es del caso, se plantean soluciones al problema</a:t>
            </a:r>
            <a:r>
              <a:rPr lang="es-ES" dirty="0" smtClean="0"/>
              <a:t>.</a:t>
            </a:r>
          </a:p>
          <a:p>
            <a:pPr lvl="1"/>
            <a:r>
              <a:rPr lang="es-ES" u="sng" dirty="0" smtClean="0"/>
              <a:t>Conclusión:</a:t>
            </a:r>
            <a:r>
              <a:rPr lang="es-ES" dirty="0" smtClean="0"/>
              <a:t> ideas finales, cuestiones abiertas, soluciones posibles, evaluar implicancias, hipótesis de los resultados.</a:t>
            </a:r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1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para resúmenes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s-ES" dirty="0" smtClean="0"/>
              <a:t>Valorar su importancia.</a:t>
            </a:r>
          </a:p>
          <a:p>
            <a:r>
              <a:rPr lang="es-ES" dirty="0" smtClean="0"/>
              <a:t>No repetir el titulo.</a:t>
            </a:r>
          </a:p>
          <a:p>
            <a:r>
              <a:rPr lang="es-ES" dirty="0" smtClean="0"/>
              <a:t>Su objetivo es informar y atraer al/a lector/a.</a:t>
            </a:r>
          </a:p>
          <a:p>
            <a:r>
              <a:rPr lang="es-ES" dirty="0" smtClean="0"/>
              <a:t>Debe reflejar la estructura del artículo.</a:t>
            </a:r>
          </a:p>
          <a:p>
            <a:r>
              <a:rPr lang="es-ES" dirty="0" smtClean="0"/>
              <a:t>Debe ser autosuficiente.</a:t>
            </a:r>
          </a:p>
          <a:p>
            <a:r>
              <a:rPr lang="es-ES" dirty="0" smtClean="0"/>
              <a:t>No integra referencias, ni citas, ni abreviaciones, etc.</a:t>
            </a:r>
          </a:p>
          <a:p>
            <a:r>
              <a:rPr lang="es-ES" dirty="0" smtClean="0"/>
              <a:t>Eliminar detalles innecesarios.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6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clave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Son los términos más relevantes que se desarrollarán en el escrito.</a:t>
            </a:r>
          </a:p>
          <a:p>
            <a:r>
              <a:rPr lang="es-ES" dirty="0" smtClean="0"/>
              <a:t>Generalmente entre 3 y 5 (orden alfabético).</a:t>
            </a:r>
          </a:p>
          <a:p>
            <a:r>
              <a:rPr lang="es-ES" dirty="0" smtClean="0"/>
              <a:t>Permiten: </a:t>
            </a:r>
          </a:p>
          <a:p>
            <a:pPr lvl="1"/>
            <a:r>
              <a:rPr lang="es-ES" dirty="0" smtClean="0"/>
              <a:t>Verificar si el artículo es del tema de interés que se busca.</a:t>
            </a:r>
          </a:p>
          <a:p>
            <a:pPr lvl="1"/>
            <a:r>
              <a:rPr lang="es-ES" dirty="0" smtClean="0"/>
              <a:t>Localizar el artículo.</a:t>
            </a:r>
          </a:p>
          <a:p>
            <a:pPr lvl="1"/>
            <a:r>
              <a:rPr lang="es-ES" dirty="0"/>
              <a:t>R</a:t>
            </a:r>
            <a:r>
              <a:rPr lang="es-ES" dirty="0" smtClean="0"/>
              <a:t>eunir artículos sobre el mismo tema.</a:t>
            </a:r>
          </a:p>
          <a:p>
            <a:pPr lvl="1"/>
            <a:r>
              <a:rPr lang="es-ES" dirty="0" smtClean="0"/>
              <a:t>Articular a comités editoriales.</a:t>
            </a:r>
          </a:p>
          <a:p>
            <a:r>
              <a:rPr lang="es-ES" dirty="0" smtClean="0"/>
              <a:t>No necesariamente es una sola palabra.</a:t>
            </a:r>
          </a:p>
          <a:p>
            <a:r>
              <a:rPr lang="es-ES" dirty="0"/>
              <a:t>En lo posible incluirlas en el título, el resumen, y por supuesto, en el desarrollo de todo el texto.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7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sus grupos de trabajo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Confeccionar un título, resumen y palabras clave (provisionales) de su artículo.</a:t>
            </a:r>
          </a:p>
          <a:p>
            <a:r>
              <a:rPr lang="es-ES_tradnl" dirty="0" smtClean="0"/>
              <a:t>Compartir con otros grupos.</a:t>
            </a:r>
          </a:p>
          <a:p>
            <a:pPr lvl="1"/>
            <a:r>
              <a:rPr lang="es-ES_tradnl" dirty="0" smtClean="0"/>
              <a:t>Recoger opiniones. 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Forma parte de la estructura del artículo.</a:t>
            </a:r>
          </a:p>
          <a:p>
            <a:r>
              <a:rPr lang="es-ES" dirty="0" smtClean="0"/>
              <a:t>Es la carta de presentación.</a:t>
            </a:r>
          </a:p>
          <a:p>
            <a:r>
              <a:rPr lang="es-ES" dirty="0" smtClean="0"/>
              <a:t>Se espera que:</a:t>
            </a:r>
          </a:p>
          <a:p>
            <a:pPr lvl="1"/>
            <a:r>
              <a:rPr lang="es-ES" dirty="0" smtClean="0"/>
              <a:t>Resalte </a:t>
            </a:r>
            <a:r>
              <a:rPr lang="es-ES" dirty="0"/>
              <a:t>la importancia y centralidad del </a:t>
            </a:r>
            <a:r>
              <a:rPr lang="es-ES" dirty="0" smtClean="0"/>
              <a:t>tema</a:t>
            </a:r>
          </a:p>
          <a:p>
            <a:pPr lvl="1"/>
            <a:r>
              <a:rPr lang="es-ES" dirty="0" smtClean="0"/>
              <a:t>Señale </a:t>
            </a:r>
            <a:r>
              <a:rPr lang="es-ES" dirty="0"/>
              <a:t>de manera global las principales investigaciones anteriores mediante referencias de </a:t>
            </a:r>
            <a:r>
              <a:rPr lang="es-ES" dirty="0" smtClean="0"/>
              <a:t>expansión</a:t>
            </a:r>
          </a:p>
          <a:p>
            <a:pPr lvl="1"/>
            <a:r>
              <a:rPr lang="es-ES" dirty="0" smtClean="0"/>
              <a:t>Formule </a:t>
            </a:r>
            <a:r>
              <a:rPr lang="es-ES" dirty="0"/>
              <a:t>los objetivos del </a:t>
            </a:r>
            <a:r>
              <a:rPr lang="es-ES" dirty="0" smtClean="0"/>
              <a:t>texto</a:t>
            </a:r>
          </a:p>
          <a:p>
            <a:pPr lvl="1"/>
            <a:r>
              <a:rPr lang="es-ES" dirty="0" smtClean="0"/>
              <a:t>Explique </a:t>
            </a:r>
            <a:r>
              <a:rPr lang="es-ES" dirty="0"/>
              <a:t>la estructura del documento.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10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Algunos pasos:</a:t>
            </a:r>
            <a:endParaRPr lang="es-ES" dirty="0"/>
          </a:p>
          <a:p>
            <a:pPr marL="971550" lvl="1" indent="-514350">
              <a:buFont typeface="+mj-lt"/>
              <a:buAutoNum type="arabicPeriod"/>
            </a:pPr>
            <a:r>
              <a:rPr lang="es-ES" u="sng" dirty="0" smtClean="0"/>
              <a:t>Establecer territorio</a:t>
            </a:r>
            <a:r>
              <a:rPr lang="es-ES" dirty="0" smtClean="0"/>
              <a:t>: antecedentes más importantes que se discutirán. De lo general a lo más específico. Se emplean citas.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u="sng" dirty="0" smtClean="0"/>
              <a:t>Delimitar un área</a:t>
            </a:r>
            <a:r>
              <a:rPr lang="es-ES" dirty="0" smtClean="0"/>
              <a:t>: identificar el tema principal que será desarrollado. Marco teórico breve; se indica un vacío y propuestas.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u="sng" dirty="0" smtClean="0"/>
              <a:t>Presentar el trabajo</a:t>
            </a:r>
            <a:r>
              <a:rPr lang="es-ES" dirty="0" smtClean="0"/>
              <a:t>: indicar contenidos, estructura, propósitos y objetivos.</a:t>
            </a:r>
          </a:p>
          <a:p>
            <a:pPr marL="971550" lvl="1" indent="-514350">
              <a:buFont typeface="+mj-lt"/>
              <a:buAutoNum type="arabicPeriod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546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Metodología, resultados y discusión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1723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(M): estilo descriptivo</a:t>
            </a:r>
            <a:r>
              <a:rPr lang="es-ES" dirty="0"/>
              <a:t>-expositivo-</a:t>
            </a:r>
            <a:r>
              <a:rPr lang="es-ES" dirty="0" smtClean="0"/>
              <a:t>narrativo.</a:t>
            </a:r>
          </a:p>
          <a:p>
            <a:pPr lvl="1"/>
            <a:r>
              <a:rPr lang="es-ES" dirty="0" smtClean="0"/>
              <a:t>Tiempo verbal pretérito; menciona a </a:t>
            </a:r>
            <a:r>
              <a:rPr lang="es-ES" dirty="0"/>
              <a:t>las herramientas, los materiales, las muestras, el corpus o los </a:t>
            </a:r>
            <a:r>
              <a:rPr lang="es-ES" dirty="0" smtClean="0"/>
              <a:t>participantes.</a:t>
            </a:r>
            <a:endParaRPr lang="es-ES" dirty="0"/>
          </a:p>
          <a:p>
            <a:pPr lvl="1"/>
            <a:r>
              <a:rPr lang="es-ES" dirty="0"/>
              <a:t>L</a:t>
            </a:r>
            <a:r>
              <a:rPr lang="es-ES" dirty="0" smtClean="0"/>
              <a:t>os métodos, </a:t>
            </a:r>
            <a:r>
              <a:rPr lang="es-ES" dirty="0"/>
              <a:t>el alcance del trabajo y los procedimientos (conceptuales y/o </a:t>
            </a:r>
            <a:r>
              <a:rPr lang="es-ES" dirty="0" smtClean="0"/>
              <a:t>informáticos/técnicos).</a:t>
            </a:r>
          </a:p>
          <a:p>
            <a:r>
              <a:rPr lang="es-ES" dirty="0" smtClean="0"/>
              <a:t>(R): </a:t>
            </a:r>
            <a:r>
              <a:rPr lang="es-ES" dirty="0"/>
              <a:t>resume los datos recolectados </a:t>
            </a:r>
            <a:r>
              <a:rPr lang="es-ES" dirty="0" smtClean="0"/>
              <a:t>más </a:t>
            </a:r>
            <a:r>
              <a:rPr lang="es-ES" dirty="0"/>
              <a:t>relevantes y el tipo de </a:t>
            </a:r>
            <a:r>
              <a:rPr lang="es-ES" dirty="0" smtClean="0"/>
              <a:t>análisis realizado.</a:t>
            </a:r>
          </a:p>
          <a:p>
            <a:pPr lvl="1"/>
            <a:r>
              <a:rPr lang="es-ES" dirty="0" smtClean="0"/>
              <a:t>Explicación, justificación, comentario de resultados.</a:t>
            </a:r>
          </a:p>
          <a:p>
            <a:r>
              <a:rPr lang="es-ES" dirty="0" smtClean="0"/>
              <a:t>(D): presenta las relaciones y análisis de los resultados o datos.</a:t>
            </a:r>
          </a:p>
          <a:p>
            <a:pPr lvl="1"/>
            <a:r>
              <a:rPr lang="es-ES" dirty="0" smtClean="0"/>
              <a:t>A veces se integra a los resultados.</a:t>
            </a:r>
          </a:p>
          <a:p>
            <a:pPr lvl="1"/>
            <a:r>
              <a:rPr lang="es-ES" dirty="0" smtClean="0"/>
              <a:t>Analiza y contrapone perspectivas teóricas.</a:t>
            </a:r>
          </a:p>
          <a:p>
            <a:pPr lvl="1"/>
            <a:r>
              <a:rPr lang="es-ES" dirty="0" smtClean="0"/>
              <a:t>Interpreta resultados con otros escritos.</a:t>
            </a:r>
          </a:p>
          <a:p>
            <a:pPr lvl="1"/>
            <a:r>
              <a:rPr lang="es-ES" dirty="0" smtClean="0"/>
              <a:t>Se argumenta en profundidad sobre los hallazgos. </a:t>
            </a:r>
          </a:p>
          <a:p>
            <a:pPr lvl="1"/>
            <a:r>
              <a:rPr lang="es-ES" dirty="0" smtClean="0"/>
              <a:t>Expresa limitaciones y sugerencias.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1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Expresa ideas nuevas a raíz de la investigación.</a:t>
            </a:r>
          </a:p>
          <a:p>
            <a:r>
              <a:rPr lang="es-ES" dirty="0" smtClean="0"/>
              <a:t>En ocasiones se fusiona con la discusión.</a:t>
            </a:r>
          </a:p>
          <a:p>
            <a:r>
              <a:rPr lang="es-ES" dirty="0" smtClean="0"/>
              <a:t>Señala las fortalezas o debilidades de la investigación </a:t>
            </a:r>
            <a:r>
              <a:rPr lang="es-ES" dirty="0" smtClean="0">
                <a:sym typeface="Wingdings"/>
              </a:rPr>
              <a:t> mirada crítica.</a:t>
            </a:r>
            <a:endParaRPr lang="es-ES" dirty="0" smtClean="0"/>
          </a:p>
          <a:p>
            <a:r>
              <a:rPr lang="es-ES" dirty="0" smtClean="0"/>
              <a:t>Establece propuestas y se retoman los supuestos o hipótesis.</a:t>
            </a:r>
          </a:p>
          <a:p>
            <a:r>
              <a:rPr lang="es-ES" dirty="0" smtClean="0"/>
              <a:t>Nuevas líneas de investigación.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15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hacer las conclusiones?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derivan de los resultados y discusión. </a:t>
            </a:r>
          </a:p>
          <a:p>
            <a:r>
              <a:rPr lang="es-ES" dirty="0" smtClean="0"/>
              <a:t>No necesariamente es un resumen.</a:t>
            </a:r>
          </a:p>
          <a:p>
            <a:r>
              <a:rPr lang="es-ES" dirty="0" smtClean="0"/>
              <a:t>Pueden constituir nuevos focos teóricos.</a:t>
            </a:r>
          </a:p>
          <a:p>
            <a:r>
              <a:rPr lang="es-ES" dirty="0" smtClean="0"/>
              <a:t>Integran recomendaciones para otras personas.</a:t>
            </a:r>
          </a:p>
          <a:p>
            <a:r>
              <a:rPr lang="es-ES" dirty="0" smtClean="0"/>
              <a:t>Responde a algunas interrogantes, otras, pueden quedar abiertas.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5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Estructuras textuales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896544"/>
          </a:xfrm>
        </p:spPr>
        <p:txBody>
          <a:bodyPr>
            <a:normAutofit/>
          </a:bodyPr>
          <a:lstStyle/>
          <a:p>
            <a:r>
              <a:rPr lang="es-ES_tradnl" dirty="0" smtClean="0"/>
              <a:t>Estructuras textuales: Recomendaciones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Título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Resumen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Palabras clave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Introducción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Metodología, resultados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Análisis y discusión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ES_tradnl" dirty="0" smtClean="0"/>
              <a:t>Conclusiones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s-ES_tradnl" dirty="0" smtClean="0"/>
              <a:t>Sánchez, A. (2011). </a:t>
            </a:r>
            <a:r>
              <a:rPr lang="es-ES_tradnl" i="1" dirty="0" smtClean="0"/>
              <a:t>Manual de redacción académica e investigativa: cómo escribir, evaluar y publicar artículos</a:t>
            </a:r>
            <a:r>
              <a:rPr lang="es-ES_tradnl" dirty="0" smtClean="0"/>
              <a:t>. </a:t>
            </a:r>
            <a:r>
              <a:rPr lang="es-CL" dirty="0" smtClean="0"/>
              <a:t>Medellín: Católica del Norte Fundación Universitaria 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Estructuras textuales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735138"/>
            <a:ext cx="5024165" cy="4056062"/>
          </a:xfrm>
        </p:spPr>
        <p:txBody>
          <a:bodyPr/>
          <a:lstStyle/>
          <a:p>
            <a:r>
              <a:rPr lang="es-ES_tradnl" dirty="0" smtClean="0"/>
              <a:t>Comunicación científica.</a:t>
            </a:r>
          </a:p>
          <a:p>
            <a:r>
              <a:rPr lang="es-ES_tradnl" dirty="0" smtClean="0"/>
              <a:t>Nuevos saberes, desarrollo de la investigación; discusión teórica  de experiencias; identificar “el estado del arte”; análisis crítico; revisión de metodología.</a:t>
            </a:r>
          </a:p>
        </p:txBody>
      </p:sp>
      <p:pic>
        <p:nvPicPr>
          <p:cNvPr id="4" name="Imagen 3" descr="574372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063">
            <a:off x="578269" y="2431214"/>
            <a:ext cx="2194560" cy="3450336"/>
          </a:xfrm>
          <a:prstGeom prst="rect">
            <a:avLst/>
          </a:prstGeom>
        </p:spPr>
      </p:pic>
      <p:pic>
        <p:nvPicPr>
          <p:cNvPr id="5" name="Imagen 4" descr="AA0028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754">
            <a:off x="7340017" y="4639002"/>
            <a:ext cx="1239480" cy="1692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Título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Designa a un “objeto” de la realidad.</a:t>
            </a:r>
          </a:p>
          <a:p>
            <a:r>
              <a:rPr lang="es-CL" dirty="0" smtClean="0"/>
              <a:t>Identifica un texto en particular al funcionar como su nombre propio.</a:t>
            </a:r>
          </a:p>
          <a:p>
            <a:r>
              <a:rPr lang="es-CL" dirty="0" smtClean="0"/>
              <a:t>Dice algo más acerca de su texto correspondiente, por lo cual es un primer puente hacia el lector.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titular artículos?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La extensión, la estructura y la retórica textual en un título, dependen del género al que pertenece el escrito. </a:t>
            </a:r>
          </a:p>
          <a:p>
            <a:r>
              <a:rPr lang="es-CL" dirty="0" smtClean="0"/>
              <a:t>Es la parte más importante del texto.</a:t>
            </a:r>
          </a:p>
          <a:p>
            <a:r>
              <a:rPr lang="es-ES_tradnl" dirty="0" smtClean="0"/>
              <a:t>Pueden ser formulados como pregunta.</a:t>
            </a:r>
          </a:p>
          <a:p>
            <a:r>
              <a:rPr lang="es-CL" dirty="0" smtClean="0"/>
              <a:t>Debe ser preciso y completo, no debe sobrecargarse con elementos indicativos ni necesariamente hay que añadir un subtítulo.</a:t>
            </a:r>
          </a:p>
          <a:p>
            <a:r>
              <a:rPr lang="es-ES_tradnl" dirty="0" smtClean="0"/>
              <a:t>El título debe ser una etiqueta que permite identificar al artículo.</a:t>
            </a:r>
          </a:p>
          <a:p>
            <a:r>
              <a:rPr lang="es-ES_tradnl" dirty="0" smtClean="0"/>
              <a:t>Usar el menor número de palabras posibles.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¿Cómo titular artículos?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Algunos pasos:</a:t>
            </a:r>
          </a:p>
          <a:p>
            <a:pPr lvl="1"/>
            <a:r>
              <a:rPr lang="es-ES_tradnl" dirty="0"/>
              <a:t>Lluvia de ideas; título provisional, pero titular al final del escrito; puede integrar parte de la formulación del problema u objetivo; precisión léxica, buscar sinónimos.  </a:t>
            </a:r>
          </a:p>
          <a:p>
            <a:r>
              <a:rPr lang="es-ES_tradnl" dirty="0"/>
              <a:t>En lo posible prescindir de </a:t>
            </a:r>
            <a:r>
              <a:rPr lang="es-CL" dirty="0"/>
              <a:t>abreviaturas, paréntesis, fórmulas, caracteres desconocidos o palabras complejas de difícil pronunciación.</a:t>
            </a:r>
            <a:endParaRPr lang="es-ES_tradnl" dirty="0"/>
          </a:p>
          <a:p>
            <a:r>
              <a:rPr lang="es-CL" dirty="0"/>
              <a:t>Al redactar el título, preguntarse: “¿Cómo buscaría yo esta información en un índice o en una base de datos?”</a:t>
            </a:r>
          </a:p>
          <a:p>
            <a:r>
              <a:rPr lang="es-ES_tradnl" dirty="0"/>
              <a:t>Se sugiere una extensión máxima de 12 palabras</a:t>
            </a:r>
            <a:r>
              <a:rPr lang="es-ES_tradn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90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Resumen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Deben </a:t>
            </a:r>
            <a:r>
              <a:rPr lang="es-ES" dirty="0"/>
              <a:t>brindar una idea clara y exacta del </a:t>
            </a:r>
            <a:r>
              <a:rPr lang="es-ES" dirty="0" smtClean="0"/>
              <a:t>artículo original.</a:t>
            </a:r>
          </a:p>
          <a:p>
            <a:r>
              <a:rPr lang="es-ES" dirty="0" err="1" smtClean="0"/>
              <a:t>Abstract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 permite un acceso rápido a los contenidos.</a:t>
            </a:r>
          </a:p>
          <a:p>
            <a:r>
              <a:rPr lang="es-ES" dirty="0" smtClean="0"/>
              <a:t>Debe permitir la identificación rápida del </a:t>
            </a:r>
            <a:r>
              <a:rPr lang="es-ES" dirty="0"/>
              <a:t>tema, la </a:t>
            </a:r>
            <a:r>
              <a:rPr lang="es-ES" dirty="0" smtClean="0"/>
              <a:t>metodología, </a:t>
            </a:r>
            <a:r>
              <a:rPr lang="es-ES" dirty="0"/>
              <a:t>los resultados y las </a:t>
            </a:r>
            <a:r>
              <a:rPr lang="es-ES" dirty="0" smtClean="0"/>
              <a:t>conclusiones.</a:t>
            </a:r>
            <a:endParaRPr lang="es-ES" dirty="0"/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Resumen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s-ES" dirty="0"/>
              <a:t>Algunas sugerencias según tipos de resúmenes:</a:t>
            </a:r>
          </a:p>
          <a:p>
            <a:pPr lvl="1"/>
            <a:r>
              <a:rPr lang="es-ES" dirty="0"/>
              <a:t>Artículo teórico o de revisión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El </a:t>
            </a:r>
            <a:r>
              <a:rPr lang="es-ES" dirty="0"/>
              <a:t>tema en una sola </a:t>
            </a:r>
            <a:r>
              <a:rPr lang="es-ES" dirty="0" smtClean="0"/>
              <a:t>oración. </a:t>
            </a:r>
          </a:p>
          <a:p>
            <a:pPr lvl="2"/>
            <a:r>
              <a:rPr lang="es-ES" dirty="0" smtClean="0"/>
              <a:t>El </a:t>
            </a:r>
            <a:r>
              <a:rPr lang="es-ES" dirty="0"/>
              <a:t>objetivo o </a:t>
            </a:r>
            <a:r>
              <a:rPr lang="es-ES" dirty="0" smtClean="0"/>
              <a:t>tesis.</a:t>
            </a:r>
            <a:endParaRPr lang="es-ES" dirty="0"/>
          </a:p>
          <a:p>
            <a:pPr lvl="2"/>
            <a:r>
              <a:rPr lang="es-ES" dirty="0" smtClean="0"/>
              <a:t>Las </a:t>
            </a:r>
            <a:r>
              <a:rPr lang="es-ES" dirty="0"/>
              <a:t>fuentes </a:t>
            </a:r>
            <a:r>
              <a:rPr lang="es-ES" dirty="0" smtClean="0"/>
              <a:t>utilizadas.</a:t>
            </a:r>
            <a:endParaRPr lang="es-ES" dirty="0"/>
          </a:p>
          <a:p>
            <a:pPr lvl="2"/>
            <a:r>
              <a:rPr lang="es-ES" dirty="0" smtClean="0"/>
              <a:t>Conclusiones</a:t>
            </a:r>
            <a:r>
              <a:rPr lang="es-ES" dirty="0"/>
              <a:t>. </a:t>
            </a:r>
            <a:endParaRPr lang="es-ES" dirty="0" smtClean="0"/>
          </a:p>
          <a:p>
            <a:pPr lvl="1"/>
            <a:r>
              <a:rPr lang="es-ES" dirty="0" smtClean="0"/>
              <a:t>Artículo metodológico:</a:t>
            </a:r>
          </a:p>
          <a:p>
            <a:pPr lvl="2"/>
            <a:r>
              <a:rPr lang="es-ES" dirty="0"/>
              <a:t>T</a:t>
            </a:r>
            <a:r>
              <a:rPr lang="es-ES" dirty="0" smtClean="0"/>
              <a:t>ipo </a:t>
            </a:r>
            <a:r>
              <a:rPr lang="es-ES" dirty="0"/>
              <a:t>de </a:t>
            </a:r>
            <a:r>
              <a:rPr lang="es-ES" dirty="0" smtClean="0"/>
              <a:t>método </a:t>
            </a:r>
            <a:r>
              <a:rPr lang="es-ES" dirty="0"/>
              <a:t>que se propone, se </a:t>
            </a:r>
            <a:r>
              <a:rPr lang="es-ES" dirty="0" smtClean="0"/>
              <a:t>evalúa </a:t>
            </a:r>
            <a:r>
              <a:rPr lang="es-ES" dirty="0"/>
              <a:t>o discute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Las características </a:t>
            </a:r>
            <a:r>
              <a:rPr lang="es-ES" dirty="0"/>
              <a:t>del </a:t>
            </a:r>
            <a:r>
              <a:rPr lang="es-ES" dirty="0" smtClean="0"/>
              <a:t>método planteado.</a:t>
            </a:r>
            <a:endParaRPr lang="es-ES" dirty="0"/>
          </a:p>
          <a:p>
            <a:pPr lvl="2"/>
            <a:r>
              <a:rPr lang="es-ES" dirty="0" smtClean="0"/>
              <a:t>El </a:t>
            </a:r>
            <a:r>
              <a:rPr lang="es-ES" dirty="0"/>
              <a:t>rango de </a:t>
            </a:r>
            <a:r>
              <a:rPr lang="es-ES" dirty="0" smtClean="0"/>
              <a:t>aplicación </a:t>
            </a:r>
            <a:r>
              <a:rPr lang="es-ES" dirty="0"/>
              <a:t>del </a:t>
            </a:r>
            <a:r>
              <a:rPr lang="es-ES" dirty="0" smtClean="0"/>
              <a:t>método.</a:t>
            </a:r>
          </a:p>
          <a:p>
            <a:pPr lvl="2"/>
            <a:r>
              <a:rPr lang="es-ES" dirty="0" smtClean="0"/>
              <a:t>El </a:t>
            </a:r>
            <a:r>
              <a:rPr lang="es-ES" dirty="0"/>
              <a:t>comportamiento del </a:t>
            </a:r>
            <a:r>
              <a:rPr lang="es-ES" dirty="0" smtClean="0"/>
              <a:t>método. 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pic>
        <p:nvPicPr>
          <p:cNvPr id="2" name="Imagen 1" descr="AA05379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73216"/>
            <a:ext cx="2915816" cy="10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ntero">
  <a:themeElements>
    <a:clrScheme name="Tinter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Tintero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inter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158</TotalTime>
  <Words>1089</Words>
  <Application>Microsoft Macintosh PowerPoint</Application>
  <PresentationFormat>Presentación en pantalla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Goudy Old Style</vt:lpstr>
      <vt:lpstr>Impact</vt:lpstr>
      <vt:lpstr>Rockwell</vt:lpstr>
      <vt:lpstr>Wingdings</vt:lpstr>
      <vt:lpstr>Tintero</vt:lpstr>
      <vt:lpstr>Estructuras textuales y artículos académicos</vt:lpstr>
      <vt:lpstr>Estructuras textuales</vt:lpstr>
      <vt:lpstr>Estructuras textuales</vt:lpstr>
      <vt:lpstr>Recomendaciones</vt:lpstr>
      <vt:lpstr>Título</vt:lpstr>
      <vt:lpstr>¿Cómo titular artículos?</vt:lpstr>
      <vt:lpstr>¿Cómo titular artículos?</vt:lpstr>
      <vt:lpstr>Resumen</vt:lpstr>
      <vt:lpstr>Resumen</vt:lpstr>
      <vt:lpstr>Resumen</vt:lpstr>
      <vt:lpstr>Resumen</vt:lpstr>
      <vt:lpstr>Recomendaciones para resúmenes</vt:lpstr>
      <vt:lpstr>Palabras clave</vt:lpstr>
      <vt:lpstr>En sus grupos de trabajo</vt:lpstr>
      <vt:lpstr>Introducción</vt:lpstr>
      <vt:lpstr>Introducción</vt:lpstr>
      <vt:lpstr>Metodología, resultados y discusión</vt:lpstr>
      <vt:lpstr>Conclusiones</vt:lpstr>
      <vt:lpstr>¿Cómo hacer las conclusiones?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Estructuras textuales y artículos académicos</dc:title>
  <dc:creator>Morris</dc:creator>
  <cp:lastModifiedBy>Revisor</cp:lastModifiedBy>
  <cp:revision>31</cp:revision>
  <dcterms:created xsi:type="dcterms:W3CDTF">2014-09-23T20:42:21Z</dcterms:created>
  <dcterms:modified xsi:type="dcterms:W3CDTF">2021-01-26T00:43:15Z</dcterms:modified>
</cp:coreProperties>
</file>